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4"/>
    <p:sldMasterId id="2147483890" r:id="rId5"/>
  </p:sldMasterIdLst>
  <p:notesMasterIdLst>
    <p:notesMasterId r:id="rId32"/>
  </p:notesMasterIdLst>
  <p:sldIdLst>
    <p:sldId id="3140" r:id="rId6"/>
    <p:sldId id="3209" r:id="rId7"/>
    <p:sldId id="2141411539" r:id="rId8"/>
    <p:sldId id="3214" r:id="rId9"/>
    <p:sldId id="3213" r:id="rId10"/>
    <p:sldId id="2141411540" r:id="rId11"/>
    <p:sldId id="3217" r:id="rId12"/>
    <p:sldId id="3039" r:id="rId13"/>
    <p:sldId id="3203" r:id="rId14"/>
    <p:sldId id="3230" r:id="rId15"/>
    <p:sldId id="2141411532" r:id="rId16"/>
    <p:sldId id="3242" r:id="rId17"/>
    <p:sldId id="3245" r:id="rId18"/>
    <p:sldId id="3243" r:id="rId19"/>
    <p:sldId id="3244" r:id="rId20"/>
    <p:sldId id="2141411538" r:id="rId21"/>
    <p:sldId id="3216" r:id="rId22"/>
    <p:sldId id="3223" r:id="rId23"/>
    <p:sldId id="3222" r:id="rId24"/>
    <p:sldId id="3199" r:id="rId25"/>
    <p:sldId id="3280" r:id="rId26"/>
    <p:sldId id="3163" r:id="rId27"/>
    <p:sldId id="3212" r:id="rId28"/>
    <p:sldId id="3167" r:id="rId29"/>
    <p:sldId id="3211" r:id="rId30"/>
    <p:sldId id="70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DCF2D2-0E79-6024-13E7-5BEDD6DF4897}" v="27" dt="2025-11-14T18:16:54.3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Rainey" userId="S::crainey@t1dexchange.org::c66522fd-7f79-4e4b-9477-0af3b7aa6656" providerId="AD" clId="Web-{9FDCF2D2-0E79-6024-13E7-5BEDD6DF4897}"/>
    <pc:docChg chg="addSld delSld addMainMaster">
      <pc:chgData name="Claire Rainey" userId="S::crainey@t1dexchange.org::c66522fd-7f79-4e4b-9477-0af3b7aa6656" providerId="AD" clId="Web-{9FDCF2D2-0E79-6024-13E7-5BEDD6DF4897}" dt="2025-11-14T18:16:54.397" v="26"/>
      <pc:docMkLst>
        <pc:docMk/>
      </pc:docMkLst>
      <pc:sldChg chg="del">
        <pc:chgData name="Claire Rainey" userId="S::crainey@t1dexchange.org::c66522fd-7f79-4e4b-9477-0af3b7aa6656" providerId="AD" clId="Web-{9FDCF2D2-0E79-6024-13E7-5BEDD6DF4897}" dt="2025-11-14T18:16:54.397" v="26"/>
        <pc:sldMkLst>
          <pc:docMk/>
          <pc:sldMk cId="109857222" sldId="256"/>
        </pc:sldMkLst>
      </pc:sldChg>
      <pc:sldChg chg="add">
        <pc:chgData name="Claire Rainey" userId="S::crainey@t1dexchange.org::c66522fd-7f79-4e4b-9477-0af3b7aa6656" providerId="AD" clId="Web-{9FDCF2D2-0E79-6024-13E7-5BEDD6DF4897}" dt="2025-11-14T18:16:34.647" v="25"/>
        <pc:sldMkLst>
          <pc:docMk/>
          <pc:sldMk cId="2795921403" sldId="707"/>
        </pc:sldMkLst>
      </pc:sldChg>
      <pc:sldChg chg="add">
        <pc:chgData name="Claire Rainey" userId="S::crainey@t1dexchange.org::c66522fd-7f79-4e4b-9477-0af3b7aa6656" providerId="AD" clId="Web-{9FDCF2D2-0E79-6024-13E7-5BEDD6DF4897}" dt="2025-11-14T18:16:29.928" v="7"/>
        <pc:sldMkLst>
          <pc:docMk/>
          <pc:sldMk cId="2363969083" sldId="3039"/>
        </pc:sldMkLst>
      </pc:sldChg>
      <pc:sldChg chg="add">
        <pc:chgData name="Claire Rainey" userId="S::crainey@t1dexchange.org::c66522fd-7f79-4e4b-9477-0af3b7aa6656" providerId="AD" clId="Web-{9FDCF2D2-0E79-6024-13E7-5BEDD6DF4897}" dt="2025-11-14T18:16:27.412" v="0"/>
        <pc:sldMkLst>
          <pc:docMk/>
          <pc:sldMk cId="2085235895" sldId="3140"/>
        </pc:sldMkLst>
      </pc:sldChg>
      <pc:sldChg chg="add">
        <pc:chgData name="Claire Rainey" userId="S::crainey@t1dexchange.org::c66522fd-7f79-4e4b-9477-0af3b7aa6656" providerId="AD" clId="Web-{9FDCF2D2-0E79-6024-13E7-5BEDD6DF4897}" dt="2025-11-14T18:16:33.600" v="21"/>
        <pc:sldMkLst>
          <pc:docMk/>
          <pc:sldMk cId="857317210" sldId="3163"/>
        </pc:sldMkLst>
      </pc:sldChg>
      <pc:sldChg chg="add">
        <pc:chgData name="Claire Rainey" userId="S::crainey@t1dexchange.org::c66522fd-7f79-4e4b-9477-0af3b7aa6656" providerId="AD" clId="Web-{9FDCF2D2-0E79-6024-13E7-5BEDD6DF4897}" dt="2025-11-14T18:16:34.100" v="23"/>
        <pc:sldMkLst>
          <pc:docMk/>
          <pc:sldMk cId="3567640170" sldId="3167"/>
        </pc:sldMkLst>
      </pc:sldChg>
      <pc:sldChg chg="add">
        <pc:chgData name="Claire Rainey" userId="S::crainey@t1dexchange.org::c66522fd-7f79-4e4b-9477-0af3b7aa6656" providerId="AD" clId="Web-{9FDCF2D2-0E79-6024-13E7-5BEDD6DF4897}" dt="2025-11-14T18:16:32.740" v="19"/>
        <pc:sldMkLst>
          <pc:docMk/>
          <pc:sldMk cId="2160118150" sldId="3199"/>
        </pc:sldMkLst>
      </pc:sldChg>
      <pc:sldChg chg="add">
        <pc:chgData name="Claire Rainey" userId="S::crainey@t1dexchange.org::c66522fd-7f79-4e4b-9477-0af3b7aa6656" providerId="AD" clId="Web-{9FDCF2D2-0E79-6024-13E7-5BEDD6DF4897}" dt="2025-11-14T18:16:30.115" v="8"/>
        <pc:sldMkLst>
          <pc:docMk/>
          <pc:sldMk cId="2539250664" sldId="3203"/>
        </pc:sldMkLst>
      </pc:sldChg>
      <pc:sldChg chg="add">
        <pc:chgData name="Claire Rainey" userId="S::crainey@t1dexchange.org::c66522fd-7f79-4e4b-9477-0af3b7aa6656" providerId="AD" clId="Web-{9FDCF2D2-0E79-6024-13E7-5BEDD6DF4897}" dt="2025-11-14T18:16:27.631" v="1"/>
        <pc:sldMkLst>
          <pc:docMk/>
          <pc:sldMk cId="3294787670" sldId="3209"/>
        </pc:sldMkLst>
      </pc:sldChg>
      <pc:sldChg chg="add">
        <pc:chgData name="Claire Rainey" userId="S::crainey@t1dexchange.org::c66522fd-7f79-4e4b-9477-0af3b7aa6656" providerId="AD" clId="Web-{9FDCF2D2-0E79-6024-13E7-5BEDD6DF4897}" dt="2025-11-14T18:16:34.240" v="24"/>
        <pc:sldMkLst>
          <pc:docMk/>
          <pc:sldMk cId="1060597409" sldId="3211"/>
        </pc:sldMkLst>
      </pc:sldChg>
      <pc:sldChg chg="add">
        <pc:chgData name="Claire Rainey" userId="S::crainey@t1dexchange.org::c66522fd-7f79-4e4b-9477-0af3b7aa6656" providerId="AD" clId="Web-{9FDCF2D2-0E79-6024-13E7-5BEDD6DF4897}" dt="2025-11-14T18:16:33.803" v="22"/>
        <pc:sldMkLst>
          <pc:docMk/>
          <pc:sldMk cId="2038573726" sldId="3212"/>
        </pc:sldMkLst>
      </pc:sldChg>
      <pc:sldChg chg="add">
        <pc:chgData name="Claire Rainey" userId="S::crainey@t1dexchange.org::c66522fd-7f79-4e4b-9477-0af3b7aa6656" providerId="AD" clId="Web-{9FDCF2D2-0E79-6024-13E7-5BEDD6DF4897}" dt="2025-11-14T18:16:29.256" v="4"/>
        <pc:sldMkLst>
          <pc:docMk/>
          <pc:sldMk cId="1818563487" sldId="3213"/>
        </pc:sldMkLst>
      </pc:sldChg>
      <pc:sldChg chg="add">
        <pc:chgData name="Claire Rainey" userId="S::crainey@t1dexchange.org::c66522fd-7f79-4e4b-9477-0af3b7aa6656" providerId="AD" clId="Web-{9FDCF2D2-0E79-6024-13E7-5BEDD6DF4897}" dt="2025-11-14T18:16:29.053" v="3"/>
        <pc:sldMkLst>
          <pc:docMk/>
          <pc:sldMk cId="1864396910" sldId="3214"/>
        </pc:sldMkLst>
      </pc:sldChg>
      <pc:sldChg chg="add">
        <pc:chgData name="Claire Rainey" userId="S::crainey@t1dexchange.org::c66522fd-7f79-4e4b-9477-0af3b7aa6656" providerId="AD" clId="Web-{9FDCF2D2-0E79-6024-13E7-5BEDD6DF4897}" dt="2025-11-14T18:16:32.021" v="16"/>
        <pc:sldMkLst>
          <pc:docMk/>
          <pc:sldMk cId="126899599" sldId="3216"/>
        </pc:sldMkLst>
      </pc:sldChg>
      <pc:sldChg chg="add">
        <pc:chgData name="Claire Rainey" userId="S::crainey@t1dexchange.org::c66522fd-7f79-4e4b-9477-0af3b7aa6656" providerId="AD" clId="Web-{9FDCF2D2-0E79-6024-13E7-5BEDD6DF4897}" dt="2025-11-14T18:16:29.678" v="6"/>
        <pc:sldMkLst>
          <pc:docMk/>
          <pc:sldMk cId="959856896" sldId="3217"/>
        </pc:sldMkLst>
      </pc:sldChg>
      <pc:sldChg chg="add">
        <pc:chgData name="Claire Rainey" userId="S::crainey@t1dexchange.org::c66522fd-7f79-4e4b-9477-0af3b7aa6656" providerId="AD" clId="Web-{9FDCF2D2-0E79-6024-13E7-5BEDD6DF4897}" dt="2025-11-14T18:16:32.428" v="18"/>
        <pc:sldMkLst>
          <pc:docMk/>
          <pc:sldMk cId="1017327275" sldId="3222"/>
        </pc:sldMkLst>
      </pc:sldChg>
      <pc:sldChg chg="add">
        <pc:chgData name="Claire Rainey" userId="S::crainey@t1dexchange.org::c66522fd-7f79-4e4b-9477-0af3b7aa6656" providerId="AD" clId="Web-{9FDCF2D2-0E79-6024-13E7-5BEDD6DF4897}" dt="2025-11-14T18:16:32.193" v="17"/>
        <pc:sldMkLst>
          <pc:docMk/>
          <pc:sldMk cId="2123751979" sldId="3223"/>
        </pc:sldMkLst>
      </pc:sldChg>
      <pc:sldChg chg="add">
        <pc:chgData name="Claire Rainey" userId="S::crainey@t1dexchange.org::c66522fd-7f79-4e4b-9477-0af3b7aa6656" providerId="AD" clId="Web-{9FDCF2D2-0E79-6024-13E7-5BEDD6DF4897}" dt="2025-11-14T18:16:30.412" v="9"/>
        <pc:sldMkLst>
          <pc:docMk/>
          <pc:sldMk cId="605336426" sldId="3230"/>
        </pc:sldMkLst>
      </pc:sldChg>
      <pc:sldChg chg="add">
        <pc:chgData name="Claire Rainey" userId="S::crainey@t1dexchange.org::c66522fd-7f79-4e4b-9477-0af3b7aa6656" providerId="AD" clId="Web-{9FDCF2D2-0E79-6024-13E7-5BEDD6DF4897}" dt="2025-11-14T18:16:30.881" v="11"/>
        <pc:sldMkLst>
          <pc:docMk/>
          <pc:sldMk cId="1923082395" sldId="3242"/>
        </pc:sldMkLst>
      </pc:sldChg>
      <pc:sldChg chg="add">
        <pc:chgData name="Claire Rainey" userId="S::crainey@t1dexchange.org::c66522fd-7f79-4e4b-9477-0af3b7aa6656" providerId="AD" clId="Web-{9FDCF2D2-0E79-6024-13E7-5BEDD6DF4897}" dt="2025-11-14T18:16:31.490" v="13"/>
        <pc:sldMkLst>
          <pc:docMk/>
          <pc:sldMk cId="4019635704" sldId="3243"/>
        </pc:sldMkLst>
      </pc:sldChg>
      <pc:sldChg chg="add">
        <pc:chgData name="Claire Rainey" userId="S::crainey@t1dexchange.org::c66522fd-7f79-4e4b-9477-0af3b7aa6656" providerId="AD" clId="Web-{9FDCF2D2-0E79-6024-13E7-5BEDD6DF4897}" dt="2025-11-14T18:16:31.678" v="14"/>
        <pc:sldMkLst>
          <pc:docMk/>
          <pc:sldMk cId="4206314303" sldId="3244"/>
        </pc:sldMkLst>
      </pc:sldChg>
      <pc:sldChg chg="add">
        <pc:chgData name="Claire Rainey" userId="S::crainey@t1dexchange.org::c66522fd-7f79-4e4b-9477-0af3b7aa6656" providerId="AD" clId="Web-{9FDCF2D2-0E79-6024-13E7-5BEDD6DF4897}" dt="2025-11-14T18:16:31.178" v="12"/>
        <pc:sldMkLst>
          <pc:docMk/>
          <pc:sldMk cId="3575431528" sldId="3245"/>
        </pc:sldMkLst>
      </pc:sldChg>
      <pc:sldChg chg="add">
        <pc:chgData name="Claire Rainey" userId="S::crainey@t1dexchange.org::c66522fd-7f79-4e4b-9477-0af3b7aa6656" providerId="AD" clId="Web-{9FDCF2D2-0E79-6024-13E7-5BEDD6DF4897}" dt="2025-11-14T18:16:33.084" v="20"/>
        <pc:sldMkLst>
          <pc:docMk/>
          <pc:sldMk cId="2567408748" sldId="3280"/>
        </pc:sldMkLst>
      </pc:sldChg>
      <pc:sldChg chg="add">
        <pc:chgData name="Claire Rainey" userId="S::crainey@t1dexchange.org::c66522fd-7f79-4e4b-9477-0af3b7aa6656" providerId="AD" clId="Web-{9FDCF2D2-0E79-6024-13E7-5BEDD6DF4897}" dt="2025-11-14T18:16:30.631" v="10"/>
        <pc:sldMkLst>
          <pc:docMk/>
          <pc:sldMk cId="696347973" sldId="2141411532"/>
        </pc:sldMkLst>
      </pc:sldChg>
      <pc:sldChg chg="add">
        <pc:chgData name="Claire Rainey" userId="S::crainey@t1dexchange.org::c66522fd-7f79-4e4b-9477-0af3b7aa6656" providerId="AD" clId="Web-{9FDCF2D2-0E79-6024-13E7-5BEDD6DF4897}" dt="2025-11-14T18:16:31.896" v="15"/>
        <pc:sldMkLst>
          <pc:docMk/>
          <pc:sldMk cId="916649377" sldId="2141411538"/>
        </pc:sldMkLst>
      </pc:sldChg>
      <pc:sldChg chg="add">
        <pc:chgData name="Claire Rainey" userId="S::crainey@t1dexchange.org::c66522fd-7f79-4e4b-9477-0af3b7aa6656" providerId="AD" clId="Web-{9FDCF2D2-0E79-6024-13E7-5BEDD6DF4897}" dt="2025-11-14T18:16:28.865" v="2"/>
        <pc:sldMkLst>
          <pc:docMk/>
          <pc:sldMk cId="928643044" sldId="2141411539"/>
        </pc:sldMkLst>
      </pc:sldChg>
      <pc:sldChg chg="add">
        <pc:chgData name="Claire Rainey" userId="S::crainey@t1dexchange.org::c66522fd-7f79-4e4b-9477-0af3b7aa6656" providerId="AD" clId="Web-{9FDCF2D2-0E79-6024-13E7-5BEDD6DF4897}" dt="2025-11-14T18:16:29.443" v="5"/>
        <pc:sldMkLst>
          <pc:docMk/>
          <pc:sldMk cId="2762053373" sldId="2141411540"/>
        </pc:sldMkLst>
      </pc:sldChg>
      <pc:sldMasterChg chg="add addSldLayout">
        <pc:chgData name="Claire Rainey" userId="S::crainey@t1dexchange.org::c66522fd-7f79-4e4b-9477-0af3b7aa6656" providerId="AD" clId="Web-{9FDCF2D2-0E79-6024-13E7-5BEDD6DF4897}" dt="2025-11-14T18:16:27.412" v="0"/>
        <pc:sldMasterMkLst>
          <pc:docMk/>
          <pc:sldMasterMk cId="1911500739" sldId="2147483740"/>
        </pc:sldMasterMkLst>
        <pc:sldLayoutChg chg="add">
          <pc:chgData name="Claire Rainey" userId="S::crainey@t1dexchange.org::c66522fd-7f79-4e4b-9477-0af3b7aa6656" providerId="AD" clId="Web-{9FDCF2D2-0E79-6024-13E7-5BEDD6DF4897}" dt="2025-11-14T18:16:27.412" v="0"/>
          <pc:sldLayoutMkLst>
            <pc:docMk/>
            <pc:sldMasterMk cId="1911500739" sldId="2147483740"/>
            <pc:sldLayoutMk cId="1190127866" sldId="2147483675"/>
          </pc:sldLayoutMkLst>
        </pc:sldLayoutChg>
        <pc:sldLayoutChg chg="add">
          <pc:chgData name="Claire Rainey" userId="S::crainey@t1dexchange.org::c66522fd-7f79-4e4b-9477-0af3b7aa6656" providerId="AD" clId="Web-{9FDCF2D2-0E79-6024-13E7-5BEDD6DF4897}" dt="2025-11-14T18:16:27.412" v="0"/>
          <pc:sldLayoutMkLst>
            <pc:docMk/>
            <pc:sldMasterMk cId="1911500739" sldId="2147483740"/>
            <pc:sldLayoutMk cId="592866959" sldId="2147483676"/>
          </pc:sldLayoutMkLst>
        </pc:sldLayoutChg>
        <pc:sldLayoutChg chg="add">
          <pc:chgData name="Claire Rainey" userId="S::crainey@t1dexchange.org::c66522fd-7f79-4e4b-9477-0af3b7aa6656" providerId="AD" clId="Web-{9FDCF2D2-0E79-6024-13E7-5BEDD6DF4897}" dt="2025-11-14T18:16:27.412" v="0"/>
          <pc:sldLayoutMkLst>
            <pc:docMk/>
            <pc:sldMasterMk cId="1911500739" sldId="2147483740"/>
            <pc:sldLayoutMk cId="3624458120" sldId="2147483677"/>
          </pc:sldLayoutMkLst>
        </pc:sldLayoutChg>
        <pc:sldLayoutChg chg="add">
          <pc:chgData name="Claire Rainey" userId="S::crainey@t1dexchange.org::c66522fd-7f79-4e4b-9477-0af3b7aa6656" providerId="AD" clId="Web-{9FDCF2D2-0E79-6024-13E7-5BEDD6DF4897}" dt="2025-11-14T18:16:27.412" v="0"/>
          <pc:sldLayoutMkLst>
            <pc:docMk/>
            <pc:sldMasterMk cId="1911500739" sldId="2147483740"/>
            <pc:sldLayoutMk cId="1022182367" sldId="2147483678"/>
          </pc:sldLayoutMkLst>
        </pc:sldLayoutChg>
        <pc:sldLayoutChg chg="add">
          <pc:chgData name="Claire Rainey" userId="S::crainey@t1dexchange.org::c66522fd-7f79-4e4b-9477-0af3b7aa6656" providerId="AD" clId="Web-{9FDCF2D2-0E79-6024-13E7-5BEDD6DF4897}" dt="2025-11-14T18:16:27.412" v="0"/>
          <pc:sldLayoutMkLst>
            <pc:docMk/>
            <pc:sldMasterMk cId="1911500739" sldId="2147483740"/>
            <pc:sldLayoutMk cId="904874876" sldId="2147483679"/>
          </pc:sldLayoutMkLst>
        </pc:sldLayoutChg>
        <pc:sldLayoutChg chg="add">
          <pc:chgData name="Claire Rainey" userId="S::crainey@t1dexchange.org::c66522fd-7f79-4e4b-9477-0af3b7aa6656" providerId="AD" clId="Web-{9FDCF2D2-0E79-6024-13E7-5BEDD6DF4897}" dt="2025-11-14T18:16:27.412" v="0"/>
          <pc:sldLayoutMkLst>
            <pc:docMk/>
            <pc:sldMasterMk cId="1911500739" sldId="2147483740"/>
            <pc:sldLayoutMk cId="1582086770" sldId="2147483680"/>
          </pc:sldLayoutMkLst>
        </pc:sldLayoutChg>
        <pc:sldLayoutChg chg="add">
          <pc:chgData name="Claire Rainey" userId="S::crainey@t1dexchange.org::c66522fd-7f79-4e4b-9477-0af3b7aa6656" providerId="AD" clId="Web-{9FDCF2D2-0E79-6024-13E7-5BEDD6DF4897}" dt="2025-11-14T18:16:27.412" v="0"/>
          <pc:sldLayoutMkLst>
            <pc:docMk/>
            <pc:sldMasterMk cId="1911500739" sldId="2147483740"/>
            <pc:sldLayoutMk cId="2796675046" sldId="2147483682"/>
          </pc:sldLayoutMkLst>
        </pc:sldLayoutChg>
        <pc:sldLayoutChg chg="add">
          <pc:chgData name="Claire Rainey" userId="S::crainey@t1dexchange.org::c66522fd-7f79-4e4b-9477-0af3b7aa6656" providerId="AD" clId="Web-{9FDCF2D2-0E79-6024-13E7-5BEDD6DF4897}" dt="2025-11-14T18:16:27.412" v="0"/>
          <pc:sldLayoutMkLst>
            <pc:docMk/>
            <pc:sldMasterMk cId="1911500739" sldId="2147483740"/>
            <pc:sldLayoutMk cId="2542607951" sldId="2147483688"/>
          </pc:sldLayoutMkLst>
        </pc:sldLayoutChg>
        <pc:sldLayoutChg chg="add">
          <pc:chgData name="Claire Rainey" userId="S::crainey@t1dexchange.org::c66522fd-7f79-4e4b-9477-0af3b7aa6656" providerId="AD" clId="Web-{9FDCF2D2-0E79-6024-13E7-5BEDD6DF4897}" dt="2025-11-14T18:16:27.412" v="0"/>
          <pc:sldLayoutMkLst>
            <pc:docMk/>
            <pc:sldMasterMk cId="1911500739" sldId="2147483740"/>
            <pc:sldLayoutMk cId="3025176268" sldId="2147483689"/>
          </pc:sldLayoutMkLst>
        </pc:sldLayoutChg>
        <pc:sldLayoutChg chg="add">
          <pc:chgData name="Claire Rainey" userId="S::crainey@t1dexchange.org::c66522fd-7f79-4e4b-9477-0af3b7aa6656" providerId="AD" clId="Web-{9FDCF2D2-0E79-6024-13E7-5BEDD6DF4897}" dt="2025-11-14T18:16:27.412" v="0"/>
          <pc:sldLayoutMkLst>
            <pc:docMk/>
            <pc:sldMasterMk cId="1911500739" sldId="2147483740"/>
            <pc:sldLayoutMk cId="1663434502" sldId="2147483690"/>
          </pc:sldLayoutMkLst>
        </pc:sldLayoutChg>
        <pc:sldLayoutChg chg="add">
          <pc:chgData name="Claire Rainey" userId="S::crainey@t1dexchange.org::c66522fd-7f79-4e4b-9477-0af3b7aa6656" providerId="AD" clId="Web-{9FDCF2D2-0E79-6024-13E7-5BEDD6DF4897}" dt="2025-11-14T18:16:27.412" v="0"/>
          <pc:sldLayoutMkLst>
            <pc:docMk/>
            <pc:sldMasterMk cId="1911500739" sldId="2147483740"/>
            <pc:sldLayoutMk cId="3725435911" sldId="2147483691"/>
          </pc:sldLayoutMkLst>
        </pc:sldLayoutChg>
        <pc:sldLayoutChg chg="add">
          <pc:chgData name="Claire Rainey" userId="S::crainey@t1dexchange.org::c66522fd-7f79-4e4b-9477-0af3b7aa6656" providerId="AD" clId="Web-{9FDCF2D2-0E79-6024-13E7-5BEDD6DF4897}" dt="2025-11-14T18:16:27.412" v="0"/>
          <pc:sldLayoutMkLst>
            <pc:docMk/>
            <pc:sldMasterMk cId="1911500739" sldId="2147483740"/>
            <pc:sldLayoutMk cId="3743038393" sldId="2147483692"/>
          </pc:sldLayoutMkLst>
        </pc:sldLayoutChg>
        <pc:sldLayoutChg chg="add">
          <pc:chgData name="Claire Rainey" userId="S::crainey@t1dexchange.org::c66522fd-7f79-4e4b-9477-0af3b7aa6656" providerId="AD" clId="Web-{9FDCF2D2-0E79-6024-13E7-5BEDD6DF4897}" dt="2025-11-14T18:16:27.412" v="0"/>
          <pc:sldLayoutMkLst>
            <pc:docMk/>
            <pc:sldMasterMk cId="1911500739" sldId="2147483740"/>
            <pc:sldLayoutMk cId="212069619" sldId="2147483693"/>
          </pc:sldLayoutMkLst>
        </pc:sldLayoutChg>
        <pc:sldLayoutChg chg="add">
          <pc:chgData name="Claire Rainey" userId="S::crainey@t1dexchange.org::c66522fd-7f79-4e4b-9477-0af3b7aa6656" providerId="AD" clId="Web-{9FDCF2D2-0E79-6024-13E7-5BEDD6DF4897}" dt="2025-11-14T18:16:27.412" v="0"/>
          <pc:sldLayoutMkLst>
            <pc:docMk/>
            <pc:sldMasterMk cId="1911500739" sldId="2147483740"/>
            <pc:sldLayoutMk cId="2396184765" sldId="2147483741"/>
          </pc:sldLayoutMkLst>
        </pc:sldLayoutChg>
        <pc:sldLayoutChg chg="add">
          <pc:chgData name="Claire Rainey" userId="S::crainey@t1dexchange.org::c66522fd-7f79-4e4b-9477-0af3b7aa6656" providerId="AD" clId="Web-{9FDCF2D2-0E79-6024-13E7-5BEDD6DF4897}" dt="2025-11-14T18:16:27.412" v="0"/>
          <pc:sldLayoutMkLst>
            <pc:docMk/>
            <pc:sldMasterMk cId="1911500739" sldId="2147483740"/>
            <pc:sldLayoutMk cId="2106632881" sldId="2147483742"/>
          </pc:sldLayoutMkLst>
        </pc:sldLayoutChg>
        <pc:sldLayoutChg chg="add">
          <pc:chgData name="Claire Rainey" userId="S::crainey@t1dexchange.org::c66522fd-7f79-4e4b-9477-0af3b7aa6656" providerId="AD" clId="Web-{9FDCF2D2-0E79-6024-13E7-5BEDD6DF4897}" dt="2025-11-14T18:16:27.412" v="0"/>
          <pc:sldLayoutMkLst>
            <pc:docMk/>
            <pc:sldMasterMk cId="1911500739" sldId="2147483740"/>
            <pc:sldLayoutMk cId="2901878355" sldId="2147483743"/>
          </pc:sldLayoutMkLst>
        </pc:sldLayoutChg>
        <pc:sldLayoutChg chg="add">
          <pc:chgData name="Claire Rainey" userId="S::crainey@t1dexchange.org::c66522fd-7f79-4e4b-9477-0af3b7aa6656" providerId="AD" clId="Web-{9FDCF2D2-0E79-6024-13E7-5BEDD6DF4897}" dt="2025-11-14T18:16:27.412" v="0"/>
          <pc:sldLayoutMkLst>
            <pc:docMk/>
            <pc:sldMasterMk cId="1911500739" sldId="2147483740"/>
            <pc:sldLayoutMk cId="3011481663" sldId="2147483744"/>
          </pc:sldLayoutMkLst>
        </pc:sldLayoutChg>
        <pc:sldLayoutChg chg="add">
          <pc:chgData name="Claire Rainey" userId="S::crainey@t1dexchange.org::c66522fd-7f79-4e4b-9477-0af3b7aa6656" providerId="AD" clId="Web-{9FDCF2D2-0E79-6024-13E7-5BEDD6DF4897}" dt="2025-11-14T18:16:27.412" v="0"/>
          <pc:sldLayoutMkLst>
            <pc:docMk/>
            <pc:sldMasterMk cId="1911500739" sldId="2147483740"/>
            <pc:sldLayoutMk cId="3014316126" sldId="2147483884"/>
          </pc:sldLayoutMkLst>
        </pc:sldLayoutChg>
        <pc:sldLayoutChg chg="add">
          <pc:chgData name="Claire Rainey" userId="S::crainey@t1dexchange.org::c66522fd-7f79-4e4b-9477-0af3b7aa6656" providerId="AD" clId="Web-{9FDCF2D2-0E79-6024-13E7-5BEDD6DF4897}" dt="2025-11-14T18:16:27.412" v="0"/>
          <pc:sldLayoutMkLst>
            <pc:docMk/>
            <pc:sldMasterMk cId="1911500739" sldId="2147483740"/>
            <pc:sldLayoutMk cId="1754679856" sldId="2147483885"/>
          </pc:sldLayoutMkLst>
        </pc:sldLayoutChg>
        <pc:sldLayoutChg chg="add">
          <pc:chgData name="Claire Rainey" userId="S::crainey@t1dexchange.org::c66522fd-7f79-4e4b-9477-0af3b7aa6656" providerId="AD" clId="Web-{9FDCF2D2-0E79-6024-13E7-5BEDD6DF4897}" dt="2025-11-14T18:16:27.412" v="0"/>
          <pc:sldLayoutMkLst>
            <pc:docMk/>
            <pc:sldMasterMk cId="1911500739" sldId="2147483740"/>
            <pc:sldLayoutMk cId="3963268921" sldId="2147483886"/>
          </pc:sldLayoutMkLst>
        </pc:sldLayoutChg>
        <pc:sldLayoutChg chg="add">
          <pc:chgData name="Claire Rainey" userId="S::crainey@t1dexchange.org::c66522fd-7f79-4e4b-9477-0af3b7aa6656" providerId="AD" clId="Web-{9FDCF2D2-0E79-6024-13E7-5BEDD6DF4897}" dt="2025-11-14T18:16:27.412" v="0"/>
          <pc:sldLayoutMkLst>
            <pc:docMk/>
            <pc:sldMasterMk cId="1911500739" sldId="2147483740"/>
            <pc:sldLayoutMk cId="4272278446" sldId="2147483887"/>
          </pc:sldLayoutMkLst>
        </pc:sldLayoutChg>
        <pc:sldLayoutChg chg="add">
          <pc:chgData name="Claire Rainey" userId="S::crainey@t1dexchange.org::c66522fd-7f79-4e4b-9477-0af3b7aa6656" providerId="AD" clId="Web-{9FDCF2D2-0E79-6024-13E7-5BEDD6DF4897}" dt="2025-11-14T18:16:27.412" v="0"/>
          <pc:sldLayoutMkLst>
            <pc:docMk/>
            <pc:sldMasterMk cId="1911500739" sldId="2147483740"/>
            <pc:sldLayoutMk cId="710061300" sldId="2147483889"/>
          </pc:sldLayoutMkLst>
        </pc:sldLayoutChg>
      </pc:sldMasterChg>
      <pc:sldMasterChg chg="add addSldLayout">
        <pc:chgData name="Claire Rainey" userId="S::crainey@t1dexchange.org::c66522fd-7f79-4e4b-9477-0af3b7aa6656" providerId="AD" clId="Web-{9FDCF2D2-0E79-6024-13E7-5BEDD6DF4897}" dt="2025-11-14T18:16:33.084" v="20"/>
        <pc:sldMasterMkLst>
          <pc:docMk/>
          <pc:sldMasterMk cId="44147734" sldId="2147483890"/>
        </pc:sldMasterMkLst>
        <pc:sldLayoutChg chg="add">
          <pc:chgData name="Claire Rainey" userId="S::crainey@t1dexchange.org::c66522fd-7f79-4e4b-9477-0af3b7aa6656" providerId="AD" clId="Web-{9FDCF2D2-0E79-6024-13E7-5BEDD6DF4897}" dt="2025-11-14T18:16:33.084" v="20"/>
          <pc:sldLayoutMkLst>
            <pc:docMk/>
            <pc:sldMasterMk cId="44147734" sldId="2147483890"/>
            <pc:sldLayoutMk cId="2322498603" sldId="2147483891"/>
          </pc:sldLayoutMkLst>
        </pc:sldLayoutChg>
        <pc:sldLayoutChg chg="add">
          <pc:chgData name="Claire Rainey" userId="S::crainey@t1dexchange.org::c66522fd-7f79-4e4b-9477-0af3b7aa6656" providerId="AD" clId="Web-{9FDCF2D2-0E79-6024-13E7-5BEDD6DF4897}" dt="2025-11-14T18:16:33.084" v="20"/>
          <pc:sldLayoutMkLst>
            <pc:docMk/>
            <pc:sldMasterMk cId="44147734" sldId="2147483890"/>
            <pc:sldLayoutMk cId="2211448258" sldId="2147483892"/>
          </pc:sldLayoutMkLst>
        </pc:sldLayoutChg>
        <pc:sldLayoutChg chg="add">
          <pc:chgData name="Claire Rainey" userId="S::crainey@t1dexchange.org::c66522fd-7f79-4e4b-9477-0af3b7aa6656" providerId="AD" clId="Web-{9FDCF2D2-0E79-6024-13E7-5BEDD6DF4897}" dt="2025-11-14T18:16:33.084" v="20"/>
          <pc:sldLayoutMkLst>
            <pc:docMk/>
            <pc:sldMasterMk cId="44147734" sldId="2147483890"/>
            <pc:sldLayoutMk cId="3816248773" sldId="2147483893"/>
          </pc:sldLayoutMkLst>
        </pc:sldLayoutChg>
        <pc:sldLayoutChg chg="add">
          <pc:chgData name="Claire Rainey" userId="S::crainey@t1dexchange.org::c66522fd-7f79-4e4b-9477-0af3b7aa6656" providerId="AD" clId="Web-{9FDCF2D2-0E79-6024-13E7-5BEDD6DF4897}" dt="2025-11-14T18:16:33.084" v="20"/>
          <pc:sldLayoutMkLst>
            <pc:docMk/>
            <pc:sldMasterMk cId="44147734" sldId="2147483890"/>
            <pc:sldLayoutMk cId="3322615628" sldId="2147483894"/>
          </pc:sldLayoutMkLst>
        </pc:sldLayoutChg>
        <pc:sldLayoutChg chg="add">
          <pc:chgData name="Claire Rainey" userId="S::crainey@t1dexchange.org::c66522fd-7f79-4e4b-9477-0af3b7aa6656" providerId="AD" clId="Web-{9FDCF2D2-0E79-6024-13E7-5BEDD6DF4897}" dt="2025-11-14T18:16:33.084" v="20"/>
          <pc:sldLayoutMkLst>
            <pc:docMk/>
            <pc:sldMasterMk cId="44147734" sldId="2147483890"/>
            <pc:sldLayoutMk cId="2615875287" sldId="2147483895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svg"/><Relationship Id="rId1" Type="http://schemas.openxmlformats.org/officeDocument/2006/relationships/image" Target="../media/image36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svg"/><Relationship Id="rId1" Type="http://schemas.openxmlformats.org/officeDocument/2006/relationships/image" Target="../media/image3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A6B055-E7FE-425F-AB19-5A848B5BF9D7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EEEC6DE-AF25-4267-AB78-B42859198C2B}">
      <dgm:prSet/>
      <dgm:spPr/>
      <dgm:t>
        <a:bodyPr/>
        <a:lstStyle/>
        <a:p>
          <a:pPr>
            <a:defRPr b="1"/>
          </a:pPr>
          <a:r>
            <a:rPr lang="en-US" dirty="0"/>
            <a:t>T1D Centers</a:t>
          </a:r>
        </a:p>
      </dgm:t>
    </dgm:pt>
    <dgm:pt modelId="{0A54CD6C-73C3-45AF-8E43-AB0D09F07B0B}" type="parTrans" cxnId="{F3E70950-B129-4E7F-8805-0D80C88947D1}">
      <dgm:prSet/>
      <dgm:spPr/>
      <dgm:t>
        <a:bodyPr/>
        <a:lstStyle/>
        <a:p>
          <a:endParaRPr lang="en-US"/>
        </a:p>
      </dgm:t>
    </dgm:pt>
    <dgm:pt modelId="{233A8CE4-823A-4DE1-A13B-990F6ED8E82B}" type="sibTrans" cxnId="{F3E70950-B129-4E7F-8805-0D80C88947D1}">
      <dgm:prSet/>
      <dgm:spPr/>
      <dgm:t>
        <a:bodyPr/>
        <a:lstStyle/>
        <a:p>
          <a:endParaRPr lang="en-US"/>
        </a:p>
      </dgm:t>
    </dgm:pt>
    <dgm:pt modelId="{1C6B37BD-62E8-4617-B299-543062E6190B}">
      <dgm:prSet/>
      <dgm:spPr/>
      <dgm:t>
        <a:bodyPr/>
        <a:lstStyle/>
        <a:p>
          <a:r>
            <a:rPr lang="en-US" b="1" dirty="0"/>
            <a:t>49 Data Mapped Centers</a:t>
          </a:r>
        </a:p>
      </dgm:t>
    </dgm:pt>
    <dgm:pt modelId="{7FDC6845-DC08-439D-8948-53394503590D}" type="parTrans" cxnId="{AF00A687-A86F-47F5-8004-04B4F35A2A45}">
      <dgm:prSet/>
      <dgm:spPr/>
      <dgm:t>
        <a:bodyPr/>
        <a:lstStyle/>
        <a:p>
          <a:endParaRPr lang="en-US"/>
        </a:p>
      </dgm:t>
    </dgm:pt>
    <dgm:pt modelId="{BB2A7142-2568-44AC-B6B1-05EC3ADBDA47}" type="sibTrans" cxnId="{AF00A687-A86F-47F5-8004-04B4F35A2A45}">
      <dgm:prSet/>
      <dgm:spPr/>
      <dgm:t>
        <a:bodyPr/>
        <a:lstStyle/>
        <a:p>
          <a:endParaRPr lang="en-US"/>
        </a:p>
      </dgm:t>
    </dgm:pt>
    <dgm:pt modelId="{8D6F34CA-210A-49F7-A2C6-12D31E293A6E}">
      <dgm:prSet/>
      <dgm:spPr/>
      <dgm:t>
        <a:bodyPr/>
        <a:lstStyle/>
        <a:p>
          <a:r>
            <a:rPr lang="en-US" b="1" dirty="0">
              <a:solidFill>
                <a:srgbClr val="00B050"/>
              </a:solidFill>
            </a:rPr>
            <a:t>5 Centers In Progress </a:t>
          </a:r>
        </a:p>
      </dgm:t>
    </dgm:pt>
    <dgm:pt modelId="{CB46A772-B7B3-4D90-BE14-294DC6C59F7B}" type="parTrans" cxnId="{A8A6835B-A447-44FC-8896-D4A1111A1AE2}">
      <dgm:prSet/>
      <dgm:spPr/>
      <dgm:t>
        <a:bodyPr/>
        <a:lstStyle/>
        <a:p>
          <a:endParaRPr lang="en-US"/>
        </a:p>
      </dgm:t>
    </dgm:pt>
    <dgm:pt modelId="{BAC4909B-7656-444D-8E67-FCF6A700E356}" type="sibTrans" cxnId="{A8A6835B-A447-44FC-8896-D4A1111A1AE2}">
      <dgm:prSet/>
      <dgm:spPr/>
      <dgm:t>
        <a:bodyPr/>
        <a:lstStyle/>
        <a:p>
          <a:endParaRPr lang="en-US"/>
        </a:p>
      </dgm:t>
    </dgm:pt>
    <dgm:pt modelId="{B20F8014-D7B9-4026-A8F6-38BFE50E0E82}">
      <dgm:prSet/>
      <dgm:spPr/>
      <dgm:t>
        <a:bodyPr/>
        <a:lstStyle/>
        <a:p>
          <a:pPr>
            <a:defRPr b="1"/>
          </a:pPr>
          <a:r>
            <a:rPr lang="en-US" dirty="0"/>
            <a:t>T2D Centers</a:t>
          </a:r>
        </a:p>
      </dgm:t>
    </dgm:pt>
    <dgm:pt modelId="{B7F0C22D-D341-4F98-B977-D533EDCCB840}" type="parTrans" cxnId="{262864BB-7F34-4C06-B31F-9F91DB93942D}">
      <dgm:prSet/>
      <dgm:spPr/>
      <dgm:t>
        <a:bodyPr/>
        <a:lstStyle/>
        <a:p>
          <a:endParaRPr lang="en-US"/>
        </a:p>
      </dgm:t>
    </dgm:pt>
    <dgm:pt modelId="{962414EB-5764-4B7E-BE7F-312040642524}" type="sibTrans" cxnId="{262864BB-7F34-4C06-B31F-9F91DB93942D}">
      <dgm:prSet/>
      <dgm:spPr/>
      <dgm:t>
        <a:bodyPr/>
        <a:lstStyle/>
        <a:p>
          <a:endParaRPr lang="en-US"/>
        </a:p>
      </dgm:t>
    </dgm:pt>
    <dgm:pt modelId="{994F3B94-C46B-4660-8A54-E090E7EA3B1E}">
      <dgm:prSet/>
      <dgm:spPr/>
      <dgm:t>
        <a:bodyPr/>
        <a:lstStyle/>
        <a:p>
          <a:r>
            <a:rPr lang="en-US" b="1" dirty="0"/>
            <a:t>6 Data Mapped Centers</a:t>
          </a:r>
        </a:p>
      </dgm:t>
    </dgm:pt>
    <dgm:pt modelId="{1DB6F801-B1F4-490C-874E-290D5869D340}" type="parTrans" cxnId="{8287378B-4E96-4023-8DAA-9849F8487F0E}">
      <dgm:prSet/>
      <dgm:spPr/>
      <dgm:t>
        <a:bodyPr/>
        <a:lstStyle/>
        <a:p>
          <a:endParaRPr lang="en-US"/>
        </a:p>
      </dgm:t>
    </dgm:pt>
    <dgm:pt modelId="{A4704AF1-F615-45C4-B891-58485F412F9C}" type="sibTrans" cxnId="{8287378B-4E96-4023-8DAA-9849F8487F0E}">
      <dgm:prSet/>
      <dgm:spPr/>
      <dgm:t>
        <a:bodyPr/>
        <a:lstStyle/>
        <a:p>
          <a:endParaRPr lang="en-US"/>
        </a:p>
      </dgm:t>
    </dgm:pt>
    <dgm:pt modelId="{086181EF-EABE-47C9-B28B-AB4C3CB5BF39}">
      <dgm:prSet/>
      <dgm:spPr/>
      <dgm:t>
        <a:bodyPr/>
        <a:lstStyle/>
        <a:p>
          <a:r>
            <a:rPr lang="en-US" b="1" dirty="0">
              <a:solidFill>
                <a:srgbClr val="00B050"/>
              </a:solidFill>
            </a:rPr>
            <a:t>5 In Centers In Progress</a:t>
          </a:r>
        </a:p>
      </dgm:t>
    </dgm:pt>
    <dgm:pt modelId="{D92E4943-7688-4A9A-B8A0-1A8A9A3FBC83}" type="parTrans" cxnId="{E6EB23D0-3A13-4CA9-BD6F-9F666843D29E}">
      <dgm:prSet/>
      <dgm:spPr/>
      <dgm:t>
        <a:bodyPr/>
        <a:lstStyle/>
        <a:p>
          <a:endParaRPr lang="en-US"/>
        </a:p>
      </dgm:t>
    </dgm:pt>
    <dgm:pt modelId="{578AD63A-348E-40D0-857C-E70E9CA1CB49}" type="sibTrans" cxnId="{E6EB23D0-3A13-4CA9-BD6F-9F666843D29E}">
      <dgm:prSet/>
      <dgm:spPr/>
      <dgm:t>
        <a:bodyPr/>
        <a:lstStyle/>
        <a:p>
          <a:endParaRPr lang="en-US"/>
        </a:p>
      </dgm:t>
    </dgm:pt>
    <dgm:pt modelId="{2DBEDD5D-EF4D-4AAF-8421-E856C46E8FC9}" type="pres">
      <dgm:prSet presAssocID="{78A6B055-E7FE-425F-AB19-5A848B5BF9D7}" presName="root" presStyleCnt="0">
        <dgm:presLayoutVars>
          <dgm:dir/>
          <dgm:resizeHandles val="exact"/>
        </dgm:presLayoutVars>
      </dgm:prSet>
      <dgm:spPr/>
    </dgm:pt>
    <dgm:pt modelId="{7C60DE64-840E-49A2-BB93-CA4C3F3DE140}" type="pres">
      <dgm:prSet presAssocID="{CEEEC6DE-AF25-4267-AB78-B42859198C2B}" presName="compNode" presStyleCnt="0"/>
      <dgm:spPr/>
    </dgm:pt>
    <dgm:pt modelId="{ACD3386B-E77E-4F9F-9D85-4C9162899E49}" type="pres">
      <dgm:prSet presAssocID="{CEEEC6DE-AF25-4267-AB78-B42859198C2B}" presName="iconRect" presStyleLbl="node1" presStyleIdx="0" presStyleCnt="2" custScaleX="187263" custScaleY="152963" custLinFactNeighborX="52685" custLinFactNeighborY="-12217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B9DBDC64-433F-459A-A4FF-A137E6BF9E54}" type="pres">
      <dgm:prSet presAssocID="{CEEEC6DE-AF25-4267-AB78-B42859198C2B}" presName="iconSpace" presStyleCnt="0"/>
      <dgm:spPr/>
    </dgm:pt>
    <dgm:pt modelId="{37942131-0487-4485-9D1D-EAB892524E07}" type="pres">
      <dgm:prSet presAssocID="{CEEEC6DE-AF25-4267-AB78-B42859198C2B}" presName="parTx" presStyleLbl="revTx" presStyleIdx="0" presStyleCnt="4" custLinFactY="-200000" custLinFactNeighborX="2123" custLinFactNeighborY="-252724">
        <dgm:presLayoutVars>
          <dgm:chMax val="0"/>
          <dgm:chPref val="0"/>
        </dgm:presLayoutVars>
      </dgm:prSet>
      <dgm:spPr/>
    </dgm:pt>
    <dgm:pt modelId="{80BFA767-5C89-40B6-8BC9-3C48435F68E1}" type="pres">
      <dgm:prSet presAssocID="{CEEEC6DE-AF25-4267-AB78-B42859198C2B}" presName="txSpace" presStyleCnt="0"/>
      <dgm:spPr/>
    </dgm:pt>
    <dgm:pt modelId="{7F9CDFC9-EB5E-4511-8848-703DB2709E87}" type="pres">
      <dgm:prSet presAssocID="{CEEEC6DE-AF25-4267-AB78-B42859198C2B}" presName="desTx" presStyleLbl="revTx" presStyleIdx="1" presStyleCnt="4" custLinFactY="-33000000" custLinFactNeighborX="3203" custLinFactNeighborY="-33055078">
        <dgm:presLayoutVars/>
      </dgm:prSet>
      <dgm:spPr/>
    </dgm:pt>
    <dgm:pt modelId="{572A9AC4-42EB-4981-88F2-AC414D496B51}" type="pres">
      <dgm:prSet presAssocID="{233A8CE4-823A-4DE1-A13B-990F6ED8E82B}" presName="sibTrans" presStyleCnt="0"/>
      <dgm:spPr/>
    </dgm:pt>
    <dgm:pt modelId="{0F4F8CCA-5CAB-49CF-A25B-F31DA5002F33}" type="pres">
      <dgm:prSet presAssocID="{B20F8014-D7B9-4026-A8F6-38BFE50E0E82}" presName="compNode" presStyleCnt="0"/>
      <dgm:spPr/>
    </dgm:pt>
    <dgm:pt modelId="{CC2144A9-04DA-4F3B-96E5-6D305A800F0E}" type="pres">
      <dgm:prSet presAssocID="{B20F8014-D7B9-4026-A8F6-38BFE50E0E82}" presName="iconRect" presStyleLbl="node1" presStyleIdx="1" presStyleCnt="2" custScaleX="180398" custScaleY="154222" custLinFactNeighborX="29778" custLinFactNeighborY="-2367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7B12AE86-1BF8-46C1-9AA5-EC96307A77D6}" type="pres">
      <dgm:prSet presAssocID="{B20F8014-D7B9-4026-A8F6-38BFE50E0E82}" presName="iconSpace" presStyleCnt="0"/>
      <dgm:spPr/>
    </dgm:pt>
    <dgm:pt modelId="{3C3782BF-638F-4D1C-A04F-539E443DCA6B}" type="pres">
      <dgm:prSet presAssocID="{B20F8014-D7B9-4026-A8F6-38BFE50E0E82}" presName="parTx" presStyleLbl="revTx" presStyleIdx="2" presStyleCnt="4" custLinFactY="-200000" custLinFactNeighborX="-739" custLinFactNeighborY="-269735">
        <dgm:presLayoutVars>
          <dgm:chMax val="0"/>
          <dgm:chPref val="0"/>
        </dgm:presLayoutVars>
      </dgm:prSet>
      <dgm:spPr/>
    </dgm:pt>
    <dgm:pt modelId="{AAD3D93A-81DE-4A35-BEB1-CFC76EC2552D}" type="pres">
      <dgm:prSet presAssocID="{B20F8014-D7B9-4026-A8F6-38BFE50E0E82}" presName="txSpace" presStyleCnt="0"/>
      <dgm:spPr/>
    </dgm:pt>
    <dgm:pt modelId="{239B65A8-1199-41BB-B5A1-01644628A6A2}" type="pres">
      <dgm:prSet presAssocID="{B20F8014-D7B9-4026-A8F6-38BFE50E0E82}" presName="desTx" presStyleLbl="revTx" presStyleIdx="3" presStyleCnt="4" custLinFactY="-30800000" custLinFactNeighborX="-246" custLinFactNeighborY="-30851498">
        <dgm:presLayoutVars/>
      </dgm:prSet>
      <dgm:spPr/>
    </dgm:pt>
  </dgm:ptLst>
  <dgm:cxnLst>
    <dgm:cxn modelId="{D7CACB38-E694-40AE-9BD1-A1AD5A3FB7B7}" type="presOf" srcId="{1C6B37BD-62E8-4617-B299-543062E6190B}" destId="{7F9CDFC9-EB5E-4511-8848-703DB2709E87}" srcOrd="0" destOrd="0" presId="urn:microsoft.com/office/officeart/2018/2/layout/IconLabelDescriptionList"/>
    <dgm:cxn modelId="{A8A6835B-A447-44FC-8896-D4A1111A1AE2}" srcId="{CEEEC6DE-AF25-4267-AB78-B42859198C2B}" destId="{8D6F34CA-210A-49F7-A2C6-12D31E293A6E}" srcOrd="1" destOrd="0" parTransId="{CB46A772-B7B3-4D90-BE14-294DC6C59F7B}" sibTransId="{BAC4909B-7656-444D-8E67-FCF6A700E356}"/>
    <dgm:cxn modelId="{F3E70950-B129-4E7F-8805-0D80C88947D1}" srcId="{78A6B055-E7FE-425F-AB19-5A848B5BF9D7}" destId="{CEEEC6DE-AF25-4267-AB78-B42859198C2B}" srcOrd="0" destOrd="0" parTransId="{0A54CD6C-73C3-45AF-8E43-AB0D09F07B0B}" sibTransId="{233A8CE4-823A-4DE1-A13B-990F6ED8E82B}"/>
    <dgm:cxn modelId="{0AA86D74-1861-41F7-AEBE-9EEC122C7757}" type="presOf" srcId="{994F3B94-C46B-4660-8A54-E090E7EA3B1E}" destId="{239B65A8-1199-41BB-B5A1-01644628A6A2}" srcOrd="0" destOrd="0" presId="urn:microsoft.com/office/officeart/2018/2/layout/IconLabelDescriptionList"/>
    <dgm:cxn modelId="{AF00A687-A86F-47F5-8004-04B4F35A2A45}" srcId="{CEEEC6DE-AF25-4267-AB78-B42859198C2B}" destId="{1C6B37BD-62E8-4617-B299-543062E6190B}" srcOrd="0" destOrd="0" parTransId="{7FDC6845-DC08-439D-8948-53394503590D}" sibTransId="{BB2A7142-2568-44AC-B6B1-05EC3ADBDA47}"/>
    <dgm:cxn modelId="{8287378B-4E96-4023-8DAA-9849F8487F0E}" srcId="{B20F8014-D7B9-4026-A8F6-38BFE50E0E82}" destId="{994F3B94-C46B-4660-8A54-E090E7EA3B1E}" srcOrd="0" destOrd="0" parTransId="{1DB6F801-B1F4-490C-874E-290D5869D340}" sibTransId="{A4704AF1-F615-45C4-B891-58485F412F9C}"/>
    <dgm:cxn modelId="{62CDC995-FB5F-4350-BA01-4D4CE8BA28F2}" type="presOf" srcId="{CEEEC6DE-AF25-4267-AB78-B42859198C2B}" destId="{37942131-0487-4485-9D1D-EAB892524E07}" srcOrd="0" destOrd="0" presId="urn:microsoft.com/office/officeart/2018/2/layout/IconLabelDescriptionList"/>
    <dgm:cxn modelId="{256383AC-61E5-46AA-B9DB-F8D1C13A78DD}" type="presOf" srcId="{B20F8014-D7B9-4026-A8F6-38BFE50E0E82}" destId="{3C3782BF-638F-4D1C-A04F-539E443DCA6B}" srcOrd="0" destOrd="0" presId="urn:microsoft.com/office/officeart/2018/2/layout/IconLabelDescriptionList"/>
    <dgm:cxn modelId="{262864BB-7F34-4C06-B31F-9F91DB93942D}" srcId="{78A6B055-E7FE-425F-AB19-5A848B5BF9D7}" destId="{B20F8014-D7B9-4026-A8F6-38BFE50E0E82}" srcOrd="1" destOrd="0" parTransId="{B7F0C22D-D341-4F98-B977-D533EDCCB840}" sibTransId="{962414EB-5764-4B7E-BE7F-312040642524}"/>
    <dgm:cxn modelId="{5FB3A0BE-D30B-4613-B180-F819D4C676D0}" type="presOf" srcId="{086181EF-EABE-47C9-B28B-AB4C3CB5BF39}" destId="{239B65A8-1199-41BB-B5A1-01644628A6A2}" srcOrd="0" destOrd="1" presId="urn:microsoft.com/office/officeart/2018/2/layout/IconLabelDescriptionList"/>
    <dgm:cxn modelId="{C286DEBF-7C7C-48C1-B3E6-6EA628E06BEE}" type="presOf" srcId="{78A6B055-E7FE-425F-AB19-5A848B5BF9D7}" destId="{2DBEDD5D-EF4D-4AAF-8421-E856C46E8FC9}" srcOrd="0" destOrd="0" presId="urn:microsoft.com/office/officeart/2018/2/layout/IconLabelDescriptionList"/>
    <dgm:cxn modelId="{9B9E90CA-D905-4AE8-821E-BB9C636739BC}" type="presOf" srcId="{8D6F34CA-210A-49F7-A2C6-12D31E293A6E}" destId="{7F9CDFC9-EB5E-4511-8848-703DB2709E87}" srcOrd="0" destOrd="1" presId="urn:microsoft.com/office/officeart/2018/2/layout/IconLabelDescriptionList"/>
    <dgm:cxn modelId="{E6EB23D0-3A13-4CA9-BD6F-9F666843D29E}" srcId="{B20F8014-D7B9-4026-A8F6-38BFE50E0E82}" destId="{086181EF-EABE-47C9-B28B-AB4C3CB5BF39}" srcOrd="1" destOrd="0" parTransId="{D92E4943-7688-4A9A-B8A0-1A8A9A3FBC83}" sibTransId="{578AD63A-348E-40D0-857C-E70E9CA1CB49}"/>
    <dgm:cxn modelId="{9DEF46A3-C5C6-4302-BD50-4A81C0A969B2}" type="presParOf" srcId="{2DBEDD5D-EF4D-4AAF-8421-E856C46E8FC9}" destId="{7C60DE64-840E-49A2-BB93-CA4C3F3DE140}" srcOrd="0" destOrd="0" presId="urn:microsoft.com/office/officeart/2018/2/layout/IconLabelDescriptionList"/>
    <dgm:cxn modelId="{26BB6C3F-32F4-4E1B-99E4-328BFC6F5887}" type="presParOf" srcId="{7C60DE64-840E-49A2-BB93-CA4C3F3DE140}" destId="{ACD3386B-E77E-4F9F-9D85-4C9162899E49}" srcOrd="0" destOrd="0" presId="urn:microsoft.com/office/officeart/2018/2/layout/IconLabelDescriptionList"/>
    <dgm:cxn modelId="{AF72A7A2-48EB-4084-8ED6-121C2B86ABEB}" type="presParOf" srcId="{7C60DE64-840E-49A2-BB93-CA4C3F3DE140}" destId="{B9DBDC64-433F-459A-A4FF-A137E6BF9E54}" srcOrd="1" destOrd="0" presId="urn:microsoft.com/office/officeart/2018/2/layout/IconLabelDescriptionList"/>
    <dgm:cxn modelId="{4AED83B9-C7D2-4544-BE65-E44D41BB36EA}" type="presParOf" srcId="{7C60DE64-840E-49A2-BB93-CA4C3F3DE140}" destId="{37942131-0487-4485-9D1D-EAB892524E07}" srcOrd="2" destOrd="0" presId="urn:microsoft.com/office/officeart/2018/2/layout/IconLabelDescriptionList"/>
    <dgm:cxn modelId="{F728EC9F-6828-4E8A-84F5-462FDB2A59E5}" type="presParOf" srcId="{7C60DE64-840E-49A2-BB93-CA4C3F3DE140}" destId="{80BFA767-5C89-40B6-8BC9-3C48435F68E1}" srcOrd="3" destOrd="0" presId="urn:microsoft.com/office/officeart/2018/2/layout/IconLabelDescriptionList"/>
    <dgm:cxn modelId="{2E67A449-9CEE-49BF-B2BC-9D9915C68763}" type="presParOf" srcId="{7C60DE64-840E-49A2-BB93-CA4C3F3DE140}" destId="{7F9CDFC9-EB5E-4511-8848-703DB2709E87}" srcOrd="4" destOrd="0" presId="urn:microsoft.com/office/officeart/2018/2/layout/IconLabelDescriptionList"/>
    <dgm:cxn modelId="{5343C8CE-33B0-43C5-BA41-78E48E346586}" type="presParOf" srcId="{2DBEDD5D-EF4D-4AAF-8421-E856C46E8FC9}" destId="{572A9AC4-42EB-4981-88F2-AC414D496B51}" srcOrd="1" destOrd="0" presId="urn:microsoft.com/office/officeart/2018/2/layout/IconLabelDescriptionList"/>
    <dgm:cxn modelId="{1AD1A677-BFA9-41B3-98DA-D5ACE0865D2B}" type="presParOf" srcId="{2DBEDD5D-EF4D-4AAF-8421-E856C46E8FC9}" destId="{0F4F8CCA-5CAB-49CF-A25B-F31DA5002F33}" srcOrd="2" destOrd="0" presId="urn:microsoft.com/office/officeart/2018/2/layout/IconLabelDescriptionList"/>
    <dgm:cxn modelId="{2ABA4F1C-FF8E-4E5A-8536-C698FDC0F718}" type="presParOf" srcId="{0F4F8CCA-5CAB-49CF-A25B-F31DA5002F33}" destId="{CC2144A9-04DA-4F3B-96E5-6D305A800F0E}" srcOrd="0" destOrd="0" presId="urn:microsoft.com/office/officeart/2018/2/layout/IconLabelDescriptionList"/>
    <dgm:cxn modelId="{B2B685EA-EDFD-44D1-9E65-A9B1CF30BEDD}" type="presParOf" srcId="{0F4F8CCA-5CAB-49CF-A25B-F31DA5002F33}" destId="{7B12AE86-1BF8-46C1-9AA5-EC96307A77D6}" srcOrd="1" destOrd="0" presId="urn:microsoft.com/office/officeart/2018/2/layout/IconLabelDescriptionList"/>
    <dgm:cxn modelId="{7C334B7C-3A2C-448C-8740-153A373692EE}" type="presParOf" srcId="{0F4F8CCA-5CAB-49CF-A25B-F31DA5002F33}" destId="{3C3782BF-638F-4D1C-A04F-539E443DCA6B}" srcOrd="2" destOrd="0" presId="urn:microsoft.com/office/officeart/2018/2/layout/IconLabelDescriptionList"/>
    <dgm:cxn modelId="{1F384E00-87FD-4BB3-B684-8B2C9574B562}" type="presParOf" srcId="{0F4F8CCA-5CAB-49CF-A25B-F31DA5002F33}" destId="{AAD3D93A-81DE-4A35-BEB1-CFC76EC2552D}" srcOrd="3" destOrd="0" presId="urn:microsoft.com/office/officeart/2018/2/layout/IconLabelDescriptionList"/>
    <dgm:cxn modelId="{65CAF554-1A88-4818-A767-3796EB356493}" type="presParOf" srcId="{0F4F8CCA-5CAB-49CF-A25B-F31DA5002F33}" destId="{239B65A8-1199-41BB-B5A1-01644628A6A2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D3386B-E77E-4F9F-9D85-4C9162899E49}">
      <dsp:nvSpPr>
        <dsp:cNvPr id="0" name=""/>
        <dsp:cNvSpPr/>
      </dsp:nvSpPr>
      <dsp:spPr>
        <a:xfrm>
          <a:off x="955350" y="901908"/>
          <a:ext cx="2828651" cy="2310541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942131-0487-4485-9D1D-EAB892524E07}">
      <dsp:nvSpPr>
        <dsp:cNvPr id="0" name=""/>
        <dsp:cNvSpPr/>
      </dsp:nvSpPr>
      <dsp:spPr>
        <a:xfrm>
          <a:off x="910219" y="165352"/>
          <a:ext cx="4315781" cy="647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400" kern="1200" dirty="0"/>
            <a:t>T1D Centers</a:t>
          </a:r>
        </a:p>
      </dsp:txBody>
      <dsp:txXfrm>
        <a:off x="910219" y="165352"/>
        <a:ext cx="4315781" cy="647367"/>
      </dsp:txXfrm>
    </dsp:sp>
    <dsp:sp modelId="{7F9CDFC9-EB5E-4511-8848-703DB2709E87}">
      <dsp:nvSpPr>
        <dsp:cNvPr id="0" name=""/>
        <dsp:cNvSpPr/>
      </dsp:nvSpPr>
      <dsp:spPr>
        <a:xfrm>
          <a:off x="956829" y="3311161"/>
          <a:ext cx="4315781" cy="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49 Data Mapped Centers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rgbClr val="00B050"/>
              </a:solidFill>
            </a:rPr>
            <a:t>5 Centers In Progress </a:t>
          </a:r>
        </a:p>
      </dsp:txBody>
      <dsp:txXfrm>
        <a:off x="956829" y="3311161"/>
        <a:ext cx="4315781" cy="724"/>
      </dsp:txXfrm>
    </dsp:sp>
    <dsp:sp modelId="{CC2144A9-04DA-4F3B-96E5-6D305A800F0E}">
      <dsp:nvSpPr>
        <dsp:cNvPr id="0" name=""/>
        <dsp:cNvSpPr/>
      </dsp:nvSpPr>
      <dsp:spPr>
        <a:xfrm>
          <a:off x="6339441" y="724153"/>
          <a:ext cx="2724954" cy="23295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3782BF-638F-4D1C-A04F-539E443DCA6B}">
      <dsp:nvSpPr>
        <dsp:cNvPr id="0" name=""/>
        <dsp:cNvSpPr/>
      </dsp:nvSpPr>
      <dsp:spPr>
        <a:xfrm>
          <a:off x="6464959" y="59983"/>
          <a:ext cx="4315781" cy="647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400" kern="1200" dirty="0"/>
            <a:t>T2D Centers</a:t>
          </a:r>
        </a:p>
      </dsp:txBody>
      <dsp:txXfrm>
        <a:off x="6464959" y="59983"/>
        <a:ext cx="4315781" cy="647367"/>
      </dsp:txXfrm>
    </dsp:sp>
    <dsp:sp modelId="{239B65A8-1199-41BB-B5A1-01644628A6A2}">
      <dsp:nvSpPr>
        <dsp:cNvPr id="0" name=""/>
        <dsp:cNvSpPr/>
      </dsp:nvSpPr>
      <dsp:spPr>
        <a:xfrm>
          <a:off x="6486236" y="3347813"/>
          <a:ext cx="4315781" cy="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6 Data Mapped Centers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rgbClr val="00B050"/>
              </a:solidFill>
            </a:rPr>
            <a:t>5 In Centers In Progress</a:t>
          </a:r>
        </a:p>
      </dsp:txBody>
      <dsp:txXfrm>
        <a:off x="6486236" y="3347813"/>
        <a:ext cx="4315781" cy="7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755E5-35CB-49FE-8D8B-1658BAD05494}" type="datetimeFigureOut">
              <a:t>11/14/2025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4B4DF-F7F2-46C1-8548-0B464CE2439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4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46D33-E60E-4B8B-94C4-5B9EF6C8AC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01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A624B-50C2-4678-C6A6-A51AFBDE0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84B4EE-67AF-03BB-77C0-A26B721F58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A437F3-7380-7B08-424A-590BDC8F43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AB781-88C5-FFE4-813B-63398FCBCA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AAD92F-06A2-3446-8211-5D5BA9F604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290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000D1B-05A0-40CF-BB28-3F8A81CE0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519"/>
            <a:ext cx="12344400" cy="69992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099B34-4F3B-40C6-B579-B0291A9380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12306" y="4584700"/>
            <a:ext cx="7802562" cy="755396"/>
          </a:xfrm>
        </p:spPr>
        <p:txBody>
          <a:bodyPr>
            <a:noAutofit/>
          </a:bodyPr>
          <a:lstStyle>
            <a:lvl1pPr>
              <a:defRPr sz="3600">
                <a:solidFill>
                  <a:schemeClr val="accent3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/>
              <a:t>Presentation Name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A49A6F4-9859-47BA-B88A-A992A98604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2306" y="5486400"/>
            <a:ext cx="7802562" cy="585788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22A719-D54E-427D-AD45-11399B87C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519"/>
            <a:ext cx="12344400" cy="699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8476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col_Call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320E0C70-CE32-7343-B66C-6613FA054DA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60374" y="1879600"/>
            <a:ext cx="5489576" cy="4187825"/>
          </a:xfrm>
        </p:spPr>
        <p:txBody>
          <a:bodyPr rIns="15544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BC2C4F-8C5D-9B4F-B054-5C43FCC4CF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C00EFB-A9C2-6C49-83DB-13F68279883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1149F1-49B3-C542-803F-D3D2F8840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9E105035-5CD1-3142-9C06-DB231CE548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40462" y="1879600"/>
            <a:ext cx="5489576" cy="4187825"/>
          </a:xfrm>
        </p:spPr>
        <p:txBody>
          <a:bodyPr tIns="0" bIns="0" anchor="t" anchorCtr="0"/>
          <a:lstStyle>
            <a:lvl1pPr>
              <a:spcAft>
                <a:spcPts val="1200"/>
              </a:spcAft>
              <a:buFontTx/>
              <a:buNone/>
              <a:defRPr sz="2800" b="1" i="0" cap="none" baseline="0">
                <a:solidFill>
                  <a:schemeClr val="accent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  <a:lvl2pPr>
              <a:spcAft>
                <a:spcPts val="1200"/>
              </a:spcAft>
              <a:buFontTx/>
              <a:buNone/>
              <a:defRPr sz="2400" b="0" i="0" cap="none" baseline="0">
                <a:solidFill>
                  <a:schemeClr val="tx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defRPr>
            </a:lvl2pPr>
            <a:lvl3pPr marL="0" indent="0">
              <a:spcAft>
                <a:spcPts val="0"/>
              </a:spcAft>
              <a:buFontTx/>
              <a:buNone/>
              <a:defRPr sz="2400" b="0" i="0" cap="none" baseline="0">
                <a:solidFill>
                  <a:schemeClr val="tx2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defRPr>
            </a:lvl3pPr>
            <a:lvl4pPr marL="0" indent="0">
              <a:spcAft>
                <a:spcPts val="0"/>
              </a:spcAft>
              <a:buFontTx/>
              <a:buNone/>
              <a:defRPr sz="2400" b="0" i="0" cap="none" baseline="0">
                <a:solidFill>
                  <a:schemeClr val="tx2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defRPr>
            </a:lvl4pPr>
            <a:lvl5pPr marL="0" indent="0">
              <a:spcAft>
                <a:spcPts val="0"/>
              </a:spcAft>
              <a:buFontTx/>
              <a:buNone/>
              <a:defRPr sz="2400" b="0" i="0" cap="none" baseline="0">
                <a:solidFill>
                  <a:schemeClr val="tx2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defRPr>
            </a:lvl5pPr>
            <a:lvl6pPr marL="0" indent="0">
              <a:spcAft>
                <a:spcPts val="0"/>
              </a:spcAft>
              <a:buFontTx/>
              <a:buNone/>
              <a:defRPr sz="2400" b="0" i="0" cap="none" baseline="0">
                <a:solidFill>
                  <a:schemeClr val="tx2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defRPr>
            </a:lvl6pPr>
            <a:lvl7pPr marL="0" indent="0">
              <a:spcAft>
                <a:spcPts val="0"/>
              </a:spcAft>
              <a:buFontTx/>
              <a:buNone/>
              <a:defRPr sz="2400" b="0" i="0" cap="none" baseline="0">
                <a:solidFill>
                  <a:schemeClr val="tx2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defRPr>
            </a:lvl7pPr>
            <a:lvl8pPr marL="0" indent="0">
              <a:spcAft>
                <a:spcPts val="0"/>
              </a:spcAft>
              <a:buFontTx/>
              <a:buNone/>
              <a:defRPr sz="2400" b="0" i="0" cap="none" baseline="0">
                <a:solidFill>
                  <a:schemeClr val="tx2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defRPr>
            </a:lvl8pPr>
            <a:lvl9pPr marL="0" indent="0">
              <a:spcAft>
                <a:spcPts val="0"/>
              </a:spcAft>
              <a:buFontTx/>
              <a:buNone/>
              <a:defRPr sz="2400" b="0" i="0" cap="none" baseline="0">
                <a:solidFill>
                  <a:schemeClr val="tx2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defRPr>
            </a:lvl9pPr>
          </a:lstStyle>
          <a:p>
            <a:pPr lvl="0"/>
            <a:r>
              <a:rPr lang="en-US"/>
              <a:t>Quote or callout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C2F07F-B53D-AAC4-4CD5-05DB8A3CB0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117" y="6226175"/>
            <a:ext cx="1364633" cy="36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9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9">
            <a:extLst>
              <a:ext uri="{FF2B5EF4-FFF2-40B4-BE49-F238E27FC236}">
                <a16:creationId xmlns:a16="http://schemas.microsoft.com/office/drawing/2014/main" id="{CC140011-B521-14FF-0C1A-C04803421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526" y="1254126"/>
            <a:ext cx="3844924" cy="2465658"/>
          </a:xfrm>
        </p:spPr>
        <p:txBody>
          <a:bodyPr tIns="0" rIns="0" bIns="45720" anchor="b" anchorCtr="0"/>
          <a:lstStyle>
            <a:lvl1pPr>
              <a:lnSpc>
                <a:spcPct val="92000"/>
              </a:lnSpc>
              <a:defRPr sz="3200" b="1" i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5AC49ABC-AD01-F546-2051-CF07438FD4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83526" y="3719784"/>
            <a:ext cx="3844924" cy="492598"/>
          </a:xfrm>
        </p:spPr>
        <p:txBody>
          <a:bodyPr tIns="91440" bIns="0" anchor="t" anchorCtr="0"/>
          <a:lstStyle>
            <a:lvl1pPr>
              <a:spcAft>
                <a:spcPts val="0"/>
              </a:spcAft>
              <a:buFontTx/>
              <a:buNone/>
              <a:defRPr sz="1600" b="1" i="0" cap="none" baseline="0">
                <a:solidFill>
                  <a:schemeClr val="accent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  <a:lvl2pPr>
              <a:spcAft>
                <a:spcPts val="0"/>
              </a:spcAft>
              <a:buFontTx/>
              <a:buNone/>
              <a:defRPr sz="1600" b="1" i="0" cap="none" baseline="0">
                <a:solidFill>
                  <a:schemeClr val="accent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defRPr>
            </a:lvl2pPr>
            <a:lvl3pPr marL="0" indent="0">
              <a:spcAft>
                <a:spcPts val="0"/>
              </a:spcAft>
              <a:buFontTx/>
              <a:buNone/>
              <a:defRPr sz="1600" b="1" i="0" cap="none" baseline="0">
                <a:solidFill>
                  <a:schemeClr val="accent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defRPr>
            </a:lvl3pPr>
            <a:lvl4pPr marL="0" indent="0">
              <a:spcAft>
                <a:spcPts val="0"/>
              </a:spcAft>
              <a:buFontTx/>
              <a:buNone/>
              <a:defRPr sz="1600" b="1" i="0" cap="none" baseline="0">
                <a:solidFill>
                  <a:schemeClr val="accent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defRPr>
            </a:lvl4pPr>
            <a:lvl5pPr marL="0" indent="0">
              <a:spcAft>
                <a:spcPts val="0"/>
              </a:spcAft>
              <a:buFontTx/>
              <a:buNone/>
              <a:defRPr sz="1600" b="1" i="0" cap="none" baseline="0">
                <a:solidFill>
                  <a:schemeClr val="accent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defRPr>
            </a:lvl5pPr>
            <a:lvl6pPr marL="0" indent="0">
              <a:spcAft>
                <a:spcPts val="0"/>
              </a:spcAft>
              <a:buFontTx/>
              <a:buNone/>
              <a:defRPr sz="1600" b="1" i="0" cap="none" baseline="0">
                <a:solidFill>
                  <a:schemeClr val="accent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defRPr>
            </a:lvl6pPr>
            <a:lvl7pPr marL="0" indent="0">
              <a:spcAft>
                <a:spcPts val="0"/>
              </a:spcAft>
              <a:buFontTx/>
              <a:buNone/>
              <a:defRPr sz="1600" b="1" i="0" cap="none" baseline="0">
                <a:solidFill>
                  <a:schemeClr val="accent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defRPr>
            </a:lvl7pPr>
            <a:lvl8pPr marL="0" indent="0">
              <a:spcAft>
                <a:spcPts val="0"/>
              </a:spcAft>
              <a:buFontTx/>
              <a:buNone/>
              <a:defRPr sz="1600" b="1" i="0" cap="none" baseline="0">
                <a:solidFill>
                  <a:schemeClr val="accent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defRPr>
            </a:lvl8pPr>
            <a:lvl9pPr marL="0" indent="0">
              <a:spcAft>
                <a:spcPts val="0"/>
              </a:spcAft>
              <a:buFontTx/>
              <a:buNone/>
              <a:defRPr sz="1600" b="1" i="0" cap="none" baseline="0">
                <a:solidFill>
                  <a:schemeClr val="accent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defRPr>
            </a:lvl9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4E743145-4170-31F9-E051-A1F8034C39F2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7883525" y="4212382"/>
            <a:ext cx="3844923" cy="37529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0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0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>
              <a:defRPr sz="10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>
              <a:defRPr sz="10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7pPr>
            <a:lvl8pPr>
              <a:defRPr sz="10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8pPr>
            <a:lvl9pPr marL="0">
              <a:defRPr sz="10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9pPr>
          </a:lstStyle>
          <a:p>
            <a:pPr lvl="8" indent="-32004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1278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50DF49-280D-2042-9C83-36E167674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5AA6C-0792-844C-BDA4-D38426376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1A0B49-ADE6-A448-0312-07CBF21F3E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117" y="6226175"/>
            <a:ext cx="1364633" cy="36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669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71B76C-0D0F-414F-8D72-65F7BF341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830462-9B5C-594B-BFB6-416B852F1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BF16410-DB1B-954C-BB2B-A97F42031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B4DB2C-F196-C528-B4DD-E84B25E2CA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117" y="6226175"/>
            <a:ext cx="1364633" cy="36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458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co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320E0C70-CE32-7343-B66C-6613FA054DA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60375" y="1879600"/>
            <a:ext cx="5489575" cy="4187825"/>
          </a:xfrm>
        </p:spPr>
        <p:txBody>
          <a:bodyPr rIns="15544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BC2C4F-8C5D-9B4F-B054-5C43FCC4CF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C00EFB-A9C2-6C49-83DB-13F68279883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001C55C3-023A-FF4E-A906-5C80997C28CA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242053" y="1879600"/>
            <a:ext cx="5486398" cy="4187826"/>
          </a:xfrm>
        </p:spPr>
        <p:txBody>
          <a:bodyPr rIns="15544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1149F1-49B3-C542-803F-D3D2F8840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93D2FF-0E83-EF60-3D10-BD960551B7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117" y="6226175"/>
            <a:ext cx="1364633" cy="36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82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_set2_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9">
            <a:extLst>
              <a:ext uri="{FF2B5EF4-FFF2-40B4-BE49-F238E27FC236}">
                <a16:creationId xmlns:a16="http://schemas.microsoft.com/office/drawing/2014/main" id="{A5DD4228-57FC-7540-B45E-248B020CF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5900" y="1254126"/>
            <a:ext cx="7704138" cy="4813300"/>
          </a:xfrm>
        </p:spPr>
        <p:txBody>
          <a:bodyPr tIns="0" rIns="0" bIns="457200" anchor="ctr" anchorCtr="0"/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B67F0-0847-1848-930D-EA4EFB3E28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8"/>
            <a:r>
              <a:rPr lang="en-US"/>
              <a:t>Confidential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6CF6DD-223E-6C48-9AA1-2B63EE7E97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874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out st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B132DF87-D1E9-6B41-CB14-AA74BFD197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25900" y="6409201"/>
            <a:ext cx="3857625" cy="2095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8"/>
            <a:r>
              <a:rPr lang="en-US"/>
              <a:t>Confidential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2323E14-672A-F95E-1CED-81A2E5903B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82136" y="6469590"/>
            <a:ext cx="446314" cy="1491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F51CFD8-E0EA-42F0-6B2E-3BFD9539B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1254125"/>
            <a:ext cx="5489576" cy="4813300"/>
          </a:xfrm>
        </p:spPr>
        <p:txBody>
          <a:bodyPr tIns="0" bIns="685800" anchor="ctr" anchorCtr="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4C7FD9-A127-C674-DD51-0F9ABF90A9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115" y="6226175"/>
            <a:ext cx="1364637" cy="36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86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Text">
            <a:extLst>
              <a:ext uri="{FF2B5EF4-FFF2-40B4-BE49-F238E27FC236}">
                <a16:creationId xmlns:a16="http://schemas.microsoft.com/office/drawing/2014/main" id="{AA6BC4EE-9385-8048-94F7-C8E9B08818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8640" y="228600"/>
            <a:ext cx="10972800" cy="45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431612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EFFD94-D62B-6DA5-AE5B-8D8B208C6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726FA-62EA-48C0-9C5E-68D0E15E2C00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191964-2D5F-B458-83E2-173BEA992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FFCD14-E173-BE25-E1DD-C0B40A08B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F766-6BBB-47F9-83B6-69EDD611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679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8ADDD-A720-8D43-8D6D-861521B11D67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E5D2B4D2-ACF1-7F42-AC4F-FFFA13875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68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548640" y="228600"/>
            <a:ext cx="10972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37F3FF-5884-4A1E-8629-AB45FB5A41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9275" y="877888"/>
            <a:ext cx="10972800" cy="5132387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styles. </a:t>
            </a:r>
          </a:p>
        </p:txBody>
      </p:sp>
    </p:spTree>
    <p:extLst>
      <p:ext uri="{BB962C8B-B14F-4D97-AF65-F5344CB8AC3E}">
        <p14:creationId xmlns:p14="http://schemas.microsoft.com/office/powerpoint/2010/main" val="2901878355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548640" y="228600"/>
            <a:ext cx="10972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2278446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angle"/>
          <p:cNvSpPr/>
          <p:nvPr/>
        </p:nvSpPr>
        <p:spPr>
          <a:xfrm>
            <a:off x="0" y="5962506"/>
            <a:ext cx="12192000" cy="908194"/>
          </a:xfrm>
          <a:prstGeom prst="rect">
            <a:avLst/>
          </a:prstGeom>
          <a:solidFill>
            <a:srgbClr val="3E4E8D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 sz="1800">
                <a:solidFill>
                  <a:srgbClr val="1BA2AC"/>
                </a:solidFill>
                <a:latin typeface="Hind Regular"/>
                <a:ea typeface="Hind Regular"/>
                <a:cs typeface="Hind Regular"/>
                <a:sym typeface="Hind Regular"/>
              </a:defRPr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BBAD7F-97A3-A549-8DD2-3F48709C6F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5EDA66-8AEA-0C45-845A-C94FE84991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271" y="781955"/>
            <a:ext cx="6433458" cy="428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61300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angle"/>
          <p:cNvSpPr/>
          <p:nvPr/>
        </p:nvSpPr>
        <p:spPr>
          <a:xfrm>
            <a:off x="0" y="5962506"/>
            <a:ext cx="12192000" cy="908194"/>
          </a:xfrm>
          <a:prstGeom prst="rect">
            <a:avLst/>
          </a:prstGeom>
          <a:solidFill>
            <a:srgbClr val="3E4E8D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 sz="1800">
                <a:solidFill>
                  <a:srgbClr val="1BA2AC"/>
                </a:solidFill>
                <a:latin typeface="Hind Regular"/>
                <a:ea typeface="Hind Regular"/>
                <a:cs typeface="Hind Regular"/>
                <a:sym typeface="Hind Regular"/>
              </a:defRPr>
            </a:pPr>
            <a:endParaRPr>
              <a:latin typeface="Montserrat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BBAD7F-97A3-A549-8DD2-3F48709C6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5EDA66-8AEA-0C45-845A-C94FE84991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271" y="781955"/>
            <a:ext cx="6433458" cy="42889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B961E7-C6AD-42BC-A97E-F71724CD7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8B1C1D-F7D4-4C65-9FC6-203EE26DD1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271" y="781955"/>
            <a:ext cx="6433458" cy="428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81663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ullets,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xfrm>
            <a:off x="548640" y="228600"/>
            <a:ext cx="109728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49274" y="914400"/>
            <a:ext cx="5257800" cy="4876800"/>
          </a:xfrm>
        </p:spPr>
        <p:txBody>
          <a:bodyPr>
            <a:noAutofit/>
          </a:bodyPr>
          <a:lstStyle>
            <a:lvl1pPr>
              <a:buClr>
                <a:srgbClr val="52CAE0"/>
              </a:buClr>
              <a:buSzPct val="125000"/>
              <a:defRPr>
                <a:solidFill>
                  <a:srgbClr val="47606D"/>
                </a:solidFill>
              </a:defRPr>
            </a:lvl1pPr>
            <a:lvl2pPr marL="685799" indent="-342900">
              <a:buClr>
                <a:srgbClr val="52CAE0"/>
              </a:buClr>
              <a:buSzPct val="90000"/>
              <a:buFont typeface="Courier New" panose="02070309020205020404" pitchFamily="49" charset="0"/>
              <a:buChar char="o"/>
              <a:defRPr>
                <a:solidFill>
                  <a:srgbClr val="47606D"/>
                </a:solidFill>
              </a:defRPr>
            </a:lvl2pPr>
            <a:lvl3pPr marL="891538" indent="-205738">
              <a:buClr>
                <a:srgbClr val="52CAE0"/>
              </a:buClr>
              <a:buSzPct val="110000"/>
              <a:buFont typeface="Wingdings" panose="05000000000000000000" pitchFamily="2" charset="2"/>
              <a:buChar char="§"/>
              <a:defRPr>
                <a:solidFill>
                  <a:srgbClr val="47606D"/>
                </a:solidFill>
              </a:defRPr>
            </a:lvl3pPr>
            <a:lvl4pPr marL="1266092" indent="-237392">
              <a:buClr>
                <a:srgbClr val="52CAE0"/>
              </a:buClr>
              <a:buSzPct val="60000"/>
              <a:buFont typeface="Wingdings" panose="05000000000000000000" pitchFamily="2" charset="2"/>
              <a:buChar char="q"/>
              <a:defRPr>
                <a:solidFill>
                  <a:srgbClr val="47606D"/>
                </a:solidFill>
              </a:defRPr>
            </a:lvl4pPr>
            <a:lvl5pPr marL="1608992" indent="-237392">
              <a:buClr>
                <a:srgbClr val="52CAE0"/>
              </a:buClr>
              <a:buSzPct val="80000"/>
              <a:buFont typeface="Wingdings" panose="05000000000000000000" pitchFamily="2" charset="2"/>
              <a:buChar char="Ø"/>
              <a:defRPr>
                <a:solidFill>
                  <a:srgbClr val="47606D"/>
                </a:solidFill>
              </a:defRPr>
            </a:lvl5pPr>
            <a:lvl6pPr marL="1988817" indent="-274317"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</a:defRPr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1"/>
          </p:nvPr>
        </p:nvSpPr>
        <p:spPr>
          <a:xfrm>
            <a:off x="6263640" y="914400"/>
            <a:ext cx="5257800" cy="4876800"/>
          </a:xfrm>
        </p:spPr>
        <p:txBody>
          <a:bodyPr>
            <a:noAutofit/>
          </a:bodyPr>
          <a:lstStyle>
            <a:lvl1pPr>
              <a:buClr>
                <a:srgbClr val="52CAE0"/>
              </a:buClr>
              <a:buSzPct val="125000"/>
              <a:defRPr>
                <a:solidFill>
                  <a:srgbClr val="47606D"/>
                </a:solidFill>
              </a:defRPr>
            </a:lvl1pPr>
            <a:lvl2pPr marL="685799" indent="-342900">
              <a:buClr>
                <a:srgbClr val="52CAE0"/>
              </a:buClr>
              <a:buSzPct val="90000"/>
              <a:buFont typeface="Courier New" panose="02070309020205020404" pitchFamily="49" charset="0"/>
              <a:buChar char="o"/>
              <a:defRPr>
                <a:solidFill>
                  <a:srgbClr val="47606D"/>
                </a:solidFill>
              </a:defRPr>
            </a:lvl2pPr>
            <a:lvl3pPr marL="891538" indent="-205738">
              <a:buClr>
                <a:srgbClr val="52CAE0"/>
              </a:buClr>
              <a:buSzPct val="110000"/>
              <a:buFont typeface="Wingdings" panose="05000000000000000000" pitchFamily="2" charset="2"/>
              <a:buChar char="§"/>
              <a:defRPr>
                <a:solidFill>
                  <a:srgbClr val="47606D"/>
                </a:solidFill>
              </a:defRPr>
            </a:lvl3pPr>
            <a:lvl4pPr marL="1266092" indent="-237392">
              <a:buClr>
                <a:srgbClr val="52CAE0"/>
              </a:buClr>
              <a:buSzPct val="60000"/>
              <a:buFont typeface="Wingdings" panose="05000000000000000000" pitchFamily="2" charset="2"/>
              <a:buChar char="q"/>
              <a:defRPr>
                <a:solidFill>
                  <a:srgbClr val="47606D"/>
                </a:solidFill>
              </a:defRPr>
            </a:lvl4pPr>
            <a:lvl5pPr marL="1608992" indent="-237392">
              <a:buClr>
                <a:srgbClr val="52CAE0"/>
              </a:buClr>
              <a:buSzPct val="80000"/>
              <a:buFont typeface="Wingdings" panose="05000000000000000000" pitchFamily="2" charset="2"/>
              <a:buChar char="Ø"/>
              <a:defRPr>
                <a:solidFill>
                  <a:srgbClr val="47606D"/>
                </a:solidFill>
              </a:defRPr>
            </a:lvl5pPr>
            <a:lvl6pPr marL="1988817" indent="-274317"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</a:defRPr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AA361F-9EAB-B64D-8795-E7A20B30FD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485" y="5878285"/>
            <a:ext cx="1665515" cy="11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98603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000D1B-05A0-40CF-BB28-3F8A81CE0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519"/>
            <a:ext cx="12344400" cy="69992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099B34-4F3B-40C6-B579-B0291A9380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12306" y="4584700"/>
            <a:ext cx="7802562" cy="755396"/>
          </a:xfrm>
        </p:spPr>
        <p:txBody>
          <a:bodyPr>
            <a:noAutofit/>
          </a:bodyPr>
          <a:lstStyle>
            <a:lvl1pPr>
              <a:defRPr sz="3600">
                <a:solidFill>
                  <a:schemeClr val="accent3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/>
              <a:t>Presentation Name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A49A6F4-9859-47BA-B88A-A992A98604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2306" y="5486400"/>
            <a:ext cx="7802562" cy="585788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22A719-D54E-427D-AD45-11399B87C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519"/>
            <a:ext cx="12344400" cy="699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4825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4347E-9045-46F8-A6A5-E74A4773D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C97AC-9CF6-4348-8CD3-57670437D9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B568F-600B-4A59-83E6-972BC4411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E073-70EE-4534-B1D0-C074AE09FE18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A0619-4B33-4D76-AA6F-A8A02C825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D0388-7E62-4D80-94FB-23DCCAD47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8FA63-1747-4803-A48D-C336E96DB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487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548640" y="228600"/>
            <a:ext cx="10972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2615628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92249"/>
            <a:ext cx="9182099" cy="536574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8271" y="6143811"/>
            <a:ext cx="1341724" cy="597923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26267" y="5878067"/>
            <a:ext cx="1665731" cy="97993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D4E8D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5875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ullets, 1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548640" y="228600"/>
            <a:ext cx="10972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49274" y="914400"/>
            <a:ext cx="10972166" cy="4876800"/>
          </a:xfrm>
        </p:spPr>
        <p:txBody>
          <a:bodyPr>
            <a:noAutofit/>
          </a:bodyPr>
          <a:lstStyle>
            <a:lvl1pPr marL="342900" indent="-342900">
              <a:buClr>
                <a:srgbClr val="52CAE0"/>
              </a:buClr>
              <a:buSzPct val="150000"/>
              <a:buFont typeface="Arial" panose="020B0604020202020204" pitchFamily="34" charset="0"/>
              <a:buChar char="•"/>
              <a:defRPr>
                <a:solidFill>
                  <a:schemeClr val="accent6">
                    <a:lumMod val="75000"/>
                  </a:schemeClr>
                </a:solidFill>
              </a:defRPr>
            </a:lvl1pPr>
            <a:lvl2pPr marL="685799" indent="-342900">
              <a:buClr>
                <a:srgbClr val="52CAE0"/>
              </a:buClr>
              <a:buSzPct val="90000"/>
              <a:buFont typeface="Courier New" panose="02070309020205020404" pitchFamily="49" charset="0"/>
              <a:buChar char="o"/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 marL="891538" indent="-205738">
              <a:buClr>
                <a:srgbClr val="52CAE0"/>
              </a:buClr>
              <a:buSzPct val="110000"/>
              <a:buFont typeface="Wingdings" panose="05000000000000000000" pitchFamily="2" charset="2"/>
              <a:buChar char="§"/>
              <a:defRPr>
                <a:solidFill>
                  <a:schemeClr val="accent6">
                    <a:lumMod val="75000"/>
                  </a:schemeClr>
                </a:solidFill>
              </a:defRPr>
            </a:lvl3pPr>
            <a:lvl4pPr marL="1266092" indent="-237392">
              <a:buClr>
                <a:srgbClr val="52CAE0"/>
              </a:buClr>
              <a:buSzPct val="60000"/>
              <a:buFont typeface="Wingdings" panose="05000000000000000000" pitchFamily="2" charset="2"/>
              <a:buChar char="q"/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 marL="1608992" indent="-237392">
              <a:buClr>
                <a:srgbClr val="52CAE0"/>
              </a:buClr>
              <a:buSzPct val="80000"/>
              <a:buFont typeface="Wingdings" panose="05000000000000000000" pitchFamily="2" charset="2"/>
              <a:buChar char="Ø"/>
              <a:defRPr>
                <a:solidFill>
                  <a:schemeClr val="accent6">
                    <a:lumMod val="75000"/>
                  </a:schemeClr>
                </a:solidFill>
              </a:defRPr>
            </a:lvl5pPr>
            <a:lvl6pPr marL="1988817" indent="-274317"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AA361F-9EAB-B64D-8795-E7A20B30FD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485" y="5878285"/>
            <a:ext cx="1665515" cy="11103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38F97F-BE0E-489D-A955-BE7D6E06FA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485" y="5878285"/>
            <a:ext cx="1665515" cy="11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3288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ullets,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548640" y="228600"/>
            <a:ext cx="10972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49274" y="914400"/>
            <a:ext cx="5257800" cy="4876800"/>
          </a:xfrm>
        </p:spPr>
        <p:txBody>
          <a:bodyPr>
            <a:noAutofit/>
          </a:bodyPr>
          <a:lstStyle>
            <a:lvl1pPr marL="342900" indent="-342900">
              <a:buClr>
                <a:srgbClr val="52CAE0"/>
              </a:buClr>
              <a:buSzPct val="150000"/>
              <a:buFont typeface="Arial" panose="020B0604020202020204" pitchFamily="34" charset="0"/>
              <a:buChar char="•"/>
              <a:defRPr>
                <a:solidFill>
                  <a:schemeClr val="accent6">
                    <a:lumMod val="75000"/>
                  </a:schemeClr>
                </a:solidFill>
              </a:defRPr>
            </a:lvl1pPr>
            <a:lvl2pPr marL="685799" indent="-342900">
              <a:buClr>
                <a:srgbClr val="52CAE0"/>
              </a:buClr>
              <a:buSzPct val="90000"/>
              <a:buFont typeface="Courier New" panose="02070309020205020404" pitchFamily="49" charset="0"/>
              <a:buChar char="o"/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 marL="891538" indent="-205738">
              <a:buClr>
                <a:srgbClr val="52CAE0"/>
              </a:buClr>
              <a:buSzPct val="110000"/>
              <a:buFont typeface="Wingdings" panose="05000000000000000000" pitchFamily="2" charset="2"/>
              <a:buChar char="§"/>
              <a:defRPr>
                <a:solidFill>
                  <a:schemeClr val="accent6">
                    <a:lumMod val="75000"/>
                  </a:schemeClr>
                </a:solidFill>
              </a:defRPr>
            </a:lvl3pPr>
            <a:lvl4pPr marL="1266092" indent="-237392">
              <a:buClr>
                <a:srgbClr val="52CAE0"/>
              </a:buClr>
              <a:buSzPct val="60000"/>
              <a:buFont typeface="Wingdings" panose="05000000000000000000" pitchFamily="2" charset="2"/>
              <a:buChar char="q"/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 marL="1608992" indent="-237392">
              <a:buClr>
                <a:srgbClr val="52CAE0"/>
              </a:buClr>
              <a:buSzPct val="80000"/>
              <a:buFont typeface="Wingdings" panose="05000000000000000000" pitchFamily="2" charset="2"/>
              <a:buChar char="Ø"/>
              <a:defRPr>
                <a:solidFill>
                  <a:schemeClr val="accent6">
                    <a:lumMod val="75000"/>
                  </a:schemeClr>
                </a:solidFill>
              </a:defRPr>
            </a:lvl5pPr>
            <a:lvl6pPr marL="1988817" indent="-274317"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1"/>
          </p:nvPr>
        </p:nvSpPr>
        <p:spPr>
          <a:xfrm>
            <a:off x="6263640" y="914400"/>
            <a:ext cx="5257800" cy="4876800"/>
          </a:xfrm>
        </p:spPr>
        <p:txBody>
          <a:bodyPr>
            <a:noAutofit/>
          </a:bodyPr>
          <a:lstStyle>
            <a:lvl1pPr marL="342900" indent="-342900">
              <a:buClr>
                <a:srgbClr val="52CAE0"/>
              </a:buClr>
              <a:buSzPct val="150000"/>
              <a:buFont typeface="Arial" panose="020B0604020202020204" pitchFamily="34" charset="0"/>
              <a:buChar char="•"/>
              <a:defRPr>
                <a:solidFill>
                  <a:schemeClr val="accent6">
                    <a:lumMod val="75000"/>
                  </a:schemeClr>
                </a:solidFill>
              </a:defRPr>
            </a:lvl1pPr>
            <a:lvl2pPr marL="685799" indent="-342900">
              <a:buClr>
                <a:srgbClr val="52CAE0"/>
              </a:buClr>
              <a:buSzPct val="90000"/>
              <a:buFont typeface="Courier New" panose="02070309020205020404" pitchFamily="49" charset="0"/>
              <a:buChar char="o"/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 marL="891538" indent="-205738">
              <a:buClr>
                <a:srgbClr val="52CAE0"/>
              </a:buClr>
              <a:buSzPct val="110000"/>
              <a:buFont typeface="Wingdings" panose="05000000000000000000" pitchFamily="2" charset="2"/>
              <a:buChar char="§"/>
              <a:defRPr>
                <a:solidFill>
                  <a:schemeClr val="accent6">
                    <a:lumMod val="75000"/>
                  </a:schemeClr>
                </a:solidFill>
              </a:defRPr>
            </a:lvl3pPr>
            <a:lvl4pPr marL="1266092" indent="-237392">
              <a:buClr>
                <a:srgbClr val="52CAE0"/>
              </a:buClr>
              <a:buSzPct val="60000"/>
              <a:buFont typeface="Wingdings" panose="05000000000000000000" pitchFamily="2" charset="2"/>
              <a:buChar char="q"/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 marL="1608992" indent="-237392">
              <a:buClr>
                <a:srgbClr val="52CAE0"/>
              </a:buClr>
              <a:buSzPct val="80000"/>
              <a:buFont typeface="Wingdings" panose="05000000000000000000" pitchFamily="2" charset="2"/>
              <a:buChar char="Ø"/>
              <a:defRPr>
                <a:solidFill>
                  <a:schemeClr val="accent6">
                    <a:lumMod val="75000"/>
                  </a:schemeClr>
                </a:solidFill>
              </a:defRPr>
            </a:lvl5pPr>
            <a:lvl6pPr marL="1988817" indent="-274317"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AA361F-9EAB-B64D-8795-E7A20B30FD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485" y="5878285"/>
            <a:ext cx="1665515" cy="11103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C8CB91-F673-4733-AD84-53B0F748F2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485" y="5878285"/>
            <a:ext cx="1665515" cy="11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7504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0BB73-AAC3-6540-94E8-789940617B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96A5BD-D75F-4246-BC88-7CF269675C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493" indent="0" algn="ctr">
              <a:buNone/>
              <a:defRPr sz="2700"/>
            </a:lvl2pPr>
            <a:lvl3pPr marL="1218987" indent="0" algn="ctr">
              <a:buNone/>
              <a:defRPr sz="2400"/>
            </a:lvl3pPr>
            <a:lvl4pPr marL="1828480" indent="0" algn="ctr">
              <a:buNone/>
              <a:defRPr sz="2100"/>
            </a:lvl4pPr>
            <a:lvl5pPr marL="2437973" indent="0" algn="ctr">
              <a:buNone/>
              <a:defRPr sz="2100"/>
            </a:lvl5pPr>
            <a:lvl6pPr marL="3047467" indent="0" algn="ctr">
              <a:buNone/>
              <a:defRPr sz="2100"/>
            </a:lvl6pPr>
            <a:lvl7pPr marL="3656960" indent="0" algn="ctr">
              <a:buNone/>
              <a:defRPr sz="2100"/>
            </a:lvl7pPr>
            <a:lvl8pPr marL="4266453" indent="0" algn="ctr">
              <a:buNone/>
              <a:defRPr sz="2100"/>
            </a:lvl8pPr>
            <a:lvl9pPr marL="4875947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DF708-A9A1-AF4A-94DE-935054CEB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FBE10-F469-B647-AC01-6A14ADCF8C4E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6E093-C30A-664C-9FB5-50E524213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52E3D-7A67-1046-B370-64D623FDD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70B77-70C6-5440-A263-8C9BA35DD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607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BCFC4-A7B5-BC48-9C49-22BEAB9C5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35A9CC-CEF5-EF44-A863-0E97D4937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8" y="987427"/>
            <a:ext cx="6172200" cy="4873625"/>
          </a:xfrm>
        </p:spPr>
        <p:txBody>
          <a:bodyPr/>
          <a:lstStyle>
            <a:lvl1pPr marL="0" indent="0">
              <a:buNone/>
              <a:defRPr sz="43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D6FC2B-4842-6B47-AA99-5EC82C937C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9" y="2057401"/>
            <a:ext cx="3932767" cy="3811588"/>
          </a:xfrm>
        </p:spPr>
        <p:txBody>
          <a:bodyPr/>
          <a:lstStyle>
            <a:lvl1pPr marL="0" indent="0">
              <a:buNone/>
              <a:defRPr sz="2100"/>
            </a:lvl1pPr>
            <a:lvl2pPr marL="609493" indent="0">
              <a:buNone/>
              <a:defRPr sz="1900"/>
            </a:lvl2pPr>
            <a:lvl3pPr marL="1218987" indent="0">
              <a:buNone/>
              <a:defRPr sz="1600"/>
            </a:lvl3pPr>
            <a:lvl4pPr marL="1828480" indent="0">
              <a:buNone/>
              <a:defRPr sz="1300"/>
            </a:lvl4pPr>
            <a:lvl5pPr marL="2437973" indent="0">
              <a:buNone/>
              <a:defRPr sz="1300"/>
            </a:lvl5pPr>
            <a:lvl6pPr marL="3047467" indent="0">
              <a:buNone/>
              <a:defRPr sz="1300"/>
            </a:lvl6pPr>
            <a:lvl7pPr marL="3656960" indent="0">
              <a:buNone/>
              <a:defRPr sz="1300"/>
            </a:lvl7pPr>
            <a:lvl8pPr marL="4266453" indent="0">
              <a:buNone/>
              <a:defRPr sz="1300"/>
            </a:lvl8pPr>
            <a:lvl9pPr marL="4875947" indent="0">
              <a:buNone/>
              <a:defRPr sz="13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968498-682A-D945-A3FA-7540BDDAA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FBE10-F469-B647-AC01-6A14ADCF8C4E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2827E9-7D12-3047-96C7-6478ABD5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427D15-0816-B049-987F-6554C3292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70B77-70C6-5440-A263-8C9BA35DD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76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434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out cas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B132DF87-D1E9-6B41-CB14-AA74BFD197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25900" y="6409201"/>
            <a:ext cx="3857625" cy="2095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8"/>
            <a:r>
              <a:rPr lang="en-US"/>
              <a:t>Confidential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2323E14-672A-F95E-1CED-81A2E5903B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82136" y="6469590"/>
            <a:ext cx="446314" cy="1491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CBC5D94-F86E-F99B-6967-D53B4D562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1254125"/>
            <a:ext cx="5489576" cy="4813300"/>
          </a:xfrm>
        </p:spPr>
        <p:txBody>
          <a:bodyPr tIns="0" bIns="685800" anchor="ctr" anchorCtr="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A9CDFB-C8C8-2FB7-C5FF-EBF6AE39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115" y="6226175"/>
            <a:ext cx="1364637" cy="36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35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co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915052-D43B-2341-9EEF-BF86700831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0375" y="1879600"/>
            <a:ext cx="11269663" cy="4187826"/>
          </a:xfrm>
        </p:spPr>
        <p:txBody>
          <a:bodyPr rIns="1938528"/>
          <a:lstStyle>
            <a:lvl3pPr>
              <a:tabLst>
                <a:tab pos="276225" algn="l"/>
                <a:tab pos="584200" algn="l"/>
                <a:tab pos="914400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B0B4C8-8B08-464E-B9A4-F06D2015BB2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192C7E-D707-124E-A6FD-715F514FADE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EA6DF1-693D-39D1-733F-3BC45FE731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117" y="6226175"/>
            <a:ext cx="1364633" cy="3635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78326C-48FC-C73D-10CE-9C3F41706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3038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548640" y="228600"/>
            <a:ext cx="109728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Autofit/>
          </a:bodyPr>
          <a:lstStyle/>
          <a:p>
            <a:r>
              <a:t>Title Text</a:t>
            </a:r>
          </a:p>
        </p:txBody>
      </p:sp>
      <p:sp>
        <p:nvSpPr>
          <p:cNvPr id="7" name="Body Level One…"/>
          <p:cNvSpPr txBox="1">
            <a:spLocks noGrp="1"/>
          </p:cNvSpPr>
          <p:nvPr>
            <p:ph type="body" idx="1"/>
          </p:nvPr>
        </p:nvSpPr>
        <p:spPr>
          <a:xfrm>
            <a:off x="548640" y="101716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6FCCF0-8AC0-ED4C-8D03-7FA5EC43323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485" y="5878285"/>
            <a:ext cx="1665515" cy="11103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8315DD-4F26-4103-BE4B-A385B4DC8FE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485" y="5878285"/>
            <a:ext cx="1665515" cy="11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00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3" r:id="rId2"/>
    <p:sldLayoutId id="2147483742" r:id="rId3"/>
    <p:sldLayoutId id="2147483682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884" r:id="rId17"/>
    <p:sldLayoutId id="2147483885" r:id="rId18"/>
    <p:sldLayoutId id="2147483886" r:id="rId19"/>
    <p:sldLayoutId id="2147483887" r:id="rId20"/>
    <p:sldLayoutId id="2147483889" r:id="rId21"/>
    <p:sldLayoutId id="2147483744" r:id="rId22"/>
  </p:sldLayoutIdLst>
  <p:transition spd="med"/>
  <p:txStyles>
    <p:titleStyle>
      <a:lvl1pPr marL="0" marR="0" indent="0" algn="l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-45" baseline="0">
          <a:ln>
            <a:noFill/>
          </a:ln>
          <a:solidFill>
            <a:srgbClr val="3E4E8D"/>
          </a:solidFill>
          <a:uFillTx/>
          <a:latin typeface="Montserrat SemiBold" pitchFamily="2" charset="77"/>
          <a:ea typeface="Montserrat SemiBold" pitchFamily="2" charset="77"/>
          <a:cs typeface="Montserrat" panose="00000500000000000000" pitchFamily="2" charset="0"/>
          <a:sym typeface="Hind Bold"/>
        </a:defRPr>
      </a:lvl1pPr>
      <a:lvl2pPr marL="0" marR="0" indent="0" algn="l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-45" baseline="0">
          <a:ln>
            <a:noFill/>
          </a:ln>
          <a:solidFill>
            <a:srgbClr val="1BA2AC"/>
          </a:solidFill>
          <a:uFillTx/>
          <a:latin typeface="Hind Bold"/>
          <a:ea typeface="Hind Bold"/>
          <a:cs typeface="Hind Bold"/>
          <a:sym typeface="Hind Bold"/>
        </a:defRPr>
      </a:lvl2pPr>
      <a:lvl3pPr marL="0" marR="0" indent="0" algn="l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-45" baseline="0">
          <a:ln>
            <a:noFill/>
          </a:ln>
          <a:solidFill>
            <a:srgbClr val="1BA2AC"/>
          </a:solidFill>
          <a:uFillTx/>
          <a:latin typeface="Hind Bold"/>
          <a:ea typeface="Hind Bold"/>
          <a:cs typeface="Hind Bold"/>
          <a:sym typeface="Hind Bold"/>
        </a:defRPr>
      </a:lvl3pPr>
      <a:lvl4pPr marL="0" marR="0" indent="0" algn="l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-45" baseline="0">
          <a:ln>
            <a:noFill/>
          </a:ln>
          <a:solidFill>
            <a:srgbClr val="1BA2AC"/>
          </a:solidFill>
          <a:uFillTx/>
          <a:latin typeface="Hind Bold"/>
          <a:ea typeface="Hind Bold"/>
          <a:cs typeface="Hind Bold"/>
          <a:sym typeface="Hind Bold"/>
        </a:defRPr>
      </a:lvl4pPr>
      <a:lvl5pPr marL="0" marR="0" indent="0" algn="l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-45" baseline="0">
          <a:ln>
            <a:noFill/>
          </a:ln>
          <a:solidFill>
            <a:srgbClr val="1BA2AC"/>
          </a:solidFill>
          <a:uFillTx/>
          <a:latin typeface="Hind Bold"/>
          <a:ea typeface="Hind Bold"/>
          <a:cs typeface="Hind Bold"/>
          <a:sym typeface="Hind Bold"/>
        </a:defRPr>
      </a:lvl5pPr>
      <a:lvl6pPr marL="0" marR="0" indent="0" algn="l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-45" baseline="0">
          <a:ln>
            <a:noFill/>
          </a:ln>
          <a:solidFill>
            <a:srgbClr val="1BA2AC"/>
          </a:solidFill>
          <a:uFillTx/>
          <a:latin typeface="Hind Bold"/>
          <a:ea typeface="Hind Bold"/>
          <a:cs typeface="Hind Bold"/>
          <a:sym typeface="Hind Bold"/>
        </a:defRPr>
      </a:lvl6pPr>
      <a:lvl7pPr marL="0" marR="0" indent="0" algn="l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-45" baseline="0">
          <a:ln>
            <a:noFill/>
          </a:ln>
          <a:solidFill>
            <a:srgbClr val="1BA2AC"/>
          </a:solidFill>
          <a:uFillTx/>
          <a:latin typeface="Hind Bold"/>
          <a:ea typeface="Hind Bold"/>
          <a:cs typeface="Hind Bold"/>
          <a:sym typeface="Hind Bold"/>
        </a:defRPr>
      </a:lvl7pPr>
      <a:lvl8pPr marL="0" marR="0" indent="0" algn="l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-45" baseline="0">
          <a:ln>
            <a:noFill/>
          </a:ln>
          <a:solidFill>
            <a:srgbClr val="1BA2AC"/>
          </a:solidFill>
          <a:uFillTx/>
          <a:latin typeface="Hind Bold"/>
          <a:ea typeface="Hind Bold"/>
          <a:cs typeface="Hind Bold"/>
          <a:sym typeface="Hind Bold"/>
        </a:defRPr>
      </a:lvl8pPr>
      <a:lvl9pPr marL="0" marR="0" indent="0" algn="l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-45" baseline="0">
          <a:ln>
            <a:noFill/>
          </a:ln>
          <a:solidFill>
            <a:srgbClr val="1BA2AC"/>
          </a:solidFill>
          <a:uFillTx/>
          <a:latin typeface="Hind Bold"/>
          <a:ea typeface="Hind Bold"/>
          <a:cs typeface="Hind Bold"/>
          <a:sym typeface="Hind Bold"/>
        </a:defRPr>
      </a:lvl9pPr>
    </p:titleStyle>
    <p:bodyStyle>
      <a:lvl1pPr marL="0" marR="0" indent="0" algn="l" defTabSz="3429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rgbClr val="52CAE0"/>
        </a:buClr>
        <a:buSzPct val="110000"/>
        <a:buFontTx/>
        <a:buNone/>
        <a:tabLst/>
        <a:defRPr sz="2000" b="0" i="0" u="none" strike="noStrike" cap="none" spc="0" baseline="0">
          <a:ln>
            <a:noFill/>
          </a:ln>
          <a:solidFill>
            <a:schemeClr val="accent6">
              <a:lumMod val="75000"/>
            </a:schemeClr>
          </a:solidFill>
          <a:uFillTx/>
          <a:latin typeface="Montserrat" pitchFamily="2" charset="77"/>
          <a:ea typeface="Montserrat" pitchFamily="2" charset="77"/>
          <a:cs typeface="Montserrat" panose="00000500000000000000" pitchFamily="2" charset="0"/>
          <a:sym typeface="Hind Regular"/>
        </a:defRPr>
      </a:lvl1pPr>
      <a:lvl2pPr marL="584000" marR="0" indent="-241101" algn="l" defTabSz="3429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rgbClr val="52CAE0"/>
        </a:buClr>
        <a:buSzPct val="11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777777"/>
          </a:solidFill>
          <a:uFillTx/>
          <a:latin typeface="Montserrat" pitchFamily="2" charset="77"/>
          <a:ea typeface="Montserrat" pitchFamily="2" charset="77"/>
          <a:cs typeface="Hind" panose="02000000000000000000" pitchFamily="2" charset="77"/>
          <a:sym typeface="Hind Regular"/>
        </a:defRPr>
      </a:lvl2pPr>
      <a:lvl3pPr marL="891538" marR="0" indent="-205738" algn="l" defTabSz="3429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rgbClr val="52CAE0"/>
        </a:buClr>
        <a:buSzPct val="99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777777"/>
          </a:solidFill>
          <a:uFillTx/>
          <a:latin typeface="Montserrat" pitchFamily="2" charset="77"/>
          <a:ea typeface="Montserrat" pitchFamily="2" charset="77"/>
          <a:cs typeface="Hind" panose="02000000000000000000" pitchFamily="2" charset="77"/>
          <a:sym typeface="Hind Regular"/>
        </a:defRPr>
      </a:lvl3pPr>
      <a:lvl4pPr marL="1266092" marR="0" indent="-237392" algn="l" defTabSz="3429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rgbClr val="52CAE0"/>
        </a:buClr>
        <a:buSzPct val="99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777777"/>
          </a:solidFill>
          <a:uFillTx/>
          <a:latin typeface="Montserrat" pitchFamily="2" charset="77"/>
          <a:ea typeface="Montserrat" pitchFamily="2" charset="77"/>
          <a:cs typeface="Hind" panose="02000000000000000000" pitchFamily="2" charset="77"/>
          <a:sym typeface="Hind Regular"/>
        </a:defRPr>
      </a:lvl4pPr>
      <a:lvl5pPr marL="1608992" marR="0" indent="-237392" algn="l" defTabSz="3429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rgbClr val="52CAE0"/>
        </a:buClr>
        <a:buSzPct val="99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777777"/>
          </a:solidFill>
          <a:uFillTx/>
          <a:latin typeface="Montserrat" pitchFamily="2" charset="77"/>
          <a:ea typeface="Montserrat" pitchFamily="2" charset="77"/>
          <a:cs typeface="Hind" panose="02000000000000000000" pitchFamily="2" charset="77"/>
          <a:sym typeface="Hind Regular"/>
        </a:defRPr>
      </a:lvl5pPr>
      <a:lvl6pPr marL="1988817" marR="0" indent="-274317" algn="l" defTabSz="3429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rgbClr val="00BCDD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696F70"/>
          </a:solidFill>
          <a:uFillTx/>
          <a:latin typeface="Hind Regular"/>
          <a:ea typeface="Hind Regular"/>
          <a:cs typeface="Hind Regular"/>
          <a:sym typeface="Hind Regular"/>
        </a:defRPr>
      </a:lvl6pPr>
      <a:lvl7pPr marL="2331717" marR="0" indent="-274317" algn="l" defTabSz="3429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rgbClr val="00BCDD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696F70"/>
          </a:solidFill>
          <a:uFillTx/>
          <a:latin typeface="Hind Regular"/>
          <a:ea typeface="Hind Regular"/>
          <a:cs typeface="Hind Regular"/>
          <a:sym typeface="Hind Regular"/>
        </a:defRPr>
      </a:lvl7pPr>
      <a:lvl8pPr marL="2674617" marR="0" indent="-274317" algn="l" defTabSz="3429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rgbClr val="00BCDD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696F70"/>
          </a:solidFill>
          <a:uFillTx/>
          <a:latin typeface="Hind Regular"/>
          <a:ea typeface="Hind Regular"/>
          <a:cs typeface="Hind Regular"/>
          <a:sym typeface="Hind Regular"/>
        </a:defRPr>
      </a:lvl8pPr>
      <a:lvl9pPr marL="3017517" marR="0" indent="-274317" algn="l" defTabSz="3429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rgbClr val="00BCDD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696F70"/>
          </a:solidFill>
          <a:uFillTx/>
          <a:latin typeface="Hind Regular"/>
          <a:ea typeface="Hind Regular"/>
          <a:cs typeface="Hind Regular"/>
          <a:sym typeface="Hind Regular"/>
        </a:defRPr>
      </a:lvl9pPr>
    </p:bodyStyle>
    <p:otherStyle>
      <a:lvl1pPr marL="0" marR="0" indent="0" algn="l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ind Bold"/>
        </a:defRPr>
      </a:lvl1pPr>
      <a:lvl2pPr marL="0" marR="0" indent="0" algn="l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ind Bold"/>
        </a:defRPr>
      </a:lvl2pPr>
      <a:lvl3pPr marL="0" marR="0" indent="0" algn="l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ind Bold"/>
        </a:defRPr>
      </a:lvl3pPr>
      <a:lvl4pPr marL="0" marR="0" indent="0" algn="l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ind Bold"/>
        </a:defRPr>
      </a:lvl4pPr>
      <a:lvl5pPr marL="0" marR="0" indent="0" algn="l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ind Bold"/>
        </a:defRPr>
      </a:lvl5pPr>
      <a:lvl6pPr marL="0" marR="0" indent="0" algn="l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ind Bold"/>
        </a:defRPr>
      </a:lvl6pPr>
      <a:lvl7pPr marL="0" marR="0" indent="0" algn="l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ind Bold"/>
        </a:defRPr>
      </a:lvl7pPr>
      <a:lvl8pPr marL="0" marR="0" indent="0" algn="l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ind Bold"/>
        </a:defRPr>
      </a:lvl8pPr>
      <a:lvl9pPr marL="0" marR="0" indent="0" algn="l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ind Bold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548640" y="228600"/>
            <a:ext cx="109728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7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6FCCF0-8AC0-ED4C-8D03-7FA5EC43323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485" y="5878285"/>
            <a:ext cx="1665515" cy="11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7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</p:sldLayoutIdLst>
  <p:transition spd="med"/>
  <p:txStyles>
    <p:titleStyle>
      <a:lvl1pPr marL="0" marR="0" indent="0" algn="l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-45" baseline="0">
          <a:ln>
            <a:noFill/>
          </a:ln>
          <a:solidFill>
            <a:srgbClr val="3E4E8D"/>
          </a:solidFill>
          <a:uFillTx/>
          <a:latin typeface="Montserrat SemiBold" pitchFamily="2" charset="77"/>
          <a:ea typeface="Montserrat SemiBold" pitchFamily="2" charset="77"/>
          <a:cs typeface="Hind Medium" panose="02000000000000000000" pitchFamily="2" charset="77"/>
          <a:sym typeface="Hind Bold"/>
        </a:defRPr>
      </a:lvl1pPr>
      <a:lvl2pPr marL="0" marR="0" indent="0" algn="l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-45" baseline="0">
          <a:ln>
            <a:noFill/>
          </a:ln>
          <a:solidFill>
            <a:srgbClr val="1BA2AC"/>
          </a:solidFill>
          <a:uFillTx/>
          <a:latin typeface="Hind Bold"/>
          <a:ea typeface="Hind Bold"/>
          <a:cs typeface="Hind Bold"/>
          <a:sym typeface="Hind Bold"/>
        </a:defRPr>
      </a:lvl2pPr>
      <a:lvl3pPr marL="0" marR="0" indent="0" algn="l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-45" baseline="0">
          <a:ln>
            <a:noFill/>
          </a:ln>
          <a:solidFill>
            <a:srgbClr val="1BA2AC"/>
          </a:solidFill>
          <a:uFillTx/>
          <a:latin typeface="Hind Bold"/>
          <a:ea typeface="Hind Bold"/>
          <a:cs typeface="Hind Bold"/>
          <a:sym typeface="Hind Bold"/>
        </a:defRPr>
      </a:lvl3pPr>
      <a:lvl4pPr marL="0" marR="0" indent="0" algn="l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-45" baseline="0">
          <a:ln>
            <a:noFill/>
          </a:ln>
          <a:solidFill>
            <a:srgbClr val="1BA2AC"/>
          </a:solidFill>
          <a:uFillTx/>
          <a:latin typeface="Hind Bold"/>
          <a:ea typeface="Hind Bold"/>
          <a:cs typeface="Hind Bold"/>
          <a:sym typeface="Hind Bold"/>
        </a:defRPr>
      </a:lvl4pPr>
      <a:lvl5pPr marL="0" marR="0" indent="0" algn="l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-45" baseline="0">
          <a:ln>
            <a:noFill/>
          </a:ln>
          <a:solidFill>
            <a:srgbClr val="1BA2AC"/>
          </a:solidFill>
          <a:uFillTx/>
          <a:latin typeface="Hind Bold"/>
          <a:ea typeface="Hind Bold"/>
          <a:cs typeface="Hind Bold"/>
          <a:sym typeface="Hind Bold"/>
        </a:defRPr>
      </a:lvl5pPr>
      <a:lvl6pPr marL="0" marR="0" indent="0" algn="l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-45" baseline="0">
          <a:ln>
            <a:noFill/>
          </a:ln>
          <a:solidFill>
            <a:srgbClr val="1BA2AC"/>
          </a:solidFill>
          <a:uFillTx/>
          <a:latin typeface="Hind Bold"/>
          <a:ea typeface="Hind Bold"/>
          <a:cs typeface="Hind Bold"/>
          <a:sym typeface="Hind Bold"/>
        </a:defRPr>
      </a:lvl6pPr>
      <a:lvl7pPr marL="0" marR="0" indent="0" algn="l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-45" baseline="0">
          <a:ln>
            <a:noFill/>
          </a:ln>
          <a:solidFill>
            <a:srgbClr val="1BA2AC"/>
          </a:solidFill>
          <a:uFillTx/>
          <a:latin typeface="Hind Bold"/>
          <a:ea typeface="Hind Bold"/>
          <a:cs typeface="Hind Bold"/>
          <a:sym typeface="Hind Bold"/>
        </a:defRPr>
      </a:lvl7pPr>
      <a:lvl8pPr marL="0" marR="0" indent="0" algn="l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-45" baseline="0">
          <a:ln>
            <a:noFill/>
          </a:ln>
          <a:solidFill>
            <a:srgbClr val="1BA2AC"/>
          </a:solidFill>
          <a:uFillTx/>
          <a:latin typeface="Hind Bold"/>
          <a:ea typeface="Hind Bold"/>
          <a:cs typeface="Hind Bold"/>
          <a:sym typeface="Hind Bold"/>
        </a:defRPr>
      </a:lvl8pPr>
      <a:lvl9pPr marL="0" marR="0" indent="0" algn="l" defTabSz="3429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-45" baseline="0">
          <a:ln>
            <a:noFill/>
          </a:ln>
          <a:solidFill>
            <a:srgbClr val="1BA2AC"/>
          </a:solidFill>
          <a:uFillTx/>
          <a:latin typeface="Hind Bold"/>
          <a:ea typeface="Hind Bold"/>
          <a:cs typeface="Hind Bold"/>
          <a:sym typeface="Hind Bold"/>
        </a:defRPr>
      </a:lvl9pPr>
    </p:titleStyle>
    <p:bodyStyle>
      <a:lvl1pPr marL="257175" marR="0" indent="-257175" algn="l" defTabSz="3429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rgbClr val="52CAE0"/>
        </a:buClr>
        <a:buSzPct val="11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777777"/>
          </a:solidFill>
          <a:uFillTx/>
          <a:latin typeface="Montserrat" pitchFamily="2" charset="77"/>
          <a:ea typeface="Montserrat" pitchFamily="2" charset="77"/>
          <a:cs typeface="Hind" panose="02000000000000000000" pitchFamily="2" charset="77"/>
          <a:sym typeface="Hind Regular"/>
        </a:defRPr>
      </a:lvl1pPr>
      <a:lvl2pPr marL="584000" marR="0" indent="-241101" algn="l" defTabSz="3429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rgbClr val="52CAE0"/>
        </a:buClr>
        <a:buSzPct val="11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777777"/>
          </a:solidFill>
          <a:uFillTx/>
          <a:latin typeface="Montserrat" pitchFamily="2" charset="77"/>
          <a:ea typeface="Montserrat" pitchFamily="2" charset="77"/>
          <a:cs typeface="Hind" panose="02000000000000000000" pitchFamily="2" charset="77"/>
          <a:sym typeface="Hind Regular"/>
        </a:defRPr>
      </a:lvl2pPr>
      <a:lvl3pPr marL="891538" marR="0" indent="-205738" algn="l" defTabSz="3429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rgbClr val="52CAE0"/>
        </a:buClr>
        <a:buSzPct val="99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777777"/>
          </a:solidFill>
          <a:uFillTx/>
          <a:latin typeface="Montserrat" pitchFamily="2" charset="77"/>
          <a:ea typeface="Montserrat" pitchFamily="2" charset="77"/>
          <a:cs typeface="Hind" panose="02000000000000000000" pitchFamily="2" charset="77"/>
          <a:sym typeface="Hind Regular"/>
        </a:defRPr>
      </a:lvl3pPr>
      <a:lvl4pPr marL="1266092" marR="0" indent="-237392" algn="l" defTabSz="3429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rgbClr val="52CAE0"/>
        </a:buClr>
        <a:buSzPct val="99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777777"/>
          </a:solidFill>
          <a:uFillTx/>
          <a:latin typeface="Montserrat" pitchFamily="2" charset="77"/>
          <a:ea typeface="Montserrat" pitchFamily="2" charset="77"/>
          <a:cs typeface="Hind" panose="02000000000000000000" pitchFamily="2" charset="77"/>
          <a:sym typeface="Hind Regular"/>
        </a:defRPr>
      </a:lvl4pPr>
      <a:lvl5pPr marL="1608992" marR="0" indent="-237392" algn="l" defTabSz="3429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rgbClr val="52CAE0"/>
        </a:buClr>
        <a:buSzPct val="99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777777"/>
          </a:solidFill>
          <a:uFillTx/>
          <a:latin typeface="Montserrat" pitchFamily="2" charset="77"/>
          <a:ea typeface="Montserrat" pitchFamily="2" charset="77"/>
          <a:cs typeface="Hind" panose="02000000000000000000" pitchFamily="2" charset="77"/>
          <a:sym typeface="Hind Regular"/>
        </a:defRPr>
      </a:lvl5pPr>
      <a:lvl6pPr marL="1988817" marR="0" indent="-274317" algn="l" defTabSz="3429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rgbClr val="00BCDD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696F70"/>
          </a:solidFill>
          <a:uFillTx/>
          <a:latin typeface="Hind Regular"/>
          <a:ea typeface="Hind Regular"/>
          <a:cs typeface="Hind Regular"/>
          <a:sym typeface="Hind Regular"/>
        </a:defRPr>
      </a:lvl6pPr>
      <a:lvl7pPr marL="2331717" marR="0" indent="-274317" algn="l" defTabSz="3429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rgbClr val="00BCDD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696F70"/>
          </a:solidFill>
          <a:uFillTx/>
          <a:latin typeface="Hind Regular"/>
          <a:ea typeface="Hind Regular"/>
          <a:cs typeface="Hind Regular"/>
          <a:sym typeface="Hind Regular"/>
        </a:defRPr>
      </a:lvl7pPr>
      <a:lvl8pPr marL="2674617" marR="0" indent="-274317" algn="l" defTabSz="3429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rgbClr val="00BCDD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696F70"/>
          </a:solidFill>
          <a:uFillTx/>
          <a:latin typeface="Hind Regular"/>
          <a:ea typeface="Hind Regular"/>
          <a:cs typeface="Hind Regular"/>
          <a:sym typeface="Hind Regular"/>
        </a:defRPr>
      </a:lvl8pPr>
      <a:lvl9pPr marL="3017517" marR="0" indent="-274317" algn="l" defTabSz="3429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rgbClr val="00BCDD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696F70"/>
          </a:solidFill>
          <a:uFillTx/>
          <a:latin typeface="Hind Regular"/>
          <a:ea typeface="Hind Regular"/>
          <a:cs typeface="Hind Regular"/>
          <a:sym typeface="Hind Regular"/>
        </a:defRPr>
      </a:lvl9pPr>
    </p:bodyStyle>
    <p:otherStyle>
      <a:lvl1pPr marL="0" marR="0" indent="0" algn="l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ind Bold"/>
        </a:defRPr>
      </a:lvl1pPr>
      <a:lvl2pPr marL="0" marR="0" indent="0" algn="l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ind Bold"/>
        </a:defRPr>
      </a:lvl2pPr>
      <a:lvl3pPr marL="0" marR="0" indent="0" algn="l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ind Bold"/>
        </a:defRPr>
      </a:lvl3pPr>
      <a:lvl4pPr marL="0" marR="0" indent="0" algn="l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ind Bold"/>
        </a:defRPr>
      </a:lvl4pPr>
      <a:lvl5pPr marL="0" marR="0" indent="0" algn="l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ind Bold"/>
        </a:defRPr>
      </a:lvl5pPr>
      <a:lvl6pPr marL="0" marR="0" indent="0" algn="l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ind Bold"/>
        </a:defRPr>
      </a:lvl6pPr>
      <a:lvl7pPr marL="0" marR="0" indent="0" algn="l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ind Bold"/>
        </a:defRPr>
      </a:lvl7pPr>
      <a:lvl8pPr marL="0" marR="0" indent="0" algn="l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ind Bold"/>
        </a:defRPr>
      </a:lvl8pPr>
      <a:lvl9pPr marL="0" marR="0" indent="0" algn="l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ind 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jpe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t1d.iad1.qualtrics.com/jfe/form/SV_ba4t5jpizGFneDA" TargetMode="Externa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17" Type="http://schemas.openxmlformats.org/officeDocument/2006/relationships/image" Target="../media/image33.jpeg"/><Relationship Id="rId2" Type="http://schemas.openxmlformats.org/officeDocument/2006/relationships/image" Target="../media/image18.jpe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BA616C-2511-9EEE-0CFC-388A0F2140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2078" y="6272212"/>
            <a:ext cx="7802562" cy="585788"/>
          </a:xfrm>
        </p:spPr>
        <p:txBody>
          <a:bodyPr lIns="45718" tIns="45718" rIns="45718" bIns="45718" anchor="t">
            <a:no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Montserrat SemiBold" panose="00000700000000000000" pitchFamily="2" charset="0"/>
              </a:rPr>
              <a:t>November 11, 2025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75ED860-221C-2A07-A049-F27B9A4592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37362" y="4329518"/>
            <a:ext cx="7291994" cy="755396"/>
          </a:xfrm>
        </p:spPr>
        <p:txBody>
          <a:bodyPr/>
          <a:lstStyle/>
          <a:p>
            <a:pPr algn="ctr"/>
            <a:r>
              <a:rPr lang="en-US" dirty="0"/>
              <a:t>Improving Outcomes for People with Diabetes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Ori Odugbesan MD MPH</a:t>
            </a:r>
          </a:p>
        </p:txBody>
      </p:sp>
    </p:spTree>
    <p:extLst>
      <p:ext uri="{BB962C8B-B14F-4D97-AF65-F5344CB8AC3E}">
        <p14:creationId xmlns:p14="http://schemas.microsoft.com/office/powerpoint/2010/main" val="208523589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4A304-D677-612A-7FEB-007696F5B4D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47330" y="669128"/>
            <a:ext cx="5748670" cy="445251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Project Aim</a:t>
            </a:r>
          </a:p>
          <a:p>
            <a:r>
              <a:rPr lang="en-US" dirty="0">
                <a:solidFill>
                  <a:schemeClr val="tx1"/>
                </a:solidFill>
              </a:rPr>
              <a:t>Increase the utilization of continuous glucose monitors (CGM) by 10% for adults with T2D by 10/31/24.</a:t>
            </a:r>
          </a:p>
          <a:p>
            <a:r>
              <a:rPr lang="en-US" dirty="0">
                <a:solidFill>
                  <a:schemeClr val="tx1"/>
                </a:solidFill>
              </a:rPr>
              <a:t>Demonstrate reduction in CGM disparities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Project Design</a:t>
            </a:r>
          </a:p>
          <a:p>
            <a:r>
              <a:rPr lang="en-US" dirty="0">
                <a:solidFill>
                  <a:schemeClr val="tx1"/>
                </a:solidFill>
                <a:latin typeface="Montserrat" panose="00000500000000000000" pitchFamily="2" charset="0"/>
                <a:cs typeface="Calibri"/>
              </a:rPr>
              <a:t>The study was conducted among three adult diabetes centers in the T1DX-QI</a:t>
            </a:r>
          </a:p>
          <a:p>
            <a:r>
              <a:rPr lang="en-US" dirty="0">
                <a:solidFill>
                  <a:schemeClr val="tx1"/>
                </a:solidFill>
                <a:latin typeface="Montserrat" panose="00000500000000000000" pitchFamily="2" charset="0"/>
                <a:cs typeface="Calibri"/>
              </a:rPr>
              <a:t>Participating centers utilized the T1DX-QI Health Equity Framework to plan and test interventions</a:t>
            </a:r>
            <a:endParaRPr lang="en-US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4CD78E-BABF-5B29-EA2E-FE2FBC550B4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25614" y="708255"/>
            <a:ext cx="5519055" cy="4441876"/>
          </a:xfrm>
        </p:spPr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25000"/>
              <a:buFont typeface="Arial"/>
              <a:buNone/>
              <a:tabLst/>
              <a:defRPr/>
            </a:pPr>
            <a:r>
              <a:rPr lang="en-US" b="1" dirty="0">
                <a:solidFill>
                  <a:srgbClr val="000000"/>
                </a:solidFill>
                <a:cs typeface="Hind" panose="02000000000000000000" pitchFamily="2" charset="77"/>
              </a:rPr>
              <a:t>Sample Interventions</a:t>
            </a:r>
          </a:p>
          <a:p>
            <a:pPr>
              <a:buSzPct val="125000"/>
              <a:defRPr/>
            </a:pPr>
            <a:r>
              <a:rPr lang="en-US" dirty="0">
                <a:solidFill>
                  <a:srgbClr val="000000"/>
                </a:solidFill>
                <a:cs typeface="Hind" panose="02000000000000000000" pitchFamily="2" charset="77"/>
              </a:rPr>
              <a:t>Use of diabetes technology navigator</a:t>
            </a:r>
          </a:p>
          <a:p>
            <a:pPr>
              <a:buSzPct val="125000"/>
              <a:defRPr/>
            </a:pPr>
            <a:r>
              <a:rPr lang="en-US" dirty="0">
                <a:solidFill>
                  <a:srgbClr val="000000"/>
                </a:solidFill>
                <a:cs typeface="Hind" panose="02000000000000000000" pitchFamily="2" charset="77"/>
              </a:rPr>
              <a:t>Use of CGM Posters &amp; FAQ Fact Sheet</a:t>
            </a:r>
          </a:p>
          <a:p>
            <a:pPr>
              <a:buSzPct val="125000"/>
              <a:defRPr/>
            </a:pPr>
            <a:r>
              <a:rPr lang="en-US" dirty="0">
                <a:solidFill>
                  <a:srgbClr val="000000"/>
                </a:solidFill>
                <a:cs typeface="Hind" panose="02000000000000000000" pitchFamily="2" charset="77"/>
              </a:rPr>
              <a:t>Online CGM Classes</a:t>
            </a:r>
          </a:p>
          <a:p>
            <a:pPr>
              <a:buSzPct val="125000"/>
              <a:defRPr/>
            </a:pPr>
            <a:r>
              <a:rPr lang="en-US" dirty="0">
                <a:solidFill>
                  <a:srgbClr val="000000"/>
                </a:solidFill>
                <a:cs typeface="Hind" panose="02000000000000000000" pitchFamily="2" charset="77"/>
              </a:rPr>
              <a:t>Translation services</a:t>
            </a:r>
          </a:p>
          <a:p>
            <a:pPr>
              <a:buSzPct val="125000"/>
              <a:defRPr/>
            </a:pPr>
            <a:r>
              <a:rPr lang="en-US" dirty="0">
                <a:solidFill>
                  <a:srgbClr val="000000"/>
                </a:solidFill>
                <a:cs typeface="Hind" panose="02000000000000000000" pitchFamily="2" charset="77"/>
              </a:rPr>
              <a:t>Insurance Reference Table</a:t>
            </a:r>
          </a:p>
          <a:p>
            <a:pPr>
              <a:buSzPct val="125000"/>
              <a:defRPr/>
            </a:pPr>
            <a:r>
              <a:rPr lang="en-US" dirty="0">
                <a:solidFill>
                  <a:srgbClr val="000000"/>
                </a:solidFill>
                <a:cs typeface="Hind" panose="02000000000000000000" pitchFamily="2" charset="77"/>
              </a:rPr>
              <a:t>Shared Decision Making</a:t>
            </a:r>
          </a:p>
          <a:p>
            <a:pPr>
              <a:buSzPct val="125000"/>
              <a:defRPr/>
            </a:pPr>
            <a:endParaRPr lang="en-US" dirty="0">
              <a:solidFill>
                <a:srgbClr val="000000"/>
              </a:solidFill>
              <a:cs typeface="Hind" panose="02000000000000000000" pitchFamily="2" charset="77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25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Hind" panose="02000000000000000000" pitchFamily="2" charset="77"/>
                <a:sym typeface="Hind Regular"/>
              </a:rPr>
              <a:t>Results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CGM Use Increased by 11%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E456EB-9230-A5C1-1804-01F0AED49327}"/>
              </a:ext>
            </a:extLst>
          </p:cNvPr>
          <p:cNvSpPr txBox="1">
            <a:spLocks/>
          </p:cNvSpPr>
          <p:nvPr/>
        </p:nvSpPr>
        <p:spPr>
          <a:xfrm>
            <a:off x="246261" y="383072"/>
            <a:ext cx="11532081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Autofit/>
          </a:bodyPr>
          <a:lstStyle>
            <a:lvl1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-45" baseline="0">
                <a:ln>
                  <a:noFill/>
                </a:ln>
                <a:solidFill>
                  <a:srgbClr val="3E4E8D"/>
                </a:solidFill>
                <a:uFillTx/>
                <a:latin typeface="Montserrat SemiBold" pitchFamily="2" charset="77"/>
                <a:ea typeface="Montserrat SemiBold" pitchFamily="2" charset="77"/>
                <a:cs typeface="Hind Medium" panose="02000000000000000000" pitchFamily="2" charset="77"/>
                <a:sym typeface="Hind Bold"/>
              </a:defRPr>
            </a:lvl1pPr>
            <a:lvl2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2pPr>
            <a:lvl3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3pPr>
            <a:lvl4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4pPr>
            <a:lvl5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5pPr>
            <a:lvl6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6pPr>
            <a:lvl7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7pPr>
            <a:lvl8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8pPr>
            <a:lvl9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9pPr>
          </a:lstStyle>
          <a:p>
            <a:endParaRPr lang="en-US" sz="2800" kern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0AA0A0-0A80-5B06-5DA0-3395C8A83F74}"/>
              </a:ext>
            </a:extLst>
          </p:cNvPr>
          <p:cNvSpPr txBox="1"/>
          <p:nvPr/>
        </p:nvSpPr>
        <p:spPr>
          <a:xfrm>
            <a:off x="187843" y="185035"/>
            <a:ext cx="12004157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4E8D"/>
                </a:solidFill>
                <a:effectLst/>
                <a:uLnTx/>
                <a:uFillTx/>
                <a:latin typeface="Montserrat SemiBold" pitchFamily="2" charset="77"/>
                <a:ea typeface="Hind Bold"/>
                <a:cs typeface="Hind Bold"/>
                <a:sym typeface="Hind Bold"/>
              </a:rPr>
              <a:t>Multicenter QI Project—Increasing CGM Adoption in Adults T</a:t>
            </a:r>
            <a:r>
              <a:rPr lang="en-US" sz="2800" b="1" dirty="0">
                <a:solidFill>
                  <a:srgbClr val="3E4E8D"/>
                </a:solidFill>
                <a:latin typeface="Montserrat SemiBold" pitchFamily="2" charset="77"/>
                <a:ea typeface="Hind Bold"/>
                <a:cs typeface="Hind Bold"/>
                <a:sym typeface="Hind Bold"/>
              </a:rPr>
              <a:t>2D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79C071-6B68-88F2-CEBE-2FE4AB947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535" y="4327341"/>
            <a:ext cx="5056936" cy="21475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A4E4F2-BF57-CF48-82BE-9D029DB5F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43" y="6224345"/>
            <a:ext cx="1481469" cy="4315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263D2B-4A4B-F8E2-01EE-963310302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4051" y="4618843"/>
            <a:ext cx="3225870" cy="160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3642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0155B-C9CA-D67F-CB4F-3E6BB14E0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3635C8-44EA-0F3C-EDE6-F86C24FFC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007" y="305051"/>
            <a:ext cx="10972800" cy="457200"/>
          </a:xfrm>
        </p:spPr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sz="4267" dirty="0"/>
            </a:br>
            <a:r>
              <a:rPr kumimoji="0" lang="en-US" b="1" i="0" u="none" strike="noStrike" kern="0" cap="none" spc="-45" normalizeH="0" baseline="0" noProof="0" dirty="0">
                <a:ln>
                  <a:noFill/>
                </a:ln>
                <a:solidFill>
                  <a:srgbClr val="3E4E8D"/>
                </a:solidFill>
                <a:effectLst/>
                <a:uLnTx/>
                <a:uFillTx/>
                <a:latin typeface="Montserrat SemiBold" pitchFamily="2" charset="77"/>
                <a:cs typeface="Hind Medium" panose="02000000000000000000" pitchFamily="2" charset="77"/>
                <a:sym typeface="Hind Bold"/>
              </a:rPr>
              <a:t> </a:t>
            </a:r>
            <a:r>
              <a:rPr kumimoji="0" lang="en-US" sz="3000" b="1" i="0" u="none" strike="noStrike" kern="0" cap="none" spc="-45" normalizeH="0" baseline="0" noProof="0" dirty="0">
                <a:ln>
                  <a:noFill/>
                </a:ln>
                <a:solidFill>
                  <a:srgbClr val="3E4E8D"/>
                </a:solidFill>
                <a:effectLst/>
                <a:uLnTx/>
                <a:uFillTx/>
                <a:latin typeface="Montserrat SemiBold" pitchFamily="2" charset="77"/>
                <a:cs typeface="Hind Medium" panose="02000000000000000000" pitchFamily="2" charset="77"/>
                <a:sym typeface="Hind Bold"/>
              </a:rPr>
              <a:t>IMPROVAID Project: 6 Pediatrics and 6 Adults Centers</a:t>
            </a:r>
            <a:br>
              <a:rPr kumimoji="0" lang="en-US" sz="3000" b="1" i="0" u="none" strike="noStrike" kern="0" cap="none" spc="-45" normalizeH="0" baseline="0" noProof="0" dirty="0">
                <a:ln>
                  <a:noFill/>
                </a:ln>
                <a:solidFill>
                  <a:srgbClr val="3E4E8D"/>
                </a:solidFill>
                <a:effectLst/>
                <a:uLnTx/>
                <a:uFillTx/>
                <a:latin typeface="Montserrat SemiBold" pitchFamily="2" charset="77"/>
                <a:cs typeface="Hind Medium" panose="02000000000000000000" pitchFamily="2" charset="77"/>
                <a:sym typeface="Hind Bold"/>
              </a:rPr>
            </a:br>
            <a:endParaRPr lang="en-US" sz="3000" dirty="0"/>
          </a:p>
        </p:txBody>
      </p:sp>
      <p:pic>
        <p:nvPicPr>
          <p:cNvPr id="2" name="Picture 1" descr="Johns Hopkins Medicine">
            <a:extLst>
              <a:ext uri="{FF2B5EF4-FFF2-40B4-BE49-F238E27FC236}">
                <a16:creationId xmlns:a16="http://schemas.microsoft.com/office/drawing/2014/main" id="{B60C5B46-7AA2-1A31-DB9A-8B2A45FA0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342" y="3517561"/>
            <a:ext cx="1294533" cy="129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YU Langone Hospital - Long Island">
            <a:extLst>
              <a:ext uri="{FF2B5EF4-FFF2-40B4-BE49-F238E27FC236}">
                <a16:creationId xmlns:a16="http://schemas.microsoft.com/office/drawing/2014/main" id="{5B7CD2CF-57C5-F89A-A7F7-743BAC889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76" y="2072889"/>
            <a:ext cx="767344" cy="72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hildren's Mercy Kansas City Logo PNG Vector (SVG) Free Download">
            <a:extLst>
              <a:ext uri="{FF2B5EF4-FFF2-40B4-BE49-F238E27FC236}">
                <a16:creationId xmlns:a16="http://schemas.microsoft.com/office/drawing/2014/main" id="{0ADD2B7C-D668-5BDE-542D-990EEDFDD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82" y="2594906"/>
            <a:ext cx="1365904" cy="12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ign In">
            <a:extLst>
              <a:ext uri="{FF2B5EF4-FFF2-40B4-BE49-F238E27FC236}">
                <a16:creationId xmlns:a16="http://schemas.microsoft.com/office/drawing/2014/main" id="{A47A5CA5-D928-A8F2-52DF-7336A45D2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43" y="4009301"/>
            <a:ext cx="1358018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kaylah Garcia BSN, RN - Clinical ...">
            <a:extLst>
              <a:ext uri="{FF2B5EF4-FFF2-40B4-BE49-F238E27FC236}">
                <a16:creationId xmlns:a16="http://schemas.microsoft.com/office/drawing/2014/main" id="{D4E0B5A7-7F63-89D2-D367-860D85872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32" y="5571323"/>
            <a:ext cx="1257655" cy="85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tlanta Selects Vizzia Technologies ...">
            <a:extLst>
              <a:ext uri="{FF2B5EF4-FFF2-40B4-BE49-F238E27FC236}">
                <a16:creationId xmlns:a16="http://schemas.microsoft.com/office/drawing/2014/main" id="{5E3C860A-AAE3-9890-96EC-F67E44686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17" y="5028148"/>
            <a:ext cx="1465317" cy="39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Graphic Standards | UC Davis Health">
            <a:extLst>
              <a:ext uri="{FF2B5EF4-FFF2-40B4-BE49-F238E27FC236}">
                <a16:creationId xmlns:a16="http://schemas.microsoft.com/office/drawing/2014/main" id="{D70D926F-1937-ED49-46A9-C19C94B2B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254" y="3037868"/>
            <a:ext cx="1442739" cy="39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tanford University | Type 1 Diabetes ...">
            <a:extLst>
              <a:ext uri="{FF2B5EF4-FFF2-40B4-BE49-F238E27FC236}">
                <a16:creationId xmlns:a16="http://schemas.microsoft.com/office/drawing/2014/main" id="{3EBEF865-6B41-B78B-95F7-9F59D9E72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897" y="4579982"/>
            <a:ext cx="1741451" cy="129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einberg Lockups: Brand Tools ...">
            <a:extLst>
              <a:ext uri="{FF2B5EF4-FFF2-40B4-BE49-F238E27FC236}">
                <a16:creationId xmlns:a16="http://schemas.microsoft.com/office/drawing/2014/main" id="{CC5C0F95-2753-9570-5249-701A36727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981" y="1210893"/>
            <a:ext cx="1523264" cy="80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Mount Sinai Hospital – EMERGE">
            <a:extLst>
              <a:ext uri="{FF2B5EF4-FFF2-40B4-BE49-F238E27FC236}">
                <a16:creationId xmlns:a16="http://schemas.microsoft.com/office/drawing/2014/main" id="{E36E37F7-D63F-E67A-2A0E-30ED9C2DC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6" y="2202530"/>
            <a:ext cx="2193085" cy="61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Washington University at St. Louis ...">
            <a:extLst>
              <a:ext uri="{FF2B5EF4-FFF2-40B4-BE49-F238E27FC236}">
                <a16:creationId xmlns:a16="http://schemas.microsoft.com/office/drawing/2014/main" id="{B8DC8A76-1F31-5CA2-BDED-958076DA8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526" y="5874515"/>
            <a:ext cx="1125349" cy="60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Graphic Standards | UC Davis Health">
            <a:extLst>
              <a:ext uri="{FF2B5EF4-FFF2-40B4-BE49-F238E27FC236}">
                <a16:creationId xmlns:a16="http://schemas.microsoft.com/office/drawing/2014/main" id="{4F8D487A-3C7C-2CDD-00C5-789F3C51D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07" y="1420406"/>
            <a:ext cx="1442739" cy="39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AE431B-18CF-22E7-426D-E9508901902F}"/>
              </a:ext>
            </a:extLst>
          </p:cNvPr>
          <p:cNvSpPr txBox="1"/>
          <p:nvPr/>
        </p:nvSpPr>
        <p:spPr>
          <a:xfrm>
            <a:off x="3995121" y="1452865"/>
            <a:ext cx="7790872" cy="46055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Montserrat" panose="00000500000000000000" pitchFamily="2" charset="0"/>
              </a:rPr>
              <a:t>1. Accelerate AID data collection and conduct AID real world analysis –(Ongoing)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endParaRPr lang="en-US" sz="2200" dirty="0">
              <a:latin typeface="Montserrat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200" dirty="0">
                <a:latin typeface="Montserrat" panose="00000500000000000000" pitchFamily="2" charset="0"/>
              </a:rPr>
              <a:t>2. Complete qualitative analysis to understand factors that influence diabetes providers recommendations of AID systems (Completed)</a:t>
            </a:r>
          </a:p>
          <a:p>
            <a:pPr>
              <a:lnSpc>
                <a:spcPct val="150000"/>
              </a:lnSpc>
            </a:pPr>
            <a:endParaRPr lang="en-US" sz="2200" dirty="0">
              <a:latin typeface="Montserrat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200" dirty="0">
                <a:latin typeface="Montserrat" panose="00000500000000000000" pitchFamily="2" charset="0"/>
              </a:rPr>
              <a:t>3. Increase the percentage of newly diagnosed patients prescribed AID.  (Ongoing)</a:t>
            </a:r>
          </a:p>
        </p:txBody>
      </p:sp>
    </p:spTree>
    <p:extLst>
      <p:ext uri="{BB962C8B-B14F-4D97-AF65-F5344CB8AC3E}">
        <p14:creationId xmlns:p14="http://schemas.microsoft.com/office/powerpoint/2010/main" val="69634797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5D0BA-F634-8D0E-83BF-03D2601D2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91F5A-E05A-5869-2E7A-9CE34FCB121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47330" y="675167"/>
            <a:ext cx="5967460" cy="4876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Project Design</a:t>
            </a:r>
          </a:p>
          <a:p>
            <a:r>
              <a:rPr lang="en-US" sz="2200" dirty="0">
                <a:solidFill>
                  <a:schemeClr val="tx1"/>
                </a:solidFill>
              </a:rPr>
              <a:t>14 Centers and a total of 40 individuals participated in focus group discussions, including endocrinologists, educators, nurses, and other clinic staff </a:t>
            </a:r>
          </a:p>
          <a:p>
            <a:r>
              <a:rPr lang="en-US" sz="2200" dirty="0">
                <a:solidFill>
                  <a:schemeClr val="tx1"/>
                </a:solidFill>
              </a:rPr>
              <a:t>Transcripts were coded and analyzed for common themes </a:t>
            </a:r>
          </a:p>
          <a:p>
            <a:r>
              <a:rPr lang="en-US" sz="2200" dirty="0">
                <a:solidFill>
                  <a:schemeClr val="tx1"/>
                </a:solidFill>
              </a:rPr>
              <a:t>Participating centers used a 10-Step Equity Framework to test interventions to increase early AID adoption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C3F388-1DBE-EACA-EC6F-F84304DEEB8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40118" y="644582"/>
            <a:ext cx="5734327" cy="48768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chemeClr val="tx1"/>
                </a:solidFill>
              </a:rPr>
              <a:t>Key Findings</a:t>
            </a:r>
          </a:p>
          <a:p>
            <a:r>
              <a:rPr lang="en-US" sz="2200" dirty="0">
                <a:solidFill>
                  <a:srgbClr val="0C0C0C"/>
                </a:solidFill>
              </a:rPr>
              <a:t>Mean HbA1c at 2 years is lowest among PwT1D who Initiated AID &lt;6 months post diagnosis</a:t>
            </a:r>
          </a:p>
          <a:p>
            <a:r>
              <a:rPr lang="en-US" sz="2200" dirty="0">
                <a:solidFill>
                  <a:srgbClr val="0C0C0C"/>
                </a:solidFill>
              </a:rPr>
              <a:t>More evidence is needed to help create standardized guidelines for recommending AID systems, which at present do not really exist among centers.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tx1"/>
                </a:solidFill>
              </a:rPr>
              <a:t>.</a:t>
            </a:r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6C0FC3C-40B2-01F7-AF40-6ECD199FB721}"/>
              </a:ext>
            </a:extLst>
          </p:cNvPr>
          <p:cNvSpPr txBox="1">
            <a:spLocks/>
          </p:cNvSpPr>
          <p:nvPr/>
        </p:nvSpPr>
        <p:spPr>
          <a:xfrm>
            <a:off x="347330" y="187382"/>
            <a:ext cx="109728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Autofit/>
          </a:bodyPr>
          <a:lstStyle>
            <a:lvl1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-45" baseline="0">
                <a:ln>
                  <a:noFill/>
                </a:ln>
                <a:solidFill>
                  <a:srgbClr val="3E4E8D"/>
                </a:solidFill>
                <a:uFillTx/>
                <a:latin typeface="Montserrat SemiBold" pitchFamily="2" charset="77"/>
                <a:ea typeface="Montserrat SemiBold" pitchFamily="2" charset="77"/>
                <a:cs typeface="Hind Medium" panose="02000000000000000000" pitchFamily="2" charset="77"/>
                <a:sym typeface="Hind Bold"/>
              </a:defRPr>
            </a:lvl1pPr>
            <a:lvl2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2pPr>
            <a:lvl3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3pPr>
            <a:lvl4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4pPr>
            <a:lvl5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5pPr>
            <a:lvl6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6pPr>
            <a:lvl7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7pPr>
            <a:lvl8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8pPr>
            <a:lvl9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9pPr>
          </a:lstStyle>
          <a:p>
            <a:r>
              <a:rPr lang="en-US" sz="2400" kern="0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6B2BC5-A840-4037-024B-A997D829FB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7331" y="116959"/>
            <a:ext cx="1184467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Autofit/>
          </a:bodyPr>
          <a:lstStyle>
            <a:lvl1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-45" baseline="0">
                <a:ln>
                  <a:noFill/>
                </a:ln>
                <a:solidFill>
                  <a:srgbClr val="3E4E8D"/>
                </a:solidFill>
                <a:uFillTx/>
                <a:latin typeface="Montserrat SemiBold" pitchFamily="2" charset="77"/>
                <a:ea typeface="Montserrat SemiBold" pitchFamily="2" charset="77"/>
                <a:cs typeface="Hind Medium" panose="02000000000000000000" pitchFamily="2" charset="77"/>
                <a:sym typeface="Hind Bold"/>
              </a:defRPr>
            </a:lvl1pPr>
            <a:lvl2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2pPr>
            <a:lvl3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3pPr>
            <a:lvl4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4pPr>
            <a:lvl5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5pPr>
            <a:lvl6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6pPr>
            <a:lvl7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7pPr>
            <a:lvl8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8pPr>
            <a:lvl9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9pPr>
          </a:lstStyle>
          <a:p>
            <a:r>
              <a:rPr lang="en-US" kern="0" dirty="0"/>
              <a:t>IMPROVAID: </a:t>
            </a:r>
            <a:r>
              <a:rPr lang="en-US" dirty="0"/>
              <a:t>M</a:t>
            </a:r>
            <a:r>
              <a:rPr lang="en-US" kern="0" dirty="0"/>
              <a:t>ulti-Center Project</a:t>
            </a:r>
          </a:p>
        </p:txBody>
      </p:sp>
      <p:pic>
        <p:nvPicPr>
          <p:cNvPr id="1026" name="Picture 2" descr="Medtronic Careers">
            <a:extLst>
              <a:ext uri="{FF2B5EF4-FFF2-40B4-BE49-F238E27FC236}">
                <a16:creationId xmlns:a16="http://schemas.microsoft.com/office/drawing/2014/main" id="{E4576CA1-4583-7343-89A7-54795F257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755" y="5005082"/>
            <a:ext cx="995860" cy="99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40ECB5-AF04-9B8F-8C91-350B64A07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961" y="4005863"/>
            <a:ext cx="2155138" cy="24146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06FF09-AA05-173D-03E9-3A488FCCE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13" y="5715488"/>
            <a:ext cx="7135286" cy="9958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E63BD-8530-CA42-4E8B-4FEDBE2DF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018" y="4843865"/>
            <a:ext cx="7102075" cy="7386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D44FA5-7DDF-5BBC-0B0F-80CC860062C3}"/>
              </a:ext>
            </a:extLst>
          </p:cNvPr>
          <p:cNvSpPr txBox="1"/>
          <p:nvPr/>
        </p:nvSpPr>
        <p:spPr>
          <a:xfrm>
            <a:off x="217018" y="4474533"/>
            <a:ext cx="609777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/>
              <a:t>1</a:t>
            </a:r>
            <a:r>
              <a:rPr lang="en-US" sz="1800" b="1" dirty="0">
                <a:solidFill>
                  <a:schemeClr val="tx1"/>
                </a:solidFill>
              </a:rPr>
              <a:t> oral presentation, 2 posters </a:t>
            </a:r>
          </a:p>
        </p:txBody>
      </p:sp>
    </p:spTree>
    <p:extLst>
      <p:ext uri="{BB962C8B-B14F-4D97-AF65-F5344CB8AC3E}">
        <p14:creationId xmlns:p14="http://schemas.microsoft.com/office/powerpoint/2010/main" val="192308239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7B556-5E68-F5D4-9D0E-58E046209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840D3-1464-FC5B-2901-4FEEC121C8C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03314" y="842692"/>
            <a:ext cx="5748670" cy="308974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Study Objectives</a:t>
            </a:r>
          </a:p>
          <a:p>
            <a:r>
              <a:rPr lang="en-US" sz="2400" dirty="0">
                <a:solidFill>
                  <a:schemeClr val="tx1"/>
                </a:solidFill>
              </a:rPr>
              <a:t>Develop and test diabetes centers workflows for T1D autoantibody screening and monitoring in the real-world setting. </a:t>
            </a:r>
          </a:p>
          <a:p>
            <a:r>
              <a:rPr lang="en-US" sz="2400" dirty="0">
                <a:solidFill>
                  <a:schemeClr val="tx1"/>
                </a:solidFill>
              </a:rPr>
              <a:t>Identify care team perceptions of operational challenges to the screening and monitoring process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52DA55-D9A2-9EEF-8EB9-763504E5541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68561" y="743239"/>
            <a:ext cx="5620125" cy="4441876"/>
          </a:xfrm>
        </p:spPr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25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Hind" panose="02000000000000000000" pitchFamily="2" charset="77"/>
                <a:sym typeface="Hind Regular"/>
              </a:rPr>
              <a:t>Preliminary Results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147 individuals screened from two centers</a:t>
            </a:r>
          </a:p>
          <a:p>
            <a:r>
              <a:rPr lang="en-US" sz="2000" dirty="0">
                <a:solidFill>
                  <a:schemeClr val="tx1"/>
                </a:solidFill>
              </a:rPr>
              <a:t>13 individuals screened positive with confirmed results for multiple autoantibodies</a:t>
            </a:r>
          </a:p>
          <a:p>
            <a:r>
              <a:rPr lang="en-US" sz="2000" dirty="0">
                <a:solidFill>
                  <a:schemeClr val="tx1"/>
                </a:solidFill>
              </a:rPr>
              <a:t>8.8% positivity rate of confirmed positive results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534DE5-C5A2-A2CA-D178-CAAED15CB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73" y="6107101"/>
            <a:ext cx="4473328" cy="4648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943B4A2-D874-ED88-05A5-924EA027DBEF}"/>
              </a:ext>
            </a:extLst>
          </p:cNvPr>
          <p:cNvSpPr txBox="1">
            <a:spLocks/>
          </p:cNvSpPr>
          <p:nvPr/>
        </p:nvSpPr>
        <p:spPr>
          <a:xfrm>
            <a:off x="203314" y="286039"/>
            <a:ext cx="11664431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Autofit/>
          </a:bodyPr>
          <a:lstStyle>
            <a:lvl1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-45" baseline="0">
                <a:ln>
                  <a:noFill/>
                </a:ln>
                <a:solidFill>
                  <a:srgbClr val="3E4E8D"/>
                </a:solidFill>
                <a:uFillTx/>
                <a:latin typeface="Montserrat SemiBold" pitchFamily="2" charset="77"/>
                <a:ea typeface="Montserrat SemiBold" pitchFamily="2" charset="77"/>
                <a:cs typeface="Hind Medium" panose="02000000000000000000" pitchFamily="2" charset="77"/>
                <a:sym typeface="Hind Bold"/>
              </a:defRPr>
            </a:lvl1pPr>
            <a:lvl2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2pPr>
            <a:lvl3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3pPr>
            <a:lvl4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4pPr>
            <a:lvl5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5pPr>
            <a:lvl6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6pPr>
            <a:lvl7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7pPr>
            <a:lvl8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8pPr>
            <a:lvl9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9pPr>
          </a:lstStyle>
          <a:p>
            <a:r>
              <a:rPr lang="en-US" kern="0" dirty="0"/>
              <a:t>T1D Screening and Monitoring Project 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BE2AAFB8-6312-FA36-9CC1-B0CEACB51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73" y="4152620"/>
            <a:ext cx="4156929" cy="1734296"/>
          </a:xfrm>
          <a:prstGeom prst="rect">
            <a:avLst/>
          </a:prstGeom>
        </p:spPr>
      </p:pic>
      <p:pic>
        <p:nvPicPr>
          <p:cNvPr id="10" name="Picture 2" descr="Breakthrough T1D - Wikipedia">
            <a:extLst>
              <a:ext uri="{FF2B5EF4-FFF2-40B4-BE49-F238E27FC236}">
                <a16:creationId xmlns:a16="http://schemas.microsoft.com/office/drawing/2014/main" id="{B6A8363C-66A6-E671-ED15-896F58B36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738" y="6086734"/>
            <a:ext cx="1982683" cy="75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diagram of a screen&#10;&#10;Description automatically generated">
            <a:extLst>
              <a:ext uri="{FF2B5EF4-FFF2-40B4-BE49-F238E27FC236}">
                <a16:creationId xmlns:a16="http://schemas.microsoft.com/office/drawing/2014/main" id="{96414EF9-7A41-75CC-7457-894CF67FB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7466" y="3469279"/>
            <a:ext cx="4788632" cy="269360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7543152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B1346-DD12-BAB6-8B3D-E00F5D213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55B04-EDE5-4C3D-B2B6-B7EC0D7480C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03314" y="846815"/>
            <a:ext cx="5748670" cy="445251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Project Aim</a:t>
            </a:r>
          </a:p>
          <a:p>
            <a:r>
              <a:rPr lang="en-US" sz="2200" dirty="0">
                <a:solidFill>
                  <a:schemeClr val="tx1"/>
                </a:solidFill>
              </a:rPr>
              <a:t>Increase by at least 15% (from baseline) the proportion of people screened for T1D in 18 months. (June 2024- December 2025)</a:t>
            </a:r>
          </a:p>
          <a:p>
            <a:r>
              <a:rPr lang="en-US" sz="2200" dirty="0">
                <a:solidFill>
                  <a:schemeClr val="tx1"/>
                </a:solidFill>
              </a:rPr>
              <a:t>Increase by at least 30% (from baseline) the proportion of eligible people monitored for progression to stage 3 T1D over 18 months. (June 2024-December 2025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791C4A-581B-4337-A62D-57EA4A7A99F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68561" y="857449"/>
            <a:ext cx="5620125" cy="4441876"/>
          </a:xfrm>
        </p:spPr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25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Hind" panose="02000000000000000000" pitchFamily="2" charset="77"/>
                <a:sym typeface="Hind Regular"/>
              </a:rPr>
              <a:t>Preliminary Results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15% increase in number of patients screened from baseline.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Sanofi Pharmaceuticals - Healthcare ...">
            <a:extLst>
              <a:ext uri="{FF2B5EF4-FFF2-40B4-BE49-F238E27FC236}">
                <a16:creationId xmlns:a16="http://schemas.microsoft.com/office/drawing/2014/main" id="{F781448C-1005-6B6A-BFB2-93A2544C8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527" y="5922452"/>
            <a:ext cx="1688191" cy="77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912EE9-D00C-CDBA-0DFD-4895A7FBE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137" y="4513771"/>
            <a:ext cx="3867128" cy="1881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BD6960-0952-7030-24CF-8F467732F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49" y="4847713"/>
            <a:ext cx="3867128" cy="16842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41AA69-C0C7-4781-71BC-3B9821F0E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7137" y="2286393"/>
            <a:ext cx="3435997" cy="20680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9A756B-874E-95D8-207F-395B62934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21" y="240874"/>
            <a:ext cx="10972800" cy="457200"/>
          </a:xfrm>
        </p:spPr>
        <p:txBody>
          <a:bodyPr/>
          <a:lstStyle/>
          <a:p>
            <a:r>
              <a:rPr lang="en-US" dirty="0"/>
              <a:t>Operationalize Screening for Stage 1 &amp; 2 T1D in Clinics</a:t>
            </a:r>
          </a:p>
        </p:txBody>
      </p:sp>
    </p:spTree>
    <p:extLst>
      <p:ext uri="{BB962C8B-B14F-4D97-AF65-F5344CB8AC3E}">
        <p14:creationId xmlns:p14="http://schemas.microsoft.com/office/powerpoint/2010/main" val="401963570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CB287-3023-364B-179C-FAAA14346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F0214-CCEB-43B3-AEDD-4139D163737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1069" y="840272"/>
            <a:ext cx="6102781" cy="445251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Project Aim(s)</a:t>
            </a:r>
          </a:p>
          <a:p>
            <a:r>
              <a:rPr lang="en-US" sz="2200" dirty="0">
                <a:solidFill>
                  <a:schemeClr val="tx1"/>
                </a:solidFill>
              </a:rPr>
              <a:t>1:  To develop and implement an EHR-based BPA using stakeholder feedback to standardize the approach for prescribing and documenting advanced diabetes technologies among adult and pediatric PwT1D. </a:t>
            </a:r>
          </a:p>
          <a:p>
            <a:r>
              <a:rPr lang="en-US" sz="2200" dirty="0">
                <a:solidFill>
                  <a:schemeClr val="tx1"/>
                </a:solidFill>
              </a:rPr>
              <a:t>2:  To determine the effectiveness of an EMR-based BPA in reducing racial inequities in ADT. </a:t>
            </a:r>
          </a:p>
          <a:p>
            <a:r>
              <a:rPr lang="en-US" sz="2200" dirty="0">
                <a:solidFill>
                  <a:schemeClr val="tx1"/>
                </a:solidFill>
              </a:rPr>
              <a:t>3: To explore the reasons identified for why providers decide to not prescribe ADT and whether decisions were PwT1D or provider-led, and the association between the reason provided and the PwT1D’s race/ethnicity. 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3E3DCD-B1A8-8061-3E0A-A28CC2141CE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73850" y="850906"/>
            <a:ext cx="5620125" cy="4441876"/>
          </a:xfrm>
        </p:spPr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25000"/>
              <a:buFont typeface="Arial"/>
              <a:buNone/>
              <a:tabLst/>
              <a:defRPr/>
            </a:pPr>
            <a:r>
              <a:rPr lang="en-US" sz="2200" b="1" dirty="0">
                <a:solidFill>
                  <a:srgbClr val="000000"/>
                </a:solidFill>
                <a:cs typeface="Hind" panose="02000000000000000000" pitchFamily="2" charset="77"/>
              </a:rPr>
              <a:t>Key Accomplishments</a:t>
            </a:r>
            <a:endParaRPr lang="en-US" sz="2200" dirty="0">
              <a:solidFill>
                <a:schemeClr val="tx1"/>
              </a:solidFill>
            </a:endParaRPr>
          </a:p>
          <a:p>
            <a:r>
              <a:rPr lang="en-US" sz="2200" dirty="0">
                <a:solidFill>
                  <a:schemeClr val="tx1"/>
                </a:solidFill>
              </a:rPr>
              <a:t>Completed focus groups and surveys with key stakeholders.</a:t>
            </a:r>
          </a:p>
          <a:p>
            <a:r>
              <a:rPr lang="en-US" sz="2200" dirty="0">
                <a:solidFill>
                  <a:schemeClr val="tx1"/>
                </a:solidFill>
              </a:rPr>
              <a:t>Completed analysis on results from qualitative findings. </a:t>
            </a:r>
          </a:p>
          <a:p>
            <a:r>
              <a:rPr lang="en-US" sz="2200" dirty="0">
                <a:solidFill>
                  <a:schemeClr val="tx1"/>
                </a:solidFill>
              </a:rPr>
              <a:t>Developed BPA based off of Stakeholder feedback. Each participating center’s BPA has gone live. </a:t>
            </a:r>
          </a:p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7E82491-7CD8-A72E-B415-700BC1F87693}"/>
              </a:ext>
            </a:extLst>
          </p:cNvPr>
          <p:cNvSpPr txBox="1">
            <a:spLocks/>
          </p:cNvSpPr>
          <p:nvPr/>
        </p:nvSpPr>
        <p:spPr>
          <a:xfrm>
            <a:off x="246261" y="383072"/>
            <a:ext cx="11757896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Autofit/>
          </a:bodyPr>
          <a:lstStyle>
            <a:lvl1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-45" baseline="0">
                <a:ln>
                  <a:noFill/>
                </a:ln>
                <a:solidFill>
                  <a:srgbClr val="3E4E8D"/>
                </a:solidFill>
                <a:uFillTx/>
                <a:latin typeface="Montserrat SemiBold" pitchFamily="2" charset="77"/>
                <a:ea typeface="Montserrat SemiBold" pitchFamily="2" charset="77"/>
                <a:cs typeface="Hind Medium" panose="02000000000000000000" pitchFamily="2" charset="77"/>
                <a:sym typeface="Hind Bold"/>
              </a:defRPr>
            </a:lvl1pPr>
            <a:lvl2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2pPr>
            <a:lvl3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3pPr>
            <a:lvl4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4pPr>
            <a:lvl5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5pPr>
            <a:lvl6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6pPr>
            <a:lvl7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7pPr>
            <a:lvl8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8pPr>
            <a:lvl9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9pPr>
          </a:lstStyle>
          <a:p>
            <a:r>
              <a:rPr lang="en-US" kern="0" dirty="0"/>
              <a:t>Best Practice Advisory (BPA-TECH) Project </a:t>
            </a:r>
          </a:p>
        </p:txBody>
      </p:sp>
      <p:pic>
        <p:nvPicPr>
          <p:cNvPr id="2050" name="Picture 2" descr="Breakthrough T1D - Wikipedia">
            <a:extLst>
              <a:ext uri="{FF2B5EF4-FFF2-40B4-BE49-F238E27FC236}">
                <a16:creationId xmlns:a16="http://schemas.microsoft.com/office/drawing/2014/main" id="{79720632-4EAB-8BCE-18FC-A6314A805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738" y="5800518"/>
            <a:ext cx="1982683" cy="75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elmsley Charitable Trust Products ...">
            <a:extLst>
              <a:ext uri="{FF2B5EF4-FFF2-40B4-BE49-F238E27FC236}">
                <a16:creationId xmlns:a16="http://schemas.microsoft.com/office/drawing/2014/main" id="{1419A8AA-37E5-B43E-E68C-54BAC78B0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738" y="5963585"/>
            <a:ext cx="1705684" cy="69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7B29AF-E880-DD46-A2D4-FF1701B75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8512" y="4016012"/>
            <a:ext cx="4621057" cy="127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31430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00CC0-03A0-D98B-987C-946737CAA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59E75-256F-4B09-B4FA-991E018E630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47330" y="675167"/>
            <a:ext cx="6478772" cy="4876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Project Aim</a:t>
            </a:r>
          </a:p>
          <a:p>
            <a:r>
              <a:rPr lang="en-US" dirty="0">
                <a:solidFill>
                  <a:schemeClr val="tx1"/>
                </a:solidFill>
              </a:rPr>
              <a:t>Demonstrate improved patient outcomes in pediatrics type 2 diabetes using QI methodology</a:t>
            </a:r>
          </a:p>
          <a:p>
            <a:r>
              <a:rPr lang="en-US" dirty="0">
                <a:solidFill>
                  <a:schemeClr val="tx1"/>
                </a:solidFill>
              </a:rPr>
              <a:t>Use benchmarking data to illustrate that a collaborative approach for pediatric T2D is feasible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Project Design </a:t>
            </a:r>
          </a:p>
          <a:p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Montserrat" pitchFamily="2" charset="77"/>
                <a:sym typeface="Hind Regular"/>
              </a:rPr>
              <a:t>25 pediatric centers sharing benchmarking data</a:t>
            </a:r>
            <a:endParaRPr lang="en-US" b="1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95ACF2-E80A-F85E-8103-2322D32090D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842689" y="116959"/>
            <a:ext cx="4263360" cy="6354609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chemeClr val="tx1"/>
                </a:solidFill>
              </a:rPr>
              <a:t>5 Posters presented: Key Findings</a:t>
            </a:r>
          </a:p>
          <a:p>
            <a:endParaRPr lang="en-US" sz="1200" dirty="0"/>
          </a:p>
          <a:p>
            <a:r>
              <a:rPr lang="en-US" dirty="0">
                <a:solidFill>
                  <a:schemeClr val="tx1"/>
                </a:solidFill>
              </a:rPr>
              <a:t>There is significant variation in demographics and key clinical characteristics across participating centers</a:t>
            </a:r>
          </a:p>
          <a:p>
            <a:r>
              <a:rPr lang="en-US" dirty="0">
                <a:solidFill>
                  <a:schemeClr val="tx1"/>
                </a:solidFill>
              </a:rPr>
              <a:t>GLP-1RA and SGLT2 medications in youth with T2D, uptake remains inconsistent and suboptimal at centers across</a:t>
            </a:r>
          </a:p>
          <a:p>
            <a:r>
              <a:rPr lang="en-US" dirty="0">
                <a:solidFill>
                  <a:schemeClr val="tx1"/>
                </a:solidFill>
              </a:rPr>
              <a:t>The baseline statin therapy average was at 25% for youth with LDL levels &gt;130 mg/dl </a:t>
            </a:r>
          </a:p>
          <a:p>
            <a:r>
              <a:rPr lang="en-US" dirty="0">
                <a:solidFill>
                  <a:schemeClr val="tx1"/>
                </a:solidFill>
              </a:rPr>
              <a:t>Low CGM use among adolescents and youth with T2D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2607179-EB02-7062-9883-29F8476778BE}"/>
              </a:ext>
            </a:extLst>
          </p:cNvPr>
          <p:cNvSpPr txBox="1">
            <a:spLocks/>
          </p:cNvSpPr>
          <p:nvPr/>
        </p:nvSpPr>
        <p:spPr>
          <a:xfrm>
            <a:off x="347330" y="187382"/>
            <a:ext cx="1097280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Autofit/>
          </a:bodyPr>
          <a:lstStyle>
            <a:lvl1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-45" baseline="0">
                <a:ln>
                  <a:noFill/>
                </a:ln>
                <a:solidFill>
                  <a:srgbClr val="3E4E8D"/>
                </a:solidFill>
                <a:uFillTx/>
                <a:latin typeface="Montserrat SemiBold" pitchFamily="2" charset="77"/>
                <a:ea typeface="Montserrat SemiBold" pitchFamily="2" charset="77"/>
                <a:cs typeface="Hind Medium" panose="02000000000000000000" pitchFamily="2" charset="77"/>
                <a:sym typeface="Hind Bold"/>
              </a:defRPr>
            </a:lvl1pPr>
            <a:lvl2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2pPr>
            <a:lvl3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3pPr>
            <a:lvl4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4pPr>
            <a:lvl5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5pPr>
            <a:lvl6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6pPr>
            <a:lvl7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7pPr>
            <a:lvl8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8pPr>
            <a:lvl9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9pPr>
          </a:lstStyle>
          <a:p>
            <a:r>
              <a:rPr lang="en-US" sz="2400" kern="0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12609E-DAC4-D9B4-A053-E3D1EBBD00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7331" y="116959"/>
            <a:ext cx="11844670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Autofit/>
          </a:bodyPr>
          <a:lstStyle>
            <a:lvl1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-45" baseline="0">
                <a:ln>
                  <a:noFill/>
                </a:ln>
                <a:solidFill>
                  <a:srgbClr val="3E4E8D"/>
                </a:solidFill>
                <a:uFillTx/>
                <a:latin typeface="Montserrat SemiBold" pitchFamily="2" charset="77"/>
                <a:ea typeface="Montserrat SemiBold" pitchFamily="2" charset="77"/>
                <a:cs typeface="Hind Medium" panose="02000000000000000000" pitchFamily="2" charset="77"/>
                <a:sym typeface="Hind Bold"/>
              </a:defRPr>
            </a:lvl1pPr>
            <a:lvl2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2pPr>
            <a:lvl3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3pPr>
            <a:lvl4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4pPr>
            <a:lvl5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5pPr>
            <a:lvl6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6pPr>
            <a:lvl7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7pPr>
            <a:lvl8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8pPr>
            <a:lvl9pPr marL="0" marR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-45" baseline="0">
                <a:ln>
                  <a:noFill/>
                </a:ln>
                <a:solidFill>
                  <a:srgbClr val="1BA2AC"/>
                </a:solidFill>
                <a:uFillTx/>
                <a:latin typeface="Hind Bold"/>
                <a:ea typeface="Hind Bold"/>
                <a:cs typeface="Hind Bold"/>
                <a:sym typeface="Hind Bold"/>
              </a:defRPr>
            </a:lvl9pPr>
          </a:lstStyle>
          <a:p>
            <a:r>
              <a:rPr lang="en-US" dirty="0"/>
              <a:t>Pediatric T2D Initiative (WG)</a:t>
            </a:r>
            <a:r>
              <a:rPr lang="en-US" kern="0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9E9D68-7EE6-003A-3A9C-B8FD06975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67" y="4014255"/>
            <a:ext cx="2987749" cy="24979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F27429-BDC9-6962-930C-7ECD834B4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983" y="4086910"/>
            <a:ext cx="3782694" cy="225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4937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9AEAB-2F22-E54E-BB8A-742739D64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dirty="0"/>
            </a:br>
            <a:r>
              <a:rPr lang="en-US" sz="2800" dirty="0"/>
              <a:t>4. Design and Test QI Initiatives to Improve Outcomes: QI 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899919A-C4FF-ED04-52C2-2E40048A8BD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9273" y="914400"/>
            <a:ext cx="6148707" cy="547497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T1DX-QI and participating centers use the IHI Model for Improvement 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To understand local clinic processes, identify contributing factors, brainstorm and test possible interventions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Centers rapidly test and scale interventions using Plan-Do-Study-Act Cycles to improve outcomes</a:t>
            </a:r>
          </a:p>
        </p:txBody>
      </p:sp>
      <p:pic>
        <p:nvPicPr>
          <p:cNvPr id="2050" name="Picture 2" descr="Diagram&#10;&#10;Description automatically generated">
            <a:extLst>
              <a:ext uri="{FF2B5EF4-FFF2-40B4-BE49-F238E27FC236}">
                <a16:creationId xmlns:a16="http://schemas.microsoft.com/office/drawing/2014/main" id="{6AD8B5E5-1414-8817-5A7E-C7311DFFD806}"/>
              </a:ext>
            </a:extLst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713" y="1405889"/>
            <a:ext cx="3911347" cy="404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9959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851D9-1F8D-AA7F-A022-36AD279F6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QI Projects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2CE42A-7F91-E00A-6424-35BA7B78F24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fontAlgn="ctr">
              <a:spcAft>
                <a:spcPts val="800"/>
              </a:spcAft>
            </a:pPr>
            <a:r>
              <a:rPr lang="en-US" sz="2400" dirty="0">
                <a:solidFill>
                  <a:srgbClr val="0C0C0C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b="0" i="0" u="none" strike="noStrike" spc="0" baseline="0" dirty="0">
                <a:ln>
                  <a:noFill/>
                </a:ln>
                <a:solidFill>
                  <a:srgbClr val="0C0C0C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ransition planning – 10+ Centers</a:t>
            </a:r>
          </a:p>
          <a:p>
            <a:pPr fontAlgn="ctr">
              <a:spcAft>
                <a:spcPts val="800"/>
              </a:spcAft>
            </a:pPr>
            <a:r>
              <a:rPr lang="en-US" sz="2400" b="0" i="0" u="none" strike="noStrike" spc="0" baseline="0" dirty="0">
                <a:ln>
                  <a:noFill/>
                </a:ln>
                <a:solidFill>
                  <a:srgbClr val="0C0C0C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Increasing Continuous glucose monitoring – 30+</a:t>
            </a:r>
          </a:p>
          <a:p>
            <a:pPr fontAlgn="ctr">
              <a:spcAft>
                <a:spcPts val="800"/>
              </a:spcAft>
            </a:pPr>
            <a:r>
              <a:rPr lang="en-US" sz="2400" dirty="0">
                <a:solidFill>
                  <a:srgbClr val="0C0C0C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Increasing s</a:t>
            </a:r>
            <a:r>
              <a:rPr lang="en-US" sz="2400" b="0" i="0" u="none" strike="noStrike" spc="0" baseline="0" dirty="0">
                <a:ln>
                  <a:noFill/>
                </a:ln>
                <a:solidFill>
                  <a:srgbClr val="0C0C0C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ocial determinants of health screening- 10+</a:t>
            </a:r>
            <a:endParaRPr lang="en-US" sz="2400" b="0" i="0" u="none" strike="noStrike" dirty="0">
              <a:effectLst/>
              <a:latin typeface="Montserrat" panose="00000500000000000000" pitchFamily="2" charset="0"/>
            </a:endParaRPr>
          </a:p>
          <a:p>
            <a:pPr fontAlgn="ctr">
              <a:spcAft>
                <a:spcPts val="800"/>
              </a:spcAft>
            </a:pPr>
            <a:r>
              <a:rPr lang="en-US" sz="2400" b="0" i="0" u="none" strike="noStrike" spc="0" baseline="0" dirty="0">
                <a:ln>
                  <a:noFill/>
                </a:ln>
                <a:solidFill>
                  <a:srgbClr val="0C0C0C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Increasing AID use- 30+ </a:t>
            </a:r>
          </a:p>
          <a:p>
            <a:pPr fontAlgn="ctr">
              <a:spcAft>
                <a:spcPts val="800"/>
              </a:spcAft>
            </a:pPr>
            <a:r>
              <a:rPr lang="en-US" sz="2400" dirty="0">
                <a:solidFill>
                  <a:srgbClr val="0C0C0C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Improving HbA1c- 40+</a:t>
            </a:r>
          </a:p>
          <a:p>
            <a:pPr fontAlgn="ctr">
              <a:spcAft>
                <a:spcPts val="800"/>
              </a:spcAft>
            </a:pPr>
            <a:r>
              <a:rPr lang="en-US" sz="2400" dirty="0">
                <a:solidFill>
                  <a:srgbClr val="0C0C0C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Increasing Depression screening rate- 10+</a:t>
            </a:r>
          </a:p>
          <a:p>
            <a:pPr fontAlgn="ctr">
              <a:spcAft>
                <a:spcPts val="800"/>
              </a:spcAft>
            </a:pPr>
            <a:r>
              <a:rPr lang="en-US" sz="2400" dirty="0">
                <a:solidFill>
                  <a:srgbClr val="0C0C0C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Diabetes distress screening-10+</a:t>
            </a:r>
            <a:endParaRPr lang="en-US" sz="2400" b="0" i="0" u="none" strike="noStrike" spc="0" baseline="0" dirty="0">
              <a:ln>
                <a:noFill/>
              </a:ln>
              <a:solidFill>
                <a:srgbClr val="0C0C0C"/>
              </a:solidFill>
              <a:effectLst/>
              <a:latin typeface="Montserrat" panose="000005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ctr">
              <a:spcAft>
                <a:spcPts val="800"/>
              </a:spcAft>
            </a:pPr>
            <a:r>
              <a:rPr lang="en-US" sz="2400" b="0" i="0" u="none" strike="noStrike" dirty="0">
                <a:solidFill>
                  <a:srgbClr val="0C0C0C"/>
                </a:solidFill>
                <a:effectLst/>
                <a:latin typeface="Montserrat" panose="00000500000000000000" pitchFamily="2" charset="0"/>
                <a:cs typeface="Calibri" panose="020F0502020204030204" pitchFamily="34" charset="0"/>
              </a:rPr>
              <a:t>Psychosocial support/Disordered eating screening- 10+</a:t>
            </a:r>
          </a:p>
          <a:p>
            <a:pPr fontAlgn="ctr">
              <a:spcAft>
                <a:spcPts val="800"/>
              </a:spcAft>
            </a:pPr>
            <a:r>
              <a:rPr lang="en-US" sz="2400" dirty="0">
                <a:solidFill>
                  <a:srgbClr val="0C0C0C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DKA Education- 10+</a:t>
            </a:r>
          </a:p>
          <a:p>
            <a:pPr marL="0" marR="0" indent="0" algn="r" eaLnBrk="1" fontAlgn="b" latinLnBrk="0" hangingPunct="1">
              <a:spcAft>
                <a:spcPts val="800"/>
              </a:spcAft>
              <a:buNone/>
            </a:pPr>
            <a:endParaRPr lang="en-US" sz="32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l" eaLnBrk="1" fontAlgn="ctr" latinLnBrk="0" hangingPunct="1">
              <a:spcAft>
                <a:spcPts val="80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75197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85BF148-1C3E-5A9D-78BB-64D6EE021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T1DX-QI Use QI Methodology to Improve Outcomes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A54F7CD-CAD9-2D95-7EF5-57FDA5EA159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667384" y="1330803"/>
            <a:ext cx="5257800" cy="103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0FBFD0-5A55-9FC2-F6AB-DD8DFAD5B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818" y="1213364"/>
            <a:ext cx="5387339" cy="1274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CB4BBB-A863-7BA7-6C81-1D6B6B95F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384" y="3201173"/>
            <a:ext cx="4793933" cy="7609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DE5D96-F8B4-104E-43D6-9BF69828F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384" y="4654684"/>
            <a:ext cx="7025006" cy="11625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074FB3-05A1-D64B-A577-9E87F4EF09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6324" y="2970459"/>
            <a:ext cx="5648325" cy="95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2727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30780-FE71-A55A-D9C8-0ADA8EA30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E3B725-BA61-7C15-2745-B07F55ACBA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4475" y="877888"/>
            <a:ext cx="6110120" cy="5352791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The T1DX-QI is a national learning network with centers working to improve outcomes for people with diabetes.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T1DX-QI has grown to a network of 62 T1D and 25 T2D centers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T1DX-QI database currently has approximately 90,000+ People with T1D diabetes and 60,000+ people with T2D across 22 US States. </a:t>
            </a:r>
          </a:p>
          <a:p>
            <a:endParaRPr lang="en-US" dirty="0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AC19D793-DC9F-D444-B726-2226E6578B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627" y="1637414"/>
            <a:ext cx="5102898" cy="3695348"/>
          </a:xfrm>
          <a:prstGeom prst="rect">
            <a:avLst/>
          </a:prstGeom>
          <a:ln w="12700">
            <a:noFill/>
            <a:miter lim="400000"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29478767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E74143C-022B-DCB3-B961-48749EB0F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228600"/>
            <a:ext cx="10972800" cy="457200"/>
          </a:xfrm>
        </p:spPr>
        <p:txBody>
          <a:bodyPr/>
          <a:lstStyle/>
          <a:p>
            <a:r>
              <a:rPr lang="en-US" dirty="0"/>
              <a:t>T1DX-QI Equity Framework: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4022E8-B601-BC1B-D57D-0D0CAB797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51" y="1075771"/>
            <a:ext cx="11975297" cy="49326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011815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FA831-036F-7A97-8249-1CF32F581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45E3DF3-1864-E0E6-C96F-2E2FC7C1C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87" y="171575"/>
            <a:ext cx="10972800" cy="457200"/>
          </a:xfrm>
        </p:spPr>
        <p:txBody>
          <a:bodyPr/>
          <a:lstStyle/>
          <a:p>
            <a:r>
              <a:rPr lang="en-US" dirty="0"/>
              <a:t>Examples of T1DX-QI Equity QI Projects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1A556E1-B7DB-AACE-6706-DF59AEE6298D}"/>
              </a:ext>
            </a:extLst>
          </p:cNvPr>
          <p:cNvGraphicFramePr>
            <a:graphicFrameLocks noGrp="1"/>
          </p:cNvGraphicFramePr>
          <p:nvPr/>
        </p:nvGraphicFramePr>
        <p:xfrm>
          <a:off x="249462" y="749595"/>
          <a:ext cx="11380650" cy="57402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4660">
                  <a:extLst>
                    <a:ext uri="{9D8B030D-6E8A-4147-A177-3AD203B41FA5}">
                      <a16:colId xmlns:a16="http://schemas.microsoft.com/office/drawing/2014/main" val="3154294067"/>
                    </a:ext>
                  </a:extLst>
                </a:gridCol>
                <a:gridCol w="1722823">
                  <a:extLst>
                    <a:ext uri="{9D8B030D-6E8A-4147-A177-3AD203B41FA5}">
                      <a16:colId xmlns:a16="http://schemas.microsoft.com/office/drawing/2014/main" val="1480900067"/>
                    </a:ext>
                  </a:extLst>
                </a:gridCol>
                <a:gridCol w="4030148">
                  <a:extLst>
                    <a:ext uri="{9D8B030D-6E8A-4147-A177-3AD203B41FA5}">
                      <a16:colId xmlns:a16="http://schemas.microsoft.com/office/drawing/2014/main" val="1726386977"/>
                    </a:ext>
                  </a:extLst>
                </a:gridCol>
                <a:gridCol w="4433019">
                  <a:extLst>
                    <a:ext uri="{9D8B030D-6E8A-4147-A177-3AD203B41FA5}">
                      <a16:colId xmlns:a16="http://schemas.microsoft.com/office/drawing/2014/main" val="3794315530"/>
                    </a:ext>
                  </a:extLst>
                </a:gridCol>
              </a:tblGrid>
              <a:tr h="44495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Practice Type</a:t>
                      </a:r>
                      <a:endParaRPr lang="en-US" sz="16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33" marR="5893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Intervention Period (months)</a:t>
                      </a:r>
                      <a:endParaRPr lang="en-US" sz="16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33" marR="5893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Intervention 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Examples</a:t>
                      </a:r>
                      <a:endParaRPr lang="en-US" sz="16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33" marR="5893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Outcome</a:t>
                      </a:r>
                      <a:endParaRPr lang="en-US" sz="16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33" marR="5893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625371"/>
                  </a:ext>
                </a:extLst>
              </a:tr>
              <a:tr h="61806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Pediatric</a:t>
                      </a:r>
                      <a:endParaRPr lang="en-US" sz="14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33" marR="5893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58933" marR="5893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Implementation of electronic health record (EHR) flowsheets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Prescription workflow changes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Patient-facing CGM education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Barrier assessment.</a:t>
                      </a:r>
                    </a:p>
                  </a:txBody>
                  <a:tcPr marL="58933" marR="5893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22% Increase in CGM for nonwhite patients.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10% increase in overall center CGM Use.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33" marR="5893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1239788"/>
                  </a:ext>
                </a:extLst>
              </a:tr>
              <a:tr h="5960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Pediatric</a:t>
                      </a:r>
                      <a:endParaRPr lang="en-US" sz="14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33" marR="5893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33" marR="5893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Outreach to LTFU</a:t>
                      </a:r>
                    </a:p>
                  </a:txBody>
                  <a:tcPr marL="58933" marR="5893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Decrease LTFU among nonwhite by 30%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Decrease LTFU by 25%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Increase CGM use by 9% among LTFU</a:t>
                      </a:r>
                    </a:p>
                  </a:txBody>
                  <a:tcPr marL="58933" marR="5893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045954"/>
                  </a:ext>
                </a:extLst>
              </a:tr>
              <a:tr h="5960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Pediatric</a:t>
                      </a:r>
                    </a:p>
                  </a:txBody>
                  <a:tcPr marL="58933" marR="5893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33" marR="5893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Updated diabetes intake form to inquire about families' interest in insulin pumps 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Implemented a streamlined pre-pump checklist workflow</a:t>
                      </a:r>
                    </a:p>
                  </a:txBody>
                  <a:tcPr marL="58933" marR="5893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Increase in CGM usage among publicly insured children by 32%.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33" marR="5893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793992"/>
                  </a:ext>
                </a:extLst>
              </a:tr>
              <a:tr h="7838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Adult</a:t>
                      </a:r>
                    </a:p>
                  </a:txBody>
                  <a:tcPr marL="58933" marR="5893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58933" marR="5893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Monthly CGM Online Classes 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Technology Navigator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Educational materials. 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Insurance Reference Table</a:t>
                      </a:r>
                    </a:p>
                  </a:txBody>
                  <a:tcPr marL="58933" marR="5893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CGM Use Increased by 20% Among Hispanic PwT2D &amp; by 15% Among NHB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The Gap between NHW &amp; Hispanic closed by 6% </a:t>
                      </a:r>
                    </a:p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33" marR="5893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126074"/>
                  </a:ext>
                </a:extLst>
              </a:tr>
              <a:tr h="5960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Adult</a:t>
                      </a:r>
                    </a:p>
                  </a:txBody>
                  <a:tcPr marL="58933" marR="5893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58933" marR="5893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Diabetes technology navigator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Barrier Assessments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33" marR="5893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Increase CGM use by 7%</a:t>
                      </a:r>
                    </a:p>
                  </a:txBody>
                  <a:tcPr marL="58933" marR="5893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29451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7408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A0C99-F783-D6C1-7086-BDB7BC189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688" y="342700"/>
            <a:ext cx="10972800" cy="4572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QI Change Package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8F1624-B083-3C27-32B8-7A59644C38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-2107" b="13513"/>
          <a:stretch/>
        </p:blipFill>
        <p:spPr>
          <a:xfrm>
            <a:off x="211004" y="3617020"/>
            <a:ext cx="2273397" cy="2373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F65CE2-6359-166A-F0FC-7CF6DE7AD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88" y="1151337"/>
            <a:ext cx="2106664" cy="22275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A2B9C0-CAFA-DAD3-6DBD-00E98054D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182" y="1151337"/>
            <a:ext cx="2108012" cy="22200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8F90F4-97C0-04A6-6809-8F0F70E55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8182" y="3617020"/>
            <a:ext cx="2189364" cy="23735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12FA57-5113-FEE3-A531-00774CE442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0836" y="1151337"/>
            <a:ext cx="3812883" cy="4555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0B5651-0FFC-9A55-0A44-DDDEC64099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3768" y="1151337"/>
            <a:ext cx="2181407" cy="257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1721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8D9E7-D92F-DB4F-B76B-8AA08EA67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28600"/>
            <a:ext cx="10972800" cy="4572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500" dirty="0"/>
              <a:t>5. Use of Real-World Data To Generate Real-World Insights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348AD19-3BAB-4405-AA1D-8E4C0245856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9274" y="914400"/>
            <a:ext cx="5257800" cy="48768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Electronic medical record data mapping is completed for 50+ centers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EMR data for 150,000+ patients is available to generate real world data insight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For data request</a:t>
            </a: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u="sng" dirty="0">
                <a:hlinkClick r:id="rId2"/>
              </a:rPr>
              <a:t>https://t1d.iad1.qualtrics.com/jfe/form/SV_ba4t5jpizGFneDA</a:t>
            </a:r>
            <a:r>
              <a:rPr lang="en-US" dirty="0"/>
              <a:t> 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B9F599-919C-50A8-0867-1A9C2D2CC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301" y="1095154"/>
            <a:ext cx="5612425" cy="38869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857372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6F2E2-BD7F-7788-E01F-5F0F11739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03" y="362641"/>
            <a:ext cx="10972800" cy="4572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  <a:cs typeface="Arial"/>
              </a:rPr>
              <a:t>Real World T1DX-QI Health Equity Real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  <a:cs typeface="Arial"/>
              </a:rPr>
              <a:t>World Insight</a:t>
            </a:r>
            <a:endParaRPr lang="en-US" sz="3000" b="1" dirty="0">
              <a:solidFill>
                <a:schemeClr val="accent2">
                  <a:lumMod val="50000"/>
                </a:schemeClr>
              </a:solidFill>
              <a:latin typeface="Montserrat" panose="00000500000000000000" pitchFamily="2" charset="0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2DEA4F-473D-5FAE-8737-3603E853AC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3" t="1852" r="5924" b="231"/>
          <a:stretch/>
        </p:blipFill>
        <p:spPr>
          <a:xfrm>
            <a:off x="6177329" y="3239794"/>
            <a:ext cx="5142301" cy="2798365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F03AD3C-1774-333D-9DAF-3D3EF4D68A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" t="8586" r="1529" b="10859"/>
          <a:stretch/>
        </p:blipFill>
        <p:spPr>
          <a:xfrm>
            <a:off x="382203" y="1044504"/>
            <a:ext cx="9194159" cy="21130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C3771D-ED50-94B3-DF51-0AE39F37AB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07" t="3712" r="2808" b="2899"/>
          <a:stretch/>
        </p:blipFill>
        <p:spPr>
          <a:xfrm>
            <a:off x="344066" y="3214014"/>
            <a:ext cx="5061095" cy="266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6401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9F799-1587-AEF9-B590-D7745C5E8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4E1603-A722-38B3-7638-EA40FB150C6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9274" y="914400"/>
            <a:ext cx="11072112" cy="4876800"/>
          </a:xfrm>
        </p:spPr>
        <p:txBody>
          <a:bodyPr/>
          <a:lstStyle/>
          <a:p>
            <a:pPr lvl="0">
              <a:lnSpc>
                <a:spcPct val="150000"/>
              </a:lnSpc>
              <a:buSzPct val="110000"/>
              <a:defRPr/>
            </a:pPr>
            <a:r>
              <a:rPr lang="en-US" sz="2400" dirty="0">
                <a:solidFill>
                  <a:schemeClr val="tx1"/>
                </a:solidFill>
              </a:rPr>
              <a:t>T1DX-QI is positioned to drive measurable, and sustainable improvement in diabetes outcomes </a:t>
            </a:r>
          </a:p>
          <a:p>
            <a:pPr lvl="0">
              <a:lnSpc>
                <a:spcPct val="150000"/>
              </a:lnSpc>
              <a:buSzPct val="110000"/>
              <a:defRPr/>
            </a:pPr>
            <a:r>
              <a:rPr lang="en-US" sz="2400" dirty="0">
                <a:solidFill>
                  <a:schemeClr val="tx1"/>
                </a:solidFill>
              </a:rPr>
              <a:t>Sustained collaboration, data sharing, peer learning, evidence-based QI methods, improving care processes together, listening to our populations and understanding their needs.</a:t>
            </a:r>
          </a:p>
          <a:p>
            <a:pPr lvl="0">
              <a:lnSpc>
                <a:spcPct val="150000"/>
              </a:lnSpc>
              <a:buSzPct val="110000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0">
              <a:buSzPct val="110000"/>
              <a:defRPr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59740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592140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262CF77-4C32-4013-F1AE-8A9DA21FA72A}"/>
              </a:ext>
            </a:extLst>
          </p:cNvPr>
          <p:cNvSpPr txBox="1">
            <a:spLocks/>
          </p:cNvSpPr>
          <p:nvPr/>
        </p:nvSpPr>
        <p:spPr>
          <a:xfrm>
            <a:off x="4241308" y="2463293"/>
            <a:ext cx="3551488" cy="87278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all" spc="0" normalizeH="0" baseline="0" noProof="0" dirty="0">
                <a:ln>
                  <a:noFill/>
                </a:ln>
                <a:solidFill>
                  <a:srgbClr val="369FB2"/>
                </a:solidFill>
                <a:effectLst/>
                <a:uLnTx/>
                <a:uFillTx/>
                <a:latin typeface="Montserrat ExtraBold"/>
                <a:cs typeface="Helvetica"/>
              </a:rPr>
              <a:t>T1DX-QI Coordinating Center Team</a:t>
            </a:r>
            <a:endParaRPr lang="en-US" sz="2400" b="0" i="0" u="none" strike="noStrike" kern="1200" cap="all" spc="0" normalizeH="0" baseline="0" noProof="0" dirty="0">
              <a:ln>
                <a:noFill/>
              </a:ln>
              <a:solidFill>
                <a:srgbClr val="369FB2"/>
              </a:solidFill>
              <a:effectLst/>
              <a:uLnTx/>
              <a:uFillTx/>
              <a:latin typeface="Montserrat ExtraBold"/>
              <a:cs typeface="Helvetica"/>
            </a:endParaRP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A7F78EDE-7A8B-672B-23B5-816DC4806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7213" y="-6583363"/>
            <a:ext cx="11591925" cy="1371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A person wearing glasses and a blue shirt&#10;&#10;Description automatically generated">
            <a:extLst>
              <a:ext uri="{FF2B5EF4-FFF2-40B4-BE49-F238E27FC236}">
                <a16:creationId xmlns:a16="http://schemas.microsoft.com/office/drawing/2014/main" id="{6CEC0F49-7D72-AC1D-3F43-98B078175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6213" y="-6583363"/>
            <a:ext cx="2295525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 person smiling in front of a brick wall&#10;&#10;Description automatically generated">
            <a:extLst>
              <a:ext uri="{FF2B5EF4-FFF2-40B4-BE49-F238E27FC236}">
                <a16:creationId xmlns:a16="http://schemas.microsoft.com/office/drawing/2014/main" id="{661FEBFB-5EAA-06FD-C0A6-E2DA541E8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1363" y="-6583363"/>
            <a:ext cx="274320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F6C70B-3363-495A-F837-A558621F4D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026" y="2153928"/>
            <a:ext cx="1485343" cy="14649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A52BAD-2AAD-7475-12B7-7394111599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5725" y="2363080"/>
            <a:ext cx="1294526" cy="1573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CFDC67-A94E-D39D-463F-32BCB72BB498}"/>
              </a:ext>
            </a:extLst>
          </p:cNvPr>
          <p:cNvSpPr txBox="1"/>
          <p:nvPr/>
        </p:nvSpPr>
        <p:spPr>
          <a:xfrm>
            <a:off x="8974660" y="2060031"/>
            <a:ext cx="1748736" cy="4308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dirty="0">
                <a:solidFill>
                  <a:schemeClr val="accent4"/>
                </a:solidFill>
                <a:latin typeface="Montserrat Medium"/>
                <a:cs typeface="Hind Bold"/>
                <a:sym typeface="Hind Bold"/>
              </a:rPr>
              <a:t>Analyst</a:t>
            </a: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FillTx/>
                <a:latin typeface="Montserrat Medium"/>
                <a:ea typeface="Hind Bold"/>
                <a:cs typeface="Hind Bold"/>
                <a:sym typeface="Hind Bold"/>
              </a:rPr>
              <a:t>, </a:t>
            </a:r>
            <a:r>
              <a:rPr lang="en-US" sz="1000" dirty="0">
                <a:solidFill>
                  <a:schemeClr val="accent4"/>
                </a:solidFill>
                <a:latin typeface="Montserrat Medium"/>
                <a:cs typeface="Hind Bold"/>
                <a:sym typeface="Hind Bold"/>
              </a:rPr>
              <a:t>Real World Data</a:t>
            </a:r>
            <a:endParaRPr lang="en-US" dirty="0">
              <a:solidFill>
                <a:schemeClr val="accent4"/>
              </a:solidFill>
              <a:latin typeface="Hind"/>
            </a:endParaRPr>
          </a:p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000" dirty="0">
                <a:solidFill>
                  <a:schemeClr val="accent4"/>
                </a:solidFill>
                <a:latin typeface="Montserrat Medium"/>
                <a:cs typeface="Hind Bold"/>
                <a:sym typeface="Hind Bold"/>
              </a:rPr>
              <a:t>Dhruvi Vora, BS</a:t>
            </a:r>
            <a:endParaRPr lang="en-US" sz="1000" dirty="0">
              <a:solidFill>
                <a:schemeClr val="accent4"/>
              </a:solidFill>
              <a:latin typeface="Montserrat Medium"/>
              <a:cs typeface="Hind Bold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BAD658-26DA-88C1-A14F-944E5CD5F859}"/>
              </a:ext>
            </a:extLst>
          </p:cNvPr>
          <p:cNvSpPr txBox="1"/>
          <p:nvPr/>
        </p:nvSpPr>
        <p:spPr>
          <a:xfrm>
            <a:off x="1684332" y="2073116"/>
            <a:ext cx="1906455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dirty="0">
                <a:solidFill>
                  <a:schemeClr val="accent4"/>
                </a:solidFill>
                <a:latin typeface="Montserrat Medium"/>
                <a:cs typeface="Hind Bold"/>
                <a:sym typeface="Hind Bold"/>
              </a:rPr>
              <a:t>Associate Director,</a:t>
            </a:r>
            <a:endParaRPr lang="en-US" dirty="0">
              <a:solidFill>
                <a:schemeClr val="accent4"/>
              </a:solidFill>
              <a:latin typeface="Montserrat Medium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dirty="0">
                <a:solidFill>
                  <a:schemeClr val="accent4"/>
                </a:solidFill>
                <a:latin typeface="Montserrat Medium"/>
                <a:cs typeface="Hind Bold"/>
                <a:sym typeface="Hind Bold"/>
              </a:rPr>
              <a:t>QI &amp; Health Equity</a:t>
            </a:r>
            <a:endParaRPr lang="en-US" sz="1000" dirty="0">
              <a:solidFill>
                <a:schemeClr val="accent4"/>
              </a:solidFill>
              <a:latin typeface="Montserrat Medium"/>
              <a:cs typeface="Hind Bold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dirty="0">
                <a:solidFill>
                  <a:schemeClr val="accent4"/>
                </a:solidFill>
                <a:latin typeface="Montserrat Medium"/>
                <a:cs typeface="Hind Bold"/>
                <a:sym typeface="Hind Bold"/>
              </a:rPr>
              <a:t>Ori</a:t>
            </a: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FillTx/>
                <a:latin typeface="Hind Bold"/>
                <a:ea typeface="Hind Bold"/>
                <a:cs typeface="Hind Bold"/>
                <a:sym typeface="Hind Bold"/>
              </a:rPr>
              <a:t> </a:t>
            </a:r>
            <a:r>
              <a:rPr lang="en-US" sz="1000" dirty="0">
                <a:solidFill>
                  <a:schemeClr val="accent4"/>
                </a:solidFill>
                <a:latin typeface="Montserrat Medium"/>
                <a:cs typeface="Hind Bold"/>
                <a:sym typeface="Hind Bold"/>
              </a:rPr>
              <a:t>Odugbesan, MD, MPH</a:t>
            </a:r>
            <a:endParaRPr lang="en-US" sz="1000" dirty="0">
              <a:solidFill>
                <a:schemeClr val="accent4"/>
              </a:solidFill>
              <a:latin typeface="Montserrat Medium"/>
              <a:cs typeface="Hind Bol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F024D0-6776-94FF-45BC-87AC8C7920EC}"/>
              </a:ext>
            </a:extLst>
          </p:cNvPr>
          <p:cNvSpPr txBox="1"/>
          <p:nvPr/>
        </p:nvSpPr>
        <p:spPr>
          <a:xfrm>
            <a:off x="79540" y="3707065"/>
            <a:ext cx="1306186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dirty="0">
                <a:solidFill>
                  <a:schemeClr val="accent4"/>
                </a:solidFill>
                <a:latin typeface="Montserrat Medium"/>
                <a:cs typeface="Hind Bold"/>
                <a:sym typeface="Hind Bold"/>
              </a:rPr>
              <a:t>QI Analyst</a:t>
            </a:r>
            <a:endParaRPr lang="en-US" sz="1000" dirty="0">
              <a:solidFill>
                <a:schemeClr val="accent4"/>
              </a:solidFill>
              <a:latin typeface="Montserrat Medium"/>
              <a:cs typeface="Hind Bold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dirty="0">
                <a:solidFill>
                  <a:schemeClr val="accent4"/>
                </a:solidFill>
                <a:latin typeface="Montserrat Medium"/>
                <a:cs typeface="Hind Bold"/>
                <a:sym typeface="Hind Bold"/>
              </a:rPr>
              <a:t>Claire Rainey, BA</a:t>
            </a:r>
            <a:endParaRPr lang="en-US" sz="1000" dirty="0">
              <a:solidFill>
                <a:schemeClr val="accent4"/>
              </a:solidFill>
              <a:latin typeface="Montserrat Medium" panose="00000600000000000000" pitchFamily="2" charset="0"/>
              <a:cs typeface="Hind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E004CC-56D1-D839-1E26-9467AD8E0005}"/>
              </a:ext>
            </a:extLst>
          </p:cNvPr>
          <p:cNvSpPr txBox="1"/>
          <p:nvPr/>
        </p:nvSpPr>
        <p:spPr>
          <a:xfrm>
            <a:off x="4772011" y="6245711"/>
            <a:ext cx="1536192" cy="7078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 hangingPunct="0"/>
            <a:r>
              <a:rPr lang="en-US" sz="1000" dirty="0">
                <a:solidFill>
                  <a:schemeClr val="accent4"/>
                </a:solidFill>
                <a:latin typeface="Montserrat Medium"/>
                <a:cs typeface="Hind Bold"/>
                <a:sym typeface="Hind Bold"/>
              </a:rPr>
              <a:t>Data Integration Manager</a:t>
            </a:r>
            <a:endParaRPr lang="en-US" sz="1000" dirty="0">
              <a:solidFill>
                <a:schemeClr val="accent4"/>
              </a:solidFill>
              <a:latin typeface="Montserrat Medium"/>
              <a:cs typeface="Hind Bold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dirty="0">
                <a:solidFill>
                  <a:schemeClr val="accent4"/>
                </a:solidFill>
                <a:latin typeface="Montserrat Medium"/>
                <a:cs typeface="Hind Bold"/>
                <a:sym typeface="Hind Bold"/>
              </a:rPr>
              <a:t>Anton Wirsch, MS</a:t>
            </a:r>
            <a:endParaRPr lang="en-US" sz="1000" dirty="0">
              <a:solidFill>
                <a:schemeClr val="accent4"/>
              </a:solidFill>
              <a:latin typeface="Montserrat Medium"/>
              <a:cs typeface="Hind Bold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000" dirty="0">
              <a:solidFill>
                <a:schemeClr val="accent4"/>
              </a:solidFill>
              <a:latin typeface="Montserrat Medium" panose="00000600000000000000" pitchFamily="2" charset="0"/>
              <a:cs typeface="Hind Bold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E73F78-355A-74FC-0F0D-D4EB44660668}"/>
              </a:ext>
            </a:extLst>
          </p:cNvPr>
          <p:cNvSpPr txBox="1"/>
          <p:nvPr/>
        </p:nvSpPr>
        <p:spPr>
          <a:xfrm>
            <a:off x="10507668" y="4014660"/>
            <a:ext cx="1536192" cy="7078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dirty="0">
                <a:solidFill>
                  <a:schemeClr val="accent4"/>
                </a:solidFill>
                <a:latin typeface="Montserrat Medium"/>
                <a:cs typeface="Hind Bold"/>
                <a:sym typeface="Hind Bold"/>
              </a:rPr>
              <a:t>Associate Director, Quality Programs</a:t>
            </a:r>
            <a:endParaRPr lang="en-US" sz="1000" dirty="0">
              <a:solidFill>
                <a:schemeClr val="accent4"/>
              </a:solidFill>
              <a:latin typeface="Montserrat Medium"/>
              <a:cs typeface="Hind Bold"/>
            </a:endParaRPr>
          </a:p>
          <a:p>
            <a:pPr algn="ctr" hangingPunct="0"/>
            <a:r>
              <a:rPr lang="en-US" sz="1000" dirty="0">
                <a:solidFill>
                  <a:schemeClr val="accent4"/>
                </a:solidFill>
                <a:latin typeface="Montserrat Medium"/>
                <a:cs typeface="Hind Bold"/>
                <a:sym typeface="Hind Bold"/>
              </a:rPr>
              <a:t>Alyssa Cabrera, MPH, CPHQ, PMP</a:t>
            </a:r>
            <a:endParaRPr lang="en-US" sz="1000" dirty="0">
              <a:solidFill>
                <a:schemeClr val="accent4"/>
              </a:solidFill>
              <a:latin typeface="Montserrat Medium"/>
              <a:cs typeface="Hind Bold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8FF40A-CC7E-539C-C2C7-C3C10FB4E926}"/>
              </a:ext>
            </a:extLst>
          </p:cNvPr>
          <p:cNvSpPr txBox="1"/>
          <p:nvPr/>
        </p:nvSpPr>
        <p:spPr>
          <a:xfrm>
            <a:off x="9215206" y="5085482"/>
            <a:ext cx="1149489" cy="553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dirty="0">
                <a:solidFill>
                  <a:schemeClr val="accent4"/>
                </a:solidFill>
                <a:latin typeface="Montserrat Medium"/>
                <a:cs typeface="Hind Bold"/>
                <a:sym typeface="Hind Bold"/>
              </a:rPr>
              <a:t>QI Analyst</a:t>
            </a:r>
            <a:endParaRPr lang="en-US" sz="1000" dirty="0">
              <a:solidFill>
                <a:schemeClr val="accent4"/>
              </a:solidFill>
              <a:latin typeface="Montserrat Medium"/>
              <a:cs typeface="Hind Bold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dirty="0">
                <a:solidFill>
                  <a:schemeClr val="accent4"/>
                </a:solidFill>
                <a:latin typeface="Montserrat Medium"/>
                <a:cs typeface="Hind Bold"/>
                <a:sym typeface="Hind Bold"/>
              </a:rPr>
              <a:t>Timothy Bol, BA</a:t>
            </a:r>
            <a:endParaRPr lang="en-US" sz="1000" dirty="0">
              <a:solidFill>
                <a:schemeClr val="accent4"/>
              </a:solidFill>
              <a:latin typeface="Montserrat Medium"/>
              <a:cs typeface="Hind Bold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000" dirty="0">
              <a:solidFill>
                <a:srgbClr val="696F70"/>
              </a:solidFill>
              <a:latin typeface="Montserrat Medium" panose="00000600000000000000" pitchFamily="2" charset="0"/>
              <a:cs typeface="Hind Bold"/>
              <a:sym typeface="Hind Bol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5D94DE-0411-6E95-B5B1-719D89428274}"/>
              </a:ext>
            </a:extLst>
          </p:cNvPr>
          <p:cNvSpPr txBox="1"/>
          <p:nvPr/>
        </p:nvSpPr>
        <p:spPr>
          <a:xfrm>
            <a:off x="2706470" y="5742374"/>
            <a:ext cx="1895900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/>
            <a:r>
              <a:rPr lang="en-US" sz="1000" dirty="0">
                <a:solidFill>
                  <a:schemeClr val="accent4"/>
                </a:solidFill>
                <a:latin typeface="Montserrat Medium"/>
                <a:cs typeface="Hind Bold"/>
                <a:sym typeface="Hind Bold"/>
              </a:rPr>
              <a:t>Manager, Real World Data</a:t>
            </a:r>
            <a:endParaRPr lang="en-US" dirty="0">
              <a:solidFill>
                <a:schemeClr val="accent4"/>
              </a:solidFill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dirty="0">
                <a:solidFill>
                  <a:schemeClr val="accent4"/>
                </a:solidFill>
                <a:latin typeface="Montserrat Medium"/>
                <a:cs typeface="Hind Bold"/>
                <a:sym typeface="Hind Bold"/>
              </a:rPr>
              <a:t>Saketh Rompicherla, MS</a:t>
            </a:r>
            <a:endParaRPr lang="en-US" sz="1000" dirty="0">
              <a:solidFill>
                <a:schemeClr val="accent4"/>
              </a:solidFill>
              <a:latin typeface="Montserrat Medium"/>
              <a:cs typeface="Hind Bold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FCF654-A7CD-B952-3C37-8D19905E6D21}"/>
              </a:ext>
            </a:extLst>
          </p:cNvPr>
          <p:cNvSpPr txBox="1"/>
          <p:nvPr/>
        </p:nvSpPr>
        <p:spPr>
          <a:xfrm>
            <a:off x="1208548" y="5129557"/>
            <a:ext cx="1671538" cy="553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dirty="0">
                <a:solidFill>
                  <a:schemeClr val="accent4"/>
                </a:solidFill>
                <a:latin typeface="Montserrat Medium"/>
                <a:cs typeface="Hind Bold"/>
                <a:sym typeface="Hind Bold"/>
              </a:rPr>
              <a:t>Senior Data Analyst, Real World Data</a:t>
            </a:r>
            <a:endParaRPr lang="en-US" dirty="0">
              <a:solidFill>
                <a:schemeClr val="accent4"/>
              </a:solidFill>
              <a:latin typeface="Montserrat Medium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dirty="0">
                <a:solidFill>
                  <a:schemeClr val="accent4"/>
                </a:solidFill>
                <a:latin typeface="Montserrat Medium"/>
                <a:cs typeface="Hind Bold"/>
                <a:sym typeface="Hind Bold"/>
              </a:rPr>
              <a:t>Emma Ospelt, MPH</a:t>
            </a:r>
            <a:endParaRPr lang="en-US" sz="1000" dirty="0">
              <a:solidFill>
                <a:schemeClr val="accent4"/>
              </a:solidFill>
              <a:latin typeface="Montserrat Medium"/>
              <a:cs typeface="Hind Bold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29473F-173C-5895-EFBA-A180A2B1EC1B}"/>
              </a:ext>
            </a:extLst>
          </p:cNvPr>
          <p:cNvSpPr txBox="1"/>
          <p:nvPr/>
        </p:nvSpPr>
        <p:spPr>
          <a:xfrm>
            <a:off x="7630076" y="5653518"/>
            <a:ext cx="1536192" cy="7078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>
                <a:solidFill>
                  <a:schemeClr val="accent4"/>
                </a:solidFill>
                <a:latin typeface="Montserrat Medium"/>
                <a:cs typeface="Hind Bold"/>
                <a:sym typeface="Hind Bold"/>
              </a:rPr>
              <a:t>Senior QI Consultant, </a:t>
            </a:r>
            <a:endParaRPr lang="en-US" sz="1000">
              <a:solidFill>
                <a:schemeClr val="accent4"/>
              </a:solidFill>
              <a:latin typeface="Montserrat Medium"/>
              <a:cs typeface="Hind Bold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>
                <a:solidFill>
                  <a:schemeClr val="accent4"/>
                </a:solidFill>
                <a:latin typeface="Montserrat Medium"/>
                <a:cs typeface="Hind Bold"/>
                <a:sym typeface="Hind Bold"/>
              </a:rPr>
              <a:t>Don Buckingham, Sr., MBOE, CPHQ</a:t>
            </a:r>
            <a:endParaRPr lang="en-US" sz="1000">
              <a:solidFill>
                <a:schemeClr val="accent4"/>
              </a:solidFill>
              <a:latin typeface="Montserrat Medium"/>
              <a:cs typeface="Hind Bold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000">
              <a:solidFill>
                <a:srgbClr val="696F70"/>
              </a:solidFill>
              <a:latin typeface="Montserrat Medium" panose="00000600000000000000" pitchFamily="2" charset="0"/>
              <a:cs typeface="Hind Bold"/>
              <a:sym typeface="Hind Bol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669E54-0C9C-187C-3C14-D1789CB7FB51}"/>
              </a:ext>
            </a:extLst>
          </p:cNvPr>
          <p:cNvSpPr txBox="1"/>
          <p:nvPr/>
        </p:nvSpPr>
        <p:spPr>
          <a:xfrm>
            <a:off x="3302148" y="1691717"/>
            <a:ext cx="1903737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>
                <a:solidFill>
                  <a:schemeClr val="accent4"/>
                </a:solidFill>
                <a:latin typeface="Montserrat Medium"/>
                <a:cs typeface="Hind Bold"/>
                <a:sym typeface="Hind Bold"/>
              </a:rPr>
              <a:t>Associate</a:t>
            </a:r>
            <a:r>
              <a:rPr lang="en-US" sz="1200">
                <a:solidFill>
                  <a:schemeClr val="accent4"/>
                </a:solidFill>
                <a:latin typeface="Montserrat Medium"/>
                <a:cs typeface="Hind Bold"/>
                <a:sym typeface="Hind Bold"/>
              </a:rPr>
              <a:t> </a:t>
            </a:r>
            <a:r>
              <a:rPr lang="en-US" sz="1000">
                <a:solidFill>
                  <a:schemeClr val="accent4"/>
                </a:solidFill>
                <a:latin typeface="Montserrat Medium"/>
                <a:cs typeface="Hind Bold"/>
                <a:sym typeface="Hind Bold"/>
              </a:rPr>
              <a:t>Director Real World Data, </a:t>
            </a:r>
            <a:endParaRPr lang="en-US" sz="1000">
              <a:solidFill>
                <a:schemeClr val="accent4"/>
              </a:solidFill>
              <a:latin typeface="Montserrat Medium"/>
              <a:cs typeface="Hind Bold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>
                <a:solidFill>
                  <a:schemeClr val="accent4"/>
                </a:solidFill>
                <a:latin typeface="Montserrat Medium"/>
                <a:cs typeface="Hind Bold"/>
                <a:sym typeface="Hind Bold"/>
              </a:rPr>
              <a:t>Susan Thapa, PhD, MPH</a:t>
            </a:r>
            <a:endParaRPr lang="en-US" sz="1000">
              <a:solidFill>
                <a:schemeClr val="accent4"/>
              </a:solidFill>
              <a:latin typeface="Montserrat Medium"/>
              <a:cs typeface="Hind Bold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A3FD41-B5F3-DBB1-5C82-83467B25BA97}"/>
              </a:ext>
            </a:extLst>
          </p:cNvPr>
          <p:cNvSpPr txBox="1"/>
          <p:nvPr/>
        </p:nvSpPr>
        <p:spPr>
          <a:xfrm>
            <a:off x="5796423" y="6240754"/>
            <a:ext cx="2430713" cy="553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>
                <a:solidFill>
                  <a:schemeClr val="accent4"/>
                </a:solidFill>
                <a:latin typeface="Montserrat Medium"/>
                <a:cs typeface="Hind Bold"/>
                <a:sym typeface="Hind Bold"/>
              </a:rPr>
              <a:t>Data Integration Analyst</a:t>
            </a:r>
            <a:endParaRPr lang="en-US" sz="1000">
              <a:solidFill>
                <a:schemeClr val="accent4"/>
              </a:solidFill>
              <a:latin typeface="Montserrat Medium"/>
              <a:cs typeface="Hind Bold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>
                <a:solidFill>
                  <a:schemeClr val="accent4"/>
                </a:solidFill>
                <a:latin typeface="Montserrat Medium"/>
                <a:cs typeface="Hind Bold"/>
                <a:sym typeface="Hind Bold"/>
              </a:rPr>
              <a:t>James Dawson, BS</a:t>
            </a:r>
            <a:endParaRPr lang="en-US" sz="1000">
              <a:solidFill>
                <a:schemeClr val="accent4"/>
              </a:solidFill>
              <a:latin typeface="Montserrat Medium"/>
              <a:cs typeface="Hind Bold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000" b="0" i="0" u="none" strike="noStrike" cap="none" spc="0" normalizeH="0" baseline="0">
              <a:ln>
                <a:noFill/>
              </a:ln>
              <a:solidFill>
                <a:srgbClr val="696F70"/>
              </a:solidFill>
              <a:effectLst/>
              <a:uFillTx/>
              <a:latin typeface="Montserrat Medium" panose="00000600000000000000" pitchFamily="2" charset="0"/>
              <a:ea typeface="Hind Bold"/>
              <a:cs typeface="Hind Bold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565E33-56FA-706B-A125-16491CCA1A64}"/>
              </a:ext>
            </a:extLst>
          </p:cNvPr>
          <p:cNvSpPr txBox="1"/>
          <p:nvPr/>
        </p:nvSpPr>
        <p:spPr>
          <a:xfrm>
            <a:off x="4971512" y="1471146"/>
            <a:ext cx="2276104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 hangingPunct="0"/>
            <a:r>
              <a:rPr lang="en-US" sz="1000" dirty="0">
                <a:solidFill>
                  <a:schemeClr val="accent4"/>
                </a:solidFill>
                <a:latin typeface="Montserrat Medium"/>
                <a:cs typeface="Hind Bold"/>
              </a:rPr>
              <a:t>Manager, QI Special Projects</a:t>
            </a: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dirty="0">
                <a:solidFill>
                  <a:schemeClr val="accent4"/>
                </a:solidFill>
                <a:latin typeface="Montserrat Medium"/>
                <a:cs typeface="Hind Bold"/>
                <a:sym typeface="Hind Bold"/>
              </a:rPr>
              <a:t>Trevon Wright, MHA</a:t>
            </a:r>
            <a:endParaRPr lang="en-US" dirty="0">
              <a:solidFill>
                <a:schemeClr val="accent4"/>
              </a:solidFill>
              <a:latin typeface="Montserrat Medium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5E3144-703F-C7EF-55D5-0746CC4F7CEB}"/>
              </a:ext>
            </a:extLst>
          </p:cNvPr>
          <p:cNvSpPr txBox="1"/>
          <p:nvPr/>
        </p:nvSpPr>
        <p:spPr>
          <a:xfrm>
            <a:off x="7165248" y="1513599"/>
            <a:ext cx="1906455" cy="553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i="0" u="none" strike="noStrike" cap="none" spc="0" normalizeH="0" baseline="0">
                <a:ln>
                  <a:noFill/>
                </a:ln>
                <a:solidFill>
                  <a:schemeClr val="accent4"/>
                </a:solidFill>
                <a:effectLst/>
                <a:uFillTx/>
                <a:latin typeface="Montserrat Medium"/>
                <a:ea typeface="Hind Bold"/>
                <a:cs typeface="Hind Bold"/>
                <a:sym typeface="Hind Bold"/>
              </a:rPr>
              <a:t>Senior Director of Clinical </a:t>
            </a:r>
            <a:endParaRPr lang="en-US" sz="1000" i="0" u="none" strike="noStrike" cap="none" spc="0" normalizeH="0" baseline="0">
              <a:ln>
                <a:noFill/>
              </a:ln>
              <a:solidFill>
                <a:schemeClr val="accent4"/>
              </a:solidFill>
              <a:effectLst/>
              <a:uFillTx/>
              <a:latin typeface="Montserrat Medium"/>
              <a:ea typeface="Hind Bold"/>
              <a:cs typeface="Hind Bold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i="0" u="none" strike="noStrike" cap="none" spc="0" normalizeH="0" baseline="0">
                <a:ln>
                  <a:noFill/>
                </a:ln>
                <a:solidFill>
                  <a:schemeClr val="accent4"/>
                </a:solidFill>
                <a:effectLst/>
                <a:uFillTx/>
                <a:latin typeface="Montserrat Medium"/>
                <a:ea typeface="Hind Bold"/>
                <a:cs typeface="Hind Bold"/>
                <a:sym typeface="Hind Bold"/>
              </a:rPr>
              <a:t>Partnerships</a:t>
            </a:r>
            <a:endParaRPr lang="en-US" sz="1000" i="0" u="none" strike="noStrike" cap="none" spc="0" normalizeH="0" baseline="0">
              <a:ln>
                <a:noFill/>
              </a:ln>
              <a:solidFill>
                <a:schemeClr val="accent4"/>
              </a:solidFill>
              <a:effectLst/>
              <a:uFillTx/>
              <a:latin typeface="Montserrat Medium"/>
              <a:ea typeface="Hind Bold"/>
              <a:cs typeface="Hind Bold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i="0" u="none" strike="noStrike" cap="none" spc="0" normalizeH="0" baseline="0">
                <a:ln>
                  <a:noFill/>
                </a:ln>
                <a:solidFill>
                  <a:schemeClr val="accent4"/>
                </a:solidFill>
                <a:effectLst/>
                <a:uFillTx/>
                <a:latin typeface="Montserrat Medium"/>
                <a:ea typeface="Hind Bold"/>
                <a:cs typeface="Hind Bold"/>
                <a:sym typeface="Hind Bold"/>
              </a:rPr>
              <a:t>Nicole Rioles, MA</a:t>
            </a:r>
            <a:endParaRPr lang="en-US" sz="1000" i="0" u="none" strike="noStrike" cap="none" spc="0" normalizeH="0" baseline="0">
              <a:ln>
                <a:noFill/>
              </a:ln>
              <a:solidFill>
                <a:schemeClr val="accent4"/>
              </a:solidFill>
              <a:effectLst/>
              <a:uFillTx/>
              <a:latin typeface="Montserrat Medium"/>
              <a:ea typeface="Hind Bold"/>
              <a:cs typeface="Hind Bold"/>
            </a:endParaRPr>
          </a:p>
        </p:txBody>
      </p:sp>
      <p:pic>
        <p:nvPicPr>
          <p:cNvPr id="4" name="Picture 3" descr="A person in a purple jacket&#10;&#10;AI-generated content may be incorrect.">
            <a:extLst>
              <a:ext uri="{FF2B5EF4-FFF2-40B4-BE49-F238E27FC236}">
                <a16:creationId xmlns:a16="http://schemas.microsoft.com/office/drawing/2014/main" id="{C1EE50CA-A638-3AEB-F865-D2A08C2D29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661" y="526602"/>
            <a:ext cx="1468570" cy="1487691"/>
          </a:xfrm>
          <a:prstGeom prst="rect">
            <a:avLst/>
          </a:prstGeom>
        </p:spPr>
      </p:pic>
      <p:pic>
        <p:nvPicPr>
          <p:cNvPr id="5" name="Picture 4" descr="A person in a suit and tie&#10;&#10;Description automatically generated">
            <a:extLst>
              <a:ext uri="{FF2B5EF4-FFF2-40B4-BE49-F238E27FC236}">
                <a16:creationId xmlns:a16="http://schemas.microsoft.com/office/drawing/2014/main" id="{77474877-B88C-E381-B103-56A17B1348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7"/>
          <a:stretch/>
        </p:blipFill>
        <p:spPr>
          <a:xfrm>
            <a:off x="5531792" y="53275"/>
            <a:ext cx="1142239" cy="1419574"/>
          </a:xfrm>
          <a:prstGeom prst="rect">
            <a:avLst/>
          </a:prstGeom>
        </p:spPr>
      </p:pic>
      <p:pic>
        <p:nvPicPr>
          <p:cNvPr id="9" name="Picture 2" descr="Anton Wirsch | Rasen Laboratory | F6S Profile">
            <a:extLst>
              <a:ext uri="{FF2B5EF4-FFF2-40B4-BE49-F238E27FC236}">
                <a16:creationId xmlns:a16="http://schemas.microsoft.com/office/drawing/2014/main" id="{B6D6FEBD-ADCC-A011-D330-DAAE19B449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214" b="15061"/>
          <a:stretch/>
        </p:blipFill>
        <p:spPr bwMode="auto">
          <a:xfrm>
            <a:off x="4746165" y="4929425"/>
            <a:ext cx="1576890" cy="131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9E9F9C-CE57-B2B1-CB72-9F50AE3C29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6607" y="129604"/>
            <a:ext cx="1253490" cy="1413510"/>
          </a:xfrm>
          <a:prstGeom prst="rect">
            <a:avLst/>
          </a:prstGeom>
        </p:spPr>
      </p:pic>
      <p:pic>
        <p:nvPicPr>
          <p:cNvPr id="24" name="Picture 23" descr="A person smiling in front of a brick wall&#10;&#10;Description automatically generated">
            <a:extLst>
              <a:ext uri="{FF2B5EF4-FFF2-40B4-BE49-F238E27FC236}">
                <a16:creationId xmlns:a16="http://schemas.microsoft.com/office/drawing/2014/main" id="{18D33FEB-44B5-5E22-70A7-2F16C37ABEB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306" y="551435"/>
            <a:ext cx="1197445" cy="1442523"/>
          </a:xfrm>
          <a:prstGeom prst="rect">
            <a:avLst/>
          </a:prstGeom>
        </p:spPr>
      </p:pic>
      <p:pic>
        <p:nvPicPr>
          <p:cNvPr id="25" name="Picture 4" descr="Don Buckingham, Sr. / CCCO Member Spotlight — Compassionate Communication  Center of Ohio">
            <a:extLst>
              <a:ext uri="{FF2B5EF4-FFF2-40B4-BE49-F238E27FC236}">
                <a16:creationId xmlns:a16="http://schemas.microsoft.com/office/drawing/2014/main" id="{F35B4260-4077-37F8-D9AF-61E112ECF8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4" r="12491" b="11717"/>
          <a:stretch/>
        </p:blipFill>
        <p:spPr bwMode="auto">
          <a:xfrm>
            <a:off x="7630076" y="4258873"/>
            <a:ext cx="1426110" cy="135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James Dawson - Research Analyst - Neustreet | LinkedIn">
            <a:extLst>
              <a:ext uri="{FF2B5EF4-FFF2-40B4-BE49-F238E27FC236}">
                <a16:creationId xmlns:a16="http://schemas.microsoft.com/office/drawing/2014/main" id="{C6F2D663-B9E6-BA6E-F8D3-81C3029A576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1840" r="7902"/>
          <a:stretch/>
        </p:blipFill>
        <p:spPr bwMode="auto">
          <a:xfrm>
            <a:off x="6300746" y="4927229"/>
            <a:ext cx="1149489" cy="13042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6" descr="A person with long brown hair&#10;&#10;Description automatically generated">
            <a:extLst>
              <a:ext uri="{FF2B5EF4-FFF2-40B4-BE49-F238E27FC236}">
                <a16:creationId xmlns:a16="http://schemas.microsoft.com/office/drawing/2014/main" id="{C41D2412-D026-B481-8C93-3B98C11A59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969" y="266498"/>
            <a:ext cx="1310953" cy="144541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A4D1F15-BB91-6F7D-8A8E-E18D9CDB4BA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9213" r="8535" b="17112"/>
          <a:stretch/>
        </p:blipFill>
        <p:spPr>
          <a:xfrm>
            <a:off x="3160070" y="4242492"/>
            <a:ext cx="1481246" cy="13969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CBFD26D-DCE8-EB5C-2292-69AE4F0EDA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76108" y="3750213"/>
            <a:ext cx="1172734" cy="1388069"/>
          </a:xfrm>
          <a:prstGeom prst="rect">
            <a:avLst/>
          </a:prstGeom>
        </p:spPr>
      </p:pic>
      <p:pic>
        <p:nvPicPr>
          <p:cNvPr id="30" name="Picture 29" descr="A person wearing glasses and a blue shirt&#10;&#10;Description automatically generated">
            <a:extLst>
              <a:ext uri="{FF2B5EF4-FFF2-40B4-BE49-F238E27FC236}">
                <a16:creationId xmlns:a16="http://schemas.microsoft.com/office/drawing/2014/main" id="{35A78CD4-DE52-2866-0A46-7361508AE6A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38836" y="3526082"/>
            <a:ext cx="1001235" cy="146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43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79EAA-7E7F-96E1-2809-E045C9406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BF6F1-534D-4A81-B65E-6E5145F0D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How the T1DX-QI Is Transforming Diabetes Outcomes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3A6A3-080B-2D82-E2D1-0E3ACA3799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8640" y="1116418"/>
            <a:ext cx="6648968" cy="5372100"/>
          </a:xfrm>
        </p:spPr>
        <p:txBody>
          <a:bodyPr>
            <a:noAutofit/>
          </a:bodyPr>
          <a:lstStyle/>
          <a:p>
            <a:pPr marL="457200" marR="0" lvl="0" indent="-457200" algn="l" defTabSz="3429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10000"/>
              <a:buFont typeface="+mj-lt"/>
              <a:buAutoNum type="arabicPeriod"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itchFamily="2" charset="77"/>
                <a:sym typeface="Hind Regular"/>
              </a:rPr>
              <a:t>Collect the right kind of data to drive real-world improvements. </a:t>
            </a:r>
          </a:p>
          <a:p>
            <a:pPr marL="457200" marR="0" lvl="0" indent="-457200" algn="l" defTabSz="3429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10000"/>
              <a:buFont typeface="+mj-lt"/>
              <a:buAutoNum type="arabicPeriod"/>
              <a:tabLst/>
              <a:defRPr/>
            </a:pPr>
            <a:endParaRPr lang="en-US" sz="2100" dirty="0">
              <a:solidFill>
                <a:schemeClr val="tx1"/>
              </a:solidFill>
            </a:endParaRPr>
          </a:p>
          <a:p>
            <a:pPr marL="457200" marR="0" lvl="0" indent="-457200" algn="l" defTabSz="3429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10000"/>
              <a:buFont typeface="+mj-lt"/>
              <a:buAutoNum type="arabicPeriod"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itchFamily="2" charset="77"/>
                <a:sym typeface="Hind Regular"/>
              </a:rPr>
              <a:t>Use data to make the best decisions for the population of people with diabetes</a:t>
            </a:r>
          </a:p>
          <a:p>
            <a:pPr marL="457200" marR="0" lvl="0" indent="-457200" algn="l" defTabSz="3429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10000"/>
              <a:buFont typeface="+mj-lt"/>
              <a:buAutoNum type="arabicPeriod"/>
              <a:tabLst/>
              <a:defRPr/>
            </a:pP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tserrat" pitchFamily="2" charset="77"/>
              <a:sym typeface="Hind Regular"/>
            </a:endParaRPr>
          </a:p>
          <a:p>
            <a:pPr marL="457200" marR="0" lvl="0" indent="-457200" algn="l" defTabSz="3429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10000"/>
              <a:buFont typeface="+mj-lt"/>
              <a:buAutoNum type="arabicPeriod"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itchFamily="2" charset="77"/>
                <a:sym typeface="Hind Regular"/>
              </a:rPr>
              <a:t>Understand and quantify factors that contribute to driving positive outcomes for people with diabetes </a:t>
            </a:r>
          </a:p>
          <a:p>
            <a:pPr marL="457200" marR="0" lvl="0" indent="-457200" algn="l" defTabSz="3429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10000"/>
              <a:buFont typeface="+mj-lt"/>
              <a:buAutoNum type="arabicPeriod"/>
              <a:tabLst/>
              <a:defRPr/>
            </a:pP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tserrat" pitchFamily="2" charset="77"/>
              <a:sym typeface="Hind Regular"/>
            </a:endParaRPr>
          </a:p>
          <a:p>
            <a:pPr marL="457200" marR="0" lvl="0" indent="-457200" algn="l" defTabSz="3429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10000"/>
              <a:buFont typeface="+mj-lt"/>
              <a:buAutoNum type="arabicPeriod"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itchFamily="2" charset="77"/>
                <a:sym typeface="Hind Regular"/>
              </a:rPr>
              <a:t>Design and test initiatives to improve clinical and population health outcomes</a:t>
            </a:r>
          </a:p>
          <a:p>
            <a:pPr marL="457200" marR="0" lvl="0" indent="-457200" algn="l" defTabSz="3429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10000"/>
              <a:buFont typeface="+mj-lt"/>
              <a:buAutoNum type="arabicPeriod"/>
              <a:tabLst/>
              <a:defRPr/>
            </a:pP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tserrat" pitchFamily="2" charset="77"/>
              <a:sym typeface="Hind Regular"/>
            </a:endParaRPr>
          </a:p>
          <a:p>
            <a:pPr marL="457200" marR="0" lvl="0" indent="-457200" algn="l" defTabSz="3429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10000"/>
              <a:buFont typeface="+mj-lt"/>
              <a:buAutoNum type="arabicPeriod"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itchFamily="2" charset="77"/>
                <a:sym typeface="Hind Regular"/>
              </a:rPr>
              <a:t>Generate real-world insights</a:t>
            </a: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777777">
                  <a:lumMod val="75000"/>
                </a:srgbClr>
              </a:solidFill>
              <a:effectLst/>
              <a:uLnTx/>
              <a:uFillTx/>
              <a:latin typeface="Montserrat" pitchFamily="2" charset="77"/>
              <a:sym typeface="Hind Regular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E14A1A2-A1A4-BE4B-1DE6-7DCF7EE7EAD0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7197608" y="1703756"/>
            <a:ext cx="4791752" cy="3011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86439691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72935-3117-71FF-0577-3EA5905B4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Collecting right kind of Data: Data Mapping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A43EEF-13B0-9017-B979-30A6F1BFDE2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9273" y="849086"/>
            <a:ext cx="11433619" cy="4876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/>
              <a:t>T1DX-QI centers work with the coordinating office to map EMR data to variables in the T1DX-QI data specification.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The process begins when centers successfully connect to T1DX-QI secure portal for file sharing and is complete after extensive testing and validation of data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This process can be lengthy, with goal of mapping accurately </a:t>
            </a:r>
          </a:p>
          <a:p>
            <a:pPr>
              <a:lnSpc>
                <a:spcPct val="150000"/>
              </a:lnSpc>
            </a:pPr>
            <a:endParaRPr lang="en-US" sz="2400" dirty="0"/>
          </a:p>
          <a:p>
            <a:pPr>
              <a:lnSpc>
                <a:spcPct val="150000"/>
              </a:lnSpc>
            </a:pPr>
            <a:endParaRPr lang="en-US" sz="2400" dirty="0"/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9D4E351-C3E5-0D5B-ACBB-96B683810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453" y="4454015"/>
            <a:ext cx="9405884" cy="240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56348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786E8-4F5F-6E20-2AF6-3DA8131CF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28600"/>
            <a:ext cx="10972800" cy="457200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T1D Exchange Data Mapping Status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E634BF0-0A21-AC2F-D37E-60EBABAA2057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549274" y="914400"/>
          <a:ext cx="10972166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205337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7A51D2-4660-B2AE-2613-1CC49487742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83536" y="946296"/>
            <a:ext cx="6258778" cy="536944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The QI Portal is an EMR-based data platform to review trends and benchmark T1D outcomes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Allow clinics to display data in key T1DX-QI  metrics, including </a:t>
            </a:r>
          </a:p>
          <a:p>
            <a:pPr lvl="2"/>
            <a:r>
              <a:rPr lang="en-US" sz="2400" dirty="0">
                <a:solidFill>
                  <a:schemeClr val="tx1"/>
                </a:solidFill>
              </a:rPr>
              <a:t>HbA1c </a:t>
            </a:r>
          </a:p>
          <a:p>
            <a:pPr lvl="2"/>
            <a:r>
              <a:rPr lang="en-US" sz="2400" dirty="0">
                <a:solidFill>
                  <a:schemeClr val="tx1"/>
                </a:solidFill>
              </a:rPr>
              <a:t>CGM use</a:t>
            </a:r>
          </a:p>
          <a:p>
            <a:pPr lvl="2"/>
            <a:r>
              <a:rPr lang="en-US" sz="2400" dirty="0">
                <a:solidFill>
                  <a:schemeClr val="tx1"/>
                </a:solidFill>
              </a:rPr>
              <a:t>Insulin pump use</a:t>
            </a:r>
          </a:p>
          <a:p>
            <a:pPr lvl="2"/>
            <a:r>
              <a:rPr lang="en-US" sz="2400" dirty="0">
                <a:solidFill>
                  <a:schemeClr val="tx1"/>
                </a:solidFill>
              </a:rPr>
              <a:t>Diabetic ketoacidosis events</a:t>
            </a:r>
          </a:p>
          <a:p>
            <a:pPr lvl="2"/>
            <a:r>
              <a:rPr lang="en-US" sz="2400" dirty="0">
                <a:solidFill>
                  <a:schemeClr val="tx1"/>
                </a:solidFill>
              </a:rPr>
              <a:t>Depression screening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E5E11B-0FA1-6561-16BD-A1985E271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228600"/>
            <a:ext cx="11359190" cy="457200"/>
          </a:xfrm>
        </p:spPr>
        <p:txBody>
          <a:bodyPr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2. Use Data to Make Population Health Decisions: QI Portal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2929E1A-EDB9-D7C0-F0D3-7FB66A9F5C44}"/>
              </a:ext>
            </a:extLst>
          </p:cNvPr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743" y="1666862"/>
            <a:ext cx="5760670" cy="29486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85689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FCB94-EBCD-42A6-A358-3EEC0A7FB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228600"/>
            <a:ext cx="11216017" cy="457200"/>
          </a:xfrm>
        </p:spPr>
        <p:txBody>
          <a:bodyPr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Use Data to Make Population Health Decisions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588124-D124-4D64-9DAB-7695E6C2BC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255" y="5878288"/>
            <a:ext cx="1645922" cy="1097280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4CE2DC5-A956-FD32-54F0-4EFB4A79623E}"/>
              </a:ext>
            </a:extLst>
          </p:cNvPr>
          <p:cNvSpPr txBox="1">
            <a:spLocks/>
          </p:cNvSpPr>
          <p:nvPr/>
        </p:nvSpPr>
        <p:spPr>
          <a:xfrm>
            <a:off x="548640" y="939800"/>
            <a:ext cx="5679076" cy="568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>
            <a:lvl1pPr marL="257175" marR="0" indent="-257175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1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777777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1pPr>
            <a:lvl2pPr marL="584000" marR="0" indent="-241101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1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777777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2pPr>
            <a:lvl3pPr marL="891538" marR="0" indent="-205738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99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777777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3pPr>
            <a:lvl4pPr marL="1266092" marR="0" indent="-237392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99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777777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4pPr>
            <a:lvl5pPr marL="1608992" marR="0" indent="-237392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99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777777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5pPr>
            <a:lvl6pPr marL="19888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6pPr>
            <a:lvl7pPr marL="23317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7pPr>
            <a:lvl8pPr marL="26746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8pPr>
            <a:lvl9pPr marL="30175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9pPr>
          </a:lstStyle>
          <a:p>
            <a:pPr lvl="1">
              <a:lnSpc>
                <a:spcPct val="150000"/>
              </a:lnSpc>
            </a:pPr>
            <a:r>
              <a:rPr lang="en-US" sz="2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Support quality improvement initiatives </a:t>
            </a:r>
          </a:p>
          <a:p>
            <a:pPr lvl="1">
              <a:lnSpc>
                <a:spcPct val="150000"/>
              </a:lnSpc>
            </a:pPr>
            <a:r>
              <a:rPr lang="en-US" sz="2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Inform population health insights</a:t>
            </a:r>
          </a:p>
          <a:p>
            <a:pPr lvl="1">
              <a:lnSpc>
                <a:spcPct val="150000"/>
              </a:lnSpc>
            </a:pPr>
            <a:r>
              <a:rPr lang="en-US" sz="2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Benchmark outcomes against other T1DX-QI centers</a:t>
            </a:r>
          </a:p>
          <a:p>
            <a:pPr lvl="1">
              <a:lnSpc>
                <a:spcPct val="150000"/>
              </a:lnSpc>
            </a:pPr>
            <a:r>
              <a:rPr lang="en-US" sz="2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Display data stratified by race and ethnicity to support health equity initiatives </a:t>
            </a:r>
          </a:p>
          <a:p>
            <a:endParaRPr lang="en-US" kern="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kern="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kern="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kern="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kern="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kern="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kern="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43A13248-3C75-FAAF-F00B-E98028462F35}"/>
              </a:ext>
            </a:extLst>
          </p:cNvPr>
          <p:cNvSpPr txBox="1">
            <a:spLocks/>
          </p:cNvSpPr>
          <p:nvPr/>
        </p:nvSpPr>
        <p:spPr>
          <a:xfrm>
            <a:off x="6964290" y="939800"/>
            <a:ext cx="4406926" cy="4876800"/>
          </a:xfrm>
          <a:prstGeom prst="rect">
            <a:avLst/>
          </a:prstGeom>
        </p:spPr>
        <p:txBody>
          <a:bodyPr/>
          <a:lstStyle>
            <a:lvl1pPr marL="0" marR="0" indent="0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10000"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FillTx/>
                <a:latin typeface="Montserrat" pitchFamily="2" charset="77"/>
                <a:ea typeface="Montserrat" pitchFamily="2" charset="77"/>
                <a:cs typeface="Montserrat" panose="00000500000000000000" pitchFamily="2" charset="0"/>
                <a:sym typeface="Hind Regular"/>
              </a:defRPr>
            </a:lvl1pPr>
            <a:lvl2pPr marL="584000" marR="0" indent="-241101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11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777777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2pPr>
            <a:lvl3pPr marL="891538" marR="0" indent="-205738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99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777777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3pPr>
            <a:lvl4pPr marL="1266092" marR="0" indent="-237392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99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777777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4pPr>
            <a:lvl5pPr marL="1608992" marR="0" indent="-237392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2CAE0"/>
              </a:buClr>
              <a:buSzPct val="99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777777"/>
                </a:solidFill>
                <a:uFillTx/>
                <a:latin typeface="Montserrat" pitchFamily="2" charset="77"/>
                <a:ea typeface="Montserrat" pitchFamily="2" charset="77"/>
                <a:cs typeface="Hind" panose="02000000000000000000" pitchFamily="2" charset="77"/>
                <a:sym typeface="Hind Regular"/>
              </a:defRPr>
            </a:lvl5pPr>
            <a:lvl6pPr marL="19888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6pPr>
            <a:lvl7pPr marL="23317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7pPr>
            <a:lvl8pPr marL="26746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8pPr>
            <a:lvl9pPr marL="3017517" marR="0" indent="-274317" algn="l" defTabSz="3429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CDD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696F70"/>
                </a:solidFill>
                <a:uFillTx/>
                <a:latin typeface="Hind Regular"/>
                <a:ea typeface="Hind Regular"/>
                <a:cs typeface="Hind Regular"/>
                <a:sym typeface="Hind Regular"/>
              </a:defRPr>
            </a:lvl9pPr>
          </a:lstStyle>
          <a:p>
            <a:r>
              <a:rPr lang="en-US" sz="2400" kern="0" dirty="0">
                <a:solidFill>
                  <a:schemeClr val="tx1"/>
                </a:solidFill>
              </a:rPr>
              <a:t>Increased engagement on the portal from last year</a:t>
            </a:r>
            <a:r>
              <a:rPr lang="en-US" kern="0" dirty="0">
                <a:solidFill>
                  <a:schemeClr val="tx1"/>
                </a:solidFill>
              </a:rPr>
              <a:t>.</a:t>
            </a:r>
          </a:p>
          <a:p>
            <a:endParaRPr lang="en-US" kern="0" dirty="0">
              <a:solidFill>
                <a:schemeClr val="tx1"/>
              </a:solidFill>
            </a:endParaRPr>
          </a:p>
          <a:p>
            <a:r>
              <a:rPr lang="en-US" sz="2400" kern="0" dirty="0">
                <a:solidFill>
                  <a:schemeClr val="tx1"/>
                </a:solidFill>
              </a:rPr>
              <a:t>New Measures &amp; Updates</a:t>
            </a:r>
          </a:p>
          <a:p>
            <a:endParaRPr lang="en-US" kern="0" dirty="0">
              <a:solidFill>
                <a:schemeClr val="tx1"/>
              </a:solidFill>
            </a:endParaRPr>
          </a:p>
          <a:p>
            <a:r>
              <a:rPr lang="en-US" sz="2400" kern="0" dirty="0">
                <a:solidFill>
                  <a:schemeClr val="tx1"/>
                </a:solidFill>
              </a:rPr>
              <a:t>    </a:t>
            </a:r>
            <a:endParaRPr lang="en-US" kern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B3F2C0-F5E4-B9EE-77D8-77509B8AB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800" y="3375025"/>
            <a:ext cx="5143500" cy="2695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396908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90A2B-367E-E72A-3381-E2A968EC7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82880"/>
            <a:ext cx="11452860" cy="502920"/>
          </a:xfrm>
        </p:spPr>
        <p:txBody>
          <a:bodyPr/>
          <a:lstStyle/>
          <a:p>
            <a:r>
              <a:rPr lang="en-US" sz="2800" dirty="0"/>
              <a:t>3. Understand Factors That contribute to Positive Outcomes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80CD97-BA80-9604-9FE2-6AC1B95A11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Special Projects- 10+ over the last several years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Participating centers &amp; T1DX-QI brainstorm, understand and quantify factors that contribute to driving positive outcomes for people with diabetes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Examples</a:t>
            </a:r>
          </a:p>
          <a:p>
            <a:pPr marL="1951892" lvl="4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Montserrat" panose="00000500000000000000" pitchFamily="2" charset="0"/>
              </a:rPr>
              <a:t>CGM Use in T2D</a:t>
            </a:r>
          </a:p>
          <a:p>
            <a:pPr marL="1951892" lvl="4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Montserrat" panose="00000500000000000000" pitchFamily="2" charset="0"/>
              </a:rPr>
              <a:t>IMPROVAID Project</a:t>
            </a:r>
          </a:p>
          <a:p>
            <a:pPr marL="1951892" lvl="4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Montserrat" panose="00000500000000000000" pitchFamily="2" charset="0"/>
              </a:rPr>
              <a:t>T1D Screening &amp; Monitoring Projects</a:t>
            </a:r>
          </a:p>
          <a:p>
            <a:pPr marL="1951892" lvl="4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Montserrat" panose="00000500000000000000" pitchFamily="2" charset="0"/>
              </a:rPr>
              <a:t>Best Practice Advisory (Advance Diabetes Technologies)</a:t>
            </a:r>
          </a:p>
          <a:p>
            <a:pPr marL="1951892" lvl="4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Montserrat" panose="00000500000000000000" pitchFamily="2" charset="0"/>
              </a:rPr>
              <a:t>Pediatrics T2D Initiative (WG)</a:t>
            </a:r>
          </a:p>
        </p:txBody>
      </p:sp>
    </p:spTree>
    <p:extLst>
      <p:ext uri="{BB962C8B-B14F-4D97-AF65-F5344CB8AC3E}">
        <p14:creationId xmlns:p14="http://schemas.microsoft.com/office/powerpoint/2010/main" val="253925066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1D Exchange">
  <a:themeElements>
    <a:clrScheme name="T1D Exchange">
      <a:dk1>
        <a:srgbClr val="0C0C0C"/>
      </a:dk1>
      <a:lt1>
        <a:srgbClr val="FFFFFF"/>
      </a:lt1>
      <a:dk2>
        <a:srgbClr val="369FB2"/>
      </a:dk2>
      <a:lt2>
        <a:srgbClr val="78E6FA"/>
      </a:lt2>
      <a:accent1>
        <a:srgbClr val="52CAE0"/>
      </a:accent1>
      <a:accent2>
        <a:srgbClr val="8493CF"/>
      </a:accent2>
      <a:accent3>
        <a:srgbClr val="3E4E8D"/>
      </a:accent3>
      <a:accent4>
        <a:srgbClr val="222D57"/>
      </a:accent4>
      <a:accent5>
        <a:srgbClr val="F9F9F9"/>
      </a:accent5>
      <a:accent6>
        <a:srgbClr val="777777"/>
      </a:accent6>
      <a:hlink>
        <a:srgbClr val="5E5E5E"/>
      </a:hlink>
      <a:folHlink>
        <a:srgbClr val="0079BF"/>
      </a:folHlink>
    </a:clrScheme>
    <a:fontScheme name="T1D Exchange">
      <a:majorFont>
        <a:latin typeface="Hind"/>
        <a:ea typeface="Helvetica"/>
        <a:cs typeface="Helvetica"/>
      </a:majorFont>
      <a:minorFont>
        <a:latin typeface="Hind"/>
        <a:ea typeface="Calibri"/>
        <a:cs typeface="Calibri"/>
      </a:minorFont>
    </a:fontScheme>
    <a:fmtScheme name="1_T1D Exchange Annual Meeting Template 201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47616E"/>
            </a:solidFill>
            <a:effectLst/>
            <a:uFillTx/>
            <a:latin typeface="Hind Regular"/>
            <a:ea typeface="Hind Regular"/>
            <a:cs typeface="Hind Regular"/>
            <a:sym typeface="Hind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696F70"/>
            </a:solidFill>
            <a:effectLst/>
            <a:uFillTx/>
            <a:latin typeface="Hind Bold"/>
            <a:ea typeface="Hind Bold"/>
            <a:cs typeface="Hind Bold"/>
            <a:sym typeface="Hind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2021-01-19 QI All Staff- formatted  -  Read-Only" id="{031EE090-AB92-437E-8125-275FF27E9652}" vid="{183C4F49-2291-4E52-9734-D4FCFB979E77}"/>
    </a:ext>
  </a:extLst>
</a:theme>
</file>

<file path=ppt/theme/theme2.xml><?xml version="1.0" encoding="utf-8"?>
<a:theme xmlns:a="http://schemas.openxmlformats.org/drawingml/2006/main" name="1_T1D Exchange Annual Meeting Template 2015">
  <a:themeElements>
    <a:clrScheme name="T1D Exchange">
      <a:dk1>
        <a:srgbClr val="000000"/>
      </a:dk1>
      <a:lt1>
        <a:srgbClr val="FFFFFF"/>
      </a:lt1>
      <a:dk2>
        <a:srgbClr val="3B3B3B"/>
      </a:dk2>
      <a:lt2>
        <a:srgbClr val="FFFFFF"/>
      </a:lt2>
      <a:accent1>
        <a:srgbClr val="B1DFE0"/>
      </a:accent1>
      <a:accent2>
        <a:srgbClr val="7FD0D9"/>
      </a:accent2>
      <a:accent3>
        <a:srgbClr val="18A1AB"/>
      </a:accent3>
      <a:accent4>
        <a:srgbClr val="47606D"/>
      </a:accent4>
      <a:accent5>
        <a:srgbClr val="FEE0CE"/>
      </a:accent5>
      <a:accent6>
        <a:srgbClr val="AFCFFF"/>
      </a:accent6>
      <a:hlink>
        <a:srgbClr val="056BD1"/>
      </a:hlink>
      <a:folHlink>
        <a:srgbClr val="056BD1"/>
      </a:folHlink>
    </a:clrScheme>
    <a:fontScheme name="T1D Exchange">
      <a:majorFont>
        <a:latin typeface="Hind"/>
        <a:ea typeface="Helvetica"/>
        <a:cs typeface="Helvetica"/>
      </a:majorFont>
      <a:minorFont>
        <a:latin typeface="Hind"/>
        <a:ea typeface="Calibri"/>
        <a:cs typeface="Calibri"/>
      </a:minorFont>
    </a:fontScheme>
    <a:fmtScheme name="1_T1D Exchange Annual Meeting Template 201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47616E"/>
            </a:solidFill>
            <a:effectLst/>
            <a:uFillTx/>
            <a:latin typeface="Hind Regular"/>
            <a:ea typeface="Hind Regular"/>
            <a:cs typeface="Hind Regular"/>
            <a:sym typeface="Hind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696F70"/>
            </a:solidFill>
            <a:effectLst/>
            <a:uFillTx/>
            <a:latin typeface="Hind Bold"/>
            <a:ea typeface="Hind Bold"/>
            <a:cs typeface="Hind Bold"/>
            <a:sym typeface="Hind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V10 Board Strategy Deck -7-2-19 for HCT.pptx" id="{5A3BD3B1-7070-4C8A-BA64-3133C20ECFD6}" vid="{F9FCAB9D-214E-44ED-B3AF-DB97B0F3FDE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4B7EC0BF2544418F02C0F48049A820" ma:contentTypeVersion="20" ma:contentTypeDescription="Create a new document." ma:contentTypeScope="" ma:versionID="18810cc4c55cb84b30f10de76771b1be">
  <xsd:schema xmlns:xsd="http://www.w3.org/2001/XMLSchema" xmlns:xs="http://www.w3.org/2001/XMLSchema" xmlns:p="http://schemas.microsoft.com/office/2006/metadata/properties" xmlns:ns2="626cb74e-9669-4fd8-87b3-351e3976c142" xmlns:ns3="2f7b054f-be38-41d2-978f-3d651b980644" targetNamespace="http://schemas.microsoft.com/office/2006/metadata/properties" ma:root="true" ma:fieldsID="54ec4579b3dec1060686673f2321ce88" ns2:_="" ns3:_="">
    <xsd:import namespace="626cb74e-9669-4fd8-87b3-351e3976c142"/>
    <xsd:import namespace="2f7b054f-be38-41d2-978f-3d651b9806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6cb74e-9669-4fd8-87b3-351e3976c1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5708ab6-8f93-4a47-82a9-702180f093a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7b054f-be38-41d2-978f-3d651b98064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04988c3-2911-4884-b1bb-ab625c693b77}" ma:internalName="TaxCatchAll" ma:showField="CatchAllData" ma:web="2f7b054f-be38-41d2-978f-3d651b9806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26cb74e-9669-4fd8-87b3-351e3976c142">
      <Terms xmlns="http://schemas.microsoft.com/office/infopath/2007/PartnerControls"/>
    </lcf76f155ced4ddcb4097134ff3c332f>
    <TaxCatchAll xmlns="2f7b054f-be38-41d2-978f-3d651b98064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4AA855-FA4F-4A49-B4EE-84D5E25B08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6cb74e-9669-4fd8-87b3-351e3976c142"/>
    <ds:schemaRef ds:uri="2f7b054f-be38-41d2-978f-3d651b9806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8933AD2-C314-43BE-85FB-DC0F982E5E4C}">
  <ds:schemaRefs>
    <ds:schemaRef ds:uri="http://schemas.microsoft.com/office/2006/metadata/properties"/>
    <ds:schemaRef ds:uri="http://schemas.microsoft.com/office/infopath/2007/PartnerControls"/>
    <ds:schemaRef ds:uri="626cb74e-9669-4fd8-87b3-351e3976c142"/>
    <ds:schemaRef ds:uri="2f7b054f-be38-41d2-978f-3d651b980644"/>
  </ds:schemaRefs>
</ds:datastoreItem>
</file>

<file path=customXml/itemProps3.xml><?xml version="1.0" encoding="utf-8"?>
<ds:datastoreItem xmlns:ds="http://schemas.openxmlformats.org/officeDocument/2006/customXml" ds:itemID="{9D595027-C19D-4EB5-909F-0F2146FBD43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26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T1D Exchange</vt:lpstr>
      <vt:lpstr>1_T1D Exchange Annual Meeting Template 2015</vt:lpstr>
      <vt:lpstr>PowerPoint Presentation</vt:lpstr>
      <vt:lpstr>Introduction</vt:lpstr>
      <vt:lpstr>PowerPoint Presentation</vt:lpstr>
      <vt:lpstr>How the T1DX-QI Is Transforming Diabetes Outcomes</vt:lpstr>
      <vt:lpstr>1. Collecting right kind of Data: Data Mapping</vt:lpstr>
      <vt:lpstr>T1D Exchange Data Mapping Status</vt:lpstr>
      <vt:lpstr>2. Use Data to Make Population Health Decisions: QI Portal</vt:lpstr>
      <vt:lpstr>Use Data to Make Population Health Decisions</vt:lpstr>
      <vt:lpstr>3. Understand Factors That contribute to Positive Outcomes  </vt:lpstr>
      <vt:lpstr>PowerPoint Presentation</vt:lpstr>
      <vt:lpstr>  IMPROVAID Project: 6 Pediatrics and 6 Adults Centers </vt:lpstr>
      <vt:lpstr>IMPROVAID: Multi-Center Project</vt:lpstr>
      <vt:lpstr>PowerPoint Presentation</vt:lpstr>
      <vt:lpstr>Operationalize Screening for Stage 1 &amp; 2 T1D in Clinics</vt:lpstr>
      <vt:lpstr>PowerPoint Presentation</vt:lpstr>
      <vt:lpstr>Pediatric T2D Initiative (WG) </vt:lpstr>
      <vt:lpstr> 4. Design and Test QI Initiatives to Improve Outcomes: QI  </vt:lpstr>
      <vt:lpstr>Active QI Projects</vt:lpstr>
      <vt:lpstr>T1DX-QI Use QI Methodology to Improve Outcomes </vt:lpstr>
      <vt:lpstr>T1DX-QI Equity Framework:</vt:lpstr>
      <vt:lpstr>Examples of T1DX-QI Equity QI Projects </vt:lpstr>
      <vt:lpstr>QI Change Package</vt:lpstr>
      <vt:lpstr>5. Use of Real-World Data To Generate Real-World Insights</vt:lpstr>
      <vt:lpstr>Real World T1DX-QI Health Equity Real World Insight</vt:lpstr>
      <vt:lpstr>Conclusion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4</cp:revision>
  <dcterms:created xsi:type="dcterms:W3CDTF">2025-11-14T18:16:15Z</dcterms:created>
  <dcterms:modified xsi:type="dcterms:W3CDTF">2025-11-14T18:17:03Z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0x010100B84B7EC0BF2544418F02C0F48049A820</vt:lpwstr>
  </property>
  <property fmtid="{D5CDD505-2E9C-101B-9397-08002B2CF9AE}" pid="3" name="MediaServiceImageTags">
    <vt:lpwstr/>
  </property>
</Properties>
</file>