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57" r:id="rId5"/>
  </p:sldMasterIdLst>
  <p:sldIdLst>
    <p:sldId id="285" r:id="rId6"/>
    <p:sldId id="271" r:id="rId7"/>
    <p:sldId id="267" r:id="rId8"/>
    <p:sldId id="3183" r:id="rId9"/>
    <p:sldId id="3182" r:id="rId10"/>
    <p:sldId id="3180" r:id="rId11"/>
    <p:sldId id="3172" r:id="rId12"/>
    <p:sldId id="269" r:id="rId13"/>
    <p:sldId id="3181" r:id="rId14"/>
    <p:sldId id="31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723118-221C-F1B0-A40A-131AEB6AAFCC}" v="11" dt="2025-11-17T19:38:27.3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ire Rainey" userId="S::crainey@t1dexchange.org::c66522fd-7f79-4e4b-9477-0af3b7aa6656" providerId="AD" clId="Web-{95723118-221C-F1B0-A40A-131AEB6AAFCC}"/>
    <pc:docChg chg="addSld delSld addMainMaster">
      <pc:chgData name="Claire Rainey" userId="S::crainey@t1dexchange.org::c66522fd-7f79-4e4b-9477-0af3b7aa6656" providerId="AD" clId="Web-{95723118-221C-F1B0-A40A-131AEB6AAFCC}" dt="2025-11-17T19:38:27.307" v="10"/>
      <pc:docMkLst>
        <pc:docMk/>
      </pc:docMkLst>
      <pc:sldChg chg="del">
        <pc:chgData name="Claire Rainey" userId="S::crainey@t1dexchange.org::c66522fd-7f79-4e4b-9477-0af3b7aa6656" providerId="AD" clId="Web-{95723118-221C-F1B0-A40A-131AEB6AAFCC}" dt="2025-11-17T19:38:22.182" v="0"/>
        <pc:sldMkLst>
          <pc:docMk/>
          <pc:sldMk cId="109857222" sldId="256"/>
        </pc:sldMkLst>
      </pc:sldChg>
      <pc:sldChg chg="add">
        <pc:chgData name="Claire Rainey" userId="S::crainey@t1dexchange.org::c66522fd-7f79-4e4b-9477-0af3b7aa6656" providerId="AD" clId="Web-{95723118-221C-F1B0-A40A-131AEB6AAFCC}" dt="2025-11-17T19:38:25.292" v="3"/>
        <pc:sldMkLst>
          <pc:docMk/>
          <pc:sldMk cId="3467128954" sldId="267"/>
        </pc:sldMkLst>
      </pc:sldChg>
      <pc:sldChg chg="add">
        <pc:chgData name="Claire Rainey" userId="S::crainey@t1dexchange.org::c66522fd-7f79-4e4b-9477-0af3b7aa6656" providerId="AD" clId="Web-{95723118-221C-F1B0-A40A-131AEB6AAFCC}" dt="2025-11-17T19:38:26.745" v="8"/>
        <pc:sldMkLst>
          <pc:docMk/>
          <pc:sldMk cId="2767103369" sldId="269"/>
        </pc:sldMkLst>
      </pc:sldChg>
      <pc:sldChg chg="add">
        <pc:chgData name="Claire Rainey" userId="S::crainey@t1dexchange.org::c66522fd-7f79-4e4b-9477-0af3b7aa6656" providerId="AD" clId="Web-{95723118-221C-F1B0-A40A-131AEB6AAFCC}" dt="2025-11-17T19:38:24.651" v="2"/>
        <pc:sldMkLst>
          <pc:docMk/>
          <pc:sldMk cId="1681876016" sldId="271"/>
        </pc:sldMkLst>
      </pc:sldChg>
      <pc:sldChg chg="add">
        <pc:chgData name="Claire Rainey" userId="S::crainey@t1dexchange.org::c66522fd-7f79-4e4b-9477-0af3b7aa6656" providerId="AD" clId="Web-{95723118-221C-F1B0-A40A-131AEB6AAFCC}" dt="2025-11-17T19:38:24.526" v="1"/>
        <pc:sldMkLst>
          <pc:docMk/>
          <pc:sldMk cId="3741543845" sldId="285"/>
        </pc:sldMkLst>
      </pc:sldChg>
      <pc:sldChg chg="add">
        <pc:chgData name="Claire Rainey" userId="S::crainey@t1dexchange.org::c66522fd-7f79-4e4b-9477-0af3b7aa6656" providerId="AD" clId="Web-{95723118-221C-F1B0-A40A-131AEB6AAFCC}" dt="2025-11-17T19:38:27.307" v="10"/>
        <pc:sldMkLst>
          <pc:docMk/>
          <pc:sldMk cId="2903630267" sldId="3170"/>
        </pc:sldMkLst>
      </pc:sldChg>
      <pc:sldChg chg="add">
        <pc:chgData name="Claire Rainey" userId="S::crainey@t1dexchange.org::c66522fd-7f79-4e4b-9477-0af3b7aa6656" providerId="AD" clId="Web-{95723118-221C-F1B0-A40A-131AEB6AAFCC}" dt="2025-11-17T19:38:26.604" v="7"/>
        <pc:sldMkLst>
          <pc:docMk/>
          <pc:sldMk cId="1266353017" sldId="3172"/>
        </pc:sldMkLst>
      </pc:sldChg>
      <pc:sldChg chg="add">
        <pc:chgData name="Claire Rainey" userId="S::crainey@t1dexchange.org::c66522fd-7f79-4e4b-9477-0af3b7aa6656" providerId="AD" clId="Web-{95723118-221C-F1B0-A40A-131AEB6AAFCC}" dt="2025-11-17T19:38:26.042" v="6"/>
        <pc:sldMkLst>
          <pc:docMk/>
          <pc:sldMk cId="29772319" sldId="3180"/>
        </pc:sldMkLst>
      </pc:sldChg>
      <pc:sldChg chg="add">
        <pc:chgData name="Claire Rainey" userId="S::crainey@t1dexchange.org::c66522fd-7f79-4e4b-9477-0af3b7aa6656" providerId="AD" clId="Web-{95723118-221C-F1B0-A40A-131AEB6AAFCC}" dt="2025-11-17T19:38:26.854" v="9"/>
        <pc:sldMkLst>
          <pc:docMk/>
          <pc:sldMk cId="3930270373" sldId="3181"/>
        </pc:sldMkLst>
      </pc:sldChg>
      <pc:sldChg chg="add">
        <pc:chgData name="Claire Rainey" userId="S::crainey@t1dexchange.org::c66522fd-7f79-4e4b-9477-0af3b7aa6656" providerId="AD" clId="Web-{95723118-221C-F1B0-A40A-131AEB6AAFCC}" dt="2025-11-17T19:38:25.932" v="5"/>
        <pc:sldMkLst>
          <pc:docMk/>
          <pc:sldMk cId="2324584486" sldId="3182"/>
        </pc:sldMkLst>
      </pc:sldChg>
      <pc:sldChg chg="add">
        <pc:chgData name="Claire Rainey" userId="S::crainey@t1dexchange.org::c66522fd-7f79-4e4b-9477-0af3b7aa6656" providerId="AD" clId="Web-{95723118-221C-F1B0-A40A-131AEB6AAFCC}" dt="2025-11-17T19:38:25.401" v="4"/>
        <pc:sldMkLst>
          <pc:docMk/>
          <pc:sldMk cId="3701208149" sldId="3183"/>
        </pc:sldMkLst>
      </pc:sldChg>
      <pc:sldMasterChg chg="addSldLayout">
        <pc:chgData name="Claire Rainey" userId="S::crainey@t1dexchange.org::c66522fd-7f79-4e4b-9477-0af3b7aa6656" providerId="AD" clId="Web-{95723118-221C-F1B0-A40A-131AEB6AAFCC}" dt="2025-11-17T19:38:24.526" v="1"/>
        <pc:sldMasterMkLst>
          <pc:docMk/>
          <pc:sldMasterMk cId="2460954070" sldId="2147483660"/>
        </pc:sldMasterMkLst>
        <pc:sldLayoutChg chg="add">
          <pc:chgData name="Claire Rainey" userId="S::crainey@t1dexchange.org::c66522fd-7f79-4e4b-9477-0af3b7aa6656" providerId="AD" clId="Web-{95723118-221C-F1B0-A40A-131AEB6AAFCC}" dt="2025-11-17T19:38:24.526" v="1"/>
          <pc:sldLayoutMkLst>
            <pc:docMk/>
            <pc:sldMasterMk cId="2460954070" sldId="2147483660"/>
            <pc:sldLayoutMk cId="1224580592" sldId="2147483672"/>
          </pc:sldLayoutMkLst>
        </pc:sldLayoutChg>
        <pc:sldLayoutChg chg="add">
          <pc:chgData name="Claire Rainey" userId="S::crainey@t1dexchange.org::c66522fd-7f79-4e4b-9477-0af3b7aa6656" providerId="AD" clId="Web-{95723118-221C-F1B0-A40A-131AEB6AAFCC}" dt="2025-11-17T19:38:24.526" v="1"/>
          <pc:sldLayoutMkLst>
            <pc:docMk/>
            <pc:sldMasterMk cId="2460954070" sldId="2147483660"/>
            <pc:sldLayoutMk cId="1326949697" sldId="2147483755"/>
          </pc:sldLayoutMkLst>
        </pc:sldLayoutChg>
        <pc:sldLayoutChg chg="add">
          <pc:chgData name="Claire Rainey" userId="S::crainey@t1dexchange.org::c66522fd-7f79-4e4b-9477-0af3b7aa6656" providerId="AD" clId="Web-{95723118-221C-F1B0-A40A-131AEB6AAFCC}" dt="2025-11-17T19:38:24.526" v="1"/>
          <pc:sldLayoutMkLst>
            <pc:docMk/>
            <pc:sldMasterMk cId="2460954070" sldId="2147483660"/>
            <pc:sldLayoutMk cId="3053914633" sldId="2147483854"/>
          </pc:sldLayoutMkLst>
        </pc:sldLayoutChg>
        <pc:sldLayoutChg chg="add">
          <pc:chgData name="Claire Rainey" userId="S::crainey@t1dexchange.org::c66522fd-7f79-4e4b-9477-0af3b7aa6656" providerId="AD" clId="Web-{95723118-221C-F1B0-A40A-131AEB6AAFCC}" dt="2025-11-17T19:38:24.526" v="1"/>
          <pc:sldLayoutMkLst>
            <pc:docMk/>
            <pc:sldMasterMk cId="2460954070" sldId="2147483660"/>
            <pc:sldLayoutMk cId="3824787753" sldId="2147483856"/>
          </pc:sldLayoutMkLst>
        </pc:sldLayoutChg>
        <pc:sldLayoutChg chg="add">
          <pc:chgData name="Claire Rainey" userId="S::crainey@t1dexchange.org::c66522fd-7f79-4e4b-9477-0af3b7aa6656" providerId="AD" clId="Web-{95723118-221C-F1B0-A40A-131AEB6AAFCC}" dt="2025-11-17T19:38:24.526" v="1"/>
          <pc:sldLayoutMkLst>
            <pc:docMk/>
            <pc:sldMasterMk cId="2460954070" sldId="2147483660"/>
            <pc:sldLayoutMk cId="3287971088" sldId="2147483860"/>
          </pc:sldLayoutMkLst>
        </pc:sldLayoutChg>
      </pc:sldMasterChg>
      <pc:sldMasterChg chg="add addSldLayout">
        <pc:chgData name="Claire Rainey" userId="S::crainey@t1dexchange.org::c66522fd-7f79-4e4b-9477-0af3b7aa6656" providerId="AD" clId="Web-{95723118-221C-F1B0-A40A-131AEB6AAFCC}" dt="2025-11-17T19:38:25.292" v="3"/>
        <pc:sldMasterMkLst>
          <pc:docMk/>
          <pc:sldMasterMk cId="698015826" sldId="2147483757"/>
        </pc:sldMasterMkLst>
        <pc:sldLayoutChg chg="add">
          <pc:chgData name="Claire Rainey" userId="S::crainey@t1dexchange.org::c66522fd-7f79-4e4b-9477-0af3b7aa6656" providerId="AD" clId="Web-{95723118-221C-F1B0-A40A-131AEB6AAFCC}" dt="2025-11-17T19:38:25.292" v="3"/>
          <pc:sldLayoutMkLst>
            <pc:docMk/>
            <pc:sldMasterMk cId="698015826" sldId="2147483757"/>
            <pc:sldLayoutMk cId="1492018420" sldId="2147483752"/>
          </pc:sldLayoutMkLst>
        </pc:sldLayoutChg>
        <pc:sldLayoutChg chg="add">
          <pc:chgData name="Claire Rainey" userId="S::crainey@t1dexchange.org::c66522fd-7f79-4e4b-9477-0af3b7aa6656" providerId="AD" clId="Web-{95723118-221C-F1B0-A40A-131AEB6AAFCC}" dt="2025-11-17T19:38:25.292" v="3"/>
          <pc:sldLayoutMkLst>
            <pc:docMk/>
            <pc:sldMasterMk cId="698015826" sldId="2147483757"/>
            <pc:sldLayoutMk cId="3744966757" sldId="2147483753"/>
          </pc:sldLayoutMkLst>
        </pc:sldLayoutChg>
        <pc:sldLayoutChg chg="add">
          <pc:chgData name="Claire Rainey" userId="S::crainey@t1dexchange.org::c66522fd-7f79-4e4b-9477-0af3b7aa6656" providerId="AD" clId="Web-{95723118-221C-F1B0-A40A-131AEB6AAFCC}" dt="2025-11-17T19:38:25.292" v="3"/>
          <pc:sldLayoutMkLst>
            <pc:docMk/>
            <pc:sldMasterMk cId="698015826" sldId="2147483757"/>
            <pc:sldLayoutMk cId="441883713" sldId="2147483754"/>
          </pc:sldLayoutMkLst>
        </pc:sldLayoutChg>
        <pc:sldLayoutChg chg="add">
          <pc:chgData name="Claire Rainey" userId="S::crainey@t1dexchange.org::c66522fd-7f79-4e4b-9477-0af3b7aa6656" providerId="AD" clId="Web-{95723118-221C-F1B0-A40A-131AEB6AAFCC}" dt="2025-11-17T19:38:25.292" v="3"/>
          <pc:sldLayoutMkLst>
            <pc:docMk/>
            <pc:sldMasterMk cId="698015826" sldId="2147483757"/>
            <pc:sldLayoutMk cId="993302596" sldId="2147483758"/>
          </pc:sldLayoutMkLst>
        </pc:sldLayoutChg>
        <pc:sldLayoutChg chg="add">
          <pc:chgData name="Claire Rainey" userId="S::crainey@t1dexchange.org::c66522fd-7f79-4e4b-9477-0af3b7aa6656" providerId="AD" clId="Web-{95723118-221C-F1B0-A40A-131AEB6AAFCC}" dt="2025-11-17T19:38:25.292" v="3"/>
          <pc:sldLayoutMkLst>
            <pc:docMk/>
            <pc:sldMasterMk cId="698015826" sldId="2147483757"/>
            <pc:sldLayoutMk cId="3853047124" sldId="2147483759"/>
          </pc:sldLayoutMkLst>
        </pc:sldLayoutChg>
        <pc:sldLayoutChg chg="add">
          <pc:chgData name="Claire Rainey" userId="S::crainey@t1dexchange.org::c66522fd-7f79-4e4b-9477-0af3b7aa6656" providerId="AD" clId="Web-{95723118-221C-F1B0-A40A-131AEB6AAFCC}" dt="2025-11-17T19:38:25.292" v="3"/>
          <pc:sldLayoutMkLst>
            <pc:docMk/>
            <pc:sldMasterMk cId="698015826" sldId="2147483757"/>
            <pc:sldLayoutMk cId="3903722241" sldId="2147483760"/>
          </pc:sldLayoutMkLst>
        </pc:sldLayoutChg>
        <pc:sldLayoutChg chg="add">
          <pc:chgData name="Claire Rainey" userId="S::crainey@t1dexchange.org::c66522fd-7f79-4e4b-9477-0af3b7aa6656" providerId="AD" clId="Web-{95723118-221C-F1B0-A40A-131AEB6AAFCC}" dt="2025-11-17T19:38:25.292" v="3"/>
          <pc:sldLayoutMkLst>
            <pc:docMk/>
            <pc:sldMasterMk cId="698015826" sldId="2147483757"/>
            <pc:sldLayoutMk cId="1304837627" sldId="2147483761"/>
          </pc:sldLayoutMkLst>
        </pc:sldLayoutChg>
        <pc:sldLayoutChg chg="add">
          <pc:chgData name="Claire Rainey" userId="S::crainey@t1dexchange.org::c66522fd-7f79-4e4b-9477-0af3b7aa6656" providerId="AD" clId="Web-{95723118-221C-F1B0-A40A-131AEB6AAFCC}" dt="2025-11-17T19:38:25.292" v="3"/>
          <pc:sldLayoutMkLst>
            <pc:docMk/>
            <pc:sldMasterMk cId="698015826" sldId="2147483757"/>
            <pc:sldLayoutMk cId="2547135972" sldId="2147483762"/>
          </pc:sldLayoutMkLst>
        </pc:sldLayoutChg>
        <pc:sldLayoutChg chg="add">
          <pc:chgData name="Claire Rainey" userId="S::crainey@t1dexchange.org::c66522fd-7f79-4e4b-9477-0af3b7aa6656" providerId="AD" clId="Web-{95723118-221C-F1B0-A40A-131AEB6AAFCC}" dt="2025-11-17T19:38:25.292" v="3"/>
          <pc:sldLayoutMkLst>
            <pc:docMk/>
            <pc:sldMasterMk cId="698015826" sldId="2147483757"/>
            <pc:sldLayoutMk cId="2804520811" sldId="2147483763"/>
          </pc:sldLayoutMkLst>
        </pc:sldLayoutChg>
        <pc:sldLayoutChg chg="add">
          <pc:chgData name="Claire Rainey" userId="S::crainey@t1dexchange.org::c66522fd-7f79-4e4b-9477-0af3b7aa6656" providerId="AD" clId="Web-{95723118-221C-F1B0-A40A-131AEB6AAFCC}" dt="2025-11-17T19:38:25.292" v="3"/>
          <pc:sldLayoutMkLst>
            <pc:docMk/>
            <pc:sldMasterMk cId="698015826" sldId="2147483757"/>
            <pc:sldLayoutMk cId="926883175" sldId="2147483764"/>
          </pc:sldLayoutMkLst>
        </pc:sldLayoutChg>
        <pc:sldLayoutChg chg="add">
          <pc:chgData name="Claire Rainey" userId="S::crainey@t1dexchange.org::c66522fd-7f79-4e4b-9477-0af3b7aa6656" providerId="AD" clId="Web-{95723118-221C-F1B0-A40A-131AEB6AAFCC}" dt="2025-11-17T19:38:25.292" v="3"/>
          <pc:sldLayoutMkLst>
            <pc:docMk/>
            <pc:sldMasterMk cId="698015826" sldId="2147483757"/>
            <pc:sldLayoutMk cId="339519923" sldId="2147483765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"/>
          <p:cNvSpPr/>
          <p:nvPr/>
        </p:nvSpPr>
        <p:spPr>
          <a:xfrm>
            <a:off x="0" y="5962506"/>
            <a:ext cx="12192000" cy="908194"/>
          </a:xfrm>
          <a:prstGeom prst="rect">
            <a:avLst/>
          </a:prstGeom>
          <a:solidFill>
            <a:srgbClr val="3E4E8D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 sz="1800">
                <a:solidFill>
                  <a:srgbClr val="1BA2AC"/>
                </a:solidFill>
                <a:latin typeface="Hind Regular"/>
                <a:ea typeface="Hind Regular"/>
                <a:cs typeface="Hind Regular"/>
                <a:sym typeface="Hind Regular"/>
              </a:defRPr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BBAD7F-97A3-A549-8DD2-3F48709C6F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5EDA66-8AEA-0C45-845A-C94FE84991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271" y="781955"/>
            <a:ext cx="6433458" cy="428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58059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548640" y="228600"/>
            <a:ext cx="10972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4E8D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A2AC"/>
              </a:buClr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A2AC"/>
              </a:buClr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A2AC"/>
              </a:buClr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A2AC"/>
              </a:buClr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A2AC"/>
              </a:buClr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A2AC"/>
              </a:buClr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A2AC"/>
              </a:buClr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A2AC"/>
              </a:buClr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391463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Text">
            <a:extLst>
              <a:ext uri="{FF2B5EF4-FFF2-40B4-BE49-F238E27FC236}">
                <a16:creationId xmlns:a16="http://schemas.microsoft.com/office/drawing/2014/main" id="{AA6BC4EE-9385-8048-94F7-C8E9B088185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8640" y="228600"/>
            <a:ext cx="109728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8797108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06400" y="2057400"/>
            <a:ext cx="11379200" cy="2590800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0418131" y="851976"/>
            <a:ext cx="184731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lnSpc>
                <a:spcPct val="90000"/>
              </a:lnSpc>
            </a:pPr>
            <a:endParaRPr lang="en-US" sz="1800" dirty="0">
              <a:solidFill>
                <a:srgbClr val="6962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787753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6949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000D1B-05A0-40CF-BB28-3F8A81CE0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519"/>
            <a:ext cx="12344400" cy="699927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099B34-4F3B-40C6-B579-B0291A9380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12306" y="4584700"/>
            <a:ext cx="7802562" cy="755396"/>
          </a:xfrm>
        </p:spPr>
        <p:txBody>
          <a:bodyPr>
            <a:noAutofit/>
          </a:bodyPr>
          <a:lstStyle>
            <a:lvl1pPr>
              <a:defRPr sz="3600">
                <a:solidFill>
                  <a:schemeClr val="accent3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/>
              <a:t>Presentation Name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A49A6F4-9859-47BA-B88A-A992A98604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12306" y="5486400"/>
            <a:ext cx="7802562" cy="585788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22A719-D54E-427D-AD45-11399B87C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519"/>
            <a:ext cx="12344400" cy="699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302596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548640" y="228600"/>
            <a:ext cx="10972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53047124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548640" y="228600"/>
            <a:ext cx="10972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37F3FF-5884-4A1E-8629-AB45FB5A41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9275" y="877888"/>
            <a:ext cx="10972800" cy="513238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styles. </a:t>
            </a:r>
          </a:p>
        </p:txBody>
      </p:sp>
    </p:spTree>
    <p:extLst>
      <p:ext uri="{BB962C8B-B14F-4D97-AF65-F5344CB8AC3E}">
        <p14:creationId xmlns:p14="http://schemas.microsoft.com/office/powerpoint/2010/main" val="390372224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ullets, 1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548640" y="228600"/>
            <a:ext cx="10972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49274" y="914400"/>
            <a:ext cx="10972166" cy="4876800"/>
          </a:xfrm>
        </p:spPr>
        <p:txBody>
          <a:bodyPr>
            <a:noAutofit/>
          </a:bodyPr>
          <a:lstStyle>
            <a:lvl1pPr marL="342900" indent="-342900">
              <a:buClr>
                <a:srgbClr val="52CAE0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 marL="685799" indent="-342900">
              <a:buClr>
                <a:srgbClr val="52CAE0"/>
              </a:buClr>
              <a:buSzPct val="90000"/>
              <a:buFont typeface="Courier New" panose="02070309020205020404" pitchFamily="49" charset="0"/>
              <a:buChar char="o"/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 marL="891538" indent="-205738">
              <a:buClr>
                <a:srgbClr val="52CAE0"/>
              </a:buClr>
              <a:buSzPct val="110000"/>
              <a:buFont typeface="Wingdings" panose="05000000000000000000" pitchFamily="2" charset="2"/>
              <a:buChar char="§"/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 marL="1266092" indent="-237392">
              <a:buClr>
                <a:srgbClr val="52CAE0"/>
              </a:buClr>
              <a:buSzPct val="60000"/>
              <a:buFont typeface="Wingdings" panose="05000000000000000000" pitchFamily="2" charset="2"/>
              <a:buChar char="q"/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 marL="1608992" indent="-237392">
              <a:buClr>
                <a:srgbClr val="52CAE0"/>
              </a:buClr>
              <a:buSzPct val="80000"/>
              <a:buFont typeface="Wingdings" panose="05000000000000000000" pitchFamily="2" charset="2"/>
              <a:buChar char="Ø"/>
              <a:defRPr>
                <a:solidFill>
                  <a:schemeClr val="accent6">
                    <a:lumMod val="75000"/>
                  </a:schemeClr>
                </a:solidFill>
              </a:defRPr>
            </a:lvl5pPr>
            <a:lvl6pPr marL="1988817" indent="-274317">
              <a:buClr>
                <a:schemeClr val="tx1"/>
              </a:buClr>
              <a:buSzPct val="80000"/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AA361F-9EAB-B64D-8795-E7A20B30FD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38F97F-BE0E-489D-A955-BE7D6E06FA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837627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ullets,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548640" y="228600"/>
            <a:ext cx="10972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49274" y="914400"/>
            <a:ext cx="5257800" cy="4876800"/>
          </a:xfrm>
        </p:spPr>
        <p:txBody>
          <a:bodyPr>
            <a:noAutofit/>
          </a:bodyPr>
          <a:lstStyle>
            <a:lvl1pPr marL="342900" indent="-342900">
              <a:buClr>
                <a:srgbClr val="52CAE0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 marL="685799" indent="-342900">
              <a:buClr>
                <a:srgbClr val="52CAE0"/>
              </a:buClr>
              <a:buSzPct val="90000"/>
              <a:buFont typeface="Courier New" panose="02070309020205020404" pitchFamily="49" charset="0"/>
              <a:buChar char="o"/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 marL="891538" indent="-205738">
              <a:buClr>
                <a:srgbClr val="52CAE0"/>
              </a:buClr>
              <a:buSzPct val="110000"/>
              <a:buFont typeface="Wingdings" panose="05000000000000000000" pitchFamily="2" charset="2"/>
              <a:buChar char="§"/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 marL="1266092" indent="-237392">
              <a:buClr>
                <a:srgbClr val="52CAE0"/>
              </a:buClr>
              <a:buSzPct val="60000"/>
              <a:buFont typeface="Wingdings" panose="05000000000000000000" pitchFamily="2" charset="2"/>
              <a:buChar char="q"/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 marL="1608992" indent="-237392">
              <a:buClr>
                <a:srgbClr val="52CAE0"/>
              </a:buClr>
              <a:buSzPct val="80000"/>
              <a:buFont typeface="Wingdings" panose="05000000000000000000" pitchFamily="2" charset="2"/>
              <a:buChar char="Ø"/>
              <a:defRPr>
                <a:solidFill>
                  <a:schemeClr val="accent6">
                    <a:lumMod val="75000"/>
                  </a:schemeClr>
                </a:solidFill>
              </a:defRPr>
            </a:lvl5pPr>
            <a:lvl6pPr marL="1988817" indent="-274317">
              <a:buClr>
                <a:schemeClr val="tx1"/>
              </a:buClr>
              <a:buSzPct val="80000"/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1"/>
          </p:nvPr>
        </p:nvSpPr>
        <p:spPr>
          <a:xfrm>
            <a:off x="6263640" y="914400"/>
            <a:ext cx="5257800" cy="4876800"/>
          </a:xfrm>
        </p:spPr>
        <p:txBody>
          <a:bodyPr>
            <a:noAutofit/>
          </a:bodyPr>
          <a:lstStyle>
            <a:lvl1pPr marL="342900" indent="-342900">
              <a:buClr>
                <a:srgbClr val="52CAE0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 marL="685799" indent="-342900">
              <a:buClr>
                <a:srgbClr val="52CAE0"/>
              </a:buClr>
              <a:buSzPct val="90000"/>
              <a:buFont typeface="Courier New" panose="02070309020205020404" pitchFamily="49" charset="0"/>
              <a:buChar char="o"/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 marL="891538" indent="-205738">
              <a:buClr>
                <a:srgbClr val="52CAE0"/>
              </a:buClr>
              <a:buSzPct val="110000"/>
              <a:buFont typeface="Wingdings" panose="05000000000000000000" pitchFamily="2" charset="2"/>
              <a:buChar char="§"/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 marL="1266092" indent="-237392">
              <a:buClr>
                <a:srgbClr val="52CAE0"/>
              </a:buClr>
              <a:buSzPct val="60000"/>
              <a:buFont typeface="Wingdings" panose="05000000000000000000" pitchFamily="2" charset="2"/>
              <a:buChar char="q"/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 marL="1608992" indent="-237392">
              <a:buClr>
                <a:srgbClr val="52CAE0"/>
              </a:buClr>
              <a:buSzPct val="80000"/>
              <a:buFont typeface="Wingdings" panose="05000000000000000000" pitchFamily="2" charset="2"/>
              <a:buChar char="Ø"/>
              <a:defRPr>
                <a:solidFill>
                  <a:schemeClr val="accent6">
                    <a:lumMod val="75000"/>
                  </a:schemeClr>
                </a:solidFill>
              </a:defRPr>
            </a:lvl5pPr>
            <a:lvl6pPr marL="1988817" indent="-274317">
              <a:buClr>
                <a:schemeClr val="tx1"/>
              </a:buClr>
              <a:buSzPct val="80000"/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AA361F-9EAB-B64D-8795-E7A20B30FD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C8CB91-F673-4733-AD84-53B0F748F2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135972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38B968-E18E-9A4E-A8AF-180759A42E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2170841" y="1813515"/>
            <a:ext cx="7850318" cy="14478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3600" spc="-73">
                <a:solidFill>
                  <a:srgbClr val="3E4E8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88A2AF-DAB1-824D-81D5-0BAF3B1D71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002BB2-0BC3-43B9-97BD-63118173D8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AD1322-B6BC-40F6-9364-7816FD5F09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520811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371F90-DBFE-EE46-A019-9095DD2D10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Text">
            <a:extLst>
              <a:ext uri="{FF2B5EF4-FFF2-40B4-BE49-F238E27FC236}">
                <a16:creationId xmlns:a16="http://schemas.microsoft.com/office/drawing/2014/main" id="{16FE7423-261B-4945-8D6D-F1144DE94F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70841" y="1813515"/>
            <a:ext cx="7850318" cy="14478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3600" spc="-73">
                <a:solidFill>
                  <a:srgbClr val="369FB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482279-DE8F-CD44-8DDC-705DE6C881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02B409-4F07-4884-83A0-157E188D5F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550E40-D558-47DA-8C1B-3C8FF777AF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83175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"/>
          <p:cNvSpPr/>
          <p:nvPr/>
        </p:nvSpPr>
        <p:spPr>
          <a:xfrm>
            <a:off x="0" y="5962506"/>
            <a:ext cx="12192000" cy="908194"/>
          </a:xfrm>
          <a:prstGeom prst="rect">
            <a:avLst/>
          </a:prstGeom>
          <a:solidFill>
            <a:srgbClr val="3E4E8D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 sz="1800">
                <a:solidFill>
                  <a:srgbClr val="1BA2AC"/>
                </a:solidFill>
                <a:latin typeface="Hind Regular"/>
                <a:ea typeface="Hind Regular"/>
                <a:cs typeface="Hind Regular"/>
                <a:sym typeface="Hind Regular"/>
              </a:defRPr>
            </a:pPr>
            <a:endParaRPr>
              <a:latin typeface="Montserrat" panose="00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BBAD7F-97A3-A549-8DD2-3F48709C6F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5EDA66-8AEA-0C45-845A-C94FE84991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271" y="781955"/>
            <a:ext cx="6433458" cy="42889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B961E7-C6AD-42BC-A97E-F71724CD71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8B1C1D-F7D4-4C65-9FC6-203EE26DD1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271" y="781955"/>
            <a:ext cx="6433458" cy="428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19923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20184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49667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BA152-9873-0A09-3C5A-C7F7C06EB5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EB2F8B-81B1-487B-B0BB-2764C3031C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068F58-132A-FDED-9ED7-10080902C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DC7B8-D3A5-4FA9-9065-01BC4E88FB2F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BF51D-D34F-6D98-F621-6383951A1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491BB7-501B-FE77-AAF3-B4382AB8E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9E42A-E826-4F67-B531-1D61CC304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883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854" r:id="rId13"/>
    <p:sldLayoutId id="2147483860" r:id="rId14"/>
    <p:sldLayoutId id="2147483856" r:id="rId15"/>
    <p:sldLayoutId id="214748375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548640" y="228600"/>
            <a:ext cx="10972800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Autofit/>
          </a:bodyPr>
          <a:lstStyle/>
          <a:p>
            <a:r>
              <a:t>Title Text</a:t>
            </a:r>
          </a:p>
        </p:txBody>
      </p:sp>
      <p:sp>
        <p:nvSpPr>
          <p:cNvPr id="7" name="Body Level One…"/>
          <p:cNvSpPr txBox="1">
            <a:spLocks noGrp="1"/>
          </p:cNvSpPr>
          <p:nvPr>
            <p:ph type="body" idx="1"/>
          </p:nvPr>
        </p:nvSpPr>
        <p:spPr>
          <a:xfrm>
            <a:off x="548640" y="101716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6FCCF0-8AC0-ED4C-8D03-7FA5EC43323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8315DD-4F26-4103-BE4B-A385B4DC8FE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015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52" r:id="rId9"/>
    <p:sldLayoutId id="2147483753" r:id="rId10"/>
    <p:sldLayoutId id="2147483754" r:id="rId11"/>
  </p:sldLayoutIdLst>
  <p:transition spd="med"/>
  <p:txStyles>
    <p:titleStyle>
      <a:lvl1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-45" baseline="0">
          <a:ln>
            <a:noFill/>
          </a:ln>
          <a:solidFill>
            <a:srgbClr val="3E4E8D"/>
          </a:solidFill>
          <a:uFillTx/>
          <a:latin typeface="Montserrat SemiBold" pitchFamily="2" charset="77"/>
          <a:ea typeface="Montserrat SemiBold" pitchFamily="2" charset="77"/>
          <a:cs typeface="Hind Medium" panose="02000000000000000000" pitchFamily="2" charset="77"/>
          <a:sym typeface="Hind Bold"/>
        </a:defRPr>
      </a:lvl1pPr>
      <a:lvl2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2pPr>
      <a:lvl3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3pPr>
      <a:lvl4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4pPr>
      <a:lvl5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5pPr>
      <a:lvl6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6pPr>
      <a:lvl7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7pPr>
      <a:lvl8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8pPr>
      <a:lvl9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9pPr>
    </p:titleStyle>
    <p:bodyStyle>
      <a:lvl1pPr marL="0" marR="0" indent="0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52CAE0"/>
        </a:buClr>
        <a:buSzPct val="110000"/>
        <a:buFontTx/>
        <a:buNone/>
        <a:tabLst/>
        <a:defRPr sz="2000" b="0" i="0" u="none" strike="noStrike" cap="none" spc="0" baseline="0">
          <a:ln>
            <a:noFill/>
          </a:ln>
          <a:solidFill>
            <a:schemeClr val="accent6">
              <a:lumMod val="75000"/>
            </a:schemeClr>
          </a:solidFill>
          <a:uFillTx/>
          <a:latin typeface="Montserrat" pitchFamily="2" charset="77"/>
          <a:ea typeface="Montserrat" pitchFamily="2" charset="77"/>
          <a:cs typeface="Hind" panose="02000000000000000000" pitchFamily="2" charset="77"/>
          <a:sym typeface="Hind Regular"/>
        </a:defRPr>
      </a:lvl1pPr>
      <a:lvl2pPr marL="584000" marR="0" indent="-241101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52CAE0"/>
        </a:buClr>
        <a:buSzPct val="110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777777"/>
          </a:solidFill>
          <a:uFillTx/>
          <a:latin typeface="Montserrat" pitchFamily="2" charset="77"/>
          <a:ea typeface="Montserrat" pitchFamily="2" charset="77"/>
          <a:cs typeface="Hind" panose="02000000000000000000" pitchFamily="2" charset="77"/>
          <a:sym typeface="Hind Regular"/>
        </a:defRPr>
      </a:lvl2pPr>
      <a:lvl3pPr marL="891538" marR="0" indent="-205738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52CAE0"/>
        </a:buClr>
        <a:buSzPct val="99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777777"/>
          </a:solidFill>
          <a:uFillTx/>
          <a:latin typeface="Montserrat" pitchFamily="2" charset="77"/>
          <a:ea typeface="Montserrat" pitchFamily="2" charset="77"/>
          <a:cs typeface="Hind" panose="02000000000000000000" pitchFamily="2" charset="77"/>
          <a:sym typeface="Hind Regular"/>
        </a:defRPr>
      </a:lvl3pPr>
      <a:lvl4pPr marL="1266092" marR="0" indent="-237392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52CAE0"/>
        </a:buClr>
        <a:buSzPct val="99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777777"/>
          </a:solidFill>
          <a:uFillTx/>
          <a:latin typeface="Montserrat" pitchFamily="2" charset="77"/>
          <a:ea typeface="Montserrat" pitchFamily="2" charset="77"/>
          <a:cs typeface="Hind" panose="02000000000000000000" pitchFamily="2" charset="77"/>
          <a:sym typeface="Hind Regular"/>
        </a:defRPr>
      </a:lvl4pPr>
      <a:lvl5pPr marL="1608992" marR="0" indent="-237392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52CAE0"/>
        </a:buClr>
        <a:buSzPct val="99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777777"/>
          </a:solidFill>
          <a:uFillTx/>
          <a:latin typeface="Montserrat" pitchFamily="2" charset="77"/>
          <a:ea typeface="Montserrat" pitchFamily="2" charset="77"/>
          <a:cs typeface="Hind" panose="02000000000000000000" pitchFamily="2" charset="77"/>
          <a:sym typeface="Hind Regular"/>
        </a:defRPr>
      </a:lvl5pPr>
      <a:lvl6pPr marL="1988817" marR="0" indent="-274317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BCDD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696F70"/>
          </a:solidFill>
          <a:uFillTx/>
          <a:latin typeface="Hind Regular"/>
          <a:ea typeface="Hind Regular"/>
          <a:cs typeface="Hind Regular"/>
          <a:sym typeface="Hind Regular"/>
        </a:defRPr>
      </a:lvl6pPr>
      <a:lvl7pPr marL="2331717" marR="0" indent="-274317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BCDD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696F70"/>
          </a:solidFill>
          <a:uFillTx/>
          <a:latin typeface="Hind Regular"/>
          <a:ea typeface="Hind Regular"/>
          <a:cs typeface="Hind Regular"/>
          <a:sym typeface="Hind Regular"/>
        </a:defRPr>
      </a:lvl7pPr>
      <a:lvl8pPr marL="2674617" marR="0" indent="-274317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BCDD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696F70"/>
          </a:solidFill>
          <a:uFillTx/>
          <a:latin typeface="Hind Regular"/>
          <a:ea typeface="Hind Regular"/>
          <a:cs typeface="Hind Regular"/>
          <a:sym typeface="Hind Regular"/>
        </a:defRPr>
      </a:lvl8pPr>
      <a:lvl9pPr marL="3017517" marR="0" indent="-274317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BCDD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696F70"/>
          </a:solidFill>
          <a:uFillTx/>
          <a:latin typeface="Hind Regular"/>
          <a:ea typeface="Hind Regular"/>
          <a:cs typeface="Hind Regular"/>
          <a:sym typeface="Hind Regular"/>
        </a:defRPr>
      </a:lvl9pPr>
    </p:bodyStyle>
    <p:otherStyle>
      <a:lvl1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1pPr>
      <a:lvl2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2pPr>
      <a:lvl3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3pPr>
      <a:lvl4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4pPr>
      <a:lvl5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5pPr>
      <a:lvl6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6pPr>
      <a:lvl7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7pPr>
      <a:lvl8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8pPr>
      <a:lvl9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09FAE-106B-567B-F2A3-8A38CA54D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418" y="399761"/>
            <a:ext cx="10515600" cy="163036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br>
              <a:rPr lang="en-US" sz="2400">
                <a:solidFill>
                  <a:srgbClr val="79E5FA"/>
                </a:solidFill>
                <a:latin typeface="Arial Black"/>
              </a:rPr>
            </a:br>
            <a:r>
              <a:rPr lang="en-US" sz="6000">
                <a:solidFill>
                  <a:srgbClr val="79E5FA"/>
                </a:solidFill>
                <a:latin typeface="Montserrat Black"/>
              </a:rPr>
              <a:t>Section Header Here</a:t>
            </a:r>
            <a:br>
              <a:rPr lang="en-US" sz="6000">
                <a:solidFill>
                  <a:srgbClr val="79E5FA"/>
                </a:solidFill>
                <a:latin typeface="Montserrat Black"/>
              </a:rPr>
            </a:br>
            <a:r>
              <a:rPr lang="en-US" sz="2700" i="1">
                <a:solidFill>
                  <a:srgbClr val="79E5FA"/>
                </a:solidFill>
                <a:latin typeface="Montserrat"/>
              </a:rPr>
              <a:t>Subtitle Here</a:t>
            </a:r>
          </a:p>
          <a:p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C29859B-6A9D-E6AD-1C9A-8342150F32CD}"/>
              </a:ext>
            </a:extLst>
          </p:cNvPr>
          <p:cNvCxnSpPr/>
          <p:nvPr/>
        </p:nvCxnSpPr>
        <p:spPr>
          <a:xfrm flipV="1">
            <a:off x="886692" y="1364673"/>
            <a:ext cx="7737763" cy="13855"/>
          </a:xfrm>
          <a:prstGeom prst="straightConnector1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F13C8930-F8D4-39CA-A845-3010FCB3D68E}"/>
              </a:ext>
            </a:extLst>
          </p:cNvPr>
          <p:cNvSpPr/>
          <p:nvPr/>
        </p:nvSpPr>
        <p:spPr>
          <a:xfrm>
            <a:off x="676750" y="502788"/>
            <a:ext cx="10843843" cy="58474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1778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C6EE00D-39B7-2C47-95B8-4E4BB20834B2}"/>
              </a:ext>
            </a:extLst>
          </p:cNvPr>
          <p:cNvSpPr txBox="1">
            <a:spLocks/>
          </p:cNvSpPr>
          <p:nvPr/>
        </p:nvSpPr>
        <p:spPr>
          <a:xfrm>
            <a:off x="2290781" y="2922029"/>
            <a:ext cx="7560148" cy="10115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>
                <a:solidFill>
                  <a:srgbClr val="212D59"/>
                </a:solidFill>
                <a:latin typeface="Montserrat Black"/>
              </a:rPr>
              <a:t>Workgroup Report Outs</a:t>
            </a:r>
            <a:endParaRPr lang="en-US"/>
          </a:p>
          <a:p>
            <a:pPr algn="ctr">
              <a:lnSpc>
                <a:spcPct val="150000"/>
              </a:lnSpc>
            </a:pPr>
            <a:r>
              <a:rPr lang="en-US" sz="2400" i="1">
                <a:solidFill>
                  <a:srgbClr val="212D59"/>
                </a:solidFill>
                <a:latin typeface="Montserrat"/>
              </a:rPr>
              <a:t>Presented by Co-Chairs</a:t>
            </a:r>
            <a:endParaRPr lang="en-US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1800">
              <a:solidFill>
                <a:schemeClr val="bg1"/>
              </a:solidFill>
              <a:latin typeface="Montserrat Black"/>
            </a:endParaRPr>
          </a:p>
        </p:txBody>
      </p:sp>
      <p:sp>
        <p:nvSpPr>
          <p:cNvPr id="6" name="TextBox 28">
            <a:extLst>
              <a:ext uri="{FF2B5EF4-FFF2-40B4-BE49-F238E27FC236}">
                <a16:creationId xmlns:a16="http://schemas.microsoft.com/office/drawing/2014/main" id="{E566F1F4-F73D-D619-8972-36E25436A48A}"/>
              </a:ext>
            </a:extLst>
          </p:cNvPr>
          <p:cNvSpPr txBox="1"/>
          <p:nvPr/>
        </p:nvSpPr>
        <p:spPr>
          <a:xfrm>
            <a:off x="1185911" y="3513360"/>
            <a:ext cx="9764820" cy="5838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400">
                <a:latin typeface="Montserrat"/>
                <a:ea typeface="+mn-lt"/>
                <a:cs typeface="+mn-lt"/>
              </a:rPr>
              <a:t>11:10 – 11:55am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574F3CC-3288-4571-A076-FC95599482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147" y="5408028"/>
            <a:ext cx="1432871" cy="94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543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CFF0F6">
                <a:lumMod val="92000"/>
              </a:srgb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23BFBD0-C06A-7287-F3E6-CF6341B2B69A}"/>
              </a:ext>
            </a:extLst>
          </p:cNvPr>
          <p:cNvSpPr/>
          <p:nvPr/>
        </p:nvSpPr>
        <p:spPr>
          <a:xfrm>
            <a:off x="7730309" y="338735"/>
            <a:ext cx="4358226" cy="1508101"/>
          </a:xfrm>
          <a:prstGeom prst="rect">
            <a:avLst/>
          </a:prstGeom>
          <a:solidFill>
            <a:srgbClr val="FFFFFF"/>
          </a:solidFill>
          <a:ln w="25400" cap="flat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lvl="0" hangingPunct="0">
              <a:defRPr/>
            </a:pPr>
            <a:r>
              <a:rPr lang="en-US" b="1">
                <a:solidFill>
                  <a:srgbClr val="3E4E8D"/>
                </a:solidFill>
                <a:latin typeface="Hind Regular"/>
                <a:ea typeface="Hind Regular"/>
                <a:cs typeface="Hind Regular"/>
                <a:sym typeface="Hind Regular"/>
              </a:rPr>
              <a:t>What specific Pediatric T2D work is being done by T1DX-QI? </a:t>
            </a:r>
          </a:p>
          <a:p>
            <a:pPr lvl="0" hangingPunct="0">
              <a:defRPr/>
            </a:pPr>
            <a:r>
              <a:rPr lang="en-US" sz="1400">
                <a:solidFill>
                  <a:srgbClr val="3E4E8D"/>
                </a:solidFill>
                <a:latin typeface="Hind Regular"/>
                <a:ea typeface="Hind Regular"/>
                <a:cs typeface="Hind Regular"/>
                <a:sym typeface="Hind Regular"/>
              </a:rPr>
              <a:t>Established a T2D Pediatric Registry</a:t>
            </a:r>
          </a:p>
          <a:p>
            <a:pPr lvl="0" hangingPunct="0">
              <a:defRPr/>
            </a:pPr>
            <a:r>
              <a:rPr lang="en-US" sz="1400">
                <a:solidFill>
                  <a:srgbClr val="3E4E8D"/>
                </a:solidFill>
                <a:latin typeface="Hind Regular"/>
                <a:ea typeface="Hind Regular"/>
                <a:cs typeface="Hind Regular"/>
                <a:sym typeface="Hind Regular"/>
              </a:rPr>
              <a:t>Baseline statin use was determined using this registry</a:t>
            </a:r>
          </a:p>
          <a:p>
            <a:pPr lvl="0" hangingPunct="0">
              <a:defRPr/>
            </a:pPr>
            <a:r>
              <a:rPr lang="en-US" sz="1400">
                <a:solidFill>
                  <a:srgbClr val="3E4E8D"/>
                </a:solidFill>
                <a:latin typeface="Hind Regular"/>
                <a:ea typeface="Hind Regular"/>
                <a:cs typeface="Hind Regular"/>
                <a:sym typeface="Hind Regular"/>
              </a:rPr>
              <a:t>Benchmarking non-insulin medications and HbA1c outcomes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6F9487F-3EDC-8070-195C-C9A8D59B864D}"/>
              </a:ext>
            </a:extLst>
          </p:cNvPr>
          <p:cNvSpPr/>
          <p:nvPr/>
        </p:nvSpPr>
        <p:spPr>
          <a:xfrm>
            <a:off x="8247952" y="2108119"/>
            <a:ext cx="3842195" cy="264002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gradFill>
              <a:gsLst>
                <a:gs pos="0">
                  <a:srgbClr val="CFF0F6">
                    <a:lumMod val="92000"/>
                  </a:srgbClr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253135"/>
                      <a:gd name="connsiteY0" fmla="*/ 1169665 h 2339329"/>
                      <a:gd name="connsiteX1" fmla="*/ 2626568 w 5253135"/>
                      <a:gd name="connsiteY1" fmla="*/ 0 h 2339329"/>
                      <a:gd name="connsiteX2" fmla="*/ 5253136 w 5253135"/>
                      <a:gd name="connsiteY2" fmla="*/ 1169665 h 2339329"/>
                      <a:gd name="connsiteX3" fmla="*/ 2626568 w 5253135"/>
                      <a:gd name="connsiteY3" fmla="*/ 2339330 h 2339329"/>
                      <a:gd name="connsiteX4" fmla="*/ 0 w 5253135"/>
                      <a:gd name="connsiteY4" fmla="*/ 1169665 h 2339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53135" h="2339329" fill="none" extrusionOk="0">
                        <a:moveTo>
                          <a:pt x="0" y="1169665"/>
                        </a:moveTo>
                        <a:cubicBezTo>
                          <a:pt x="46359" y="529177"/>
                          <a:pt x="1257062" y="-166917"/>
                          <a:pt x="2626568" y="0"/>
                        </a:cubicBezTo>
                        <a:cubicBezTo>
                          <a:pt x="3980202" y="-14851"/>
                          <a:pt x="5116123" y="652674"/>
                          <a:pt x="5253136" y="1169665"/>
                        </a:cubicBezTo>
                        <a:cubicBezTo>
                          <a:pt x="5219929" y="1498975"/>
                          <a:pt x="4029945" y="2404975"/>
                          <a:pt x="2626568" y="2339330"/>
                        </a:cubicBezTo>
                        <a:cubicBezTo>
                          <a:pt x="1205546" y="2355896"/>
                          <a:pt x="20441" y="1820568"/>
                          <a:pt x="0" y="1169665"/>
                        </a:cubicBezTo>
                        <a:close/>
                      </a:path>
                      <a:path w="5253135" h="2339329" stroke="0" extrusionOk="0">
                        <a:moveTo>
                          <a:pt x="0" y="1169665"/>
                        </a:moveTo>
                        <a:cubicBezTo>
                          <a:pt x="-275738" y="353596"/>
                          <a:pt x="933269" y="91084"/>
                          <a:pt x="2626568" y="0"/>
                        </a:cubicBezTo>
                        <a:cubicBezTo>
                          <a:pt x="4253893" y="37202"/>
                          <a:pt x="5108765" y="528268"/>
                          <a:pt x="5253136" y="1169665"/>
                        </a:cubicBezTo>
                        <a:cubicBezTo>
                          <a:pt x="5134888" y="1931129"/>
                          <a:pt x="4030203" y="2598992"/>
                          <a:pt x="2626568" y="2339330"/>
                        </a:cubicBezTo>
                        <a:cubicBezTo>
                          <a:pt x="1042594" y="2266365"/>
                          <a:pt x="138347" y="1881756"/>
                          <a:pt x="0" y="116966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>
                <a:solidFill>
                  <a:schemeClr val="accent3"/>
                </a:solidFill>
                <a:latin typeface="Hind Regular"/>
                <a:cs typeface="Hind Regular"/>
                <a:sym typeface="Hind Regular"/>
              </a:rPr>
              <a:t>Clinical Interest Areas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400" b="1" i="0" u="none" strike="noStrike" normalizeH="0" baseline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Hind Regular"/>
                <a:ea typeface="Hind Regular"/>
                <a:cs typeface="Hind Regular"/>
                <a:sym typeface="Hind Regular"/>
              </a:rPr>
              <a:t>Non-insulin medications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4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ind Regular"/>
                <a:ea typeface="Hind Regular"/>
                <a:cs typeface="Hind Regular"/>
                <a:sym typeface="Hind Regular"/>
              </a:rPr>
              <a:t>PES Survey Development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4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ind Regular"/>
                <a:cs typeface="Hind Regular"/>
              </a:rPr>
              <a:t>Improve HA1c targets in Pediatric patients with T2D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4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ind Regular"/>
                <a:cs typeface="Hind Regular"/>
              </a:rPr>
              <a:t>Improve cholesterol screening, diagnosis, and treatment 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4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ind Regular"/>
                <a:cs typeface="Hind Regular"/>
              </a:rPr>
              <a:t>Patient Education</a:t>
            </a:r>
            <a:endParaRPr kumimoji="0" lang="en-US" sz="1800" b="1" i="0" u="none" strike="noStrike" normalizeH="0" baseline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Hind Regular"/>
              <a:ea typeface="Hind Regular"/>
              <a:cs typeface="Hind Regular"/>
              <a:sym typeface="Hind Regular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9489E2-1DB4-9844-DF6D-52F2E72D8B0A}"/>
              </a:ext>
            </a:extLst>
          </p:cNvPr>
          <p:cNvSpPr/>
          <p:nvPr/>
        </p:nvSpPr>
        <p:spPr>
          <a:xfrm>
            <a:off x="8114614" y="4658630"/>
            <a:ext cx="3929340" cy="2031321"/>
          </a:xfrm>
          <a:custGeom>
            <a:avLst/>
            <a:gdLst>
              <a:gd name="csX0" fmla="*/ 0 w 3929340"/>
              <a:gd name="csY0" fmla="*/ 0 h 2031321"/>
              <a:gd name="csX1" fmla="*/ 3929340 w 3929340"/>
              <a:gd name="csY1" fmla="*/ 0 h 2031321"/>
              <a:gd name="csX2" fmla="*/ 3929340 w 3929340"/>
              <a:gd name="csY2" fmla="*/ 2031321 h 2031321"/>
              <a:gd name="csX3" fmla="*/ 0 w 3929340"/>
              <a:gd name="csY3" fmla="*/ 2031321 h 2031321"/>
              <a:gd name="csX4" fmla="*/ 0 w 3929340"/>
              <a:gd name="csY4" fmla="*/ 0 h 203132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3929340" h="2031321" fill="none" extrusionOk="0">
                <a:moveTo>
                  <a:pt x="0" y="0"/>
                </a:moveTo>
                <a:cubicBezTo>
                  <a:pt x="661345" y="-49533"/>
                  <a:pt x="2726636" y="-14809"/>
                  <a:pt x="3929340" y="0"/>
                </a:cubicBezTo>
                <a:cubicBezTo>
                  <a:pt x="4016979" y="766990"/>
                  <a:pt x="3856661" y="1807975"/>
                  <a:pt x="3929340" y="2031321"/>
                </a:cubicBezTo>
                <a:cubicBezTo>
                  <a:pt x="3002648" y="1983090"/>
                  <a:pt x="1160066" y="2115776"/>
                  <a:pt x="0" y="2031321"/>
                </a:cubicBezTo>
                <a:cubicBezTo>
                  <a:pt x="-38581" y="1602258"/>
                  <a:pt x="63341" y="1000560"/>
                  <a:pt x="0" y="0"/>
                </a:cubicBezTo>
                <a:close/>
              </a:path>
              <a:path w="3929340" h="2031321" stroke="0" extrusionOk="0">
                <a:moveTo>
                  <a:pt x="0" y="0"/>
                </a:moveTo>
                <a:cubicBezTo>
                  <a:pt x="1858137" y="118645"/>
                  <a:pt x="3401077" y="116012"/>
                  <a:pt x="3929340" y="0"/>
                </a:cubicBezTo>
                <a:cubicBezTo>
                  <a:pt x="3796458" y="355148"/>
                  <a:pt x="4014291" y="1325897"/>
                  <a:pt x="3929340" y="2031321"/>
                </a:cubicBezTo>
                <a:cubicBezTo>
                  <a:pt x="2461659" y="2165921"/>
                  <a:pt x="1956169" y="1874125"/>
                  <a:pt x="0" y="2031321"/>
                </a:cubicBezTo>
                <a:cubicBezTo>
                  <a:pt x="-20187" y="1072108"/>
                  <a:pt x="-152480" y="68613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25400" cap="flat">
            <a:gradFill>
              <a:gsLst>
                <a:gs pos="46000">
                  <a:srgbClr val="E5F7FA"/>
                </a:gs>
                <a:gs pos="35665">
                  <a:srgbClr val="D5F2F7"/>
                </a:gs>
                <a:gs pos="58756">
                  <a:srgbClr val="BFEBF3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ysDot"/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FillTx/>
                <a:latin typeface="Hind Regular"/>
                <a:ea typeface="Hind Regular"/>
                <a:cs typeface="Hind Regular"/>
                <a:sym typeface="Hind Regular"/>
              </a:rPr>
              <a:t>Goals for 2026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>
                <a:solidFill>
                  <a:schemeClr val="tx2"/>
                </a:solidFill>
                <a:latin typeface="Hind Regular"/>
                <a:ea typeface="Hind Regular"/>
                <a:cs typeface="Hind Regular"/>
                <a:sym typeface="Hind Regular"/>
              </a:rPr>
              <a:t>Continue growing membership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sz="1800" i="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Hind Regular"/>
                <a:ea typeface="Hind Regular"/>
                <a:cs typeface="Hind Regular"/>
                <a:sym typeface="Hind Regular"/>
              </a:rPr>
              <a:t>Data map additional centers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>
                <a:solidFill>
                  <a:schemeClr val="tx2"/>
                </a:solidFill>
                <a:latin typeface="Hind Regular"/>
                <a:ea typeface="Hind Regular"/>
                <a:cs typeface="Hind Regular"/>
                <a:sym typeface="Hind Regular"/>
              </a:rPr>
              <a:t>Publish more journal articles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>
                <a:solidFill>
                  <a:schemeClr val="tx2"/>
                </a:solidFill>
                <a:latin typeface="Hind Regular"/>
                <a:ea typeface="Hind Regular"/>
                <a:cs typeface="Hind Regular"/>
                <a:sym typeface="Hind Regular"/>
              </a:rPr>
              <a:t>Publish abstracts for conferences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err="1">
                <a:solidFill>
                  <a:schemeClr val="tx2"/>
                </a:solidFill>
                <a:latin typeface="Hind Regular"/>
                <a:ea typeface="Hind Regular"/>
                <a:cs typeface="Hind Regular"/>
                <a:sym typeface="Hind Regular"/>
              </a:rPr>
              <a:t>Datamap</a:t>
            </a:r>
            <a:r>
              <a:rPr lang="en-US">
                <a:solidFill>
                  <a:schemeClr val="tx2"/>
                </a:solidFill>
                <a:latin typeface="Hind Regular"/>
                <a:ea typeface="Hind Regular"/>
                <a:cs typeface="Hind Regular"/>
                <a:sym typeface="Hind Regular"/>
              </a:rPr>
              <a:t> additional T2D centers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>
                <a:solidFill>
                  <a:schemeClr val="tx2"/>
                </a:solidFill>
                <a:latin typeface="Hind Regular"/>
                <a:ea typeface="Hind Regular"/>
                <a:cs typeface="Hind Regular"/>
                <a:sym typeface="Hind Regular"/>
              </a:rPr>
              <a:t>Improve A1c values for young adults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507953-0E0F-0CD6-45D4-25A937FFA4E3}"/>
              </a:ext>
            </a:extLst>
          </p:cNvPr>
          <p:cNvSpPr/>
          <p:nvPr/>
        </p:nvSpPr>
        <p:spPr>
          <a:xfrm>
            <a:off x="-4597" y="100469"/>
            <a:ext cx="5976781" cy="2831540"/>
          </a:xfrm>
          <a:prstGeom prst="rect">
            <a:avLst/>
          </a:prstGeom>
          <a:solidFill>
            <a:srgbClr val="FFFFFF"/>
          </a:solidFill>
          <a:ln w="25400" cap="flat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normalizeH="0" baseline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Hind Regular"/>
                <a:ea typeface="Hind Regular"/>
                <a:cs typeface="Hind Regular"/>
                <a:sym typeface="Hind Regular"/>
              </a:rPr>
              <a:t>Member Snapshot</a:t>
            </a:r>
            <a:endParaRPr lang="en-US" sz="2800" b="1">
              <a:ln w="0"/>
              <a:solidFill>
                <a:schemeClr val="accent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ind Regular"/>
              <a:ea typeface="Hind Regular"/>
              <a:cs typeface="Hind Regular"/>
              <a:sym typeface="Hind Regular"/>
            </a:endParaRPr>
          </a:p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normalizeH="0" baseline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Hind Regular"/>
                <a:ea typeface="Hind Regular"/>
                <a:cs typeface="Hind Regular"/>
                <a:sym typeface="Hind Regular"/>
              </a:rPr>
              <a:t>Co-Chairs</a:t>
            </a:r>
            <a:endParaRPr lang="en-US" sz="2800" b="1">
              <a:ln w="0"/>
              <a:solidFill>
                <a:schemeClr val="accent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ind Regular"/>
              <a:ea typeface="Hind Regular"/>
              <a:cs typeface="Hind Regular"/>
              <a:sym typeface="Hind Regular"/>
            </a:endParaRPr>
          </a:p>
          <a:p>
            <a:pPr marL="285750" marR="0" indent="-28575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>
                <a:solidFill>
                  <a:schemeClr val="accent3"/>
                </a:solidFill>
                <a:latin typeface="Hind Regular"/>
                <a:cs typeface="Hind Regular"/>
                <a:sym typeface="Hind Regular"/>
              </a:rPr>
              <a:t>Mónica Bianco, MD, Lurie Children’s Hospital</a:t>
            </a:r>
          </a:p>
          <a:p>
            <a:pPr marL="285750" marR="0" indent="-28575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sv-SE">
                <a:solidFill>
                  <a:schemeClr val="accent3"/>
                </a:solidFill>
                <a:latin typeface="Hind Regular"/>
                <a:cs typeface="Hind Regular"/>
                <a:sym typeface="Hind Regular"/>
              </a:rPr>
              <a:t>Tamara Hannon, MD, Riley Children’s Hospital</a:t>
            </a:r>
          </a:p>
          <a:p>
            <a:pPr marR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2400" b="1" i="0" u="none" strike="noStrike" normalizeH="0" baseline="0">
                <a:ln/>
                <a:solidFill>
                  <a:schemeClr val="accent3"/>
                </a:solidFill>
                <a:uFillTx/>
                <a:latin typeface="Hind Regular"/>
                <a:ea typeface="Hind Regular"/>
                <a:cs typeface="Hind Regular"/>
                <a:sym typeface="Hind Regular"/>
              </a:rPr>
              <a:t>T1DX Support Staff</a:t>
            </a:r>
          </a:p>
          <a:p>
            <a:pPr marL="285750" indent="-285750" hangingPunct="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3"/>
                </a:solidFill>
                <a:latin typeface="Hind Regular"/>
                <a:cs typeface="Hind Regular"/>
                <a:sym typeface="Hind Regular"/>
              </a:rPr>
              <a:t>Timothy Bol</a:t>
            </a:r>
          </a:p>
          <a:p>
            <a:pPr marR="0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400" b="1">
                <a:ln/>
                <a:solidFill>
                  <a:schemeClr val="accent3"/>
                </a:solidFill>
                <a:latin typeface="Hind Regular"/>
                <a:cs typeface="Hind Regular"/>
                <a:sym typeface="Hind Regular"/>
              </a:rPr>
              <a:t>45+ committee members</a:t>
            </a:r>
            <a:endParaRPr lang="en-US" sz="2400" b="1">
              <a:ln/>
              <a:solidFill>
                <a:schemeClr val="accent3"/>
              </a:solidFill>
              <a:latin typeface="Hind Regular"/>
              <a:cs typeface="Hind Regular"/>
            </a:endParaRPr>
          </a:p>
          <a:p>
            <a:pPr marR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400" b="1">
                <a:ln/>
                <a:solidFill>
                  <a:schemeClr val="accent3"/>
                </a:solidFill>
                <a:latin typeface="Hind Regular"/>
                <a:cs typeface="Hind Regular"/>
                <a:sym typeface="Hind Regular"/>
              </a:rPr>
              <a:t>15+ centers represented</a:t>
            </a:r>
            <a:endParaRPr lang="en-US" sz="2400" b="1">
              <a:ln/>
              <a:solidFill>
                <a:schemeClr val="accent3"/>
              </a:solidFill>
              <a:latin typeface="Hind Regular"/>
              <a:cs typeface="Hind Regular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B963DB-984A-3B29-A6E7-5231F11BD5A8}"/>
              </a:ext>
            </a:extLst>
          </p:cNvPr>
          <p:cNvSpPr/>
          <p:nvPr/>
        </p:nvSpPr>
        <p:spPr>
          <a:xfrm>
            <a:off x="92775" y="3808402"/>
            <a:ext cx="5038315" cy="2462208"/>
          </a:xfrm>
          <a:prstGeom prst="rect">
            <a:avLst/>
          </a:prstGeom>
          <a:solidFill>
            <a:srgbClr val="FFFFFF"/>
          </a:solidFill>
          <a:ln w="50800" cap="flat">
            <a:gradFill>
              <a:gsLst>
                <a:gs pos="60162">
                  <a:srgbClr val="BEEBF3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lvl="0" hangingPunct="0">
              <a:defRPr/>
            </a:pPr>
            <a:r>
              <a:rPr lang="en-US" sz="2800" b="1">
                <a:solidFill>
                  <a:srgbClr val="3E4E8D"/>
                </a:solidFill>
                <a:latin typeface="Hind Regular"/>
                <a:ea typeface="Hind Regular"/>
                <a:cs typeface="Hind Regular"/>
                <a:sym typeface="Hind Regular"/>
              </a:rPr>
              <a:t>2025 Accomplishments</a:t>
            </a:r>
          </a:p>
          <a:p>
            <a:pPr marL="285750" lvl="0" indent="-285750" hangingPunct="0">
              <a:buFont typeface="Wingdings" panose="05000000000000000000" pitchFamily="2" charset="2"/>
              <a:buChar char="ü"/>
              <a:defRPr/>
            </a:pPr>
            <a:r>
              <a:rPr lang="en-US">
                <a:solidFill>
                  <a:schemeClr val="accent3"/>
                </a:solidFill>
                <a:latin typeface="Hind Regular"/>
                <a:cs typeface="Hind Regular"/>
                <a:sym typeface="Hind Regular"/>
              </a:rPr>
              <a:t>4 Papers </a:t>
            </a:r>
          </a:p>
          <a:p>
            <a:pPr marL="285750" lvl="0" indent="-285750" hangingPunct="0">
              <a:buFont typeface="Wingdings" panose="05000000000000000000" pitchFamily="2" charset="2"/>
              <a:buChar char="ü"/>
              <a:defRPr/>
            </a:pPr>
            <a:r>
              <a:rPr lang="en-US">
                <a:solidFill>
                  <a:schemeClr val="accent3"/>
                </a:solidFill>
                <a:latin typeface="Hind Regular"/>
                <a:cs typeface="Hind Regular"/>
                <a:sym typeface="Hind Regular"/>
              </a:rPr>
              <a:t>17 Conference Oral Presentations/Abstracts</a:t>
            </a:r>
          </a:p>
          <a:p>
            <a:pPr marL="285750" lvl="0" indent="-285750" hangingPunct="0">
              <a:buFont typeface="Wingdings" panose="05000000000000000000" pitchFamily="2" charset="2"/>
              <a:buChar char="ü"/>
              <a:defRPr/>
            </a:pPr>
            <a:r>
              <a:rPr lang="en-US">
                <a:solidFill>
                  <a:schemeClr val="accent3"/>
                </a:solidFill>
                <a:latin typeface="Hind Regular"/>
                <a:cs typeface="Hind Regular"/>
                <a:sym typeface="Hind Regular"/>
              </a:rPr>
              <a:t>Growing member enrollment</a:t>
            </a:r>
          </a:p>
          <a:p>
            <a:pPr marL="285750" lvl="0" indent="-285750" hangingPunct="0">
              <a:buFont typeface="Wingdings" panose="05000000000000000000" pitchFamily="2" charset="2"/>
              <a:buChar char="ü"/>
              <a:defRPr/>
            </a:pPr>
            <a:r>
              <a:rPr lang="en-US">
                <a:solidFill>
                  <a:schemeClr val="accent3"/>
                </a:solidFill>
                <a:latin typeface="Hind Regular"/>
                <a:cs typeface="Hind Regular"/>
                <a:sym typeface="Hind Regular"/>
              </a:rPr>
              <a:t>Pediatric Endocrine Society (PES) Survey development </a:t>
            </a:r>
          </a:p>
          <a:p>
            <a:pPr marL="285750" lvl="0" indent="-285750" hangingPunct="0">
              <a:buFont typeface="Wingdings" panose="05000000000000000000" pitchFamily="2" charset="2"/>
              <a:buChar char="ü"/>
              <a:defRPr/>
            </a:pPr>
            <a:r>
              <a:rPr lang="en-US">
                <a:solidFill>
                  <a:schemeClr val="accent3"/>
                </a:solidFill>
                <a:latin typeface="Hind Regular"/>
                <a:cs typeface="Hind Regular"/>
                <a:sym typeface="Hind Regular"/>
              </a:rPr>
              <a:t>T2D Representation on T1D Collab Call</a:t>
            </a:r>
          </a:p>
          <a:p>
            <a:pPr marL="285750" lvl="0" indent="-285750" hangingPunct="0">
              <a:buFont typeface="Wingdings" panose="05000000000000000000" pitchFamily="2" charset="2"/>
              <a:buChar char="ü"/>
              <a:defRPr/>
            </a:pPr>
            <a:r>
              <a:rPr lang="en-US">
                <a:solidFill>
                  <a:schemeClr val="accent3"/>
                </a:solidFill>
                <a:latin typeface="Hind Regular"/>
                <a:cs typeface="Hind Regular"/>
                <a:sym typeface="Hind Regular"/>
              </a:rPr>
              <a:t>Increased prescribing of GLP-1s and SGLT-2s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56A22B1-713C-D419-0E87-AA92AD0F758E}"/>
              </a:ext>
            </a:extLst>
          </p:cNvPr>
          <p:cNvSpPr/>
          <p:nvPr/>
        </p:nvSpPr>
        <p:spPr>
          <a:xfrm>
            <a:off x="4434746" y="1532570"/>
            <a:ext cx="3842196" cy="3656994"/>
          </a:xfrm>
          <a:prstGeom prst="ellipse">
            <a:avLst/>
          </a:prstGeom>
          <a:solidFill>
            <a:schemeClr val="bg1"/>
          </a:solidFill>
          <a:ln w="60325" cap="flat">
            <a:gradFill>
              <a:gsLst>
                <a:gs pos="90208">
                  <a:srgbClr val="BCEAF3"/>
                </a:gs>
                <a:gs pos="57350">
                  <a:srgbClr val="C1ECF4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460033"/>
                      <a:gd name="connsiteY0" fmla="*/ 2127119 h 4254237"/>
                      <a:gd name="connsiteX1" fmla="*/ 2230017 w 4460033"/>
                      <a:gd name="connsiteY1" fmla="*/ 0 h 4254237"/>
                      <a:gd name="connsiteX2" fmla="*/ 4460034 w 4460033"/>
                      <a:gd name="connsiteY2" fmla="*/ 2127119 h 4254237"/>
                      <a:gd name="connsiteX3" fmla="*/ 2230017 w 4460033"/>
                      <a:gd name="connsiteY3" fmla="*/ 4254238 h 4254237"/>
                      <a:gd name="connsiteX4" fmla="*/ 0 w 4460033"/>
                      <a:gd name="connsiteY4" fmla="*/ 2127119 h 4254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0033" h="4254237" fill="none" extrusionOk="0">
                        <a:moveTo>
                          <a:pt x="0" y="2127119"/>
                        </a:moveTo>
                        <a:cubicBezTo>
                          <a:pt x="226364" y="979198"/>
                          <a:pt x="1010989" y="-25881"/>
                          <a:pt x="2230017" y="0"/>
                        </a:cubicBezTo>
                        <a:cubicBezTo>
                          <a:pt x="3276703" y="-28317"/>
                          <a:pt x="4304844" y="1098454"/>
                          <a:pt x="4460034" y="2127119"/>
                        </a:cubicBezTo>
                        <a:cubicBezTo>
                          <a:pt x="4451826" y="3223619"/>
                          <a:pt x="3421513" y="4309977"/>
                          <a:pt x="2230017" y="4254238"/>
                        </a:cubicBezTo>
                        <a:cubicBezTo>
                          <a:pt x="1166084" y="4348107"/>
                          <a:pt x="153322" y="3338758"/>
                          <a:pt x="0" y="2127119"/>
                        </a:cubicBezTo>
                        <a:close/>
                      </a:path>
                      <a:path w="4460033" h="4254237" stroke="0" extrusionOk="0">
                        <a:moveTo>
                          <a:pt x="0" y="2127119"/>
                        </a:moveTo>
                        <a:cubicBezTo>
                          <a:pt x="-151118" y="859131"/>
                          <a:pt x="977750" y="7755"/>
                          <a:pt x="2230017" y="0"/>
                        </a:cubicBezTo>
                        <a:cubicBezTo>
                          <a:pt x="3480729" y="4023"/>
                          <a:pt x="4265903" y="958517"/>
                          <a:pt x="4460034" y="2127119"/>
                        </a:cubicBezTo>
                        <a:cubicBezTo>
                          <a:pt x="4375891" y="3384064"/>
                          <a:pt x="3443964" y="4351836"/>
                          <a:pt x="2230017" y="4254238"/>
                        </a:cubicBezTo>
                        <a:cubicBezTo>
                          <a:pt x="896703" y="4198590"/>
                          <a:pt x="32810" y="3317571"/>
                          <a:pt x="0" y="212711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47616E"/>
              </a:solidFill>
              <a:effectLst/>
              <a:uFillTx/>
              <a:latin typeface="Hind Regular"/>
              <a:ea typeface="Hind Regular"/>
              <a:cs typeface="Hind Regular"/>
              <a:sym typeface="Hind Regular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40AFDA0-5A80-645B-015E-E04E24A25D68}"/>
              </a:ext>
            </a:extLst>
          </p:cNvPr>
          <p:cNvGrpSpPr/>
          <p:nvPr/>
        </p:nvGrpSpPr>
        <p:grpSpPr>
          <a:xfrm>
            <a:off x="4726537" y="2312795"/>
            <a:ext cx="3151443" cy="2672420"/>
            <a:chOff x="4596713" y="1901910"/>
            <a:chExt cx="3799178" cy="3068889"/>
          </a:xfrm>
          <a:noFill/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8109C4C-1A9B-8632-BB8B-54AD39FD27A7}"/>
                </a:ext>
              </a:extLst>
            </p:cNvPr>
            <p:cNvSpPr txBox="1"/>
            <p:nvPr/>
          </p:nvSpPr>
          <p:spPr>
            <a:xfrm>
              <a:off x="4734572" y="1901910"/>
              <a:ext cx="3661319" cy="2837060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>
              <a:softEdge rad="76200"/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 anchorCtr="0">
              <a:no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3200">
                  <a:solidFill>
                    <a:schemeClr val="accent3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ontserrat SemiBold" panose="00000700000000000000" pitchFamily="2" charset="0"/>
                  <a:ea typeface="Hind Bold"/>
                  <a:cs typeface="Hind Bold"/>
                  <a:sym typeface="Hind Bold"/>
                </a:rPr>
                <a:t>Pediatric T2D</a:t>
              </a:r>
              <a:r>
                <a:rPr kumimoji="0" lang="en-US" sz="3200" b="0" i="0" u="none" strike="noStrike" cap="none" spc="0" normalizeH="0" baseline="0">
                  <a:ln>
                    <a:noFill/>
                  </a:ln>
                  <a:solidFill>
                    <a:schemeClr val="accent3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FillTx/>
                  <a:latin typeface="Montserrat SemiBold" panose="00000700000000000000" pitchFamily="2" charset="0"/>
                  <a:ea typeface="Hind Bold"/>
                  <a:cs typeface="Hind Bold"/>
                  <a:sym typeface="Hind Bold"/>
                </a:rPr>
                <a:t> Committee</a:t>
              </a:r>
            </a:p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3200">
                  <a:solidFill>
                    <a:schemeClr val="accent3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ontserrat SemiBold" panose="00000700000000000000" pitchFamily="2" charset="0"/>
                  <a:ea typeface="Hind Bold"/>
                  <a:cs typeface="Hind Bold"/>
                  <a:sym typeface="Hind Bold"/>
                </a:rPr>
                <a:t>2025 </a:t>
              </a:r>
            </a:p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spc="0" normalizeH="0" baseline="0">
                <a:ln>
                  <a:noFill/>
                </a:ln>
                <a:solidFill>
                  <a:srgbClr val="F48E46"/>
                </a:solidFill>
                <a:effectLst/>
                <a:uFillTx/>
                <a:latin typeface="Montserrat SemiBold" panose="00000700000000000000" pitchFamily="2" charset="0"/>
                <a:ea typeface="Hind Bold"/>
                <a:cs typeface="Hind Bold"/>
                <a:sym typeface="Hind Bold"/>
              </a:endParaRPr>
            </a:p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spc="0" normalizeH="0" baseline="0">
                <a:ln>
                  <a:noFill/>
                </a:ln>
                <a:solidFill>
                  <a:srgbClr val="F48E46"/>
                </a:solidFill>
                <a:effectLst/>
                <a:uFillTx/>
                <a:latin typeface="Montserrat SemiBold" panose="00000700000000000000" pitchFamily="2" charset="0"/>
                <a:ea typeface="Hind Bold"/>
                <a:cs typeface="Hind Bold"/>
                <a:sym typeface="Hind Bold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41F216A-005C-A1CC-EA67-D3A4E012E5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96713" y="3429000"/>
              <a:ext cx="3612105" cy="1541799"/>
            </a:xfrm>
            <a:prstGeom prst="rect">
              <a:avLst/>
            </a:prstGeo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" name="Rectangle 1">
            <a:extLst>
              <a:ext uri="{FF2B5EF4-FFF2-40B4-BE49-F238E27FC236}">
                <a16:creationId xmlns:a16="http://schemas.microsoft.com/office/drawing/2014/main" id="{B24BBF7F-AF69-CA31-F798-B869DDFD1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3245859F-D539-2B8C-1D65-93B1CE0CF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30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E5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09FAE-106B-567B-F2A3-8A38CA54D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418" y="399761"/>
            <a:ext cx="10515600" cy="163036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br>
              <a:rPr lang="en-US" sz="2400">
                <a:solidFill>
                  <a:srgbClr val="79E5FA"/>
                </a:solidFill>
                <a:latin typeface="Arial Black"/>
              </a:rPr>
            </a:br>
            <a:r>
              <a:rPr lang="en-US" sz="6000">
                <a:solidFill>
                  <a:srgbClr val="79E5FA"/>
                </a:solidFill>
                <a:latin typeface="Montserrat Black"/>
              </a:rPr>
              <a:t>Section Header Here</a:t>
            </a:r>
            <a:br>
              <a:rPr lang="en-US" sz="6000">
                <a:solidFill>
                  <a:srgbClr val="79E5FA"/>
                </a:solidFill>
                <a:latin typeface="Montserrat Black"/>
              </a:rPr>
            </a:br>
            <a:r>
              <a:rPr lang="en-US" sz="2700" i="1">
                <a:solidFill>
                  <a:srgbClr val="79E5FA"/>
                </a:solidFill>
                <a:latin typeface="Montserrat"/>
              </a:rPr>
              <a:t>Subtitle Here</a:t>
            </a:r>
          </a:p>
          <a:p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C29859B-6A9D-E6AD-1C9A-8342150F32CD}"/>
              </a:ext>
            </a:extLst>
          </p:cNvPr>
          <p:cNvCxnSpPr/>
          <p:nvPr/>
        </p:nvCxnSpPr>
        <p:spPr>
          <a:xfrm flipV="1">
            <a:off x="886692" y="1364673"/>
            <a:ext cx="7737763" cy="13855"/>
          </a:xfrm>
          <a:prstGeom prst="straightConnector1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F13C8930-F8D4-39CA-A845-3010FCB3D68E}"/>
              </a:ext>
            </a:extLst>
          </p:cNvPr>
          <p:cNvSpPr/>
          <p:nvPr/>
        </p:nvSpPr>
        <p:spPr>
          <a:xfrm>
            <a:off x="676750" y="502788"/>
            <a:ext cx="10843843" cy="58474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1778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C6EE00D-39B7-2C47-95B8-4E4BB20834B2}"/>
              </a:ext>
            </a:extLst>
          </p:cNvPr>
          <p:cNvSpPr txBox="1">
            <a:spLocks/>
          </p:cNvSpPr>
          <p:nvPr/>
        </p:nvSpPr>
        <p:spPr>
          <a:xfrm>
            <a:off x="2295144" y="2920752"/>
            <a:ext cx="7560148" cy="10115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>
                <a:solidFill>
                  <a:srgbClr val="212D59"/>
                </a:solidFill>
                <a:latin typeface="Montserrat Black"/>
              </a:rPr>
              <a:t>Hybrid Closed Loop Work Group</a:t>
            </a:r>
            <a:endParaRPr lang="en-US"/>
          </a:p>
          <a:p>
            <a:pPr algn="ctr">
              <a:lnSpc>
                <a:spcPct val="150000"/>
              </a:lnSpc>
            </a:pPr>
            <a:r>
              <a:rPr lang="en-US" sz="2400" i="1">
                <a:solidFill>
                  <a:srgbClr val="212D59"/>
                </a:solidFill>
                <a:latin typeface="Montserrat"/>
              </a:rPr>
              <a:t>Co-Chairs: Dr. Carol Levy and Emily Coppedge</a:t>
            </a:r>
            <a:endParaRPr lang="en-US" err="1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1800">
              <a:solidFill>
                <a:schemeClr val="bg1"/>
              </a:solidFill>
              <a:latin typeface="Montserrat Black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AA73D55-3D15-4350-B7F1-48D611CE25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147" y="5408028"/>
            <a:ext cx="1432871" cy="94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876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CFF0F6">
                <a:lumMod val="92000"/>
              </a:srgb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23BFBD0-C06A-7287-F3E6-CF6341B2B69A}"/>
              </a:ext>
            </a:extLst>
          </p:cNvPr>
          <p:cNvSpPr/>
          <p:nvPr/>
        </p:nvSpPr>
        <p:spPr>
          <a:xfrm>
            <a:off x="7853260" y="70633"/>
            <a:ext cx="4358226" cy="3416316"/>
          </a:xfrm>
          <a:prstGeom prst="rect">
            <a:avLst/>
          </a:prstGeom>
          <a:solidFill>
            <a:srgbClr val="FFFFFF"/>
          </a:solidFill>
          <a:ln w="25400" cap="flat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solidFill>
                  <a:srgbClr val="3E4E8D"/>
                </a:solidFill>
                <a:latin typeface="Hind Regular"/>
                <a:ea typeface="Hind Regular"/>
                <a:cs typeface="Hind Regular"/>
                <a:sym typeface="Hind Regular"/>
              </a:rPr>
              <a:t>Key Topics Discussed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3E4E8D"/>
                </a:solidFill>
                <a:effectLst/>
                <a:uLnTx/>
                <a:uFillTx/>
                <a:latin typeface="Hind Regular"/>
                <a:ea typeface="Hind Regular"/>
                <a:cs typeface="Hind Regular"/>
                <a:sym typeface="Hind Regular"/>
              </a:rPr>
              <a:t>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E4E8D"/>
                </a:solidFill>
                <a:effectLst/>
                <a:uLnTx/>
                <a:uFillTx/>
                <a:latin typeface="Hind Regular"/>
                <a:ea typeface="Hind Regular"/>
                <a:cs typeface="Hind Regular"/>
                <a:sym typeface="Hind Regular"/>
              </a:rPr>
              <a:t> </a:t>
            </a: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E4E8D"/>
                </a:solidFill>
                <a:effectLst/>
                <a:uLnTx/>
                <a:uFillTx/>
                <a:latin typeface="Hind Regular"/>
                <a:ea typeface="Hind Regular"/>
                <a:cs typeface="Hind Regular"/>
                <a:sym typeface="Hind Regular"/>
              </a:rPr>
              <a:t>Education and training for pump use and AID systems</a:t>
            </a: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E4E8D"/>
                </a:solidFill>
                <a:effectLst/>
                <a:uLnTx/>
                <a:uFillTx/>
                <a:latin typeface="Hind Regular"/>
                <a:ea typeface="Hind Regular"/>
                <a:cs typeface="Hind Regular"/>
                <a:sym typeface="Hind Regular"/>
              </a:rPr>
              <a:t>DIY systems and community innovation</a:t>
            </a: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E4E8D"/>
                </a:solidFill>
                <a:effectLst/>
                <a:uLnTx/>
                <a:uFillTx/>
                <a:latin typeface="Hind Regular"/>
                <a:ea typeface="Hind Regular"/>
                <a:cs typeface="Hind Regular"/>
                <a:sym typeface="Hind Regular"/>
              </a:rPr>
              <a:t>Carb counting and hybrid closed loop applications</a:t>
            </a: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E4E8D"/>
                </a:solidFill>
                <a:effectLst/>
                <a:uLnTx/>
                <a:uFillTx/>
                <a:latin typeface="Hind Regular"/>
                <a:ea typeface="Hind Regular"/>
                <a:cs typeface="Hind Regular"/>
                <a:sym typeface="Hind Regular"/>
              </a:rPr>
              <a:t>Managing severe insulin resistance, sick days, and ketones</a:t>
            </a: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E4E8D"/>
                </a:solidFill>
                <a:effectLst/>
                <a:uLnTx/>
                <a:uFillTx/>
                <a:latin typeface="Hind Regular"/>
                <a:ea typeface="Hind Regular"/>
                <a:cs typeface="Hind Regular"/>
                <a:sym typeface="Hind Regular"/>
              </a:rPr>
              <a:t>Special populations: young children, elderly, and people who learn differently</a:t>
            </a: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E4E8D"/>
                </a:solidFill>
                <a:effectLst/>
                <a:uLnTx/>
                <a:uFillTx/>
                <a:latin typeface="Hind Regular"/>
                <a:ea typeface="Hind Regular"/>
                <a:cs typeface="Hind Regular"/>
                <a:sym typeface="Hind Regular"/>
              </a:rPr>
              <a:t>Off-label use of adjunctive therapies with HCL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6F9487F-3EDC-8070-195C-C9A8D59B864D}"/>
              </a:ext>
            </a:extLst>
          </p:cNvPr>
          <p:cNvSpPr/>
          <p:nvPr/>
        </p:nvSpPr>
        <p:spPr>
          <a:xfrm>
            <a:off x="4484657" y="4417689"/>
            <a:ext cx="3480536" cy="246691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gradFill>
              <a:gsLst>
                <a:gs pos="0">
                  <a:srgbClr val="CFF0F6">
                    <a:lumMod val="92000"/>
                  </a:srgbClr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253135"/>
                      <a:gd name="connsiteY0" fmla="*/ 1169665 h 2339329"/>
                      <a:gd name="connsiteX1" fmla="*/ 2626568 w 5253135"/>
                      <a:gd name="connsiteY1" fmla="*/ 0 h 2339329"/>
                      <a:gd name="connsiteX2" fmla="*/ 5253136 w 5253135"/>
                      <a:gd name="connsiteY2" fmla="*/ 1169665 h 2339329"/>
                      <a:gd name="connsiteX3" fmla="*/ 2626568 w 5253135"/>
                      <a:gd name="connsiteY3" fmla="*/ 2339330 h 2339329"/>
                      <a:gd name="connsiteX4" fmla="*/ 0 w 5253135"/>
                      <a:gd name="connsiteY4" fmla="*/ 1169665 h 2339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53135" h="2339329" fill="none" extrusionOk="0">
                        <a:moveTo>
                          <a:pt x="0" y="1169665"/>
                        </a:moveTo>
                        <a:cubicBezTo>
                          <a:pt x="46359" y="529177"/>
                          <a:pt x="1257062" y="-166917"/>
                          <a:pt x="2626568" y="0"/>
                        </a:cubicBezTo>
                        <a:cubicBezTo>
                          <a:pt x="3980202" y="-14851"/>
                          <a:pt x="5116123" y="652674"/>
                          <a:pt x="5253136" y="1169665"/>
                        </a:cubicBezTo>
                        <a:cubicBezTo>
                          <a:pt x="5219929" y="1498975"/>
                          <a:pt x="4029945" y="2404975"/>
                          <a:pt x="2626568" y="2339330"/>
                        </a:cubicBezTo>
                        <a:cubicBezTo>
                          <a:pt x="1205546" y="2355896"/>
                          <a:pt x="20441" y="1820568"/>
                          <a:pt x="0" y="1169665"/>
                        </a:cubicBezTo>
                        <a:close/>
                      </a:path>
                      <a:path w="5253135" h="2339329" stroke="0" extrusionOk="0">
                        <a:moveTo>
                          <a:pt x="0" y="1169665"/>
                        </a:moveTo>
                        <a:cubicBezTo>
                          <a:pt x="-275738" y="353596"/>
                          <a:pt x="933269" y="91084"/>
                          <a:pt x="2626568" y="0"/>
                        </a:cubicBezTo>
                        <a:cubicBezTo>
                          <a:pt x="4253893" y="37202"/>
                          <a:pt x="5108765" y="528268"/>
                          <a:pt x="5253136" y="1169665"/>
                        </a:cubicBezTo>
                        <a:cubicBezTo>
                          <a:pt x="5134888" y="1931129"/>
                          <a:pt x="4030203" y="2598992"/>
                          <a:pt x="2626568" y="2339330"/>
                        </a:cubicBezTo>
                        <a:cubicBezTo>
                          <a:pt x="1042594" y="2266365"/>
                          <a:pt x="138347" y="1881756"/>
                          <a:pt x="0" y="116966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 w="0"/>
                <a:solidFill>
                  <a:srgbClr val="52CAE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Hind Regular"/>
                <a:ea typeface="Hind Regular"/>
                <a:cs typeface="Hind Regular"/>
                <a:sym typeface="Hind Regular"/>
              </a:rPr>
              <a:t>Clinical Interest Areas</a:t>
            </a: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>
                <a:ln w="0"/>
                <a:solidFill>
                  <a:srgbClr val="52CAE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ind Regular"/>
                <a:ea typeface="Hind Regular"/>
                <a:cs typeface="Hind Regular"/>
                <a:sym typeface="Hind Regular"/>
              </a:rPr>
              <a:t>Addressing disparities in ADT use. </a:t>
            </a:r>
            <a:endParaRPr kumimoji="0" lang="en-US" sz="1800" b="0" i="0" u="none" strike="noStrike" kern="1200" cap="none" spc="0" normalizeH="0" baseline="0" noProof="0">
              <a:ln w="0"/>
              <a:solidFill>
                <a:srgbClr val="52CAE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Hind Regular"/>
              <a:ea typeface="Hind Regular"/>
              <a:cs typeface="Hind Regular"/>
              <a:sym typeface="Hind Regular"/>
            </a:endParaRP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 w="0"/>
                <a:solidFill>
                  <a:srgbClr val="52CAE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Hind Regular"/>
                <a:ea typeface="Hind Regular"/>
                <a:cs typeface="Hind Regular"/>
                <a:sym typeface="Hind Regular"/>
              </a:rPr>
              <a:t>New ideas for future papers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9489E2-1DB4-9844-DF6D-52F2E72D8B0A}"/>
              </a:ext>
            </a:extLst>
          </p:cNvPr>
          <p:cNvSpPr/>
          <p:nvPr/>
        </p:nvSpPr>
        <p:spPr>
          <a:xfrm>
            <a:off x="8121231" y="3703294"/>
            <a:ext cx="3822283" cy="2862318"/>
          </a:xfrm>
          <a:custGeom>
            <a:avLst/>
            <a:gdLst>
              <a:gd name="csX0" fmla="*/ 0 w 3822283"/>
              <a:gd name="csY0" fmla="*/ 0 h 2862318"/>
              <a:gd name="csX1" fmla="*/ 3822283 w 3822283"/>
              <a:gd name="csY1" fmla="*/ 0 h 2862318"/>
              <a:gd name="csX2" fmla="*/ 3822283 w 3822283"/>
              <a:gd name="csY2" fmla="*/ 2862318 h 2862318"/>
              <a:gd name="csX3" fmla="*/ 0 w 3822283"/>
              <a:gd name="csY3" fmla="*/ 2862318 h 2862318"/>
              <a:gd name="csX4" fmla="*/ 0 w 3822283"/>
              <a:gd name="csY4" fmla="*/ 0 h 286231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3822283" h="2862318" fill="none" extrusionOk="0">
                <a:moveTo>
                  <a:pt x="0" y="0"/>
                </a:moveTo>
                <a:cubicBezTo>
                  <a:pt x="990913" y="-49533"/>
                  <a:pt x="2651987" y="-14809"/>
                  <a:pt x="3822283" y="0"/>
                </a:cubicBezTo>
                <a:cubicBezTo>
                  <a:pt x="3909922" y="1181562"/>
                  <a:pt x="3749604" y="2518514"/>
                  <a:pt x="3822283" y="2862318"/>
                </a:cubicBezTo>
                <a:cubicBezTo>
                  <a:pt x="2142498" y="2814087"/>
                  <a:pt x="1091933" y="2946773"/>
                  <a:pt x="0" y="2862318"/>
                </a:cubicBezTo>
                <a:cubicBezTo>
                  <a:pt x="-38581" y="2461249"/>
                  <a:pt x="63341" y="1010689"/>
                  <a:pt x="0" y="0"/>
                </a:cubicBezTo>
                <a:close/>
              </a:path>
              <a:path w="3822283" h="2862318" stroke="0" extrusionOk="0">
                <a:moveTo>
                  <a:pt x="0" y="0"/>
                </a:moveTo>
                <a:cubicBezTo>
                  <a:pt x="1148158" y="118645"/>
                  <a:pt x="2320297" y="116012"/>
                  <a:pt x="3822283" y="0"/>
                </a:cubicBezTo>
                <a:cubicBezTo>
                  <a:pt x="3689401" y="621961"/>
                  <a:pt x="3907234" y="2220383"/>
                  <a:pt x="3822283" y="2862318"/>
                </a:cubicBezTo>
                <a:cubicBezTo>
                  <a:pt x="2824558" y="2996918"/>
                  <a:pt x="1140244" y="2705122"/>
                  <a:pt x="0" y="2862318"/>
                </a:cubicBezTo>
                <a:cubicBezTo>
                  <a:pt x="-20187" y="1488120"/>
                  <a:pt x="-152480" y="58532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25400" cap="flat">
            <a:gradFill>
              <a:gsLst>
                <a:gs pos="46000">
                  <a:srgbClr val="E5F7FA"/>
                </a:gs>
                <a:gs pos="35665">
                  <a:srgbClr val="D5F2F7"/>
                </a:gs>
                <a:gs pos="58756">
                  <a:srgbClr val="BFEBF3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ysDot"/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3E4E8D"/>
                </a:solidFill>
                <a:latin typeface="Hind Regular"/>
                <a:ea typeface="Hind Regular"/>
                <a:cs typeface="Hind Regular"/>
                <a:sym typeface="Hind Regular"/>
              </a:rPr>
              <a:t>Next steps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E4E8D"/>
                </a:solidFill>
                <a:effectLst/>
                <a:uLnTx/>
                <a:uFillTx/>
                <a:latin typeface="Hind Regular"/>
                <a:ea typeface="Hind Regular"/>
                <a:cs typeface="Hind Regular"/>
                <a:sym typeface="Hind Regular"/>
              </a:rPr>
              <a:t> for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3E4E8D"/>
                </a:solidFill>
                <a:effectLst/>
                <a:uLnTx/>
                <a:uFillTx/>
                <a:latin typeface="Hind Regular"/>
                <a:ea typeface="Hind Regular"/>
                <a:cs typeface="Hind Regular"/>
                <a:sym typeface="Hind Regular"/>
              </a:rPr>
              <a:t>2026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69FB2"/>
              </a:solidFill>
              <a:effectLst/>
              <a:uLnTx/>
              <a:uFillTx/>
              <a:latin typeface="Hind Regular"/>
              <a:ea typeface="Hind Regular"/>
              <a:cs typeface="Hind Regular"/>
              <a:sym typeface="Hind Regular"/>
            </a:endParaRP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69FB2"/>
                </a:solidFill>
                <a:effectLst/>
                <a:uLnTx/>
                <a:uFillTx/>
                <a:latin typeface="Hind Regular"/>
                <a:ea typeface="Hind Regular"/>
                <a:cs typeface="Hind Regular"/>
                <a:sym typeface="Hind Regular"/>
              </a:rPr>
              <a:t>Develop a curriculum for pump training and post-training education</a:t>
            </a: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69FB2"/>
                </a:solidFill>
                <a:effectLst/>
                <a:uLnTx/>
                <a:uFillTx/>
                <a:latin typeface="Hind Regular"/>
                <a:ea typeface="Hind Regular"/>
                <a:cs typeface="Hind Regular"/>
                <a:sym typeface="Hind Regular"/>
              </a:rPr>
              <a:t>Publish expert opinion papers summarizing practical experiences with HCL systems</a:t>
            </a: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69FB2"/>
                </a:solidFill>
                <a:effectLst/>
                <a:uLnTx/>
                <a:uFillTx/>
                <a:latin typeface="Hind Regular"/>
                <a:ea typeface="Hind Regular"/>
                <a:cs typeface="Hind Regular"/>
                <a:sym typeface="Hind Regular"/>
              </a:rPr>
              <a:t>Continue presentations and cross-center learning in upcoming meetings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507953-0E0F-0CD6-45D4-25A937FFA4E3}"/>
              </a:ext>
            </a:extLst>
          </p:cNvPr>
          <p:cNvSpPr/>
          <p:nvPr/>
        </p:nvSpPr>
        <p:spPr>
          <a:xfrm>
            <a:off x="-8738" y="70633"/>
            <a:ext cx="5025238" cy="2923873"/>
          </a:xfrm>
          <a:prstGeom prst="rect">
            <a:avLst/>
          </a:prstGeom>
          <a:solidFill>
            <a:srgbClr val="FFFFFF"/>
          </a:solidFill>
          <a:ln w="25400" cap="flat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 w="0"/>
                <a:solidFill>
                  <a:srgbClr val="3E4E8D"/>
                </a:solidFill>
                <a:effectLst>
                  <a:outerShdw blurRad="38100" dist="19050" dir="2700000" algn="tl" rotWithShape="0">
                    <a:srgbClr val="0C0C0C">
                      <a:alpha val="40000"/>
                    </a:srgbClr>
                  </a:outerShdw>
                </a:effectLst>
                <a:uLnTx/>
                <a:uFillTx/>
                <a:latin typeface="Hind Regular"/>
                <a:ea typeface="Hind Regular"/>
                <a:cs typeface="Hind Regular"/>
                <a:sym typeface="Hind Regular"/>
              </a:rPr>
              <a:t>Member Snapshot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 w="0"/>
                <a:solidFill>
                  <a:srgbClr val="3E4E8D"/>
                </a:solidFill>
                <a:effectLst>
                  <a:outerShdw blurRad="38100" dist="19050" dir="2700000" algn="tl" rotWithShape="0">
                    <a:srgbClr val="0C0C0C">
                      <a:alpha val="40000"/>
                    </a:srgbClr>
                  </a:outerShdw>
                </a:effectLst>
                <a:uLnTx/>
                <a:uFillTx/>
                <a:latin typeface="Hind Regular"/>
                <a:ea typeface="Hind Regular"/>
                <a:cs typeface="Hind Regular"/>
                <a:sym typeface="Hind Regular"/>
              </a:rPr>
              <a:t>Co-Chairs</a:t>
            </a:r>
            <a:endParaRPr kumimoji="0" lang="en-US" sz="2800" b="0" i="0" u="none" strike="noStrike" kern="1200" cap="none" spc="0" normalizeH="0" baseline="0" noProof="0">
              <a:ln w="0"/>
              <a:solidFill>
                <a:srgbClr val="3E4E8D"/>
              </a:solidFill>
              <a:effectLst>
                <a:outerShdw blurRad="38100" dist="19050" dir="2700000" algn="tl" rotWithShape="0">
                  <a:srgbClr val="0C0C0C">
                    <a:alpha val="40000"/>
                  </a:srgbClr>
                </a:outerShdw>
              </a:effectLst>
              <a:uLnTx/>
              <a:uFillTx/>
              <a:latin typeface="Hind Regular"/>
              <a:ea typeface="Hind Regular"/>
              <a:cs typeface="Hind Regular"/>
              <a:sym typeface="Hind Regular"/>
            </a:endParaRP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/>
                <a:solidFill>
                  <a:srgbClr val="8493CF"/>
                </a:solidFill>
                <a:effectLst/>
                <a:uLnTx/>
                <a:uFillTx/>
                <a:latin typeface="Hind Regular"/>
                <a:ea typeface="Hind Regular"/>
                <a:cs typeface="Hind Regular"/>
                <a:sym typeface="Hind Regular"/>
              </a:rPr>
              <a:t>Carol Levy, MD,  Mt. Sinai </a:t>
            </a: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b="1">
                <a:ln/>
                <a:solidFill>
                  <a:srgbClr val="8493CF"/>
                </a:solidFill>
                <a:latin typeface="Hind Regular"/>
                <a:ea typeface="Hind Regular"/>
                <a:cs typeface="Hind Regular"/>
                <a:sym typeface="Hind Regular"/>
              </a:rPr>
              <a:t>Emily Coppedge</a:t>
            </a:r>
            <a:r>
              <a:rPr kumimoji="0" lang="sv-SE" sz="1800" b="1" i="0" u="none" strike="noStrike" kern="1200" cap="none" spc="0" normalizeH="0" baseline="0" noProof="0">
                <a:ln/>
                <a:solidFill>
                  <a:srgbClr val="8493CF"/>
                </a:solidFill>
                <a:effectLst/>
                <a:uLnTx/>
                <a:uFillTx/>
                <a:latin typeface="Hind Regular"/>
                <a:ea typeface="Hind Regular"/>
                <a:cs typeface="Hind Regular"/>
                <a:sym typeface="Hind Regular"/>
              </a:rPr>
              <a:t>, </a:t>
            </a:r>
            <a:r>
              <a:rPr lang="sv-SE" b="1">
                <a:ln/>
                <a:solidFill>
                  <a:srgbClr val="8493CF"/>
                </a:solidFill>
                <a:latin typeface="Hind Regular"/>
                <a:ea typeface="Hind Regular"/>
                <a:cs typeface="Hind Regular"/>
                <a:sym typeface="Hind Regular"/>
              </a:rPr>
              <a:t>CPNP</a:t>
            </a:r>
            <a:r>
              <a:rPr kumimoji="0" lang="sv-SE" sz="1800" b="1" i="0" u="none" strike="noStrike" kern="1200" cap="none" spc="0" normalizeH="0" baseline="0" noProof="0">
                <a:ln/>
                <a:solidFill>
                  <a:srgbClr val="8493CF"/>
                </a:solidFill>
                <a:effectLst/>
                <a:uLnTx/>
                <a:uFillTx/>
                <a:latin typeface="Hind Regular"/>
                <a:ea typeface="Hind Regular"/>
                <a:cs typeface="Hind Regular"/>
                <a:sym typeface="Hind Regular"/>
              </a:rPr>
              <a:t>, </a:t>
            </a:r>
            <a:r>
              <a:rPr lang="sv-SE" b="1">
                <a:ln/>
                <a:solidFill>
                  <a:srgbClr val="8493CF"/>
                </a:solidFill>
                <a:latin typeface="Hind Regular"/>
                <a:ea typeface="Hind Regular"/>
                <a:cs typeface="Hind Regular"/>
                <a:sym typeface="Hind Regular"/>
              </a:rPr>
              <a:t>CDCES</a:t>
            </a:r>
            <a:r>
              <a:rPr kumimoji="0" lang="sv-SE" sz="1800" b="1" i="0" u="none" strike="noStrike" kern="1200" cap="none" spc="0" normalizeH="0" baseline="0" noProof="0">
                <a:ln/>
                <a:solidFill>
                  <a:srgbClr val="8493CF"/>
                </a:solidFill>
                <a:effectLst/>
                <a:uLnTx/>
                <a:uFillTx/>
                <a:latin typeface="Hind Regular"/>
                <a:ea typeface="Hind Regular"/>
                <a:cs typeface="Hind Regular"/>
                <a:sym typeface="Hind Regular"/>
              </a:rPr>
              <a:t>, Cornell</a:t>
            </a:r>
          </a:p>
          <a:p>
            <a:pPr marR="0" lvl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sv-SE" sz="1800" b="1" i="0" u="none" strike="noStrike" kern="1200" cap="none" spc="0" normalizeH="0" baseline="0" noProof="0">
              <a:ln/>
              <a:solidFill>
                <a:srgbClr val="8493CF"/>
              </a:solidFill>
              <a:effectLst/>
              <a:uLnTx/>
              <a:uFillTx/>
              <a:latin typeface="Hind Regular"/>
              <a:ea typeface="Hind Regular"/>
              <a:cs typeface="Hind Regular"/>
              <a:sym typeface="Hind Regular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/>
                <a:solidFill>
                  <a:srgbClr val="3E4E8D"/>
                </a:solidFill>
                <a:effectLst/>
                <a:uLnTx/>
                <a:uFillTx/>
                <a:latin typeface="Hind Regular"/>
                <a:ea typeface="Hind Regular"/>
                <a:cs typeface="Hind Regular"/>
                <a:sym typeface="Hind Regular"/>
              </a:rPr>
              <a:t>T1DX Support Staff</a:t>
            </a: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/>
                <a:solidFill>
                  <a:srgbClr val="8493CF"/>
                </a:solidFill>
                <a:effectLst/>
                <a:uLnTx/>
                <a:uFillTx/>
                <a:latin typeface="Hind Regular"/>
                <a:ea typeface="Hind Regular"/>
                <a:cs typeface="Hind Regular"/>
                <a:sym typeface="Hind Regular"/>
              </a:rPr>
              <a:t>Trevon Wright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3E4E8D"/>
                </a:solidFill>
                <a:latin typeface="Hind Regular"/>
                <a:ea typeface="Hind Regular"/>
                <a:cs typeface="Hind Regular"/>
                <a:sym typeface="Hind Regular"/>
              </a:rPr>
              <a:t>30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E4E8D"/>
                </a:solidFill>
                <a:effectLst/>
                <a:uLnTx/>
                <a:uFillTx/>
                <a:latin typeface="Hind Regular"/>
                <a:ea typeface="Hind Regular"/>
                <a:cs typeface="Hind Regular"/>
                <a:sym typeface="Hind Regular"/>
              </a:rPr>
              <a:t>+ working group members</a:t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E4E8D"/>
                </a:solidFill>
                <a:effectLst/>
                <a:uLnTx/>
                <a:uFillTx/>
                <a:latin typeface="Hind Regular"/>
                <a:ea typeface="Hind Regular"/>
                <a:cs typeface="Hind Regular"/>
                <a:sym typeface="Hind Regular"/>
              </a:rPr>
            </a:b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E4E8D"/>
                </a:solidFill>
                <a:effectLst/>
                <a:uLnTx/>
                <a:uFillTx/>
                <a:latin typeface="Hind Regular"/>
                <a:ea typeface="Hind Regular"/>
                <a:cs typeface="Hind Regular"/>
                <a:sym typeface="Hind Regular"/>
              </a:rPr>
              <a:t>15+ centers represented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B963DB-984A-3B29-A6E7-5231F11BD5A8}"/>
              </a:ext>
            </a:extLst>
          </p:cNvPr>
          <p:cNvSpPr/>
          <p:nvPr/>
        </p:nvSpPr>
        <p:spPr>
          <a:xfrm>
            <a:off x="28361" y="3410907"/>
            <a:ext cx="4354862" cy="3447093"/>
          </a:xfrm>
          <a:prstGeom prst="rect">
            <a:avLst/>
          </a:prstGeom>
          <a:solidFill>
            <a:srgbClr val="FFFFFF"/>
          </a:solidFill>
          <a:ln w="50800" cap="flat">
            <a:gradFill>
              <a:gsLst>
                <a:gs pos="60162">
                  <a:srgbClr val="BEEBF3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>
                <a:solidFill>
                  <a:srgbClr val="3E4E8D"/>
                </a:solidFill>
                <a:latin typeface="Hind Regular"/>
                <a:ea typeface="Hind Regular"/>
                <a:cs typeface="Hind Regular"/>
                <a:sym typeface="Hind Regular"/>
              </a:rPr>
              <a:t>Focus and Objectives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69FB2"/>
              </a:solidFill>
              <a:effectLst/>
              <a:uLnTx/>
              <a:uFillTx/>
              <a:latin typeface="Hind Regular"/>
              <a:ea typeface="Hind Regular"/>
              <a:cs typeface="Hind Regular"/>
              <a:sym typeface="Hind Regular"/>
            </a:endParaRP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69FB2"/>
                </a:solidFill>
                <a:effectLst/>
                <a:uLnTx/>
                <a:uFillTx/>
                <a:latin typeface="Hind Regular"/>
                <a:ea typeface="Hind Regular"/>
                <a:cs typeface="Hind Regular"/>
                <a:sym typeface="Hind Regular"/>
              </a:rPr>
              <a:t>Rebranding to emphasize practical discussions on hybrid closed loop (HCL) systems, including use in pregnancy and diverse populations</a:t>
            </a: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69FB2"/>
                </a:solidFill>
                <a:effectLst/>
                <a:uLnTx/>
                <a:uFillTx/>
                <a:latin typeface="Hind Regular"/>
                <a:ea typeface="Hind Regular"/>
                <a:cs typeface="Hind Regular"/>
                <a:sym typeface="Hind Regular"/>
              </a:rPr>
              <a:t>Encourage knowledge sharing and collaboration to inform quality improvement (QI) projects across centers</a:t>
            </a: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69FB2"/>
                </a:solidFill>
                <a:effectLst/>
                <a:uLnTx/>
                <a:uFillTx/>
                <a:latin typeface="Hind Regular"/>
                <a:ea typeface="Hind Regular"/>
                <a:cs typeface="Hind Regular"/>
                <a:sym typeface="Hind Regular"/>
              </a:rPr>
              <a:t>Support providers with evidence-based insights and real-world experiences using HCL systems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56A22B1-713C-D419-0E87-AA92AD0F758E}"/>
              </a:ext>
            </a:extLst>
          </p:cNvPr>
          <p:cNvSpPr/>
          <p:nvPr/>
        </p:nvSpPr>
        <p:spPr>
          <a:xfrm>
            <a:off x="3755035" y="753714"/>
            <a:ext cx="4093878" cy="3660472"/>
          </a:xfrm>
          <a:prstGeom prst="ellipse">
            <a:avLst/>
          </a:prstGeom>
          <a:solidFill>
            <a:schemeClr val="bg1"/>
          </a:solidFill>
          <a:ln w="60325" cap="flat">
            <a:gradFill>
              <a:gsLst>
                <a:gs pos="90208">
                  <a:srgbClr val="BCEAF3"/>
                </a:gs>
                <a:gs pos="57350">
                  <a:srgbClr val="C1ECF4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460033"/>
                      <a:gd name="connsiteY0" fmla="*/ 2127119 h 4254237"/>
                      <a:gd name="connsiteX1" fmla="*/ 2230017 w 4460033"/>
                      <a:gd name="connsiteY1" fmla="*/ 0 h 4254237"/>
                      <a:gd name="connsiteX2" fmla="*/ 4460034 w 4460033"/>
                      <a:gd name="connsiteY2" fmla="*/ 2127119 h 4254237"/>
                      <a:gd name="connsiteX3" fmla="*/ 2230017 w 4460033"/>
                      <a:gd name="connsiteY3" fmla="*/ 4254238 h 4254237"/>
                      <a:gd name="connsiteX4" fmla="*/ 0 w 4460033"/>
                      <a:gd name="connsiteY4" fmla="*/ 2127119 h 4254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0033" h="4254237" fill="none" extrusionOk="0">
                        <a:moveTo>
                          <a:pt x="0" y="2127119"/>
                        </a:moveTo>
                        <a:cubicBezTo>
                          <a:pt x="226364" y="979198"/>
                          <a:pt x="1010989" y="-25881"/>
                          <a:pt x="2230017" y="0"/>
                        </a:cubicBezTo>
                        <a:cubicBezTo>
                          <a:pt x="3276703" y="-28317"/>
                          <a:pt x="4304844" y="1098454"/>
                          <a:pt x="4460034" y="2127119"/>
                        </a:cubicBezTo>
                        <a:cubicBezTo>
                          <a:pt x="4451826" y="3223619"/>
                          <a:pt x="3421513" y="4309977"/>
                          <a:pt x="2230017" y="4254238"/>
                        </a:cubicBezTo>
                        <a:cubicBezTo>
                          <a:pt x="1166084" y="4348107"/>
                          <a:pt x="153322" y="3338758"/>
                          <a:pt x="0" y="2127119"/>
                        </a:cubicBezTo>
                        <a:close/>
                      </a:path>
                      <a:path w="4460033" h="4254237" stroke="0" extrusionOk="0">
                        <a:moveTo>
                          <a:pt x="0" y="2127119"/>
                        </a:moveTo>
                        <a:cubicBezTo>
                          <a:pt x="-151118" y="859131"/>
                          <a:pt x="977750" y="7755"/>
                          <a:pt x="2230017" y="0"/>
                        </a:cubicBezTo>
                        <a:cubicBezTo>
                          <a:pt x="3480729" y="4023"/>
                          <a:pt x="4265903" y="958517"/>
                          <a:pt x="4460034" y="2127119"/>
                        </a:cubicBezTo>
                        <a:cubicBezTo>
                          <a:pt x="4375891" y="3384064"/>
                          <a:pt x="3443964" y="4351836"/>
                          <a:pt x="2230017" y="4254238"/>
                        </a:cubicBezTo>
                        <a:cubicBezTo>
                          <a:pt x="896703" y="4198590"/>
                          <a:pt x="32810" y="3317571"/>
                          <a:pt x="0" y="212711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7616E"/>
              </a:solidFill>
              <a:effectLst/>
              <a:uLnTx/>
              <a:uFillTx/>
              <a:latin typeface="Hind Regular"/>
              <a:ea typeface="Hind Regular"/>
              <a:cs typeface="Hind Regular"/>
              <a:sym typeface="Hind Regular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40AFDA0-5A80-645B-015E-E04E24A25D68}"/>
              </a:ext>
            </a:extLst>
          </p:cNvPr>
          <p:cNvGrpSpPr/>
          <p:nvPr/>
        </p:nvGrpSpPr>
        <p:grpSpPr>
          <a:xfrm>
            <a:off x="3667011" y="928342"/>
            <a:ext cx="4310551" cy="3489347"/>
            <a:chOff x="3977177" y="796266"/>
            <a:chExt cx="4473496" cy="3459893"/>
          </a:xfrm>
          <a:noFill/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8109C4C-1A9B-8632-BB8B-54AD39FD27A7}"/>
                </a:ext>
              </a:extLst>
            </p:cNvPr>
            <p:cNvSpPr txBox="1"/>
            <p:nvPr/>
          </p:nvSpPr>
          <p:spPr>
            <a:xfrm>
              <a:off x="3977177" y="796266"/>
              <a:ext cx="4473496" cy="3459893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>
              <a:softEdge rad="76200"/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 anchorCtr="0">
              <a:noAutofit/>
            </a:bodyPr>
            <a:lstStyle/>
            <a:p>
              <a:pPr algn="ctr" hangingPunct="0">
                <a:defRPr/>
              </a:pPr>
              <a:r>
                <a:rPr lang="en-US" sz="2400">
                  <a:solidFill>
                    <a:srgbClr val="3E4E8D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ontserrat SemiBold"/>
                  <a:ea typeface="Hind Bold"/>
                  <a:cs typeface="Hind Bold"/>
                  <a:sym typeface="Hind Bold"/>
                </a:rPr>
                <a:t>Hybrid</a:t>
              </a: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3E4E8D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Montserrat SemiBold"/>
                  <a:ea typeface="Hind Bold"/>
                  <a:cs typeface="Hind Bold"/>
                  <a:sym typeface="Hind Bold"/>
                </a:rPr>
                <a:t> </a:t>
              </a:r>
              <a:r>
                <a:rPr lang="en-US" sz="2400">
                  <a:solidFill>
                    <a:srgbClr val="3E4E8D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ontserrat SemiBold"/>
                  <a:ea typeface="Hind Bold"/>
                  <a:cs typeface="Hind Bold"/>
                  <a:sym typeface="Hind Bold"/>
                </a:rPr>
                <a:t>Closed Loop </a:t>
              </a: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3E4E8D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Montserrat SemiBold"/>
                  <a:ea typeface="Hind Bold"/>
                  <a:cs typeface="Hind Bold"/>
                  <a:sym typeface="Hind Bold"/>
                </a:rPr>
                <a:t>Working Group</a:t>
              </a:r>
              <a:endParaRPr lang="en-US" sz="2400" b="0" i="0" u="none" strike="noStrike" kern="1200" cap="none" spc="0" normalizeH="0" baseline="0" noProof="0">
                <a:ln>
                  <a:noFill/>
                </a:ln>
                <a:solidFill>
                  <a:srgbClr val="3E4E8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ontserrat SemiBold"/>
                <a:ea typeface="Hind Bold"/>
                <a:cs typeface="Hind Bold"/>
              </a:endParaRPr>
            </a:p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3E4E8D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Montserrat SemiBold" panose="00000700000000000000" pitchFamily="2" charset="0"/>
                  <a:ea typeface="Hind Bold"/>
                  <a:cs typeface="Hind Bold"/>
                  <a:sym typeface="Hind Bold"/>
                </a:rPr>
                <a:t>2025 </a:t>
              </a:r>
            </a:p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48E46"/>
                </a:solidFill>
                <a:effectLst/>
                <a:uLnTx/>
                <a:uFillTx/>
                <a:latin typeface="Montserrat SemiBold" panose="00000700000000000000" pitchFamily="2" charset="0"/>
                <a:ea typeface="Hind Bold"/>
                <a:cs typeface="Hind Bold"/>
                <a:sym typeface="Hind Bold"/>
              </a:endParaRPr>
            </a:p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48E46"/>
                </a:solidFill>
                <a:effectLst/>
                <a:uLnTx/>
                <a:uFillTx/>
                <a:latin typeface="Montserrat SemiBold" panose="00000700000000000000" pitchFamily="2" charset="0"/>
                <a:ea typeface="Hind Bold"/>
                <a:cs typeface="Hind Bold"/>
                <a:sym typeface="Hind Bold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41F216A-005C-A1CC-EA67-D3A4E012E5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77152" y="2527781"/>
              <a:ext cx="3078056" cy="1276860"/>
            </a:xfrm>
            <a:prstGeom prst="rect">
              <a:avLst/>
            </a:prstGeo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467128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E5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946185-8571-B9B0-555C-4AE1945B48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39909-C56B-1F47-BA5C-73D178498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418" y="399761"/>
            <a:ext cx="10515600" cy="163036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br>
              <a:rPr lang="en-US" sz="2400">
                <a:solidFill>
                  <a:srgbClr val="79E5FA"/>
                </a:solidFill>
                <a:latin typeface="Arial Black"/>
              </a:rPr>
            </a:br>
            <a:r>
              <a:rPr lang="en-US" sz="6000">
                <a:solidFill>
                  <a:srgbClr val="79E5FA"/>
                </a:solidFill>
                <a:latin typeface="Montserrat Black"/>
              </a:rPr>
              <a:t>Section Header Here</a:t>
            </a:r>
            <a:br>
              <a:rPr lang="en-US" sz="6000">
                <a:solidFill>
                  <a:srgbClr val="79E5FA"/>
                </a:solidFill>
                <a:latin typeface="Montserrat Black"/>
              </a:rPr>
            </a:br>
            <a:r>
              <a:rPr lang="en-US" sz="2700" i="1">
                <a:solidFill>
                  <a:srgbClr val="79E5FA"/>
                </a:solidFill>
                <a:latin typeface="Montserrat"/>
              </a:rPr>
              <a:t>Subtitle Here</a:t>
            </a:r>
          </a:p>
          <a:p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64572F1-53B5-A334-EDA6-5E534738A22C}"/>
              </a:ext>
            </a:extLst>
          </p:cNvPr>
          <p:cNvCxnSpPr/>
          <p:nvPr/>
        </p:nvCxnSpPr>
        <p:spPr>
          <a:xfrm flipV="1">
            <a:off x="886692" y="1364673"/>
            <a:ext cx="7737763" cy="13855"/>
          </a:xfrm>
          <a:prstGeom prst="straightConnector1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12AEF00A-89E5-C398-78E0-156CF7D7BC80}"/>
              </a:ext>
            </a:extLst>
          </p:cNvPr>
          <p:cNvSpPr/>
          <p:nvPr/>
        </p:nvSpPr>
        <p:spPr>
          <a:xfrm>
            <a:off x="676750" y="502788"/>
            <a:ext cx="10843843" cy="58474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1778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A89BEC3-C21B-83D7-6A87-5B3C70C2E69A}"/>
              </a:ext>
            </a:extLst>
          </p:cNvPr>
          <p:cNvSpPr txBox="1">
            <a:spLocks/>
          </p:cNvSpPr>
          <p:nvPr/>
        </p:nvSpPr>
        <p:spPr>
          <a:xfrm>
            <a:off x="2295144" y="2920752"/>
            <a:ext cx="7560148" cy="10115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>
                <a:solidFill>
                  <a:srgbClr val="212D59"/>
                </a:solidFill>
                <a:latin typeface="Montserrat Black"/>
              </a:rPr>
              <a:t>Diabetes Distress Work Group</a:t>
            </a:r>
            <a:endParaRPr lang="en-US"/>
          </a:p>
          <a:p>
            <a:pPr algn="ctr">
              <a:lnSpc>
                <a:spcPct val="150000"/>
              </a:lnSpc>
            </a:pPr>
            <a:r>
              <a:rPr lang="en-US" sz="2400" i="1">
                <a:solidFill>
                  <a:srgbClr val="212D59"/>
                </a:solidFill>
                <a:latin typeface="Montserrat"/>
              </a:rPr>
              <a:t>Co-Chairs: Drs. Alissa Roberts and Devin Steenkamp</a:t>
            </a:r>
            <a:endParaRPr lang="en-US" err="1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1800">
              <a:solidFill>
                <a:schemeClr val="bg1"/>
              </a:solidFill>
              <a:latin typeface="Montserrat Black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C8151A8-0FBB-380C-B790-99BF3B8DED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147" y="5408028"/>
            <a:ext cx="1432871" cy="94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208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CFF0F6">
                <a:lumMod val="92000"/>
              </a:srgb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23BFBD0-C06A-7287-F3E6-CF6341B2B69A}"/>
              </a:ext>
            </a:extLst>
          </p:cNvPr>
          <p:cNvSpPr/>
          <p:nvPr/>
        </p:nvSpPr>
        <p:spPr>
          <a:xfrm>
            <a:off x="0" y="0"/>
            <a:ext cx="4661994" cy="2585319"/>
          </a:xfrm>
          <a:prstGeom prst="rect">
            <a:avLst/>
          </a:prstGeom>
          <a:solidFill>
            <a:srgbClr val="FFFFFF"/>
          </a:solidFill>
          <a:ln w="25400" cap="flat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FillTx/>
                <a:latin typeface="Hind Regular"/>
                <a:ea typeface="Hind Regular"/>
                <a:cs typeface="Hind Regular"/>
                <a:sym typeface="Hind Regular"/>
              </a:rPr>
              <a:t>What screening practices have been established in the group?</a:t>
            </a:r>
            <a:endParaRPr lang="en-US">
              <a:solidFill>
                <a:schemeClr val="accent3"/>
              </a:solidFill>
              <a:latin typeface="Hind Regular"/>
              <a:ea typeface="Hind Regular"/>
              <a:cs typeface="Hind Regular"/>
              <a:sym typeface="Hind Regular"/>
            </a:endParaRPr>
          </a:p>
          <a:p>
            <a:pPr marL="285750" indent="-285750" hangingPunct="0">
              <a:buFont typeface="Wingdings" pitchFamily="2" charset="2"/>
              <a:buChar char="v"/>
            </a:pPr>
            <a:r>
              <a:rPr lang="en-US">
                <a:solidFill>
                  <a:schemeClr val="accent3"/>
                </a:solidFill>
                <a:latin typeface="Hind Regular"/>
                <a:ea typeface="Hind Regular"/>
                <a:cs typeface="Hind Regular"/>
                <a:sym typeface="Hind Regular"/>
              </a:rPr>
              <a:t>PAID-T screener is being used across the participating pediatric centers</a:t>
            </a:r>
          </a:p>
          <a:p>
            <a:pPr marL="285750" indent="-285750" hangingPunct="0">
              <a:buFont typeface="Wingdings" pitchFamily="2" charset="2"/>
              <a:buChar char="v"/>
            </a:pPr>
            <a:r>
              <a:rPr lang="en-US">
                <a:solidFill>
                  <a:schemeClr val="accent3"/>
                </a:solidFill>
                <a:latin typeface="Hind Regular"/>
                <a:ea typeface="Hind Regular"/>
                <a:cs typeface="Hind Regular"/>
                <a:sym typeface="Hind Regular"/>
              </a:rPr>
              <a:t>T1DDAS being used across adult centers</a:t>
            </a:r>
          </a:p>
          <a:p>
            <a:pPr marL="742950" lvl="1" indent="-285750" hangingPunct="0">
              <a:buFont typeface="Wingdings" pitchFamily="2" charset="2"/>
              <a:buChar char="v"/>
            </a:pPr>
            <a:r>
              <a:rPr lang="en-US">
                <a:solidFill>
                  <a:schemeClr val="accent3"/>
                </a:solidFill>
                <a:latin typeface="Hind Regular"/>
                <a:ea typeface="Hind Regular"/>
                <a:cs typeface="Hind Regular"/>
                <a:sym typeface="Hind Regular"/>
              </a:rPr>
              <a:t>(8 item scale)</a:t>
            </a:r>
          </a:p>
          <a:p>
            <a:pPr marL="742950" lvl="1" indent="-285750" hangingPunct="0">
              <a:buFont typeface="Wingdings" pitchFamily="2" charset="2"/>
              <a:buChar char="v"/>
            </a:pPr>
            <a:r>
              <a:rPr lang="en-US">
                <a:solidFill>
                  <a:schemeClr val="accent3"/>
                </a:solidFill>
                <a:latin typeface="Hind Regular"/>
                <a:ea typeface="Hind Regular"/>
                <a:cs typeface="Hind Regular"/>
                <a:sym typeface="Hind Regular"/>
              </a:rPr>
              <a:t>(28 item scale)</a:t>
            </a:r>
          </a:p>
          <a:p>
            <a:pPr marL="285750" indent="-285750" hangingPunct="0">
              <a:buFont typeface="Wingdings" pitchFamily="2" charset="2"/>
              <a:buChar char="v"/>
            </a:pPr>
            <a:r>
              <a:rPr lang="en-US">
                <a:solidFill>
                  <a:schemeClr val="accent3"/>
                </a:solidFill>
                <a:latin typeface="Hind Regular"/>
                <a:ea typeface="Hind Regular"/>
                <a:cs typeface="Hind Regular"/>
                <a:sym typeface="Hind Regular"/>
              </a:rPr>
              <a:t>Additional screeners: PAID-PR, PAID-C, P-PAID-C, P-PAID-T, DDS for T2DM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9489E2-1DB4-9844-DF6D-52F2E72D8B0A}"/>
              </a:ext>
            </a:extLst>
          </p:cNvPr>
          <p:cNvSpPr/>
          <p:nvPr/>
        </p:nvSpPr>
        <p:spPr>
          <a:xfrm>
            <a:off x="0" y="2691859"/>
            <a:ext cx="3915059" cy="2031321"/>
          </a:xfrm>
          <a:custGeom>
            <a:avLst/>
            <a:gdLst>
              <a:gd name="csX0" fmla="*/ 0 w 3915059"/>
              <a:gd name="csY0" fmla="*/ 0 h 2031321"/>
              <a:gd name="csX1" fmla="*/ 3915059 w 3915059"/>
              <a:gd name="csY1" fmla="*/ 0 h 2031321"/>
              <a:gd name="csX2" fmla="*/ 3915059 w 3915059"/>
              <a:gd name="csY2" fmla="*/ 2031321 h 2031321"/>
              <a:gd name="csX3" fmla="*/ 0 w 3915059"/>
              <a:gd name="csY3" fmla="*/ 2031321 h 2031321"/>
              <a:gd name="csX4" fmla="*/ 0 w 3915059"/>
              <a:gd name="csY4" fmla="*/ 0 h 203132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3915059" h="2031321" fill="none" extrusionOk="0">
                <a:moveTo>
                  <a:pt x="0" y="0"/>
                </a:moveTo>
                <a:cubicBezTo>
                  <a:pt x="894876" y="-49533"/>
                  <a:pt x="2221613" y="-14809"/>
                  <a:pt x="3915059" y="0"/>
                </a:cubicBezTo>
                <a:cubicBezTo>
                  <a:pt x="4002698" y="766990"/>
                  <a:pt x="3842380" y="1807975"/>
                  <a:pt x="3915059" y="2031321"/>
                </a:cubicBezTo>
                <a:cubicBezTo>
                  <a:pt x="2086486" y="1983090"/>
                  <a:pt x="611902" y="2115776"/>
                  <a:pt x="0" y="2031321"/>
                </a:cubicBezTo>
                <a:cubicBezTo>
                  <a:pt x="-38581" y="1602258"/>
                  <a:pt x="63341" y="1000560"/>
                  <a:pt x="0" y="0"/>
                </a:cubicBezTo>
                <a:close/>
              </a:path>
              <a:path w="3915059" h="2031321" stroke="0" extrusionOk="0">
                <a:moveTo>
                  <a:pt x="0" y="0"/>
                </a:moveTo>
                <a:cubicBezTo>
                  <a:pt x="466942" y="118645"/>
                  <a:pt x="2499494" y="116012"/>
                  <a:pt x="3915059" y="0"/>
                </a:cubicBezTo>
                <a:cubicBezTo>
                  <a:pt x="3782177" y="355148"/>
                  <a:pt x="4000010" y="1325897"/>
                  <a:pt x="3915059" y="2031321"/>
                </a:cubicBezTo>
                <a:cubicBezTo>
                  <a:pt x="2590039" y="2165921"/>
                  <a:pt x="572417" y="1874125"/>
                  <a:pt x="0" y="2031321"/>
                </a:cubicBezTo>
                <a:cubicBezTo>
                  <a:pt x="-20187" y="1072108"/>
                  <a:pt x="-152480" y="68613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25400" cap="flat">
            <a:gradFill>
              <a:gsLst>
                <a:gs pos="46000">
                  <a:srgbClr val="E5F7FA"/>
                </a:gs>
                <a:gs pos="35665">
                  <a:srgbClr val="D5F2F7"/>
                </a:gs>
                <a:gs pos="58756">
                  <a:srgbClr val="BFEBF3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ysDot"/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FillTx/>
                <a:latin typeface="Hind Regular"/>
                <a:ea typeface="Hind Regular"/>
                <a:cs typeface="Hind Regular"/>
                <a:sym typeface="Hind Regular"/>
              </a:rPr>
              <a:t>Goals for </a:t>
            </a:r>
            <a:r>
              <a:rPr kumimoji="0" lang="en-US" sz="1800" b="1" i="0" u="none" strike="noStrike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FillTx/>
                <a:latin typeface="Hind Regular"/>
                <a:ea typeface="Hind Regular"/>
                <a:cs typeface="Hind Regular"/>
                <a:sym typeface="Hind Regular"/>
              </a:rPr>
              <a:t>2026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>
                <a:solidFill>
                  <a:schemeClr val="tx2"/>
                </a:solidFill>
                <a:latin typeface="Hind Regular"/>
                <a:ea typeface="Hind Regular"/>
                <a:cs typeface="Hind Regular"/>
                <a:sym typeface="Hind Regular"/>
              </a:rPr>
              <a:t>Incorporate screeners into monthly data mapping reports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sz="1800" i="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Hind Regular"/>
                <a:ea typeface="Hind Regular"/>
                <a:cs typeface="Hind Regular"/>
                <a:sym typeface="Hind Regular"/>
              </a:rPr>
              <a:t>Add DDS into benchmarking measures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sz="1800" i="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Hind Regular"/>
                <a:ea typeface="Hind Regular"/>
                <a:cs typeface="Hind Regular"/>
                <a:sym typeface="Hind Regular"/>
              </a:rPr>
              <a:t>Sustainability: multi-center funding proposal submission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507953-0E0F-0CD6-45D4-25A937FFA4E3}"/>
              </a:ext>
            </a:extLst>
          </p:cNvPr>
          <p:cNvSpPr/>
          <p:nvPr/>
        </p:nvSpPr>
        <p:spPr>
          <a:xfrm>
            <a:off x="5894362" y="19638"/>
            <a:ext cx="6297638" cy="3200872"/>
          </a:xfrm>
          <a:prstGeom prst="rect">
            <a:avLst/>
          </a:prstGeom>
          <a:solidFill>
            <a:srgbClr val="FFFFFF"/>
          </a:solidFill>
          <a:ln w="25400" cap="flat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normalizeH="0" baseline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Hind Regular"/>
                <a:ea typeface="Hind Regular"/>
                <a:cs typeface="Hind Regular"/>
                <a:sym typeface="Hind Regular"/>
              </a:rPr>
              <a:t>Member Snapshot</a:t>
            </a:r>
            <a:endParaRPr lang="en-US" sz="2800" b="1">
              <a:ln w="0"/>
              <a:solidFill>
                <a:schemeClr val="accent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ind Regular"/>
              <a:ea typeface="Hind Regular"/>
              <a:cs typeface="Hind Regular"/>
              <a:sym typeface="Hind Regular"/>
            </a:endParaRPr>
          </a:p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normalizeH="0" baseline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Hind Regular"/>
                <a:ea typeface="Hind Regular"/>
                <a:cs typeface="Hind Regular"/>
                <a:sym typeface="Hind Regular"/>
              </a:rPr>
              <a:t>Co-Chairs</a:t>
            </a:r>
            <a:endParaRPr lang="en-US" sz="2000">
              <a:ln w="0"/>
              <a:solidFill>
                <a:schemeClr val="accent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ind Regular"/>
              <a:ea typeface="Hind Regular"/>
              <a:cs typeface="Hind Regular"/>
              <a:sym typeface="Hind Regular"/>
            </a:endParaRPr>
          </a:p>
          <a:p>
            <a:pPr marL="285750" marR="0" indent="-28575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b="1">
                <a:ln/>
                <a:solidFill>
                  <a:schemeClr val="accent2"/>
                </a:solidFill>
                <a:latin typeface="Hind Regular"/>
                <a:ea typeface="Hind Regular"/>
                <a:cs typeface="Hind Regular"/>
                <a:sym typeface="Hind Regular"/>
              </a:rPr>
              <a:t>Alissa Roberts, MD, Seattle Children’s</a:t>
            </a:r>
          </a:p>
          <a:p>
            <a:pPr marL="285750" marR="0" indent="-28575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sv-SE" b="1" err="1">
                <a:ln/>
                <a:solidFill>
                  <a:schemeClr val="accent2"/>
                </a:solidFill>
                <a:latin typeface="Hind Regular"/>
                <a:ea typeface="Hind Regular"/>
                <a:cs typeface="Hind Regular"/>
                <a:sym typeface="Hind Regular"/>
              </a:rPr>
              <a:t>Devin</a:t>
            </a:r>
            <a:r>
              <a:rPr lang="sv-SE" b="1">
                <a:ln/>
                <a:solidFill>
                  <a:schemeClr val="accent2"/>
                </a:solidFill>
                <a:latin typeface="Hind Regular"/>
                <a:ea typeface="Hind Regular"/>
                <a:cs typeface="Hind Regular"/>
                <a:sym typeface="Hind Regular"/>
              </a:rPr>
              <a:t> Steenkamp, </a:t>
            </a:r>
            <a:r>
              <a:rPr lang="sv-SE" b="1" err="1">
                <a:ln/>
                <a:solidFill>
                  <a:schemeClr val="accent2"/>
                </a:solidFill>
                <a:latin typeface="Hind Regular"/>
                <a:ea typeface="Hind Regular"/>
                <a:cs typeface="Hind Regular"/>
                <a:sym typeface="Hind Regular"/>
              </a:rPr>
              <a:t>MBChB</a:t>
            </a:r>
            <a:r>
              <a:rPr lang="sv-SE" b="1">
                <a:ln/>
                <a:solidFill>
                  <a:schemeClr val="accent2"/>
                </a:solidFill>
                <a:latin typeface="Hind Regular"/>
                <a:ea typeface="Hind Regular"/>
                <a:cs typeface="Hind Regular"/>
                <a:sym typeface="Hind Regular"/>
              </a:rPr>
              <a:t>, Boston Medical Center, </a:t>
            </a:r>
            <a:r>
              <a:rPr kumimoji="0" lang="sv-SE" b="1" i="0" u="none" strike="noStrike" normalizeH="0" baseline="0">
                <a:ln/>
                <a:solidFill>
                  <a:schemeClr val="accent2"/>
                </a:solidFill>
                <a:uFillTx/>
                <a:latin typeface="Hind Regular"/>
                <a:ea typeface="Hind Regular"/>
                <a:cs typeface="Hind Regular"/>
                <a:sym typeface="Hind Regular"/>
              </a:rPr>
              <a:t>Adult </a:t>
            </a:r>
            <a:r>
              <a:rPr kumimoji="0" lang="sv-SE" b="1" i="0" u="none" strike="noStrike" normalizeH="0" baseline="0" err="1">
                <a:ln/>
                <a:solidFill>
                  <a:schemeClr val="accent2"/>
                </a:solidFill>
                <a:uFillTx/>
                <a:latin typeface="Hind Regular"/>
                <a:ea typeface="Hind Regular"/>
                <a:cs typeface="Hind Regular"/>
                <a:sym typeface="Hind Regular"/>
              </a:rPr>
              <a:t>Endocrinology</a:t>
            </a:r>
            <a:endParaRPr kumimoji="0" lang="sv-SE" b="1" i="0" u="none" strike="noStrike" normalizeH="0" baseline="0">
              <a:ln/>
              <a:solidFill>
                <a:schemeClr val="accent2"/>
              </a:solidFill>
              <a:uFillTx/>
              <a:latin typeface="Hind Regular"/>
              <a:ea typeface="Hind Regular"/>
              <a:cs typeface="Hind Regular"/>
              <a:sym typeface="Hind Regular"/>
            </a:endParaRPr>
          </a:p>
          <a:p>
            <a:pPr algn="r" hangingPunct="0"/>
            <a:r>
              <a:rPr lang="en-US" sz="2200">
                <a:solidFill>
                  <a:schemeClr val="accent3"/>
                </a:solidFill>
                <a:latin typeface="Hind Regular"/>
                <a:ea typeface="Hind Regular"/>
                <a:cs typeface="Hind Regular"/>
                <a:sym typeface="Hind Regular"/>
              </a:rPr>
              <a:t>21+ committee members</a:t>
            </a:r>
            <a:br>
              <a:rPr lang="en-US" sz="2200">
                <a:solidFill>
                  <a:schemeClr val="accent3"/>
                </a:solidFill>
                <a:latin typeface="Hind Regular"/>
                <a:ea typeface="Hind Regular"/>
                <a:cs typeface="Hind Regular"/>
                <a:sym typeface="Hind Regular"/>
              </a:rPr>
            </a:br>
            <a:r>
              <a:rPr lang="en-US" sz="2200">
                <a:solidFill>
                  <a:schemeClr val="accent3"/>
                </a:solidFill>
                <a:latin typeface="Hind Regular"/>
                <a:ea typeface="Hind Regular"/>
                <a:cs typeface="Hind Regular"/>
                <a:sym typeface="Hind Regular"/>
              </a:rPr>
              <a:t>18+ centers represented </a:t>
            </a:r>
          </a:p>
          <a:p>
            <a:pPr marR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2000" i="0" u="none" strike="noStrike" normalizeH="0" baseline="0">
                <a:ln/>
                <a:solidFill>
                  <a:schemeClr val="accent3"/>
                </a:solidFill>
                <a:uFillTx/>
                <a:latin typeface="Hind Regular"/>
                <a:ea typeface="Hind Regular"/>
                <a:cs typeface="Hind Regular"/>
                <a:sym typeface="Hind Regular"/>
              </a:rPr>
              <a:t>T1DX Support Staff</a:t>
            </a:r>
          </a:p>
          <a:p>
            <a:pPr marL="285750" marR="0" indent="-28575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b="1">
                <a:ln/>
                <a:solidFill>
                  <a:schemeClr val="accent2"/>
                </a:solidFill>
                <a:latin typeface="Hind Regular"/>
                <a:ea typeface="Hind Regular"/>
                <a:cs typeface="Hind Regular"/>
                <a:sym typeface="Hind Regular"/>
              </a:rPr>
              <a:t>Nicole Rioles</a:t>
            </a:r>
          </a:p>
          <a:p>
            <a:pPr marL="285750" marR="0" indent="-28575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b="1">
                <a:ln/>
                <a:solidFill>
                  <a:schemeClr val="accent2"/>
                </a:solidFill>
                <a:latin typeface="Hind Regular"/>
                <a:ea typeface="Hind Regular"/>
                <a:cs typeface="Hind Regular"/>
                <a:sym typeface="Hind Regular"/>
              </a:rPr>
              <a:t>Emma </a:t>
            </a:r>
            <a:r>
              <a:rPr lang="en-US" b="1" err="1">
                <a:ln/>
                <a:solidFill>
                  <a:schemeClr val="accent2"/>
                </a:solidFill>
                <a:latin typeface="Hind Regular"/>
                <a:ea typeface="Hind Regular"/>
                <a:cs typeface="Hind Regular"/>
                <a:sym typeface="Hind Regular"/>
              </a:rPr>
              <a:t>Ospelt</a:t>
            </a:r>
            <a:endParaRPr lang="en-US" b="1">
              <a:ln/>
              <a:solidFill>
                <a:schemeClr val="accent2"/>
              </a:solidFill>
              <a:latin typeface="Hind Regular"/>
              <a:ea typeface="Hind Regular"/>
              <a:cs typeface="Hind Regular"/>
              <a:sym typeface="Hind Regular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B963DB-984A-3B29-A6E7-5231F11BD5A8}"/>
              </a:ext>
            </a:extLst>
          </p:cNvPr>
          <p:cNvSpPr/>
          <p:nvPr/>
        </p:nvSpPr>
        <p:spPr>
          <a:xfrm>
            <a:off x="8276942" y="3244864"/>
            <a:ext cx="3915058" cy="3570204"/>
          </a:xfrm>
          <a:prstGeom prst="rect">
            <a:avLst/>
          </a:prstGeom>
          <a:solidFill>
            <a:srgbClr val="FFFFFF"/>
          </a:solidFill>
          <a:ln w="50800" cap="flat">
            <a:gradFill>
              <a:gsLst>
                <a:gs pos="60162">
                  <a:srgbClr val="BEEBF3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200" b="1">
                <a:solidFill>
                  <a:schemeClr val="accent3"/>
                </a:solidFill>
                <a:latin typeface="Hind Regular"/>
                <a:ea typeface="Hind Regular"/>
                <a:cs typeface="Hind Regular"/>
                <a:sym typeface="Hind Regular"/>
              </a:rPr>
              <a:t>2025 A</a:t>
            </a:r>
            <a:r>
              <a:rPr kumimoji="0" lang="en-US" sz="2200" b="1" i="0" u="none" strike="noStrike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FillTx/>
                <a:latin typeface="Hind Regular"/>
                <a:ea typeface="Hind Regular"/>
                <a:cs typeface="Hind Regular"/>
                <a:sym typeface="Hind Regular"/>
              </a:rPr>
              <a:t>ccomplishments 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en-US" sz="1700">
                <a:solidFill>
                  <a:schemeClr val="tx2"/>
                </a:solidFill>
                <a:latin typeface="Hind Regular"/>
                <a:ea typeface="Hind Regular"/>
                <a:cs typeface="Hind Regular"/>
                <a:sym typeface="Hind Regular"/>
              </a:rPr>
              <a:t>Two DD abstracts published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en-US" sz="1700">
                <a:solidFill>
                  <a:schemeClr val="tx2"/>
                </a:solidFill>
                <a:latin typeface="Hind Regular"/>
                <a:ea typeface="Hind Regular"/>
                <a:cs typeface="Hind Regular"/>
                <a:sym typeface="Hind Regular"/>
              </a:rPr>
              <a:t>Commentary submitted to Endocrine Practice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en-US" sz="1700">
                <a:solidFill>
                  <a:schemeClr val="tx2"/>
                </a:solidFill>
                <a:latin typeface="Hind Regular"/>
                <a:ea typeface="Hind Regular"/>
                <a:cs typeface="Hind Regular"/>
                <a:sym typeface="Hind Regular"/>
              </a:rPr>
              <a:t>Ten centers have screeners incorporated into EMR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en-US" sz="1700">
                <a:solidFill>
                  <a:schemeClr val="tx2"/>
                </a:solidFill>
                <a:latin typeface="Hind Regular"/>
                <a:ea typeface="Hind Regular"/>
                <a:cs typeface="Hind Regular"/>
                <a:sym typeface="Hind Regular"/>
              </a:rPr>
              <a:t>Thirteen screeners being used annually (or for subset of pop.)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en-US" sz="1700">
                <a:solidFill>
                  <a:schemeClr val="tx2"/>
                </a:solidFill>
                <a:latin typeface="Hind Regular"/>
                <a:ea typeface="Hind Regular"/>
                <a:cs typeface="Hind Regular"/>
                <a:sym typeface="Hind Regular"/>
              </a:rPr>
              <a:t>New screening workflows, referrals, and training in conversational tools including open-ended questions, active listening, clinical engagement, follow up.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56A22B1-713C-D419-0E87-AA92AD0F758E}"/>
              </a:ext>
            </a:extLst>
          </p:cNvPr>
          <p:cNvSpPr/>
          <p:nvPr/>
        </p:nvSpPr>
        <p:spPr>
          <a:xfrm>
            <a:off x="3816909" y="1532570"/>
            <a:ext cx="4460033" cy="4254237"/>
          </a:xfrm>
          <a:prstGeom prst="ellipse">
            <a:avLst/>
          </a:prstGeom>
          <a:solidFill>
            <a:schemeClr val="bg1"/>
          </a:solidFill>
          <a:ln w="60325" cap="flat">
            <a:gradFill>
              <a:gsLst>
                <a:gs pos="90208">
                  <a:srgbClr val="BCEAF3"/>
                </a:gs>
                <a:gs pos="57350">
                  <a:srgbClr val="C1ECF4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460033"/>
                      <a:gd name="connsiteY0" fmla="*/ 2127119 h 4254237"/>
                      <a:gd name="connsiteX1" fmla="*/ 2230017 w 4460033"/>
                      <a:gd name="connsiteY1" fmla="*/ 0 h 4254237"/>
                      <a:gd name="connsiteX2" fmla="*/ 4460034 w 4460033"/>
                      <a:gd name="connsiteY2" fmla="*/ 2127119 h 4254237"/>
                      <a:gd name="connsiteX3" fmla="*/ 2230017 w 4460033"/>
                      <a:gd name="connsiteY3" fmla="*/ 4254238 h 4254237"/>
                      <a:gd name="connsiteX4" fmla="*/ 0 w 4460033"/>
                      <a:gd name="connsiteY4" fmla="*/ 2127119 h 4254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0033" h="4254237" fill="none" extrusionOk="0">
                        <a:moveTo>
                          <a:pt x="0" y="2127119"/>
                        </a:moveTo>
                        <a:cubicBezTo>
                          <a:pt x="226364" y="979198"/>
                          <a:pt x="1010989" y="-25881"/>
                          <a:pt x="2230017" y="0"/>
                        </a:cubicBezTo>
                        <a:cubicBezTo>
                          <a:pt x="3276703" y="-28317"/>
                          <a:pt x="4304844" y="1098454"/>
                          <a:pt x="4460034" y="2127119"/>
                        </a:cubicBezTo>
                        <a:cubicBezTo>
                          <a:pt x="4451826" y="3223619"/>
                          <a:pt x="3421513" y="4309977"/>
                          <a:pt x="2230017" y="4254238"/>
                        </a:cubicBezTo>
                        <a:cubicBezTo>
                          <a:pt x="1166084" y="4348107"/>
                          <a:pt x="153322" y="3338758"/>
                          <a:pt x="0" y="2127119"/>
                        </a:cubicBezTo>
                        <a:close/>
                      </a:path>
                      <a:path w="4460033" h="4254237" stroke="0" extrusionOk="0">
                        <a:moveTo>
                          <a:pt x="0" y="2127119"/>
                        </a:moveTo>
                        <a:cubicBezTo>
                          <a:pt x="-151118" y="859131"/>
                          <a:pt x="977750" y="7755"/>
                          <a:pt x="2230017" y="0"/>
                        </a:cubicBezTo>
                        <a:cubicBezTo>
                          <a:pt x="3480729" y="4023"/>
                          <a:pt x="4265903" y="958517"/>
                          <a:pt x="4460034" y="2127119"/>
                        </a:cubicBezTo>
                        <a:cubicBezTo>
                          <a:pt x="4375891" y="3384064"/>
                          <a:pt x="3443964" y="4351836"/>
                          <a:pt x="2230017" y="4254238"/>
                        </a:cubicBezTo>
                        <a:cubicBezTo>
                          <a:pt x="896703" y="4198590"/>
                          <a:pt x="32810" y="3317571"/>
                          <a:pt x="0" y="212711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47616E"/>
              </a:solidFill>
              <a:effectLst/>
              <a:uFillTx/>
              <a:latin typeface="Hind Regular"/>
              <a:ea typeface="Hind Regular"/>
              <a:cs typeface="Hind Regular"/>
              <a:sym typeface="Hind Regular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40AFDA0-5A80-645B-015E-E04E24A25D68}"/>
              </a:ext>
            </a:extLst>
          </p:cNvPr>
          <p:cNvGrpSpPr/>
          <p:nvPr/>
        </p:nvGrpSpPr>
        <p:grpSpPr>
          <a:xfrm>
            <a:off x="3816909" y="1820122"/>
            <a:ext cx="4310551" cy="3489347"/>
            <a:chOff x="4040310" y="1680518"/>
            <a:chExt cx="4473496" cy="3459893"/>
          </a:xfrm>
          <a:noFill/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8109C4C-1A9B-8632-BB8B-54AD39FD27A7}"/>
                </a:ext>
              </a:extLst>
            </p:cNvPr>
            <p:cNvSpPr txBox="1"/>
            <p:nvPr/>
          </p:nvSpPr>
          <p:spPr>
            <a:xfrm>
              <a:off x="4040310" y="1680518"/>
              <a:ext cx="4473496" cy="3459893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>
              <a:softEdge rad="76200"/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 anchorCtr="0">
              <a:no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3200">
                  <a:solidFill>
                    <a:schemeClr val="accent3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ontserrat SemiBold" panose="00000700000000000000" pitchFamily="2" charset="0"/>
                  <a:ea typeface="Hind Bold"/>
                  <a:cs typeface="Hind Bold"/>
                  <a:sym typeface="Hind Bold"/>
                </a:rPr>
                <a:t>Diabetes Distress </a:t>
              </a:r>
              <a:r>
                <a:rPr kumimoji="0" lang="en-US" sz="3200" b="0" i="0" u="none" strike="noStrike" cap="none" spc="0" normalizeH="0" baseline="0">
                  <a:ln>
                    <a:noFill/>
                  </a:ln>
                  <a:solidFill>
                    <a:schemeClr val="accent3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FillTx/>
                  <a:latin typeface="Montserrat SemiBold" panose="00000700000000000000" pitchFamily="2" charset="0"/>
                  <a:ea typeface="Hind Bold"/>
                  <a:cs typeface="Hind Bold"/>
                  <a:sym typeface="Hind Bold"/>
                </a:rPr>
                <a:t>Committee</a:t>
              </a:r>
            </a:p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3200">
                  <a:solidFill>
                    <a:schemeClr val="accent3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ontserrat SemiBold" panose="00000700000000000000" pitchFamily="2" charset="0"/>
                  <a:ea typeface="Hind Bold"/>
                  <a:cs typeface="Hind Bold"/>
                  <a:sym typeface="Hind Bold"/>
                </a:rPr>
                <a:t>2025 </a:t>
              </a:r>
            </a:p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spc="0" normalizeH="0" baseline="0">
                <a:ln>
                  <a:noFill/>
                </a:ln>
                <a:solidFill>
                  <a:srgbClr val="F48E46"/>
                </a:solidFill>
                <a:effectLst/>
                <a:uFillTx/>
                <a:latin typeface="Montserrat SemiBold" panose="00000700000000000000" pitchFamily="2" charset="0"/>
                <a:ea typeface="Hind Bold"/>
                <a:cs typeface="Hind Bold"/>
                <a:sym typeface="Hind Bold"/>
              </a:endParaRPr>
            </a:p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spc="0" normalizeH="0" baseline="0">
                <a:ln>
                  <a:noFill/>
                </a:ln>
                <a:solidFill>
                  <a:srgbClr val="F48E46"/>
                </a:solidFill>
                <a:effectLst/>
                <a:uFillTx/>
                <a:latin typeface="Montserrat SemiBold" panose="00000700000000000000" pitchFamily="2" charset="0"/>
                <a:ea typeface="Hind Bold"/>
                <a:cs typeface="Hind Bold"/>
                <a:sym typeface="Hind Bold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41F216A-005C-A1CC-EA67-D3A4E012E5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02168" y="3742510"/>
              <a:ext cx="3182582" cy="1358460"/>
            </a:xfrm>
            <a:prstGeom prst="rect">
              <a:avLst/>
            </a:prstGeo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" name="16-Point Star 12">
            <a:extLst>
              <a:ext uri="{FF2B5EF4-FFF2-40B4-BE49-F238E27FC236}">
                <a16:creationId xmlns:a16="http://schemas.microsoft.com/office/drawing/2014/main" id="{88160800-8904-AE52-DC03-EF5C58F72CAE}"/>
              </a:ext>
            </a:extLst>
          </p:cNvPr>
          <p:cNvSpPr/>
          <p:nvPr/>
        </p:nvSpPr>
        <p:spPr>
          <a:xfrm>
            <a:off x="418644" y="4612906"/>
            <a:ext cx="4784943" cy="2245094"/>
          </a:xfrm>
          <a:prstGeom prst="star16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hangingPunct="0"/>
            <a:r>
              <a:rPr lang="en-US" b="1">
                <a:solidFill>
                  <a:schemeClr val="accent3"/>
                </a:solidFill>
                <a:latin typeface="Hind Regular"/>
                <a:ea typeface="Hind Regular"/>
                <a:cs typeface="Hind Regular"/>
                <a:sym typeface="Hind Regular"/>
              </a:rPr>
              <a:t>Barriers identified</a:t>
            </a:r>
          </a:p>
          <a:p>
            <a:pPr marL="285750" indent="-285750" hangingPunct="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  <a:latin typeface="Hind Regular"/>
                <a:ea typeface="Hind Regular"/>
                <a:cs typeface="Hind Regular"/>
                <a:sym typeface="Hind Regular"/>
              </a:rPr>
              <a:t>Limited clinic time</a:t>
            </a:r>
          </a:p>
          <a:p>
            <a:pPr marL="285750" indent="-285750" hangingPunct="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  <a:latin typeface="Hind Regular"/>
                <a:ea typeface="Hind Regular"/>
                <a:cs typeface="Hind Regular"/>
                <a:sym typeface="Hind Regular"/>
              </a:rPr>
              <a:t>Inadequate resources</a:t>
            </a:r>
          </a:p>
          <a:p>
            <a:pPr marL="285750" indent="-285750" hangingPunct="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  <a:latin typeface="Hind Regular"/>
                <a:ea typeface="Hind Regular"/>
                <a:cs typeface="Hind Regular"/>
                <a:sym typeface="Hind Regular"/>
              </a:rPr>
              <a:t>Insufficient training</a:t>
            </a:r>
          </a:p>
        </p:txBody>
      </p:sp>
    </p:spTree>
    <p:extLst>
      <p:ext uri="{BB962C8B-B14F-4D97-AF65-F5344CB8AC3E}">
        <p14:creationId xmlns:p14="http://schemas.microsoft.com/office/powerpoint/2010/main" val="2324584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E5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7C425F-C886-42CA-CD99-378F743BD3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F2F56-63F7-2A72-2BD7-9493F6D49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418" y="399761"/>
            <a:ext cx="10515600" cy="163036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br>
              <a:rPr lang="en-US" sz="2400">
                <a:solidFill>
                  <a:srgbClr val="79E5FA"/>
                </a:solidFill>
                <a:latin typeface="Arial Black"/>
              </a:rPr>
            </a:br>
            <a:r>
              <a:rPr lang="en-US" sz="6000">
                <a:solidFill>
                  <a:srgbClr val="79E5FA"/>
                </a:solidFill>
                <a:latin typeface="Montserrat Black"/>
              </a:rPr>
              <a:t>Section Header Here</a:t>
            </a:r>
            <a:br>
              <a:rPr lang="en-US" sz="6000">
                <a:solidFill>
                  <a:srgbClr val="79E5FA"/>
                </a:solidFill>
                <a:latin typeface="Montserrat Black"/>
              </a:rPr>
            </a:br>
            <a:r>
              <a:rPr lang="en-US" sz="2700" i="1">
                <a:solidFill>
                  <a:srgbClr val="79E5FA"/>
                </a:solidFill>
                <a:latin typeface="Montserrat"/>
              </a:rPr>
              <a:t>Subtitle Here</a:t>
            </a:r>
          </a:p>
          <a:p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40AB3BA-B80D-4C65-9AD6-D79DBD6F007F}"/>
              </a:ext>
            </a:extLst>
          </p:cNvPr>
          <p:cNvCxnSpPr/>
          <p:nvPr/>
        </p:nvCxnSpPr>
        <p:spPr>
          <a:xfrm flipV="1">
            <a:off x="886692" y="1364673"/>
            <a:ext cx="7737763" cy="13855"/>
          </a:xfrm>
          <a:prstGeom prst="straightConnector1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1E0850D6-F78B-E281-81BC-D30ABCDBE6E5}"/>
              </a:ext>
            </a:extLst>
          </p:cNvPr>
          <p:cNvSpPr/>
          <p:nvPr/>
        </p:nvSpPr>
        <p:spPr>
          <a:xfrm>
            <a:off x="676750" y="502788"/>
            <a:ext cx="10843843" cy="58474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1778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1DE3B6F-F6BB-741C-D6C7-479B4FDB0F53}"/>
              </a:ext>
            </a:extLst>
          </p:cNvPr>
          <p:cNvSpPr txBox="1">
            <a:spLocks/>
          </p:cNvSpPr>
          <p:nvPr/>
        </p:nvSpPr>
        <p:spPr>
          <a:xfrm>
            <a:off x="2295144" y="2920752"/>
            <a:ext cx="7560148" cy="10115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rgbClr val="212D59"/>
                </a:solidFill>
                <a:latin typeface="Montserrat Black"/>
              </a:rPr>
              <a:t>Health Care Transitions Work Group</a:t>
            </a:r>
            <a:endParaRPr lang="en-US" dirty="0"/>
          </a:p>
          <a:p>
            <a:pPr algn="ctr">
              <a:lnSpc>
                <a:spcPct val="150000"/>
              </a:lnSpc>
            </a:pPr>
            <a:r>
              <a:rPr lang="en-US" sz="2400" i="1" dirty="0">
                <a:solidFill>
                  <a:srgbClr val="212D59"/>
                </a:solidFill>
                <a:latin typeface="Montserrat"/>
              </a:rPr>
              <a:t>Co-Chairs: Drs. Sarah Corathers and Jennifer Iyengar</a:t>
            </a:r>
            <a:endParaRPr lang="en-US" sz="1800" dirty="0" err="1">
              <a:solidFill>
                <a:srgbClr val="000000"/>
              </a:solidFill>
              <a:latin typeface="Aptos" panose="020B0004020202020204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80602F7-5FF2-64B4-CE18-ACA12D9B68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147" y="5408028"/>
            <a:ext cx="1432871" cy="94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2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CFF0F6">
                <a:lumMod val="92000"/>
              </a:srgb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23BFBD0-C06A-7287-F3E6-CF6341B2B69A}"/>
              </a:ext>
            </a:extLst>
          </p:cNvPr>
          <p:cNvSpPr/>
          <p:nvPr/>
        </p:nvSpPr>
        <p:spPr>
          <a:xfrm>
            <a:off x="7460079" y="231522"/>
            <a:ext cx="4638744" cy="2339098"/>
          </a:xfrm>
          <a:prstGeom prst="rect">
            <a:avLst/>
          </a:prstGeom>
          <a:solidFill>
            <a:srgbClr val="FFFFFF"/>
          </a:solidFill>
          <a:ln w="25400" cap="flat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3E4E8D"/>
                </a:solidFill>
                <a:effectLst/>
                <a:uLnTx/>
                <a:uFillTx/>
                <a:latin typeface="Hind Regular"/>
                <a:ea typeface="Hind Regular"/>
                <a:cs typeface="Hind Regular"/>
                <a:sym typeface="Hind Regular"/>
              </a:rPr>
              <a:t>What specific transitions in healthcare work is being done by T1DX-QI? 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sz="1400">
                <a:solidFill>
                  <a:srgbClr val="369FB2"/>
                </a:solidFill>
                <a:latin typeface="Hind Regular"/>
                <a:ea typeface="Calibri"/>
                <a:cs typeface="Hind Regular"/>
                <a:sym typeface="Hind Regular"/>
              </a:rPr>
              <a:t>Engaging in shared learning across pediatric and adult centers to improve transition processes</a:t>
            </a:r>
            <a:endParaRPr lang="en-US" sz="1400"/>
          </a:p>
          <a:p>
            <a:pPr marL="171450" indent="-171450">
              <a:buFont typeface="Arial"/>
              <a:buChar char="•"/>
              <a:defRPr/>
            </a:pPr>
            <a:r>
              <a:rPr lang="en-US" sz="1400">
                <a:solidFill>
                  <a:srgbClr val="369FB2"/>
                </a:solidFill>
                <a:latin typeface="Hind Regular"/>
                <a:ea typeface="Calibri"/>
                <a:cs typeface="Hind Regular"/>
                <a:sym typeface="Hind Regular"/>
              </a:rPr>
              <a:t>Pediatric centers are focusing on ensuring documentation of a transition plan</a:t>
            </a:r>
            <a:endParaRPr lang="en-US" sz="1400"/>
          </a:p>
          <a:p>
            <a:pPr marL="171450" indent="-171450">
              <a:buFont typeface="Arial"/>
              <a:buChar char="•"/>
              <a:defRPr/>
            </a:pPr>
            <a:r>
              <a:rPr lang="en-US" sz="1400">
                <a:solidFill>
                  <a:srgbClr val="369FB2"/>
                </a:solidFill>
                <a:latin typeface="Hind Regular"/>
                <a:ea typeface="Calibri"/>
                <a:cs typeface="Hind Regular"/>
                <a:sym typeface="Hind Regular"/>
              </a:rPr>
              <a:t>Adult centers are focusing on patient tracking and improving retention rates after care transfer</a:t>
            </a:r>
            <a:endParaRPr lang="en-US" sz="1400"/>
          </a:p>
          <a:p>
            <a:pPr>
              <a:defRPr/>
            </a:pPr>
            <a:endParaRPr lang="en-US">
              <a:solidFill>
                <a:srgbClr val="369FB2"/>
              </a:solidFill>
              <a:latin typeface="Hind Regular"/>
              <a:ea typeface="Calibri"/>
              <a:cs typeface="Hind Regular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6F9487F-3EDC-8070-195C-C9A8D59B864D}"/>
              </a:ext>
            </a:extLst>
          </p:cNvPr>
          <p:cNvSpPr/>
          <p:nvPr/>
        </p:nvSpPr>
        <p:spPr>
          <a:xfrm>
            <a:off x="8475412" y="2569892"/>
            <a:ext cx="3480536" cy="2034118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gradFill>
              <a:gsLst>
                <a:gs pos="0">
                  <a:srgbClr val="CFF0F6">
                    <a:lumMod val="92000"/>
                  </a:srgbClr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253135"/>
                      <a:gd name="connsiteY0" fmla="*/ 1169665 h 2339329"/>
                      <a:gd name="connsiteX1" fmla="*/ 2626568 w 5253135"/>
                      <a:gd name="connsiteY1" fmla="*/ 0 h 2339329"/>
                      <a:gd name="connsiteX2" fmla="*/ 5253136 w 5253135"/>
                      <a:gd name="connsiteY2" fmla="*/ 1169665 h 2339329"/>
                      <a:gd name="connsiteX3" fmla="*/ 2626568 w 5253135"/>
                      <a:gd name="connsiteY3" fmla="*/ 2339330 h 2339329"/>
                      <a:gd name="connsiteX4" fmla="*/ 0 w 5253135"/>
                      <a:gd name="connsiteY4" fmla="*/ 1169665 h 2339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53135" h="2339329" fill="none" extrusionOk="0">
                        <a:moveTo>
                          <a:pt x="0" y="1169665"/>
                        </a:moveTo>
                        <a:cubicBezTo>
                          <a:pt x="46359" y="529177"/>
                          <a:pt x="1257062" y="-166917"/>
                          <a:pt x="2626568" y="0"/>
                        </a:cubicBezTo>
                        <a:cubicBezTo>
                          <a:pt x="3980202" y="-14851"/>
                          <a:pt x="5116123" y="652674"/>
                          <a:pt x="5253136" y="1169665"/>
                        </a:cubicBezTo>
                        <a:cubicBezTo>
                          <a:pt x="5219929" y="1498975"/>
                          <a:pt x="4029945" y="2404975"/>
                          <a:pt x="2626568" y="2339330"/>
                        </a:cubicBezTo>
                        <a:cubicBezTo>
                          <a:pt x="1205546" y="2355896"/>
                          <a:pt x="20441" y="1820568"/>
                          <a:pt x="0" y="1169665"/>
                        </a:cubicBezTo>
                        <a:close/>
                      </a:path>
                      <a:path w="5253135" h="2339329" stroke="0" extrusionOk="0">
                        <a:moveTo>
                          <a:pt x="0" y="1169665"/>
                        </a:moveTo>
                        <a:cubicBezTo>
                          <a:pt x="-275738" y="353596"/>
                          <a:pt x="933269" y="91084"/>
                          <a:pt x="2626568" y="0"/>
                        </a:cubicBezTo>
                        <a:cubicBezTo>
                          <a:pt x="4253893" y="37202"/>
                          <a:pt x="5108765" y="528268"/>
                          <a:pt x="5253136" y="1169665"/>
                        </a:cubicBezTo>
                        <a:cubicBezTo>
                          <a:pt x="5134888" y="1931129"/>
                          <a:pt x="4030203" y="2598992"/>
                          <a:pt x="2626568" y="2339330"/>
                        </a:cubicBezTo>
                        <a:cubicBezTo>
                          <a:pt x="1042594" y="2266365"/>
                          <a:pt x="138347" y="1881756"/>
                          <a:pt x="0" y="116966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solidFill>
                  <a:srgbClr val="3E4E8D"/>
                </a:solidFill>
                <a:latin typeface="Hind Regular"/>
                <a:cs typeface="Hind Regular"/>
                <a:sym typeface="Hind Regular"/>
              </a:rPr>
              <a:t>Clinical Interest Areas</a:t>
            </a: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 w="0"/>
                <a:solidFill>
                  <a:srgbClr val="52CAE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Hind Regular"/>
                <a:ea typeface="Hind Regular"/>
                <a:cs typeface="Hind Regular"/>
                <a:sym typeface="Hind Regular"/>
              </a:rPr>
              <a:t>Transition </a:t>
            </a:r>
            <a:r>
              <a:rPr lang="en-US" sz="1400">
                <a:ln w="0"/>
                <a:solidFill>
                  <a:srgbClr val="52CAE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ind Regular"/>
                <a:ea typeface="Hind Regular"/>
                <a:cs typeface="Hind Regular"/>
                <a:sym typeface="Hind Regular"/>
              </a:rPr>
              <a:t>readiness</a:t>
            </a:r>
            <a:endParaRPr kumimoji="0" lang="en-US" sz="1400" b="0" i="0" u="none" strike="noStrike" kern="1200" cap="none" spc="0" normalizeH="0" baseline="0" noProof="0">
              <a:ln w="0"/>
              <a:solidFill>
                <a:srgbClr val="52CAE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Hind Regular"/>
              <a:ea typeface="Hind Regular"/>
              <a:cs typeface="Hind Regular"/>
              <a:sym typeface="Hind Regular"/>
            </a:endParaRP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 w="0"/>
                <a:solidFill>
                  <a:srgbClr val="52CAE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Hind Regular"/>
                <a:ea typeface="Hind Regular"/>
                <a:cs typeface="Hind Regular"/>
                <a:sym typeface="Hind Regular"/>
              </a:rPr>
              <a:t>Future publications</a:t>
            </a: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>
                <a:ln w="0"/>
                <a:solidFill>
                  <a:srgbClr val="52CAE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ind Regular"/>
                <a:ea typeface="Hind Regular"/>
                <a:cs typeface="Hind Regular"/>
                <a:sym typeface="Hind Regular"/>
              </a:rPr>
              <a:t>Medical Devices  </a:t>
            </a: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>
                <a:ln w="0"/>
                <a:solidFill>
                  <a:srgbClr val="52CAE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ind Regular"/>
                <a:ea typeface="Hind Regular"/>
                <a:cs typeface="Hind Regular"/>
                <a:sym typeface="Hind Regular"/>
              </a:rPr>
              <a:t>Technology</a:t>
            </a:r>
            <a:r>
              <a:rPr kumimoji="0" lang="en-US" sz="1400" b="0" i="0" u="none" strike="noStrike" kern="1200" cap="none" spc="0" normalizeH="0" baseline="0" noProof="0">
                <a:ln w="0"/>
                <a:solidFill>
                  <a:srgbClr val="52CAE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Hind Regular"/>
                <a:ea typeface="Hind Regular"/>
                <a:cs typeface="Hind Regular"/>
                <a:sym typeface="Hind Regular"/>
              </a:rPr>
              <a:t> </a:t>
            </a: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>
                <a:ln w="0"/>
                <a:solidFill>
                  <a:srgbClr val="52CAE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ind Regular"/>
                <a:ea typeface="Hind Regular"/>
                <a:cs typeface="Hind Regular"/>
                <a:sym typeface="Hind Regular"/>
              </a:rPr>
              <a:t>Pregnancy</a:t>
            </a:r>
            <a:endParaRPr kumimoji="0" lang="en-US" sz="1400" b="0" i="0" u="none" strike="noStrike" kern="1200" cap="none" spc="0" normalizeH="0" baseline="0" noProof="0">
              <a:ln w="0"/>
              <a:solidFill>
                <a:srgbClr val="52CAE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Hind Regular"/>
              <a:ea typeface="Hind Regular"/>
              <a:cs typeface="Hind Regular"/>
              <a:sym typeface="Hind Regular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9489E2-1DB4-9844-DF6D-52F2E72D8B0A}"/>
              </a:ext>
            </a:extLst>
          </p:cNvPr>
          <p:cNvSpPr/>
          <p:nvPr/>
        </p:nvSpPr>
        <p:spPr>
          <a:xfrm>
            <a:off x="8114613" y="4520131"/>
            <a:ext cx="3984611" cy="2308320"/>
          </a:xfrm>
          <a:custGeom>
            <a:avLst/>
            <a:gdLst>
              <a:gd name="csX0" fmla="*/ 0 w 3984611"/>
              <a:gd name="csY0" fmla="*/ 0 h 2308320"/>
              <a:gd name="csX1" fmla="*/ 3984611 w 3984611"/>
              <a:gd name="csY1" fmla="*/ 0 h 2308320"/>
              <a:gd name="csX2" fmla="*/ 3984611 w 3984611"/>
              <a:gd name="csY2" fmla="*/ 2308320 h 2308320"/>
              <a:gd name="csX3" fmla="*/ 0 w 3984611"/>
              <a:gd name="csY3" fmla="*/ 2308320 h 2308320"/>
              <a:gd name="csX4" fmla="*/ 0 w 3984611"/>
              <a:gd name="csY4" fmla="*/ 0 h 230832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3984611" h="2308320" fill="none" extrusionOk="0">
                <a:moveTo>
                  <a:pt x="0" y="0"/>
                </a:moveTo>
                <a:cubicBezTo>
                  <a:pt x="1644399" y="-49533"/>
                  <a:pt x="2415498" y="-14809"/>
                  <a:pt x="3984611" y="0"/>
                </a:cubicBezTo>
                <a:cubicBezTo>
                  <a:pt x="4072250" y="757374"/>
                  <a:pt x="3911932" y="1429235"/>
                  <a:pt x="3984611" y="2308320"/>
                </a:cubicBezTo>
                <a:cubicBezTo>
                  <a:pt x="3067702" y="2260089"/>
                  <a:pt x="1058794" y="2392775"/>
                  <a:pt x="0" y="2308320"/>
                </a:cubicBezTo>
                <a:cubicBezTo>
                  <a:pt x="-38581" y="1445414"/>
                  <a:pt x="63341" y="400766"/>
                  <a:pt x="0" y="0"/>
                </a:cubicBezTo>
                <a:close/>
              </a:path>
              <a:path w="3984611" h="2308320" stroke="0" extrusionOk="0">
                <a:moveTo>
                  <a:pt x="0" y="0"/>
                </a:moveTo>
                <a:cubicBezTo>
                  <a:pt x="1495984" y="118645"/>
                  <a:pt x="3366807" y="116012"/>
                  <a:pt x="3984611" y="0"/>
                </a:cubicBezTo>
                <a:cubicBezTo>
                  <a:pt x="3851729" y="530187"/>
                  <a:pt x="4069562" y="1759389"/>
                  <a:pt x="3984611" y="2308320"/>
                </a:cubicBezTo>
                <a:cubicBezTo>
                  <a:pt x="3580092" y="2442920"/>
                  <a:pt x="1922586" y="2151124"/>
                  <a:pt x="0" y="2308320"/>
                </a:cubicBezTo>
                <a:cubicBezTo>
                  <a:pt x="-20187" y="1247753"/>
                  <a:pt x="-152480" y="714143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25400" cap="flat">
            <a:gradFill>
              <a:gsLst>
                <a:gs pos="46000">
                  <a:srgbClr val="E5F7FA"/>
                </a:gs>
                <a:gs pos="35665">
                  <a:srgbClr val="D5F2F7"/>
                </a:gs>
                <a:gs pos="58756">
                  <a:srgbClr val="BFEBF3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ysDot"/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3E4E8D"/>
                </a:solidFill>
                <a:effectLst/>
                <a:uLnTx/>
                <a:uFillTx/>
                <a:latin typeface="Hind Regular"/>
                <a:ea typeface="Hind Regular"/>
                <a:cs typeface="Hind Regular"/>
                <a:sym typeface="Hind Regular"/>
              </a:rPr>
              <a:t>Goals for 2026</a:t>
            </a: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69FB2"/>
                </a:solidFill>
                <a:effectLst/>
                <a:uLnTx/>
                <a:uFillTx/>
                <a:latin typeface="Hind Regular"/>
                <a:ea typeface="Hind Regular"/>
                <a:cs typeface="Hind Regular"/>
                <a:sym typeface="Hind Regular"/>
              </a:rPr>
              <a:t>Initiate new Transition Measure</a:t>
            </a: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69FB2"/>
                </a:solidFill>
                <a:effectLst/>
                <a:uLnTx/>
                <a:uFillTx/>
                <a:latin typeface="Hind Regular"/>
                <a:ea typeface="Hind Regular"/>
                <a:cs typeface="Hind Regular"/>
                <a:sym typeface="Hind Regular"/>
              </a:rPr>
              <a:t>Utilize new measures to improve transitions for all young adults</a:t>
            </a: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69FB2"/>
                </a:solidFill>
                <a:effectLst/>
                <a:uLnTx/>
                <a:uFillTx/>
                <a:latin typeface="Hind Regular"/>
                <a:ea typeface="Hind Regular"/>
                <a:cs typeface="Hind Regular"/>
                <a:sym typeface="Hind Regular"/>
              </a:rPr>
              <a:t>Initiate a </a:t>
            </a:r>
            <a:r>
              <a:rPr lang="en-US">
                <a:solidFill>
                  <a:srgbClr val="369FB2"/>
                </a:solidFill>
                <a:latin typeface="Hind Regular"/>
                <a:cs typeface="Hind Regular"/>
                <a:sym typeface="Hind Regular"/>
              </a:rPr>
              <a:t>retention-related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69FB2"/>
                </a:solidFill>
                <a:effectLst/>
                <a:uLnTx/>
                <a:uFillTx/>
                <a:latin typeface="Hind Regular"/>
                <a:ea typeface="Hind Regular"/>
                <a:cs typeface="Hind Regular"/>
                <a:sym typeface="Hind Regular"/>
              </a:rPr>
              <a:t> metric</a:t>
            </a: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>
                <a:solidFill>
                  <a:srgbClr val="369FB2"/>
                </a:solidFill>
                <a:latin typeface="Hind Regular"/>
                <a:cs typeface="Hind Regular"/>
                <a:sym typeface="Hind Regular"/>
              </a:rPr>
              <a:t>Best practice sharing among centers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>
                <a:solidFill>
                  <a:srgbClr val="369FB2"/>
                </a:solidFill>
                <a:latin typeface="Hind Regular"/>
                <a:cs typeface="Hind Regular"/>
              </a:rPr>
              <a:t>Review transition results from the annual T1DX-QI Center Survey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507953-0E0F-0CD6-45D4-25A937FFA4E3}"/>
              </a:ext>
            </a:extLst>
          </p:cNvPr>
          <p:cNvSpPr/>
          <p:nvPr/>
        </p:nvSpPr>
        <p:spPr>
          <a:xfrm>
            <a:off x="-8738" y="116799"/>
            <a:ext cx="5980922" cy="2831540"/>
          </a:xfrm>
          <a:prstGeom prst="rect">
            <a:avLst/>
          </a:prstGeom>
          <a:solidFill>
            <a:srgbClr val="FFFFFF"/>
          </a:solidFill>
          <a:ln w="25400" cap="flat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 w="0"/>
                <a:solidFill>
                  <a:srgbClr val="3E4E8D"/>
                </a:solidFill>
                <a:effectLst>
                  <a:outerShdw blurRad="38100" dist="19050" dir="2700000" algn="tl" rotWithShape="0">
                    <a:srgbClr val="0C0C0C">
                      <a:alpha val="40000"/>
                    </a:srgbClr>
                  </a:outerShdw>
                </a:effectLst>
                <a:uLnTx/>
                <a:uFillTx/>
                <a:latin typeface="Hind Regular"/>
                <a:ea typeface="Hind Regular"/>
                <a:cs typeface="Hind Regular"/>
                <a:sym typeface="Hind Regular"/>
              </a:rPr>
              <a:t>Member Snapshot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 w="0"/>
                <a:solidFill>
                  <a:srgbClr val="3E4E8D"/>
                </a:solidFill>
                <a:effectLst>
                  <a:outerShdw blurRad="38100" dist="19050" dir="2700000" algn="tl" rotWithShape="0">
                    <a:srgbClr val="0C0C0C">
                      <a:alpha val="40000"/>
                    </a:srgbClr>
                  </a:outerShdw>
                </a:effectLst>
                <a:uLnTx/>
                <a:uFillTx/>
                <a:latin typeface="Hind Regular"/>
                <a:ea typeface="Hind Regular"/>
                <a:cs typeface="Hind Regular"/>
                <a:sym typeface="Hind Regular"/>
              </a:rPr>
              <a:t>Committee Co-Chairs</a:t>
            </a:r>
            <a:endParaRPr kumimoji="0" lang="en-US" sz="2800" b="0" i="0" u="none" strike="noStrike" kern="1200" cap="none" spc="0" normalizeH="0" baseline="0" noProof="0">
              <a:ln w="0"/>
              <a:solidFill>
                <a:srgbClr val="3E4E8D"/>
              </a:solidFill>
              <a:effectLst>
                <a:outerShdw blurRad="38100" dist="19050" dir="2700000" algn="tl" rotWithShape="0">
                  <a:srgbClr val="0C0C0C">
                    <a:alpha val="40000"/>
                  </a:srgbClr>
                </a:outerShdw>
              </a:effectLst>
              <a:uLnTx/>
              <a:uFillTx/>
              <a:latin typeface="Hind Regular"/>
              <a:ea typeface="Hind Regular"/>
              <a:cs typeface="Hind Regular"/>
              <a:sym typeface="Hind Regular"/>
            </a:endParaRP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>
                <a:solidFill>
                  <a:srgbClr val="3E4E8D"/>
                </a:solidFill>
                <a:latin typeface="Hind Regular"/>
                <a:cs typeface="Hind Regular"/>
                <a:sym typeface="Hind Regular"/>
              </a:rPr>
              <a:t>Sarah Corathers, MD, Cincinnati Children’s Hospital</a:t>
            </a: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b="1">
                <a:solidFill>
                  <a:srgbClr val="3E4E8D"/>
                </a:solidFill>
                <a:latin typeface="Hind Regular"/>
                <a:cs typeface="Hind Regular"/>
                <a:sym typeface="Hind Regular"/>
              </a:rPr>
              <a:t>Jennifer Iyengar, MD, University of Michigan Adult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/>
                <a:solidFill>
                  <a:srgbClr val="3E4E8D"/>
                </a:solidFill>
                <a:effectLst/>
                <a:uLnTx/>
                <a:uFillTx/>
                <a:latin typeface="Hind Regular"/>
                <a:ea typeface="Hind Regular"/>
                <a:cs typeface="Hind Regular"/>
                <a:sym typeface="Hind Regular"/>
              </a:rPr>
              <a:t>T1DX-QI Support Staff</a:t>
            </a: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>
                <a:solidFill>
                  <a:srgbClr val="3E4E8D"/>
                </a:solidFill>
                <a:latin typeface="Hind Regular"/>
                <a:cs typeface="Hind Regular"/>
                <a:sym typeface="Hind Regular"/>
              </a:rPr>
              <a:t>Timothy Bol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>
                <a:ln/>
                <a:solidFill>
                  <a:srgbClr val="3E4E8D"/>
                </a:solidFill>
                <a:latin typeface="Hind Regular"/>
                <a:cs typeface="Hind Regular"/>
                <a:sym typeface="Hind Regular"/>
              </a:rPr>
              <a:t>70+ committee members</a:t>
            </a:r>
            <a:br>
              <a:rPr lang="en-US" sz="2400">
                <a:ln/>
                <a:solidFill>
                  <a:srgbClr val="3E4E8D"/>
                </a:solidFill>
                <a:latin typeface="Hind Regular"/>
                <a:cs typeface="Hind Regular"/>
                <a:sym typeface="Hind Regular"/>
              </a:rPr>
            </a:br>
            <a:r>
              <a:rPr lang="en-US" sz="2400">
                <a:ln/>
                <a:solidFill>
                  <a:srgbClr val="3E4E8D"/>
                </a:solidFill>
                <a:latin typeface="Hind Regular"/>
                <a:cs typeface="Hind Regular"/>
                <a:sym typeface="Hind Regular"/>
              </a:rPr>
              <a:t>40+ centers represented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B963DB-984A-3B29-A6E7-5231F11BD5A8}"/>
              </a:ext>
            </a:extLst>
          </p:cNvPr>
          <p:cNvSpPr/>
          <p:nvPr/>
        </p:nvSpPr>
        <p:spPr>
          <a:xfrm>
            <a:off x="92775" y="3592957"/>
            <a:ext cx="4368373" cy="2893096"/>
          </a:xfrm>
          <a:prstGeom prst="rect">
            <a:avLst/>
          </a:prstGeom>
          <a:solidFill>
            <a:srgbClr val="FFFFFF"/>
          </a:solidFill>
          <a:ln w="50800" cap="flat">
            <a:gradFill>
              <a:gsLst>
                <a:gs pos="60162">
                  <a:srgbClr val="BEEBF3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3E4E8D"/>
                </a:solidFill>
                <a:effectLst/>
                <a:uLnTx/>
                <a:uFillTx/>
                <a:latin typeface="Hind Regular"/>
                <a:ea typeface="Hind Regular"/>
                <a:cs typeface="Hind Regular"/>
                <a:sym typeface="Hind Regular"/>
              </a:rPr>
              <a:t>2025 Accomplishments</a:t>
            </a: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369FB2"/>
                </a:solidFill>
                <a:effectLst/>
                <a:uLnTx/>
                <a:uFillTx/>
                <a:latin typeface="Hind Regular"/>
                <a:ea typeface="Hind Regular"/>
                <a:cs typeface="Hind Regular"/>
                <a:sym typeface="Hind Regular"/>
              </a:rPr>
              <a:t>READDY 2.0 paper published</a:t>
            </a: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2000">
                <a:solidFill>
                  <a:srgbClr val="369FB2"/>
                </a:solidFill>
                <a:latin typeface="Hind Regular"/>
                <a:ea typeface="Hind Regular"/>
                <a:cs typeface="Hind Regular"/>
                <a:sym typeface="Hind Regular"/>
              </a:rPr>
              <a:t>READDY 2.0 survey tool released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369FB2"/>
              </a:solidFill>
              <a:effectLst/>
              <a:uLnTx/>
              <a:uFillTx/>
              <a:latin typeface="Hind Regular"/>
              <a:ea typeface="Hind Regular"/>
              <a:cs typeface="Hind Regular"/>
              <a:sym typeface="Hind Regular"/>
            </a:endParaRP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369FB2"/>
                </a:solidFill>
                <a:effectLst/>
                <a:uLnTx/>
                <a:uFillTx/>
                <a:latin typeface="Hind Regular"/>
                <a:ea typeface="Hind Regular"/>
                <a:cs typeface="Hind Regular"/>
                <a:sym typeface="Hind Regular"/>
              </a:rPr>
              <a:t>Welcomed a </a:t>
            </a:r>
            <a:r>
              <a:rPr lang="en-US" sz="2000">
                <a:solidFill>
                  <a:srgbClr val="369FB2"/>
                </a:solidFill>
                <a:latin typeface="Hind Regular"/>
                <a:ea typeface="Hind Regular"/>
                <a:cs typeface="Hind Regular"/>
                <a:sym typeface="Hind Regular"/>
              </a:rPr>
              <a:t>new Adult co-chair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369FB2"/>
              </a:solidFill>
              <a:effectLst/>
              <a:uLnTx/>
              <a:uFillTx/>
              <a:latin typeface="Hind Regular"/>
              <a:ea typeface="Hind Regular"/>
              <a:cs typeface="Hind Regular"/>
              <a:sym typeface="Hind Regular"/>
            </a:endParaRP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2000">
                <a:solidFill>
                  <a:srgbClr val="369FB2"/>
                </a:solidFill>
                <a:latin typeface="Hind Regular"/>
                <a:ea typeface="Hind Regular"/>
                <a:cs typeface="Hind Regular"/>
                <a:sym typeface="Hind Regular"/>
              </a:rPr>
              <a:t>Finalization of adult and pediatric transition measures</a:t>
            </a: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2000">
                <a:solidFill>
                  <a:srgbClr val="369FB2"/>
                </a:solidFill>
                <a:latin typeface="Hind Regular"/>
                <a:ea typeface="Hind Regular"/>
                <a:cs typeface="Hind Regular"/>
                <a:sym typeface="Hind Regular"/>
              </a:rPr>
              <a:t>Engaging center presentations</a:t>
            </a: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2000">
                <a:solidFill>
                  <a:srgbClr val="369FB2"/>
                </a:solidFill>
                <a:latin typeface="Hind Regular"/>
                <a:ea typeface="Hind Regular"/>
                <a:cs typeface="Hind Regular"/>
                <a:sym typeface="Hind Regular"/>
              </a:rPr>
              <a:t>Six Core Elements of health care transition for adults and pediatrics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369FB2"/>
              </a:solidFill>
              <a:effectLst/>
              <a:uLnTx/>
              <a:uFillTx/>
              <a:latin typeface="Hind Regular"/>
              <a:ea typeface="Hind Regular"/>
              <a:cs typeface="Hind Regular"/>
              <a:sym typeface="Hind Regular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56A22B1-713C-D419-0E87-AA92AD0F758E}"/>
              </a:ext>
            </a:extLst>
          </p:cNvPr>
          <p:cNvSpPr/>
          <p:nvPr/>
        </p:nvSpPr>
        <p:spPr>
          <a:xfrm>
            <a:off x="4447637" y="1764460"/>
            <a:ext cx="3842196" cy="3656994"/>
          </a:xfrm>
          <a:prstGeom prst="ellipse">
            <a:avLst/>
          </a:prstGeom>
          <a:solidFill>
            <a:schemeClr val="bg1"/>
          </a:solidFill>
          <a:ln w="60325" cap="flat">
            <a:gradFill>
              <a:gsLst>
                <a:gs pos="90208">
                  <a:srgbClr val="BCEAF3"/>
                </a:gs>
                <a:gs pos="57350">
                  <a:srgbClr val="C1ECF4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460033"/>
                      <a:gd name="connsiteY0" fmla="*/ 2127119 h 4254237"/>
                      <a:gd name="connsiteX1" fmla="*/ 2230017 w 4460033"/>
                      <a:gd name="connsiteY1" fmla="*/ 0 h 4254237"/>
                      <a:gd name="connsiteX2" fmla="*/ 4460034 w 4460033"/>
                      <a:gd name="connsiteY2" fmla="*/ 2127119 h 4254237"/>
                      <a:gd name="connsiteX3" fmla="*/ 2230017 w 4460033"/>
                      <a:gd name="connsiteY3" fmla="*/ 4254238 h 4254237"/>
                      <a:gd name="connsiteX4" fmla="*/ 0 w 4460033"/>
                      <a:gd name="connsiteY4" fmla="*/ 2127119 h 4254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0033" h="4254237" fill="none" extrusionOk="0">
                        <a:moveTo>
                          <a:pt x="0" y="2127119"/>
                        </a:moveTo>
                        <a:cubicBezTo>
                          <a:pt x="226364" y="979198"/>
                          <a:pt x="1010989" y="-25881"/>
                          <a:pt x="2230017" y="0"/>
                        </a:cubicBezTo>
                        <a:cubicBezTo>
                          <a:pt x="3276703" y="-28317"/>
                          <a:pt x="4304844" y="1098454"/>
                          <a:pt x="4460034" y="2127119"/>
                        </a:cubicBezTo>
                        <a:cubicBezTo>
                          <a:pt x="4451826" y="3223619"/>
                          <a:pt x="3421513" y="4309977"/>
                          <a:pt x="2230017" y="4254238"/>
                        </a:cubicBezTo>
                        <a:cubicBezTo>
                          <a:pt x="1166084" y="4348107"/>
                          <a:pt x="153322" y="3338758"/>
                          <a:pt x="0" y="2127119"/>
                        </a:cubicBezTo>
                        <a:close/>
                      </a:path>
                      <a:path w="4460033" h="4254237" stroke="0" extrusionOk="0">
                        <a:moveTo>
                          <a:pt x="0" y="2127119"/>
                        </a:moveTo>
                        <a:cubicBezTo>
                          <a:pt x="-151118" y="859131"/>
                          <a:pt x="977750" y="7755"/>
                          <a:pt x="2230017" y="0"/>
                        </a:cubicBezTo>
                        <a:cubicBezTo>
                          <a:pt x="3480729" y="4023"/>
                          <a:pt x="4265903" y="958517"/>
                          <a:pt x="4460034" y="2127119"/>
                        </a:cubicBezTo>
                        <a:cubicBezTo>
                          <a:pt x="4375891" y="3384064"/>
                          <a:pt x="3443964" y="4351836"/>
                          <a:pt x="2230017" y="4254238"/>
                        </a:cubicBezTo>
                        <a:cubicBezTo>
                          <a:pt x="896703" y="4198590"/>
                          <a:pt x="32810" y="3317571"/>
                          <a:pt x="0" y="212711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7616E"/>
              </a:solidFill>
              <a:effectLst/>
              <a:uLnTx/>
              <a:uFillTx/>
              <a:latin typeface="Hind Regular"/>
              <a:ea typeface="Hind Regular"/>
              <a:cs typeface="Hind Regular"/>
              <a:sym typeface="Hind Regular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40AFDA0-5A80-645B-015E-E04E24A25D68}"/>
              </a:ext>
            </a:extLst>
          </p:cNvPr>
          <p:cNvGrpSpPr/>
          <p:nvPr/>
        </p:nvGrpSpPr>
        <p:grpSpPr>
          <a:xfrm>
            <a:off x="4652429" y="2500520"/>
            <a:ext cx="3205167" cy="2769582"/>
            <a:chOff x="4596713" y="1790333"/>
            <a:chExt cx="3863944" cy="3180466"/>
          </a:xfrm>
          <a:noFill/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8109C4C-1A9B-8632-BB8B-54AD39FD27A7}"/>
                </a:ext>
              </a:extLst>
            </p:cNvPr>
            <p:cNvSpPr txBox="1"/>
            <p:nvPr/>
          </p:nvSpPr>
          <p:spPr>
            <a:xfrm>
              <a:off x="4799338" y="1790333"/>
              <a:ext cx="3661319" cy="2837060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>
              <a:softEdge rad="76200"/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 anchorCtr="0">
              <a:noAutofit/>
            </a:bodyPr>
            <a:lstStyle/>
            <a:p>
              <a:pPr algn="ctr" hangingPunct="0">
                <a:defRPr/>
              </a:pPr>
              <a:r>
                <a:rPr lang="en-US" sz="3000">
                  <a:solidFill>
                    <a:srgbClr val="3E4E8D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ontserrat SemiBold"/>
                  <a:ea typeface="Hind Bold"/>
                  <a:cs typeface="Hind Bold"/>
                  <a:sym typeface="Hind Bold"/>
                </a:rPr>
                <a:t>Health Care Transitions Work </a:t>
              </a:r>
              <a:r>
                <a: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3E4E8D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Montserrat SemiBold"/>
                  <a:ea typeface="Hind Bold"/>
                  <a:cs typeface="Hind Bold"/>
                  <a:sym typeface="Hind Bold"/>
                </a:rPr>
                <a:t>Group</a:t>
              </a:r>
            </a:p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3E4E8D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Montserrat SemiBold"/>
                  <a:ea typeface="Hind Bold"/>
                  <a:cs typeface="Hind Bold"/>
                  <a:sym typeface="Hind Bold"/>
                </a:rPr>
                <a:t>2025 </a:t>
              </a:r>
              <a:endParaRPr lang="en-US" sz="3000" b="0" i="0" u="none" strike="noStrike" kern="1200" cap="none" spc="0" normalizeH="0" baseline="0" noProof="0">
                <a:ln>
                  <a:noFill/>
                </a:ln>
                <a:solidFill>
                  <a:srgbClr val="3E4E8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ontserrat SemiBold"/>
                <a:ea typeface="Hind Bold"/>
                <a:cs typeface="Hind Bold"/>
              </a:endParaRPr>
            </a:p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48E46"/>
                </a:solidFill>
                <a:effectLst/>
                <a:uLnTx/>
                <a:uFillTx/>
                <a:latin typeface="Montserrat SemiBold" panose="00000700000000000000" pitchFamily="2" charset="0"/>
                <a:ea typeface="Hind Bold"/>
                <a:cs typeface="Hind Bold"/>
                <a:sym typeface="Hind Bold"/>
              </a:endParaRPr>
            </a:p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48E46"/>
                </a:solidFill>
                <a:effectLst/>
                <a:uLnTx/>
                <a:uFillTx/>
                <a:latin typeface="Montserrat SemiBold" panose="00000700000000000000" pitchFamily="2" charset="0"/>
                <a:ea typeface="Hind Bold"/>
                <a:cs typeface="Hind Bold"/>
                <a:sym typeface="Hind Bold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41F216A-005C-A1CC-EA67-D3A4E012E5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96713" y="3429000"/>
              <a:ext cx="3612105" cy="1541799"/>
            </a:xfrm>
            <a:prstGeom prst="rect">
              <a:avLst/>
            </a:prstGeo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266353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1C7757-A67D-A468-BAB4-07C272C0E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976" y="307428"/>
            <a:ext cx="9835596" cy="638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103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E5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23AA4A-4244-367F-D113-190933967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D0AC1-7D45-8343-BC51-11F9B1B80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418" y="399761"/>
            <a:ext cx="10515600" cy="163036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br>
              <a:rPr lang="en-US" sz="2400">
                <a:solidFill>
                  <a:srgbClr val="79E5FA"/>
                </a:solidFill>
                <a:latin typeface="Arial Black"/>
              </a:rPr>
            </a:br>
            <a:r>
              <a:rPr lang="en-US" sz="6000">
                <a:solidFill>
                  <a:srgbClr val="79E5FA"/>
                </a:solidFill>
                <a:latin typeface="Montserrat Black"/>
              </a:rPr>
              <a:t>Section Header Here</a:t>
            </a:r>
            <a:br>
              <a:rPr lang="en-US" sz="6000">
                <a:solidFill>
                  <a:srgbClr val="79E5FA"/>
                </a:solidFill>
                <a:latin typeface="Montserrat Black"/>
              </a:rPr>
            </a:br>
            <a:r>
              <a:rPr lang="en-US" sz="2700" i="1">
                <a:solidFill>
                  <a:srgbClr val="79E5FA"/>
                </a:solidFill>
                <a:latin typeface="Montserrat"/>
              </a:rPr>
              <a:t>Subtitle Here</a:t>
            </a:r>
          </a:p>
          <a:p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5880313-0386-EE69-5F4E-55338BC24981}"/>
              </a:ext>
            </a:extLst>
          </p:cNvPr>
          <p:cNvCxnSpPr/>
          <p:nvPr/>
        </p:nvCxnSpPr>
        <p:spPr>
          <a:xfrm flipV="1">
            <a:off x="886692" y="1364673"/>
            <a:ext cx="7737763" cy="13855"/>
          </a:xfrm>
          <a:prstGeom prst="straightConnector1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E47B4236-5059-D5A6-D394-8CE176CD2A6C}"/>
              </a:ext>
            </a:extLst>
          </p:cNvPr>
          <p:cNvSpPr/>
          <p:nvPr/>
        </p:nvSpPr>
        <p:spPr>
          <a:xfrm>
            <a:off x="676750" y="502788"/>
            <a:ext cx="10843843" cy="58474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1778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2D632C0-AACD-4746-F9AD-D633468D5291}"/>
              </a:ext>
            </a:extLst>
          </p:cNvPr>
          <p:cNvSpPr txBox="1">
            <a:spLocks/>
          </p:cNvSpPr>
          <p:nvPr/>
        </p:nvSpPr>
        <p:spPr>
          <a:xfrm>
            <a:off x="2295144" y="2920752"/>
            <a:ext cx="7560148" cy="10115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>
                <a:solidFill>
                  <a:srgbClr val="212D59"/>
                </a:solidFill>
                <a:latin typeface="Montserrat Black"/>
              </a:rPr>
              <a:t>Pediatric T2D Work Group</a:t>
            </a:r>
            <a:endParaRPr lang="en-US"/>
          </a:p>
          <a:p>
            <a:pPr algn="ctr">
              <a:lnSpc>
                <a:spcPct val="150000"/>
              </a:lnSpc>
            </a:pPr>
            <a:r>
              <a:rPr lang="en-US" sz="2400" i="1">
                <a:solidFill>
                  <a:srgbClr val="212D59"/>
                </a:solidFill>
                <a:latin typeface="Montserrat"/>
              </a:rPr>
              <a:t>Co-Chairs: Drs. Monica Bianco and Tamara Hannon</a:t>
            </a:r>
            <a:endParaRPr lang="en-US" sz="1800" err="1">
              <a:solidFill>
                <a:srgbClr val="000000"/>
              </a:solidFill>
              <a:latin typeface="Aptos" panose="020B0004020202020204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774C44C-8CF5-9B71-AD84-64A0DBCE28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147" y="5408028"/>
            <a:ext cx="1432871" cy="94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270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1D Exchange">
  <a:themeElements>
    <a:clrScheme name="T1D Exchange">
      <a:dk1>
        <a:srgbClr val="0C0C0C"/>
      </a:dk1>
      <a:lt1>
        <a:srgbClr val="FFFFFF"/>
      </a:lt1>
      <a:dk2>
        <a:srgbClr val="369FB2"/>
      </a:dk2>
      <a:lt2>
        <a:srgbClr val="78E6FA"/>
      </a:lt2>
      <a:accent1>
        <a:srgbClr val="52CAE0"/>
      </a:accent1>
      <a:accent2>
        <a:srgbClr val="8493CF"/>
      </a:accent2>
      <a:accent3>
        <a:srgbClr val="3E4E8D"/>
      </a:accent3>
      <a:accent4>
        <a:srgbClr val="222D57"/>
      </a:accent4>
      <a:accent5>
        <a:srgbClr val="F9F9F9"/>
      </a:accent5>
      <a:accent6>
        <a:srgbClr val="777777"/>
      </a:accent6>
      <a:hlink>
        <a:srgbClr val="5E5E5E"/>
      </a:hlink>
      <a:folHlink>
        <a:srgbClr val="0079BF"/>
      </a:folHlink>
    </a:clrScheme>
    <a:fontScheme name="T1D Exchange">
      <a:majorFont>
        <a:latin typeface="Hind"/>
        <a:ea typeface="Helvetica"/>
        <a:cs typeface="Helvetica"/>
      </a:majorFont>
      <a:minorFont>
        <a:latin typeface="Hind"/>
        <a:ea typeface="Calibri"/>
        <a:cs typeface="Calibri"/>
      </a:minorFont>
    </a:fontScheme>
    <a:fmtScheme name="1_T1D Exchange Annual Meeting Template 201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47616E"/>
            </a:solidFill>
            <a:effectLst/>
            <a:uFillTx/>
            <a:latin typeface="Hind Regular"/>
            <a:ea typeface="Hind Regular"/>
            <a:cs typeface="Hind Regular"/>
            <a:sym typeface="Hind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696F70"/>
            </a:solidFill>
            <a:effectLst/>
            <a:uFillTx/>
            <a:latin typeface="Hind Bold"/>
            <a:ea typeface="Hind Bold"/>
            <a:cs typeface="Hind Bold"/>
            <a:sym typeface="Hind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T1D Exchange" id="{D3D75452-1B5C-45CF-A70F-202E3D484530}" vid="{4865459E-8706-4BBD-9F01-1BEEF996FB0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4B7EC0BF2544418F02C0F48049A820" ma:contentTypeVersion="20" ma:contentTypeDescription="Create a new document." ma:contentTypeScope="" ma:versionID="18810cc4c55cb84b30f10de76771b1be">
  <xsd:schema xmlns:xsd="http://www.w3.org/2001/XMLSchema" xmlns:xs="http://www.w3.org/2001/XMLSchema" xmlns:p="http://schemas.microsoft.com/office/2006/metadata/properties" xmlns:ns2="626cb74e-9669-4fd8-87b3-351e3976c142" xmlns:ns3="2f7b054f-be38-41d2-978f-3d651b980644" targetNamespace="http://schemas.microsoft.com/office/2006/metadata/properties" ma:root="true" ma:fieldsID="54ec4579b3dec1060686673f2321ce88" ns2:_="" ns3:_="">
    <xsd:import namespace="626cb74e-9669-4fd8-87b3-351e3976c142"/>
    <xsd:import namespace="2f7b054f-be38-41d2-978f-3d651b9806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6cb74e-9669-4fd8-87b3-351e3976c1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5708ab6-8f93-4a47-82a9-702180f093a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7b054f-be38-41d2-978f-3d651b98064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04988c3-2911-4884-b1bb-ab625c693b77}" ma:internalName="TaxCatchAll" ma:showField="CatchAllData" ma:web="2f7b054f-be38-41d2-978f-3d651b9806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26cb74e-9669-4fd8-87b3-351e3976c142">
      <Terms xmlns="http://schemas.microsoft.com/office/infopath/2007/PartnerControls"/>
    </lcf76f155ced4ddcb4097134ff3c332f>
    <TaxCatchAll xmlns="2f7b054f-be38-41d2-978f-3d651b980644" xsi:nil="true"/>
  </documentManagement>
</p:properties>
</file>

<file path=customXml/itemProps1.xml><?xml version="1.0" encoding="utf-8"?>
<ds:datastoreItem xmlns:ds="http://schemas.openxmlformats.org/officeDocument/2006/customXml" ds:itemID="{F3A3A5BA-DC64-4560-BDCE-18F19D9CA9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68D9113-EF39-4C5C-B3D2-F54F5A8D7F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6cb74e-9669-4fd8-87b3-351e3976c142"/>
    <ds:schemaRef ds:uri="2f7b054f-be38-41d2-978f-3d651b9806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3DF5BE2-8EBF-4A9B-841E-51942A2C1566}">
  <ds:schemaRefs>
    <ds:schemaRef ds:uri="http://schemas.microsoft.com/office/2006/metadata/properties"/>
    <ds:schemaRef ds:uri="http://schemas.microsoft.com/office/infopath/2007/PartnerControls"/>
    <ds:schemaRef ds:uri="626cb74e-9669-4fd8-87b3-351e3976c142"/>
    <ds:schemaRef ds:uri="2f7b054f-be38-41d2-978f-3d651b98064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T1D Exchange</vt:lpstr>
      <vt:lpstr> Section Header Here Subtitle Here </vt:lpstr>
      <vt:lpstr> Section Header Here Subtitle Here </vt:lpstr>
      <vt:lpstr>PowerPoint Presentation</vt:lpstr>
      <vt:lpstr> Section Header Here Subtitle Here </vt:lpstr>
      <vt:lpstr>PowerPoint Presentation</vt:lpstr>
      <vt:lpstr> Section Header Here Subtitle Here </vt:lpstr>
      <vt:lpstr>PowerPoint Presentation</vt:lpstr>
      <vt:lpstr>PowerPoint Presentation</vt:lpstr>
      <vt:lpstr> Section Header Here Subtitle Here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3</cp:revision>
  <dcterms:created xsi:type="dcterms:W3CDTF">2025-11-17T19:38:15Z</dcterms:created>
  <dcterms:modified xsi:type="dcterms:W3CDTF">2025-11-17T19:38:45Z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0x010100B84B7EC0BF2544418F02C0F48049A820</vt:lpwstr>
  </property>
  <property fmtid="{D5CDD505-2E9C-101B-9397-08002B2CF9AE}" pid="3" name="MediaServiceImageTags">
    <vt:lpwstr/>
  </property>
</Properties>
</file>