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61" r:id="rId5"/>
  </p:sldMasterIdLst>
  <p:notesMasterIdLst>
    <p:notesMasterId r:id="rId28"/>
  </p:notesMasterIdLst>
  <p:sldIdLst>
    <p:sldId id="3396" r:id="rId6"/>
    <p:sldId id="3394" r:id="rId7"/>
    <p:sldId id="554" r:id="rId8"/>
    <p:sldId id="562" r:id="rId9"/>
    <p:sldId id="584" r:id="rId10"/>
    <p:sldId id="573" r:id="rId11"/>
    <p:sldId id="575" r:id="rId12"/>
    <p:sldId id="576" r:id="rId13"/>
    <p:sldId id="592" r:id="rId14"/>
    <p:sldId id="591" r:id="rId15"/>
    <p:sldId id="593" r:id="rId16"/>
    <p:sldId id="559" r:id="rId17"/>
    <p:sldId id="587" r:id="rId18"/>
    <p:sldId id="601" r:id="rId19"/>
    <p:sldId id="598" r:id="rId20"/>
    <p:sldId id="599" r:id="rId21"/>
    <p:sldId id="552" r:id="rId22"/>
    <p:sldId id="596" r:id="rId23"/>
    <p:sldId id="595" r:id="rId24"/>
    <p:sldId id="600" r:id="rId25"/>
    <p:sldId id="3395" r:id="rId26"/>
    <p:sldId id="54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C1DC94-5444-174B-A6C4-D1723A726C91}" v="41" dt="2025-11-17T19:36:06.7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Rainey" userId="S::crainey@t1dexchange.org::c66522fd-7f79-4e4b-9477-0af3b7aa6656" providerId="AD" clId="Web-{44C1DC94-5444-174B-A6C4-D1723A726C91}"/>
    <pc:docChg chg="addSld delSld addMainMaster">
      <pc:chgData name="Claire Rainey" userId="S::crainey@t1dexchange.org::c66522fd-7f79-4e4b-9477-0af3b7aa6656" providerId="AD" clId="Web-{44C1DC94-5444-174B-A6C4-D1723A726C91}" dt="2025-11-17T19:35:43.836" v="22"/>
      <pc:docMkLst>
        <pc:docMk/>
      </pc:docMkLst>
      <pc:sldChg chg="del">
        <pc:chgData name="Claire Rainey" userId="S::crainey@t1dexchange.org::c66522fd-7f79-4e4b-9477-0af3b7aa6656" providerId="AD" clId="Web-{44C1DC94-5444-174B-A6C4-D1723A726C91}" dt="2025-11-17T19:35:35.945" v="0"/>
        <pc:sldMkLst>
          <pc:docMk/>
          <pc:sldMk cId="109857222" sldId="256"/>
        </pc:sldMkLst>
      </pc:sldChg>
      <pc:sldChg chg="add">
        <pc:chgData name="Claire Rainey" userId="S::crainey@t1dexchange.org::c66522fd-7f79-4e4b-9477-0af3b7aa6656" providerId="AD" clId="Web-{44C1DC94-5444-174B-A6C4-D1723A726C91}" dt="2025-11-17T19:35:43.836" v="22"/>
        <pc:sldMkLst>
          <pc:docMk/>
          <pc:sldMk cId="2414225900" sldId="548"/>
        </pc:sldMkLst>
      </pc:sldChg>
      <pc:sldChg chg="add">
        <pc:chgData name="Claire Rainey" userId="S::crainey@t1dexchange.org::c66522fd-7f79-4e4b-9477-0af3b7aa6656" providerId="AD" clId="Web-{44C1DC94-5444-174B-A6C4-D1723A726C91}" dt="2025-11-17T19:35:41.805" v="17"/>
        <pc:sldMkLst>
          <pc:docMk/>
          <pc:sldMk cId="3982461322" sldId="552"/>
        </pc:sldMkLst>
      </pc:sldChg>
      <pc:sldChg chg="add">
        <pc:chgData name="Claire Rainey" userId="S::crainey@t1dexchange.org::c66522fd-7f79-4e4b-9477-0af3b7aa6656" providerId="AD" clId="Web-{44C1DC94-5444-174B-A6C4-D1723A726C91}" dt="2025-11-17T19:35:38.883" v="3"/>
        <pc:sldMkLst>
          <pc:docMk/>
          <pc:sldMk cId="905261244" sldId="554"/>
        </pc:sldMkLst>
      </pc:sldChg>
      <pc:sldChg chg="add">
        <pc:chgData name="Claire Rainey" userId="S::crainey@t1dexchange.org::c66522fd-7f79-4e4b-9477-0af3b7aa6656" providerId="AD" clId="Web-{44C1DC94-5444-174B-A6C4-D1723A726C91}" dt="2025-11-17T19:35:41.149" v="12"/>
        <pc:sldMkLst>
          <pc:docMk/>
          <pc:sldMk cId="4038406785" sldId="559"/>
        </pc:sldMkLst>
      </pc:sldChg>
      <pc:sldChg chg="add">
        <pc:chgData name="Claire Rainey" userId="S::crainey@t1dexchange.org::c66522fd-7f79-4e4b-9477-0af3b7aa6656" providerId="AD" clId="Web-{44C1DC94-5444-174B-A6C4-D1723A726C91}" dt="2025-11-17T19:35:39.055" v="4"/>
        <pc:sldMkLst>
          <pc:docMk/>
          <pc:sldMk cId="139574235" sldId="562"/>
        </pc:sldMkLst>
      </pc:sldChg>
      <pc:sldChg chg="add">
        <pc:chgData name="Claire Rainey" userId="S::crainey@t1dexchange.org::c66522fd-7f79-4e4b-9477-0af3b7aa6656" providerId="AD" clId="Web-{44C1DC94-5444-174B-A6C4-D1723A726C91}" dt="2025-11-17T19:35:40.211" v="6"/>
        <pc:sldMkLst>
          <pc:docMk/>
          <pc:sldMk cId="4114426267" sldId="573"/>
        </pc:sldMkLst>
      </pc:sldChg>
      <pc:sldChg chg="add">
        <pc:chgData name="Claire Rainey" userId="S::crainey@t1dexchange.org::c66522fd-7f79-4e4b-9477-0af3b7aa6656" providerId="AD" clId="Web-{44C1DC94-5444-174B-A6C4-D1723A726C91}" dt="2025-11-17T19:35:40.477" v="7"/>
        <pc:sldMkLst>
          <pc:docMk/>
          <pc:sldMk cId="2392827257" sldId="575"/>
        </pc:sldMkLst>
      </pc:sldChg>
      <pc:sldChg chg="add">
        <pc:chgData name="Claire Rainey" userId="S::crainey@t1dexchange.org::c66522fd-7f79-4e4b-9477-0af3b7aa6656" providerId="AD" clId="Web-{44C1DC94-5444-174B-A6C4-D1723A726C91}" dt="2025-11-17T19:35:40.571" v="8"/>
        <pc:sldMkLst>
          <pc:docMk/>
          <pc:sldMk cId="690849387" sldId="576"/>
        </pc:sldMkLst>
      </pc:sldChg>
      <pc:sldChg chg="add">
        <pc:chgData name="Claire Rainey" userId="S::crainey@t1dexchange.org::c66522fd-7f79-4e4b-9477-0af3b7aa6656" providerId="AD" clId="Web-{44C1DC94-5444-174B-A6C4-D1723A726C91}" dt="2025-11-17T19:35:39.289" v="5"/>
        <pc:sldMkLst>
          <pc:docMk/>
          <pc:sldMk cId="2337130619" sldId="584"/>
        </pc:sldMkLst>
      </pc:sldChg>
      <pc:sldChg chg="add">
        <pc:chgData name="Claire Rainey" userId="S::crainey@t1dexchange.org::c66522fd-7f79-4e4b-9477-0af3b7aa6656" providerId="AD" clId="Web-{44C1DC94-5444-174B-A6C4-D1723A726C91}" dt="2025-11-17T19:35:41.289" v="13"/>
        <pc:sldMkLst>
          <pc:docMk/>
          <pc:sldMk cId="2987656682" sldId="587"/>
        </pc:sldMkLst>
      </pc:sldChg>
      <pc:sldChg chg="add">
        <pc:chgData name="Claire Rainey" userId="S::crainey@t1dexchange.org::c66522fd-7f79-4e4b-9477-0af3b7aa6656" providerId="AD" clId="Web-{44C1DC94-5444-174B-A6C4-D1723A726C91}" dt="2025-11-17T19:35:40.977" v="10"/>
        <pc:sldMkLst>
          <pc:docMk/>
          <pc:sldMk cId="673841342" sldId="591"/>
        </pc:sldMkLst>
      </pc:sldChg>
      <pc:sldChg chg="add">
        <pc:chgData name="Claire Rainey" userId="S::crainey@t1dexchange.org::c66522fd-7f79-4e4b-9477-0af3b7aa6656" providerId="AD" clId="Web-{44C1DC94-5444-174B-A6C4-D1723A726C91}" dt="2025-11-17T19:35:40.758" v="9"/>
        <pc:sldMkLst>
          <pc:docMk/>
          <pc:sldMk cId="2913718958" sldId="592"/>
        </pc:sldMkLst>
      </pc:sldChg>
      <pc:sldChg chg="add">
        <pc:chgData name="Claire Rainey" userId="S::crainey@t1dexchange.org::c66522fd-7f79-4e4b-9477-0af3b7aa6656" providerId="AD" clId="Web-{44C1DC94-5444-174B-A6C4-D1723A726C91}" dt="2025-11-17T19:35:41.071" v="11"/>
        <pc:sldMkLst>
          <pc:docMk/>
          <pc:sldMk cId="2258088069" sldId="593"/>
        </pc:sldMkLst>
      </pc:sldChg>
      <pc:sldChg chg="add">
        <pc:chgData name="Claire Rainey" userId="S::crainey@t1dexchange.org::c66522fd-7f79-4e4b-9477-0af3b7aa6656" providerId="AD" clId="Web-{44C1DC94-5444-174B-A6C4-D1723A726C91}" dt="2025-11-17T19:35:42.399" v="19"/>
        <pc:sldMkLst>
          <pc:docMk/>
          <pc:sldMk cId="1737725272" sldId="595"/>
        </pc:sldMkLst>
      </pc:sldChg>
      <pc:sldChg chg="add">
        <pc:chgData name="Claire Rainey" userId="S::crainey@t1dexchange.org::c66522fd-7f79-4e4b-9477-0af3b7aa6656" providerId="AD" clId="Web-{44C1DC94-5444-174B-A6C4-D1723A726C91}" dt="2025-11-17T19:35:41.961" v="18"/>
        <pc:sldMkLst>
          <pc:docMk/>
          <pc:sldMk cId="1502692466" sldId="596"/>
        </pc:sldMkLst>
      </pc:sldChg>
      <pc:sldChg chg="add">
        <pc:chgData name="Claire Rainey" userId="S::crainey@t1dexchange.org::c66522fd-7f79-4e4b-9477-0af3b7aa6656" providerId="AD" clId="Web-{44C1DC94-5444-174B-A6C4-D1723A726C91}" dt="2025-11-17T19:35:41.571" v="15"/>
        <pc:sldMkLst>
          <pc:docMk/>
          <pc:sldMk cId="3411540079" sldId="598"/>
        </pc:sldMkLst>
      </pc:sldChg>
      <pc:sldChg chg="add">
        <pc:chgData name="Claire Rainey" userId="S::crainey@t1dexchange.org::c66522fd-7f79-4e4b-9477-0af3b7aa6656" providerId="AD" clId="Web-{44C1DC94-5444-174B-A6C4-D1723A726C91}" dt="2025-11-17T19:35:41.727" v="16"/>
        <pc:sldMkLst>
          <pc:docMk/>
          <pc:sldMk cId="867800880" sldId="599"/>
        </pc:sldMkLst>
      </pc:sldChg>
      <pc:sldChg chg="add">
        <pc:chgData name="Claire Rainey" userId="S::crainey@t1dexchange.org::c66522fd-7f79-4e4b-9477-0af3b7aa6656" providerId="AD" clId="Web-{44C1DC94-5444-174B-A6C4-D1723A726C91}" dt="2025-11-17T19:35:43.586" v="20"/>
        <pc:sldMkLst>
          <pc:docMk/>
          <pc:sldMk cId="44378262" sldId="600"/>
        </pc:sldMkLst>
      </pc:sldChg>
      <pc:sldChg chg="add">
        <pc:chgData name="Claire Rainey" userId="S::crainey@t1dexchange.org::c66522fd-7f79-4e4b-9477-0af3b7aa6656" providerId="AD" clId="Web-{44C1DC94-5444-174B-A6C4-D1723A726C91}" dt="2025-11-17T19:35:41.446" v="14"/>
        <pc:sldMkLst>
          <pc:docMk/>
          <pc:sldMk cId="2038153080" sldId="601"/>
        </pc:sldMkLst>
      </pc:sldChg>
      <pc:sldChg chg="add">
        <pc:chgData name="Claire Rainey" userId="S::crainey@t1dexchange.org::c66522fd-7f79-4e4b-9477-0af3b7aa6656" providerId="AD" clId="Web-{44C1DC94-5444-174B-A6C4-D1723A726C91}" dt="2025-11-17T19:35:38.758" v="2"/>
        <pc:sldMkLst>
          <pc:docMk/>
          <pc:sldMk cId="727362078" sldId="3394"/>
        </pc:sldMkLst>
      </pc:sldChg>
      <pc:sldChg chg="add">
        <pc:chgData name="Claire Rainey" userId="S::crainey@t1dexchange.org::c66522fd-7f79-4e4b-9477-0af3b7aa6656" providerId="AD" clId="Web-{44C1DC94-5444-174B-A6C4-D1723A726C91}" dt="2025-11-17T19:35:43.758" v="21"/>
        <pc:sldMkLst>
          <pc:docMk/>
          <pc:sldMk cId="1484840688" sldId="3395"/>
        </pc:sldMkLst>
      </pc:sldChg>
      <pc:sldChg chg="add">
        <pc:chgData name="Claire Rainey" userId="S::crainey@t1dexchange.org::c66522fd-7f79-4e4b-9477-0af3b7aa6656" providerId="AD" clId="Web-{44C1DC94-5444-174B-A6C4-D1723A726C91}" dt="2025-11-17T19:35:38.633" v="1"/>
        <pc:sldMkLst>
          <pc:docMk/>
          <pc:sldMk cId="2172095672" sldId="3396"/>
        </pc:sldMkLst>
      </pc:sldChg>
      <pc:sldMasterChg chg="add addSldLayout">
        <pc:chgData name="Claire Rainey" userId="S::crainey@t1dexchange.org::c66522fd-7f79-4e4b-9477-0af3b7aa6656" providerId="AD" clId="Web-{44C1DC94-5444-174B-A6C4-D1723A726C91}" dt="2025-11-17T19:35:38.633" v="1"/>
        <pc:sldMasterMkLst>
          <pc:docMk/>
          <pc:sldMasterMk cId="1508851304" sldId="2147483648"/>
        </pc:sldMasterMkLst>
        <pc:sldLayoutChg chg="add">
          <pc:chgData name="Claire Rainey" userId="S::crainey@t1dexchange.org::c66522fd-7f79-4e4b-9477-0af3b7aa6656" providerId="AD" clId="Web-{44C1DC94-5444-174B-A6C4-D1723A726C91}" dt="2025-11-17T19:35:38.633" v="1"/>
          <pc:sldLayoutMkLst>
            <pc:docMk/>
            <pc:sldMasterMk cId="1508851304" sldId="2147483648"/>
            <pc:sldLayoutMk cId="139734834" sldId="2147483649"/>
          </pc:sldLayoutMkLst>
        </pc:sldLayoutChg>
        <pc:sldLayoutChg chg="add">
          <pc:chgData name="Claire Rainey" userId="S::crainey@t1dexchange.org::c66522fd-7f79-4e4b-9477-0af3b7aa6656" providerId="AD" clId="Web-{44C1DC94-5444-174B-A6C4-D1723A726C91}" dt="2025-11-17T19:35:38.633" v="1"/>
          <pc:sldLayoutMkLst>
            <pc:docMk/>
            <pc:sldMasterMk cId="1508851304" sldId="2147483648"/>
            <pc:sldLayoutMk cId="1208591772" sldId="2147483650"/>
          </pc:sldLayoutMkLst>
        </pc:sldLayoutChg>
        <pc:sldLayoutChg chg="add">
          <pc:chgData name="Claire Rainey" userId="S::crainey@t1dexchange.org::c66522fd-7f79-4e4b-9477-0af3b7aa6656" providerId="AD" clId="Web-{44C1DC94-5444-174B-A6C4-D1723A726C91}" dt="2025-11-17T19:35:38.633" v="1"/>
          <pc:sldLayoutMkLst>
            <pc:docMk/>
            <pc:sldMasterMk cId="1508851304" sldId="2147483648"/>
            <pc:sldLayoutMk cId="1187943192" sldId="2147483651"/>
          </pc:sldLayoutMkLst>
        </pc:sldLayoutChg>
        <pc:sldLayoutChg chg="add">
          <pc:chgData name="Claire Rainey" userId="S::crainey@t1dexchange.org::c66522fd-7f79-4e4b-9477-0af3b7aa6656" providerId="AD" clId="Web-{44C1DC94-5444-174B-A6C4-D1723A726C91}" dt="2025-11-17T19:35:38.633" v="1"/>
          <pc:sldLayoutMkLst>
            <pc:docMk/>
            <pc:sldMasterMk cId="1508851304" sldId="2147483648"/>
            <pc:sldLayoutMk cId="3127452938" sldId="2147483652"/>
          </pc:sldLayoutMkLst>
        </pc:sldLayoutChg>
        <pc:sldLayoutChg chg="add">
          <pc:chgData name="Claire Rainey" userId="S::crainey@t1dexchange.org::c66522fd-7f79-4e4b-9477-0af3b7aa6656" providerId="AD" clId="Web-{44C1DC94-5444-174B-A6C4-D1723A726C91}" dt="2025-11-17T19:35:38.633" v="1"/>
          <pc:sldLayoutMkLst>
            <pc:docMk/>
            <pc:sldMasterMk cId="1508851304" sldId="2147483648"/>
            <pc:sldLayoutMk cId="755055061" sldId="2147483653"/>
          </pc:sldLayoutMkLst>
        </pc:sldLayoutChg>
        <pc:sldLayoutChg chg="add">
          <pc:chgData name="Claire Rainey" userId="S::crainey@t1dexchange.org::c66522fd-7f79-4e4b-9477-0af3b7aa6656" providerId="AD" clId="Web-{44C1DC94-5444-174B-A6C4-D1723A726C91}" dt="2025-11-17T19:35:38.633" v="1"/>
          <pc:sldLayoutMkLst>
            <pc:docMk/>
            <pc:sldMasterMk cId="1508851304" sldId="2147483648"/>
            <pc:sldLayoutMk cId="1730769098" sldId="2147483654"/>
          </pc:sldLayoutMkLst>
        </pc:sldLayoutChg>
        <pc:sldLayoutChg chg="add">
          <pc:chgData name="Claire Rainey" userId="S::crainey@t1dexchange.org::c66522fd-7f79-4e4b-9477-0af3b7aa6656" providerId="AD" clId="Web-{44C1DC94-5444-174B-A6C4-D1723A726C91}" dt="2025-11-17T19:35:38.633" v="1"/>
          <pc:sldLayoutMkLst>
            <pc:docMk/>
            <pc:sldMasterMk cId="1508851304" sldId="2147483648"/>
            <pc:sldLayoutMk cId="214231810" sldId="2147483655"/>
          </pc:sldLayoutMkLst>
        </pc:sldLayoutChg>
        <pc:sldLayoutChg chg="add">
          <pc:chgData name="Claire Rainey" userId="S::crainey@t1dexchange.org::c66522fd-7f79-4e4b-9477-0af3b7aa6656" providerId="AD" clId="Web-{44C1DC94-5444-174B-A6C4-D1723A726C91}" dt="2025-11-17T19:35:38.633" v="1"/>
          <pc:sldLayoutMkLst>
            <pc:docMk/>
            <pc:sldMasterMk cId="1508851304" sldId="2147483648"/>
            <pc:sldLayoutMk cId="2702302240" sldId="2147483656"/>
          </pc:sldLayoutMkLst>
        </pc:sldLayoutChg>
        <pc:sldLayoutChg chg="add">
          <pc:chgData name="Claire Rainey" userId="S::crainey@t1dexchange.org::c66522fd-7f79-4e4b-9477-0af3b7aa6656" providerId="AD" clId="Web-{44C1DC94-5444-174B-A6C4-D1723A726C91}" dt="2025-11-17T19:35:38.633" v="1"/>
          <pc:sldLayoutMkLst>
            <pc:docMk/>
            <pc:sldMasterMk cId="1508851304" sldId="2147483648"/>
            <pc:sldLayoutMk cId="3362200960" sldId="2147483657"/>
          </pc:sldLayoutMkLst>
        </pc:sldLayoutChg>
        <pc:sldLayoutChg chg="add">
          <pc:chgData name="Claire Rainey" userId="S::crainey@t1dexchange.org::c66522fd-7f79-4e4b-9477-0af3b7aa6656" providerId="AD" clId="Web-{44C1DC94-5444-174B-A6C4-D1723A726C91}" dt="2025-11-17T19:35:38.633" v="1"/>
          <pc:sldLayoutMkLst>
            <pc:docMk/>
            <pc:sldMasterMk cId="1508851304" sldId="2147483648"/>
            <pc:sldLayoutMk cId="984070453" sldId="2147483658"/>
          </pc:sldLayoutMkLst>
        </pc:sldLayoutChg>
        <pc:sldLayoutChg chg="add">
          <pc:chgData name="Claire Rainey" userId="S::crainey@t1dexchange.org::c66522fd-7f79-4e4b-9477-0af3b7aa6656" providerId="AD" clId="Web-{44C1DC94-5444-174B-A6C4-D1723A726C91}" dt="2025-11-17T19:35:38.633" v="1"/>
          <pc:sldLayoutMkLst>
            <pc:docMk/>
            <pc:sldMasterMk cId="1508851304" sldId="2147483648"/>
            <pc:sldLayoutMk cId="1710480049" sldId="2147483659"/>
          </pc:sldLayoutMkLst>
        </pc:sldLayoutChg>
        <pc:sldLayoutChg chg="add">
          <pc:chgData name="Claire Rainey" userId="S::crainey@t1dexchange.org::c66522fd-7f79-4e4b-9477-0af3b7aa6656" providerId="AD" clId="Web-{44C1DC94-5444-174B-A6C4-D1723A726C91}" dt="2025-11-17T19:35:38.633" v="1"/>
          <pc:sldLayoutMkLst>
            <pc:docMk/>
            <pc:sldMasterMk cId="1508851304" sldId="2147483648"/>
            <pc:sldLayoutMk cId="2267969780" sldId="2147483862"/>
          </pc:sldLayoutMkLst>
        </pc:sldLayoutChg>
      </pc:sldMasterChg>
      <pc:sldMasterChg chg="add addSldLayout">
        <pc:chgData name="Claire Rainey" userId="S::crainey@t1dexchange.org::c66522fd-7f79-4e4b-9477-0af3b7aa6656" providerId="AD" clId="Web-{44C1DC94-5444-174B-A6C4-D1723A726C91}" dt="2025-11-17T19:35:43.586" v="20"/>
        <pc:sldMasterMkLst>
          <pc:docMk/>
          <pc:sldMasterMk cId="3263972476" sldId="2147483861"/>
        </pc:sldMasterMkLst>
        <pc:sldLayoutChg chg="add">
          <pc:chgData name="Claire Rainey" userId="S::crainey@t1dexchange.org::c66522fd-7f79-4e4b-9477-0af3b7aa6656" providerId="AD" clId="Web-{44C1DC94-5444-174B-A6C4-D1723A726C91}" dt="2025-11-17T19:35:43.586" v="20"/>
          <pc:sldLayoutMkLst>
            <pc:docMk/>
            <pc:sldMasterMk cId="3263972476" sldId="2147483861"/>
            <pc:sldLayoutMk cId="1608519094" sldId="2147483673"/>
          </pc:sldLayoutMkLst>
        </pc:sldLayoutChg>
        <pc:sldLayoutChg chg="add">
          <pc:chgData name="Claire Rainey" userId="S::crainey@t1dexchange.org::c66522fd-7f79-4e4b-9477-0af3b7aa6656" providerId="AD" clId="Web-{44C1DC94-5444-174B-A6C4-D1723A726C91}" dt="2025-11-17T19:35:43.586" v="20"/>
          <pc:sldLayoutMkLst>
            <pc:docMk/>
            <pc:sldMasterMk cId="3263972476" sldId="2147483861"/>
            <pc:sldLayoutMk cId="2775635115" sldId="2147483674"/>
          </pc:sldLayoutMkLst>
        </pc:sldLayoutChg>
        <pc:sldLayoutChg chg="add">
          <pc:chgData name="Claire Rainey" userId="S::crainey@t1dexchange.org::c66522fd-7f79-4e4b-9477-0af3b7aa6656" providerId="AD" clId="Web-{44C1DC94-5444-174B-A6C4-D1723A726C91}" dt="2025-11-17T19:35:43.586" v="20"/>
          <pc:sldLayoutMkLst>
            <pc:docMk/>
            <pc:sldMasterMk cId="3263972476" sldId="2147483861"/>
            <pc:sldLayoutMk cId="1830696971" sldId="2147483675"/>
          </pc:sldLayoutMkLst>
        </pc:sldLayoutChg>
        <pc:sldLayoutChg chg="add">
          <pc:chgData name="Claire Rainey" userId="S::crainey@t1dexchange.org::c66522fd-7f79-4e4b-9477-0af3b7aa6656" providerId="AD" clId="Web-{44C1DC94-5444-174B-A6C4-D1723A726C91}" dt="2025-11-17T19:35:43.586" v="20"/>
          <pc:sldLayoutMkLst>
            <pc:docMk/>
            <pc:sldMasterMk cId="3263972476" sldId="2147483861"/>
            <pc:sldLayoutMk cId="3732196437" sldId="2147483676"/>
          </pc:sldLayoutMkLst>
        </pc:sldLayoutChg>
        <pc:sldLayoutChg chg="add">
          <pc:chgData name="Claire Rainey" userId="S::crainey@t1dexchange.org::c66522fd-7f79-4e4b-9477-0af3b7aa6656" providerId="AD" clId="Web-{44C1DC94-5444-174B-A6C4-D1723A726C91}" dt="2025-11-17T19:35:43.586" v="20"/>
          <pc:sldLayoutMkLst>
            <pc:docMk/>
            <pc:sldMasterMk cId="3263972476" sldId="2147483861"/>
            <pc:sldLayoutMk cId="2311139956" sldId="2147483677"/>
          </pc:sldLayoutMkLst>
        </pc:sldLayoutChg>
        <pc:sldLayoutChg chg="add">
          <pc:chgData name="Claire Rainey" userId="S::crainey@t1dexchange.org::c66522fd-7f79-4e4b-9477-0af3b7aa6656" providerId="AD" clId="Web-{44C1DC94-5444-174B-A6C4-D1723A726C91}" dt="2025-11-17T19:35:43.586" v="20"/>
          <pc:sldLayoutMkLst>
            <pc:docMk/>
            <pc:sldMasterMk cId="3263972476" sldId="2147483861"/>
            <pc:sldLayoutMk cId="3274983261" sldId="2147483678"/>
          </pc:sldLayoutMkLst>
        </pc:sldLayoutChg>
        <pc:sldLayoutChg chg="add">
          <pc:chgData name="Claire Rainey" userId="S::crainey@t1dexchange.org::c66522fd-7f79-4e4b-9477-0af3b7aa6656" providerId="AD" clId="Web-{44C1DC94-5444-174B-A6C4-D1723A726C91}" dt="2025-11-17T19:35:43.586" v="20"/>
          <pc:sldLayoutMkLst>
            <pc:docMk/>
            <pc:sldMasterMk cId="3263972476" sldId="2147483861"/>
            <pc:sldLayoutMk cId="2722644957" sldId="2147483679"/>
          </pc:sldLayoutMkLst>
        </pc:sldLayoutChg>
        <pc:sldLayoutChg chg="add">
          <pc:chgData name="Claire Rainey" userId="S::crainey@t1dexchange.org::c66522fd-7f79-4e4b-9477-0af3b7aa6656" providerId="AD" clId="Web-{44C1DC94-5444-174B-A6C4-D1723A726C91}" dt="2025-11-17T19:35:43.586" v="20"/>
          <pc:sldLayoutMkLst>
            <pc:docMk/>
            <pc:sldMasterMk cId="3263972476" sldId="2147483861"/>
            <pc:sldLayoutMk cId="2103783455" sldId="2147483680"/>
          </pc:sldLayoutMkLst>
        </pc:sldLayoutChg>
        <pc:sldLayoutChg chg="add">
          <pc:chgData name="Claire Rainey" userId="S::crainey@t1dexchange.org::c66522fd-7f79-4e4b-9477-0af3b7aa6656" providerId="AD" clId="Web-{44C1DC94-5444-174B-A6C4-D1723A726C91}" dt="2025-11-17T19:35:43.586" v="20"/>
          <pc:sldLayoutMkLst>
            <pc:docMk/>
            <pc:sldMasterMk cId="3263972476" sldId="2147483861"/>
            <pc:sldLayoutMk cId="2082850296" sldId="2147483681"/>
          </pc:sldLayoutMkLst>
        </pc:sldLayoutChg>
        <pc:sldLayoutChg chg="add">
          <pc:chgData name="Claire Rainey" userId="S::crainey@t1dexchange.org::c66522fd-7f79-4e4b-9477-0af3b7aa6656" providerId="AD" clId="Web-{44C1DC94-5444-174B-A6C4-D1723A726C91}" dt="2025-11-17T19:35:43.586" v="20"/>
          <pc:sldLayoutMkLst>
            <pc:docMk/>
            <pc:sldMasterMk cId="3263972476" sldId="2147483861"/>
            <pc:sldLayoutMk cId="3948398236" sldId="2147483682"/>
          </pc:sldLayoutMkLst>
        </pc:sldLayoutChg>
        <pc:sldLayoutChg chg="add">
          <pc:chgData name="Claire Rainey" userId="S::crainey@t1dexchange.org::c66522fd-7f79-4e4b-9477-0af3b7aa6656" providerId="AD" clId="Web-{44C1DC94-5444-174B-A6C4-D1723A726C91}" dt="2025-11-17T19:35:43.586" v="20"/>
          <pc:sldLayoutMkLst>
            <pc:docMk/>
            <pc:sldMasterMk cId="3263972476" sldId="2147483861"/>
            <pc:sldLayoutMk cId="3499282318" sldId="2147483683"/>
          </pc:sldLayoutMkLst>
        </pc:sldLayoutChg>
        <pc:sldLayoutChg chg="add">
          <pc:chgData name="Claire Rainey" userId="S::crainey@t1dexchange.org::c66522fd-7f79-4e4b-9477-0af3b7aa6656" providerId="AD" clId="Web-{44C1DC94-5444-174B-A6C4-D1723A726C91}" dt="2025-11-17T19:35:43.586" v="20"/>
          <pc:sldLayoutMkLst>
            <pc:docMk/>
            <pc:sldMasterMk cId="3263972476" sldId="2147483861"/>
            <pc:sldLayoutMk cId="2547593589" sldId="2147483684"/>
          </pc:sldLayoutMkLst>
        </pc:sldLayoutChg>
        <pc:sldLayoutChg chg="add">
          <pc:chgData name="Claire Rainey" userId="S::crainey@t1dexchange.org::c66522fd-7f79-4e4b-9477-0af3b7aa6656" providerId="AD" clId="Web-{44C1DC94-5444-174B-A6C4-D1723A726C91}" dt="2025-11-17T19:35:43.586" v="20"/>
          <pc:sldLayoutMkLst>
            <pc:docMk/>
            <pc:sldMasterMk cId="3263972476" sldId="2147483861"/>
            <pc:sldLayoutMk cId="3610307984" sldId="2147483685"/>
          </pc:sldLayoutMkLst>
        </pc:sldLayoutChg>
        <pc:sldLayoutChg chg="add">
          <pc:chgData name="Claire Rainey" userId="S::crainey@t1dexchange.org::c66522fd-7f79-4e4b-9477-0af3b7aa6656" providerId="AD" clId="Web-{44C1DC94-5444-174B-A6C4-D1723A726C91}" dt="2025-11-17T19:35:43.586" v="20"/>
          <pc:sldLayoutMkLst>
            <pc:docMk/>
            <pc:sldMasterMk cId="3263972476" sldId="2147483861"/>
            <pc:sldLayoutMk cId="3687208311" sldId="2147483686"/>
          </pc:sldLayoutMkLst>
        </pc:sldLayoutChg>
        <pc:sldLayoutChg chg="add">
          <pc:chgData name="Claire Rainey" userId="S::crainey@t1dexchange.org::c66522fd-7f79-4e4b-9477-0af3b7aa6656" providerId="AD" clId="Web-{44C1DC94-5444-174B-A6C4-D1723A726C91}" dt="2025-11-17T19:35:43.586" v="20"/>
          <pc:sldLayoutMkLst>
            <pc:docMk/>
            <pc:sldMasterMk cId="3263972476" sldId="2147483861"/>
            <pc:sldLayoutMk cId="1154927131" sldId="2147483687"/>
          </pc:sldLayoutMkLst>
        </pc:sldLayoutChg>
        <pc:sldLayoutChg chg="add">
          <pc:chgData name="Claire Rainey" userId="S::crainey@t1dexchange.org::c66522fd-7f79-4e4b-9477-0af3b7aa6656" providerId="AD" clId="Web-{44C1DC94-5444-174B-A6C4-D1723A726C91}" dt="2025-11-17T19:35:43.586" v="20"/>
          <pc:sldLayoutMkLst>
            <pc:docMk/>
            <pc:sldMasterMk cId="3263972476" sldId="2147483861"/>
            <pc:sldLayoutMk cId="1470186724" sldId="2147483688"/>
          </pc:sldLayoutMkLst>
        </pc:sldLayoutChg>
        <pc:sldLayoutChg chg="add">
          <pc:chgData name="Claire Rainey" userId="S::crainey@t1dexchange.org::c66522fd-7f79-4e4b-9477-0af3b7aa6656" providerId="AD" clId="Web-{44C1DC94-5444-174B-A6C4-D1723A726C91}" dt="2025-11-17T19:35:43.586" v="20"/>
          <pc:sldLayoutMkLst>
            <pc:docMk/>
            <pc:sldMasterMk cId="3263972476" sldId="2147483861"/>
            <pc:sldLayoutMk cId="2817326683" sldId="2147483689"/>
          </pc:sldLayoutMkLst>
        </pc:sldLayoutChg>
        <pc:sldLayoutChg chg="add">
          <pc:chgData name="Claire Rainey" userId="S::crainey@t1dexchange.org::c66522fd-7f79-4e4b-9477-0af3b7aa6656" providerId="AD" clId="Web-{44C1DC94-5444-174B-A6C4-D1723A726C91}" dt="2025-11-17T19:35:43.586" v="20"/>
          <pc:sldLayoutMkLst>
            <pc:docMk/>
            <pc:sldMasterMk cId="3263972476" sldId="2147483861"/>
            <pc:sldLayoutMk cId="1379416928" sldId="2147483690"/>
          </pc:sldLayoutMkLst>
        </pc:sldLayoutChg>
        <pc:sldLayoutChg chg="add">
          <pc:chgData name="Claire Rainey" userId="S::crainey@t1dexchange.org::c66522fd-7f79-4e4b-9477-0af3b7aa6656" providerId="AD" clId="Web-{44C1DC94-5444-174B-A6C4-D1723A726C91}" dt="2025-11-17T19:35:43.586" v="20"/>
          <pc:sldLayoutMkLst>
            <pc:docMk/>
            <pc:sldMasterMk cId="3263972476" sldId="2147483861"/>
            <pc:sldLayoutMk cId="1993457360" sldId="2147483691"/>
          </pc:sldLayoutMkLst>
        </pc:sldLayoutChg>
        <pc:sldLayoutChg chg="add">
          <pc:chgData name="Claire Rainey" userId="S::crainey@t1dexchange.org::c66522fd-7f79-4e4b-9477-0af3b7aa6656" providerId="AD" clId="Web-{44C1DC94-5444-174B-A6C4-D1723A726C91}" dt="2025-11-17T19:35:43.586" v="20"/>
          <pc:sldLayoutMkLst>
            <pc:docMk/>
            <pc:sldMasterMk cId="3263972476" sldId="2147483861"/>
            <pc:sldLayoutMk cId="139244232" sldId="2147483692"/>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p-cloud.kp.org/sites/T1DES/Shared%20Documents/General/Manuscripts/T1DES%20Intervention%20Adaptation%20Paper/Baseline%20Data/Baseline%20Participant%20Feedback%20Data%20Summary%20and%20Tabl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p-cloud.kp.org/sites/T1DES/Shared%20Documents/General/Manuscripts/T1DES%20Intervention%20Adaptation%20Paper/Baseline%20Data/Baseline%20Participant%20Feedback%20Data%20Summary%20and%20Table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Participa</a:t>
            </a:r>
            <a:r>
              <a:rPr lang="en-US" baseline="0"/>
              <a:t>nt reports of session components being "</a:t>
            </a:r>
            <a:r>
              <a:rPr lang="en-US" b="1" baseline="0">
                <a:solidFill>
                  <a:schemeClr val="tx2">
                    <a:lumMod val="75000"/>
                    <a:lumOff val="25000"/>
                  </a:schemeClr>
                </a:solidFill>
              </a:rPr>
              <a:t>excellent</a:t>
            </a:r>
            <a:r>
              <a:rPr lang="en-US" baseline="0"/>
              <a: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Tables!$J$69</c:f>
              <c:strCache>
                <c:ptCount val="1"/>
                <c:pt idx="0">
                  <c:v>StreamLine</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Tables!$I$70:$I$74</c:f>
              <c:strCache>
                <c:ptCount val="5"/>
                <c:pt idx="0">
                  <c:v>Showing support to you</c:v>
                </c:pt>
                <c:pt idx="1">
                  <c:v>Listening to you</c:v>
                </c:pt>
                <c:pt idx="2">
                  <c:v>Answering the group's questions</c:v>
                </c:pt>
                <c:pt idx="3">
                  <c:v>Overall session presentation</c:v>
                </c:pt>
                <c:pt idx="4">
                  <c:v>Enjoyed session</c:v>
                </c:pt>
              </c:strCache>
            </c:strRef>
          </c:cat>
          <c:val>
            <c:numRef>
              <c:f>Tables!$J$70:$J$74</c:f>
              <c:numCache>
                <c:formatCode>0.0%</c:formatCode>
                <c:ptCount val="5"/>
                <c:pt idx="0">
                  <c:v>0.88200000000000001</c:v>
                </c:pt>
                <c:pt idx="1">
                  <c:v>0.97099999999999997</c:v>
                </c:pt>
                <c:pt idx="2">
                  <c:v>0.97099999999999997</c:v>
                </c:pt>
                <c:pt idx="3">
                  <c:v>0.90600000000000003</c:v>
                </c:pt>
                <c:pt idx="4">
                  <c:v>0.97099999999999997</c:v>
                </c:pt>
              </c:numCache>
            </c:numRef>
          </c:val>
          <c:extLst>
            <c:ext xmlns:c16="http://schemas.microsoft.com/office/drawing/2014/chart" uri="{C3380CC4-5D6E-409C-BE32-E72D297353CC}">
              <c16:uniqueId val="{00000000-EF95-4525-A166-73BBD88C2C52}"/>
            </c:ext>
          </c:extLst>
        </c:ser>
        <c:ser>
          <c:idx val="1"/>
          <c:order val="1"/>
          <c:tx>
            <c:strRef>
              <c:f>Tables!$K$69</c:f>
              <c:strCache>
                <c:ptCount val="1"/>
                <c:pt idx="0">
                  <c:v>T1DES</c:v>
                </c:pt>
              </c:strCache>
            </c:strRef>
          </c:tx>
          <c:spPr>
            <a:solidFill>
              <a:schemeClr val="tx2">
                <a:lumMod val="75000"/>
                <a:lumOff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Tables!$I$70:$I$74</c:f>
              <c:strCache>
                <c:ptCount val="5"/>
                <c:pt idx="0">
                  <c:v>Showing support to you</c:v>
                </c:pt>
                <c:pt idx="1">
                  <c:v>Listening to you</c:v>
                </c:pt>
                <c:pt idx="2">
                  <c:v>Answering the group's questions</c:v>
                </c:pt>
                <c:pt idx="3">
                  <c:v>Overall session presentation</c:v>
                </c:pt>
                <c:pt idx="4">
                  <c:v>Enjoyed session</c:v>
                </c:pt>
              </c:strCache>
            </c:strRef>
          </c:cat>
          <c:val>
            <c:numRef>
              <c:f>Tables!$K$70:$K$74</c:f>
              <c:numCache>
                <c:formatCode>0.0%</c:formatCode>
                <c:ptCount val="5"/>
                <c:pt idx="0">
                  <c:v>0.91700000000000004</c:v>
                </c:pt>
                <c:pt idx="1">
                  <c:v>0.99399999999999999</c:v>
                </c:pt>
                <c:pt idx="2">
                  <c:v>0.91700000000000004</c:v>
                </c:pt>
                <c:pt idx="3">
                  <c:v>0.80600000000000005</c:v>
                </c:pt>
                <c:pt idx="4">
                  <c:v>0.88900000000000001</c:v>
                </c:pt>
              </c:numCache>
            </c:numRef>
          </c:val>
          <c:extLst>
            <c:ext xmlns:c16="http://schemas.microsoft.com/office/drawing/2014/chart" uri="{C3380CC4-5D6E-409C-BE32-E72D297353CC}">
              <c16:uniqueId val="{00000001-EF95-4525-A166-73BBD88C2C52}"/>
            </c:ext>
          </c:extLst>
        </c:ser>
        <c:dLbls>
          <c:dLblPos val="outEnd"/>
          <c:showLegendKey val="0"/>
          <c:showVal val="1"/>
          <c:showCatName val="0"/>
          <c:showSerName val="0"/>
          <c:showPercent val="0"/>
          <c:showBubbleSize val="0"/>
        </c:dLbls>
        <c:gapWidth val="182"/>
        <c:axId val="306787824"/>
        <c:axId val="306772464"/>
      </c:barChart>
      <c:catAx>
        <c:axId val="306787824"/>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306772464"/>
        <c:crosses val="autoZero"/>
        <c:auto val="1"/>
        <c:lblAlgn val="ctr"/>
        <c:lblOffset val="100"/>
        <c:noMultiLvlLbl val="0"/>
      </c:catAx>
      <c:valAx>
        <c:axId val="306772464"/>
        <c:scaling>
          <c:orientation val="minMax"/>
          <c:max val="1.2"/>
          <c:min val="0.60000000000000009"/>
        </c:scaling>
        <c:delete val="1"/>
        <c:axPos val="b"/>
        <c:numFmt formatCode="0.0%" sourceLinked="0"/>
        <c:majorTickMark val="none"/>
        <c:minorTickMark val="none"/>
        <c:tickLblPos val="nextTo"/>
        <c:crossAx val="30678782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Participa</a:t>
            </a:r>
            <a:r>
              <a:rPr lang="en-US" baseline="0"/>
              <a:t>nt reports of session components being "</a:t>
            </a:r>
            <a:r>
              <a:rPr lang="en-US" b="1" baseline="0">
                <a:solidFill>
                  <a:schemeClr val="tx2">
                    <a:lumMod val="75000"/>
                    <a:lumOff val="25000"/>
                  </a:schemeClr>
                </a:solidFill>
              </a:rPr>
              <a:t>excellent</a:t>
            </a:r>
            <a:r>
              <a:rPr lang="en-US" baseline="0"/>
              <a:t>" or "</a:t>
            </a:r>
            <a:r>
              <a:rPr lang="en-US" b="1" baseline="0">
                <a:solidFill>
                  <a:schemeClr val="tx2">
                    <a:lumMod val="75000"/>
                    <a:lumOff val="25000"/>
                  </a:schemeClr>
                </a:solidFill>
              </a:rPr>
              <a:t>good</a:t>
            </a:r>
            <a:r>
              <a:rPr lang="en-US" baseline="0"/>
              <a: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Tables!$J$58</c:f>
              <c:strCache>
                <c:ptCount val="1"/>
                <c:pt idx="0">
                  <c:v>StreamLine</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Tables!$I$59:$I$63</c:f>
              <c:strCache>
                <c:ptCount val="5"/>
                <c:pt idx="0">
                  <c:v>Showing support to you</c:v>
                </c:pt>
                <c:pt idx="1">
                  <c:v>Listening to you</c:v>
                </c:pt>
                <c:pt idx="2">
                  <c:v>Answering the group's questions</c:v>
                </c:pt>
                <c:pt idx="3">
                  <c:v>Overall session presentation</c:v>
                </c:pt>
                <c:pt idx="4">
                  <c:v>Enjoyed session</c:v>
                </c:pt>
              </c:strCache>
            </c:strRef>
          </c:cat>
          <c:val>
            <c:numRef>
              <c:f>Tables!$J$59:$J$63</c:f>
              <c:numCache>
                <c:formatCode>0%</c:formatCode>
                <c:ptCount val="5"/>
                <c:pt idx="0" formatCode="0.00%">
                  <c:v>1</c:v>
                </c:pt>
                <c:pt idx="1">
                  <c:v>0.97099999999999997</c:v>
                </c:pt>
                <c:pt idx="2">
                  <c:v>1</c:v>
                </c:pt>
                <c:pt idx="3">
                  <c:v>1</c:v>
                </c:pt>
                <c:pt idx="4">
                  <c:v>1</c:v>
                </c:pt>
              </c:numCache>
            </c:numRef>
          </c:val>
          <c:extLst>
            <c:ext xmlns:c16="http://schemas.microsoft.com/office/drawing/2014/chart" uri="{C3380CC4-5D6E-409C-BE32-E72D297353CC}">
              <c16:uniqueId val="{00000000-855D-40F9-8D36-AAAA92727584}"/>
            </c:ext>
          </c:extLst>
        </c:ser>
        <c:ser>
          <c:idx val="1"/>
          <c:order val="1"/>
          <c:tx>
            <c:strRef>
              <c:f>Tables!$K$58</c:f>
              <c:strCache>
                <c:ptCount val="1"/>
                <c:pt idx="0">
                  <c:v>T1DES</c:v>
                </c:pt>
              </c:strCache>
            </c:strRef>
          </c:tx>
          <c:spPr>
            <a:solidFill>
              <a:schemeClr val="tx2">
                <a:lumMod val="75000"/>
                <a:lumOff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Tables!$I$59:$I$63</c:f>
              <c:strCache>
                <c:ptCount val="5"/>
                <c:pt idx="0">
                  <c:v>Showing support to you</c:v>
                </c:pt>
                <c:pt idx="1">
                  <c:v>Listening to you</c:v>
                </c:pt>
                <c:pt idx="2">
                  <c:v>Answering the group's questions</c:v>
                </c:pt>
                <c:pt idx="3">
                  <c:v>Overall session presentation</c:v>
                </c:pt>
                <c:pt idx="4">
                  <c:v>Enjoyed session</c:v>
                </c:pt>
              </c:strCache>
            </c:strRef>
          </c:cat>
          <c:val>
            <c:numRef>
              <c:f>Tables!$K$59:$K$63</c:f>
              <c:numCache>
                <c:formatCode>0%</c:formatCode>
                <c:ptCount val="5"/>
                <c:pt idx="0">
                  <c:v>1</c:v>
                </c:pt>
                <c:pt idx="1">
                  <c:v>1</c:v>
                </c:pt>
                <c:pt idx="2">
                  <c:v>1</c:v>
                </c:pt>
                <c:pt idx="3">
                  <c:v>1</c:v>
                </c:pt>
                <c:pt idx="4">
                  <c:v>0.97219999999999995</c:v>
                </c:pt>
              </c:numCache>
            </c:numRef>
          </c:val>
          <c:extLst>
            <c:ext xmlns:c16="http://schemas.microsoft.com/office/drawing/2014/chart" uri="{C3380CC4-5D6E-409C-BE32-E72D297353CC}">
              <c16:uniqueId val="{00000001-855D-40F9-8D36-AAAA92727584}"/>
            </c:ext>
          </c:extLst>
        </c:ser>
        <c:dLbls>
          <c:dLblPos val="outEnd"/>
          <c:showLegendKey val="0"/>
          <c:showVal val="1"/>
          <c:showCatName val="0"/>
          <c:showSerName val="0"/>
          <c:showPercent val="0"/>
          <c:showBubbleSize val="0"/>
        </c:dLbls>
        <c:gapWidth val="182"/>
        <c:axId val="306787824"/>
        <c:axId val="306772464"/>
      </c:barChart>
      <c:catAx>
        <c:axId val="306787824"/>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306772464"/>
        <c:crosses val="autoZero"/>
        <c:auto val="1"/>
        <c:lblAlgn val="ctr"/>
        <c:lblOffset val="100"/>
        <c:noMultiLvlLbl val="0"/>
      </c:catAx>
      <c:valAx>
        <c:axId val="306772464"/>
        <c:scaling>
          <c:orientation val="minMax"/>
          <c:max val="1.2"/>
          <c:min val="0.60000000000000009"/>
        </c:scaling>
        <c:delete val="1"/>
        <c:axPos val="b"/>
        <c:numFmt formatCode="0.0%" sourceLinked="0"/>
        <c:majorTickMark val="none"/>
        <c:minorTickMark val="none"/>
        <c:tickLblPos val="nextTo"/>
        <c:crossAx val="30678782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ata5.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rawing5.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4.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F3ECA0-D0AE-443D-A508-06870F584411}"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n-US"/>
        </a:p>
      </dgm:t>
    </dgm:pt>
    <dgm:pt modelId="{454220BA-5710-405A-8BB6-E27F18A6101C}">
      <dgm:prSet/>
      <dgm:spPr/>
      <dgm:t>
        <a:bodyPr/>
        <a:lstStyle/>
        <a:p>
          <a:r>
            <a:rPr lang="en-US" dirty="0"/>
            <a:t>NIDDK/NIH Funding: 5R01DK128236</a:t>
          </a:r>
        </a:p>
      </dgm:t>
    </dgm:pt>
    <dgm:pt modelId="{237D28E4-AEC1-4FB1-8FD6-D101E13F8502}" type="parTrans" cxnId="{3C463AD7-B37E-4EEC-9A89-92A9254A0E66}">
      <dgm:prSet/>
      <dgm:spPr/>
      <dgm:t>
        <a:bodyPr/>
        <a:lstStyle/>
        <a:p>
          <a:endParaRPr lang="en-US"/>
        </a:p>
      </dgm:t>
    </dgm:pt>
    <dgm:pt modelId="{1895A2EE-9196-48A5-AA94-4FD1506ED544}" type="sibTrans" cxnId="{3C463AD7-B37E-4EEC-9A89-92A9254A0E66}">
      <dgm:prSet/>
      <dgm:spPr/>
      <dgm:t>
        <a:bodyPr/>
        <a:lstStyle/>
        <a:p>
          <a:endParaRPr lang="en-US"/>
        </a:p>
      </dgm:t>
    </dgm:pt>
    <dgm:pt modelId="{16B39137-9F9F-43FC-B8DE-4EEC4B79CB37}">
      <dgm:prSet/>
      <dgm:spPr/>
      <dgm:t>
        <a:bodyPr/>
        <a:lstStyle/>
        <a:p>
          <a:r>
            <a:rPr lang="en-US"/>
            <a:t>Helmsley Charitable Trust Funding: 2310-06383</a:t>
          </a:r>
        </a:p>
      </dgm:t>
    </dgm:pt>
    <dgm:pt modelId="{39242C2B-23BC-45FC-BDA1-990B099C6762}" type="parTrans" cxnId="{006AF067-8CA1-4061-A556-582770C3AC9D}">
      <dgm:prSet/>
      <dgm:spPr/>
      <dgm:t>
        <a:bodyPr/>
        <a:lstStyle/>
        <a:p>
          <a:endParaRPr lang="en-US"/>
        </a:p>
      </dgm:t>
    </dgm:pt>
    <dgm:pt modelId="{2383A307-D3E0-49EB-A8F9-0FD5111537B5}" type="sibTrans" cxnId="{006AF067-8CA1-4061-A556-582770C3AC9D}">
      <dgm:prSet/>
      <dgm:spPr/>
      <dgm:t>
        <a:bodyPr/>
        <a:lstStyle/>
        <a:p>
          <a:endParaRPr lang="en-US"/>
        </a:p>
      </dgm:t>
    </dgm:pt>
    <dgm:pt modelId="{60715613-8168-4260-92F1-0A53723D11EF}">
      <dgm:prSet/>
      <dgm:spPr/>
      <dgm:t>
        <a:bodyPr/>
        <a:lstStyle/>
        <a:p>
          <a:pPr rtl="0"/>
          <a:r>
            <a:rPr lang="en-US" dirty="0"/>
            <a:t>Kaiser Permanente Georgia Community Health Pilot Funding</a:t>
          </a:r>
        </a:p>
      </dgm:t>
    </dgm:pt>
    <dgm:pt modelId="{3C16FDFE-D7B4-476D-9D5B-F08655FC010E}" type="parTrans" cxnId="{0A7BCC9D-855A-4EE8-90AD-B45AD51FFC72}">
      <dgm:prSet/>
      <dgm:spPr/>
      <dgm:t>
        <a:bodyPr/>
        <a:lstStyle/>
        <a:p>
          <a:endParaRPr lang="en-US"/>
        </a:p>
      </dgm:t>
    </dgm:pt>
    <dgm:pt modelId="{A5958695-4C6A-4414-94DD-55386FC85C8C}" type="sibTrans" cxnId="{0A7BCC9D-855A-4EE8-90AD-B45AD51FFC72}">
      <dgm:prSet/>
      <dgm:spPr/>
      <dgm:t>
        <a:bodyPr/>
        <a:lstStyle/>
        <a:p>
          <a:endParaRPr lang="en-US"/>
        </a:p>
      </dgm:t>
    </dgm:pt>
    <dgm:pt modelId="{A50E98FB-63E4-4EC8-B28A-29FCF3893972}" type="pres">
      <dgm:prSet presAssocID="{39F3ECA0-D0AE-443D-A508-06870F584411}" presName="linear" presStyleCnt="0">
        <dgm:presLayoutVars>
          <dgm:dir/>
          <dgm:animLvl val="lvl"/>
          <dgm:resizeHandles val="exact"/>
        </dgm:presLayoutVars>
      </dgm:prSet>
      <dgm:spPr/>
    </dgm:pt>
    <dgm:pt modelId="{9D1EF6B8-B3ED-43F1-A6C9-AE725E7AB710}" type="pres">
      <dgm:prSet presAssocID="{454220BA-5710-405A-8BB6-E27F18A6101C}" presName="parentLin" presStyleCnt="0"/>
      <dgm:spPr/>
    </dgm:pt>
    <dgm:pt modelId="{7A259056-1D6F-4180-87DD-BD02AEEAE503}" type="pres">
      <dgm:prSet presAssocID="{454220BA-5710-405A-8BB6-E27F18A6101C}" presName="parentLeftMargin" presStyleLbl="node1" presStyleIdx="0" presStyleCnt="3"/>
      <dgm:spPr/>
    </dgm:pt>
    <dgm:pt modelId="{D057BD8A-009B-467C-949E-5D2D7A7A65A9}" type="pres">
      <dgm:prSet presAssocID="{454220BA-5710-405A-8BB6-E27F18A6101C}" presName="parentText" presStyleLbl="node1" presStyleIdx="0" presStyleCnt="3">
        <dgm:presLayoutVars>
          <dgm:chMax val="0"/>
          <dgm:bulletEnabled val="1"/>
        </dgm:presLayoutVars>
      </dgm:prSet>
      <dgm:spPr/>
    </dgm:pt>
    <dgm:pt modelId="{593E1619-A6D5-4D7F-8C54-F824A57C3786}" type="pres">
      <dgm:prSet presAssocID="{454220BA-5710-405A-8BB6-E27F18A6101C}" presName="negativeSpace" presStyleCnt="0"/>
      <dgm:spPr/>
    </dgm:pt>
    <dgm:pt modelId="{914D0588-45CA-4912-90A1-50EF6D918B75}" type="pres">
      <dgm:prSet presAssocID="{454220BA-5710-405A-8BB6-E27F18A6101C}" presName="childText" presStyleLbl="conFgAcc1" presStyleIdx="0" presStyleCnt="3">
        <dgm:presLayoutVars>
          <dgm:bulletEnabled val="1"/>
        </dgm:presLayoutVars>
      </dgm:prSet>
      <dgm:spPr/>
    </dgm:pt>
    <dgm:pt modelId="{BF2A83C1-1E5D-4ACF-9B00-5E14FA4D560D}" type="pres">
      <dgm:prSet presAssocID="{1895A2EE-9196-48A5-AA94-4FD1506ED544}" presName="spaceBetweenRectangles" presStyleCnt="0"/>
      <dgm:spPr/>
    </dgm:pt>
    <dgm:pt modelId="{DC71B2FB-8A14-47B3-9C6B-14F056C68F5E}" type="pres">
      <dgm:prSet presAssocID="{16B39137-9F9F-43FC-B8DE-4EEC4B79CB37}" presName="parentLin" presStyleCnt="0"/>
      <dgm:spPr/>
    </dgm:pt>
    <dgm:pt modelId="{F06EEC98-254D-4DAE-B7B0-3FA555502CE4}" type="pres">
      <dgm:prSet presAssocID="{16B39137-9F9F-43FC-B8DE-4EEC4B79CB37}" presName="parentLeftMargin" presStyleLbl="node1" presStyleIdx="0" presStyleCnt="3"/>
      <dgm:spPr/>
    </dgm:pt>
    <dgm:pt modelId="{FA1916E7-4CDF-498E-8998-A7D9962CA631}" type="pres">
      <dgm:prSet presAssocID="{16B39137-9F9F-43FC-B8DE-4EEC4B79CB37}" presName="parentText" presStyleLbl="node1" presStyleIdx="1" presStyleCnt="3">
        <dgm:presLayoutVars>
          <dgm:chMax val="0"/>
          <dgm:bulletEnabled val="1"/>
        </dgm:presLayoutVars>
      </dgm:prSet>
      <dgm:spPr/>
    </dgm:pt>
    <dgm:pt modelId="{D079BB01-E3A2-493D-AB7F-82E509354395}" type="pres">
      <dgm:prSet presAssocID="{16B39137-9F9F-43FC-B8DE-4EEC4B79CB37}" presName="negativeSpace" presStyleCnt="0"/>
      <dgm:spPr/>
    </dgm:pt>
    <dgm:pt modelId="{2ED121AD-1B5D-495C-9BF6-1329C1664A29}" type="pres">
      <dgm:prSet presAssocID="{16B39137-9F9F-43FC-B8DE-4EEC4B79CB37}" presName="childText" presStyleLbl="conFgAcc1" presStyleIdx="1" presStyleCnt="3">
        <dgm:presLayoutVars>
          <dgm:bulletEnabled val="1"/>
        </dgm:presLayoutVars>
      </dgm:prSet>
      <dgm:spPr/>
    </dgm:pt>
    <dgm:pt modelId="{06E8E868-8576-40A0-81EC-7255F629403C}" type="pres">
      <dgm:prSet presAssocID="{2383A307-D3E0-49EB-A8F9-0FD5111537B5}" presName="spaceBetweenRectangles" presStyleCnt="0"/>
      <dgm:spPr/>
    </dgm:pt>
    <dgm:pt modelId="{AB29AEA2-9FCC-41A2-82A7-7C02DE00AC0D}" type="pres">
      <dgm:prSet presAssocID="{60715613-8168-4260-92F1-0A53723D11EF}" presName="parentLin" presStyleCnt="0"/>
      <dgm:spPr/>
    </dgm:pt>
    <dgm:pt modelId="{93FEBBE2-C197-4B1F-A4B8-D91E1E373C7C}" type="pres">
      <dgm:prSet presAssocID="{60715613-8168-4260-92F1-0A53723D11EF}" presName="parentLeftMargin" presStyleLbl="node1" presStyleIdx="1" presStyleCnt="3"/>
      <dgm:spPr/>
    </dgm:pt>
    <dgm:pt modelId="{7F349253-2449-46DE-9913-A7950E75FEF0}" type="pres">
      <dgm:prSet presAssocID="{60715613-8168-4260-92F1-0A53723D11EF}" presName="parentText" presStyleLbl="node1" presStyleIdx="2" presStyleCnt="3">
        <dgm:presLayoutVars>
          <dgm:chMax val="0"/>
          <dgm:bulletEnabled val="1"/>
        </dgm:presLayoutVars>
      </dgm:prSet>
      <dgm:spPr/>
    </dgm:pt>
    <dgm:pt modelId="{1C9E5C1B-83DA-49EE-A89E-9024D4B3A642}" type="pres">
      <dgm:prSet presAssocID="{60715613-8168-4260-92F1-0A53723D11EF}" presName="negativeSpace" presStyleCnt="0"/>
      <dgm:spPr/>
    </dgm:pt>
    <dgm:pt modelId="{6C55D220-11B1-4875-B2B2-100BAC173AAD}" type="pres">
      <dgm:prSet presAssocID="{60715613-8168-4260-92F1-0A53723D11EF}" presName="childText" presStyleLbl="conFgAcc1" presStyleIdx="2" presStyleCnt="3">
        <dgm:presLayoutVars>
          <dgm:bulletEnabled val="1"/>
        </dgm:presLayoutVars>
      </dgm:prSet>
      <dgm:spPr/>
    </dgm:pt>
  </dgm:ptLst>
  <dgm:cxnLst>
    <dgm:cxn modelId="{81663803-952B-48F3-B050-B0133D407275}" type="presOf" srcId="{39F3ECA0-D0AE-443D-A508-06870F584411}" destId="{A50E98FB-63E4-4EC8-B28A-29FCF3893972}" srcOrd="0" destOrd="0" presId="urn:microsoft.com/office/officeart/2005/8/layout/list1"/>
    <dgm:cxn modelId="{B6C1E114-EF03-41FD-80A1-1762A15FAE3A}" type="presOf" srcId="{16B39137-9F9F-43FC-B8DE-4EEC4B79CB37}" destId="{FA1916E7-4CDF-498E-8998-A7D9962CA631}" srcOrd="1" destOrd="0" presId="urn:microsoft.com/office/officeart/2005/8/layout/list1"/>
    <dgm:cxn modelId="{12327D15-53A0-44FF-94BF-D5C6A539F26C}" type="presOf" srcId="{60715613-8168-4260-92F1-0A53723D11EF}" destId="{7F349253-2449-46DE-9913-A7950E75FEF0}" srcOrd="1" destOrd="0" presId="urn:microsoft.com/office/officeart/2005/8/layout/list1"/>
    <dgm:cxn modelId="{006AF067-8CA1-4061-A556-582770C3AC9D}" srcId="{39F3ECA0-D0AE-443D-A508-06870F584411}" destId="{16B39137-9F9F-43FC-B8DE-4EEC4B79CB37}" srcOrd="1" destOrd="0" parTransId="{39242C2B-23BC-45FC-BDA1-990B099C6762}" sibTransId="{2383A307-D3E0-49EB-A8F9-0FD5111537B5}"/>
    <dgm:cxn modelId="{A427E148-9992-49ED-97ED-B15E031EAA13}" type="presOf" srcId="{16B39137-9F9F-43FC-B8DE-4EEC4B79CB37}" destId="{F06EEC98-254D-4DAE-B7B0-3FA555502CE4}" srcOrd="0" destOrd="0" presId="urn:microsoft.com/office/officeart/2005/8/layout/list1"/>
    <dgm:cxn modelId="{48F1726E-7C58-4BA4-9FC0-DEE281EF0B99}" type="presOf" srcId="{454220BA-5710-405A-8BB6-E27F18A6101C}" destId="{7A259056-1D6F-4180-87DD-BD02AEEAE503}" srcOrd="0" destOrd="0" presId="urn:microsoft.com/office/officeart/2005/8/layout/list1"/>
    <dgm:cxn modelId="{872CF872-14C3-4BD2-A97A-9654CBA9AE67}" type="presOf" srcId="{454220BA-5710-405A-8BB6-E27F18A6101C}" destId="{D057BD8A-009B-467C-949E-5D2D7A7A65A9}" srcOrd="1" destOrd="0" presId="urn:microsoft.com/office/officeart/2005/8/layout/list1"/>
    <dgm:cxn modelId="{0A7BCC9D-855A-4EE8-90AD-B45AD51FFC72}" srcId="{39F3ECA0-D0AE-443D-A508-06870F584411}" destId="{60715613-8168-4260-92F1-0A53723D11EF}" srcOrd="2" destOrd="0" parTransId="{3C16FDFE-D7B4-476D-9D5B-F08655FC010E}" sibTransId="{A5958695-4C6A-4414-94DD-55386FC85C8C}"/>
    <dgm:cxn modelId="{CA7CF9AB-A295-4F0E-8784-5FC269B28534}" type="presOf" srcId="{60715613-8168-4260-92F1-0A53723D11EF}" destId="{93FEBBE2-C197-4B1F-A4B8-D91E1E373C7C}" srcOrd="0" destOrd="0" presId="urn:microsoft.com/office/officeart/2005/8/layout/list1"/>
    <dgm:cxn modelId="{3C463AD7-B37E-4EEC-9A89-92A9254A0E66}" srcId="{39F3ECA0-D0AE-443D-A508-06870F584411}" destId="{454220BA-5710-405A-8BB6-E27F18A6101C}" srcOrd="0" destOrd="0" parTransId="{237D28E4-AEC1-4FB1-8FD6-D101E13F8502}" sibTransId="{1895A2EE-9196-48A5-AA94-4FD1506ED544}"/>
    <dgm:cxn modelId="{0F59963F-2FC6-4D91-9846-A486FEE424EE}" type="presParOf" srcId="{A50E98FB-63E4-4EC8-B28A-29FCF3893972}" destId="{9D1EF6B8-B3ED-43F1-A6C9-AE725E7AB710}" srcOrd="0" destOrd="0" presId="urn:microsoft.com/office/officeart/2005/8/layout/list1"/>
    <dgm:cxn modelId="{3178DEE1-6DEC-4F51-BE26-584129354367}" type="presParOf" srcId="{9D1EF6B8-B3ED-43F1-A6C9-AE725E7AB710}" destId="{7A259056-1D6F-4180-87DD-BD02AEEAE503}" srcOrd="0" destOrd="0" presId="urn:microsoft.com/office/officeart/2005/8/layout/list1"/>
    <dgm:cxn modelId="{5502AE0E-7E90-4963-AAE4-F18762D60B39}" type="presParOf" srcId="{9D1EF6B8-B3ED-43F1-A6C9-AE725E7AB710}" destId="{D057BD8A-009B-467C-949E-5D2D7A7A65A9}" srcOrd="1" destOrd="0" presId="urn:microsoft.com/office/officeart/2005/8/layout/list1"/>
    <dgm:cxn modelId="{1696FE29-1DEC-411D-B7B1-172B17F61C6E}" type="presParOf" srcId="{A50E98FB-63E4-4EC8-B28A-29FCF3893972}" destId="{593E1619-A6D5-4D7F-8C54-F824A57C3786}" srcOrd="1" destOrd="0" presId="urn:microsoft.com/office/officeart/2005/8/layout/list1"/>
    <dgm:cxn modelId="{8128F9E8-DA9F-4776-963B-4788F3EF4466}" type="presParOf" srcId="{A50E98FB-63E4-4EC8-B28A-29FCF3893972}" destId="{914D0588-45CA-4912-90A1-50EF6D918B75}" srcOrd="2" destOrd="0" presId="urn:microsoft.com/office/officeart/2005/8/layout/list1"/>
    <dgm:cxn modelId="{2FB81ABA-B05B-40DC-847B-302BE3931089}" type="presParOf" srcId="{A50E98FB-63E4-4EC8-B28A-29FCF3893972}" destId="{BF2A83C1-1E5D-4ACF-9B00-5E14FA4D560D}" srcOrd="3" destOrd="0" presId="urn:microsoft.com/office/officeart/2005/8/layout/list1"/>
    <dgm:cxn modelId="{844151FB-1B02-4061-8135-D8FECA98B5E2}" type="presParOf" srcId="{A50E98FB-63E4-4EC8-B28A-29FCF3893972}" destId="{DC71B2FB-8A14-47B3-9C6B-14F056C68F5E}" srcOrd="4" destOrd="0" presId="urn:microsoft.com/office/officeart/2005/8/layout/list1"/>
    <dgm:cxn modelId="{AFD39FC7-22AA-4068-BCA0-39678EB2476B}" type="presParOf" srcId="{DC71B2FB-8A14-47B3-9C6B-14F056C68F5E}" destId="{F06EEC98-254D-4DAE-B7B0-3FA555502CE4}" srcOrd="0" destOrd="0" presId="urn:microsoft.com/office/officeart/2005/8/layout/list1"/>
    <dgm:cxn modelId="{273ADC24-5260-4CBF-B861-3F7E80EA81C6}" type="presParOf" srcId="{DC71B2FB-8A14-47B3-9C6B-14F056C68F5E}" destId="{FA1916E7-4CDF-498E-8998-A7D9962CA631}" srcOrd="1" destOrd="0" presId="urn:microsoft.com/office/officeart/2005/8/layout/list1"/>
    <dgm:cxn modelId="{D30130CC-5C7F-459B-B6A9-E009E1A5F014}" type="presParOf" srcId="{A50E98FB-63E4-4EC8-B28A-29FCF3893972}" destId="{D079BB01-E3A2-493D-AB7F-82E509354395}" srcOrd="5" destOrd="0" presId="urn:microsoft.com/office/officeart/2005/8/layout/list1"/>
    <dgm:cxn modelId="{0D7074E3-0979-4A30-8230-477147D4A2D4}" type="presParOf" srcId="{A50E98FB-63E4-4EC8-B28A-29FCF3893972}" destId="{2ED121AD-1B5D-495C-9BF6-1329C1664A29}" srcOrd="6" destOrd="0" presId="urn:microsoft.com/office/officeart/2005/8/layout/list1"/>
    <dgm:cxn modelId="{F9F03052-ABEF-4578-A53F-137A199E4A5B}" type="presParOf" srcId="{A50E98FB-63E4-4EC8-B28A-29FCF3893972}" destId="{06E8E868-8576-40A0-81EC-7255F629403C}" srcOrd="7" destOrd="0" presId="urn:microsoft.com/office/officeart/2005/8/layout/list1"/>
    <dgm:cxn modelId="{543B0F54-5541-45B6-8DC8-021CD7B4674B}" type="presParOf" srcId="{A50E98FB-63E4-4EC8-B28A-29FCF3893972}" destId="{AB29AEA2-9FCC-41A2-82A7-7C02DE00AC0D}" srcOrd="8" destOrd="0" presId="urn:microsoft.com/office/officeart/2005/8/layout/list1"/>
    <dgm:cxn modelId="{D12F8A06-1E1A-484D-A0C2-3F8EE77BC2D3}" type="presParOf" srcId="{AB29AEA2-9FCC-41A2-82A7-7C02DE00AC0D}" destId="{93FEBBE2-C197-4B1F-A4B8-D91E1E373C7C}" srcOrd="0" destOrd="0" presId="urn:microsoft.com/office/officeart/2005/8/layout/list1"/>
    <dgm:cxn modelId="{A2036192-84BA-4452-8061-A5F829F56BEE}" type="presParOf" srcId="{AB29AEA2-9FCC-41A2-82A7-7C02DE00AC0D}" destId="{7F349253-2449-46DE-9913-A7950E75FEF0}" srcOrd="1" destOrd="0" presId="urn:microsoft.com/office/officeart/2005/8/layout/list1"/>
    <dgm:cxn modelId="{5E211C78-A1AF-4EE0-BFA1-9F904660198C}" type="presParOf" srcId="{A50E98FB-63E4-4EC8-B28A-29FCF3893972}" destId="{1C9E5C1B-83DA-49EE-A89E-9024D4B3A642}" srcOrd="9" destOrd="0" presId="urn:microsoft.com/office/officeart/2005/8/layout/list1"/>
    <dgm:cxn modelId="{B06346C1-99A8-437B-9711-C770ABC10D65}" type="presParOf" srcId="{A50E98FB-63E4-4EC8-B28A-29FCF3893972}" destId="{6C55D220-11B1-4875-B2B2-100BAC173AAD}" srcOrd="10"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BD83CC-E751-40AA-B401-FFE71630CEEC}"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B3F2C302-B0ED-4C42-8144-EC5167B9B19A}">
      <dgm:prSet/>
      <dgm:spPr/>
      <dgm:t>
        <a:bodyPr/>
        <a:lstStyle/>
        <a:p>
          <a:r>
            <a:rPr lang="en-US" dirty="0"/>
            <a:t>Diabetes Self-Management Support</a:t>
          </a:r>
        </a:p>
      </dgm:t>
    </dgm:pt>
    <dgm:pt modelId="{7823E14A-7F7B-4306-AB86-72DFF17CED99}" type="parTrans" cxnId="{03B6F54A-9971-4599-9140-596D89792CD2}">
      <dgm:prSet/>
      <dgm:spPr/>
      <dgm:t>
        <a:bodyPr/>
        <a:lstStyle/>
        <a:p>
          <a:endParaRPr lang="en-US"/>
        </a:p>
      </dgm:t>
    </dgm:pt>
    <dgm:pt modelId="{4DD4378B-DFCB-429D-9A0A-D942B06D89E0}" type="sibTrans" cxnId="{03B6F54A-9971-4599-9140-596D89792CD2}">
      <dgm:prSet/>
      <dgm:spPr/>
      <dgm:t>
        <a:bodyPr/>
        <a:lstStyle/>
        <a:p>
          <a:endParaRPr lang="en-US"/>
        </a:p>
      </dgm:t>
    </dgm:pt>
    <dgm:pt modelId="{AF7B9CDA-FFCB-499A-AAC2-4E881CCE6F10}">
      <dgm:prSet/>
      <dgm:spPr/>
      <dgm:t>
        <a:bodyPr/>
        <a:lstStyle/>
        <a:p>
          <a:r>
            <a:rPr lang="en-US" dirty="0"/>
            <a:t>Racial Disparities in Disease Burden and Intervention Research</a:t>
          </a:r>
        </a:p>
      </dgm:t>
    </dgm:pt>
    <dgm:pt modelId="{1DF6FF89-2633-4E0A-90F3-BF874F9B5ADF}" type="parTrans" cxnId="{1A544D43-A956-41C7-8339-38D304795C51}">
      <dgm:prSet/>
      <dgm:spPr/>
      <dgm:t>
        <a:bodyPr/>
        <a:lstStyle/>
        <a:p>
          <a:endParaRPr lang="en-US"/>
        </a:p>
      </dgm:t>
    </dgm:pt>
    <dgm:pt modelId="{3CEFAF62-A2F3-41BB-97CF-13C10961F650}" type="sibTrans" cxnId="{1A544D43-A956-41C7-8339-38D304795C51}">
      <dgm:prSet/>
      <dgm:spPr/>
      <dgm:t>
        <a:bodyPr/>
        <a:lstStyle/>
        <a:p>
          <a:endParaRPr lang="en-US"/>
        </a:p>
      </dgm:t>
    </dgm:pt>
    <dgm:pt modelId="{882054F2-B6E4-4CF6-B1DB-1DA0FA9FE659}">
      <dgm:prSet/>
      <dgm:spPr/>
      <dgm:t>
        <a:bodyPr/>
        <a:lstStyle/>
        <a:p>
          <a:r>
            <a:rPr lang="en-US"/>
            <a:t>Diabetes Distress</a:t>
          </a:r>
        </a:p>
      </dgm:t>
    </dgm:pt>
    <dgm:pt modelId="{B8DC74AB-2123-4D07-944B-89A2B53F1363}" type="parTrans" cxnId="{D6CC0C51-1895-418F-BCA1-FBCEDF20D186}">
      <dgm:prSet/>
      <dgm:spPr/>
      <dgm:t>
        <a:bodyPr/>
        <a:lstStyle/>
        <a:p>
          <a:endParaRPr lang="en-US"/>
        </a:p>
      </dgm:t>
    </dgm:pt>
    <dgm:pt modelId="{87E8D1E1-A581-429E-8A3F-CCD46FD48AB8}" type="sibTrans" cxnId="{D6CC0C51-1895-418F-BCA1-FBCEDF20D186}">
      <dgm:prSet/>
      <dgm:spPr/>
      <dgm:t>
        <a:bodyPr/>
        <a:lstStyle/>
        <a:p>
          <a:endParaRPr lang="en-US"/>
        </a:p>
      </dgm:t>
    </dgm:pt>
    <dgm:pt modelId="{66FD9928-62BA-44D1-9276-76CAE6E50A6F}" type="pres">
      <dgm:prSet presAssocID="{46BD83CC-E751-40AA-B401-FFE71630CEEC}" presName="root" presStyleCnt="0">
        <dgm:presLayoutVars>
          <dgm:dir/>
          <dgm:resizeHandles val="exact"/>
        </dgm:presLayoutVars>
      </dgm:prSet>
      <dgm:spPr/>
    </dgm:pt>
    <dgm:pt modelId="{003F955A-6C92-4206-B523-0DC04341E271}" type="pres">
      <dgm:prSet presAssocID="{B3F2C302-B0ED-4C42-8144-EC5167B9B19A}" presName="compNode" presStyleCnt="0"/>
      <dgm:spPr/>
    </dgm:pt>
    <dgm:pt modelId="{EAB9B0B7-F6A5-43DD-BA5F-0361FC0CDDC5}" type="pres">
      <dgm:prSet presAssocID="{B3F2C302-B0ED-4C42-8144-EC5167B9B19A}" presName="bgRect" presStyleLbl="bgShp" presStyleIdx="0" presStyleCnt="3"/>
      <dgm:spPr/>
    </dgm:pt>
    <dgm:pt modelId="{16B325FB-CB28-4706-980E-F2DA2612E99F}" type="pres">
      <dgm:prSet presAssocID="{B3F2C302-B0ED-4C42-8144-EC5167B9B19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edle"/>
        </a:ext>
      </dgm:extLst>
    </dgm:pt>
    <dgm:pt modelId="{A0BB276E-909D-4812-9CBC-0D1BA7A027D6}" type="pres">
      <dgm:prSet presAssocID="{B3F2C302-B0ED-4C42-8144-EC5167B9B19A}" presName="spaceRect" presStyleCnt="0"/>
      <dgm:spPr/>
    </dgm:pt>
    <dgm:pt modelId="{446E9C29-84C1-4FA0-B2B6-F929E931DC9C}" type="pres">
      <dgm:prSet presAssocID="{B3F2C302-B0ED-4C42-8144-EC5167B9B19A}" presName="parTx" presStyleLbl="revTx" presStyleIdx="0" presStyleCnt="3">
        <dgm:presLayoutVars>
          <dgm:chMax val="0"/>
          <dgm:chPref val="0"/>
        </dgm:presLayoutVars>
      </dgm:prSet>
      <dgm:spPr/>
    </dgm:pt>
    <dgm:pt modelId="{5E26E9A4-5B25-49C6-8080-D3FE419B66AE}" type="pres">
      <dgm:prSet presAssocID="{4DD4378B-DFCB-429D-9A0A-D942B06D89E0}" presName="sibTrans" presStyleCnt="0"/>
      <dgm:spPr/>
    </dgm:pt>
    <dgm:pt modelId="{E6872E33-71CB-4134-BC75-84B2D1122ADE}" type="pres">
      <dgm:prSet presAssocID="{AF7B9CDA-FFCB-499A-AAC2-4E881CCE6F10}" presName="compNode" presStyleCnt="0"/>
      <dgm:spPr/>
    </dgm:pt>
    <dgm:pt modelId="{C4D60B56-6E7B-44D6-8E73-97147B5EA98F}" type="pres">
      <dgm:prSet presAssocID="{AF7B9CDA-FFCB-499A-AAC2-4E881CCE6F10}" presName="bgRect" presStyleLbl="bgShp" presStyleIdx="1" presStyleCnt="3"/>
      <dgm:spPr/>
    </dgm:pt>
    <dgm:pt modelId="{9AF3F3A1-DC2A-4CF5-A504-A0863F43E65D}" type="pres">
      <dgm:prSet presAssocID="{AF7B9CDA-FFCB-499A-AAC2-4E881CCE6F1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pt>
    <dgm:pt modelId="{2F3223AC-87AB-4EA9-8C43-1FD9808AD261}" type="pres">
      <dgm:prSet presAssocID="{AF7B9CDA-FFCB-499A-AAC2-4E881CCE6F10}" presName="spaceRect" presStyleCnt="0"/>
      <dgm:spPr/>
    </dgm:pt>
    <dgm:pt modelId="{3F264B5E-11B5-4CA5-B254-8109CBC34BB8}" type="pres">
      <dgm:prSet presAssocID="{AF7B9CDA-FFCB-499A-AAC2-4E881CCE6F10}" presName="parTx" presStyleLbl="revTx" presStyleIdx="1" presStyleCnt="3">
        <dgm:presLayoutVars>
          <dgm:chMax val="0"/>
          <dgm:chPref val="0"/>
        </dgm:presLayoutVars>
      </dgm:prSet>
      <dgm:spPr/>
    </dgm:pt>
    <dgm:pt modelId="{A2A6B1C8-9B35-4F38-A829-F52FE322BC2B}" type="pres">
      <dgm:prSet presAssocID="{3CEFAF62-A2F3-41BB-97CF-13C10961F650}" presName="sibTrans" presStyleCnt="0"/>
      <dgm:spPr/>
    </dgm:pt>
    <dgm:pt modelId="{615D2D61-9DE3-4A9C-AD11-4B822039AADE}" type="pres">
      <dgm:prSet presAssocID="{882054F2-B6E4-4CF6-B1DB-1DA0FA9FE659}" presName="compNode" presStyleCnt="0"/>
      <dgm:spPr/>
    </dgm:pt>
    <dgm:pt modelId="{6CCAC80C-DD18-4296-A7B4-43F426B1A903}" type="pres">
      <dgm:prSet presAssocID="{882054F2-B6E4-4CF6-B1DB-1DA0FA9FE659}" presName="bgRect" presStyleLbl="bgShp" presStyleIdx="2" presStyleCnt="3"/>
      <dgm:spPr/>
    </dgm:pt>
    <dgm:pt modelId="{73348E01-29AD-4787-B43F-D381D1CD7901}" type="pres">
      <dgm:prSet presAssocID="{882054F2-B6E4-4CF6-B1DB-1DA0FA9FE659}"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Tools with solid fill"/>
        </a:ext>
      </dgm:extLst>
    </dgm:pt>
    <dgm:pt modelId="{6FC5617C-7F75-4D71-BD20-95F7B6882464}" type="pres">
      <dgm:prSet presAssocID="{882054F2-B6E4-4CF6-B1DB-1DA0FA9FE659}" presName="spaceRect" presStyleCnt="0"/>
      <dgm:spPr/>
    </dgm:pt>
    <dgm:pt modelId="{54D0932C-2658-4A17-8A11-E4FFB8810DCF}" type="pres">
      <dgm:prSet presAssocID="{882054F2-B6E4-4CF6-B1DB-1DA0FA9FE659}" presName="parTx" presStyleLbl="revTx" presStyleIdx="2" presStyleCnt="3">
        <dgm:presLayoutVars>
          <dgm:chMax val="0"/>
          <dgm:chPref val="0"/>
        </dgm:presLayoutVars>
      </dgm:prSet>
      <dgm:spPr/>
    </dgm:pt>
  </dgm:ptLst>
  <dgm:cxnLst>
    <dgm:cxn modelId="{2F79A20F-7567-4AFA-B92B-3BCC1716CDD0}" type="presOf" srcId="{882054F2-B6E4-4CF6-B1DB-1DA0FA9FE659}" destId="{54D0932C-2658-4A17-8A11-E4FFB8810DCF}" srcOrd="0" destOrd="0" presId="urn:microsoft.com/office/officeart/2018/2/layout/IconVerticalSolidList"/>
    <dgm:cxn modelId="{8B7F512D-C0D0-4BAA-904D-4A3EB61AD921}" type="presOf" srcId="{AF7B9CDA-FFCB-499A-AAC2-4E881CCE6F10}" destId="{3F264B5E-11B5-4CA5-B254-8109CBC34BB8}" srcOrd="0" destOrd="0" presId="urn:microsoft.com/office/officeart/2018/2/layout/IconVerticalSolidList"/>
    <dgm:cxn modelId="{1A544D43-A956-41C7-8339-38D304795C51}" srcId="{46BD83CC-E751-40AA-B401-FFE71630CEEC}" destId="{AF7B9CDA-FFCB-499A-AAC2-4E881CCE6F10}" srcOrd="1" destOrd="0" parTransId="{1DF6FF89-2633-4E0A-90F3-BF874F9B5ADF}" sibTransId="{3CEFAF62-A2F3-41BB-97CF-13C10961F650}"/>
    <dgm:cxn modelId="{03B6F54A-9971-4599-9140-596D89792CD2}" srcId="{46BD83CC-E751-40AA-B401-FFE71630CEEC}" destId="{B3F2C302-B0ED-4C42-8144-EC5167B9B19A}" srcOrd="0" destOrd="0" parTransId="{7823E14A-7F7B-4306-AB86-72DFF17CED99}" sibTransId="{4DD4378B-DFCB-429D-9A0A-D942B06D89E0}"/>
    <dgm:cxn modelId="{1660536C-5ED2-40B4-9B64-F3E999044F4B}" type="presOf" srcId="{46BD83CC-E751-40AA-B401-FFE71630CEEC}" destId="{66FD9928-62BA-44D1-9276-76CAE6E50A6F}" srcOrd="0" destOrd="0" presId="urn:microsoft.com/office/officeart/2018/2/layout/IconVerticalSolidList"/>
    <dgm:cxn modelId="{D6CC0C51-1895-418F-BCA1-FBCEDF20D186}" srcId="{46BD83CC-E751-40AA-B401-FFE71630CEEC}" destId="{882054F2-B6E4-4CF6-B1DB-1DA0FA9FE659}" srcOrd="2" destOrd="0" parTransId="{B8DC74AB-2123-4D07-944B-89A2B53F1363}" sibTransId="{87E8D1E1-A581-429E-8A3F-CCD46FD48AB8}"/>
    <dgm:cxn modelId="{65E07ACE-C7E9-4F89-8D80-E0857877314F}" type="presOf" srcId="{B3F2C302-B0ED-4C42-8144-EC5167B9B19A}" destId="{446E9C29-84C1-4FA0-B2B6-F929E931DC9C}" srcOrd="0" destOrd="0" presId="urn:microsoft.com/office/officeart/2018/2/layout/IconVerticalSolidList"/>
    <dgm:cxn modelId="{2F0DEB5B-50DB-4AFC-B18B-EB77D79628E0}" type="presParOf" srcId="{66FD9928-62BA-44D1-9276-76CAE6E50A6F}" destId="{003F955A-6C92-4206-B523-0DC04341E271}" srcOrd="0" destOrd="0" presId="urn:microsoft.com/office/officeart/2018/2/layout/IconVerticalSolidList"/>
    <dgm:cxn modelId="{A6817E74-45F6-4F3B-B444-94A1FE043070}" type="presParOf" srcId="{003F955A-6C92-4206-B523-0DC04341E271}" destId="{EAB9B0B7-F6A5-43DD-BA5F-0361FC0CDDC5}" srcOrd="0" destOrd="0" presId="urn:microsoft.com/office/officeart/2018/2/layout/IconVerticalSolidList"/>
    <dgm:cxn modelId="{6BC11124-6772-41A4-BB5E-8CFFC1C8EAC2}" type="presParOf" srcId="{003F955A-6C92-4206-B523-0DC04341E271}" destId="{16B325FB-CB28-4706-980E-F2DA2612E99F}" srcOrd="1" destOrd="0" presId="urn:microsoft.com/office/officeart/2018/2/layout/IconVerticalSolidList"/>
    <dgm:cxn modelId="{E407D047-F4A1-4093-8C1B-35C8A7534CDE}" type="presParOf" srcId="{003F955A-6C92-4206-B523-0DC04341E271}" destId="{A0BB276E-909D-4812-9CBC-0D1BA7A027D6}" srcOrd="2" destOrd="0" presId="urn:microsoft.com/office/officeart/2018/2/layout/IconVerticalSolidList"/>
    <dgm:cxn modelId="{36605BBE-63F4-4C9E-97C5-1469F483F6D7}" type="presParOf" srcId="{003F955A-6C92-4206-B523-0DC04341E271}" destId="{446E9C29-84C1-4FA0-B2B6-F929E931DC9C}" srcOrd="3" destOrd="0" presId="urn:microsoft.com/office/officeart/2018/2/layout/IconVerticalSolidList"/>
    <dgm:cxn modelId="{B2F4B9A7-39BF-4A58-92EB-AE7FD9D6A4F8}" type="presParOf" srcId="{66FD9928-62BA-44D1-9276-76CAE6E50A6F}" destId="{5E26E9A4-5B25-49C6-8080-D3FE419B66AE}" srcOrd="1" destOrd="0" presId="urn:microsoft.com/office/officeart/2018/2/layout/IconVerticalSolidList"/>
    <dgm:cxn modelId="{693059A3-6DA1-4003-A952-744003C2C4AB}" type="presParOf" srcId="{66FD9928-62BA-44D1-9276-76CAE6E50A6F}" destId="{E6872E33-71CB-4134-BC75-84B2D1122ADE}" srcOrd="2" destOrd="0" presId="urn:microsoft.com/office/officeart/2018/2/layout/IconVerticalSolidList"/>
    <dgm:cxn modelId="{BE6FE100-9705-4B99-B215-11E982830322}" type="presParOf" srcId="{E6872E33-71CB-4134-BC75-84B2D1122ADE}" destId="{C4D60B56-6E7B-44D6-8E73-97147B5EA98F}" srcOrd="0" destOrd="0" presId="urn:microsoft.com/office/officeart/2018/2/layout/IconVerticalSolidList"/>
    <dgm:cxn modelId="{0197CCBE-F56C-439D-BD7E-FEC501D9C535}" type="presParOf" srcId="{E6872E33-71CB-4134-BC75-84B2D1122ADE}" destId="{9AF3F3A1-DC2A-4CF5-A504-A0863F43E65D}" srcOrd="1" destOrd="0" presId="urn:microsoft.com/office/officeart/2018/2/layout/IconVerticalSolidList"/>
    <dgm:cxn modelId="{300D5A94-E083-49D8-90F2-5C9C7D8087EC}" type="presParOf" srcId="{E6872E33-71CB-4134-BC75-84B2D1122ADE}" destId="{2F3223AC-87AB-4EA9-8C43-1FD9808AD261}" srcOrd="2" destOrd="0" presId="urn:microsoft.com/office/officeart/2018/2/layout/IconVerticalSolidList"/>
    <dgm:cxn modelId="{98E46D0A-576A-4DFC-B2D6-84F977CF3393}" type="presParOf" srcId="{E6872E33-71CB-4134-BC75-84B2D1122ADE}" destId="{3F264B5E-11B5-4CA5-B254-8109CBC34BB8}" srcOrd="3" destOrd="0" presId="urn:microsoft.com/office/officeart/2018/2/layout/IconVerticalSolidList"/>
    <dgm:cxn modelId="{B5839431-7EB5-474C-A07F-CF36454AC23D}" type="presParOf" srcId="{66FD9928-62BA-44D1-9276-76CAE6E50A6F}" destId="{A2A6B1C8-9B35-4F38-A829-F52FE322BC2B}" srcOrd="3" destOrd="0" presId="urn:microsoft.com/office/officeart/2018/2/layout/IconVerticalSolidList"/>
    <dgm:cxn modelId="{92AEE7E8-B54B-4E64-8456-545E483DCB74}" type="presParOf" srcId="{66FD9928-62BA-44D1-9276-76CAE6E50A6F}" destId="{615D2D61-9DE3-4A9C-AD11-4B822039AADE}" srcOrd="4" destOrd="0" presId="urn:microsoft.com/office/officeart/2018/2/layout/IconVerticalSolidList"/>
    <dgm:cxn modelId="{51479A86-CBAB-427B-87BF-F3CDD5193A13}" type="presParOf" srcId="{615D2D61-9DE3-4A9C-AD11-4B822039AADE}" destId="{6CCAC80C-DD18-4296-A7B4-43F426B1A903}" srcOrd="0" destOrd="0" presId="urn:microsoft.com/office/officeart/2018/2/layout/IconVerticalSolidList"/>
    <dgm:cxn modelId="{79E08F77-7D63-482C-9A4A-AF8D2BC52941}" type="presParOf" srcId="{615D2D61-9DE3-4A9C-AD11-4B822039AADE}" destId="{73348E01-29AD-4787-B43F-D381D1CD7901}" srcOrd="1" destOrd="0" presId="urn:microsoft.com/office/officeart/2018/2/layout/IconVerticalSolidList"/>
    <dgm:cxn modelId="{C14B8C92-BF3F-4903-8094-F01FA3C9B2BC}" type="presParOf" srcId="{615D2D61-9DE3-4A9C-AD11-4B822039AADE}" destId="{6FC5617C-7F75-4D71-BD20-95F7B6882464}" srcOrd="2" destOrd="0" presId="urn:microsoft.com/office/officeart/2018/2/layout/IconVerticalSolidList"/>
    <dgm:cxn modelId="{7072B396-132C-4465-943B-EAA43986EFC5}" type="presParOf" srcId="{615D2D61-9DE3-4A9C-AD11-4B822039AADE}" destId="{54D0932C-2658-4A17-8A11-E4FFB8810DC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9C6B000F-F76D-49B0-9AE7-825BCA2E0985}"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DE18FF-FC61-49CB-A529-80D992BD943A}">
      <dgm:prSet phldrT="[Text]" phldr="0"/>
      <dgm:spPr/>
      <dgm:t>
        <a:bodyPr/>
        <a:lstStyle/>
        <a:p>
          <a:r>
            <a:rPr lang="en-US" dirty="0"/>
            <a:t>Feasibility of T1DES by measuring acceptability, demand, practicality, and implementation fidelity</a:t>
          </a:r>
        </a:p>
      </dgm:t>
    </dgm:pt>
    <dgm:pt modelId="{5692E690-7B2C-4EF5-A4CA-FBF5BDB87F6D}" type="parTrans" cxnId="{A55F8D82-3AE9-49FD-99F1-AEA8E45D1FB9}">
      <dgm:prSet/>
      <dgm:spPr/>
      <dgm:t>
        <a:bodyPr/>
        <a:lstStyle/>
        <a:p>
          <a:endParaRPr lang="en-US"/>
        </a:p>
      </dgm:t>
    </dgm:pt>
    <dgm:pt modelId="{1C9A4539-64B3-4F46-A174-0D563B7F6FAE}" type="sibTrans" cxnId="{A55F8D82-3AE9-49FD-99F1-AEA8E45D1FB9}">
      <dgm:prSet/>
      <dgm:spPr/>
      <dgm:t>
        <a:bodyPr/>
        <a:lstStyle/>
        <a:p>
          <a:endParaRPr lang="en-US"/>
        </a:p>
      </dgm:t>
    </dgm:pt>
    <dgm:pt modelId="{7BFE910D-3F9D-44A5-B8C0-E3693F3EDFF0}">
      <dgm:prSet phldrT="[Text]" phldr="0"/>
      <dgm:spPr/>
      <dgm:t>
        <a:bodyPr/>
        <a:lstStyle/>
        <a:p>
          <a:r>
            <a:rPr lang="en-US" dirty="0"/>
            <a:t>Effect of T1DES on diabetes outcomes by comparing changes in A1c, diabetes distress, diabetes management</a:t>
          </a:r>
        </a:p>
      </dgm:t>
    </dgm:pt>
    <dgm:pt modelId="{0DD92853-B2B1-46E2-946F-685368991357}" type="parTrans" cxnId="{8325269A-7361-4D18-B4D3-FADFEFDBD7BB}">
      <dgm:prSet/>
      <dgm:spPr/>
      <dgm:t>
        <a:bodyPr/>
        <a:lstStyle/>
        <a:p>
          <a:endParaRPr lang="en-US"/>
        </a:p>
      </dgm:t>
    </dgm:pt>
    <dgm:pt modelId="{7716AFF7-C1C9-4D25-A7CA-F839FF562D01}" type="sibTrans" cxnId="{8325269A-7361-4D18-B4D3-FADFEFDBD7BB}">
      <dgm:prSet/>
      <dgm:spPr/>
      <dgm:t>
        <a:bodyPr/>
        <a:lstStyle/>
        <a:p>
          <a:endParaRPr lang="en-US"/>
        </a:p>
      </dgm:t>
    </dgm:pt>
    <dgm:pt modelId="{56E2D986-CB64-4AD8-91EB-E3C8CEDC118A}" type="pres">
      <dgm:prSet presAssocID="{9C6B000F-F76D-49B0-9AE7-825BCA2E0985}" presName="linearFlow" presStyleCnt="0">
        <dgm:presLayoutVars>
          <dgm:dir/>
          <dgm:resizeHandles val="exact"/>
        </dgm:presLayoutVars>
      </dgm:prSet>
      <dgm:spPr/>
    </dgm:pt>
    <dgm:pt modelId="{16BF9A55-28DA-428B-BE37-5BA97E25F3FE}" type="pres">
      <dgm:prSet presAssocID="{2DDE18FF-FC61-49CB-A529-80D992BD943A}" presName="composite" presStyleCnt="0"/>
      <dgm:spPr/>
    </dgm:pt>
    <dgm:pt modelId="{5761EFEA-A564-4BB1-87B9-6216B400768E}" type="pres">
      <dgm:prSet presAssocID="{2DDE18FF-FC61-49CB-A529-80D992BD943A}" presName="imgShp" presStyleLbl="fgImgPlace1" presStyleIdx="0" presStyleCnt="2" custLinFactNeighborX="-1011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1 with solid fill"/>
        </a:ext>
      </dgm:extLst>
    </dgm:pt>
    <dgm:pt modelId="{1D8B9511-FEF3-464D-925B-8CB8608A8206}" type="pres">
      <dgm:prSet presAssocID="{2DDE18FF-FC61-49CB-A529-80D992BD943A}" presName="txShp" presStyleLbl="node1" presStyleIdx="0" presStyleCnt="2">
        <dgm:presLayoutVars>
          <dgm:bulletEnabled val="1"/>
        </dgm:presLayoutVars>
      </dgm:prSet>
      <dgm:spPr/>
    </dgm:pt>
    <dgm:pt modelId="{7A955944-3624-4909-BCC0-53F05CCA5711}" type="pres">
      <dgm:prSet presAssocID="{1C9A4539-64B3-4F46-A174-0D563B7F6FAE}" presName="spacing" presStyleCnt="0"/>
      <dgm:spPr/>
    </dgm:pt>
    <dgm:pt modelId="{1FC5A7CB-C489-471C-AE36-A83C0E084A6B}" type="pres">
      <dgm:prSet presAssocID="{7BFE910D-3F9D-44A5-B8C0-E3693F3EDFF0}" presName="composite" presStyleCnt="0"/>
      <dgm:spPr/>
    </dgm:pt>
    <dgm:pt modelId="{C6EF944E-B671-4E46-B78F-2FFA636379FC}" type="pres">
      <dgm:prSet presAssocID="{7BFE910D-3F9D-44A5-B8C0-E3693F3EDFF0}" presName="imgShp" presStyleLbl="fgImgPlace1" presStyleIdx="1" presStyleCnt="2" custLinFactNeighborX="-11240"/>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dge with solid fill"/>
        </a:ext>
      </dgm:extLst>
    </dgm:pt>
    <dgm:pt modelId="{683D0561-7080-4547-8735-C4EAE07020C8}" type="pres">
      <dgm:prSet presAssocID="{7BFE910D-3F9D-44A5-B8C0-E3693F3EDFF0}" presName="txShp" presStyleLbl="node1" presStyleIdx="1" presStyleCnt="2">
        <dgm:presLayoutVars>
          <dgm:bulletEnabled val="1"/>
        </dgm:presLayoutVars>
      </dgm:prSet>
      <dgm:spPr/>
    </dgm:pt>
  </dgm:ptLst>
  <dgm:cxnLst>
    <dgm:cxn modelId="{125A662F-4A5F-41C8-86D4-26695DF30942}" type="presOf" srcId="{9C6B000F-F76D-49B0-9AE7-825BCA2E0985}" destId="{56E2D986-CB64-4AD8-91EB-E3C8CEDC118A}" srcOrd="0" destOrd="0" presId="urn:microsoft.com/office/officeart/2005/8/layout/vList3"/>
    <dgm:cxn modelId="{72643B80-F17B-4549-A594-C57336D2701A}" type="presOf" srcId="{7BFE910D-3F9D-44A5-B8C0-E3693F3EDFF0}" destId="{683D0561-7080-4547-8735-C4EAE07020C8}" srcOrd="0" destOrd="0" presId="urn:microsoft.com/office/officeart/2005/8/layout/vList3"/>
    <dgm:cxn modelId="{A55F8D82-3AE9-49FD-99F1-AEA8E45D1FB9}" srcId="{9C6B000F-F76D-49B0-9AE7-825BCA2E0985}" destId="{2DDE18FF-FC61-49CB-A529-80D992BD943A}" srcOrd="0" destOrd="0" parTransId="{5692E690-7B2C-4EF5-A4CA-FBF5BDB87F6D}" sibTransId="{1C9A4539-64B3-4F46-A174-0D563B7F6FAE}"/>
    <dgm:cxn modelId="{8325269A-7361-4D18-B4D3-FADFEFDBD7BB}" srcId="{9C6B000F-F76D-49B0-9AE7-825BCA2E0985}" destId="{7BFE910D-3F9D-44A5-B8C0-E3693F3EDFF0}" srcOrd="1" destOrd="0" parTransId="{0DD92853-B2B1-46E2-946F-685368991357}" sibTransId="{7716AFF7-C1C9-4D25-A7CA-F839FF562D01}"/>
    <dgm:cxn modelId="{530181BC-C585-4432-A132-3EF2F6104212}" type="presOf" srcId="{2DDE18FF-FC61-49CB-A529-80D992BD943A}" destId="{1D8B9511-FEF3-464D-925B-8CB8608A8206}" srcOrd="0" destOrd="0" presId="urn:microsoft.com/office/officeart/2005/8/layout/vList3"/>
    <dgm:cxn modelId="{CF3A79E9-B44A-4B81-8320-2721BF01F17E}" type="presParOf" srcId="{56E2D986-CB64-4AD8-91EB-E3C8CEDC118A}" destId="{16BF9A55-28DA-428B-BE37-5BA97E25F3FE}" srcOrd="0" destOrd="0" presId="urn:microsoft.com/office/officeart/2005/8/layout/vList3"/>
    <dgm:cxn modelId="{AA1C1E2E-D72A-441F-82E2-A947170539EF}" type="presParOf" srcId="{16BF9A55-28DA-428B-BE37-5BA97E25F3FE}" destId="{5761EFEA-A564-4BB1-87B9-6216B400768E}" srcOrd="0" destOrd="0" presId="urn:microsoft.com/office/officeart/2005/8/layout/vList3"/>
    <dgm:cxn modelId="{6A0BCC2D-B05E-4355-8AFC-51A7BAFC52AF}" type="presParOf" srcId="{16BF9A55-28DA-428B-BE37-5BA97E25F3FE}" destId="{1D8B9511-FEF3-464D-925B-8CB8608A8206}" srcOrd="1" destOrd="0" presId="urn:microsoft.com/office/officeart/2005/8/layout/vList3"/>
    <dgm:cxn modelId="{9D0AAC97-A936-4B7F-8C2D-AA3408A3A4D1}" type="presParOf" srcId="{56E2D986-CB64-4AD8-91EB-E3C8CEDC118A}" destId="{7A955944-3624-4909-BCC0-53F05CCA5711}" srcOrd="1" destOrd="0" presId="urn:microsoft.com/office/officeart/2005/8/layout/vList3"/>
    <dgm:cxn modelId="{A5AC4904-8F4C-431E-9962-F85C23959E95}" type="presParOf" srcId="{56E2D986-CB64-4AD8-91EB-E3C8CEDC118A}" destId="{1FC5A7CB-C489-471C-AE36-A83C0E084A6B}" srcOrd="2" destOrd="0" presId="urn:microsoft.com/office/officeart/2005/8/layout/vList3"/>
    <dgm:cxn modelId="{9A694458-3030-4726-B28B-314A0510BE8B}" type="presParOf" srcId="{1FC5A7CB-C489-471C-AE36-A83C0E084A6B}" destId="{C6EF944E-B671-4E46-B78F-2FFA636379FC}" srcOrd="0" destOrd="0" presId="urn:microsoft.com/office/officeart/2005/8/layout/vList3"/>
    <dgm:cxn modelId="{CE4BE7BE-B97E-45FB-A615-FAF2FCBFE1D8}" type="presParOf" srcId="{1FC5A7CB-C489-471C-AE36-A83C0E084A6B}" destId="{683D0561-7080-4547-8735-C4EAE07020C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E11354-7E95-4E2F-98B0-AADC6156468B}" type="doc">
      <dgm:prSet loTypeId="urn:microsoft.com/office/officeart/2016/7/layout/VerticalDownArrowProcess" loCatId="process" qsTypeId="urn:microsoft.com/office/officeart/2005/8/quickstyle/simple1" qsCatId="simple" csTypeId="urn:microsoft.com/office/officeart/2005/8/colors/colorful5" csCatId="colorful"/>
      <dgm:spPr/>
      <dgm:t>
        <a:bodyPr/>
        <a:lstStyle/>
        <a:p>
          <a:endParaRPr lang="en-US"/>
        </a:p>
      </dgm:t>
    </dgm:pt>
    <dgm:pt modelId="{B53F7C35-385A-4D65-87C3-9D30A8BBBCF8}">
      <dgm:prSet/>
      <dgm:spPr/>
      <dgm:t>
        <a:bodyPr/>
        <a:lstStyle/>
        <a:p>
          <a:r>
            <a:rPr lang="en-US"/>
            <a:t>Recognize</a:t>
          </a:r>
        </a:p>
      </dgm:t>
    </dgm:pt>
    <dgm:pt modelId="{D3065D3E-4E9C-416F-911F-1A5F62A4F019}" type="parTrans" cxnId="{F721D789-F537-49E6-9C81-BBFA5B66556B}">
      <dgm:prSet/>
      <dgm:spPr/>
      <dgm:t>
        <a:bodyPr/>
        <a:lstStyle/>
        <a:p>
          <a:endParaRPr lang="en-US"/>
        </a:p>
      </dgm:t>
    </dgm:pt>
    <dgm:pt modelId="{9435A55E-7D5F-4023-9957-19E68776CE64}" type="sibTrans" cxnId="{F721D789-F537-49E6-9C81-BBFA5B66556B}">
      <dgm:prSet/>
      <dgm:spPr/>
      <dgm:t>
        <a:bodyPr/>
        <a:lstStyle/>
        <a:p>
          <a:endParaRPr lang="en-US"/>
        </a:p>
      </dgm:t>
    </dgm:pt>
    <dgm:pt modelId="{4F06232D-4C82-4ABF-A046-01BFD90A75FF}">
      <dgm:prSet/>
      <dgm:spPr/>
      <dgm:t>
        <a:bodyPr/>
        <a:lstStyle/>
        <a:p>
          <a:r>
            <a:rPr lang="en-US"/>
            <a:t>Recognize Diabetes Distress</a:t>
          </a:r>
        </a:p>
      </dgm:t>
    </dgm:pt>
    <dgm:pt modelId="{D1F9AB99-A006-459C-B649-0AA125064D39}" type="parTrans" cxnId="{49AEF9E6-DBF3-4B1F-BAE1-3F5F1CC67C5A}">
      <dgm:prSet/>
      <dgm:spPr/>
      <dgm:t>
        <a:bodyPr/>
        <a:lstStyle/>
        <a:p>
          <a:endParaRPr lang="en-US"/>
        </a:p>
      </dgm:t>
    </dgm:pt>
    <dgm:pt modelId="{86187487-EFDE-484F-8C9C-276791F7841B}" type="sibTrans" cxnId="{49AEF9E6-DBF3-4B1F-BAE1-3F5F1CC67C5A}">
      <dgm:prSet/>
      <dgm:spPr/>
      <dgm:t>
        <a:bodyPr/>
        <a:lstStyle/>
        <a:p>
          <a:endParaRPr lang="en-US"/>
        </a:p>
      </dgm:t>
    </dgm:pt>
    <dgm:pt modelId="{77BED2D6-F020-4C4E-BBA0-2B253FC0185A}">
      <dgm:prSet/>
      <dgm:spPr/>
      <dgm:t>
        <a:bodyPr/>
        <a:lstStyle/>
        <a:p>
          <a:r>
            <a:rPr lang="en-US"/>
            <a:t>Tell</a:t>
          </a:r>
        </a:p>
      </dgm:t>
    </dgm:pt>
    <dgm:pt modelId="{8C2AF834-F353-4BAB-BE2D-5FEDFAD6F5EB}" type="parTrans" cxnId="{5E5F60F0-76C1-42EE-B904-87BF6B75252B}">
      <dgm:prSet/>
      <dgm:spPr/>
      <dgm:t>
        <a:bodyPr/>
        <a:lstStyle/>
        <a:p>
          <a:endParaRPr lang="en-US"/>
        </a:p>
      </dgm:t>
    </dgm:pt>
    <dgm:pt modelId="{69DBE1D7-E8D7-468C-AA14-7056629EA3A3}" type="sibTrans" cxnId="{5E5F60F0-76C1-42EE-B904-87BF6B75252B}">
      <dgm:prSet/>
      <dgm:spPr/>
      <dgm:t>
        <a:bodyPr/>
        <a:lstStyle/>
        <a:p>
          <a:endParaRPr lang="en-US"/>
        </a:p>
      </dgm:t>
    </dgm:pt>
    <dgm:pt modelId="{F80E9175-8335-45B7-8CCF-B5ABBC9EC2A2}">
      <dgm:prSet/>
      <dgm:spPr/>
      <dgm:t>
        <a:bodyPr/>
        <a:lstStyle/>
        <a:p>
          <a:r>
            <a:rPr lang="en-US"/>
            <a:t>Tell your Diabetes Distress Story</a:t>
          </a:r>
        </a:p>
      </dgm:t>
    </dgm:pt>
    <dgm:pt modelId="{467C09BD-7A7C-458D-9FBB-538D2527DB1B}" type="parTrans" cxnId="{9962F23D-47AF-420D-90B1-401DD039BD30}">
      <dgm:prSet/>
      <dgm:spPr/>
      <dgm:t>
        <a:bodyPr/>
        <a:lstStyle/>
        <a:p>
          <a:endParaRPr lang="en-US"/>
        </a:p>
      </dgm:t>
    </dgm:pt>
    <dgm:pt modelId="{E261770E-2958-49BB-BD25-59CB4AE81D81}" type="sibTrans" cxnId="{9962F23D-47AF-420D-90B1-401DD039BD30}">
      <dgm:prSet/>
      <dgm:spPr/>
      <dgm:t>
        <a:bodyPr/>
        <a:lstStyle/>
        <a:p>
          <a:endParaRPr lang="en-US"/>
        </a:p>
      </dgm:t>
    </dgm:pt>
    <dgm:pt modelId="{956A0EC1-1179-4A78-A083-316505346177}">
      <dgm:prSet/>
      <dgm:spPr/>
      <dgm:t>
        <a:bodyPr/>
        <a:lstStyle/>
        <a:p>
          <a:r>
            <a:rPr lang="en-US"/>
            <a:t>Stand</a:t>
          </a:r>
        </a:p>
      </dgm:t>
    </dgm:pt>
    <dgm:pt modelId="{875C989F-6862-4D83-93DF-9212077C6341}" type="parTrans" cxnId="{C99C8AFE-C6BC-4DBC-B2E7-5E85042B31BD}">
      <dgm:prSet/>
      <dgm:spPr/>
      <dgm:t>
        <a:bodyPr/>
        <a:lstStyle/>
        <a:p>
          <a:endParaRPr lang="en-US"/>
        </a:p>
      </dgm:t>
    </dgm:pt>
    <dgm:pt modelId="{0AE12DAC-FCC1-428C-A58A-B83ED67A7BE9}" type="sibTrans" cxnId="{C99C8AFE-C6BC-4DBC-B2E7-5E85042B31BD}">
      <dgm:prSet/>
      <dgm:spPr/>
      <dgm:t>
        <a:bodyPr/>
        <a:lstStyle/>
        <a:p>
          <a:endParaRPr lang="en-US"/>
        </a:p>
      </dgm:t>
    </dgm:pt>
    <dgm:pt modelId="{CE98ED32-D75C-4146-B4A8-C155483A8319}">
      <dgm:prSet/>
      <dgm:spPr/>
      <dgm:t>
        <a:bodyPr/>
        <a:lstStyle/>
        <a:p>
          <a:r>
            <a:rPr lang="en-US"/>
            <a:t>Stand next to your story</a:t>
          </a:r>
        </a:p>
      </dgm:t>
    </dgm:pt>
    <dgm:pt modelId="{1088610E-F2BC-459B-9143-AC281C6F0F3A}" type="parTrans" cxnId="{0A47CDEE-A8C1-4849-9FDF-03DF042B756E}">
      <dgm:prSet/>
      <dgm:spPr/>
      <dgm:t>
        <a:bodyPr/>
        <a:lstStyle/>
        <a:p>
          <a:endParaRPr lang="en-US"/>
        </a:p>
      </dgm:t>
    </dgm:pt>
    <dgm:pt modelId="{8C830718-95D6-49DC-B89E-BFA71966BC5D}" type="sibTrans" cxnId="{0A47CDEE-A8C1-4849-9FDF-03DF042B756E}">
      <dgm:prSet/>
      <dgm:spPr/>
      <dgm:t>
        <a:bodyPr/>
        <a:lstStyle/>
        <a:p>
          <a:endParaRPr lang="en-US"/>
        </a:p>
      </dgm:t>
    </dgm:pt>
    <dgm:pt modelId="{B50A99AD-D096-437C-B6BB-280B9371E7EC}">
      <dgm:prSet/>
      <dgm:spPr/>
      <dgm:t>
        <a:bodyPr/>
        <a:lstStyle/>
        <a:p>
          <a:r>
            <a:rPr lang="en-US"/>
            <a:t>Develop</a:t>
          </a:r>
        </a:p>
      </dgm:t>
    </dgm:pt>
    <dgm:pt modelId="{D0E5E655-9C92-4E11-A9CC-6D11E5E4CB59}" type="parTrans" cxnId="{AB13ED70-0562-4FF1-AD65-315260F91BF6}">
      <dgm:prSet/>
      <dgm:spPr/>
      <dgm:t>
        <a:bodyPr/>
        <a:lstStyle/>
        <a:p>
          <a:endParaRPr lang="en-US"/>
        </a:p>
      </dgm:t>
    </dgm:pt>
    <dgm:pt modelId="{1FDF28B8-97FF-4A18-B6B9-FF7F721DAE60}" type="sibTrans" cxnId="{AB13ED70-0562-4FF1-AD65-315260F91BF6}">
      <dgm:prSet/>
      <dgm:spPr/>
      <dgm:t>
        <a:bodyPr/>
        <a:lstStyle/>
        <a:p>
          <a:endParaRPr lang="en-US"/>
        </a:p>
      </dgm:t>
    </dgm:pt>
    <dgm:pt modelId="{E952C3D1-7E4A-4A3E-A7D0-4ED231BCCC59}">
      <dgm:prSet/>
      <dgm:spPr/>
      <dgm:t>
        <a:bodyPr/>
        <a:lstStyle/>
        <a:p>
          <a:r>
            <a:rPr lang="en-US"/>
            <a:t>Develop a more compassionate and helpful response</a:t>
          </a:r>
        </a:p>
      </dgm:t>
    </dgm:pt>
    <dgm:pt modelId="{4143B29D-4024-4276-9A45-842DA39E0C61}" type="parTrans" cxnId="{6A48FF4B-F5F0-4694-99A4-BF194E1D07DE}">
      <dgm:prSet/>
      <dgm:spPr/>
      <dgm:t>
        <a:bodyPr/>
        <a:lstStyle/>
        <a:p>
          <a:endParaRPr lang="en-US"/>
        </a:p>
      </dgm:t>
    </dgm:pt>
    <dgm:pt modelId="{0F57D874-D9BF-4D8B-AC16-99BCA9305C54}" type="sibTrans" cxnId="{6A48FF4B-F5F0-4694-99A4-BF194E1D07DE}">
      <dgm:prSet/>
      <dgm:spPr/>
      <dgm:t>
        <a:bodyPr/>
        <a:lstStyle/>
        <a:p>
          <a:endParaRPr lang="en-US"/>
        </a:p>
      </dgm:t>
    </dgm:pt>
    <dgm:pt modelId="{88C8F352-C0F8-4226-AD4F-0B3D7E7E0D31}">
      <dgm:prSet/>
      <dgm:spPr/>
      <dgm:t>
        <a:bodyPr/>
        <a:lstStyle/>
        <a:p>
          <a:r>
            <a:rPr lang="en-US"/>
            <a:t>Explore</a:t>
          </a:r>
        </a:p>
      </dgm:t>
    </dgm:pt>
    <dgm:pt modelId="{2AE12A9B-8D27-48EE-B787-FFE883B044F2}" type="parTrans" cxnId="{81E37B73-0DB8-4BAA-822C-6953932C071D}">
      <dgm:prSet/>
      <dgm:spPr/>
      <dgm:t>
        <a:bodyPr/>
        <a:lstStyle/>
        <a:p>
          <a:endParaRPr lang="en-US"/>
        </a:p>
      </dgm:t>
    </dgm:pt>
    <dgm:pt modelId="{819ACA02-6683-4673-85E4-C72A7F9C0CCE}" type="sibTrans" cxnId="{81E37B73-0DB8-4BAA-822C-6953932C071D}">
      <dgm:prSet/>
      <dgm:spPr/>
      <dgm:t>
        <a:bodyPr/>
        <a:lstStyle/>
        <a:p>
          <a:endParaRPr lang="en-US"/>
        </a:p>
      </dgm:t>
    </dgm:pt>
    <dgm:pt modelId="{D14485DD-5AA4-40C8-B9A6-310B8E37A57C}">
      <dgm:prSet/>
      <dgm:spPr/>
      <dgm:t>
        <a:bodyPr/>
        <a:lstStyle/>
        <a:p>
          <a:r>
            <a:rPr lang="en-US"/>
            <a:t>Explore other choices</a:t>
          </a:r>
        </a:p>
      </dgm:t>
    </dgm:pt>
    <dgm:pt modelId="{5C24517C-2967-4F53-8CCC-8E295E918FC9}" type="parTrans" cxnId="{80AA335D-5070-48E2-AFE7-37AEE57A3427}">
      <dgm:prSet/>
      <dgm:spPr/>
      <dgm:t>
        <a:bodyPr/>
        <a:lstStyle/>
        <a:p>
          <a:endParaRPr lang="en-US"/>
        </a:p>
      </dgm:t>
    </dgm:pt>
    <dgm:pt modelId="{696BF6C5-E24E-4390-9347-7102FA26F0DA}" type="sibTrans" cxnId="{80AA335D-5070-48E2-AFE7-37AEE57A3427}">
      <dgm:prSet/>
      <dgm:spPr/>
      <dgm:t>
        <a:bodyPr/>
        <a:lstStyle/>
        <a:p>
          <a:endParaRPr lang="en-US"/>
        </a:p>
      </dgm:t>
    </dgm:pt>
    <dgm:pt modelId="{51415D4E-86D9-4E25-94B0-7FC750CFE21E}" type="pres">
      <dgm:prSet presAssocID="{55E11354-7E95-4E2F-98B0-AADC6156468B}" presName="Name0" presStyleCnt="0">
        <dgm:presLayoutVars>
          <dgm:dir/>
          <dgm:animLvl val="lvl"/>
          <dgm:resizeHandles val="exact"/>
        </dgm:presLayoutVars>
      </dgm:prSet>
      <dgm:spPr/>
    </dgm:pt>
    <dgm:pt modelId="{662024DD-5A47-4071-94AE-C16D467A700A}" type="pres">
      <dgm:prSet presAssocID="{88C8F352-C0F8-4226-AD4F-0B3D7E7E0D31}" presName="boxAndChildren" presStyleCnt="0"/>
      <dgm:spPr/>
    </dgm:pt>
    <dgm:pt modelId="{A962A343-C5B8-47C3-A7CD-60212CFC29E2}" type="pres">
      <dgm:prSet presAssocID="{88C8F352-C0F8-4226-AD4F-0B3D7E7E0D31}" presName="parentTextBox" presStyleLbl="alignNode1" presStyleIdx="0" presStyleCnt="5"/>
      <dgm:spPr/>
    </dgm:pt>
    <dgm:pt modelId="{21D7EB9B-5D5D-4DA7-8F4D-F1D742823308}" type="pres">
      <dgm:prSet presAssocID="{88C8F352-C0F8-4226-AD4F-0B3D7E7E0D31}" presName="descendantBox" presStyleLbl="bgAccFollowNode1" presStyleIdx="0" presStyleCnt="5"/>
      <dgm:spPr/>
    </dgm:pt>
    <dgm:pt modelId="{554A5EE6-B830-4BB7-B3B4-E89342332906}" type="pres">
      <dgm:prSet presAssocID="{1FDF28B8-97FF-4A18-B6B9-FF7F721DAE60}" presName="sp" presStyleCnt="0"/>
      <dgm:spPr/>
    </dgm:pt>
    <dgm:pt modelId="{1AEA8979-7F4E-4190-B947-E99E83A4E213}" type="pres">
      <dgm:prSet presAssocID="{B50A99AD-D096-437C-B6BB-280B9371E7EC}" presName="arrowAndChildren" presStyleCnt="0"/>
      <dgm:spPr/>
    </dgm:pt>
    <dgm:pt modelId="{A3C9D8AF-683F-43C4-A4D5-218C47864B29}" type="pres">
      <dgm:prSet presAssocID="{B50A99AD-D096-437C-B6BB-280B9371E7EC}" presName="parentTextArrow" presStyleLbl="node1" presStyleIdx="0" presStyleCnt="0"/>
      <dgm:spPr/>
    </dgm:pt>
    <dgm:pt modelId="{85B1FFA2-74CB-4806-82C6-5D86BBD0744A}" type="pres">
      <dgm:prSet presAssocID="{B50A99AD-D096-437C-B6BB-280B9371E7EC}" presName="arrow" presStyleLbl="alignNode1" presStyleIdx="1" presStyleCnt="5"/>
      <dgm:spPr/>
    </dgm:pt>
    <dgm:pt modelId="{BD25DF4B-EF84-4C87-9826-B9A4BF53346C}" type="pres">
      <dgm:prSet presAssocID="{B50A99AD-D096-437C-B6BB-280B9371E7EC}" presName="descendantArrow" presStyleLbl="bgAccFollowNode1" presStyleIdx="1" presStyleCnt="5"/>
      <dgm:spPr/>
    </dgm:pt>
    <dgm:pt modelId="{FFE08B9C-F2F4-435A-B05E-58617823518B}" type="pres">
      <dgm:prSet presAssocID="{0AE12DAC-FCC1-428C-A58A-B83ED67A7BE9}" presName="sp" presStyleCnt="0"/>
      <dgm:spPr/>
    </dgm:pt>
    <dgm:pt modelId="{0AE6F3BE-66DC-460F-B186-946E27ABC821}" type="pres">
      <dgm:prSet presAssocID="{956A0EC1-1179-4A78-A083-316505346177}" presName="arrowAndChildren" presStyleCnt="0"/>
      <dgm:spPr/>
    </dgm:pt>
    <dgm:pt modelId="{F85245BD-7E4B-432C-A642-B8F3F77AFCB9}" type="pres">
      <dgm:prSet presAssocID="{956A0EC1-1179-4A78-A083-316505346177}" presName="parentTextArrow" presStyleLbl="node1" presStyleIdx="0" presStyleCnt="0"/>
      <dgm:spPr/>
    </dgm:pt>
    <dgm:pt modelId="{4B23E5F9-5D19-44E2-9E1F-B533B4DA9D8A}" type="pres">
      <dgm:prSet presAssocID="{956A0EC1-1179-4A78-A083-316505346177}" presName="arrow" presStyleLbl="alignNode1" presStyleIdx="2" presStyleCnt="5"/>
      <dgm:spPr/>
    </dgm:pt>
    <dgm:pt modelId="{4FEB03F7-84FF-4223-A261-3564020B133C}" type="pres">
      <dgm:prSet presAssocID="{956A0EC1-1179-4A78-A083-316505346177}" presName="descendantArrow" presStyleLbl="bgAccFollowNode1" presStyleIdx="2" presStyleCnt="5"/>
      <dgm:spPr/>
    </dgm:pt>
    <dgm:pt modelId="{D1C70FD6-F978-4729-9C8A-765D7B3AFF37}" type="pres">
      <dgm:prSet presAssocID="{69DBE1D7-E8D7-468C-AA14-7056629EA3A3}" presName="sp" presStyleCnt="0"/>
      <dgm:spPr/>
    </dgm:pt>
    <dgm:pt modelId="{CA4CCCFC-1B1B-4141-BF5B-48C3C69C7E7C}" type="pres">
      <dgm:prSet presAssocID="{77BED2D6-F020-4C4E-BBA0-2B253FC0185A}" presName="arrowAndChildren" presStyleCnt="0"/>
      <dgm:spPr/>
    </dgm:pt>
    <dgm:pt modelId="{6B696575-7320-4A33-ADB5-5BB05199DF51}" type="pres">
      <dgm:prSet presAssocID="{77BED2D6-F020-4C4E-BBA0-2B253FC0185A}" presName="parentTextArrow" presStyleLbl="node1" presStyleIdx="0" presStyleCnt="0"/>
      <dgm:spPr/>
    </dgm:pt>
    <dgm:pt modelId="{C70E822C-58C1-4802-BE4E-46D19916EDE0}" type="pres">
      <dgm:prSet presAssocID="{77BED2D6-F020-4C4E-BBA0-2B253FC0185A}" presName="arrow" presStyleLbl="alignNode1" presStyleIdx="3" presStyleCnt="5"/>
      <dgm:spPr/>
    </dgm:pt>
    <dgm:pt modelId="{699C3489-5922-479D-88EE-0EEDFF74F3D8}" type="pres">
      <dgm:prSet presAssocID="{77BED2D6-F020-4C4E-BBA0-2B253FC0185A}" presName="descendantArrow" presStyleLbl="bgAccFollowNode1" presStyleIdx="3" presStyleCnt="5"/>
      <dgm:spPr/>
    </dgm:pt>
    <dgm:pt modelId="{237C3FE3-819B-49B1-899B-8CBA97293726}" type="pres">
      <dgm:prSet presAssocID="{9435A55E-7D5F-4023-9957-19E68776CE64}" presName="sp" presStyleCnt="0"/>
      <dgm:spPr/>
    </dgm:pt>
    <dgm:pt modelId="{1C1C48E3-D10A-4E43-BBA4-A3951DC4F2DE}" type="pres">
      <dgm:prSet presAssocID="{B53F7C35-385A-4D65-87C3-9D30A8BBBCF8}" presName="arrowAndChildren" presStyleCnt="0"/>
      <dgm:spPr/>
    </dgm:pt>
    <dgm:pt modelId="{FBDAEB4A-34E8-42C5-BB5F-06ECA40B7E3E}" type="pres">
      <dgm:prSet presAssocID="{B53F7C35-385A-4D65-87C3-9D30A8BBBCF8}" presName="parentTextArrow" presStyleLbl="node1" presStyleIdx="0" presStyleCnt="0"/>
      <dgm:spPr/>
    </dgm:pt>
    <dgm:pt modelId="{464BF5EC-1CAC-4D7B-B1AE-D502414CE37C}" type="pres">
      <dgm:prSet presAssocID="{B53F7C35-385A-4D65-87C3-9D30A8BBBCF8}" presName="arrow" presStyleLbl="alignNode1" presStyleIdx="4" presStyleCnt="5"/>
      <dgm:spPr/>
    </dgm:pt>
    <dgm:pt modelId="{E44E1A1F-5C0C-4604-8B53-1372DD22C14C}" type="pres">
      <dgm:prSet presAssocID="{B53F7C35-385A-4D65-87C3-9D30A8BBBCF8}" presName="descendantArrow" presStyleLbl="bgAccFollowNode1" presStyleIdx="4" presStyleCnt="5"/>
      <dgm:spPr/>
    </dgm:pt>
  </dgm:ptLst>
  <dgm:cxnLst>
    <dgm:cxn modelId="{CE790000-3D5F-4DC9-80C7-CA1E65F7426A}" type="presOf" srcId="{D14485DD-5AA4-40C8-B9A6-310B8E37A57C}" destId="{21D7EB9B-5D5D-4DA7-8F4D-F1D742823308}" srcOrd="0" destOrd="0" presId="urn:microsoft.com/office/officeart/2016/7/layout/VerticalDownArrowProcess"/>
    <dgm:cxn modelId="{DC04A906-5DF0-4809-A579-CF1B28F5F544}" type="presOf" srcId="{77BED2D6-F020-4C4E-BBA0-2B253FC0185A}" destId="{6B696575-7320-4A33-ADB5-5BB05199DF51}" srcOrd="0" destOrd="0" presId="urn:microsoft.com/office/officeart/2016/7/layout/VerticalDownArrowProcess"/>
    <dgm:cxn modelId="{E5F1520A-1E74-45CA-8214-1D59788A2F5D}" type="presOf" srcId="{88C8F352-C0F8-4226-AD4F-0B3D7E7E0D31}" destId="{A962A343-C5B8-47C3-A7CD-60212CFC29E2}" srcOrd="0" destOrd="0" presId="urn:microsoft.com/office/officeart/2016/7/layout/VerticalDownArrowProcess"/>
    <dgm:cxn modelId="{024BFB0A-6B2E-4C41-BFF1-E12D91094F27}" type="presOf" srcId="{956A0EC1-1179-4A78-A083-316505346177}" destId="{4B23E5F9-5D19-44E2-9E1F-B533B4DA9D8A}" srcOrd="1" destOrd="0" presId="urn:microsoft.com/office/officeart/2016/7/layout/VerticalDownArrowProcess"/>
    <dgm:cxn modelId="{D9FD0810-645A-4E87-8E1F-DD5D2BC7F786}" type="presOf" srcId="{E952C3D1-7E4A-4A3E-A7D0-4ED231BCCC59}" destId="{BD25DF4B-EF84-4C87-9826-B9A4BF53346C}" srcOrd="0" destOrd="0" presId="urn:microsoft.com/office/officeart/2016/7/layout/VerticalDownArrowProcess"/>
    <dgm:cxn modelId="{68599510-4BAF-41A3-8C91-F273794BF1D9}" type="presOf" srcId="{F80E9175-8335-45B7-8CCF-B5ABBC9EC2A2}" destId="{699C3489-5922-479D-88EE-0EEDFF74F3D8}" srcOrd="0" destOrd="0" presId="urn:microsoft.com/office/officeart/2016/7/layout/VerticalDownArrowProcess"/>
    <dgm:cxn modelId="{3788A339-A209-4AF3-B5D1-E2E97C2C43D9}" type="presOf" srcId="{956A0EC1-1179-4A78-A083-316505346177}" destId="{F85245BD-7E4B-432C-A642-B8F3F77AFCB9}" srcOrd="0" destOrd="0" presId="urn:microsoft.com/office/officeart/2016/7/layout/VerticalDownArrowProcess"/>
    <dgm:cxn modelId="{9962F23D-47AF-420D-90B1-401DD039BD30}" srcId="{77BED2D6-F020-4C4E-BBA0-2B253FC0185A}" destId="{F80E9175-8335-45B7-8CCF-B5ABBC9EC2A2}" srcOrd="0" destOrd="0" parTransId="{467C09BD-7A7C-458D-9FBB-538D2527DB1B}" sibTransId="{E261770E-2958-49BB-BD25-59CB4AE81D81}"/>
    <dgm:cxn modelId="{90343340-A338-4548-89E0-16CB238F1C20}" type="presOf" srcId="{B50A99AD-D096-437C-B6BB-280B9371E7EC}" destId="{A3C9D8AF-683F-43C4-A4D5-218C47864B29}" srcOrd="0" destOrd="0" presId="urn:microsoft.com/office/officeart/2016/7/layout/VerticalDownArrowProcess"/>
    <dgm:cxn modelId="{80AA335D-5070-48E2-AFE7-37AEE57A3427}" srcId="{88C8F352-C0F8-4226-AD4F-0B3D7E7E0D31}" destId="{D14485DD-5AA4-40C8-B9A6-310B8E37A57C}" srcOrd="0" destOrd="0" parTransId="{5C24517C-2967-4F53-8CCC-8E295E918FC9}" sibTransId="{696BF6C5-E24E-4390-9347-7102FA26F0DA}"/>
    <dgm:cxn modelId="{EB40354B-3F6C-4165-A7CB-FD750C5B1BF5}" type="presOf" srcId="{B53F7C35-385A-4D65-87C3-9D30A8BBBCF8}" destId="{464BF5EC-1CAC-4D7B-B1AE-D502414CE37C}" srcOrd="1" destOrd="0" presId="urn:microsoft.com/office/officeart/2016/7/layout/VerticalDownArrowProcess"/>
    <dgm:cxn modelId="{6A48FF4B-F5F0-4694-99A4-BF194E1D07DE}" srcId="{B50A99AD-D096-437C-B6BB-280B9371E7EC}" destId="{E952C3D1-7E4A-4A3E-A7D0-4ED231BCCC59}" srcOrd="0" destOrd="0" parTransId="{4143B29D-4024-4276-9A45-842DA39E0C61}" sibTransId="{0F57D874-D9BF-4D8B-AC16-99BCA9305C54}"/>
    <dgm:cxn modelId="{AB13ED70-0562-4FF1-AD65-315260F91BF6}" srcId="{55E11354-7E95-4E2F-98B0-AADC6156468B}" destId="{B50A99AD-D096-437C-B6BB-280B9371E7EC}" srcOrd="3" destOrd="0" parTransId="{D0E5E655-9C92-4E11-A9CC-6D11E5E4CB59}" sibTransId="{1FDF28B8-97FF-4A18-B6B9-FF7F721DAE60}"/>
    <dgm:cxn modelId="{81E37B73-0DB8-4BAA-822C-6953932C071D}" srcId="{55E11354-7E95-4E2F-98B0-AADC6156468B}" destId="{88C8F352-C0F8-4226-AD4F-0B3D7E7E0D31}" srcOrd="4" destOrd="0" parTransId="{2AE12A9B-8D27-48EE-B787-FFE883B044F2}" sibTransId="{819ACA02-6683-4673-85E4-C72A7F9C0CCE}"/>
    <dgm:cxn modelId="{F721D789-F537-49E6-9C81-BBFA5B66556B}" srcId="{55E11354-7E95-4E2F-98B0-AADC6156468B}" destId="{B53F7C35-385A-4D65-87C3-9D30A8BBBCF8}" srcOrd="0" destOrd="0" parTransId="{D3065D3E-4E9C-416F-911F-1A5F62A4F019}" sibTransId="{9435A55E-7D5F-4023-9957-19E68776CE64}"/>
    <dgm:cxn modelId="{6425EF8F-521B-4DDE-960E-CE3ECE3F0C33}" type="presOf" srcId="{B53F7C35-385A-4D65-87C3-9D30A8BBBCF8}" destId="{FBDAEB4A-34E8-42C5-BB5F-06ECA40B7E3E}" srcOrd="0" destOrd="0" presId="urn:microsoft.com/office/officeart/2016/7/layout/VerticalDownArrowProcess"/>
    <dgm:cxn modelId="{444941AA-D73D-4A7C-ADD7-4F711333D279}" type="presOf" srcId="{4F06232D-4C82-4ABF-A046-01BFD90A75FF}" destId="{E44E1A1F-5C0C-4604-8B53-1372DD22C14C}" srcOrd="0" destOrd="0" presId="urn:microsoft.com/office/officeart/2016/7/layout/VerticalDownArrowProcess"/>
    <dgm:cxn modelId="{120861AE-30F7-4AC3-99F4-78FF07DF2214}" type="presOf" srcId="{CE98ED32-D75C-4146-B4A8-C155483A8319}" destId="{4FEB03F7-84FF-4223-A261-3564020B133C}" srcOrd="0" destOrd="0" presId="urn:microsoft.com/office/officeart/2016/7/layout/VerticalDownArrowProcess"/>
    <dgm:cxn modelId="{6B58C6D4-8C43-4665-A67F-D7FCFFD4F687}" type="presOf" srcId="{55E11354-7E95-4E2F-98B0-AADC6156468B}" destId="{51415D4E-86D9-4E25-94B0-7FC750CFE21E}" srcOrd="0" destOrd="0" presId="urn:microsoft.com/office/officeart/2016/7/layout/VerticalDownArrowProcess"/>
    <dgm:cxn modelId="{49AEF9E6-DBF3-4B1F-BAE1-3F5F1CC67C5A}" srcId="{B53F7C35-385A-4D65-87C3-9D30A8BBBCF8}" destId="{4F06232D-4C82-4ABF-A046-01BFD90A75FF}" srcOrd="0" destOrd="0" parTransId="{D1F9AB99-A006-459C-B649-0AA125064D39}" sibTransId="{86187487-EFDE-484F-8C9C-276791F7841B}"/>
    <dgm:cxn modelId="{24BC49E8-D795-4B7D-9354-574A6F6460C8}" type="presOf" srcId="{77BED2D6-F020-4C4E-BBA0-2B253FC0185A}" destId="{C70E822C-58C1-4802-BE4E-46D19916EDE0}" srcOrd="1" destOrd="0" presId="urn:microsoft.com/office/officeart/2016/7/layout/VerticalDownArrowProcess"/>
    <dgm:cxn modelId="{0A47CDEE-A8C1-4849-9FDF-03DF042B756E}" srcId="{956A0EC1-1179-4A78-A083-316505346177}" destId="{CE98ED32-D75C-4146-B4A8-C155483A8319}" srcOrd="0" destOrd="0" parTransId="{1088610E-F2BC-459B-9143-AC281C6F0F3A}" sibTransId="{8C830718-95D6-49DC-B89E-BFA71966BC5D}"/>
    <dgm:cxn modelId="{5E5F60F0-76C1-42EE-B904-87BF6B75252B}" srcId="{55E11354-7E95-4E2F-98B0-AADC6156468B}" destId="{77BED2D6-F020-4C4E-BBA0-2B253FC0185A}" srcOrd="1" destOrd="0" parTransId="{8C2AF834-F353-4BAB-BE2D-5FEDFAD6F5EB}" sibTransId="{69DBE1D7-E8D7-468C-AA14-7056629EA3A3}"/>
    <dgm:cxn modelId="{C59E2CF3-F974-4509-839B-504FF6B8FC89}" type="presOf" srcId="{B50A99AD-D096-437C-B6BB-280B9371E7EC}" destId="{85B1FFA2-74CB-4806-82C6-5D86BBD0744A}" srcOrd="1" destOrd="0" presId="urn:microsoft.com/office/officeart/2016/7/layout/VerticalDownArrowProcess"/>
    <dgm:cxn modelId="{C99C8AFE-C6BC-4DBC-B2E7-5E85042B31BD}" srcId="{55E11354-7E95-4E2F-98B0-AADC6156468B}" destId="{956A0EC1-1179-4A78-A083-316505346177}" srcOrd="2" destOrd="0" parTransId="{875C989F-6862-4D83-93DF-9212077C6341}" sibTransId="{0AE12DAC-FCC1-428C-A58A-B83ED67A7BE9}"/>
    <dgm:cxn modelId="{84652098-08E0-40A5-B436-70983A67F1EA}" type="presParOf" srcId="{51415D4E-86D9-4E25-94B0-7FC750CFE21E}" destId="{662024DD-5A47-4071-94AE-C16D467A700A}" srcOrd="0" destOrd="0" presId="urn:microsoft.com/office/officeart/2016/7/layout/VerticalDownArrowProcess"/>
    <dgm:cxn modelId="{73E5A496-FC62-451B-AC97-F90C655E9928}" type="presParOf" srcId="{662024DD-5A47-4071-94AE-C16D467A700A}" destId="{A962A343-C5B8-47C3-A7CD-60212CFC29E2}" srcOrd="0" destOrd="0" presId="urn:microsoft.com/office/officeart/2016/7/layout/VerticalDownArrowProcess"/>
    <dgm:cxn modelId="{E6C9BEE9-268F-4A03-853D-4937B970CA18}" type="presParOf" srcId="{662024DD-5A47-4071-94AE-C16D467A700A}" destId="{21D7EB9B-5D5D-4DA7-8F4D-F1D742823308}" srcOrd="1" destOrd="0" presId="urn:microsoft.com/office/officeart/2016/7/layout/VerticalDownArrowProcess"/>
    <dgm:cxn modelId="{789E9FBA-1F48-4705-93C2-1A99F3EF3D08}" type="presParOf" srcId="{51415D4E-86D9-4E25-94B0-7FC750CFE21E}" destId="{554A5EE6-B830-4BB7-B3B4-E89342332906}" srcOrd="1" destOrd="0" presId="urn:microsoft.com/office/officeart/2016/7/layout/VerticalDownArrowProcess"/>
    <dgm:cxn modelId="{D3921FEC-C898-4BCB-9A56-00E3073B455D}" type="presParOf" srcId="{51415D4E-86D9-4E25-94B0-7FC750CFE21E}" destId="{1AEA8979-7F4E-4190-B947-E99E83A4E213}" srcOrd="2" destOrd="0" presId="urn:microsoft.com/office/officeart/2016/7/layout/VerticalDownArrowProcess"/>
    <dgm:cxn modelId="{C99CA8AB-8043-4F4E-978A-E1B80D492D0D}" type="presParOf" srcId="{1AEA8979-7F4E-4190-B947-E99E83A4E213}" destId="{A3C9D8AF-683F-43C4-A4D5-218C47864B29}" srcOrd="0" destOrd="0" presId="urn:microsoft.com/office/officeart/2016/7/layout/VerticalDownArrowProcess"/>
    <dgm:cxn modelId="{F7C5C110-7C19-40C3-AD38-A996F32737D4}" type="presParOf" srcId="{1AEA8979-7F4E-4190-B947-E99E83A4E213}" destId="{85B1FFA2-74CB-4806-82C6-5D86BBD0744A}" srcOrd="1" destOrd="0" presId="urn:microsoft.com/office/officeart/2016/7/layout/VerticalDownArrowProcess"/>
    <dgm:cxn modelId="{CDBF7DD2-444B-428E-941A-1DAFD749988E}" type="presParOf" srcId="{1AEA8979-7F4E-4190-B947-E99E83A4E213}" destId="{BD25DF4B-EF84-4C87-9826-B9A4BF53346C}" srcOrd="2" destOrd="0" presId="urn:microsoft.com/office/officeart/2016/7/layout/VerticalDownArrowProcess"/>
    <dgm:cxn modelId="{31F953EB-050C-4040-BF1D-36416069DA44}" type="presParOf" srcId="{51415D4E-86D9-4E25-94B0-7FC750CFE21E}" destId="{FFE08B9C-F2F4-435A-B05E-58617823518B}" srcOrd="3" destOrd="0" presId="urn:microsoft.com/office/officeart/2016/7/layout/VerticalDownArrowProcess"/>
    <dgm:cxn modelId="{240B2990-CABB-422F-8131-2E7AA93D8938}" type="presParOf" srcId="{51415D4E-86D9-4E25-94B0-7FC750CFE21E}" destId="{0AE6F3BE-66DC-460F-B186-946E27ABC821}" srcOrd="4" destOrd="0" presId="urn:microsoft.com/office/officeart/2016/7/layout/VerticalDownArrowProcess"/>
    <dgm:cxn modelId="{9338C1A2-6C12-4CE1-80D4-E59D008803CB}" type="presParOf" srcId="{0AE6F3BE-66DC-460F-B186-946E27ABC821}" destId="{F85245BD-7E4B-432C-A642-B8F3F77AFCB9}" srcOrd="0" destOrd="0" presId="urn:microsoft.com/office/officeart/2016/7/layout/VerticalDownArrowProcess"/>
    <dgm:cxn modelId="{10EC28C9-1520-4796-B55D-5F773CFDE738}" type="presParOf" srcId="{0AE6F3BE-66DC-460F-B186-946E27ABC821}" destId="{4B23E5F9-5D19-44E2-9E1F-B533B4DA9D8A}" srcOrd="1" destOrd="0" presId="urn:microsoft.com/office/officeart/2016/7/layout/VerticalDownArrowProcess"/>
    <dgm:cxn modelId="{91F902D9-073A-419C-8EE5-43A8F6C28CD8}" type="presParOf" srcId="{0AE6F3BE-66DC-460F-B186-946E27ABC821}" destId="{4FEB03F7-84FF-4223-A261-3564020B133C}" srcOrd="2" destOrd="0" presId="urn:microsoft.com/office/officeart/2016/7/layout/VerticalDownArrowProcess"/>
    <dgm:cxn modelId="{53B656ED-08B5-4E5E-B58C-DABCB4345B38}" type="presParOf" srcId="{51415D4E-86D9-4E25-94B0-7FC750CFE21E}" destId="{D1C70FD6-F978-4729-9C8A-765D7B3AFF37}" srcOrd="5" destOrd="0" presId="urn:microsoft.com/office/officeart/2016/7/layout/VerticalDownArrowProcess"/>
    <dgm:cxn modelId="{CE474CD1-2201-4881-A9B1-D0E861BEEC85}" type="presParOf" srcId="{51415D4E-86D9-4E25-94B0-7FC750CFE21E}" destId="{CA4CCCFC-1B1B-4141-BF5B-48C3C69C7E7C}" srcOrd="6" destOrd="0" presId="urn:microsoft.com/office/officeart/2016/7/layout/VerticalDownArrowProcess"/>
    <dgm:cxn modelId="{1543B6F0-955D-4722-9B7E-F40AF4DCBA37}" type="presParOf" srcId="{CA4CCCFC-1B1B-4141-BF5B-48C3C69C7E7C}" destId="{6B696575-7320-4A33-ADB5-5BB05199DF51}" srcOrd="0" destOrd="0" presId="urn:microsoft.com/office/officeart/2016/7/layout/VerticalDownArrowProcess"/>
    <dgm:cxn modelId="{3AA32D1E-6C9E-4762-AB62-A560876A81BA}" type="presParOf" srcId="{CA4CCCFC-1B1B-4141-BF5B-48C3C69C7E7C}" destId="{C70E822C-58C1-4802-BE4E-46D19916EDE0}" srcOrd="1" destOrd="0" presId="urn:microsoft.com/office/officeart/2016/7/layout/VerticalDownArrowProcess"/>
    <dgm:cxn modelId="{74D459D8-D92F-4FBD-847F-916EF48B1D3E}" type="presParOf" srcId="{CA4CCCFC-1B1B-4141-BF5B-48C3C69C7E7C}" destId="{699C3489-5922-479D-88EE-0EEDFF74F3D8}" srcOrd="2" destOrd="0" presId="urn:microsoft.com/office/officeart/2016/7/layout/VerticalDownArrowProcess"/>
    <dgm:cxn modelId="{8262A0ED-128F-4568-B167-C8204DA5B9AD}" type="presParOf" srcId="{51415D4E-86D9-4E25-94B0-7FC750CFE21E}" destId="{237C3FE3-819B-49B1-899B-8CBA97293726}" srcOrd="7" destOrd="0" presId="urn:microsoft.com/office/officeart/2016/7/layout/VerticalDownArrowProcess"/>
    <dgm:cxn modelId="{0E36BEF0-2520-49B3-9354-72FCC5E9C67D}" type="presParOf" srcId="{51415D4E-86D9-4E25-94B0-7FC750CFE21E}" destId="{1C1C48E3-D10A-4E43-BBA4-A3951DC4F2DE}" srcOrd="8" destOrd="0" presId="urn:microsoft.com/office/officeart/2016/7/layout/VerticalDownArrowProcess"/>
    <dgm:cxn modelId="{8C56A76E-FA9F-4F20-B34A-127F6D6A26E3}" type="presParOf" srcId="{1C1C48E3-D10A-4E43-BBA4-A3951DC4F2DE}" destId="{FBDAEB4A-34E8-42C5-BB5F-06ECA40B7E3E}" srcOrd="0" destOrd="0" presId="urn:microsoft.com/office/officeart/2016/7/layout/VerticalDownArrowProcess"/>
    <dgm:cxn modelId="{82CA5542-4451-405D-9FAD-72ABFFA12631}" type="presParOf" srcId="{1C1C48E3-D10A-4E43-BBA4-A3951DC4F2DE}" destId="{464BF5EC-1CAC-4D7B-B1AE-D502414CE37C}" srcOrd="1" destOrd="0" presId="urn:microsoft.com/office/officeart/2016/7/layout/VerticalDownArrowProcess"/>
    <dgm:cxn modelId="{3F3B4A35-3B25-4DDF-B8CC-2B649799134D}" type="presParOf" srcId="{1C1C48E3-D10A-4E43-BBA4-A3951DC4F2DE}" destId="{E44E1A1F-5C0C-4604-8B53-1372DD22C14C}"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E6CF10-8DA7-4571-BC89-D5CBE95CF768}"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4039AA0C-7908-455A-92AB-20340BE5BDC8}">
      <dgm:prSet/>
      <dgm:spPr/>
      <dgm:t>
        <a:bodyPr/>
        <a:lstStyle/>
        <a:p>
          <a:pPr>
            <a:lnSpc>
              <a:spcPct val="100000"/>
            </a:lnSpc>
          </a:pPr>
          <a:r>
            <a:rPr lang="en-US" dirty="0"/>
            <a:t>Sustained Outcomes</a:t>
          </a:r>
        </a:p>
      </dgm:t>
    </dgm:pt>
    <dgm:pt modelId="{C3CE13F0-FC96-4F46-92BC-F48FF662B4C4}" type="parTrans" cxnId="{2088E1EC-B46B-4CC7-8FBD-B26FA2FAED6D}">
      <dgm:prSet/>
      <dgm:spPr/>
      <dgm:t>
        <a:bodyPr/>
        <a:lstStyle/>
        <a:p>
          <a:endParaRPr lang="en-US" sz="3200"/>
        </a:p>
      </dgm:t>
    </dgm:pt>
    <dgm:pt modelId="{D2DBC461-F6C4-4EC4-A521-9A0392825080}" type="sibTrans" cxnId="{2088E1EC-B46B-4CC7-8FBD-B26FA2FAED6D}">
      <dgm:prSet/>
      <dgm:spPr/>
      <dgm:t>
        <a:bodyPr/>
        <a:lstStyle/>
        <a:p>
          <a:endParaRPr lang="en-US"/>
        </a:p>
      </dgm:t>
    </dgm:pt>
    <dgm:pt modelId="{9F630E58-9760-42CA-AE55-21521D2327D3}">
      <dgm:prSet/>
      <dgm:spPr/>
      <dgm:t>
        <a:bodyPr/>
        <a:lstStyle/>
        <a:p>
          <a:pPr>
            <a:lnSpc>
              <a:spcPct val="100000"/>
            </a:lnSpc>
          </a:pPr>
          <a:r>
            <a:rPr lang="en-US" dirty="0"/>
            <a:t>Clinical Collaboration</a:t>
          </a:r>
        </a:p>
      </dgm:t>
    </dgm:pt>
    <dgm:pt modelId="{5E3A271B-2A7A-4339-9008-A1879C77CC20}" type="parTrans" cxnId="{1AEB82A1-9DFE-4A50-B828-5326EECC4F66}">
      <dgm:prSet/>
      <dgm:spPr/>
      <dgm:t>
        <a:bodyPr/>
        <a:lstStyle/>
        <a:p>
          <a:endParaRPr lang="en-US" sz="3200"/>
        </a:p>
      </dgm:t>
    </dgm:pt>
    <dgm:pt modelId="{6E80B099-8793-4B2F-98CE-B73634364369}" type="sibTrans" cxnId="{1AEB82A1-9DFE-4A50-B828-5326EECC4F66}">
      <dgm:prSet/>
      <dgm:spPr/>
      <dgm:t>
        <a:bodyPr/>
        <a:lstStyle/>
        <a:p>
          <a:endParaRPr lang="en-US"/>
        </a:p>
      </dgm:t>
    </dgm:pt>
    <dgm:pt modelId="{BC97F242-F1AF-4940-AE01-0ECE4E7EBE0A}">
      <dgm:prSet/>
      <dgm:spPr/>
      <dgm:t>
        <a:bodyPr/>
        <a:lstStyle/>
        <a:p>
          <a:pPr>
            <a:lnSpc>
              <a:spcPct val="100000"/>
            </a:lnSpc>
          </a:pPr>
          <a:r>
            <a:rPr lang="en-US" dirty="0"/>
            <a:t>Community Connection</a:t>
          </a:r>
        </a:p>
      </dgm:t>
    </dgm:pt>
    <dgm:pt modelId="{9917F6BD-F268-4210-8DEE-7ECF03917796}" type="parTrans" cxnId="{04C9B46F-14C2-47C6-AEA6-1B629C48F1EA}">
      <dgm:prSet/>
      <dgm:spPr/>
      <dgm:t>
        <a:bodyPr/>
        <a:lstStyle/>
        <a:p>
          <a:endParaRPr lang="en-US" sz="3200"/>
        </a:p>
      </dgm:t>
    </dgm:pt>
    <dgm:pt modelId="{C2C71754-21AC-4352-94E3-21A4AC58DF2F}" type="sibTrans" cxnId="{04C9B46F-14C2-47C6-AEA6-1B629C48F1EA}">
      <dgm:prSet/>
      <dgm:spPr/>
      <dgm:t>
        <a:bodyPr/>
        <a:lstStyle/>
        <a:p>
          <a:endParaRPr lang="en-US"/>
        </a:p>
      </dgm:t>
    </dgm:pt>
    <dgm:pt modelId="{B49CE0BA-6BF4-46F3-BA9A-D8E1D5B4E583}">
      <dgm:prSet/>
      <dgm:spPr/>
      <dgm:t>
        <a:bodyPr/>
        <a:lstStyle/>
        <a:p>
          <a:pPr>
            <a:lnSpc>
              <a:spcPct val="100000"/>
            </a:lnSpc>
          </a:pPr>
          <a:r>
            <a:rPr lang="en-US" dirty="0"/>
            <a:t>Social Needs Support</a:t>
          </a:r>
        </a:p>
      </dgm:t>
    </dgm:pt>
    <dgm:pt modelId="{1CAC6A63-D9D0-4DF2-A2C4-BD7B6CAEFCDE}" type="parTrans" cxnId="{5CD220DE-9408-4B05-8313-A9F9AD1872A9}">
      <dgm:prSet/>
      <dgm:spPr/>
      <dgm:t>
        <a:bodyPr/>
        <a:lstStyle/>
        <a:p>
          <a:endParaRPr lang="en-US" sz="3200"/>
        </a:p>
      </dgm:t>
    </dgm:pt>
    <dgm:pt modelId="{0B3BCC95-2F89-42DD-B954-9098B5A2E412}" type="sibTrans" cxnId="{5CD220DE-9408-4B05-8313-A9F9AD1872A9}">
      <dgm:prSet/>
      <dgm:spPr/>
      <dgm:t>
        <a:bodyPr/>
        <a:lstStyle/>
        <a:p>
          <a:endParaRPr lang="en-US"/>
        </a:p>
      </dgm:t>
    </dgm:pt>
    <dgm:pt modelId="{04022B28-588D-49C6-B9F4-68A9C6305CC4}">
      <dgm:prSet/>
      <dgm:spPr/>
      <dgm:t>
        <a:bodyPr/>
        <a:lstStyle/>
        <a:p>
          <a:pPr>
            <a:lnSpc>
              <a:spcPct val="100000"/>
            </a:lnSpc>
          </a:pPr>
          <a:r>
            <a:rPr lang="en-US" dirty="0"/>
            <a:t>Research Engagement</a:t>
          </a:r>
        </a:p>
      </dgm:t>
    </dgm:pt>
    <dgm:pt modelId="{3ACCE992-231B-41CC-A592-A53DD524E6B9}" type="parTrans" cxnId="{DD59EB85-2CA7-48C5-9DC6-91F7CEAA7E9A}">
      <dgm:prSet/>
      <dgm:spPr/>
      <dgm:t>
        <a:bodyPr/>
        <a:lstStyle/>
        <a:p>
          <a:endParaRPr lang="en-US"/>
        </a:p>
      </dgm:t>
    </dgm:pt>
    <dgm:pt modelId="{3A5ACE65-5021-4A68-9E86-57C0C2B69D00}" type="sibTrans" cxnId="{DD59EB85-2CA7-48C5-9DC6-91F7CEAA7E9A}">
      <dgm:prSet/>
      <dgm:spPr/>
      <dgm:t>
        <a:bodyPr/>
        <a:lstStyle/>
        <a:p>
          <a:endParaRPr lang="en-US"/>
        </a:p>
      </dgm:t>
    </dgm:pt>
    <dgm:pt modelId="{1CBA1885-8FB8-4BCF-9D3C-06DF76FDD6CA}" type="pres">
      <dgm:prSet presAssocID="{95E6CF10-8DA7-4571-BC89-D5CBE95CF768}" presName="root" presStyleCnt="0">
        <dgm:presLayoutVars>
          <dgm:dir/>
          <dgm:resizeHandles val="exact"/>
        </dgm:presLayoutVars>
      </dgm:prSet>
      <dgm:spPr/>
    </dgm:pt>
    <dgm:pt modelId="{10D48CBB-5DAF-41A2-ADED-AF9D82F016B3}" type="pres">
      <dgm:prSet presAssocID="{4039AA0C-7908-455A-92AB-20340BE5BDC8}" presName="compNode" presStyleCnt="0"/>
      <dgm:spPr/>
    </dgm:pt>
    <dgm:pt modelId="{708C4EF1-1116-4D43-8FE8-BF86EDAA8683}" type="pres">
      <dgm:prSet presAssocID="{4039AA0C-7908-455A-92AB-20340BE5BDC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90F7D2A3-5CEF-4B2A-B09E-A0BADE406862}" type="pres">
      <dgm:prSet presAssocID="{4039AA0C-7908-455A-92AB-20340BE5BDC8}" presName="spaceRect" presStyleCnt="0"/>
      <dgm:spPr/>
    </dgm:pt>
    <dgm:pt modelId="{EE20DB94-01E3-4816-8FD6-36CB7C9DE6CA}" type="pres">
      <dgm:prSet presAssocID="{4039AA0C-7908-455A-92AB-20340BE5BDC8}" presName="textRect" presStyleLbl="revTx" presStyleIdx="0" presStyleCnt="5">
        <dgm:presLayoutVars>
          <dgm:chMax val="1"/>
          <dgm:chPref val="1"/>
        </dgm:presLayoutVars>
      </dgm:prSet>
      <dgm:spPr/>
    </dgm:pt>
    <dgm:pt modelId="{8DA5E4D7-99CE-4AAA-8BA6-A7FB9EE05A52}" type="pres">
      <dgm:prSet presAssocID="{D2DBC461-F6C4-4EC4-A521-9A0392825080}" presName="sibTrans" presStyleCnt="0"/>
      <dgm:spPr/>
    </dgm:pt>
    <dgm:pt modelId="{AE109CF2-2EAD-4815-8A31-72B8C641C799}" type="pres">
      <dgm:prSet presAssocID="{9F630E58-9760-42CA-AE55-21521D2327D3}" presName="compNode" presStyleCnt="0"/>
      <dgm:spPr/>
    </dgm:pt>
    <dgm:pt modelId="{854AFA26-E421-4F17-884A-36FD34E29EE2}" type="pres">
      <dgm:prSet presAssocID="{9F630E58-9760-42CA-AE55-21521D2327D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at"/>
        </a:ext>
      </dgm:extLst>
    </dgm:pt>
    <dgm:pt modelId="{BB83E112-F6D4-4333-B9FF-4FFFE67F16B5}" type="pres">
      <dgm:prSet presAssocID="{9F630E58-9760-42CA-AE55-21521D2327D3}" presName="spaceRect" presStyleCnt="0"/>
      <dgm:spPr/>
    </dgm:pt>
    <dgm:pt modelId="{F6AB4DE1-A9B6-4414-953F-DE080BF9E9EB}" type="pres">
      <dgm:prSet presAssocID="{9F630E58-9760-42CA-AE55-21521D2327D3}" presName="textRect" presStyleLbl="revTx" presStyleIdx="1" presStyleCnt="5">
        <dgm:presLayoutVars>
          <dgm:chMax val="1"/>
          <dgm:chPref val="1"/>
        </dgm:presLayoutVars>
      </dgm:prSet>
      <dgm:spPr/>
    </dgm:pt>
    <dgm:pt modelId="{82CAC556-A03B-4100-9AC2-91C9DEDD9D31}" type="pres">
      <dgm:prSet presAssocID="{6E80B099-8793-4B2F-98CE-B73634364369}" presName="sibTrans" presStyleCnt="0"/>
      <dgm:spPr/>
    </dgm:pt>
    <dgm:pt modelId="{A26AC379-CBD9-43BE-8EDC-DF1E48463F83}" type="pres">
      <dgm:prSet presAssocID="{BC97F242-F1AF-4940-AE01-0ECE4E7EBE0A}" presName="compNode" presStyleCnt="0"/>
      <dgm:spPr/>
    </dgm:pt>
    <dgm:pt modelId="{EEFEBBEC-822C-4FFC-A4FC-2E20649785A8}" type="pres">
      <dgm:prSet presAssocID="{BC97F242-F1AF-4940-AE01-0ECE4E7EBE0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ers"/>
        </a:ext>
      </dgm:extLst>
    </dgm:pt>
    <dgm:pt modelId="{E9ACAFF1-0E2A-4FE4-AC03-B2E7B6F07B94}" type="pres">
      <dgm:prSet presAssocID="{BC97F242-F1AF-4940-AE01-0ECE4E7EBE0A}" presName="spaceRect" presStyleCnt="0"/>
      <dgm:spPr/>
    </dgm:pt>
    <dgm:pt modelId="{545A6E54-4A2D-4A93-8557-DC3B409BC921}" type="pres">
      <dgm:prSet presAssocID="{BC97F242-F1AF-4940-AE01-0ECE4E7EBE0A}" presName="textRect" presStyleLbl="revTx" presStyleIdx="2" presStyleCnt="5">
        <dgm:presLayoutVars>
          <dgm:chMax val="1"/>
          <dgm:chPref val="1"/>
        </dgm:presLayoutVars>
      </dgm:prSet>
      <dgm:spPr/>
    </dgm:pt>
    <dgm:pt modelId="{C075E038-1C4C-479F-8CE5-5F26C6AE381E}" type="pres">
      <dgm:prSet presAssocID="{C2C71754-21AC-4352-94E3-21A4AC58DF2F}" presName="sibTrans" presStyleCnt="0"/>
      <dgm:spPr/>
    </dgm:pt>
    <dgm:pt modelId="{216494B7-F65F-44D6-873B-DC7B03323908}" type="pres">
      <dgm:prSet presAssocID="{B49CE0BA-6BF4-46F3-BA9A-D8E1D5B4E583}" presName="compNode" presStyleCnt="0"/>
      <dgm:spPr/>
    </dgm:pt>
    <dgm:pt modelId="{59643860-6882-4EC1-BA00-AA6C1BDE71CE}" type="pres">
      <dgm:prSet presAssocID="{B49CE0BA-6BF4-46F3-BA9A-D8E1D5B4E583}"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Home1 with solid fill"/>
        </a:ext>
      </dgm:extLst>
    </dgm:pt>
    <dgm:pt modelId="{EEB15A15-CBEE-4552-A6F0-838CB6954FD0}" type="pres">
      <dgm:prSet presAssocID="{B49CE0BA-6BF4-46F3-BA9A-D8E1D5B4E583}" presName="spaceRect" presStyleCnt="0"/>
      <dgm:spPr/>
    </dgm:pt>
    <dgm:pt modelId="{E26BD124-C19E-4A9B-85B6-FEA28BF1134F}" type="pres">
      <dgm:prSet presAssocID="{B49CE0BA-6BF4-46F3-BA9A-D8E1D5B4E583}" presName="textRect" presStyleLbl="revTx" presStyleIdx="3" presStyleCnt="5">
        <dgm:presLayoutVars>
          <dgm:chMax val="1"/>
          <dgm:chPref val="1"/>
        </dgm:presLayoutVars>
      </dgm:prSet>
      <dgm:spPr/>
    </dgm:pt>
    <dgm:pt modelId="{567AAAA5-332E-49BE-9B9D-4D26FA2B9235}" type="pres">
      <dgm:prSet presAssocID="{0B3BCC95-2F89-42DD-B954-9098B5A2E412}" presName="sibTrans" presStyleCnt="0"/>
      <dgm:spPr/>
    </dgm:pt>
    <dgm:pt modelId="{23C51D74-1C04-4116-A741-C056125239CB}" type="pres">
      <dgm:prSet presAssocID="{04022B28-588D-49C6-B9F4-68A9C6305CC4}" presName="compNode" presStyleCnt="0"/>
      <dgm:spPr/>
    </dgm:pt>
    <dgm:pt modelId="{DCF2CFAB-102A-4EB5-83EC-86D7A19EBB2F}" type="pres">
      <dgm:prSet presAssocID="{04022B28-588D-49C6-B9F4-68A9C6305CC4}"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Business Growth with solid fill"/>
        </a:ext>
      </dgm:extLst>
    </dgm:pt>
    <dgm:pt modelId="{8421799E-D73B-4DA9-BC8C-E772F0481FB5}" type="pres">
      <dgm:prSet presAssocID="{04022B28-588D-49C6-B9F4-68A9C6305CC4}" presName="spaceRect" presStyleCnt="0"/>
      <dgm:spPr/>
    </dgm:pt>
    <dgm:pt modelId="{521F6E2D-B486-4A60-999D-9D24B5E7F3F5}" type="pres">
      <dgm:prSet presAssocID="{04022B28-588D-49C6-B9F4-68A9C6305CC4}" presName="textRect" presStyleLbl="revTx" presStyleIdx="4" presStyleCnt="5">
        <dgm:presLayoutVars>
          <dgm:chMax val="1"/>
          <dgm:chPref val="1"/>
        </dgm:presLayoutVars>
      </dgm:prSet>
      <dgm:spPr/>
    </dgm:pt>
  </dgm:ptLst>
  <dgm:cxnLst>
    <dgm:cxn modelId="{4C67560E-C923-44A8-8317-D58F4C7A4864}" type="presOf" srcId="{4039AA0C-7908-455A-92AB-20340BE5BDC8}" destId="{EE20DB94-01E3-4816-8FD6-36CB7C9DE6CA}" srcOrd="0" destOrd="0" presId="urn:microsoft.com/office/officeart/2018/2/layout/IconLabelList"/>
    <dgm:cxn modelId="{5D15E26A-707E-4CDE-97DD-7702EEBC407E}" type="presOf" srcId="{04022B28-588D-49C6-B9F4-68A9C6305CC4}" destId="{521F6E2D-B486-4A60-999D-9D24B5E7F3F5}" srcOrd="0" destOrd="0" presId="urn:microsoft.com/office/officeart/2018/2/layout/IconLabelList"/>
    <dgm:cxn modelId="{04C9B46F-14C2-47C6-AEA6-1B629C48F1EA}" srcId="{95E6CF10-8DA7-4571-BC89-D5CBE95CF768}" destId="{BC97F242-F1AF-4940-AE01-0ECE4E7EBE0A}" srcOrd="2" destOrd="0" parTransId="{9917F6BD-F268-4210-8DEE-7ECF03917796}" sibTransId="{C2C71754-21AC-4352-94E3-21A4AC58DF2F}"/>
    <dgm:cxn modelId="{DD59EB85-2CA7-48C5-9DC6-91F7CEAA7E9A}" srcId="{95E6CF10-8DA7-4571-BC89-D5CBE95CF768}" destId="{04022B28-588D-49C6-B9F4-68A9C6305CC4}" srcOrd="4" destOrd="0" parTransId="{3ACCE992-231B-41CC-A592-A53DD524E6B9}" sibTransId="{3A5ACE65-5021-4A68-9E86-57C0C2B69D00}"/>
    <dgm:cxn modelId="{1AEB82A1-9DFE-4A50-B828-5326EECC4F66}" srcId="{95E6CF10-8DA7-4571-BC89-D5CBE95CF768}" destId="{9F630E58-9760-42CA-AE55-21521D2327D3}" srcOrd="1" destOrd="0" parTransId="{5E3A271B-2A7A-4339-9008-A1879C77CC20}" sibTransId="{6E80B099-8793-4B2F-98CE-B73634364369}"/>
    <dgm:cxn modelId="{5A36C1AE-4F24-4CD7-B099-836EFF24FD18}" type="presOf" srcId="{BC97F242-F1AF-4940-AE01-0ECE4E7EBE0A}" destId="{545A6E54-4A2D-4A93-8557-DC3B409BC921}" srcOrd="0" destOrd="0" presId="urn:microsoft.com/office/officeart/2018/2/layout/IconLabelList"/>
    <dgm:cxn modelId="{69608CB5-D3BD-4555-AB4A-678A96ABD643}" type="presOf" srcId="{9F630E58-9760-42CA-AE55-21521D2327D3}" destId="{F6AB4DE1-A9B6-4414-953F-DE080BF9E9EB}" srcOrd="0" destOrd="0" presId="urn:microsoft.com/office/officeart/2018/2/layout/IconLabelList"/>
    <dgm:cxn modelId="{5CD220DE-9408-4B05-8313-A9F9AD1872A9}" srcId="{95E6CF10-8DA7-4571-BC89-D5CBE95CF768}" destId="{B49CE0BA-6BF4-46F3-BA9A-D8E1D5B4E583}" srcOrd="3" destOrd="0" parTransId="{1CAC6A63-D9D0-4DF2-A2C4-BD7B6CAEFCDE}" sibTransId="{0B3BCC95-2F89-42DD-B954-9098B5A2E412}"/>
    <dgm:cxn modelId="{93219AEB-4220-42EF-97E8-21C55CECFE51}" type="presOf" srcId="{B49CE0BA-6BF4-46F3-BA9A-D8E1D5B4E583}" destId="{E26BD124-C19E-4A9B-85B6-FEA28BF1134F}" srcOrd="0" destOrd="0" presId="urn:microsoft.com/office/officeart/2018/2/layout/IconLabelList"/>
    <dgm:cxn modelId="{2088E1EC-B46B-4CC7-8FBD-B26FA2FAED6D}" srcId="{95E6CF10-8DA7-4571-BC89-D5CBE95CF768}" destId="{4039AA0C-7908-455A-92AB-20340BE5BDC8}" srcOrd="0" destOrd="0" parTransId="{C3CE13F0-FC96-4F46-92BC-F48FF662B4C4}" sibTransId="{D2DBC461-F6C4-4EC4-A521-9A0392825080}"/>
    <dgm:cxn modelId="{A0AA05F2-4469-44A2-ACE6-9B2AE6E91A09}" type="presOf" srcId="{95E6CF10-8DA7-4571-BC89-D5CBE95CF768}" destId="{1CBA1885-8FB8-4BCF-9D3C-06DF76FDD6CA}" srcOrd="0" destOrd="0" presId="urn:microsoft.com/office/officeart/2018/2/layout/IconLabelList"/>
    <dgm:cxn modelId="{39D15422-29B8-4791-A6CC-278F719BEC28}" type="presParOf" srcId="{1CBA1885-8FB8-4BCF-9D3C-06DF76FDD6CA}" destId="{10D48CBB-5DAF-41A2-ADED-AF9D82F016B3}" srcOrd="0" destOrd="0" presId="urn:microsoft.com/office/officeart/2018/2/layout/IconLabelList"/>
    <dgm:cxn modelId="{80638895-A50C-40DA-8466-46C02A5F3D3A}" type="presParOf" srcId="{10D48CBB-5DAF-41A2-ADED-AF9D82F016B3}" destId="{708C4EF1-1116-4D43-8FE8-BF86EDAA8683}" srcOrd="0" destOrd="0" presId="urn:microsoft.com/office/officeart/2018/2/layout/IconLabelList"/>
    <dgm:cxn modelId="{B23BC04C-7F1B-4AF1-BA0A-C8C2EAD00E27}" type="presParOf" srcId="{10D48CBB-5DAF-41A2-ADED-AF9D82F016B3}" destId="{90F7D2A3-5CEF-4B2A-B09E-A0BADE406862}" srcOrd="1" destOrd="0" presId="urn:microsoft.com/office/officeart/2018/2/layout/IconLabelList"/>
    <dgm:cxn modelId="{8D5E51C9-DF73-4D16-BE6E-EE9AC4CDAD2D}" type="presParOf" srcId="{10D48CBB-5DAF-41A2-ADED-AF9D82F016B3}" destId="{EE20DB94-01E3-4816-8FD6-36CB7C9DE6CA}" srcOrd="2" destOrd="0" presId="urn:microsoft.com/office/officeart/2018/2/layout/IconLabelList"/>
    <dgm:cxn modelId="{2260A53C-690F-4F05-99F2-ACBFC6C5A9CE}" type="presParOf" srcId="{1CBA1885-8FB8-4BCF-9D3C-06DF76FDD6CA}" destId="{8DA5E4D7-99CE-4AAA-8BA6-A7FB9EE05A52}" srcOrd="1" destOrd="0" presId="urn:microsoft.com/office/officeart/2018/2/layout/IconLabelList"/>
    <dgm:cxn modelId="{88B87E91-4556-465F-BF80-2CD3AF6B776D}" type="presParOf" srcId="{1CBA1885-8FB8-4BCF-9D3C-06DF76FDD6CA}" destId="{AE109CF2-2EAD-4815-8A31-72B8C641C799}" srcOrd="2" destOrd="0" presId="urn:microsoft.com/office/officeart/2018/2/layout/IconLabelList"/>
    <dgm:cxn modelId="{31B9A38A-9738-4E45-9EA7-D0EE778EDBED}" type="presParOf" srcId="{AE109CF2-2EAD-4815-8A31-72B8C641C799}" destId="{854AFA26-E421-4F17-884A-36FD34E29EE2}" srcOrd="0" destOrd="0" presId="urn:microsoft.com/office/officeart/2018/2/layout/IconLabelList"/>
    <dgm:cxn modelId="{2C7E7A73-CE9C-4711-8A60-7838EDC2D10A}" type="presParOf" srcId="{AE109CF2-2EAD-4815-8A31-72B8C641C799}" destId="{BB83E112-F6D4-4333-B9FF-4FFFE67F16B5}" srcOrd="1" destOrd="0" presId="urn:microsoft.com/office/officeart/2018/2/layout/IconLabelList"/>
    <dgm:cxn modelId="{9D75795B-2B9B-43E4-9844-8509E60077B0}" type="presParOf" srcId="{AE109CF2-2EAD-4815-8A31-72B8C641C799}" destId="{F6AB4DE1-A9B6-4414-953F-DE080BF9E9EB}" srcOrd="2" destOrd="0" presId="urn:microsoft.com/office/officeart/2018/2/layout/IconLabelList"/>
    <dgm:cxn modelId="{80D3AA7D-64E3-40AE-85A5-9043A0EA5BEA}" type="presParOf" srcId="{1CBA1885-8FB8-4BCF-9D3C-06DF76FDD6CA}" destId="{82CAC556-A03B-4100-9AC2-91C9DEDD9D31}" srcOrd="3" destOrd="0" presId="urn:microsoft.com/office/officeart/2018/2/layout/IconLabelList"/>
    <dgm:cxn modelId="{ABBEDB37-E328-44FB-9271-4A77D077F742}" type="presParOf" srcId="{1CBA1885-8FB8-4BCF-9D3C-06DF76FDD6CA}" destId="{A26AC379-CBD9-43BE-8EDC-DF1E48463F83}" srcOrd="4" destOrd="0" presId="urn:microsoft.com/office/officeart/2018/2/layout/IconLabelList"/>
    <dgm:cxn modelId="{DEDE3554-5383-424D-84C3-D56B70C34BF1}" type="presParOf" srcId="{A26AC379-CBD9-43BE-8EDC-DF1E48463F83}" destId="{EEFEBBEC-822C-4FFC-A4FC-2E20649785A8}" srcOrd="0" destOrd="0" presId="urn:microsoft.com/office/officeart/2018/2/layout/IconLabelList"/>
    <dgm:cxn modelId="{EFAA1B7E-4CC9-4116-B694-D4DBED9EF6B6}" type="presParOf" srcId="{A26AC379-CBD9-43BE-8EDC-DF1E48463F83}" destId="{E9ACAFF1-0E2A-4FE4-AC03-B2E7B6F07B94}" srcOrd="1" destOrd="0" presId="urn:microsoft.com/office/officeart/2018/2/layout/IconLabelList"/>
    <dgm:cxn modelId="{472910EC-9D99-44DE-B7C0-45717482C714}" type="presParOf" srcId="{A26AC379-CBD9-43BE-8EDC-DF1E48463F83}" destId="{545A6E54-4A2D-4A93-8557-DC3B409BC921}" srcOrd="2" destOrd="0" presId="urn:microsoft.com/office/officeart/2018/2/layout/IconLabelList"/>
    <dgm:cxn modelId="{B5BA351D-0B4A-4002-9368-294C32D83975}" type="presParOf" srcId="{1CBA1885-8FB8-4BCF-9D3C-06DF76FDD6CA}" destId="{C075E038-1C4C-479F-8CE5-5F26C6AE381E}" srcOrd="5" destOrd="0" presId="urn:microsoft.com/office/officeart/2018/2/layout/IconLabelList"/>
    <dgm:cxn modelId="{5DFE46A8-7D9C-4E32-B0C7-69377E4AB81B}" type="presParOf" srcId="{1CBA1885-8FB8-4BCF-9D3C-06DF76FDD6CA}" destId="{216494B7-F65F-44D6-873B-DC7B03323908}" srcOrd="6" destOrd="0" presId="urn:microsoft.com/office/officeart/2018/2/layout/IconLabelList"/>
    <dgm:cxn modelId="{6F2CAAB4-7DA9-4334-A92A-57E6DFC4E21C}" type="presParOf" srcId="{216494B7-F65F-44D6-873B-DC7B03323908}" destId="{59643860-6882-4EC1-BA00-AA6C1BDE71CE}" srcOrd="0" destOrd="0" presId="urn:microsoft.com/office/officeart/2018/2/layout/IconLabelList"/>
    <dgm:cxn modelId="{0784DF20-AC01-44C7-94F5-4675B93FBA33}" type="presParOf" srcId="{216494B7-F65F-44D6-873B-DC7B03323908}" destId="{EEB15A15-CBEE-4552-A6F0-838CB6954FD0}" srcOrd="1" destOrd="0" presId="urn:microsoft.com/office/officeart/2018/2/layout/IconLabelList"/>
    <dgm:cxn modelId="{2751A19C-AA84-4080-B0A0-5A691EDC3E82}" type="presParOf" srcId="{216494B7-F65F-44D6-873B-DC7B03323908}" destId="{E26BD124-C19E-4A9B-85B6-FEA28BF1134F}" srcOrd="2" destOrd="0" presId="urn:microsoft.com/office/officeart/2018/2/layout/IconLabelList"/>
    <dgm:cxn modelId="{3E7E816F-6772-4F99-9D48-8C2A97D1A705}" type="presParOf" srcId="{1CBA1885-8FB8-4BCF-9D3C-06DF76FDD6CA}" destId="{567AAAA5-332E-49BE-9B9D-4D26FA2B9235}" srcOrd="7" destOrd="0" presId="urn:microsoft.com/office/officeart/2018/2/layout/IconLabelList"/>
    <dgm:cxn modelId="{356D3E55-186F-4978-9ED1-A9663E372F49}" type="presParOf" srcId="{1CBA1885-8FB8-4BCF-9D3C-06DF76FDD6CA}" destId="{23C51D74-1C04-4116-A741-C056125239CB}" srcOrd="8" destOrd="0" presId="urn:microsoft.com/office/officeart/2018/2/layout/IconLabelList"/>
    <dgm:cxn modelId="{A2883719-B07A-4183-87B1-D3D3CAD8153E}" type="presParOf" srcId="{23C51D74-1C04-4116-A741-C056125239CB}" destId="{DCF2CFAB-102A-4EB5-83EC-86D7A19EBB2F}" srcOrd="0" destOrd="0" presId="urn:microsoft.com/office/officeart/2018/2/layout/IconLabelList"/>
    <dgm:cxn modelId="{E85772F7-82DA-4A93-BDA0-2A21C894AD89}" type="presParOf" srcId="{23C51D74-1C04-4116-A741-C056125239CB}" destId="{8421799E-D73B-4DA9-BC8C-E772F0481FB5}" srcOrd="1" destOrd="0" presId="urn:microsoft.com/office/officeart/2018/2/layout/IconLabelList"/>
    <dgm:cxn modelId="{2EBE3D66-A977-47D1-83F2-B42032F81CD7}" type="presParOf" srcId="{23C51D74-1C04-4116-A741-C056125239CB}" destId="{521F6E2D-B486-4A60-999D-9D24B5E7F3F5}" srcOrd="2" destOrd="0" presId="urn:microsoft.com/office/officeart/2018/2/layout/IconLabelList"/>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D0588-45CA-4912-90A1-50EF6D918B75}">
      <dsp:nvSpPr>
        <dsp:cNvPr id="0" name=""/>
        <dsp:cNvSpPr/>
      </dsp:nvSpPr>
      <dsp:spPr>
        <a:xfrm>
          <a:off x="0" y="1351410"/>
          <a:ext cx="11197857" cy="529200"/>
        </a:xfrm>
        <a:prstGeom prst="rect">
          <a:avLst/>
        </a:prstGeom>
        <a:solidFill>
          <a:schemeClr val="accent1">
            <a:alpha val="90000"/>
            <a:tint val="4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57BD8A-009B-467C-949E-5D2D7A7A65A9}">
      <dsp:nvSpPr>
        <dsp:cNvPr id="0" name=""/>
        <dsp:cNvSpPr/>
      </dsp:nvSpPr>
      <dsp:spPr>
        <a:xfrm>
          <a:off x="559892" y="1041450"/>
          <a:ext cx="7838499" cy="61992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277" tIns="0" rIns="296277" bIns="0" numCol="1" spcCol="1270" anchor="ctr" anchorCtr="0">
          <a:noAutofit/>
        </a:bodyPr>
        <a:lstStyle/>
        <a:p>
          <a:pPr marL="0" lvl="0" indent="0" algn="l" defTabSz="933450">
            <a:lnSpc>
              <a:spcPct val="90000"/>
            </a:lnSpc>
            <a:spcBef>
              <a:spcPct val="0"/>
            </a:spcBef>
            <a:spcAft>
              <a:spcPct val="35000"/>
            </a:spcAft>
            <a:buNone/>
          </a:pPr>
          <a:r>
            <a:rPr lang="en-US" sz="2100" kern="1200" dirty="0"/>
            <a:t>NIDDK/NIH Funding: 5R01DK128236</a:t>
          </a:r>
        </a:p>
      </dsp:txBody>
      <dsp:txXfrm>
        <a:off x="590154" y="1071712"/>
        <a:ext cx="7777975" cy="559396"/>
      </dsp:txXfrm>
    </dsp:sp>
    <dsp:sp modelId="{2ED121AD-1B5D-495C-9BF6-1329C1664A29}">
      <dsp:nvSpPr>
        <dsp:cNvPr id="0" name=""/>
        <dsp:cNvSpPr/>
      </dsp:nvSpPr>
      <dsp:spPr>
        <a:xfrm>
          <a:off x="0" y="2303970"/>
          <a:ext cx="11197857" cy="529200"/>
        </a:xfrm>
        <a:prstGeom prst="rect">
          <a:avLst/>
        </a:prstGeom>
        <a:solidFill>
          <a:schemeClr val="accent1">
            <a:alpha val="90000"/>
            <a:tint val="4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1916E7-4CDF-498E-8998-A7D9962CA631}">
      <dsp:nvSpPr>
        <dsp:cNvPr id="0" name=""/>
        <dsp:cNvSpPr/>
      </dsp:nvSpPr>
      <dsp:spPr>
        <a:xfrm>
          <a:off x="559892" y="1994010"/>
          <a:ext cx="7838499" cy="61992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277" tIns="0" rIns="296277" bIns="0" numCol="1" spcCol="1270" anchor="ctr" anchorCtr="0">
          <a:noAutofit/>
        </a:bodyPr>
        <a:lstStyle/>
        <a:p>
          <a:pPr marL="0" lvl="0" indent="0" algn="l" defTabSz="933450">
            <a:lnSpc>
              <a:spcPct val="90000"/>
            </a:lnSpc>
            <a:spcBef>
              <a:spcPct val="0"/>
            </a:spcBef>
            <a:spcAft>
              <a:spcPct val="35000"/>
            </a:spcAft>
            <a:buNone/>
          </a:pPr>
          <a:r>
            <a:rPr lang="en-US" sz="2100" kern="1200"/>
            <a:t>Helmsley Charitable Trust Funding: 2310-06383</a:t>
          </a:r>
        </a:p>
      </dsp:txBody>
      <dsp:txXfrm>
        <a:off x="590154" y="2024272"/>
        <a:ext cx="7777975" cy="559396"/>
      </dsp:txXfrm>
    </dsp:sp>
    <dsp:sp modelId="{6C55D220-11B1-4875-B2B2-100BAC173AAD}">
      <dsp:nvSpPr>
        <dsp:cNvPr id="0" name=""/>
        <dsp:cNvSpPr/>
      </dsp:nvSpPr>
      <dsp:spPr>
        <a:xfrm>
          <a:off x="0" y="3256530"/>
          <a:ext cx="11197857" cy="529200"/>
        </a:xfrm>
        <a:prstGeom prst="rect">
          <a:avLst/>
        </a:prstGeom>
        <a:solidFill>
          <a:schemeClr val="accent1">
            <a:alpha val="90000"/>
            <a:tint val="4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349253-2449-46DE-9913-A7950E75FEF0}">
      <dsp:nvSpPr>
        <dsp:cNvPr id="0" name=""/>
        <dsp:cNvSpPr/>
      </dsp:nvSpPr>
      <dsp:spPr>
        <a:xfrm>
          <a:off x="559892" y="2946570"/>
          <a:ext cx="7838499" cy="619920"/>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277" tIns="0" rIns="296277" bIns="0" numCol="1" spcCol="1270" anchor="ctr" anchorCtr="0">
          <a:noAutofit/>
        </a:bodyPr>
        <a:lstStyle/>
        <a:p>
          <a:pPr marL="0" lvl="0" indent="0" algn="l" defTabSz="933450" rtl="0">
            <a:lnSpc>
              <a:spcPct val="90000"/>
            </a:lnSpc>
            <a:spcBef>
              <a:spcPct val="0"/>
            </a:spcBef>
            <a:spcAft>
              <a:spcPct val="35000"/>
            </a:spcAft>
            <a:buNone/>
          </a:pPr>
          <a:r>
            <a:rPr lang="en-US" sz="2100" kern="1200" dirty="0"/>
            <a:t>Kaiser Permanente Georgia Community Health Pilot Funding</a:t>
          </a:r>
        </a:p>
      </dsp:txBody>
      <dsp:txXfrm>
        <a:off x="590154" y="2976832"/>
        <a:ext cx="7777975"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9B0B7-F6A5-43DD-BA5F-0361FC0CDDC5}">
      <dsp:nvSpPr>
        <dsp:cNvPr id="0" name=""/>
        <dsp:cNvSpPr/>
      </dsp:nvSpPr>
      <dsp:spPr>
        <a:xfrm>
          <a:off x="0" y="550"/>
          <a:ext cx="8552122" cy="12878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B325FB-CB28-4706-980E-F2DA2612E99F}">
      <dsp:nvSpPr>
        <dsp:cNvPr id="0" name=""/>
        <dsp:cNvSpPr/>
      </dsp:nvSpPr>
      <dsp:spPr>
        <a:xfrm>
          <a:off x="389568" y="290311"/>
          <a:ext cx="708305" cy="7083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6E9C29-84C1-4FA0-B2B6-F929E931DC9C}">
      <dsp:nvSpPr>
        <dsp:cNvPr id="0" name=""/>
        <dsp:cNvSpPr/>
      </dsp:nvSpPr>
      <dsp:spPr>
        <a:xfrm>
          <a:off x="1487441" y="550"/>
          <a:ext cx="7064680" cy="1287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295" tIns="136295" rIns="136295" bIns="136295" numCol="1" spcCol="1270" anchor="ctr" anchorCtr="0">
          <a:noAutofit/>
        </a:bodyPr>
        <a:lstStyle/>
        <a:p>
          <a:pPr marL="0" lvl="0" indent="0" algn="l" defTabSz="1111250">
            <a:lnSpc>
              <a:spcPct val="90000"/>
            </a:lnSpc>
            <a:spcBef>
              <a:spcPct val="0"/>
            </a:spcBef>
            <a:spcAft>
              <a:spcPct val="35000"/>
            </a:spcAft>
            <a:buNone/>
          </a:pPr>
          <a:r>
            <a:rPr lang="en-US" sz="2500" kern="1200" dirty="0"/>
            <a:t>Diabetes Self-Management Support</a:t>
          </a:r>
        </a:p>
      </dsp:txBody>
      <dsp:txXfrm>
        <a:off x="1487441" y="550"/>
        <a:ext cx="7064680" cy="1287828"/>
      </dsp:txXfrm>
    </dsp:sp>
    <dsp:sp modelId="{C4D60B56-6E7B-44D6-8E73-97147B5EA98F}">
      <dsp:nvSpPr>
        <dsp:cNvPr id="0" name=""/>
        <dsp:cNvSpPr/>
      </dsp:nvSpPr>
      <dsp:spPr>
        <a:xfrm>
          <a:off x="0" y="1610335"/>
          <a:ext cx="8552122" cy="12878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F3F3A1-DC2A-4CF5-A504-A0863F43E65D}">
      <dsp:nvSpPr>
        <dsp:cNvPr id="0" name=""/>
        <dsp:cNvSpPr/>
      </dsp:nvSpPr>
      <dsp:spPr>
        <a:xfrm>
          <a:off x="389568" y="1900097"/>
          <a:ext cx="708305" cy="7083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264B5E-11B5-4CA5-B254-8109CBC34BB8}">
      <dsp:nvSpPr>
        <dsp:cNvPr id="0" name=""/>
        <dsp:cNvSpPr/>
      </dsp:nvSpPr>
      <dsp:spPr>
        <a:xfrm>
          <a:off x="1487441" y="1610335"/>
          <a:ext cx="7064680" cy="1287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295" tIns="136295" rIns="136295" bIns="136295" numCol="1" spcCol="1270" anchor="ctr" anchorCtr="0">
          <a:noAutofit/>
        </a:bodyPr>
        <a:lstStyle/>
        <a:p>
          <a:pPr marL="0" lvl="0" indent="0" algn="l" defTabSz="1111250">
            <a:lnSpc>
              <a:spcPct val="90000"/>
            </a:lnSpc>
            <a:spcBef>
              <a:spcPct val="0"/>
            </a:spcBef>
            <a:spcAft>
              <a:spcPct val="35000"/>
            </a:spcAft>
            <a:buNone/>
          </a:pPr>
          <a:r>
            <a:rPr lang="en-US" sz="2500" kern="1200" dirty="0"/>
            <a:t>Racial Disparities in Disease Burden and Intervention Research</a:t>
          </a:r>
        </a:p>
      </dsp:txBody>
      <dsp:txXfrm>
        <a:off x="1487441" y="1610335"/>
        <a:ext cx="7064680" cy="1287828"/>
      </dsp:txXfrm>
    </dsp:sp>
    <dsp:sp modelId="{6CCAC80C-DD18-4296-A7B4-43F426B1A903}">
      <dsp:nvSpPr>
        <dsp:cNvPr id="0" name=""/>
        <dsp:cNvSpPr/>
      </dsp:nvSpPr>
      <dsp:spPr>
        <a:xfrm>
          <a:off x="0" y="3220121"/>
          <a:ext cx="8552122" cy="12878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348E01-29AD-4787-B43F-D381D1CD7901}">
      <dsp:nvSpPr>
        <dsp:cNvPr id="0" name=""/>
        <dsp:cNvSpPr/>
      </dsp:nvSpPr>
      <dsp:spPr>
        <a:xfrm>
          <a:off x="389568" y="3509882"/>
          <a:ext cx="708305" cy="70830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D0932C-2658-4A17-8A11-E4FFB8810DCF}">
      <dsp:nvSpPr>
        <dsp:cNvPr id="0" name=""/>
        <dsp:cNvSpPr/>
      </dsp:nvSpPr>
      <dsp:spPr>
        <a:xfrm>
          <a:off x="1487441" y="3220121"/>
          <a:ext cx="7064680" cy="1287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295" tIns="136295" rIns="136295" bIns="136295" numCol="1" spcCol="1270" anchor="ctr" anchorCtr="0">
          <a:noAutofit/>
        </a:bodyPr>
        <a:lstStyle/>
        <a:p>
          <a:pPr marL="0" lvl="0" indent="0" algn="l" defTabSz="1111250">
            <a:lnSpc>
              <a:spcPct val="90000"/>
            </a:lnSpc>
            <a:spcBef>
              <a:spcPct val="0"/>
            </a:spcBef>
            <a:spcAft>
              <a:spcPct val="35000"/>
            </a:spcAft>
            <a:buNone/>
          </a:pPr>
          <a:r>
            <a:rPr lang="en-US" sz="2500" kern="1200"/>
            <a:t>Diabetes Distress</a:t>
          </a:r>
        </a:p>
      </dsp:txBody>
      <dsp:txXfrm>
        <a:off x="1487441" y="3220121"/>
        <a:ext cx="7064680" cy="12878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B9511-FEF3-464D-925B-8CB8608A8206}">
      <dsp:nvSpPr>
        <dsp:cNvPr id="0" name=""/>
        <dsp:cNvSpPr/>
      </dsp:nvSpPr>
      <dsp:spPr>
        <a:xfrm rot="10800000">
          <a:off x="2234385" y="1178"/>
          <a:ext cx="6992874" cy="1892089"/>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359" tIns="110490" rIns="206248"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Feasibility of T1DES by measuring acceptability, demand, practicality, and implementation fidelity</a:t>
          </a:r>
        </a:p>
      </dsp:txBody>
      <dsp:txXfrm rot="10800000">
        <a:off x="2707407" y="1178"/>
        <a:ext cx="6519852" cy="1892089"/>
      </dsp:txXfrm>
    </dsp:sp>
    <dsp:sp modelId="{5761EFEA-A564-4BB1-87B9-6216B400768E}">
      <dsp:nvSpPr>
        <dsp:cNvPr id="0" name=""/>
        <dsp:cNvSpPr/>
      </dsp:nvSpPr>
      <dsp:spPr>
        <a:xfrm>
          <a:off x="1096936" y="1178"/>
          <a:ext cx="1892089" cy="1892089"/>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3D0561-7080-4547-8735-C4EAE07020C8}">
      <dsp:nvSpPr>
        <dsp:cNvPr id="0" name=""/>
        <dsp:cNvSpPr/>
      </dsp:nvSpPr>
      <dsp:spPr>
        <a:xfrm rot="10800000">
          <a:off x="2234385" y="2458070"/>
          <a:ext cx="6992874" cy="1892089"/>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359" tIns="110490" rIns="206248"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Effect of T1DES on diabetes outcomes by comparing changes in A1c, diabetes distress, diabetes management</a:t>
          </a:r>
        </a:p>
      </dsp:txBody>
      <dsp:txXfrm rot="10800000">
        <a:off x="2707407" y="2458070"/>
        <a:ext cx="6519852" cy="1892089"/>
      </dsp:txXfrm>
    </dsp:sp>
    <dsp:sp modelId="{C6EF944E-B671-4E46-B78F-2FFA636379FC}">
      <dsp:nvSpPr>
        <dsp:cNvPr id="0" name=""/>
        <dsp:cNvSpPr/>
      </dsp:nvSpPr>
      <dsp:spPr>
        <a:xfrm>
          <a:off x="1075669" y="2458070"/>
          <a:ext cx="1892089" cy="1892089"/>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2A343-C5B8-47C3-A7CD-60212CFC29E2}">
      <dsp:nvSpPr>
        <dsp:cNvPr id="0" name=""/>
        <dsp:cNvSpPr/>
      </dsp:nvSpPr>
      <dsp:spPr>
        <a:xfrm>
          <a:off x="0" y="4753623"/>
          <a:ext cx="1725128" cy="779871"/>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691" tIns="184912" rIns="122691" bIns="184912" numCol="1" spcCol="1270" anchor="ctr" anchorCtr="0">
          <a:noAutofit/>
        </a:bodyPr>
        <a:lstStyle/>
        <a:p>
          <a:pPr marL="0" lvl="0" indent="0" algn="ctr" defTabSz="1155700">
            <a:lnSpc>
              <a:spcPct val="90000"/>
            </a:lnSpc>
            <a:spcBef>
              <a:spcPct val="0"/>
            </a:spcBef>
            <a:spcAft>
              <a:spcPct val="35000"/>
            </a:spcAft>
            <a:buNone/>
          </a:pPr>
          <a:r>
            <a:rPr lang="en-US" sz="2600" kern="1200"/>
            <a:t>Explore</a:t>
          </a:r>
        </a:p>
      </dsp:txBody>
      <dsp:txXfrm>
        <a:off x="0" y="4753623"/>
        <a:ext cx="1725128" cy="779871"/>
      </dsp:txXfrm>
    </dsp:sp>
    <dsp:sp modelId="{21D7EB9B-5D5D-4DA7-8F4D-F1D742823308}">
      <dsp:nvSpPr>
        <dsp:cNvPr id="0" name=""/>
        <dsp:cNvSpPr/>
      </dsp:nvSpPr>
      <dsp:spPr>
        <a:xfrm>
          <a:off x="1725128" y="4753623"/>
          <a:ext cx="5175384" cy="779871"/>
        </a:xfrm>
        <a:prstGeom prst="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981" tIns="215900" rIns="104981" bIns="215900" numCol="1" spcCol="1270" anchor="ctr" anchorCtr="0">
          <a:noAutofit/>
        </a:bodyPr>
        <a:lstStyle/>
        <a:p>
          <a:pPr marL="0" lvl="0" indent="0" algn="l" defTabSz="755650">
            <a:lnSpc>
              <a:spcPct val="90000"/>
            </a:lnSpc>
            <a:spcBef>
              <a:spcPct val="0"/>
            </a:spcBef>
            <a:spcAft>
              <a:spcPct val="35000"/>
            </a:spcAft>
            <a:buNone/>
          </a:pPr>
          <a:r>
            <a:rPr lang="en-US" sz="1700" kern="1200"/>
            <a:t>Explore other choices</a:t>
          </a:r>
        </a:p>
      </dsp:txBody>
      <dsp:txXfrm>
        <a:off x="1725128" y="4753623"/>
        <a:ext cx="5175384" cy="779871"/>
      </dsp:txXfrm>
    </dsp:sp>
    <dsp:sp modelId="{85B1FFA2-74CB-4806-82C6-5D86BBD0744A}">
      <dsp:nvSpPr>
        <dsp:cNvPr id="0" name=""/>
        <dsp:cNvSpPr/>
      </dsp:nvSpPr>
      <dsp:spPr>
        <a:xfrm rot="10800000">
          <a:off x="0" y="3565878"/>
          <a:ext cx="1725128" cy="1199442"/>
        </a:xfrm>
        <a:prstGeom prst="upArrowCallout">
          <a:avLst>
            <a:gd name="adj1" fmla="val 5000"/>
            <a:gd name="adj2" fmla="val 10000"/>
            <a:gd name="adj3" fmla="val 15000"/>
            <a:gd name="adj4" fmla="val 64977"/>
          </a:avLst>
        </a:prstGeom>
        <a:solidFill>
          <a:schemeClr val="accent5">
            <a:hueOff val="-3038037"/>
            <a:satOff val="-207"/>
            <a:lumOff val="490"/>
            <a:alphaOff val="0"/>
          </a:schemeClr>
        </a:solidFill>
        <a:ln w="19050" cap="flat" cmpd="sng" algn="ctr">
          <a:solidFill>
            <a:schemeClr val="accent5">
              <a:hueOff val="-3038037"/>
              <a:satOff val="-207"/>
              <a:lumOff val="4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691" tIns="184912" rIns="122691" bIns="184912" numCol="1" spcCol="1270" anchor="ctr" anchorCtr="0">
          <a:noAutofit/>
        </a:bodyPr>
        <a:lstStyle/>
        <a:p>
          <a:pPr marL="0" lvl="0" indent="0" algn="ctr" defTabSz="1155700">
            <a:lnSpc>
              <a:spcPct val="90000"/>
            </a:lnSpc>
            <a:spcBef>
              <a:spcPct val="0"/>
            </a:spcBef>
            <a:spcAft>
              <a:spcPct val="35000"/>
            </a:spcAft>
            <a:buNone/>
          </a:pPr>
          <a:r>
            <a:rPr lang="en-US" sz="2600" kern="1200"/>
            <a:t>Develop</a:t>
          </a:r>
        </a:p>
      </dsp:txBody>
      <dsp:txXfrm rot="-10800000">
        <a:off x="0" y="3565878"/>
        <a:ext cx="1725128" cy="779637"/>
      </dsp:txXfrm>
    </dsp:sp>
    <dsp:sp modelId="{BD25DF4B-EF84-4C87-9826-B9A4BF53346C}">
      <dsp:nvSpPr>
        <dsp:cNvPr id="0" name=""/>
        <dsp:cNvSpPr/>
      </dsp:nvSpPr>
      <dsp:spPr>
        <a:xfrm>
          <a:off x="1725128" y="3565878"/>
          <a:ext cx="5175384" cy="779637"/>
        </a:xfrm>
        <a:prstGeom prst="rect">
          <a:avLst/>
        </a:prstGeom>
        <a:solidFill>
          <a:schemeClr val="accent5">
            <a:tint val="40000"/>
            <a:alpha val="90000"/>
            <a:hueOff val="-2986166"/>
            <a:satOff val="667"/>
            <a:lumOff val="100"/>
            <a:alphaOff val="0"/>
          </a:schemeClr>
        </a:solidFill>
        <a:ln w="19050" cap="flat" cmpd="sng" algn="ctr">
          <a:solidFill>
            <a:schemeClr val="accent5">
              <a:tint val="40000"/>
              <a:alpha val="90000"/>
              <a:hueOff val="-2986166"/>
              <a:satOff val="667"/>
              <a:lumOff val="10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981" tIns="215900" rIns="104981" bIns="215900" numCol="1" spcCol="1270" anchor="ctr" anchorCtr="0">
          <a:noAutofit/>
        </a:bodyPr>
        <a:lstStyle/>
        <a:p>
          <a:pPr marL="0" lvl="0" indent="0" algn="l" defTabSz="755650">
            <a:lnSpc>
              <a:spcPct val="90000"/>
            </a:lnSpc>
            <a:spcBef>
              <a:spcPct val="0"/>
            </a:spcBef>
            <a:spcAft>
              <a:spcPct val="35000"/>
            </a:spcAft>
            <a:buNone/>
          </a:pPr>
          <a:r>
            <a:rPr lang="en-US" sz="1700" kern="1200"/>
            <a:t>Develop a more compassionate and helpful response</a:t>
          </a:r>
        </a:p>
      </dsp:txBody>
      <dsp:txXfrm>
        <a:off x="1725128" y="3565878"/>
        <a:ext cx="5175384" cy="779637"/>
      </dsp:txXfrm>
    </dsp:sp>
    <dsp:sp modelId="{4B23E5F9-5D19-44E2-9E1F-B533B4DA9D8A}">
      <dsp:nvSpPr>
        <dsp:cNvPr id="0" name=""/>
        <dsp:cNvSpPr/>
      </dsp:nvSpPr>
      <dsp:spPr>
        <a:xfrm rot="10800000">
          <a:off x="0" y="2378134"/>
          <a:ext cx="1725128" cy="1199442"/>
        </a:xfrm>
        <a:prstGeom prst="upArrowCallout">
          <a:avLst>
            <a:gd name="adj1" fmla="val 5000"/>
            <a:gd name="adj2" fmla="val 10000"/>
            <a:gd name="adj3" fmla="val 15000"/>
            <a:gd name="adj4" fmla="val 64977"/>
          </a:avLst>
        </a:prstGeom>
        <a:solidFill>
          <a:schemeClr val="accent5">
            <a:hueOff val="-6076075"/>
            <a:satOff val="-413"/>
            <a:lumOff val="981"/>
            <a:alphaOff val="0"/>
          </a:schemeClr>
        </a:solidFill>
        <a:ln w="19050" cap="flat" cmpd="sng" algn="ctr">
          <a:solidFill>
            <a:schemeClr val="accent5">
              <a:hueOff val="-6076075"/>
              <a:satOff val="-413"/>
              <a:lumOff val="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691" tIns="184912" rIns="122691" bIns="184912" numCol="1" spcCol="1270" anchor="ctr" anchorCtr="0">
          <a:noAutofit/>
        </a:bodyPr>
        <a:lstStyle/>
        <a:p>
          <a:pPr marL="0" lvl="0" indent="0" algn="ctr" defTabSz="1155700">
            <a:lnSpc>
              <a:spcPct val="90000"/>
            </a:lnSpc>
            <a:spcBef>
              <a:spcPct val="0"/>
            </a:spcBef>
            <a:spcAft>
              <a:spcPct val="35000"/>
            </a:spcAft>
            <a:buNone/>
          </a:pPr>
          <a:r>
            <a:rPr lang="en-US" sz="2600" kern="1200"/>
            <a:t>Stand</a:t>
          </a:r>
        </a:p>
      </dsp:txBody>
      <dsp:txXfrm rot="-10800000">
        <a:off x="0" y="2378134"/>
        <a:ext cx="1725128" cy="779637"/>
      </dsp:txXfrm>
    </dsp:sp>
    <dsp:sp modelId="{4FEB03F7-84FF-4223-A261-3564020B133C}">
      <dsp:nvSpPr>
        <dsp:cNvPr id="0" name=""/>
        <dsp:cNvSpPr/>
      </dsp:nvSpPr>
      <dsp:spPr>
        <a:xfrm>
          <a:off x="1725128" y="2378134"/>
          <a:ext cx="5175384" cy="779637"/>
        </a:xfrm>
        <a:prstGeom prst="rect">
          <a:avLst/>
        </a:prstGeom>
        <a:solidFill>
          <a:schemeClr val="accent5">
            <a:tint val="40000"/>
            <a:alpha val="90000"/>
            <a:hueOff val="-5972333"/>
            <a:satOff val="1333"/>
            <a:lumOff val="200"/>
            <a:alphaOff val="0"/>
          </a:schemeClr>
        </a:solidFill>
        <a:ln w="19050" cap="flat" cmpd="sng" algn="ctr">
          <a:solidFill>
            <a:schemeClr val="accent5">
              <a:tint val="40000"/>
              <a:alpha val="90000"/>
              <a:hueOff val="-5972333"/>
              <a:satOff val="1333"/>
              <a:lumOff val="20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981" tIns="215900" rIns="104981" bIns="215900" numCol="1" spcCol="1270" anchor="ctr" anchorCtr="0">
          <a:noAutofit/>
        </a:bodyPr>
        <a:lstStyle/>
        <a:p>
          <a:pPr marL="0" lvl="0" indent="0" algn="l" defTabSz="755650">
            <a:lnSpc>
              <a:spcPct val="90000"/>
            </a:lnSpc>
            <a:spcBef>
              <a:spcPct val="0"/>
            </a:spcBef>
            <a:spcAft>
              <a:spcPct val="35000"/>
            </a:spcAft>
            <a:buNone/>
          </a:pPr>
          <a:r>
            <a:rPr lang="en-US" sz="1700" kern="1200"/>
            <a:t>Stand next to your story</a:t>
          </a:r>
        </a:p>
      </dsp:txBody>
      <dsp:txXfrm>
        <a:off x="1725128" y="2378134"/>
        <a:ext cx="5175384" cy="779637"/>
      </dsp:txXfrm>
    </dsp:sp>
    <dsp:sp modelId="{C70E822C-58C1-4802-BE4E-46D19916EDE0}">
      <dsp:nvSpPr>
        <dsp:cNvPr id="0" name=""/>
        <dsp:cNvSpPr/>
      </dsp:nvSpPr>
      <dsp:spPr>
        <a:xfrm rot="10800000">
          <a:off x="0" y="1190390"/>
          <a:ext cx="1725128" cy="1199442"/>
        </a:xfrm>
        <a:prstGeom prst="upArrowCallout">
          <a:avLst>
            <a:gd name="adj1" fmla="val 5000"/>
            <a:gd name="adj2" fmla="val 10000"/>
            <a:gd name="adj3" fmla="val 15000"/>
            <a:gd name="adj4" fmla="val 64977"/>
          </a:avLst>
        </a:prstGeom>
        <a:solidFill>
          <a:schemeClr val="accent5">
            <a:hueOff val="-9114112"/>
            <a:satOff val="-620"/>
            <a:lumOff val="1471"/>
            <a:alphaOff val="0"/>
          </a:schemeClr>
        </a:solidFill>
        <a:ln w="19050" cap="flat" cmpd="sng" algn="ctr">
          <a:solidFill>
            <a:schemeClr val="accent5">
              <a:hueOff val="-9114112"/>
              <a:satOff val="-620"/>
              <a:lumOff val="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691" tIns="184912" rIns="122691" bIns="184912" numCol="1" spcCol="1270" anchor="ctr" anchorCtr="0">
          <a:noAutofit/>
        </a:bodyPr>
        <a:lstStyle/>
        <a:p>
          <a:pPr marL="0" lvl="0" indent="0" algn="ctr" defTabSz="1155700">
            <a:lnSpc>
              <a:spcPct val="90000"/>
            </a:lnSpc>
            <a:spcBef>
              <a:spcPct val="0"/>
            </a:spcBef>
            <a:spcAft>
              <a:spcPct val="35000"/>
            </a:spcAft>
            <a:buNone/>
          </a:pPr>
          <a:r>
            <a:rPr lang="en-US" sz="2600" kern="1200"/>
            <a:t>Tell</a:t>
          </a:r>
        </a:p>
      </dsp:txBody>
      <dsp:txXfrm rot="-10800000">
        <a:off x="0" y="1190390"/>
        <a:ext cx="1725128" cy="779637"/>
      </dsp:txXfrm>
    </dsp:sp>
    <dsp:sp modelId="{699C3489-5922-479D-88EE-0EEDFF74F3D8}">
      <dsp:nvSpPr>
        <dsp:cNvPr id="0" name=""/>
        <dsp:cNvSpPr/>
      </dsp:nvSpPr>
      <dsp:spPr>
        <a:xfrm>
          <a:off x="1725128" y="1190390"/>
          <a:ext cx="5175384" cy="779637"/>
        </a:xfrm>
        <a:prstGeom prst="rect">
          <a:avLst/>
        </a:prstGeom>
        <a:solidFill>
          <a:schemeClr val="accent5">
            <a:tint val="40000"/>
            <a:alpha val="90000"/>
            <a:hueOff val="-8958499"/>
            <a:satOff val="2000"/>
            <a:lumOff val="301"/>
            <a:alphaOff val="0"/>
          </a:schemeClr>
        </a:solidFill>
        <a:ln w="19050" cap="flat" cmpd="sng" algn="ctr">
          <a:solidFill>
            <a:schemeClr val="accent5">
              <a:tint val="40000"/>
              <a:alpha val="90000"/>
              <a:hueOff val="-8958499"/>
              <a:satOff val="2000"/>
              <a:lumOff val="30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981" tIns="215900" rIns="104981" bIns="215900" numCol="1" spcCol="1270" anchor="ctr" anchorCtr="0">
          <a:noAutofit/>
        </a:bodyPr>
        <a:lstStyle/>
        <a:p>
          <a:pPr marL="0" lvl="0" indent="0" algn="l" defTabSz="755650">
            <a:lnSpc>
              <a:spcPct val="90000"/>
            </a:lnSpc>
            <a:spcBef>
              <a:spcPct val="0"/>
            </a:spcBef>
            <a:spcAft>
              <a:spcPct val="35000"/>
            </a:spcAft>
            <a:buNone/>
          </a:pPr>
          <a:r>
            <a:rPr lang="en-US" sz="1700" kern="1200"/>
            <a:t>Tell your Diabetes Distress Story</a:t>
          </a:r>
        </a:p>
      </dsp:txBody>
      <dsp:txXfrm>
        <a:off x="1725128" y="1190390"/>
        <a:ext cx="5175384" cy="779637"/>
      </dsp:txXfrm>
    </dsp:sp>
    <dsp:sp modelId="{464BF5EC-1CAC-4D7B-B1AE-D502414CE37C}">
      <dsp:nvSpPr>
        <dsp:cNvPr id="0" name=""/>
        <dsp:cNvSpPr/>
      </dsp:nvSpPr>
      <dsp:spPr>
        <a:xfrm rot="10800000">
          <a:off x="0" y="2646"/>
          <a:ext cx="1725128" cy="1199442"/>
        </a:xfrm>
        <a:prstGeom prst="upArrowCallout">
          <a:avLst>
            <a:gd name="adj1" fmla="val 5000"/>
            <a:gd name="adj2" fmla="val 10000"/>
            <a:gd name="adj3" fmla="val 15000"/>
            <a:gd name="adj4" fmla="val 64977"/>
          </a:avLst>
        </a:prstGeom>
        <a:solidFill>
          <a:schemeClr val="accent5">
            <a:hueOff val="-12152150"/>
            <a:satOff val="-826"/>
            <a:lumOff val="1961"/>
            <a:alphaOff val="0"/>
          </a:schemeClr>
        </a:solidFill>
        <a:ln w="19050" cap="flat" cmpd="sng" algn="ctr">
          <a:solidFill>
            <a:schemeClr val="accent5">
              <a:hueOff val="-12152150"/>
              <a:satOff val="-826"/>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691" tIns="184912" rIns="122691" bIns="184912" numCol="1" spcCol="1270" anchor="ctr" anchorCtr="0">
          <a:noAutofit/>
        </a:bodyPr>
        <a:lstStyle/>
        <a:p>
          <a:pPr marL="0" lvl="0" indent="0" algn="ctr" defTabSz="1155700">
            <a:lnSpc>
              <a:spcPct val="90000"/>
            </a:lnSpc>
            <a:spcBef>
              <a:spcPct val="0"/>
            </a:spcBef>
            <a:spcAft>
              <a:spcPct val="35000"/>
            </a:spcAft>
            <a:buNone/>
          </a:pPr>
          <a:r>
            <a:rPr lang="en-US" sz="2600" kern="1200"/>
            <a:t>Recognize</a:t>
          </a:r>
        </a:p>
      </dsp:txBody>
      <dsp:txXfrm rot="-10800000">
        <a:off x="0" y="2646"/>
        <a:ext cx="1725128" cy="779637"/>
      </dsp:txXfrm>
    </dsp:sp>
    <dsp:sp modelId="{E44E1A1F-5C0C-4604-8B53-1372DD22C14C}">
      <dsp:nvSpPr>
        <dsp:cNvPr id="0" name=""/>
        <dsp:cNvSpPr/>
      </dsp:nvSpPr>
      <dsp:spPr>
        <a:xfrm>
          <a:off x="1725128" y="2646"/>
          <a:ext cx="5175384" cy="779637"/>
        </a:xfrm>
        <a:prstGeom prst="rect">
          <a:avLst/>
        </a:prstGeom>
        <a:solidFill>
          <a:schemeClr val="accent5">
            <a:tint val="40000"/>
            <a:alpha val="90000"/>
            <a:hueOff val="-11944666"/>
            <a:satOff val="2667"/>
            <a:lumOff val="401"/>
            <a:alphaOff val="0"/>
          </a:schemeClr>
        </a:solidFill>
        <a:ln w="19050" cap="flat" cmpd="sng" algn="ctr">
          <a:solidFill>
            <a:schemeClr val="accent5">
              <a:tint val="40000"/>
              <a:alpha val="90000"/>
              <a:hueOff val="-11944666"/>
              <a:satOff val="2667"/>
              <a:lumOff val="40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981" tIns="215900" rIns="104981" bIns="215900" numCol="1" spcCol="1270" anchor="ctr" anchorCtr="0">
          <a:noAutofit/>
        </a:bodyPr>
        <a:lstStyle/>
        <a:p>
          <a:pPr marL="0" lvl="0" indent="0" algn="l" defTabSz="755650">
            <a:lnSpc>
              <a:spcPct val="90000"/>
            </a:lnSpc>
            <a:spcBef>
              <a:spcPct val="0"/>
            </a:spcBef>
            <a:spcAft>
              <a:spcPct val="35000"/>
            </a:spcAft>
            <a:buNone/>
          </a:pPr>
          <a:r>
            <a:rPr lang="en-US" sz="1700" kern="1200"/>
            <a:t>Recognize Diabetes Distress</a:t>
          </a:r>
        </a:p>
      </dsp:txBody>
      <dsp:txXfrm>
        <a:off x="1725128" y="2646"/>
        <a:ext cx="5175384" cy="7796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C4EF1-1116-4D43-8FE8-BF86EDAA8683}">
      <dsp:nvSpPr>
        <dsp:cNvPr id="0" name=""/>
        <dsp:cNvSpPr/>
      </dsp:nvSpPr>
      <dsp:spPr>
        <a:xfrm>
          <a:off x="494647" y="1269643"/>
          <a:ext cx="807626" cy="807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20DB94-01E3-4816-8FD6-36CB7C9DE6CA}">
      <dsp:nvSpPr>
        <dsp:cNvPr id="0" name=""/>
        <dsp:cNvSpPr/>
      </dsp:nvSpPr>
      <dsp:spPr>
        <a:xfrm>
          <a:off x="1097" y="2346722"/>
          <a:ext cx="1794726" cy="717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dirty="0"/>
            <a:t>Sustained Outcomes</a:t>
          </a:r>
        </a:p>
      </dsp:txBody>
      <dsp:txXfrm>
        <a:off x="1097" y="2346722"/>
        <a:ext cx="1794726" cy="717890"/>
      </dsp:txXfrm>
    </dsp:sp>
    <dsp:sp modelId="{854AFA26-E421-4F17-884A-36FD34E29EE2}">
      <dsp:nvSpPr>
        <dsp:cNvPr id="0" name=""/>
        <dsp:cNvSpPr/>
      </dsp:nvSpPr>
      <dsp:spPr>
        <a:xfrm>
          <a:off x="2603450" y="1269643"/>
          <a:ext cx="807626" cy="807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AB4DE1-A9B6-4414-953F-DE080BF9E9EB}">
      <dsp:nvSpPr>
        <dsp:cNvPr id="0" name=""/>
        <dsp:cNvSpPr/>
      </dsp:nvSpPr>
      <dsp:spPr>
        <a:xfrm>
          <a:off x="2109901" y="2346722"/>
          <a:ext cx="1794726" cy="717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dirty="0"/>
            <a:t>Clinical Collaboration</a:t>
          </a:r>
        </a:p>
      </dsp:txBody>
      <dsp:txXfrm>
        <a:off x="2109901" y="2346722"/>
        <a:ext cx="1794726" cy="717890"/>
      </dsp:txXfrm>
    </dsp:sp>
    <dsp:sp modelId="{EEFEBBEC-822C-4FFC-A4FC-2E20649785A8}">
      <dsp:nvSpPr>
        <dsp:cNvPr id="0" name=""/>
        <dsp:cNvSpPr/>
      </dsp:nvSpPr>
      <dsp:spPr>
        <a:xfrm>
          <a:off x="4712254" y="1269643"/>
          <a:ext cx="807626" cy="807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5A6E54-4A2D-4A93-8557-DC3B409BC921}">
      <dsp:nvSpPr>
        <dsp:cNvPr id="0" name=""/>
        <dsp:cNvSpPr/>
      </dsp:nvSpPr>
      <dsp:spPr>
        <a:xfrm>
          <a:off x="4218704" y="2346722"/>
          <a:ext cx="1794726" cy="717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dirty="0"/>
            <a:t>Community Connection</a:t>
          </a:r>
        </a:p>
      </dsp:txBody>
      <dsp:txXfrm>
        <a:off x="4218704" y="2346722"/>
        <a:ext cx="1794726" cy="717890"/>
      </dsp:txXfrm>
    </dsp:sp>
    <dsp:sp modelId="{59643860-6882-4EC1-BA00-AA6C1BDE71CE}">
      <dsp:nvSpPr>
        <dsp:cNvPr id="0" name=""/>
        <dsp:cNvSpPr/>
      </dsp:nvSpPr>
      <dsp:spPr>
        <a:xfrm>
          <a:off x="6821058" y="1269643"/>
          <a:ext cx="807626" cy="807626"/>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6BD124-C19E-4A9B-85B6-FEA28BF1134F}">
      <dsp:nvSpPr>
        <dsp:cNvPr id="0" name=""/>
        <dsp:cNvSpPr/>
      </dsp:nvSpPr>
      <dsp:spPr>
        <a:xfrm>
          <a:off x="6327508" y="2346722"/>
          <a:ext cx="1794726" cy="717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dirty="0"/>
            <a:t>Social Needs Support</a:t>
          </a:r>
        </a:p>
      </dsp:txBody>
      <dsp:txXfrm>
        <a:off x="6327508" y="2346722"/>
        <a:ext cx="1794726" cy="717890"/>
      </dsp:txXfrm>
    </dsp:sp>
    <dsp:sp modelId="{DCF2CFAB-102A-4EB5-83EC-86D7A19EBB2F}">
      <dsp:nvSpPr>
        <dsp:cNvPr id="0" name=""/>
        <dsp:cNvSpPr/>
      </dsp:nvSpPr>
      <dsp:spPr>
        <a:xfrm>
          <a:off x="8929861" y="1269643"/>
          <a:ext cx="807626" cy="807626"/>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1F6E2D-B486-4A60-999D-9D24B5E7F3F5}">
      <dsp:nvSpPr>
        <dsp:cNvPr id="0" name=""/>
        <dsp:cNvSpPr/>
      </dsp:nvSpPr>
      <dsp:spPr>
        <a:xfrm>
          <a:off x="8436312" y="2346722"/>
          <a:ext cx="1794726" cy="717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dirty="0"/>
            <a:t>Research Engagement</a:t>
          </a:r>
        </a:p>
      </dsp:txBody>
      <dsp:txXfrm>
        <a:off x="8436312" y="2346722"/>
        <a:ext cx="1794726" cy="71789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7DB82D-DF42-4350-AE27-F234CB7A8CEB}" type="datetimeFigureOut">
              <a:t>11/17/2025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0D6D6F-FCC9-41E4-8CB9-4C12ECDF12DC}" type="slidenum">
              <a:t>‹#›</a:t>
            </a:fld>
            <a:endParaRPr lang="en-US"/>
          </a:p>
        </p:txBody>
      </p:sp>
    </p:spTree>
    <p:extLst>
      <p:ext uri="{BB962C8B-B14F-4D97-AF65-F5344CB8AC3E}">
        <p14:creationId xmlns:p14="http://schemas.microsoft.com/office/powerpoint/2010/main" val="435566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pPr marL="0" marR="0">
              <a:lnSpc>
                <a:spcPct val="107000"/>
              </a:lnSpc>
              <a:spcBef>
                <a:spcPts val="0"/>
              </a:spcBef>
              <a:spcAft>
                <a:spcPts val="0"/>
              </a:spcAft>
            </a:pPr>
            <a:r>
              <a:rPr lang="en-US" dirty="0"/>
              <a:t>Authors:</a:t>
            </a:r>
            <a:br>
              <a:rPr lang="en-US" dirty="0"/>
            </a:br>
            <a:r>
              <a:rPr lang="en-US" sz="1200" dirty="0">
                <a:effectLst/>
                <a:latin typeface="Calibri" panose="020F0502020204030204" pitchFamily="34" charset="0"/>
                <a:ea typeface="Calibri" panose="020F0502020204030204" pitchFamily="34" charset="0"/>
                <a:cs typeface="Calibri" panose="020F0502020204030204" pitchFamily="34" charset="0"/>
              </a:rPr>
              <a:t>Keiva Cheney, Atlanta, GA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Antoinette Watkins, Atlanta, GA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Jasmine Barrow, Storrs, CT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Whitney Rice, Emory University, Atlanta, GA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Ilana Graetz, Emory University, Atlanta, GA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Laura Gonzalez Paz, Kaiser Permanente Georgia, Atlanta, GA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Courtney McCracken, Kaiser Permanente Georgia, Atlanta, GA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Teaniese L. Davis, Kaiser Permanente Georgia, Atlanta, GA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pPr algn="l" rtl="0" fontAlgn="base"/>
            <a:r>
              <a:rPr lang="en-US" sz="1800" b="0" i="0" dirty="0">
                <a:solidFill>
                  <a:srgbClr val="000000"/>
                </a:solidFill>
                <a:effectLst/>
                <a:highlight>
                  <a:srgbClr val="FFFFFF"/>
                </a:highlight>
                <a:latin typeface="Calibri" panose="020F0502020204030204" pitchFamily="34" charset="0"/>
              </a:rPr>
              <a:t>Teaniese Davis, Kaiser Permanente Georgia Center for Research and Evaluation, Atlanta, Georgia </a:t>
            </a:r>
            <a:endParaRPr lang="en-US" b="0" i="0" dirty="0">
              <a:solidFill>
                <a:srgbClr val="2F5496"/>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Calibri" panose="020F0502020204030204" pitchFamily="34" charset="0"/>
              </a:rPr>
              <a:t>Courtney McCracken, Kaiser Permanente Georgia Center for Research and Evaluation, Atlanta, Georgia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Calibri" panose="020F0502020204030204" pitchFamily="34" charset="0"/>
              </a:rPr>
              <a:t>Larry Fisher, Behavioral Diabetes Institute, San Francisco, California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Calibri" panose="020F0502020204030204" pitchFamily="34" charset="0"/>
              </a:rPr>
              <a:t>Ilana Graetz, Emory University Rollins School of Public Health, Atlanta, Georgia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Calibri" panose="020F0502020204030204" pitchFamily="34" charset="0"/>
              </a:rPr>
              <a:t>Joshua Barzilay, Kaiser Permanente Georgia Center for Research and Evaluation, The Southeast Permanente Medical Group, Atlanta, Georgia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Calibri" panose="020F0502020204030204" pitchFamily="34" charset="0"/>
              </a:rPr>
              <a:t>Marsha Wright, Kaiser Permanente Georgia Center for Research and Evaluation, Atlanta, Georgia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Calibri" panose="020F0502020204030204" pitchFamily="34" charset="0"/>
              </a:rPr>
              <a:t>Priyathama Vellanki, Emory School of Medicine, Atlanta, Georgia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Calibri" panose="020F0502020204030204" pitchFamily="34" charset="0"/>
              </a:rPr>
              <a:t>Sonya Haw, Emory School of Medicine, Atlanta, Georgia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Calibri" panose="020F0502020204030204" pitchFamily="34" charset="0"/>
              </a:rPr>
              <a:t>Laura </a:t>
            </a:r>
            <a:r>
              <a:rPr lang="en-US" sz="1800" b="0" i="0" dirty="0" err="1">
                <a:solidFill>
                  <a:srgbClr val="000000"/>
                </a:solidFill>
                <a:effectLst/>
                <a:highlight>
                  <a:srgbClr val="FFFFFF"/>
                </a:highlight>
                <a:latin typeface="Calibri" panose="020F0502020204030204" pitchFamily="34" charset="0"/>
              </a:rPr>
              <a:t>Gonzalaz</a:t>
            </a:r>
            <a:r>
              <a:rPr lang="en-US" sz="1800" b="0" i="0" dirty="0">
                <a:solidFill>
                  <a:srgbClr val="000000"/>
                </a:solidFill>
                <a:effectLst/>
                <a:highlight>
                  <a:srgbClr val="FFFFFF"/>
                </a:highlight>
                <a:latin typeface="Calibri" panose="020F0502020204030204" pitchFamily="34" charset="0"/>
              </a:rPr>
              <a:t> Paz, Kaiser Permanente Georgia Center for Research and Evaluation, Atlanta, Georgia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Calibri" panose="020F0502020204030204" pitchFamily="34" charset="0"/>
              </a:rPr>
              <a:t>Rachel Wolf, Emory School of Medicine, Atlanta, Georgia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Calibri" panose="020F0502020204030204" pitchFamily="34" charset="0"/>
              </a:rPr>
              <a:t>Swathi Sekar, Emory University Rollins School of Public Health, Atlanta, Georgia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Calibri" panose="020F0502020204030204" pitchFamily="34" charset="0"/>
              </a:rPr>
              <a:t>Mackenzie Crawford, Kaiser Permanente Georgia Center for Research and Evaluation, Atlanta, Georgia </a:t>
            </a:r>
            <a:endParaRPr lang="en-US" b="0" i="0" dirty="0">
              <a:solidFill>
                <a:srgbClr val="000000"/>
              </a:solidFill>
              <a:effectLst/>
              <a:highlight>
                <a:srgbClr val="FFFFFF"/>
              </a:highligh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E76B3E-B993-47C7-940D-335EFA076FC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26419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3 of T1DES 5-step program is “standing next to your story”. This is an example of how Kiera does that.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E76B3E-B993-47C7-940D-335EFA076FC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78514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Aptos" panose="020B0004020202020204" pitchFamily="34" charset="0"/>
              </a:rPr>
              <a:t>This is a five (5) steps of AASAP for recruiting and retaining harder-to-reach populations: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dirty="0">
                <a:effectLst/>
                <a:latin typeface="Arial" panose="020B0604020202020204" pitchFamily="34" charset="0"/>
                <a:ea typeface="Aptos" panose="020B0004020202020204" pitchFamily="34" charset="0"/>
              </a:rPr>
              <a:t>anticipate,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dirty="0">
                <a:effectLst/>
                <a:latin typeface="Arial" panose="020B0604020202020204" pitchFamily="34" charset="0"/>
                <a:ea typeface="Aptos" panose="020B0004020202020204" pitchFamily="34" charset="0"/>
              </a:rPr>
              <a:t>acknowledge,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dirty="0">
                <a:effectLst/>
                <a:latin typeface="Arial" panose="020B0604020202020204" pitchFamily="34" charset="0"/>
                <a:ea typeface="Aptos" panose="020B0004020202020204" pitchFamily="34" charset="0"/>
              </a:rPr>
              <a:t>standardize,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dirty="0">
                <a:effectLst/>
                <a:latin typeface="Arial" panose="020B0604020202020204" pitchFamily="34" charset="0"/>
                <a:ea typeface="Aptos" panose="020B0004020202020204" pitchFamily="34" charset="0"/>
              </a:rPr>
              <a:t>accept, and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dirty="0">
                <a:effectLst/>
                <a:latin typeface="Arial" panose="020B0604020202020204" pitchFamily="34" charset="0"/>
                <a:ea typeface="Aptos" panose="020B0004020202020204" pitchFamily="34" charset="0"/>
              </a:rPr>
              <a:t>plan</a:t>
            </a:r>
            <a:endParaRPr lang="en-US" sz="1800" dirty="0"/>
          </a:p>
          <a:p>
            <a:endParaRPr lang="en-US" sz="1800" dirty="0">
              <a:effectLst/>
              <a:latin typeface="Arial" panose="020B0604020202020204" pitchFamily="34" charset="0"/>
              <a:ea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AASAP uses motivational interviewing during recruitment and retention calls with participants.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Staff are trained to reflect on what the participants’ concerns are regarding their attendance at upcoming appointments and guide participants to consider alternatives.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example, if a participant cannot attend due to childcare or work, staff acknowledge the issue and ask if there can be alternate accommodations made to allow the member to attend.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Using the AASAP method and continuously monitoring our recruitment and retention messages with the staff and advisory board, we have been able to maintain retention rates above 85% for intervention sessions and follow-up study appointments.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E76B3E-B993-47C7-940D-335EFA076FC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78828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evaluation is guided by the REAIM Framework.</a:t>
            </a:r>
          </a:p>
          <a:p>
            <a:r>
              <a:rPr lang="en-US" dirty="0"/>
              <a:t>Aim 1 feasibility will include information from participants, session facilitators, and independent observers (we call them raters) that completed a checklist of intervention activities to understand participant satisfaction, practicality, and implementation fidelity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E76B3E-B993-47C7-940D-335EFA076FC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57550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Age (baseline): average age at baseline was 24.1 years; age ranged from 18 to 30 years</a:t>
            </a:r>
          </a:p>
          <a:p>
            <a:pPr marL="171450" indent="-171450">
              <a:buFont typeface="Arial" panose="020B0604020202020204" pitchFamily="34" charset="0"/>
              <a:buChar char="•"/>
            </a:pPr>
            <a:r>
              <a:rPr lang="en-US" dirty="0"/>
              <a:t>Age average age at diagnosis was 14.1 years: ranged from 2-27 years</a:t>
            </a:r>
          </a:p>
          <a:p>
            <a:pPr marL="171450" indent="-171450">
              <a:buFont typeface="Arial" panose="020B0604020202020204" pitchFamily="34" charset="0"/>
              <a:buChar char="•"/>
            </a:pPr>
            <a:r>
              <a:rPr lang="en-US" dirty="0"/>
              <a:t>Race: as part of the study screening to confirm eligibility, we asked participants how they self-identify their race. 100% identify as Black, of whom 17.9% are multi-racial</a:t>
            </a:r>
          </a:p>
          <a:p>
            <a:pPr marL="171450" indent="-171450">
              <a:buFont typeface="Arial" panose="020B0604020202020204" pitchFamily="34" charset="0"/>
              <a:buChar char="•"/>
            </a:pPr>
            <a:r>
              <a:rPr lang="en-US" dirty="0"/>
              <a:t>Our sample is 62% identify as female</a:t>
            </a:r>
          </a:p>
          <a:p>
            <a:pPr marL="171450" indent="-171450">
              <a:buFont typeface="Arial" panose="020B0604020202020204" pitchFamily="34" charset="0"/>
              <a:buChar char="•"/>
            </a:pPr>
            <a:r>
              <a:rPr lang="en-US" dirty="0"/>
              <a:t>education: 54% of our sample had some college, associates degree, bachelor’s degree, or graduate degree. 46% reported having some high school education or having completed high school</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E76B3E-B993-47C7-940D-335EFA076FC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3129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wanted to share some of our satisfaction scores participants complete after the first session that’s in-person and about 4 hours long. </a:t>
            </a:r>
          </a:p>
          <a:p>
            <a:r>
              <a:rPr lang="en-US" dirty="0"/>
              <a:t>Participants in both study conditions enjoyed their sessions. </a:t>
            </a:r>
          </a:p>
          <a:p>
            <a:r>
              <a:rPr lang="en-US" dirty="0"/>
              <a:t>T1DES is diabetes distress. T1DES tended to run right at 4-4.5 hours.</a:t>
            </a:r>
          </a:p>
          <a:p>
            <a:r>
              <a:rPr lang="en-US" dirty="0"/>
              <a:t>Streamline is diabetes education and decision-making. StreamLine tended to run a little shorter than T1DES (maybe 30-45 minutes shorter depending on group size)</a:t>
            </a:r>
          </a:p>
          <a:p>
            <a:r>
              <a:rPr lang="en-US" dirty="0"/>
              <a:t>This bar graph highlights both groups felt the sessions were excellent overall and some slight differences in enjoyment. </a:t>
            </a:r>
          </a:p>
          <a:p>
            <a:r>
              <a:rPr lang="en-US" dirty="0"/>
              <a:t>However, when you look at people who responded the session was “good” or “excellent”, overwhelmingly participants all enjoyed their sessions.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E76B3E-B993-47C7-940D-335EFA076FC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90889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highlight>
                  <a:srgbClr val="FFFFFF"/>
                </a:highlight>
                <a:latin typeface="Calibri" panose="020F0502020204030204" pitchFamily="34" charset="0"/>
              </a:rPr>
              <a:t>We conduct exit focus groups or interviews for all participants upon completion of the 6-month appointment. </a:t>
            </a:r>
          </a:p>
          <a:p>
            <a:pPr algn="l" rtl="0" fontAlgn="base"/>
            <a:endParaRPr lang="en-US" sz="1800" b="0" i="0" dirty="0">
              <a:solidFill>
                <a:srgbClr val="000000"/>
              </a:solidFill>
              <a:effectLst/>
              <a:highlight>
                <a:srgbClr val="FFFFFF"/>
              </a:highlight>
              <a:latin typeface="Calibri" panose="020F0502020204030204" pitchFamily="34" charset="0"/>
            </a:endParaRPr>
          </a:p>
          <a:p>
            <a:pPr algn="l" rtl="0" fontAlgn="base"/>
            <a:r>
              <a:rPr lang="en-US" sz="1800" b="0" i="0" dirty="0">
                <a:solidFill>
                  <a:srgbClr val="000000"/>
                </a:solidFill>
                <a:effectLst/>
                <a:highlight>
                  <a:srgbClr val="FFFFFF"/>
                </a:highlight>
                <a:latin typeface="Calibri" panose="020F0502020204030204" pitchFamily="34" charset="0"/>
              </a:rPr>
              <a:t>A participant in the T1DES group stated: </a:t>
            </a:r>
          </a:p>
          <a:p>
            <a:pPr algn="l" rtl="0" fontAlgn="base"/>
            <a:r>
              <a:rPr lang="en-US" sz="1800" b="0" i="0" dirty="0">
                <a:solidFill>
                  <a:srgbClr val="000000"/>
                </a:solidFill>
                <a:effectLst/>
                <a:highlight>
                  <a:srgbClr val="FFFFFF"/>
                </a:highlight>
                <a:latin typeface="Calibri" panose="020F0502020204030204" pitchFamily="34" charset="0"/>
              </a:rPr>
              <a:t>“</a:t>
            </a:r>
            <a:r>
              <a:rPr lang="en-US" sz="1800" b="0" i="0" dirty="0">
                <a:solidFill>
                  <a:srgbClr val="00000A"/>
                </a:solidFill>
                <a:effectLst/>
                <a:highlight>
                  <a:srgbClr val="FFFFFF"/>
                </a:highlight>
                <a:latin typeface="Calibri" panose="020F0502020204030204" pitchFamily="34" charset="0"/>
              </a:rPr>
              <a:t>T1DES really did do that. Because, she, even though we was slacking off some stuff, she[the facilitator] made us feel that ONE thing that you did was the world. And then we had to focus on the next step”</a:t>
            </a:r>
            <a:r>
              <a:rPr lang="en-US" sz="1800" b="0" i="0" dirty="0">
                <a:solidFill>
                  <a:srgbClr val="000000"/>
                </a:solidFill>
                <a:effectLst/>
                <a:highlight>
                  <a:srgbClr val="FFFFFF"/>
                </a:highlight>
                <a:latin typeface="Calibri" panose="020F0502020204030204" pitchFamily="34" charset="0"/>
              </a:rPr>
              <a:t> - T1DES Condition Participant </a:t>
            </a:r>
          </a:p>
          <a:p>
            <a:endParaRPr lang="en-US" dirty="0"/>
          </a:p>
          <a:p>
            <a:r>
              <a:rPr lang="en-US" sz="1800" b="0" i="0" dirty="0">
                <a:solidFill>
                  <a:srgbClr val="000000"/>
                </a:solidFill>
                <a:effectLst/>
                <a:highlight>
                  <a:srgbClr val="FFFFFF"/>
                </a:highlight>
                <a:latin typeface="Calibri" panose="020F0502020204030204" pitchFamily="34" charset="0"/>
              </a:rPr>
              <a:t>“I would say that I do agree talking to other diabetics, even if we’re just chatting for an hour once a month or something, it’s a nice reminder that you’re not the only person going through this, you’re not the only person in your age going through this. There’s other people, other 20-something year old young Black women, very, very… I felt represented, like I felt like I am not the only… a lot of times if I walk into a room even if it’s a room full of diabetics most of the people are either going to be like guys, or not Black, I am going to be different in some way. So being in a room of Black women that are also diabetic, that’s 3 different specific demographic things that I don’t get often so it’s nice to relate on that level.” </a:t>
            </a:r>
          </a:p>
          <a:p>
            <a:endParaRPr lang="en-US" sz="1800" b="0" i="0" dirty="0">
              <a:solidFill>
                <a:srgbClr val="000000"/>
              </a:solidFill>
              <a:effectLst/>
              <a:highlight>
                <a:srgbClr val="FFFFFF"/>
              </a:highlight>
              <a:latin typeface="Calibri" panose="020F0502020204030204" pitchFamily="34" charset="0"/>
            </a:endParaRPr>
          </a:p>
          <a:p>
            <a:r>
              <a:rPr lang="en-US" sz="1800" b="0" i="0" dirty="0">
                <a:solidFill>
                  <a:srgbClr val="000000"/>
                </a:solidFill>
                <a:effectLst/>
                <a:highlight>
                  <a:srgbClr val="FFFFFF"/>
                </a:highlight>
                <a:latin typeface="Calibri" panose="020F0502020204030204" pitchFamily="34" charset="0"/>
              </a:rPr>
              <a:t>What they liked best: </a:t>
            </a:r>
          </a:p>
          <a:p>
            <a:pPr marL="171450" indent="-171450">
              <a:buFont typeface="Arial" panose="020B0604020202020204" pitchFamily="34" charset="0"/>
              <a:buChar char="•"/>
            </a:pPr>
            <a:r>
              <a:rPr lang="en-US" sz="1200" b="0" i="0" u="none" strike="noStrike" kern="1200" dirty="0">
                <a:solidFill>
                  <a:schemeClr val="tx1"/>
                </a:solidFill>
                <a:effectLst/>
                <a:highlight>
                  <a:srgbClr val="FFFFFF"/>
                </a:highlight>
                <a:latin typeface="+mn-lt"/>
                <a:ea typeface="+mn-ea"/>
                <a:cs typeface="+mn-cs"/>
              </a:rPr>
              <a:t>Engagement and Sharing personal experiences with someone like you. </a:t>
            </a:r>
          </a:p>
          <a:p>
            <a:pPr marL="171450" indent="-171450">
              <a:buFont typeface="Arial" panose="020B0604020202020204" pitchFamily="34" charset="0"/>
              <a:buChar char="•"/>
            </a:pPr>
            <a:r>
              <a:rPr lang="en-US" sz="1200" b="0" i="0" u="none" strike="noStrike" kern="1200" dirty="0">
                <a:solidFill>
                  <a:schemeClr val="tx1"/>
                </a:solidFill>
                <a:effectLst/>
                <a:highlight>
                  <a:srgbClr val="FFFFFF"/>
                </a:highlight>
                <a:latin typeface="+mn-lt"/>
                <a:ea typeface="+mn-ea"/>
                <a:cs typeface="+mn-cs"/>
              </a:rPr>
              <a:t>Having open conversation. </a:t>
            </a:r>
          </a:p>
          <a:p>
            <a:pPr marL="171450" indent="-171450">
              <a:buFont typeface="Arial" panose="020B0604020202020204" pitchFamily="34" charset="0"/>
              <a:buChar char="•"/>
            </a:pPr>
            <a:r>
              <a:rPr lang="en-US" sz="1200" b="0" i="0" u="none" strike="noStrike" kern="1200" dirty="0">
                <a:solidFill>
                  <a:schemeClr val="tx1"/>
                </a:solidFill>
                <a:effectLst/>
                <a:highlight>
                  <a:srgbClr val="FFFFFF"/>
                </a:highlight>
                <a:latin typeface="+mn-lt"/>
                <a:ea typeface="+mn-ea"/>
                <a:cs typeface="+mn-cs"/>
              </a:rPr>
              <a:t>The presenter was dynamic and would listen. </a:t>
            </a:r>
          </a:p>
          <a:p>
            <a:pPr marL="171450" indent="-171450">
              <a:buFont typeface="Arial" panose="020B0604020202020204" pitchFamily="34" charset="0"/>
              <a:buChar char="•"/>
            </a:pPr>
            <a:r>
              <a:rPr lang="en-US" sz="1200" b="0" i="0" u="none" strike="noStrike" kern="1200" dirty="0">
                <a:solidFill>
                  <a:schemeClr val="tx1"/>
                </a:solidFill>
                <a:effectLst/>
                <a:highlight>
                  <a:srgbClr val="FFFFFF"/>
                </a:highlight>
                <a:latin typeface="+mn-lt"/>
                <a:ea typeface="+mn-ea"/>
                <a:cs typeface="+mn-cs"/>
              </a:rPr>
              <a:t>Education/Learning</a:t>
            </a:r>
            <a:r>
              <a:rPr lang="en-US" dirty="0">
                <a:effectLst/>
                <a:highlight>
                  <a:srgbClr val="FFFFFF"/>
                </a:highlight>
              </a:rPr>
              <a:t> </a:t>
            </a:r>
          </a:p>
          <a:p>
            <a:pPr marL="171450" indent="-171450">
              <a:buFont typeface="Arial" panose="020B0604020202020204" pitchFamily="34" charset="0"/>
              <a:buChar char="•"/>
            </a:pPr>
            <a:endParaRPr lang="en-US" dirty="0">
              <a:effectLst/>
              <a:highlight>
                <a:srgbClr val="FFFFFF"/>
              </a:highlight>
            </a:endParaRPr>
          </a:p>
          <a:p>
            <a:pPr marL="0" indent="0">
              <a:buFont typeface="Arial" panose="020B0604020202020204" pitchFamily="34" charset="0"/>
              <a:buNone/>
            </a:pPr>
            <a:r>
              <a:rPr lang="en-US" dirty="0">
                <a:effectLst/>
                <a:highlight>
                  <a:srgbClr val="FFFFFF"/>
                </a:highlight>
              </a:rPr>
              <a:t>Something new they learned: </a:t>
            </a:r>
          </a:p>
          <a:p>
            <a:pPr marL="171450" indent="-171450">
              <a:buFont typeface="Arial" panose="020B0604020202020204" pitchFamily="34" charset="0"/>
              <a:buChar char="•"/>
            </a:pPr>
            <a:r>
              <a:rPr lang="en-US" dirty="0"/>
              <a:t>Learning about Diabetes Distress. </a:t>
            </a:r>
          </a:p>
          <a:p>
            <a:pPr marL="171450" indent="-171450">
              <a:buFont typeface="Arial" panose="020B0604020202020204" pitchFamily="34" charset="0"/>
              <a:buChar char="•"/>
            </a:pPr>
            <a:r>
              <a:rPr lang="en-US" dirty="0"/>
              <a:t>There is a community of people like you. </a:t>
            </a:r>
          </a:p>
          <a:p>
            <a:pPr marL="171450" indent="-171450">
              <a:buFont typeface="Arial" panose="020B0604020202020204" pitchFamily="34" charset="0"/>
              <a:buChar char="•"/>
            </a:pPr>
            <a:r>
              <a:rPr lang="en-US" dirty="0"/>
              <a:t>Being self-compassionate with </a:t>
            </a:r>
            <a:r>
              <a:rPr lang="en-US" dirty="0" err="1"/>
              <a:t>oneselves</a:t>
            </a:r>
            <a:r>
              <a:rPr lang="en-US" dirty="0"/>
              <a:t>. </a:t>
            </a:r>
          </a:p>
          <a:p>
            <a:pPr marL="171450" indent="-171450">
              <a:buFont typeface="Arial" panose="020B0604020202020204" pitchFamily="34" charset="0"/>
              <a:buChar char="•"/>
            </a:pPr>
            <a:r>
              <a:rPr lang="en-US" dirty="0"/>
              <a:t>Change mental state/ positive mindset.</a:t>
            </a:r>
          </a:p>
          <a:p>
            <a:pPr marL="171450" indent="-171450">
              <a:buFont typeface="Arial" panose="020B0604020202020204" pitchFamily="34" charset="0"/>
              <a:buChar char="•"/>
            </a:pPr>
            <a:r>
              <a:rPr lang="en-US" dirty="0"/>
              <a:t> T1DES- 5 step process. </a:t>
            </a:r>
          </a:p>
          <a:p>
            <a:pPr marL="171450" indent="-171450">
              <a:buFont typeface="Arial" panose="020B0604020202020204" pitchFamily="34" charset="0"/>
              <a:buChar char="•"/>
            </a:pPr>
            <a:r>
              <a:rPr lang="en-US" dirty="0"/>
              <a:t>Diabetes Education, </a:t>
            </a:r>
          </a:p>
          <a:p>
            <a:pPr marL="171450" indent="-171450">
              <a:buFont typeface="Arial" panose="020B0604020202020204" pitchFamily="34" charset="0"/>
              <a:buChar char="•"/>
            </a:pPr>
            <a:r>
              <a:rPr lang="en-US" dirty="0"/>
              <a:t>Management and Resources.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Additional quotes:</a:t>
            </a:r>
          </a:p>
          <a:p>
            <a:pPr marL="171450" indent="-171450">
              <a:buFont typeface="Arial" panose="020B0604020202020204" pitchFamily="34" charset="0"/>
              <a:buChar char="•"/>
            </a:pPr>
            <a:r>
              <a:rPr lang="en-US" dirty="0"/>
              <a:t>Everyone was well engaged and spoke about themselves. I was shocked by how easy it felt.</a:t>
            </a:r>
          </a:p>
          <a:p>
            <a:pPr marL="171450" indent="-171450">
              <a:buFont typeface="Arial" panose="020B0604020202020204" pitchFamily="34" charset="0"/>
              <a:buChar char="•"/>
            </a:pPr>
            <a:r>
              <a:rPr lang="en-US" dirty="0"/>
              <a:t>I enjoyed the freedom of discussion and validation on how I have been feeling</a:t>
            </a:r>
          </a:p>
          <a:p>
            <a:pPr marL="171450" indent="-171450">
              <a:buFont typeface="Arial" panose="020B0604020202020204" pitchFamily="34" charset="0"/>
              <a:buChar char="•"/>
            </a:pPr>
            <a:r>
              <a:rPr lang="en-US" dirty="0"/>
              <a:t>The acknowledgment of mental health, and how difficult diabetes truly is to manage.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E76B3E-B993-47C7-940D-335EFA076FC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58380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just completed our final baseline in July and I’m sharing some information on the baseline measures. Aim 2 is evaluating diabetes-related outcomes for T1DES. </a:t>
            </a:r>
          </a:p>
          <a:p>
            <a:endParaRPr lang="en-US" dirty="0"/>
          </a:p>
          <a:p>
            <a:r>
              <a:rPr lang="en-US" dirty="0"/>
              <a:t>Point of care A1c: average for the full sample.</a:t>
            </a:r>
          </a:p>
          <a:p>
            <a:r>
              <a:rPr lang="en-US" dirty="0"/>
              <a:t>Diabetes Distress: 3.1. Scores &gt;3 represent “high” distress distress. When you look at the subscales, we see high distress scores in:</a:t>
            </a:r>
          </a:p>
          <a:p>
            <a:pPr marL="171450" indent="-171450">
              <a:buFontTx/>
              <a:buChar char="-"/>
            </a:pPr>
            <a:r>
              <a:rPr lang="en-US" dirty="0"/>
              <a:t>Management distress (3.4): “</a:t>
            </a:r>
            <a:r>
              <a:rPr lang="en-US" sz="1200" kern="1200" dirty="0">
                <a:solidFill>
                  <a:schemeClr val="tx1"/>
                </a:solidFill>
                <a:effectLst/>
                <a:latin typeface="+mn-lt"/>
                <a:ea typeface="+mn-ea"/>
                <a:cs typeface="+mn-cs"/>
              </a:rPr>
              <a:t>feeling that I don’t give my diabetes as much attention as I probably should.”</a:t>
            </a:r>
            <a:endParaRPr lang="en-US" dirty="0"/>
          </a:p>
          <a:p>
            <a:pPr marL="171450" indent="-171450">
              <a:buFontTx/>
              <a:buChar char="-"/>
            </a:pPr>
            <a:r>
              <a:rPr lang="en-US" dirty="0"/>
              <a:t>Hypoglycemia distress (3.51): “</a:t>
            </a:r>
            <a:r>
              <a:rPr lang="en-US" sz="1200" kern="1200" dirty="0">
                <a:solidFill>
                  <a:schemeClr val="tx1"/>
                </a:solidFill>
                <a:effectLst/>
                <a:latin typeface="+mn-lt"/>
                <a:ea typeface="+mn-ea"/>
                <a:cs typeface="+mn-cs"/>
              </a:rPr>
              <a:t>feeling that I can’t ever be safe from the possibility of a serious hypoglycemic event.”</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Powerlessness (3.3): </a:t>
            </a:r>
            <a:r>
              <a:rPr lang="en-US" sz="1200" kern="1200" dirty="0">
                <a:solidFill>
                  <a:schemeClr val="tx1"/>
                </a:solidFill>
                <a:effectLst/>
                <a:latin typeface="+mn-lt"/>
                <a:ea typeface="+mn-ea"/>
                <a:cs typeface="+mn-cs"/>
              </a:rPr>
              <a:t>“feeling that no matter how hard I try with my diabetes, it will never be good enough.”</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Eating Distress (3.24): </a:t>
            </a:r>
            <a:r>
              <a:rPr lang="en-US" sz="1200" kern="1200" dirty="0">
                <a:solidFill>
                  <a:schemeClr val="tx1"/>
                </a:solidFill>
                <a:effectLst/>
                <a:latin typeface="+mn-lt"/>
                <a:ea typeface="+mn-ea"/>
                <a:cs typeface="+mn-cs"/>
              </a:rPr>
              <a:t>“feeling that thoughts about food and eating control my life.”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also want to highlight some of the social needs reported.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table highlights aspects of diabetes management impacted by cost.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42% reported that they have never rationed their insulin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However, when we ask about insulin cost concerns, we do see that young adult patients have either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skipped insulin doses,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taken less insulin than needed or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delayed buying their insulin due to cost concerns.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NEXT slide will look at social needs in greater detail.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E76B3E-B993-47C7-940D-335EFA076FC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35107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This figure shows people in T1DES in dark blue and people in StreamLine in light blue</a:t>
            </a:r>
          </a:p>
          <a:p>
            <a:endParaRPr lang="en-US" b="0" dirty="0"/>
          </a:p>
          <a:p>
            <a:pPr marL="171450" indent="-171450">
              <a:buFont typeface="Arial" panose="020B0604020202020204" pitchFamily="34" charset="0"/>
              <a:buChar char="•"/>
            </a:pPr>
            <a:r>
              <a:rPr lang="en-US" b="0" dirty="0"/>
              <a:t>For the full sample, the </a:t>
            </a:r>
            <a:r>
              <a:rPr lang="en-US" b="1" dirty="0"/>
              <a:t>average # of social needs</a:t>
            </a:r>
            <a:r>
              <a:rPr lang="en-US" b="0" dirty="0"/>
              <a:t> was 2.4 (T1DES 2.5 and StreamLine 2.3) needs.</a:t>
            </a:r>
          </a:p>
          <a:p>
            <a:pPr marL="171450" indent="-171450">
              <a:buFont typeface="Arial" panose="020B0604020202020204" pitchFamily="34" charset="0"/>
              <a:buChar char="•"/>
            </a:pPr>
            <a:r>
              <a:rPr lang="en-US" b="0" dirty="0"/>
              <a:t>Food, finances, and transportation were most reported across the board, followed by social isolation, housing, and utilities</a:t>
            </a:r>
          </a:p>
          <a:p>
            <a:pPr marL="171450" indent="-171450">
              <a:buFont typeface="Arial" panose="020B0604020202020204" pitchFamily="34" charset="0"/>
              <a:buChar char="•"/>
            </a:pPr>
            <a:r>
              <a:rPr lang="en-US" b="0" dirty="0"/>
              <a:t>~28% of the full sample reported not having any social needs.</a:t>
            </a:r>
          </a:p>
          <a:p>
            <a:endParaRPr lang="en-US" dirty="0"/>
          </a:p>
          <a:p>
            <a:r>
              <a:rPr lang="en-US" dirty="0"/>
              <a:t>Social Needs for the full baseline sample</a:t>
            </a:r>
          </a:p>
          <a:p>
            <a:pPr marL="171450"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Food</a:t>
            </a:r>
            <a:r>
              <a:rPr lang="en-US" dirty="0">
                <a:effectLst/>
              </a:rPr>
              <a:t> </a:t>
            </a:r>
            <a:r>
              <a:rPr lang="en-US" sz="1200" b="0" i="0" u="none" strike="noStrike" kern="1200" dirty="0">
                <a:solidFill>
                  <a:schemeClr val="tx1"/>
                </a:solidFill>
                <a:effectLst/>
                <a:latin typeface="+mn-lt"/>
                <a:ea typeface="+mn-ea"/>
                <a:cs typeface="+mn-cs"/>
              </a:rPr>
              <a:t>39.3%</a:t>
            </a:r>
            <a:r>
              <a:rPr lang="en-US" dirty="0">
                <a:effectLst/>
              </a:rPr>
              <a:t> </a:t>
            </a:r>
          </a:p>
          <a:p>
            <a:pPr marL="171450"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Housing</a:t>
            </a:r>
            <a:r>
              <a:rPr lang="en-US" dirty="0">
                <a:effectLst/>
              </a:rPr>
              <a:t> </a:t>
            </a:r>
            <a:r>
              <a:rPr lang="en-US" sz="1200" b="0" i="0" u="none" strike="noStrike" kern="1200" dirty="0">
                <a:solidFill>
                  <a:schemeClr val="tx1"/>
                </a:solidFill>
                <a:effectLst/>
                <a:latin typeface="+mn-lt"/>
                <a:ea typeface="+mn-ea"/>
                <a:cs typeface="+mn-cs"/>
              </a:rPr>
              <a:t>22.6%</a:t>
            </a:r>
            <a:r>
              <a:rPr lang="en-US" dirty="0">
                <a:effectLst/>
              </a:rPr>
              <a:t> </a:t>
            </a:r>
          </a:p>
          <a:p>
            <a:pPr marL="171450"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Utilities</a:t>
            </a:r>
            <a:r>
              <a:rPr lang="en-US" dirty="0">
                <a:effectLst/>
              </a:rPr>
              <a:t> </a:t>
            </a:r>
            <a:r>
              <a:rPr lang="en-US" sz="1200" b="0" i="0" u="none" strike="noStrike" kern="1200" dirty="0">
                <a:solidFill>
                  <a:schemeClr val="tx1"/>
                </a:solidFill>
                <a:effectLst/>
                <a:latin typeface="+mn-lt"/>
                <a:ea typeface="+mn-ea"/>
                <a:cs typeface="+mn-cs"/>
              </a:rPr>
              <a:t>19.1%</a:t>
            </a:r>
          </a:p>
          <a:p>
            <a:pPr marL="171450"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Finances</a:t>
            </a:r>
            <a:r>
              <a:rPr lang="en-US" dirty="0">
                <a:effectLst/>
              </a:rPr>
              <a:t> </a:t>
            </a:r>
            <a:r>
              <a:rPr lang="en-US" sz="1200" b="0" i="0" u="none" strike="noStrike" kern="1200" dirty="0">
                <a:solidFill>
                  <a:schemeClr val="tx1"/>
                </a:solidFill>
                <a:effectLst/>
                <a:latin typeface="+mn-lt"/>
                <a:ea typeface="+mn-ea"/>
                <a:cs typeface="+mn-cs"/>
              </a:rPr>
              <a:t>54.8%</a:t>
            </a:r>
            <a:r>
              <a:rPr lang="en-US" dirty="0">
                <a:effectLst/>
              </a:rPr>
              <a:t> </a:t>
            </a:r>
          </a:p>
          <a:p>
            <a:pPr marL="171450"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Transportation</a:t>
            </a:r>
            <a:r>
              <a:rPr lang="en-US" dirty="0">
                <a:effectLst/>
              </a:rPr>
              <a:t> </a:t>
            </a:r>
            <a:r>
              <a:rPr lang="en-US" sz="1200" b="0" i="0" u="none" strike="noStrike" kern="1200" dirty="0">
                <a:solidFill>
                  <a:schemeClr val="tx1"/>
                </a:solidFill>
                <a:effectLst/>
                <a:latin typeface="+mn-lt"/>
                <a:ea typeface="+mn-ea"/>
                <a:cs typeface="+mn-cs"/>
              </a:rPr>
              <a:t>39.3%</a:t>
            </a:r>
            <a:r>
              <a:rPr lang="en-US" dirty="0">
                <a:effectLst/>
              </a:rPr>
              <a:t> </a:t>
            </a:r>
          </a:p>
          <a:p>
            <a:pPr marL="171450"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Loneliness or isolation</a:t>
            </a:r>
            <a:r>
              <a:rPr lang="en-US" dirty="0">
                <a:effectLst/>
              </a:rPr>
              <a:t> </a:t>
            </a:r>
            <a:r>
              <a:rPr lang="en-US" sz="1200" b="0" i="0" u="none" strike="noStrike" kern="1200" dirty="0">
                <a:solidFill>
                  <a:schemeClr val="tx1"/>
                </a:solidFill>
                <a:effectLst/>
                <a:latin typeface="+mn-lt"/>
                <a:ea typeface="+mn-ea"/>
                <a:cs typeface="+mn-cs"/>
              </a:rPr>
              <a:t>22.6%</a:t>
            </a:r>
            <a:r>
              <a:rPr lang="en-US" dirty="0">
                <a:effectLst/>
              </a:rPr>
              <a:t> </a:t>
            </a:r>
          </a:p>
          <a:p>
            <a:pPr marL="171450"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Personal safety</a:t>
            </a:r>
            <a:r>
              <a:rPr lang="en-US" dirty="0">
                <a:effectLst/>
              </a:rPr>
              <a:t> </a:t>
            </a:r>
            <a:r>
              <a:rPr lang="en-US" sz="1200" b="0" i="0" u="none" strike="noStrike" kern="1200" dirty="0">
                <a:solidFill>
                  <a:schemeClr val="tx1"/>
                </a:solidFill>
                <a:effectLst/>
                <a:latin typeface="+mn-lt"/>
                <a:ea typeface="+mn-ea"/>
                <a:cs typeface="+mn-cs"/>
              </a:rPr>
              <a:t>3.6%</a:t>
            </a:r>
            <a:r>
              <a:rPr lang="en-US" dirty="0">
                <a:effectLst/>
              </a:rPr>
              <a:t> </a:t>
            </a:r>
          </a:p>
          <a:p>
            <a:pPr marL="171450"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Childcare</a:t>
            </a:r>
            <a:r>
              <a:rPr lang="en-US" dirty="0">
                <a:effectLst/>
              </a:rPr>
              <a:t> </a:t>
            </a:r>
            <a:r>
              <a:rPr lang="en-US" sz="1200" b="0" i="0" u="none" strike="noStrike" kern="1200" dirty="0">
                <a:solidFill>
                  <a:schemeClr val="tx1"/>
                </a:solidFill>
                <a:effectLst/>
                <a:latin typeface="+mn-lt"/>
                <a:ea typeface="+mn-ea"/>
                <a:cs typeface="+mn-cs"/>
              </a:rPr>
              <a:t>7.1%</a:t>
            </a:r>
            <a:r>
              <a:rPr lang="en-US" dirty="0">
                <a:effectLst/>
              </a:rPr>
              <a:t> </a:t>
            </a:r>
          </a:p>
          <a:p>
            <a:pPr marL="171450"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None</a:t>
            </a:r>
            <a:r>
              <a:rPr lang="en-US" dirty="0">
                <a:effectLst/>
              </a:rPr>
              <a:t> </a:t>
            </a:r>
            <a:r>
              <a:rPr lang="en-US" sz="1200" b="0" i="0" u="none" strike="noStrike" kern="1200" dirty="0">
                <a:solidFill>
                  <a:schemeClr val="tx1"/>
                </a:solidFill>
                <a:effectLst/>
                <a:latin typeface="+mn-lt"/>
                <a:ea typeface="+mn-ea"/>
                <a:cs typeface="+mn-cs"/>
              </a:rPr>
              <a:t>28.6%</a:t>
            </a:r>
            <a:r>
              <a:rPr lang="en-US" dirty="0">
                <a:effectLst/>
              </a:rPr>
              <a:t> </a:t>
            </a:r>
          </a:p>
          <a:p>
            <a:pPr marL="171450"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Other</a:t>
            </a:r>
            <a:r>
              <a:rPr lang="en-US" dirty="0">
                <a:effectLst/>
              </a:rPr>
              <a:t> </a:t>
            </a:r>
            <a:r>
              <a:rPr lang="en-US" sz="1200" b="0" i="0" u="none" strike="noStrike" kern="1200" dirty="0">
                <a:solidFill>
                  <a:schemeClr val="tx1"/>
                </a:solidFill>
                <a:effectLst/>
                <a:latin typeface="+mn-lt"/>
                <a:ea typeface="+mn-ea"/>
                <a:cs typeface="+mn-cs"/>
              </a:rPr>
              <a:t>3.6%</a:t>
            </a:r>
            <a:r>
              <a:rPr lang="en-US" dirty="0">
                <a:effectLst/>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E76B3E-B993-47C7-940D-335EFA076FC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7060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0" dirty="0"/>
              <a:t>Of we see that T1DES has an impact on diabetes distress and diabetes management, we hope to do a larger, multi-site trial of T1DES. </a:t>
            </a:r>
          </a:p>
          <a:p>
            <a:endParaRPr lang="en-US" b="1" dirty="0"/>
          </a:p>
          <a:p>
            <a:r>
              <a:rPr lang="en-US" b="1" dirty="0"/>
              <a:t>Sustained outcomes:</a:t>
            </a:r>
          </a:p>
          <a:p>
            <a:pPr marL="171450" indent="-171450">
              <a:buFont typeface="Arial" panose="020B0604020202020204" pitchFamily="34" charset="0"/>
              <a:buChar char="•"/>
            </a:pPr>
            <a:r>
              <a:rPr lang="en-US" b="0" dirty="0"/>
              <a:t>Long term, we need to think about how to integrate T1DES. Where does it live? How does it continue. And more importantly, what is the mechanism that can exist long-term to help sustain reduced diabetes distress, reduce feelings of social isolation. </a:t>
            </a:r>
          </a:p>
          <a:p>
            <a:endParaRPr lang="en-US" b="1" dirty="0"/>
          </a:p>
          <a:p>
            <a:r>
              <a:rPr lang="en-US" b="1" dirty="0"/>
              <a:t>Clinical Collaboration</a:t>
            </a:r>
          </a:p>
          <a:p>
            <a:pPr marL="171450" indent="-171450">
              <a:buFont typeface="Arial" panose="020B0604020202020204" pitchFamily="34" charset="0"/>
              <a:buChar char="•"/>
            </a:pPr>
            <a:r>
              <a:rPr lang="en-US" b="0" dirty="0"/>
              <a:t>Our hypothesis is that T1DES helps reduce some of the psychological barriers, provide emotion regulation tools which hopefully opens a door and allows patients to re-engage in their clinical care and diabetes management. We wrote T1DES thinking about it as a tool INSIDE endocrinology practices and diabetes centers. That’s how we embed T1DES.</a:t>
            </a:r>
          </a:p>
          <a:p>
            <a:endParaRPr lang="en-US" b="1" dirty="0"/>
          </a:p>
          <a:p>
            <a:r>
              <a:rPr lang="en-US" b="1" dirty="0"/>
              <a:t>Community Connection</a:t>
            </a:r>
          </a:p>
          <a:p>
            <a:pPr marL="171450" indent="-171450">
              <a:buFont typeface="Arial" panose="020B0604020202020204" pitchFamily="34" charset="0"/>
              <a:buChar char="•"/>
            </a:pPr>
            <a:r>
              <a:rPr lang="en-US" b="0" dirty="0"/>
              <a:t>However, I think sustained outcomes for people with type 1 diabetes come with thinking about how we help sustain avenues for connection. For discussion – not only about diabetes, but just about life..</a:t>
            </a:r>
          </a:p>
          <a:p>
            <a:endParaRPr lang="en-US" b="1" dirty="0"/>
          </a:p>
          <a:p>
            <a:r>
              <a:rPr lang="en-US" b="1" dirty="0"/>
              <a:t>Social Needs Support</a:t>
            </a:r>
          </a:p>
          <a:p>
            <a:pPr marL="171450" indent="-171450">
              <a:buFont typeface="Arial" panose="020B0604020202020204" pitchFamily="34" charset="0"/>
              <a:buChar char="•"/>
            </a:pPr>
            <a:r>
              <a:rPr lang="en-US" b="0" dirty="0"/>
              <a:t>Of critical importance for many people are addressing social needs with really are instrumental to survival. Unmet social needs will interrupt people’s ability to engage in health care practices and diabetes management practices as they would like to.</a:t>
            </a:r>
          </a:p>
          <a:p>
            <a:endParaRPr lang="en-US" b="1" dirty="0"/>
          </a:p>
          <a:p>
            <a:r>
              <a:rPr lang="en-US" b="1" dirty="0"/>
              <a:t>Research Engagement</a:t>
            </a:r>
          </a:p>
          <a:p>
            <a:pPr marL="171450" indent="-171450">
              <a:buFont typeface="Arial" panose="020B0604020202020204" pitchFamily="34" charset="0"/>
              <a:buChar char="•"/>
            </a:pPr>
            <a:r>
              <a:rPr lang="en-US" b="0" dirty="0"/>
              <a:t>Our team will continue to engage our growing advisory board in this work as we think about next steps for embedding T1DES and implementing at additional health systems.</a:t>
            </a:r>
          </a:p>
          <a:p>
            <a:pPr marL="171450" indent="-171450">
              <a:buFont typeface="Arial" panose="020B0604020202020204" pitchFamily="34" charset="0"/>
              <a:buChar char="•"/>
            </a:pPr>
            <a:r>
              <a:rPr lang="en-US" b="0" dirty="0"/>
              <a:t>We will continue to push for creative and effective ways to communicate with more patients and ensure we engage groups who have been traditionally underrepresented in research. It’s imperative we develop interventions and programs that have been tested with and are responsive to a representative sample of patients.</a:t>
            </a:r>
          </a:p>
          <a:p>
            <a:pPr marL="171450" indent="-171450">
              <a:buFont typeface="Arial" panose="020B0604020202020204" pitchFamily="34" charset="0"/>
              <a:buChar char="•"/>
            </a:pPr>
            <a:r>
              <a:rPr lang="en-US" dirty="0"/>
              <a:t>WE will continue to refine our strategies using the AASAP retention method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Calibri" panose="020F0502020204030204" pitchFamily="34" charset="0"/>
              </a:rPr>
              <a:t>Employing and working closely with an advisory board strengthens intervention adaptation, study recruitment, study engagement, and improves perceived appropriateness and satisfaction of the intervention content. CAB members must be compensated for their time and need clear, concise meeting agendas and goals ahead of each meeting.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4AF06E-9EC8-4AF8-8D33-6FFB5D677D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9206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E76B3E-B993-47C7-940D-335EFA076FC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31222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 have no disclosures and you’re welcome to take pictures.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E76B3E-B993-47C7-940D-335EFA076FC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26040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E76B3E-B993-47C7-940D-335EFA076FC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46779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Tx/>
              <a:buChar char="-"/>
            </a:pPr>
            <a:r>
              <a:rPr lang="en-US" b="1" dirty="0"/>
              <a:t>Diabetes self-management 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dirty="0">
                <a:effectLst/>
                <a:latin typeface="Arial" panose="020B0604020202020204" pitchFamily="34" charset="0"/>
                <a:ea typeface="Calibri" panose="020F0502020204030204" pitchFamily="34" charset="0"/>
                <a:cs typeface="Times New Roman" panose="02020603050405020304" pitchFamily="18" charset="0"/>
              </a:rPr>
              <a:t>Providers have described diabetes education, the primary source for patient education and support, as too generic and lacking sensitivity to the needs of ethnically minority communities, namely Black African and Caribbean communities.</a:t>
            </a:r>
            <a:r>
              <a:rPr lang="en-US" sz="1800" u="none" baseline="30000" dirty="0">
                <a:effectLst/>
                <a:latin typeface="Arial" panose="020B0604020202020204" pitchFamily="34" charset="0"/>
                <a:ea typeface="Calibri" panose="020F0502020204030204" pitchFamily="34" charset="0"/>
                <a:cs typeface="Times New Roman" panose="02020603050405020304" pitchFamily="18" charset="0"/>
              </a:rPr>
              <a:t>20</a:t>
            </a:r>
            <a:r>
              <a:rPr lang="en-US" sz="1800" u="none" dirty="0">
                <a:effectLst/>
                <a:latin typeface="Arial" panose="020B0604020202020204" pitchFamily="34" charset="0"/>
                <a:ea typeface="Calibri" panose="020F0502020204030204" pitchFamily="34" charset="0"/>
                <a:cs typeface="Times New Roman" panose="02020603050405020304" pitchFamily="18" charset="0"/>
              </a:rPr>
              <a:t> Culturally tailored interventions improve health outcomes for ethnic minorities with diabetes and other chronic conditions;</a:t>
            </a:r>
            <a:r>
              <a:rPr lang="en-US" sz="1800" u="none" baseline="30000" dirty="0">
                <a:effectLst/>
                <a:latin typeface="Arial" panose="020B0604020202020204" pitchFamily="34" charset="0"/>
                <a:ea typeface="Calibri" panose="020F0502020204030204" pitchFamily="34" charset="0"/>
                <a:cs typeface="Times New Roman" panose="02020603050405020304" pitchFamily="18" charset="0"/>
              </a:rPr>
              <a:t>21-25</a:t>
            </a:r>
            <a:r>
              <a:rPr lang="en-US" sz="1800" u="none" dirty="0">
                <a:effectLst/>
                <a:latin typeface="Arial" panose="020B0604020202020204" pitchFamily="34" charset="0"/>
                <a:ea typeface="Calibri" panose="020F0502020204030204" pitchFamily="34" charset="0"/>
                <a:cs typeface="Times New Roman" panose="02020603050405020304" pitchFamily="18" charset="0"/>
              </a:rPr>
              <a:t> these interventions are emic in structure and emphasize unique practices common to a specific culture and especially necessary when existing interventions are Eurocentric in nature</a:t>
            </a:r>
            <a:r>
              <a:rPr lang="en-US" sz="1800" u="none" baseline="30000" dirty="0">
                <a:effectLst/>
                <a:latin typeface="Arial" panose="020B0604020202020204" pitchFamily="34" charset="0"/>
                <a:ea typeface="Calibri" panose="020F0502020204030204" pitchFamily="34" charset="0"/>
                <a:cs typeface="Times New Roman" panose="02020603050405020304" pitchFamily="18" charset="0"/>
              </a:rPr>
              <a:t>26</a:t>
            </a:r>
            <a:r>
              <a:rPr lang="en-US" sz="1800" u="none" dirty="0">
                <a:effectLst/>
                <a:latin typeface="Arial" panose="020B0604020202020204" pitchFamily="34" charset="0"/>
                <a:ea typeface="Calibri" panose="020F0502020204030204" pitchFamily="34" charset="0"/>
                <a:cs typeface="Times New Roman" panose="02020603050405020304" pitchFamily="18" charset="0"/>
              </a:rPr>
              <a:t> or developed with Eurocentric groups. Using the tested ADAPT-ITT framework,</a:t>
            </a:r>
            <a:r>
              <a:rPr lang="en-US" sz="1800" u="none" baseline="30000" dirty="0">
                <a:effectLst/>
                <a:latin typeface="Arial" panose="020B0604020202020204" pitchFamily="34" charset="0"/>
                <a:ea typeface="Calibri" panose="020F0502020204030204" pitchFamily="34" charset="0"/>
                <a:cs typeface="Times New Roman" panose="02020603050405020304" pitchFamily="18" charset="0"/>
              </a:rPr>
              <a:t>27-30</a:t>
            </a:r>
            <a:r>
              <a:rPr lang="en-US" sz="1800" u="none" dirty="0">
                <a:effectLst/>
                <a:latin typeface="Arial" panose="020B0604020202020204" pitchFamily="34" charset="0"/>
                <a:ea typeface="Calibri" panose="020F0502020204030204" pitchFamily="34" charset="0"/>
                <a:cs typeface="Times New Roman" panose="02020603050405020304" pitchFamily="18" charset="0"/>
              </a:rPr>
              <a:t> our study would be the first to systematically adapt and evidence-based intervention to be culturally competent and tailored for Black young adults with T1D.</a:t>
            </a:r>
            <a:endParaRPr lang="en-US" sz="1800" u="none"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Tx/>
              <a:buNone/>
            </a:pPr>
            <a:endParaRPr lang="en-US" b="1" dirty="0"/>
          </a:p>
          <a:p>
            <a:pPr marL="0" indent="0">
              <a:buFontTx/>
              <a:buNone/>
            </a:pPr>
            <a:r>
              <a:rPr lang="en-US" sz="1800" dirty="0">
                <a:effectLst/>
                <a:latin typeface="Arial" panose="020B0604020202020204" pitchFamily="34" charset="0"/>
                <a:ea typeface="Calibri" panose="020F0502020204030204" pitchFamily="34" charset="0"/>
              </a:rPr>
              <a:t>In a recent position statement, the American Diabetes Association (ADA) recommended that all people with diabetes should participate in education and support for diabetes self-management, which should include knowledge and skills-building. Continued education and support are also essential for implementing skills and behavior maintenance over time</a:t>
            </a:r>
            <a:endParaRPr lang="en-US" b="1" dirty="0"/>
          </a:p>
          <a:p>
            <a:pPr marL="171450" indent="-171450">
              <a:buFontTx/>
              <a:buChar char="-"/>
            </a:pPr>
            <a:endParaRPr lang="en-US" b="1" dirty="0"/>
          </a:p>
          <a:p>
            <a:pPr marL="171450" indent="-171450">
              <a:buFontTx/>
              <a:buChar char="-"/>
            </a:pPr>
            <a:r>
              <a:rPr lang="en-US" b="1" dirty="0"/>
              <a:t>Racial disparities in disease burden</a:t>
            </a:r>
          </a:p>
          <a:p>
            <a:pPr marL="0" indent="0">
              <a:buFontTx/>
              <a:buNone/>
            </a:pPr>
            <a:r>
              <a:rPr lang="en-US" sz="1800" dirty="0">
                <a:effectLst/>
                <a:latin typeface="Arial" panose="020B0604020202020204" pitchFamily="34" charset="0"/>
                <a:ea typeface="Calibri" panose="020F0502020204030204" pitchFamily="34" charset="0"/>
              </a:rPr>
              <a:t>Recent research has demonstrated the racial and ethnic-based disparities among young adults with T1D. After accounting for socio-economic status (SES), diabetes distress, diabetes self-management, and diabetes technology use were the largest contributors to the disparity in glycemic control between Black and White young adults (YA) with T1D, with Black YA having poor glycemic control</a:t>
            </a:r>
            <a:endParaRPr lang="en-US" b="1" dirty="0"/>
          </a:p>
          <a:p>
            <a:pPr marL="171450" indent="-171450">
              <a:buFontTx/>
              <a:buChar char="-"/>
            </a:pPr>
            <a:endParaRPr lang="en-US" b="1" dirty="0"/>
          </a:p>
          <a:p>
            <a:pPr marL="171450" indent="-171450">
              <a:buFontTx/>
              <a:buChar char="-"/>
            </a:pPr>
            <a:r>
              <a:rPr lang="en-US" b="1" dirty="0"/>
              <a:t>Tools for working through Diabetes distress</a:t>
            </a:r>
          </a:p>
          <a:p>
            <a:pPr marL="0" indent="0">
              <a:buFontTx/>
              <a:buNone/>
            </a:pPr>
            <a:endParaRPr lang="en-US" b="1" dirty="0"/>
          </a:p>
          <a:p>
            <a:pPr marL="0" indent="0">
              <a:buFontTx/>
              <a:buNone/>
            </a:pPr>
            <a:r>
              <a:rPr lang="en-US" sz="1800" b="1" dirty="0">
                <a:effectLst/>
                <a:latin typeface="Arial" panose="020B0604020202020204" pitchFamily="34" charset="0"/>
                <a:ea typeface="Calibri" panose="020F0502020204030204" pitchFamily="34" charset="0"/>
              </a:rPr>
              <a:t>. </a:t>
            </a:r>
            <a:r>
              <a:rPr lang="en-US" sz="1800" dirty="0">
                <a:effectLst/>
                <a:latin typeface="Arial" panose="020B0604020202020204" pitchFamily="34" charset="0"/>
                <a:ea typeface="Calibri" panose="020F0502020204030204" pitchFamily="34" charset="0"/>
              </a:rPr>
              <a:t>Diabetes distress is the negative emotional effect of living with diabetes.</a:t>
            </a:r>
            <a:r>
              <a:rPr lang="en-US" sz="1800" baseline="30000" dirty="0">
                <a:effectLst/>
                <a:latin typeface="Arial" panose="020B0604020202020204" pitchFamily="34" charset="0"/>
                <a:ea typeface="Calibri" panose="020F0502020204030204" pitchFamily="34" charset="0"/>
              </a:rPr>
              <a:t>31</a:t>
            </a:r>
            <a:r>
              <a:rPr lang="en-US" sz="1800" dirty="0">
                <a:effectLst/>
                <a:latin typeface="Arial" panose="020B0604020202020204" pitchFamily="34" charset="0"/>
                <a:ea typeface="Calibri" panose="020F0502020204030204" pitchFamily="34" charset="0"/>
              </a:rPr>
              <a:t> Diabetes management requires consistent monitoring, complex navigation of social situations to remain adherent to self-management, and high engagement with health care providers, including the recommended blood draw to monitor HbA</a:t>
            </a:r>
            <a:r>
              <a:rPr lang="en-US" sz="1800" baseline="-25000" dirty="0">
                <a:effectLst/>
                <a:latin typeface="Arial" panose="020B0604020202020204" pitchFamily="34" charset="0"/>
                <a:ea typeface="Calibri" panose="020F0502020204030204" pitchFamily="34" charset="0"/>
              </a:rPr>
              <a:t>1c</a:t>
            </a:r>
            <a:r>
              <a:rPr lang="en-US" sz="1800" dirty="0">
                <a:effectLst/>
                <a:latin typeface="Arial" panose="020B0604020202020204" pitchFamily="34" charset="0"/>
                <a:ea typeface="Calibri" panose="020F0502020204030204" pitchFamily="34" charset="0"/>
              </a:rPr>
              <a:t> levels every three months. Diabetes distress addresses the additional stressors and emotional impact a person with diabetes experiences that is specific to diabetes.</a:t>
            </a:r>
            <a:endParaRPr lang="en-US" sz="1800" b="1" dirty="0">
              <a:effectLst/>
              <a:latin typeface="Arial" panose="020B0604020202020204" pitchFamily="34" charset="0"/>
              <a:ea typeface="Calibri" panose="020F0502020204030204" pitchFamily="34" charset="0"/>
            </a:endParaRPr>
          </a:p>
          <a:p>
            <a:pPr marL="0" indent="0">
              <a:buFontTx/>
              <a:buNone/>
            </a:pPr>
            <a:endParaRPr lang="en-US" sz="1800" b="1"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dirty="0">
                <a:effectLst/>
                <a:latin typeface="Arial" panose="020B0604020202020204" pitchFamily="34" charset="0"/>
                <a:ea typeface="Calibri" panose="020F0502020204030204" pitchFamily="34" charset="0"/>
                <a:cs typeface="Times New Roman" panose="02020603050405020304" pitchFamily="18" charset="0"/>
              </a:rPr>
              <a:t>Diabetes distress has also been identified as one of the largest contributors to racial disparities between Black and White young adults ages 18-25 years with type 1 diabetes.</a:t>
            </a:r>
            <a:r>
              <a:rPr lang="en-US" sz="1800" u="none" baseline="30000" dirty="0">
                <a:effectLst/>
                <a:latin typeface="Arial" panose="020B0604020202020204" pitchFamily="34" charset="0"/>
                <a:ea typeface="Calibri" panose="020F0502020204030204" pitchFamily="34" charset="0"/>
                <a:cs typeface="Times New Roman" panose="02020603050405020304" pitchFamily="18" charset="0"/>
              </a:rPr>
              <a:t>8</a:t>
            </a:r>
            <a:r>
              <a:rPr lang="en-US" sz="1800" u="none" dirty="0">
                <a:effectLst/>
                <a:latin typeface="Arial" panose="020B0604020202020204" pitchFamily="34" charset="0"/>
                <a:ea typeface="Calibri" panose="020F0502020204030204" pitchFamily="34" charset="0"/>
                <a:cs typeface="Times New Roman" panose="02020603050405020304" pitchFamily="18" charset="0"/>
              </a:rPr>
              <a:t> Our study will address diabetes distress among Black young adults by tailoring an intervention relevant to their experiences managing T1D.</a:t>
            </a:r>
            <a:endParaRPr lang="en-US" sz="1800" u="none"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Tx/>
              <a:buNone/>
            </a:pPr>
            <a:endParaRPr lang="en-US" b="1" dirty="0"/>
          </a:p>
          <a:p>
            <a:pPr marL="171450" indent="-171450">
              <a:buFontTx/>
              <a:buChar char="-"/>
            </a:pPr>
            <a:endParaRPr lang="en-US" b="1" dirty="0"/>
          </a:p>
          <a:p>
            <a:pPr marL="171450" indent="-171450">
              <a:buFontTx/>
              <a:buChar char="-"/>
            </a:pPr>
            <a:endParaRPr lang="en-US" b="1" dirty="0"/>
          </a:p>
          <a:p>
            <a:pPr marL="171450" indent="-171450">
              <a:buFontTx/>
              <a:buChar char="-"/>
            </a:pP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E76B3E-B993-47C7-940D-335EFA076FC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83534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Study Aims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Our team will refine the OnTrack intervention for Black adults with T1D using the ADAPT-ITT model, which will become the </a:t>
            </a:r>
            <a:r>
              <a:rPr lang="en-US" sz="1200" b="1"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ype </a:t>
            </a:r>
            <a:r>
              <a:rPr lang="en-US" sz="1200" b="1" kern="12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D</a:t>
            </a:r>
            <a:r>
              <a:rPr lang="en-US" sz="1200" kern="1200" dirty="0">
                <a:solidFill>
                  <a:schemeClr val="tx1"/>
                </a:solidFill>
                <a:effectLst/>
                <a:latin typeface="+mn-lt"/>
                <a:ea typeface="+mn-ea"/>
                <a:cs typeface="+mn-cs"/>
              </a:rPr>
              <a:t>iabetes </a:t>
            </a:r>
            <a:r>
              <a:rPr lang="en-US" sz="1200" b="1" kern="1200" dirty="0">
                <a:solidFill>
                  <a:schemeClr val="tx1"/>
                </a:solidFill>
                <a:effectLst/>
                <a:latin typeface="+mn-lt"/>
                <a:ea typeface="+mn-ea"/>
                <a:cs typeface="+mn-cs"/>
              </a:rPr>
              <a:t>E</a:t>
            </a:r>
            <a:r>
              <a:rPr lang="en-US" sz="1200" kern="1200" dirty="0">
                <a:solidFill>
                  <a:schemeClr val="tx1"/>
                </a:solidFill>
                <a:effectLst/>
                <a:latin typeface="+mn-lt"/>
                <a:ea typeface="+mn-ea"/>
                <a:cs typeface="+mn-cs"/>
              </a:rPr>
              <a:t>ducation and </a:t>
            </a:r>
            <a:r>
              <a:rPr lang="en-US" sz="1200" b="1"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upport (T1DES) intervention. Our specific aims are to:</a:t>
            </a:r>
            <a:endParaRPr lang="en-US" dirty="0"/>
          </a:p>
          <a:p>
            <a:endParaRPr lang="en-US" dirty="0"/>
          </a:p>
          <a:p>
            <a:r>
              <a:rPr lang="en-US" sz="1200" b="1" kern="1200" dirty="0">
                <a:solidFill>
                  <a:schemeClr val="tx1"/>
                </a:solidFill>
                <a:effectLst/>
                <a:latin typeface="+mn-lt"/>
                <a:ea typeface="+mn-ea"/>
                <a:cs typeface="+mn-cs"/>
              </a:rPr>
              <a:t>Aim 1</a:t>
            </a:r>
            <a:r>
              <a:rPr lang="en-US" sz="1200" kern="1200" dirty="0">
                <a:solidFill>
                  <a:schemeClr val="tx1"/>
                </a:solidFill>
                <a:effectLst/>
                <a:latin typeface="+mn-lt"/>
                <a:ea typeface="+mn-ea"/>
                <a:cs typeface="+mn-cs"/>
              </a:rPr>
              <a:t>: Assess </a:t>
            </a:r>
            <a:r>
              <a:rPr lang="en-US" sz="1200" b="1" u="sng" kern="1200" dirty="0">
                <a:solidFill>
                  <a:schemeClr val="tx1"/>
                </a:solidFill>
                <a:effectLst/>
                <a:latin typeface="+mn-lt"/>
                <a:ea typeface="+mn-ea"/>
                <a:cs typeface="+mn-cs"/>
              </a:rPr>
              <a:t>feasibility</a:t>
            </a:r>
            <a:r>
              <a:rPr lang="en-US" sz="1200" kern="1200" dirty="0">
                <a:solidFill>
                  <a:schemeClr val="tx1"/>
                </a:solidFill>
                <a:effectLst/>
                <a:latin typeface="+mn-lt"/>
                <a:ea typeface="+mn-ea"/>
                <a:cs typeface="+mn-cs"/>
              </a:rPr>
              <a:t> of the culturally tailored intervention T1DES by measuring intervention acceptability, demand (retention, completed &gt; 80% of sessions), practicality, and implementation fidelity through participant surveys and key informant interviews with participants and the health care delivery team.</a:t>
            </a:r>
          </a:p>
          <a:p>
            <a:r>
              <a:rPr lang="en-US" sz="1200" b="1" kern="1200" dirty="0">
                <a:solidFill>
                  <a:schemeClr val="tx1"/>
                </a:solidFill>
                <a:effectLst/>
                <a:latin typeface="+mn-lt"/>
                <a:ea typeface="+mn-ea"/>
                <a:cs typeface="+mn-cs"/>
              </a:rPr>
              <a:t>Aim 2:</a:t>
            </a:r>
            <a:r>
              <a:rPr lang="en-US" sz="1200" kern="1200" dirty="0">
                <a:solidFill>
                  <a:schemeClr val="tx1"/>
                </a:solidFill>
                <a:effectLst/>
                <a:latin typeface="+mn-lt"/>
                <a:ea typeface="+mn-ea"/>
                <a:cs typeface="+mn-cs"/>
              </a:rPr>
              <a:t> Evaluate the </a:t>
            </a:r>
            <a:r>
              <a:rPr lang="en-US" sz="1200" b="1" u="sng" kern="1200" dirty="0">
                <a:solidFill>
                  <a:schemeClr val="tx1"/>
                </a:solidFill>
                <a:effectLst/>
                <a:latin typeface="+mn-lt"/>
                <a:ea typeface="+mn-ea"/>
                <a:cs typeface="+mn-cs"/>
              </a:rPr>
              <a:t>effect of the T1DES intervention</a:t>
            </a:r>
            <a:r>
              <a:rPr lang="en-US" sz="1200" kern="1200" dirty="0">
                <a:solidFill>
                  <a:schemeClr val="tx1"/>
                </a:solidFill>
                <a:effectLst/>
                <a:latin typeface="+mn-lt"/>
                <a:ea typeface="+mn-ea"/>
                <a:cs typeface="+mn-cs"/>
              </a:rPr>
              <a:t> on diabetes outcomes in a pilot randomized clinical trial among </a:t>
            </a:r>
            <a:r>
              <a:rPr lang="en-US" sz="1200" u="sng" kern="1200" dirty="0">
                <a:solidFill>
                  <a:schemeClr val="tx1"/>
                </a:solidFill>
                <a:effectLst/>
                <a:latin typeface="+mn-lt"/>
                <a:ea typeface="+mn-ea"/>
                <a:cs typeface="+mn-cs"/>
              </a:rPr>
              <a:t>N=40</a:t>
            </a:r>
            <a:r>
              <a:rPr lang="en-US" sz="1200" kern="1200" dirty="0">
                <a:solidFill>
                  <a:schemeClr val="tx1"/>
                </a:solidFill>
                <a:effectLst/>
                <a:latin typeface="+mn-lt"/>
                <a:ea typeface="+mn-ea"/>
                <a:cs typeface="+mn-cs"/>
              </a:rPr>
              <a:t> Black young adults age 18-26 years with T1D and elevated HbA</a:t>
            </a:r>
            <a:r>
              <a:rPr lang="en-US" sz="1200" kern="1200" baseline="-25000" dirty="0">
                <a:solidFill>
                  <a:schemeClr val="tx1"/>
                </a:solidFill>
                <a:effectLst/>
                <a:latin typeface="+mn-lt"/>
                <a:ea typeface="+mn-ea"/>
                <a:cs typeface="+mn-cs"/>
              </a:rPr>
              <a:t>1c</a:t>
            </a:r>
            <a:r>
              <a:rPr lang="en-US" sz="1200" kern="1200" dirty="0">
                <a:solidFill>
                  <a:schemeClr val="tx1"/>
                </a:solidFill>
                <a:effectLst/>
                <a:latin typeface="+mn-lt"/>
                <a:ea typeface="+mn-ea"/>
                <a:cs typeface="+mn-cs"/>
              </a:rPr>
              <a:t> (&gt;7.5%) by comparing changes in HbA</a:t>
            </a:r>
            <a:r>
              <a:rPr lang="en-US" sz="1200" kern="1200" baseline="-25000" dirty="0">
                <a:solidFill>
                  <a:schemeClr val="tx1"/>
                </a:solidFill>
                <a:effectLst/>
                <a:latin typeface="+mn-lt"/>
                <a:ea typeface="+mn-ea"/>
                <a:cs typeface="+mn-cs"/>
              </a:rPr>
              <a:t>1c</a:t>
            </a:r>
            <a:r>
              <a:rPr lang="en-US" sz="1200" kern="1200" dirty="0">
                <a:solidFill>
                  <a:schemeClr val="tx1"/>
                </a:solidFill>
                <a:effectLst/>
                <a:latin typeface="+mn-lt"/>
                <a:ea typeface="+mn-ea"/>
                <a:cs typeface="+mn-cs"/>
              </a:rPr>
              <a:t>, diabetes distress, and self-management from baseline to 6-months post-baseline among participants randomized to T1DES compared to the diabetes education-only control condition. We hypothesize T1DES participants will demonstrate improved HbA</a:t>
            </a:r>
            <a:r>
              <a:rPr lang="en-US" sz="1200" kern="1200" baseline="-25000" dirty="0">
                <a:solidFill>
                  <a:schemeClr val="tx1"/>
                </a:solidFill>
                <a:effectLst/>
                <a:latin typeface="+mn-lt"/>
                <a:ea typeface="+mn-ea"/>
                <a:cs typeface="+mn-cs"/>
              </a:rPr>
              <a:t>1c</a:t>
            </a:r>
            <a:r>
              <a:rPr lang="en-US" sz="1200" kern="1200" dirty="0">
                <a:solidFill>
                  <a:schemeClr val="tx1"/>
                </a:solidFill>
                <a:effectLst/>
                <a:latin typeface="+mn-lt"/>
                <a:ea typeface="+mn-ea"/>
                <a:cs typeface="+mn-cs"/>
              </a:rPr>
              <a:t>, reduced diabetes distress, and increased self-management over time compared to controls. Results will be used to generate effect sizes and support an application for larger, fully powered, longer term trial to evaluate the impact of T1DES on health outcomes and disparities.</a:t>
            </a:r>
            <a:r>
              <a:rPr lang="en-US" sz="1200" u="sng" kern="1200" dirty="0">
                <a:solidFill>
                  <a:schemeClr val="tx1"/>
                </a:solidFill>
                <a:effectLst/>
                <a:latin typeface="+mn-lt"/>
                <a:ea typeface="+mn-ea"/>
                <a:cs typeface="+mn-cs"/>
              </a:rPr>
              <a:t> More research is critically needed on effective strategies that are both inclusive of Black young adults and tailored to their unique challenges.</a:t>
            </a:r>
            <a:r>
              <a:rPr lang="en-US" sz="1200" kern="1200" baseline="30000" dirty="0">
                <a:solidFill>
                  <a:schemeClr val="tx1"/>
                </a:solidFill>
                <a:effectLst/>
                <a:latin typeface="+mn-lt"/>
                <a:ea typeface="+mn-ea"/>
                <a:cs typeface="+mn-cs"/>
              </a:rPr>
              <a:t>22</a:t>
            </a:r>
            <a:r>
              <a:rPr lang="en-US" sz="1200" kern="1200" dirty="0">
                <a:solidFill>
                  <a:schemeClr val="tx1"/>
                </a:solidFill>
                <a:effectLst/>
                <a:latin typeface="+mn-lt"/>
                <a:ea typeface="+mn-ea"/>
                <a:cs typeface="+mn-cs"/>
              </a:rPr>
              <a:t> Our goal is to provide diabetes education and emotion regulation support tailored for Black young adults’ experiences that will result in sustained glycemic control and can be incorporated into adult endocrinology practices.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E76B3E-B993-47C7-940D-335EFA076FC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13562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Recruitment:</a:t>
            </a:r>
          </a:p>
          <a:p>
            <a:pPr marL="171450" indent="-171450">
              <a:buFontTx/>
              <a:buChar char="-"/>
            </a:pPr>
            <a:r>
              <a:rPr lang="en-US" dirty="0"/>
              <a:t>EMR data pull for patients who meet eligibility criteria</a:t>
            </a:r>
          </a:p>
          <a:p>
            <a:pPr marL="171450" indent="-171450">
              <a:buFontTx/>
              <a:buChar char="-"/>
            </a:pPr>
            <a:r>
              <a:rPr lang="en-US" dirty="0"/>
              <a:t>Patients without an A1c in the EMR were invited to come and could attend the baseline session and complete a point-of-care A1c to determine eligibility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Email, Call, Text, Provider referral</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KP Provider referral: used EMR to get a list of eligible members with appointment in the following 3 weeks. Our team scheduled an email to go to providers the day of the appointment, it gave 3 bullets that could serve as a brief script for the provider during the in-person or virtual visit. Then it had a QR code the provider could show the member for them to reach our study team (linked them to an online interest form that just asked for name number and preferred communication mode that came into our REDCap</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Text recruitment took a while to get IRB on board but it was very successful. They allowed us to text after sending an initial email</a:t>
            </a: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E76B3E-B993-47C7-940D-335EFA076FC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40125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63" marR="0" lvl="0" indent="-169863" algn="l">
              <a:lnSpc>
                <a:spcPct val="107000"/>
              </a:lnSpc>
              <a:spcBef>
                <a:spcPts val="0"/>
              </a:spcBef>
              <a:spcAft>
                <a:spcPts val="0"/>
              </a:spcAft>
              <a:buFont typeface="Symbol" panose="05050102010706020507" pitchFamily="18" charset="2"/>
              <a:buChar char=""/>
            </a:pPr>
            <a:r>
              <a:rPr lang="en-US" sz="1200" dirty="0">
                <a:solidFill>
                  <a:schemeClr val="tx1">
                    <a:lumMod val="75000"/>
                    <a:lumOff val="25000"/>
                  </a:schemeClr>
                </a:solidFill>
                <a:effectLst/>
              </a:rPr>
              <a:t>Assess feasibility of T1DES (Aim 1)</a:t>
            </a:r>
          </a:p>
          <a:p>
            <a:pPr marL="169863" marR="0" lvl="0" indent="-169863" algn="l">
              <a:lnSpc>
                <a:spcPct val="107000"/>
              </a:lnSpc>
              <a:spcBef>
                <a:spcPts val="0"/>
              </a:spcBef>
              <a:spcAft>
                <a:spcPts val="0"/>
              </a:spcAft>
              <a:buFont typeface="Symbol" panose="05050102010706020507" pitchFamily="18" charset="2"/>
              <a:buChar char=""/>
            </a:pPr>
            <a:r>
              <a:rPr lang="en-US" sz="1200" dirty="0">
                <a:solidFill>
                  <a:schemeClr val="tx1">
                    <a:lumMod val="75000"/>
                    <a:lumOff val="25000"/>
                  </a:schemeClr>
                </a:solidFill>
                <a:effectLst/>
              </a:rPr>
              <a:t>Evaluate efficacy of TIDES in RCT with N=80 Black young adults with T1D (Aim 2)</a:t>
            </a:r>
          </a:p>
          <a:p>
            <a:pPr marL="169863" marR="0" lvl="0" indent="-169863" algn="l">
              <a:lnSpc>
                <a:spcPct val="107000"/>
              </a:lnSpc>
              <a:spcBef>
                <a:spcPts val="0"/>
              </a:spcBef>
              <a:spcAft>
                <a:spcPts val="0"/>
              </a:spcAft>
              <a:buFont typeface="Symbol" panose="05050102010706020507" pitchFamily="18" charset="2"/>
              <a:buChar char=""/>
            </a:pPr>
            <a:r>
              <a:rPr lang="en-US" sz="1200" dirty="0">
                <a:solidFill>
                  <a:schemeClr val="tx1">
                    <a:lumMod val="75000"/>
                    <a:lumOff val="25000"/>
                  </a:schemeClr>
                </a:solidFill>
                <a:effectLst/>
              </a:rPr>
              <a:t>Enrollment goal was 80 across both sites. We completed enrollment at the end of summer. Enrolled 84.</a:t>
            </a:r>
          </a:p>
          <a:p>
            <a:endParaRPr lang="en-US" dirty="0"/>
          </a:p>
          <a:p>
            <a:r>
              <a:rPr lang="en-US" dirty="0"/>
              <a:t>The full study participation is 6 months:</a:t>
            </a:r>
          </a:p>
          <a:p>
            <a:r>
              <a:rPr lang="en-US" dirty="0"/>
              <a:t>Baseline</a:t>
            </a:r>
          </a:p>
          <a:p>
            <a:r>
              <a:rPr lang="en-US" dirty="0"/>
              <a:t>3 months of sessions (intervention and comparison group)</a:t>
            </a:r>
          </a:p>
          <a:p>
            <a:r>
              <a:rPr lang="en-US" dirty="0"/>
              <a:t>3-month follow up </a:t>
            </a:r>
          </a:p>
          <a:p>
            <a:r>
              <a:rPr lang="en-US" dirty="0"/>
              <a:t>6-month follow up (completed monthly retention contact between 3 and 6 month visits to ensure we kept the line warm and confirmed contact information</a:t>
            </a:r>
          </a:p>
          <a:p>
            <a:r>
              <a:rPr lang="en-US" dirty="0"/>
              <a:t>Upon study completion, we invited interested participants to join our advisory board (we placed a check box on the consent form asking if they’d like to be contacted for future research – so we have successfully used that to continue to </a:t>
            </a:r>
            <a:r>
              <a:rPr lang="en-US" dirty="0" err="1"/>
              <a:t>nofity</a:t>
            </a:r>
            <a:r>
              <a:rPr lang="en-US" dirty="0"/>
              <a:t> people directly about upcoming opportunities for other studies or advisory board participation)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E76B3E-B993-47C7-940D-335EFA076FC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30034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a:extLst>
            <a:ext uri="{FF2B5EF4-FFF2-40B4-BE49-F238E27FC236}">
              <a16:creationId xmlns:a16="http://schemas.microsoft.com/office/drawing/2014/main" id="{300D97C1-5FF0-7E4E-865C-05B552F175FE}"/>
            </a:ext>
          </a:extLst>
        </p:cNvPr>
        <p:cNvGrpSpPr/>
        <p:nvPr/>
      </p:nvGrpSpPr>
      <p:grpSpPr>
        <a:xfrm>
          <a:off x="0" y="0"/>
          <a:ext cx="0" cy="0"/>
          <a:chOff x="0" y="0"/>
          <a:chExt cx="0" cy="0"/>
        </a:xfrm>
      </p:grpSpPr>
      <p:sp>
        <p:nvSpPr>
          <p:cNvPr id="943" name="Google Shape;943;p114:notes">
            <a:extLst>
              <a:ext uri="{FF2B5EF4-FFF2-40B4-BE49-F238E27FC236}">
                <a16:creationId xmlns:a16="http://schemas.microsoft.com/office/drawing/2014/main" id="{2C9D271C-A5BE-D633-6410-6BA28934F49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dirty="0"/>
              <a:t>SAY:  The Summary &amp; Review</a:t>
            </a:r>
            <a:endParaRPr dirty="0"/>
          </a:p>
          <a:p>
            <a:pPr marL="228600" lvl="0" indent="-101600" algn="l" rtl="0">
              <a:lnSpc>
                <a:spcPct val="90000"/>
              </a:lnSpc>
              <a:spcBef>
                <a:spcPts val="0"/>
              </a:spcBef>
              <a:spcAft>
                <a:spcPts val="0"/>
              </a:spcAft>
              <a:buClr>
                <a:schemeClr val="dk1"/>
              </a:buClr>
              <a:buSzPts val="1200"/>
              <a:buFont typeface="Calibri"/>
              <a:buChar char="•"/>
            </a:pPr>
            <a:r>
              <a:rPr lang="en-US" dirty="0"/>
              <a:t>The 5-Step T1DES Program: </a:t>
            </a:r>
            <a:endParaRPr dirty="0"/>
          </a:p>
          <a:p>
            <a:pPr marL="685800" lvl="1" indent="-152400" algn="l" rtl="0">
              <a:lnSpc>
                <a:spcPct val="90000"/>
              </a:lnSpc>
              <a:spcBef>
                <a:spcPts val="500"/>
              </a:spcBef>
              <a:spcAft>
                <a:spcPts val="0"/>
              </a:spcAft>
              <a:buClr>
                <a:schemeClr val="dk1"/>
              </a:buClr>
              <a:buSzPts val="1200"/>
              <a:buFont typeface="Calibri"/>
              <a:buChar char="•"/>
            </a:pPr>
            <a:r>
              <a:rPr lang="en-US" dirty="0"/>
              <a:t>Recognize the presence of DD (run, hide, flight), and the event or circumstance that triggered it. </a:t>
            </a:r>
            <a:endParaRPr dirty="0"/>
          </a:p>
          <a:p>
            <a:pPr marL="685800" lvl="1" indent="-152400" algn="l" rtl="0">
              <a:lnSpc>
                <a:spcPct val="90000"/>
              </a:lnSpc>
              <a:spcBef>
                <a:spcPts val="500"/>
              </a:spcBef>
              <a:spcAft>
                <a:spcPts val="0"/>
              </a:spcAft>
              <a:buClr>
                <a:schemeClr val="dk1"/>
              </a:buClr>
              <a:buSzPts val="1200"/>
              <a:buFont typeface="Calibri"/>
              <a:buChar char="•"/>
            </a:pPr>
            <a:r>
              <a:rPr lang="en-US" dirty="0"/>
              <a:t>Tell your diabetes distress story: I feel…, I think…, I believe… </a:t>
            </a:r>
            <a:endParaRPr dirty="0"/>
          </a:p>
          <a:p>
            <a:pPr marL="685800" lvl="1" indent="-152400" algn="l" rtl="0">
              <a:lnSpc>
                <a:spcPct val="90000"/>
              </a:lnSpc>
              <a:spcBef>
                <a:spcPts val="500"/>
              </a:spcBef>
              <a:spcAft>
                <a:spcPts val="0"/>
              </a:spcAft>
              <a:buClr>
                <a:schemeClr val="dk1"/>
              </a:buClr>
              <a:buSzPts val="1200"/>
              <a:buFont typeface="Calibri"/>
              <a:buChar char="•"/>
            </a:pPr>
            <a:r>
              <a:rPr lang="en-US" dirty="0"/>
              <a:t>Stand next to your story; I see that you …, I hear that you feel …, I hear that you think …, I understand that you believe… </a:t>
            </a:r>
            <a:endParaRPr dirty="0"/>
          </a:p>
          <a:p>
            <a:pPr marL="685800" lvl="1" indent="-152400" algn="l" rtl="0">
              <a:lnSpc>
                <a:spcPct val="90000"/>
              </a:lnSpc>
              <a:spcBef>
                <a:spcPts val="500"/>
              </a:spcBef>
              <a:spcAft>
                <a:spcPts val="0"/>
              </a:spcAft>
              <a:buClr>
                <a:schemeClr val="dk1"/>
              </a:buClr>
              <a:buSzPts val="1200"/>
              <a:buFont typeface="Calibri"/>
              <a:buChar char="•"/>
            </a:pPr>
            <a:r>
              <a:rPr lang="en-US" dirty="0"/>
              <a:t>Develop a more accurate and compassionate explanation of the facts: Is it true that…? How accurate is it that…? If not, what is? </a:t>
            </a:r>
            <a:endParaRPr dirty="0"/>
          </a:p>
          <a:p>
            <a:pPr marL="685800" lvl="1" indent="-152400" algn="l" rtl="0">
              <a:lnSpc>
                <a:spcPct val="90000"/>
              </a:lnSpc>
              <a:spcBef>
                <a:spcPts val="500"/>
              </a:spcBef>
              <a:spcAft>
                <a:spcPts val="0"/>
              </a:spcAft>
              <a:buClr>
                <a:schemeClr val="dk1"/>
              </a:buClr>
              <a:buSzPts val="1200"/>
              <a:buFont typeface="Calibri"/>
              <a:buChar char="•"/>
            </a:pPr>
            <a:r>
              <a:rPr lang="en-US" dirty="0"/>
              <a:t>Explore other choices – you are the boss - although the feelings may remain </a:t>
            </a:r>
            <a:endParaRPr dirty="0"/>
          </a:p>
          <a:p>
            <a:pPr marL="0" lvl="0" indent="0" algn="l" rtl="0">
              <a:lnSpc>
                <a:spcPct val="90000"/>
              </a:lnSpc>
              <a:spcBef>
                <a:spcPts val="1000"/>
              </a:spcBef>
              <a:spcAft>
                <a:spcPts val="0"/>
              </a:spcAft>
              <a:buClr>
                <a:schemeClr val="dk1"/>
              </a:buClr>
              <a:buSzPts val="2800"/>
              <a:buFont typeface="Arial"/>
              <a:buNone/>
            </a:pPr>
            <a:endParaRPr dirty="0"/>
          </a:p>
          <a:p>
            <a:pPr marL="0" lvl="0" indent="0" algn="l" rtl="0">
              <a:spcBef>
                <a:spcPts val="0"/>
              </a:spcBef>
              <a:spcAft>
                <a:spcPts val="0"/>
              </a:spcAft>
              <a:buNone/>
            </a:pPr>
            <a:endParaRPr dirty="0"/>
          </a:p>
        </p:txBody>
      </p:sp>
      <p:sp>
        <p:nvSpPr>
          <p:cNvPr id="944" name="Google Shape;944;p114:notes">
            <a:extLst>
              <a:ext uri="{FF2B5EF4-FFF2-40B4-BE49-F238E27FC236}">
                <a16:creationId xmlns:a16="http://schemas.microsoft.com/office/drawing/2014/main" id="{9E73354D-FD1F-DAC4-845A-99B9923FDE0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3787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3F8CD-7FE5-7494-B7E1-BD011FDE5E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03A5B3-E0FC-82E2-2237-81219126F03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0679514-4A72-8B8C-E2C8-C2EA5CD2A441}"/>
              </a:ext>
            </a:extLst>
          </p:cNvPr>
          <p:cNvSpPr>
            <a:spLocks noGrp="1"/>
          </p:cNvSpPr>
          <p:nvPr>
            <p:ph type="body" idx="1"/>
          </p:nvPr>
        </p:nvSpPr>
        <p:spPr/>
        <p:txBody>
          <a:bodyPr/>
          <a:lstStyle/>
          <a:p>
            <a:pPr marL="228600" lvl="0" indent="0" algn="l" rtl="0">
              <a:lnSpc>
                <a:spcPct val="90000"/>
              </a:lnSpc>
              <a:spcBef>
                <a:spcPts val="0"/>
              </a:spcBef>
              <a:spcAft>
                <a:spcPts val="0"/>
              </a:spcAft>
              <a:buNone/>
            </a:pPr>
            <a:r>
              <a:rPr lang="en-US" dirty="0"/>
              <a:t>T1DES uses Kiera’s narrative to work through the steps for T1DES. The advisory board adapted the previous narrative to resonate with their experiences. These represent experiences they’ve had.</a:t>
            </a:r>
          </a:p>
          <a:p>
            <a:pPr marL="685800" lvl="1" indent="-190500" algn="l" rtl="0">
              <a:lnSpc>
                <a:spcPct val="90000"/>
              </a:lnSpc>
              <a:spcBef>
                <a:spcPts val="500"/>
              </a:spcBef>
              <a:spcAft>
                <a:spcPts val="0"/>
              </a:spcAft>
              <a:buClr>
                <a:schemeClr val="dk1"/>
              </a:buClr>
              <a:buSzPts val="1200"/>
              <a:buChar char="•"/>
            </a:pPr>
            <a:r>
              <a:rPr lang="en-US" dirty="0"/>
              <a:t>Has been working hard on his diabetes management. </a:t>
            </a:r>
            <a:endParaRPr lang="en-US" dirty="0">
              <a:latin typeface="Arial"/>
              <a:ea typeface="Arial"/>
              <a:cs typeface="Arial"/>
              <a:sym typeface="Arial"/>
            </a:endParaRPr>
          </a:p>
          <a:p>
            <a:pPr marL="685800" lvl="1" indent="-190500" algn="l" rtl="0">
              <a:lnSpc>
                <a:spcPct val="90000"/>
              </a:lnSpc>
              <a:spcBef>
                <a:spcPts val="500"/>
              </a:spcBef>
              <a:spcAft>
                <a:spcPts val="0"/>
              </a:spcAft>
              <a:buClr>
                <a:schemeClr val="dk1"/>
              </a:buClr>
              <a:buSzPts val="1200"/>
              <a:buChar char="•"/>
            </a:pPr>
            <a:r>
              <a:rPr lang="en-US" dirty="0"/>
              <a:t>Her A1c has dropped from 9.5% to 8.2%. </a:t>
            </a:r>
            <a:endParaRPr lang="en-US" dirty="0">
              <a:latin typeface="Arial"/>
              <a:ea typeface="Arial"/>
              <a:cs typeface="Arial"/>
              <a:sym typeface="Arial"/>
            </a:endParaRPr>
          </a:p>
          <a:p>
            <a:pPr marL="685800" lvl="1" indent="-190500" algn="l" rtl="0">
              <a:lnSpc>
                <a:spcPct val="90000"/>
              </a:lnSpc>
              <a:spcBef>
                <a:spcPts val="500"/>
              </a:spcBef>
              <a:spcAft>
                <a:spcPts val="0"/>
              </a:spcAft>
              <a:buClr>
                <a:schemeClr val="dk1"/>
              </a:buClr>
              <a:buSzPts val="1200"/>
              <a:buChar char="•"/>
            </a:pPr>
            <a:r>
              <a:rPr lang="en-US" dirty="0"/>
              <a:t>Her doctor says, “Your A1c is still too high, you really need to exercise more. Why haven’t you been exercising?” </a:t>
            </a:r>
            <a:endParaRPr lang="en-US" dirty="0">
              <a:latin typeface="Arial"/>
              <a:ea typeface="Arial"/>
              <a:cs typeface="Arial"/>
              <a:sym typeface="Arial"/>
            </a:endParaRPr>
          </a:p>
          <a:p>
            <a:pPr marL="685800" lvl="1" indent="-190500" algn="l" rtl="0">
              <a:lnSpc>
                <a:spcPct val="90000"/>
              </a:lnSpc>
              <a:spcBef>
                <a:spcPts val="500"/>
              </a:spcBef>
              <a:spcAft>
                <a:spcPts val="0"/>
              </a:spcAft>
              <a:buClr>
                <a:schemeClr val="dk1"/>
              </a:buClr>
              <a:buSzPts val="1200"/>
              <a:buChar char="•"/>
            </a:pPr>
            <a:r>
              <a:rPr lang="en-US" dirty="0"/>
              <a:t>Kiera says, “I am lazy, I guess.” </a:t>
            </a:r>
            <a:endParaRPr lang="en-US" dirty="0">
              <a:latin typeface="Arial"/>
              <a:ea typeface="Arial"/>
              <a:cs typeface="Arial"/>
              <a:sym typeface="Arial"/>
            </a:endParaRPr>
          </a:p>
          <a:p>
            <a:pPr marL="685800" lvl="1" indent="-190500" algn="l" rtl="0">
              <a:lnSpc>
                <a:spcPct val="90000"/>
              </a:lnSpc>
              <a:spcBef>
                <a:spcPts val="500"/>
              </a:spcBef>
              <a:spcAft>
                <a:spcPts val="0"/>
              </a:spcAft>
              <a:buClr>
                <a:schemeClr val="dk1"/>
              </a:buClr>
              <a:buSzPts val="1200"/>
              <a:buChar char="•"/>
            </a:pPr>
            <a:r>
              <a:rPr lang="en-US" dirty="0"/>
              <a:t>Doctor says, “You need to try harder.” </a:t>
            </a:r>
            <a:endParaRPr lang="en-US" dirty="0">
              <a:latin typeface="Arial"/>
              <a:ea typeface="Arial"/>
              <a:cs typeface="Arial"/>
              <a:sym typeface="Arial"/>
            </a:endParaRPr>
          </a:p>
          <a:p>
            <a:pPr marL="685800" lvl="1" indent="-190500" algn="l" rtl="0">
              <a:lnSpc>
                <a:spcPct val="90000"/>
              </a:lnSpc>
              <a:spcBef>
                <a:spcPts val="500"/>
              </a:spcBef>
              <a:spcAft>
                <a:spcPts val="0"/>
              </a:spcAft>
              <a:buClr>
                <a:schemeClr val="dk1"/>
              </a:buClr>
              <a:buSzPts val="1200"/>
              <a:buChar char="•"/>
            </a:pPr>
            <a:r>
              <a:rPr lang="en-US" dirty="0"/>
              <a:t>Kiera feels defeated and discouraged, her efforts did not seem to really matter and he feels like she is failing at managing diabetes. </a:t>
            </a:r>
            <a:endParaRPr lang="en-US" dirty="0">
              <a:latin typeface="Arial"/>
              <a:ea typeface="Arial"/>
              <a:cs typeface="Arial"/>
              <a:sym typeface="Arial"/>
            </a:endParaRPr>
          </a:p>
          <a:p>
            <a:pPr marL="685800" lvl="1" indent="-190500" algn="l" rtl="0">
              <a:lnSpc>
                <a:spcPct val="90000"/>
              </a:lnSpc>
              <a:spcBef>
                <a:spcPts val="500"/>
              </a:spcBef>
              <a:spcAft>
                <a:spcPts val="0"/>
              </a:spcAft>
              <a:buClr>
                <a:schemeClr val="dk1"/>
              </a:buClr>
              <a:buSzPts val="1200"/>
              <a:buChar char="•"/>
            </a:pPr>
            <a:r>
              <a:rPr lang="en-US" dirty="0"/>
              <a:t>Kiera is so discouraged, she gets an ice cream cone after the doctor visit. </a:t>
            </a:r>
            <a:endParaRPr lang="en-US" dirty="0">
              <a:latin typeface="Arial"/>
              <a:ea typeface="Arial"/>
              <a:cs typeface="Arial"/>
              <a:sym typeface="Arial"/>
            </a:endParaRPr>
          </a:p>
          <a:p>
            <a:pPr marL="0" lvl="0" indent="0" algn="l" rtl="0">
              <a:spcBef>
                <a:spcPts val="0"/>
              </a:spcBef>
              <a:spcAft>
                <a:spcPts val="0"/>
              </a:spcAft>
              <a:buNone/>
            </a:pPr>
            <a:endParaRPr lang="en-US" dirty="0"/>
          </a:p>
          <a:p>
            <a:endParaRPr lang="en-US" dirty="0"/>
          </a:p>
        </p:txBody>
      </p:sp>
      <p:sp>
        <p:nvSpPr>
          <p:cNvPr id="4" name="Slide Number Placeholder 3">
            <a:extLst>
              <a:ext uri="{FF2B5EF4-FFF2-40B4-BE49-F238E27FC236}">
                <a16:creationId xmlns:a16="http://schemas.microsoft.com/office/drawing/2014/main" id="{CF538850-D61F-0824-EAD2-34D8D9B5F9C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BA5BD7-F043-4D1B-AA17-CD412FC534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027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402A-490E-3D79-440D-E445439FAC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018609-6422-0790-9884-911E2C83AA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E23CAD-96FC-F020-0698-42DB05EDA505}"/>
              </a:ext>
            </a:extLst>
          </p:cNvPr>
          <p:cNvSpPr>
            <a:spLocks noGrp="1"/>
          </p:cNvSpPr>
          <p:nvPr>
            <p:ph type="dt" sz="half" idx="10"/>
          </p:nvPr>
        </p:nvSpPr>
        <p:spPr/>
        <p:txBody>
          <a:bodyPr/>
          <a:lstStyle/>
          <a:p>
            <a:fld id="{2F51FD2D-0CC8-3241-9A77-48452F5D0CA8}" type="datetimeFigureOut">
              <a:rPr lang="en-US" smtClean="0"/>
              <a:t>11/17/2025</a:t>
            </a:fld>
            <a:endParaRPr lang="en-US"/>
          </a:p>
        </p:txBody>
      </p:sp>
      <p:sp>
        <p:nvSpPr>
          <p:cNvPr id="5" name="Footer Placeholder 4">
            <a:extLst>
              <a:ext uri="{FF2B5EF4-FFF2-40B4-BE49-F238E27FC236}">
                <a16:creationId xmlns:a16="http://schemas.microsoft.com/office/drawing/2014/main" id="{DE595FBE-42DB-FEEF-21DD-75EBFC7CEE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6A38DE-024F-EB7B-133C-41E04903E65B}"/>
              </a:ext>
            </a:extLst>
          </p:cNvPr>
          <p:cNvSpPr>
            <a:spLocks noGrp="1"/>
          </p:cNvSpPr>
          <p:nvPr>
            <p:ph type="sldNum" sz="quarter" idx="12"/>
          </p:nvPr>
        </p:nvSpPr>
        <p:spPr/>
        <p:txBody>
          <a:bodyPr/>
          <a:lstStyle/>
          <a:p>
            <a:fld id="{0DDBFA08-C842-6740-881E-911698C582DB}" type="slidenum">
              <a:rPr lang="en-US" smtClean="0"/>
              <a:t>‹#›</a:t>
            </a:fld>
            <a:endParaRPr lang="en-US"/>
          </a:p>
        </p:txBody>
      </p:sp>
    </p:spTree>
    <p:extLst>
      <p:ext uri="{BB962C8B-B14F-4D97-AF65-F5344CB8AC3E}">
        <p14:creationId xmlns:p14="http://schemas.microsoft.com/office/powerpoint/2010/main" val="139734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82233-CE07-A85D-C626-FF064733E1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1CF7BD-5845-545B-77C6-5E7A88A87E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13999B-E2DD-416B-234F-0FBE823E277C}"/>
              </a:ext>
            </a:extLst>
          </p:cNvPr>
          <p:cNvSpPr>
            <a:spLocks noGrp="1"/>
          </p:cNvSpPr>
          <p:nvPr>
            <p:ph type="dt" sz="half" idx="10"/>
          </p:nvPr>
        </p:nvSpPr>
        <p:spPr/>
        <p:txBody>
          <a:bodyPr/>
          <a:lstStyle/>
          <a:p>
            <a:fld id="{2F51FD2D-0CC8-3241-9A77-48452F5D0CA8}" type="datetimeFigureOut">
              <a:rPr lang="en-US" smtClean="0"/>
              <a:t>11/17/2025</a:t>
            </a:fld>
            <a:endParaRPr lang="en-US"/>
          </a:p>
        </p:txBody>
      </p:sp>
      <p:sp>
        <p:nvSpPr>
          <p:cNvPr id="5" name="Footer Placeholder 4">
            <a:extLst>
              <a:ext uri="{FF2B5EF4-FFF2-40B4-BE49-F238E27FC236}">
                <a16:creationId xmlns:a16="http://schemas.microsoft.com/office/drawing/2014/main" id="{428F77EF-2A3A-D091-B1CD-B5A46226E8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768713-EAED-4BD5-07A7-33C027D20323}"/>
              </a:ext>
            </a:extLst>
          </p:cNvPr>
          <p:cNvSpPr>
            <a:spLocks noGrp="1"/>
          </p:cNvSpPr>
          <p:nvPr>
            <p:ph type="sldNum" sz="quarter" idx="12"/>
          </p:nvPr>
        </p:nvSpPr>
        <p:spPr/>
        <p:txBody>
          <a:bodyPr/>
          <a:lstStyle/>
          <a:p>
            <a:fld id="{0DDBFA08-C842-6740-881E-911698C582DB}" type="slidenum">
              <a:rPr lang="en-US" smtClean="0"/>
              <a:t>‹#›</a:t>
            </a:fld>
            <a:endParaRPr lang="en-US"/>
          </a:p>
        </p:txBody>
      </p:sp>
    </p:spTree>
    <p:extLst>
      <p:ext uri="{BB962C8B-B14F-4D97-AF65-F5344CB8AC3E}">
        <p14:creationId xmlns:p14="http://schemas.microsoft.com/office/powerpoint/2010/main" val="984070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89BFCC-EFDD-9C94-1CE4-A439121CFA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AB4D7B-2FD0-61E1-B93A-D6DDBF567F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23D115-3960-B31B-F7BF-6E8C9C4AF21F}"/>
              </a:ext>
            </a:extLst>
          </p:cNvPr>
          <p:cNvSpPr>
            <a:spLocks noGrp="1"/>
          </p:cNvSpPr>
          <p:nvPr>
            <p:ph type="dt" sz="half" idx="10"/>
          </p:nvPr>
        </p:nvSpPr>
        <p:spPr/>
        <p:txBody>
          <a:bodyPr/>
          <a:lstStyle/>
          <a:p>
            <a:fld id="{2F51FD2D-0CC8-3241-9A77-48452F5D0CA8}" type="datetimeFigureOut">
              <a:rPr lang="en-US" smtClean="0"/>
              <a:t>11/17/2025</a:t>
            </a:fld>
            <a:endParaRPr lang="en-US"/>
          </a:p>
        </p:txBody>
      </p:sp>
      <p:sp>
        <p:nvSpPr>
          <p:cNvPr id="5" name="Footer Placeholder 4">
            <a:extLst>
              <a:ext uri="{FF2B5EF4-FFF2-40B4-BE49-F238E27FC236}">
                <a16:creationId xmlns:a16="http://schemas.microsoft.com/office/drawing/2014/main" id="{096D93D6-0A74-F891-5508-35E119EFD1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680F2C-F848-B2CC-B365-FFD0B8AE56AE}"/>
              </a:ext>
            </a:extLst>
          </p:cNvPr>
          <p:cNvSpPr>
            <a:spLocks noGrp="1"/>
          </p:cNvSpPr>
          <p:nvPr>
            <p:ph type="sldNum" sz="quarter" idx="12"/>
          </p:nvPr>
        </p:nvSpPr>
        <p:spPr/>
        <p:txBody>
          <a:bodyPr/>
          <a:lstStyle/>
          <a:p>
            <a:fld id="{0DDBFA08-C842-6740-881E-911698C582DB}" type="slidenum">
              <a:rPr lang="en-US" smtClean="0"/>
              <a:t>‹#›</a:t>
            </a:fld>
            <a:endParaRPr lang="en-US"/>
          </a:p>
        </p:txBody>
      </p:sp>
    </p:spTree>
    <p:extLst>
      <p:ext uri="{BB962C8B-B14F-4D97-AF65-F5344CB8AC3E}">
        <p14:creationId xmlns:p14="http://schemas.microsoft.com/office/powerpoint/2010/main" val="1710480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ransition_10">
    <p:spTree>
      <p:nvGrpSpPr>
        <p:cNvPr id="1" name=""/>
        <p:cNvGrpSpPr/>
        <p:nvPr/>
      </p:nvGrpSpPr>
      <p:grpSpPr>
        <a:xfrm>
          <a:off x="0" y="0"/>
          <a:ext cx="0" cy="0"/>
          <a:chOff x="0" y="0"/>
          <a:chExt cx="0" cy="0"/>
        </a:xfrm>
      </p:grpSpPr>
      <p:pic>
        <p:nvPicPr>
          <p:cNvPr id="2" name="Picture 1" descr="A blue background with white cubes&#10;&#10;Description automatically generated">
            <a:extLst>
              <a:ext uri="{FF2B5EF4-FFF2-40B4-BE49-F238E27FC236}">
                <a16:creationId xmlns:a16="http://schemas.microsoft.com/office/drawing/2014/main" id="{E4AC4750-8A80-A3D4-49C3-324C11915E8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12192000" cy="6871065"/>
          </a:xfrm>
          <a:prstGeom prst="rect">
            <a:avLst/>
          </a:prstGeom>
        </p:spPr>
      </p:pic>
      <p:pic>
        <p:nvPicPr>
          <p:cNvPr id="4" name="Picture 3">
            <a:extLst>
              <a:ext uri="{FF2B5EF4-FFF2-40B4-BE49-F238E27FC236}">
                <a16:creationId xmlns:a16="http://schemas.microsoft.com/office/drawing/2014/main" id="{8F8FCD10-0A64-5F18-8EF7-3888C9EF6133}"/>
              </a:ext>
            </a:extLst>
          </p:cNvPr>
          <p:cNvPicPr>
            <a:picLocks noChangeAspect="1"/>
          </p:cNvPicPr>
          <p:nvPr userDrawn="1"/>
        </p:nvPicPr>
        <p:blipFill>
          <a:blip r:embed="rId3">
            <a:biLevel thresh="25000"/>
            <a:extLst>
              <a:ext uri="{28A0092B-C50C-407E-A947-70E740481C1C}">
                <a14:useLocalDpi xmlns:a14="http://schemas.microsoft.com/office/drawing/2010/main"/>
              </a:ext>
            </a:extLst>
          </a:blip>
          <a:stretch>
            <a:fillRect/>
          </a:stretch>
        </p:blipFill>
        <p:spPr>
          <a:xfrm>
            <a:off x="9572066" y="6323171"/>
            <a:ext cx="2295228" cy="259868"/>
          </a:xfrm>
          <a:prstGeom prst="rect">
            <a:avLst/>
          </a:prstGeom>
        </p:spPr>
      </p:pic>
      <p:sp>
        <p:nvSpPr>
          <p:cNvPr id="3" name="Slide Number Placeholder 8">
            <a:extLst>
              <a:ext uri="{FF2B5EF4-FFF2-40B4-BE49-F238E27FC236}">
                <a16:creationId xmlns:a16="http://schemas.microsoft.com/office/drawing/2014/main" id="{928AA18B-976F-1F1C-1AD4-F22DAD740102}"/>
              </a:ext>
            </a:extLst>
          </p:cNvPr>
          <p:cNvSpPr>
            <a:spLocks noGrp="1"/>
          </p:cNvSpPr>
          <p:nvPr>
            <p:ph type="sldNum" sz="quarter" idx="4"/>
          </p:nvPr>
        </p:nvSpPr>
        <p:spPr>
          <a:xfrm>
            <a:off x="327950" y="6472974"/>
            <a:ext cx="2638543" cy="153888"/>
          </a:xfrm>
          <a:prstGeom prst="rect">
            <a:avLst/>
          </a:prstGeom>
        </p:spPr>
        <p:txBody>
          <a:bodyPr vert="horz" wrap="none" lIns="0" tIns="0" rIns="0" bIns="0" rtlCol="0" anchor="b" anchorCtr="0">
            <a:spAutoFit/>
          </a:bodyPr>
          <a:lstStyle>
            <a:lvl1pPr algn="l">
              <a:defRPr sz="10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C8B385D-DF67-E241-B0BF-76B80A8E743B}" type="slidenum">
              <a:rPr kumimoji="0" lang="en-US" sz="1000" b="0" i="0" u="none" strike="noStrike" kern="1200" cap="none" spc="0" normalizeH="0" baseline="0" noProof="0" smtClean="0">
                <a:ln>
                  <a:noFill/>
                </a:ln>
                <a:solidFill>
                  <a:prstClr val="white"/>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en-US" sz="1000" b="0" i="0" u="none" strike="noStrike" kern="1200" cap="none" spc="0" normalizeH="0" baseline="0" noProof="0">
                <a:ln>
                  <a:noFill/>
                </a:ln>
                <a:solidFill>
                  <a:prstClr val="white"/>
                </a:solidFill>
                <a:effectLst/>
                <a:uLnTx/>
                <a:uFillTx/>
                <a:latin typeface="Aptos" panose="02110004020202020204"/>
                <a:ea typeface="+mn-ea"/>
                <a:cs typeface="+mn-cs"/>
              </a:rPr>
              <a:t>  |   ©2025 Kaiser Foundation Health Plan, Inc.</a:t>
            </a:r>
          </a:p>
        </p:txBody>
      </p:sp>
      <p:sp>
        <p:nvSpPr>
          <p:cNvPr id="7" name="Title Placeholder 7">
            <a:extLst>
              <a:ext uri="{FF2B5EF4-FFF2-40B4-BE49-F238E27FC236}">
                <a16:creationId xmlns:a16="http://schemas.microsoft.com/office/drawing/2014/main" id="{D6C1BB8B-B486-DE03-DEEB-4462C7567129}"/>
              </a:ext>
            </a:extLst>
          </p:cNvPr>
          <p:cNvSpPr>
            <a:spLocks noGrp="1"/>
          </p:cNvSpPr>
          <p:nvPr>
            <p:ph type="title" hasCustomPrompt="1"/>
          </p:nvPr>
        </p:nvSpPr>
        <p:spPr>
          <a:xfrm>
            <a:off x="841467" y="2743333"/>
            <a:ext cx="8457098" cy="1107739"/>
          </a:xfrm>
          <a:prstGeom prst="rect">
            <a:avLst/>
          </a:prstGeom>
        </p:spPr>
        <p:txBody>
          <a:bodyPr vert="horz" wrap="square" lIns="0" tIns="0" rIns="0" bIns="0" rtlCol="0" anchor="ctr" anchorCtr="0">
            <a:spAutoFit/>
          </a:bodyPr>
          <a:lstStyle>
            <a:lvl1pPr algn="l">
              <a:lnSpc>
                <a:spcPct val="100000"/>
              </a:lnSpc>
              <a:defRPr sz="3599" b="0" baseline="0">
                <a:solidFill>
                  <a:schemeClr val="bg1"/>
                </a:solidFill>
              </a:defRPr>
            </a:lvl1pPr>
          </a:lstStyle>
          <a:p>
            <a:r>
              <a:rPr lang="en-US" dirty="0"/>
              <a:t>A large bold statement goes here and can go up to two lines</a:t>
            </a:r>
          </a:p>
        </p:txBody>
      </p:sp>
    </p:spTree>
    <p:extLst>
      <p:ext uri="{BB962C8B-B14F-4D97-AF65-F5344CB8AC3E}">
        <p14:creationId xmlns:p14="http://schemas.microsoft.com/office/powerpoint/2010/main" val="2267969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_1">
    <p:spTree>
      <p:nvGrpSpPr>
        <p:cNvPr id="1" name=""/>
        <p:cNvGrpSpPr/>
        <p:nvPr/>
      </p:nvGrpSpPr>
      <p:grpSpPr>
        <a:xfrm>
          <a:off x="0" y="0"/>
          <a:ext cx="0" cy="0"/>
          <a:chOff x="0" y="0"/>
          <a:chExt cx="0" cy="0"/>
        </a:xfrm>
      </p:grpSpPr>
      <p:sp>
        <p:nvSpPr>
          <p:cNvPr id="5" name="Rectangle 4"/>
          <p:cNvSpPr/>
          <p:nvPr userDrawn="1"/>
        </p:nvSpPr>
        <p:spPr>
          <a:xfrm>
            <a:off x="0" y="3429000"/>
            <a:ext cx="89929"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9"/>
          </a:p>
        </p:txBody>
      </p:sp>
      <p:sp>
        <p:nvSpPr>
          <p:cNvPr id="6" name="Rectangle 5"/>
          <p:cNvSpPr/>
          <p:nvPr userDrawn="1"/>
        </p:nvSpPr>
        <p:spPr>
          <a:xfrm>
            <a:off x="0" y="0"/>
            <a:ext cx="89929" cy="3429000"/>
          </a:xfrm>
          <a:prstGeom prst="rect">
            <a:avLst/>
          </a:prstGeom>
          <a:solidFill>
            <a:srgbClr val="92C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9"/>
          </a:p>
        </p:txBody>
      </p:sp>
      <p:sp>
        <p:nvSpPr>
          <p:cNvPr id="2" name="Slide Number Placeholder 8">
            <a:extLst>
              <a:ext uri="{FF2B5EF4-FFF2-40B4-BE49-F238E27FC236}">
                <a16:creationId xmlns:a16="http://schemas.microsoft.com/office/drawing/2014/main" id="{FB2738D6-9D76-34F7-170A-C39D168B5014}"/>
              </a:ext>
            </a:extLst>
          </p:cNvPr>
          <p:cNvSpPr>
            <a:spLocks noGrp="1"/>
          </p:cNvSpPr>
          <p:nvPr>
            <p:ph type="sldNum" sz="quarter" idx="4"/>
          </p:nvPr>
        </p:nvSpPr>
        <p:spPr>
          <a:xfrm>
            <a:off x="327950" y="6472974"/>
            <a:ext cx="2783538" cy="153888"/>
          </a:xfrm>
          <a:prstGeom prst="rect">
            <a:avLst/>
          </a:prstGeom>
        </p:spPr>
        <p:txBody>
          <a:bodyPr vert="horz" wrap="none" lIns="0" tIns="0" rIns="0" bIns="0" rtlCol="0" anchor="b" anchorCtr="0">
            <a:spAutoFit/>
          </a:bodyPr>
          <a:lstStyle>
            <a:lvl1pPr algn="l">
              <a:defRPr sz="1000">
                <a:solidFill>
                  <a:schemeClr val="tx1">
                    <a:tint val="75000"/>
                  </a:schemeClr>
                </a:solidFill>
              </a:defRPr>
            </a:lvl1pPr>
          </a:lstStyle>
          <a:p>
            <a:fld id="{8C8B385D-DF67-E241-B0BF-76B80A8E743B}" type="slidenum">
              <a:rPr lang="en-US" smtClean="0"/>
              <a:pPr/>
              <a:t>‹#›</a:t>
            </a:fld>
            <a:r>
              <a:rPr lang="en-US"/>
              <a:t>  |   ©2025 Kaiser Foundation Health Plan, Inc.</a:t>
            </a:r>
          </a:p>
        </p:txBody>
      </p:sp>
      <p:sp>
        <p:nvSpPr>
          <p:cNvPr id="4" name="Title Placeholder 7">
            <a:extLst>
              <a:ext uri="{FF2B5EF4-FFF2-40B4-BE49-F238E27FC236}">
                <a16:creationId xmlns:a16="http://schemas.microsoft.com/office/drawing/2014/main" id="{928E03F0-22D3-88EE-8B44-63F1C3525045}"/>
              </a:ext>
            </a:extLst>
          </p:cNvPr>
          <p:cNvSpPr>
            <a:spLocks noGrp="1"/>
          </p:cNvSpPr>
          <p:nvPr>
            <p:ph type="title" hasCustomPrompt="1"/>
          </p:nvPr>
        </p:nvSpPr>
        <p:spPr>
          <a:xfrm>
            <a:off x="841467" y="2743333"/>
            <a:ext cx="8457098" cy="1107739"/>
          </a:xfrm>
          <a:prstGeom prst="rect">
            <a:avLst/>
          </a:prstGeom>
        </p:spPr>
        <p:txBody>
          <a:bodyPr vert="horz" wrap="square" lIns="0" tIns="0" rIns="0" bIns="0" rtlCol="0" anchor="ctr" anchorCtr="0">
            <a:spAutoFit/>
          </a:bodyPr>
          <a:lstStyle>
            <a:lvl1pPr algn="l">
              <a:lnSpc>
                <a:spcPct val="100000"/>
              </a:lnSpc>
              <a:defRPr sz="3599" b="0" baseline="0">
                <a:solidFill>
                  <a:srgbClr val="163A6E"/>
                </a:solidFill>
              </a:defRPr>
            </a:lvl1pPr>
          </a:lstStyle>
          <a:p>
            <a:r>
              <a:rPr lang="en-US" dirty="0"/>
              <a:t>A large bold statement goes here and can go up to two lines</a:t>
            </a:r>
          </a:p>
        </p:txBody>
      </p:sp>
    </p:spTree>
    <p:extLst>
      <p:ext uri="{BB962C8B-B14F-4D97-AF65-F5344CB8AC3E}">
        <p14:creationId xmlns:p14="http://schemas.microsoft.com/office/powerpoint/2010/main" val="1608519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nsition_2">
    <p:spTree>
      <p:nvGrpSpPr>
        <p:cNvPr id="1" name=""/>
        <p:cNvGrpSpPr/>
        <p:nvPr/>
      </p:nvGrpSpPr>
      <p:grpSpPr>
        <a:xfrm>
          <a:off x="0" y="0"/>
          <a:ext cx="0" cy="0"/>
          <a:chOff x="0" y="0"/>
          <a:chExt cx="0" cy="0"/>
        </a:xfrm>
      </p:grpSpPr>
      <p:sp>
        <p:nvSpPr>
          <p:cNvPr id="2" name="Slide Number Placeholder 8">
            <a:extLst>
              <a:ext uri="{FF2B5EF4-FFF2-40B4-BE49-F238E27FC236}">
                <a16:creationId xmlns:a16="http://schemas.microsoft.com/office/drawing/2014/main" id="{0C0B9E61-D81A-E001-4D48-3306006EE241}"/>
              </a:ext>
            </a:extLst>
          </p:cNvPr>
          <p:cNvSpPr>
            <a:spLocks noGrp="1"/>
          </p:cNvSpPr>
          <p:nvPr>
            <p:ph type="sldNum" sz="quarter" idx="4"/>
          </p:nvPr>
        </p:nvSpPr>
        <p:spPr>
          <a:xfrm>
            <a:off x="327950" y="6472974"/>
            <a:ext cx="2783538" cy="153888"/>
          </a:xfrm>
          <a:prstGeom prst="rect">
            <a:avLst/>
          </a:prstGeom>
        </p:spPr>
        <p:txBody>
          <a:bodyPr vert="horz" wrap="none" lIns="0" tIns="0" rIns="0" bIns="0" rtlCol="0" anchor="b" anchorCtr="0">
            <a:spAutoFit/>
          </a:bodyPr>
          <a:lstStyle>
            <a:lvl1pPr algn="l">
              <a:defRPr sz="1000">
                <a:solidFill>
                  <a:schemeClr val="tx1">
                    <a:tint val="75000"/>
                  </a:schemeClr>
                </a:solidFill>
              </a:defRPr>
            </a:lvl1pPr>
          </a:lstStyle>
          <a:p>
            <a:fld id="{8C8B385D-DF67-E241-B0BF-76B80A8E743B}" type="slidenum">
              <a:rPr lang="en-US" smtClean="0"/>
              <a:pPr/>
              <a:t>‹#›</a:t>
            </a:fld>
            <a:r>
              <a:rPr lang="en-US"/>
              <a:t>  |   ©2025 Kaiser Foundation Health Plan, Inc.</a:t>
            </a:r>
          </a:p>
        </p:txBody>
      </p:sp>
      <p:sp>
        <p:nvSpPr>
          <p:cNvPr id="4" name="Rectangle 3">
            <a:extLst>
              <a:ext uri="{FF2B5EF4-FFF2-40B4-BE49-F238E27FC236}">
                <a16:creationId xmlns:a16="http://schemas.microsoft.com/office/drawing/2014/main" id="{90D53D49-86FA-16BF-D319-90B8F259BAEE}"/>
              </a:ext>
            </a:extLst>
          </p:cNvPr>
          <p:cNvSpPr/>
          <p:nvPr userDrawn="1"/>
        </p:nvSpPr>
        <p:spPr>
          <a:xfrm>
            <a:off x="2" y="2156801"/>
            <a:ext cx="12192000" cy="22661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9">
              <a:solidFill>
                <a:schemeClr val="bg1"/>
              </a:solidFill>
            </a:endParaRPr>
          </a:p>
        </p:txBody>
      </p:sp>
      <p:sp>
        <p:nvSpPr>
          <p:cNvPr id="6" name="Title Placeholder 7">
            <a:extLst>
              <a:ext uri="{FF2B5EF4-FFF2-40B4-BE49-F238E27FC236}">
                <a16:creationId xmlns:a16="http://schemas.microsoft.com/office/drawing/2014/main" id="{8B662EBC-C3FB-B05F-7CC6-227833A860E6}"/>
              </a:ext>
            </a:extLst>
          </p:cNvPr>
          <p:cNvSpPr>
            <a:spLocks noGrp="1"/>
          </p:cNvSpPr>
          <p:nvPr>
            <p:ph type="title" hasCustomPrompt="1"/>
          </p:nvPr>
        </p:nvSpPr>
        <p:spPr>
          <a:xfrm>
            <a:off x="841467" y="2743333"/>
            <a:ext cx="8457098" cy="1107739"/>
          </a:xfrm>
          <a:prstGeom prst="rect">
            <a:avLst/>
          </a:prstGeom>
        </p:spPr>
        <p:txBody>
          <a:bodyPr vert="horz" wrap="square" lIns="0" tIns="0" rIns="0" bIns="0" rtlCol="0" anchor="ctr" anchorCtr="0">
            <a:spAutoFit/>
          </a:bodyPr>
          <a:lstStyle>
            <a:lvl1pPr algn="l">
              <a:lnSpc>
                <a:spcPct val="100000"/>
              </a:lnSpc>
              <a:defRPr sz="3599" b="0" baseline="0">
                <a:solidFill>
                  <a:schemeClr val="bg1"/>
                </a:solidFill>
              </a:defRPr>
            </a:lvl1pPr>
          </a:lstStyle>
          <a:p>
            <a:r>
              <a:rPr lang="en-US" dirty="0"/>
              <a:t>A large bold statement goes here and can go up to two lines</a:t>
            </a:r>
          </a:p>
        </p:txBody>
      </p:sp>
    </p:spTree>
    <p:extLst>
      <p:ext uri="{BB962C8B-B14F-4D97-AF65-F5344CB8AC3E}">
        <p14:creationId xmlns:p14="http://schemas.microsoft.com/office/powerpoint/2010/main" val="2775635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ansition_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20B898-8C2B-50B5-BA4D-4F1ACAC335F2}"/>
              </a:ext>
            </a:extLst>
          </p:cNvPr>
          <p:cNvPicPr>
            <a:picLocks noChangeAspect="1"/>
          </p:cNvPicPr>
          <p:nvPr userDrawn="1"/>
        </p:nvPicPr>
        <p:blipFill>
          <a:blip r:embed="rId2" cstate="email">
            <a:alphaModFix amt="25000"/>
            <a:extLst>
              <a:ext uri="{28A0092B-C50C-407E-A947-70E740481C1C}">
                <a14:useLocalDpi xmlns:a14="http://schemas.microsoft.com/office/drawing/2010/main"/>
              </a:ext>
            </a:extLst>
          </a:blip>
          <a:srcRect/>
          <a:stretch/>
        </p:blipFill>
        <p:spPr>
          <a:xfrm>
            <a:off x="-1" y="0"/>
            <a:ext cx="11681145" cy="6858000"/>
          </a:xfrm>
          <a:prstGeom prst="rect">
            <a:avLst/>
          </a:prstGeom>
        </p:spPr>
      </p:pic>
      <p:sp>
        <p:nvSpPr>
          <p:cNvPr id="3" name="Rectangle 2"/>
          <p:cNvSpPr/>
          <p:nvPr/>
        </p:nvSpPr>
        <p:spPr>
          <a:xfrm>
            <a:off x="2" y="2156801"/>
            <a:ext cx="12192000" cy="22661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9">
              <a:solidFill>
                <a:schemeClr val="bg1"/>
              </a:solidFill>
            </a:endParaRPr>
          </a:p>
        </p:txBody>
      </p:sp>
      <p:sp>
        <p:nvSpPr>
          <p:cNvPr id="4" name="Title Placeholder 7">
            <a:extLst>
              <a:ext uri="{FF2B5EF4-FFF2-40B4-BE49-F238E27FC236}">
                <a16:creationId xmlns:a16="http://schemas.microsoft.com/office/drawing/2014/main" id="{6929CA0C-E77F-2D7F-5BAC-B1D11F467FE4}"/>
              </a:ext>
            </a:extLst>
          </p:cNvPr>
          <p:cNvSpPr>
            <a:spLocks noGrp="1"/>
          </p:cNvSpPr>
          <p:nvPr>
            <p:ph type="title" hasCustomPrompt="1"/>
          </p:nvPr>
        </p:nvSpPr>
        <p:spPr>
          <a:xfrm>
            <a:off x="841467" y="2743333"/>
            <a:ext cx="8457098" cy="1107739"/>
          </a:xfrm>
          <a:prstGeom prst="rect">
            <a:avLst/>
          </a:prstGeom>
        </p:spPr>
        <p:txBody>
          <a:bodyPr vert="horz" wrap="square" lIns="0" tIns="0" rIns="0" bIns="0" rtlCol="0" anchor="ctr" anchorCtr="0">
            <a:spAutoFit/>
          </a:bodyPr>
          <a:lstStyle>
            <a:lvl1pPr algn="l">
              <a:lnSpc>
                <a:spcPct val="100000"/>
              </a:lnSpc>
              <a:defRPr sz="3599" b="0" baseline="0">
                <a:solidFill>
                  <a:schemeClr val="bg1"/>
                </a:solidFill>
              </a:defRPr>
            </a:lvl1pPr>
          </a:lstStyle>
          <a:p>
            <a:r>
              <a:rPr lang="en-US" dirty="0"/>
              <a:t>A large bold statement goes here and can go up to two lines</a:t>
            </a:r>
          </a:p>
        </p:txBody>
      </p:sp>
      <p:sp>
        <p:nvSpPr>
          <p:cNvPr id="6" name="Slide Number Placeholder 8">
            <a:extLst>
              <a:ext uri="{FF2B5EF4-FFF2-40B4-BE49-F238E27FC236}">
                <a16:creationId xmlns:a16="http://schemas.microsoft.com/office/drawing/2014/main" id="{076A0176-EC09-506C-2915-586425F4CEB3}"/>
              </a:ext>
            </a:extLst>
          </p:cNvPr>
          <p:cNvSpPr>
            <a:spLocks noGrp="1"/>
          </p:cNvSpPr>
          <p:nvPr>
            <p:ph type="sldNum" sz="quarter" idx="4"/>
          </p:nvPr>
        </p:nvSpPr>
        <p:spPr>
          <a:xfrm>
            <a:off x="327950" y="6472974"/>
            <a:ext cx="2783538" cy="153888"/>
          </a:xfrm>
          <a:prstGeom prst="rect">
            <a:avLst/>
          </a:prstGeom>
        </p:spPr>
        <p:txBody>
          <a:bodyPr vert="horz" wrap="none" lIns="0" tIns="0" rIns="0" bIns="0" rtlCol="0" anchor="b" anchorCtr="0">
            <a:spAutoFit/>
          </a:bodyPr>
          <a:lstStyle>
            <a:lvl1pPr algn="l">
              <a:defRPr sz="1000">
                <a:solidFill>
                  <a:schemeClr val="tx1">
                    <a:tint val="75000"/>
                  </a:schemeClr>
                </a:solidFill>
              </a:defRPr>
            </a:lvl1pPr>
          </a:lstStyle>
          <a:p>
            <a:fld id="{8C8B385D-DF67-E241-B0BF-76B80A8E743B}" type="slidenum">
              <a:rPr lang="en-US" smtClean="0"/>
              <a:pPr/>
              <a:t>‹#›</a:t>
            </a:fld>
            <a:r>
              <a:rPr lang="en-US"/>
              <a:t>  |   ©2025 Kaiser Foundation Health Plan, Inc.</a:t>
            </a:r>
          </a:p>
        </p:txBody>
      </p:sp>
    </p:spTree>
    <p:extLst>
      <p:ext uri="{BB962C8B-B14F-4D97-AF65-F5344CB8AC3E}">
        <p14:creationId xmlns:p14="http://schemas.microsoft.com/office/powerpoint/2010/main" val="1830696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ransition_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FB18CDA-E172-0638-F3F4-8EB9914C27D8}"/>
              </a:ext>
            </a:extLst>
          </p:cNvPr>
          <p:cNvSpPr/>
          <p:nvPr userDrawn="1"/>
        </p:nvSpPr>
        <p:spPr>
          <a:xfrm>
            <a:off x="2" y="0"/>
            <a:ext cx="12192000" cy="6858000"/>
          </a:xfrm>
          <a:prstGeom prst="rect">
            <a:avLst/>
          </a:prstGeom>
          <a:solidFill>
            <a:srgbClr val="BDE9FF">
              <a:alpha val="5263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7" name="Picture 3">
            <a:extLst>
              <a:ext uri="{FF2B5EF4-FFF2-40B4-BE49-F238E27FC236}">
                <a16:creationId xmlns:a16="http://schemas.microsoft.com/office/drawing/2014/main" id="{EF70FD06-D7F0-E151-A957-2B89F6C7A06A}"/>
              </a:ext>
            </a:extLst>
          </p:cNvPr>
          <p:cNvPicPr>
            <a:picLocks noChangeAspect="1"/>
          </p:cNvPicPr>
          <p:nvPr userDrawn="1"/>
        </p:nvPicPr>
        <p:blipFill>
          <a:blip r:embed="rId2">
            <a:lum bright="100000"/>
            <a:alphaModFix amt="66000"/>
            <a:extLst>
              <a:ext uri="{96DAC541-7B7A-43D3-8B79-37D633B846F1}">
                <asvg:svgBlip xmlns:asvg="http://schemas.microsoft.com/office/drawing/2016/SVG/main" r:embed="rId3"/>
              </a:ext>
            </a:extLst>
          </a:blip>
          <a:srcRect t="4074" r="8148" b="4074"/>
          <a:stretch/>
        </p:blipFill>
        <p:spPr>
          <a:xfrm>
            <a:off x="-3176" y="0"/>
            <a:ext cx="12195176" cy="6858000"/>
          </a:xfrm>
          <a:prstGeom prst="rect">
            <a:avLst/>
          </a:prstGeom>
        </p:spPr>
      </p:pic>
      <p:sp>
        <p:nvSpPr>
          <p:cNvPr id="3" name="Rectangle 2"/>
          <p:cNvSpPr/>
          <p:nvPr/>
        </p:nvSpPr>
        <p:spPr>
          <a:xfrm>
            <a:off x="2" y="2156801"/>
            <a:ext cx="12192000" cy="22661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9">
              <a:solidFill>
                <a:schemeClr val="bg1"/>
              </a:solidFill>
            </a:endParaRPr>
          </a:p>
        </p:txBody>
      </p:sp>
      <p:sp>
        <p:nvSpPr>
          <p:cNvPr id="4" name="Title Placeholder 7">
            <a:extLst>
              <a:ext uri="{FF2B5EF4-FFF2-40B4-BE49-F238E27FC236}">
                <a16:creationId xmlns:a16="http://schemas.microsoft.com/office/drawing/2014/main" id="{6929CA0C-E77F-2D7F-5BAC-B1D11F467FE4}"/>
              </a:ext>
            </a:extLst>
          </p:cNvPr>
          <p:cNvSpPr>
            <a:spLocks noGrp="1"/>
          </p:cNvSpPr>
          <p:nvPr>
            <p:ph type="title" hasCustomPrompt="1"/>
          </p:nvPr>
        </p:nvSpPr>
        <p:spPr>
          <a:xfrm>
            <a:off x="841467" y="2743333"/>
            <a:ext cx="8457098" cy="1107739"/>
          </a:xfrm>
          <a:prstGeom prst="rect">
            <a:avLst/>
          </a:prstGeom>
        </p:spPr>
        <p:txBody>
          <a:bodyPr vert="horz" wrap="square" lIns="0" tIns="0" rIns="0" bIns="0" rtlCol="0" anchor="ctr" anchorCtr="0">
            <a:spAutoFit/>
          </a:bodyPr>
          <a:lstStyle>
            <a:lvl1pPr algn="l">
              <a:lnSpc>
                <a:spcPct val="100000"/>
              </a:lnSpc>
              <a:defRPr sz="3599" b="0" baseline="0">
                <a:solidFill>
                  <a:schemeClr val="bg1"/>
                </a:solidFill>
              </a:defRPr>
            </a:lvl1pPr>
          </a:lstStyle>
          <a:p>
            <a:r>
              <a:rPr lang="en-US" dirty="0"/>
              <a:t>A large bold statement goes here and can go up to two lines</a:t>
            </a:r>
          </a:p>
        </p:txBody>
      </p:sp>
      <p:pic>
        <p:nvPicPr>
          <p:cNvPr id="9" name="Picture 8">
            <a:extLst>
              <a:ext uri="{FF2B5EF4-FFF2-40B4-BE49-F238E27FC236}">
                <a16:creationId xmlns:a16="http://schemas.microsoft.com/office/drawing/2014/main" id="{8C6DCA88-42CF-DF49-52EC-50CCDF8070C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572066" y="6323171"/>
            <a:ext cx="2295228" cy="259868"/>
          </a:xfrm>
          <a:prstGeom prst="rect">
            <a:avLst/>
          </a:prstGeom>
        </p:spPr>
      </p:pic>
      <p:sp>
        <p:nvSpPr>
          <p:cNvPr id="2" name="Slide Number Placeholder 8">
            <a:extLst>
              <a:ext uri="{FF2B5EF4-FFF2-40B4-BE49-F238E27FC236}">
                <a16:creationId xmlns:a16="http://schemas.microsoft.com/office/drawing/2014/main" id="{0F1D0401-F3D0-85F0-03DD-ED2B66B47A9C}"/>
              </a:ext>
            </a:extLst>
          </p:cNvPr>
          <p:cNvSpPr>
            <a:spLocks noGrp="1"/>
          </p:cNvSpPr>
          <p:nvPr>
            <p:ph type="sldNum" sz="quarter" idx="4"/>
          </p:nvPr>
        </p:nvSpPr>
        <p:spPr>
          <a:xfrm>
            <a:off x="327950" y="6472974"/>
            <a:ext cx="2783538" cy="153888"/>
          </a:xfrm>
          <a:prstGeom prst="rect">
            <a:avLst/>
          </a:prstGeom>
        </p:spPr>
        <p:txBody>
          <a:bodyPr vert="horz" wrap="none" lIns="0" tIns="0" rIns="0" bIns="0" rtlCol="0" anchor="b" anchorCtr="0">
            <a:spAutoFit/>
          </a:bodyPr>
          <a:lstStyle>
            <a:lvl1pPr algn="l">
              <a:defRPr sz="1000">
                <a:solidFill>
                  <a:schemeClr val="tx1">
                    <a:tint val="75000"/>
                  </a:schemeClr>
                </a:solidFill>
              </a:defRPr>
            </a:lvl1pPr>
          </a:lstStyle>
          <a:p>
            <a:fld id="{8C8B385D-DF67-E241-B0BF-76B80A8E743B}" type="slidenum">
              <a:rPr lang="en-US" smtClean="0"/>
              <a:pPr/>
              <a:t>‹#›</a:t>
            </a:fld>
            <a:r>
              <a:rPr lang="en-US"/>
              <a:t>  |   ©2025 Kaiser Foundation Health Plan, Inc.</a:t>
            </a:r>
          </a:p>
        </p:txBody>
      </p:sp>
    </p:spTree>
    <p:extLst>
      <p:ext uri="{BB962C8B-B14F-4D97-AF65-F5344CB8AC3E}">
        <p14:creationId xmlns:p14="http://schemas.microsoft.com/office/powerpoint/2010/main" val="3732196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ansition_5">
    <p:spTree>
      <p:nvGrpSpPr>
        <p:cNvPr id="1" name=""/>
        <p:cNvGrpSpPr/>
        <p:nvPr/>
      </p:nvGrpSpPr>
      <p:grpSpPr>
        <a:xfrm>
          <a:off x="0" y="0"/>
          <a:ext cx="0" cy="0"/>
          <a:chOff x="0" y="0"/>
          <a:chExt cx="0" cy="0"/>
        </a:xfrm>
      </p:grpSpPr>
      <p:sp>
        <p:nvSpPr>
          <p:cNvPr id="10" name="Rectangle 9"/>
          <p:cNvSpPr/>
          <p:nvPr userDrawn="1"/>
        </p:nvSpPr>
        <p:spPr>
          <a:xfrm>
            <a:off x="2"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9"/>
          </a:p>
        </p:txBody>
      </p:sp>
      <p:sp>
        <p:nvSpPr>
          <p:cNvPr id="5" name="Rectangle 4"/>
          <p:cNvSpPr/>
          <p:nvPr userDrawn="1"/>
        </p:nvSpPr>
        <p:spPr>
          <a:xfrm>
            <a:off x="0" y="3429000"/>
            <a:ext cx="89929"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9"/>
          </a:p>
        </p:txBody>
      </p:sp>
      <p:sp>
        <p:nvSpPr>
          <p:cNvPr id="6" name="Rectangle 5"/>
          <p:cNvSpPr/>
          <p:nvPr userDrawn="1"/>
        </p:nvSpPr>
        <p:spPr>
          <a:xfrm>
            <a:off x="0" y="0"/>
            <a:ext cx="89929" cy="3429000"/>
          </a:xfrm>
          <a:prstGeom prst="rect">
            <a:avLst/>
          </a:prstGeom>
          <a:solidFill>
            <a:srgbClr val="92C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9"/>
          </a:p>
        </p:txBody>
      </p:sp>
      <p:sp>
        <p:nvSpPr>
          <p:cNvPr id="3" name="Slide Number Placeholder 8">
            <a:extLst>
              <a:ext uri="{FF2B5EF4-FFF2-40B4-BE49-F238E27FC236}">
                <a16:creationId xmlns:a16="http://schemas.microsoft.com/office/drawing/2014/main" id="{928AA18B-976F-1F1C-1AD4-F22DAD740102}"/>
              </a:ext>
            </a:extLst>
          </p:cNvPr>
          <p:cNvSpPr>
            <a:spLocks noGrp="1"/>
          </p:cNvSpPr>
          <p:nvPr>
            <p:ph type="sldNum" sz="quarter" idx="4"/>
          </p:nvPr>
        </p:nvSpPr>
        <p:spPr>
          <a:xfrm>
            <a:off x="327950" y="6472974"/>
            <a:ext cx="2783538" cy="153888"/>
          </a:xfrm>
          <a:prstGeom prst="rect">
            <a:avLst/>
          </a:prstGeom>
        </p:spPr>
        <p:txBody>
          <a:bodyPr vert="horz" wrap="none" lIns="0" tIns="0" rIns="0" bIns="0" rtlCol="0" anchor="b" anchorCtr="0">
            <a:spAutoFit/>
          </a:bodyPr>
          <a:lstStyle>
            <a:lvl1pPr algn="l">
              <a:defRPr sz="1000">
                <a:solidFill>
                  <a:schemeClr val="tx1">
                    <a:tint val="75000"/>
                  </a:schemeClr>
                </a:solidFill>
              </a:defRPr>
            </a:lvl1pPr>
          </a:lstStyle>
          <a:p>
            <a:fld id="{8C8B385D-DF67-E241-B0BF-76B80A8E743B}" type="slidenum">
              <a:rPr lang="en-US" smtClean="0"/>
              <a:pPr/>
              <a:t>‹#›</a:t>
            </a:fld>
            <a:r>
              <a:rPr lang="en-US"/>
              <a:t>  |   ©2025 Kaiser Foundation Health Plan, Inc.</a:t>
            </a:r>
          </a:p>
        </p:txBody>
      </p:sp>
      <p:pic>
        <p:nvPicPr>
          <p:cNvPr id="2" name="Picture 1">
            <a:extLst>
              <a:ext uri="{FF2B5EF4-FFF2-40B4-BE49-F238E27FC236}">
                <a16:creationId xmlns:a16="http://schemas.microsoft.com/office/drawing/2014/main" id="{BA05C321-79BC-FE8E-B65B-84C1095280A8}"/>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9572066" y="6323171"/>
            <a:ext cx="2295228" cy="259868"/>
          </a:xfrm>
          <a:prstGeom prst="rect">
            <a:avLst/>
          </a:prstGeom>
        </p:spPr>
      </p:pic>
      <p:sp>
        <p:nvSpPr>
          <p:cNvPr id="4" name="Title Placeholder 7">
            <a:extLst>
              <a:ext uri="{FF2B5EF4-FFF2-40B4-BE49-F238E27FC236}">
                <a16:creationId xmlns:a16="http://schemas.microsoft.com/office/drawing/2014/main" id="{B8F0CC3E-6700-4F85-89BC-3ACD1489C8E0}"/>
              </a:ext>
            </a:extLst>
          </p:cNvPr>
          <p:cNvSpPr>
            <a:spLocks noGrp="1"/>
          </p:cNvSpPr>
          <p:nvPr>
            <p:ph type="title" hasCustomPrompt="1"/>
          </p:nvPr>
        </p:nvSpPr>
        <p:spPr>
          <a:xfrm>
            <a:off x="841467" y="2743333"/>
            <a:ext cx="8457098" cy="1107739"/>
          </a:xfrm>
          <a:prstGeom prst="rect">
            <a:avLst/>
          </a:prstGeom>
        </p:spPr>
        <p:txBody>
          <a:bodyPr vert="horz" wrap="square" lIns="0" tIns="0" rIns="0" bIns="0" rtlCol="0" anchor="ctr" anchorCtr="0">
            <a:spAutoFit/>
          </a:bodyPr>
          <a:lstStyle>
            <a:lvl1pPr algn="l">
              <a:lnSpc>
                <a:spcPct val="100000"/>
              </a:lnSpc>
              <a:defRPr sz="3599" b="0" baseline="0">
                <a:solidFill>
                  <a:schemeClr val="bg1"/>
                </a:solidFill>
              </a:defRPr>
            </a:lvl1pPr>
          </a:lstStyle>
          <a:p>
            <a:r>
              <a:rPr lang="en-US" dirty="0"/>
              <a:t>A large bold statement goes here and can go up to two lines</a:t>
            </a:r>
          </a:p>
        </p:txBody>
      </p:sp>
    </p:spTree>
    <p:extLst>
      <p:ext uri="{BB962C8B-B14F-4D97-AF65-F5344CB8AC3E}">
        <p14:creationId xmlns:p14="http://schemas.microsoft.com/office/powerpoint/2010/main" val="2311139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ansition_6">
    <p:spTree>
      <p:nvGrpSpPr>
        <p:cNvPr id="1" name=""/>
        <p:cNvGrpSpPr/>
        <p:nvPr/>
      </p:nvGrpSpPr>
      <p:grpSpPr>
        <a:xfrm>
          <a:off x="0" y="0"/>
          <a:ext cx="0" cy="0"/>
          <a:chOff x="0" y="0"/>
          <a:chExt cx="0" cy="0"/>
        </a:xfrm>
      </p:grpSpPr>
      <p:sp>
        <p:nvSpPr>
          <p:cNvPr id="5" name="Rectangle 4"/>
          <p:cNvSpPr/>
          <p:nvPr userDrawn="1"/>
        </p:nvSpPr>
        <p:spPr>
          <a:xfrm>
            <a:off x="2" y="1671873"/>
            <a:ext cx="12192000" cy="35383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9"/>
          </a:p>
        </p:txBody>
      </p:sp>
      <p:sp>
        <p:nvSpPr>
          <p:cNvPr id="12" name="Title Placeholder 7"/>
          <p:cNvSpPr>
            <a:spLocks noGrp="1"/>
          </p:cNvSpPr>
          <p:nvPr>
            <p:ph type="title" hasCustomPrompt="1"/>
          </p:nvPr>
        </p:nvSpPr>
        <p:spPr>
          <a:xfrm>
            <a:off x="1886465" y="2920016"/>
            <a:ext cx="8419072" cy="978218"/>
          </a:xfrm>
          <a:prstGeom prst="rect">
            <a:avLst/>
          </a:prstGeom>
        </p:spPr>
        <p:txBody>
          <a:bodyPr vert="horz" lIns="91440" tIns="45720" rIns="91440" bIns="45720" rtlCol="0" anchor="ctr" anchorCtr="0">
            <a:noAutofit/>
          </a:bodyPr>
          <a:lstStyle>
            <a:lvl1pPr algn="ctr">
              <a:lnSpc>
                <a:spcPct val="100000"/>
              </a:lnSpc>
              <a:defRPr b="0" baseline="0">
                <a:solidFill>
                  <a:schemeClr val="bg1"/>
                </a:solidFill>
              </a:defRPr>
            </a:lvl1pPr>
          </a:lstStyle>
          <a:p>
            <a:r>
              <a:rPr lang="en-US"/>
              <a:t>“A slide for quotes or message that can be centered within the frame here. ”</a:t>
            </a:r>
          </a:p>
        </p:txBody>
      </p:sp>
      <p:sp>
        <p:nvSpPr>
          <p:cNvPr id="7" name="Text Placeholder 6"/>
          <p:cNvSpPr>
            <a:spLocks noGrp="1"/>
          </p:cNvSpPr>
          <p:nvPr>
            <p:ph type="body" sz="quarter" idx="10" hasCustomPrompt="1"/>
          </p:nvPr>
        </p:nvSpPr>
        <p:spPr>
          <a:xfrm>
            <a:off x="5461626" y="3987687"/>
            <a:ext cx="4843876" cy="385013"/>
          </a:xfrm>
          <a:prstGeom prst="rect">
            <a:avLst/>
          </a:prstGeom>
        </p:spPr>
        <p:txBody>
          <a:bodyPr anchor="ctr" anchorCtr="0"/>
          <a:lstStyle>
            <a:lvl1pPr marL="0" indent="0" algn="r">
              <a:buFontTx/>
              <a:buNone/>
              <a:defRPr sz="1399">
                <a:solidFill>
                  <a:schemeClr val="bg1"/>
                </a:solidFill>
              </a:defRPr>
            </a:lvl1pPr>
            <a:lvl2pPr marL="228494" indent="0">
              <a:buFontTx/>
              <a:buNone/>
              <a:defRPr/>
            </a:lvl2pPr>
            <a:lvl3pPr marL="456988" indent="0">
              <a:buFontTx/>
              <a:buNone/>
              <a:defRPr/>
            </a:lvl3pPr>
            <a:lvl4pPr marL="685483" indent="0">
              <a:buFontTx/>
              <a:buNone/>
              <a:defRPr/>
            </a:lvl4pPr>
            <a:lvl5pPr marL="913976" indent="0">
              <a:buFontTx/>
              <a:buNone/>
              <a:defRPr/>
            </a:lvl5pPr>
          </a:lstStyle>
          <a:p>
            <a:r>
              <a:rPr lang="en-US" sz="1799">
                <a:solidFill>
                  <a:schemeClr val="accent1">
                    <a:lumMod val="20000"/>
                    <a:lumOff val="80000"/>
                  </a:schemeClr>
                </a:solidFill>
              </a:rPr>
              <a:t>- Use author name if quoting</a:t>
            </a:r>
          </a:p>
        </p:txBody>
      </p:sp>
      <p:sp>
        <p:nvSpPr>
          <p:cNvPr id="2" name="Slide Number Placeholder 8">
            <a:extLst>
              <a:ext uri="{FF2B5EF4-FFF2-40B4-BE49-F238E27FC236}">
                <a16:creationId xmlns:a16="http://schemas.microsoft.com/office/drawing/2014/main" id="{0893822B-DD36-284B-BF1A-983680C84157}"/>
              </a:ext>
            </a:extLst>
          </p:cNvPr>
          <p:cNvSpPr>
            <a:spLocks noGrp="1"/>
          </p:cNvSpPr>
          <p:nvPr>
            <p:ph type="sldNum" sz="quarter" idx="4"/>
          </p:nvPr>
        </p:nvSpPr>
        <p:spPr>
          <a:xfrm>
            <a:off x="327950" y="6472974"/>
            <a:ext cx="2783538" cy="153888"/>
          </a:xfrm>
          <a:prstGeom prst="rect">
            <a:avLst/>
          </a:prstGeom>
        </p:spPr>
        <p:txBody>
          <a:bodyPr vert="horz" wrap="none" lIns="0" tIns="0" rIns="0" bIns="0" rtlCol="0" anchor="b" anchorCtr="0">
            <a:spAutoFit/>
          </a:bodyPr>
          <a:lstStyle>
            <a:lvl1pPr algn="l">
              <a:defRPr sz="1000">
                <a:solidFill>
                  <a:schemeClr val="tx1">
                    <a:tint val="75000"/>
                  </a:schemeClr>
                </a:solidFill>
              </a:defRPr>
            </a:lvl1pPr>
          </a:lstStyle>
          <a:p>
            <a:fld id="{8C8B385D-DF67-E241-B0BF-76B80A8E743B}" type="slidenum">
              <a:rPr lang="en-US" smtClean="0"/>
              <a:pPr/>
              <a:t>‹#›</a:t>
            </a:fld>
            <a:r>
              <a:rPr lang="en-US"/>
              <a:t>  |   ©2025 Kaiser Foundation Health Plan, Inc.</a:t>
            </a:r>
          </a:p>
        </p:txBody>
      </p:sp>
    </p:spTree>
    <p:extLst>
      <p:ext uri="{BB962C8B-B14F-4D97-AF65-F5344CB8AC3E}">
        <p14:creationId xmlns:p14="http://schemas.microsoft.com/office/powerpoint/2010/main" val="3274983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ansition_7">
    <p:spTree>
      <p:nvGrpSpPr>
        <p:cNvPr id="1" name=""/>
        <p:cNvGrpSpPr/>
        <p:nvPr/>
      </p:nvGrpSpPr>
      <p:grpSpPr>
        <a:xfrm>
          <a:off x="0" y="0"/>
          <a:ext cx="0" cy="0"/>
          <a:chOff x="0" y="0"/>
          <a:chExt cx="0" cy="0"/>
        </a:xfrm>
      </p:grpSpPr>
      <p:sp>
        <p:nvSpPr>
          <p:cNvPr id="10" name="Rectangle 9"/>
          <p:cNvSpPr/>
          <p:nvPr userDrawn="1"/>
        </p:nvSpPr>
        <p:spPr>
          <a:xfrm>
            <a:off x="2" y="4552950"/>
            <a:ext cx="12192000" cy="2305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9"/>
          </a:p>
        </p:txBody>
      </p:sp>
      <p:sp>
        <p:nvSpPr>
          <p:cNvPr id="12" name="Title Placeholder 7"/>
          <p:cNvSpPr>
            <a:spLocks noGrp="1"/>
          </p:cNvSpPr>
          <p:nvPr>
            <p:ph type="title" hasCustomPrompt="1"/>
          </p:nvPr>
        </p:nvSpPr>
        <p:spPr>
          <a:xfrm>
            <a:off x="838093" y="5210416"/>
            <a:ext cx="8682356" cy="721245"/>
          </a:xfrm>
          <a:prstGeom prst="rect">
            <a:avLst/>
          </a:prstGeom>
        </p:spPr>
        <p:txBody>
          <a:bodyPr vert="horz" lIns="91440" tIns="45720" rIns="91440" bIns="45720" rtlCol="0" anchor="t" anchorCtr="0">
            <a:noAutofit/>
          </a:bodyPr>
          <a:lstStyle>
            <a:lvl1pPr algn="l">
              <a:lnSpc>
                <a:spcPct val="100000"/>
              </a:lnSpc>
              <a:defRPr sz="2400" b="0" baseline="0">
                <a:solidFill>
                  <a:schemeClr val="accent1">
                    <a:lumMod val="20000"/>
                    <a:lumOff val="80000"/>
                  </a:schemeClr>
                </a:solidFill>
              </a:defRPr>
            </a:lvl1pPr>
          </a:lstStyle>
          <a:p>
            <a:r>
              <a:rPr lang="en-US" dirty="0"/>
              <a:t>A large bold statement goes here and can go up to two lines</a:t>
            </a:r>
          </a:p>
        </p:txBody>
      </p:sp>
      <p:sp>
        <p:nvSpPr>
          <p:cNvPr id="4" name="Picture Placeholder 3"/>
          <p:cNvSpPr>
            <a:spLocks noGrp="1"/>
          </p:cNvSpPr>
          <p:nvPr>
            <p:ph type="pic" sz="quarter" idx="10"/>
          </p:nvPr>
        </p:nvSpPr>
        <p:spPr>
          <a:xfrm>
            <a:off x="2" y="0"/>
            <a:ext cx="12192000" cy="4552950"/>
          </a:xfrm>
          <a:prstGeom prst="rect">
            <a:avLst/>
          </a:prstGeom>
          <a:solidFill>
            <a:schemeClr val="bg1">
              <a:lumMod val="95000"/>
            </a:schemeClr>
          </a:solidFill>
        </p:spPr>
        <p:txBody>
          <a:bodyPr/>
          <a:lstStyle>
            <a:lvl1pPr marL="0" indent="0">
              <a:buNone/>
              <a:defRPr/>
            </a:lvl1pPr>
          </a:lstStyle>
          <a:p>
            <a:endParaRPr lang="en-US"/>
          </a:p>
        </p:txBody>
      </p:sp>
      <p:sp>
        <p:nvSpPr>
          <p:cNvPr id="2" name="Slide Number Placeholder 8">
            <a:extLst>
              <a:ext uri="{FF2B5EF4-FFF2-40B4-BE49-F238E27FC236}">
                <a16:creationId xmlns:a16="http://schemas.microsoft.com/office/drawing/2014/main" id="{EA12DAEF-07E3-E73A-63E4-DFBEF88FBF48}"/>
              </a:ext>
            </a:extLst>
          </p:cNvPr>
          <p:cNvSpPr>
            <a:spLocks noGrp="1"/>
          </p:cNvSpPr>
          <p:nvPr>
            <p:ph type="sldNum" sz="quarter" idx="4"/>
          </p:nvPr>
        </p:nvSpPr>
        <p:spPr>
          <a:xfrm>
            <a:off x="327950" y="6472974"/>
            <a:ext cx="2783538" cy="153888"/>
          </a:xfrm>
          <a:prstGeom prst="rect">
            <a:avLst/>
          </a:prstGeom>
        </p:spPr>
        <p:txBody>
          <a:bodyPr vert="horz" wrap="none" lIns="0" tIns="0" rIns="0" bIns="0" rtlCol="0" anchor="b" anchorCtr="0">
            <a:spAutoFit/>
          </a:bodyPr>
          <a:lstStyle>
            <a:lvl1pPr algn="l">
              <a:defRPr sz="1000">
                <a:solidFill>
                  <a:schemeClr val="tx1">
                    <a:tint val="75000"/>
                  </a:schemeClr>
                </a:solidFill>
              </a:defRPr>
            </a:lvl1pPr>
          </a:lstStyle>
          <a:p>
            <a:fld id="{8C8B385D-DF67-E241-B0BF-76B80A8E743B}" type="slidenum">
              <a:rPr lang="en-US" smtClean="0"/>
              <a:pPr/>
              <a:t>‹#›</a:t>
            </a:fld>
            <a:r>
              <a:rPr lang="en-US"/>
              <a:t>  |   ©2025 Kaiser Foundation Health Plan, Inc.</a:t>
            </a:r>
          </a:p>
        </p:txBody>
      </p:sp>
      <p:pic>
        <p:nvPicPr>
          <p:cNvPr id="3" name="Picture 2">
            <a:extLst>
              <a:ext uri="{FF2B5EF4-FFF2-40B4-BE49-F238E27FC236}">
                <a16:creationId xmlns:a16="http://schemas.microsoft.com/office/drawing/2014/main" id="{66E886D2-0C97-CDAD-3F82-24B70A605B03}"/>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9572066" y="6323171"/>
            <a:ext cx="2295228" cy="259868"/>
          </a:xfrm>
          <a:prstGeom prst="rect">
            <a:avLst/>
          </a:prstGeom>
        </p:spPr>
      </p:pic>
    </p:spTree>
    <p:extLst>
      <p:ext uri="{BB962C8B-B14F-4D97-AF65-F5344CB8AC3E}">
        <p14:creationId xmlns:p14="http://schemas.microsoft.com/office/powerpoint/2010/main" val="2722644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F36CF-231E-A1EB-FC35-AB9E70E3DA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A82C9A-84D0-83F8-D51F-12A5A4984F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DE8F9B-9279-5221-5B9E-E5C6AD23682B}"/>
              </a:ext>
            </a:extLst>
          </p:cNvPr>
          <p:cNvSpPr>
            <a:spLocks noGrp="1"/>
          </p:cNvSpPr>
          <p:nvPr>
            <p:ph type="dt" sz="half" idx="10"/>
          </p:nvPr>
        </p:nvSpPr>
        <p:spPr/>
        <p:txBody>
          <a:bodyPr/>
          <a:lstStyle/>
          <a:p>
            <a:fld id="{2F51FD2D-0CC8-3241-9A77-48452F5D0CA8}" type="datetimeFigureOut">
              <a:rPr lang="en-US" smtClean="0"/>
              <a:t>11/17/2025</a:t>
            </a:fld>
            <a:endParaRPr lang="en-US"/>
          </a:p>
        </p:txBody>
      </p:sp>
      <p:sp>
        <p:nvSpPr>
          <p:cNvPr id="5" name="Footer Placeholder 4">
            <a:extLst>
              <a:ext uri="{FF2B5EF4-FFF2-40B4-BE49-F238E27FC236}">
                <a16:creationId xmlns:a16="http://schemas.microsoft.com/office/drawing/2014/main" id="{D521E87C-2122-BFA2-4B7D-E85201B63E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179C19-8803-C2D4-B799-0766ECFA8389}"/>
              </a:ext>
            </a:extLst>
          </p:cNvPr>
          <p:cNvSpPr>
            <a:spLocks noGrp="1"/>
          </p:cNvSpPr>
          <p:nvPr>
            <p:ph type="sldNum" sz="quarter" idx="12"/>
          </p:nvPr>
        </p:nvSpPr>
        <p:spPr/>
        <p:txBody>
          <a:bodyPr/>
          <a:lstStyle/>
          <a:p>
            <a:fld id="{0DDBFA08-C842-6740-881E-911698C582DB}" type="slidenum">
              <a:rPr lang="en-US" smtClean="0"/>
              <a:t>‹#›</a:t>
            </a:fld>
            <a:endParaRPr lang="en-US"/>
          </a:p>
        </p:txBody>
      </p:sp>
    </p:spTree>
    <p:extLst>
      <p:ext uri="{BB962C8B-B14F-4D97-AF65-F5344CB8AC3E}">
        <p14:creationId xmlns:p14="http://schemas.microsoft.com/office/powerpoint/2010/main" val="12085917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ransition_8">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2BFAF99-53B4-00FF-ECF3-66375BAC1C58}"/>
              </a:ext>
            </a:extLst>
          </p:cNvPr>
          <p:cNvSpPr/>
          <p:nvPr userDrawn="1"/>
        </p:nvSpPr>
        <p:spPr>
          <a:xfrm>
            <a:off x="2" y="956"/>
            <a:ext cx="12192000" cy="6090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9"/>
          </a:p>
        </p:txBody>
      </p:sp>
      <p:sp>
        <p:nvSpPr>
          <p:cNvPr id="13" name="Rectangle 12">
            <a:extLst>
              <a:ext uri="{FF2B5EF4-FFF2-40B4-BE49-F238E27FC236}">
                <a16:creationId xmlns:a16="http://schemas.microsoft.com/office/drawing/2014/main" id="{80FA7869-AFF4-3D56-C481-8DD78F133733}"/>
              </a:ext>
            </a:extLst>
          </p:cNvPr>
          <p:cNvSpPr/>
          <p:nvPr userDrawn="1"/>
        </p:nvSpPr>
        <p:spPr>
          <a:xfrm>
            <a:off x="4223" y="0"/>
            <a:ext cx="12192000" cy="6858000"/>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9">
              <a:solidFill>
                <a:schemeClr val="bg1"/>
              </a:solidFill>
            </a:endParaRPr>
          </a:p>
        </p:txBody>
      </p:sp>
      <p:pic>
        <p:nvPicPr>
          <p:cNvPr id="2" name="Picture 1">
            <a:extLst>
              <a:ext uri="{FF2B5EF4-FFF2-40B4-BE49-F238E27FC236}">
                <a16:creationId xmlns:a16="http://schemas.microsoft.com/office/drawing/2014/main" id="{CEA66722-FC02-EE44-301D-F73A1A2F7534}"/>
              </a:ext>
            </a:extLst>
          </p:cNvPr>
          <p:cNvPicPr>
            <a:picLocks/>
          </p:cNvPicPr>
          <p:nvPr userDrawn="1"/>
        </p:nvPicPr>
        <p:blipFill>
          <a:blip r:embed="rId2" cstate="email">
            <a:duotone>
              <a:prstClr val="black"/>
              <a:schemeClr val="tx2">
                <a:tint val="45000"/>
                <a:satMod val="400000"/>
              </a:schemeClr>
            </a:duotone>
            <a:alphaModFix amt="45000"/>
            <a:extLst>
              <a:ext uri="{BEBA8EAE-BF5A-486C-A8C5-ECC9F3942E4B}">
                <a14:imgProps xmlns:a14="http://schemas.microsoft.com/office/drawing/2010/main">
                  <a14:imgLayer r:embed="rId3">
                    <a14:imgEffect>
                      <a14:colorTemperature colorTemp="11200"/>
                    </a14:imgEffect>
                    <a14:imgEffect>
                      <a14:saturation sat="0"/>
                    </a14:imgEffect>
                  </a14:imgLayer>
                </a14:imgProps>
              </a:ext>
              <a:ext uri="{28A0092B-C50C-407E-A947-70E740481C1C}">
                <a14:useLocalDpi xmlns:a14="http://schemas.microsoft.com/office/drawing/2010/main"/>
              </a:ext>
            </a:extLst>
          </a:blip>
          <a:srcRect/>
          <a:stretch/>
        </p:blipFill>
        <p:spPr>
          <a:xfrm>
            <a:off x="2" y="0"/>
            <a:ext cx="12192000" cy="6858000"/>
          </a:xfrm>
          <a:prstGeom prst="rect">
            <a:avLst/>
          </a:prstGeom>
          <a:ln>
            <a:noFill/>
          </a:ln>
        </p:spPr>
      </p:pic>
    </p:spTree>
    <p:extLst>
      <p:ext uri="{BB962C8B-B14F-4D97-AF65-F5344CB8AC3E}">
        <p14:creationId xmlns:p14="http://schemas.microsoft.com/office/powerpoint/2010/main" val="2103783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ransition_9">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2BFAF99-53B4-00FF-ECF3-66375BAC1C58}"/>
              </a:ext>
            </a:extLst>
          </p:cNvPr>
          <p:cNvSpPr/>
          <p:nvPr userDrawn="1"/>
        </p:nvSpPr>
        <p:spPr>
          <a:xfrm>
            <a:off x="2" y="956"/>
            <a:ext cx="12192000" cy="6090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9"/>
          </a:p>
        </p:txBody>
      </p:sp>
      <p:pic>
        <p:nvPicPr>
          <p:cNvPr id="2" name="Picture 1">
            <a:extLst>
              <a:ext uri="{FF2B5EF4-FFF2-40B4-BE49-F238E27FC236}">
                <a16:creationId xmlns:a16="http://schemas.microsoft.com/office/drawing/2014/main" id="{CEA66722-FC02-EE44-301D-F73A1A2F7534}"/>
              </a:ext>
            </a:extLst>
          </p:cNvPr>
          <p:cNvPicPr>
            <a:picLocks/>
          </p:cNvPicPr>
          <p:nvPr userDrawn="1"/>
        </p:nvPicPr>
        <p:blipFill>
          <a:blip r:embed="rId2" cstate="email">
            <a:duotone>
              <a:prstClr val="black"/>
              <a:schemeClr val="tx2">
                <a:tint val="45000"/>
                <a:satMod val="400000"/>
              </a:schemeClr>
            </a:duotone>
            <a:alphaModFix amt="45000"/>
            <a:extLst>
              <a:ext uri="{BEBA8EAE-BF5A-486C-A8C5-ECC9F3942E4B}">
                <a14:imgProps xmlns:a14="http://schemas.microsoft.com/office/drawing/2010/main">
                  <a14:imgLayer r:embed="rId3">
                    <a14:imgEffect>
                      <a14:colorTemperature colorTemp="11200"/>
                    </a14:imgEffect>
                    <a14:imgEffect>
                      <a14:saturation sat="0"/>
                    </a14:imgEffect>
                  </a14:imgLayer>
                </a14:imgProps>
              </a:ext>
              <a:ext uri="{28A0092B-C50C-407E-A947-70E740481C1C}">
                <a14:useLocalDpi xmlns:a14="http://schemas.microsoft.com/office/drawing/2010/main"/>
              </a:ext>
            </a:extLst>
          </a:blip>
          <a:srcRect/>
          <a:stretch/>
        </p:blipFill>
        <p:spPr>
          <a:xfrm>
            <a:off x="1" y="-953"/>
            <a:ext cx="12192000" cy="6858000"/>
          </a:xfrm>
          <a:prstGeom prst="rect">
            <a:avLst/>
          </a:prstGeom>
          <a:ln>
            <a:noFill/>
          </a:ln>
        </p:spPr>
      </p:pic>
    </p:spTree>
    <p:extLst>
      <p:ext uri="{BB962C8B-B14F-4D97-AF65-F5344CB8AC3E}">
        <p14:creationId xmlns:p14="http://schemas.microsoft.com/office/powerpoint/2010/main" val="20828502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ransition_10">
    <p:spTree>
      <p:nvGrpSpPr>
        <p:cNvPr id="1" name=""/>
        <p:cNvGrpSpPr/>
        <p:nvPr/>
      </p:nvGrpSpPr>
      <p:grpSpPr>
        <a:xfrm>
          <a:off x="0" y="0"/>
          <a:ext cx="0" cy="0"/>
          <a:chOff x="0" y="0"/>
          <a:chExt cx="0" cy="0"/>
        </a:xfrm>
      </p:grpSpPr>
      <p:pic>
        <p:nvPicPr>
          <p:cNvPr id="2" name="Picture 1" descr="A blue background with white cubes&#10;&#10;Description automatically generated">
            <a:extLst>
              <a:ext uri="{FF2B5EF4-FFF2-40B4-BE49-F238E27FC236}">
                <a16:creationId xmlns:a16="http://schemas.microsoft.com/office/drawing/2014/main" id="{E4AC4750-8A80-A3D4-49C3-324C11915E8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12192000" cy="6871065"/>
          </a:xfrm>
          <a:prstGeom prst="rect">
            <a:avLst/>
          </a:prstGeom>
        </p:spPr>
      </p:pic>
      <p:pic>
        <p:nvPicPr>
          <p:cNvPr id="4" name="Picture 3">
            <a:extLst>
              <a:ext uri="{FF2B5EF4-FFF2-40B4-BE49-F238E27FC236}">
                <a16:creationId xmlns:a16="http://schemas.microsoft.com/office/drawing/2014/main" id="{8F8FCD10-0A64-5F18-8EF7-3888C9EF6133}"/>
              </a:ext>
            </a:extLst>
          </p:cNvPr>
          <p:cNvPicPr>
            <a:picLocks noChangeAspect="1"/>
          </p:cNvPicPr>
          <p:nvPr userDrawn="1"/>
        </p:nvPicPr>
        <p:blipFill>
          <a:blip r:embed="rId3">
            <a:biLevel thresh="25000"/>
            <a:extLst>
              <a:ext uri="{28A0092B-C50C-407E-A947-70E740481C1C}">
                <a14:useLocalDpi xmlns:a14="http://schemas.microsoft.com/office/drawing/2010/main"/>
              </a:ext>
            </a:extLst>
          </a:blip>
          <a:stretch>
            <a:fillRect/>
          </a:stretch>
        </p:blipFill>
        <p:spPr>
          <a:xfrm>
            <a:off x="9572066" y="6323171"/>
            <a:ext cx="2295228" cy="259868"/>
          </a:xfrm>
          <a:prstGeom prst="rect">
            <a:avLst/>
          </a:prstGeom>
        </p:spPr>
      </p:pic>
      <p:sp>
        <p:nvSpPr>
          <p:cNvPr id="3" name="Slide Number Placeholder 8">
            <a:extLst>
              <a:ext uri="{FF2B5EF4-FFF2-40B4-BE49-F238E27FC236}">
                <a16:creationId xmlns:a16="http://schemas.microsoft.com/office/drawing/2014/main" id="{928AA18B-976F-1F1C-1AD4-F22DAD740102}"/>
              </a:ext>
            </a:extLst>
          </p:cNvPr>
          <p:cNvSpPr>
            <a:spLocks noGrp="1"/>
          </p:cNvSpPr>
          <p:nvPr>
            <p:ph type="sldNum" sz="quarter" idx="4"/>
          </p:nvPr>
        </p:nvSpPr>
        <p:spPr>
          <a:xfrm>
            <a:off x="327950" y="6472974"/>
            <a:ext cx="2783538" cy="153888"/>
          </a:xfrm>
          <a:prstGeom prst="rect">
            <a:avLst/>
          </a:prstGeom>
        </p:spPr>
        <p:txBody>
          <a:bodyPr vert="horz" wrap="none" lIns="0" tIns="0" rIns="0" bIns="0" rtlCol="0" anchor="b" anchorCtr="0">
            <a:spAutoFit/>
          </a:bodyPr>
          <a:lstStyle>
            <a:lvl1pPr algn="l">
              <a:defRPr sz="1000">
                <a:solidFill>
                  <a:schemeClr val="bg1"/>
                </a:solidFill>
              </a:defRPr>
            </a:lvl1pPr>
          </a:lstStyle>
          <a:p>
            <a:fld id="{8C8B385D-DF67-E241-B0BF-76B80A8E743B}" type="slidenum">
              <a:rPr lang="en-US" smtClean="0"/>
              <a:pPr/>
              <a:t>‹#›</a:t>
            </a:fld>
            <a:r>
              <a:rPr lang="en-US"/>
              <a:t>  |   ©2025 Kaiser Foundation Health Plan, Inc.</a:t>
            </a:r>
          </a:p>
        </p:txBody>
      </p:sp>
      <p:sp>
        <p:nvSpPr>
          <p:cNvPr id="7" name="Title Placeholder 7">
            <a:extLst>
              <a:ext uri="{FF2B5EF4-FFF2-40B4-BE49-F238E27FC236}">
                <a16:creationId xmlns:a16="http://schemas.microsoft.com/office/drawing/2014/main" id="{D6C1BB8B-B486-DE03-DEEB-4462C7567129}"/>
              </a:ext>
            </a:extLst>
          </p:cNvPr>
          <p:cNvSpPr>
            <a:spLocks noGrp="1"/>
          </p:cNvSpPr>
          <p:nvPr>
            <p:ph type="title" hasCustomPrompt="1"/>
          </p:nvPr>
        </p:nvSpPr>
        <p:spPr>
          <a:xfrm>
            <a:off x="841467" y="2743333"/>
            <a:ext cx="8457098" cy="1107739"/>
          </a:xfrm>
          <a:prstGeom prst="rect">
            <a:avLst/>
          </a:prstGeom>
        </p:spPr>
        <p:txBody>
          <a:bodyPr vert="horz" wrap="square" lIns="0" tIns="0" rIns="0" bIns="0" rtlCol="0" anchor="ctr" anchorCtr="0">
            <a:spAutoFit/>
          </a:bodyPr>
          <a:lstStyle>
            <a:lvl1pPr algn="l">
              <a:lnSpc>
                <a:spcPct val="100000"/>
              </a:lnSpc>
              <a:defRPr sz="3599" b="0" baseline="0">
                <a:solidFill>
                  <a:schemeClr val="bg1"/>
                </a:solidFill>
              </a:defRPr>
            </a:lvl1pPr>
          </a:lstStyle>
          <a:p>
            <a:r>
              <a:rPr lang="en-US" dirty="0"/>
              <a:t>A large bold statement goes here and can go up to two lines</a:t>
            </a:r>
          </a:p>
        </p:txBody>
      </p:sp>
    </p:spTree>
    <p:extLst>
      <p:ext uri="{BB962C8B-B14F-4D97-AF65-F5344CB8AC3E}">
        <p14:creationId xmlns:p14="http://schemas.microsoft.com/office/powerpoint/2010/main" val="39483982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ransition_11">
    <p:spTree>
      <p:nvGrpSpPr>
        <p:cNvPr id="1" name=""/>
        <p:cNvGrpSpPr/>
        <p:nvPr/>
      </p:nvGrpSpPr>
      <p:grpSpPr>
        <a:xfrm>
          <a:off x="0" y="0"/>
          <a:ext cx="0" cy="0"/>
          <a:chOff x="0" y="0"/>
          <a:chExt cx="0" cy="0"/>
        </a:xfrm>
      </p:grpSpPr>
      <p:pic>
        <p:nvPicPr>
          <p:cNvPr id="3" name="Picture 2" descr="A blue background with white cubes&#10;&#10;Description automatically generated">
            <a:extLst>
              <a:ext uri="{FF2B5EF4-FFF2-40B4-BE49-F238E27FC236}">
                <a16:creationId xmlns:a16="http://schemas.microsoft.com/office/drawing/2014/main" id="{F5833F04-6113-AE8B-09C1-36DAB8E958D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flipH="1">
            <a:off x="-3" y="5580990"/>
            <a:ext cx="12192002" cy="1277010"/>
          </a:xfrm>
          <a:prstGeom prst="rect">
            <a:avLst/>
          </a:prstGeom>
        </p:spPr>
      </p:pic>
      <p:pic>
        <p:nvPicPr>
          <p:cNvPr id="12" name="Picture 11">
            <a:extLst>
              <a:ext uri="{FF2B5EF4-FFF2-40B4-BE49-F238E27FC236}">
                <a16:creationId xmlns:a16="http://schemas.microsoft.com/office/drawing/2014/main" id="{77287FEF-BA24-E398-8680-4847B4E7C4AB}"/>
              </a:ext>
            </a:extLst>
          </p:cNvPr>
          <p:cNvPicPr>
            <a:picLocks noChangeAspect="1"/>
          </p:cNvPicPr>
          <p:nvPr userDrawn="1"/>
        </p:nvPicPr>
        <p:blipFill>
          <a:blip r:embed="rId3">
            <a:biLevel thresh="25000"/>
            <a:extLst>
              <a:ext uri="{28A0092B-C50C-407E-A947-70E740481C1C}">
                <a14:useLocalDpi xmlns:a14="http://schemas.microsoft.com/office/drawing/2010/main"/>
              </a:ext>
            </a:extLst>
          </a:blip>
          <a:stretch>
            <a:fillRect/>
          </a:stretch>
        </p:blipFill>
        <p:spPr>
          <a:xfrm>
            <a:off x="9572066" y="6323171"/>
            <a:ext cx="2295228" cy="259868"/>
          </a:xfrm>
          <a:prstGeom prst="rect">
            <a:avLst/>
          </a:prstGeom>
        </p:spPr>
      </p:pic>
      <p:sp>
        <p:nvSpPr>
          <p:cNvPr id="9" name="Rectangle 8">
            <a:extLst>
              <a:ext uri="{FF2B5EF4-FFF2-40B4-BE49-F238E27FC236}">
                <a16:creationId xmlns:a16="http://schemas.microsoft.com/office/drawing/2014/main" id="{7AE82E27-7A34-A1E4-E5CA-EDFFC94552CF}"/>
              </a:ext>
            </a:extLst>
          </p:cNvPr>
          <p:cNvSpPr/>
          <p:nvPr userDrawn="1"/>
        </p:nvSpPr>
        <p:spPr>
          <a:xfrm>
            <a:off x="1" y="4"/>
            <a:ext cx="12183558" cy="6090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9">
              <a:solidFill>
                <a:schemeClr val="bg1"/>
              </a:solidFill>
            </a:endParaRPr>
          </a:p>
        </p:txBody>
      </p:sp>
      <p:sp>
        <p:nvSpPr>
          <p:cNvPr id="4" name="Title Placeholder 7">
            <a:extLst>
              <a:ext uri="{FF2B5EF4-FFF2-40B4-BE49-F238E27FC236}">
                <a16:creationId xmlns:a16="http://schemas.microsoft.com/office/drawing/2014/main" id="{6BEED572-0D74-8227-9386-34B5D3BD3069}"/>
              </a:ext>
            </a:extLst>
          </p:cNvPr>
          <p:cNvSpPr>
            <a:spLocks noGrp="1"/>
          </p:cNvSpPr>
          <p:nvPr>
            <p:ph type="title" hasCustomPrompt="1"/>
          </p:nvPr>
        </p:nvSpPr>
        <p:spPr>
          <a:xfrm>
            <a:off x="841467" y="2507952"/>
            <a:ext cx="7409378" cy="1107739"/>
          </a:xfrm>
          <a:prstGeom prst="rect">
            <a:avLst/>
          </a:prstGeom>
        </p:spPr>
        <p:txBody>
          <a:bodyPr vert="horz" wrap="square" lIns="0" tIns="0" rIns="0" bIns="0" rtlCol="0" anchor="b" anchorCtr="0">
            <a:spAutoFit/>
          </a:bodyPr>
          <a:lstStyle>
            <a:lvl1pPr algn="l">
              <a:lnSpc>
                <a:spcPct val="100000"/>
              </a:lnSpc>
              <a:defRPr sz="3599" b="0" baseline="0">
                <a:solidFill>
                  <a:schemeClr val="tx2"/>
                </a:solidFill>
              </a:defRPr>
            </a:lvl1pPr>
          </a:lstStyle>
          <a:p>
            <a:r>
              <a:rPr lang="en-US" dirty="0"/>
              <a:t>A large bold statement goes here and can go up to two lines</a:t>
            </a:r>
          </a:p>
        </p:txBody>
      </p:sp>
    </p:spTree>
    <p:extLst>
      <p:ext uri="{BB962C8B-B14F-4D97-AF65-F5344CB8AC3E}">
        <p14:creationId xmlns:p14="http://schemas.microsoft.com/office/powerpoint/2010/main" val="34992823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ransition_12">
    <p:spTree>
      <p:nvGrpSpPr>
        <p:cNvPr id="1" name=""/>
        <p:cNvGrpSpPr/>
        <p:nvPr/>
      </p:nvGrpSpPr>
      <p:grpSpPr>
        <a:xfrm>
          <a:off x="0" y="0"/>
          <a:ext cx="0" cy="0"/>
          <a:chOff x="0" y="0"/>
          <a:chExt cx="0" cy="0"/>
        </a:xfrm>
      </p:grpSpPr>
      <p:pic>
        <p:nvPicPr>
          <p:cNvPr id="3" name="Picture 2" descr="A blue background with white cubes&#10;&#10;Description automatically generated">
            <a:extLst>
              <a:ext uri="{FF2B5EF4-FFF2-40B4-BE49-F238E27FC236}">
                <a16:creationId xmlns:a16="http://schemas.microsoft.com/office/drawing/2014/main" id="{F5833F04-6113-AE8B-09C1-36DAB8E958D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flipH="1">
            <a:off x="-7" y="6085496"/>
            <a:ext cx="12192002" cy="772508"/>
          </a:xfrm>
          <a:prstGeom prst="rect">
            <a:avLst/>
          </a:prstGeom>
        </p:spPr>
      </p:pic>
      <p:pic>
        <p:nvPicPr>
          <p:cNvPr id="12" name="Picture 11">
            <a:extLst>
              <a:ext uri="{FF2B5EF4-FFF2-40B4-BE49-F238E27FC236}">
                <a16:creationId xmlns:a16="http://schemas.microsoft.com/office/drawing/2014/main" id="{77287FEF-BA24-E398-8680-4847B4E7C4AB}"/>
              </a:ext>
            </a:extLst>
          </p:cNvPr>
          <p:cNvPicPr>
            <a:picLocks noChangeAspect="1"/>
          </p:cNvPicPr>
          <p:nvPr userDrawn="1"/>
        </p:nvPicPr>
        <p:blipFill>
          <a:blip r:embed="rId3">
            <a:biLevel thresh="25000"/>
            <a:extLst>
              <a:ext uri="{28A0092B-C50C-407E-A947-70E740481C1C}">
                <a14:useLocalDpi xmlns:a14="http://schemas.microsoft.com/office/drawing/2010/main"/>
              </a:ext>
            </a:extLst>
          </a:blip>
          <a:stretch>
            <a:fillRect/>
          </a:stretch>
        </p:blipFill>
        <p:spPr>
          <a:xfrm>
            <a:off x="9572066" y="6323171"/>
            <a:ext cx="2295228" cy="259868"/>
          </a:xfrm>
          <a:prstGeom prst="rect">
            <a:avLst/>
          </a:prstGeom>
        </p:spPr>
      </p:pic>
      <p:sp>
        <p:nvSpPr>
          <p:cNvPr id="13" name="Rectangle 12">
            <a:extLst>
              <a:ext uri="{FF2B5EF4-FFF2-40B4-BE49-F238E27FC236}">
                <a16:creationId xmlns:a16="http://schemas.microsoft.com/office/drawing/2014/main" id="{80FA7869-AFF4-3D56-C481-8DD78F133733}"/>
              </a:ext>
            </a:extLst>
          </p:cNvPr>
          <p:cNvSpPr/>
          <p:nvPr userDrawn="1"/>
        </p:nvSpPr>
        <p:spPr>
          <a:xfrm>
            <a:off x="2" y="5"/>
            <a:ext cx="12192000" cy="6089903"/>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9">
              <a:solidFill>
                <a:schemeClr val="bg1"/>
              </a:solidFill>
            </a:endParaRPr>
          </a:p>
        </p:txBody>
      </p:sp>
      <p:sp>
        <p:nvSpPr>
          <p:cNvPr id="2" name="Title Placeholder 7">
            <a:extLst>
              <a:ext uri="{FF2B5EF4-FFF2-40B4-BE49-F238E27FC236}">
                <a16:creationId xmlns:a16="http://schemas.microsoft.com/office/drawing/2014/main" id="{2190D747-124B-5762-B14F-3E4DE93095C2}"/>
              </a:ext>
            </a:extLst>
          </p:cNvPr>
          <p:cNvSpPr>
            <a:spLocks noGrp="1"/>
          </p:cNvSpPr>
          <p:nvPr>
            <p:ph type="title" hasCustomPrompt="1"/>
          </p:nvPr>
        </p:nvSpPr>
        <p:spPr>
          <a:xfrm>
            <a:off x="841467" y="2507952"/>
            <a:ext cx="7409378" cy="1107739"/>
          </a:xfrm>
          <a:prstGeom prst="rect">
            <a:avLst/>
          </a:prstGeom>
        </p:spPr>
        <p:txBody>
          <a:bodyPr vert="horz" wrap="square" lIns="0" tIns="0" rIns="0" bIns="0" rtlCol="0" anchor="b" anchorCtr="0">
            <a:spAutoFit/>
          </a:bodyPr>
          <a:lstStyle>
            <a:lvl1pPr algn="l">
              <a:lnSpc>
                <a:spcPct val="100000"/>
              </a:lnSpc>
              <a:defRPr sz="3599" b="0" baseline="0">
                <a:solidFill>
                  <a:schemeClr val="tx2"/>
                </a:solidFill>
              </a:defRPr>
            </a:lvl1pPr>
          </a:lstStyle>
          <a:p>
            <a:r>
              <a:rPr lang="en-US" dirty="0"/>
              <a:t>A large bold statement goes here and can go up to two lines</a:t>
            </a:r>
          </a:p>
        </p:txBody>
      </p:sp>
    </p:spTree>
    <p:extLst>
      <p:ext uri="{BB962C8B-B14F-4D97-AF65-F5344CB8AC3E}">
        <p14:creationId xmlns:p14="http://schemas.microsoft.com/office/powerpoint/2010/main" val="25475935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ransition_13">
    <p:spTree>
      <p:nvGrpSpPr>
        <p:cNvPr id="1" name=""/>
        <p:cNvGrpSpPr/>
        <p:nvPr/>
      </p:nvGrpSpPr>
      <p:grpSpPr>
        <a:xfrm>
          <a:off x="0" y="0"/>
          <a:ext cx="0" cy="0"/>
          <a:chOff x="0" y="0"/>
          <a:chExt cx="0" cy="0"/>
        </a:xfrm>
      </p:grpSpPr>
      <p:pic>
        <p:nvPicPr>
          <p:cNvPr id="2" name="Picture 1" descr="A blue background with white cubes&#10;&#10;Description automatically generated">
            <a:extLst>
              <a:ext uri="{FF2B5EF4-FFF2-40B4-BE49-F238E27FC236}">
                <a16:creationId xmlns:a16="http://schemas.microsoft.com/office/drawing/2014/main" id="{C831D159-5BF7-CE08-3BA8-D6C9CCB903F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3" y="1786"/>
            <a:ext cx="12192003" cy="6856215"/>
          </a:xfrm>
          <a:prstGeom prst="rect">
            <a:avLst/>
          </a:prstGeom>
        </p:spPr>
      </p:pic>
      <p:sp>
        <p:nvSpPr>
          <p:cNvPr id="12" name="Title Placeholder 7"/>
          <p:cNvSpPr>
            <a:spLocks noGrp="1"/>
          </p:cNvSpPr>
          <p:nvPr>
            <p:ph type="title" hasCustomPrompt="1"/>
          </p:nvPr>
        </p:nvSpPr>
        <p:spPr>
          <a:xfrm>
            <a:off x="1142851" y="2507952"/>
            <a:ext cx="7409378" cy="1107739"/>
          </a:xfrm>
          <a:prstGeom prst="rect">
            <a:avLst/>
          </a:prstGeom>
        </p:spPr>
        <p:txBody>
          <a:bodyPr vert="horz" wrap="square" lIns="0" tIns="0" rIns="0" bIns="0" rtlCol="0" anchor="b" anchorCtr="0">
            <a:spAutoFit/>
          </a:bodyPr>
          <a:lstStyle>
            <a:lvl1pPr algn="l">
              <a:lnSpc>
                <a:spcPct val="100000"/>
              </a:lnSpc>
              <a:defRPr sz="3599" b="0" baseline="0">
                <a:solidFill>
                  <a:schemeClr val="bg1"/>
                </a:solidFill>
              </a:defRPr>
            </a:lvl1pPr>
          </a:lstStyle>
          <a:p>
            <a:r>
              <a:rPr lang="en-US"/>
              <a:t>A large bold statement goes here and can go up to two lines</a:t>
            </a:r>
          </a:p>
        </p:txBody>
      </p:sp>
      <p:sp>
        <p:nvSpPr>
          <p:cNvPr id="3" name="Slide Number Placeholder 8">
            <a:extLst>
              <a:ext uri="{FF2B5EF4-FFF2-40B4-BE49-F238E27FC236}">
                <a16:creationId xmlns:a16="http://schemas.microsoft.com/office/drawing/2014/main" id="{928AA18B-976F-1F1C-1AD4-F22DAD740102}"/>
              </a:ext>
            </a:extLst>
          </p:cNvPr>
          <p:cNvSpPr>
            <a:spLocks noGrp="1"/>
          </p:cNvSpPr>
          <p:nvPr>
            <p:ph type="sldNum" sz="quarter" idx="4"/>
          </p:nvPr>
        </p:nvSpPr>
        <p:spPr>
          <a:xfrm>
            <a:off x="327950" y="6472974"/>
            <a:ext cx="2783538" cy="153888"/>
          </a:xfrm>
          <a:prstGeom prst="rect">
            <a:avLst/>
          </a:prstGeom>
        </p:spPr>
        <p:txBody>
          <a:bodyPr vert="horz" wrap="none" lIns="0" tIns="0" rIns="0" bIns="0" rtlCol="0" anchor="b" anchorCtr="0">
            <a:spAutoFit/>
          </a:bodyPr>
          <a:lstStyle>
            <a:lvl1pPr algn="l">
              <a:defRPr sz="1000">
                <a:solidFill>
                  <a:schemeClr val="bg1"/>
                </a:solidFill>
              </a:defRPr>
            </a:lvl1pPr>
          </a:lstStyle>
          <a:p>
            <a:fld id="{8C8B385D-DF67-E241-B0BF-76B80A8E743B}" type="slidenum">
              <a:rPr lang="en-US" smtClean="0"/>
              <a:pPr/>
              <a:t>‹#›</a:t>
            </a:fld>
            <a:r>
              <a:rPr lang="en-US"/>
              <a:t>  |   ©2025 Kaiser Foundation Health Plan, Inc.</a:t>
            </a:r>
          </a:p>
        </p:txBody>
      </p:sp>
    </p:spTree>
    <p:extLst>
      <p:ext uri="{BB962C8B-B14F-4D97-AF65-F5344CB8AC3E}">
        <p14:creationId xmlns:p14="http://schemas.microsoft.com/office/powerpoint/2010/main" val="3610307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ransition_14">
    <p:spTree>
      <p:nvGrpSpPr>
        <p:cNvPr id="1" name=""/>
        <p:cNvGrpSpPr/>
        <p:nvPr/>
      </p:nvGrpSpPr>
      <p:grpSpPr>
        <a:xfrm>
          <a:off x="0" y="0"/>
          <a:ext cx="0" cy="0"/>
          <a:chOff x="0" y="0"/>
          <a:chExt cx="0" cy="0"/>
        </a:xfrm>
      </p:grpSpPr>
      <p:pic>
        <p:nvPicPr>
          <p:cNvPr id="2" name="Picture 1" descr="A blue background with white cubes&#10;&#10;Description automatically generated">
            <a:extLst>
              <a:ext uri="{FF2B5EF4-FFF2-40B4-BE49-F238E27FC236}">
                <a16:creationId xmlns:a16="http://schemas.microsoft.com/office/drawing/2014/main" id="{EFC95BDE-8DEB-E191-6DCB-C5181D05E65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flipH="1">
            <a:off x="0" y="6001414"/>
            <a:ext cx="12192003" cy="855698"/>
          </a:xfrm>
          <a:prstGeom prst="rect">
            <a:avLst/>
          </a:prstGeom>
        </p:spPr>
      </p:pic>
      <p:pic>
        <p:nvPicPr>
          <p:cNvPr id="8" name="Picture 7">
            <a:extLst>
              <a:ext uri="{FF2B5EF4-FFF2-40B4-BE49-F238E27FC236}">
                <a16:creationId xmlns:a16="http://schemas.microsoft.com/office/drawing/2014/main" id="{D3B603E7-5F52-6874-A722-467D3A7A541B}"/>
              </a:ext>
            </a:extLst>
          </p:cNvPr>
          <p:cNvPicPr>
            <a:picLocks noChangeAspect="1"/>
          </p:cNvPicPr>
          <p:nvPr userDrawn="1"/>
        </p:nvPicPr>
        <p:blipFill>
          <a:blip r:embed="rId3">
            <a:biLevel thresh="25000"/>
            <a:extLst>
              <a:ext uri="{28A0092B-C50C-407E-A947-70E740481C1C}">
                <a14:useLocalDpi xmlns:a14="http://schemas.microsoft.com/office/drawing/2010/main"/>
              </a:ext>
            </a:extLst>
          </a:blip>
          <a:stretch>
            <a:fillRect/>
          </a:stretch>
        </p:blipFill>
        <p:spPr>
          <a:xfrm>
            <a:off x="9572066" y="6323171"/>
            <a:ext cx="2295228" cy="259868"/>
          </a:xfrm>
          <a:prstGeom prst="rect">
            <a:avLst/>
          </a:prstGeom>
        </p:spPr>
      </p:pic>
      <p:sp>
        <p:nvSpPr>
          <p:cNvPr id="11" name="Rectangle 10">
            <a:extLst>
              <a:ext uri="{FF2B5EF4-FFF2-40B4-BE49-F238E27FC236}">
                <a16:creationId xmlns:a16="http://schemas.microsoft.com/office/drawing/2014/main" id="{32288DE7-3000-5A6D-5EE3-F1DBD7494EB3}"/>
              </a:ext>
            </a:extLst>
          </p:cNvPr>
          <p:cNvSpPr/>
          <p:nvPr userDrawn="1"/>
        </p:nvSpPr>
        <p:spPr>
          <a:xfrm>
            <a:off x="2" y="5"/>
            <a:ext cx="12192000" cy="6089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9">
              <a:solidFill>
                <a:schemeClr val="bg1"/>
              </a:solidFill>
            </a:endParaRPr>
          </a:p>
        </p:txBody>
      </p:sp>
      <p:sp>
        <p:nvSpPr>
          <p:cNvPr id="4" name="Title Placeholder 7">
            <a:extLst>
              <a:ext uri="{FF2B5EF4-FFF2-40B4-BE49-F238E27FC236}">
                <a16:creationId xmlns:a16="http://schemas.microsoft.com/office/drawing/2014/main" id="{BEF370F2-3884-31AC-0B79-29BB43A6699E}"/>
              </a:ext>
            </a:extLst>
          </p:cNvPr>
          <p:cNvSpPr>
            <a:spLocks noGrp="1"/>
          </p:cNvSpPr>
          <p:nvPr>
            <p:ph type="title" hasCustomPrompt="1"/>
          </p:nvPr>
        </p:nvSpPr>
        <p:spPr>
          <a:xfrm>
            <a:off x="841467" y="2507952"/>
            <a:ext cx="7409378" cy="1107739"/>
          </a:xfrm>
          <a:prstGeom prst="rect">
            <a:avLst/>
          </a:prstGeom>
        </p:spPr>
        <p:txBody>
          <a:bodyPr vert="horz" wrap="square" lIns="0" tIns="0" rIns="0" bIns="0" rtlCol="0" anchor="b" anchorCtr="0">
            <a:spAutoFit/>
          </a:bodyPr>
          <a:lstStyle>
            <a:lvl1pPr algn="l">
              <a:lnSpc>
                <a:spcPct val="100000"/>
              </a:lnSpc>
              <a:defRPr sz="3599" b="0" baseline="0">
                <a:solidFill>
                  <a:schemeClr val="tx2"/>
                </a:solidFill>
              </a:defRPr>
            </a:lvl1pPr>
          </a:lstStyle>
          <a:p>
            <a:r>
              <a:rPr lang="en-US" dirty="0"/>
              <a:t>A large bold statement goes here and can go up to two lines</a:t>
            </a:r>
          </a:p>
        </p:txBody>
      </p:sp>
    </p:spTree>
    <p:extLst>
      <p:ext uri="{BB962C8B-B14F-4D97-AF65-F5344CB8AC3E}">
        <p14:creationId xmlns:p14="http://schemas.microsoft.com/office/powerpoint/2010/main" val="36872083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ransition_15">
    <p:spTree>
      <p:nvGrpSpPr>
        <p:cNvPr id="1" name=""/>
        <p:cNvGrpSpPr/>
        <p:nvPr/>
      </p:nvGrpSpPr>
      <p:grpSpPr>
        <a:xfrm>
          <a:off x="0" y="0"/>
          <a:ext cx="0" cy="0"/>
          <a:chOff x="0" y="0"/>
          <a:chExt cx="0" cy="0"/>
        </a:xfrm>
      </p:grpSpPr>
      <p:pic>
        <p:nvPicPr>
          <p:cNvPr id="2" name="Picture 1" descr="A blue background with white cubes&#10;&#10;Description automatically generated">
            <a:extLst>
              <a:ext uri="{FF2B5EF4-FFF2-40B4-BE49-F238E27FC236}">
                <a16:creationId xmlns:a16="http://schemas.microsoft.com/office/drawing/2014/main" id="{347005A2-C57F-6A77-6E03-AAAE9603B91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flipH="1">
            <a:off x="0" y="6065366"/>
            <a:ext cx="12192003" cy="792638"/>
          </a:xfrm>
          <a:prstGeom prst="rect">
            <a:avLst/>
          </a:prstGeom>
        </p:spPr>
      </p:pic>
      <p:pic>
        <p:nvPicPr>
          <p:cNvPr id="8" name="Picture 7">
            <a:extLst>
              <a:ext uri="{FF2B5EF4-FFF2-40B4-BE49-F238E27FC236}">
                <a16:creationId xmlns:a16="http://schemas.microsoft.com/office/drawing/2014/main" id="{D3B603E7-5F52-6874-A722-467D3A7A541B}"/>
              </a:ext>
            </a:extLst>
          </p:cNvPr>
          <p:cNvPicPr>
            <a:picLocks noChangeAspect="1"/>
          </p:cNvPicPr>
          <p:nvPr userDrawn="1"/>
        </p:nvPicPr>
        <p:blipFill>
          <a:blip r:embed="rId3">
            <a:biLevel thresh="25000"/>
            <a:extLst>
              <a:ext uri="{28A0092B-C50C-407E-A947-70E740481C1C}">
                <a14:useLocalDpi xmlns:a14="http://schemas.microsoft.com/office/drawing/2010/main"/>
              </a:ext>
            </a:extLst>
          </a:blip>
          <a:stretch>
            <a:fillRect/>
          </a:stretch>
        </p:blipFill>
        <p:spPr>
          <a:xfrm>
            <a:off x="9572066" y="6323171"/>
            <a:ext cx="2295228" cy="259868"/>
          </a:xfrm>
          <a:prstGeom prst="rect">
            <a:avLst/>
          </a:prstGeom>
        </p:spPr>
      </p:pic>
      <p:sp>
        <p:nvSpPr>
          <p:cNvPr id="11" name="Rectangle 10">
            <a:extLst>
              <a:ext uri="{FF2B5EF4-FFF2-40B4-BE49-F238E27FC236}">
                <a16:creationId xmlns:a16="http://schemas.microsoft.com/office/drawing/2014/main" id="{32288DE7-3000-5A6D-5EE3-F1DBD7494EB3}"/>
              </a:ext>
            </a:extLst>
          </p:cNvPr>
          <p:cNvSpPr/>
          <p:nvPr userDrawn="1"/>
        </p:nvSpPr>
        <p:spPr>
          <a:xfrm>
            <a:off x="2" y="0"/>
            <a:ext cx="12192000" cy="6064470"/>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9">
              <a:solidFill>
                <a:schemeClr val="bg1"/>
              </a:solidFill>
            </a:endParaRPr>
          </a:p>
        </p:txBody>
      </p:sp>
      <p:sp>
        <p:nvSpPr>
          <p:cNvPr id="4" name="Title Placeholder 7">
            <a:extLst>
              <a:ext uri="{FF2B5EF4-FFF2-40B4-BE49-F238E27FC236}">
                <a16:creationId xmlns:a16="http://schemas.microsoft.com/office/drawing/2014/main" id="{E7D1695D-915E-1A23-E68F-039501C4CBA2}"/>
              </a:ext>
            </a:extLst>
          </p:cNvPr>
          <p:cNvSpPr>
            <a:spLocks noGrp="1"/>
          </p:cNvSpPr>
          <p:nvPr>
            <p:ph type="title" hasCustomPrompt="1"/>
          </p:nvPr>
        </p:nvSpPr>
        <p:spPr>
          <a:xfrm>
            <a:off x="841467" y="2507952"/>
            <a:ext cx="7409378" cy="1107739"/>
          </a:xfrm>
          <a:prstGeom prst="rect">
            <a:avLst/>
          </a:prstGeom>
        </p:spPr>
        <p:txBody>
          <a:bodyPr vert="horz" wrap="square" lIns="0" tIns="0" rIns="0" bIns="0" rtlCol="0" anchor="b" anchorCtr="0">
            <a:spAutoFit/>
          </a:bodyPr>
          <a:lstStyle>
            <a:lvl1pPr algn="l">
              <a:lnSpc>
                <a:spcPct val="100000"/>
              </a:lnSpc>
              <a:defRPr sz="3599" b="0" baseline="0">
                <a:solidFill>
                  <a:schemeClr val="tx2"/>
                </a:solidFill>
              </a:defRPr>
            </a:lvl1pPr>
          </a:lstStyle>
          <a:p>
            <a:r>
              <a:rPr lang="en-US" dirty="0"/>
              <a:t>A large bold statement goes here and can go up to two lines</a:t>
            </a:r>
          </a:p>
        </p:txBody>
      </p:sp>
    </p:spTree>
    <p:extLst>
      <p:ext uri="{BB962C8B-B14F-4D97-AF65-F5344CB8AC3E}">
        <p14:creationId xmlns:p14="http://schemas.microsoft.com/office/powerpoint/2010/main" val="11549271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ransition_16">
    <p:spTree>
      <p:nvGrpSpPr>
        <p:cNvPr id="1" name=""/>
        <p:cNvGrpSpPr/>
        <p:nvPr/>
      </p:nvGrpSpPr>
      <p:grpSpPr>
        <a:xfrm>
          <a:off x="0" y="0"/>
          <a:ext cx="0" cy="0"/>
          <a:chOff x="0" y="0"/>
          <a:chExt cx="0" cy="0"/>
        </a:xfrm>
      </p:grpSpPr>
      <p:pic>
        <p:nvPicPr>
          <p:cNvPr id="5" name="Picture 4" descr="A blue and white background&#10;&#10;AI-generated content may be incorrect.">
            <a:extLst>
              <a:ext uri="{FF2B5EF4-FFF2-40B4-BE49-F238E27FC236}">
                <a16:creationId xmlns:a16="http://schemas.microsoft.com/office/drawing/2014/main" id="{F662A3CF-0739-B25D-84C0-749D70AC3A62}"/>
              </a:ext>
            </a:extLst>
          </p:cNvPr>
          <p:cNvPicPr>
            <a:picLocks noChangeAspect="1"/>
          </p:cNvPicPr>
          <p:nvPr userDrawn="1"/>
        </p:nvPicPr>
        <p:blipFill>
          <a:blip r:embed="rId2" cstate="screen">
            <a:extLst>
              <a:ext uri="{28A0092B-C50C-407E-A947-70E740481C1C}">
                <a14:useLocalDpi xmlns:a14="http://schemas.microsoft.com/office/drawing/2010/main"/>
              </a:ext>
            </a:extLst>
          </a:blip>
          <a:srcRect b="-456655"/>
          <a:stretch/>
        </p:blipFill>
        <p:spPr>
          <a:xfrm rot="10800000">
            <a:off x="0" y="1024936"/>
            <a:ext cx="12192002" cy="5833065"/>
          </a:xfrm>
          <a:prstGeom prst="rect">
            <a:avLst/>
          </a:prstGeom>
        </p:spPr>
      </p:pic>
      <p:pic>
        <p:nvPicPr>
          <p:cNvPr id="8" name="Picture 7">
            <a:extLst>
              <a:ext uri="{FF2B5EF4-FFF2-40B4-BE49-F238E27FC236}">
                <a16:creationId xmlns:a16="http://schemas.microsoft.com/office/drawing/2014/main" id="{D3B603E7-5F52-6874-A722-467D3A7A541B}"/>
              </a:ext>
            </a:extLst>
          </p:cNvPr>
          <p:cNvPicPr>
            <a:picLocks noChangeAspect="1"/>
          </p:cNvPicPr>
          <p:nvPr userDrawn="1"/>
        </p:nvPicPr>
        <p:blipFill>
          <a:blip r:embed="rId3">
            <a:biLevel thresh="25000"/>
            <a:extLst>
              <a:ext uri="{28A0092B-C50C-407E-A947-70E740481C1C}">
                <a14:useLocalDpi xmlns:a14="http://schemas.microsoft.com/office/drawing/2010/main"/>
              </a:ext>
            </a:extLst>
          </a:blip>
          <a:stretch>
            <a:fillRect/>
          </a:stretch>
        </p:blipFill>
        <p:spPr>
          <a:xfrm>
            <a:off x="9572066" y="6323171"/>
            <a:ext cx="2295228" cy="259868"/>
          </a:xfrm>
          <a:prstGeom prst="rect">
            <a:avLst/>
          </a:prstGeom>
        </p:spPr>
      </p:pic>
      <p:sp>
        <p:nvSpPr>
          <p:cNvPr id="11" name="Rectangle 10">
            <a:extLst>
              <a:ext uri="{FF2B5EF4-FFF2-40B4-BE49-F238E27FC236}">
                <a16:creationId xmlns:a16="http://schemas.microsoft.com/office/drawing/2014/main" id="{32288DE7-3000-5A6D-5EE3-F1DBD7494EB3}"/>
              </a:ext>
            </a:extLst>
          </p:cNvPr>
          <p:cNvSpPr/>
          <p:nvPr userDrawn="1"/>
        </p:nvSpPr>
        <p:spPr>
          <a:xfrm>
            <a:off x="2" y="5"/>
            <a:ext cx="12192000" cy="6089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9">
              <a:solidFill>
                <a:schemeClr val="bg1"/>
              </a:solidFill>
            </a:endParaRPr>
          </a:p>
        </p:txBody>
      </p:sp>
      <p:sp>
        <p:nvSpPr>
          <p:cNvPr id="2" name="Title Placeholder 7">
            <a:extLst>
              <a:ext uri="{FF2B5EF4-FFF2-40B4-BE49-F238E27FC236}">
                <a16:creationId xmlns:a16="http://schemas.microsoft.com/office/drawing/2014/main" id="{049E5E53-A924-FB13-4DE7-FF9410B25FFD}"/>
              </a:ext>
            </a:extLst>
          </p:cNvPr>
          <p:cNvSpPr>
            <a:spLocks noGrp="1"/>
          </p:cNvSpPr>
          <p:nvPr>
            <p:ph type="title" hasCustomPrompt="1"/>
          </p:nvPr>
        </p:nvSpPr>
        <p:spPr>
          <a:xfrm>
            <a:off x="841467" y="2507952"/>
            <a:ext cx="7409378" cy="1107739"/>
          </a:xfrm>
          <a:prstGeom prst="rect">
            <a:avLst/>
          </a:prstGeom>
        </p:spPr>
        <p:txBody>
          <a:bodyPr vert="horz" wrap="square" lIns="0" tIns="0" rIns="0" bIns="0" rtlCol="0" anchor="b" anchorCtr="0">
            <a:spAutoFit/>
          </a:bodyPr>
          <a:lstStyle>
            <a:lvl1pPr algn="l">
              <a:lnSpc>
                <a:spcPct val="100000"/>
              </a:lnSpc>
              <a:defRPr sz="3599" b="0" baseline="0">
                <a:solidFill>
                  <a:schemeClr val="tx2"/>
                </a:solidFill>
              </a:defRPr>
            </a:lvl1pPr>
          </a:lstStyle>
          <a:p>
            <a:r>
              <a:rPr lang="en-US" dirty="0"/>
              <a:t>A large bold statement goes here and can go up to two lines</a:t>
            </a:r>
          </a:p>
        </p:txBody>
      </p:sp>
    </p:spTree>
    <p:extLst>
      <p:ext uri="{BB962C8B-B14F-4D97-AF65-F5344CB8AC3E}">
        <p14:creationId xmlns:p14="http://schemas.microsoft.com/office/powerpoint/2010/main" val="14701867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ransition_17">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EDB56A-078E-8F04-EC5F-0E39C80E499E}"/>
              </a:ext>
            </a:extLst>
          </p:cNvPr>
          <p:cNvPicPr>
            <a:picLocks/>
          </p:cNvPicPr>
          <p:nvPr userDrawn="1"/>
        </p:nvPicPr>
        <p:blipFill>
          <a:blip r:embed="rId2"/>
          <a:srcRect t="81451"/>
          <a:stretch/>
        </p:blipFill>
        <p:spPr>
          <a:xfrm flipH="1">
            <a:off x="1" y="5728140"/>
            <a:ext cx="12185573" cy="1129860"/>
          </a:xfrm>
          <a:prstGeom prst="rect">
            <a:avLst/>
          </a:prstGeom>
        </p:spPr>
      </p:pic>
      <p:pic>
        <p:nvPicPr>
          <p:cNvPr id="12" name="Picture 11">
            <a:extLst>
              <a:ext uri="{FF2B5EF4-FFF2-40B4-BE49-F238E27FC236}">
                <a16:creationId xmlns:a16="http://schemas.microsoft.com/office/drawing/2014/main" id="{77287FEF-BA24-E398-8680-4847B4E7C4AB}"/>
              </a:ext>
            </a:extLst>
          </p:cNvPr>
          <p:cNvPicPr>
            <a:picLocks noChangeAspect="1"/>
          </p:cNvPicPr>
          <p:nvPr userDrawn="1"/>
        </p:nvPicPr>
        <p:blipFill>
          <a:blip r:embed="rId3">
            <a:biLevel thresh="25000"/>
            <a:extLst>
              <a:ext uri="{28A0092B-C50C-407E-A947-70E740481C1C}">
                <a14:useLocalDpi xmlns:a14="http://schemas.microsoft.com/office/drawing/2010/main"/>
              </a:ext>
            </a:extLst>
          </a:blip>
          <a:stretch>
            <a:fillRect/>
          </a:stretch>
        </p:blipFill>
        <p:spPr>
          <a:xfrm>
            <a:off x="9572066" y="6323171"/>
            <a:ext cx="2295228" cy="259868"/>
          </a:xfrm>
          <a:prstGeom prst="rect">
            <a:avLst/>
          </a:prstGeom>
        </p:spPr>
      </p:pic>
      <p:sp>
        <p:nvSpPr>
          <p:cNvPr id="9" name="Rectangle 8">
            <a:extLst>
              <a:ext uri="{FF2B5EF4-FFF2-40B4-BE49-F238E27FC236}">
                <a16:creationId xmlns:a16="http://schemas.microsoft.com/office/drawing/2014/main" id="{7AE82E27-7A34-A1E4-E5CA-EDFFC94552CF}"/>
              </a:ext>
            </a:extLst>
          </p:cNvPr>
          <p:cNvSpPr/>
          <p:nvPr userDrawn="1"/>
        </p:nvSpPr>
        <p:spPr>
          <a:xfrm>
            <a:off x="1" y="4"/>
            <a:ext cx="12183558" cy="6090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9">
              <a:solidFill>
                <a:schemeClr val="bg1"/>
              </a:solidFill>
            </a:endParaRPr>
          </a:p>
        </p:txBody>
      </p:sp>
      <p:sp>
        <p:nvSpPr>
          <p:cNvPr id="6" name="Title Placeholder 7">
            <a:extLst>
              <a:ext uri="{FF2B5EF4-FFF2-40B4-BE49-F238E27FC236}">
                <a16:creationId xmlns:a16="http://schemas.microsoft.com/office/drawing/2014/main" id="{DEF09FCD-6E3A-FFF1-886A-829476C8F41D}"/>
              </a:ext>
            </a:extLst>
          </p:cNvPr>
          <p:cNvSpPr>
            <a:spLocks noGrp="1"/>
          </p:cNvSpPr>
          <p:nvPr>
            <p:ph type="title" hasCustomPrompt="1"/>
          </p:nvPr>
        </p:nvSpPr>
        <p:spPr>
          <a:xfrm>
            <a:off x="841467" y="2507952"/>
            <a:ext cx="7409378" cy="1107739"/>
          </a:xfrm>
          <a:prstGeom prst="rect">
            <a:avLst/>
          </a:prstGeom>
        </p:spPr>
        <p:txBody>
          <a:bodyPr vert="horz" wrap="square" lIns="0" tIns="0" rIns="0" bIns="0" rtlCol="0" anchor="b" anchorCtr="0">
            <a:spAutoFit/>
          </a:bodyPr>
          <a:lstStyle>
            <a:lvl1pPr algn="l">
              <a:lnSpc>
                <a:spcPct val="100000"/>
              </a:lnSpc>
              <a:defRPr sz="3599" b="0" baseline="0">
                <a:solidFill>
                  <a:schemeClr val="tx2"/>
                </a:solidFill>
              </a:defRPr>
            </a:lvl1pPr>
          </a:lstStyle>
          <a:p>
            <a:r>
              <a:rPr lang="en-US" dirty="0"/>
              <a:t>A large bold statement goes here and can go up to two lines</a:t>
            </a:r>
          </a:p>
        </p:txBody>
      </p:sp>
    </p:spTree>
    <p:extLst>
      <p:ext uri="{BB962C8B-B14F-4D97-AF65-F5344CB8AC3E}">
        <p14:creationId xmlns:p14="http://schemas.microsoft.com/office/powerpoint/2010/main" val="2817326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54A91-1333-3177-8DDC-66C959B8ED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B27E04-5276-0C61-802F-EDEB1757FBA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C2C83E-D5C4-39AC-82BE-201E707A06B3}"/>
              </a:ext>
            </a:extLst>
          </p:cNvPr>
          <p:cNvSpPr>
            <a:spLocks noGrp="1"/>
          </p:cNvSpPr>
          <p:nvPr>
            <p:ph type="dt" sz="half" idx="10"/>
          </p:nvPr>
        </p:nvSpPr>
        <p:spPr/>
        <p:txBody>
          <a:bodyPr/>
          <a:lstStyle/>
          <a:p>
            <a:fld id="{2F51FD2D-0CC8-3241-9A77-48452F5D0CA8}" type="datetimeFigureOut">
              <a:rPr lang="en-US" smtClean="0"/>
              <a:t>11/17/2025</a:t>
            </a:fld>
            <a:endParaRPr lang="en-US"/>
          </a:p>
        </p:txBody>
      </p:sp>
      <p:sp>
        <p:nvSpPr>
          <p:cNvPr id="5" name="Footer Placeholder 4">
            <a:extLst>
              <a:ext uri="{FF2B5EF4-FFF2-40B4-BE49-F238E27FC236}">
                <a16:creationId xmlns:a16="http://schemas.microsoft.com/office/drawing/2014/main" id="{84F424CB-2A76-E349-9530-D6AAB857D6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2F245F-7AB5-AFEB-E510-3F5ED7A5F4EE}"/>
              </a:ext>
            </a:extLst>
          </p:cNvPr>
          <p:cNvSpPr>
            <a:spLocks noGrp="1"/>
          </p:cNvSpPr>
          <p:nvPr>
            <p:ph type="sldNum" sz="quarter" idx="12"/>
          </p:nvPr>
        </p:nvSpPr>
        <p:spPr/>
        <p:txBody>
          <a:bodyPr/>
          <a:lstStyle/>
          <a:p>
            <a:fld id="{0DDBFA08-C842-6740-881E-911698C582DB}" type="slidenum">
              <a:rPr lang="en-US" smtClean="0"/>
              <a:t>‹#›</a:t>
            </a:fld>
            <a:endParaRPr lang="en-US"/>
          </a:p>
        </p:txBody>
      </p:sp>
    </p:spTree>
    <p:extLst>
      <p:ext uri="{BB962C8B-B14F-4D97-AF65-F5344CB8AC3E}">
        <p14:creationId xmlns:p14="http://schemas.microsoft.com/office/powerpoint/2010/main" val="11879431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ransition_18">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1316E6-64BD-8671-0E30-1FF6B0596760}"/>
              </a:ext>
            </a:extLst>
          </p:cNvPr>
          <p:cNvPicPr>
            <a:picLocks/>
          </p:cNvPicPr>
          <p:nvPr userDrawn="1"/>
        </p:nvPicPr>
        <p:blipFill>
          <a:blip r:embed="rId2" cstate="screen">
            <a:extLst>
              <a:ext uri="{28A0092B-C50C-407E-A947-70E740481C1C}">
                <a14:useLocalDpi xmlns:a14="http://schemas.microsoft.com/office/drawing/2010/main"/>
              </a:ext>
            </a:extLst>
          </a:blip>
          <a:srcRect t="-22479" b="-4"/>
          <a:stretch/>
        </p:blipFill>
        <p:spPr>
          <a:xfrm>
            <a:off x="1" y="5738652"/>
            <a:ext cx="12185573" cy="1119353"/>
          </a:xfrm>
          <a:prstGeom prst="rect">
            <a:avLst/>
          </a:prstGeom>
        </p:spPr>
      </p:pic>
      <p:sp>
        <p:nvSpPr>
          <p:cNvPr id="9" name="Rectangle 8">
            <a:extLst>
              <a:ext uri="{FF2B5EF4-FFF2-40B4-BE49-F238E27FC236}">
                <a16:creationId xmlns:a16="http://schemas.microsoft.com/office/drawing/2014/main" id="{7AE82E27-7A34-A1E4-E5CA-EDFFC94552CF}"/>
              </a:ext>
            </a:extLst>
          </p:cNvPr>
          <p:cNvSpPr/>
          <p:nvPr userDrawn="1"/>
        </p:nvSpPr>
        <p:spPr>
          <a:xfrm>
            <a:off x="1" y="4"/>
            <a:ext cx="12183558" cy="6090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9">
              <a:solidFill>
                <a:schemeClr val="bg1"/>
              </a:solidFill>
            </a:endParaRPr>
          </a:p>
        </p:txBody>
      </p:sp>
      <p:sp>
        <p:nvSpPr>
          <p:cNvPr id="10" name="Title Placeholder 7">
            <a:extLst>
              <a:ext uri="{FF2B5EF4-FFF2-40B4-BE49-F238E27FC236}">
                <a16:creationId xmlns:a16="http://schemas.microsoft.com/office/drawing/2014/main" id="{A9DD8AE1-3F63-F919-45CA-3786117BB4B9}"/>
              </a:ext>
            </a:extLst>
          </p:cNvPr>
          <p:cNvSpPr>
            <a:spLocks noGrp="1"/>
          </p:cNvSpPr>
          <p:nvPr>
            <p:ph type="title" hasCustomPrompt="1"/>
          </p:nvPr>
        </p:nvSpPr>
        <p:spPr>
          <a:xfrm>
            <a:off x="841467" y="2507952"/>
            <a:ext cx="7409378" cy="1107739"/>
          </a:xfrm>
          <a:prstGeom prst="rect">
            <a:avLst/>
          </a:prstGeom>
        </p:spPr>
        <p:txBody>
          <a:bodyPr vert="horz" wrap="square" lIns="0" tIns="0" rIns="0" bIns="0" rtlCol="0" anchor="b" anchorCtr="0">
            <a:spAutoFit/>
          </a:bodyPr>
          <a:lstStyle>
            <a:lvl1pPr algn="l">
              <a:lnSpc>
                <a:spcPct val="100000"/>
              </a:lnSpc>
              <a:defRPr sz="3599" b="0" baseline="0">
                <a:solidFill>
                  <a:schemeClr val="tx2"/>
                </a:solidFill>
              </a:defRPr>
            </a:lvl1pPr>
          </a:lstStyle>
          <a:p>
            <a:r>
              <a:rPr lang="en-US" dirty="0"/>
              <a:t>A large bold statement goes here and can go up to two lines</a:t>
            </a:r>
          </a:p>
        </p:txBody>
      </p:sp>
      <p:pic>
        <p:nvPicPr>
          <p:cNvPr id="7" name="Picture 6">
            <a:extLst>
              <a:ext uri="{FF2B5EF4-FFF2-40B4-BE49-F238E27FC236}">
                <a16:creationId xmlns:a16="http://schemas.microsoft.com/office/drawing/2014/main" id="{66B8CACD-5396-BA6B-90E0-357DA1D901DB}"/>
              </a:ext>
            </a:extLst>
          </p:cNvPr>
          <p:cNvPicPr>
            <a:picLocks noChangeAspect="1"/>
          </p:cNvPicPr>
          <p:nvPr userDrawn="1"/>
        </p:nvPicPr>
        <p:blipFill>
          <a:blip r:embed="rId3">
            <a:biLevel thresh="25000"/>
            <a:extLst>
              <a:ext uri="{28A0092B-C50C-407E-A947-70E740481C1C}">
                <a14:useLocalDpi xmlns:a14="http://schemas.microsoft.com/office/drawing/2010/main"/>
              </a:ext>
            </a:extLst>
          </a:blip>
          <a:stretch>
            <a:fillRect/>
          </a:stretch>
        </p:blipFill>
        <p:spPr>
          <a:xfrm>
            <a:off x="9572066" y="6323171"/>
            <a:ext cx="2295228" cy="259868"/>
          </a:xfrm>
          <a:prstGeom prst="rect">
            <a:avLst/>
          </a:prstGeom>
        </p:spPr>
      </p:pic>
    </p:spTree>
    <p:extLst>
      <p:ext uri="{BB962C8B-B14F-4D97-AF65-F5344CB8AC3E}">
        <p14:creationId xmlns:p14="http://schemas.microsoft.com/office/powerpoint/2010/main" val="13794169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ransition_19">
    <p:spTree>
      <p:nvGrpSpPr>
        <p:cNvPr id="1" name=""/>
        <p:cNvGrpSpPr/>
        <p:nvPr/>
      </p:nvGrpSpPr>
      <p:grpSpPr>
        <a:xfrm>
          <a:off x="0" y="0"/>
          <a:ext cx="0" cy="0"/>
          <a:chOff x="0" y="0"/>
          <a:chExt cx="0" cy="0"/>
        </a:xfrm>
      </p:grpSpPr>
      <p:pic>
        <p:nvPicPr>
          <p:cNvPr id="4" name="Picture 3" descr="A blue background with cubes&#10;&#10;Description automatically generated">
            <a:extLst>
              <a:ext uri="{FF2B5EF4-FFF2-40B4-BE49-F238E27FC236}">
                <a16:creationId xmlns:a16="http://schemas.microsoft.com/office/drawing/2014/main" id="{B7E412CB-647E-E994-FA74-F17E7125262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786"/>
            <a:ext cx="12191999" cy="6856215"/>
          </a:xfrm>
          <a:prstGeom prst="rect">
            <a:avLst/>
          </a:prstGeom>
        </p:spPr>
      </p:pic>
      <p:sp>
        <p:nvSpPr>
          <p:cNvPr id="12" name="Slide Number Placeholder 8">
            <a:extLst>
              <a:ext uri="{FF2B5EF4-FFF2-40B4-BE49-F238E27FC236}">
                <a16:creationId xmlns:a16="http://schemas.microsoft.com/office/drawing/2014/main" id="{A0FA13DD-164D-5B72-19B6-09CCC615FA50}"/>
              </a:ext>
            </a:extLst>
          </p:cNvPr>
          <p:cNvSpPr>
            <a:spLocks noGrp="1"/>
          </p:cNvSpPr>
          <p:nvPr>
            <p:ph type="sldNum" sz="quarter" idx="4"/>
          </p:nvPr>
        </p:nvSpPr>
        <p:spPr>
          <a:xfrm>
            <a:off x="327950" y="6472974"/>
            <a:ext cx="2783538" cy="153888"/>
          </a:xfrm>
          <a:prstGeom prst="rect">
            <a:avLst/>
          </a:prstGeom>
        </p:spPr>
        <p:txBody>
          <a:bodyPr vert="horz" wrap="none" lIns="0" tIns="0" rIns="0" bIns="0" rtlCol="0" anchor="b" anchorCtr="0">
            <a:spAutoFit/>
          </a:bodyPr>
          <a:lstStyle>
            <a:lvl1pPr algn="l">
              <a:defRPr sz="1000">
                <a:solidFill>
                  <a:schemeClr val="tx2"/>
                </a:solidFill>
              </a:defRPr>
            </a:lvl1pPr>
          </a:lstStyle>
          <a:p>
            <a:fld id="{8C8B385D-DF67-E241-B0BF-76B80A8E743B}" type="slidenum">
              <a:rPr lang="en-US" smtClean="0"/>
              <a:pPr/>
              <a:t>‹#›</a:t>
            </a:fld>
            <a:r>
              <a:rPr lang="en-US"/>
              <a:t>  |   ©2025 Kaiser Foundation Health Plan, Inc.</a:t>
            </a:r>
          </a:p>
        </p:txBody>
      </p:sp>
      <p:sp>
        <p:nvSpPr>
          <p:cNvPr id="2" name="Title Placeholder 7">
            <a:extLst>
              <a:ext uri="{FF2B5EF4-FFF2-40B4-BE49-F238E27FC236}">
                <a16:creationId xmlns:a16="http://schemas.microsoft.com/office/drawing/2014/main" id="{36C51347-36AF-EF8B-9A3D-1637E548EB96}"/>
              </a:ext>
            </a:extLst>
          </p:cNvPr>
          <p:cNvSpPr>
            <a:spLocks noGrp="1"/>
          </p:cNvSpPr>
          <p:nvPr>
            <p:ph type="title" hasCustomPrompt="1"/>
          </p:nvPr>
        </p:nvSpPr>
        <p:spPr>
          <a:xfrm>
            <a:off x="841467" y="2507952"/>
            <a:ext cx="7409378" cy="1107739"/>
          </a:xfrm>
          <a:prstGeom prst="rect">
            <a:avLst/>
          </a:prstGeom>
        </p:spPr>
        <p:txBody>
          <a:bodyPr vert="horz" wrap="square" lIns="0" tIns="0" rIns="0" bIns="0" rtlCol="0" anchor="b" anchorCtr="0">
            <a:spAutoFit/>
          </a:bodyPr>
          <a:lstStyle>
            <a:lvl1pPr algn="l">
              <a:lnSpc>
                <a:spcPct val="100000"/>
              </a:lnSpc>
              <a:defRPr sz="3599" b="0" baseline="0">
                <a:solidFill>
                  <a:schemeClr val="tx2"/>
                </a:solidFill>
              </a:defRPr>
            </a:lvl1pPr>
          </a:lstStyle>
          <a:p>
            <a:r>
              <a:rPr lang="en-US" dirty="0"/>
              <a:t>A large bold statement goes here and can go up to two lines</a:t>
            </a:r>
          </a:p>
        </p:txBody>
      </p:sp>
    </p:spTree>
    <p:extLst>
      <p:ext uri="{BB962C8B-B14F-4D97-AF65-F5344CB8AC3E}">
        <p14:creationId xmlns:p14="http://schemas.microsoft.com/office/powerpoint/2010/main" val="19934573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ransition_20">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2BFAF99-53B4-00FF-ECF3-66375BAC1C58}"/>
              </a:ext>
            </a:extLst>
          </p:cNvPr>
          <p:cNvSpPr/>
          <p:nvPr userDrawn="1"/>
        </p:nvSpPr>
        <p:spPr>
          <a:xfrm>
            <a:off x="2" y="956"/>
            <a:ext cx="12192000" cy="6090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9"/>
          </a:p>
        </p:txBody>
      </p:sp>
      <p:sp>
        <p:nvSpPr>
          <p:cNvPr id="13" name="Rectangle 12">
            <a:extLst>
              <a:ext uri="{FF2B5EF4-FFF2-40B4-BE49-F238E27FC236}">
                <a16:creationId xmlns:a16="http://schemas.microsoft.com/office/drawing/2014/main" id="{80FA7869-AFF4-3D56-C481-8DD78F133733}"/>
              </a:ext>
            </a:extLst>
          </p:cNvPr>
          <p:cNvSpPr/>
          <p:nvPr userDrawn="1"/>
        </p:nvSpPr>
        <p:spPr>
          <a:xfrm>
            <a:off x="4223" y="0"/>
            <a:ext cx="12192000" cy="6858000"/>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9">
              <a:solidFill>
                <a:schemeClr val="bg1"/>
              </a:solidFill>
            </a:endParaRPr>
          </a:p>
        </p:txBody>
      </p:sp>
      <p:pic>
        <p:nvPicPr>
          <p:cNvPr id="4" name="Graphic 3">
            <a:extLst>
              <a:ext uri="{FF2B5EF4-FFF2-40B4-BE49-F238E27FC236}">
                <a16:creationId xmlns:a16="http://schemas.microsoft.com/office/drawing/2014/main" id="{E01F25E3-BC96-C43B-B2FF-4D38399E367B}"/>
              </a:ext>
            </a:extLst>
          </p:cNvPr>
          <p:cNvPicPr>
            <a:picLocks noChangeAspect="1"/>
          </p:cNvPicPr>
          <p:nvPr userDrawn="1"/>
        </p:nvPicPr>
        <p:blipFill>
          <a:blip r:embed="rId2">
            <a:alphaModFix amt="16000"/>
            <a:extLst>
              <a:ext uri="{96DAC541-7B7A-43D3-8B79-37D633B846F1}">
                <asvg:svgBlip xmlns:asvg="http://schemas.microsoft.com/office/drawing/2016/SVG/main" r:embed="rId3"/>
              </a:ext>
            </a:extLst>
          </a:blip>
          <a:stretch>
            <a:fillRect/>
          </a:stretch>
        </p:blipFill>
        <p:spPr>
          <a:xfrm>
            <a:off x="4222" y="4"/>
            <a:ext cx="12183558" cy="6851468"/>
          </a:xfrm>
          <a:prstGeom prst="rect">
            <a:avLst/>
          </a:prstGeom>
        </p:spPr>
      </p:pic>
    </p:spTree>
    <p:extLst>
      <p:ext uri="{BB962C8B-B14F-4D97-AF65-F5344CB8AC3E}">
        <p14:creationId xmlns:p14="http://schemas.microsoft.com/office/powerpoint/2010/main" val="139244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58A1B-5023-C779-034E-7764F8175D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B4E2BA-A1ED-0049-4D8C-E38240B2E6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FDC2F-49E8-9B5D-1054-7BA3E221C3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F818E0-FFAB-CC9A-9058-08732A9F2B2A}"/>
              </a:ext>
            </a:extLst>
          </p:cNvPr>
          <p:cNvSpPr>
            <a:spLocks noGrp="1"/>
          </p:cNvSpPr>
          <p:nvPr>
            <p:ph type="dt" sz="half" idx="10"/>
          </p:nvPr>
        </p:nvSpPr>
        <p:spPr/>
        <p:txBody>
          <a:bodyPr/>
          <a:lstStyle/>
          <a:p>
            <a:fld id="{2F51FD2D-0CC8-3241-9A77-48452F5D0CA8}" type="datetimeFigureOut">
              <a:rPr lang="en-US" smtClean="0"/>
              <a:t>11/17/2025</a:t>
            </a:fld>
            <a:endParaRPr lang="en-US"/>
          </a:p>
        </p:txBody>
      </p:sp>
      <p:sp>
        <p:nvSpPr>
          <p:cNvPr id="6" name="Footer Placeholder 5">
            <a:extLst>
              <a:ext uri="{FF2B5EF4-FFF2-40B4-BE49-F238E27FC236}">
                <a16:creationId xmlns:a16="http://schemas.microsoft.com/office/drawing/2014/main" id="{D74EEACB-40F4-4F88-517E-53B0FBD098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1BFC60-F69D-2BED-9C0D-43EA751E4BCF}"/>
              </a:ext>
            </a:extLst>
          </p:cNvPr>
          <p:cNvSpPr>
            <a:spLocks noGrp="1"/>
          </p:cNvSpPr>
          <p:nvPr>
            <p:ph type="sldNum" sz="quarter" idx="12"/>
          </p:nvPr>
        </p:nvSpPr>
        <p:spPr/>
        <p:txBody>
          <a:bodyPr/>
          <a:lstStyle/>
          <a:p>
            <a:fld id="{0DDBFA08-C842-6740-881E-911698C582DB}" type="slidenum">
              <a:rPr lang="en-US" smtClean="0"/>
              <a:t>‹#›</a:t>
            </a:fld>
            <a:endParaRPr lang="en-US"/>
          </a:p>
        </p:txBody>
      </p:sp>
    </p:spTree>
    <p:extLst>
      <p:ext uri="{BB962C8B-B14F-4D97-AF65-F5344CB8AC3E}">
        <p14:creationId xmlns:p14="http://schemas.microsoft.com/office/powerpoint/2010/main" val="3127452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65530-F010-EC83-029F-0E637AFE42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D78311-55D5-4241-498C-1E47A9B62D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405A50-4C53-2CA7-BB06-F85062EDCA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CB2D66-0C0D-6C77-4CAE-9BAE4A6E59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BDFD5E-7062-12D3-3D1C-BAFFF2D238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2902A3-4CF6-E27B-7D08-379E11AD66AB}"/>
              </a:ext>
            </a:extLst>
          </p:cNvPr>
          <p:cNvSpPr>
            <a:spLocks noGrp="1"/>
          </p:cNvSpPr>
          <p:nvPr>
            <p:ph type="dt" sz="half" idx="10"/>
          </p:nvPr>
        </p:nvSpPr>
        <p:spPr/>
        <p:txBody>
          <a:bodyPr/>
          <a:lstStyle/>
          <a:p>
            <a:fld id="{2F51FD2D-0CC8-3241-9A77-48452F5D0CA8}" type="datetimeFigureOut">
              <a:rPr lang="en-US" smtClean="0"/>
              <a:t>11/17/2025</a:t>
            </a:fld>
            <a:endParaRPr lang="en-US"/>
          </a:p>
        </p:txBody>
      </p:sp>
      <p:sp>
        <p:nvSpPr>
          <p:cNvPr id="8" name="Footer Placeholder 7">
            <a:extLst>
              <a:ext uri="{FF2B5EF4-FFF2-40B4-BE49-F238E27FC236}">
                <a16:creationId xmlns:a16="http://schemas.microsoft.com/office/drawing/2014/main" id="{51DBBD4A-FC28-6409-3789-71ACBB80F7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0BEF1E-0D6D-8F99-269F-A64BA21B00A1}"/>
              </a:ext>
            </a:extLst>
          </p:cNvPr>
          <p:cNvSpPr>
            <a:spLocks noGrp="1"/>
          </p:cNvSpPr>
          <p:nvPr>
            <p:ph type="sldNum" sz="quarter" idx="12"/>
          </p:nvPr>
        </p:nvSpPr>
        <p:spPr/>
        <p:txBody>
          <a:bodyPr/>
          <a:lstStyle/>
          <a:p>
            <a:fld id="{0DDBFA08-C842-6740-881E-911698C582DB}" type="slidenum">
              <a:rPr lang="en-US" smtClean="0"/>
              <a:t>‹#›</a:t>
            </a:fld>
            <a:endParaRPr lang="en-US"/>
          </a:p>
        </p:txBody>
      </p:sp>
    </p:spTree>
    <p:extLst>
      <p:ext uri="{BB962C8B-B14F-4D97-AF65-F5344CB8AC3E}">
        <p14:creationId xmlns:p14="http://schemas.microsoft.com/office/powerpoint/2010/main" val="755055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F1801-16B2-3280-5A10-140EC735E6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1F19CC-5FDB-D75F-D631-6D543C40418C}"/>
              </a:ext>
            </a:extLst>
          </p:cNvPr>
          <p:cNvSpPr>
            <a:spLocks noGrp="1"/>
          </p:cNvSpPr>
          <p:nvPr>
            <p:ph type="dt" sz="half" idx="10"/>
          </p:nvPr>
        </p:nvSpPr>
        <p:spPr/>
        <p:txBody>
          <a:bodyPr/>
          <a:lstStyle/>
          <a:p>
            <a:fld id="{2F51FD2D-0CC8-3241-9A77-48452F5D0CA8}" type="datetimeFigureOut">
              <a:rPr lang="en-US" smtClean="0"/>
              <a:t>11/17/2025</a:t>
            </a:fld>
            <a:endParaRPr lang="en-US"/>
          </a:p>
        </p:txBody>
      </p:sp>
      <p:sp>
        <p:nvSpPr>
          <p:cNvPr id="4" name="Footer Placeholder 3">
            <a:extLst>
              <a:ext uri="{FF2B5EF4-FFF2-40B4-BE49-F238E27FC236}">
                <a16:creationId xmlns:a16="http://schemas.microsoft.com/office/drawing/2014/main" id="{F8601EB4-2654-48AC-A7FE-161EA82C34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48CB65-9AF2-140F-2F38-A8C095A4ED47}"/>
              </a:ext>
            </a:extLst>
          </p:cNvPr>
          <p:cNvSpPr>
            <a:spLocks noGrp="1"/>
          </p:cNvSpPr>
          <p:nvPr>
            <p:ph type="sldNum" sz="quarter" idx="12"/>
          </p:nvPr>
        </p:nvSpPr>
        <p:spPr/>
        <p:txBody>
          <a:bodyPr/>
          <a:lstStyle/>
          <a:p>
            <a:fld id="{0DDBFA08-C842-6740-881E-911698C582DB}" type="slidenum">
              <a:rPr lang="en-US" smtClean="0"/>
              <a:t>‹#›</a:t>
            </a:fld>
            <a:endParaRPr lang="en-US"/>
          </a:p>
        </p:txBody>
      </p:sp>
    </p:spTree>
    <p:extLst>
      <p:ext uri="{BB962C8B-B14F-4D97-AF65-F5344CB8AC3E}">
        <p14:creationId xmlns:p14="http://schemas.microsoft.com/office/powerpoint/2010/main" val="1730769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88D81A-25F8-87A4-009C-E409C004678A}"/>
              </a:ext>
            </a:extLst>
          </p:cNvPr>
          <p:cNvSpPr>
            <a:spLocks noGrp="1"/>
          </p:cNvSpPr>
          <p:nvPr>
            <p:ph type="dt" sz="half" idx="10"/>
          </p:nvPr>
        </p:nvSpPr>
        <p:spPr/>
        <p:txBody>
          <a:bodyPr/>
          <a:lstStyle/>
          <a:p>
            <a:fld id="{2F51FD2D-0CC8-3241-9A77-48452F5D0CA8}" type="datetimeFigureOut">
              <a:rPr lang="en-US" smtClean="0"/>
              <a:t>11/17/2025</a:t>
            </a:fld>
            <a:endParaRPr lang="en-US"/>
          </a:p>
        </p:txBody>
      </p:sp>
      <p:sp>
        <p:nvSpPr>
          <p:cNvPr id="3" name="Footer Placeholder 2">
            <a:extLst>
              <a:ext uri="{FF2B5EF4-FFF2-40B4-BE49-F238E27FC236}">
                <a16:creationId xmlns:a16="http://schemas.microsoft.com/office/drawing/2014/main" id="{9A3E8498-7CB1-E28F-3B05-14A1830511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50C378-53E2-5615-B37B-4A987B3E9B85}"/>
              </a:ext>
            </a:extLst>
          </p:cNvPr>
          <p:cNvSpPr>
            <a:spLocks noGrp="1"/>
          </p:cNvSpPr>
          <p:nvPr>
            <p:ph type="sldNum" sz="quarter" idx="12"/>
          </p:nvPr>
        </p:nvSpPr>
        <p:spPr/>
        <p:txBody>
          <a:bodyPr/>
          <a:lstStyle/>
          <a:p>
            <a:fld id="{0DDBFA08-C842-6740-881E-911698C582DB}" type="slidenum">
              <a:rPr lang="en-US" smtClean="0"/>
              <a:t>‹#›</a:t>
            </a:fld>
            <a:endParaRPr lang="en-US"/>
          </a:p>
        </p:txBody>
      </p:sp>
    </p:spTree>
    <p:extLst>
      <p:ext uri="{BB962C8B-B14F-4D97-AF65-F5344CB8AC3E}">
        <p14:creationId xmlns:p14="http://schemas.microsoft.com/office/powerpoint/2010/main" val="214231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20707-0E35-30A3-AD59-78A5D09B8F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14B055-3DA9-F12D-AEA6-578B63F488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D045AB-E148-8D5D-9787-1C3199840B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3AA727-F79D-0059-AEAD-608658205CAB}"/>
              </a:ext>
            </a:extLst>
          </p:cNvPr>
          <p:cNvSpPr>
            <a:spLocks noGrp="1"/>
          </p:cNvSpPr>
          <p:nvPr>
            <p:ph type="dt" sz="half" idx="10"/>
          </p:nvPr>
        </p:nvSpPr>
        <p:spPr/>
        <p:txBody>
          <a:bodyPr/>
          <a:lstStyle/>
          <a:p>
            <a:fld id="{2F51FD2D-0CC8-3241-9A77-48452F5D0CA8}" type="datetimeFigureOut">
              <a:rPr lang="en-US" smtClean="0"/>
              <a:t>11/17/2025</a:t>
            </a:fld>
            <a:endParaRPr lang="en-US"/>
          </a:p>
        </p:txBody>
      </p:sp>
      <p:sp>
        <p:nvSpPr>
          <p:cNvPr id="6" name="Footer Placeholder 5">
            <a:extLst>
              <a:ext uri="{FF2B5EF4-FFF2-40B4-BE49-F238E27FC236}">
                <a16:creationId xmlns:a16="http://schemas.microsoft.com/office/drawing/2014/main" id="{1D2C9AEE-3DB0-FC84-5817-E9EB40F4F8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067669-149B-9A58-411C-03CE2E2C6D35}"/>
              </a:ext>
            </a:extLst>
          </p:cNvPr>
          <p:cNvSpPr>
            <a:spLocks noGrp="1"/>
          </p:cNvSpPr>
          <p:nvPr>
            <p:ph type="sldNum" sz="quarter" idx="12"/>
          </p:nvPr>
        </p:nvSpPr>
        <p:spPr/>
        <p:txBody>
          <a:bodyPr/>
          <a:lstStyle/>
          <a:p>
            <a:fld id="{0DDBFA08-C842-6740-881E-911698C582DB}" type="slidenum">
              <a:rPr lang="en-US" smtClean="0"/>
              <a:t>‹#›</a:t>
            </a:fld>
            <a:endParaRPr lang="en-US"/>
          </a:p>
        </p:txBody>
      </p:sp>
    </p:spTree>
    <p:extLst>
      <p:ext uri="{BB962C8B-B14F-4D97-AF65-F5344CB8AC3E}">
        <p14:creationId xmlns:p14="http://schemas.microsoft.com/office/powerpoint/2010/main" val="2702302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0A990-6927-07F3-43D7-5711C96213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816D7C-0DDD-5DD1-59B2-523F3F1EC7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8671D6-6352-3B50-2AEF-1AC39276A8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A23C56-E0DB-D986-B4F1-19B160E03AFC}"/>
              </a:ext>
            </a:extLst>
          </p:cNvPr>
          <p:cNvSpPr>
            <a:spLocks noGrp="1"/>
          </p:cNvSpPr>
          <p:nvPr>
            <p:ph type="dt" sz="half" idx="10"/>
          </p:nvPr>
        </p:nvSpPr>
        <p:spPr/>
        <p:txBody>
          <a:bodyPr/>
          <a:lstStyle/>
          <a:p>
            <a:fld id="{2F51FD2D-0CC8-3241-9A77-48452F5D0CA8}" type="datetimeFigureOut">
              <a:rPr lang="en-US" smtClean="0"/>
              <a:t>11/17/2025</a:t>
            </a:fld>
            <a:endParaRPr lang="en-US"/>
          </a:p>
        </p:txBody>
      </p:sp>
      <p:sp>
        <p:nvSpPr>
          <p:cNvPr id="6" name="Footer Placeholder 5">
            <a:extLst>
              <a:ext uri="{FF2B5EF4-FFF2-40B4-BE49-F238E27FC236}">
                <a16:creationId xmlns:a16="http://schemas.microsoft.com/office/drawing/2014/main" id="{77C2F059-1D19-A233-4CB1-6B5821ECC0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6A1C8B-7EDF-DA60-6534-DEB9A7B82C99}"/>
              </a:ext>
            </a:extLst>
          </p:cNvPr>
          <p:cNvSpPr>
            <a:spLocks noGrp="1"/>
          </p:cNvSpPr>
          <p:nvPr>
            <p:ph type="sldNum" sz="quarter" idx="12"/>
          </p:nvPr>
        </p:nvSpPr>
        <p:spPr/>
        <p:txBody>
          <a:bodyPr/>
          <a:lstStyle/>
          <a:p>
            <a:fld id="{0DDBFA08-C842-6740-881E-911698C582DB}" type="slidenum">
              <a:rPr lang="en-US" smtClean="0"/>
              <a:t>‹#›</a:t>
            </a:fld>
            <a:endParaRPr lang="en-US"/>
          </a:p>
        </p:txBody>
      </p:sp>
    </p:spTree>
    <p:extLst>
      <p:ext uri="{BB962C8B-B14F-4D97-AF65-F5344CB8AC3E}">
        <p14:creationId xmlns:p14="http://schemas.microsoft.com/office/powerpoint/2010/main" val="3362200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theme" Target="../theme/theme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6508B8-0470-8EA1-5590-9A92F6E9C1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0D170B-A442-C6F9-24F8-5DC1F5D7B9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3B40E2-40C6-70FA-C841-9BE60AABE5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F51FD2D-0CC8-3241-9A77-48452F5D0CA8}" type="datetimeFigureOut">
              <a:rPr lang="en-US" smtClean="0"/>
              <a:t>11/17/2025</a:t>
            </a:fld>
            <a:endParaRPr lang="en-US"/>
          </a:p>
        </p:txBody>
      </p:sp>
      <p:sp>
        <p:nvSpPr>
          <p:cNvPr id="5" name="Footer Placeholder 4">
            <a:extLst>
              <a:ext uri="{FF2B5EF4-FFF2-40B4-BE49-F238E27FC236}">
                <a16:creationId xmlns:a16="http://schemas.microsoft.com/office/drawing/2014/main" id="{4E986FA3-556B-D49B-E2AA-367D7C1E4B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4256DB8-4FE2-4316-8020-E477EF62EB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DDBFA08-C842-6740-881E-911698C582DB}" type="slidenum">
              <a:rPr lang="en-US" smtClean="0"/>
              <a:t>‹#›</a:t>
            </a:fld>
            <a:endParaRPr lang="en-US"/>
          </a:p>
        </p:txBody>
      </p:sp>
    </p:spTree>
    <p:extLst>
      <p:ext uri="{BB962C8B-B14F-4D97-AF65-F5344CB8AC3E}">
        <p14:creationId xmlns:p14="http://schemas.microsoft.com/office/powerpoint/2010/main" val="1508851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8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5AE562-CBD9-EB05-8F74-C6425B23A858}"/>
              </a:ext>
            </a:extLst>
          </p:cNvPr>
          <p:cNvPicPr>
            <a:picLocks noGrp="1" noRot="1" noChangeAspect="1" noMove="1" noResize="1" noEditPoints="1" noAdjustHandles="1" noChangeArrowheads="1" noChangeShapeType="1" noCrop="1"/>
          </p:cNvPicPr>
          <p:nvPr userDrawn="1"/>
        </p:nvPicPr>
        <p:blipFill>
          <a:blip r:embed="rId22">
            <a:extLst>
              <a:ext uri="{28A0092B-C50C-407E-A947-70E740481C1C}">
                <a14:useLocalDpi xmlns:a14="http://schemas.microsoft.com/office/drawing/2010/main"/>
              </a:ext>
            </a:extLst>
          </a:blip>
          <a:stretch>
            <a:fillRect/>
          </a:stretch>
        </p:blipFill>
        <p:spPr>
          <a:xfrm>
            <a:off x="9572066" y="6323171"/>
            <a:ext cx="2295228" cy="259868"/>
          </a:xfrm>
          <a:prstGeom prst="rect">
            <a:avLst/>
          </a:prstGeom>
        </p:spPr>
      </p:pic>
      <p:sp>
        <p:nvSpPr>
          <p:cNvPr id="2" name="Slide Number Placeholder 8">
            <a:extLst>
              <a:ext uri="{FF2B5EF4-FFF2-40B4-BE49-F238E27FC236}">
                <a16:creationId xmlns:a16="http://schemas.microsoft.com/office/drawing/2014/main" id="{AAE3D436-D570-70D7-628A-9F82601D4A89}"/>
              </a:ext>
            </a:extLst>
          </p:cNvPr>
          <p:cNvSpPr>
            <a:spLocks noGrp="1" noRot="1" noMove="1" noResize="1" noEditPoints="1" noAdjustHandles="1" noChangeArrowheads="1" noChangeShapeType="1"/>
          </p:cNvSpPr>
          <p:nvPr>
            <p:ph type="sldNum" sz="quarter" idx="4"/>
          </p:nvPr>
        </p:nvSpPr>
        <p:spPr>
          <a:xfrm>
            <a:off x="327950" y="6472974"/>
            <a:ext cx="2783538" cy="153888"/>
          </a:xfrm>
          <a:prstGeom prst="rect">
            <a:avLst/>
          </a:prstGeom>
        </p:spPr>
        <p:txBody>
          <a:bodyPr vert="horz" wrap="none" lIns="0" tIns="0" rIns="0" bIns="0" rtlCol="0" anchor="b" anchorCtr="0">
            <a:spAutoFit/>
          </a:bodyPr>
          <a:lstStyle>
            <a:lvl1pPr algn="l">
              <a:defRPr sz="1000">
                <a:solidFill>
                  <a:schemeClr val="tx1">
                    <a:tint val="75000"/>
                  </a:schemeClr>
                </a:solidFill>
              </a:defRPr>
            </a:lvl1pPr>
          </a:lstStyle>
          <a:p>
            <a:fld id="{8C8B385D-DF67-E241-B0BF-76B80A8E743B}" type="slidenum">
              <a:rPr lang="en-US" smtClean="0"/>
              <a:pPr/>
              <a:t>‹#›</a:t>
            </a:fld>
            <a:r>
              <a:rPr lang="en-US"/>
              <a:t>  |   ©2025 Kaiser Foundation Health Plan, Inc.</a:t>
            </a:r>
          </a:p>
        </p:txBody>
      </p:sp>
    </p:spTree>
    <p:extLst>
      <p:ext uri="{BB962C8B-B14F-4D97-AF65-F5344CB8AC3E}">
        <p14:creationId xmlns:p14="http://schemas.microsoft.com/office/powerpoint/2010/main" val="32639724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Lst>
  <p:hf hdr="0" ftr="0" dt="0"/>
  <p:txStyles>
    <p:titleStyle>
      <a:lvl1pPr algn="ctr" defTabSz="456988" rtl="0" eaLnBrk="1" latinLnBrk="0" hangingPunct="1">
        <a:lnSpc>
          <a:spcPct val="90000"/>
        </a:lnSpc>
        <a:spcBef>
          <a:spcPct val="0"/>
        </a:spcBef>
        <a:buNone/>
        <a:defRPr sz="2399" kern="1200" baseline="0">
          <a:solidFill>
            <a:schemeClr val="tx2"/>
          </a:solidFill>
          <a:latin typeface="+mj-lt"/>
          <a:ea typeface="+mj-ea"/>
          <a:cs typeface="+mj-cs"/>
        </a:defRPr>
      </a:lvl1pPr>
    </p:titleStyle>
    <p:bodyStyle>
      <a:lvl1pPr marL="114247" indent="-114247" algn="l" defTabSz="456988" rtl="0" eaLnBrk="1" latinLnBrk="0" hangingPunct="1">
        <a:lnSpc>
          <a:spcPct val="90000"/>
        </a:lnSpc>
        <a:spcBef>
          <a:spcPts val="500"/>
        </a:spcBef>
        <a:buFont typeface="Arial"/>
        <a:buChar char="•"/>
        <a:defRPr sz="1399" kern="1200">
          <a:solidFill>
            <a:schemeClr val="tx1"/>
          </a:solidFill>
          <a:latin typeface="+mn-lt"/>
          <a:ea typeface="+mn-ea"/>
          <a:cs typeface="+mn-cs"/>
        </a:defRPr>
      </a:lvl1pPr>
      <a:lvl2pPr marL="342741" indent="-114247" algn="l" defTabSz="456988" rtl="0" eaLnBrk="1" latinLnBrk="0" hangingPunct="1">
        <a:lnSpc>
          <a:spcPct val="90000"/>
        </a:lnSpc>
        <a:spcBef>
          <a:spcPts val="250"/>
        </a:spcBef>
        <a:buFont typeface="Arial"/>
        <a:buChar char="•"/>
        <a:defRPr sz="1200" kern="1200">
          <a:solidFill>
            <a:schemeClr val="tx1"/>
          </a:solidFill>
          <a:latin typeface="+mn-lt"/>
          <a:ea typeface="+mn-ea"/>
          <a:cs typeface="+mn-cs"/>
        </a:defRPr>
      </a:lvl2pPr>
      <a:lvl3pPr marL="571235" indent="-114247" algn="l" defTabSz="456988" rtl="0" eaLnBrk="1" latinLnBrk="0" hangingPunct="1">
        <a:lnSpc>
          <a:spcPct val="90000"/>
        </a:lnSpc>
        <a:spcBef>
          <a:spcPts val="250"/>
        </a:spcBef>
        <a:buFont typeface="Arial"/>
        <a:buChar char="•"/>
        <a:defRPr sz="1000" kern="1200">
          <a:solidFill>
            <a:schemeClr val="tx1"/>
          </a:solidFill>
          <a:latin typeface="+mn-lt"/>
          <a:ea typeface="+mn-ea"/>
          <a:cs typeface="+mn-cs"/>
        </a:defRPr>
      </a:lvl3pPr>
      <a:lvl4pPr marL="799729" indent="-114247" algn="l" defTabSz="456988" rtl="0" eaLnBrk="1" latinLnBrk="0" hangingPunct="1">
        <a:lnSpc>
          <a:spcPct val="90000"/>
        </a:lnSpc>
        <a:spcBef>
          <a:spcPts val="250"/>
        </a:spcBef>
        <a:buFont typeface="Arial"/>
        <a:buChar char="•"/>
        <a:defRPr sz="900" kern="1200">
          <a:solidFill>
            <a:schemeClr val="tx1"/>
          </a:solidFill>
          <a:latin typeface="+mn-lt"/>
          <a:ea typeface="+mn-ea"/>
          <a:cs typeface="+mn-cs"/>
        </a:defRPr>
      </a:lvl4pPr>
      <a:lvl5pPr marL="1028224" indent="-114247" algn="l" defTabSz="456988" rtl="0" eaLnBrk="1" latinLnBrk="0" hangingPunct="1">
        <a:lnSpc>
          <a:spcPct val="90000"/>
        </a:lnSpc>
        <a:spcBef>
          <a:spcPts val="250"/>
        </a:spcBef>
        <a:buFont typeface="Arial"/>
        <a:buChar char="•"/>
        <a:defRPr sz="900" kern="1200">
          <a:solidFill>
            <a:schemeClr val="tx1"/>
          </a:solidFill>
          <a:latin typeface="+mn-lt"/>
          <a:ea typeface="+mn-ea"/>
          <a:cs typeface="+mn-cs"/>
        </a:defRPr>
      </a:lvl5pPr>
      <a:lvl6pPr marL="1256718" indent="-114247" algn="l" defTabSz="456988" rtl="0" eaLnBrk="1" latinLnBrk="0" hangingPunct="1">
        <a:lnSpc>
          <a:spcPct val="90000"/>
        </a:lnSpc>
        <a:spcBef>
          <a:spcPts val="250"/>
        </a:spcBef>
        <a:buFont typeface="Arial"/>
        <a:buChar char="•"/>
        <a:defRPr sz="900" kern="1200">
          <a:solidFill>
            <a:schemeClr val="tx1"/>
          </a:solidFill>
          <a:latin typeface="+mn-lt"/>
          <a:ea typeface="+mn-ea"/>
          <a:cs typeface="+mn-cs"/>
        </a:defRPr>
      </a:lvl6pPr>
      <a:lvl7pPr marL="1485212" indent="-114247" algn="l" defTabSz="456988" rtl="0" eaLnBrk="1" latinLnBrk="0" hangingPunct="1">
        <a:lnSpc>
          <a:spcPct val="90000"/>
        </a:lnSpc>
        <a:spcBef>
          <a:spcPts val="250"/>
        </a:spcBef>
        <a:buFont typeface="Arial"/>
        <a:buChar char="•"/>
        <a:defRPr sz="900" kern="1200">
          <a:solidFill>
            <a:schemeClr val="tx1"/>
          </a:solidFill>
          <a:latin typeface="+mn-lt"/>
          <a:ea typeface="+mn-ea"/>
          <a:cs typeface="+mn-cs"/>
        </a:defRPr>
      </a:lvl7pPr>
      <a:lvl8pPr marL="1713706" indent="-114247" algn="l" defTabSz="456988" rtl="0" eaLnBrk="1" latinLnBrk="0" hangingPunct="1">
        <a:lnSpc>
          <a:spcPct val="90000"/>
        </a:lnSpc>
        <a:spcBef>
          <a:spcPts val="250"/>
        </a:spcBef>
        <a:buFont typeface="Arial"/>
        <a:buChar char="•"/>
        <a:defRPr sz="900" kern="1200">
          <a:solidFill>
            <a:schemeClr val="tx1"/>
          </a:solidFill>
          <a:latin typeface="+mn-lt"/>
          <a:ea typeface="+mn-ea"/>
          <a:cs typeface="+mn-cs"/>
        </a:defRPr>
      </a:lvl8pPr>
      <a:lvl9pPr marL="1942200" indent="-114247" algn="l" defTabSz="456988" rtl="0" eaLnBrk="1" latinLnBrk="0" hangingPunct="1">
        <a:lnSpc>
          <a:spcPct val="90000"/>
        </a:lnSpc>
        <a:spcBef>
          <a:spcPts val="250"/>
        </a:spcBef>
        <a:buFont typeface="Arial"/>
        <a:buChar char="•"/>
        <a:defRPr sz="900" kern="1200">
          <a:solidFill>
            <a:schemeClr val="tx1"/>
          </a:solidFill>
          <a:latin typeface="+mn-lt"/>
          <a:ea typeface="+mn-ea"/>
          <a:cs typeface="+mn-cs"/>
        </a:defRPr>
      </a:lvl9pPr>
    </p:bodyStyle>
    <p:otherStyle>
      <a:defPPr>
        <a:defRPr lang="en-US"/>
      </a:defPPr>
      <a:lvl1pPr marL="0" algn="l" defTabSz="456988" rtl="0" eaLnBrk="1" latinLnBrk="0" hangingPunct="1">
        <a:defRPr sz="900" kern="1200">
          <a:solidFill>
            <a:schemeClr val="tx1"/>
          </a:solidFill>
          <a:latin typeface="+mn-lt"/>
          <a:ea typeface="+mn-ea"/>
          <a:cs typeface="+mn-cs"/>
        </a:defRPr>
      </a:lvl1pPr>
      <a:lvl2pPr marL="228494" algn="l" defTabSz="456988" rtl="0" eaLnBrk="1" latinLnBrk="0" hangingPunct="1">
        <a:defRPr sz="900" kern="1200">
          <a:solidFill>
            <a:schemeClr val="tx1"/>
          </a:solidFill>
          <a:latin typeface="+mn-lt"/>
          <a:ea typeface="+mn-ea"/>
          <a:cs typeface="+mn-cs"/>
        </a:defRPr>
      </a:lvl2pPr>
      <a:lvl3pPr marL="456988" algn="l" defTabSz="456988" rtl="0" eaLnBrk="1" latinLnBrk="0" hangingPunct="1">
        <a:defRPr sz="900" kern="1200">
          <a:solidFill>
            <a:schemeClr val="tx1"/>
          </a:solidFill>
          <a:latin typeface="+mn-lt"/>
          <a:ea typeface="+mn-ea"/>
          <a:cs typeface="+mn-cs"/>
        </a:defRPr>
      </a:lvl3pPr>
      <a:lvl4pPr marL="685483" algn="l" defTabSz="456988" rtl="0" eaLnBrk="1" latinLnBrk="0" hangingPunct="1">
        <a:defRPr sz="900" kern="1200">
          <a:solidFill>
            <a:schemeClr val="tx1"/>
          </a:solidFill>
          <a:latin typeface="+mn-lt"/>
          <a:ea typeface="+mn-ea"/>
          <a:cs typeface="+mn-cs"/>
        </a:defRPr>
      </a:lvl4pPr>
      <a:lvl5pPr marL="913976" algn="l" defTabSz="456988" rtl="0" eaLnBrk="1" latinLnBrk="0" hangingPunct="1">
        <a:defRPr sz="900" kern="1200">
          <a:solidFill>
            <a:schemeClr val="tx1"/>
          </a:solidFill>
          <a:latin typeface="+mn-lt"/>
          <a:ea typeface="+mn-ea"/>
          <a:cs typeface="+mn-cs"/>
        </a:defRPr>
      </a:lvl5pPr>
      <a:lvl6pPr marL="1142471" algn="l" defTabSz="456988" rtl="0" eaLnBrk="1" latinLnBrk="0" hangingPunct="1">
        <a:defRPr sz="900" kern="1200">
          <a:solidFill>
            <a:schemeClr val="tx1"/>
          </a:solidFill>
          <a:latin typeface="+mn-lt"/>
          <a:ea typeface="+mn-ea"/>
          <a:cs typeface="+mn-cs"/>
        </a:defRPr>
      </a:lvl6pPr>
      <a:lvl7pPr marL="1370964" algn="l" defTabSz="456988" rtl="0" eaLnBrk="1" latinLnBrk="0" hangingPunct="1">
        <a:defRPr sz="900" kern="1200">
          <a:solidFill>
            <a:schemeClr val="tx1"/>
          </a:solidFill>
          <a:latin typeface="+mn-lt"/>
          <a:ea typeface="+mn-ea"/>
          <a:cs typeface="+mn-cs"/>
        </a:defRPr>
      </a:lvl7pPr>
      <a:lvl8pPr marL="1599459" algn="l" defTabSz="456988" rtl="0" eaLnBrk="1" latinLnBrk="0" hangingPunct="1">
        <a:defRPr sz="900" kern="1200">
          <a:solidFill>
            <a:schemeClr val="tx1"/>
          </a:solidFill>
          <a:latin typeface="+mn-lt"/>
          <a:ea typeface="+mn-ea"/>
          <a:cs typeface="+mn-cs"/>
        </a:defRPr>
      </a:lvl8pPr>
      <a:lvl9pPr marL="1827952" algn="l" defTabSz="456988" rtl="0" eaLnBrk="1" latinLnBrk="0" hangingPunct="1">
        <a:defRPr sz="9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40.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57.sv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2439C-6E1D-C90A-CB74-7EC454048AD0}"/>
              </a:ext>
            </a:extLst>
          </p:cNvPr>
          <p:cNvSpPr>
            <a:spLocks noGrp="1"/>
          </p:cNvSpPr>
          <p:nvPr>
            <p:ph type="ctrTitle"/>
          </p:nvPr>
        </p:nvSpPr>
        <p:spPr>
          <a:xfrm>
            <a:off x="1524000" y="633850"/>
            <a:ext cx="9144000" cy="2387600"/>
          </a:xfrm>
        </p:spPr>
        <p:txBody>
          <a:bodyPr>
            <a:normAutofit/>
          </a:bodyPr>
          <a:lstStyle/>
          <a:p>
            <a:pPr algn="l"/>
            <a:r>
              <a:rPr lang="en-US" sz="3200" b="1" kern="0" dirty="0">
                <a:latin typeface="Aptos Narrow" panose="020B0004020202020204" pitchFamily="34" charset="0"/>
                <a:ea typeface="Times New Roman" panose="02020603050405020304" pitchFamily="18" charset="0"/>
                <a:cs typeface="Times New Roman" panose="02020603050405020304" pitchFamily="18" charset="0"/>
              </a:rPr>
              <a:t>T</a:t>
            </a:r>
            <a:r>
              <a:rPr lang="en-US" sz="3200" kern="0" dirty="0">
                <a:latin typeface="Aptos Narrow" panose="020B0004020202020204" pitchFamily="34" charset="0"/>
                <a:ea typeface="Times New Roman" panose="02020603050405020304" pitchFamily="18" charset="0"/>
                <a:cs typeface="Times New Roman" panose="02020603050405020304" pitchFamily="18" charset="0"/>
              </a:rPr>
              <a:t>ype </a:t>
            </a:r>
            <a:r>
              <a:rPr lang="en-US" sz="3200" b="1" kern="0" dirty="0">
                <a:latin typeface="Aptos Narrow" panose="020B0004020202020204" pitchFamily="34" charset="0"/>
                <a:ea typeface="Times New Roman" panose="02020603050405020304" pitchFamily="18" charset="0"/>
                <a:cs typeface="Times New Roman" panose="02020603050405020304" pitchFamily="18" charset="0"/>
              </a:rPr>
              <a:t>1</a:t>
            </a:r>
            <a:r>
              <a:rPr lang="en-US" sz="3200" kern="0" dirty="0">
                <a:latin typeface="Aptos Narrow" panose="020B0004020202020204" pitchFamily="34" charset="0"/>
                <a:ea typeface="Times New Roman" panose="02020603050405020304" pitchFamily="18" charset="0"/>
                <a:cs typeface="Times New Roman" panose="02020603050405020304" pitchFamily="18" charset="0"/>
              </a:rPr>
              <a:t> </a:t>
            </a:r>
            <a:r>
              <a:rPr lang="en-US" sz="3200" b="1" kern="0" dirty="0">
                <a:latin typeface="Aptos Narrow" panose="020B0004020202020204" pitchFamily="34" charset="0"/>
                <a:ea typeface="Times New Roman" panose="02020603050405020304" pitchFamily="18" charset="0"/>
                <a:cs typeface="Times New Roman" panose="02020603050405020304" pitchFamily="18" charset="0"/>
              </a:rPr>
              <a:t>D</a:t>
            </a:r>
            <a:r>
              <a:rPr lang="en-US" sz="3200" kern="0" dirty="0">
                <a:latin typeface="Aptos Narrow" panose="020B0004020202020204" pitchFamily="34" charset="0"/>
                <a:ea typeface="Times New Roman" panose="02020603050405020304" pitchFamily="18" charset="0"/>
                <a:cs typeface="Times New Roman" panose="02020603050405020304" pitchFamily="18" charset="0"/>
              </a:rPr>
              <a:t>iabetes </a:t>
            </a:r>
            <a:r>
              <a:rPr lang="en-US" sz="3200" b="1" kern="0" dirty="0">
                <a:latin typeface="Aptos Narrow" panose="020B0004020202020204" pitchFamily="34" charset="0"/>
                <a:ea typeface="Times New Roman" panose="02020603050405020304" pitchFamily="18" charset="0"/>
                <a:cs typeface="Times New Roman" panose="02020603050405020304" pitchFamily="18" charset="0"/>
              </a:rPr>
              <a:t>E</a:t>
            </a:r>
            <a:r>
              <a:rPr lang="en-US" sz="3200" kern="0" dirty="0">
                <a:latin typeface="Aptos Narrow" panose="020B0004020202020204" pitchFamily="34" charset="0"/>
                <a:ea typeface="Times New Roman" panose="02020603050405020304" pitchFamily="18" charset="0"/>
                <a:cs typeface="Times New Roman" panose="02020603050405020304" pitchFamily="18" charset="0"/>
              </a:rPr>
              <a:t>ducation and </a:t>
            </a:r>
            <a:r>
              <a:rPr lang="en-US" sz="3200" b="1" kern="0" dirty="0">
                <a:latin typeface="Aptos Narrow" panose="020B0004020202020204" pitchFamily="34" charset="0"/>
                <a:ea typeface="Times New Roman" panose="02020603050405020304" pitchFamily="18" charset="0"/>
                <a:cs typeface="Times New Roman" panose="02020603050405020304" pitchFamily="18" charset="0"/>
              </a:rPr>
              <a:t>S</a:t>
            </a:r>
            <a:r>
              <a:rPr lang="en-US" sz="3200" kern="0" dirty="0">
                <a:latin typeface="Aptos Narrow" panose="020B0004020202020204" pitchFamily="34" charset="0"/>
                <a:ea typeface="Times New Roman" panose="02020603050405020304" pitchFamily="18" charset="0"/>
                <a:cs typeface="Times New Roman" panose="02020603050405020304" pitchFamily="18" charset="0"/>
              </a:rPr>
              <a:t>upport (</a:t>
            </a:r>
            <a:r>
              <a:rPr lang="en-US" sz="3200" b="1" kern="0" dirty="0">
                <a:latin typeface="Aptos Narrow" panose="020B0004020202020204" pitchFamily="34" charset="0"/>
                <a:ea typeface="Times New Roman" panose="02020603050405020304" pitchFamily="18" charset="0"/>
                <a:cs typeface="Times New Roman" panose="02020603050405020304" pitchFamily="18" charset="0"/>
              </a:rPr>
              <a:t>T1DES</a:t>
            </a:r>
            <a:r>
              <a:rPr lang="en-US" sz="3200" kern="0" dirty="0">
                <a:latin typeface="Aptos Narrow" panose="020B0004020202020204" pitchFamily="34" charset="0"/>
                <a:ea typeface="Times New Roman" panose="02020603050405020304" pitchFamily="18" charset="0"/>
                <a:cs typeface="Times New Roman" panose="02020603050405020304" pitchFamily="18" charset="0"/>
              </a:rPr>
              <a:t>): A Behavioral Intervention to Improve Diabetes Distress among Black Young Adults at an Integrated Network and Public Hospital</a:t>
            </a:r>
            <a:endParaRPr lang="en-US" sz="3200" dirty="0"/>
          </a:p>
        </p:txBody>
      </p:sp>
      <p:sp>
        <p:nvSpPr>
          <p:cNvPr id="3" name="Subtitle 2">
            <a:extLst>
              <a:ext uri="{FF2B5EF4-FFF2-40B4-BE49-F238E27FC236}">
                <a16:creationId xmlns:a16="http://schemas.microsoft.com/office/drawing/2014/main" id="{8993E85D-FBAB-3FE3-7578-6F1DC1C76268}"/>
              </a:ext>
            </a:extLst>
          </p:cNvPr>
          <p:cNvSpPr>
            <a:spLocks noGrp="1"/>
          </p:cNvSpPr>
          <p:nvPr>
            <p:ph type="subTitle" idx="1"/>
          </p:nvPr>
        </p:nvSpPr>
        <p:spPr>
          <a:xfrm>
            <a:off x="1524000" y="3262262"/>
            <a:ext cx="9144000" cy="2034674"/>
          </a:xfrm>
        </p:spPr>
        <p:txBody>
          <a:bodyPr>
            <a:noAutofit/>
          </a:bodyPr>
          <a:lstStyle/>
          <a:p>
            <a:pPr algn="l">
              <a:lnSpc>
                <a:spcPct val="100000"/>
              </a:lnSpc>
              <a:spcBef>
                <a:spcPts val="0"/>
              </a:spcBef>
            </a:pPr>
            <a:r>
              <a:rPr lang="en-US" sz="2200" dirty="0"/>
              <a:t>Teaniese L. Davis, PhD, MPH</a:t>
            </a:r>
          </a:p>
          <a:p>
            <a:pPr algn="l">
              <a:lnSpc>
                <a:spcPct val="100000"/>
              </a:lnSpc>
              <a:spcBef>
                <a:spcPts val="0"/>
              </a:spcBef>
            </a:pPr>
            <a:r>
              <a:rPr lang="en-US" sz="2200" dirty="0"/>
              <a:t>Center for Research and Evaluation</a:t>
            </a:r>
          </a:p>
          <a:p>
            <a:pPr algn="l">
              <a:lnSpc>
                <a:spcPct val="100000"/>
              </a:lnSpc>
              <a:spcBef>
                <a:spcPts val="0"/>
              </a:spcBef>
            </a:pPr>
            <a:r>
              <a:rPr lang="en-US" sz="2200" dirty="0"/>
              <a:t>Kaiser Permanente Georgia, Atlanta, Georgia</a:t>
            </a:r>
          </a:p>
          <a:p>
            <a:pPr algn="l">
              <a:lnSpc>
                <a:spcPct val="100000"/>
              </a:lnSpc>
              <a:spcBef>
                <a:spcPts val="0"/>
              </a:spcBef>
            </a:pPr>
            <a:endParaRPr lang="en-US" sz="2200" dirty="0"/>
          </a:p>
          <a:p>
            <a:pPr algn="l">
              <a:lnSpc>
                <a:spcPct val="100000"/>
              </a:lnSpc>
              <a:spcBef>
                <a:spcPts val="0"/>
              </a:spcBef>
            </a:pPr>
            <a:r>
              <a:rPr lang="en-US" sz="2200" b="1" dirty="0"/>
              <a:t>T1D Exchange, November 2025</a:t>
            </a:r>
          </a:p>
        </p:txBody>
      </p:sp>
      <p:pic>
        <p:nvPicPr>
          <p:cNvPr id="4" name="Picture 3" descr="Icon&#10;&#10;Description automatically generated">
            <a:extLst>
              <a:ext uri="{FF2B5EF4-FFF2-40B4-BE49-F238E27FC236}">
                <a16:creationId xmlns:a16="http://schemas.microsoft.com/office/drawing/2014/main" id="{9E7AFCAC-D6C9-4878-C4AB-CF9562DCAA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1782" y="6088441"/>
            <a:ext cx="738177" cy="567828"/>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A7784D35-95AB-7716-4D38-3913B278FA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4510" y="6069297"/>
            <a:ext cx="726144" cy="537229"/>
          </a:xfrm>
          <a:prstGeom prst="rect">
            <a:avLst/>
          </a:prstGeom>
        </p:spPr>
      </p:pic>
      <p:pic>
        <p:nvPicPr>
          <p:cNvPr id="6" name="Picture 5" descr="Text&#10;&#10;Description automatically generated">
            <a:extLst>
              <a:ext uri="{FF2B5EF4-FFF2-40B4-BE49-F238E27FC236}">
                <a16:creationId xmlns:a16="http://schemas.microsoft.com/office/drawing/2014/main" id="{E74AD466-5073-2EE6-0307-EED2AF0EBF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62137" y="6073847"/>
            <a:ext cx="726144" cy="531325"/>
          </a:xfrm>
          <a:prstGeom prst="rect">
            <a:avLst/>
          </a:prstGeom>
        </p:spPr>
      </p:pic>
      <p:pic>
        <p:nvPicPr>
          <p:cNvPr id="7" name="Picture 6" descr="A blue text on a white background&#10;&#10;Description automatically generated">
            <a:extLst>
              <a:ext uri="{FF2B5EF4-FFF2-40B4-BE49-F238E27FC236}">
                <a16:creationId xmlns:a16="http://schemas.microsoft.com/office/drawing/2014/main" id="{399F41D9-26C0-95DE-6D59-DC340F0924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9701" y="6045790"/>
            <a:ext cx="1836914" cy="497424"/>
          </a:xfrm>
          <a:prstGeom prst="rect">
            <a:avLst/>
          </a:prstGeom>
        </p:spPr>
      </p:pic>
      <p:pic>
        <p:nvPicPr>
          <p:cNvPr id="8" name="Picture 7">
            <a:extLst>
              <a:ext uri="{FF2B5EF4-FFF2-40B4-BE49-F238E27FC236}">
                <a16:creationId xmlns:a16="http://schemas.microsoft.com/office/drawing/2014/main" id="{E3FCF8C0-6678-4843-CD52-0F83DE7F89B4}"/>
              </a:ext>
            </a:extLst>
          </p:cNvPr>
          <p:cNvPicPr>
            <a:picLocks noChangeAspect="1"/>
          </p:cNvPicPr>
          <p:nvPr/>
        </p:nvPicPr>
        <p:blipFill rotWithShape="1">
          <a:blip r:embed="rId7"/>
          <a:srcRect l="8978" t="10696" r="9289" b="16955"/>
          <a:stretch/>
        </p:blipFill>
        <p:spPr>
          <a:xfrm>
            <a:off x="809496" y="5803522"/>
            <a:ext cx="1207396" cy="1068774"/>
          </a:xfrm>
          <a:prstGeom prst="rect">
            <a:avLst/>
          </a:prstGeom>
        </p:spPr>
      </p:pic>
      <p:pic>
        <p:nvPicPr>
          <p:cNvPr id="9" name="Picture 8">
            <a:extLst>
              <a:ext uri="{FF2B5EF4-FFF2-40B4-BE49-F238E27FC236}">
                <a16:creationId xmlns:a16="http://schemas.microsoft.com/office/drawing/2014/main" id="{0620F6E8-E9A7-5D10-E289-A3C07B36CC49}"/>
              </a:ext>
            </a:extLst>
          </p:cNvPr>
          <p:cNvPicPr>
            <a:picLocks noChangeAspect="1"/>
          </p:cNvPicPr>
          <p:nvPr/>
        </p:nvPicPr>
        <p:blipFill>
          <a:blip r:embed="rId8"/>
          <a:stretch>
            <a:fillRect/>
          </a:stretch>
        </p:blipFill>
        <p:spPr>
          <a:xfrm>
            <a:off x="2437116" y="6048657"/>
            <a:ext cx="1671681" cy="557227"/>
          </a:xfrm>
          <a:prstGeom prst="rect">
            <a:avLst/>
          </a:prstGeom>
        </p:spPr>
      </p:pic>
    </p:spTree>
    <p:extLst>
      <p:ext uri="{BB962C8B-B14F-4D97-AF65-F5344CB8AC3E}">
        <p14:creationId xmlns:p14="http://schemas.microsoft.com/office/powerpoint/2010/main" val="2172095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B454E-7040-4B06-E81E-7FF529894DDD}"/>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B1510749-C8F4-69FC-87F2-79845083CACD}"/>
              </a:ext>
            </a:extLst>
          </p:cNvPr>
          <p:cNvSpPr>
            <a:spLocks noGrp="1"/>
          </p:cNvSpPr>
          <p:nvPr>
            <p:ph type="title"/>
          </p:nvPr>
        </p:nvSpPr>
        <p:spPr>
          <a:xfrm>
            <a:off x="1115568" y="548640"/>
            <a:ext cx="10168128" cy="1179576"/>
          </a:xfrm>
        </p:spPr>
        <p:txBody>
          <a:bodyPr>
            <a:normAutofit/>
          </a:bodyPr>
          <a:lstStyle/>
          <a:p>
            <a:r>
              <a:rPr lang="en-US" sz="4000" dirty="0"/>
              <a:t>Kiera’s Narrative from </a:t>
            </a:r>
            <a:r>
              <a:rPr lang="en-US" sz="4000" b="1" dirty="0"/>
              <a:t>T1DES</a:t>
            </a:r>
          </a:p>
        </p:txBody>
      </p:sp>
      <p:grpSp>
        <p:nvGrpSpPr>
          <p:cNvPr id="4" name="Group 3">
            <a:extLst>
              <a:ext uri="{FF2B5EF4-FFF2-40B4-BE49-F238E27FC236}">
                <a16:creationId xmlns:a16="http://schemas.microsoft.com/office/drawing/2014/main" id="{8F0A19EF-10BC-2E64-058D-D0BE58045A78}"/>
              </a:ext>
            </a:extLst>
          </p:cNvPr>
          <p:cNvGrpSpPr/>
          <p:nvPr/>
        </p:nvGrpSpPr>
        <p:grpSpPr>
          <a:xfrm>
            <a:off x="1115568" y="1961791"/>
            <a:ext cx="9537688" cy="4218895"/>
            <a:chOff x="1395290" y="1592709"/>
            <a:chExt cx="9537688" cy="4218895"/>
          </a:xfrm>
        </p:grpSpPr>
        <p:sp>
          <p:nvSpPr>
            <p:cNvPr id="6" name="Google Shape;662;p81">
              <a:extLst>
                <a:ext uri="{FF2B5EF4-FFF2-40B4-BE49-F238E27FC236}">
                  <a16:creationId xmlns:a16="http://schemas.microsoft.com/office/drawing/2014/main" id="{198342DA-256C-7B22-C3DD-1B8354A94D12}"/>
                </a:ext>
              </a:extLst>
            </p:cNvPr>
            <p:cNvSpPr/>
            <p:nvPr/>
          </p:nvSpPr>
          <p:spPr>
            <a:xfrm rot="-711049">
              <a:off x="8167088" y="3567226"/>
              <a:ext cx="1801191" cy="76960"/>
            </a:xfrm>
            <a:prstGeom prst="roundRect">
              <a:avLst>
                <a:gd name="adj" fmla="val 50000"/>
              </a:avLst>
            </a:prstGeom>
            <a:solidFill>
              <a:schemeClr val="tx1">
                <a:lumMod val="65000"/>
                <a:lumOff val="35000"/>
              </a:schemeClr>
            </a:solidFill>
            <a:ln/>
          </p:spPr>
          <p:style>
            <a:lnRef idx="1">
              <a:schemeClr val="dk1"/>
            </a:lnRef>
            <a:fillRef idx="3">
              <a:schemeClr val="dk1"/>
            </a:fillRef>
            <a:effectRef idx="2">
              <a:schemeClr val="dk1"/>
            </a:effectRef>
            <a:fontRef idx="minor">
              <a:schemeClr val="lt1"/>
            </a:fontRef>
          </p:style>
          <p:txBody>
            <a:bodyPr spcFirstLastPara="1" wrap="square" lIns="121900" tIns="121900" rIns="121900" bIns="121900" anchor="ctr" anchorCtr="0">
              <a:noAutofit/>
            </a:bodyPr>
            <a:lstStyle/>
            <a:p>
              <a:pPr marL="0" marR="0" lvl="0" indent="0" algn="l" defTabSz="914456"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Google Shape;663;p81">
              <a:extLst>
                <a:ext uri="{FF2B5EF4-FFF2-40B4-BE49-F238E27FC236}">
                  <a16:creationId xmlns:a16="http://schemas.microsoft.com/office/drawing/2014/main" id="{77CD7C28-2AFB-FD4F-34B5-1C72D2A629B6}"/>
                </a:ext>
              </a:extLst>
            </p:cNvPr>
            <p:cNvSpPr/>
            <p:nvPr/>
          </p:nvSpPr>
          <p:spPr>
            <a:xfrm rot="711049" flipH="1">
              <a:off x="6128111" y="3553700"/>
              <a:ext cx="1993992" cy="45719"/>
            </a:xfrm>
            <a:prstGeom prst="roundRect">
              <a:avLst>
                <a:gd name="adj" fmla="val 50000"/>
              </a:avLst>
            </a:prstGeom>
            <a:solidFill>
              <a:schemeClr val="tx1">
                <a:lumMod val="65000"/>
                <a:lumOff val="35000"/>
              </a:schemeClr>
            </a:solidFill>
            <a:ln/>
          </p:spPr>
          <p:style>
            <a:lnRef idx="1">
              <a:schemeClr val="dk1"/>
            </a:lnRef>
            <a:fillRef idx="3">
              <a:schemeClr val="dk1"/>
            </a:fillRef>
            <a:effectRef idx="2">
              <a:schemeClr val="dk1"/>
            </a:effectRef>
            <a:fontRef idx="minor">
              <a:schemeClr val="lt1"/>
            </a:fontRef>
          </p:style>
          <p:txBody>
            <a:bodyPr spcFirstLastPara="1" wrap="square" lIns="121900" tIns="121900" rIns="121900" bIns="121900" anchor="ctr" anchorCtr="0">
              <a:noAutofit/>
            </a:bodyPr>
            <a:lstStyle/>
            <a:p>
              <a:pPr marL="0" marR="0" lvl="0" indent="0" algn="l" defTabSz="914456"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Google Shape;672;p81">
              <a:extLst>
                <a:ext uri="{FF2B5EF4-FFF2-40B4-BE49-F238E27FC236}">
                  <a16:creationId xmlns:a16="http://schemas.microsoft.com/office/drawing/2014/main" id="{6E84EE18-6DA1-C051-BE41-CC7533D3C04E}"/>
                </a:ext>
              </a:extLst>
            </p:cNvPr>
            <p:cNvSpPr/>
            <p:nvPr/>
          </p:nvSpPr>
          <p:spPr>
            <a:xfrm rot="-711049">
              <a:off x="4425177" y="3502996"/>
              <a:ext cx="1801191" cy="76960"/>
            </a:xfrm>
            <a:prstGeom prst="roundRect">
              <a:avLst>
                <a:gd name="adj" fmla="val 50000"/>
              </a:avLst>
            </a:prstGeom>
            <a:solidFill>
              <a:schemeClr val="tx1">
                <a:lumMod val="65000"/>
                <a:lumOff val="35000"/>
              </a:schemeClr>
            </a:solidFill>
            <a:ln>
              <a:noFill/>
            </a:ln>
          </p:spPr>
          <p:txBody>
            <a:bodyPr spcFirstLastPara="1" wrap="square" lIns="121900" tIns="121900" rIns="121900" bIns="121900" anchor="ctr" anchorCtr="0">
              <a:noAutofit/>
            </a:bodyPr>
            <a:lstStyle/>
            <a:p>
              <a:pPr marL="0" marR="0" lvl="0" indent="0" algn="l" defTabSz="914456"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Google Shape;673;p81">
              <a:extLst>
                <a:ext uri="{FF2B5EF4-FFF2-40B4-BE49-F238E27FC236}">
                  <a16:creationId xmlns:a16="http://schemas.microsoft.com/office/drawing/2014/main" id="{10D16DAB-B304-93C5-A14D-F7EDE5BE6D9B}"/>
                </a:ext>
              </a:extLst>
            </p:cNvPr>
            <p:cNvSpPr/>
            <p:nvPr/>
          </p:nvSpPr>
          <p:spPr>
            <a:xfrm rot="711049" flipH="1">
              <a:off x="2703038" y="3502996"/>
              <a:ext cx="1801191" cy="76960"/>
            </a:xfrm>
            <a:prstGeom prst="roundRect">
              <a:avLst>
                <a:gd name="adj" fmla="val 50000"/>
              </a:avLst>
            </a:prstGeom>
            <a:solidFill>
              <a:schemeClr val="tx1">
                <a:lumMod val="65000"/>
                <a:lumOff val="35000"/>
              </a:schemeClr>
            </a:solidFill>
            <a:ln>
              <a:noFill/>
            </a:ln>
          </p:spPr>
          <p:txBody>
            <a:bodyPr spcFirstLastPara="1" wrap="square" lIns="121900" tIns="121900" rIns="121900" bIns="121900" anchor="ctr" anchorCtr="0">
              <a:noAutofit/>
            </a:bodyPr>
            <a:lstStyle/>
            <a:p>
              <a:pPr marL="0" marR="0" lvl="0" indent="0" algn="l" defTabSz="914456"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1D515C5C-D96C-5C65-D9B7-44D6EAACBA2B}"/>
                </a:ext>
              </a:extLst>
            </p:cNvPr>
            <p:cNvGrpSpPr/>
            <p:nvPr/>
          </p:nvGrpSpPr>
          <p:grpSpPr>
            <a:xfrm>
              <a:off x="1395290" y="1592709"/>
              <a:ext cx="9537688" cy="4218895"/>
              <a:chOff x="1395290" y="1592709"/>
              <a:chExt cx="9537688" cy="4218895"/>
            </a:xfrm>
          </p:grpSpPr>
          <p:grpSp>
            <p:nvGrpSpPr>
              <p:cNvPr id="21" name="Google Shape;664;p81">
                <a:extLst>
                  <a:ext uri="{FF2B5EF4-FFF2-40B4-BE49-F238E27FC236}">
                    <a16:creationId xmlns:a16="http://schemas.microsoft.com/office/drawing/2014/main" id="{09CD212E-8372-CF3E-1287-6FFC065A7CA7}"/>
                  </a:ext>
                </a:extLst>
              </p:cNvPr>
              <p:cNvGrpSpPr/>
              <p:nvPr/>
            </p:nvGrpSpPr>
            <p:grpSpPr>
              <a:xfrm>
                <a:off x="6704286" y="3568694"/>
                <a:ext cx="3023932" cy="2242909"/>
                <a:chOff x="5878304" y="2599142"/>
                <a:chExt cx="1885333" cy="991416"/>
              </a:xfrm>
              <a:solidFill>
                <a:srgbClr val="FFCC00"/>
              </a:solidFill>
            </p:grpSpPr>
            <p:sp>
              <p:nvSpPr>
                <p:cNvPr id="40" name="Google Shape;665;p81">
                  <a:extLst>
                    <a:ext uri="{FF2B5EF4-FFF2-40B4-BE49-F238E27FC236}">
                      <a16:creationId xmlns:a16="http://schemas.microsoft.com/office/drawing/2014/main" id="{B649B709-15EA-C7F9-CFB1-1B0EB6BFA351}"/>
                    </a:ext>
                  </a:extLst>
                </p:cNvPr>
                <p:cNvSpPr/>
                <p:nvPr/>
              </p:nvSpPr>
              <p:spPr>
                <a:xfrm rot="19810524">
                  <a:off x="6667758" y="2599142"/>
                  <a:ext cx="160451" cy="160451"/>
                </a:xfrm>
                <a:prstGeom prst="ellipse">
                  <a:avLst/>
                </a:prstGeom>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spcFirstLastPara="1" wrap="square" lIns="121900" tIns="121900" rIns="121900" bIns="121900" anchor="ctr" anchorCtr="0">
                  <a:noAutofit/>
                </a:bodyPr>
                <a:lstStyle/>
                <a:p>
                  <a:pPr marL="0" marR="0" lvl="0" indent="0" algn="l" defTabSz="914456"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Google Shape;666;p81">
                  <a:extLst>
                    <a:ext uri="{FF2B5EF4-FFF2-40B4-BE49-F238E27FC236}">
                      <a16:creationId xmlns:a16="http://schemas.microsoft.com/office/drawing/2014/main" id="{F01D9E77-AC8F-2DB4-2F11-1C6CC3A629C0}"/>
                    </a:ext>
                  </a:extLst>
                </p:cNvPr>
                <p:cNvSpPr/>
                <p:nvPr/>
              </p:nvSpPr>
              <p:spPr>
                <a:xfrm>
                  <a:off x="5878304" y="2759307"/>
                  <a:ext cx="1885333" cy="831251"/>
                </a:xfrm>
                <a:prstGeom prst="roundRect">
                  <a:avLst>
                    <a:gd name="adj" fmla="val 4485"/>
                  </a:avLst>
                </a:prstGeom>
                <a:ln/>
              </p:spPr>
              <p:style>
                <a:lnRef idx="1">
                  <a:schemeClr val="accent5"/>
                </a:lnRef>
                <a:fillRef idx="2">
                  <a:schemeClr val="accent5"/>
                </a:fillRef>
                <a:effectRef idx="1">
                  <a:schemeClr val="accent5"/>
                </a:effectRef>
                <a:fontRef idx="minor">
                  <a:schemeClr val="dk1"/>
                </a:fontRef>
              </p:style>
              <p:txBody>
                <a:bodyPr spcFirstLastPara="1" wrap="square" lIns="121900" tIns="121900" rIns="121900" bIns="121900" anchor="ctr" anchorCtr="0">
                  <a:noAutofit/>
                </a:bodyPr>
                <a:lstStyle/>
                <a:p>
                  <a:pPr marL="0" marR="0" lvl="0" indent="0" algn="l" defTabSz="914456"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sym typeface="Calibri"/>
                    </a:rPr>
                    <a:t>S</a:t>
                  </a:r>
                  <a:r>
                    <a:rPr kumimoji="0" lang="en-US" sz="2000" b="0" i="0" u="none" strike="noStrike" kern="1200" cap="none" spc="0" normalizeH="0" baseline="0" noProof="0" dirty="0">
                      <a:ln>
                        <a:noFill/>
                      </a:ln>
                      <a:solidFill>
                        <a:prstClr val="black"/>
                      </a:solidFill>
                      <a:effectLst/>
                      <a:uLnTx/>
                      <a:uFillTx/>
                      <a:latin typeface="Calibri"/>
                      <a:ea typeface="Calibri"/>
                      <a:cs typeface="Calibri"/>
                      <a:sym typeface="Calibri"/>
                    </a:rPr>
                    <a:t>he feels defeated and discouraged. Her efforts did not seem to really matter. She feels like she is failing at managing diabetes.</a:t>
                  </a:r>
                  <a:endParaRPr kumimoji="0" sz="1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2" name="Google Shape;668;p81">
                <a:extLst>
                  <a:ext uri="{FF2B5EF4-FFF2-40B4-BE49-F238E27FC236}">
                    <a16:creationId xmlns:a16="http://schemas.microsoft.com/office/drawing/2014/main" id="{D303637E-5A18-F9E3-8978-DA52ED403009}"/>
                  </a:ext>
                </a:extLst>
              </p:cNvPr>
              <p:cNvGrpSpPr/>
              <p:nvPr/>
            </p:nvGrpSpPr>
            <p:grpSpPr>
              <a:xfrm>
                <a:off x="4960317" y="1592709"/>
                <a:ext cx="2368698" cy="1810769"/>
                <a:chOff x="4107905" y="1224094"/>
                <a:chExt cx="2281546" cy="1213327"/>
              </a:xfrm>
            </p:grpSpPr>
            <p:sp>
              <p:nvSpPr>
                <p:cNvPr id="37" name="Google Shape;669;p81">
                  <a:extLst>
                    <a:ext uri="{FF2B5EF4-FFF2-40B4-BE49-F238E27FC236}">
                      <a16:creationId xmlns:a16="http://schemas.microsoft.com/office/drawing/2014/main" id="{AB58C23C-1743-BC8F-76D9-ACAC892C3BD5}"/>
                    </a:ext>
                  </a:extLst>
                </p:cNvPr>
                <p:cNvSpPr/>
                <p:nvPr/>
              </p:nvSpPr>
              <p:spPr>
                <a:xfrm rot="-1789476">
                  <a:off x="5185416" y="2276970"/>
                  <a:ext cx="160451" cy="160451"/>
                </a:xfrm>
                <a:prstGeom prst="ellipse">
                  <a:avLst/>
                </a:prstGeom>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spcFirstLastPara="1" wrap="square" lIns="121900" tIns="121900" rIns="121900" bIns="121900" anchor="ctr" anchorCtr="0">
                  <a:noAutofit/>
                </a:bodyPr>
                <a:lstStyle/>
                <a:p>
                  <a:pPr marL="0" marR="0" lvl="0" indent="0" algn="l" defTabSz="914456"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Google Shape;670;p81">
                  <a:extLst>
                    <a:ext uri="{FF2B5EF4-FFF2-40B4-BE49-F238E27FC236}">
                      <a16:creationId xmlns:a16="http://schemas.microsoft.com/office/drawing/2014/main" id="{55D7D0D9-AEF4-6977-E15F-79977EBCBDAB}"/>
                    </a:ext>
                  </a:extLst>
                </p:cNvPr>
                <p:cNvSpPr/>
                <p:nvPr/>
              </p:nvSpPr>
              <p:spPr>
                <a:xfrm>
                  <a:off x="4107905" y="1224094"/>
                  <a:ext cx="2281546" cy="1027839"/>
                </a:xfrm>
                <a:prstGeom prst="roundRect">
                  <a:avLst>
                    <a:gd name="adj" fmla="val 4485"/>
                  </a:avLst>
                </a:prstGeom>
                <a:ln/>
              </p:spPr>
              <p:style>
                <a:lnRef idx="1">
                  <a:schemeClr val="accent5"/>
                </a:lnRef>
                <a:fillRef idx="2">
                  <a:schemeClr val="accent5"/>
                </a:fillRef>
                <a:effectRef idx="1">
                  <a:schemeClr val="accent5"/>
                </a:effectRef>
                <a:fontRef idx="minor">
                  <a:schemeClr val="dk1"/>
                </a:fontRef>
              </p:style>
              <p:txBody>
                <a:bodyPr spcFirstLastPara="1" wrap="square" lIns="121900" tIns="121900" rIns="121900" bIns="121900" anchor="ctr" anchorCtr="0">
                  <a:noAutofit/>
                </a:bodyPr>
                <a:lstStyle/>
                <a:p>
                  <a:pPr marL="0" marR="0" lvl="0" indent="0" algn="l" defTabSz="914456"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a:cs typeface="Calibri" panose="020F0502020204030204" pitchFamily="34" charset="0"/>
                      <a:sym typeface="Calibri"/>
                    </a:rPr>
                    <a:t>She says, “I am lazy, I guess.” </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56" rtl="0" eaLnBrk="1" fontAlgn="auto" latinLnBrk="0" hangingPunct="1">
                    <a:lnSpc>
                      <a:spcPct val="90000"/>
                    </a:lnSpc>
                    <a:spcBef>
                      <a:spcPts val="5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a:cs typeface="Calibri" panose="020F0502020204030204" pitchFamily="34" charset="0"/>
                      <a:sym typeface="Calibri"/>
                    </a:rPr>
                    <a:t>Doctor says, “You need to try harder.” </a:t>
                  </a:r>
                  <a:endParaRPr kumimoji="0" sz="1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3" name="Google Shape;674;p81">
                <a:extLst>
                  <a:ext uri="{FF2B5EF4-FFF2-40B4-BE49-F238E27FC236}">
                    <a16:creationId xmlns:a16="http://schemas.microsoft.com/office/drawing/2014/main" id="{718CFA3D-5959-9CD4-6A87-535CCEBF777C}"/>
                  </a:ext>
                </a:extLst>
              </p:cNvPr>
              <p:cNvGrpSpPr/>
              <p:nvPr/>
            </p:nvGrpSpPr>
            <p:grpSpPr>
              <a:xfrm>
                <a:off x="3060597" y="3658988"/>
                <a:ext cx="2796023" cy="2152616"/>
                <a:chOff x="3068063" y="2394666"/>
                <a:chExt cx="1627777" cy="1704696"/>
              </a:xfrm>
              <a:solidFill>
                <a:srgbClr val="FFCC00"/>
              </a:solidFill>
            </p:grpSpPr>
            <p:sp>
              <p:nvSpPr>
                <p:cNvPr id="34" name="Google Shape;676;p81">
                  <a:extLst>
                    <a:ext uri="{FF2B5EF4-FFF2-40B4-BE49-F238E27FC236}">
                      <a16:creationId xmlns:a16="http://schemas.microsoft.com/office/drawing/2014/main" id="{7691FE1A-917D-2F03-3931-504738EA4F91}"/>
                    </a:ext>
                  </a:extLst>
                </p:cNvPr>
                <p:cNvSpPr/>
                <p:nvPr/>
              </p:nvSpPr>
              <p:spPr>
                <a:xfrm rot="19810524">
                  <a:off x="3798091" y="2394666"/>
                  <a:ext cx="160451" cy="160451"/>
                </a:xfrm>
                <a:prstGeom prst="ellipse">
                  <a:avLst/>
                </a:prstGeom>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spcFirstLastPara="1" wrap="square" lIns="121900" tIns="121900" rIns="121900" bIns="121900" anchor="ctr" anchorCtr="0">
                  <a:noAutofit/>
                </a:bodyPr>
                <a:lstStyle/>
                <a:p>
                  <a:pPr marL="0" marR="0" lvl="0" indent="0" algn="l" defTabSz="914456"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Google Shape;677;p81">
                  <a:extLst>
                    <a:ext uri="{FF2B5EF4-FFF2-40B4-BE49-F238E27FC236}">
                      <a16:creationId xmlns:a16="http://schemas.microsoft.com/office/drawing/2014/main" id="{A51DF0FD-419F-12DE-AA9F-2E294B099DD9}"/>
                    </a:ext>
                  </a:extLst>
                </p:cNvPr>
                <p:cNvSpPr/>
                <p:nvPr/>
              </p:nvSpPr>
              <p:spPr>
                <a:xfrm>
                  <a:off x="3068063" y="2586173"/>
                  <a:ext cx="1627777" cy="1513189"/>
                </a:xfrm>
                <a:prstGeom prst="roundRect">
                  <a:avLst>
                    <a:gd name="adj" fmla="val 4485"/>
                  </a:avLst>
                </a:prstGeom>
                <a:ln/>
              </p:spPr>
              <p:style>
                <a:lnRef idx="1">
                  <a:schemeClr val="accent5"/>
                </a:lnRef>
                <a:fillRef idx="2">
                  <a:schemeClr val="accent5"/>
                </a:fillRef>
                <a:effectRef idx="1">
                  <a:schemeClr val="accent5"/>
                </a:effectRef>
                <a:fontRef idx="minor">
                  <a:schemeClr val="dk1"/>
                </a:fontRef>
              </p:style>
              <p:txBody>
                <a:bodyPr spcFirstLastPara="1" wrap="square" lIns="121900" tIns="121900" rIns="121900" bIns="121900" anchor="ctr" anchorCtr="0">
                  <a:noAutofit/>
                </a:bodyPr>
                <a:lstStyle/>
                <a:p>
                  <a:pPr marL="0" marR="0" lvl="0" indent="0" algn="l" defTabSz="914456"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Calibri"/>
                      <a:cs typeface="Calibri"/>
                      <a:sym typeface="Calibri"/>
                    </a:rPr>
                    <a:t>Kiera’s doctor says, “Your A1c is still too high, you really need to exercise more. Why haven’t you been exercising?”</a:t>
                  </a:r>
                  <a:endParaRPr kumimoji="0" sz="1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4" name="Google Shape;680;p81">
                <a:extLst>
                  <a:ext uri="{FF2B5EF4-FFF2-40B4-BE49-F238E27FC236}">
                    <a16:creationId xmlns:a16="http://schemas.microsoft.com/office/drawing/2014/main" id="{0B5A9C4E-55A0-93A5-E96B-7E48D8B8C245}"/>
                  </a:ext>
                </a:extLst>
              </p:cNvPr>
              <p:cNvGrpSpPr/>
              <p:nvPr/>
            </p:nvGrpSpPr>
            <p:grpSpPr>
              <a:xfrm>
                <a:off x="1395290" y="1674054"/>
                <a:ext cx="2637132" cy="1756892"/>
                <a:chOff x="1453856" y="907244"/>
                <a:chExt cx="2237133" cy="1496373"/>
              </a:xfrm>
            </p:grpSpPr>
            <p:sp>
              <p:nvSpPr>
                <p:cNvPr id="29" name="Google Shape;681;p81">
                  <a:extLst>
                    <a:ext uri="{FF2B5EF4-FFF2-40B4-BE49-F238E27FC236}">
                      <a16:creationId xmlns:a16="http://schemas.microsoft.com/office/drawing/2014/main" id="{160CF684-7FA9-C56B-2670-BFB12828EBAF}"/>
                    </a:ext>
                  </a:extLst>
                </p:cNvPr>
                <p:cNvSpPr/>
                <p:nvPr/>
              </p:nvSpPr>
              <p:spPr>
                <a:xfrm>
                  <a:off x="1453856" y="907244"/>
                  <a:ext cx="2237133" cy="1306487"/>
                </a:xfrm>
                <a:prstGeom prst="roundRect">
                  <a:avLst>
                    <a:gd name="adj" fmla="val 4485"/>
                  </a:avLst>
                </a:prstGeom>
                <a:ln/>
              </p:spPr>
              <p:style>
                <a:lnRef idx="1">
                  <a:schemeClr val="accent5"/>
                </a:lnRef>
                <a:fillRef idx="2">
                  <a:schemeClr val="accent5"/>
                </a:fillRef>
                <a:effectRef idx="1">
                  <a:schemeClr val="accent5"/>
                </a:effectRef>
                <a:fontRef idx="minor">
                  <a:schemeClr val="dk1"/>
                </a:fontRef>
              </p:style>
              <p:txBody>
                <a:bodyPr spcFirstLastPara="1" wrap="square" lIns="121900" tIns="121900" rIns="121900" bIns="121900" anchor="ctr" anchorCtr="0">
                  <a:noAutofit/>
                </a:bodyPr>
                <a:lstStyle/>
                <a:p>
                  <a:pPr marL="0" marR="0" lvl="0" indent="0" algn="l" defTabSz="914456" rtl="0" eaLnBrk="1" fontAlgn="auto" latinLnBrk="0" hangingPunct="1">
                    <a:lnSpc>
                      <a:spcPct val="90000"/>
                    </a:lnSpc>
                    <a:spcBef>
                      <a:spcPts val="50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sym typeface="Calibri"/>
                    </a:rPr>
                    <a:t>S</a:t>
                  </a:r>
                  <a:r>
                    <a:rPr kumimoji="0" lang="en-US" sz="2000" b="0" i="0" u="none" strike="noStrike" kern="1200" cap="none" spc="0" normalizeH="0" baseline="0" noProof="0" dirty="0">
                      <a:ln>
                        <a:noFill/>
                      </a:ln>
                      <a:solidFill>
                        <a:prstClr val="black"/>
                      </a:solidFill>
                      <a:effectLst/>
                      <a:uLnTx/>
                      <a:uFillTx/>
                      <a:latin typeface="Calibri"/>
                      <a:ea typeface="Calibri"/>
                      <a:cs typeface="Calibri"/>
                      <a:sym typeface="Calibri"/>
                    </a:rPr>
                    <a:t>he has been working hard on her diabetes management.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56" rtl="0" eaLnBrk="1" fontAlgn="auto" latinLnBrk="0" hangingPunct="1">
                    <a:lnSpc>
                      <a:spcPct val="90000"/>
                    </a:lnSpc>
                    <a:spcBef>
                      <a:spcPts val="5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Calibri"/>
                      <a:cs typeface="Calibri"/>
                      <a:sym typeface="Calibri"/>
                    </a:rPr>
                    <a:t>Her A1c has dropped from 9.5% to 8.2%.</a:t>
                  </a:r>
                  <a:endParaRPr kumimoji="0" sz="1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Google Shape;684;p81">
                  <a:extLst>
                    <a:ext uri="{FF2B5EF4-FFF2-40B4-BE49-F238E27FC236}">
                      <a16:creationId xmlns:a16="http://schemas.microsoft.com/office/drawing/2014/main" id="{7D5E07C5-EBD3-C083-BC5D-088F16E21FD3}"/>
                    </a:ext>
                  </a:extLst>
                </p:cNvPr>
                <p:cNvSpPr/>
                <p:nvPr/>
              </p:nvSpPr>
              <p:spPr>
                <a:xfrm rot="19810524">
                  <a:off x="2492197" y="2243166"/>
                  <a:ext cx="160451" cy="160451"/>
                </a:xfrm>
                <a:prstGeom prst="ellipse">
                  <a:avLst/>
                </a:prstGeom>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spcFirstLastPara="1" wrap="square" lIns="121900" tIns="121900" rIns="121900" bIns="121900" anchor="ctr" anchorCtr="0">
                  <a:noAutofit/>
                </a:bodyPr>
                <a:lstStyle/>
                <a:p>
                  <a:pPr marL="0" marR="0" lvl="0" indent="0" algn="l" defTabSz="914456"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5" name="Google Shape;685;p81">
                <a:extLst>
                  <a:ext uri="{FF2B5EF4-FFF2-40B4-BE49-F238E27FC236}">
                    <a16:creationId xmlns:a16="http://schemas.microsoft.com/office/drawing/2014/main" id="{0DD01A96-7ACD-F6D0-E3B3-0892C36BFE21}"/>
                  </a:ext>
                </a:extLst>
              </p:cNvPr>
              <p:cNvGrpSpPr/>
              <p:nvPr/>
            </p:nvGrpSpPr>
            <p:grpSpPr>
              <a:xfrm>
                <a:off x="8802824" y="1708428"/>
                <a:ext cx="2130154" cy="1863400"/>
                <a:chOff x="4744069" y="1277819"/>
                <a:chExt cx="1766549" cy="1159602"/>
              </a:xfrm>
              <a:solidFill>
                <a:srgbClr val="FFCC00"/>
              </a:solidFill>
            </p:grpSpPr>
            <p:sp>
              <p:nvSpPr>
                <p:cNvPr id="26" name="Google Shape;686;p81">
                  <a:extLst>
                    <a:ext uri="{FF2B5EF4-FFF2-40B4-BE49-F238E27FC236}">
                      <a16:creationId xmlns:a16="http://schemas.microsoft.com/office/drawing/2014/main" id="{17DFCB5D-AC99-BA4A-9273-B680E4E82FF0}"/>
                    </a:ext>
                  </a:extLst>
                </p:cNvPr>
                <p:cNvSpPr/>
                <p:nvPr/>
              </p:nvSpPr>
              <p:spPr>
                <a:xfrm rot="19810524">
                  <a:off x="5554049" y="2276970"/>
                  <a:ext cx="160451" cy="160451"/>
                </a:xfrm>
                <a:prstGeom prst="ellipse">
                  <a:avLst/>
                </a:prstGeom>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spcFirstLastPara="1" wrap="square" lIns="121900" tIns="121900" rIns="121900" bIns="121900" anchor="ctr" anchorCtr="0">
                  <a:noAutofit/>
                </a:bodyPr>
                <a:lstStyle/>
                <a:p>
                  <a:pPr marL="0" marR="0" lvl="0" indent="0" algn="l" defTabSz="914456"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Google Shape;687;p81">
                  <a:extLst>
                    <a:ext uri="{FF2B5EF4-FFF2-40B4-BE49-F238E27FC236}">
                      <a16:creationId xmlns:a16="http://schemas.microsoft.com/office/drawing/2014/main" id="{C0C49781-B52D-E1DA-594B-4BD69CDA7E55}"/>
                    </a:ext>
                  </a:extLst>
                </p:cNvPr>
                <p:cNvSpPr/>
                <p:nvPr/>
              </p:nvSpPr>
              <p:spPr>
                <a:xfrm>
                  <a:off x="4744069" y="1277819"/>
                  <a:ext cx="1766549" cy="954582"/>
                </a:xfrm>
                <a:prstGeom prst="roundRect">
                  <a:avLst>
                    <a:gd name="adj" fmla="val 4485"/>
                  </a:avLst>
                </a:prstGeom>
                <a:ln/>
              </p:spPr>
              <p:style>
                <a:lnRef idx="1">
                  <a:schemeClr val="accent5"/>
                </a:lnRef>
                <a:fillRef idx="2">
                  <a:schemeClr val="accent5"/>
                </a:fillRef>
                <a:effectRef idx="1">
                  <a:schemeClr val="accent5"/>
                </a:effectRef>
                <a:fontRef idx="minor">
                  <a:schemeClr val="dk1"/>
                </a:fontRef>
              </p:style>
              <p:txBody>
                <a:bodyPr spcFirstLastPara="1" wrap="square" lIns="121900" tIns="121900" rIns="121900" bIns="121900" anchor="ctr" anchorCtr="0">
                  <a:noAutofit/>
                </a:bodyPr>
                <a:lstStyle/>
                <a:p>
                  <a:pPr marL="0" marR="0" lvl="0" indent="0" algn="l" defTabSz="914456"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Calibri"/>
                      <a:cs typeface="Calibri"/>
                      <a:sym typeface="Calibri"/>
                    </a:rPr>
                    <a:t>She is so discouraged. She gets an ice cream cone after the doctor visit. </a:t>
                  </a:r>
                  <a:endParaRPr kumimoji="0" sz="1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sp>
        <p:nvSpPr>
          <p:cNvPr id="3" name="Content Placeholder 5">
            <a:extLst>
              <a:ext uri="{FF2B5EF4-FFF2-40B4-BE49-F238E27FC236}">
                <a16:creationId xmlns:a16="http://schemas.microsoft.com/office/drawing/2014/main" id="{92ECBF79-D36E-714C-475C-CC8F4CA59C26}"/>
              </a:ext>
            </a:extLst>
          </p:cNvPr>
          <p:cNvSpPr txBox="1">
            <a:spLocks/>
          </p:cNvSpPr>
          <p:nvPr/>
        </p:nvSpPr>
        <p:spPr>
          <a:xfrm>
            <a:off x="10930270" y="138223"/>
            <a:ext cx="1063256" cy="7974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Background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Methods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Results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Discussion</a:t>
            </a:r>
          </a:p>
        </p:txBody>
      </p:sp>
    </p:spTree>
    <p:extLst>
      <p:ext uri="{BB962C8B-B14F-4D97-AF65-F5344CB8AC3E}">
        <p14:creationId xmlns:p14="http://schemas.microsoft.com/office/powerpoint/2010/main" val="673841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03FD3-97AC-1187-A71D-289BCC3074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63108D-1A8F-76E2-DA01-0A11E012B2ED}"/>
              </a:ext>
            </a:extLst>
          </p:cNvPr>
          <p:cNvSpPr>
            <a:spLocks noGrp="1"/>
          </p:cNvSpPr>
          <p:nvPr>
            <p:ph type="title"/>
          </p:nvPr>
        </p:nvSpPr>
        <p:spPr>
          <a:xfrm>
            <a:off x="347134" y="1443567"/>
            <a:ext cx="2715044" cy="1958622"/>
          </a:xfrm>
        </p:spPr>
        <p:txBody>
          <a:bodyPr>
            <a:normAutofit/>
          </a:bodyPr>
          <a:lstStyle/>
          <a:p>
            <a:pPr algn="ctr"/>
            <a:r>
              <a:rPr lang="en-US" sz="4000" b="1" dirty="0">
                <a:solidFill>
                  <a:schemeClr val="tx2">
                    <a:lumMod val="75000"/>
                    <a:lumOff val="25000"/>
                  </a:schemeClr>
                </a:solidFill>
              </a:rPr>
              <a:t>Kiera stands next to her story</a:t>
            </a:r>
          </a:p>
        </p:txBody>
      </p:sp>
      <p:sp>
        <p:nvSpPr>
          <p:cNvPr id="6" name="Google Shape;735;p86">
            <a:extLst>
              <a:ext uri="{FF2B5EF4-FFF2-40B4-BE49-F238E27FC236}">
                <a16:creationId xmlns:a16="http://schemas.microsoft.com/office/drawing/2014/main" id="{13A8E11C-BB6E-B074-4FA5-B01CA3CF68BE}"/>
              </a:ext>
            </a:extLst>
          </p:cNvPr>
          <p:cNvSpPr/>
          <p:nvPr/>
        </p:nvSpPr>
        <p:spPr>
          <a:xfrm>
            <a:off x="3252973" y="327378"/>
            <a:ext cx="6805427" cy="6149622"/>
          </a:xfrm>
          <a:prstGeom prst="foldedCorner">
            <a:avLst>
              <a:gd name="adj" fmla="val 16667"/>
            </a:avLst>
          </a:prstGeom>
          <a:ln w="38100">
            <a:solidFill>
              <a:srgbClr val="0070C0"/>
            </a:solidFill>
          </a:ln>
        </p:spPr>
        <p:style>
          <a:lnRef idx="2">
            <a:schemeClr val="accent1"/>
          </a:lnRef>
          <a:fillRef idx="1">
            <a:schemeClr val="lt1"/>
          </a:fillRef>
          <a:effectRef idx="0">
            <a:schemeClr val="accent1"/>
          </a:effectRef>
          <a:fontRef idx="minor">
            <a:schemeClr val="dk1"/>
          </a:fontRef>
        </p:style>
        <p:txBody>
          <a:bodyPr spcFirstLastPara="1" vert="horz" lIns="91440" tIns="45720" rIns="91440" bIns="45720" rtlCol="0" anchor="ctr" anchorCtr="0">
            <a:noAutofit/>
          </a:bodyPr>
          <a:lstStyle/>
          <a:p>
            <a:pPr marL="63504" marR="0" lvl="0" indent="0" algn="l" defTabSz="914456" rtl="0" eaLnBrk="1" fontAlgn="auto" latinLnBrk="0" hangingPunct="1">
              <a:lnSpc>
                <a:spcPct val="90000"/>
              </a:lnSpc>
              <a:spcBef>
                <a:spcPts val="0"/>
              </a:spcBef>
              <a:spcAft>
                <a:spcPts val="0"/>
              </a:spcAft>
              <a:buClrTx/>
              <a:buSzPts val="2200"/>
              <a:buFontTx/>
              <a:buNone/>
              <a:tabLst/>
              <a:defRPr/>
            </a:pPr>
            <a:endParaRPr kumimoji="0" lang="en-US" sz="1800" b="0" i="0" u="none" strike="noStrike" kern="1200" cap="none" spc="0" normalizeH="0" baseline="0" noProof="0" dirty="0">
              <a:ln>
                <a:noFill/>
              </a:ln>
              <a:solidFill>
                <a:prstClr val="black">
                  <a:alpha val="80000"/>
                </a:prstClr>
              </a:solidFill>
              <a:effectLst/>
              <a:uLnTx/>
              <a:uFillTx/>
              <a:latin typeface="Calibri" panose="020F0502020204030204"/>
              <a:ea typeface="+mn-ea"/>
              <a:cs typeface="+mn-cs"/>
              <a:sym typeface="Times New Roman"/>
            </a:endParaRPr>
          </a:p>
          <a:p>
            <a:pPr marL="292118" marR="0" lvl="0" indent="-228615" algn="l" defTabSz="914456" rtl="0" eaLnBrk="1" fontAlgn="auto" latinLnBrk="0" hangingPunct="1">
              <a:lnSpc>
                <a:spcPct val="90000"/>
              </a:lnSpc>
              <a:spcBef>
                <a:spcPts val="0"/>
              </a:spcBef>
              <a:spcAft>
                <a:spcPts val="0"/>
              </a:spcAft>
              <a:buClrTx/>
              <a:buSzPts val="2200"/>
              <a:buFont typeface="Arial" panose="020B0604020202020204" pitchFamily="34" charset="0"/>
              <a:buChar char="•"/>
              <a:tabLst/>
              <a:defRPr/>
            </a:pPr>
            <a:r>
              <a:rPr kumimoji="0" lang="en-US" sz="2000" b="0" i="0" u="none" strike="noStrike" kern="1200" cap="none" spc="0" normalizeH="0" baseline="0" noProof="0" dirty="0">
                <a:ln>
                  <a:noFill/>
                </a:ln>
                <a:solidFill>
                  <a:prstClr val="black">
                    <a:alpha val="80000"/>
                  </a:prstClr>
                </a:solidFill>
                <a:effectLst/>
                <a:uLnTx/>
                <a:uFillTx/>
                <a:latin typeface="Calibri" panose="020F0502020204030204"/>
                <a:ea typeface="+mn-ea"/>
                <a:cs typeface="+mn-cs"/>
                <a:sym typeface="Times New Roman"/>
              </a:rPr>
              <a:t>Her story is </a:t>
            </a:r>
            <a:r>
              <a:rPr kumimoji="0" lang="en-US" sz="2000" b="1" i="0" u="none" strike="noStrike" kern="1200" cap="none" spc="0" normalizeH="0" baseline="0" noProof="0" dirty="0">
                <a:ln>
                  <a:noFill/>
                </a:ln>
                <a:solidFill>
                  <a:srgbClr val="0070C0">
                    <a:alpha val="80000"/>
                  </a:srgbClr>
                </a:solidFill>
                <a:effectLst/>
                <a:uLnTx/>
                <a:uFillTx/>
                <a:latin typeface="Calibri" panose="020F0502020204030204"/>
                <a:ea typeface="+mn-ea"/>
                <a:cs typeface="+mn-cs"/>
                <a:sym typeface="Times New Roman"/>
              </a:rPr>
              <a:t>scary</a:t>
            </a:r>
            <a:r>
              <a:rPr kumimoji="0" lang="en-US" sz="2000" b="0" i="0" u="none" strike="noStrike" kern="1200" cap="none" spc="0" normalizeH="0" baseline="0" noProof="0" dirty="0">
                <a:ln>
                  <a:noFill/>
                </a:ln>
                <a:solidFill>
                  <a:prstClr val="black">
                    <a:alpha val="80000"/>
                  </a:prstClr>
                </a:solidFill>
                <a:effectLst/>
                <a:uLnTx/>
                <a:uFillTx/>
                <a:latin typeface="Calibri" panose="020F0502020204030204"/>
                <a:ea typeface="+mn-ea"/>
                <a:cs typeface="+mn-cs"/>
                <a:sym typeface="Times New Roman"/>
              </a:rPr>
              <a:t>. </a:t>
            </a:r>
          </a:p>
          <a:p>
            <a:pPr marL="292118" marR="0" lvl="0" indent="-228615" algn="l" defTabSz="914456" rtl="0" eaLnBrk="1" fontAlgn="auto" latinLnBrk="0" hangingPunct="1">
              <a:lnSpc>
                <a:spcPct val="90000"/>
              </a:lnSpc>
              <a:spcBef>
                <a:spcPts val="500"/>
              </a:spcBef>
              <a:spcAft>
                <a:spcPts val="0"/>
              </a:spcAft>
              <a:buClr>
                <a:prstClr val="black"/>
              </a:buClr>
              <a:buSzPts val="2200"/>
              <a:buFont typeface="Arial" panose="020B0604020202020204" pitchFamily="34" charset="0"/>
              <a:buChar char="•"/>
              <a:tabLst/>
              <a:defRPr/>
            </a:pPr>
            <a:r>
              <a:rPr kumimoji="0" lang="en-US" sz="2000" b="0" i="0" u="none" strike="noStrike" kern="1200" cap="none" spc="0" normalizeH="0" baseline="0" noProof="0" dirty="0">
                <a:ln>
                  <a:noFill/>
                </a:ln>
                <a:solidFill>
                  <a:prstClr val="black">
                    <a:alpha val="80000"/>
                  </a:prstClr>
                </a:solidFill>
                <a:effectLst/>
                <a:uLnTx/>
                <a:uFillTx/>
                <a:latin typeface="Calibri" panose="020F0502020204030204"/>
                <a:ea typeface="+mn-ea"/>
                <a:cs typeface="+mn-cs"/>
                <a:sym typeface="Times New Roman"/>
              </a:rPr>
              <a:t>She still sees that she thinks that her story is real but is </a:t>
            </a:r>
            <a:r>
              <a:rPr kumimoji="0" lang="en-US" sz="2000" b="1" i="0" u="none" strike="noStrike" kern="1200" cap="none" spc="0" normalizeH="0" baseline="0" noProof="0" dirty="0">
                <a:ln>
                  <a:noFill/>
                </a:ln>
                <a:solidFill>
                  <a:srgbClr val="0070C0">
                    <a:alpha val="80000"/>
                  </a:srgbClr>
                </a:solidFill>
                <a:effectLst/>
                <a:uLnTx/>
                <a:uFillTx/>
                <a:latin typeface="Calibri" panose="020F0502020204030204"/>
                <a:ea typeface="+mn-ea"/>
                <a:cs typeface="+mn-cs"/>
                <a:sym typeface="Times New Roman"/>
              </a:rPr>
              <a:t>willing to consider </a:t>
            </a:r>
            <a:r>
              <a:rPr kumimoji="0" lang="en-US" sz="2000" b="0" i="0" u="none" strike="noStrike" kern="1200" cap="none" spc="0" normalizeH="0" baseline="0" noProof="0" dirty="0">
                <a:ln>
                  <a:noFill/>
                </a:ln>
                <a:solidFill>
                  <a:prstClr val="black">
                    <a:alpha val="80000"/>
                  </a:prstClr>
                </a:solidFill>
                <a:effectLst/>
                <a:uLnTx/>
                <a:uFillTx/>
                <a:latin typeface="Calibri" panose="020F0502020204030204"/>
                <a:ea typeface="+mn-ea"/>
                <a:cs typeface="+mn-cs"/>
                <a:sym typeface="Times New Roman"/>
              </a:rPr>
              <a:t>the possibility that </a:t>
            </a:r>
            <a:r>
              <a:rPr kumimoji="0" lang="en-US" sz="2000" b="1" i="0" u="none" strike="noStrike" kern="1200" cap="none" spc="0" normalizeH="0" baseline="0" noProof="0" dirty="0">
                <a:ln>
                  <a:noFill/>
                </a:ln>
                <a:solidFill>
                  <a:srgbClr val="0070C0">
                    <a:alpha val="80000"/>
                  </a:srgbClr>
                </a:solidFill>
                <a:effectLst/>
                <a:uLnTx/>
                <a:uFillTx/>
                <a:latin typeface="Calibri" panose="020F0502020204030204"/>
                <a:ea typeface="+mn-ea"/>
                <a:cs typeface="+mn-cs"/>
                <a:sym typeface="Times New Roman"/>
              </a:rPr>
              <a:t>it is not real</a:t>
            </a:r>
            <a:r>
              <a:rPr kumimoji="0" lang="en-US" sz="2000" b="0" i="0" u="none" strike="noStrike" kern="1200" cap="none" spc="0" normalizeH="0" baseline="0" noProof="0" dirty="0">
                <a:ln>
                  <a:noFill/>
                </a:ln>
                <a:solidFill>
                  <a:prstClr val="black">
                    <a:alpha val="80000"/>
                  </a:prstClr>
                </a:solidFill>
                <a:effectLst/>
                <a:uLnTx/>
                <a:uFillTx/>
                <a:latin typeface="Calibri" panose="020F0502020204030204"/>
                <a:ea typeface="+mn-ea"/>
                <a:cs typeface="+mn-cs"/>
                <a:sym typeface="Times New Roman"/>
              </a:rPr>
              <a:t>.</a:t>
            </a:r>
          </a:p>
          <a:p>
            <a:pPr marL="292118" marR="0" lvl="0" indent="-228615" algn="l" defTabSz="914456" rtl="0" eaLnBrk="1" fontAlgn="auto" latinLnBrk="0" hangingPunct="1">
              <a:lnSpc>
                <a:spcPct val="90000"/>
              </a:lnSpc>
              <a:spcBef>
                <a:spcPts val="500"/>
              </a:spcBef>
              <a:spcAft>
                <a:spcPts val="0"/>
              </a:spcAft>
              <a:buClr>
                <a:prstClr val="black"/>
              </a:buClr>
              <a:buSzPts val="2200"/>
              <a:buFont typeface="Arial" panose="020B0604020202020204" pitchFamily="34" charset="0"/>
              <a:buChar char="•"/>
              <a:tabLst/>
              <a:defRPr/>
            </a:pPr>
            <a:r>
              <a:rPr kumimoji="0" lang="en-US" sz="2000" b="0" i="0" u="none" strike="noStrike" kern="1200" cap="none" spc="0" normalizeH="0" baseline="0" noProof="0" dirty="0">
                <a:ln>
                  <a:noFill/>
                </a:ln>
                <a:solidFill>
                  <a:prstClr val="black">
                    <a:alpha val="80000"/>
                  </a:prstClr>
                </a:solidFill>
                <a:effectLst/>
                <a:uLnTx/>
                <a:uFillTx/>
                <a:latin typeface="Calibri" panose="020F0502020204030204"/>
                <a:ea typeface="+mn-ea"/>
                <a:cs typeface="+mn-cs"/>
                <a:sym typeface="Times New Roman"/>
              </a:rPr>
              <a:t>She </a:t>
            </a:r>
            <a:r>
              <a:rPr kumimoji="0" lang="en-US" sz="2000" b="1" i="0" u="none" strike="noStrike" kern="1200" cap="none" spc="0" normalizeH="0" baseline="0" noProof="0" dirty="0">
                <a:ln>
                  <a:noFill/>
                </a:ln>
                <a:solidFill>
                  <a:srgbClr val="0070C0">
                    <a:alpha val="80000"/>
                  </a:srgbClr>
                </a:solidFill>
                <a:effectLst/>
                <a:uLnTx/>
                <a:uFillTx/>
                <a:latin typeface="Calibri" panose="020F0502020204030204"/>
                <a:ea typeface="+mn-ea"/>
                <a:cs typeface="+mn-cs"/>
                <a:sym typeface="Times New Roman"/>
              </a:rPr>
              <a:t>struggles</a:t>
            </a:r>
            <a:r>
              <a:rPr kumimoji="0" lang="en-US" sz="2000" b="0" i="0" u="none" strike="noStrike" kern="1200" cap="none" spc="0" normalizeH="0" baseline="0" noProof="0" dirty="0">
                <a:ln>
                  <a:noFill/>
                </a:ln>
                <a:solidFill>
                  <a:prstClr val="black">
                    <a:alpha val="80000"/>
                  </a:prstClr>
                </a:solidFill>
                <a:effectLst/>
                <a:uLnTx/>
                <a:uFillTx/>
                <a:latin typeface="Calibri" panose="020F0502020204030204"/>
                <a:ea typeface="+mn-ea"/>
                <a:cs typeface="+mn-cs"/>
                <a:sym typeface="Times New Roman"/>
              </a:rPr>
              <a:t> between what is real (</a:t>
            </a:r>
            <a:r>
              <a:rPr kumimoji="0" lang="en-US" sz="2000" b="1" i="0" u="none" strike="noStrike" kern="1200" cap="none" spc="0" normalizeH="0" baseline="0" noProof="0" dirty="0">
                <a:ln>
                  <a:noFill/>
                </a:ln>
                <a:solidFill>
                  <a:srgbClr val="0070C0">
                    <a:alpha val="80000"/>
                  </a:srgbClr>
                </a:solidFill>
                <a:effectLst/>
                <a:uLnTx/>
                <a:uFillTx/>
                <a:latin typeface="Calibri" panose="020F0502020204030204"/>
                <a:ea typeface="+mn-ea"/>
                <a:cs typeface="+mn-cs"/>
                <a:sym typeface="Times New Roman"/>
              </a:rPr>
              <a:t>facts</a:t>
            </a:r>
            <a:r>
              <a:rPr kumimoji="0" lang="en-US" sz="2000" b="0" i="0" u="none" strike="noStrike" kern="1200" cap="none" spc="0" normalizeH="0" baseline="0" noProof="0" dirty="0">
                <a:ln>
                  <a:noFill/>
                </a:ln>
                <a:solidFill>
                  <a:prstClr val="black">
                    <a:alpha val="80000"/>
                  </a:prstClr>
                </a:solidFill>
                <a:effectLst/>
                <a:uLnTx/>
                <a:uFillTx/>
                <a:latin typeface="Calibri" panose="020F0502020204030204"/>
                <a:ea typeface="+mn-ea"/>
                <a:cs typeface="+mn-cs"/>
                <a:sym typeface="Times New Roman"/>
              </a:rPr>
              <a:t>) </a:t>
            </a:r>
            <a:r>
              <a:rPr kumimoji="0" lang="en-US" sz="2000" b="1" i="0" u="sng" strike="noStrike" kern="1200" cap="none" spc="0" normalizeH="0" baseline="0" noProof="0" dirty="0">
                <a:ln>
                  <a:noFill/>
                </a:ln>
                <a:solidFill>
                  <a:srgbClr val="0070C0">
                    <a:alpha val="80000"/>
                  </a:srgbClr>
                </a:solidFill>
                <a:effectLst/>
                <a:uLnTx/>
                <a:uFillTx/>
                <a:latin typeface="Calibri" panose="020F0502020204030204"/>
                <a:ea typeface="+mn-ea"/>
                <a:cs typeface="+mn-cs"/>
                <a:sym typeface="Times New Roman"/>
              </a:rPr>
              <a:t>vs</a:t>
            </a:r>
            <a:r>
              <a:rPr kumimoji="0" lang="en-US" sz="2000" b="1" i="0" u="none" strike="noStrike" kern="1200" cap="none" spc="0" normalizeH="0" baseline="0" noProof="0" dirty="0">
                <a:ln>
                  <a:noFill/>
                </a:ln>
                <a:solidFill>
                  <a:srgbClr val="0070C0">
                    <a:alpha val="80000"/>
                  </a:srgbClr>
                </a:solidFill>
                <a:effectLst/>
                <a:uLnTx/>
                <a:uFillTx/>
                <a:latin typeface="Calibri" panose="020F0502020204030204"/>
                <a:ea typeface="+mn-ea"/>
                <a:cs typeface="+mn-cs"/>
                <a:sym typeface="Times New Roman"/>
              </a:rPr>
              <a:t> </a:t>
            </a:r>
            <a:r>
              <a:rPr kumimoji="0" lang="en-US" sz="2000" b="0" i="0" u="none" strike="noStrike" kern="1200" cap="none" spc="0" normalizeH="0" baseline="0" noProof="0" dirty="0">
                <a:ln>
                  <a:noFill/>
                </a:ln>
                <a:solidFill>
                  <a:prstClr val="black">
                    <a:alpha val="80000"/>
                  </a:prstClr>
                </a:solidFill>
                <a:effectLst/>
                <a:uLnTx/>
                <a:uFillTx/>
                <a:latin typeface="Calibri" panose="020F0502020204030204"/>
                <a:ea typeface="+mn-ea"/>
                <a:cs typeface="+mn-cs"/>
                <a:sym typeface="Times New Roman"/>
              </a:rPr>
              <a:t>what she feels is real (</a:t>
            </a:r>
            <a:r>
              <a:rPr kumimoji="0" lang="en-US" sz="2000" b="1" i="0" u="none" strike="noStrike" kern="1200" cap="none" spc="0" normalizeH="0" baseline="0" noProof="0" dirty="0">
                <a:ln>
                  <a:noFill/>
                </a:ln>
                <a:solidFill>
                  <a:srgbClr val="0070C0">
                    <a:alpha val="80000"/>
                  </a:srgbClr>
                </a:solidFill>
                <a:effectLst/>
                <a:uLnTx/>
                <a:uFillTx/>
                <a:latin typeface="Calibri" panose="020F0502020204030204"/>
                <a:ea typeface="+mn-ea"/>
                <a:cs typeface="+mn-cs"/>
                <a:sym typeface="Times New Roman"/>
              </a:rPr>
              <a:t>story</a:t>
            </a:r>
            <a:r>
              <a:rPr kumimoji="0" lang="en-US" sz="2000" b="0" i="0" u="none" strike="noStrike" kern="1200" cap="none" spc="0" normalizeH="0" baseline="0" noProof="0" dirty="0">
                <a:ln>
                  <a:noFill/>
                </a:ln>
                <a:solidFill>
                  <a:prstClr val="black">
                    <a:alpha val="80000"/>
                  </a:prstClr>
                </a:solidFill>
                <a:effectLst/>
                <a:uLnTx/>
                <a:uFillTx/>
                <a:latin typeface="Calibri" panose="020F0502020204030204"/>
                <a:ea typeface="+mn-ea"/>
                <a:cs typeface="+mn-cs"/>
                <a:sym typeface="Times New Roman"/>
              </a:rPr>
              <a:t>). </a:t>
            </a:r>
          </a:p>
          <a:p>
            <a:pPr marL="292118" marR="0" lvl="0" indent="-228615" algn="l" defTabSz="914456" rtl="0" eaLnBrk="1" fontAlgn="auto" latinLnBrk="0" hangingPunct="1">
              <a:lnSpc>
                <a:spcPct val="90000"/>
              </a:lnSpc>
              <a:spcBef>
                <a:spcPts val="500"/>
              </a:spcBef>
              <a:spcAft>
                <a:spcPts val="0"/>
              </a:spcAft>
              <a:buClr>
                <a:prstClr val="black"/>
              </a:buClr>
              <a:buSzPts val="2200"/>
              <a:buFont typeface="Arial" panose="020B0604020202020204" pitchFamily="34" charset="0"/>
              <a:buChar char="•"/>
              <a:tabLst/>
              <a:defRPr/>
            </a:pPr>
            <a:r>
              <a:rPr kumimoji="0" lang="en-US" sz="2000" b="0" i="0" u="none" strike="noStrike" kern="1200" cap="none" spc="0" normalizeH="0" baseline="0" noProof="0" dirty="0">
                <a:ln>
                  <a:noFill/>
                </a:ln>
                <a:solidFill>
                  <a:prstClr val="black">
                    <a:alpha val="80000"/>
                  </a:prstClr>
                </a:solidFill>
                <a:effectLst/>
                <a:uLnTx/>
                <a:uFillTx/>
                <a:latin typeface="Calibri" panose="020F0502020204030204"/>
                <a:ea typeface="+mn-ea"/>
                <a:cs typeface="+mn-cs"/>
                <a:sym typeface="Times New Roman"/>
              </a:rPr>
              <a:t>She tries to </a:t>
            </a:r>
            <a:r>
              <a:rPr kumimoji="0" lang="en-US" sz="2000" b="1" i="0" u="none" strike="noStrike" kern="1200" cap="none" spc="0" normalizeH="0" baseline="0" noProof="0" dirty="0">
                <a:ln>
                  <a:noFill/>
                </a:ln>
                <a:solidFill>
                  <a:srgbClr val="0070C0">
                    <a:alpha val="80000"/>
                  </a:srgbClr>
                </a:solidFill>
                <a:effectLst/>
                <a:uLnTx/>
                <a:uFillTx/>
                <a:latin typeface="Calibri" panose="020F0502020204030204"/>
                <a:ea typeface="+mn-ea"/>
                <a:cs typeface="+mn-cs"/>
                <a:sym typeface="Times New Roman"/>
              </a:rPr>
              <a:t>fight, flight, freeze </a:t>
            </a:r>
            <a:r>
              <a:rPr kumimoji="0" lang="en-US" sz="2000" b="0" i="0" u="none" strike="noStrike" kern="1200" cap="none" spc="0" normalizeH="0" baseline="0" noProof="0" dirty="0">
                <a:ln>
                  <a:noFill/>
                </a:ln>
                <a:solidFill>
                  <a:prstClr val="black">
                    <a:alpha val="80000"/>
                  </a:prstClr>
                </a:solidFill>
                <a:effectLst/>
                <a:uLnTx/>
                <a:uFillTx/>
                <a:latin typeface="Calibri" panose="020F0502020204030204"/>
                <a:ea typeface="+mn-ea"/>
                <a:cs typeface="+mn-cs"/>
                <a:sym typeface="Times New Roman"/>
              </a:rPr>
              <a:t>it, but it does not go away.  </a:t>
            </a:r>
          </a:p>
          <a:p>
            <a:pPr marL="292118" marR="0" lvl="0" indent="-228615" algn="l" defTabSz="914456" rtl="0" eaLnBrk="1" fontAlgn="auto" latinLnBrk="0" hangingPunct="1">
              <a:lnSpc>
                <a:spcPct val="90000"/>
              </a:lnSpc>
              <a:spcBef>
                <a:spcPts val="500"/>
              </a:spcBef>
              <a:spcAft>
                <a:spcPts val="0"/>
              </a:spcAft>
              <a:buClr>
                <a:prstClr val="black"/>
              </a:buClr>
              <a:buSzPts val="2200"/>
              <a:buFont typeface="Arial" panose="020B0604020202020204" pitchFamily="34" charset="0"/>
              <a:buChar char="•"/>
              <a:tabLst/>
              <a:defRPr/>
            </a:pPr>
            <a:r>
              <a:rPr kumimoji="0" lang="en-US" sz="2000" b="0" i="0" u="none" strike="noStrike" kern="1200" cap="none" spc="0" normalizeH="0" baseline="0" noProof="0" dirty="0">
                <a:ln>
                  <a:noFill/>
                </a:ln>
                <a:solidFill>
                  <a:prstClr val="black">
                    <a:alpha val="80000"/>
                  </a:prstClr>
                </a:solidFill>
                <a:effectLst/>
                <a:uLnTx/>
                <a:uFillTx/>
                <a:latin typeface="Calibri" panose="020F0502020204030204"/>
                <a:ea typeface="+mn-ea"/>
                <a:cs typeface="+mn-cs"/>
                <a:sym typeface="Times New Roman"/>
              </a:rPr>
              <a:t>She remains upset and distressed. </a:t>
            </a:r>
          </a:p>
          <a:p>
            <a:pPr marL="292118" marR="0" lvl="0" indent="-228615" algn="l" defTabSz="914456" rtl="0" eaLnBrk="1" fontAlgn="auto" latinLnBrk="0" hangingPunct="1">
              <a:lnSpc>
                <a:spcPct val="90000"/>
              </a:lnSpc>
              <a:spcBef>
                <a:spcPts val="500"/>
              </a:spcBef>
              <a:spcAft>
                <a:spcPts val="0"/>
              </a:spcAft>
              <a:buClr>
                <a:prstClr val="black"/>
              </a:buClr>
              <a:buSzPts val="2200"/>
              <a:buFont typeface="Arial" panose="020B0604020202020204" pitchFamily="34" charset="0"/>
              <a:buChar char="•"/>
              <a:tabLst/>
              <a:defRPr/>
            </a:pPr>
            <a:r>
              <a:rPr kumimoji="0" lang="en-US" sz="2000" b="0" i="0" u="none" strike="noStrike" kern="1200" cap="none" spc="0" normalizeH="0" baseline="0" noProof="0" dirty="0">
                <a:ln>
                  <a:noFill/>
                </a:ln>
                <a:solidFill>
                  <a:prstClr val="black">
                    <a:alpha val="80000"/>
                  </a:prstClr>
                </a:solidFill>
                <a:effectLst/>
                <a:uLnTx/>
                <a:uFillTx/>
                <a:latin typeface="Calibri" panose="020F0502020204030204"/>
                <a:ea typeface="+mn-ea"/>
                <a:cs typeface="+mn-cs"/>
                <a:sym typeface="Times New Roman"/>
              </a:rPr>
              <a:t>It affects her diabetes management.</a:t>
            </a:r>
          </a:p>
          <a:p>
            <a:pPr marL="292118" marR="0" lvl="0" indent="-228615" algn="l" defTabSz="914456" rtl="0" eaLnBrk="1" fontAlgn="auto" latinLnBrk="0" hangingPunct="1">
              <a:lnSpc>
                <a:spcPct val="90000"/>
              </a:lnSpc>
              <a:spcBef>
                <a:spcPts val="500"/>
              </a:spcBef>
              <a:spcAft>
                <a:spcPts val="0"/>
              </a:spcAft>
              <a:buClr>
                <a:prstClr val="black"/>
              </a:buClr>
              <a:buSzPts val="2200"/>
              <a:buFont typeface="Arial" panose="020B0604020202020204" pitchFamily="34" charset="0"/>
              <a:buChar char="•"/>
              <a:tabLst/>
              <a:defRPr/>
            </a:pPr>
            <a:r>
              <a:rPr kumimoji="0" lang="en-US" sz="2000" b="0" i="0" u="none" strike="noStrike" kern="1200" cap="none" spc="0" normalizeH="0" baseline="0" noProof="0" dirty="0">
                <a:ln>
                  <a:noFill/>
                </a:ln>
                <a:solidFill>
                  <a:prstClr val="black">
                    <a:alpha val="80000"/>
                  </a:prstClr>
                </a:solidFill>
                <a:effectLst/>
                <a:uLnTx/>
                <a:uFillTx/>
                <a:latin typeface="Calibri" panose="020F0502020204030204"/>
                <a:ea typeface="+mn-ea"/>
                <a:cs typeface="+mn-cs"/>
                <a:sym typeface="Times New Roman"/>
              </a:rPr>
              <a:t>Her </a:t>
            </a:r>
            <a:r>
              <a:rPr kumimoji="0" lang="en-US" sz="2000" b="1" i="0" u="none" strike="noStrike" kern="1200" cap="none" spc="0" normalizeH="0" baseline="0" noProof="0" dirty="0">
                <a:ln>
                  <a:noFill/>
                </a:ln>
                <a:solidFill>
                  <a:srgbClr val="0070C0">
                    <a:alpha val="80000"/>
                  </a:srgbClr>
                </a:solidFill>
                <a:effectLst/>
                <a:uLnTx/>
                <a:uFillTx/>
                <a:latin typeface="Calibri" panose="020F0502020204030204"/>
                <a:ea typeface="+mn-ea"/>
                <a:cs typeface="+mn-cs"/>
                <a:sym typeface="Times New Roman"/>
              </a:rPr>
              <a:t>story “puts herself down”</a:t>
            </a:r>
          </a:p>
          <a:p>
            <a:pPr marL="292118" marR="0" lvl="0" indent="-228615" algn="l" defTabSz="914456" rtl="0" eaLnBrk="1" fontAlgn="auto" latinLnBrk="0" hangingPunct="1">
              <a:lnSpc>
                <a:spcPct val="90000"/>
              </a:lnSpc>
              <a:spcBef>
                <a:spcPts val="500"/>
              </a:spcBef>
              <a:spcAft>
                <a:spcPts val="0"/>
              </a:spcAft>
              <a:buClr>
                <a:prstClr val="black"/>
              </a:buClr>
              <a:buSzPts val="2200"/>
              <a:buFont typeface="Arial" panose="020B0604020202020204" pitchFamily="34" charset="0"/>
              <a:buChar char="•"/>
              <a:tabLst/>
              <a:defRPr/>
            </a:pPr>
            <a:r>
              <a:rPr kumimoji="0" lang="en-US" sz="2000" b="0" i="0" u="none" strike="noStrike" kern="1200" cap="none" spc="0" normalizeH="0" baseline="0" noProof="0" dirty="0">
                <a:ln>
                  <a:noFill/>
                </a:ln>
                <a:solidFill>
                  <a:prstClr val="black">
                    <a:alpha val="80000"/>
                  </a:prstClr>
                </a:solidFill>
                <a:effectLst/>
                <a:uLnTx/>
                <a:uFillTx/>
                <a:latin typeface="Calibri" panose="020F0502020204030204"/>
                <a:ea typeface="+mn-ea"/>
                <a:cs typeface="+mn-cs"/>
                <a:sym typeface="Times New Roman"/>
              </a:rPr>
              <a:t>She cannot switch off her feelings. </a:t>
            </a:r>
          </a:p>
          <a:p>
            <a:pPr marL="292118" marR="0" lvl="0" indent="-228615" algn="l" defTabSz="914456" rtl="0" eaLnBrk="1" fontAlgn="auto" latinLnBrk="0" hangingPunct="1">
              <a:lnSpc>
                <a:spcPct val="90000"/>
              </a:lnSpc>
              <a:spcBef>
                <a:spcPts val="500"/>
              </a:spcBef>
              <a:spcAft>
                <a:spcPts val="0"/>
              </a:spcAft>
              <a:buClr>
                <a:prstClr val="black"/>
              </a:buClr>
              <a:buSzPts val="2200"/>
              <a:buFont typeface="Arial" panose="020B0604020202020204" pitchFamily="34" charset="0"/>
              <a:buChar char="•"/>
              <a:tabLst/>
              <a:defRPr/>
            </a:pPr>
            <a:r>
              <a:rPr kumimoji="0" lang="en-US" sz="2000" b="0" i="0" u="none" strike="noStrike" kern="1200" cap="none" spc="0" normalizeH="0" baseline="0" noProof="0" dirty="0">
                <a:ln>
                  <a:noFill/>
                </a:ln>
                <a:solidFill>
                  <a:prstClr val="black">
                    <a:alpha val="80000"/>
                  </a:prstClr>
                </a:solidFill>
                <a:effectLst/>
                <a:uLnTx/>
                <a:uFillTx/>
                <a:latin typeface="Calibri" panose="020F0502020204030204"/>
                <a:ea typeface="+mn-ea"/>
                <a:cs typeface="+mn-cs"/>
                <a:sym typeface="Times New Roman"/>
              </a:rPr>
              <a:t>She realizes she has to </a:t>
            </a:r>
            <a:r>
              <a:rPr kumimoji="0" lang="en-US" sz="2000" b="1" i="0" u="none" strike="noStrike" kern="1200" cap="none" spc="0" normalizeH="0" baseline="0" noProof="0" dirty="0">
                <a:ln>
                  <a:noFill/>
                </a:ln>
                <a:solidFill>
                  <a:srgbClr val="0070C0">
                    <a:alpha val="80000"/>
                  </a:srgbClr>
                </a:solidFill>
                <a:effectLst/>
                <a:uLnTx/>
                <a:uFillTx/>
                <a:latin typeface="Calibri" panose="020F0502020204030204"/>
                <a:ea typeface="+mn-ea"/>
                <a:cs typeface="+mn-cs"/>
                <a:sym typeface="Times New Roman"/>
              </a:rPr>
              <a:t>stop fighting the story</a:t>
            </a:r>
            <a:r>
              <a:rPr kumimoji="0" lang="en-US" sz="2000" b="0" i="0" u="none" strike="noStrike" kern="1200" cap="none" spc="0" normalizeH="0" baseline="0" noProof="0" dirty="0">
                <a:ln>
                  <a:noFill/>
                </a:ln>
                <a:solidFill>
                  <a:prstClr val="black">
                    <a:alpha val="80000"/>
                  </a:prstClr>
                </a:solidFill>
                <a:effectLst/>
                <a:uLnTx/>
                <a:uFillTx/>
                <a:latin typeface="Calibri" panose="020F0502020204030204"/>
                <a:ea typeface="+mn-ea"/>
                <a:cs typeface="+mn-cs"/>
                <a:sym typeface="Times New Roman"/>
              </a:rPr>
              <a:t>. It is exhausting.</a:t>
            </a:r>
          </a:p>
          <a:p>
            <a:pPr marL="63504" marR="0" lvl="0" indent="0" algn="l" defTabSz="914456" rtl="0" eaLnBrk="1" fontAlgn="auto" latinLnBrk="0" hangingPunct="1">
              <a:lnSpc>
                <a:spcPct val="90000"/>
              </a:lnSpc>
              <a:spcBef>
                <a:spcPts val="500"/>
              </a:spcBef>
              <a:spcAft>
                <a:spcPts val="0"/>
              </a:spcAft>
              <a:buClr>
                <a:prstClr val="black"/>
              </a:buClr>
              <a:buSzPts val="2200"/>
              <a:buFontTx/>
              <a:buNone/>
              <a:tabLst/>
              <a:defRPr/>
            </a:pPr>
            <a:endParaRPr kumimoji="0" lang="en-US" sz="1200" b="0" i="0" u="none" strike="noStrike" kern="1200" cap="none" spc="0" normalizeH="0" baseline="0" noProof="0" dirty="0">
              <a:ln>
                <a:noFill/>
              </a:ln>
              <a:solidFill>
                <a:prstClr val="black">
                  <a:alpha val="80000"/>
                </a:prstClr>
              </a:solidFill>
              <a:effectLst/>
              <a:uLnTx/>
              <a:uFillTx/>
              <a:latin typeface="Calibri" panose="020F0502020204030204"/>
              <a:ea typeface="+mn-ea"/>
              <a:cs typeface="+mn-cs"/>
              <a:sym typeface="Times New Roman"/>
            </a:endParaRPr>
          </a:p>
          <a:p>
            <a:pPr marL="63504" marR="0" lvl="0" indent="0" algn="ctr" defTabSz="914456" rtl="0" eaLnBrk="1" fontAlgn="auto" latinLnBrk="0" hangingPunct="1">
              <a:lnSpc>
                <a:spcPct val="90000"/>
              </a:lnSpc>
              <a:spcBef>
                <a:spcPts val="500"/>
              </a:spcBef>
              <a:spcAft>
                <a:spcPts val="0"/>
              </a:spcAft>
              <a:buClr>
                <a:prstClr val="black"/>
              </a:buClr>
              <a:buSzPts val="2200"/>
              <a:buFontTx/>
              <a:buNone/>
              <a:tabLst/>
              <a:defRPr/>
            </a:pPr>
            <a:endParaRPr kumimoji="0" lang="en-US" sz="600" b="1" i="0" u="none" strike="noStrike" kern="1200" cap="none" spc="0" normalizeH="0" baseline="0" noProof="0" dirty="0">
              <a:ln>
                <a:noFill/>
              </a:ln>
              <a:solidFill>
                <a:prstClr val="black">
                  <a:alpha val="80000"/>
                </a:prstClr>
              </a:solidFill>
              <a:effectLst/>
              <a:uLnTx/>
              <a:uFillTx/>
              <a:latin typeface="Calibri" panose="020F0502020204030204"/>
              <a:ea typeface="+mn-ea"/>
              <a:cs typeface="+mn-cs"/>
              <a:sym typeface="Times New Roman"/>
            </a:endParaRPr>
          </a:p>
          <a:p>
            <a:pPr marL="63504" marR="0" lvl="0" indent="0" algn="ctr" defTabSz="914456" rtl="0" eaLnBrk="1" fontAlgn="auto" latinLnBrk="0" hangingPunct="1">
              <a:lnSpc>
                <a:spcPct val="90000"/>
              </a:lnSpc>
              <a:spcBef>
                <a:spcPts val="500"/>
              </a:spcBef>
              <a:spcAft>
                <a:spcPts val="0"/>
              </a:spcAft>
              <a:buClr>
                <a:prstClr val="black"/>
              </a:buClr>
              <a:buSzPts val="2200"/>
              <a:buFontTx/>
              <a:buNone/>
              <a:tabLst/>
              <a:defRPr/>
            </a:pPr>
            <a:r>
              <a:rPr kumimoji="0" lang="en-US" sz="2200" b="1" i="0" u="none" strike="noStrike" kern="1200" cap="none" spc="0" normalizeH="0" baseline="0" noProof="0" dirty="0">
                <a:ln>
                  <a:noFill/>
                </a:ln>
                <a:solidFill>
                  <a:prstClr val="black">
                    <a:alpha val="80000"/>
                  </a:prstClr>
                </a:solidFill>
                <a:effectLst/>
                <a:uLnTx/>
                <a:uFillTx/>
                <a:latin typeface="Calibri" panose="020F0502020204030204"/>
                <a:ea typeface="+mn-ea"/>
                <a:cs typeface="+mn-cs"/>
                <a:sym typeface="Times New Roman"/>
              </a:rPr>
              <a:t>Once Kiera </a:t>
            </a:r>
            <a:r>
              <a:rPr kumimoji="0" lang="en-US" sz="2200" b="1" i="0" u="none" strike="noStrike" kern="1200" cap="none" spc="0" normalizeH="0" baseline="0" noProof="0" dirty="0">
                <a:ln>
                  <a:noFill/>
                </a:ln>
                <a:solidFill>
                  <a:srgbClr val="0070C0">
                    <a:alpha val="80000"/>
                  </a:srgbClr>
                </a:solidFill>
                <a:effectLst/>
                <a:uLnTx/>
                <a:uFillTx/>
                <a:latin typeface="Calibri" panose="020F0502020204030204"/>
                <a:ea typeface="+mn-ea"/>
                <a:cs typeface="+mn-cs"/>
                <a:sym typeface="Times New Roman"/>
              </a:rPr>
              <a:t>accepts that it is only a story</a:t>
            </a:r>
            <a:r>
              <a:rPr kumimoji="0" lang="en-US" sz="2200" b="1" i="0" u="none" strike="noStrike" kern="1200" cap="none" spc="0" normalizeH="0" baseline="0" noProof="0" dirty="0">
                <a:ln>
                  <a:noFill/>
                </a:ln>
                <a:solidFill>
                  <a:prstClr val="black">
                    <a:alpha val="80000"/>
                  </a:prstClr>
                </a:solidFill>
                <a:effectLst/>
                <a:uLnTx/>
                <a:uFillTx/>
                <a:latin typeface="Calibri" panose="020F0502020204030204"/>
                <a:ea typeface="+mn-ea"/>
                <a:cs typeface="+mn-cs"/>
                <a:sym typeface="Times New Roman"/>
              </a:rPr>
              <a:t>, </a:t>
            </a:r>
          </a:p>
          <a:p>
            <a:pPr marL="63504" marR="0" lvl="0" indent="0" algn="ctr" defTabSz="914456" rtl="0" eaLnBrk="1" fontAlgn="auto" latinLnBrk="0" hangingPunct="1">
              <a:lnSpc>
                <a:spcPct val="90000"/>
              </a:lnSpc>
              <a:spcBef>
                <a:spcPts val="500"/>
              </a:spcBef>
              <a:spcAft>
                <a:spcPts val="0"/>
              </a:spcAft>
              <a:buClr>
                <a:prstClr val="black"/>
              </a:buClr>
              <a:buSzPts val="2200"/>
              <a:buFontTx/>
              <a:buNone/>
              <a:tabLst/>
              <a:defRPr/>
            </a:pPr>
            <a:r>
              <a:rPr kumimoji="0" lang="en-US" sz="2200" b="1" i="0" u="none" strike="noStrike" kern="1200" cap="none" spc="0" normalizeH="0" baseline="0" noProof="0" dirty="0">
                <a:ln>
                  <a:noFill/>
                </a:ln>
                <a:solidFill>
                  <a:prstClr val="black">
                    <a:alpha val="80000"/>
                  </a:prstClr>
                </a:solidFill>
                <a:effectLst/>
                <a:uLnTx/>
                <a:uFillTx/>
                <a:latin typeface="Calibri" panose="020F0502020204030204"/>
                <a:ea typeface="+mn-ea"/>
                <a:cs typeface="+mn-cs"/>
                <a:sym typeface="Times New Roman"/>
              </a:rPr>
              <a:t>it will be </a:t>
            </a:r>
            <a:r>
              <a:rPr kumimoji="0" lang="en-US" sz="2200" b="1" i="0" u="none" strike="noStrike" kern="1200" cap="none" spc="0" normalizeH="0" baseline="0" noProof="0" dirty="0">
                <a:ln>
                  <a:noFill/>
                </a:ln>
                <a:solidFill>
                  <a:srgbClr val="0070C0">
                    <a:alpha val="80000"/>
                  </a:srgbClr>
                </a:solidFill>
                <a:effectLst/>
                <a:uLnTx/>
                <a:uFillTx/>
                <a:latin typeface="Calibri" panose="020F0502020204030204"/>
                <a:ea typeface="+mn-ea"/>
                <a:cs typeface="+mn-cs"/>
                <a:sym typeface="Times New Roman"/>
              </a:rPr>
              <a:t>less distressing</a:t>
            </a:r>
            <a:r>
              <a:rPr kumimoji="0" lang="en-US" sz="2200" b="1" i="0" u="none" strike="noStrike" kern="1200" cap="none" spc="0" normalizeH="0" baseline="0" noProof="0" dirty="0">
                <a:ln>
                  <a:noFill/>
                </a:ln>
                <a:solidFill>
                  <a:prstClr val="black">
                    <a:alpha val="80000"/>
                  </a:prstClr>
                </a:solidFill>
                <a:effectLst/>
                <a:uLnTx/>
                <a:uFillTx/>
                <a:latin typeface="Calibri" panose="020F0502020204030204"/>
                <a:ea typeface="+mn-ea"/>
                <a:cs typeface="+mn-cs"/>
                <a:sym typeface="Times New Roman"/>
              </a:rPr>
              <a:t>. </a:t>
            </a:r>
          </a:p>
          <a:p>
            <a:pPr marL="63504" marR="0" lvl="0" indent="0" algn="ctr" defTabSz="914456" rtl="0" eaLnBrk="1" fontAlgn="auto" latinLnBrk="0" hangingPunct="1">
              <a:lnSpc>
                <a:spcPct val="90000"/>
              </a:lnSpc>
              <a:spcBef>
                <a:spcPts val="500"/>
              </a:spcBef>
              <a:spcAft>
                <a:spcPts val="0"/>
              </a:spcAft>
              <a:buClr>
                <a:prstClr val="black"/>
              </a:buClr>
              <a:buSzPts val="2200"/>
              <a:buFontTx/>
              <a:buNone/>
              <a:tabLst/>
              <a:defRPr/>
            </a:pPr>
            <a:r>
              <a:rPr kumimoji="0" lang="en-US" sz="2200" b="1" i="0" u="none" strike="noStrike" kern="1200" cap="none" spc="0" normalizeH="0" baseline="0" noProof="0" dirty="0">
                <a:ln>
                  <a:noFill/>
                </a:ln>
                <a:solidFill>
                  <a:prstClr val="black">
                    <a:alpha val="80000"/>
                  </a:prstClr>
                </a:solidFill>
                <a:effectLst/>
                <a:uLnTx/>
                <a:uFillTx/>
                <a:latin typeface="Calibri" panose="020F0502020204030204"/>
                <a:ea typeface="+mn-ea"/>
                <a:cs typeface="+mn-cs"/>
                <a:sym typeface="Times New Roman"/>
              </a:rPr>
              <a:t>But it remains hard to see it only as a story. </a:t>
            </a:r>
          </a:p>
        </p:txBody>
      </p:sp>
      <p:pic>
        <p:nvPicPr>
          <p:cNvPr id="8" name="Graphic 7" descr="Storytelling with solid fill">
            <a:extLst>
              <a:ext uri="{FF2B5EF4-FFF2-40B4-BE49-F238E27FC236}">
                <a16:creationId xmlns:a16="http://schemas.microsoft.com/office/drawing/2014/main" id="{9EA208E4-3C83-7E74-C839-EEAADBFA7F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8519" y="3455812"/>
            <a:ext cx="2321639" cy="2321639"/>
          </a:xfrm>
          <a:prstGeom prst="rect">
            <a:avLst/>
          </a:prstGeom>
        </p:spPr>
      </p:pic>
      <p:sp>
        <p:nvSpPr>
          <p:cNvPr id="3" name="Content Placeholder 5">
            <a:extLst>
              <a:ext uri="{FF2B5EF4-FFF2-40B4-BE49-F238E27FC236}">
                <a16:creationId xmlns:a16="http://schemas.microsoft.com/office/drawing/2014/main" id="{55E32DD5-64C9-3B81-8237-DF89CBC5AA0C}"/>
              </a:ext>
            </a:extLst>
          </p:cNvPr>
          <p:cNvSpPr txBox="1">
            <a:spLocks/>
          </p:cNvSpPr>
          <p:nvPr/>
        </p:nvSpPr>
        <p:spPr>
          <a:xfrm>
            <a:off x="10930270" y="138223"/>
            <a:ext cx="1063256" cy="7974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Background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Methods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Results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Discussion</a:t>
            </a:r>
          </a:p>
        </p:txBody>
      </p:sp>
    </p:spTree>
    <p:extLst>
      <p:ext uri="{BB962C8B-B14F-4D97-AF65-F5344CB8AC3E}">
        <p14:creationId xmlns:p14="http://schemas.microsoft.com/office/powerpoint/2010/main" val="2258088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E3DE2-00A6-7145-E492-915ED178630F}"/>
              </a:ext>
            </a:extLst>
          </p:cNvPr>
          <p:cNvSpPr>
            <a:spLocks noGrp="1"/>
          </p:cNvSpPr>
          <p:nvPr>
            <p:ph type="title"/>
          </p:nvPr>
        </p:nvSpPr>
        <p:spPr/>
        <p:txBody>
          <a:bodyPr>
            <a:normAutofit/>
          </a:bodyPr>
          <a:lstStyle/>
          <a:p>
            <a:r>
              <a:rPr lang="en-US" sz="3200" dirty="0"/>
              <a:t>Retention AASAP Protocol</a:t>
            </a:r>
          </a:p>
        </p:txBody>
      </p:sp>
      <p:graphicFrame>
        <p:nvGraphicFramePr>
          <p:cNvPr id="4" name="Table 3">
            <a:extLst>
              <a:ext uri="{FF2B5EF4-FFF2-40B4-BE49-F238E27FC236}">
                <a16:creationId xmlns:a16="http://schemas.microsoft.com/office/drawing/2014/main" id="{BF1421D5-B1DA-18F4-31BA-B293A6710479}"/>
              </a:ext>
            </a:extLst>
          </p:cNvPr>
          <p:cNvGraphicFramePr>
            <a:graphicFrameLocks noGrp="1"/>
          </p:cNvGraphicFramePr>
          <p:nvPr>
            <p:extLst>
              <p:ext uri="{D42A27DB-BD31-4B8C-83A1-F6EECF244321}">
                <p14:modId xmlns:p14="http://schemas.microsoft.com/office/powerpoint/2010/main" val="204021909"/>
              </p:ext>
            </p:extLst>
          </p:nvPr>
        </p:nvGraphicFramePr>
        <p:xfrm>
          <a:off x="838200" y="1797520"/>
          <a:ext cx="10515601" cy="4521262"/>
        </p:xfrm>
        <a:graphic>
          <a:graphicData uri="http://schemas.openxmlformats.org/drawingml/2006/table">
            <a:tbl>
              <a:tblPr firstRow="1" firstCol="1" bandRow="1">
                <a:tableStyleId>{3B4B98B0-60AC-42C2-AFA5-B58CD77FA1E5}</a:tableStyleId>
              </a:tblPr>
              <a:tblGrid>
                <a:gridCol w="2242727">
                  <a:extLst>
                    <a:ext uri="{9D8B030D-6E8A-4147-A177-3AD203B41FA5}">
                      <a16:colId xmlns:a16="http://schemas.microsoft.com/office/drawing/2014/main" val="1693852064"/>
                    </a:ext>
                  </a:extLst>
                </a:gridCol>
                <a:gridCol w="2659270">
                  <a:extLst>
                    <a:ext uri="{9D8B030D-6E8A-4147-A177-3AD203B41FA5}">
                      <a16:colId xmlns:a16="http://schemas.microsoft.com/office/drawing/2014/main" val="626851886"/>
                    </a:ext>
                  </a:extLst>
                </a:gridCol>
                <a:gridCol w="5613604">
                  <a:extLst>
                    <a:ext uri="{9D8B030D-6E8A-4147-A177-3AD203B41FA5}">
                      <a16:colId xmlns:a16="http://schemas.microsoft.com/office/drawing/2014/main" val="3048870648"/>
                    </a:ext>
                  </a:extLst>
                </a:gridCol>
              </a:tblGrid>
              <a:tr h="306529">
                <a:tc>
                  <a:txBody>
                    <a:bodyPr/>
                    <a:lstStyle/>
                    <a:p>
                      <a:pPr marL="0" marR="0">
                        <a:lnSpc>
                          <a:spcPct val="107000"/>
                        </a:lnSpc>
                        <a:spcBef>
                          <a:spcPts val="0"/>
                        </a:spcBef>
                        <a:spcAft>
                          <a:spcPts val="0"/>
                        </a:spcAft>
                      </a:pPr>
                      <a:r>
                        <a:rPr lang="en-US" sz="1600" dirty="0">
                          <a:effectLst/>
                        </a:rPr>
                        <a:t>Participant Concern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9529" marR="79529" marT="0" marB="0"/>
                </a:tc>
                <a:tc>
                  <a:txBody>
                    <a:bodyPr/>
                    <a:lstStyle/>
                    <a:p>
                      <a:pPr marL="0" marR="0">
                        <a:lnSpc>
                          <a:spcPct val="107000"/>
                        </a:lnSpc>
                        <a:spcBef>
                          <a:spcPts val="0"/>
                        </a:spcBef>
                        <a:spcAft>
                          <a:spcPts val="0"/>
                        </a:spcAft>
                      </a:pPr>
                      <a:r>
                        <a:rPr lang="en-US" sz="1600" dirty="0">
                          <a:effectLst/>
                        </a:rPr>
                        <a:t>Examples: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9529" marR="79529" marT="0" marB="0"/>
                </a:tc>
                <a:tc>
                  <a:txBody>
                    <a:bodyPr/>
                    <a:lstStyle/>
                    <a:p>
                      <a:pPr marL="0" marR="0">
                        <a:lnSpc>
                          <a:spcPct val="107000"/>
                        </a:lnSpc>
                        <a:spcBef>
                          <a:spcPts val="0"/>
                        </a:spcBef>
                        <a:spcAft>
                          <a:spcPts val="0"/>
                        </a:spcAft>
                      </a:pPr>
                      <a:r>
                        <a:rPr lang="en-US" sz="1600" dirty="0">
                          <a:effectLst/>
                        </a:rPr>
                        <a:t>Potential Response following AASAP Protocol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9529" marR="79529" marT="0" marB="0"/>
                </a:tc>
                <a:extLst>
                  <a:ext uri="{0D108BD9-81ED-4DB2-BD59-A6C34878D82A}">
                    <a16:rowId xmlns:a16="http://schemas.microsoft.com/office/drawing/2014/main" val="2097539987"/>
                  </a:ext>
                </a:extLst>
              </a:tr>
              <a:tr h="624670">
                <a:tc>
                  <a:txBody>
                    <a:bodyPr/>
                    <a:lstStyle/>
                    <a:p>
                      <a:pPr marL="0" marR="0">
                        <a:lnSpc>
                          <a:spcPct val="107000"/>
                        </a:lnSpc>
                        <a:spcBef>
                          <a:spcPts val="0"/>
                        </a:spcBef>
                        <a:spcAft>
                          <a:spcPts val="0"/>
                        </a:spcAft>
                      </a:pPr>
                      <a:r>
                        <a:rPr lang="en-US" sz="1600" dirty="0">
                          <a:effectLst/>
                        </a:rPr>
                        <a:t>Childcare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9529" marR="79529" marT="0" marB="0"/>
                </a:tc>
                <a:tc>
                  <a:txBody>
                    <a:bodyPr/>
                    <a:lstStyle/>
                    <a:p>
                      <a:pPr marL="0" marR="0">
                        <a:lnSpc>
                          <a:spcPct val="107000"/>
                        </a:lnSpc>
                        <a:spcBef>
                          <a:spcPts val="0"/>
                        </a:spcBef>
                        <a:spcAft>
                          <a:spcPts val="0"/>
                        </a:spcAft>
                      </a:pPr>
                      <a:r>
                        <a:rPr lang="en-US" sz="1600" dirty="0">
                          <a:effectLst/>
                        </a:rPr>
                        <a:t>My kids are home from school that day.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9529" marR="79529" marT="0" marB="0"/>
                </a:tc>
                <a:tc>
                  <a:txBody>
                    <a:bodyPr/>
                    <a:lstStyle/>
                    <a:p>
                      <a:pPr marL="0" marR="0">
                        <a:lnSpc>
                          <a:spcPct val="107000"/>
                        </a:lnSpc>
                        <a:spcBef>
                          <a:spcPts val="0"/>
                        </a:spcBef>
                        <a:spcAft>
                          <a:spcPts val="0"/>
                        </a:spcAft>
                      </a:pPr>
                      <a:r>
                        <a:rPr lang="en-US" sz="1600" dirty="0">
                          <a:effectLst/>
                        </a:rPr>
                        <a:t>I see how that could be an issue. Is there a family member who might be willing to take care of them that day?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9529" marR="79529" marT="0" marB="0"/>
                </a:tc>
                <a:extLst>
                  <a:ext uri="{0D108BD9-81ED-4DB2-BD59-A6C34878D82A}">
                    <a16:rowId xmlns:a16="http://schemas.microsoft.com/office/drawing/2014/main" val="2228289984"/>
                  </a:ext>
                </a:extLst>
              </a:tr>
              <a:tr h="624670">
                <a:tc>
                  <a:txBody>
                    <a:bodyPr/>
                    <a:lstStyle/>
                    <a:p>
                      <a:pPr marL="0" marR="0">
                        <a:lnSpc>
                          <a:spcPct val="107000"/>
                        </a:lnSpc>
                        <a:spcBef>
                          <a:spcPts val="0"/>
                        </a:spcBef>
                        <a:spcAft>
                          <a:spcPts val="0"/>
                        </a:spcAft>
                      </a:pPr>
                      <a:r>
                        <a:rPr lang="en-US" sz="1600" dirty="0">
                          <a:effectLst/>
                        </a:rPr>
                        <a:t>Work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9529" marR="79529" marT="0" marB="0"/>
                </a:tc>
                <a:tc>
                  <a:txBody>
                    <a:bodyPr/>
                    <a:lstStyle/>
                    <a:p>
                      <a:pPr marL="0" marR="0">
                        <a:lnSpc>
                          <a:spcPct val="107000"/>
                        </a:lnSpc>
                        <a:spcBef>
                          <a:spcPts val="0"/>
                        </a:spcBef>
                        <a:spcAft>
                          <a:spcPts val="0"/>
                        </a:spcAft>
                      </a:pPr>
                      <a:r>
                        <a:rPr lang="en-US" sz="1600" dirty="0">
                          <a:effectLst/>
                        </a:rPr>
                        <a:t>I have to work that day.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9529" marR="79529" marT="0" marB="0"/>
                </a:tc>
                <a:tc>
                  <a:txBody>
                    <a:bodyPr/>
                    <a:lstStyle/>
                    <a:p>
                      <a:pPr marL="0" marR="0">
                        <a:lnSpc>
                          <a:spcPct val="107000"/>
                        </a:lnSpc>
                        <a:spcBef>
                          <a:spcPts val="0"/>
                        </a:spcBef>
                        <a:spcAft>
                          <a:spcPts val="0"/>
                        </a:spcAft>
                      </a:pPr>
                      <a:r>
                        <a:rPr lang="en-US" sz="1600" dirty="0">
                          <a:effectLst/>
                        </a:rPr>
                        <a:t>I realize work is very important, but is there any flexibility to move your shift around?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9529" marR="79529" marT="0" marB="0"/>
                </a:tc>
                <a:extLst>
                  <a:ext uri="{0D108BD9-81ED-4DB2-BD59-A6C34878D82A}">
                    <a16:rowId xmlns:a16="http://schemas.microsoft.com/office/drawing/2014/main" val="1820098872"/>
                  </a:ext>
                </a:extLst>
              </a:tr>
              <a:tr h="624670">
                <a:tc>
                  <a:txBody>
                    <a:bodyPr/>
                    <a:lstStyle/>
                    <a:p>
                      <a:pPr marL="0" marR="0">
                        <a:lnSpc>
                          <a:spcPct val="107000"/>
                        </a:lnSpc>
                        <a:spcBef>
                          <a:spcPts val="0"/>
                        </a:spcBef>
                        <a:spcAft>
                          <a:spcPts val="0"/>
                        </a:spcAft>
                      </a:pPr>
                      <a:r>
                        <a:rPr lang="en-US" sz="1600" dirty="0">
                          <a:effectLst/>
                        </a:rPr>
                        <a:t>Time/length of session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9529" marR="79529" marT="0" marB="0"/>
                </a:tc>
                <a:tc>
                  <a:txBody>
                    <a:bodyPr/>
                    <a:lstStyle/>
                    <a:p>
                      <a:pPr marL="0" marR="0">
                        <a:lnSpc>
                          <a:spcPct val="107000"/>
                        </a:lnSpc>
                        <a:spcBef>
                          <a:spcPts val="0"/>
                        </a:spcBef>
                        <a:spcAft>
                          <a:spcPts val="0"/>
                        </a:spcAft>
                      </a:pPr>
                      <a:r>
                        <a:rPr lang="en-US" sz="1600" dirty="0">
                          <a:effectLst/>
                        </a:rPr>
                        <a:t>Its too long. I cannot stay till the end.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9529" marR="79529" marT="0" marB="0"/>
                </a:tc>
                <a:tc>
                  <a:txBody>
                    <a:bodyPr/>
                    <a:lstStyle/>
                    <a:p>
                      <a:pPr marL="0" marR="0">
                        <a:lnSpc>
                          <a:spcPct val="107000"/>
                        </a:lnSpc>
                        <a:spcBef>
                          <a:spcPts val="0"/>
                        </a:spcBef>
                        <a:spcAft>
                          <a:spcPts val="0"/>
                        </a:spcAft>
                      </a:pPr>
                      <a:r>
                        <a:rPr lang="en-US" sz="1600" dirty="0">
                          <a:effectLst/>
                        </a:rPr>
                        <a:t>We make the sessions really engaging and they only last around an hour.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9529" marR="79529" marT="0" marB="0"/>
                </a:tc>
                <a:extLst>
                  <a:ext uri="{0D108BD9-81ED-4DB2-BD59-A6C34878D82A}">
                    <a16:rowId xmlns:a16="http://schemas.microsoft.com/office/drawing/2014/main" val="1051056364"/>
                  </a:ext>
                </a:extLst>
              </a:tr>
              <a:tr h="624670">
                <a:tc>
                  <a:txBody>
                    <a:bodyPr/>
                    <a:lstStyle/>
                    <a:p>
                      <a:pPr marL="0" marR="0">
                        <a:lnSpc>
                          <a:spcPct val="107000"/>
                        </a:lnSpc>
                        <a:spcBef>
                          <a:spcPts val="0"/>
                        </a:spcBef>
                        <a:spcAft>
                          <a:spcPts val="0"/>
                        </a:spcAft>
                      </a:pPr>
                      <a:r>
                        <a:rPr lang="en-US" sz="1600" dirty="0">
                          <a:effectLst/>
                        </a:rPr>
                        <a:t>Family event or emergency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9529" marR="79529" marT="0" marB="0"/>
                </a:tc>
                <a:tc>
                  <a:txBody>
                    <a:bodyPr/>
                    <a:lstStyle/>
                    <a:p>
                      <a:pPr marL="0" marR="0">
                        <a:lnSpc>
                          <a:spcPct val="107000"/>
                        </a:lnSpc>
                        <a:spcBef>
                          <a:spcPts val="0"/>
                        </a:spcBef>
                        <a:spcAft>
                          <a:spcPts val="0"/>
                        </a:spcAft>
                      </a:pPr>
                      <a:r>
                        <a:rPr lang="en-US" sz="1600" dirty="0">
                          <a:effectLst/>
                        </a:rPr>
                        <a:t>I had a death in the family and will not be able to attend.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9529" marR="79529" marT="0" marB="0"/>
                </a:tc>
                <a:tc>
                  <a:txBody>
                    <a:bodyPr/>
                    <a:lstStyle/>
                    <a:p>
                      <a:pPr marL="0" marR="0">
                        <a:lnSpc>
                          <a:spcPct val="107000"/>
                        </a:lnSpc>
                        <a:spcBef>
                          <a:spcPts val="0"/>
                        </a:spcBef>
                        <a:spcAft>
                          <a:spcPts val="0"/>
                        </a:spcAft>
                      </a:pPr>
                      <a:r>
                        <a:rPr lang="en-US" sz="1600" dirty="0">
                          <a:effectLst/>
                        </a:rPr>
                        <a:t>I’m so sorry to hear this, we can work with your schedule and find an alternate time that works for you.</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9529" marR="79529" marT="0" marB="0"/>
                </a:tc>
                <a:extLst>
                  <a:ext uri="{0D108BD9-81ED-4DB2-BD59-A6C34878D82A}">
                    <a16:rowId xmlns:a16="http://schemas.microsoft.com/office/drawing/2014/main" val="3062314285"/>
                  </a:ext>
                </a:extLst>
              </a:tr>
              <a:tr h="942813">
                <a:tc>
                  <a:txBody>
                    <a:bodyPr/>
                    <a:lstStyle/>
                    <a:p>
                      <a:pPr marL="0" marR="0">
                        <a:lnSpc>
                          <a:spcPct val="107000"/>
                        </a:lnSpc>
                        <a:spcBef>
                          <a:spcPts val="0"/>
                        </a:spcBef>
                        <a:spcAft>
                          <a:spcPts val="0"/>
                        </a:spcAft>
                      </a:pPr>
                      <a:r>
                        <a:rPr lang="en-US" sz="1600" dirty="0">
                          <a:effectLst/>
                        </a:rPr>
                        <a:t>Transportation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9529" marR="79529" marT="0" marB="0"/>
                </a:tc>
                <a:tc>
                  <a:txBody>
                    <a:bodyPr/>
                    <a:lstStyle/>
                    <a:p>
                      <a:pPr marL="0" marR="0">
                        <a:lnSpc>
                          <a:spcPct val="107000"/>
                        </a:lnSpc>
                        <a:spcBef>
                          <a:spcPts val="0"/>
                        </a:spcBef>
                        <a:spcAft>
                          <a:spcPts val="0"/>
                        </a:spcAft>
                      </a:pPr>
                      <a:r>
                        <a:rPr lang="en-US" sz="1600" dirty="0">
                          <a:effectLst/>
                        </a:rPr>
                        <a:t>My car broke down.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9529" marR="79529" marT="0" marB="0"/>
                </a:tc>
                <a:tc>
                  <a:txBody>
                    <a:bodyPr/>
                    <a:lstStyle/>
                    <a:p>
                      <a:pPr marL="0" marR="0">
                        <a:lnSpc>
                          <a:spcPct val="107000"/>
                        </a:lnSpc>
                        <a:spcBef>
                          <a:spcPts val="0"/>
                        </a:spcBef>
                        <a:spcAft>
                          <a:spcPts val="0"/>
                        </a:spcAft>
                      </a:pPr>
                      <a:r>
                        <a:rPr lang="en-US" sz="1600" dirty="0">
                          <a:effectLst/>
                        </a:rPr>
                        <a:t>It can be very challenging to get around without reliable transportation. Are there any other forms of transportation you could use to get here?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9529" marR="79529" marT="0" marB="0"/>
                </a:tc>
                <a:extLst>
                  <a:ext uri="{0D108BD9-81ED-4DB2-BD59-A6C34878D82A}">
                    <a16:rowId xmlns:a16="http://schemas.microsoft.com/office/drawing/2014/main" val="2581027796"/>
                  </a:ext>
                </a:extLst>
              </a:tr>
              <a:tr h="624670">
                <a:tc>
                  <a:txBody>
                    <a:bodyPr/>
                    <a:lstStyle/>
                    <a:p>
                      <a:pPr marL="0" marR="0">
                        <a:lnSpc>
                          <a:spcPct val="107000"/>
                        </a:lnSpc>
                        <a:spcBef>
                          <a:spcPts val="0"/>
                        </a:spcBef>
                        <a:spcAft>
                          <a:spcPts val="0"/>
                        </a:spcAft>
                      </a:pPr>
                      <a:r>
                        <a:rPr lang="en-US" sz="1600" dirty="0">
                          <a:effectLst/>
                        </a:rPr>
                        <a:t>Illness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9529" marR="79529" marT="0" marB="0"/>
                </a:tc>
                <a:tc>
                  <a:txBody>
                    <a:bodyPr/>
                    <a:lstStyle/>
                    <a:p>
                      <a:pPr marL="0" marR="0">
                        <a:lnSpc>
                          <a:spcPct val="107000"/>
                        </a:lnSpc>
                        <a:spcBef>
                          <a:spcPts val="0"/>
                        </a:spcBef>
                        <a:spcAft>
                          <a:spcPts val="0"/>
                        </a:spcAft>
                      </a:pPr>
                      <a:r>
                        <a:rPr lang="en-US" sz="1600" dirty="0">
                          <a:effectLst/>
                        </a:rPr>
                        <a:t>I got sick with COVID.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9529" marR="79529" marT="0" marB="0"/>
                </a:tc>
                <a:tc>
                  <a:txBody>
                    <a:bodyPr/>
                    <a:lstStyle/>
                    <a:p>
                      <a:pPr marL="0" marR="0">
                        <a:lnSpc>
                          <a:spcPct val="107000"/>
                        </a:lnSpc>
                        <a:spcBef>
                          <a:spcPts val="0"/>
                        </a:spcBef>
                        <a:spcAft>
                          <a:spcPts val="0"/>
                        </a:spcAft>
                      </a:pPr>
                      <a:r>
                        <a:rPr lang="en-US" sz="1600" dirty="0">
                          <a:effectLst/>
                        </a:rPr>
                        <a:t>I’m so sorry to hear this. we can work with your schedule and find an alternate time that works for you.</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9529" marR="79529" marT="0" marB="0"/>
                </a:tc>
                <a:extLst>
                  <a:ext uri="{0D108BD9-81ED-4DB2-BD59-A6C34878D82A}">
                    <a16:rowId xmlns:a16="http://schemas.microsoft.com/office/drawing/2014/main" val="2515455157"/>
                  </a:ext>
                </a:extLst>
              </a:tr>
            </a:tbl>
          </a:graphicData>
        </a:graphic>
      </p:graphicFrame>
      <p:sp>
        <p:nvSpPr>
          <p:cNvPr id="8" name="Content Placeholder 5">
            <a:extLst>
              <a:ext uri="{FF2B5EF4-FFF2-40B4-BE49-F238E27FC236}">
                <a16:creationId xmlns:a16="http://schemas.microsoft.com/office/drawing/2014/main" id="{3E8699AE-82BE-75D3-1CF5-71D483D57B6D}"/>
              </a:ext>
            </a:extLst>
          </p:cNvPr>
          <p:cNvSpPr txBox="1">
            <a:spLocks/>
          </p:cNvSpPr>
          <p:nvPr/>
        </p:nvSpPr>
        <p:spPr>
          <a:xfrm>
            <a:off x="10930270" y="138223"/>
            <a:ext cx="1063256" cy="7974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Background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Methods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Results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Discussion</a:t>
            </a:r>
          </a:p>
        </p:txBody>
      </p:sp>
    </p:spTree>
    <p:extLst>
      <p:ext uri="{BB962C8B-B14F-4D97-AF65-F5344CB8AC3E}">
        <p14:creationId xmlns:p14="http://schemas.microsoft.com/office/powerpoint/2010/main" val="4038406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7F0E5-F94B-E43A-CE8C-71DC1D98AFB5}"/>
              </a:ext>
            </a:extLst>
          </p:cNvPr>
          <p:cNvSpPr>
            <a:spLocks noGrp="1"/>
          </p:cNvSpPr>
          <p:nvPr>
            <p:ph type="title"/>
          </p:nvPr>
        </p:nvSpPr>
        <p:spPr>
          <a:xfrm>
            <a:off x="421741" y="464713"/>
            <a:ext cx="10515600" cy="1056269"/>
          </a:xfrm>
        </p:spPr>
        <p:txBody>
          <a:bodyPr/>
          <a:lstStyle/>
          <a:p>
            <a:r>
              <a:rPr lang="en-US" dirty="0"/>
              <a:t>Measures</a:t>
            </a:r>
          </a:p>
        </p:txBody>
      </p:sp>
      <p:graphicFrame>
        <p:nvGraphicFramePr>
          <p:cNvPr id="4" name="Table 3">
            <a:extLst>
              <a:ext uri="{FF2B5EF4-FFF2-40B4-BE49-F238E27FC236}">
                <a16:creationId xmlns:a16="http://schemas.microsoft.com/office/drawing/2014/main" id="{EDD5C364-C593-A737-F9F9-4C34E9A6DFBC}"/>
              </a:ext>
            </a:extLst>
          </p:cNvPr>
          <p:cNvGraphicFramePr>
            <a:graphicFrameLocks noGrp="1"/>
          </p:cNvGraphicFramePr>
          <p:nvPr/>
        </p:nvGraphicFramePr>
        <p:xfrm>
          <a:off x="503217" y="1360443"/>
          <a:ext cx="10703499" cy="4969411"/>
        </p:xfrm>
        <a:graphic>
          <a:graphicData uri="http://schemas.openxmlformats.org/drawingml/2006/table">
            <a:tbl>
              <a:tblPr firstRow="1" firstCol="1" bandRow="1">
                <a:tableStyleId>{3B4B98B0-60AC-42C2-AFA5-B58CD77FA1E5}</a:tableStyleId>
              </a:tblPr>
              <a:tblGrid>
                <a:gridCol w="476326">
                  <a:extLst>
                    <a:ext uri="{9D8B030D-6E8A-4147-A177-3AD203B41FA5}">
                      <a16:colId xmlns:a16="http://schemas.microsoft.com/office/drawing/2014/main" val="3196068611"/>
                    </a:ext>
                  </a:extLst>
                </a:gridCol>
                <a:gridCol w="1584291">
                  <a:extLst>
                    <a:ext uri="{9D8B030D-6E8A-4147-A177-3AD203B41FA5}">
                      <a16:colId xmlns:a16="http://schemas.microsoft.com/office/drawing/2014/main" val="499434548"/>
                    </a:ext>
                  </a:extLst>
                </a:gridCol>
                <a:gridCol w="4177208">
                  <a:extLst>
                    <a:ext uri="{9D8B030D-6E8A-4147-A177-3AD203B41FA5}">
                      <a16:colId xmlns:a16="http://schemas.microsoft.com/office/drawing/2014/main" val="1116021324"/>
                    </a:ext>
                  </a:extLst>
                </a:gridCol>
                <a:gridCol w="1531088">
                  <a:extLst>
                    <a:ext uri="{9D8B030D-6E8A-4147-A177-3AD203B41FA5}">
                      <a16:colId xmlns:a16="http://schemas.microsoft.com/office/drawing/2014/main" val="757845659"/>
                    </a:ext>
                  </a:extLst>
                </a:gridCol>
                <a:gridCol w="2934586">
                  <a:extLst>
                    <a:ext uri="{9D8B030D-6E8A-4147-A177-3AD203B41FA5}">
                      <a16:colId xmlns:a16="http://schemas.microsoft.com/office/drawing/2014/main" val="2231705495"/>
                    </a:ext>
                  </a:extLst>
                </a:gridCol>
              </a:tblGrid>
              <a:tr h="253422">
                <a:tc>
                  <a:txBody>
                    <a:bodyPr/>
                    <a:lstStyle/>
                    <a:p>
                      <a:pPr marL="0" marR="0">
                        <a:lnSpc>
                          <a:spcPct val="107000"/>
                        </a:lnSpc>
                        <a:spcBef>
                          <a:spcPts val="0"/>
                        </a:spcBef>
                        <a:spcAft>
                          <a:spcPts val="0"/>
                        </a:spcAft>
                      </a:pPr>
                      <a:endParaRPr lang="en-US" sz="1400" dirty="0">
                        <a:effectLst/>
                        <a:latin typeface="+mn-lt"/>
                        <a:ea typeface="Calibri" panose="020F0502020204030204" pitchFamily="34" charset="0"/>
                        <a:cs typeface="Times New Roman" panose="02020603050405020304" pitchFamily="18" charset="0"/>
                      </a:endParaRPr>
                    </a:p>
                  </a:txBody>
                  <a:tcPr marL="27305" marR="27305" marT="0" marB="0" anchor="b"/>
                </a:tc>
                <a:tc>
                  <a:txBody>
                    <a:bodyPr/>
                    <a:lstStyle/>
                    <a:p>
                      <a:pPr marL="0" marR="0">
                        <a:lnSpc>
                          <a:spcPct val="107000"/>
                        </a:lnSpc>
                        <a:spcBef>
                          <a:spcPts val="0"/>
                        </a:spcBef>
                        <a:spcAft>
                          <a:spcPts val="0"/>
                        </a:spcAft>
                      </a:pPr>
                      <a:r>
                        <a:rPr lang="en-US" sz="1400">
                          <a:effectLst/>
                          <a:latin typeface="+mn-lt"/>
                        </a:rPr>
                        <a:t>Measure</a:t>
                      </a:r>
                      <a:endParaRPr lang="en-US" sz="1400">
                        <a:effectLst/>
                        <a:latin typeface="+mn-lt"/>
                        <a:ea typeface="Calibri" panose="020F0502020204030204" pitchFamily="34" charset="0"/>
                        <a:cs typeface="Times New Roman" panose="02020603050405020304" pitchFamily="18" charset="0"/>
                      </a:endParaRPr>
                    </a:p>
                  </a:txBody>
                  <a:tcPr marL="27305" marR="27305" marT="0" marB="0" anchor="b"/>
                </a:tc>
                <a:tc>
                  <a:txBody>
                    <a:bodyPr/>
                    <a:lstStyle/>
                    <a:p>
                      <a:pPr marL="0" marR="0">
                        <a:lnSpc>
                          <a:spcPct val="107000"/>
                        </a:lnSpc>
                        <a:spcBef>
                          <a:spcPts val="0"/>
                        </a:spcBef>
                        <a:spcAft>
                          <a:spcPts val="0"/>
                        </a:spcAft>
                      </a:pPr>
                      <a:r>
                        <a:rPr lang="en-US" sz="1400" dirty="0">
                          <a:effectLst/>
                          <a:latin typeface="+mn-lt"/>
                        </a:rPr>
                        <a:t>Description</a:t>
                      </a:r>
                      <a:endParaRPr lang="en-US" sz="1400" dirty="0">
                        <a:effectLst/>
                        <a:latin typeface="+mn-lt"/>
                        <a:ea typeface="Calibri" panose="020F0502020204030204" pitchFamily="34" charset="0"/>
                        <a:cs typeface="Times New Roman" panose="02020603050405020304" pitchFamily="18" charset="0"/>
                      </a:endParaRPr>
                    </a:p>
                  </a:txBody>
                  <a:tcPr marL="27305" marR="27305" marT="0" marB="0" anchor="b"/>
                </a:tc>
                <a:tc>
                  <a:txBody>
                    <a:bodyPr/>
                    <a:lstStyle/>
                    <a:p>
                      <a:pPr marL="0" marR="0">
                        <a:lnSpc>
                          <a:spcPct val="107000"/>
                        </a:lnSpc>
                        <a:spcBef>
                          <a:spcPts val="0"/>
                        </a:spcBef>
                        <a:spcAft>
                          <a:spcPts val="0"/>
                        </a:spcAft>
                      </a:pPr>
                      <a:r>
                        <a:rPr lang="en-US" sz="1400">
                          <a:effectLst/>
                          <a:latin typeface="+mn-lt"/>
                        </a:rPr>
                        <a:t>Timing</a:t>
                      </a:r>
                      <a:endParaRPr lang="en-US" sz="1400">
                        <a:effectLst/>
                        <a:latin typeface="+mn-lt"/>
                        <a:ea typeface="Calibri" panose="020F0502020204030204" pitchFamily="34" charset="0"/>
                        <a:cs typeface="Times New Roman" panose="02020603050405020304" pitchFamily="18" charset="0"/>
                      </a:endParaRPr>
                    </a:p>
                  </a:txBody>
                  <a:tcPr marL="27305" marR="27305" marT="0" marB="0" anchor="b"/>
                </a:tc>
                <a:tc>
                  <a:txBody>
                    <a:bodyPr/>
                    <a:lstStyle/>
                    <a:p>
                      <a:pPr marL="0" marR="0">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Data Collection Method</a:t>
                      </a:r>
                    </a:p>
                  </a:txBody>
                  <a:tcPr marL="73152" marR="27305" marT="0" marB="0" anchor="b"/>
                </a:tc>
                <a:extLst>
                  <a:ext uri="{0D108BD9-81ED-4DB2-BD59-A6C34878D82A}">
                    <a16:rowId xmlns:a16="http://schemas.microsoft.com/office/drawing/2014/main" val="4214202147"/>
                  </a:ext>
                </a:extLst>
              </a:tr>
              <a:tr h="460456">
                <a:tc rowSpan="4">
                  <a:txBody>
                    <a:bodyPr/>
                    <a:lstStyle/>
                    <a:p>
                      <a:pPr marL="0" marR="0" algn="ctr">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Feasibility </a:t>
                      </a:r>
                    </a:p>
                    <a:p>
                      <a:pPr marL="0" marR="0" algn="ctr">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(Aim 1 )</a:t>
                      </a:r>
                    </a:p>
                  </a:txBody>
                  <a:tcPr marL="27305" marR="27305" marT="0" marB="0" vert="vert27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effectLst/>
                          <a:latin typeface="+mn-lt"/>
                        </a:rPr>
                        <a:t>Acceptability</a:t>
                      </a:r>
                      <a:endParaRPr lang="en-US" sz="1400" b="1" dirty="0">
                        <a:effectLst/>
                        <a:latin typeface="+mn-lt"/>
                        <a:ea typeface="Calibri" panose="020F0502020204030204" pitchFamily="34" charset="0"/>
                        <a:cs typeface="Times New Roman" panose="02020603050405020304" pitchFamily="18" charset="0"/>
                      </a:endParaRPr>
                    </a:p>
                  </a:txBody>
                  <a:tcPr marR="27305" marT="0" marB="0">
                    <a:lnL w="12700"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1400" dirty="0">
                          <a:effectLst/>
                          <a:latin typeface="+mn-lt"/>
                        </a:rPr>
                        <a:t>Patient satisfaction with T1DES</a:t>
                      </a:r>
                      <a:endParaRPr lang="en-US" sz="1400" dirty="0">
                        <a:effectLst/>
                        <a:latin typeface="+mn-lt"/>
                        <a:ea typeface="Calibri" panose="020F0502020204030204" pitchFamily="34" charset="0"/>
                        <a:cs typeface="Times New Roman" panose="02020603050405020304" pitchFamily="18" charset="0"/>
                      </a:endParaRPr>
                    </a:p>
                  </a:txBody>
                  <a:tcPr marL="27305" marR="27305" marT="0" marB="0"/>
                </a:tc>
                <a:tc>
                  <a:txBody>
                    <a:bodyPr/>
                    <a:lstStyle/>
                    <a:p>
                      <a:pPr marL="0" marR="0">
                        <a:lnSpc>
                          <a:spcPct val="107000"/>
                        </a:lnSpc>
                        <a:spcBef>
                          <a:spcPts val="0"/>
                        </a:spcBef>
                        <a:spcAft>
                          <a:spcPts val="0"/>
                        </a:spcAft>
                      </a:pPr>
                      <a:r>
                        <a:rPr lang="en-US" sz="1400" dirty="0">
                          <a:effectLst/>
                          <a:latin typeface="+mn-lt"/>
                        </a:rPr>
                        <a:t>Baseline, 3m, 6m</a:t>
                      </a:r>
                      <a:endParaRPr lang="en-US" sz="1400" dirty="0">
                        <a:effectLst/>
                        <a:latin typeface="+mn-lt"/>
                        <a:ea typeface="Calibri" panose="020F0502020204030204" pitchFamily="34" charset="0"/>
                        <a:cs typeface="Times New Roman" panose="02020603050405020304" pitchFamily="18" charset="0"/>
                      </a:endParaRPr>
                    </a:p>
                  </a:txBody>
                  <a:tcPr marL="45720" marR="27305" marT="0" marB="0"/>
                </a:tc>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Survey and exit interviews</a:t>
                      </a:r>
                    </a:p>
                  </a:txBody>
                  <a:tcPr marL="73152" marR="27305" marT="0" marB="0"/>
                </a:tc>
                <a:extLst>
                  <a:ext uri="{0D108BD9-81ED-4DB2-BD59-A6C34878D82A}">
                    <a16:rowId xmlns:a16="http://schemas.microsoft.com/office/drawing/2014/main" val="1107125669"/>
                  </a:ext>
                </a:extLst>
              </a:tr>
              <a:tr h="434963">
                <a:tc vMerge="1">
                  <a:txBody>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0" marB="0">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r>
                        <a:rPr lang="en-US" sz="1400" b="1" dirty="0">
                          <a:effectLst/>
                          <a:latin typeface="+mn-lt"/>
                        </a:rPr>
                        <a:t>Demand</a:t>
                      </a:r>
                      <a:endParaRPr lang="en-US" sz="1400" b="1" dirty="0">
                        <a:effectLst/>
                        <a:latin typeface="+mn-lt"/>
                        <a:ea typeface="Calibri" panose="020F0502020204030204" pitchFamily="34" charset="0"/>
                        <a:cs typeface="Times New Roman" panose="02020603050405020304" pitchFamily="18" charset="0"/>
                      </a:endParaRPr>
                    </a:p>
                  </a:txBody>
                  <a:tcPr marR="27305" marT="0" marB="0">
                    <a:lnL w="12700"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1400" dirty="0">
                          <a:effectLst/>
                          <a:latin typeface="+mn-lt"/>
                        </a:rPr>
                        <a:t>Recruitment and retention rates</a:t>
                      </a:r>
                      <a:endParaRPr lang="en-US" sz="1400" dirty="0">
                        <a:effectLst/>
                        <a:latin typeface="+mn-lt"/>
                        <a:ea typeface="Calibri" panose="020F0502020204030204" pitchFamily="34" charset="0"/>
                        <a:cs typeface="Times New Roman" panose="02020603050405020304" pitchFamily="18" charset="0"/>
                      </a:endParaRPr>
                    </a:p>
                  </a:txBody>
                  <a:tcPr marL="27305" marR="27305" marT="0" marB="0"/>
                </a:tc>
                <a:tc>
                  <a:txBody>
                    <a:bodyPr/>
                    <a:lstStyle/>
                    <a:p>
                      <a:pPr marL="0" marR="0">
                        <a:lnSpc>
                          <a:spcPct val="107000"/>
                        </a:lnSpc>
                        <a:spcBef>
                          <a:spcPts val="0"/>
                        </a:spcBef>
                        <a:spcAft>
                          <a:spcPts val="0"/>
                        </a:spcAft>
                      </a:pPr>
                      <a:r>
                        <a:rPr lang="en-US" sz="1400" dirty="0">
                          <a:effectLst/>
                          <a:latin typeface="+mn-lt"/>
                        </a:rPr>
                        <a:t>Baseline – 6m</a:t>
                      </a:r>
                      <a:endParaRPr lang="en-US" sz="1400" dirty="0">
                        <a:effectLst/>
                        <a:latin typeface="+mn-lt"/>
                        <a:ea typeface="Calibri" panose="020F0502020204030204" pitchFamily="34" charset="0"/>
                        <a:cs typeface="Times New Roman" panose="02020603050405020304" pitchFamily="18" charset="0"/>
                      </a:endParaRPr>
                    </a:p>
                  </a:txBody>
                  <a:tcPr marL="45720" marR="27305" marT="0" marB="0"/>
                </a:tc>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Recruitment &amp; retention database</a:t>
                      </a:r>
                    </a:p>
                  </a:txBody>
                  <a:tcPr marL="73152" marR="27305" marT="0" marB="0"/>
                </a:tc>
                <a:extLst>
                  <a:ext uri="{0D108BD9-81ED-4DB2-BD59-A6C34878D82A}">
                    <a16:rowId xmlns:a16="http://schemas.microsoft.com/office/drawing/2014/main" val="2557749717"/>
                  </a:ext>
                </a:extLst>
              </a:tr>
              <a:tr h="511150">
                <a:tc vMerge="1">
                  <a:txBody>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0" marB="0">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r>
                        <a:rPr lang="en-US" sz="1400" b="1" dirty="0">
                          <a:effectLst/>
                          <a:latin typeface="+mn-lt"/>
                        </a:rPr>
                        <a:t>Practicality </a:t>
                      </a:r>
                      <a:endParaRPr lang="en-US" sz="1400" b="1" dirty="0">
                        <a:effectLst/>
                        <a:latin typeface="+mn-lt"/>
                        <a:ea typeface="Calibri" panose="020F0502020204030204" pitchFamily="34" charset="0"/>
                        <a:cs typeface="Times New Roman" panose="02020603050405020304" pitchFamily="18" charset="0"/>
                      </a:endParaRPr>
                    </a:p>
                  </a:txBody>
                  <a:tcPr marR="27305" marT="0" marB="0">
                    <a:lnL w="12700"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1400" dirty="0">
                          <a:effectLst/>
                          <a:latin typeface="+mn-lt"/>
                        </a:rPr>
                        <a:t>Participants’ facilitators and barriers to participation</a:t>
                      </a:r>
                    </a:p>
                  </a:txBody>
                  <a:tcPr marL="27305" marR="27305" marT="0" marB="0"/>
                </a:tc>
                <a:tc>
                  <a:txBody>
                    <a:bodyPr/>
                    <a:lstStyle/>
                    <a:p>
                      <a:pPr marL="0" marR="0">
                        <a:lnSpc>
                          <a:spcPct val="107000"/>
                        </a:lnSpc>
                        <a:spcBef>
                          <a:spcPts val="0"/>
                        </a:spcBef>
                        <a:spcAft>
                          <a:spcPts val="0"/>
                        </a:spcAft>
                      </a:pPr>
                      <a:r>
                        <a:rPr lang="en-US" sz="1400" dirty="0">
                          <a:effectLst/>
                          <a:latin typeface="+mn-lt"/>
                        </a:rPr>
                        <a:t>Baseline – 6m</a:t>
                      </a:r>
                      <a:endParaRPr lang="en-US" sz="1400" dirty="0">
                        <a:effectLst/>
                        <a:latin typeface="+mn-lt"/>
                        <a:ea typeface="Calibri" panose="020F0502020204030204" pitchFamily="34" charset="0"/>
                        <a:cs typeface="Times New Roman" panose="02020603050405020304" pitchFamily="18" charset="0"/>
                      </a:endParaRPr>
                    </a:p>
                  </a:txBody>
                  <a:tcPr marL="45720" marR="27305" marT="0" marB="0"/>
                </a:tc>
                <a:tc>
                  <a:txBody>
                    <a:bodyPr/>
                    <a:lstStyle/>
                    <a:p>
                      <a:pPr marL="0" marR="0" indent="0">
                        <a:lnSpc>
                          <a:spcPct val="107000"/>
                        </a:lnSpc>
                        <a:spcBef>
                          <a:spcPts val="0"/>
                        </a:spcBef>
                        <a:spcAft>
                          <a:spcPts val="0"/>
                        </a:spcAft>
                        <a:buNone/>
                      </a:pPr>
                      <a:r>
                        <a:rPr lang="en-US" sz="1400" dirty="0">
                          <a:effectLst/>
                          <a:latin typeface="+mn-lt"/>
                          <a:ea typeface="Calibri" panose="020F0502020204030204" pitchFamily="34" charset="0"/>
                          <a:cs typeface="Times New Roman" panose="02020603050405020304" pitchFamily="18" charset="0"/>
                        </a:rPr>
                        <a:t>Exit interviews</a:t>
                      </a:r>
                    </a:p>
                  </a:txBody>
                  <a:tcPr marL="73152" marR="27305" marT="0" marB="0"/>
                </a:tc>
                <a:extLst>
                  <a:ext uri="{0D108BD9-81ED-4DB2-BD59-A6C34878D82A}">
                    <a16:rowId xmlns:a16="http://schemas.microsoft.com/office/drawing/2014/main" val="335517920"/>
                  </a:ext>
                </a:extLst>
              </a:tr>
              <a:tr h="956143">
                <a:tc vMerge="1">
                  <a:txBody>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0" marB="0"/>
                </a:tc>
                <a:tc>
                  <a:txBody>
                    <a:bodyPr/>
                    <a:lstStyle/>
                    <a:p>
                      <a:pPr marL="0" marR="0">
                        <a:lnSpc>
                          <a:spcPct val="100000"/>
                        </a:lnSpc>
                        <a:spcBef>
                          <a:spcPts val="0"/>
                        </a:spcBef>
                        <a:spcAft>
                          <a:spcPts val="0"/>
                        </a:spcAft>
                      </a:pPr>
                      <a:r>
                        <a:rPr lang="en-US" sz="1400" b="1" dirty="0">
                          <a:effectLst/>
                          <a:latin typeface="+mn-lt"/>
                        </a:rPr>
                        <a:t>Implementation Fidelity</a:t>
                      </a:r>
                    </a:p>
                    <a:p>
                      <a:pPr marL="0" marR="0">
                        <a:lnSpc>
                          <a:spcPct val="100000"/>
                        </a:lnSpc>
                        <a:spcBef>
                          <a:spcPts val="0"/>
                        </a:spcBef>
                        <a:spcAft>
                          <a:spcPts val="0"/>
                        </a:spcAft>
                      </a:pPr>
                      <a:r>
                        <a:rPr lang="en-US" sz="1400" b="1" dirty="0">
                          <a:effectLst/>
                          <a:latin typeface="+mn-lt"/>
                        </a:rPr>
                        <a:t> </a:t>
                      </a:r>
                      <a:endParaRPr lang="en-US" sz="1400" b="1" dirty="0">
                        <a:effectLst/>
                        <a:latin typeface="+mn-lt"/>
                        <a:ea typeface="Calibri" panose="020F0502020204030204" pitchFamily="34" charset="0"/>
                        <a:cs typeface="Times New Roman" panose="02020603050405020304" pitchFamily="18" charset="0"/>
                      </a:endParaRPr>
                    </a:p>
                  </a:txBody>
                  <a:tcPr marR="27305"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dirty="0">
                          <a:effectLst/>
                          <a:latin typeface="+mn-lt"/>
                          <a:ea typeface="Calibri" panose="020F0502020204030204" pitchFamily="34" charset="0"/>
                          <a:cs typeface="Times New Roman" panose="02020603050405020304" pitchFamily="18" charset="0"/>
                        </a:rPr>
                        <a:t>1) Facilitator feedback on session implementation</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dirty="0">
                          <a:effectLst/>
                          <a:latin typeface="+mn-lt"/>
                          <a:ea typeface="Calibri" panose="020F0502020204030204" pitchFamily="34" charset="0"/>
                          <a:cs typeface="Times New Roman" panose="02020603050405020304" pitchFamily="18" charset="0"/>
                        </a:rPr>
                        <a:t>2) Observer checklist of activities to measure adherence &amp; exposure; session length</a:t>
                      </a:r>
                    </a:p>
                  </a:txBody>
                  <a:tcPr marL="27305" marR="27305" marT="0" marB="0">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dirty="0">
                          <a:effectLst/>
                          <a:latin typeface="+mn-lt"/>
                        </a:rPr>
                        <a:t>Sessions 1-5</a:t>
                      </a:r>
                      <a:endParaRPr lang="en-US" sz="1400" dirty="0">
                        <a:effectLst/>
                        <a:latin typeface="+mn-lt"/>
                        <a:ea typeface="Calibri" panose="020F0502020204030204" pitchFamily="34" charset="0"/>
                        <a:cs typeface="Times New Roman" panose="02020603050405020304" pitchFamily="18" charset="0"/>
                      </a:endParaRPr>
                    </a:p>
                  </a:txBody>
                  <a:tcPr marL="45720" marR="27305" marT="0" marB="0">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Facilitator self-evaluation</a:t>
                      </a:r>
                    </a:p>
                    <a:p>
                      <a:pPr marL="0" marR="0">
                        <a:lnSpc>
                          <a:spcPct val="100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Observer checklist</a:t>
                      </a:r>
                    </a:p>
                  </a:txBody>
                  <a:tcPr marL="73152" marR="27305"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0192798"/>
                  </a:ext>
                </a:extLst>
              </a:tr>
              <a:tr h="1114756">
                <a:tc rowSpan="3">
                  <a:txBody>
                    <a:bodyPr/>
                    <a:lstStyle/>
                    <a:p>
                      <a:pPr marL="0" marR="0" algn="ctr">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Effectiveness </a:t>
                      </a:r>
                    </a:p>
                    <a:p>
                      <a:pPr marL="0" marR="0" algn="ctr">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(Aim 2)</a:t>
                      </a:r>
                    </a:p>
                  </a:txBody>
                  <a:tcPr marL="27305" marR="27305" marT="0" marB="0" vert="vert27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effectLst/>
                          <a:latin typeface="+mn-lt"/>
                          <a:ea typeface="Calibri" panose="020F0502020204030204" pitchFamily="34" charset="0"/>
                          <a:cs typeface="Times New Roman" panose="02020603050405020304" pitchFamily="18" charset="0"/>
                        </a:rPr>
                        <a:t>Diabetes Distress</a:t>
                      </a:r>
                    </a:p>
                  </a:txBody>
                  <a:tcPr marR="27305"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Level of self-reported diabetes distress: </a:t>
                      </a:r>
                    </a:p>
                    <a:p>
                      <a:pPr marL="0" marR="0">
                        <a:lnSpc>
                          <a:spcPct val="107000"/>
                        </a:lnSpc>
                        <a:spcBef>
                          <a:spcPts val="0"/>
                        </a:spcBef>
                        <a:spcAft>
                          <a:spcPts val="0"/>
                        </a:spcAft>
                      </a:pPr>
                      <a:r>
                        <a:rPr lang="en-US" sz="1400" dirty="0">
                          <a:effectLst/>
                          <a:latin typeface="+mn-lt"/>
                          <a:ea typeface="Calibri" panose="020F0502020204030204" pitchFamily="34" charset="0"/>
                        </a:rPr>
                        <a:t>powerlessness, management distress, hypoglycemia distress, negative social perceptions, eating distress, physician distress, and family/friend distress</a:t>
                      </a:r>
                    </a:p>
                  </a:txBody>
                  <a:tcPr marL="27305" marR="27305" marT="0" marB="0">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Baseline, 3m, 6m</a:t>
                      </a:r>
                    </a:p>
                  </a:txBody>
                  <a:tcPr marL="45720" marR="27305" marT="0" marB="0">
                    <a:lnT w="12700"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Type 1 Diabetes Distress Scale </a:t>
                      </a:r>
                    </a:p>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(T1-DDS)</a:t>
                      </a:r>
                    </a:p>
                  </a:txBody>
                  <a:tcPr marL="73152" marR="27305"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30404229"/>
                  </a:ext>
                </a:extLst>
              </a:tr>
              <a:tr h="460456">
                <a:tc vMerge="1">
                  <a:txBody>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0" marB="0"/>
                </a:tc>
                <a:tc>
                  <a:txBody>
                    <a:bodyPr/>
                    <a:lstStyle/>
                    <a:p>
                      <a:pPr marL="0" marR="0">
                        <a:lnSpc>
                          <a:spcPct val="107000"/>
                        </a:lnSpc>
                        <a:spcBef>
                          <a:spcPts val="0"/>
                        </a:spcBef>
                        <a:spcAft>
                          <a:spcPts val="0"/>
                        </a:spcAft>
                      </a:pPr>
                      <a:r>
                        <a:rPr lang="en-US" sz="1400" b="1" dirty="0">
                          <a:effectLst/>
                          <a:latin typeface="+mn-lt"/>
                          <a:ea typeface="Calibri" panose="020F0502020204030204" pitchFamily="34" charset="0"/>
                          <a:cs typeface="Times New Roman" panose="02020603050405020304" pitchFamily="18" charset="0"/>
                        </a:rPr>
                        <a:t>Glycemic control</a:t>
                      </a:r>
                    </a:p>
                  </a:txBody>
                  <a:tcPr marR="27305" marT="0" marB="0">
                    <a:lnL w="12700"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1400" kern="1200" dirty="0">
                          <a:solidFill>
                            <a:schemeClr val="tx1"/>
                          </a:solidFill>
                          <a:effectLst/>
                          <a:latin typeface="+mn-lt"/>
                          <a:ea typeface="+mn-ea"/>
                          <a:cs typeface="+mn-cs"/>
                        </a:rPr>
                        <a:t>Average blood sugar level over the past 3-months</a:t>
                      </a:r>
                      <a:endParaRPr lang="en-US" sz="1400" dirty="0">
                        <a:effectLst/>
                        <a:latin typeface="+mn-lt"/>
                        <a:ea typeface="Calibri" panose="020F0502020204030204" pitchFamily="34" charset="0"/>
                        <a:cs typeface="Times New Roman" panose="02020603050405020304" pitchFamily="18" charset="0"/>
                      </a:endParaRPr>
                    </a:p>
                  </a:txBody>
                  <a:tcPr marL="27305" marR="27305" marT="0" marB="0"/>
                </a:tc>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Baseline, 3m, 6m</a:t>
                      </a:r>
                    </a:p>
                  </a:txBody>
                  <a:tcPr marL="45720" marR="27305" marT="0" marB="0"/>
                </a:tc>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Point-of-care A1c</a:t>
                      </a:r>
                    </a:p>
                  </a:txBody>
                  <a:tcPr marL="73152" marR="27305" marT="0" marB="0"/>
                </a:tc>
                <a:extLst>
                  <a:ext uri="{0D108BD9-81ED-4DB2-BD59-A6C34878D82A}">
                    <a16:rowId xmlns:a16="http://schemas.microsoft.com/office/drawing/2014/main" val="2548254056"/>
                  </a:ext>
                </a:extLst>
              </a:tr>
              <a:tr h="778065">
                <a:tc vMerge="1">
                  <a:txBody>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0" marB="0"/>
                </a:tc>
                <a:tc>
                  <a:txBody>
                    <a:bodyPr/>
                    <a:lstStyle/>
                    <a:p>
                      <a:pPr marL="0" marR="0">
                        <a:lnSpc>
                          <a:spcPct val="107000"/>
                        </a:lnSpc>
                        <a:spcBef>
                          <a:spcPts val="0"/>
                        </a:spcBef>
                        <a:spcAft>
                          <a:spcPts val="0"/>
                        </a:spcAft>
                      </a:pPr>
                      <a:r>
                        <a:rPr lang="en-US" sz="1400" b="1" dirty="0">
                          <a:effectLst/>
                          <a:latin typeface="+mn-lt"/>
                          <a:ea typeface="Calibri" panose="020F0502020204030204" pitchFamily="34" charset="0"/>
                          <a:cs typeface="Times New Roman" panose="02020603050405020304" pitchFamily="18" charset="0"/>
                        </a:rPr>
                        <a:t>Diabetes self-management</a:t>
                      </a:r>
                    </a:p>
                  </a:txBody>
                  <a:tcPr marR="27305" marT="0" marB="0">
                    <a:lnL w="12700" cap="flat" cmpd="sng" algn="ctr">
                      <a:solidFill>
                        <a:schemeClr val="tx1"/>
                      </a:solidFill>
                      <a:prstDash val="solid"/>
                      <a:round/>
                      <a:headEnd type="none" w="med" len="med"/>
                      <a:tailEnd type="none" w="med" len="med"/>
                    </a:lnL>
                    <a:lnB w="12700" cap="flat" cmpd="sng" algn="ctr">
                      <a:solidFill>
                        <a:schemeClr val="accent1">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dirty="0">
                          <a:effectLst/>
                          <a:latin typeface="+mn-lt"/>
                          <a:ea typeface="Calibri" panose="020F0502020204030204" pitchFamily="34" charset="0"/>
                          <a:cs typeface="Times New Roman" panose="02020603050405020304" pitchFamily="18" charset="0"/>
                        </a:rPr>
                        <a:t>Diabetes self-care behaviors from past 8 weeks: dietary control, medication adherence, BG monitoring, Physical activity, physician</a:t>
                      </a:r>
                    </a:p>
                  </a:txBody>
                  <a:tcPr marL="27305" marR="27305" marT="0" marB="0">
                    <a:lnB w="12700" cap="flat" cmpd="sng" algn="ctr">
                      <a:solidFill>
                        <a:schemeClr val="accent1">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Baseline, 3m, 6m</a:t>
                      </a:r>
                    </a:p>
                  </a:txBody>
                  <a:tcPr marL="45720" marR="27305" marT="0" marB="0">
                    <a:lnB w="12700" cap="flat" cmpd="sng" algn="ctr">
                      <a:solidFill>
                        <a:schemeClr val="accent1">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dirty="0">
                          <a:effectLst/>
                          <a:latin typeface="+mn-lt"/>
                          <a:ea typeface="Calibri" panose="020F0502020204030204" pitchFamily="34" charset="0"/>
                          <a:cs typeface="Times New Roman" panose="02020603050405020304" pitchFamily="18" charset="0"/>
                        </a:rPr>
                        <a:t>Diabetes Self-Management Questionnaire (DSMQ)</a:t>
                      </a:r>
                    </a:p>
                  </a:txBody>
                  <a:tcPr marL="73152" marR="27305" marT="0" marB="0">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39636940"/>
                  </a:ext>
                </a:extLst>
              </a:tr>
            </a:tbl>
          </a:graphicData>
        </a:graphic>
      </p:graphicFrame>
      <p:sp>
        <p:nvSpPr>
          <p:cNvPr id="5" name="Content Placeholder 5">
            <a:extLst>
              <a:ext uri="{FF2B5EF4-FFF2-40B4-BE49-F238E27FC236}">
                <a16:creationId xmlns:a16="http://schemas.microsoft.com/office/drawing/2014/main" id="{61A4CA84-1F76-AA3F-DE39-AEC86A4A14AE}"/>
              </a:ext>
            </a:extLst>
          </p:cNvPr>
          <p:cNvSpPr txBox="1">
            <a:spLocks/>
          </p:cNvSpPr>
          <p:nvPr/>
        </p:nvSpPr>
        <p:spPr>
          <a:xfrm>
            <a:off x="10930270" y="138223"/>
            <a:ext cx="1063256" cy="7974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Background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Methods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Results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Discussion</a:t>
            </a:r>
          </a:p>
        </p:txBody>
      </p:sp>
    </p:spTree>
    <p:extLst>
      <p:ext uri="{BB962C8B-B14F-4D97-AF65-F5344CB8AC3E}">
        <p14:creationId xmlns:p14="http://schemas.microsoft.com/office/powerpoint/2010/main" val="2987656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91A73-4ABF-6866-D8FC-4044557283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1AE2BC-769B-0262-9A8A-2F809BA43D72}"/>
              </a:ext>
            </a:extLst>
          </p:cNvPr>
          <p:cNvSpPr>
            <a:spLocks noGrp="1"/>
          </p:cNvSpPr>
          <p:nvPr>
            <p:ph type="title"/>
          </p:nvPr>
        </p:nvSpPr>
        <p:spPr/>
        <p:txBody>
          <a:bodyPr vert="horz" wrap="square" lIns="91416" tIns="45708" rIns="91416" bIns="45708" rtlCol="0" anchor="b" anchorCtr="0">
            <a:normAutofit fontScale="90000"/>
          </a:bodyPr>
          <a:lstStyle/>
          <a:p>
            <a:pPr algn="ctr"/>
            <a:r>
              <a:rPr lang="en-US" sz="8000" dirty="0"/>
              <a:t>Preliminary Results</a:t>
            </a:r>
          </a:p>
        </p:txBody>
      </p:sp>
    </p:spTree>
    <p:extLst>
      <p:ext uri="{BB962C8B-B14F-4D97-AF65-F5344CB8AC3E}">
        <p14:creationId xmlns:p14="http://schemas.microsoft.com/office/powerpoint/2010/main" val="2038153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8520E8A8-B97F-7233-ACED-C43FEE7657C5}"/>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a:solidFill>
                  <a:schemeClr val="tx1"/>
                </a:solidFill>
                <a:latin typeface="+mj-lt"/>
                <a:ea typeface="+mj-ea"/>
                <a:cs typeface="+mj-cs"/>
              </a:rPr>
              <a:t>Results: T1DES Sample (N=84)</a:t>
            </a:r>
          </a:p>
        </p:txBody>
      </p:sp>
      <p:pic>
        <p:nvPicPr>
          <p:cNvPr id="4" name="Picture 3">
            <a:extLst>
              <a:ext uri="{FF2B5EF4-FFF2-40B4-BE49-F238E27FC236}">
                <a16:creationId xmlns:a16="http://schemas.microsoft.com/office/drawing/2014/main" id="{A0A4965F-43E8-80C9-66EC-8C12A3BCE27B}"/>
              </a:ext>
            </a:extLst>
          </p:cNvPr>
          <p:cNvPicPr>
            <a:picLocks noChangeAspect="1"/>
          </p:cNvPicPr>
          <p:nvPr/>
        </p:nvPicPr>
        <p:blipFill>
          <a:blip r:embed="rId3"/>
          <a:srcRect t="6935" b="5208"/>
          <a:stretch>
            <a:fillRect/>
          </a:stretch>
        </p:blipFill>
        <p:spPr>
          <a:xfrm>
            <a:off x="1244009" y="1266966"/>
            <a:ext cx="7761768" cy="5301971"/>
          </a:xfrm>
          <a:prstGeom prst="rect">
            <a:avLst/>
          </a:prstGeom>
        </p:spPr>
      </p:pic>
      <p:sp>
        <p:nvSpPr>
          <p:cNvPr id="5" name="Content Placeholder 5">
            <a:extLst>
              <a:ext uri="{FF2B5EF4-FFF2-40B4-BE49-F238E27FC236}">
                <a16:creationId xmlns:a16="http://schemas.microsoft.com/office/drawing/2014/main" id="{06D29F48-FC9B-2568-2503-E44C1DF345D0}"/>
              </a:ext>
            </a:extLst>
          </p:cNvPr>
          <p:cNvSpPr txBox="1">
            <a:spLocks/>
          </p:cNvSpPr>
          <p:nvPr/>
        </p:nvSpPr>
        <p:spPr>
          <a:xfrm>
            <a:off x="10930270" y="138223"/>
            <a:ext cx="1063256" cy="7974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Background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Methods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Results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Discussion</a:t>
            </a:r>
          </a:p>
        </p:txBody>
      </p:sp>
    </p:spTree>
    <p:extLst>
      <p:ext uri="{BB962C8B-B14F-4D97-AF65-F5344CB8AC3E}">
        <p14:creationId xmlns:p14="http://schemas.microsoft.com/office/powerpoint/2010/main" val="3411540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0B27B-E46A-42E0-CF8C-637F64962B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F628CD-7B4F-8C00-F405-329EF4D62C04}"/>
              </a:ext>
            </a:extLst>
          </p:cNvPr>
          <p:cNvSpPr>
            <a:spLocks noGrp="1"/>
          </p:cNvSpPr>
          <p:nvPr>
            <p:ph type="title"/>
          </p:nvPr>
        </p:nvSpPr>
        <p:spPr/>
        <p:txBody>
          <a:bodyPr/>
          <a:lstStyle/>
          <a:p>
            <a:r>
              <a:rPr lang="en-US" dirty="0"/>
              <a:t>Feasibility of T1DES (Aim 1)</a:t>
            </a:r>
          </a:p>
        </p:txBody>
      </p:sp>
      <p:graphicFrame>
        <p:nvGraphicFramePr>
          <p:cNvPr id="7" name="Chart 6">
            <a:extLst>
              <a:ext uri="{FF2B5EF4-FFF2-40B4-BE49-F238E27FC236}">
                <a16:creationId xmlns:a16="http://schemas.microsoft.com/office/drawing/2014/main" id="{C8020A8D-2416-10A8-4D43-A536DB2F33E6}"/>
              </a:ext>
            </a:extLst>
          </p:cNvPr>
          <p:cNvGraphicFramePr>
            <a:graphicFrameLocks/>
          </p:cNvGraphicFramePr>
          <p:nvPr/>
        </p:nvGraphicFramePr>
        <p:xfrm>
          <a:off x="838200" y="1965303"/>
          <a:ext cx="8204199" cy="38179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A3A669D6-3B96-4510-AA49-41CCE3D75711}"/>
              </a:ext>
            </a:extLst>
          </p:cNvPr>
          <p:cNvGraphicFramePr>
            <a:graphicFrameLocks/>
          </p:cNvGraphicFramePr>
          <p:nvPr/>
        </p:nvGraphicFramePr>
        <p:xfrm>
          <a:off x="838200" y="1968478"/>
          <a:ext cx="8191499" cy="3814764"/>
        </p:xfrm>
        <a:graphic>
          <a:graphicData uri="http://schemas.openxmlformats.org/drawingml/2006/chart">
            <c:chart xmlns:c="http://schemas.openxmlformats.org/drawingml/2006/chart" xmlns:r="http://schemas.openxmlformats.org/officeDocument/2006/relationships" r:id="rId4"/>
          </a:graphicData>
        </a:graphic>
      </p:graphicFrame>
      <p:sp>
        <p:nvSpPr>
          <p:cNvPr id="10" name="Content Placeholder 5">
            <a:extLst>
              <a:ext uri="{FF2B5EF4-FFF2-40B4-BE49-F238E27FC236}">
                <a16:creationId xmlns:a16="http://schemas.microsoft.com/office/drawing/2014/main" id="{E406CF66-614E-9AA1-323C-5F67BADC1DF1}"/>
              </a:ext>
            </a:extLst>
          </p:cNvPr>
          <p:cNvSpPr txBox="1">
            <a:spLocks/>
          </p:cNvSpPr>
          <p:nvPr/>
        </p:nvSpPr>
        <p:spPr>
          <a:xfrm>
            <a:off x="10930270" y="138223"/>
            <a:ext cx="1063256" cy="7974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Background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Methods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Results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Discussion</a:t>
            </a:r>
          </a:p>
        </p:txBody>
      </p:sp>
    </p:spTree>
    <p:extLst>
      <p:ext uri="{BB962C8B-B14F-4D97-AF65-F5344CB8AC3E}">
        <p14:creationId xmlns:p14="http://schemas.microsoft.com/office/powerpoint/2010/main" val="86780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E3DE2-00A6-7145-E492-915ED178630F}"/>
              </a:ext>
            </a:extLst>
          </p:cNvPr>
          <p:cNvSpPr>
            <a:spLocks noGrp="1"/>
          </p:cNvSpPr>
          <p:nvPr>
            <p:ph type="title"/>
          </p:nvPr>
        </p:nvSpPr>
        <p:spPr/>
        <p:txBody>
          <a:bodyPr>
            <a:normAutofit/>
          </a:bodyPr>
          <a:lstStyle/>
          <a:p>
            <a:r>
              <a:rPr lang="en-US" sz="3200" dirty="0"/>
              <a:t>Participant Satisfaction</a:t>
            </a:r>
          </a:p>
        </p:txBody>
      </p:sp>
      <p:sp>
        <p:nvSpPr>
          <p:cNvPr id="7" name="TextBox 6">
            <a:extLst>
              <a:ext uri="{FF2B5EF4-FFF2-40B4-BE49-F238E27FC236}">
                <a16:creationId xmlns:a16="http://schemas.microsoft.com/office/drawing/2014/main" id="{78ACAFB3-67CA-1760-2A61-47C84A49B1D2}"/>
              </a:ext>
            </a:extLst>
          </p:cNvPr>
          <p:cNvSpPr txBox="1"/>
          <p:nvPr/>
        </p:nvSpPr>
        <p:spPr>
          <a:xfrm>
            <a:off x="838201" y="1917590"/>
            <a:ext cx="10591800" cy="4202176"/>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000000"/>
                </a:solidFill>
                <a:effectLst/>
                <a:highlight>
                  <a:srgbClr val="FFFFFF"/>
                </a:highlight>
                <a:uLnTx/>
                <a:uFillTx/>
                <a:latin typeface="Calibri" panose="020F0502020204030204" pitchFamily="34" charset="0"/>
                <a:ea typeface="+mn-ea"/>
                <a:cs typeface="+mn-cs"/>
              </a:rPr>
              <a:t>“I would say that I do </a:t>
            </a:r>
            <a:r>
              <a:rPr kumimoji="0" lang="en-US" sz="2000" b="1" i="1" u="none" strike="noStrike" kern="1200" cap="none" spc="0" normalizeH="0" baseline="0" noProof="0" dirty="0">
                <a:ln>
                  <a:noFill/>
                </a:ln>
                <a:solidFill>
                  <a:srgbClr val="0070C0"/>
                </a:solidFill>
                <a:effectLst/>
                <a:highlight>
                  <a:srgbClr val="FFFFFF"/>
                </a:highlight>
                <a:uLnTx/>
                <a:uFillTx/>
                <a:latin typeface="Calibri" panose="020F0502020204030204" pitchFamily="34" charset="0"/>
                <a:ea typeface="+mn-ea"/>
                <a:cs typeface="+mn-cs"/>
              </a:rPr>
              <a:t>agree talking to other diabetics</a:t>
            </a:r>
            <a:r>
              <a:rPr kumimoji="0" lang="en-US" sz="2000" b="0" i="1" u="none" strike="noStrike" kern="1200" cap="none" spc="0" normalizeH="0" baseline="0" noProof="0" dirty="0">
                <a:ln>
                  <a:noFill/>
                </a:ln>
                <a:solidFill>
                  <a:srgbClr val="000000"/>
                </a:solidFill>
                <a:effectLst/>
                <a:highlight>
                  <a:srgbClr val="FFFFFF"/>
                </a:highlight>
                <a:uLnTx/>
                <a:uFillTx/>
                <a:latin typeface="Calibri" panose="020F0502020204030204" pitchFamily="34" charset="0"/>
                <a:ea typeface="+mn-ea"/>
                <a:cs typeface="+mn-cs"/>
              </a:rPr>
              <a:t>, even if we’re just chatting for an hour once a month or something, it’s a </a:t>
            </a:r>
            <a:r>
              <a:rPr kumimoji="0" lang="en-US" sz="2000" b="0" i="1" u="none" strike="noStrike" kern="1200" cap="none" spc="0" normalizeH="0" baseline="0" noProof="0" dirty="0">
                <a:ln>
                  <a:noFill/>
                </a:ln>
                <a:solidFill>
                  <a:prstClr val="black"/>
                </a:solidFill>
                <a:effectLst/>
                <a:highlight>
                  <a:srgbClr val="FFFFFF"/>
                </a:highlight>
                <a:uLnTx/>
                <a:uFillTx/>
                <a:latin typeface="Calibri" panose="020F0502020204030204" pitchFamily="34" charset="0"/>
                <a:ea typeface="+mn-ea"/>
                <a:cs typeface="+mn-cs"/>
              </a:rPr>
              <a:t>nice reminder that you’re not the only person </a:t>
            </a:r>
            <a:r>
              <a:rPr kumimoji="0" lang="en-US" sz="2000" b="0" i="1" u="none" strike="noStrike" kern="1200" cap="none" spc="0" normalizeH="0" baseline="0" noProof="0" dirty="0">
                <a:ln>
                  <a:noFill/>
                </a:ln>
                <a:solidFill>
                  <a:srgbClr val="000000"/>
                </a:solidFill>
                <a:effectLst/>
                <a:highlight>
                  <a:srgbClr val="FFFFFF"/>
                </a:highlight>
                <a:uLnTx/>
                <a:uFillTx/>
                <a:latin typeface="Calibri" panose="020F0502020204030204" pitchFamily="34" charset="0"/>
                <a:ea typeface="+mn-ea"/>
                <a:cs typeface="+mn-cs"/>
              </a:rPr>
              <a:t>going through this, </a:t>
            </a:r>
            <a:r>
              <a:rPr kumimoji="0" lang="en-US" sz="2000" b="1" i="1" u="none" strike="noStrike" kern="1200" cap="none" spc="0" normalizeH="0" baseline="0" noProof="0" dirty="0">
                <a:ln>
                  <a:noFill/>
                </a:ln>
                <a:solidFill>
                  <a:srgbClr val="0070C0"/>
                </a:solidFill>
                <a:effectLst/>
                <a:highlight>
                  <a:srgbClr val="FFFFFF"/>
                </a:highlight>
                <a:uLnTx/>
                <a:uFillTx/>
                <a:latin typeface="Calibri" panose="020F0502020204030204" pitchFamily="34" charset="0"/>
                <a:ea typeface="+mn-ea"/>
                <a:cs typeface="+mn-cs"/>
              </a:rPr>
              <a:t>you’re not the only person in your age going through this</a:t>
            </a:r>
            <a:r>
              <a:rPr kumimoji="0" lang="en-US" sz="2000" b="0" i="1" u="none" strike="noStrike" kern="1200" cap="none" spc="0" normalizeH="0" baseline="0" noProof="0" dirty="0">
                <a:ln>
                  <a:noFill/>
                </a:ln>
                <a:solidFill>
                  <a:srgbClr val="000000"/>
                </a:solidFill>
                <a:effectLst/>
                <a:highlight>
                  <a:srgbClr val="FFFFFF"/>
                </a:highlight>
                <a:uLnTx/>
                <a:uFillTx/>
                <a:latin typeface="Calibri" panose="020F0502020204030204" pitchFamily="34" charset="0"/>
                <a:ea typeface="+mn-ea"/>
                <a:cs typeface="+mn-cs"/>
              </a:rPr>
              <a:t>. There’s other people, </a:t>
            </a:r>
            <a:r>
              <a:rPr kumimoji="0" lang="en-US" sz="2000" b="1" i="1" u="none" strike="noStrike" kern="1200" cap="none" spc="0" normalizeH="0" baseline="0" noProof="0" dirty="0">
                <a:ln>
                  <a:noFill/>
                </a:ln>
                <a:solidFill>
                  <a:srgbClr val="0070C0"/>
                </a:solidFill>
                <a:effectLst/>
                <a:highlight>
                  <a:srgbClr val="FFFFFF"/>
                </a:highlight>
                <a:uLnTx/>
                <a:uFillTx/>
                <a:latin typeface="Calibri" panose="020F0502020204030204" pitchFamily="34" charset="0"/>
                <a:ea typeface="+mn-ea"/>
                <a:cs typeface="+mn-cs"/>
              </a:rPr>
              <a:t>other 20-something year old young Black women, very, very… I felt represented</a:t>
            </a:r>
            <a:r>
              <a:rPr kumimoji="0" lang="en-US" sz="2000" b="0" i="1" u="none" strike="noStrike" kern="1200" cap="none" spc="0" normalizeH="0" baseline="0" noProof="0" dirty="0">
                <a:ln>
                  <a:noFill/>
                </a:ln>
                <a:solidFill>
                  <a:srgbClr val="000000"/>
                </a:solidFill>
                <a:effectLst/>
                <a:highlight>
                  <a:srgbClr val="FFFFFF"/>
                </a:highlight>
                <a:uLnTx/>
                <a:uFillTx/>
                <a:latin typeface="Calibri" panose="020F0502020204030204" pitchFamily="34" charset="0"/>
                <a:ea typeface="+mn-ea"/>
                <a:cs typeface="+mn-cs"/>
              </a:rPr>
              <a:t>, like I felt like I am not the only… a lot of times if I walk into a room even if it’s a room full of </a:t>
            </a:r>
            <a:r>
              <a:rPr kumimoji="0" lang="en-US" sz="2000" b="0" i="1" u="none" strike="noStrike" kern="1200" cap="none" spc="0" normalizeH="0" baseline="0" noProof="0" dirty="0">
                <a:ln>
                  <a:noFill/>
                </a:ln>
                <a:solidFill>
                  <a:prstClr val="black"/>
                </a:solidFill>
                <a:effectLst/>
                <a:highlight>
                  <a:srgbClr val="FFFFFF"/>
                </a:highlight>
                <a:uLnTx/>
                <a:uFillTx/>
                <a:latin typeface="Calibri" panose="020F0502020204030204" pitchFamily="34" charset="0"/>
                <a:ea typeface="+mn-ea"/>
                <a:cs typeface="+mn-cs"/>
              </a:rPr>
              <a:t>diabetics most of the people are either going to be like guys, or not Black, </a:t>
            </a:r>
            <a:r>
              <a:rPr kumimoji="0" lang="en-US" sz="2000" b="0" i="1" u="none" strike="noStrike" kern="1200" cap="none" spc="0" normalizeH="0" baseline="0" noProof="0" dirty="0">
                <a:ln>
                  <a:noFill/>
                </a:ln>
                <a:solidFill>
                  <a:srgbClr val="000000"/>
                </a:solidFill>
                <a:effectLst/>
                <a:highlight>
                  <a:srgbClr val="FFFFFF"/>
                </a:highlight>
                <a:uLnTx/>
                <a:uFillTx/>
                <a:latin typeface="Calibri" panose="020F0502020204030204" pitchFamily="34" charset="0"/>
                <a:ea typeface="+mn-ea"/>
                <a:cs typeface="+mn-cs"/>
              </a:rPr>
              <a:t>I am going to be different in some way. So </a:t>
            </a:r>
            <a:r>
              <a:rPr kumimoji="0" lang="en-US" sz="2000" b="1" i="1" u="none" strike="noStrike" kern="1200" cap="none" spc="0" normalizeH="0" baseline="0" noProof="0" dirty="0">
                <a:ln>
                  <a:noFill/>
                </a:ln>
                <a:solidFill>
                  <a:srgbClr val="0070C0"/>
                </a:solidFill>
                <a:effectLst/>
                <a:highlight>
                  <a:srgbClr val="FFFFFF"/>
                </a:highlight>
                <a:uLnTx/>
                <a:uFillTx/>
                <a:latin typeface="Calibri" panose="020F0502020204030204" pitchFamily="34" charset="0"/>
                <a:ea typeface="+mn-ea"/>
                <a:cs typeface="+mn-cs"/>
              </a:rPr>
              <a:t>being in a room of Black women that are also diabetic, that’s 3 different specific demographic things that I don’t get often so it’s nice to relate on that level</a:t>
            </a:r>
            <a:r>
              <a:rPr kumimoji="0" lang="en-US" sz="2000" b="0" i="1" u="none" strike="noStrike" kern="1200" cap="none" spc="0" normalizeH="0" baseline="0" noProof="0" dirty="0">
                <a:ln>
                  <a:noFill/>
                </a:ln>
                <a:solidFill>
                  <a:srgbClr val="000000"/>
                </a:solidFill>
                <a:effectLst/>
                <a:highlight>
                  <a:srgbClr val="FFFFFF"/>
                </a:highlight>
                <a:uLnTx/>
                <a:uFillTx/>
                <a:latin typeface="Calibri" panose="020F0502020204030204" pitchFamily="34" charset="0"/>
                <a:ea typeface="+mn-ea"/>
                <a:cs typeface="+mn-cs"/>
              </a:rPr>
              <a:t>.” </a:t>
            </a: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highlight>
                  <a:srgbClr val="FFFFFF"/>
                </a:highlight>
                <a:uLnTx/>
                <a:uFillTx/>
                <a:latin typeface="Calibri" panose="020F0502020204030204" pitchFamily="34" charset="0"/>
                <a:ea typeface="+mn-ea"/>
                <a:cs typeface="+mn-cs"/>
              </a:rPr>
              <a:t>~ T1DES Intervention Participant</a:t>
            </a:r>
            <a:endPar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6" name="Content Placeholder 5">
            <a:extLst>
              <a:ext uri="{FF2B5EF4-FFF2-40B4-BE49-F238E27FC236}">
                <a16:creationId xmlns:a16="http://schemas.microsoft.com/office/drawing/2014/main" id="{B19A21A8-2341-B74F-638A-212F6E9258B3}"/>
              </a:ext>
            </a:extLst>
          </p:cNvPr>
          <p:cNvSpPr txBox="1">
            <a:spLocks/>
          </p:cNvSpPr>
          <p:nvPr/>
        </p:nvSpPr>
        <p:spPr>
          <a:xfrm>
            <a:off x="10930270" y="138223"/>
            <a:ext cx="1063256" cy="7974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Background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Methods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Results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Discussion</a:t>
            </a:r>
          </a:p>
        </p:txBody>
      </p:sp>
    </p:spTree>
    <p:extLst>
      <p:ext uri="{BB962C8B-B14F-4D97-AF65-F5344CB8AC3E}">
        <p14:creationId xmlns:p14="http://schemas.microsoft.com/office/powerpoint/2010/main" val="3982461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277FDF-748B-0519-885C-59D70152713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D87030F-3981-0CC7-5303-666946FE0208}"/>
              </a:ext>
            </a:extLst>
          </p:cNvPr>
          <p:cNvSpPr>
            <a:spLocks noGrp="1"/>
          </p:cNvSpPr>
          <p:nvPr>
            <p:ph type="title"/>
          </p:nvPr>
        </p:nvSpPr>
        <p:spPr/>
        <p:txBody>
          <a:bodyPr vert="horz" lIns="91440" tIns="45720" rIns="91440" bIns="45720" rtlCol="0" anchor="b">
            <a:normAutofit/>
          </a:bodyPr>
          <a:lstStyle/>
          <a:p>
            <a:pPr defTabSz="914400"/>
            <a:r>
              <a:rPr lang="en-US" sz="4800" kern="1200" dirty="0">
                <a:solidFill>
                  <a:schemeClr val="tx1"/>
                </a:solidFill>
                <a:latin typeface="+mj-lt"/>
                <a:ea typeface="+mj-ea"/>
                <a:cs typeface="+mj-cs"/>
              </a:rPr>
              <a:t>Diabetes Outcomes (Aim 2)</a:t>
            </a:r>
          </a:p>
        </p:txBody>
      </p:sp>
      <p:graphicFrame>
        <p:nvGraphicFramePr>
          <p:cNvPr id="2" name="Table 1">
            <a:extLst>
              <a:ext uri="{FF2B5EF4-FFF2-40B4-BE49-F238E27FC236}">
                <a16:creationId xmlns:a16="http://schemas.microsoft.com/office/drawing/2014/main" id="{223480C0-B132-C184-9D36-1F46A28A2B5F}"/>
              </a:ext>
            </a:extLst>
          </p:cNvPr>
          <p:cNvGraphicFramePr>
            <a:graphicFrameLocks noGrp="1"/>
          </p:cNvGraphicFramePr>
          <p:nvPr/>
        </p:nvGraphicFramePr>
        <p:xfrm>
          <a:off x="838200" y="1690689"/>
          <a:ext cx="9773093" cy="4735920"/>
        </p:xfrm>
        <a:graphic>
          <a:graphicData uri="http://schemas.openxmlformats.org/drawingml/2006/table">
            <a:tbl>
              <a:tblPr firstRow="1" bandRow="1">
                <a:tableStyleId>{3B4B98B0-60AC-42C2-AFA5-B58CD77FA1E5}</a:tableStyleId>
              </a:tblPr>
              <a:tblGrid>
                <a:gridCol w="4555308">
                  <a:extLst>
                    <a:ext uri="{9D8B030D-6E8A-4147-A177-3AD203B41FA5}">
                      <a16:colId xmlns:a16="http://schemas.microsoft.com/office/drawing/2014/main" val="248161972"/>
                    </a:ext>
                  </a:extLst>
                </a:gridCol>
                <a:gridCol w="1699672">
                  <a:extLst>
                    <a:ext uri="{9D8B030D-6E8A-4147-A177-3AD203B41FA5}">
                      <a16:colId xmlns:a16="http://schemas.microsoft.com/office/drawing/2014/main" val="3437405165"/>
                    </a:ext>
                  </a:extLst>
                </a:gridCol>
                <a:gridCol w="1795845">
                  <a:extLst>
                    <a:ext uri="{9D8B030D-6E8A-4147-A177-3AD203B41FA5}">
                      <a16:colId xmlns:a16="http://schemas.microsoft.com/office/drawing/2014/main" val="1041358599"/>
                    </a:ext>
                  </a:extLst>
                </a:gridCol>
                <a:gridCol w="1722268">
                  <a:extLst>
                    <a:ext uri="{9D8B030D-6E8A-4147-A177-3AD203B41FA5}">
                      <a16:colId xmlns:a16="http://schemas.microsoft.com/office/drawing/2014/main" val="298800851"/>
                    </a:ext>
                  </a:extLst>
                </a:gridCol>
              </a:tblGrid>
              <a:tr h="483638">
                <a:tc>
                  <a:txBody>
                    <a:bodyPr/>
                    <a:lstStyle/>
                    <a:p>
                      <a:endParaRPr lang="en-US" sz="1600" dirty="0"/>
                    </a:p>
                  </a:txBody>
                  <a:tcPr anchor="ctr"/>
                </a:tc>
                <a:tc>
                  <a:txBody>
                    <a:bodyPr/>
                    <a:lstStyle/>
                    <a:p>
                      <a:pPr algn="ctr"/>
                      <a:r>
                        <a:rPr lang="en-US" sz="1600" dirty="0"/>
                        <a:t>Total Sample</a:t>
                      </a:r>
                    </a:p>
                    <a:p>
                      <a:pPr algn="ctr"/>
                      <a:r>
                        <a:rPr lang="en-US" sz="1600" dirty="0"/>
                        <a:t>n(%)</a:t>
                      </a:r>
                    </a:p>
                  </a:txBody>
                  <a:tcPr anchor="ctr"/>
                </a:tc>
                <a:tc>
                  <a:txBody>
                    <a:bodyPr/>
                    <a:lstStyle/>
                    <a:p>
                      <a:pPr algn="ctr"/>
                      <a:r>
                        <a:rPr lang="en-US" sz="1600" dirty="0"/>
                        <a:t>T1DES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n(%)</a:t>
                      </a:r>
                    </a:p>
                  </a:txBody>
                  <a:tcPr anchor="ctr"/>
                </a:tc>
                <a:tc>
                  <a:txBody>
                    <a:bodyPr/>
                    <a:lstStyle/>
                    <a:p>
                      <a:pPr algn="ctr"/>
                      <a:r>
                        <a:rPr lang="en-US" sz="1600" dirty="0"/>
                        <a:t>StreamLine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n(%)</a:t>
                      </a:r>
                    </a:p>
                  </a:txBody>
                  <a:tcPr anchor="ctr"/>
                </a:tc>
                <a:extLst>
                  <a:ext uri="{0D108BD9-81ED-4DB2-BD59-A6C34878D82A}">
                    <a16:rowId xmlns:a16="http://schemas.microsoft.com/office/drawing/2014/main" val="197414464"/>
                  </a:ext>
                </a:extLst>
              </a:tr>
              <a:tr h="293637">
                <a:tc>
                  <a:txBody>
                    <a:bodyPr/>
                    <a:lstStyle/>
                    <a:p>
                      <a:r>
                        <a:rPr lang="en-US" sz="1600" b="0" dirty="0"/>
                        <a:t>Hb</a:t>
                      </a:r>
                      <a:r>
                        <a:rPr lang="en-US" sz="1600" b="1" dirty="0"/>
                        <a:t>A1c</a:t>
                      </a:r>
                      <a:r>
                        <a:rPr lang="en-US" sz="1600" b="0" dirty="0"/>
                        <a:t>, M(SD)</a:t>
                      </a:r>
                    </a:p>
                  </a:txBody>
                  <a:tcPr anchor="ctr"/>
                </a:tc>
                <a:tc>
                  <a:txBody>
                    <a:bodyPr/>
                    <a:lstStyle/>
                    <a:p>
                      <a:pPr algn="ctr" fontAlgn="ctr">
                        <a:buNone/>
                      </a:pPr>
                      <a:r>
                        <a:rPr lang="en-US" sz="1600" b="0" u="none" strike="noStrike" dirty="0">
                          <a:solidFill>
                            <a:srgbClr val="000000"/>
                          </a:solidFill>
                          <a:effectLst/>
                        </a:rPr>
                        <a:t>10.1 (2.2)</a:t>
                      </a:r>
                      <a:endParaRPr lang="en-US" sz="16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buNone/>
                      </a:pPr>
                      <a:r>
                        <a:rPr lang="en-US" sz="1600" b="0" u="none" strike="noStrike" dirty="0">
                          <a:solidFill>
                            <a:srgbClr val="000000"/>
                          </a:solidFill>
                          <a:effectLst/>
                        </a:rPr>
                        <a:t>9.9 (2.1)</a:t>
                      </a:r>
                      <a:endParaRPr lang="en-US" sz="16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buNone/>
                      </a:pPr>
                      <a:r>
                        <a:rPr lang="en-US" sz="1600" b="0" u="none" strike="noStrike" dirty="0">
                          <a:solidFill>
                            <a:srgbClr val="000000"/>
                          </a:solidFill>
                          <a:effectLst/>
                        </a:rPr>
                        <a:t>10.3 (2.3)</a:t>
                      </a:r>
                      <a:endParaRPr lang="en-US" sz="16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315125213"/>
                  </a:ext>
                </a:extLst>
              </a:tr>
              <a:tr h="254768">
                <a:tc>
                  <a:txBody>
                    <a:bodyPr/>
                    <a:lstStyle/>
                    <a:p>
                      <a:pPr algn="l" rtl="0" fontAlgn="ctr">
                        <a:buNone/>
                      </a:pPr>
                      <a:r>
                        <a:rPr lang="en-US" sz="1600" b="0" u="none" strike="noStrike" dirty="0">
                          <a:solidFill>
                            <a:srgbClr val="000000"/>
                          </a:solidFill>
                          <a:effectLst/>
                        </a:rPr>
                        <a:t>Diabetes</a:t>
                      </a:r>
                      <a:r>
                        <a:rPr lang="fr-FR" sz="1600" b="0" u="none" strike="noStrike" dirty="0">
                          <a:solidFill>
                            <a:srgbClr val="000000"/>
                          </a:solidFill>
                          <a:effectLst/>
                        </a:rPr>
                        <a:t> Complications, M(SD), range 0-8</a:t>
                      </a:r>
                      <a:endParaRPr lang="fr-FR" sz="1600" b="0" i="0" u="none" strike="noStrike" dirty="0">
                        <a:solidFill>
                          <a:srgbClr val="000000"/>
                        </a:solidFill>
                        <a:effectLst/>
                        <a:latin typeface="Aptos" panose="020B0004020202020204" pitchFamily="34" charset="0"/>
                      </a:endParaRPr>
                    </a:p>
                  </a:txBody>
                  <a:tcPr marL="76200" marR="6350" marT="6350" marB="0" anchor="ctr"/>
                </a:tc>
                <a:tc>
                  <a:txBody>
                    <a:bodyPr/>
                    <a:lstStyle/>
                    <a:p>
                      <a:pPr algn="ctr" fontAlgn="ctr">
                        <a:buNone/>
                      </a:pPr>
                      <a:r>
                        <a:rPr lang="en-US" sz="1600" b="0" u="none" strike="noStrike" dirty="0">
                          <a:solidFill>
                            <a:srgbClr val="000000"/>
                          </a:solidFill>
                          <a:effectLst/>
                        </a:rPr>
                        <a:t>2.8 (2.3)</a:t>
                      </a:r>
                      <a:endParaRPr lang="en-US" sz="16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buNone/>
                      </a:pPr>
                      <a:r>
                        <a:rPr lang="en-US" sz="1600" b="0" u="none" strike="noStrike">
                          <a:solidFill>
                            <a:srgbClr val="000000"/>
                          </a:solidFill>
                          <a:effectLst/>
                        </a:rPr>
                        <a:t>3.2 (2.3)</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buNone/>
                      </a:pPr>
                      <a:r>
                        <a:rPr lang="en-US" sz="1600" b="0" u="none" strike="noStrike" dirty="0">
                          <a:solidFill>
                            <a:srgbClr val="000000"/>
                          </a:solidFill>
                          <a:effectLst/>
                        </a:rPr>
                        <a:t>2.4 (2.3)</a:t>
                      </a:r>
                      <a:endParaRPr lang="en-US" sz="16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430694094"/>
                  </a:ext>
                </a:extLst>
              </a:tr>
              <a:tr h="254768">
                <a:tc>
                  <a:txBody>
                    <a:bodyPr/>
                    <a:lstStyle/>
                    <a:p>
                      <a:pPr algn="l" rtl="0" fontAlgn="ctr">
                        <a:buNone/>
                      </a:pPr>
                      <a:r>
                        <a:rPr lang="en-US" sz="1600" b="1" u="none" strike="noStrike" dirty="0">
                          <a:solidFill>
                            <a:srgbClr val="000000"/>
                          </a:solidFill>
                          <a:effectLst/>
                        </a:rPr>
                        <a:t>Diabetes Distress</a:t>
                      </a:r>
                      <a:r>
                        <a:rPr lang="en-US" sz="1600" b="0" u="none" strike="noStrike" dirty="0">
                          <a:solidFill>
                            <a:srgbClr val="000000"/>
                          </a:solidFill>
                          <a:effectLst/>
                        </a:rPr>
                        <a:t>, M(SD)</a:t>
                      </a:r>
                      <a:endParaRPr lang="en-US" sz="1600" b="0" i="0" u="none" strike="noStrike" dirty="0">
                        <a:solidFill>
                          <a:srgbClr val="000000"/>
                        </a:solidFill>
                        <a:effectLst/>
                        <a:latin typeface="Aptos" panose="020B0004020202020204" pitchFamily="34" charset="0"/>
                      </a:endParaRPr>
                    </a:p>
                  </a:txBody>
                  <a:tcPr marL="76200" marR="6350" marT="6350" marB="0" anchor="ctr"/>
                </a:tc>
                <a:tc>
                  <a:txBody>
                    <a:bodyPr/>
                    <a:lstStyle/>
                    <a:p>
                      <a:pPr algn="ctr" fontAlgn="ctr">
                        <a:buNone/>
                      </a:pPr>
                      <a:r>
                        <a:rPr lang="en-US" sz="1600" b="0" u="none" strike="noStrike" dirty="0">
                          <a:solidFill>
                            <a:srgbClr val="000000"/>
                          </a:solidFill>
                          <a:effectLst/>
                        </a:rPr>
                        <a:t>3.1 (1.0)</a:t>
                      </a:r>
                      <a:endParaRPr lang="en-US" sz="16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buNone/>
                      </a:pPr>
                      <a:r>
                        <a:rPr lang="en-US" sz="1600" b="0" u="none" strike="noStrike" dirty="0">
                          <a:solidFill>
                            <a:srgbClr val="000000"/>
                          </a:solidFill>
                          <a:effectLst/>
                        </a:rPr>
                        <a:t>3.1 (1.0)</a:t>
                      </a:r>
                      <a:endParaRPr lang="en-US" sz="16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buNone/>
                      </a:pPr>
                      <a:r>
                        <a:rPr lang="en-US" sz="1600" b="0" u="none" strike="noStrike" dirty="0">
                          <a:solidFill>
                            <a:srgbClr val="000000"/>
                          </a:solidFill>
                          <a:effectLst/>
                        </a:rPr>
                        <a:t>3.1 (1.0)</a:t>
                      </a:r>
                      <a:endParaRPr lang="en-US" sz="16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515758187"/>
                  </a:ext>
                </a:extLst>
              </a:tr>
              <a:tr h="254768">
                <a:tc>
                  <a:txBody>
                    <a:bodyPr/>
                    <a:lstStyle/>
                    <a:p>
                      <a:pPr algn="l" rtl="0" fontAlgn="ctr">
                        <a:buNone/>
                      </a:pPr>
                      <a:r>
                        <a:rPr lang="en-US" sz="1600" b="0" u="none" strike="noStrike" dirty="0">
                          <a:solidFill>
                            <a:srgbClr val="000000"/>
                          </a:solidFill>
                          <a:effectLst/>
                        </a:rPr>
                        <a:t>Diabetes Self-Management, M(SD)</a:t>
                      </a:r>
                      <a:endParaRPr lang="en-US" sz="1600" b="0" i="0" u="none" strike="noStrike" dirty="0">
                        <a:solidFill>
                          <a:srgbClr val="000000"/>
                        </a:solidFill>
                        <a:effectLst/>
                        <a:latin typeface="Aptos" panose="020B0004020202020204" pitchFamily="34" charset="0"/>
                      </a:endParaRPr>
                    </a:p>
                  </a:txBody>
                  <a:tcPr marL="76200" marR="6350" marT="6350" marB="0" anchor="ctr"/>
                </a:tc>
                <a:tc>
                  <a:txBody>
                    <a:bodyPr/>
                    <a:lstStyle/>
                    <a:p>
                      <a:pPr algn="ctr" fontAlgn="ctr">
                        <a:buNone/>
                      </a:pPr>
                      <a:r>
                        <a:rPr lang="en-US" sz="1600" b="0" u="none" strike="noStrike">
                          <a:solidFill>
                            <a:srgbClr val="000000"/>
                          </a:solidFill>
                          <a:effectLst/>
                        </a:rPr>
                        <a:t>5.3 (1.7)</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buNone/>
                      </a:pPr>
                      <a:r>
                        <a:rPr lang="en-US" sz="1600" b="0" u="none" strike="noStrike">
                          <a:solidFill>
                            <a:srgbClr val="000000"/>
                          </a:solidFill>
                          <a:effectLst/>
                        </a:rPr>
                        <a:t>5.2 (1.9)</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buNone/>
                      </a:pPr>
                      <a:r>
                        <a:rPr lang="en-US" sz="1600" b="0" u="none" strike="noStrike">
                          <a:solidFill>
                            <a:srgbClr val="000000"/>
                          </a:solidFill>
                          <a:effectLst/>
                        </a:rPr>
                        <a:t>5.3 (1.6)</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299937713"/>
                  </a:ext>
                </a:extLst>
              </a:tr>
              <a:tr h="254768">
                <a:tc>
                  <a:txBody>
                    <a:bodyPr/>
                    <a:lstStyle/>
                    <a:p>
                      <a:pPr algn="l" rtl="0" fontAlgn="ctr">
                        <a:buNone/>
                      </a:pPr>
                      <a:r>
                        <a:rPr lang="en-US" sz="1600" b="0" u="none" strike="noStrike" dirty="0">
                          <a:solidFill>
                            <a:srgbClr val="000000"/>
                          </a:solidFill>
                          <a:effectLst/>
                        </a:rPr>
                        <a:t>Use </a:t>
                      </a:r>
                      <a:r>
                        <a:rPr lang="en-US" sz="1600" b="1" u="none" strike="noStrike" dirty="0">
                          <a:solidFill>
                            <a:srgbClr val="000000"/>
                          </a:solidFill>
                          <a:effectLst/>
                        </a:rPr>
                        <a:t>Continuous Glucose Monitor</a:t>
                      </a:r>
                      <a:r>
                        <a:rPr lang="en-US" sz="1600" b="0" u="none" strike="noStrike" dirty="0">
                          <a:solidFill>
                            <a:srgbClr val="000000"/>
                          </a:solidFill>
                          <a:effectLst/>
                        </a:rPr>
                        <a:t>, Yes</a:t>
                      </a:r>
                      <a:endParaRPr lang="en-US" sz="1600" b="0" i="0" u="none" strike="noStrike" dirty="0">
                        <a:solidFill>
                          <a:srgbClr val="000000"/>
                        </a:solidFill>
                        <a:effectLst/>
                        <a:latin typeface="Aptos" panose="020B0004020202020204" pitchFamily="34" charset="0"/>
                      </a:endParaRPr>
                    </a:p>
                  </a:txBody>
                  <a:tcPr marL="76200" marR="6350" marT="6350" marB="0" anchor="ctr"/>
                </a:tc>
                <a:tc>
                  <a:txBody>
                    <a:bodyPr/>
                    <a:lstStyle/>
                    <a:p>
                      <a:pPr algn="ctr" fontAlgn="ctr">
                        <a:buNone/>
                      </a:pPr>
                      <a:r>
                        <a:rPr lang="en-US" sz="1600" b="0" u="none" strike="noStrike" dirty="0">
                          <a:solidFill>
                            <a:srgbClr val="000000"/>
                          </a:solidFill>
                          <a:effectLst/>
                        </a:rPr>
                        <a:t>60 (71.4%)</a:t>
                      </a:r>
                      <a:endParaRPr lang="en-US" sz="16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buNone/>
                      </a:pPr>
                      <a:r>
                        <a:rPr lang="en-US" sz="1600" b="0" u="none" strike="noStrike" dirty="0">
                          <a:solidFill>
                            <a:srgbClr val="000000"/>
                          </a:solidFill>
                          <a:effectLst/>
                        </a:rPr>
                        <a:t>33.0 (76.8%)</a:t>
                      </a:r>
                      <a:endParaRPr lang="en-US" sz="16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buNone/>
                      </a:pPr>
                      <a:r>
                        <a:rPr lang="en-US" sz="1600" b="0" u="none" strike="noStrike" dirty="0">
                          <a:solidFill>
                            <a:srgbClr val="000000"/>
                          </a:solidFill>
                          <a:effectLst/>
                        </a:rPr>
                        <a:t>27.0 (65.9%)</a:t>
                      </a:r>
                      <a:endParaRPr lang="en-US" sz="16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0504525"/>
                  </a:ext>
                </a:extLst>
              </a:tr>
              <a:tr h="254768">
                <a:tc>
                  <a:txBody>
                    <a:bodyPr/>
                    <a:lstStyle/>
                    <a:p>
                      <a:pPr algn="l" rtl="0" fontAlgn="ctr">
                        <a:buNone/>
                      </a:pPr>
                      <a:r>
                        <a:rPr lang="en-US" sz="1600" b="1" u="none" strike="noStrike" dirty="0">
                          <a:solidFill>
                            <a:srgbClr val="000000"/>
                          </a:solidFill>
                          <a:effectLst/>
                        </a:rPr>
                        <a:t>Ration/not take insulin </a:t>
                      </a:r>
                      <a:r>
                        <a:rPr lang="en-US" sz="1600" b="0" u="none" strike="noStrike" dirty="0">
                          <a:solidFill>
                            <a:srgbClr val="000000"/>
                          </a:solidFill>
                          <a:effectLst/>
                        </a:rPr>
                        <a:t>due to cost*</a:t>
                      </a:r>
                      <a:endParaRPr lang="en-US" sz="1600" b="0" i="0" u="none" strike="noStrike" dirty="0">
                        <a:solidFill>
                          <a:srgbClr val="000000"/>
                        </a:solidFill>
                        <a:effectLst/>
                        <a:latin typeface="Aptos" panose="020B0004020202020204" pitchFamily="34" charset="0"/>
                      </a:endParaRPr>
                    </a:p>
                  </a:txBody>
                  <a:tcPr marL="76200" marR="6350" marT="6350" marB="0" anchor="ctr"/>
                </a:tc>
                <a:tc>
                  <a:txBody>
                    <a:bodyPr/>
                    <a:lstStyle/>
                    <a:p>
                      <a:pPr algn="ctr" fontAlgn="ctr">
                        <a:buNone/>
                      </a:pPr>
                      <a:endParaRPr lang="en-US" sz="16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buNone/>
                      </a:pP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buNone/>
                      </a:pP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10911724"/>
                  </a:ext>
                </a:extLst>
              </a:tr>
              <a:tr h="254768">
                <a:tc>
                  <a:txBody>
                    <a:bodyPr/>
                    <a:lstStyle/>
                    <a:p>
                      <a:pPr algn="r" rtl="0" fontAlgn="ctr">
                        <a:buNone/>
                      </a:pPr>
                      <a:r>
                        <a:rPr lang="en-US" sz="1600" b="0" u="none" strike="noStrike" dirty="0">
                          <a:solidFill>
                            <a:srgbClr val="000000"/>
                          </a:solidFill>
                          <a:effectLst/>
                        </a:rPr>
                        <a:t>Never</a:t>
                      </a:r>
                      <a:endParaRPr lang="en-US" sz="1600" b="0" i="0" u="none" strike="noStrike" dirty="0">
                        <a:solidFill>
                          <a:srgbClr val="000000"/>
                        </a:solidFill>
                        <a:effectLst/>
                        <a:latin typeface="Aptos" panose="020B0004020202020204" pitchFamily="34" charset="0"/>
                      </a:endParaRPr>
                    </a:p>
                  </a:txBody>
                  <a:tcPr marL="6350" marR="76200" marT="6350" marB="0" anchor="ctr"/>
                </a:tc>
                <a:tc>
                  <a:txBody>
                    <a:bodyPr/>
                    <a:lstStyle/>
                    <a:p>
                      <a:pPr algn="ctr" fontAlgn="ctr">
                        <a:buNone/>
                      </a:pPr>
                      <a:r>
                        <a:rPr lang="en-US" sz="1600" b="0" u="none" strike="noStrike">
                          <a:solidFill>
                            <a:srgbClr val="000000"/>
                          </a:solidFill>
                          <a:effectLst/>
                        </a:rPr>
                        <a:t>36 (42.9%)</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buNone/>
                      </a:pPr>
                      <a:r>
                        <a:rPr lang="en-US" sz="1600" b="0" u="none" strike="noStrike">
                          <a:solidFill>
                            <a:srgbClr val="000000"/>
                          </a:solidFill>
                          <a:effectLst/>
                        </a:rPr>
                        <a:t>18 (41.9%)</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buNone/>
                      </a:pPr>
                      <a:r>
                        <a:rPr lang="en-US" sz="1600" b="0" u="none" strike="noStrike">
                          <a:solidFill>
                            <a:srgbClr val="000000"/>
                          </a:solidFill>
                          <a:effectLst/>
                        </a:rPr>
                        <a:t>18 (43.9%)</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10238636"/>
                  </a:ext>
                </a:extLst>
              </a:tr>
              <a:tr h="254768">
                <a:tc>
                  <a:txBody>
                    <a:bodyPr/>
                    <a:lstStyle/>
                    <a:p>
                      <a:pPr algn="r" rtl="0" fontAlgn="ctr">
                        <a:buNone/>
                      </a:pPr>
                      <a:r>
                        <a:rPr lang="en-US" sz="1600" b="0" u="none" strike="noStrike">
                          <a:solidFill>
                            <a:srgbClr val="000000"/>
                          </a:solidFill>
                          <a:effectLst/>
                        </a:rPr>
                        <a:t>At least 1/year</a:t>
                      </a:r>
                      <a:endParaRPr lang="en-US" sz="1600" b="0" i="0" u="none" strike="noStrike">
                        <a:solidFill>
                          <a:srgbClr val="000000"/>
                        </a:solidFill>
                        <a:effectLst/>
                        <a:latin typeface="Aptos" panose="020B0004020202020204" pitchFamily="34" charset="0"/>
                      </a:endParaRPr>
                    </a:p>
                  </a:txBody>
                  <a:tcPr marL="6350" marR="76200" marT="6350" marB="0" anchor="ctr"/>
                </a:tc>
                <a:tc>
                  <a:txBody>
                    <a:bodyPr/>
                    <a:lstStyle/>
                    <a:p>
                      <a:pPr algn="ctr" fontAlgn="ctr">
                        <a:buNone/>
                      </a:pPr>
                      <a:r>
                        <a:rPr lang="en-US" sz="1600" b="0" u="none" strike="noStrike">
                          <a:solidFill>
                            <a:srgbClr val="000000"/>
                          </a:solidFill>
                          <a:effectLst/>
                        </a:rPr>
                        <a:t>24 (28.6%)</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buNone/>
                      </a:pPr>
                      <a:r>
                        <a:rPr lang="en-US" sz="1600" b="0" u="none" strike="noStrike">
                          <a:solidFill>
                            <a:srgbClr val="000000"/>
                          </a:solidFill>
                          <a:effectLst/>
                        </a:rPr>
                        <a:t>11 (25.6%)</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buNone/>
                      </a:pPr>
                      <a:r>
                        <a:rPr lang="en-US" sz="1600" b="0" u="none" strike="noStrike">
                          <a:solidFill>
                            <a:srgbClr val="000000"/>
                          </a:solidFill>
                          <a:effectLst/>
                        </a:rPr>
                        <a:t>13 (31.7%)</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762614636"/>
                  </a:ext>
                </a:extLst>
              </a:tr>
              <a:tr h="254768">
                <a:tc>
                  <a:txBody>
                    <a:bodyPr/>
                    <a:lstStyle/>
                    <a:p>
                      <a:pPr algn="r" rtl="0" fontAlgn="ctr">
                        <a:buNone/>
                      </a:pPr>
                      <a:r>
                        <a:rPr lang="en-US" sz="1600" b="0" u="none" strike="noStrike" dirty="0">
                          <a:solidFill>
                            <a:srgbClr val="000000"/>
                          </a:solidFill>
                          <a:effectLst/>
                        </a:rPr>
                        <a:t>At least 1/month or 1/week or daily</a:t>
                      </a:r>
                      <a:endParaRPr lang="en-US" sz="1600" b="0" i="0" u="none" strike="noStrike" dirty="0">
                        <a:solidFill>
                          <a:srgbClr val="000000"/>
                        </a:solidFill>
                        <a:effectLst/>
                        <a:latin typeface="Aptos" panose="020B0004020202020204" pitchFamily="34" charset="0"/>
                      </a:endParaRPr>
                    </a:p>
                  </a:txBody>
                  <a:tcPr marL="6350" marR="76200" marT="6350" marB="0" anchor="ctr"/>
                </a:tc>
                <a:tc>
                  <a:txBody>
                    <a:bodyPr/>
                    <a:lstStyle/>
                    <a:p>
                      <a:pPr algn="ctr" fontAlgn="ctr">
                        <a:buNone/>
                      </a:pPr>
                      <a:r>
                        <a:rPr lang="en-US" sz="1600" b="0" u="none" strike="noStrike">
                          <a:solidFill>
                            <a:srgbClr val="000000"/>
                          </a:solidFill>
                          <a:effectLst/>
                        </a:rPr>
                        <a:t>24.0 (28.6%)</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buNone/>
                      </a:pPr>
                      <a:r>
                        <a:rPr lang="en-US" sz="1600" b="0" u="none" strike="noStrike" dirty="0">
                          <a:solidFill>
                            <a:srgbClr val="000000"/>
                          </a:solidFill>
                          <a:effectLst/>
                        </a:rPr>
                        <a:t>14.0 (32.6%)</a:t>
                      </a:r>
                      <a:endParaRPr lang="en-US" sz="16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buNone/>
                      </a:pPr>
                      <a:r>
                        <a:rPr lang="en-US" sz="1600" b="0" u="none" strike="noStrike">
                          <a:solidFill>
                            <a:srgbClr val="000000"/>
                          </a:solidFill>
                          <a:effectLst/>
                        </a:rPr>
                        <a:t>10.0 (24.4%)</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170547250"/>
                  </a:ext>
                </a:extLst>
              </a:tr>
              <a:tr h="254768">
                <a:tc>
                  <a:txBody>
                    <a:bodyPr/>
                    <a:lstStyle/>
                    <a:p>
                      <a:pPr algn="l" rtl="0" fontAlgn="ctr">
                        <a:buNone/>
                      </a:pPr>
                      <a:r>
                        <a:rPr lang="en-US" sz="1600" b="1" u="none" strike="noStrike" dirty="0">
                          <a:solidFill>
                            <a:srgbClr val="000000"/>
                          </a:solidFill>
                          <a:effectLst/>
                        </a:rPr>
                        <a:t>Insulin cost concerns</a:t>
                      </a:r>
                      <a:r>
                        <a:rPr lang="en-US" sz="1600" b="0" u="none" strike="noStrike" dirty="0">
                          <a:solidFill>
                            <a:srgbClr val="000000"/>
                          </a:solidFill>
                          <a:effectLst/>
                        </a:rPr>
                        <a:t>, 12m*</a:t>
                      </a:r>
                      <a:endParaRPr lang="en-US" sz="1600" b="0" i="0" u="none" strike="noStrike" dirty="0">
                        <a:solidFill>
                          <a:srgbClr val="000000"/>
                        </a:solidFill>
                        <a:effectLst/>
                        <a:latin typeface="Aptos" panose="020B0004020202020204" pitchFamily="34" charset="0"/>
                      </a:endParaRPr>
                    </a:p>
                  </a:txBody>
                  <a:tcPr marL="76200" marR="6350" marT="6350" marB="0" anchor="ctr"/>
                </a:tc>
                <a:tc>
                  <a:txBody>
                    <a:bodyPr/>
                    <a:lstStyle/>
                    <a:p>
                      <a:pPr algn="ctr" fontAlgn="ctr">
                        <a:buNone/>
                      </a:pP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buNone/>
                      </a:pP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buNone/>
                      </a:pP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7720009"/>
                  </a:ext>
                </a:extLst>
              </a:tr>
              <a:tr h="254768">
                <a:tc>
                  <a:txBody>
                    <a:bodyPr/>
                    <a:lstStyle/>
                    <a:p>
                      <a:pPr algn="r" rtl="0" fontAlgn="ctr">
                        <a:buNone/>
                      </a:pPr>
                      <a:r>
                        <a:rPr lang="en-US" sz="1600" b="0" u="none" strike="noStrike" dirty="0">
                          <a:solidFill>
                            <a:srgbClr val="000000"/>
                          </a:solidFill>
                          <a:effectLst/>
                        </a:rPr>
                        <a:t>Skipped due to cost</a:t>
                      </a:r>
                      <a:endParaRPr lang="en-US" sz="1600" b="0" i="0" u="none" strike="noStrike" dirty="0">
                        <a:solidFill>
                          <a:srgbClr val="000000"/>
                        </a:solidFill>
                        <a:effectLst/>
                        <a:latin typeface="Aptos" panose="020B0004020202020204" pitchFamily="34" charset="0"/>
                      </a:endParaRPr>
                    </a:p>
                  </a:txBody>
                  <a:tcPr marL="6350" marR="76200" marT="6350" marB="0" anchor="ctr"/>
                </a:tc>
                <a:tc>
                  <a:txBody>
                    <a:bodyPr/>
                    <a:lstStyle/>
                    <a:p>
                      <a:pPr algn="ctr" fontAlgn="ctr">
                        <a:buNone/>
                      </a:pPr>
                      <a:r>
                        <a:rPr lang="en-US" sz="1600" b="0" u="none" strike="noStrike">
                          <a:solidFill>
                            <a:srgbClr val="000000"/>
                          </a:solidFill>
                          <a:effectLst/>
                        </a:rPr>
                        <a:t>28 (33.3%)</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buNone/>
                      </a:pPr>
                      <a:r>
                        <a:rPr lang="en-US" sz="1600" b="0" u="none" strike="noStrike" dirty="0">
                          <a:solidFill>
                            <a:srgbClr val="000000"/>
                          </a:solidFill>
                          <a:effectLst/>
                        </a:rPr>
                        <a:t>17 (39.5%)</a:t>
                      </a:r>
                      <a:endParaRPr lang="en-US" sz="16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buNone/>
                      </a:pPr>
                      <a:r>
                        <a:rPr lang="en-US" sz="1600" b="0" u="none" strike="noStrike">
                          <a:solidFill>
                            <a:srgbClr val="000000"/>
                          </a:solidFill>
                          <a:effectLst/>
                        </a:rPr>
                        <a:t>11 (26.8%)</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871666794"/>
                  </a:ext>
                </a:extLst>
              </a:tr>
              <a:tr h="254768">
                <a:tc>
                  <a:txBody>
                    <a:bodyPr/>
                    <a:lstStyle/>
                    <a:p>
                      <a:pPr algn="r" rtl="0" fontAlgn="ctr">
                        <a:buNone/>
                      </a:pPr>
                      <a:r>
                        <a:rPr lang="en-US" sz="1600" b="0" u="none" strike="noStrike">
                          <a:solidFill>
                            <a:srgbClr val="000000"/>
                          </a:solidFill>
                          <a:effectLst/>
                        </a:rPr>
                        <a:t>Took less insulin than needed</a:t>
                      </a:r>
                      <a:endParaRPr lang="en-US" sz="1600" b="0" i="0" u="none" strike="noStrike">
                        <a:solidFill>
                          <a:srgbClr val="000000"/>
                        </a:solidFill>
                        <a:effectLst/>
                        <a:latin typeface="Aptos" panose="020B0004020202020204" pitchFamily="34" charset="0"/>
                      </a:endParaRPr>
                    </a:p>
                  </a:txBody>
                  <a:tcPr marL="6350" marR="76200" marT="6350" marB="0" anchor="ctr"/>
                </a:tc>
                <a:tc>
                  <a:txBody>
                    <a:bodyPr/>
                    <a:lstStyle/>
                    <a:p>
                      <a:pPr algn="ctr" fontAlgn="ctr">
                        <a:buNone/>
                      </a:pPr>
                      <a:r>
                        <a:rPr lang="en-US" sz="1600" b="0" u="none" strike="noStrike">
                          <a:solidFill>
                            <a:srgbClr val="000000"/>
                          </a:solidFill>
                          <a:effectLst/>
                        </a:rPr>
                        <a:t>34 (40.5%)</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buNone/>
                      </a:pPr>
                      <a:r>
                        <a:rPr lang="en-US" sz="1600" b="0" u="none" strike="noStrike" dirty="0">
                          <a:solidFill>
                            <a:srgbClr val="000000"/>
                          </a:solidFill>
                          <a:effectLst/>
                        </a:rPr>
                        <a:t>21 (48.8%)</a:t>
                      </a:r>
                      <a:endParaRPr lang="en-US" sz="16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buNone/>
                      </a:pPr>
                      <a:r>
                        <a:rPr lang="en-US" sz="1600" b="0" u="none" strike="noStrike">
                          <a:solidFill>
                            <a:srgbClr val="000000"/>
                          </a:solidFill>
                          <a:effectLst/>
                        </a:rPr>
                        <a:t>13 (31.7%)</a:t>
                      </a:r>
                      <a:endParaRPr lang="en-US" sz="1600" b="0" i="0" u="none" strike="noStrike">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363932616"/>
                  </a:ext>
                </a:extLst>
              </a:tr>
              <a:tr h="254768">
                <a:tc>
                  <a:txBody>
                    <a:bodyPr/>
                    <a:lstStyle/>
                    <a:p>
                      <a:pPr algn="r" rtl="0" fontAlgn="ctr">
                        <a:buNone/>
                      </a:pPr>
                      <a:r>
                        <a:rPr lang="en-US" sz="1600" b="0" u="none" strike="noStrike">
                          <a:solidFill>
                            <a:srgbClr val="000000"/>
                          </a:solidFill>
                          <a:effectLst/>
                        </a:rPr>
                        <a:t>Delayed buying due to save money</a:t>
                      </a:r>
                      <a:endParaRPr lang="en-US" sz="1600" b="0" i="0" u="none" strike="noStrike">
                        <a:solidFill>
                          <a:srgbClr val="000000"/>
                        </a:solidFill>
                        <a:effectLst/>
                        <a:latin typeface="Aptos" panose="020B0004020202020204" pitchFamily="34" charset="0"/>
                      </a:endParaRPr>
                    </a:p>
                  </a:txBody>
                  <a:tcPr marL="6350" marR="76200" marT="6350" marB="0" anchor="ctr"/>
                </a:tc>
                <a:tc>
                  <a:txBody>
                    <a:bodyPr/>
                    <a:lstStyle/>
                    <a:p>
                      <a:pPr algn="ctr" fontAlgn="ctr">
                        <a:buNone/>
                      </a:pPr>
                      <a:r>
                        <a:rPr lang="en-US" sz="1600" b="0" u="none" strike="noStrike">
                          <a:solidFill>
                            <a:srgbClr val="000000"/>
                          </a:solidFill>
                          <a:effectLst/>
                        </a:rPr>
                        <a:t>39 (46.4%)</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buNone/>
                      </a:pPr>
                      <a:r>
                        <a:rPr lang="en-US" sz="1600" b="0" u="none" strike="noStrike" dirty="0">
                          <a:solidFill>
                            <a:srgbClr val="000000"/>
                          </a:solidFill>
                          <a:effectLst/>
                        </a:rPr>
                        <a:t>24 (55.8%)</a:t>
                      </a:r>
                      <a:endParaRPr lang="en-US" sz="160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buNone/>
                      </a:pPr>
                      <a:r>
                        <a:rPr lang="en-US" sz="1600" b="0" u="none" strike="noStrike" dirty="0">
                          <a:solidFill>
                            <a:srgbClr val="000000"/>
                          </a:solidFill>
                          <a:effectLst/>
                        </a:rPr>
                        <a:t>15 (36.6%)</a:t>
                      </a:r>
                      <a:endParaRPr lang="en-US" sz="16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483773403"/>
                  </a:ext>
                </a:extLst>
              </a:tr>
              <a:tr h="254768">
                <a:tc>
                  <a:txBody>
                    <a:bodyPr/>
                    <a:lstStyle/>
                    <a:p>
                      <a:pPr algn="l" rtl="0" fontAlgn="ctr">
                        <a:buNone/>
                      </a:pPr>
                      <a:r>
                        <a:rPr lang="en-US" sz="1600" b="1" u="none" strike="noStrike" dirty="0">
                          <a:solidFill>
                            <a:srgbClr val="000000"/>
                          </a:solidFill>
                          <a:effectLst/>
                        </a:rPr>
                        <a:t>Missed medical appointments </a:t>
                      </a:r>
                      <a:r>
                        <a:rPr lang="en-US" sz="1600" b="0" u="none" strike="noStrike" dirty="0">
                          <a:solidFill>
                            <a:srgbClr val="000000"/>
                          </a:solidFill>
                          <a:effectLst/>
                        </a:rPr>
                        <a:t>for:</a:t>
                      </a:r>
                      <a:endParaRPr lang="en-US" sz="1600" b="0" i="0" u="none" strike="noStrike" dirty="0">
                        <a:solidFill>
                          <a:srgbClr val="000000"/>
                        </a:solidFill>
                        <a:effectLst/>
                        <a:latin typeface="Aptos" panose="020B0004020202020204" pitchFamily="34" charset="0"/>
                      </a:endParaRPr>
                    </a:p>
                  </a:txBody>
                  <a:tcPr marL="76200" marR="6350" marT="6350" marB="0" anchor="ctr"/>
                </a:tc>
                <a:tc>
                  <a:txBody>
                    <a:bodyPr/>
                    <a:lstStyle/>
                    <a:p>
                      <a:pPr algn="ctr" fontAlgn="ctr">
                        <a:buNone/>
                      </a:pP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buNone/>
                      </a:pP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buNone/>
                      </a:pPr>
                      <a:endParaRPr lang="en-US" sz="16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900118451"/>
                  </a:ext>
                </a:extLst>
              </a:tr>
              <a:tr h="254768">
                <a:tc>
                  <a:txBody>
                    <a:bodyPr/>
                    <a:lstStyle/>
                    <a:p>
                      <a:pPr algn="r" rtl="0" fontAlgn="ctr">
                        <a:buNone/>
                      </a:pPr>
                      <a:r>
                        <a:rPr lang="en-US" sz="1600" b="0" u="none" strike="noStrike">
                          <a:solidFill>
                            <a:srgbClr val="000000"/>
                          </a:solidFill>
                          <a:effectLst/>
                        </a:rPr>
                        <a:t>Transportation</a:t>
                      </a:r>
                      <a:endParaRPr lang="en-US" sz="1600" b="0" i="0" u="none" strike="noStrike">
                        <a:solidFill>
                          <a:srgbClr val="000000"/>
                        </a:solidFill>
                        <a:effectLst/>
                        <a:latin typeface="Aptos" panose="020B0004020202020204" pitchFamily="34" charset="0"/>
                      </a:endParaRPr>
                    </a:p>
                  </a:txBody>
                  <a:tcPr marL="6350" marR="76200" marT="6350" marB="0" anchor="ctr"/>
                </a:tc>
                <a:tc>
                  <a:txBody>
                    <a:bodyPr/>
                    <a:lstStyle/>
                    <a:p>
                      <a:pPr algn="ctr" fontAlgn="ctr">
                        <a:buNone/>
                      </a:pPr>
                      <a:r>
                        <a:rPr lang="en-US" sz="1600" b="0" u="none" strike="noStrike">
                          <a:solidFill>
                            <a:srgbClr val="000000"/>
                          </a:solidFill>
                          <a:effectLst/>
                        </a:rPr>
                        <a:t>20 (23.8%)</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buNone/>
                      </a:pPr>
                      <a:r>
                        <a:rPr lang="en-US" sz="1600" b="0" u="none" strike="noStrike">
                          <a:solidFill>
                            <a:srgbClr val="000000"/>
                          </a:solidFill>
                          <a:effectLst/>
                        </a:rPr>
                        <a:t>11 (25.6%)</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buNone/>
                      </a:pPr>
                      <a:r>
                        <a:rPr lang="en-US" sz="1600" b="0" u="none" strike="noStrike" dirty="0">
                          <a:solidFill>
                            <a:srgbClr val="000000"/>
                          </a:solidFill>
                          <a:effectLst/>
                        </a:rPr>
                        <a:t>9 (22.0%)</a:t>
                      </a:r>
                      <a:endParaRPr lang="en-US" sz="16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4223771380"/>
                  </a:ext>
                </a:extLst>
              </a:tr>
              <a:tr h="254768">
                <a:tc>
                  <a:txBody>
                    <a:bodyPr/>
                    <a:lstStyle/>
                    <a:p>
                      <a:pPr algn="r" rtl="0" fontAlgn="ctr">
                        <a:buNone/>
                      </a:pPr>
                      <a:r>
                        <a:rPr lang="en-US" sz="1600" b="0" u="none" strike="noStrike">
                          <a:solidFill>
                            <a:srgbClr val="000000"/>
                          </a:solidFill>
                          <a:effectLst/>
                        </a:rPr>
                        <a:t>Work</a:t>
                      </a:r>
                      <a:endParaRPr lang="en-US" sz="1600" b="0" i="0" u="none" strike="noStrike">
                        <a:solidFill>
                          <a:srgbClr val="000000"/>
                        </a:solidFill>
                        <a:effectLst/>
                        <a:latin typeface="Aptos" panose="020B0004020202020204" pitchFamily="34" charset="0"/>
                      </a:endParaRPr>
                    </a:p>
                  </a:txBody>
                  <a:tcPr marL="6350" marR="76200" marT="6350" marB="0" anchor="ctr"/>
                </a:tc>
                <a:tc>
                  <a:txBody>
                    <a:bodyPr/>
                    <a:lstStyle/>
                    <a:p>
                      <a:pPr algn="ctr" fontAlgn="ctr">
                        <a:buNone/>
                      </a:pPr>
                      <a:r>
                        <a:rPr lang="en-US" sz="1600" b="0" u="none" strike="noStrike">
                          <a:solidFill>
                            <a:srgbClr val="000000"/>
                          </a:solidFill>
                          <a:effectLst/>
                        </a:rPr>
                        <a:t>16 (19.1%)</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buNone/>
                      </a:pPr>
                      <a:r>
                        <a:rPr lang="en-US" sz="1600" b="0" u="none" strike="noStrike">
                          <a:solidFill>
                            <a:srgbClr val="000000"/>
                          </a:solidFill>
                          <a:effectLst/>
                        </a:rPr>
                        <a:t>6 (14.0%)</a:t>
                      </a:r>
                      <a:endParaRPr lang="en-US" sz="1600" b="0" i="0" u="none" strike="noStrike">
                        <a:solidFill>
                          <a:srgbClr val="000000"/>
                        </a:solidFill>
                        <a:effectLst/>
                        <a:latin typeface="Arial" panose="020B0604020202020204" pitchFamily="34" charset="0"/>
                      </a:endParaRPr>
                    </a:p>
                  </a:txBody>
                  <a:tcPr marL="6350" marR="6350" marT="6350" marB="0" anchor="ctr"/>
                </a:tc>
                <a:tc>
                  <a:txBody>
                    <a:bodyPr/>
                    <a:lstStyle/>
                    <a:p>
                      <a:pPr algn="ctr" fontAlgn="ctr">
                        <a:buNone/>
                      </a:pPr>
                      <a:r>
                        <a:rPr lang="en-US" sz="1600" b="0" u="none" strike="noStrike" dirty="0">
                          <a:solidFill>
                            <a:srgbClr val="000000"/>
                          </a:solidFill>
                          <a:effectLst/>
                        </a:rPr>
                        <a:t>10 (24.4%)</a:t>
                      </a:r>
                      <a:endParaRPr lang="en-US" sz="16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101926008"/>
                  </a:ext>
                </a:extLst>
              </a:tr>
            </a:tbl>
          </a:graphicData>
        </a:graphic>
      </p:graphicFrame>
      <p:sp>
        <p:nvSpPr>
          <p:cNvPr id="3" name="TextBox 2">
            <a:extLst>
              <a:ext uri="{FF2B5EF4-FFF2-40B4-BE49-F238E27FC236}">
                <a16:creationId xmlns:a16="http://schemas.microsoft.com/office/drawing/2014/main" id="{73A5F45A-5768-6CF3-738F-90F8B8DFF899}"/>
              </a:ext>
            </a:extLst>
          </p:cNvPr>
          <p:cNvSpPr txBox="1"/>
          <p:nvPr/>
        </p:nvSpPr>
        <p:spPr>
          <a:xfrm>
            <a:off x="838201" y="2232835"/>
            <a:ext cx="5987902" cy="369332"/>
          </a:xfrm>
          <a:prstGeom prst="rect">
            <a:avLst/>
          </a:prstGeom>
          <a:noFill/>
          <a:ln w="57150">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09612BFE-8D01-4C73-FDA8-1623AB0BECF5}"/>
              </a:ext>
            </a:extLst>
          </p:cNvPr>
          <p:cNvSpPr txBox="1"/>
          <p:nvPr/>
        </p:nvSpPr>
        <p:spPr>
          <a:xfrm>
            <a:off x="838199" y="2817513"/>
            <a:ext cx="5987902" cy="320040"/>
          </a:xfrm>
          <a:prstGeom prst="rect">
            <a:avLst/>
          </a:prstGeom>
          <a:noFill/>
          <a:ln w="57150">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2F3CB36E-5A78-8831-D59F-CB81C4B4D2D9}"/>
              </a:ext>
            </a:extLst>
          </p:cNvPr>
          <p:cNvSpPr txBox="1"/>
          <p:nvPr/>
        </p:nvSpPr>
        <p:spPr>
          <a:xfrm>
            <a:off x="838199" y="4622061"/>
            <a:ext cx="5987902" cy="1097280"/>
          </a:xfrm>
          <a:prstGeom prst="rect">
            <a:avLst/>
          </a:prstGeom>
          <a:noFill/>
          <a:ln w="57150">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7" name="Content Placeholder 5">
            <a:extLst>
              <a:ext uri="{FF2B5EF4-FFF2-40B4-BE49-F238E27FC236}">
                <a16:creationId xmlns:a16="http://schemas.microsoft.com/office/drawing/2014/main" id="{208FD40E-6AF9-6796-AE64-3A184C44831C}"/>
              </a:ext>
            </a:extLst>
          </p:cNvPr>
          <p:cNvSpPr txBox="1">
            <a:spLocks/>
          </p:cNvSpPr>
          <p:nvPr/>
        </p:nvSpPr>
        <p:spPr>
          <a:xfrm>
            <a:off x="10930270" y="138223"/>
            <a:ext cx="1063256" cy="7974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Background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Methods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Results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Discussion</a:t>
            </a:r>
          </a:p>
        </p:txBody>
      </p:sp>
    </p:spTree>
    <p:extLst>
      <p:ext uri="{BB962C8B-B14F-4D97-AF65-F5344CB8AC3E}">
        <p14:creationId xmlns:p14="http://schemas.microsoft.com/office/powerpoint/2010/main" val="150269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User with solid fill">
            <a:extLst>
              <a:ext uri="{FF2B5EF4-FFF2-40B4-BE49-F238E27FC236}">
                <a16:creationId xmlns:a16="http://schemas.microsoft.com/office/drawing/2014/main" id="{90DAA5AC-CA06-8CB2-3B82-F9D451BDECB4}"/>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6418028" y="2852331"/>
            <a:ext cx="457200" cy="457200"/>
          </a:xfrm>
        </p:spPr>
      </p:pic>
      <p:pic>
        <p:nvPicPr>
          <p:cNvPr id="7" name="Content Placeholder 4" descr="User with solid fill">
            <a:extLst>
              <a:ext uri="{FF2B5EF4-FFF2-40B4-BE49-F238E27FC236}">
                <a16:creationId xmlns:a16="http://schemas.microsoft.com/office/drawing/2014/main" id="{34E31D97-0CFC-F5E5-AC3A-5AB2C5435E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98582" y="2852331"/>
            <a:ext cx="457200" cy="457200"/>
          </a:xfrm>
          <a:prstGeom prst="rect">
            <a:avLst/>
          </a:prstGeom>
        </p:spPr>
      </p:pic>
      <p:pic>
        <p:nvPicPr>
          <p:cNvPr id="8" name="Content Placeholder 4" descr="User with solid fill">
            <a:extLst>
              <a:ext uri="{FF2B5EF4-FFF2-40B4-BE49-F238E27FC236}">
                <a16:creationId xmlns:a16="http://schemas.microsoft.com/office/drawing/2014/main" id="{07772C8E-0B8F-C98C-DA59-1DD4296159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08305" y="2852331"/>
            <a:ext cx="457200" cy="457200"/>
          </a:xfrm>
          <a:prstGeom prst="rect">
            <a:avLst/>
          </a:prstGeom>
        </p:spPr>
      </p:pic>
      <p:sp>
        <p:nvSpPr>
          <p:cNvPr id="13" name="Rectangle 12">
            <a:extLst>
              <a:ext uri="{FF2B5EF4-FFF2-40B4-BE49-F238E27FC236}">
                <a16:creationId xmlns:a16="http://schemas.microsoft.com/office/drawing/2014/main" id="{6AB2EA27-89CF-BB7C-B112-0ABADA0686CD}"/>
              </a:ext>
            </a:extLst>
          </p:cNvPr>
          <p:cNvSpPr/>
          <p:nvPr/>
        </p:nvSpPr>
        <p:spPr>
          <a:xfrm>
            <a:off x="7404656" y="2852331"/>
            <a:ext cx="278296" cy="457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4" name="Content Placeholder 4" descr="User with solid fill">
            <a:extLst>
              <a:ext uri="{FF2B5EF4-FFF2-40B4-BE49-F238E27FC236}">
                <a16:creationId xmlns:a16="http://schemas.microsoft.com/office/drawing/2014/main" id="{01E7DFD6-0C30-DF4C-B420-8B9A8B37775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41667" y="2852331"/>
            <a:ext cx="457200" cy="457200"/>
          </a:xfrm>
          <a:prstGeom prst="rect">
            <a:avLst/>
          </a:prstGeom>
        </p:spPr>
      </p:pic>
      <p:pic>
        <p:nvPicPr>
          <p:cNvPr id="19" name="Content Placeholder 4" descr="User with solid fill">
            <a:extLst>
              <a:ext uri="{FF2B5EF4-FFF2-40B4-BE49-F238E27FC236}">
                <a16:creationId xmlns:a16="http://schemas.microsoft.com/office/drawing/2014/main" id="{EDEA4BEE-E79C-9FAB-1473-9809AB5DC26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72264" y="2852331"/>
            <a:ext cx="457200" cy="457200"/>
          </a:xfrm>
          <a:prstGeom prst="rect">
            <a:avLst/>
          </a:prstGeom>
        </p:spPr>
      </p:pic>
      <p:sp>
        <p:nvSpPr>
          <p:cNvPr id="22" name="Title 1">
            <a:extLst>
              <a:ext uri="{FF2B5EF4-FFF2-40B4-BE49-F238E27FC236}">
                <a16:creationId xmlns:a16="http://schemas.microsoft.com/office/drawing/2014/main" id="{E4974466-11E9-170E-96D6-40A26321BAC2}"/>
              </a:ext>
            </a:extLst>
          </p:cNvPr>
          <p:cNvSpPr>
            <a:spLocks noGrp="1"/>
          </p:cNvSpPr>
          <p:nvPr>
            <p:ph type="title"/>
          </p:nvPr>
        </p:nvSpPr>
        <p:spPr>
          <a:xfrm>
            <a:off x="838200" y="365125"/>
            <a:ext cx="10515600" cy="1325563"/>
          </a:xfrm>
        </p:spPr>
        <p:txBody>
          <a:bodyPr/>
          <a:lstStyle/>
          <a:p>
            <a:r>
              <a:rPr lang="en-US" dirty="0"/>
              <a:t>Social Needs by Condition</a:t>
            </a:r>
          </a:p>
        </p:txBody>
      </p:sp>
      <p:pic>
        <p:nvPicPr>
          <p:cNvPr id="23" name="Content Placeholder 4" descr="User with solid fill">
            <a:extLst>
              <a:ext uri="{FF2B5EF4-FFF2-40B4-BE49-F238E27FC236}">
                <a16:creationId xmlns:a16="http://schemas.microsoft.com/office/drawing/2014/main" id="{9B6F3CF2-3EB0-9A6E-3318-A9AD2302F5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18028" y="3309531"/>
            <a:ext cx="457200" cy="457200"/>
          </a:xfrm>
          <a:prstGeom prst="rect">
            <a:avLst/>
          </a:prstGeom>
        </p:spPr>
      </p:pic>
      <p:pic>
        <p:nvPicPr>
          <p:cNvPr id="25" name="Content Placeholder 4" descr="User with solid fill">
            <a:extLst>
              <a:ext uri="{FF2B5EF4-FFF2-40B4-BE49-F238E27FC236}">
                <a16:creationId xmlns:a16="http://schemas.microsoft.com/office/drawing/2014/main" id="{D3D5A61B-D777-4BF5-516F-8802C84423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08305" y="3309531"/>
            <a:ext cx="457200" cy="457200"/>
          </a:xfrm>
          <a:prstGeom prst="rect">
            <a:avLst/>
          </a:prstGeom>
        </p:spPr>
      </p:pic>
      <p:sp>
        <p:nvSpPr>
          <p:cNvPr id="28" name="Rectangle 27">
            <a:extLst>
              <a:ext uri="{FF2B5EF4-FFF2-40B4-BE49-F238E27FC236}">
                <a16:creationId xmlns:a16="http://schemas.microsoft.com/office/drawing/2014/main" id="{E1B410E2-6317-5488-A20C-80421ECEDC53}"/>
              </a:ext>
            </a:extLst>
          </p:cNvPr>
          <p:cNvSpPr/>
          <p:nvPr/>
        </p:nvSpPr>
        <p:spPr>
          <a:xfrm>
            <a:off x="7150220" y="3309531"/>
            <a:ext cx="278296" cy="457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9" name="Content Placeholder 4" descr="User with solid fill">
            <a:extLst>
              <a:ext uri="{FF2B5EF4-FFF2-40B4-BE49-F238E27FC236}">
                <a16:creationId xmlns:a16="http://schemas.microsoft.com/office/drawing/2014/main" id="{665ACD8C-FA94-CA1F-88CE-3C07CD4928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41667" y="3309531"/>
            <a:ext cx="457200" cy="457200"/>
          </a:xfrm>
          <a:prstGeom prst="rect">
            <a:avLst/>
          </a:prstGeom>
        </p:spPr>
      </p:pic>
      <p:pic>
        <p:nvPicPr>
          <p:cNvPr id="33" name="Content Placeholder 4" descr="User with solid fill">
            <a:extLst>
              <a:ext uri="{FF2B5EF4-FFF2-40B4-BE49-F238E27FC236}">
                <a16:creationId xmlns:a16="http://schemas.microsoft.com/office/drawing/2014/main" id="{B13EC954-A500-A1A7-D68F-BE26AA3DB5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72264" y="3309531"/>
            <a:ext cx="457200" cy="457200"/>
          </a:xfrm>
          <a:prstGeom prst="rect">
            <a:avLst/>
          </a:prstGeom>
        </p:spPr>
      </p:pic>
      <p:sp>
        <p:nvSpPr>
          <p:cNvPr id="35" name="Rectangle 34">
            <a:extLst>
              <a:ext uri="{FF2B5EF4-FFF2-40B4-BE49-F238E27FC236}">
                <a16:creationId xmlns:a16="http://schemas.microsoft.com/office/drawing/2014/main" id="{ED17727B-37BB-1EAF-5D3A-C3F7F8733C62}"/>
              </a:ext>
            </a:extLst>
          </p:cNvPr>
          <p:cNvSpPr/>
          <p:nvPr/>
        </p:nvSpPr>
        <p:spPr>
          <a:xfrm>
            <a:off x="5541730" y="3404769"/>
            <a:ext cx="278296" cy="457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6" name="Content Placeholder 4" descr="User with solid fill">
            <a:extLst>
              <a:ext uri="{FF2B5EF4-FFF2-40B4-BE49-F238E27FC236}">
                <a16:creationId xmlns:a16="http://schemas.microsoft.com/office/drawing/2014/main" id="{BED2043C-1E5F-C47E-9107-9E516DC619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18028" y="3766731"/>
            <a:ext cx="457200" cy="457200"/>
          </a:xfrm>
          <a:prstGeom prst="rect">
            <a:avLst/>
          </a:prstGeom>
        </p:spPr>
      </p:pic>
      <p:pic>
        <p:nvPicPr>
          <p:cNvPr id="37" name="Content Placeholder 4" descr="User with solid fill">
            <a:extLst>
              <a:ext uri="{FF2B5EF4-FFF2-40B4-BE49-F238E27FC236}">
                <a16:creationId xmlns:a16="http://schemas.microsoft.com/office/drawing/2014/main" id="{5B1F5C15-7E38-2EE5-5D9F-8FEDC128CF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98582" y="3766731"/>
            <a:ext cx="457200" cy="457200"/>
          </a:xfrm>
          <a:prstGeom prst="rect">
            <a:avLst/>
          </a:prstGeom>
        </p:spPr>
      </p:pic>
      <p:pic>
        <p:nvPicPr>
          <p:cNvPr id="38" name="Content Placeholder 4" descr="User with solid fill">
            <a:extLst>
              <a:ext uri="{FF2B5EF4-FFF2-40B4-BE49-F238E27FC236}">
                <a16:creationId xmlns:a16="http://schemas.microsoft.com/office/drawing/2014/main" id="{DE0AE3D4-729D-613E-BC7A-6E8A075562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08305" y="3766731"/>
            <a:ext cx="457200" cy="457200"/>
          </a:xfrm>
          <a:prstGeom prst="rect">
            <a:avLst/>
          </a:prstGeom>
        </p:spPr>
      </p:pic>
      <p:pic>
        <p:nvPicPr>
          <p:cNvPr id="39" name="Content Placeholder 4" descr="User with solid fill">
            <a:extLst>
              <a:ext uri="{FF2B5EF4-FFF2-40B4-BE49-F238E27FC236}">
                <a16:creationId xmlns:a16="http://schemas.microsoft.com/office/drawing/2014/main" id="{628E0CF9-136E-C01F-5AA4-A3F81E9007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88859" y="3766731"/>
            <a:ext cx="457200" cy="457200"/>
          </a:xfrm>
          <a:prstGeom prst="rect">
            <a:avLst/>
          </a:prstGeom>
        </p:spPr>
      </p:pic>
      <p:pic>
        <p:nvPicPr>
          <p:cNvPr id="40" name="Content Placeholder 4" descr="User with solid fill">
            <a:extLst>
              <a:ext uri="{FF2B5EF4-FFF2-40B4-BE49-F238E27FC236}">
                <a16:creationId xmlns:a16="http://schemas.microsoft.com/office/drawing/2014/main" id="{09FA4EEF-6FB6-77B0-583B-113FB7951E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79136" y="3766731"/>
            <a:ext cx="457200" cy="457200"/>
          </a:xfrm>
          <a:prstGeom prst="rect">
            <a:avLst/>
          </a:prstGeom>
        </p:spPr>
      </p:pic>
      <p:pic>
        <p:nvPicPr>
          <p:cNvPr id="42" name="Content Placeholder 4" descr="User with solid fill">
            <a:extLst>
              <a:ext uri="{FF2B5EF4-FFF2-40B4-BE49-F238E27FC236}">
                <a16:creationId xmlns:a16="http://schemas.microsoft.com/office/drawing/2014/main" id="{EDB23DA9-56B4-14A0-19FA-FDB84B347EB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41667" y="3766731"/>
            <a:ext cx="457200" cy="457200"/>
          </a:xfrm>
          <a:prstGeom prst="rect">
            <a:avLst/>
          </a:prstGeom>
        </p:spPr>
      </p:pic>
      <p:pic>
        <p:nvPicPr>
          <p:cNvPr id="43" name="Content Placeholder 4" descr="User with solid fill">
            <a:extLst>
              <a:ext uri="{FF2B5EF4-FFF2-40B4-BE49-F238E27FC236}">
                <a16:creationId xmlns:a16="http://schemas.microsoft.com/office/drawing/2014/main" id="{CDA2A585-8DA9-4CD9-A47D-52B27DAACB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01433" y="3766731"/>
            <a:ext cx="457200" cy="457200"/>
          </a:xfrm>
          <a:prstGeom prst="rect">
            <a:avLst/>
          </a:prstGeom>
        </p:spPr>
      </p:pic>
      <p:pic>
        <p:nvPicPr>
          <p:cNvPr id="44" name="Content Placeholder 4" descr="User with solid fill">
            <a:extLst>
              <a:ext uri="{FF2B5EF4-FFF2-40B4-BE49-F238E27FC236}">
                <a16:creationId xmlns:a16="http://schemas.microsoft.com/office/drawing/2014/main" id="{B059EF43-5A85-44AA-14F1-BB08B81FDAF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81987" y="3766731"/>
            <a:ext cx="457200" cy="457200"/>
          </a:xfrm>
          <a:prstGeom prst="rect">
            <a:avLst/>
          </a:prstGeom>
        </p:spPr>
      </p:pic>
      <p:pic>
        <p:nvPicPr>
          <p:cNvPr id="45" name="Content Placeholder 4" descr="User with solid fill">
            <a:extLst>
              <a:ext uri="{FF2B5EF4-FFF2-40B4-BE49-F238E27FC236}">
                <a16:creationId xmlns:a16="http://schemas.microsoft.com/office/drawing/2014/main" id="{C150A2EB-8370-AE07-629A-A30A6ECD0C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91710" y="3766731"/>
            <a:ext cx="457200" cy="457200"/>
          </a:xfrm>
          <a:prstGeom prst="rect">
            <a:avLst/>
          </a:prstGeom>
        </p:spPr>
      </p:pic>
      <p:pic>
        <p:nvPicPr>
          <p:cNvPr id="46" name="Content Placeholder 4" descr="User with solid fill">
            <a:extLst>
              <a:ext uri="{FF2B5EF4-FFF2-40B4-BE49-F238E27FC236}">
                <a16:creationId xmlns:a16="http://schemas.microsoft.com/office/drawing/2014/main" id="{D033ECC8-F66F-CE4F-25B6-19EA3B61963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72264" y="3766731"/>
            <a:ext cx="457200" cy="457200"/>
          </a:xfrm>
          <a:prstGeom prst="rect">
            <a:avLst/>
          </a:prstGeom>
        </p:spPr>
      </p:pic>
      <p:pic>
        <p:nvPicPr>
          <p:cNvPr id="49" name="Content Placeholder 4" descr="User with solid fill">
            <a:extLst>
              <a:ext uri="{FF2B5EF4-FFF2-40B4-BE49-F238E27FC236}">
                <a16:creationId xmlns:a16="http://schemas.microsoft.com/office/drawing/2014/main" id="{707188A1-5C8C-4B6D-7B49-698B6FCE19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01133" y="2458365"/>
            <a:ext cx="457200" cy="457200"/>
          </a:xfrm>
          <a:prstGeom prst="rect">
            <a:avLst/>
          </a:prstGeom>
        </p:spPr>
      </p:pic>
      <p:pic>
        <p:nvPicPr>
          <p:cNvPr id="50" name="Content Placeholder 4" descr="User with solid fill">
            <a:extLst>
              <a:ext uri="{FF2B5EF4-FFF2-40B4-BE49-F238E27FC236}">
                <a16:creationId xmlns:a16="http://schemas.microsoft.com/office/drawing/2014/main" id="{11755901-BBCC-D4A5-251C-29A747B650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81687" y="2458365"/>
            <a:ext cx="457200" cy="457200"/>
          </a:xfrm>
          <a:prstGeom prst="rect">
            <a:avLst/>
          </a:prstGeom>
        </p:spPr>
      </p:pic>
      <p:pic>
        <p:nvPicPr>
          <p:cNvPr id="51" name="Content Placeholder 4" descr="User with solid fill">
            <a:extLst>
              <a:ext uri="{FF2B5EF4-FFF2-40B4-BE49-F238E27FC236}">
                <a16:creationId xmlns:a16="http://schemas.microsoft.com/office/drawing/2014/main" id="{0F6A2EE3-E46D-78FF-5480-FA6AE5D644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91410" y="2458365"/>
            <a:ext cx="457200" cy="457200"/>
          </a:xfrm>
          <a:prstGeom prst="rect">
            <a:avLst/>
          </a:prstGeom>
        </p:spPr>
      </p:pic>
      <p:pic>
        <p:nvPicPr>
          <p:cNvPr id="52" name="Content Placeholder 4" descr="User with solid fill">
            <a:extLst>
              <a:ext uri="{FF2B5EF4-FFF2-40B4-BE49-F238E27FC236}">
                <a16:creationId xmlns:a16="http://schemas.microsoft.com/office/drawing/2014/main" id="{8F5196D6-4BEA-19AE-F8FA-178AD0FE4F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71964" y="2458365"/>
            <a:ext cx="457200" cy="457200"/>
          </a:xfrm>
          <a:prstGeom prst="rect">
            <a:avLst/>
          </a:prstGeom>
        </p:spPr>
      </p:pic>
      <p:sp>
        <p:nvSpPr>
          <p:cNvPr id="54" name="Rectangle 53">
            <a:extLst>
              <a:ext uri="{FF2B5EF4-FFF2-40B4-BE49-F238E27FC236}">
                <a16:creationId xmlns:a16="http://schemas.microsoft.com/office/drawing/2014/main" id="{5CDD4F7C-34C3-C0DD-A29D-6B96D84EC200}"/>
              </a:ext>
            </a:extLst>
          </p:cNvPr>
          <p:cNvSpPr/>
          <p:nvPr/>
        </p:nvSpPr>
        <p:spPr>
          <a:xfrm>
            <a:off x="7785327" y="2458365"/>
            <a:ext cx="278296" cy="457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5" name="Content Placeholder 4" descr="User with solid fill">
            <a:extLst>
              <a:ext uri="{FF2B5EF4-FFF2-40B4-BE49-F238E27FC236}">
                <a16:creationId xmlns:a16="http://schemas.microsoft.com/office/drawing/2014/main" id="{15F62EAC-890E-85F1-D5E8-DB7069D75FE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24772" y="2458365"/>
            <a:ext cx="457200" cy="457200"/>
          </a:xfrm>
          <a:prstGeom prst="rect">
            <a:avLst/>
          </a:prstGeom>
        </p:spPr>
      </p:pic>
      <p:pic>
        <p:nvPicPr>
          <p:cNvPr id="57" name="Content Placeholder 4" descr="User with solid fill">
            <a:extLst>
              <a:ext uri="{FF2B5EF4-FFF2-40B4-BE49-F238E27FC236}">
                <a16:creationId xmlns:a16="http://schemas.microsoft.com/office/drawing/2014/main" id="{DB8F90C5-A4AA-8651-9463-5DE05A3B82F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65092" y="2458365"/>
            <a:ext cx="457200" cy="457200"/>
          </a:xfrm>
          <a:prstGeom prst="rect">
            <a:avLst/>
          </a:prstGeom>
        </p:spPr>
      </p:pic>
      <p:pic>
        <p:nvPicPr>
          <p:cNvPr id="58" name="Content Placeholder 4" descr="User with solid fill">
            <a:extLst>
              <a:ext uri="{FF2B5EF4-FFF2-40B4-BE49-F238E27FC236}">
                <a16:creationId xmlns:a16="http://schemas.microsoft.com/office/drawing/2014/main" id="{7D9E0349-7A8B-270C-81BB-220BDADA52D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74815" y="2458365"/>
            <a:ext cx="457200" cy="457200"/>
          </a:xfrm>
          <a:prstGeom prst="rect">
            <a:avLst/>
          </a:prstGeom>
        </p:spPr>
      </p:pic>
      <p:pic>
        <p:nvPicPr>
          <p:cNvPr id="59" name="Content Placeholder 4" descr="User with solid fill">
            <a:extLst>
              <a:ext uri="{FF2B5EF4-FFF2-40B4-BE49-F238E27FC236}">
                <a16:creationId xmlns:a16="http://schemas.microsoft.com/office/drawing/2014/main" id="{03C16E9E-35B0-5939-AF0A-277123C9DB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55369" y="2458365"/>
            <a:ext cx="457200" cy="457200"/>
          </a:xfrm>
          <a:prstGeom prst="rect">
            <a:avLst/>
          </a:prstGeom>
        </p:spPr>
      </p:pic>
      <p:pic>
        <p:nvPicPr>
          <p:cNvPr id="60" name="Content Placeholder 4" descr="User with solid fill">
            <a:extLst>
              <a:ext uri="{FF2B5EF4-FFF2-40B4-BE49-F238E27FC236}">
                <a16:creationId xmlns:a16="http://schemas.microsoft.com/office/drawing/2014/main" id="{DDF2DB81-BDB5-8F34-D7B2-A7AAB7E5C7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73606" y="2458365"/>
            <a:ext cx="457200" cy="457200"/>
          </a:xfrm>
          <a:prstGeom prst="rect">
            <a:avLst/>
          </a:prstGeom>
        </p:spPr>
      </p:pic>
      <p:sp>
        <p:nvSpPr>
          <p:cNvPr id="61" name="Rectangle 60">
            <a:extLst>
              <a:ext uri="{FF2B5EF4-FFF2-40B4-BE49-F238E27FC236}">
                <a16:creationId xmlns:a16="http://schemas.microsoft.com/office/drawing/2014/main" id="{A141F2B2-7426-7E5A-0CF2-4C3B498BB56E}"/>
              </a:ext>
            </a:extLst>
          </p:cNvPr>
          <p:cNvSpPr/>
          <p:nvPr/>
        </p:nvSpPr>
        <p:spPr>
          <a:xfrm>
            <a:off x="4423910" y="2458365"/>
            <a:ext cx="278296" cy="457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62" name="Content Placeholder 4" descr="User with solid fill">
            <a:extLst>
              <a:ext uri="{FF2B5EF4-FFF2-40B4-BE49-F238E27FC236}">
                <a16:creationId xmlns:a16="http://schemas.microsoft.com/office/drawing/2014/main" id="{F627DC7C-6E22-2F70-7B8B-B104F75C2C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18028" y="4160697"/>
            <a:ext cx="457200" cy="457200"/>
          </a:xfrm>
          <a:prstGeom prst="rect">
            <a:avLst/>
          </a:prstGeom>
        </p:spPr>
      </p:pic>
      <p:pic>
        <p:nvPicPr>
          <p:cNvPr id="63" name="Content Placeholder 4" descr="User with solid fill">
            <a:extLst>
              <a:ext uri="{FF2B5EF4-FFF2-40B4-BE49-F238E27FC236}">
                <a16:creationId xmlns:a16="http://schemas.microsoft.com/office/drawing/2014/main" id="{5827CB45-B7A5-221E-775E-447A0ECA56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98582" y="4160697"/>
            <a:ext cx="457200" cy="457200"/>
          </a:xfrm>
          <a:prstGeom prst="rect">
            <a:avLst/>
          </a:prstGeom>
        </p:spPr>
      </p:pic>
      <p:pic>
        <p:nvPicPr>
          <p:cNvPr id="64" name="Content Placeholder 4" descr="User with solid fill">
            <a:extLst>
              <a:ext uri="{FF2B5EF4-FFF2-40B4-BE49-F238E27FC236}">
                <a16:creationId xmlns:a16="http://schemas.microsoft.com/office/drawing/2014/main" id="{FF071C91-912A-D06A-2FD0-AA157B2449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08305" y="4160697"/>
            <a:ext cx="457200" cy="457200"/>
          </a:xfrm>
          <a:prstGeom prst="rect">
            <a:avLst/>
          </a:prstGeom>
        </p:spPr>
      </p:pic>
      <p:pic>
        <p:nvPicPr>
          <p:cNvPr id="65" name="Content Placeholder 4" descr="User with solid fill">
            <a:extLst>
              <a:ext uri="{FF2B5EF4-FFF2-40B4-BE49-F238E27FC236}">
                <a16:creationId xmlns:a16="http://schemas.microsoft.com/office/drawing/2014/main" id="{66D31BFA-D759-03C2-0290-A6DD218681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88859" y="4160697"/>
            <a:ext cx="457200" cy="457200"/>
          </a:xfrm>
          <a:prstGeom prst="rect">
            <a:avLst/>
          </a:prstGeom>
        </p:spPr>
      </p:pic>
      <p:sp>
        <p:nvSpPr>
          <p:cNvPr id="67" name="Rectangle 66">
            <a:extLst>
              <a:ext uri="{FF2B5EF4-FFF2-40B4-BE49-F238E27FC236}">
                <a16:creationId xmlns:a16="http://schemas.microsoft.com/office/drawing/2014/main" id="{A3A0ED80-44C7-6529-A319-2994D9FF9596}"/>
              </a:ext>
            </a:extLst>
          </p:cNvPr>
          <p:cNvSpPr/>
          <p:nvPr/>
        </p:nvSpPr>
        <p:spPr>
          <a:xfrm>
            <a:off x="7865834" y="4160697"/>
            <a:ext cx="278296" cy="457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8" name="Content Placeholder 4" descr="User with solid fill">
            <a:extLst>
              <a:ext uri="{FF2B5EF4-FFF2-40B4-BE49-F238E27FC236}">
                <a16:creationId xmlns:a16="http://schemas.microsoft.com/office/drawing/2014/main" id="{7BAB2695-484B-6992-B4C3-2498178BCD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41667" y="4160697"/>
            <a:ext cx="457200" cy="457200"/>
          </a:xfrm>
          <a:prstGeom prst="rect">
            <a:avLst/>
          </a:prstGeom>
        </p:spPr>
      </p:pic>
      <p:pic>
        <p:nvPicPr>
          <p:cNvPr id="70" name="Content Placeholder 4" descr="User with solid fill">
            <a:extLst>
              <a:ext uri="{FF2B5EF4-FFF2-40B4-BE49-F238E27FC236}">
                <a16:creationId xmlns:a16="http://schemas.microsoft.com/office/drawing/2014/main" id="{DCAA7432-9B71-80A3-C916-12EBFD2CFE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81987" y="4160697"/>
            <a:ext cx="457200" cy="457200"/>
          </a:xfrm>
          <a:prstGeom prst="rect">
            <a:avLst/>
          </a:prstGeom>
        </p:spPr>
      </p:pic>
      <p:pic>
        <p:nvPicPr>
          <p:cNvPr id="72" name="Content Placeholder 4" descr="User with solid fill">
            <a:extLst>
              <a:ext uri="{FF2B5EF4-FFF2-40B4-BE49-F238E27FC236}">
                <a16:creationId xmlns:a16="http://schemas.microsoft.com/office/drawing/2014/main" id="{17DDC2E9-ACA2-E23D-E690-BFFA75849E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72264" y="4160697"/>
            <a:ext cx="457200" cy="457200"/>
          </a:xfrm>
          <a:prstGeom prst="rect">
            <a:avLst/>
          </a:prstGeom>
        </p:spPr>
      </p:pic>
      <p:sp>
        <p:nvSpPr>
          <p:cNvPr id="74" name="Rectangle 73">
            <a:extLst>
              <a:ext uri="{FF2B5EF4-FFF2-40B4-BE49-F238E27FC236}">
                <a16:creationId xmlns:a16="http://schemas.microsoft.com/office/drawing/2014/main" id="{181E0DDD-1AB2-C41F-F3C9-D8CA6F0DE594}"/>
              </a:ext>
            </a:extLst>
          </p:cNvPr>
          <p:cNvSpPr/>
          <p:nvPr/>
        </p:nvSpPr>
        <p:spPr>
          <a:xfrm>
            <a:off x="4576316" y="4160697"/>
            <a:ext cx="278296" cy="457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8" name="Content Placeholder 4" descr="User with solid fill">
            <a:extLst>
              <a:ext uri="{FF2B5EF4-FFF2-40B4-BE49-F238E27FC236}">
                <a16:creationId xmlns:a16="http://schemas.microsoft.com/office/drawing/2014/main" id="{E8ACB689-0FF7-6FA4-9CD8-B0C38FB5F9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34923" y="4978247"/>
            <a:ext cx="457200" cy="457200"/>
          </a:xfrm>
          <a:prstGeom prst="rect">
            <a:avLst/>
          </a:prstGeom>
        </p:spPr>
      </p:pic>
      <p:sp>
        <p:nvSpPr>
          <p:cNvPr id="93" name="Rectangle 92">
            <a:extLst>
              <a:ext uri="{FF2B5EF4-FFF2-40B4-BE49-F238E27FC236}">
                <a16:creationId xmlns:a16="http://schemas.microsoft.com/office/drawing/2014/main" id="{5ACDC1DA-C0B8-8668-A8E2-832D1B80252A}"/>
              </a:ext>
            </a:extLst>
          </p:cNvPr>
          <p:cNvSpPr/>
          <p:nvPr/>
        </p:nvSpPr>
        <p:spPr>
          <a:xfrm>
            <a:off x="6618475" y="4978247"/>
            <a:ext cx="278296" cy="457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94" name="Content Placeholder 4" descr="User with solid fill">
            <a:extLst>
              <a:ext uri="{FF2B5EF4-FFF2-40B4-BE49-F238E27FC236}">
                <a16:creationId xmlns:a16="http://schemas.microsoft.com/office/drawing/2014/main" id="{F9202509-81B9-5344-959A-0F375DAB1C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58562" y="4978247"/>
            <a:ext cx="457200" cy="457200"/>
          </a:xfrm>
          <a:prstGeom prst="rect">
            <a:avLst/>
          </a:prstGeom>
        </p:spPr>
      </p:pic>
      <p:sp>
        <p:nvSpPr>
          <p:cNvPr id="100" name="Rectangle 99">
            <a:extLst>
              <a:ext uri="{FF2B5EF4-FFF2-40B4-BE49-F238E27FC236}">
                <a16:creationId xmlns:a16="http://schemas.microsoft.com/office/drawing/2014/main" id="{2A8DA7CF-E9B6-B0B5-85F2-B42BCD29B44D}"/>
              </a:ext>
            </a:extLst>
          </p:cNvPr>
          <p:cNvSpPr/>
          <p:nvPr/>
        </p:nvSpPr>
        <p:spPr>
          <a:xfrm>
            <a:off x="6024432" y="4978247"/>
            <a:ext cx="278296" cy="457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01" name="Content Placeholder 4" descr="User with solid fill">
            <a:extLst>
              <a:ext uri="{FF2B5EF4-FFF2-40B4-BE49-F238E27FC236}">
                <a16:creationId xmlns:a16="http://schemas.microsoft.com/office/drawing/2014/main" id="{199FD8BD-3B72-732B-F2EF-A0B19D8C3E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34923" y="5435447"/>
            <a:ext cx="457200" cy="457200"/>
          </a:xfrm>
          <a:prstGeom prst="rect">
            <a:avLst/>
          </a:prstGeom>
        </p:spPr>
      </p:pic>
      <p:sp>
        <p:nvSpPr>
          <p:cNvPr id="106" name="Rectangle 105">
            <a:extLst>
              <a:ext uri="{FF2B5EF4-FFF2-40B4-BE49-F238E27FC236}">
                <a16:creationId xmlns:a16="http://schemas.microsoft.com/office/drawing/2014/main" id="{CB6ED907-B482-B2FF-C7A6-19A907169D3D}"/>
              </a:ext>
            </a:extLst>
          </p:cNvPr>
          <p:cNvSpPr/>
          <p:nvPr/>
        </p:nvSpPr>
        <p:spPr>
          <a:xfrm>
            <a:off x="6721841" y="5435447"/>
            <a:ext cx="278296" cy="457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7" name="Content Placeholder 4" descr="User with solid fill">
            <a:extLst>
              <a:ext uri="{FF2B5EF4-FFF2-40B4-BE49-F238E27FC236}">
                <a16:creationId xmlns:a16="http://schemas.microsoft.com/office/drawing/2014/main" id="{CD16D58D-B36B-C714-ADDB-6CAD06F7CBC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58562" y="5435447"/>
            <a:ext cx="457200" cy="457200"/>
          </a:xfrm>
          <a:prstGeom prst="rect">
            <a:avLst/>
          </a:prstGeom>
        </p:spPr>
      </p:pic>
      <p:sp>
        <p:nvSpPr>
          <p:cNvPr id="113" name="Rectangle 112">
            <a:extLst>
              <a:ext uri="{FF2B5EF4-FFF2-40B4-BE49-F238E27FC236}">
                <a16:creationId xmlns:a16="http://schemas.microsoft.com/office/drawing/2014/main" id="{65A18AD2-4D5F-92FD-02BC-5E9C63EFA47E}"/>
              </a:ext>
            </a:extLst>
          </p:cNvPr>
          <p:cNvSpPr/>
          <p:nvPr/>
        </p:nvSpPr>
        <p:spPr>
          <a:xfrm>
            <a:off x="5952874" y="5435447"/>
            <a:ext cx="278296" cy="457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14" name="Content Placeholder 4" descr="User with solid fill">
            <a:extLst>
              <a:ext uri="{FF2B5EF4-FFF2-40B4-BE49-F238E27FC236}">
                <a16:creationId xmlns:a16="http://schemas.microsoft.com/office/drawing/2014/main" id="{6785FEC5-B107-59E5-5014-AF2A6DAA30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34923" y="5892647"/>
            <a:ext cx="457200" cy="457200"/>
          </a:xfrm>
          <a:prstGeom prst="rect">
            <a:avLst/>
          </a:prstGeom>
        </p:spPr>
      </p:pic>
      <p:pic>
        <p:nvPicPr>
          <p:cNvPr id="115" name="Content Placeholder 4" descr="User with solid fill">
            <a:extLst>
              <a:ext uri="{FF2B5EF4-FFF2-40B4-BE49-F238E27FC236}">
                <a16:creationId xmlns:a16="http://schemas.microsoft.com/office/drawing/2014/main" id="{21B8DF8A-7876-D3B3-8C82-87DC11325A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5477" y="5892647"/>
            <a:ext cx="457200" cy="457200"/>
          </a:xfrm>
          <a:prstGeom prst="rect">
            <a:avLst/>
          </a:prstGeom>
        </p:spPr>
      </p:pic>
      <p:pic>
        <p:nvPicPr>
          <p:cNvPr id="116" name="Content Placeholder 4" descr="User with solid fill">
            <a:extLst>
              <a:ext uri="{FF2B5EF4-FFF2-40B4-BE49-F238E27FC236}">
                <a16:creationId xmlns:a16="http://schemas.microsoft.com/office/drawing/2014/main" id="{46604A6C-6F1F-CD96-AEF1-D82FA885B2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25200" y="5892647"/>
            <a:ext cx="457200" cy="457200"/>
          </a:xfrm>
          <a:prstGeom prst="rect">
            <a:avLst/>
          </a:prstGeom>
        </p:spPr>
      </p:pic>
      <p:sp>
        <p:nvSpPr>
          <p:cNvPr id="119" name="Rectangle 118">
            <a:extLst>
              <a:ext uri="{FF2B5EF4-FFF2-40B4-BE49-F238E27FC236}">
                <a16:creationId xmlns:a16="http://schemas.microsoft.com/office/drawing/2014/main" id="{CAE4487E-95F6-DA93-8F1F-B5B6B6B046DA}"/>
              </a:ext>
            </a:extLst>
          </p:cNvPr>
          <p:cNvSpPr/>
          <p:nvPr/>
        </p:nvSpPr>
        <p:spPr>
          <a:xfrm>
            <a:off x="7437453" y="5892647"/>
            <a:ext cx="278296" cy="457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20" name="Content Placeholder 4" descr="User with solid fill">
            <a:extLst>
              <a:ext uri="{FF2B5EF4-FFF2-40B4-BE49-F238E27FC236}">
                <a16:creationId xmlns:a16="http://schemas.microsoft.com/office/drawing/2014/main" id="{D7263231-96E3-C4CB-1D27-24ABEB1966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58562" y="5892647"/>
            <a:ext cx="457200" cy="457200"/>
          </a:xfrm>
          <a:prstGeom prst="rect">
            <a:avLst/>
          </a:prstGeom>
        </p:spPr>
      </p:pic>
      <p:pic>
        <p:nvPicPr>
          <p:cNvPr id="122" name="Content Placeholder 4" descr="User with solid fill">
            <a:extLst>
              <a:ext uri="{FF2B5EF4-FFF2-40B4-BE49-F238E27FC236}">
                <a16:creationId xmlns:a16="http://schemas.microsoft.com/office/drawing/2014/main" id="{7E247C4C-EAD7-CF07-09AB-3539010A107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98882" y="5892647"/>
            <a:ext cx="457200" cy="457200"/>
          </a:xfrm>
          <a:prstGeom prst="rect">
            <a:avLst/>
          </a:prstGeom>
        </p:spPr>
      </p:pic>
      <p:pic>
        <p:nvPicPr>
          <p:cNvPr id="123" name="Content Placeholder 4" descr="User with solid fill">
            <a:extLst>
              <a:ext uri="{FF2B5EF4-FFF2-40B4-BE49-F238E27FC236}">
                <a16:creationId xmlns:a16="http://schemas.microsoft.com/office/drawing/2014/main" id="{F98BA5B5-EA6F-25BF-C256-82A15FC138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08605" y="5892647"/>
            <a:ext cx="457200" cy="457200"/>
          </a:xfrm>
          <a:prstGeom prst="rect">
            <a:avLst/>
          </a:prstGeom>
        </p:spPr>
      </p:pic>
      <p:pic>
        <p:nvPicPr>
          <p:cNvPr id="124" name="Content Placeholder 4" descr="User with solid fill">
            <a:extLst>
              <a:ext uri="{FF2B5EF4-FFF2-40B4-BE49-F238E27FC236}">
                <a16:creationId xmlns:a16="http://schemas.microsoft.com/office/drawing/2014/main" id="{0ED1EA7C-CA6E-FFF6-8A66-666E161AA22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89159" y="5892647"/>
            <a:ext cx="457200" cy="457200"/>
          </a:xfrm>
          <a:prstGeom prst="rect">
            <a:avLst/>
          </a:prstGeom>
        </p:spPr>
      </p:pic>
      <p:sp>
        <p:nvSpPr>
          <p:cNvPr id="126" name="Rectangle 125">
            <a:extLst>
              <a:ext uri="{FF2B5EF4-FFF2-40B4-BE49-F238E27FC236}">
                <a16:creationId xmlns:a16="http://schemas.microsoft.com/office/drawing/2014/main" id="{CF3358DB-0C7D-63CC-48F2-3570BA047B64}"/>
              </a:ext>
            </a:extLst>
          </p:cNvPr>
          <p:cNvSpPr/>
          <p:nvPr/>
        </p:nvSpPr>
        <p:spPr>
          <a:xfrm>
            <a:off x="4903302" y="5892647"/>
            <a:ext cx="278296" cy="457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27" name="Content Placeholder 4" descr="User with solid fill">
            <a:extLst>
              <a:ext uri="{FF2B5EF4-FFF2-40B4-BE49-F238E27FC236}">
                <a16:creationId xmlns:a16="http://schemas.microsoft.com/office/drawing/2014/main" id="{1BBA9421-E0C0-D78E-3C6D-E62C821005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18028" y="4584281"/>
            <a:ext cx="457200" cy="457200"/>
          </a:xfrm>
          <a:prstGeom prst="rect">
            <a:avLst/>
          </a:prstGeom>
        </p:spPr>
      </p:pic>
      <p:pic>
        <p:nvPicPr>
          <p:cNvPr id="129" name="Content Placeholder 4" descr="User with solid fill">
            <a:extLst>
              <a:ext uri="{FF2B5EF4-FFF2-40B4-BE49-F238E27FC236}">
                <a16:creationId xmlns:a16="http://schemas.microsoft.com/office/drawing/2014/main" id="{8E019E67-CBCD-4016-3C73-31A65A925C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08305" y="4584281"/>
            <a:ext cx="457200" cy="457200"/>
          </a:xfrm>
          <a:prstGeom prst="rect">
            <a:avLst/>
          </a:prstGeom>
        </p:spPr>
      </p:pic>
      <p:sp>
        <p:nvSpPr>
          <p:cNvPr id="132" name="Rectangle 131">
            <a:extLst>
              <a:ext uri="{FF2B5EF4-FFF2-40B4-BE49-F238E27FC236}">
                <a16:creationId xmlns:a16="http://schemas.microsoft.com/office/drawing/2014/main" id="{0DB90700-CB1B-A2F9-CEA3-A5F3C519661F}"/>
              </a:ext>
            </a:extLst>
          </p:cNvPr>
          <p:cNvSpPr/>
          <p:nvPr/>
        </p:nvSpPr>
        <p:spPr>
          <a:xfrm>
            <a:off x="7118411" y="4584281"/>
            <a:ext cx="278296" cy="457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33" name="Content Placeholder 4" descr="User with solid fill">
            <a:extLst>
              <a:ext uri="{FF2B5EF4-FFF2-40B4-BE49-F238E27FC236}">
                <a16:creationId xmlns:a16="http://schemas.microsoft.com/office/drawing/2014/main" id="{919224E1-401E-C46C-F17D-D7BC33AECE7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41667" y="4584281"/>
            <a:ext cx="457200" cy="457200"/>
          </a:xfrm>
          <a:prstGeom prst="rect">
            <a:avLst/>
          </a:prstGeom>
        </p:spPr>
      </p:pic>
      <p:pic>
        <p:nvPicPr>
          <p:cNvPr id="135" name="Content Placeholder 4" descr="User with solid fill">
            <a:extLst>
              <a:ext uri="{FF2B5EF4-FFF2-40B4-BE49-F238E27FC236}">
                <a16:creationId xmlns:a16="http://schemas.microsoft.com/office/drawing/2014/main" id="{26591AA1-B100-5949-4669-7DF5085127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81987" y="4584281"/>
            <a:ext cx="457200" cy="457200"/>
          </a:xfrm>
          <a:prstGeom prst="rect">
            <a:avLst/>
          </a:prstGeom>
        </p:spPr>
      </p:pic>
      <p:pic>
        <p:nvPicPr>
          <p:cNvPr id="137" name="Content Placeholder 4" descr="User with solid fill">
            <a:extLst>
              <a:ext uri="{FF2B5EF4-FFF2-40B4-BE49-F238E27FC236}">
                <a16:creationId xmlns:a16="http://schemas.microsoft.com/office/drawing/2014/main" id="{486DA6A1-92ED-8AFC-FF46-69CD6C9E7FE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72264" y="4584281"/>
            <a:ext cx="457200" cy="457200"/>
          </a:xfrm>
          <a:prstGeom prst="rect">
            <a:avLst/>
          </a:prstGeom>
        </p:spPr>
      </p:pic>
      <p:pic>
        <p:nvPicPr>
          <p:cNvPr id="138" name="Content Placeholder 4" descr="User with solid fill">
            <a:extLst>
              <a:ext uri="{FF2B5EF4-FFF2-40B4-BE49-F238E27FC236}">
                <a16:creationId xmlns:a16="http://schemas.microsoft.com/office/drawing/2014/main" id="{10255367-A84F-BCDA-9273-E64FA7C2DF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11156" y="3766731"/>
            <a:ext cx="457200" cy="457200"/>
          </a:xfrm>
          <a:prstGeom prst="rect">
            <a:avLst/>
          </a:prstGeom>
        </p:spPr>
      </p:pic>
      <p:sp>
        <p:nvSpPr>
          <p:cNvPr id="139" name="Rectangle 138">
            <a:extLst>
              <a:ext uri="{FF2B5EF4-FFF2-40B4-BE49-F238E27FC236}">
                <a16:creationId xmlns:a16="http://schemas.microsoft.com/office/drawing/2014/main" id="{C49312F8-2D0C-AC4A-9EC0-6F6D07F24595}"/>
              </a:ext>
            </a:extLst>
          </p:cNvPr>
          <p:cNvSpPr/>
          <p:nvPr/>
        </p:nvSpPr>
        <p:spPr>
          <a:xfrm>
            <a:off x="5164703" y="4584281"/>
            <a:ext cx="278296" cy="457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53" name="Rectangle 152">
            <a:extLst>
              <a:ext uri="{FF2B5EF4-FFF2-40B4-BE49-F238E27FC236}">
                <a16:creationId xmlns:a16="http://schemas.microsoft.com/office/drawing/2014/main" id="{65A28C55-81AB-5816-D360-761A8D5F3536}"/>
              </a:ext>
            </a:extLst>
          </p:cNvPr>
          <p:cNvSpPr/>
          <p:nvPr/>
        </p:nvSpPr>
        <p:spPr>
          <a:xfrm>
            <a:off x="4069411" y="3718306"/>
            <a:ext cx="278296" cy="457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54" name="Content Placeholder 4" descr="User with solid fill">
            <a:extLst>
              <a:ext uri="{FF2B5EF4-FFF2-40B4-BE49-F238E27FC236}">
                <a16:creationId xmlns:a16="http://schemas.microsoft.com/office/drawing/2014/main" id="{94317038-E48B-EA36-131C-DDE90E8229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01433" y="4143889"/>
            <a:ext cx="457200" cy="457200"/>
          </a:xfrm>
          <a:prstGeom prst="rect">
            <a:avLst/>
          </a:prstGeom>
        </p:spPr>
      </p:pic>
      <p:pic>
        <p:nvPicPr>
          <p:cNvPr id="155" name="Content Placeholder 4" descr="User with solid fill">
            <a:extLst>
              <a:ext uri="{FF2B5EF4-FFF2-40B4-BE49-F238E27FC236}">
                <a16:creationId xmlns:a16="http://schemas.microsoft.com/office/drawing/2014/main" id="{90B15C6B-4661-4B85-0B37-C05987D7BF1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91710" y="4143889"/>
            <a:ext cx="457200" cy="457200"/>
          </a:xfrm>
          <a:prstGeom prst="rect">
            <a:avLst/>
          </a:prstGeom>
        </p:spPr>
      </p:pic>
      <p:sp>
        <p:nvSpPr>
          <p:cNvPr id="156" name="Rectangle 155">
            <a:extLst>
              <a:ext uri="{FF2B5EF4-FFF2-40B4-BE49-F238E27FC236}">
                <a16:creationId xmlns:a16="http://schemas.microsoft.com/office/drawing/2014/main" id="{8BD7040B-6BE1-5F34-923A-BFE6B140E336}"/>
              </a:ext>
            </a:extLst>
          </p:cNvPr>
          <p:cNvSpPr/>
          <p:nvPr/>
        </p:nvSpPr>
        <p:spPr>
          <a:xfrm>
            <a:off x="4502594" y="4192314"/>
            <a:ext cx="278296" cy="457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57" name="Content Placeholder 4" descr="User with solid fill">
            <a:extLst>
              <a:ext uri="{FF2B5EF4-FFF2-40B4-BE49-F238E27FC236}">
                <a16:creationId xmlns:a16="http://schemas.microsoft.com/office/drawing/2014/main" id="{CC8458DC-F263-26F2-7730-56CACDB59F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34297" y="3766731"/>
            <a:ext cx="457200" cy="457200"/>
          </a:xfrm>
          <a:prstGeom prst="rect">
            <a:avLst/>
          </a:prstGeom>
        </p:spPr>
      </p:pic>
      <p:sp>
        <p:nvSpPr>
          <p:cNvPr id="158" name="Rectangle 157">
            <a:extLst>
              <a:ext uri="{FF2B5EF4-FFF2-40B4-BE49-F238E27FC236}">
                <a16:creationId xmlns:a16="http://schemas.microsoft.com/office/drawing/2014/main" id="{26B6B67F-FA01-52FA-2713-4C4F69039961}"/>
              </a:ext>
            </a:extLst>
          </p:cNvPr>
          <p:cNvSpPr/>
          <p:nvPr/>
        </p:nvSpPr>
        <p:spPr>
          <a:xfrm>
            <a:off x="8595032" y="3703497"/>
            <a:ext cx="278296" cy="457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159" name="Table 158">
            <a:extLst>
              <a:ext uri="{FF2B5EF4-FFF2-40B4-BE49-F238E27FC236}">
                <a16:creationId xmlns:a16="http://schemas.microsoft.com/office/drawing/2014/main" id="{05CA4D1F-CF5A-CB40-1DE2-F8EC1C228033}"/>
              </a:ext>
            </a:extLst>
          </p:cNvPr>
          <p:cNvGraphicFramePr>
            <a:graphicFrameLocks noGrp="1"/>
          </p:cNvGraphicFramePr>
          <p:nvPr/>
        </p:nvGraphicFramePr>
        <p:xfrm>
          <a:off x="949184" y="1574358"/>
          <a:ext cx="8835558" cy="4731106"/>
        </p:xfrm>
        <a:graphic>
          <a:graphicData uri="http://schemas.openxmlformats.org/drawingml/2006/table">
            <a:tbl>
              <a:tblPr>
                <a:tableStyleId>{5C22544A-7EE6-4342-B048-85BDC9FD1C3A}</a:tableStyleId>
              </a:tblPr>
              <a:tblGrid>
                <a:gridCol w="2485780">
                  <a:extLst>
                    <a:ext uri="{9D8B030D-6E8A-4147-A177-3AD203B41FA5}">
                      <a16:colId xmlns:a16="http://schemas.microsoft.com/office/drawing/2014/main" val="3649506407"/>
                    </a:ext>
                  </a:extLst>
                </a:gridCol>
                <a:gridCol w="842838">
                  <a:extLst>
                    <a:ext uri="{9D8B030D-6E8A-4147-A177-3AD203B41FA5}">
                      <a16:colId xmlns:a16="http://schemas.microsoft.com/office/drawing/2014/main" val="1682820645"/>
                    </a:ext>
                  </a:extLst>
                </a:gridCol>
                <a:gridCol w="2203240">
                  <a:extLst>
                    <a:ext uri="{9D8B030D-6E8A-4147-A177-3AD203B41FA5}">
                      <a16:colId xmlns:a16="http://schemas.microsoft.com/office/drawing/2014/main" val="3177590290"/>
                    </a:ext>
                  </a:extLst>
                </a:gridCol>
                <a:gridCol w="2165005">
                  <a:extLst>
                    <a:ext uri="{9D8B030D-6E8A-4147-A177-3AD203B41FA5}">
                      <a16:colId xmlns:a16="http://schemas.microsoft.com/office/drawing/2014/main" val="3121838564"/>
                    </a:ext>
                  </a:extLst>
                </a:gridCol>
                <a:gridCol w="1138695">
                  <a:extLst>
                    <a:ext uri="{9D8B030D-6E8A-4147-A177-3AD203B41FA5}">
                      <a16:colId xmlns:a16="http://schemas.microsoft.com/office/drawing/2014/main" val="3871168595"/>
                    </a:ext>
                  </a:extLst>
                </a:gridCol>
              </a:tblGrid>
              <a:tr h="835537">
                <a:tc>
                  <a:txBody>
                    <a:bodyPr/>
                    <a:lstStyle/>
                    <a:p>
                      <a:pPr algn="l" fontAlgn="t">
                        <a:buNone/>
                      </a:pPr>
                      <a:r>
                        <a:rPr lang="en-US" sz="1800" b="1" i="0" u="none" strike="noStrike" dirty="0">
                          <a:solidFill>
                            <a:srgbClr val="000000"/>
                          </a:solidFill>
                          <a:effectLst/>
                          <a:latin typeface="+mn-lt"/>
                        </a:rPr>
                        <a:t>Social needs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endParaRPr lang="en-US" sz="1800" b="0" i="0" u="none" strike="noStrike" dirty="0">
                        <a:solidFill>
                          <a:srgbClr val="000000"/>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latin typeface="+mn-lt"/>
                        </a:rPr>
                        <a:t>              T1DES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1" dirty="0">
                          <a:latin typeface="+mn-lt"/>
                        </a:rPr>
                        <a:t>StreamLine</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endParaRPr lang="en-US" sz="1800" b="1" i="0" u="none" strike="noStrike" dirty="0">
                        <a:solidFill>
                          <a:srgbClr val="000000"/>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7319531"/>
                  </a:ext>
                </a:extLst>
              </a:tr>
              <a:tr h="427582">
                <a:tc>
                  <a:txBody>
                    <a:bodyPr/>
                    <a:lstStyle/>
                    <a:p>
                      <a:pPr algn="r" fontAlgn="t">
                        <a:buNone/>
                      </a:pPr>
                      <a:r>
                        <a:rPr lang="en-US" sz="1600" b="1" i="0" u="none" strike="noStrike" dirty="0">
                          <a:solidFill>
                            <a:srgbClr val="000000"/>
                          </a:solidFill>
                          <a:effectLst/>
                          <a:latin typeface="+mn-lt"/>
                        </a:rPr>
                        <a:t>Food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buNone/>
                      </a:pPr>
                      <a:r>
                        <a:rPr lang="en-US" sz="1600" b="1" i="0" u="none" strike="noStrike" dirty="0">
                          <a:solidFill>
                            <a:srgbClr val="000000"/>
                          </a:solidFill>
                          <a:effectLst/>
                          <a:latin typeface="+mn-lt"/>
                        </a:rPr>
                        <a:t>44.2%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US" sz="16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buNone/>
                      </a:pPr>
                      <a:r>
                        <a:rPr lang="en-US" sz="1600" b="1" i="0" u="none" strike="noStrike" dirty="0">
                          <a:solidFill>
                            <a:srgbClr val="000000"/>
                          </a:solidFill>
                          <a:effectLst/>
                          <a:latin typeface="+mn-lt"/>
                        </a:rPr>
                        <a:t>34.2%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5834699"/>
                  </a:ext>
                </a:extLst>
              </a:tr>
              <a:tr h="427582">
                <a:tc>
                  <a:txBody>
                    <a:bodyPr/>
                    <a:lstStyle/>
                    <a:p>
                      <a:pPr algn="r" fontAlgn="t">
                        <a:buNone/>
                      </a:pPr>
                      <a:r>
                        <a:rPr lang="en-US" sz="1600" b="1" i="0" u="none" strike="noStrike" dirty="0">
                          <a:solidFill>
                            <a:srgbClr val="000000"/>
                          </a:solidFill>
                          <a:effectLst/>
                          <a:latin typeface="+mn-lt"/>
                        </a:rPr>
                        <a:t>Housing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buNone/>
                      </a:pPr>
                      <a:r>
                        <a:rPr lang="en-US" sz="1600" b="1" i="0" u="none" strike="noStrike" dirty="0">
                          <a:solidFill>
                            <a:srgbClr val="000000"/>
                          </a:solidFill>
                          <a:effectLst/>
                          <a:latin typeface="+mn-lt"/>
                        </a:rPr>
                        <a:t>20.9%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US" sz="16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buNone/>
                      </a:pPr>
                      <a:r>
                        <a:rPr lang="en-US" sz="1600" b="1" i="0" u="none" strike="noStrike" dirty="0">
                          <a:solidFill>
                            <a:srgbClr val="000000"/>
                          </a:solidFill>
                          <a:effectLst/>
                          <a:latin typeface="+mn-lt"/>
                        </a:rPr>
                        <a:t>24.4%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0747112"/>
                  </a:ext>
                </a:extLst>
              </a:tr>
              <a:tr h="427582">
                <a:tc>
                  <a:txBody>
                    <a:bodyPr/>
                    <a:lstStyle/>
                    <a:p>
                      <a:pPr algn="r" fontAlgn="t">
                        <a:buNone/>
                      </a:pPr>
                      <a:r>
                        <a:rPr lang="en-US" sz="1600" b="1" i="0" u="none" strike="noStrike">
                          <a:solidFill>
                            <a:srgbClr val="000000"/>
                          </a:solidFill>
                          <a:effectLst/>
                          <a:latin typeface="+mn-lt"/>
                        </a:rPr>
                        <a:t>Utilities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buNone/>
                      </a:pPr>
                      <a:r>
                        <a:rPr lang="en-US" sz="1600" b="1" i="0" u="none" strike="noStrike" dirty="0">
                          <a:solidFill>
                            <a:srgbClr val="000000"/>
                          </a:solidFill>
                          <a:effectLst/>
                          <a:latin typeface="+mn-lt"/>
                        </a:rPr>
                        <a:t>18.6%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US" sz="16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buNone/>
                      </a:pPr>
                      <a:r>
                        <a:rPr lang="en-US" sz="1600" b="1" i="0" u="none" strike="noStrike" dirty="0">
                          <a:solidFill>
                            <a:srgbClr val="000000"/>
                          </a:solidFill>
                          <a:effectLst/>
                          <a:latin typeface="+mn-lt"/>
                        </a:rPr>
                        <a:t>19.5%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7331360"/>
                  </a:ext>
                </a:extLst>
              </a:tr>
              <a:tr h="489027">
                <a:tc>
                  <a:txBody>
                    <a:bodyPr/>
                    <a:lstStyle/>
                    <a:p>
                      <a:pPr algn="r" fontAlgn="t">
                        <a:buNone/>
                      </a:pPr>
                      <a:r>
                        <a:rPr lang="en-US" sz="1600" b="1" i="0" u="none" strike="noStrike" dirty="0">
                          <a:solidFill>
                            <a:srgbClr val="000000"/>
                          </a:solidFill>
                          <a:effectLst/>
                          <a:latin typeface="+mn-lt"/>
                        </a:rPr>
                        <a:t>Finances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buNone/>
                      </a:pPr>
                      <a:r>
                        <a:rPr lang="en-US" sz="1600" b="1" i="0" u="none" strike="noStrike" dirty="0">
                          <a:solidFill>
                            <a:srgbClr val="000000"/>
                          </a:solidFill>
                          <a:effectLst/>
                          <a:latin typeface="+mn-lt"/>
                        </a:rPr>
                        <a:t>53.5%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US" sz="16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buNone/>
                      </a:pPr>
                      <a:r>
                        <a:rPr lang="en-US" sz="1600" b="1" i="0" u="none" strike="noStrike" dirty="0">
                          <a:solidFill>
                            <a:srgbClr val="000000"/>
                          </a:solidFill>
                          <a:effectLst/>
                          <a:latin typeface="+mn-lt"/>
                        </a:rPr>
                        <a:t>56.1%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4129355"/>
                  </a:ext>
                </a:extLst>
              </a:tr>
              <a:tr h="413468">
                <a:tc>
                  <a:txBody>
                    <a:bodyPr/>
                    <a:lstStyle/>
                    <a:p>
                      <a:pPr algn="r" fontAlgn="t">
                        <a:buNone/>
                      </a:pPr>
                      <a:r>
                        <a:rPr lang="en-US" sz="1600" b="1" i="0" u="none" strike="noStrike" dirty="0">
                          <a:solidFill>
                            <a:srgbClr val="000000"/>
                          </a:solidFill>
                          <a:effectLst/>
                          <a:latin typeface="+mn-lt"/>
                        </a:rPr>
                        <a:t>Transportation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buNone/>
                      </a:pPr>
                      <a:r>
                        <a:rPr lang="en-US" sz="1600" b="1" i="0" u="none" strike="noStrike" dirty="0">
                          <a:solidFill>
                            <a:srgbClr val="000000"/>
                          </a:solidFill>
                          <a:effectLst/>
                          <a:latin typeface="+mn-lt"/>
                        </a:rPr>
                        <a:t>41.9%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US" sz="16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buNone/>
                      </a:pPr>
                      <a:r>
                        <a:rPr lang="en-US" sz="1600" b="1" i="0" u="none" strike="noStrike" dirty="0">
                          <a:solidFill>
                            <a:srgbClr val="000000"/>
                          </a:solidFill>
                          <a:effectLst/>
                          <a:latin typeface="+mn-lt"/>
                        </a:rPr>
                        <a:t>36.6%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7790832"/>
                  </a:ext>
                </a:extLst>
              </a:tr>
              <a:tr h="427582">
                <a:tc>
                  <a:txBody>
                    <a:bodyPr/>
                    <a:lstStyle/>
                    <a:p>
                      <a:pPr algn="r" fontAlgn="t">
                        <a:buNone/>
                      </a:pPr>
                      <a:r>
                        <a:rPr lang="en-US" sz="1600" b="1" i="0" u="none" strike="noStrike" dirty="0">
                          <a:solidFill>
                            <a:srgbClr val="000000"/>
                          </a:solidFill>
                          <a:effectLst/>
                          <a:latin typeface="+mn-lt"/>
                        </a:rPr>
                        <a:t>Loneliness or isolation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buNone/>
                      </a:pPr>
                      <a:r>
                        <a:rPr lang="en-US" sz="1600" b="1" i="0" u="none" strike="noStrike" dirty="0">
                          <a:solidFill>
                            <a:srgbClr val="000000"/>
                          </a:solidFill>
                          <a:effectLst/>
                          <a:latin typeface="+mn-lt"/>
                        </a:rPr>
                        <a:t>27.9%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US" sz="16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buNone/>
                      </a:pPr>
                      <a:r>
                        <a:rPr lang="en-US" sz="1600" b="1" i="0" u="none" strike="noStrike" dirty="0">
                          <a:solidFill>
                            <a:srgbClr val="000000"/>
                          </a:solidFill>
                          <a:effectLst/>
                          <a:latin typeface="+mn-lt"/>
                        </a:rPr>
                        <a:t>17.1%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5073378"/>
                  </a:ext>
                </a:extLst>
              </a:tr>
              <a:tr h="427582">
                <a:tc>
                  <a:txBody>
                    <a:bodyPr/>
                    <a:lstStyle/>
                    <a:p>
                      <a:pPr algn="r" fontAlgn="t">
                        <a:buNone/>
                      </a:pPr>
                      <a:r>
                        <a:rPr lang="en-US" sz="1600" b="1" i="0" u="none" strike="noStrike" dirty="0">
                          <a:solidFill>
                            <a:srgbClr val="000000"/>
                          </a:solidFill>
                          <a:effectLst/>
                          <a:latin typeface="+mn-lt"/>
                        </a:rPr>
                        <a:t>Personal safety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buNone/>
                      </a:pPr>
                      <a:r>
                        <a:rPr lang="en-US" sz="1600" b="1" i="0" u="none" strike="noStrike" dirty="0">
                          <a:solidFill>
                            <a:srgbClr val="000000"/>
                          </a:solidFill>
                          <a:effectLst/>
                          <a:latin typeface="+mn-lt"/>
                        </a:rPr>
                        <a:t>4.7%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US" sz="16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buNone/>
                      </a:pPr>
                      <a:r>
                        <a:rPr lang="en-US" sz="1600" b="1" i="0" u="none" strike="noStrike" dirty="0">
                          <a:solidFill>
                            <a:srgbClr val="000000"/>
                          </a:solidFill>
                          <a:effectLst/>
                          <a:latin typeface="+mn-lt"/>
                        </a:rPr>
                        <a:t>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2818825"/>
                  </a:ext>
                </a:extLst>
              </a:tr>
              <a:tr h="427582">
                <a:tc>
                  <a:txBody>
                    <a:bodyPr/>
                    <a:lstStyle/>
                    <a:p>
                      <a:pPr algn="r" fontAlgn="t">
                        <a:buNone/>
                      </a:pPr>
                      <a:r>
                        <a:rPr lang="en-US" sz="1600" b="1" i="0" u="none" strike="noStrike" dirty="0">
                          <a:solidFill>
                            <a:srgbClr val="000000"/>
                          </a:solidFill>
                          <a:effectLst/>
                          <a:latin typeface="+mn-lt"/>
                        </a:rPr>
                        <a:t>Childcare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buNone/>
                      </a:pPr>
                      <a:r>
                        <a:rPr lang="en-US" sz="1600" b="1" i="0" u="none" strike="noStrike" dirty="0">
                          <a:solidFill>
                            <a:srgbClr val="000000"/>
                          </a:solidFill>
                          <a:effectLst/>
                          <a:latin typeface="+mn-lt"/>
                        </a:rPr>
                        <a:t>7.0%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US" sz="16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buNone/>
                      </a:pPr>
                      <a:r>
                        <a:rPr lang="en-US" sz="1600" b="1" i="0" u="none" strike="noStrike" dirty="0">
                          <a:solidFill>
                            <a:srgbClr val="000000"/>
                          </a:solidFill>
                          <a:effectLst/>
                          <a:latin typeface="+mn-lt"/>
                        </a:rPr>
                        <a:t>7.3%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3749665"/>
                  </a:ext>
                </a:extLst>
              </a:tr>
              <a:tr h="427582">
                <a:tc>
                  <a:txBody>
                    <a:bodyPr/>
                    <a:lstStyle/>
                    <a:p>
                      <a:pPr algn="r"/>
                      <a:r>
                        <a:rPr lang="en-US" sz="1600" b="1" i="0" u="none" strike="noStrike" dirty="0">
                          <a:solidFill>
                            <a:srgbClr val="000000"/>
                          </a:solidFill>
                          <a:effectLst/>
                          <a:latin typeface="+mn-lt"/>
                        </a:rPr>
                        <a:t>None</a:t>
                      </a:r>
                      <a:endParaRPr lang="en-US" sz="16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buNone/>
                      </a:pPr>
                      <a:r>
                        <a:rPr lang="en-US" sz="1600" b="1" i="0" u="none" strike="noStrike" dirty="0">
                          <a:solidFill>
                            <a:srgbClr val="000000"/>
                          </a:solidFill>
                          <a:effectLst/>
                          <a:latin typeface="+mn-lt"/>
                        </a:rPr>
                        <a:t>32.6%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US" sz="160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buNone/>
                      </a:pPr>
                      <a:r>
                        <a:rPr lang="en-US" sz="1600" b="1" i="0" u="none" strike="noStrike" dirty="0">
                          <a:solidFill>
                            <a:srgbClr val="000000"/>
                          </a:solidFill>
                          <a:effectLst/>
                          <a:latin typeface="+mn-lt"/>
                        </a:rPr>
                        <a:t>24.4%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6067820"/>
                  </a:ext>
                </a:extLst>
              </a:tr>
            </a:tbl>
          </a:graphicData>
        </a:graphic>
      </p:graphicFrame>
      <p:pic>
        <p:nvPicPr>
          <p:cNvPr id="160" name="Content Placeholder 4" descr="User with solid fill">
            <a:extLst>
              <a:ext uri="{FF2B5EF4-FFF2-40B4-BE49-F238E27FC236}">
                <a16:creationId xmlns:a16="http://schemas.microsoft.com/office/drawing/2014/main" id="{61809D21-19AD-09D4-14C6-4318C0ABC2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04052" y="1689064"/>
            <a:ext cx="457200" cy="457200"/>
          </a:xfrm>
          <a:prstGeom prst="rect">
            <a:avLst/>
          </a:prstGeom>
        </p:spPr>
      </p:pic>
      <p:pic>
        <p:nvPicPr>
          <p:cNvPr id="162" name="Content Placeholder 4" descr="User with solid fill">
            <a:extLst>
              <a:ext uri="{FF2B5EF4-FFF2-40B4-BE49-F238E27FC236}">
                <a16:creationId xmlns:a16="http://schemas.microsoft.com/office/drawing/2014/main" id="{5D836FB9-CEBE-CAB7-B4DE-45B0637ADF4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42999" y="1689064"/>
            <a:ext cx="457200" cy="457200"/>
          </a:xfrm>
          <a:prstGeom prst="rect">
            <a:avLst/>
          </a:prstGeom>
        </p:spPr>
      </p:pic>
      <p:sp>
        <p:nvSpPr>
          <p:cNvPr id="163" name="Content Placeholder 5">
            <a:extLst>
              <a:ext uri="{FF2B5EF4-FFF2-40B4-BE49-F238E27FC236}">
                <a16:creationId xmlns:a16="http://schemas.microsoft.com/office/drawing/2014/main" id="{B9DC1E92-F7EB-DD22-A303-1D25BB53C2FD}"/>
              </a:ext>
            </a:extLst>
          </p:cNvPr>
          <p:cNvSpPr txBox="1">
            <a:spLocks/>
          </p:cNvSpPr>
          <p:nvPr/>
        </p:nvSpPr>
        <p:spPr>
          <a:xfrm>
            <a:off x="10930270" y="138223"/>
            <a:ext cx="1063256" cy="7974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Background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Methods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Results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Discussion</a:t>
            </a:r>
          </a:p>
        </p:txBody>
      </p:sp>
    </p:spTree>
    <p:extLst>
      <p:ext uri="{BB962C8B-B14F-4D97-AF65-F5344CB8AC3E}">
        <p14:creationId xmlns:p14="http://schemas.microsoft.com/office/powerpoint/2010/main" val="1737725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9EC7C-6BCC-E905-A09D-B82F8367FD63}"/>
              </a:ext>
            </a:extLst>
          </p:cNvPr>
          <p:cNvSpPr>
            <a:spLocks noGrp="1"/>
          </p:cNvSpPr>
          <p:nvPr>
            <p:ph type="title"/>
          </p:nvPr>
        </p:nvSpPr>
        <p:spPr>
          <a:xfrm>
            <a:off x="838200" y="557190"/>
            <a:ext cx="10515600" cy="1133499"/>
          </a:xfrm>
        </p:spPr>
        <p:txBody>
          <a:bodyPr>
            <a:normAutofit/>
          </a:bodyPr>
          <a:lstStyle/>
          <a:p>
            <a:r>
              <a:rPr lang="en-US" sz="5200" dirty="0"/>
              <a:t>Funding Acknowledgements</a:t>
            </a:r>
          </a:p>
        </p:txBody>
      </p:sp>
      <p:graphicFrame>
        <p:nvGraphicFramePr>
          <p:cNvPr id="5" name="Content Placeholder 2">
            <a:extLst>
              <a:ext uri="{FF2B5EF4-FFF2-40B4-BE49-F238E27FC236}">
                <a16:creationId xmlns:a16="http://schemas.microsoft.com/office/drawing/2014/main" id="{C809FD5B-FBB5-6663-9017-2C3E7E1CAEF7}"/>
              </a:ext>
            </a:extLst>
          </p:cNvPr>
          <p:cNvGraphicFramePr>
            <a:graphicFrameLocks noGrp="1"/>
          </p:cNvGraphicFramePr>
          <p:nvPr>
            <p:ph idx="1"/>
          </p:nvPr>
        </p:nvGraphicFramePr>
        <p:xfrm>
          <a:off x="838203" y="1839436"/>
          <a:ext cx="11197857" cy="4827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7362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91A73-4ABF-6866-D8FC-4044557283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1AE2BC-769B-0262-9A8A-2F809BA43D72}"/>
              </a:ext>
            </a:extLst>
          </p:cNvPr>
          <p:cNvSpPr>
            <a:spLocks noGrp="1"/>
          </p:cNvSpPr>
          <p:nvPr>
            <p:ph type="title"/>
          </p:nvPr>
        </p:nvSpPr>
        <p:spPr/>
        <p:txBody>
          <a:bodyPr vert="horz" wrap="square" lIns="91416" tIns="45708" rIns="91416" bIns="45708" rtlCol="0" anchor="b" anchorCtr="0">
            <a:normAutofit fontScale="90000"/>
          </a:bodyPr>
          <a:lstStyle/>
          <a:p>
            <a:pPr algn="ctr"/>
            <a:r>
              <a:rPr lang="en-US" sz="8000" dirty="0"/>
              <a:t>Discussion</a:t>
            </a:r>
          </a:p>
        </p:txBody>
      </p:sp>
    </p:spTree>
    <p:extLst>
      <p:ext uri="{BB962C8B-B14F-4D97-AF65-F5344CB8AC3E}">
        <p14:creationId xmlns:p14="http://schemas.microsoft.com/office/powerpoint/2010/main" val="44378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E8ADF-2A40-C80D-CBD4-EA050609512E}"/>
              </a:ext>
            </a:extLst>
          </p:cNvPr>
          <p:cNvSpPr>
            <a:spLocks noGrp="1"/>
          </p:cNvSpPr>
          <p:nvPr>
            <p:ph type="title"/>
          </p:nvPr>
        </p:nvSpPr>
        <p:spPr>
          <a:xfrm>
            <a:off x="1115568" y="509521"/>
            <a:ext cx="10232136" cy="1014984"/>
          </a:xfrm>
        </p:spPr>
        <p:txBody>
          <a:bodyPr>
            <a:normAutofit/>
          </a:bodyPr>
          <a:lstStyle/>
          <a:p>
            <a:r>
              <a:rPr lang="en-US" sz="4000" dirty="0"/>
              <a:t>Discussion</a:t>
            </a:r>
          </a:p>
        </p:txBody>
      </p:sp>
      <p:graphicFrame>
        <p:nvGraphicFramePr>
          <p:cNvPr id="5" name="Content Placeholder 2">
            <a:extLst>
              <a:ext uri="{FF2B5EF4-FFF2-40B4-BE49-F238E27FC236}">
                <a16:creationId xmlns:a16="http://schemas.microsoft.com/office/drawing/2014/main" id="{996E0BAE-3C50-9AE2-8DDF-0406EF921DFB}"/>
              </a:ext>
            </a:extLst>
          </p:cNvPr>
          <p:cNvGraphicFramePr>
            <a:graphicFrameLocks noGrp="1"/>
          </p:cNvGraphicFramePr>
          <p:nvPr>
            <p:ph idx="1"/>
          </p:nvPr>
        </p:nvGraphicFramePr>
        <p:xfrm>
          <a:off x="1115568" y="1673352"/>
          <a:ext cx="10232136" cy="4334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5">
            <a:extLst>
              <a:ext uri="{FF2B5EF4-FFF2-40B4-BE49-F238E27FC236}">
                <a16:creationId xmlns:a16="http://schemas.microsoft.com/office/drawing/2014/main" id="{E834EA04-8D54-D7FF-2988-C89400448677}"/>
              </a:ext>
            </a:extLst>
          </p:cNvPr>
          <p:cNvSpPr txBox="1">
            <a:spLocks/>
          </p:cNvSpPr>
          <p:nvPr/>
        </p:nvSpPr>
        <p:spPr>
          <a:xfrm>
            <a:off x="10930270" y="138223"/>
            <a:ext cx="1063256" cy="7974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Background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Methods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Results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Discussion</a:t>
            </a:r>
          </a:p>
        </p:txBody>
      </p:sp>
    </p:spTree>
    <p:extLst>
      <p:ext uri="{BB962C8B-B14F-4D97-AF65-F5344CB8AC3E}">
        <p14:creationId xmlns:p14="http://schemas.microsoft.com/office/powerpoint/2010/main" val="1484840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930EBA3-4D2E-42E8-B828-834555328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Graphic 2" descr="Email with solid fill">
            <a:extLst>
              <a:ext uri="{FF2B5EF4-FFF2-40B4-BE49-F238E27FC236}">
                <a16:creationId xmlns:a16="http://schemas.microsoft.com/office/drawing/2014/main" id="{E7CC3702-FCE4-C3ED-F16B-45CD45A634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503808"/>
            <a:ext cx="5850384" cy="5850384"/>
          </a:xfrm>
          <a:custGeom>
            <a:avLst/>
            <a:gdLst/>
            <a:ahLst/>
            <a:cxnLst/>
            <a:rect l="l" t="t" r="r" b="b"/>
            <a:pathLst>
              <a:path w="6094252" h="6857998">
                <a:moveTo>
                  <a:pt x="0" y="0"/>
                </a:moveTo>
                <a:lnTo>
                  <a:pt x="5898122" y="0"/>
                </a:lnTo>
                <a:cubicBezTo>
                  <a:pt x="6006442" y="0"/>
                  <a:pt x="6094252" y="87810"/>
                  <a:pt x="6094252" y="196130"/>
                </a:cubicBezTo>
                <a:lnTo>
                  <a:pt x="6094252" y="6661869"/>
                </a:lnTo>
                <a:cubicBezTo>
                  <a:pt x="6094252" y="6756649"/>
                  <a:pt x="6027023" y="6835726"/>
                  <a:pt x="5937649" y="6854015"/>
                </a:cubicBezTo>
                <a:lnTo>
                  <a:pt x="5898132" y="6857998"/>
                </a:lnTo>
                <a:lnTo>
                  <a:pt x="0" y="6857998"/>
                </a:lnTo>
                <a:close/>
              </a:path>
            </a:pathLst>
          </a:custGeom>
        </p:spPr>
      </p:pic>
      <p:sp>
        <p:nvSpPr>
          <p:cNvPr id="16" name="Arc 15">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F521A338-A6B5-EE74-74D0-9B35F41B144C}"/>
              </a:ext>
            </a:extLst>
          </p:cNvPr>
          <p:cNvSpPr>
            <a:spLocks noGrp="1"/>
          </p:cNvSpPr>
          <p:nvPr>
            <p:ph type="title"/>
          </p:nvPr>
        </p:nvSpPr>
        <p:spPr>
          <a:xfrm>
            <a:off x="6417732" y="957715"/>
            <a:ext cx="5130798" cy="2750419"/>
          </a:xfrm>
        </p:spPr>
        <p:txBody>
          <a:bodyPr vert="horz" lIns="91440" tIns="45720" rIns="91440" bIns="45720" rtlCol="0" anchor="b">
            <a:normAutofit/>
          </a:bodyPr>
          <a:lstStyle/>
          <a:p>
            <a:pPr algn="ctr"/>
            <a:r>
              <a:rPr lang="en-US" sz="6600" kern="1200" dirty="0">
                <a:solidFill>
                  <a:schemeClr val="tx1"/>
                </a:solidFill>
                <a:latin typeface="+mj-lt"/>
                <a:ea typeface="+mj-ea"/>
                <a:cs typeface="+mj-cs"/>
              </a:rPr>
              <a:t>Thank You</a:t>
            </a:r>
          </a:p>
        </p:txBody>
      </p:sp>
      <p:sp>
        <p:nvSpPr>
          <p:cNvPr id="18" name="Oval 17">
            <a:extLst>
              <a:ext uri="{FF2B5EF4-FFF2-40B4-BE49-F238E27FC236}">
                <a16:creationId xmlns:a16="http://schemas.microsoft.com/office/drawing/2014/main" id="{528AA953-F4F9-4DC5-97C7-491F4AF93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7079" y="5607717"/>
            <a:ext cx="513442" cy="4995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 Placeholder 8">
            <a:extLst>
              <a:ext uri="{FF2B5EF4-FFF2-40B4-BE49-F238E27FC236}">
                <a16:creationId xmlns:a16="http://schemas.microsoft.com/office/drawing/2014/main" id="{D4598B53-F95E-27EC-2ED2-BA70576A8078}"/>
              </a:ext>
            </a:extLst>
          </p:cNvPr>
          <p:cNvSpPr>
            <a:spLocks noGrp="1"/>
          </p:cNvSpPr>
          <p:nvPr>
            <p:ph type="body" idx="1"/>
          </p:nvPr>
        </p:nvSpPr>
        <p:spPr>
          <a:xfrm>
            <a:off x="6417732" y="3800209"/>
            <a:ext cx="5130798" cy="2307022"/>
          </a:xfrm>
        </p:spPr>
        <p:txBody>
          <a:bodyPr vert="horz" lIns="91440" tIns="45720" rIns="91440" bIns="45720" rtlCol="0">
            <a:normAutofit/>
          </a:bodyPr>
          <a:lstStyle/>
          <a:p>
            <a:pPr algn="ctr"/>
            <a:r>
              <a:rPr lang="en-US" kern="1200" dirty="0">
                <a:solidFill>
                  <a:schemeClr val="tx1"/>
                </a:solidFill>
                <a:latin typeface="+mn-lt"/>
                <a:ea typeface="+mn-ea"/>
                <a:cs typeface="+mn-cs"/>
              </a:rPr>
              <a:t>Teaniese “Tina” Davis, PhD, MPH</a:t>
            </a:r>
          </a:p>
          <a:p>
            <a:pPr algn="ctr"/>
            <a:r>
              <a:rPr lang="en-US" kern="1200" dirty="0">
                <a:solidFill>
                  <a:schemeClr val="tx1"/>
                </a:solidFill>
                <a:latin typeface="+mn-lt"/>
                <a:ea typeface="+mn-ea"/>
                <a:cs typeface="+mn-cs"/>
              </a:rPr>
              <a:t>Senior Investigator</a:t>
            </a:r>
          </a:p>
          <a:p>
            <a:pPr algn="ctr"/>
            <a:r>
              <a:rPr lang="en-US" kern="1200" dirty="0">
                <a:solidFill>
                  <a:schemeClr val="tx1"/>
                </a:solidFill>
                <a:latin typeface="+mn-lt"/>
                <a:ea typeface="+mn-ea"/>
                <a:cs typeface="+mn-cs"/>
              </a:rPr>
              <a:t>Center for Research and Evaluation</a:t>
            </a:r>
          </a:p>
          <a:p>
            <a:pPr algn="ctr"/>
            <a:r>
              <a:rPr lang="en-US" kern="1200" dirty="0">
                <a:solidFill>
                  <a:schemeClr val="tx1"/>
                </a:solidFill>
                <a:latin typeface="+mn-lt"/>
                <a:ea typeface="+mn-ea"/>
                <a:cs typeface="+mn-cs"/>
              </a:rPr>
              <a:t>Kaiser Permanente Georgia</a:t>
            </a:r>
          </a:p>
          <a:p>
            <a:pPr algn="ctr"/>
            <a:r>
              <a:rPr lang="en-US" kern="1200" dirty="0">
                <a:solidFill>
                  <a:schemeClr val="tx1"/>
                </a:solidFill>
                <a:latin typeface="+mn-lt"/>
                <a:ea typeface="+mn-ea"/>
                <a:cs typeface="+mn-cs"/>
              </a:rPr>
              <a:t>Teaniese.L.Davis@kp.org</a:t>
            </a:r>
          </a:p>
        </p:txBody>
      </p:sp>
    </p:spTree>
    <p:extLst>
      <p:ext uri="{BB962C8B-B14F-4D97-AF65-F5344CB8AC3E}">
        <p14:creationId xmlns:p14="http://schemas.microsoft.com/office/powerpoint/2010/main" val="2414225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8EF5C-378F-DE21-E37A-B404703CD9D9}"/>
              </a:ext>
            </a:extLst>
          </p:cNvPr>
          <p:cNvSpPr>
            <a:spLocks noGrp="1"/>
          </p:cNvSpPr>
          <p:nvPr>
            <p:ph type="title"/>
          </p:nvPr>
        </p:nvSpPr>
        <p:spPr>
          <a:xfrm>
            <a:off x="371094" y="1161288"/>
            <a:ext cx="3438144" cy="1239012"/>
          </a:xfrm>
        </p:spPr>
        <p:txBody>
          <a:bodyPr anchor="ctr">
            <a:normAutofit/>
          </a:bodyPr>
          <a:lstStyle/>
          <a:p>
            <a:r>
              <a:rPr lang="en-US" sz="3200" b="1" dirty="0"/>
              <a:t>Agenda</a:t>
            </a:r>
          </a:p>
        </p:txBody>
      </p:sp>
      <p:sp>
        <p:nvSpPr>
          <p:cNvPr id="6" name="Content Placeholder 5">
            <a:extLst>
              <a:ext uri="{FF2B5EF4-FFF2-40B4-BE49-F238E27FC236}">
                <a16:creationId xmlns:a16="http://schemas.microsoft.com/office/drawing/2014/main" id="{74FFBBA7-218E-B152-BA5D-2F6D2E9BF9E8}"/>
              </a:ext>
            </a:extLst>
          </p:cNvPr>
          <p:cNvSpPr>
            <a:spLocks noGrp="1"/>
          </p:cNvSpPr>
          <p:nvPr>
            <p:ph idx="1"/>
          </p:nvPr>
        </p:nvSpPr>
        <p:spPr>
          <a:xfrm>
            <a:off x="371094" y="2718054"/>
            <a:ext cx="3438906" cy="3207258"/>
          </a:xfrm>
        </p:spPr>
        <p:txBody>
          <a:bodyPr anchor="t">
            <a:normAutofit/>
          </a:bodyPr>
          <a:lstStyle/>
          <a:p>
            <a:r>
              <a:rPr lang="en-US" sz="2400" dirty="0"/>
              <a:t>Background</a:t>
            </a:r>
          </a:p>
          <a:p>
            <a:r>
              <a:rPr lang="en-US" sz="2400" dirty="0"/>
              <a:t>Methods</a:t>
            </a:r>
          </a:p>
          <a:p>
            <a:r>
              <a:rPr lang="en-US" sz="2400" dirty="0"/>
              <a:t>Results</a:t>
            </a:r>
          </a:p>
          <a:p>
            <a:r>
              <a:rPr lang="en-US" sz="2400" dirty="0"/>
              <a:t>Discussion</a:t>
            </a:r>
          </a:p>
          <a:p>
            <a:endParaRPr lang="en-US" sz="1700" dirty="0"/>
          </a:p>
        </p:txBody>
      </p:sp>
      <p:pic>
        <p:nvPicPr>
          <p:cNvPr id="8" name="Picture 7">
            <a:extLst>
              <a:ext uri="{FF2B5EF4-FFF2-40B4-BE49-F238E27FC236}">
                <a16:creationId xmlns:a16="http://schemas.microsoft.com/office/drawing/2014/main" id="{64DD96EA-6593-3AD8-32F6-340729CD628F}"/>
              </a:ext>
            </a:extLst>
          </p:cNvPr>
          <p:cNvPicPr>
            <a:picLocks noChangeAspect="1"/>
          </p:cNvPicPr>
          <p:nvPr/>
        </p:nvPicPr>
        <p:blipFill rotWithShape="1">
          <a:blip r:embed="rId3"/>
          <a:srcRect l="2506" t="1650"/>
          <a:stretch/>
        </p:blipFill>
        <p:spPr>
          <a:xfrm>
            <a:off x="4817626" y="1565755"/>
            <a:ext cx="7005569" cy="4045907"/>
          </a:xfrm>
          <a:prstGeom prst="rect">
            <a:avLst/>
          </a:prstGeom>
        </p:spPr>
      </p:pic>
    </p:spTree>
    <p:extLst>
      <p:ext uri="{BB962C8B-B14F-4D97-AF65-F5344CB8AC3E}">
        <p14:creationId xmlns:p14="http://schemas.microsoft.com/office/powerpoint/2010/main" val="905261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9E9BC-2614-9428-01C7-DDBE246958E4}"/>
              </a:ext>
            </a:extLst>
          </p:cNvPr>
          <p:cNvSpPr>
            <a:spLocks noGrp="1"/>
          </p:cNvSpPr>
          <p:nvPr>
            <p:ph type="title"/>
          </p:nvPr>
        </p:nvSpPr>
        <p:spPr>
          <a:xfrm>
            <a:off x="838200" y="365125"/>
            <a:ext cx="9847521" cy="1325563"/>
          </a:xfrm>
        </p:spPr>
        <p:txBody>
          <a:bodyPr>
            <a:normAutofit/>
          </a:bodyPr>
          <a:lstStyle/>
          <a:p>
            <a:r>
              <a:rPr lang="en-US" sz="5200" dirty="0"/>
              <a:t>Background</a:t>
            </a:r>
          </a:p>
        </p:txBody>
      </p:sp>
      <p:graphicFrame>
        <p:nvGraphicFramePr>
          <p:cNvPr id="5" name="Content Placeholder 2">
            <a:extLst>
              <a:ext uri="{FF2B5EF4-FFF2-40B4-BE49-F238E27FC236}">
                <a16:creationId xmlns:a16="http://schemas.microsoft.com/office/drawing/2014/main" id="{A0AF888F-C06A-F0A6-E3CC-9BCA60A0C5BB}"/>
              </a:ext>
            </a:extLst>
          </p:cNvPr>
          <p:cNvGraphicFramePr>
            <a:graphicFrameLocks noGrp="1"/>
          </p:cNvGraphicFramePr>
          <p:nvPr>
            <p:ph idx="4294967295"/>
          </p:nvPr>
        </p:nvGraphicFramePr>
        <p:xfrm>
          <a:off x="838200" y="1864538"/>
          <a:ext cx="8552122" cy="4508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5">
            <a:extLst>
              <a:ext uri="{FF2B5EF4-FFF2-40B4-BE49-F238E27FC236}">
                <a16:creationId xmlns:a16="http://schemas.microsoft.com/office/drawing/2014/main" id="{D2EFEF0B-E679-409B-4354-7FF76B403BC1}"/>
              </a:ext>
            </a:extLst>
          </p:cNvPr>
          <p:cNvSpPr txBox="1">
            <a:spLocks/>
          </p:cNvSpPr>
          <p:nvPr/>
        </p:nvSpPr>
        <p:spPr>
          <a:xfrm>
            <a:off x="10930270" y="138223"/>
            <a:ext cx="1063256" cy="7974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Background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Methods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Results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Discussion</a:t>
            </a:r>
          </a:p>
        </p:txBody>
      </p:sp>
    </p:spTree>
    <p:extLst>
      <p:ext uri="{BB962C8B-B14F-4D97-AF65-F5344CB8AC3E}">
        <p14:creationId xmlns:p14="http://schemas.microsoft.com/office/powerpoint/2010/main" val="139574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FB645-BB75-40C6-CA8B-299246FD37AF}"/>
              </a:ext>
            </a:extLst>
          </p:cNvPr>
          <p:cNvSpPr>
            <a:spLocks noGrp="1"/>
          </p:cNvSpPr>
          <p:nvPr>
            <p:ph type="title"/>
          </p:nvPr>
        </p:nvSpPr>
        <p:spPr/>
        <p:txBody>
          <a:bodyPr/>
          <a:lstStyle/>
          <a:p>
            <a:r>
              <a:rPr lang="en-US" dirty="0"/>
              <a:t>Study Aims</a:t>
            </a:r>
          </a:p>
        </p:txBody>
      </p:sp>
      <p:graphicFrame>
        <p:nvGraphicFramePr>
          <p:cNvPr id="4" name="Content Placeholder 3">
            <a:extLst>
              <a:ext uri="{FF2B5EF4-FFF2-40B4-BE49-F238E27FC236}">
                <a16:creationId xmlns:a16="http://schemas.microsoft.com/office/drawing/2014/main" id="{25F34AA5-C3F8-E559-1BA2-7A80D2FCABDF}"/>
              </a:ext>
            </a:extLst>
          </p:cNvPr>
          <p:cNvGraphicFramePr>
            <a:graphicFrameLocks noGrp="1"/>
          </p:cNvGraphicFramePr>
          <p:nvPr>
            <p:ph idx="1"/>
          </p:nvPr>
        </p:nvGraphicFramePr>
        <p:xfrm>
          <a:off x="836428"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5">
            <a:extLst>
              <a:ext uri="{FF2B5EF4-FFF2-40B4-BE49-F238E27FC236}">
                <a16:creationId xmlns:a16="http://schemas.microsoft.com/office/drawing/2014/main" id="{3C3F4471-3FC2-7601-FF8C-00EF8E2720ED}"/>
              </a:ext>
            </a:extLst>
          </p:cNvPr>
          <p:cNvSpPr txBox="1">
            <a:spLocks/>
          </p:cNvSpPr>
          <p:nvPr/>
        </p:nvSpPr>
        <p:spPr>
          <a:xfrm>
            <a:off x="10930270" y="138223"/>
            <a:ext cx="1063256" cy="7974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Background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Methods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Results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Discussion</a:t>
            </a:r>
          </a:p>
        </p:txBody>
      </p:sp>
    </p:spTree>
    <p:extLst>
      <p:ext uri="{BB962C8B-B14F-4D97-AF65-F5344CB8AC3E}">
        <p14:creationId xmlns:p14="http://schemas.microsoft.com/office/powerpoint/2010/main" val="2337130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91A73-4ABF-6866-D8FC-4044557283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1AE2BC-769B-0262-9A8A-2F809BA43D72}"/>
              </a:ext>
            </a:extLst>
          </p:cNvPr>
          <p:cNvSpPr>
            <a:spLocks noGrp="1"/>
          </p:cNvSpPr>
          <p:nvPr>
            <p:ph type="title"/>
          </p:nvPr>
        </p:nvSpPr>
        <p:spPr/>
        <p:txBody>
          <a:bodyPr vert="horz" wrap="square" lIns="91416" tIns="45708" rIns="91416" bIns="45708" rtlCol="0" anchor="b" anchorCtr="0">
            <a:normAutofit fontScale="90000"/>
          </a:bodyPr>
          <a:lstStyle/>
          <a:p>
            <a:pPr algn="ctr"/>
            <a:r>
              <a:rPr lang="en-US" sz="8000" dirty="0"/>
              <a:t>Methods</a:t>
            </a:r>
          </a:p>
        </p:txBody>
      </p:sp>
    </p:spTree>
    <p:extLst>
      <p:ext uri="{BB962C8B-B14F-4D97-AF65-F5344CB8AC3E}">
        <p14:creationId xmlns:p14="http://schemas.microsoft.com/office/powerpoint/2010/main" val="4114426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BBC529-CCD7-7C1E-21B5-4EB587C9D6B9}"/>
              </a:ext>
            </a:extLst>
          </p:cNvPr>
          <p:cNvSpPr>
            <a:spLocks noGrp="1"/>
          </p:cNvSpPr>
          <p:nvPr>
            <p:ph type="title"/>
          </p:nvPr>
        </p:nvSpPr>
        <p:spPr/>
        <p:txBody>
          <a:bodyPr/>
          <a:lstStyle/>
          <a:p>
            <a:r>
              <a:rPr lang="en-US" dirty="0"/>
              <a:t>Sample &amp; Setting</a:t>
            </a:r>
          </a:p>
        </p:txBody>
      </p:sp>
      <p:sp>
        <p:nvSpPr>
          <p:cNvPr id="2" name="Text Placeholder 1">
            <a:extLst>
              <a:ext uri="{FF2B5EF4-FFF2-40B4-BE49-F238E27FC236}">
                <a16:creationId xmlns:a16="http://schemas.microsoft.com/office/drawing/2014/main" id="{8915F140-1B0C-5186-AA9E-7561993A199E}"/>
              </a:ext>
            </a:extLst>
          </p:cNvPr>
          <p:cNvSpPr>
            <a:spLocks noGrp="1"/>
          </p:cNvSpPr>
          <p:nvPr>
            <p:ph type="body" idx="1"/>
          </p:nvPr>
        </p:nvSpPr>
        <p:spPr/>
        <p:txBody>
          <a:bodyPr/>
          <a:lstStyle/>
          <a:p>
            <a:r>
              <a:rPr lang="en-US" dirty="0"/>
              <a:t>Inclusion Criteria (N=84)</a:t>
            </a:r>
          </a:p>
        </p:txBody>
      </p:sp>
      <p:sp>
        <p:nvSpPr>
          <p:cNvPr id="5" name="Content Placeholder 4">
            <a:extLst>
              <a:ext uri="{FF2B5EF4-FFF2-40B4-BE49-F238E27FC236}">
                <a16:creationId xmlns:a16="http://schemas.microsoft.com/office/drawing/2014/main" id="{29BE2962-FF6E-C3AA-B153-DC990F27161E}"/>
              </a:ext>
            </a:extLst>
          </p:cNvPr>
          <p:cNvSpPr>
            <a:spLocks noGrp="1"/>
          </p:cNvSpPr>
          <p:nvPr>
            <p:ph sz="half" idx="2"/>
          </p:nvPr>
        </p:nvSpPr>
        <p:spPr/>
        <p:txBody>
          <a:bodyPr>
            <a:normAutofit/>
          </a:bodyPr>
          <a:lstStyle/>
          <a:p>
            <a:pPr marL="571500" indent="-571500">
              <a:buFont typeface="Arial" panose="020B0604020202020204" pitchFamily="34" charset="0"/>
              <a:buChar char="•"/>
              <a:defRPr/>
            </a:pPr>
            <a:r>
              <a:rPr lang="en-US" sz="2800" dirty="0">
                <a:solidFill>
                  <a:schemeClr val="tx1"/>
                </a:solidFill>
              </a:rPr>
              <a:t>Diagnosed T1D</a:t>
            </a:r>
          </a:p>
          <a:p>
            <a:pPr marL="571500" indent="-571500">
              <a:buFont typeface="Arial" panose="020B0604020202020204" pitchFamily="34" charset="0"/>
              <a:buChar char="•"/>
              <a:defRPr/>
            </a:pPr>
            <a:r>
              <a:rPr lang="en-US" sz="2800" dirty="0">
                <a:solidFill>
                  <a:schemeClr val="tx1"/>
                </a:solidFill>
              </a:rPr>
              <a:t>Black (self-reported)</a:t>
            </a:r>
          </a:p>
          <a:p>
            <a:pPr marL="571500" indent="-571500">
              <a:buFont typeface="Arial" panose="020B0604020202020204" pitchFamily="34" charset="0"/>
              <a:buChar char="•"/>
              <a:defRPr/>
            </a:pPr>
            <a:r>
              <a:rPr lang="en-US" sz="2800" dirty="0">
                <a:solidFill>
                  <a:schemeClr val="tx1"/>
                </a:solidFill>
              </a:rPr>
              <a:t>Aged 18-30 years</a:t>
            </a:r>
          </a:p>
          <a:p>
            <a:pPr marL="571500" indent="-571500">
              <a:buFont typeface="Arial" panose="020B0604020202020204" pitchFamily="34" charset="0"/>
              <a:buChar char="•"/>
              <a:defRPr/>
            </a:pPr>
            <a:r>
              <a:rPr lang="en-US" sz="2800" dirty="0">
                <a:solidFill>
                  <a:schemeClr val="tx1"/>
                </a:solidFill>
              </a:rPr>
              <a:t>HbA1c &gt; 7.5%</a:t>
            </a:r>
          </a:p>
        </p:txBody>
      </p:sp>
      <p:pic>
        <p:nvPicPr>
          <p:cNvPr id="10" name="Picture 9">
            <a:extLst>
              <a:ext uri="{FF2B5EF4-FFF2-40B4-BE49-F238E27FC236}">
                <a16:creationId xmlns:a16="http://schemas.microsoft.com/office/drawing/2014/main" id="{02FCC7B8-FDE1-B145-FCEE-E0CE48E1D881}"/>
              </a:ext>
            </a:extLst>
          </p:cNvPr>
          <p:cNvPicPr>
            <a:picLocks noChangeAspect="1"/>
          </p:cNvPicPr>
          <p:nvPr/>
        </p:nvPicPr>
        <p:blipFill>
          <a:blip r:embed="rId3"/>
          <a:srcRect l="27360" r="17938" b="30736"/>
          <a:stretch>
            <a:fillRect/>
          </a:stretch>
        </p:blipFill>
        <p:spPr>
          <a:xfrm>
            <a:off x="8492579" y="4158557"/>
            <a:ext cx="3078715" cy="2293136"/>
          </a:xfrm>
          <a:prstGeom prst="rect">
            <a:avLst/>
          </a:prstGeom>
        </p:spPr>
      </p:pic>
      <p:pic>
        <p:nvPicPr>
          <p:cNvPr id="11" name="Picture 10">
            <a:extLst>
              <a:ext uri="{FF2B5EF4-FFF2-40B4-BE49-F238E27FC236}">
                <a16:creationId xmlns:a16="http://schemas.microsoft.com/office/drawing/2014/main" id="{286C20A3-391B-97D5-17A2-EE44A5164FC0}"/>
              </a:ext>
            </a:extLst>
          </p:cNvPr>
          <p:cNvPicPr>
            <a:picLocks noChangeAspect="1"/>
          </p:cNvPicPr>
          <p:nvPr/>
        </p:nvPicPr>
        <p:blipFill>
          <a:blip r:embed="rId4"/>
          <a:srcRect l="20850" t="5465" b="12282"/>
          <a:stretch>
            <a:fillRect/>
          </a:stretch>
        </p:blipFill>
        <p:spPr>
          <a:xfrm>
            <a:off x="4874150" y="4158557"/>
            <a:ext cx="3334948" cy="2293137"/>
          </a:xfrm>
          <a:prstGeom prst="rect">
            <a:avLst/>
          </a:prstGeom>
        </p:spPr>
      </p:pic>
      <p:pic>
        <p:nvPicPr>
          <p:cNvPr id="9" name="Picture 8">
            <a:extLst>
              <a:ext uri="{FF2B5EF4-FFF2-40B4-BE49-F238E27FC236}">
                <a16:creationId xmlns:a16="http://schemas.microsoft.com/office/drawing/2014/main" id="{C353380C-53EF-AB7F-DCA7-3FBC4862DABD}"/>
              </a:ext>
            </a:extLst>
          </p:cNvPr>
          <p:cNvPicPr>
            <a:picLocks noChangeAspect="1"/>
          </p:cNvPicPr>
          <p:nvPr/>
        </p:nvPicPr>
        <p:blipFill>
          <a:blip r:embed="rId5"/>
          <a:stretch>
            <a:fillRect/>
          </a:stretch>
        </p:blipFill>
        <p:spPr>
          <a:xfrm>
            <a:off x="6733197" y="1690688"/>
            <a:ext cx="3200590" cy="2133726"/>
          </a:xfrm>
          <a:prstGeom prst="rect">
            <a:avLst/>
          </a:prstGeom>
        </p:spPr>
      </p:pic>
      <p:sp>
        <p:nvSpPr>
          <p:cNvPr id="3" name="Content Placeholder 5">
            <a:extLst>
              <a:ext uri="{FF2B5EF4-FFF2-40B4-BE49-F238E27FC236}">
                <a16:creationId xmlns:a16="http://schemas.microsoft.com/office/drawing/2014/main" id="{88047C19-B588-8BE5-E5E7-E77AAE06D28D}"/>
              </a:ext>
            </a:extLst>
          </p:cNvPr>
          <p:cNvSpPr txBox="1">
            <a:spLocks/>
          </p:cNvSpPr>
          <p:nvPr/>
        </p:nvSpPr>
        <p:spPr>
          <a:xfrm>
            <a:off x="10930270" y="138223"/>
            <a:ext cx="1063256" cy="7974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Background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Methods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Results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Discussion</a:t>
            </a:r>
          </a:p>
        </p:txBody>
      </p:sp>
    </p:spTree>
    <p:extLst>
      <p:ext uri="{BB962C8B-B14F-4D97-AF65-F5344CB8AC3E}">
        <p14:creationId xmlns:p14="http://schemas.microsoft.com/office/powerpoint/2010/main" val="2392827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8D8DE8-4192-4E42-5838-B77C97E5BE17}"/>
              </a:ext>
            </a:extLst>
          </p:cNvPr>
          <p:cNvSpPr>
            <a:spLocks noGrp="1"/>
          </p:cNvSpPr>
          <p:nvPr>
            <p:ph type="title"/>
          </p:nvPr>
        </p:nvSpPr>
        <p:spPr>
          <a:xfrm>
            <a:off x="541776" y="2547126"/>
            <a:ext cx="4023360" cy="1514511"/>
          </a:xfrm>
        </p:spPr>
        <p:txBody>
          <a:bodyPr vert="horz" lIns="91440" tIns="45720" rIns="91440" bIns="45720" rtlCol="0" anchor="b">
            <a:normAutofit/>
          </a:bodyPr>
          <a:lstStyle/>
          <a:p>
            <a:pPr defTabSz="914400"/>
            <a:r>
              <a:rPr lang="en-US" sz="4800" kern="1200" dirty="0">
                <a:solidFill>
                  <a:schemeClr val="tx1"/>
                </a:solidFill>
                <a:latin typeface="+mj-lt"/>
                <a:ea typeface="+mj-ea"/>
                <a:cs typeface="+mj-cs"/>
              </a:rPr>
              <a:t>Study Design</a:t>
            </a:r>
          </a:p>
        </p:txBody>
      </p:sp>
      <p:pic>
        <p:nvPicPr>
          <p:cNvPr id="10" name="Picture 9" descr="A diagram of a flowchart&#10;&#10;AI-generated content may be incorrect.">
            <a:extLst>
              <a:ext uri="{FF2B5EF4-FFF2-40B4-BE49-F238E27FC236}">
                <a16:creationId xmlns:a16="http://schemas.microsoft.com/office/drawing/2014/main" id="{C4ACB85B-D61A-37D2-619B-64EA33F50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5243" y="0"/>
            <a:ext cx="3140561" cy="6917958"/>
          </a:xfrm>
          <a:prstGeom prst="rect">
            <a:avLst/>
          </a:prstGeom>
        </p:spPr>
      </p:pic>
      <p:sp>
        <p:nvSpPr>
          <p:cNvPr id="2" name="Content Placeholder 5">
            <a:extLst>
              <a:ext uri="{FF2B5EF4-FFF2-40B4-BE49-F238E27FC236}">
                <a16:creationId xmlns:a16="http://schemas.microsoft.com/office/drawing/2014/main" id="{A89C3B29-1CE7-CB26-77C9-C6E8C8188B1D}"/>
              </a:ext>
            </a:extLst>
          </p:cNvPr>
          <p:cNvSpPr txBox="1">
            <a:spLocks/>
          </p:cNvSpPr>
          <p:nvPr/>
        </p:nvSpPr>
        <p:spPr>
          <a:xfrm>
            <a:off x="10930270" y="138223"/>
            <a:ext cx="1063256" cy="7974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Background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Methods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Results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Discussion</a:t>
            </a:r>
          </a:p>
        </p:txBody>
      </p:sp>
    </p:spTree>
    <p:extLst>
      <p:ext uri="{BB962C8B-B14F-4D97-AF65-F5344CB8AC3E}">
        <p14:creationId xmlns:p14="http://schemas.microsoft.com/office/powerpoint/2010/main" val="690849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5">
          <a:extLst>
            <a:ext uri="{FF2B5EF4-FFF2-40B4-BE49-F238E27FC236}">
              <a16:creationId xmlns:a16="http://schemas.microsoft.com/office/drawing/2014/main" id="{645E6CAD-B770-B11D-35A0-EF27628703FC}"/>
            </a:ext>
          </a:extLst>
        </p:cNvPr>
        <p:cNvGrpSpPr/>
        <p:nvPr/>
      </p:nvGrpSpPr>
      <p:grpSpPr>
        <a:xfrm>
          <a:off x="0" y="0"/>
          <a:ext cx="0" cy="0"/>
          <a:chOff x="0" y="0"/>
          <a:chExt cx="0" cy="0"/>
        </a:xfrm>
      </p:grpSpPr>
      <p:sp>
        <p:nvSpPr>
          <p:cNvPr id="946" name="Google Shape;946;p114">
            <a:extLst>
              <a:ext uri="{FF2B5EF4-FFF2-40B4-BE49-F238E27FC236}">
                <a16:creationId xmlns:a16="http://schemas.microsoft.com/office/drawing/2014/main" id="{48C8F0F2-BDB8-E13E-C0CA-A881F28FE137}"/>
              </a:ext>
            </a:extLst>
          </p:cNvPr>
          <p:cNvSpPr txBox="1">
            <a:spLocks noGrp="1"/>
          </p:cNvSpPr>
          <p:nvPr>
            <p:ph type="title"/>
          </p:nvPr>
        </p:nvSpPr>
        <p:spPr>
          <a:xfrm>
            <a:off x="635005" y="640823"/>
            <a:ext cx="2788680" cy="5583148"/>
          </a:xfrm>
          <a:prstGeom prst="rect">
            <a:avLst/>
          </a:prstGeom>
        </p:spPr>
        <p:txBody>
          <a:bodyPr spcFirstLastPara="1" vert="horz" lIns="91425" tIns="45700" rIns="91425" bIns="45700" rtlCol="0" anchor="ctr" anchorCtr="0">
            <a:normAutofit/>
          </a:bodyPr>
          <a:lstStyle/>
          <a:p>
            <a:pPr>
              <a:spcBef>
                <a:spcPts val="0"/>
              </a:spcBef>
              <a:buClr>
                <a:srgbClr val="000000"/>
              </a:buClr>
              <a:buSzPts val="4400"/>
            </a:pPr>
            <a:r>
              <a:rPr lang="en-US" sz="5002" dirty="0"/>
              <a:t>Diabetes Distress</a:t>
            </a:r>
            <a:br>
              <a:rPr lang="en-US" sz="5002" dirty="0"/>
            </a:br>
            <a:r>
              <a:rPr lang="en-US" sz="5002" dirty="0"/>
              <a:t>5-Steps</a:t>
            </a:r>
          </a:p>
        </p:txBody>
      </p:sp>
      <p:graphicFrame>
        <p:nvGraphicFramePr>
          <p:cNvPr id="957" name="Content Placeholder 1">
            <a:extLst>
              <a:ext uri="{FF2B5EF4-FFF2-40B4-BE49-F238E27FC236}">
                <a16:creationId xmlns:a16="http://schemas.microsoft.com/office/drawing/2014/main" id="{9004F467-C577-343B-BDBB-C45BE6F691C0}"/>
              </a:ext>
            </a:extLst>
          </p:cNvPr>
          <p:cNvGraphicFramePr/>
          <p:nvPr/>
        </p:nvGraphicFramePr>
        <p:xfrm>
          <a:off x="3574130" y="640823"/>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ontent Placeholder 5">
            <a:extLst>
              <a:ext uri="{FF2B5EF4-FFF2-40B4-BE49-F238E27FC236}">
                <a16:creationId xmlns:a16="http://schemas.microsoft.com/office/drawing/2014/main" id="{76594C43-A190-4D5A-A99C-63A1E111F405}"/>
              </a:ext>
            </a:extLst>
          </p:cNvPr>
          <p:cNvSpPr txBox="1">
            <a:spLocks/>
          </p:cNvSpPr>
          <p:nvPr/>
        </p:nvSpPr>
        <p:spPr>
          <a:xfrm>
            <a:off x="10930270" y="138223"/>
            <a:ext cx="1063256" cy="7974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Background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ptos" panose="02110004020202020204"/>
                <a:ea typeface="+mn-ea"/>
                <a:cs typeface="+mn-cs"/>
              </a:rPr>
              <a:t>Methods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Results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Discussion</a:t>
            </a:r>
          </a:p>
        </p:txBody>
      </p:sp>
    </p:spTree>
    <p:extLst>
      <p:ext uri="{BB962C8B-B14F-4D97-AF65-F5344CB8AC3E}">
        <p14:creationId xmlns:p14="http://schemas.microsoft.com/office/powerpoint/2010/main" val="2913718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ransition">
  <a:themeElements>
    <a:clrScheme name="KP PPT Palette">
      <a:dk1>
        <a:srgbClr val="000000"/>
      </a:dk1>
      <a:lt1>
        <a:srgbClr val="FFFFFF"/>
      </a:lt1>
      <a:dk2>
        <a:srgbClr val="003B71"/>
      </a:dk2>
      <a:lt2>
        <a:srgbClr val="E7E6E6"/>
      </a:lt2>
      <a:accent1>
        <a:srgbClr val="0078B3"/>
      </a:accent1>
      <a:accent2>
        <a:srgbClr val="559D37"/>
      </a:accent2>
      <a:accent3>
        <a:srgbClr val="E6762F"/>
      </a:accent3>
      <a:accent4>
        <a:srgbClr val="CE5778"/>
      </a:accent4>
      <a:accent5>
        <a:srgbClr val="40A2A0"/>
      </a:accent5>
      <a:accent6>
        <a:srgbClr val="906DAB"/>
      </a:accent6>
      <a:hlink>
        <a:srgbClr val="0078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26cb74e-9669-4fd8-87b3-351e3976c142">
      <Terms xmlns="http://schemas.microsoft.com/office/infopath/2007/PartnerControls"/>
    </lcf76f155ced4ddcb4097134ff3c332f>
    <TaxCatchAll xmlns="2f7b054f-be38-41d2-978f-3d651b98064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84B7EC0BF2544418F02C0F48049A820" ma:contentTypeVersion="20" ma:contentTypeDescription="Create a new document." ma:contentTypeScope="" ma:versionID="18810cc4c55cb84b30f10de76771b1be">
  <xsd:schema xmlns:xsd="http://www.w3.org/2001/XMLSchema" xmlns:xs="http://www.w3.org/2001/XMLSchema" xmlns:p="http://schemas.microsoft.com/office/2006/metadata/properties" xmlns:ns2="626cb74e-9669-4fd8-87b3-351e3976c142" xmlns:ns3="2f7b054f-be38-41d2-978f-3d651b980644" targetNamespace="http://schemas.microsoft.com/office/2006/metadata/properties" ma:root="true" ma:fieldsID="54ec4579b3dec1060686673f2321ce88" ns2:_="" ns3:_="">
    <xsd:import namespace="626cb74e-9669-4fd8-87b3-351e3976c142"/>
    <xsd:import namespace="2f7b054f-be38-41d2-978f-3d651b98064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6cb74e-9669-4fd8-87b3-351e3976c1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5708ab6-8f93-4a47-82a9-702180f093a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f7b054f-be38-41d2-978f-3d651b98064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04988c3-2911-4884-b1bb-ab625c693b77}" ma:internalName="TaxCatchAll" ma:showField="CatchAllData" ma:web="2f7b054f-be38-41d2-978f-3d651b9806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E89312-7EC4-4ED2-90D0-1F475F80BFE7}">
  <ds:schemaRefs>
    <ds:schemaRef ds:uri="http://schemas.microsoft.com/sharepoint/v3/contenttype/forms"/>
  </ds:schemaRefs>
</ds:datastoreItem>
</file>

<file path=customXml/itemProps2.xml><?xml version="1.0" encoding="utf-8"?>
<ds:datastoreItem xmlns:ds="http://schemas.openxmlformats.org/officeDocument/2006/customXml" ds:itemID="{EBE54D52-A523-4104-B1E7-B18CE361A22C}">
  <ds:schemaRefs>
    <ds:schemaRef ds:uri="http://schemas.microsoft.com/office/2006/metadata/properties"/>
    <ds:schemaRef ds:uri="http://schemas.microsoft.com/office/infopath/2007/PartnerControls"/>
    <ds:schemaRef ds:uri="626cb74e-9669-4fd8-87b3-351e3976c142"/>
    <ds:schemaRef ds:uri="2f7b054f-be38-41d2-978f-3d651b980644"/>
  </ds:schemaRefs>
</ds:datastoreItem>
</file>

<file path=customXml/itemProps3.xml><?xml version="1.0" encoding="utf-8"?>
<ds:datastoreItem xmlns:ds="http://schemas.openxmlformats.org/officeDocument/2006/customXml" ds:itemID="{6724671A-7376-4E60-A38F-34457B6D43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6cb74e-9669-4fd8-87b3-351e3976c142"/>
    <ds:schemaRef ds:uri="2f7b054f-be38-41d2-978f-3d651b9806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22</Slides>
  <Notes>19</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Transition</vt:lpstr>
      <vt:lpstr>Type 1 Diabetes Education and Support (T1DES): A Behavioral Intervention to Improve Diabetes Distress among Black Young Adults at an Integrated Network and Public Hospital</vt:lpstr>
      <vt:lpstr>Funding Acknowledgements</vt:lpstr>
      <vt:lpstr>Agenda</vt:lpstr>
      <vt:lpstr>Background</vt:lpstr>
      <vt:lpstr>Study Aims</vt:lpstr>
      <vt:lpstr>Methods</vt:lpstr>
      <vt:lpstr>Sample &amp; Setting</vt:lpstr>
      <vt:lpstr>Study Design</vt:lpstr>
      <vt:lpstr>Diabetes Distress 5-Steps</vt:lpstr>
      <vt:lpstr>Kiera’s Narrative from T1DES</vt:lpstr>
      <vt:lpstr>Kiera stands next to her story</vt:lpstr>
      <vt:lpstr>Retention AASAP Protocol</vt:lpstr>
      <vt:lpstr>Measures</vt:lpstr>
      <vt:lpstr>Preliminary Results</vt:lpstr>
      <vt:lpstr>Results: T1DES Sample (N=84)</vt:lpstr>
      <vt:lpstr>Feasibility of T1DES (Aim 1)</vt:lpstr>
      <vt:lpstr>Participant Satisfaction</vt:lpstr>
      <vt:lpstr>Diabetes Outcomes (Aim 2)</vt:lpstr>
      <vt:lpstr>Social Needs by Condition</vt:lpstr>
      <vt:lpstr>Discussion</vt:lpstr>
      <vt:lpstr>Discussion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5</cp:revision>
  <dcterms:created xsi:type="dcterms:W3CDTF">2025-11-17T19:35:26Z</dcterms:created>
  <dcterms:modified xsi:type="dcterms:W3CDTF">2025-11-17T19:36:11Z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0x010100B84B7EC0BF2544418F02C0F48049A820</vt:lpwstr>
  </property>
  <property fmtid="{D5CDD505-2E9C-101B-9397-08002B2CF9AE}" pid="3" name="MediaServiceImageTags">
    <vt:lpwstr/>
  </property>
</Properties>
</file>