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3388" r:id="rId5"/>
    <p:sldId id="279" r:id="rId6"/>
    <p:sldId id="3389" r:id="rId7"/>
    <p:sldId id="3390" r:id="rId8"/>
    <p:sldId id="294" r:id="rId9"/>
    <p:sldId id="278" r:id="rId10"/>
    <p:sldId id="3391" r:id="rId11"/>
    <p:sldId id="303" r:id="rId12"/>
    <p:sldId id="298" r:id="rId13"/>
    <p:sldId id="304" r:id="rId14"/>
    <p:sldId id="300" r:id="rId15"/>
    <p:sldId id="297" r:id="rId16"/>
    <p:sldId id="3392" r:id="rId17"/>
    <p:sldId id="295" r:id="rId18"/>
    <p:sldId id="3393" r:id="rId19"/>
    <p:sldId id="293" r:id="rId20"/>
    <p:sldId id="280" r:id="rId21"/>
    <p:sldId id="290" r:id="rId22"/>
    <p:sldId id="291" r:id="rId23"/>
    <p:sldId id="292"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5CED88-932D-363F-D290-FE34FC8724EE}" v="22" dt="2025-11-17T19:37:27.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Rainey" userId="S::crainey@t1dexchange.org::c66522fd-7f79-4e4b-9477-0af3b7aa6656" providerId="AD" clId="Web-{E35CED88-932D-363F-D290-FE34FC8724EE}"/>
    <pc:docChg chg="addSld delSld addMainMaster">
      <pc:chgData name="Claire Rainey" userId="S::crainey@t1dexchange.org::c66522fd-7f79-4e4b-9477-0af3b7aa6656" providerId="AD" clId="Web-{E35CED88-932D-363F-D290-FE34FC8724EE}" dt="2025-11-17T19:37:27.908" v="21"/>
      <pc:docMkLst>
        <pc:docMk/>
      </pc:docMkLst>
      <pc:sldChg chg="del">
        <pc:chgData name="Claire Rainey" userId="S::crainey@t1dexchange.org::c66522fd-7f79-4e4b-9477-0af3b7aa6656" providerId="AD" clId="Web-{E35CED88-932D-363F-D290-FE34FC8724EE}" dt="2025-11-17T19:37:27.908" v="21"/>
        <pc:sldMkLst>
          <pc:docMk/>
          <pc:sldMk cId="109857222" sldId="256"/>
        </pc:sldMkLst>
      </pc:sldChg>
      <pc:sldChg chg="add">
        <pc:chgData name="Claire Rainey" userId="S::crainey@t1dexchange.org::c66522fd-7f79-4e4b-9477-0af3b7aa6656" providerId="AD" clId="Web-{E35CED88-932D-363F-D290-FE34FC8724EE}" dt="2025-11-17T19:37:13.798" v="20"/>
        <pc:sldMkLst>
          <pc:docMk/>
          <pc:sldMk cId="3409101342" sldId="276"/>
        </pc:sldMkLst>
      </pc:sldChg>
      <pc:sldChg chg="add">
        <pc:chgData name="Claire Rainey" userId="S::crainey@t1dexchange.org::c66522fd-7f79-4e4b-9477-0af3b7aa6656" providerId="AD" clId="Web-{E35CED88-932D-363F-D290-FE34FC8724EE}" dt="2025-11-17T19:37:11.048" v="5"/>
        <pc:sldMkLst>
          <pc:docMk/>
          <pc:sldMk cId="4001037196" sldId="278"/>
        </pc:sldMkLst>
      </pc:sldChg>
      <pc:sldChg chg="add">
        <pc:chgData name="Claire Rainey" userId="S::crainey@t1dexchange.org::c66522fd-7f79-4e4b-9477-0af3b7aa6656" providerId="AD" clId="Web-{E35CED88-932D-363F-D290-FE34FC8724EE}" dt="2025-11-17T19:37:10.595" v="1"/>
        <pc:sldMkLst>
          <pc:docMk/>
          <pc:sldMk cId="1245010870" sldId="279"/>
        </pc:sldMkLst>
      </pc:sldChg>
      <pc:sldChg chg="add">
        <pc:chgData name="Claire Rainey" userId="S::crainey@t1dexchange.org::c66522fd-7f79-4e4b-9477-0af3b7aa6656" providerId="AD" clId="Web-{E35CED88-932D-363F-D290-FE34FC8724EE}" dt="2025-11-17T19:37:13.204" v="16"/>
        <pc:sldMkLst>
          <pc:docMk/>
          <pc:sldMk cId="692419742" sldId="280"/>
        </pc:sldMkLst>
      </pc:sldChg>
      <pc:sldChg chg="add">
        <pc:chgData name="Claire Rainey" userId="S::crainey@t1dexchange.org::c66522fd-7f79-4e4b-9477-0af3b7aa6656" providerId="AD" clId="Web-{E35CED88-932D-363F-D290-FE34FC8724EE}" dt="2025-11-17T19:37:13.314" v="17"/>
        <pc:sldMkLst>
          <pc:docMk/>
          <pc:sldMk cId="3134508298" sldId="290"/>
        </pc:sldMkLst>
      </pc:sldChg>
      <pc:sldChg chg="add">
        <pc:chgData name="Claire Rainey" userId="S::crainey@t1dexchange.org::c66522fd-7f79-4e4b-9477-0af3b7aa6656" providerId="AD" clId="Web-{E35CED88-932D-363F-D290-FE34FC8724EE}" dt="2025-11-17T19:37:13.454" v="18"/>
        <pc:sldMkLst>
          <pc:docMk/>
          <pc:sldMk cId="3919646024" sldId="291"/>
        </pc:sldMkLst>
      </pc:sldChg>
      <pc:sldChg chg="add">
        <pc:chgData name="Claire Rainey" userId="S::crainey@t1dexchange.org::c66522fd-7f79-4e4b-9477-0af3b7aa6656" providerId="AD" clId="Web-{E35CED88-932D-363F-D290-FE34FC8724EE}" dt="2025-11-17T19:37:13.658" v="19"/>
        <pc:sldMkLst>
          <pc:docMk/>
          <pc:sldMk cId="2415074613" sldId="292"/>
        </pc:sldMkLst>
      </pc:sldChg>
      <pc:sldChg chg="add">
        <pc:chgData name="Claire Rainey" userId="S::crainey@t1dexchange.org::c66522fd-7f79-4e4b-9477-0af3b7aa6656" providerId="AD" clId="Web-{E35CED88-932D-363F-D290-FE34FC8724EE}" dt="2025-11-17T19:37:13.033" v="15"/>
        <pc:sldMkLst>
          <pc:docMk/>
          <pc:sldMk cId="2409838155" sldId="293"/>
        </pc:sldMkLst>
      </pc:sldChg>
      <pc:sldChg chg="add">
        <pc:chgData name="Claire Rainey" userId="S::crainey@t1dexchange.org::c66522fd-7f79-4e4b-9477-0af3b7aa6656" providerId="AD" clId="Web-{E35CED88-932D-363F-D290-FE34FC8724EE}" dt="2025-11-17T19:37:10.939" v="4"/>
        <pc:sldMkLst>
          <pc:docMk/>
          <pc:sldMk cId="1811011029" sldId="294"/>
        </pc:sldMkLst>
      </pc:sldChg>
      <pc:sldChg chg="add">
        <pc:chgData name="Claire Rainey" userId="S::crainey@t1dexchange.org::c66522fd-7f79-4e4b-9477-0af3b7aa6656" providerId="AD" clId="Web-{E35CED88-932D-363F-D290-FE34FC8724EE}" dt="2025-11-17T19:37:12.798" v="13"/>
        <pc:sldMkLst>
          <pc:docMk/>
          <pc:sldMk cId="1167181367" sldId="295"/>
        </pc:sldMkLst>
      </pc:sldChg>
      <pc:sldChg chg="add">
        <pc:chgData name="Claire Rainey" userId="S::crainey@t1dexchange.org::c66522fd-7f79-4e4b-9477-0af3b7aa6656" providerId="AD" clId="Web-{E35CED88-932D-363F-D290-FE34FC8724EE}" dt="2025-11-17T19:37:12.486" v="11"/>
        <pc:sldMkLst>
          <pc:docMk/>
          <pc:sldMk cId="2630376074" sldId="297"/>
        </pc:sldMkLst>
      </pc:sldChg>
      <pc:sldChg chg="add">
        <pc:chgData name="Claire Rainey" userId="S::crainey@t1dexchange.org::c66522fd-7f79-4e4b-9477-0af3b7aa6656" providerId="AD" clId="Web-{E35CED88-932D-363F-D290-FE34FC8724EE}" dt="2025-11-17T19:37:12.032" v="8"/>
        <pc:sldMkLst>
          <pc:docMk/>
          <pc:sldMk cId="3389414897" sldId="298"/>
        </pc:sldMkLst>
      </pc:sldChg>
      <pc:sldChg chg="add">
        <pc:chgData name="Claire Rainey" userId="S::crainey@t1dexchange.org::c66522fd-7f79-4e4b-9477-0af3b7aa6656" providerId="AD" clId="Web-{E35CED88-932D-363F-D290-FE34FC8724EE}" dt="2025-11-17T19:37:12.407" v="10"/>
        <pc:sldMkLst>
          <pc:docMk/>
          <pc:sldMk cId="2039058933" sldId="300"/>
        </pc:sldMkLst>
      </pc:sldChg>
      <pc:sldChg chg="add">
        <pc:chgData name="Claire Rainey" userId="S::crainey@t1dexchange.org::c66522fd-7f79-4e4b-9477-0af3b7aa6656" providerId="AD" clId="Web-{E35CED88-932D-363F-D290-FE34FC8724EE}" dt="2025-11-17T19:37:11.907" v="7"/>
        <pc:sldMkLst>
          <pc:docMk/>
          <pc:sldMk cId="287457466" sldId="303"/>
        </pc:sldMkLst>
      </pc:sldChg>
      <pc:sldChg chg="add">
        <pc:chgData name="Claire Rainey" userId="S::crainey@t1dexchange.org::c66522fd-7f79-4e4b-9477-0af3b7aa6656" providerId="AD" clId="Web-{E35CED88-932D-363F-D290-FE34FC8724EE}" dt="2025-11-17T19:37:12.173" v="9"/>
        <pc:sldMkLst>
          <pc:docMk/>
          <pc:sldMk cId="1365920150" sldId="304"/>
        </pc:sldMkLst>
      </pc:sldChg>
      <pc:sldChg chg="add">
        <pc:chgData name="Claire Rainey" userId="S::crainey@t1dexchange.org::c66522fd-7f79-4e4b-9477-0af3b7aa6656" providerId="AD" clId="Web-{E35CED88-932D-363F-D290-FE34FC8724EE}" dt="2025-11-17T19:37:10.517" v="0"/>
        <pc:sldMkLst>
          <pc:docMk/>
          <pc:sldMk cId="1430763728" sldId="3388"/>
        </pc:sldMkLst>
      </pc:sldChg>
      <pc:sldChg chg="add">
        <pc:chgData name="Claire Rainey" userId="S::crainey@t1dexchange.org::c66522fd-7f79-4e4b-9477-0af3b7aa6656" providerId="AD" clId="Web-{E35CED88-932D-363F-D290-FE34FC8724EE}" dt="2025-11-17T19:37:10.736" v="2"/>
        <pc:sldMkLst>
          <pc:docMk/>
          <pc:sldMk cId="207113554" sldId="3389"/>
        </pc:sldMkLst>
      </pc:sldChg>
      <pc:sldChg chg="add">
        <pc:chgData name="Claire Rainey" userId="S::crainey@t1dexchange.org::c66522fd-7f79-4e4b-9477-0af3b7aa6656" providerId="AD" clId="Web-{E35CED88-932D-363F-D290-FE34FC8724EE}" dt="2025-11-17T19:37:10.829" v="3"/>
        <pc:sldMkLst>
          <pc:docMk/>
          <pc:sldMk cId="2706884846" sldId="3390"/>
        </pc:sldMkLst>
      </pc:sldChg>
      <pc:sldChg chg="add">
        <pc:chgData name="Claire Rainey" userId="S::crainey@t1dexchange.org::c66522fd-7f79-4e4b-9477-0af3b7aa6656" providerId="AD" clId="Web-{E35CED88-932D-363F-D290-FE34FC8724EE}" dt="2025-11-17T19:37:11.329" v="6"/>
        <pc:sldMkLst>
          <pc:docMk/>
          <pc:sldMk cId="2667526120" sldId="3391"/>
        </pc:sldMkLst>
      </pc:sldChg>
      <pc:sldChg chg="add">
        <pc:chgData name="Claire Rainey" userId="S::crainey@t1dexchange.org::c66522fd-7f79-4e4b-9477-0af3b7aa6656" providerId="AD" clId="Web-{E35CED88-932D-363F-D290-FE34FC8724EE}" dt="2025-11-17T19:37:12.626" v="12"/>
        <pc:sldMkLst>
          <pc:docMk/>
          <pc:sldMk cId="1111434493" sldId="3392"/>
        </pc:sldMkLst>
      </pc:sldChg>
      <pc:sldChg chg="add">
        <pc:chgData name="Claire Rainey" userId="S::crainey@t1dexchange.org::c66522fd-7f79-4e4b-9477-0af3b7aa6656" providerId="AD" clId="Web-{E35CED88-932D-363F-D290-FE34FC8724EE}" dt="2025-11-17T19:37:12.907" v="14"/>
        <pc:sldMkLst>
          <pc:docMk/>
          <pc:sldMk cId="44342289" sldId="3393"/>
        </pc:sldMkLst>
      </pc:sldChg>
      <pc:sldMasterChg chg="add addSldLayout">
        <pc:chgData name="Claire Rainey" userId="S::crainey@t1dexchange.org::c66522fd-7f79-4e4b-9477-0af3b7aa6656" providerId="AD" clId="Web-{E35CED88-932D-363F-D290-FE34FC8724EE}" dt="2025-11-17T19:37:10.517" v="0"/>
        <pc:sldMasterMkLst>
          <pc:docMk/>
          <pc:sldMasterMk cId="1508851304" sldId="2147483648"/>
        </pc:sldMasterMkLst>
        <pc:sldLayoutChg chg="add">
          <pc:chgData name="Claire Rainey" userId="S::crainey@t1dexchange.org::c66522fd-7f79-4e4b-9477-0af3b7aa6656" providerId="AD" clId="Web-{E35CED88-932D-363F-D290-FE34FC8724EE}" dt="2025-11-17T19:37:10.517" v="0"/>
          <pc:sldLayoutMkLst>
            <pc:docMk/>
            <pc:sldMasterMk cId="1508851304" sldId="2147483648"/>
            <pc:sldLayoutMk cId="139734834" sldId="2147483649"/>
          </pc:sldLayoutMkLst>
        </pc:sldLayoutChg>
        <pc:sldLayoutChg chg="add">
          <pc:chgData name="Claire Rainey" userId="S::crainey@t1dexchange.org::c66522fd-7f79-4e4b-9477-0af3b7aa6656" providerId="AD" clId="Web-{E35CED88-932D-363F-D290-FE34FC8724EE}" dt="2025-11-17T19:37:10.517" v="0"/>
          <pc:sldLayoutMkLst>
            <pc:docMk/>
            <pc:sldMasterMk cId="1508851304" sldId="2147483648"/>
            <pc:sldLayoutMk cId="1208591772" sldId="2147483650"/>
          </pc:sldLayoutMkLst>
        </pc:sldLayoutChg>
        <pc:sldLayoutChg chg="add">
          <pc:chgData name="Claire Rainey" userId="S::crainey@t1dexchange.org::c66522fd-7f79-4e4b-9477-0af3b7aa6656" providerId="AD" clId="Web-{E35CED88-932D-363F-D290-FE34FC8724EE}" dt="2025-11-17T19:37:10.517" v="0"/>
          <pc:sldLayoutMkLst>
            <pc:docMk/>
            <pc:sldMasterMk cId="1508851304" sldId="2147483648"/>
            <pc:sldLayoutMk cId="1187943192" sldId="2147483651"/>
          </pc:sldLayoutMkLst>
        </pc:sldLayoutChg>
        <pc:sldLayoutChg chg="add">
          <pc:chgData name="Claire Rainey" userId="S::crainey@t1dexchange.org::c66522fd-7f79-4e4b-9477-0af3b7aa6656" providerId="AD" clId="Web-{E35CED88-932D-363F-D290-FE34FC8724EE}" dt="2025-11-17T19:37:10.517" v="0"/>
          <pc:sldLayoutMkLst>
            <pc:docMk/>
            <pc:sldMasterMk cId="1508851304" sldId="2147483648"/>
            <pc:sldLayoutMk cId="3127452938" sldId="2147483652"/>
          </pc:sldLayoutMkLst>
        </pc:sldLayoutChg>
        <pc:sldLayoutChg chg="add">
          <pc:chgData name="Claire Rainey" userId="S::crainey@t1dexchange.org::c66522fd-7f79-4e4b-9477-0af3b7aa6656" providerId="AD" clId="Web-{E35CED88-932D-363F-D290-FE34FC8724EE}" dt="2025-11-17T19:37:10.517" v="0"/>
          <pc:sldLayoutMkLst>
            <pc:docMk/>
            <pc:sldMasterMk cId="1508851304" sldId="2147483648"/>
            <pc:sldLayoutMk cId="755055061" sldId="2147483653"/>
          </pc:sldLayoutMkLst>
        </pc:sldLayoutChg>
        <pc:sldLayoutChg chg="add">
          <pc:chgData name="Claire Rainey" userId="S::crainey@t1dexchange.org::c66522fd-7f79-4e4b-9477-0af3b7aa6656" providerId="AD" clId="Web-{E35CED88-932D-363F-D290-FE34FC8724EE}" dt="2025-11-17T19:37:10.517" v="0"/>
          <pc:sldLayoutMkLst>
            <pc:docMk/>
            <pc:sldMasterMk cId="1508851304" sldId="2147483648"/>
            <pc:sldLayoutMk cId="1730769098" sldId="2147483654"/>
          </pc:sldLayoutMkLst>
        </pc:sldLayoutChg>
        <pc:sldLayoutChg chg="add">
          <pc:chgData name="Claire Rainey" userId="S::crainey@t1dexchange.org::c66522fd-7f79-4e4b-9477-0af3b7aa6656" providerId="AD" clId="Web-{E35CED88-932D-363F-D290-FE34FC8724EE}" dt="2025-11-17T19:37:10.517" v="0"/>
          <pc:sldLayoutMkLst>
            <pc:docMk/>
            <pc:sldMasterMk cId="1508851304" sldId="2147483648"/>
            <pc:sldLayoutMk cId="214231810" sldId="2147483655"/>
          </pc:sldLayoutMkLst>
        </pc:sldLayoutChg>
        <pc:sldLayoutChg chg="add">
          <pc:chgData name="Claire Rainey" userId="S::crainey@t1dexchange.org::c66522fd-7f79-4e4b-9477-0af3b7aa6656" providerId="AD" clId="Web-{E35CED88-932D-363F-D290-FE34FC8724EE}" dt="2025-11-17T19:37:10.517" v="0"/>
          <pc:sldLayoutMkLst>
            <pc:docMk/>
            <pc:sldMasterMk cId="1508851304" sldId="2147483648"/>
            <pc:sldLayoutMk cId="2702302240" sldId="2147483656"/>
          </pc:sldLayoutMkLst>
        </pc:sldLayoutChg>
        <pc:sldLayoutChg chg="add">
          <pc:chgData name="Claire Rainey" userId="S::crainey@t1dexchange.org::c66522fd-7f79-4e4b-9477-0af3b7aa6656" providerId="AD" clId="Web-{E35CED88-932D-363F-D290-FE34FC8724EE}" dt="2025-11-17T19:37:10.517" v="0"/>
          <pc:sldLayoutMkLst>
            <pc:docMk/>
            <pc:sldMasterMk cId="1508851304" sldId="2147483648"/>
            <pc:sldLayoutMk cId="3362200960" sldId="2147483657"/>
          </pc:sldLayoutMkLst>
        </pc:sldLayoutChg>
        <pc:sldLayoutChg chg="add">
          <pc:chgData name="Claire Rainey" userId="S::crainey@t1dexchange.org::c66522fd-7f79-4e4b-9477-0af3b7aa6656" providerId="AD" clId="Web-{E35CED88-932D-363F-D290-FE34FC8724EE}" dt="2025-11-17T19:37:10.517" v="0"/>
          <pc:sldLayoutMkLst>
            <pc:docMk/>
            <pc:sldMasterMk cId="1508851304" sldId="2147483648"/>
            <pc:sldLayoutMk cId="984070453" sldId="2147483658"/>
          </pc:sldLayoutMkLst>
        </pc:sldLayoutChg>
        <pc:sldLayoutChg chg="add">
          <pc:chgData name="Claire Rainey" userId="S::crainey@t1dexchange.org::c66522fd-7f79-4e4b-9477-0af3b7aa6656" providerId="AD" clId="Web-{E35CED88-932D-363F-D290-FE34FC8724EE}" dt="2025-11-17T19:37:10.517" v="0"/>
          <pc:sldLayoutMkLst>
            <pc:docMk/>
            <pc:sldMasterMk cId="1508851304" sldId="2147483648"/>
            <pc:sldLayoutMk cId="1710480049" sldId="2147483659"/>
          </pc:sldLayoutMkLst>
        </pc:sldLayoutChg>
        <pc:sldLayoutChg chg="add">
          <pc:chgData name="Claire Rainey" userId="S::crainey@t1dexchange.org::c66522fd-7f79-4e4b-9477-0af3b7aa6656" providerId="AD" clId="Web-{E35CED88-932D-363F-D290-FE34FC8724EE}" dt="2025-11-17T19:37:10.517" v="0"/>
          <pc:sldLayoutMkLst>
            <pc:docMk/>
            <pc:sldMasterMk cId="1508851304" sldId="2147483648"/>
            <pc:sldLayoutMk cId="2267969780" sldId="214748386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explosion val="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C26-F445-88C7-68F98FC54315}"/>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1-B9D4-5047-B4A5-19B8EE11C1C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C26-F445-88C7-68F98FC5431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C26-F445-88C7-68F98FC54315}"/>
              </c:ext>
            </c:extLst>
          </c:dPt>
          <c:cat>
            <c:numRef>
              <c:f>Sheet1!$A$2:$A$5</c:f>
              <c:numCache>
                <c:formatCode>General</c:formatCode>
                <c:ptCount val="4"/>
              </c:numCache>
            </c:numRef>
          </c:cat>
          <c:val>
            <c:numRef>
              <c:f>Sheet1!$B$2:$B$5</c:f>
              <c:numCache>
                <c:formatCode>General</c:formatCode>
                <c:ptCount val="4"/>
                <c:pt idx="0">
                  <c:v>89</c:v>
                </c:pt>
                <c:pt idx="1">
                  <c:v>11</c:v>
                </c:pt>
              </c:numCache>
            </c:numRef>
          </c:val>
          <c:extLst>
            <c:ext xmlns:c16="http://schemas.microsoft.com/office/drawing/2014/chart" uri="{C3380CC4-5D6E-409C-BE32-E72D297353CC}">
              <c16:uniqueId val="{00000000-B9D4-5047-B4A5-19B8EE11C1C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solidFill>
                <a:srgbClr val="2E5A7A"/>
              </a:solidFill>
            </a:ln>
          </c:spPr>
          <c:dPt>
            <c:idx val="0"/>
            <c:bubble3D val="0"/>
            <c:spPr>
              <a:solidFill>
                <a:srgbClr val="9ABCC3"/>
              </a:solidFill>
              <a:ln w="19050">
                <a:solidFill>
                  <a:srgbClr val="2E5A7A"/>
                </a:solidFill>
              </a:ln>
              <a:effectLst/>
            </c:spPr>
            <c:extLst>
              <c:ext xmlns:c16="http://schemas.microsoft.com/office/drawing/2014/chart" uri="{C3380CC4-5D6E-409C-BE32-E72D297353CC}">
                <c16:uniqueId val="{00000002-81AA-5F4C-AFD4-15840991546F}"/>
              </c:ext>
            </c:extLst>
          </c:dPt>
          <c:dPt>
            <c:idx val="1"/>
            <c:bubble3D val="0"/>
            <c:spPr>
              <a:solidFill>
                <a:schemeClr val="bg1"/>
              </a:solidFill>
              <a:ln w="19050">
                <a:solidFill>
                  <a:srgbClr val="2E5A7A"/>
                </a:solidFill>
              </a:ln>
              <a:effectLst/>
            </c:spPr>
            <c:extLst>
              <c:ext xmlns:c16="http://schemas.microsoft.com/office/drawing/2014/chart" uri="{C3380CC4-5D6E-409C-BE32-E72D297353CC}">
                <c16:uniqueId val="{00000001-81AA-5F4C-AFD4-15840991546F}"/>
              </c:ext>
            </c:extLst>
          </c:dPt>
          <c:dPt>
            <c:idx val="2"/>
            <c:bubble3D val="0"/>
            <c:spPr>
              <a:solidFill>
                <a:schemeClr val="accent3"/>
              </a:solidFill>
              <a:ln w="19050">
                <a:solidFill>
                  <a:srgbClr val="2E5A7A"/>
                </a:solidFill>
              </a:ln>
              <a:effectLst/>
            </c:spPr>
            <c:extLst>
              <c:ext xmlns:c16="http://schemas.microsoft.com/office/drawing/2014/chart" uri="{C3380CC4-5D6E-409C-BE32-E72D297353CC}">
                <c16:uniqueId val="{00000005-1BED-2B47-86F6-89BF0070E2C0}"/>
              </c:ext>
            </c:extLst>
          </c:dPt>
          <c:dPt>
            <c:idx val="3"/>
            <c:bubble3D val="0"/>
            <c:spPr>
              <a:solidFill>
                <a:schemeClr val="accent4"/>
              </a:solidFill>
              <a:ln w="19050">
                <a:solidFill>
                  <a:srgbClr val="2E5A7A"/>
                </a:solidFill>
              </a:ln>
              <a:effectLst/>
            </c:spPr>
            <c:extLst>
              <c:ext xmlns:c16="http://schemas.microsoft.com/office/drawing/2014/chart" uri="{C3380CC4-5D6E-409C-BE32-E72D297353CC}">
                <c16:uniqueId val="{00000007-1BED-2B47-86F6-89BF0070E2C0}"/>
              </c:ext>
            </c:extLst>
          </c:dPt>
          <c:cat>
            <c:numRef>
              <c:f>Sheet1!$A$2:$A$5</c:f>
              <c:numCache>
                <c:formatCode>General</c:formatCode>
                <c:ptCount val="4"/>
              </c:numCache>
            </c:numRef>
          </c:cat>
          <c:val>
            <c:numRef>
              <c:f>Sheet1!$B$2:$B$5</c:f>
              <c:numCache>
                <c:formatCode>General</c:formatCode>
                <c:ptCount val="4"/>
                <c:pt idx="0">
                  <c:v>13.5</c:v>
                </c:pt>
                <c:pt idx="1">
                  <c:v>86.5</c:v>
                </c:pt>
              </c:numCache>
            </c:numRef>
          </c:val>
          <c:extLst>
            <c:ext xmlns:c16="http://schemas.microsoft.com/office/drawing/2014/chart" uri="{C3380CC4-5D6E-409C-BE32-E72D297353CC}">
              <c16:uniqueId val="{00000000-81AA-5F4C-AFD4-15840991546F}"/>
            </c:ext>
          </c:extLst>
        </c:ser>
        <c:dLbls>
          <c:showLegendKey val="0"/>
          <c:showVal val="0"/>
          <c:showCatName val="0"/>
          <c:showSerName val="0"/>
          <c:showPercent val="0"/>
          <c:showBubbleSize val="0"/>
          <c:showLeaderLines val="1"/>
        </c:dLbls>
        <c:firstSliceAng val="125"/>
        <c:holeSize val="6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explosion val="14"/>
            <c:spPr>
              <a:solidFill>
                <a:srgbClr val="2E5A7A"/>
              </a:solidFill>
              <a:ln w="19050">
                <a:solidFill>
                  <a:schemeClr val="lt1"/>
                </a:solidFill>
              </a:ln>
              <a:effectLst/>
            </c:spPr>
            <c:extLst>
              <c:ext xmlns:c16="http://schemas.microsoft.com/office/drawing/2014/chart" uri="{C3380CC4-5D6E-409C-BE32-E72D297353CC}">
                <c16:uniqueId val="{00000004-8BB6-B642-8BD3-308344F67492}"/>
              </c:ext>
            </c:extLst>
          </c:dPt>
          <c:dPt>
            <c:idx val="1"/>
            <c:bubble3D val="0"/>
            <c:explosion val="7"/>
            <c:spPr>
              <a:noFill/>
              <a:ln w="28575">
                <a:solidFill>
                  <a:srgbClr val="2E5A7A"/>
                </a:solidFill>
              </a:ln>
              <a:effectLst/>
            </c:spPr>
            <c:extLst>
              <c:ext xmlns:c16="http://schemas.microsoft.com/office/drawing/2014/chart" uri="{C3380CC4-5D6E-409C-BE32-E72D297353CC}">
                <c16:uniqueId val="{00000002-8BB6-B642-8BD3-308344F67492}"/>
              </c:ext>
            </c:extLst>
          </c:dPt>
          <c:cat>
            <c:numRef>
              <c:f>Sheet1!$A$2:$A$3</c:f>
              <c:numCache>
                <c:formatCode>General</c:formatCode>
                <c:ptCount val="2"/>
              </c:numCache>
            </c:numRef>
          </c:cat>
          <c:val>
            <c:numRef>
              <c:f>Sheet1!$B$2:$B$3</c:f>
              <c:numCache>
                <c:formatCode>General</c:formatCode>
                <c:ptCount val="2"/>
                <c:pt idx="0">
                  <c:v>30</c:v>
                </c:pt>
                <c:pt idx="1">
                  <c:v>70</c:v>
                </c:pt>
              </c:numCache>
            </c:numRef>
          </c:val>
          <c:extLst>
            <c:ext xmlns:c16="http://schemas.microsoft.com/office/drawing/2014/chart" uri="{C3380CC4-5D6E-409C-BE32-E72D297353CC}">
              <c16:uniqueId val="{00000000-8BB6-B642-8BD3-308344F6749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0" i="0" u="none" strike="noStrike" baseline="0">
                <a:solidFill>
                  <a:srgbClr val="2E5A7A"/>
                </a:solidFill>
                <a:effectLst/>
                <a:latin typeface="Poppins" pitchFamily="2" charset="77"/>
                <a:cs typeface="Poppins" pitchFamily="2" charset="77"/>
              </a:rPr>
              <a:t>EMOTIONAL IMPACT OF SEVERE HYPOGLYCEMIC EVENTS</a:t>
            </a:r>
            <a:r>
              <a:rPr lang="en-US" sz="1400" b="0" i="0" u="none" strike="noStrike" baseline="30000">
                <a:solidFill>
                  <a:srgbClr val="2E5A7A"/>
                </a:solidFill>
                <a:effectLst/>
                <a:latin typeface="Poppins" pitchFamily="2" charset="77"/>
                <a:cs typeface="Poppins" pitchFamily="2" charset="77"/>
              </a:rPr>
              <a:t>1† </a:t>
            </a:r>
            <a:endParaRPr lang="en-US" sz="1400" b="0">
              <a:solidFill>
                <a:srgbClr val="2E5A7A"/>
              </a:solidFill>
              <a:latin typeface="Poppins" pitchFamily="2" charset="77"/>
              <a:cs typeface="Poppins" pitchFamily="2" charset="77"/>
            </a:endParaRPr>
          </a:p>
        </c:rich>
      </c:tx>
      <c:layout>
        <c:manualLayout>
          <c:xMode val="edge"/>
          <c:yMode val="edge"/>
          <c:x val="0.16373025305799038"/>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Persons with T1D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Scared</c:v>
                </c:pt>
                <c:pt idx="1">
                  <c:v>Unprepared</c:v>
                </c:pt>
                <c:pt idx="2">
                  <c:v>Helpless</c:v>
                </c:pt>
              </c:strCache>
            </c:strRef>
          </c:cat>
          <c:val>
            <c:numRef>
              <c:f>Sheet1!$B$2:$B$4</c:f>
              <c:numCache>
                <c:formatCode>0.0%</c:formatCode>
                <c:ptCount val="3"/>
                <c:pt idx="0">
                  <c:v>0.61199999999999999</c:v>
                </c:pt>
                <c:pt idx="1">
                  <c:v>0.41399999999999998</c:v>
                </c:pt>
                <c:pt idx="2">
                  <c:v>0.54300000000000004</c:v>
                </c:pt>
              </c:numCache>
            </c:numRef>
          </c:val>
          <c:extLst>
            <c:ext xmlns:c16="http://schemas.microsoft.com/office/drawing/2014/chart" uri="{C3380CC4-5D6E-409C-BE32-E72D297353CC}">
              <c16:uniqueId val="{00000000-6307-7240-AF16-F79BA5553F08}"/>
            </c:ext>
          </c:extLst>
        </c:ser>
        <c:ser>
          <c:idx val="1"/>
          <c:order val="1"/>
          <c:tx>
            <c:strRef>
              <c:f>Sheet1!$C$1</c:f>
              <c:strCache>
                <c:ptCount val="1"/>
                <c:pt idx="0">
                  <c:v>Caregivers</c:v>
                </c:pt>
              </c:strCache>
            </c:strRef>
          </c:tx>
          <c:spPr>
            <a:solidFill>
              <a:srgbClr val="9ABCC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Poppins" pitchFamily="2" charset="77"/>
                    <a:ea typeface="+mn-ea"/>
                    <a:cs typeface="Poppins" pitchFamily="2" charset="77"/>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Scared</c:v>
                </c:pt>
                <c:pt idx="1">
                  <c:v>Unprepared</c:v>
                </c:pt>
                <c:pt idx="2">
                  <c:v>Helpless</c:v>
                </c:pt>
              </c:strCache>
            </c:strRef>
          </c:cat>
          <c:val>
            <c:numRef>
              <c:f>Sheet1!$C$2:$C$4</c:f>
              <c:numCache>
                <c:formatCode>0.0%</c:formatCode>
                <c:ptCount val="3"/>
                <c:pt idx="0">
                  <c:v>0.82899999999999996</c:v>
                </c:pt>
                <c:pt idx="1">
                  <c:v>0.32900000000000001</c:v>
                </c:pt>
                <c:pt idx="2">
                  <c:v>0.41399999999999998</c:v>
                </c:pt>
              </c:numCache>
            </c:numRef>
          </c:val>
          <c:extLst>
            <c:ext xmlns:c16="http://schemas.microsoft.com/office/drawing/2014/chart" uri="{C3380CC4-5D6E-409C-BE32-E72D297353CC}">
              <c16:uniqueId val="{00000001-6307-7240-AF16-F79BA5553F08}"/>
            </c:ext>
          </c:extLst>
        </c:ser>
        <c:dLbls>
          <c:showLegendKey val="0"/>
          <c:showVal val="1"/>
          <c:showCatName val="0"/>
          <c:showSerName val="0"/>
          <c:showPercent val="0"/>
          <c:showBubbleSize val="0"/>
        </c:dLbls>
        <c:gapWidth val="75"/>
        <c:axId val="1903496431"/>
        <c:axId val="1650493583"/>
      </c:barChart>
      <c:catAx>
        <c:axId val="1903496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noFill/>
                <a:latin typeface="Poppins" pitchFamily="2" charset="77"/>
                <a:ea typeface="+mn-ea"/>
                <a:cs typeface="Poppins" pitchFamily="2" charset="77"/>
              </a:defRPr>
            </a:pPr>
            <a:endParaRPr lang="en-US"/>
          </a:p>
        </c:txPr>
        <c:crossAx val="1650493583"/>
        <c:crosses val="autoZero"/>
        <c:auto val="1"/>
        <c:lblAlgn val="ctr"/>
        <c:lblOffset val="100"/>
        <c:noMultiLvlLbl val="0"/>
      </c:catAx>
      <c:valAx>
        <c:axId val="1650493583"/>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0" i="0">
                    <a:effectLst/>
                    <a:latin typeface="Poppins" pitchFamily="2" charset="77"/>
                    <a:cs typeface="Poppins" pitchFamily="2" charset="77"/>
                  </a:rPr>
                  <a:t>Percent of Population (%)</a:t>
                </a:r>
              </a:p>
            </c:rich>
          </c:tx>
          <c:layout>
            <c:manualLayout>
              <c:xMode val="edge"/>
              <c:yMode val="edge"/>
              <c:x val="4.1756884186788515E-3"/>
              <c:y val="0.1891153483449357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3496431"/>
        <c:crosses val="autoZero"/>
        <c:crossBetween val="between"/>
      </c:valAx>
      <c:spPr>
        <a:noFill/>
        <a:ln>
          <a:noFill/>
        </a:ln>
        <a:effectLst/>
      </c:spPr>
    </c:plotArea>
    <c:legend>
      <c:legendPos val="r"/>
      <c:layout>
        <c:manualLayout>
          <c:xMode val="edge"/>
          <c:yMode val="edge"/>
          <c:x val="0.81586260173615055"/>
          <c:y val="0.4709956769934307"/>
          <c:w val="0.16088865131639166"/>
          <c:h val="0.1727624382443768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Poppins" pitchFamily="2" charset="77"/>
              <a:ea typeface="+mn-ea"/>
              <a:cs typeface="Poppins" pitchFamily="2" charset="77"/>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0.png"/></Relationships>
</file>

<file path=ppt/drawings/drawing1.xml><?xml version="1.0" encoding="utf-8"?>
<c:userShapes xmlns:c="http://schemas.openxmlformats.org/drawingml/2006/chart">
  <cdr:relSizeAnchor xmlns:cdr="http://schemas.openxmlformats.org/drawingml/2006/chartDrawing">
    <cdr:from>
      <cdr:x>0.13693</cdr:x>
      <cdr:y>0.21916</cdr:y>
    </cdr:from>
    <cdr:to>
      <cdr:x>0.78465</cdr:x>
      <cdr:y>0.89317</cdr:y>
    </cdr:to>
    <cdr:pic>
      <cdr:nvPicPr>
        <cdr:cNvPr id="3" name="Picture 2" descr="A blue and white squares&#10;&#10;AI-generated content may be incorrect.">
          <a:extLst xmlns:a="http://schemas.openxmlformats.org/drawingml/2006/main">
            <a:ext uri="{FF2B5EF4-FFF2-40B4-BE49-F238E27FC236}">
              <a16:creationId xmlns:a16="http://schemas.microsoft.com/office/drawing/2014/main" id="{C3A716FD-BED1-2C2A-231B-7CCA408B896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271587" y="727628"/>
          <a:ext cx="6015037" cy="2237822"/>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D66CE-1248-4D8E-93D7-F8A7C2A648ED}" type="datetimeFigureOut">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4CC724-BF9A-43D9-B8D0-20FF37BE21BA}" type="slidenum">
              <a:t>‹#›</a:t>
            </a:fld>
            <a:endParaRPr lang="en-US"/>
          </a:p>
        </p:txBody>
      </p:sp>
    </p:spTree>
    <p:extLst>
      <p:ext uri="{BB962C8B-B14F-4D97-AF65-F5344CB8AC3E}">
        <p14:creationId xmlns:p14="http://schemas.microsoft.com/office/powerpoint/2010/main" val="274065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15000"/>
              </a:lnSpc>
              <a:spcAft>
                <a:spcPts val="800"/>
              </a:spcAft>
              <a:buFont typeface="Arial" panose="020B0604020202020204" pitchFamily="34" charset="0"/>
              <a:buChar char="•"/>
            </a:pPr>
            <a:r>
              <a:rPr lang="en-US" sz="1200" kern="100" dirty="0">
                <a:effectLst/>
                <a:latin typeface="Aptos"/>
                <a:ea typeface="Aptos" panose="020B0004020202020204" pitchFamily="34" charset="0"/>
                <a:cs typeface="Times New Roman" panose="02020603050405020304" pitchFamily="18" charset="0"/>
              </a:rPr>
              <a:t>Good {morning/afternoon/evening}</a:t>
            </a:r>
          </a:p>
          <a:p>
            <a:pPr marL="171450" indent="-171450">
              <a:lnSpc>
                <a:spcPct val="115000"/>
              </a:lnSpc>
              <a:spcAft>
                <a:spcPts val="800"/>
              </a:spcAft>
              <a:buFont typeface="Arial" panose="020B0604020202020204" pitchFamily="34" charset="0"/>
              <a:buChar char="•"/>
            </a:pPr>
            <a:r>
              <a:rPr lang="en-US" sz="1200" kern="100" dirty="0">
                <a:effectLst/>
                <a:latin typeface="Aptos"/>
                <a:ea typeface="Aptos" panose="020B0004020202020204" pitchFamily="34" charset="0"/>
                <a:cs typeface="Times New Roman" panose="02020603050405020304" pitchFamily="18" charset="0"/>
              </a:rPr>
              <a:t>Thank you for joining me today. </a:t>
            </a:r>
            <a:r>
              <a:rPr lang="en-US" kern="100" dirty="0">
                <a:effectLst/>
              </a:rPr>
              <a:t>My name is </a:t>
            </a:r>
            <a:r>
              <a:rPr lang="en-US" kern="100" dirty="0"/>
              <a:t>Dr. Jennifer Sherr and </a:t>
            </a:r>
            <a:r>
              <a:rPr lang="en-US" kern="100" dirty="0">
                <a:effectLst/>
              </a:rPr>
              <a:t>I am </a:t>
            </a:r>
            <a:r>
              <a:rPr lang="en-US" kern="100" dirty="0"/>
              <a:t>an endocrinologist who cares for patients with diabetes</a:t>
            </a:r>
            <a:endParaRPr lang="en-US" kern="100" dirty="0">
              <a:effectLst/>
            </a:endParaRPr>
          </a:p>
          <a:p>
            <a:pPr marL="171450" indent="-171450">
              <a:lnSpc>
                <a:spcPct val="114999"/>
              </a:lnSpc>
              <a:spcAft>
                <a:spcPts val="800"/>
              </a:spcAft>
              <a:buFont typeface="Arial" panose="020B0604020202020204" pitchFamily="34" charset="0"/>
              <a:buChar char="•"/>
            </a:pPr>
            <a:r>
              <a:rPr lang="en-US" sz="1200" dirty="0">
                <a:effectLst/>
                <a:latin typeface="Aptos"/>
                <a:ea typeface="Aptos" panose="020B0004020202020204" pitchFamily="34" charset="0"/>
                <a:cs typeface="Times New Roman" panose="02020603050405020304" pitchFamily="18" charset="0"/>
              </a:rPr>
              <a:t>Severe hypoglycemic events can affect </a:t>
            </a:r>
            <a:r>
              <a:rPr lang="en-US" sz="1200" b="0" i="0" kern="1200" dirty="0">
                <a:effectLst/>
                <a:latin typeface="+mn-lt"/>
                <a:ea typeface="+mn-ea"/>
                <a:cs typeface="+mn-cs"/>
              </a:rPr>
              <a:t>people with</a:t>
            </a:r>
            <a:r>
              <a:rPr lang="en-US" dirty="0"/>
              <a:t> type 1 diabetes, or T1D, </a:t>
            </a:r>
            <a:r>
              <a:rPr lang="en-US" sz="1200" b="0" i="0" kern="1200" dirty="0">
                <a:effectLst/>
                <a:latin typeface="+mn-lt"/>
                <a:ea typeface="+mn-ea"/>
                <a:cs typeface="+mn-cs"/>
              </a:rPr>
              <a:t>in your practice</a:t>
            </a:r>
            <a:r>
              <a:rPr lang="en-US" sz="1200" dirty="0">
                <a:effectLst/>
                <a:latin typeface="Aptos"/>
                <a:ea typeface="Aptos" panose="020B0004020202020204" pitchFamily="34" charset="0"/>
                <a:cs typeface="Times New Roman" panose="02020603050405020304" pitchFamily="18" charset="0"/>
              </a:rPr>
              <a:t> in a myriad of ways, which is why today, we’re going to have an informative conversation about </a:t>
            </a:r>
            <a:r>
              <a:rPr lang="en-US" dirty="0"/>
              <a:t>them</a:t>
            </a:r>
          </a:p>
          <a:p>
            <a:pPr marL="171450" indent="-171450">
              <a:lnSpc>
                <a:spcPct val="115000"/>
              </a:lnSpc>
              <a:spcAft>
                <a:spcPts val="800"/>
              </a:spcAft>
              <a:buFont typeface="Arial" panose="020B0604020202020204" pitchFamily="34" charset="0"/>
              <a:buChar char="•"/>
            </a:pPr>
            <a:r>
              <a:rPr lang="en-US" sz="1200" dirty="0">
                <a:effectLst/>
                <a:latin typeface="Aptos"/>
                <a:ea typeface="Aptos" panose="020B0004020202020204" pitchFamily="34" charset="0"/>
                <a:cs typeface="Times New Roman" panose="02020603050405020304" pitchFamily="18" charset="0"/>
              </a:rPr>
              <a:t>After we uncover several important truths about severe hypoglycemic events together, I hope this presentation increases your understanding of how they may affect people </a:t>
            </a:r>
            <a:r>
              <a:rPr lang="en-US" sz="1200" b="0" i="0" kern="1200" dirty="0">
                <a:effectLst/>
                <a:latin typeface="+mn-lt"/>
                <a:ea typeface="+mn-ea"/>
                <a:cs typeface="+mn-cs"/>
              </a:rPr>
              <a:t>with T1D in your practice </a:t>
            </a:r>
            <a:r>
              <a:rPr lang="en-US" sz="1200" dirty="0">
                <a:effectLst/>
                <a:latin typeface="Aptos"/>
                <a:ea typeface="Aptos" panose="020B0004020202020204" pitchFamily="34" charset="0"/>
                <a:cs typeface="Times New Roman" panose="02020603050405020304" pitchFamily="18" charset="0"/>
              </a:rPr>
              <a:t>and highlight the importance of documenting </a:t>
            </a:r>
            <a:r>
              <a:rPr lang="en-US" dirty="0">
                <a:latin typeface="Aptos"/>
                <a:ea typeface="Aptos" panose="020B0004020202020204" pitchFamily="34" charset="0"/>
                <a:cs typeface="Times New Roman" panose="02020603050405020304" pitchFamily="18" charset="0"/>
              </a:rPr>
              <a:t>these</a:t>
            </a:r>
            <a:r>
              <a:rPr lang="en-US" sz="1200" dirty="0">
                <a:effectLst/>
                <a:latin typeface="Aptos"/>
                <a:ea typeface="Aptos" panose="020B0004020202020204" pitchFamily="34" charset="0"/>
                <a:cs typeface="Times New Roman" panose="02020603050405020304" pitchFamily="18" charset="0"/>
              </a:rPr>
              <a:t> </a:t>
            </a:r>
            <a:r>
              <a:rPr lang="en-US" dirty="0">
                <a:latin typeface="Aptos"/>
                <a:ea typeface="Aptos" panose="020B0004020202020204" pitchFamily="34" charset="0"/>
                <a:cs typeface="Times New Roman" panose="02020603050405020304" pitchFamily="18" charset="0"/>
              </a:rPr>
              <a:t>events </a:t>
            </a:r>
            <a:r>
              <a:rPr lang="en-US" sz="1200" dirty="0">
                <a:effectLst/>
                <a:latin typeface="Aptos"/>
                <a:ea typeface="Aptos" panose="020B0004020202020204" pitchFamily="34" charset="0"/>
                <a:cs typeface="Times New Roman" panose="02020603050405020304" pitchFamily="18" charset="0"/>
              </a:rPr>
              <a:t>when they happen</a:t>
            </a:r>
            <a:endParaRPr lang="en-US" dirty="0">
              <a:latin typeface="Aptos"/>
            </a:endParaRPr>
          </a:p>
          <a:p>
            <a:endParaRPr lang="en-US"/>
          </a:p>
        </p:txBody>
      </p:sp>
      <p:sp>
        <p:nvSpPr>
          <p:cNvPr id="4" name="Slide Number Placeholder 3"/>
          <p:cNvSpPr>
            <a:spLocks noGrp="1"/>
          </p:cNvSpPr>
          <p:nvPr>
            <p:ph type="sldNum" sz="quarter" idx="5"/>
          </p:nvPr>
        </p:nvSpPr>
        <p:spPr/>
        <p:txBody>
          <a:bodyPr/>
          <a:lstStyle/>
          <a:p>
            <a:fld id="{6058144D-1BA2-F843-A992-161FB428CA9A}" type="slidenum">
              <a:rPr lang="en-US" smtClean="0"/>
              <a:t>2</a:t>
            </a:fld>
            <a:endParaRPr lang="en-US"/>
          </a:p>
        </p:txBody>
      </p:sp>
    </p:spTree>
    <p:extLst>
      <p:ext uri="{BB962C8B-B14F-4D97-AF65-F5344CB8AC3E}">
        <p14:creationId xmlns:p14="http://schemas.microsoft.com/office/powerpoint/2010/main" val="1262873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15000"/>
              </a:lnSpc>
              <a:spcAft>
                <a:spcPts val="800"/>
              </a:spcAft>
              <a:buFont typeface="Arial" panose="020B0604020202020204" pitchFamily="34" charset="0"/>
              <a:buChar char="•"/>
            </a:pPr>
            <a:r>
              <a:rPr lang="en-US" sz="1200" kern="100">
                <a:effectLst/>
                <a:latin typeface="Aptos"/>
                <a:ea typeface="Aptos" panose="020B0004020202020204" pitchFamily="34" charset="0"/>
                <a:cs typeface="Times New Roman" panose="02020603050405020304" pitchFamily="18" charset="0"/>
              </a:rPr>
              <a:t>This chart from the same study shows when participants were most likely to experience this fear</a:t>
            </a:r>
          </a:p>
          <a:p>
            <a:pPr marL="171450" marR="0" indent="-171450">
              <a:lnSpc>
                <a:spcPct val="115000"/>
              </a:lnSpc>
              <a:spcAft>
                <a:spcPts val="800"/>
              </a:spcAft>
              <a:buFont typeface="Arial" panose="020B0604020202020204" pitchFamily="34" charset="0"/>
              <a:buChar char="•"/>
            </a:pPr>
            <a:r>
              <a:rPr lang="en-US" sz="1200" kern="100">
                <a:effectLst/>
                <a:latin typeface="Aptos"/>
                <a:ea typeface="Aptos" panose="020B0004020202020204" pitchFamily="34" charset="0"/>
                <a:cs typeface="Times New Roman" panose="02020603050405020304" pitchFamily="18" charset="0"/>
              </a:rPr>
              <a:t>Some mentioned being afraid of having low blood sugar when no one is around to help them</a:t>
            </a:r>
          </a:p>
          <a:p>
            <a:pPr marL="171450" marR="0" indent="-171450">
              <a:lnSpc>
                <a:spcPct val="115000"/>
              </a:lnSpc>
              <a:spcAft>
                <a:spcPts val="800"/>
              </a:spcAft>
              <a:buFont typeface="Arial" panose="020B0604020202020204" pitchFamily="34" charset="0"/>
              <a:buChar char="•"/>
            </a:pPr>
            <a:r>
              <a:rPr lang="en-US" sz="1200" kern="100">
                <a:effectLst/>
                <a:latin typeface="Aptos"/>
                <a:ea typeface="Aptos" panose="020B0004020202020204" pitchFamily="34" charset="0"/>
                <a:cs typeface="Times New Roman" panose="02020603050405020304" pitchFamily="18" charset="0"/>
              </a:rPr>
              <a:t>Others noted fear while driving, sleeping, and being out in public</a:t>
            </a:r>
          </a:p>
          <a:p>
            <a:pPr marL="171450" marR="0" lvl="0" indent="-171450" algn="l"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US" sz="1200" kern="100">
                <a:effectLst/>
                <a:latin typeface="Aptos"/>
                <a:ea typeface="Aptos" panose="020B0004020202020204" pitchFamily="34" charset="0"/>
                <a:cs typeface="Times New Roman" panose="02020603050405020304" pitchFamily="18" charset="0"/>
              </a:rPr>
              <a:t>Still others were afraid of passing out or not being able to catch themselves in time during a hypoglycemic event</a:t>
            </a:r>
          </a:p>
          <a:p>
            <a:pPr marL="171450" marR="0" indent="-171450">
              <a:lnSpc>
                <a:spcPct val="115000"/>
              </a:lnSpc>
              <a:spcAft>
                <a:spcPts val="800"/>
              </a:spcAft>
              <a:buFont typeface="Arial" panose="020B0604020202020204" pitchFamily="34" charset="0"/>
              <a:buChar char="•"/>
            </a:pPr>
            <a:r>
              <a:rPr lang="en-US" sz="1200" b="0" i="0" kern="1200">
                <a:effectLst/>
                <a:latin typeface="+mn-lt"/>
                <a:ea typeface="+mn-ea"/>
                <a:cs typeface="+mn-cs"/>
              </a:rPr>
              <a:t>This fear of hypoglycemia is sometimes strong enough to even change the habits of people. </a:t>
            </a:r>
            <a:r>
              <a:rPr lang="en-US" sz="1200" kern="100">
                <a:effectLst/>
                <a:latin typeface="Aptos"/>
                <a:ea typeface="Aptos" panose="020B0004020202020204" pitchFamily="34" charset="0"/>
                <a:cs typeface="Times New Roman" panose="02020603050405020304" pitchFamily="18" charset="0"/>
              </a:rPr>
              <a:t>Some ate more than they needed to avoid hypoglycemia</a:t>
            </a:r>
          </a:p>
          <a:p>
            <a:pPr marL="171450" marR="0" indent="-171450">
              <a:lnSpc>
                <a:spcPct val="115000"/>
              </a:lnSpc>
              <a:spcAft>
                <a:spcPts val="800"/>
              </a:spcAft>
              <a:buFont typeface="Arial" panose="020B0604020202020204" pitchFamily="34" charset="0"/>
              <a:buChar char="•"/>
            </a:pPr>
            <a:r>
              <a:rPr lang="en-US" sz="1200" kern="100">
                <a:effectLst/>
                <a:latin typeface="Aptos"/>
                <a:ea typeface="Aptos" panose="020B0004020202020204" pitchFamily="34" charset="0"/>
                <a:cs typeface="Times New Roman" panose="02020603050405020304" pitchFamily="18" charset="0"/>
              </a:rPr>
              <a:t>Some limited their physical activity or intentionally kept their blood sugar high to avoid lows</a:t>
            </a:r>
          </a:p>
        </p:txBody>
      </p:sp>
      <p:sp>
        <p:nvSpPr>
          <p:cNvPr id="4" name="Slide Number Placeholder 3"/>
          <p:cNvSpPr>
            <a:spLocks noGrp="1"/>
          </p:cNvSpPr>
          <p:nvPr>
            <p:ph type="sldNum" sz="quarter" idx="5"/>
          </p:nvPr>
        </p:nvSpPr>
        <p:spPr/>
        <p:txBody>
          <a:bodyPr/>
          <a:lstStyle/>
          <a:p>
            <a:fld id="{6058144D-1BA2-F843-A992-161FB428CA9A}" type="slidenum">
              <a:rPr lang="en-US" smtClean="0"/>
              <a:t>11</a:t>
            </a:fld>
            <a:endParaRPr lang="en-US"/>
          </a:p>
        </p:txBody>
      </p:sp>
    </p:spTree>
    <p:extLst>
      <p:ext uri="{BB962C8B-B14F-4D97-AF65-F5344CB8AC3E}">
        <p14:creationId xmlns:p14="http://schemas.microsoft.com/office/powerpoint/2010/main" val="1757490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15000"/>
              </a:lnSpc>
              <a:spcAft>
                <a:spcPts val="800"/>
              </a:spcAft>
              <a:buFont typeface="Arial" panose="020B0604020202020204" pitchFamily="34" charset="0"/>
              <a:buChar char="•"/>
            </a:pPr>
            <a:r>
              <a:rPr lang="en-US" sz="1200" kern="100">
                <a:effectLst/>
                <a:latin typeface="Aptos"/>
                <a:ea typeface="Aptos" panose="020B0004020202020204" pitchFamily="34" charset="0"/>
                <a:cs typeface="Times New Roman" panose="02020603050405020304" pitchFamily="18" charset="0"/>
              </a:rPr>
              <a:t>Severe hypoglycemic events can affect people and caregivers alike</a:t>
            </a:r>
          </a:p>
          <a:p>
            <a:pPr marL="171450" marR="0" indent="-171450">
              <a:lnSpc>
                <a:spcPct val="115000"/>
              </a:lnSpc>
              <a:spcAft>
                <a:spcPts val="800"/>
              </a:spcAft>
              <a:buFont typeface="Arial" panose="020B0604020202020204" pitchFamily="34" charset="0"/>
              <a:buChar char="•"/>
            </a:pPr>
            <a:r>
              <a:rPr lang="en-US" sz="1200" kern="100">
                <a:effectLst/>
                <a:latin typeface="Aptos"/>
                <a:ea typeface="Aptos" panose="020B0004020202020204" pitchFamily="34" charset="0"/>
                <a:cs typeface="Times New Roman" panose="02020603050405020304" pitchFamily="18" charset="0"/>
              </a:rPr>
              <a:t>This chart represents data from a study that surveyed the emotional impact of severe hypoglycemic events on persons with T1D and their caregivers</a:t>
            </a:r>
          </a:p>
          <a:p>
            <a:pPr marL="171450" marR="0" indent="-171450">
              <a:lnSpc>
                <a:spcPct val="115000"/>
              </a:lnSpc>
              <a:spcAft>
                <a:spcPts val="800"/>
              </a:spcAft>
              <a:buFont typeface="Arial" panose="020B0604020202020204" pitchFamily="34" charset="0"/>
              <a:buChar char="•"/>
            </a:pPr>
            <a:r>
              <a:rPr lang="en-US" sz="1200" kern="100">
                <a:effectLst/>
                <a:latin typeface="Aptos"/>
                <a:ea typeface="Aptos" panose="020B0004020202020204" pitchFamily="34" charset="0"/>
                <a:cs typeface="Times New Roman" panose="02020603050405020304" pitchFamily="18" charset="0"/>
              </a:rPr>
              <a:t>61.2% of persons with T1D and 82.9% of caregivers responded that severe lows made then feel scared</a:t>
            </a:r>
          </a:p>
          <a:p>
            <a:pPr marL="171450" marR="0" indent="-171450">
              <a:lnSpc>
                <a:spcPct val="115000"/>
              </a:lnSpc>
              <a:spcAft>
                <a:spcPts val="800"/>
              </a:spcAft>
              <a:buFont typeface="Arial" panose="020B0604020202020204" pitchFamily="34" charset="0"/>
              <a:buChar char="•"/>
            </a:pPr>
            <a:r>
              <a:rPr lang="en-US" sz="1200" kern="100">
                <a:effectLst/>
                <a:latin typeface="Aptos"/>
                <a:ea typeface="Aptos" panose="020B0004020202020204" pitchFamily="34" charset="0"/>
                <a:cs typeface="Times New Roman" panose="02020603050405020304" pitchFamily="18" charset="0"/>
              </a:rPr>
              <a:t>41.4% of persons with T1D and 32.9% of caregivers said they felt unprepared</a:t>
            </a:r>
          </a:p>
          <a:p>
            <a:pPr marL="171450" marR="0" indent="-171450">
              <a:lnSpc>
                <a:spcPct val="115000"/>
              </a:lnSpc>
              <a:spcAft>
                <a:spcPts val="800"/>
              </a:spcAft>
              <a:buFont typeface="Arial" panose="020B0604020202020204" pitchFamily="34" charset="0"/>
              <a:buChar char="•"/>
            </a:pPr>
            <a:r>
              <a:rPr lang="en-US" sz="1200" kern="100">
                <a:effectLst/>
                <a:latin typeface="Aptos"/>
                <a:ea typeface="Aptos" panose="020B0004020202020204" pitchFamily="34" charset="0"/>
                <a:cs typeface="Times New Roman" panose="02020603050405020304" pitchFamily="18" charset="0"/>
              </a:rPr>
              <a:t>54.3% of persons with T1D and 41.4% of caregivers said they felt helpless</a:t>
            </a:r>
          </a:p>
          <a:p>
            <a:pPr marL="171450" marR="0" indent="-171450">
              <a:lnSpc>
                <a:spcPct val="115000"/>
              </a:lnSpc>
              <a:spcAft>
                <a:spcPts val="800"/>
              </a:spcAft>
              <a:buFont typeface="Arial" panose="020B0604020202020204" pitchFamily="34" charset="0"/>
              <a:buChar char="•"/>
            </a:pPr>
            <a:r>
              <a:rPr lang="en-US" sz="1200" kern="100">
                <a:effectLst/>
                <a:latin typeface="Aptos"/>
                <a:ea typeface="Aptos" panose="020B0004020202020204" pitchFamily="34" charset="0"/>
                <a:cs typeface="Times New Roman" panose="02020603050405020304" pitchFamily="18" charset="0"/>
              </a:rPr>
              <a:t>The impact on people’s lives doesn’t stop there</a:t>
            </a:r>
          </a:p>
          <a:p>
            <a:endParaRPr lang="en-US"/>
          </a:p>
        </p:txBody>
      </p:sp>
      <p:sp>
        <p:nvSpPr>
          <p:cNvPr id="4" name="Slide Number Placeholder 3"/>
          <p:cNvSpPr>
            <a:spLocks noGrp="1"/>
          </p:cNvSpPr>
          <p:nvPr>
            <p:ph type="sldNum" sz="quarter" idx="5"/>
          </p:nvPr>
        </p:nvSpPr>
        <p:spPr/>
        <p:txBody>
          <a:bodyPr/>
          <a:lstStyle/>
          <a:p>
            <a:fld id="{6058144D-1BA2-F843-A992-161FB428CA9A}" type="slidenum">
              <a:rPr lang="en-US" smtClean="0"/>
              <a:t>12</a:t>
            </a:fld>
            <a:endParaRPr lang="en-US"/>
          </a:p>
        </p:txBody>
      </p:sp>
    </p:spTree>
    <p:extLst>
      <p:ext uri="{BB962C8B-B14F-4D97-AF65-F5344CB8AC3E}">
        <p14:creationId xmlns:p14="http://schemas.microsoft.com/office/powerpoint/2010/main" val="3473783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15000"/>
              </a:lnSpc>
              <a:spcAft>
                <a:spcPts val="800"/>
              </a:spcAft>
              <a:buFont typeface="Arial" panose="020B0604020202020204" pitchFamily="34" charset="0"/>
              <a:buChar char="•"/>
            </a:pPr>
            <a:r>
              <a:rPr lang="en-US" sz="1200" kern="100">
                <a:effectLst/>
                <a:latin typeface="Aptos"/>
                <a:ea typeface="Aptos" panose="020B0004020202020204" pitchFamily="34" charset="0"/>
                <a:cs typeface="Times New Roman" panose="02020603050405020304" pitchFamily="18" charset="0"/>
              </a:rPr>
              <a:t>A survey of people with T1D found that 95% reported hypoglycemia affected quality of life</a:t>
            </a:r>
          </a:p>
          <a:p>
            <a:pPr marL="171450" marR="0" indent="-171450">
              <a:lnSpc>
                <a:spcPct val="115000"/>
              </a:lnSpc>
              <a:spcAft>
                <a:spcPts val="800"/>
              </a:spcAft>
              <a:buFont typeface="Arial" panose="020B0604020202020204" pitchFamily="34" charset="0"/>
              <a:buChar char="•"/>
            </a:pPr>
            <a:r>
              <a:rPr lang="en-US" sz="1200" kern="100">
                <a:effectLst/>
                <a:latin typeface="Aptos"/>
                <a:ea typeface="Aptos" panose="020B0004020202020204" pitchFamily="34" charset="0"/>
                <a:cs typeface="Times New Roman" panose="02020603050405020304" pitchFamily="18" charset="0"/>
              </a:rPr>
              <a:t>Areas of quality of life impacted included work and studies, relationships and social life, leisure and physical activity, everyday life, sleep, sex life, and physical and mental health</a:t>
            </a:r>
          </a:p>
          <a:p>
            <a:pPr marL="171450" marR="0" indent="-171450">
              <a:lnSpc>
                <a:spcPct val="115000"/>
              </a:lnSpc>
              <a:spcAft>
                <a:spcPts val="800"/>
              </a:spcAft>
              <a:buFont typeface="Arial" panose="020B0604020202020204" pitchFamily="34" charset="0"/>
              <a:buChar char="•"/>
            </a:pPr>
            <a:r>
              <a:rPr lang="en-US" sz="1200">
                <a:effectLst/>
                <a:latin typeface="Aptos"/>
                <a:ea typeface="Aptos" panose="020B0004020202020204" pitchFamily="34" charset="0"/>
                <a:cs typeface="Times New Roman" panose="02020603050405020304" pitchFamily="18" charset="0"/>
              </a:rPr>
              <a:t>The areas most affected were work and studies, relationships and social life, and leisure and physical activity</a:t>
            </a:r>
            <a:endParaRPr lang="en-US">
              <a:latin typeface="Aptos"/>
            </a:endParaRPr>
          </a:p>
          <a:p>
            <a:endParaRPr lang="en-US"/>
          </a:p>
        </p:txBody>
      </p:sp>
      <p:sp>
        <p:nvSpPr>
          <p:cNvPr id="4" name="Slide Number Placeholder 3"/>
          <p:cNvSpPr>
            <a:spLocks noGrp="1"/>
          </p:cNvSpPr>
          <p:nvPr>
            <p:ph type="sldNum" sz="quarter" idx="5"/>
          </p:nvPr>
        </p:nvSpPr>
        <p:spPr/>
        <p:txBody>
          <a:bodyPr/>
          <a:lstStyle/>
          <a:p>
            <a:fld id="{6058144D-1BA2-F843-A992-161FB428CA9A}" type="slidenum">
              <a:rPr lang="en-US" smtClean="0"/>
              <a:t>13</a:t>
            </a:fld>
            <a:endParaRPr lang="en-US"/>
          </a:p>
        </p:txBody>
      </p:sp>
    </p:spTree>
    <p:extLst>
      <p:ext uri="{BB962C8B-B14F-4D97-AF65-F5344CB8AC3E}">
        <p14:creationId xmlns:p14="http://schemas.microsoft.com/office/powerpoint/2010/main" val="3513618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It is not uncommon for people to experience burnout related to managing their T1D</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results of a questionnaire conducted by T1International found that 55</a:t>
            </a:r>
            <a:r>
              <a:rPr lang="en-US" sz="1200" b="0" i="0" kern="1200">
                <a:solidFill>
                  <a:schemeClr val="tx1"/>
                </a:solidFill>
                <a:effectLst/>
                <a:latin typeface="+mn-lt"/>
                <a:ea typeface="+mn-ea"/>
                <a:cs typeface="+mn-cs"/>
              </a:rPr>
              <a:t>% reported having diabetes burnout much or all of the time</a:t>
            </a:r>
            <a:endParaRPr lang="en-US" sz="1200" kern="1200">
              <a:solidFill>
                <a:schemeClr val="tx1"/>
              </a:solidFill>
              <a:effectLst/>
              <a:latin typeface="+mn-lt"/>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A separate study of people with T1D revealed that 36% reported burnout as a major </a:t>
            </a:r>
            <a:r>
              <a:rPr lang="en-US" kern="1200">
                <a:solidFill>
                  <a:srgbClr val="222222"/>
                </a:solidFill>
                <a:effectLst/>
              </a:rPr>
              <a:t>barrier to </a:t>
            </a:r>
            <a:r>
              <a:rPr lang="en-US">
                <a:solidFill>
                  <a:srgbClr val="222222"/>
                </a:solidFill>
              </a:rPr>
              <a:t>diabetes management</a:t>
            </a:r>
            <a:endParaRPr lang="en-US" kern="1200">
              <a:solidFill>
                <a:srgbClr val="222222"/>
              </a:solidFill>
              <a:effectLst/>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Diabetes burnout is defined as a combination of mental, emotional, and physical exhaustion, feelings of detachment, and a sense of powerlessness to manage diabetes </a:t>
            </a:r>
            <a:r>
              <a:rPr lang="en-US" sz="1200" b="0" i="0" kern="1200">
                <a:solidFill>
                  <a:schemeClr val="tx1"/>
                </a:solidFill>
                <a:effectLst/>
                <a:latin typeface="+mn-lt"/>
                <a:ea typeface="+mn-ea"/>
                <a:cs typeface="+mn-cs"/>
              </a:rPr>
              <a:t>and/or retake diabetes care ownership</a:t>
            </a:r>
            <a:endParaRPr lang="en-US" sz="1200" kern="1200">
              <a:solidFill>
                <a:schemeClr val="tx1"/>
              </a:solidFill>
              <a:effectLst/>
              <a:latin typeface="+mn-lt"/>
            </a:endParaRPr>
          </a:p>
          <a:p>
            <a:endParaRPr lang="en-US"/>
          </a:p>
        </p:txBody>
      </p:sp>
      <p:sp>
        <p:nvSpPr>
          <p:cNvPr id="4" name="Slide Number Placeholder 3"/>
          <p:cNvSpPr>
            <a:spLocks noGrp="1"/>
          </p:cNvSpPr>
          <p:nvPr>
            <p:ph type="sldNum" sz="quarter" idx="5"/>
          </p:nvPr>
        </p:nvSpPr>
        <p:spPr/>
        <p:txBody>
          <a:bodyPr/>
          <a:lstStyle/>
          <a:p>
            <a:fld id="{6058144D-1BA2-F843-A992-161FB428CA9A}" type="slidenum">
              <a:rPr lang="en-US" smtClean="0"/>
              <a:t>14</a:t>
            </a:fld>
            <a:endParaRPr lang="en-US"/>
          </a:p>
        </p:txBody>
      </p:sp>
    </p:spTree>
    <p:extLst>
      <p:ext uri="{BB962C8B-B14F-4D97-AF65-F5344CB8AC3E}">
        <p14:creationId xmlns:p14="http://schemas.microsoft.com/office/powerpoint/2010/main" val="3219964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effectLst/>
                <a:latin typeface="+mn-lt"/>
                <a:ea typeface="+mn-ea"/>
                <a:cs typeface="+mn-cs"/>
              </a:rPr>
              <a:t>There are risks associated with severe hypoglycemic events that can lead to serious consequences for </a:t>
            </a:r>
            <a:r>
              <a:rPr lang="en-US" sz="1200" b="0" i="0" kern="1200" dirty="0">
                <a:effectLst/>
                <a:latin typeface="+mn-lt"/>
                <a:ea typeface="+mn-ea"/>
                <a:cs typeface="+mn-cs"/>
              </a:rPr>
              <a:t>people with T1D in your practice</a:t>
            </a:r>
            <a:r>
              <a:rPr lang="en-US" sz="1200" kern="1200" dirty="0">
                <a:effectLst/>
                <a:latin typeface="+mn-lt"/>
                <a:ea typeface="+mn-ea"/>
                <a:cs typeface="+mn-cs"/>
              </a:rPr>
              <a:t>, including risk for cardiovascular disease and a decrease in mental efficiency</a:t>
            </a:r>
            <a:endParaRPr lang="en-US" sz="1200" kern="1200" dirty="0">
              <a:effectLst/>
              <a:latin typeface="+mn-lt"/>
            </a:endParaRPr>
          </a:p>
          <a:p>
            <a:pPr marL="171450" indent="-171450">
              <a:buFont typeface="Arial" panose="020B0604020202020204" pitchFamily="34" charset="0"/>
              <a:buChar char="•"/>
            </a:pPr>
            <a:r>
              <a:rPr lang="en-US" sz="1200" kern="1200" dirty="0">
                <a:effectLst/>
                <a:latin typeface="+mn-lt"/>
                <a:ea typeface="+mn-ea"/>
                <a:cs typeface="+mn-cs"/>
              </a:rPr>
              <a:t>An analysis of medical records found 2 times increased risk of developing cardiovascular disease for people with a history of severe hypoglycemia within 1 year</a:t>
            </a:r>
            <a:endParaRPr lang="en-US" sz="1200" kern="1200" dirty="0">
              <a:effectLst/>
              <a:latin typeface="+mn-lt"/>
            </a:endParaRPr>
          </a:p>
          <a:p>
            <a:pPr marL="171450" indent="-171450">
              <a:buFont typeface="Arial" panose="020B0604020202020204" pitchFamily="34" charset="0"/>
              <a:buChar char="•"/>
            </a:pPr>
            <a:r>
              <a:rPr lang="en-US" sz="1200" kern="1200" dirty="0">
                <a:effectLst/>
                <a:latin typeface="+mn-lt"/>
                <a:ea typeface="+mn-ea"/>
                <a:cs typeface="+mn-cs"/>
              </a:rPr>
              <a:t>Results from the </a:t>
            </a:r>
            <a:r>
              <a:rPr lang="en-US" sz="1200" b="0" i="0" kern="1200" dirty="0">
                <a:solidFill>
                  <a:schemeClr val="tx1"/>
                </a:solidFill>
                <a:effectLst/>
                <a:latin typeface="+mn-lt"/>
                <a:ea typeface="+mn-ea"/>
                <a:cs typeface="+mn-cs"/>
              </a:rPr>
              <a:t>Diabetes Control and Complications Trial (DCCT) and </a:t>
            </a:r>
            <a:r>
              <a:rPr lang="en-US" dirty="0"/>
              <a:t>The </a:t>
            </a:r>
            <a:r>
              <a:rPr lang="en-US" sz="1200" b="0" i="0" kern="1200" dirty="0">
                <a:solidFill>
                  <a:schemeClr val="tx1"/>
                </a:solidFill>
                <a:effectLst/>
                <a:latin typeface="+mn-lt"/>
                <a:ea typeface="+mn-ea"/>
                <a:cs typeface="+mn-cs"/>
              </a:rPr>
              <a:t>Epidemiology of Diabetes Interventions and Complications (EDIC) </a:t>
            </a:r>
            <a:r>
              <a:rPr lang="en-US" dirty="0"/>
              <a:t>trial</a:t>
            </a:r>
            <a:r>
              <a:rPr lang="en-US" sz="1200" kern="1200" dirty="0">
                <a:effectLst/>
                <a:latin typeface="+mn-lt"/>
                <a:ea typeface="+mn-ea"/>
                <a:cs typeface="+mn-cs"/>
              </a:rPr>
              <a:t> showed that at least 1 event can significantly impact the psychomotor and mental efficiency of people with diabetes</a:t>
            </a:r>
            <a:endParaRPr lang="en-US" sz="1200" kern="1200" dirty="0">
              <a:effectLst/>
              <a:latin typeface="+mn-lt"/>
            </a:endParaRPr>
          </a:p>
          <a:p>
            <a:pPr marL="171450" indent="-171450">
              <a:buFont typeface="Arial" panose="020B0604020202020204" pitchFamily="34" charset="0"/>
              <a:buChar char="•"/>
            </a:pPr>
            <a:r>
              <a:rPr lang="en-US" sz="1200" kern="1200" dirty="0">
                <a:effectLst/>
                <a:latin typeface="+mn-lt"/>
                <a:ea typeface="+mn-ea"/>
                <a:cs typeface="+mn-cs"/>
              </a:rPr>
              <a:t>The risks can get even more serious. The ADA warns that severe hypoglycemic events can lead to loss of consciousness, coma and even death</a:t>
            </a:r>
            <a:endParaRPr lang="en-US" sz="1200" kern="1200" dirty="0">
              <a:effectLst/>
              <a:latin typeface="+mn-lt"/>
            </a:endParaRPr>
          </a:p>
          <a:p>
            <a:endParaRPr lang="en-US"/>
          </a:p>
        </p:txBody>
      </p:sp>
      <p:sp>
        <p:nvSpPr>
          <p:cNvPr id="4" name="Slide Number Placeholder 3"/>
          <p:cNvSpPr>
            <a:spLocks noGrp="1"/>
          </p:cNvSpPr>
          <p:nvPr>
            <p:ph type="sldNum" sz="quarter" idx="5"/>
          </p:nvPr>
        </p:nvSpPr>
        <p:spPr/>
        <p:txBody>
          <a:bodyPr/>
          <a:lstStyle/>
          <a:p>
            <a:fld id="{6058144D-1BA2-F843-A992-161FB428CA9A}" type="slidenum">
              <a:rPr lang="en-US" smtClean="0"/>
              <a:t>15</a:t>
            </a:fld>
            <a:endParaRPr lang="en-US"/>
          </a:p>
        </p:txBody>
      </p:sp>
    </p:spTree>
    <p:extLst>
      <p:ext uri="{BB962C8B-B14F-4D97-AF65-F5344CB8AC3E}">
        <p14:creationId xmlns:p14="http://schemas.microsoft.com/office/powerpoint/2010/main" val="1039412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effectLst/>
                <a:latin typeface="+mn-lt"/>
                <a:ea typeface="+mn-ea"/>
                <a:cs typeface="+mn-cs"/>
              </a:rPr>
              <a:t>In fact, the life-threatening nature of severe hypoglycemic events is well documented</a:t>
            </a:r>
            <a:endParaRPr lang="en-US" sz="1200" kern="1200">
              <a:effectLst/>
              <a:latin typeface="+mn-lt"/>
            </a:endParaRPr>
          </a:p>
          <a:p>
            <a:pPr marL="171450" indent="-171450">
              <a:buFont typeface="Arial" panose="020B0604020202020204" pitchFamily="34" charset="0"/>
              <a:buChar char="•"/>
            </a:pPr>
            <a:r>
              <a:rPr lang="en-US" sz="1200" kern="1200">
                <a:effectLst/>
                <a:latin typeface="+mn-lt"/>
                <a:ea typeface="+mn-ea"/>
                <a:cs typeface="+mn-cs"/>
              </a:rPr>
              <a:t>A retrospective study found the risk of mortality increased 3.4 times in the 5 years following a severe hypoglycemic event </a:t>
            </a:r>
            <a:r>
              <a:rPr lang="en-US" sz="1200" b="0" i="0" kern="1200">
                <a:effectLst/>
                <a:latin typeface="+mn-lt"/>
                <a:ea typeface="+mn-ea"/>
                <a:cs typeface="+mn-cs"/>
              </a:rPr>
              <a:t>compared to those reporting no or mild hypoglycemia</a:t>
            </a:r>
            <a:endParaRPr lang="en-US" sz="1200" kern="1200">
              <a:effectLst/>
              <a:latin typeface="+mn-lt"/>
            </a:endParaRPr>
          </a:p>
          <a:p>
            <a:pPr marL="171450" indent="-171450">
              <a:buFont typeface="Arial" panose="020B0604020202020204" pitchFamily="34" charset="0"/>
              <a:buChar char="•"/>
            </a:pPr>
            <a:r>
              <a:rPr lang="en-US" sz="1200" kern="1200">
                <a:effectLst/>
                <a:latin typeface="+mn-lt"/>
                <a:ea typeface="+mn-ea"/>
                <a:cs typeface="+mn-cs"/>
              </a:rPr>
              <a:t>Another study revealed that having at least 2 severe hypoglycemic events requiring hospitalization was the strongest predictor of death in people with T1D</a:t>
            </a:r>
            <a:endParaRPr lang="en-US" sz="1200" kern="1200">
              <a:effectLst/>
              <a:latin typeface="+mn-lt"/>
            </a:endParaRPr>
          </a:p>
          <a:p>
            <a:endParaRPr lang="en-US"/>
          </a:p>
        </p:txBody>
      </p:sp>
      <p:sp>
        <p:nvSpPr>
          <p:cNvPr id="4" name="Slide Number Placeholder 3"/>
          <p:cNvSpPr>
            <a:spLocks noGrp="1"/>
          </p:cNvSpPr>
          <p:nvPr>
            <p:ph type="sldNum" sz="quarter" idx="5"/>
          </p:nvPr>
        </p:nvSpPr>
        <p:spPr/>
        <p:txBody>
          <a:bodyPr/>
          <a:lstStyle/>
          <a:p>
            <a:fld id="{6058144D-1BA2-F843-A992-161FB428CA9A}" type="slidenum">
              <a:rPr lang="en-US" smtClean="0"/>
              <a:t>16</a:t>
            </a:fld>
            <a:endParaRPr lang="en-US"/>
          </a:p>
        </p:txBody>
      </p:sp>
    </p:spTree>
    <p:extLst>
      <p:ext uri="{BB962C8B-B14F-4D97-AF65-F5344CB8AC3E}">
        <p14:creationId xmlns:p14="http://schemas.microsoft.com/office/powerpoint/2010/main" val="2560673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a:effectLst/>
                <a:latin typeface="+mn-lt"/>
                <a:ea typeface="+mn-ea"/>
                <a:cs typeface="+mn-cs"/>
              </a:rPr>
              <a:t>People with T1D in your practice</a:t>
            </a:r>
            <a:r>
              <a:rPr lang="en-US"/>
              <a:t> may be underreporting their severe lows</a:t>
            </a:r>
          </a:p>
          <a:p>
            <a:pPr marL="171450" indent="-171450">
              <a:buFont typeface="Arial" panose="020B0604020202020204" pitchFamily="34" charset="0"/>
              <a:buChar char="•"/>
            </a:pPr>
            <a:r>
              <a:rPr lang="en-US"/>
              <a:t>Results from the CRASH study found that around 50% of people with T1D did not discuss their most recent severe hypoglycemic event with their healthcare professional</a:t>
            </a:r>
          </a:p>
          <a:p>
            <a:pPr marL="171450" indent="-171450">
              <a:buFont typeface="Arial" panose="020B0604020202020204" pitchFamily="34" charset="0"/>
              <a:buChar char="•"/>
            </a:pPr>
            <a:r>
              <a:rPr lang="en-US"/>
              <a:t>The study noted a few reasons why this might be the case for people with diabetes </a:t>
            </a:r>
          </a:p>
          <a:p>
            <a:pPr marL="628650" lvl="1" indent="-171450">
              <a:buFont typeface="Courier New" panose="02070309020205020404" pitchFamily="49" charset="0"/>
              <a:buChar char="o"/>
            </a:pPr>
            <a:r>
              <a:rPr lang="en-US"/>
              <a:t>54% said they felt they already knew the cause</a:t>
            </a:r>
          </a:p>
          <a:p>
            <a:pPr marL="628650" lvl="1" indent="-171450">
              <a:buFont typeface="Courier New" panose="02070309020205020404" pitchFamily="49" charset="0"/>
              <a:buChar char="o"/>
            </a:pPr>
            <a:r>
              <a:rPr lang="en-US"/>
              <a:t>24% said they didn’t feel like it was a big deal</a:t>
            </a:r>
          </a:p>
          <a:p>
            <a:endParaRPr lang="en-US"/>
          </a:p>
        </p:txBody>
      </p:sp>
      <p:sp>
        <p:nvSpPr>
          <p:cNvPr id="4" name="Slide Number Placeholder 3"/>
          <p:cNvSpPr>
            <a:spLocks noGrp="1"/>
          </p:cNvSpPr>
          <p:nvPr>
            <p:ph type="sldNum" sz="quarter" idx="5"/>
          </p:nvPr>
        </p:nvSpPr>
        <p:spPr/>
        <p:txBody>
          <a:bodyPr/>
          <a:lstStyle/>
          <a:p>
            <a:fld id="{6058144D-1BA2-F843-A992-161FB428CA9A}" type="slidenum">
              <a:rPr lang="en-US" smtClean="0"/>
              <a:t>17</a:t>
            </a:fld>
            <a:endParaRPr lang="en-US"/>
          </a:p>
        </p:txBody>
      </p:sp>
    </p:spTree>
    <p:extLst>
      <p:ext uri="{BB962C8B-B14F-4D97-AF65-F5344CB8AC3E}">
        <p14:creationId xmlns:p14="http://schemas.microsoft.com/office/powerpoint/2010/main" val="671573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AF97F-B52B-294E-7AA3-AB2902D991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9F8100-2E64-1DD1-E44D-02F0A2C887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4E7F31-A84F-03A8-FE9A-0D8B4614DEC7}"/>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a:effectLst/>
                <a:latin typeface="+mn-lt"/>
                <a:ea typeface="+mn-ea"/>
                <a:cs typeface="+mn-cs"/>
              </a:rPr>
              <a:t>Encouraging </a:t>
            </a:r>
            <a:r>
              <a:rPr lang="en-US" sz="1200" b="0" i="0" kern="1200">
                <a:effectLst/>
                <a:latin typeface="+mn-lt"/>
                <a:ea typeface="+mn-ea"/>
                <a:cs typeface="+mn-cs"/>
              </a:rPr>
              <a:t>people with T1D in your practice</a:t>
            </a:r>
            <a:r>
              <a:rPr lang="en-US" sz="1200" kern="1200">
                <a:effectLst/>
                <a:latin typeface="+mn-lt"/>
                <a:ea typeface="+mn-ea"/>
                <a:cs typeface="+mn-cs"/>
              </a:rPr>
              <a:t> to report their severe lows is important, as underreporting can lead to gaps in medical records</a:t>
            </a:r>
            <a:endParaRPr lang="en-US" sz="1200" kern="1200">
              <a:effectLst/>
              <a:latin typeface="+mn-lt"/>
            </a:endParaRPr>
          </a:p>
          <a:p>
            <a:pPr marL="171450" indent="-171450">
              <a:buFont typeface="Arial" panose="020B0604020202020204" pitchFamily="34" charset="0"/>
              <a:buChar char="•"/>
            </a:pPr>
            <a:r>
              <a:rPr lang="en-US" sz="1200" b="0" i="0" kern="1200">
                <a:effectLst/>
                <a:latin typeface="+mn-lt"/>
                <a:ea typeface="+mn-ea"/>
                <a:cs typeface="+mn-cs"/>
              </a:rPr>
              <a:t>Data have shown that approximately 89% of severe hypoglycemic events are managed in a non-healthcare setting and thereby may remain unknown without patient reporting</a:t>
            </a:r>
            <a:endParaRPr lang="en-US" sz="1200" kern="1200">
              <a:effectLst/>
              <a:latin typeface="+mn-lt"/>
            </a:endParaRPr>
          </a:p>
          <a:p>
            <a:endParaRPr lang="en-US"/>
          </a:p>
        </p:txBody>
      </p:sp>
      <p:sp>
        <p:nvSpPr>
          <p:cNvPr id="4" name="Slide Number Placeholder 3">
            <a:extLst>
              <a:ext uri="{FF2B5EF4-FFF2-40B4-BE49-F238E27FC236}">
                <a16:creationId xmlns:a16="http://schemas.microsoft.com/office/drawing/2014/main" id="{B1448377-0862-D898-8163-B7A1460A84F7}"/>
              </a:ext>
            </a:extLst>
          </p:cNvPr>
          <p:cNvSpPr>
            <a:spLocks noGrp="1"/>
          </p:cNvSpPr>
          <p:nvPr>
            <p:ph type="sldNum" sz="quarter" idx="5"/>
          </p:nvPr>
        </p:nvSpPr>
        <p:spPr/>
        <p:txBody>
          <a:bodyPr/>
          <a:lstStyle/>
          <a:p>
            <a:fld id="{6058144D-1BA2-F843-A992-161FB428CA9A}" type="slidenum">
              <a:rPr lang="en-US" smtClean="0"/>
              <a:t>18</a:t>
            </a:fld>
            <a:endParaRPr lang="en-US"/>
          </a:p>
        </p:txBody>
      </p:sp>
    </p:spTree>
    <p:extLst>
      <p:ext uri="{BB962C8B-B14F-4D97-AF65-F5344CB8AC3E}">
        <p14:creationId xmlns:p14="http://schemas.microsoft.com/office/powerpoint/2010/main" val="1707281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4DF01-67D0-9843-933A-1BFD036E4C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DFD3CC-DB37-957A-4BBE-B4F6244D1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930DC8-B1C6-D2F2-F58F-E72614EE1A4B}"/>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effectLst/>
                <a:latin typeface="+mn-lt"/>
                <a:ea typeface="+mn-ea"/>
                <a:cs typeface="+mn-cs"/>
              </a:rPr>
              <a:t>People with T1D in your practice</a:t>
            </a:r>
            <a:r>
              <a:rPr lang="en-US" sz="1200" kern="1200">
                <a:effectLst/>
                <a:latin typeface="+mn-lt"/>
                <a:ea typeface="+mn-ea"/>
                <a:cs typeface="+mn-cs"/>
              </a:rPr>
              <a:t> might not know how to report their lows. Here are a few suggestions for how they can report their severe hypoglycemic events in between appointments</a:t>
            </a:r>
            <a:endParaRPr lang="en-US" sz="1200" kern="1200">
              <a:effectLst/>
              <a:latin typeface="+mn-lt"/>
            </a:endParaRP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a:effectLst/>
                <a:latin typeface="+mn-lt"/>
                <a:ea typeface="+mn-ea"/>
                <a:cs typeface="+mn-cs"/>
              </a:rPr>
              <a:t>They can call the office after every event</a:t>
            </a:r>
            <a:endParaRPr lang="en-US" sz="1200" kern="1200">
              <a:effectLst/>
              <a:latin typeface="+mn-lt"/>
            </a:endParaRP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a:effectLst/>
                <a:latin typeface="+mn-lt"/>
                <a:ea typeface="+mn-ea"/>
                <a:cs typeface="+mn-cs"/>
              </a:rPr>
              <a:t>Send a message to you through their patient portal</a:t>
            </a:r>
            <a:endParaRPr lang="en-US" sz="1200" kern="1200">
              <a:effectLst/>
              <a:latin typeface="+mn-lt"/>
            </a:endParaRP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a:effectLst/>
                <a:latin typeface="+mn-lt"/>
                <a:ea typeface="+mn-ea"/>
                <a:cs typeface="+mn-cs"/>
              </a:rPr>
              <a:t>And keep a running log of events in a personal journal</a:t>
            </a:r>
            <a:endParaRPr lang="en-US" sz="1200" kern="1200">
              <a:effectLst/>
              <a:latin typeface="+mn-lt"/>
            </a:endParaRPr>
          </a:p>
          <a:p>
            <a:endParaRPr lang="en-US"/>
          </a:p>
        </p:txBody>
      </p:sp>
      <p:sp>
        <p:nvSpPr>
          <p:cNvPr id="4" name="Slide Number Placeholder 3">
            <a:extLst>
              <a:ext uri="{FF2B5EF4-FFF2-40B4-BE49-F238E27FC236}">
                <a16:creationId xmlns:a16="http://schemas.microsoft.com/office/drawing/2014/main" id="{76031CDC-0E9D-3F9D-605D-99244158B3F2}"/>
              </a:ext>
            </a:extLst>
          </p:cNvPr>
          <p:cNvSpPr>
            <a:spLocks noGrp="1"/>
          </p:cNvSpPr>
          <p:nvPr>
            <p:ph type="sldNum" sz="quarter" idx="5"/>
          </p:nvPr>
        </p:nvSpPr>
        <p:spPr/>
        <p:txBody>
          <a:bodyPr/>
          <a:lstStyle/>
          <a:p>
            <a:fld id="{6058144D-1BA2-F843-A992-161FB428CA9A}" type="slidenum">
              <a:rPr lang="en-US" smtClean="0"/>
              <a:t>19</a:t>
            </a:fld>
            <a:endParaRPr lang="en-US"/>
          </a:p>
        </p:txBody>
      </p:sp>
    </p:spTree>
    <p:extLst>
      <p:ext uri="{BB962C8B-B14F-4D97-AF65-F5344CB8AC3E}">
        <p14:creationId xmlns:p14="http://schemas.microsoft.com/office/powerpoint/2010/main" val="1275227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effectLst/>
                <a:latin typeface="+mn-lt"/>
                <a:ea typeface="+mn-ea"/>
                <a:cs typeface="+mn-cs"/>
              </a:rPr>
              <a:t>There are many benefits to recording severe hypoglycemic events</a:t>
            </a:r>
            <a:endParaRPr lang="en-US" sz="1200" kern="1200">
              <a:effectLst/>
              <a:latin typeface="+mn-lt"/>
            </a:endParaRPr>
          </a:p>
          <a:p>
            <a:pPr marL="171450" indent="-171450">
              <a:buFont typeface="Arial" panose="020B0604020202020204" pitchFamily="34" charset="0"/>
              <a:buChar char="•"/>
            </a:pPr>
            <a:r>
              <a:rPr lang="en-US" sz="1200" kern="1200">
                <a:effectLst/>
                <a:latin typeface="+mn-lt"/>
                <a:ea typeface="+mn-ea"/>
                <a:cs typeface="+mn-cs"/>
              </a:rPr>
              <a:t>By recording, you can:</a:t>
            </a:r>
            <a:endParaRPr lang="en-US" sz="1200" kern="1200">
              <a:effectLst/>
              <a:latin typeface="+mn-lt"/>
            </a:endParaRPr>
          </a:p>
          <a:p>
            <a:pPr marL="628650" lvl="1" indent="-171450">
              <a:buFont typeface="Courier New" panose="02070309020205020404" pitchFamily="49" charset="0"/>
              <a:buChar char="o"/>
            </a:pPr>
            <a:r>
              <a:rPr lang="en-US" sz="1200" kern="1200">
                <a:effectLst/>
                <a:latin typeface="+mn-lt"/>
                <a:ea typeface="+mn-ea"/>
                <a:cs typeface="+mn-cs"/>
              </a:rPr>
              <a:t>More precisely capture patient data</a:t>
            </a:r>
            <a:endParaRPr lang="en-US" sz="1200" kern="1200">
              <a:effectLst/>
              <a:latin typeface="+mn-lt"/>
            </a:endParaRPr>
          </a:p>
          <a:p>
            <a:pPr marL="628650" lvl="1" indent="-171450">
              <a:buFont typeface="Courier New" panose="02070309020205020404" pitchFamily="49" charset="0"/>
              <a:buChar char="o"/>
            </a:pPr>
            <a:r>
              <a:rPr lang="en-US" sz="1200" kern="1200">
                <a:effectLst/>
                <a:latin typeface="+mn-lt"/>
                <a:ea typeface="+mn-ea"/>
                <a:cs typeface="+mn-cs"/>
              </a:rPr>
              <a:t>Flag and keep track of </a:t>
            </a:r>
            <a:r>
              <a:rPr lang="en-US" sz="1200" b="0" i="0" kern="1200">
                <a:effectLst/>
                <a:latin typeface="+mn-lt"/>
                <a:ea typeface="+mn-ea"/>
                <a:cs typeface="+mn-cs"/>
              </a:rPr>
              <a:t>people with T1D in your practice</a:t>
            </a:r>
            <a:r>
              <a:rPr lang="en-US" sz="1200" kern="1200">
                <a:effectLst/>
                <a:latin typeface="+mn-lt"/>
                <a:ea typeface="+mn-ea"/>
                <a:cs typeface="+mn-cs"/>
              </a:rPr>
              <a:t> who require follow-up discussions regarding hypoglycemia</a:t>
            </a:r>
            <a:endParaRPr lang="en-US" sz="1200" kern="1200">
              <a:effectLst/>
              <a:latin typeface="+mn-lt"/>
            </a:endParaRPr>
          </a:p>
          <a:p>
            <a:pPr marL="628650" lvl="1" indent="-171450">
              <a:buFont typeface="Courier New" panose="02070309020205020404" pitchFamily="49" charset="0"/>
              <a:buChar char="o"/>
            </a:pPr>
            <a:r>
              <a:rPr lang="en-US" sz="1200" kern="1200">
                <a:effectLst/>
                <a:latin typeface="+mn-lt"/>
                <a:ea typeface="+mn-ea"/>
                <a:cs typeface="+mn-cs"/>
              </a:rPr>
              <a:t>Record events to help </a:t>
            </a:r>
            <a:r>
              <a:rPr lang="en-US" sz="1200" b="0" i="0" kern="1200">
                <a:effectLst/>
                <a:latin typeface="+mn-lt"/>
                <a:ea typeface="+mn-ea"/>
                <a:cs typeface="+mn-cs"/>
              </a:rPr>
              <a:t>people with T1D in your practice</a:t>
            </a:r>
            <a:r>
              <a:rPr lang="en-US" sz="1200" kern="1200">
                <a:effectLst/>
                <a:latin typeface="+mn-lt"/>
                <a:ea typeface="+mn-ea"/>
                <a:cs typeface="+mn-cs"/>
              </a:rPr>
              <a:t> access coverage of various therapies and technologies</a:t>
            </a:r>
            <a:endParaRPr lang="en-US" sz="1200" kern="1200">
              <a:effectLst/>
              <a:latin typeface="+mn-lt"/>
            </a:endParaRPr>
          </a:p>
          <a:p>
            <a:pPr marL="628650" lvl="1" indent="-171450">
              <a:buFont typeface="Courier New" panose="02070309020205020404" pitchFamily="49" charset="0"/>
              <a:buChar char="o"/>
            </a:pPr>
            <a:r>
              <a:rPr lang="en-US" sz="1200" kern="1200">
                <a:effectLst/>
                <a:latin typeface="+mn-lt"/>
                <a:ea typeface="+mn-ea"/>
                <a:cs typeface="+mn-cs"/>
              </a:rPr>
              <a:t>And document in-depth discussions and complex appointments</a:t>
            </a:r>
            <a:endParaRPr lang="en-US" sz="1200" kern="1200">
              <a:effectLst/>
              <a:latin typeface="+mn-lt"/>
            </a:endParaRPr>
          </a:p>
          <a:p>
            <a:endParaRPr lang="en-US"/>
          </a:p>
        </p:txBody>
      </p:sp>
      <p:sp>
        <p:nvSpPr>
          <p:cNvPr id="4" name="Slide Number Placeholder 3"/>
          <p:cNvSpPr>
            <a:spLocks noGrp="1"/>
          </p:cNvSpPr>
          <p:nvPr>
            <p:ph type="sldNum" sz="quarter" idx="5"/>
          </p:nvPr>
        </p:nvSpPr>
        <p:spPr/>
        <p:txBody>
          <a:bodyPr/>
          <a:lstStyle/>
          <a:p>
            <a:fld id="{6058144D-1BA2-F843-A992-161FB428CA9A}" type="slidenum">
              <a:rPr lang="en-US" smtClean="0"/>
              <a:t>20</a:t>
            </a:fld>
            <a:endParaRPr lang="en-US"/>
          </a:p>
        </p:txBody>
      </p:sp>
    </p:spTree>
    <p:extLst>
      <p:ext uri="{BB962C8B-B14F-4D97-AF65-F5344CB8AC3E}">
        <p14:creationId xmlns:p14="http://schemas.microsoft.com/office/powerpoint/2010/main" val="3584265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presentation is part of a Vertex Pharmaceuticals-sponsored speaker program and includes educational content developed by Vertex. It is not a substitute for clinical judgment and is not intended as medical advice or guidance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transparency, I have relationships with several organizations:</a:t>
            </a:r>
            <a:endParaRPr lang="en-US" sz="1200" kern="1200" dirty="0">
              <a:solidFill>
                <a:schemeClr val="tx1"/>
              </a:solidFill>
              <a:effectLst/>
              <a:latin typeface="+mn-lt"/>
            </a:endParaRPr>
          </a:p>
          <a:p>
            <a:pPr marL="628650" lvl="1" indent="-171450">
              <a:buFont typeface="Arial" panose="020B0604020202020204" pitchFamily="34" charset="0"/>
              <a:buChar char="•"/>
            </a:pPr>
            <a:r>
              <a:rPr lang="en-US" dirty="0"/>
              <a:t>I have research</a:t>
            </a:r>
            <a:r>
              <a:rPr lang="en-US" sz="1200" kern="1200" dirty="0">
                <a:solidFill>
                  <a:schemeClr val="tx1"/>
                </a:solidFill>
                <a:effectLst/>
                <a:latin typeface="+mn-lt"/>
                <a:ea typeface="+mn-ea"/>
                <a:cs typeface="+mn-cs"/>
              </a:rPr>
              <a:t> contracts</a:t>
            </a:r>
            <a:r>
              <a:rPr lang="en-US" dirty="0"/>
              <a:t> with</a:t>
            </a:r>
            <a:r>
              <a:rPr lang="en-US" sz="1200" kern="1200" dirty="0">
                <a:solidFill>
                  <a:schemeClr val="tx1"/>
                </a:solidFill>
                <a:effectLst/>
                <a:latin typeface="+mn-lt"/>
                <a:ea typeface="+mn-ea"/>
                <a:cs typeface="+mn-cs"/>
              </a:rPr>
              <a:t>: Abbott, Breakthrough T1D, Dexcom, JDRF, </a:t>
            </a:r>
            <a:r>
              <a:rPr lang="en-US" sz="1200" kern="1200" dirty="0" err="1">
                <a:solidFill>
                  <a:schemeClr val="tx1"/>
                </a:solidFill>
                <a:effectLst/>
                <a:latin typeface="+mn-lt"/>
                <a:ea typeface="+mn-ea"/>
                <a:cs typeface="+mn-cs"/>
              </a:rPr>
              <a:t>Insulet</a:t>
            </a:r>
            <a:r>
              <a:rPr lang="en-US" sz="1200" kern="1200" dirty="0">
                <a:solidFill>
                  <a:schemeClr val="tx1"/>
                </a:solidFill>
                <a:effectLst/>
                <a:latin typeface="+mn-lt"/>
                <a:ea typeface="+mn-ea"/>
                <a:cs typeface="+mn-cs"/>
              </a:rPr>
              <a:t>, Medtronic, NIH, </a:t>
            </a:r>
            <a:r>
              <a:rPr lang="en-US" sz="1200" kern="1200" dirty="0" err="1">
                <a:solidFill>
                  <a:schemeClr val="tx1"/>
                </a:solidFill>
                <a:effectLst/>
                <a:latin typeface="+mn-lt"/>
                <a:ea typeface="+mn-ea"/>
                <a:cs typeface="+mn-cs"/>
              </a:rPr>
              <a:t>Provention</a:t>
            </a:r>
            <a:r>
              <a:rPr lang="en-US" sz="1200" kern="1200" dirty="0">
                <a:solidFill>
                  <a:schemeClr val="tx1"/>
                </a:solidFill>
                <a:effectLst/>
                <a:latin typeface="+mn-lt"/>
                <a:ea typeface="+mn-ea"/>
                <a:cs typeface="+mn-cs"/>
              </a:rPr>
              <a:t> Bio</a:t>
            </a:r>
            <a:endParaRPr lang="en-US" sz="1200" kern="1200" dirty="0">
              <a:solidFill>
                <a:schemeClr val="tx1"/>
              </a:solidFill>
              <a:effectLst/>
              <a:latin typeface="+mn-lt"/>
            </a:endParaRPr>
          </a:p>
          <a:p>
            <a:pPr marL="628650" lvl="1" indent="-171450">
              <a:buFont typeface="Arial" panose="020B0604020202020204" pitchFamily="34" charset="0"/>
              <a:buChar char="•"/>
            </a:pPr>
            <a:r>
              <a:rPr lang="en-US" dirty="0"/>
              <a:t>I provide consulting for</a:t>
            </a:r>
            <a:r>
              <a:rPr lang="en-US" sz="1200" kern="1200" dirty="0">
                <a:solidFill>
                  <a:schemeClr val="tx1"/>
                </a:solidFill>
                <a:effectLst/>
                <a:latin typeface="+mn-lt"/>
                <a:ea typeface="+mn-ea"/>
                <a:cs typeface="+mn-cs"/>
              </a:rPr>
              <a:t>: Abbott, </a:t>
            </a:r>
            <a:r>
              <a:rPr lang="en-US" sz="1200" kern="1200" dirty="0" err="1">
                <a:solidFill>
                  <a:schemeClr val="tx1"/>
                </a:solidFill>
                <a:effectLst/>
                <a:latin typeface="+mn-lt"/>
                <a:ea typeface="+mn-ea"/>
                <a:cs typeface="+mn-cs"/>
              </a:rPr>
              <a:t>Insulet</a:t>
            </a:r>
            <a:r>
              <a:rPr lang="en-US" sz="1200" kern="1200" dirty="0">
                <a:solidFill>
                  <a:schemeClr val="tx1"/>
                </a:solidFill>
                <a:effectLst/>
                <a:latin typeface="+mn-lt"/>
                <a:ea typeface="+mn-ea"/>
                <a:cs typeface="+mn-cs"/>
              </a:rPr>
              <a:t>, Medtronic, Vertex, </a:t>
            </a:r>
            <a:r>
              <a:rPr lang="en-US" sz="1200" kern="1200" dirty="0" err="1">
                <a:solidFill>
                  <a:schemeClr val="tx1"/>
                </a:solidFill>
                <a:effectLst/>
                <a:latin typeface="+mn-lt"/>
                <a:ea typeface="+mn-ea"/>
                <a:cs typeface="+mn-cs"/>
              </a:rPr>
              <a:t>Ypsomed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Zucara</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dirty="0"/>
              <a:t>And I'm on advisory </a:t>
            </a:r>
            <a:r>
              <a:rPr lang="en-US" sz="1200" kern="1200" dirty="0">
                <a:solidFill>
                  <a:schemeClr val="tx1"/>
                </a:solidFill>
                <a:effectLst/>
                <a:latin typeface="+mn-lt"/>
                <a:ea typeface="+mn-ea"/>
                <a:cs typeface="+mn-cs"/>
              </a:rPr>
              <a:t>boards</a:t>
            </a:r>
            <a:r>
              <a:rPr lang="en-US" dirty="0"/>
              <a:t> for</a:t>
            </a:r>
            <a:r>
              <a:rPr lang="en-US" sz="1200" kern="1200" dirty="0">
                <a:solidFill>
                  <a:schemeClr val="tx1"/>
                </a:solidFill>
                <a:effectLst/>
                <a:latin typeface="+mn-lt"/>
                <a:ea typeface="+mn-ea"/>
                <a:cs typeface="+mn-cs"/>
              </a:rPr>
              <a:t>: Abbott, Cecelia Health, </a:t>
            </a:r>
            <a:r>
              <a:rPr lang="en-US" sz="1200" kern="1200" dirty="0" err="1">
                <a:solidFill>
                  <a:schemeClr val="tx1"/>
                </a:solidFill>
                <a:effectLst/>
                <a:latin typeface="+mn-lt"/>
                <a:ea typeface="+mn-ea"/>
                <a:cs typeface="+mn-cs"/>
              </a:rPr>
              <a:t>Insulet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Mannkind</a:t>
            </a:r>
            <a:r>
              <a:rPr lang="en-US" sz="1200" kern="1200" dirty="0">
                <a:solidFill>
                  <a:schemeClr val="tx1"/>
                </a:solidFill>
                <a:effectLst/>
                <a:latin typeface="+mn-lt"/>
                <a:ea typeface="+mn-ea"/>
                <a:cs typeface="+mn-cs"/>
              </a:rPr>
              <a:t>, Medtronic, Startup Health Diabetes Moonshot, Vertex</a:t>
            </a:r>
            <a:endParaRPr lang="en-US" sz="1200" kern="1200" dirty="0">
              <a:solidFill>
                <a:schemeClr val="tx1"/>
              </a:solidFill>
              <a:effectLst/>
              <a:latin typeface="+mn-lt"/>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Now, let’s dive in</a:t>
            </a:r>
            <a:endParaRPr lang="en-US" sz="1200" kern="1200" dirty="0">
              <a:solidFill>
                <a:schemeClr val="tx1"/>
              </a:solidFill>
              <a:effectLst/>
              <a:latin typeface="+mn-lt"/>
            </a:endParaRPr>
          </a:p>
        </p:txBody>
      </p:sp>
      <p:sp>
        <p:nvSpPr>
          <p:cNvPr id="4" name="Slide Number Placeholder 3"/>
          <p:cNvSpPr>
            <a:spLocks noGrp="1"/>
          </p:cNvSpPr>
          <p:nvPr>
            <p:ph type="sldNum" sz="quarter" idx="5"/>
          </p:nvPr>
        </p:nvSpPr>
        <p:spPr/>
        <p:txBody>
          <a:bodyPr/>
          <a:lstStyle/>
          <a:p>
            <a:fld id="{6058144D-1BA2-F843-A992-161FB428CA9A}" type="slidenum">
              <a:rPr lang="en-US" smtClean="0"/>
              <a:t>3</a:t>
            </a:fld>
            <a:endParaRPr lang="en-US"/>
          </a:p>
        </p:txBody>
      </p:sp>
    </p:spTree>
    <p:extLst>
      <p:ext uri="{BB962C8B-B14F-4D97-AF65-F5344CB8AC3E}">
        <p14:creationId xmlns:p14="http://schemas.microsoft.com/office/powerpoint/2010/main" val="3506094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CD0AA-1180-643F-B603-6519EA5C6F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848D-8E45-F747-105D-56C0D24678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D207A9-4732-D55A-6430-B14788A48F0E}"/>
              </a:ext>
            </a:extLst>
          </p:cNvPr>
          <p:cNvSpPr>
            <a:spLocks noGrp="1"/>
          </p:cNvSpPr>
          <p:nvPr>
            <p:ph type="body" idx="1"/>
          </p:nvPr>
        </p:nvSpPr>
        <p:spPr/>
        <p:txBody>
          <a:bodyPr/>
          <a:lstStyle/>
          <a:p>
            <a:pPr marL="171450" indent="-171450">
              <a:buFont typeface="Arial" panose="020B0604020202020204" pitchFamily="34" charset="0"/>
              <a:buChar char="•"/>
            </a:pPr>
            <a:r>
              <a:rPr lang="en-US"/>
              <a:t>Recording hypoglycemic events in your EHR is important</a:t>
            </a:r>
          </a:p>
          <a:p>
            <a:pPr marL="171450" indent="-171450">
              <a:buFont typeface="Arial" panose="020B0604020202020204" pitchFamily="34" charset="0"/>
              <a:buChar char="•"/>
            </a:pPr>
            <a:r>
              <a:rPr lang="en-US"/>
              <a:t>Here are the ICD-10-CM codes used for documenting hypoglycemic events, including E16:A3, the code for recording level 3: severe hypoglycemic events</a:t>
            </a:r>
          </a:p>
          <a:p>
            <a:pPr marL="171450" indent="-171450">
              <a:buFont typeface="Arial" panose="020B0604020202020204" pitchFamily="34" charset="0"/>
              <a:buChar char="•"/>
            </a:pPr>
            <a:r>
              <a:rPr lang="en-US"/>
              <a:t>It’s recommended you add these codes to your “Favorites” in your EHR to help capture a more complete picture</a:t>
            </a:r>
          </a:p>
          <a:p>
            <a:endParaRPr lang="en-US"/>
          </a:p>
        </p:txBody>
      </p:sp>
      <p:sp>
        <p:nvSpPr>
          <p:cNvPr id="4" name="Slide Number Placeholder 3">
            <a:extLst>
              <a:ext uri="{FF2B5EF4-FFF2-40B4-BE49-F238E27FC236}">
                <a16:creationId xmlns:a16="http://schemas.microsoft.com/office/drawing/2014/main" id="{8E11C515-6DC3-3D7B-E287-50B4B496F65D}"/>
              </a:ext>
            </a:extLst>
          </p:cNvPr>
          <p:cNvSpPr>
            <a:spLocks noGrp="1"/>
          </p:cNvSpPr>
          <p:nvPr>
            <p:ph type="sldNum" sz="quarter" idx="5"/>
          </p:nvPr>
        </p:nvSpPr>
        <p:spPr/>
        <p:txBody>
          <a:bodyPr/>
          <a:lstStyle/>
          <a:p>
            <a:fld id="{6058144D-1BA2-F843-A992-161FB428CA9A}" type="slidenum">
              <a:rPr lang="en-US" smtClean="0"/>
              <a:t>21</a:t>
            </a:fld>
            <a:endParaRPr lang="en-US"/>
          </a:p>
        </p:txBody>
      </p:sp>
    </p:spTree>
    <p:extLst>
      <p:ext uri="{BB962C8B-B14F-4D97-AF65-F5344CB8AC3E}">
        <p14:creationId xmlns:p14="http://schemas.microsoft.com/office/powerpoint/2010/main" val="4161102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87F6A-D195-6DC1-435F-EDF940D2D1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6B846-707B-AD07-A1FE-06D3C5B42C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28D027-9D57-5374-BE62-418FE26281C7}"/>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With that, I’d like to thank you again for taking the time to be with me today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effectLst/>
                <a:latin typeface="+mn-lt"/>
                <a:ea typeface="+mn-ea"/>
                <a:cs typeface="+mn-cs"/>
              </a:rPr>
              <a:t>I hope our time together revealed some eye-opening truths about severe hypoglycemic events and how to document them</a:t>
            </a:r>
            <a:endParaRPr lang="en-US" sz="1200" b="0" i="0" kern="1200">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a:effectLst/>
                <a:latin typeface="+mn-lt"/>
                <a:cs typeface="Poppins" pitchFamily="2" charset="77"/>
              </a:rPr>
              <a:t>That is why it is important to empower </a:t>
            </a:r>
            <a:r>
              <a:rPr lang="en-US" sz="1200" b="0" i="0" kern="1200">
                <a:effectLst/>
                <a:latin typeface="+mn-lt"/>
                <a:ea typeface="+mn-ea"/>
                <a:cs typeface="+mn-cs"/>
              </a:rPr>
              <a:t>people with T1D in your practice</a:t>
            </a:r>
            <a:r>
              <a:rPr lang="en-US" sz="1200" b="0" i="0">
                <a:effectLst/>
                <a:latin typeface="+mn-lt"/>
                <a:cs typeface="Poppins" pitchFamily="2" charset="77"/>
              </a:rPr>
              <a:t> to report their severe hypoglycemic events by discussing them at every visit</a:t>
            </a:r>
          </a:p>
          <a:p>
            <a:pPr marL="171450" indent="-171450">
              <a:buFont typeface="Arial" panose="020B0604020202020204" pitchFamily="34" charset="0"/>
              <a:buChar char="•"/>
            </a:pPr>
            <a:r>
              <a:rPr lang="en-US"/>
              <a:t>If you’d like to learn more about what we discussed today, scan the QR code on the screen to access our website, spotlightseverehypos.com</a:t>
            </a:r>
          </a:p>
          <a:p>
            <a:pPr marL="171450" indent="-171450">
              <a:buFont typeface="Arial" panose="020B0604020202020204" pitchFamily="34" charset="0"/>
              <a:buChar char="•"/>
            </a:pPr>
            <a:r>
              <a:rPr lang="en-US"/>
              <a:t>Thank you, have a wonderful day</a:t>
            </a:r>
          </a:p>
          <a:p>
            <a:endParaRPr lang="en-US"/>
          </a:p>
        </p:txBody>
      </p:sp>
      <p:sp>
        <p:nvSpPr>
          <p:cNvPr id="4" name="Slide Number Placeholder 3">
            <a:extLst>
              <a:ext uri="{FF2B5EF4-FFF2-40B4-BE49-F238E27FC236}">
                <a16:creationId xmlns:a16="http://schemas.microsoft.com/office/drawing/2014/main" id="{D9A57EB0-1C53-7A09-7FD7-A9BF7B9C78E7}"/>
              </a:ext>
            </a:extLst>
          </p:cNvPr>
          <p:cNvSpPr>
            <a:spLocks noGrp="1"/>
          </p:cNvSpPr>
          <p:nvPr>
            <p:ph type="sldNum" sz="quarter" idx="5"/>
          </p:nvPr>
        </p:nvSpPr>
        <p:spPr/>
        <p:txBody>
          <a:bodyPr/>
          <a:lstStyle/>
          <a:p>
            <a:fld id="{6058144D-1BA2-F843-A992-161FB428CA9A}" type="slidenum">
              <a:rPr lang="en-US" smtClean="0"/>
              <a:t>22</a:t>
            </a:fld>
            <a:endParaRPr lang="en-US"/>
          </a:p>
        </p:txBody>
      </p:sp>
    </p:spTree>
    <p:extLst>
      <p:ext uri="{BB962C8B-B14F-4D97-AF65-F5344CB8AC3E}">
        <p14:creationId xmlns:p14="http://schemas.microsoft.com/office/powerpoint/2010/main" val="434043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8F88C-C2CE-130D-7430-77D18B941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D2B11-DFA2-7542-7A61-36287D63E6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B047FF-80C9-04DD-9BBC-4F89D8DEB455}"/>
              </a:ext>
            </a:extLst>
          </p:cNvPr>
          <p:cNvSpPr>
            <a:spLocks noGrp="1"/>
          </p:cNvSpPr>
          <p:nvPr>
            <p:ph type="body" idx="1"/>
          </p:nvPr>
        </p:nvSpPr>
        <p:spPr/>
        <p:txBody>
          <a:bodyPr/>
          <a:lstStyle/>
          <a:p>
            <a:pPr marL="171450" indent="-171450">
              <a:buFont typeface="Arial" panose="020B0604020202020204" pitchFamily="34" charset="0"/>
              <a:buChar char="•"/>
            </a:pPr>
            <a:r>
              <a:rPr lang="en-US" sz="1200" kern="1200">
                <a:effectLst/>
                <a:latin typeface="+mn-lt"/>
                <a:ea typeface="+mn-ea"/>
                <a:cs typeface="+mn-cs"/>
              </a:rPr>
              <a:t>Awareness is the first step to addressing severe hypoglycemic events in </a:t>
            </a:r>
            <a:r>
              <a:rPr lang="en-US" sz="1200" b="0" i="0" kern="1200">
                <a:effectLst/>
                <a:latin typeface="+mn-lt"/>
                <a:ea typeface="+mn-ea"/>
                <a:cs typeface="+mn-cs"/>
              </a:rPr>
              <a:t>people with T1D in your practice</a:t>
            </a:r>
            <a:endParaRPr lang="en-US" sz="1200" b="0" i="0" kern="1200">
              <a:effectLst/>
              <a:latin typeface="+mn-lt"/>
            </a:endParaRPr>
          </a:p>
          <a:p>
            <a:pPr marL="171450" indent="-171450">
              <a:buFont typeface="Arial" panose="020B0604020202020204" pitchFamily="34" charset="0"/>
              <a:buChar char="•"/>
            </a:pPr>
            <a:r>
              <a:rPr lang="en-US" sz="1200" kern="1200">
                <a:effectLst/>
                <a:latin typeface="+mn-lt"/>
                <a:ea typeface="+mn-ea"/>
                <a:cs typeface="+mn-cs"/>
              </a:rPr>
              <a:t>Today, we will cover the prevalence of severe hypoglycemic events in people living with T1D, how they can compound the burdens of living with T1D, the serious risks that can come with these severe lows, and </a:t>
            </a:r>
            <a:r>
              <a:rPr lang="en-US" sz="1200" b="0" i="0" kern="1200">
                <a:effectLst/>
                <a:latin typeface="+mn-lt"/>
                <a:ea typeface="+mn-ea"/>
                <a:cs typeface="+mn-cs"/>
              </a:rPr>
              <a:t>prioritizing capturing severe hypoglycemic events in your </a:t>
            </a:r>
            <a:r>
              <a:rPr lang="en-US"/>
              <a:t>EHR</a:t>
            </a:r>
            <a:endParaRPr lang="en-US" sz="1200" kern="1200">
              <a:effectLst/>
              <a:latin typeface="+mn-lt"/>
            </a:endParaRPr>
          </a:p>
          <a:p>
            <a:endParaRPr lang="en-US"/>
          </a:p>
        </p:txBody>
      </p:sp>
      <p:sp>
        <p:nvSpPr>
          <p:cNvPr id="4" name="Slide Number Placeholder 3">
            <a:extLst>
              <a:ext uri="{FF2B5EF4-FFF2-40B4-BE49-F238E27FC236}">
                <a16:creationId xmlns:a16="http://schemas.microsoft.com/office/drawing/2014/main" id="{7FC8DE98-CB57-511A-917C-29FEF74A2BBF}"/>
              </a:ext>
            </a:extLst>
          </p:cNvPr>
          <p:cNvSpPr>
            <a:spLocks noGrp="1"/>
          </p:cNvSpPr>
          <p:nvPr>
            <p:ph type="sldNum" sz="quarter" idx="5"/>
          </p:nvPr>
        </p:nvSpPr>
        <p:spPr/>
        <p:txBody>
          <a:bodyPr/>
          <a:lstStyle/>
          <a:p>
            <a:fld id="{6058144D-1BA2-F843-A992-161FB428CA9A}" type="slidenum">
              <a:rPr lang="en-US" smtClean="0"/>
              <a:t>4</a:t>
            </a:fld>
            <a:endParaRPr lang="en-US"/>
          </a:p>
        </p:txBody>
      </p:sp>
    </p:spTree>
    <p:extLst>
      <p:ext uri="{BB962C8B-B14F-4D97-AF65-F5344CB8AC3E}">
        <p14:creationId xmlns:p14="http://schemas.microsoft.com/office/powerpoint/2010/main" val="898677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effectLst/>
                <a:latin typeface="+mn-lt"/>
                <a:ea typeface="+mn-ea"/>
                <a:cs typeface="+mn-cs"/>
              </a:rPr>
              <a:t>Before we go any further, let’s take a step back and reacquaint ourselves with what defines a severe hypoglycemic event</a:t>
            </a:r>
            <a:endParaRPr lang="en-US" sz="1200" kern="1200">
              <a:effectLst/>
              <a:latin typeface="+mn-lt"/>
            </a:endParaRPr>
          </a:p>
          <a:p>
            <a:pPr marL="171450" lvl="0" indent="-171450">
              <a:buFont typeface="Arial" panose="020B0604020202020204" pitchFamily="34" charset="0"/>
              <a:buChar char="•"/>
            </a:pPr>
            <a:r>
              <a:rPr lang="en-US" sz="1200" kern="1200">
                <a:effectLst/>
                <a:latin typeface="+mn-lt"/>
                <a:ea typeface="+mn-ea"/>
                <a:cs typeface="+mn-cs"/>
              </a:rPr>
              <a:t>The American Diabetes Association defines a severe hypoglycemic event, or severe low, as a severe event characterized by altered mental and/or physical status requiring assistance for treatment of hypoglycemia, irrespective of glucose level</a:t>
            </a:r>
            <a:endParaRPr lang="en-US" sz="1200" kern="1200">
              <a:effectLst/>
              <a:latin typeface="+mn-lt"/>
            </a:endParaRPr>
          </a:p>
          <a:p>
            <a:pPr marL="171450" lvl="0" indent="-171450">
              <a:buFont typeface="Arial" panose="020B0604020202020204" pitchFamily="34" charset="0"/>
              <a:buChar char="•"/>
            </a:pPr>
            <a:r>
              <a:rPr lang="en-US" sz="1200" kern="1200">
                <a:effectLst/>
                <a:latin typeface="+mn-lt"/>
                <a:ea typeface="+mn-ea"/>
                <a:cs typeface="+mn-cs"/>
              </a:rPr>
              <a:t>The need for assistance from someone else is the key trait that indicates a severe hypoglycemic event. Symptoms such as loss of consciousness, seizure or coma may be contributing factors for such a scenario in </a:t>
            </a:r>
            <a:r>
              <a:rPr lang="en-US" sz="1200" b="0" i="0" kern="1200">
                <a:effectLst/>
                <a:latin typeface="+mn-lt"/>
                <a:ea typeface="+mn-ea"/>
                <a:cs typeface="+mn-cs"/>
              </a:rPr>
              <a:t>people with T1D in your practice</a:t>
            </a:r>
            <a:endParaRPr lang="en-US" sz="1200" kern="1200">
              <a:effectLst/>
              <a:latin typeface="+mn-lt"/>
            </a:endParaRPr>
          </a:p>
          <a:p>
            <a:pPr marL="171450" lvl="0" indent="-171450">
              <a:buFont typeface="Arial" panose="020B0604020202020204" pitchFamily="34" charset="0"/>
              <a:buChar char="•"/>
            </a:pPr>
            <a:r>
              <a:rPr lang="en-US" sz="1200" kern="1200">
                <a:effectLst/>
                <a:latin typeface="+mn-lt"/>
                <a:ea typeface="+mn-ea"/>
                <a:cs typeface="+mn-cs"/>
              </a:rPr>
              <a:t>These severe lows are classified as level 3, the highest classification for hypoglycemia outlined by the American Diabetes Association</a:t>
            </a:r>
            <a:endParaRPr lang="en-US" sz="1200" kern="1200">
              <a:effectLst/>
              <a:latin typeface="+mn-lt"/>
            </a:endParaRPr>
          </a:p>
          <a:p>
            <a:pPr marL="171450" lvl="0" indent="-171450">
              <a:buFont typeface="Arial" panose="020B0604020202020204" pitchFamily="34" charset="0"/>
              <a:buChar char="•"/>
            </a:pPr>
            <a:r>
              <a:rPr lang="en-US" sz="1200" kern="1200">
                <a:effectLst/>
                <a:latin typeface="+mn-lt"/>
                <a:ea typeface="+mn-ea"/>
                <a:cs typeface="+mn-cs"/>
              </a:rPr>
              <a:t>We’ve refreshed ourselves on what defines a severe hypoglycemic event. Now, let’s talk about how widespread they may be in </a:t>
            </a:r>
            <a:r>
              <a:rPr lang="en-US" sz="1200" b="0" i="0" kern="1200">
                <a:effectLst/>
                <a:latin typeface="+mn-lt"/>
                <a:ea typeface="+mn-ea"/>
                <a:cs typeface="+mn-cs"/>
              </a:rPr>
              <a:t>people with T1D in your practice</a:t>
            </a:r>
            <a:endParaRPr lang="en-US"/>
          </a:p>
        </p:txBody>
      </p:sp>
      <p:sp>
        <p:nvSpPr>
          <p:cNvPr id="4" name="Slide Number Placeholder 3"/>
          <p:cNvSpPr>
            <a:spLocks noGrp="1"/>
          </p:cNvSpPr>
          <p:nvPr>
            <p:ph type="sldNum" sz="quarter" idx="5"/>
          </p:nvPr>
        </p:nvSpPr>
        <p:spPr/>
        <p:txBody>
          <a:bodyPr/>
          <a:lstStyle/>
          <a:p>
            <a:fld id="{6058144D-1BA2-F843-A992-161FB428CA9A}" type="slidenum">
              <a:rPr lang="en-US" smtClean="0"/>
              <a:t>5</a:t>
            </a:fld>
            <a:endParaRPr lang="en-US"/>
          </a:p>
        </p:txBody>
      </p:sp>
    </p:spTree>
    <p:extLst>
      <p:ext uri="{BB962C8B-B14F-4D97-AF65-F5344CB8AC3E}">
        <p14:creationId xmlns:p14="http://schemas.microsoft.com/office/powerpoint/2010/main" val="250813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B6DFE-E3CB-9BC7-8570-27F0FC7F02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E461F9-1A3F-D0F5-E6A1-D9D9989B76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3BEA4C-6D3B-B866-00C7-BFCB87333A8D}"/>
              </a:ext>
            </a:extLst>
          </p:cNvPr>
          <p:cNvSpPr>
            <a:spLocks noGrp="1"/>
          </p:cNvSpPr>
          <p:nvPr>
            <p:ph type="body" idx="1"/>
          </p:nvPr>
        </p:nvSpPr>
        <p:spPr/>
        <p:txBody>
          <a:bodyPr/>
          <a:lstStyle/>
          <a:p>
            <a:pPr marL="171450" indent="-171450">
              <a:buFont typeface="Arial" panose="020B0604020202020204" pitchFamily="34" charset="0"/>
              <a:buChar char="•"/>
            </a:pPr>
            <a:r>
              <a:rPr lang="en-US" sz="1200" b="0" i="0" kern="1200">
                <a:effectLst/>
                <a:latin typeface="+mn-lt"/>
                <a:ea typeface="+mn-ea"/>
                <a:cs typeface="+mn-cs"/>
              </a:rPr>
              <a:t>Talking about </a:t>
            </a:r>
            <a:r>
              <a:rPr lang="en-US"/>
              <a:t>and discussing severe</a:t>
            </a:r>
            <a:r>
              <a:rPr lang="en-US" sz="1200" b="0" i="0" kern="1200">
                <a:effectLst/>
                <a:latin typeface="+mn-lt"/>
                <a:ea typeface="+mn-ea"/>
                <a:cs typeface="+mn-cs"/>
              </a:rPr>
              <a:t> </a:t>
            </a:r>
            <a:r>
              <a:rPr lang="en-US"/>
              <a:t>hypoglycemic lows</a:t>
            </a:r>
            <a:r>
              <a:rPr lang="en-US" sz="1200" b="0" i="0" kern="1200">
                <a:effectLst/>
                <a:latin typeface="+mn-lt"/>
                <a:ea typeface="+mn-ea"/>
                <a:cs typeface="+mn-cs"/>
              </a:rPr>
              <a:t> is important, but it isn't always easy</a:t>
            </a:r>
            <a:endParaRPr lang="en-US" sz="1200" b="0" i="0" kern="1200">
              <a:effectLst/>
              <a:latin typeface="+mn-lt"/>
            </a:endParaRPr>
          </a:p>
          <a:p>
            <a:pPr marL="171450" indent="-171450">
              <a:buFont typeface="Arial" panose="020B0604020202020204" pitchFamily="34" charset="0"/>
              <a:buChar char="•"/>
            </a:pPr>
            <a:r>
              <a:rPr lang="en-US" sz="1200" kern="1200">
                <a:effectLst/>
                <a:latin typeface="+mn-lt"/>
                <a:ea typeface="+mn-ea"/>
                <a:cs typeface="+mn-cs"/>
              </a:rPr>
              <a:t>It is important to make a few things clear when having these conversations:</a:t>
            </a:r>
            <a:endParaRPr lang="en-US" sz="1200" kern="1200">
              <a:effectLst/>
              <a:latin typeface="+mn-lt"/>
            </a:endParaRPr>
          </a:p>
          <a:p>
            <a:pPr marL="628650" lvl="1" indent="-171450">
              <a:buFont typeface="Courier New" panose="02070309020205020404" pitchFamily="49" charset="0"/>
              <a:buChar char="o"/>
            </a:pPr>
            <a:r>
              <a:rPr lang="en-US" sz="1200" kern="1200">
                <a:effectLst/>
                <a:latin typeface="+mn-lt"/>
                <a:ea typeface="+mn-ea"/>
                <a:cs typeface="+mn-cs"/>
              </a:rPr>
              <a:t>The word</a:t>
            </a:r>
            <a:r>
              <a:rPr lang="en-US" sz="1200" b="1" kern="1200">
                <a:effectLst/>
                <a:latin typeface="+mn-lt"/>
                <a:ea typeface="+mn-ea"/>
                <a:cs typeface="+mn-cs"/>
              </a:rPr>
              <a:t> </a:t>
            </a:r>
            <a:r>
              <a:rPr lang="en-US" sz="1200" kern="1200">
                <a:effectLst/>
                <a:latin typeface="+mn-lt"/>
                <a:ea typeface="+mn-ea"/>
                <a:cs typeface="+mn-cs"/>
              </a:rPr>
              <a:t>“severe” may be interpreted differently from </a:t>
            </a:r>
            <a:r>
              <a:rPr lang="en-US" sz="1200" b="0" i="0" kern="1200">
                <a:effectLst/>
                <a:latin typeface="+mn-lt"/>
                <a:ea typeface="+mn-ea"/>
                <a:cs typeface="+mn-cs"/>
              </a:rPr>
              <a:t>person to person</a:t>
            </a:r>
            <a:r>
              <a:rPr lang="en-US" sz="1200" b="1" kern="1200">
                <a:effectLst/>
                <a:latin typeface="+mn-lt"/>
                <a:ea typeface="+mn-ea"/>
                <a:cs typeface="+mn-cs"/>
              </a:rPr>
              <a:t>. </a:t>
            </a:r>
            <a:r>
              <a:rPr lang="en-US" sz="1200" kern="1200">
                <a:effectLst/>
                <a:latin typeface="+mn-lt"/>
                <a:ea typeface="+mn-ea"/>
                <a:cs typeface="+mn-cs"/>
              </a:rPr>
              <a:t>Some </a:t>
            </a:r>
            <a:r>
              <a:rPr lang="en-US" sz="1200" b="0" i="0" kern="1200">
                <a:effectLst/>
                <a:latin typeface="+mn-lt"/>
                <a:ea typeface="+mn-ea"/>
                <a:cs typeface="+mn-cs"/>
              </a:rPr>
              <a:t>people with T1D in your practice</a:t>
            </a:r>
            <a:r>
              <a:rPr lang="en-US" sz="1200" kern="1200">
                <a:effectLst/>
                <a:latin typeface="+mn-lt"/>
                <a:ea typeface="+mn-ea"/>
                <a:cs typeface="+mn-cs"/>
              </a:rPr>
              <a:t> may think you are referring only to severe hypoglycemic events that resulted in an ambulance ride or hospital visit</a:t>
            </a:r>
            <a:endParaRPr lang="en-US" sz="1200" kern="1200">
              <a:effectLst/>
              <a:latin typeface="+mn-lt"/>
            </a:endParaRPr>
          </a:p>
          <a:p>
            <a:pPr marL="628650" lvl="1" indent="-171450">
              <a:buFont typeface="Courier New" panose="02070309020205020404" pitchFamily="49" charset="0"/>
              <a:buChar char="o"/>
            </a:pPr>
            <a:r>
              <a:rPr lang="en-US" sz="1200" kern="1200">
                <a:effectLst/>
                <a:latin typeface="+mn-lt"/>
                <a:ea typeface="+mn-ea"/>
                <a:cs typeface="+mn-cs"/>
              </a:rPr>
              <a:t>Consider reminding </a:t>
            </a:r>
            <a:r>
              <a:rPr lang="en-US" sz="1200" b="0" i="0" kern="1200">
                <a:effectLst/>
                <a:latin typeface="+mn-lt"/>
                <a:ea typeface="+mn-ea"/>
                <a:cs typeface="+mn-cs"/>
              </a:rPr>
              <a:t>people with T1D in your practice</a:t>
            </a:r>
            <a:r>
              <a:rPr lang="en-US" sz="1200" kern="1200">
                <a:effectLst/>
                <a:latin typeface="+mn-lt"/>
                <a:ea typeface="+mn-ea"/>
                <a:cs typeface="+mn-cs"/>
              </a:rPr>
              <a:t> that severe hypoglycemic events are lows characterized by altered mental and/or physical functioning that require assistance from someone else to recover,</a:t>
            </a:r>
            <a:r>
              <a:rPr lang="en-US" sz="1200" b="0" i="0" kern="1200">
                <a:effectLst/>
                <a:latin typeface="+mn-lt"/>
                <a:ea typeface="+mn-ea"/>
                <a:cs typeface="+mn-cs"/>
              </a:rPr>
              <a:t> irrespective of glucose level, </a:t>
            </a:r>
            <a:r>
              <a:rPr lang="en-US" sz="1200" kern="1200">
                <a:effectLst/>
                <a:latin typeface="+mn-lt"/>
                <a:ea typeface="+mn-ea"/>
                <a:cs typeface="+mn-cs"/>
              </a:rPr>
              <a:t>and that these lows should be discussed and reported</a:t>
            </a:r>
            <a:endParaRPr lang="en-US" sz="1200" kern="1200">
              <a:effectLst/>
              <a:latin typeface="+mn-lt"/>
            </a:endParaRPr>
          </a:p>
          <a:p>
            <a:endParaRPr lang="en-US"/>
          </a:p>
        </p:txBody>
      </p:sp>
      <p:sp>
        <p:nvSpPr>
          <p:cNvPr id="4" name="Slide Number Placeholder 3">
            <a:extLst>
              <a:ext uri="{FF2B5EF4-FFF2-40B4-BE49-F238E27FC236}">
                <a16:creationId xmlns:a16="http://schemas.microsoft.com/office/drawing/2014/main" id="{61ABEC0B-892A-A616-E107-BE739704C1F2}"/>
              </a:ext>
            </a:extLst>
          </p:cNvPr>
          <p:cNvSpPr>
            <a:spLocks noGrp="1"/>
          </p:cNvSpPr>
          <p:nvPr>
            <p:ph type="sldNum" sz="quarter" idx="5"/>
          </p:nvPr>
        </p:nvSpPr>
        <p:spPr/>
        <p:txBody>
          <a:bodyPr/>
          <a:lstStyle/>
          <a:p>
            <a:fld id="{6058144D-1BA2-F843-A992-161FB428CA9A}" type="slidenum">
              <a:rPr lang="en-US" smtClean="0"/>
              <a:t>6</a:t>
            </a:fld>
            <a:endParaRPr lang="en-US"/>
          </a:p>
        </p:txBody>
      </p:sp>
    </p:spTree>
    <p:extLst>
      <p:ext uri="{BB962C8B-B14F-4D97-AF65-F5344CB8AC3E}">
        <p14:creationId xmlns:p14="http://schemas.microsoft.com/office/powerpoint/2010/main" val="3718860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a:effectLst/>
                <a:latin typeface="+mn-lt"/>
                <a:ea typeface="+mn-ea"/>
                <a:cs typeface="+mn-cs"/>
              </a:rPr>
              <a:t>Results from an observational, retrospective study with 2,044 people—1,875 of whom were CGM users—have shown that</a:t>
            </a:r>
            <a:r>
              <a:rPr lang="en-US" sz="1200" kern="1200">
                <a:effectLst/>
                <a:latin typeface="+mn-lt"/>
                <a:ea typeface="+mn-ea"/>
                <a:cs typeface="+mn-cs"/>
              </a:rPr>
              <a:t> severe hypoglycemic events may be prevalent in </a:t>
            </a:r>
            <a:r>
              <a:rPr lang="en-US" sz="1200" b="0" i="0" kern="1200">
                <a:effectLst/>
                <a:latin typeface="+mn-lt"/>
                <a:ea typeface="+mn-ea"/>
                <a:cs typeface="+mn-cs"/>
              </a:rPr>
              <a:t>people with T1D in your practice</a:t>
            </a:r>
            <a:r>
              <a:rPr lang="en-US" sz="1200" kern="1200">
                <a:effectLst/>
                <a:latin typeface="+mn-lt"/>
                <a:ea typeface="+mn-ea"/>
                <a:cs typeface="+mn-cs"/>
              </a:rPr>
              <a:t>, despite the use of diabetes tech</a:t>
            </a:r>
            <a:endParaRPr lang="en-US" sz="1200" kern="1200">
              <a:effectLst/>
              <a:latin typeface="+mn-lt"/>
            </a:endParaRPr>
          </a:p>
          <a:p>
            <a:pPr marL="171450" lvl="0" indent="-171450">
              <a:buFont typeface="Arial" panose="020B0604020202020204" pitchFamily="34" charset="0"/>
              <a:buChar char="•"/>
            </a:pPr>
            <a:r>
              <a:rPr lang="en-US" sz="1200" kern="1200">
                <a:effectLst/>
                <a:latin typeface="+mn-lt"/>
                <a:ea typeface="+mn-ea"/>
                <a:cs typeface="+mn-cs"/>
              </a:rPr>
              <a:t>The results of a survey found approximately 1 in 5 adults living with T1D </a:t>
            </a:r>
            <a:r>
              <a:rPr lang="en-US" sz="1200" b="0" i="0" kern="1200">
                <a:effectLst/>
                <a:latin typeface="+mn-lt"/>
                <a:ea typeface="+mn-ea"/>
                <a:cs typeface="+mn-cs"/>
              </a:rPr>
              <a:t>reported having at least 1 severe hypoglycemic event in the past year </a:t>
            </a:r>
            <a:r>
              <a:rPr lang="en-US" sz="1200" kern="1200">
                <a:effectLst/>
                <a:latin typeface="+mn-lt"/>
                <a:ea typeface="+mn-ea"/>
                <a:cs typeface="+mn-cs"/>
              </a:rPr>
              <a:t>and approximately 11% reported having at least 2 severe hypoglycemic events, even with a CGM, in the year prior</a:t>
            </a:r>
            <a:endParaRPr lang="en-US" sz="1200" kern="1200">
              <a:effectLst/>
              <a:latin typeface="+mn-lt"/>
            </a:endParaRPr>
          </a:p>
          <a:p>
            <a:endParaRPr lang="en-US"/>
          </a:p>
        </p:txBody>
      </p:sp>
      <p:sp>
        <p:nvSpPr>
          <p:cNvPr id="4" name="Slide Number Placeholder 3"/>
          <p:cNvSpPr>
            <a:spLocks noGrp="1"/>
          </p:cNvSpPr>
          <p:nvPr>
            <p:ph type="sldNum" sz="quarter" idx="5"/>
          </p:nvPr>
        </p:nvSpPr>
        <p:spPr/>
        <p:txBody>
          <a:bodyPr/>
          <a:lstStyle/>
          <a:p>
            <a:fld id="{6058144D-1BA2-F843-A992-161FB428CA9A}" type="slidenum">
              <a:rPr lang="en-US" smtClean="0"/>
              <a:t>7</a:t>
            </a:fld>
            <a:endParaRPr lang="en-US"/>
          </a:p>
        </p:txBody>
      </p:sp>
    </p:spTree>
    <p:extLst>
      <p:ext uri="{BB962C8B-B14F-4D97-AF65-F5344CB8AC3E}">
        <p14:creationId xmlns:p14="http://schemas.microsoft.com/office/powerpoint/2010/main" val="3250054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DF6A8-F16A-B3E8-99DC-ABAA54082F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B0A78E-4B7B-21B9-5D91-9CE0BCCD0B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0F81BF-5723-E177-F68B-E49B5BCB087A}"/>
              </a:ext>
            </a:extLst>
          </p:cNvPr>
          <p:cNvSpPr>
            <a:spLocks noGrp="1"/>
          </p:cNvSpPr>
          <p:nvPr>
            <p:ph type="body" idx="1"/>
          </p:nvPr>
        </p:nvSpPr>
        <p:spPr/>
        <p:txBody>
          <a:bodyPr/>
          <a:lstStyle/>
          <a:p>
            <a:pPr marL="171450" lvl="0" indent="-171450">
              <a:buFont typeface="Arial" panose="020B0604020202020204" pitchFamily="34" charset="0"/>
              <a:buChar char="•"/>
            </a:pPr>
            <a:r>
              <a:rPr lang="en-US" sz="1200" kern="1200">
                <a:effectLst/>
                <a:latin typeface="+mn-lt"/>
                <a:ea typeface="+mn-ea"/>
                <a:cs typeface="+mn-cs"/>
              </a:rPr>
              <a:t>Hypoglycemic events can recur and trap </a:t>
            </a:r>
            <a:r>
              <a:rPr lang="en-US" sz="1200" b="0" i="0" kern="1200">
                <a:effectLst/>
                <a:latin typeface="+mn-lt"/>
                <a:ea typeface="+mn-ea"/>
                <a:cs typeface="+mn-cs"/>
              </a:rPr>
              <a:t>people with T1D in your practice</a:t>
            </a:r>
            <a:r>
              <a:rPr lang="en-US" sz="1200" kern="1200">
                <a:effectLst/>
                <a:latin typeface="+mn-lt"/>
                <a:ea typeface="+mn-ea"/>
                <a:cs typeface="+mn-cs"/>
              </a:rPr>
              <a:t> in a vicious cycle</a:t>
            </a:r>
            <a:endParaRPr lang="en-US" sz="1200" kern="1200">
              <a:effectLst/>
              <a:latin typeface="+mn-lt"/>
            </a:endParaRPr>
          </a:p>
          <a:p>
            <a:pPr marL="171450" indent="-171450">
              <a:buFont typeface="Arial" panose="020B0604020202020204" pitchFamily="34" charset="0"/>
              <a:buChar char="•"/>
            </a:pPr>
            <a:r>
              <a:rPr lang="en-US" sz="1200" kern="1200">
                <a:effectLst/>
                <a:latin typeface="+mn-lt"/>
                <a:ea typeface="+mn-ea"/>
                <a:cs typeface="+mn-cs"/>
              </a:rPr>
              <a:t>An online survey conducted between 2020-2021 of Americans living with T1D found that 89% of all reported severe hypoglycemic events were reported by 13.5% of all participants,</a:t>
            </a:r>
            <a:r>
              <a:rPr lang="en-US"/>
              <a:t> illustrating </a:t>
            </a:r>
            <a:r>
              <a:rPr lang="en-US" sz="1200" kern="1200">
                <a:effectLst/>
                <a:latin typeface="+mn-lt"/>
                <a:ea typeface="+mn-ea"/>
                <a:cs typeface="+mn-cs"/>
              </a:rPr>
              <a:t>the recurrent nature of these events</a:t>
            </a:r>
            <a:endParaRPr lang="en-US" sz="1200" kern="1200">
              <a:effectLst/>
              <a:latin typeface="+mn-lt"/>
            </a:endParaRPr>
          </a:p>
          <a:p>
            <a:pPr marL="171450" lvl="0" indent="-171450">
              <a:buFont typeface="Arial" panose="020B0604020202020204" pitchFamily="34" charset="0"/>
              <a:buChar char="•"/>
            </a:pPr>
            <a:r>
              <a:rPr lang="en-US" sz="1200" kern="1200">
                <a:effectLst/>
                <a:latin typeface="+mn-lt"/>
                <a:ea typeface="+mn-ea"/>
                <a:cs typeface="+mn-cs"/>
              </a:rPr>
              <a:t>Even non-severe hypoglycemic events can be a risk factor for severe hypoglycemic events</a:t>
            </a:r>
            <a:endParaRPr lang="en-US" sz="1200" kern="1200">
              <a:effectLst/>
              <a:latin typeface="+mn-lt"/>
            </a:endParaRPr>
          </a:p>
          <a:p>
            <a:pPr marL="171450" lvl="0" indent="-171450">
              <a:buFont typeface="Arial" panose="020B0604020202020204" pitchFamily="34" charset="0"/>
              <a:buChar char="•"/>
            </a:pPr>
            <a:r>
              <a:rPr lang="en-US" sz="1200" kern="1200">
                <a:effectLst/>
                <a:latin typeface="+mn-lt"/>
                <a:ea typeface="+mn-ea"/>
                <a:cs typeface="+mn-cs"/>
              </a:rPr>
              <a:t>Self-reported data revealed the risk of a severe hypoglycemic event</a:t>
            </a:r>
            <a:r>
              <a:rPr lang="en-US" sz="1200" b="1" kern="1200">
                <a:effectLst/>
                <a:latin typeface="+mn-lt"/>
                <a:ea typeface="+mn-ea"/>
                <a:cs typeface="+mn-cs"/>
              </a:rPr>
              <a:t> </a:t>
            </a:r>
            <a:r>
              <a:rPr lang="en-US" sz="1200" kern="1200">
                <a:effectLst/>
                <a:latin typeface="+mn-lt"/>
                <a:ea typeface="+mn-ea"/>
                <a:cs typeface="+mn-cs"/>
              </a:rPr>
              <a:t>was approximately 8.5 times higher for people with at least 1 reported non-severe event within 30 days compared to those with no reported non-severe events </a:t>
            </a:r>
            <a:endParaRPr lang="en-US" sz="1200" kern="1200">
              <a:effectLst/>
              <a:latin typeface="+mn-lt"/>
            </a:endParaRPr>
          </a:p>
          <a:p>
            <a:endParaRPr lang="en-US"/>
          </a:p>
        </p:txBody>
      </p:sp>
      <p:sp>
        <p:nvSpPr>
          <p:cNvPr id="4" name="Slide Number Placeholder 3">
            <a:extLst>
              <a:ext uri="{FF2B5EF4-FFF2-40B4-BE49-F238E27FC236}">
                <a16:creationId xmlns:a16="http://schemas.microsoft.com/office/drawing/2014/main" id="{EC3ABB1F-468D-6B8F-9204-E3D1D14EEEFA}"/>
              </a:ext>
            </a:extLst>
          </p:cNvPr>
          <p:cNvSpPr>
            <a:spLocks noGrp="1"/>
          </p:cNvSpPr>
          <p:nvPr>
            <p:ph type="sldNum" sz="quarter" idx="5"/>
          </p:nvPr>
        </p:nvSpPr>
        <p:spPr/>
        <p:txBody>
          <a:bodyPr/>
          <a:lstStyle/>
          <a:p>
            <a:fld id="{6058144D-1BA2-F843-A992-161FB428CA9A}" type="slidenum">
              <a:rPr lang="en-US" smtClean="0"/>
              <a:t>8</a:t>
            </a:fld>
            <a:endParaRPr lang="en-US"/>
          </a:p>
        </p:txBody>
      </p:sp>
    </p:spTree>
    <p:extLst>
      <p:ext uri="{BB962C8B-B14F-4D97-AF65-F5344CB8AC3E}">
        <p14:creationId xmlns:p14="http://schemas.microsoft.com/office/powerpoint/2010/main" val="1108954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15000"/>
              </a:lnSpc>
              <a:spcAft>
                <a:spcPts val="800"/>
              </a:spcAft>
              <a:buFont typeface="Arial" panose="020B0604020202020204" pitchFamily="34" charset="0"/>
              <a:buChar char="•"/>
            </a:pPr>
            <a:r>
              <a:rPr lang="en-US" sz="1200" kern="100">
                <a:effectLst/>
                <a:latin typeface="Aptos"/>
                <a:ea typeface="Aptos" panose="020B0004020202020204" pitchFamily="34" charset="0"/>
                <a:cs typeface="Times New Roman" panose="02020603050405020304" pitchFamily="18" charset="0"/>
              </a:rPr>
              <a:t>Which part of the day do severe hypoglycemic events occur for people with T1D?</a:t>
            </a:r>
          </a:p>
          <a:p>
            <a:pPr marL="171450" indent="-171450">
              <a:lnSpc>
                <a:spcPct val="115000"/>
              </a:lnSpc>
              <a:spcAft>
                <a:spcPts val="800"/>
              </a:spcAft>
              <a:buFont typeface="Arial" panose="020B0604020202020204" pitchFamily="34" charset="0"/>
              <a:buChar char="•"/>
            </a:pPr>
            <a:r>
              <a:rPr lang="en-US" sz="1200" kern="100">
                <a:effectLst/>
                <a:latin typeface="Aptos"/>
                <a:ea typeface="Aptos" panose="020B0004020202020204" pitchFamily="34" charset="0"/>
                <a:cs typeface="Times New Roman" panose="02020603050405020304" pitchFamily="18" charset="0"/>
              </a:rPr>
              <a:t>Results from the CRASH study found </a:t>
            </a:r>
            <a:r>
              <a:rPr lang="en-US" kern="100">
                <a:latin typeface="Aptos"/>
                <a:ea typeface="Aptos" panose="020B0004020202020204" pitchFamily="34" charset="0"/>
                <a:cs typeface="Times New Roman" panose="02020603050405020304" pitchFamily="18" charset="0"/>
              </a:rPr>
              <a:t>that </a:t>
            </a:r>
            <a:r>
              <a:rPr lang="en-US" kern="100"/>
              <a:t>23% of severe lows occurred in the morning and middle of the day, 21% occurred in the afternoon</a:t>
            </a:r>
            <a:r>
              <a:rPr lang="en-US" sz="1200" kern="100">
                <a:effectLst/>
                <a:latin typeface="Aptos"/>
                <a:ea typeface="Aptos" panose="020B0004020202020204" pitchFamily="34" charset="0"/>
                <a:cs typeface="Times New Roman" panose="02020603050405020304" pitchFamily="18" charset="0"/>
              </a:rPr>
              <a:t>, 28% occurred in the evening and before midnight, and 27% occurred after midnight (before morning)</a:t>
            </a:r>
          </a:p>
          <a:p>
            <a:pPr marL="171450" marR="0" indent="-171450">
              <a:lnSpc>
                <a:spcPct val="115000"/>
              </a:lnSpc>
              <a:spcAft>
                <a:spcPts val="800"/>
              </a:spcAft>
              <a:buFont typeface="Arial" panose="020B0604020202020204" pitchFamily="34" charset="0"/>
              <a:buChar char="•"/>
            </a:pPr>
            <a:r>
              <a:rPr lang="en-US" sz="1200" kern="100">
                <a:effectLst/>
                <a:latin typeface="Aptos"/>
                <a:ea typeface="Aptos" panose="020B0004020202020204" pitchFamily="34" charset="0"/>
                <a:cs typeface="Times New Roman" panose="02020603050405020304" pitchFamily="18" charset="0"/>
              </a:rPr>
              <a:t>An important detail to note, is that roughly one-third of respondents in the study reported being asleep when the severe hypoglycemic event occurred</a:t>
            </a:r>
          </a:p>
          <a:p>
            <a:endParaRPr lang="en-US"/>
          </a:p>
        </p:txBody>
      </p:sp>
      <p:sp>
        <p:nvSpPr>
          <p:cNvPr id="4" name="Slide Number Placeholder 3"/>
          <p:cNvSpPr>
            <a:spLocks noGrp="1"/>
          </p:cNvSpPr>
          <p:nvPr>
            <p:ph type="sldNum" sz="quarter" idx="5"/>
          </p:nvPr>
        </p:nvSpPr>
        <p:spPr/>
        <p:txBody>
          <a:bodyPr/>
          <a:lstStyle/>
          <a:p>
            <a:fld id="{6058144D-1BA2-F843-A992-161FB428CA9A}" type="slidenum">
              <a:rPr lang="en-US" smtClean="0"/>
              <a:t>9</a:t>
            </a:fld>
            <a:endParaRPr lang="en-US"/>
          </a:p>
        </p:txBody>
      </p:sp>
    </p:spTree>
    <p:extLst>
      <p:ext uri="{BB962C8B-B14F-4D97-AF65-F5344CB8AC3E}">
        <p14:creationId xmlns:p14="http://schemas.microsoft.com/office/powerpoint/2010/main" val="3846900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nSpc>
                <a:spcPct val="115000"/>
              </a:lnSpc>
              <a:spcAft>
                <a:spcPts val="800"/>
              </a:spcAft>
              <a:buFont typeface="Arial" panose="020B0604020202020204" pitchFamily="34" charset="0"/>
              <a:buChar char="•"/>
            </a:pPr>
            <a:r>
              <a:rPr lang="en-US" sz="1200" kern="100">
                <a:effectLst/>
                <a:latin typeface="Aptos"/>
                <a:ea typeface="Aptos" panose="020B0004020202020204" pitchFamily="34" charset="0"/>
                <a:cs typeface="Times New Roman" panose="02020603050405020304" pitchFamily="18" charset="0"/>
              </a:rPr>
              <a:t>It is, therefore, no surprise that </a:t>
            </a:r>
            <a:r>
              <a:rPr lang="en-US" sz="1200" b="0" i="0" kern="1200">
                <a:effectLst/>
                <a:latin typeface="+mn-lt"/>
                <a:ea typeface="+mn-ea"/>
                <a:cs typeface="+mn-cs"/>
              </a:rPr>
              <a:t>many people with T1D report having fear of hypoglycemia</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p>
            <a:pPr marL="171450" marR="0" indent="-171450">
              <a:lnSpc>
                <a:spcPct val="115000"/>
              </a:lnSpc>
              <a:spcAft>
                <a:spcPts val="800"/>
              </a:spcAft>
              <a:buFont typeface="Arial" panose="020B0604020202020204" pitchFamily="34" charset="0"/>
              <a:buChar char="•"/>
            </a:pPr>
            <a:r>
              <a:rPr lang="en-US" sz="1200" kern="100">
                <a:effectLst/>
                <a:latin typeface="Aptos"/>
                <a:ea typeface="Aptos" panose="020B0004020202020204" pitchFamily="34" charset="0"/>
                <a:cs typeface="Times New Roman" panose="02020603050405020304" pitchFamily="18" charset="0"/>
              </a:rPr>
              <a:t>This pie chart represents data derived from a US-based cross-sectional survey. The results of this survey show that 30% of people experienced high fear of hypoglycemia. ‘High fear’ in this case, is defined as a fear of hypoglycemia total score range of over 30</a:t>
            </a:r>
          </a:p>
          <a:p>
            <a:pPr marL="171450" marR="0" indent="-171450">
              <a:lnSpc>
                <a:spcPct val="115000"/>
              </a:lnSpc>
              <a:spcAft>
                <a:spcPts val="800"/>
              </a:spcAft>
              <a:buFont typeface="Arial" panose="020B0604020202020204" pitchFamily="34" charset="0"/>
              <a:buChar char="•"/>
            </a:pPr>
            <a:r>
              <a:rPr lang="en-US" sz="1200" kern="100">
                <a:effectLst/>
                <a:latin typeface="Aptos"/>
                <a:ea typeface="Aptos" panose="020B0004020202020204" pitchFamily="34" charset="0"/>
                <a:cs typeface="Times New Roman" panose="02020603050405020304" pitchFamily="18" charset="0"/>
              </a:rPr>
              <a:t>However, the ramifications of severe hypoglycemic events on daily life for </a:t>
            </a:r>
            <a:r>
              <a:rPr lang="en-US" sz="1200" b="0" i="0" kern="1200">
                <a:effectLst/>
                <a:latin typeface="+mn-lt"/>
                <a:ea typeface="+mn-ea"/>
                <a:cs typeface="+mn-cs"/>
              </a:rPr>
              <a:t>people with T1D in your practice</a:t>
            </a:r>
            <a:r>
              <a:rPr lang="en-US" sz="1200" kern="100">
                <a:effectLst/>
                <a:latin typeface="Aptos"/>
                <a:ea typeface="Aptos" panose="020B0004020202020204" pitchFamily="34" charset="0"/>
                <a:cs typeface="Times New Roman" panose="02020603050405020304" pitchFamily="18" charset="0"/>
              </a:rPr>
              <a:t> don’t stop there </a:t>
            </a:r>
          </a:p>
          <a:p>
            <a:endParaRPr lang="en-US"/>
          </a:p>
        </p:txBody>
      </p:sp>
      <p:sp>
        <p:nvSpPr>
          <p:cNvPr id="4" name="Slide Number Placeholder 3"/>
          <p:cNvSpPr>
            <a:spLocks noGrp="1"/>
          </p:cNvSpPr>
          <p:nvPr>
            <p:ph type="sldNum" sz="quarter" idx="5"/>
          </p:nvPr>
        </p:nvSpPr>
        <p:spPr/>
        <p:txBody>
          <a:bodyPr/>
          <a:lstStyle/>
          <a:p>
            <a:fld id="{6058144D-1BA2-F843-A992-161FB428CA9A}" type="slidenum">
              <a:rPr lang="en-US" smtClean="0"/>
              <a:t>10</a:t>
            </a:fld>
            <a:endParaRPr lang="en-US"/>
          </a:p>
        </p:txBody>
      </p:sp>
    </p:spTree>
    <p:extLst>
      <p:ext uri="{BB962C8B-B14F-4D97-AF65-F5344CB8AC3E}">
        <p14:creationId xmlns:p14="http://schemas.microsoft.com/office/powerpoint/2010/main" val="1133228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402A-490E-3D79-440D-E445439FAC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018609-6422-0790-9884-911E2C83AA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E23CAD-96FC-F020-0698-42DB05EDA505}"/>
              </a:ext>
            </a:extLst>
          </p:cNvPr>
          <p:cNvSpPr>
            <a:spLocks noGrp="1"/>
          </p:cNvSpPr>
          <p:nvPr>
            <p:ph type="dt" sz="half" idx="10"/>
          </p:nvPr>
        </p:nvSpPr>
        <p:spPr/>
        <p:txBody>
          <a:bodyPr/>
          <a:lstStyle/>
          <a:p>
            <a:fld id="{2F51FD2D-0CC8-3241-9A77-48452F5D0CA8}" type="datetimeFigureOut">
              <a:rPr lang="en-US" smtClean="0"/>
              <a:t>11/17/2025</a:t>
            </a:fld>
            <a:endParaRPr lang="en-US"/>
          </a:p>
        </p:txBody>
      </p:sp>
      <p:sp>
        <p:nvSpPr>
          <p:cNvPr id="5" name="Footer Placeholder 4">
            <a:extLst>
              <a:ext uri="{FF2B5EF4-FFF2-40B4-BE49-F238E27FC236}">
                <a16:creationId xmlns:a16="http://schemas.microsoft.com/office/drawing/2014/main" id="{DE595FBE-42DB-FEEF-21DD-75EBFC7CE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A38DE-024F-EB7B-133C-41E04903E65B}"/>
              </a:ext>
            </a:extLst>
          </p:cNvPr>
          <p:cNvSpPr>
            <a:spLocks noGrp="1"/>
          </p:cNvSpPr>
          <p:nvPr>
            <p:ph type="sldNum" sz="quarter" idx="12"/>
          </p:nvPr>
        </p:nvSpPr>
        <p:spPr/>
        <p:txBody>
          <a:bodyPr/>
          <a:lstStyle/>
          <a:p>
            <a:fld id="{0DDBFA08-C842-6740-881E-911698C582DB}" type="slidenum">
              <a:rPr lang="en-US" smtClean="0"/>
              <a:t>‹#›</a:t>
            </a:fld>
            <a:endParaRPr lang="en-US"/>
          </a:p>
        </p:txBody>
      </p:sp>
    </p:spTree>
    <p:extLst>
      <p:ext uri="{BB962C8B-B14F-4D97-AF65-F5344CB8AC3E}">
        <p14:creationId xmlns:p14="http://schemas.microsoft.com/office/powerpoint/2010/main" val="13973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82233-CE07-A85D-C626-FF064733E1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1CF7BD-5845-545B-77C6-5E7A88A87E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13999B-E2DD-416B-234F-0FBE823E277C}"/>
              </a:ext>
            </a:extLst>
          </p:cNvPr>
          <p:cNvSpPr>
            <a:spLocks noGrp="1"/>
          </p:cNvSpPr>
          <p:nvPr>
            <p:ph type="dt" sz="half" idx="10"/>
          </p:nvPr>
        </p:nvSpPr>
        <p:spPr/>
        <p:txBody>
          <a:bodyPr/>
          <a:lstStyle/>
          <a:p>
            <a:fld id="{2F51FD2D-0CC8-3241-9A77-48452F5D0CA8}" type="datetimeFigureOut">
              <a:rPr lang="en-US" smtClean="0"/>
              <a:t>11/17/2025</a:t>
            </a:fld>
            <a:endParaRPr lang="en-US"/>
          </a:p>
        </p:txBody>
      </p:sp>
      <p:sp>
        <p:nvSpPr>
          <p:cNvPr id="5" name="Footer Placeholder 4">
            <a:extLst>
              <a:ext uri="{FF2B5EF4-FFF2-40B4-BE49-F238E27FC236}">
                <a16:creationId xmlns:a16="http://schemas.microsoft.com/office/drawing/2014/main" id="{428F77EF-2A3A-D091-B1CD-B5A46226E8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768713-EAED-4BD5-07A7-33C027D20323}"/>
              </a:ext>
            </a:extLst>
          </p:cNvPr>
          <p:cNvSpPr>
            <a:spLocks noGrp="1"/>
          </p:cNvSpPr>
          <p:nvPr>
            <p:ph type="sldNum" sz="quarter" idx="12"/>
          </p:nvPr>
        </p:nvSpPr>
        <p:spPr/>
        <p:txBody>
          <a:bodyPr/>
          <a:lstStyle/>
          <a:p>
            <a:fld id="{0DDBFA08-C842-6740-881E-911698C582DB}" type="slidenum">
              <a:rPr lang="en-US" smtClean="0"/>
              <a:t>‹#›</a:t>
            </a:fld>
            <a:endParaRPr lang="en-US"/>
          </a:p>
        </p:txBody>
      </p:sp>
    </p:spTree>
    <p:extLst>
      <p:ext uri="{BB962C8B-B14F-4D97-AF65-F5344CB8AC3E}">
        <p14:creationId xmlns:p14="http://schemas.microsoft.com/office/powerpoint/2010/main" val="984070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89BFCC-EFDD-9C94-1CE4-A439121CFA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AB4D7B-2FD0-61E1-B93A-D6DDBF567F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3D115-3960-B31B-F7BF-6E8C9C4AF21F}"/>
              </a:ext>
            </a:extLst>
          </p:cNvPr>
          <p:cNvSpPr>
            <a:spLocks noGrp="1"/>
          </p:cNvSpPr>
          <p:nvPr>
            <p:ph type="dt" sz="half" idx="10"/>
          </p:nvPr>
        </p:nvSpPr>
        <p:spPr/>
        <p:txBody>
          <a:bodyPr/>
          <a:lstStyle/>
          <a:p>
            <a:fld id="{2F51FD2D-0CC8-3241-9A77-48452F5D0CA8}" type="datetimeFigureOut">
              <a:rPr lang="en-US" smtClean="0"/>
              <a:t>11/17/2025</a:t>
            </a:fld>
            <a:endParaRPr lang="en-US"/>
          </a:p>
        </p:txBody>
      </p:sp>
      <p:sp>
        <p:nvSpPr>
          <p:cNvPr id="5" name="Footer Placeholder 4">
            <a:extLst>
              <a:ext uri="{FF2B5EF4-FFF2-40B4-BE49-F238E27FC236}">
                <a16:creationId xmlns:a16="http://schemas.microsoft.com/office/drawing/2014/main" id="{096D93D6-0A74-F891-5508-35E119EFD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680F2C-F848-B2CC-B365-FFD0B8AE56AE}"/>
              </a:ext>
            </a:extLst>
          </p:cNvPr>
          <p:cNvSpPr>
            <a:spLocks noGrp="1"/>
          </p:cNvSpPr>
          <p:nvPr>
            <p:ph type="sldNum" sz="quarter" idx="12"/>
          </p:nvPr>
        </p:nvSpPr>
        <p:spPr/>
        <p:txBody>
          <a:bodyPr/>
          <a:lstStyle/>
          <a:p>
            <a:fld id="{0DDBFA08-C842-6740-881E-911698C582DB}" type="slidenum">
              <a:rPr lang="en-US" smtClean="0"/>
              <a:t>‹#›</a:t>
            </a:fld>
            <a:endParaRPr lang="en-US"/>
          </a:p>
        </p:txBody>
      </p:sp>
    </p:spTree>
    <p:extLst>
      <p:ext uri="{BB962C8B-B14F-4D97-AF65-F5344CB8AC3E}">
        <p14:creationId xmlns:p14="http://schemas.microsoft.com/office/powerpoint/2010/main" val="1710480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nsition_10">
    <p:spTree>
      <p:nvGrpSpPr>
        <p:cNvPr id="1" name=""/>
        <p:cNvGrpSpPr/>
        <p:nvPr/>
      </p:nvGrpSpPr>
      <p:grpSpPr>
        <a:xfrm>
          <a:off x="0" y="0"/>
          <a:ext cx="0" cy="0"/>
          <a:chOff x="0" y="0"/>
          <a:chExt cx="0" cy="0"/>
        </a:xfrm>
      </p:grpSpPr>
      <p:pic>
        <p:nvPicPr>
          <p:cNvPr id="2" name="Picture 1" descr="A blue background with white cubes&#10;&#10;Description automatically generated">
            <a:extLst>
              <a:ext uri="{FF2B5EF4-FFF2-40B4-BE49-F238E27FC236}">
                <a16:creationId xmlns:a16="http://schemas.microsoft.com/office/drawing/2014/main" id="{E4AC4750-8A80-A3D4-49C3-324C11915E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12192000" cy="6871065"/>
          </a:xfrm>
          <a:prstGeom prst="rect">
            <a:avLst/>
          </a:prstGeom>
        </p:spPr>
      </p:pic>
      <p:pic>
        <p:nvPicPr>
          <p:cNvPr id="4" name="Picture 3">
            <a:extLst>
              <a:ext uri="{FF2B5EF4-FFF2-40B4-BE49-F238E27FC236}">
                <a16:creationId xmlns:a16="http://schemas.microsoft.com/office/drawing/2014/main" id="{8F8FCD10-0A64-5F18-8EF7-3888C9EF6133}"/>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9572066" y="6323171"/>
            <a:ext cx="2295228" cy="259868"/>
          </a:xfrm>
          <a:prstGeom prst="rect">
            <a:avLst/>
          </a:prstGeom>
        </p:spPr>
      </p:pic>
      <p:sp>
        <p:nvSpPr>
          <p:cNvPr id="3" name="Slide Number Placeholder 8">
            <a:extLst>
              <a:ext uri="{FF2B5EF4-FFF2-40B4-BE49-F238E27FC236}">
                <a16:creationId xmlns:a16="http://schemas.microsoft.com/office/drawing/2014/main" id="{928AA18B-976F-1F1C-1AD4-F22DAD740102}"/>
              </a:ext>
            </a:extLst>
          </p:cNvPr>
          <p:cNvSpPr>
            <a:spLocks noGrp="1"/>
          </p:cNvSpPr>
          <p:nvPr>
            <p:ph type="sldNum" sz="quarter" idx="4"/>
          </p:nvPr>
        </p:nvSpPr>
        <p:spPr>
          <a:xfrm>
            <a:off x="327950" y="6472974"/>
            <a:ext cx="2638543" cy="153888"/>
          </a:xfrm>
          <a:prstGeom prst="rect">
            <a:avLst/>
          </a:prstGeom>
        </p:spPr>
        <p:txBody>
          <a:bodyPr vert="horz" wrap="none" lIns="0" tIns="0" rIns="0" bIns="0" rtlCol="0" anchor="b" anchorCtr="0">
            <a:spAutoFit/>
          </a:bodyPr>
          <a:lstStyle>
            <a:lvl1pPr algn="l">
              <a:defRPr sz="10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C8B385D-DF67-E241-B0BF-76B80A8E743B}" type="slidenum">
              <a:rPr kumimoji="0" lang="en-US" sz="1000" b="0" i="0" u="none" strike="noStrike" kern="1200" cap="none" spc="0" normalizeH="0" baseline="0" noProof="0" smtClean="0">
                <a:ln>
                  <a:noFill/>
                </a:ln>
                <a:solidFill>
                  <a:prstClr val="white"/>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1000" b="0" i="0" u="none" strike="noStrike" kern="1200" cap="none" spc="0" normalizeH="0" baseline="0" noProof="0">
                <a:ln>
                  <a:noFill/>
                </a:ln>
                <a:solidFill>
                  <a:prstClr val="white"/>
                </a:solidFill>
                <a:effectLst/>
                <a:uLnTx/>
                <a:uFillTx/>
                <a:latin typeface="Aptos" panose="02110004020202020204"/>
                <a:ea typeface="+mn-ea"/>
                <a:cs typeface="+mn-cs"/>
              </a:rPr>
              <a:t>  |   ©2025 Kaiser Foundation Health Plan, Inc.</a:t>
            </a:r>
          </a:p>
        </p:txBody>
      </p:sp>
      <p:sp>
        <p:nvSpPr>
          <p:cNvPr id="7" name="Title Placeholder 7">
            <a:extLst>
              <a:ext uri="{FF2B5EF4-FFF2-40B4-BE49-F238E27FC236}">
                <a16:creationId xmlns:a16="http://schemas.microsoft.com/office/drawing/2014/main" id="{D6C1BB8B-B486-DE03-DEEB-4462C7567129}"/>
              </a:ext>
            </a:extLst>
          </p:cNvPr>
          <p:cNvSpPr>
            <a:spLocks noGrp="1"/>
          </p:cNvSpPr>
          <p:nvPr>
            <p:ph type="title" hasCustomPrompt="1"/>
          </p:nvPr>
        </p:nvSpPr>
        <p:spPr>
          <a:xfrm>
            <a:off x="841467" y="2743333"/>
            <a:ext cx="8457098" cy="1107739"/>
          </a:xfrm>
          <a:prstGeom prst="rect">
            <a:avLst/>
          </a:prstGeom>
        </p:spPr>
        <p:txBody>
          <a:bodyPr vert="horz" wrap="square" lIns="0" tIns="0" rIns="0" bIns="0" rtlCol="0" anchor="ctr" anchorCtr="0">
            <a:spAutoFit/>
          </a:bodyPr>
          <a:lstStyle>
            <a:lvl1pPr algn="l">
              <a:lnSpc>
                <a:spcPct val="100000"/>
              </a:lnSpc>
              <a:defRPr sz="3599" b="0" baseline="0">
                <a:solidFill>
                  <a:schemeClr val="bg1"/>
                </a:solidFill>
              </a:defRPr>
            </a:lvl1pPr>
          </a:lstStyle>
          <a:p>
            <a:r>
              <a:rPr lang="en-US" dirty="0"/>
              <a:t>A large bold statement goes here and can go up to two lines</a:t>
            </a:r>
          </a:p>
        </p:txBody>
      </p:sp>
    </p:spTree>
    <p:extLst>
      <p:ext uri="{BB962C8B-B14F-4D97-AF65-F5344CB8AC3E}">
        <p14:creationId xmlns:p14="http://schemas.microsoft.com/office/powerpoint/2010/main" val="226796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F36CF-231E-A1EB-FC35-AB9E70E3DA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A82C9A-84D0-83F8-D51F-12A5A4984F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E8F9B-9279-5221-5B9E-E5C6AD23682B}"/>
              </a:ext>
            </a:extLst>
          </p:cNvPr>
          <p:cNvSpPr>
            <a:spLocks noGrp="1"/>
          </p:cNvSpPr>
          <p:nvPr>
            <p:ph type="dt" sz="half" idx="10"/>
          </p:nvPr>
        </p:nvSpPr>
        <p:spPr/>
        <p:txBody>
          <a:bodyPr/>
          <a:lstStyle/>
          <a:p>
            <a:fld id="{2F51FD2D-0CC8-3241-9A77-48452F5D0CA8}" type="datetimeFigureOut">
              <a:rPr lang="en-US" smtClean="0"/>
              <a:t>11/17/2025</a:t>
            </a:fld>
            <a:endParaRPr lang="en-US"/>
          </a:p>
        </p:txBody>
      </p:sp>
      <p:sp>
        <p:nvSpPr>
          <p:cNvPr id="5" name="Footer Placeholder 4">
            <a:extLst>
              <a:ext uri="{FF2B5EF4-FFF2-40B4-BE49-F238E27FC236}">
                <a16:creationId xmlns:a16="http://schemas.microsoft.com/office/drawing/2014/main" id="{D521E87C-2122-BFA2-4B7D-E85201B63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79C19-8803-C2D4-B799-0766ECFA8389}"/>
              </a:ext>
            </a:extLst>
          </p:cNvPr>
          <p:cNvSpPr>
            <a:spLocks noGrp="1"/>
          </p:cNvSpPr>
          <p:nvPr>
            <p:ph type="sldNum" sz="quarter" idx="12"/>
          </p:nvPr>
        </p:nvSpPr>
        <p:spPr/>
        <p:txBody>
          <a:bodyPr/>
          <a:lstStyle/>
          <a:p>
            <a:fld id="{0DDBFA08-C842-6740-881E-911698C582DB}" type="slidenum">
              <a:rPr lang="en-US" smtClean="0"/>
              <a:t>‹#›</a:t>
            </a:fld>
            <a:endParaRPr lang="en-US"/>
          </a:p>
        </p:txBody>
      </p:sp>
    </p:spTree>
    <p:extLst>
      <p:ext uri="{BB962C8B-B14F-4D97-AF65-F5344CB8AC3E}">
        <p14:creationId xmlns:p14="http://schemas.microsoft.com/office/powerpoint/2010/main" val="1208591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54A91-1333-3177-8DDC-66C959B8ED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B27E04-5276-0C61-802F-EDEB1757FB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C2C83E-D5C4-39AC-82BE-201E707A06B3}"/>
              </a:ext>
            </a:extLst>
          </p:cNvPr>
          <p:cNvSpPr>
            <a:spLocks noGrp="1"/>
          </p:cNvSpPr>
          <p:nvPr>
            <p:ph type="dt" sz="half" idx="10"/>
          </p:nvPr>
        </p:nvSpPr>
        <p:spPr/>
        <p:txBody>
          <a:bodyPr/>
          <a:lstStyle/>
          <a:p>
            <a:fld id="{2F51FD2D-0CC8-3241-9A77-48452F5D0CA8}" type="datetimeFigureOut">
              <a:rPr lang="en-US" smtClean="0"/>
              <a:t>11/17/2025</a:t>
            </a:fld>
            <a:endParaRPr lang="en-US"/>
          </a:p>
        </p:txBody>
      </p:sp>
      <p:sp>
        <p:nvSpPr>
          <p:cNvPr id="5" name="Footer Placeholder 4">
            <a:extLst>
              <a:ext uri="{FF2B5EF4-FFF2-40B4-BE49-F238E27FC236}">
                <a16:creationId xmlns:a16="http://schemas.microsoft.com/office/drawing/2014/main" id="{84F424CB-2A76-E349-9530-D6AAB857D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F245F-7AB5-AFEB-E510-3F5ED7A5F4EE}"/>
              </a:ext>
            </a:extLst>
          </p:cNvPr>
          <p:cNvSpPr>
            <a:spLocks noGrp="1"/>
          </p:cNvSpPr>
          <p:nvPr>
            <p:ph type="sldNum" sz="quarter" idx="12"/>
          </p:nvPr>
        </p:nvSpPr>
        <p:spPr/>
        <p:txBody>
          <a:bodyPr/>
          <a:lstStyle/>
          <a:p>
            <a:fld id="{0DDBFA08-C842-6740-881E-911698C582DB}" type="slidenum">
              <a:rPr lang="en-US" smtClean="0"/>
              <a:t>‹#›</a:t>
            </a:fld>
            <a:endParaRPr lang="en-US"/>
          </a:p>
        </p:txBody>
      </p:sp>
    </p:spTree>
    <p:extLst>
      <p:ext uri="{BB962C8B-B14F-4D97-AF65-F5344CB8AC3E}">
        <p14:creationId xmlns:p14="http://schemas.microsoft.com/office/powerpoint/2010/main" val="1187943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8A1B-5023-C779-034E-7764F8175D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B4E2BA-A1ED-0049-4D8C-E38240B2E6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FDC2F-49E8-9B5D-1054-7BA3E221C3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F818E0-FFAB-CC9A-9058-08732A9F2B2A}"/>
              </a:ext>
            </a:extLst>
          </p:cNvPr>
          <p:cNvSpPr>
            <a:spLocks noGrp="1"/>
          </p:cNvSpPr>
          <p:nvPr>
            <p:ph type="dt" sz="half" idx="10"/>
          </p:nvPr>
        </p:nvSpPr>
        <p:spPr/>
        <p:txBody>
          <a:bodyPr/>
          <a:lstStyle/>
          <a:p>
            <a:fld id="{2F51FD2D-0CC8-3241-9A77-48452F5D0CA8}" type="datetimeFigureOut">
              <a:rPr lang="en-US" smtClean="0"/>
              <a:t>11/17/2025</a:t>
            </a:fld>
            <a:endParaRPr lang="en-US"/>
          </a:p>
        </p:txBody>
      </p:sp>
      <p:sp>
        <p:nvSpPr>
          <p:cNvPr id="6" name="Footer Placeholder 5">
            <a:extLst>
              <a:ext uri="{FF2B5EF4-FFF2-40B4-BE49-F238E27FC236}">
                <a16:creationId xmlns:a16="http://schemas.microsoft.com/office/drawing/2014/main" id="{D74EEACB-40F4-4F88-517E-53B0FBD098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1BFC60-F69D-2BED-9C0D-43EA751E4BCF}"/>
              </a:ext>
            </a:extLst>
          </p:cNvPr>
          <p:cNvSpPr>
            <a:spLocks noGrp="1"/>
          </p:cNvSpPr>
          <p:nvPr>
            <p:ph type="sldNum" sz="quarter" idx="12"/>
          </p:nvPr>
        </p:nvSpPr>
        <p:spPr/>
        <p:txBody>
          <a:bodyPr/>
          <a:lstStyle/>
          <a:p>
            <a:fld id="{0DDBFA08-C842-6740-881E-911698C582DB}" type="slidenum">
              <a:rPr lang="en-US" smtClean="0"/>
              <a:t>‹#›</a:t>
            </a:fld>
            <a:endParaRPr lang="en-US"/>
          </a:p>
        </p:txBody>
      </p:sp>
    </p:spTree>
    <p:extLst>
      <p:ext uri="{BB962C8B-B14F-4D97-AF65-F5344CB8AC3E}">
        <p14:creationId xmlns:p14="http://schemas.microsoft.com/office/powerpoint/2010/main" val="312745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5530-F010-EC83-029F-0E637AFE42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D78311-55D5-4241-498C-1E47A9B62D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405A50-4C53-2CA7-BB06-F85062EDCA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CB2D66-0C0D-6C77-4CAE-9BAE4A6E59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BDFD5E-7062-12D3-3D1C-BAFFF2D238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2902A3-4CF6-E27B-7D08-379E11AD66AB}"/>
              </a:ext>
            </a:extLst>
          </p:cNvPr>
          <p:cNvSpPr>
            <a:spLocks noGrp="1"/>
          </p:cNvSpPr>
          <p:nvPr>
            <p:ph type="dt" sz="half" idx="10"/>
          </p:nvPr>
        </p:nvSpPr>
        <p:spPr/>
        <p:txBody>
          <a:bodyPr/>
          <a:lstStyle/>
          <a:p>
            <a:fld id="{2F51FD2D-0CC8-3241-9A77-48452F5D0CA8}" type="datetimeFigureOut">
              <a:rPr lang="en-US" smtClean="0"/>
              <a:t>11/17/2025</a:t>
            </a:fld>
            <a:endParaRPr lang="en-US"/>
          </a:p>
        </p:txBody>
      </p:sp>
      <p:sp>
        <p:nvSpPr>
          <p:cNvPr id="8" name="Footer Placeholder 7">
            <a:extLst>
              <a:ext uri="{FF2B5EF4-FFF2-40B4-BE49-F238E27FC236}">
                <a16:creationId xmlns:a16="http://schemas.microsoft.com/office/drawing/2014/main" id="{51DBBD4A-FC28-6409-3789-71ACBB80F7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0BEF1E-0D6D-8F99-269F-A64BA21B00A1}"/>
              </a:ext>
            </a:extLst>
          </p:cNvPr>
          <p:cNvSpPr>
            <a:spLocks noGrp="1"/>
          </p:cNvSpPr>
          <p:nvPr>
            <p:ph type="sldNum" sz="quarter" idx="12"/>
          </p:nvPr>
        </p:nvSpPr>
        <p:spPr/>
        <p:txBody>
          <a:bodyPr/>
          <a:lstStyle/>
          <a:p>
            <a:fld id="{0DDBFA08-C842-6740-881E-911698C582DB}" type="slidenum">
              <a:rPr lang="en-US" smtClean="0"/>
              <a:t>‹#›</a:t>
            </a:fld>
            <a:endParaRPr lang="en-US"/>
          </a:p>
        </p:txBody>
      </p:sp>
    </p:spTree>
    <p:extLst>
      <p:ext uri="{BB962C8B-B14F-4D97-AF65-F5344CB8AC3E}">
        <p14:creationId xmlns:p14="http://schemas.microsoft.com/office/powerpoint/2010/main" val="75505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F1801-16B2-3280-5A10-140EC735E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1F19CC-5FDB-D75F-D631-6D543C40418C}"/>
              </a:ext>
            </a:extLst>
          </p:cNvPr>
          <p:cNvSpPr>
            <a:spLocks noGrp="1"/>
          </p:cNvSpPr>
          <p:nvPr>
            <p:ph type="dt" sz="half" idx="10"/>
          </p:nvPr>
        </p:nvSpPr>
        <p:spPr/>
        <p:txBody>
          <a:bodyPr/>
          <a:lstStyle/>
          <a:p>
            <a:fld id="{2F51FD2D-0CC8-3241-9A77-48452F5D0CA8}" type="datetimeFigureOut">
              <a:rPr lang="en-US" smtClean="0"/>
              <a:t>11/17/2025</a:t>
            </a:fld>
            <a:endParaRPr lang="en-US"/>
          </a:p>
        </p:txBody>
      </p:sp>
      <p:sp>
        <p:nvSpPr>
          <p:cNvPr id="4" name="Footer Placeholder 3">
            <a:extLst>
              <a:ext uri="{FF2B5EF4-FFF2-40B4-BE49-F238E27FC236}">
                <a16:creationId xmlns:a16="http://schemas.microsoft.com/office/drawing/2014/main" id="{F8601EB4-2654-48AC-A7FE-161EA82C34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8CB65-9AF2-140F-2F38-A8C095A4ED47}"/>
              </a:ext>
            </a:extLst>
          </p:cNvPr>
          <p:cNvSpPr>
            <a:spLocks noGrp="1"/>
          </p:cNvSpPr>
          <p:nvPr>
            <p:ph type="sldNum" sz="quarter" idx="12"/>
          </p:nvPr>
        </p:nvSpPr>
        <p:spPr/>
        <p:txBody>
          <a:bodyPr/>
          <a:lstStyle/>
          <a:p>
            <a:fld id="{0DDBFA08-C842-6740-881E-911698C582DB}" type="slidenum">
              <a:rPr lang="en-US" smtClean="0"/>
              <a:t>‹#›</a:t>
            </a:fld>
            <a:endParaRPr lang="en-US"/>
          </a:p>
        </p:txBody>
      </p:sp>
    </p:spTree>
    <p:extLst>
      <p:ext uri="{BB962C8B-B14F-4D97-AF65-F5344CB8AC3E}">
        <p14:creationId xmlns:p14="http://schemas.microsoft.com/office/powerpoint/2010/main" val="173076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8D81A-25F8-87A4-009C-E409C004678A}"/>
              </a:ext>
            </a:extLst>
          </p:cNvPr>
          <p:cNvSpPr>
            <a:spLocks noGrp="1"/>
          </p:cNvSpPr>
          <p:nvPr>
            <p:ph type="dt" sz="half" idx="10"/>
          </p:nvPr>
        </p:nvSpPr>
        <p:spPr/>
        <p:txBody>
          <a:bodyPr/>
          <a:lstStyle/>
          <a:p>
            <a:fld id="{2F51FD2D-0CC8-3241-9A77-48452F5D0CA8}" type="datetimeFigureOut">
              <a:rPr lang="en-US" smtClean="0"/>
              <a:t>11/17/2025</a:t>
            </a:fld>
            <a:endParaRPr lang="en-US"/>
          </a:p>
        </p:txBody>
      </p:sp>
      <p:sp>
        <p:nvSpPr>
          <p:cNvPr id="3" name="Footer Placeholder 2">
            <a:extLst>
              <a:ext uri="{FF2B5EF4-FFF2-40B4-BE49-F238E27FC236}">
                <a16:creationId xmlns:a16="http://schemas.microsoft.com/office/drawing/2014/main" id="{9A3E8498-7CB1-E28F-3B05-14A1830511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50C378-53E2-5615-B37B-4A987B3E9B85}"/>
              </a:ext>
            </a:extLst>
          </p:cNvPr>
          <p:cNvSpPr>
            <a:spLocks noGrp="1"/>
          </p:cNvSpPr>
          <p:nvPr>
            <p:ph type="sldNum" sz="quarter" idx="12"/>
          </p:nvPr>
        </p:nvSpPr>
        <p:spPr/>
        <p:txBody>
          <a:bodyPr/>
          <a:lstStyle/>
          <a:p>
            <a:fld id="{0DDBFA08-C842-6740-881E-911698C582DB}" type="slidenum">
              <a:rPr lang="en-US" smtClean="0"/>
              <a:t>‹#›</a:t>
            </a:fld>
            <a:endParaRPr lang="en-US"/>
          </a:p>
        </p:txBody>
      </p:sp>
    </p:spTree>
    <p:extLst>
      <p:ext uri="{BB962C8B-B14F-4D97-AF65-F5344CB8AC3E}">
        <p14:creationId xmlns:p14="http://schemas.microsoft.com/office/powerpoint/2010/main" val="21423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20707-0E35-30A3-AD59-78A5D09B8F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14B055-3DA9-F12D-AEA6-578B63F48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D045AB-E148-8D5D-9787-1C3199840B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AA727-F79D-0059-AEAD-608658205CAB}"/>
              </a:ext>
            </a:extLst>
          </p:cNvPr>
          <p:cNvSpPr>
            <a:spLocks noGrp="1"/>
          </p:cNvSpPr>
          <p:nvPr>
            <p:ph type="dt" sz="half" idx="10"/>
          </p:nvPr>
        </p:nvSpPr>
        <p:spPr/>
        <p:txBody>
          <a:bodyPr/>
          <a:lstStyle/>
          <a:p>
            <a:fld id="{2F51FD2D-0CC8-3241-9A77-48452F5D0CA8}" type="datetimeFigureOut">
              <a:rPr lang="en-US" smtClean="0"/>
              <a:t>11/17/2025</a:t>
            </a:fld>
            <a:endParaRPr lang="en-US"/>
          </a:p>
        </p:txBody>
      </p:sp>
      <p:sp>
        <p:nvSpPr>
          <p:cNvPr id="6" name="Footer Placeholder 5">
            <a:extLst>
              <a:ext uri="{FF2B5EF4-FFF2-40B4-BE49-F238E27FC236}">
                <a16:creationId xmlns:a16="http://schemas.microsoft.com/office/drawing/2014/main" id="{1D2C9AEE-3DB0-FC84-5817-E9EB40F4F8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067669-149B-9A58-411C-03CE2E2C6D35}"/>
              </a:ext>
            </a:extLst>
          </p:cNvPr>
          <p:cNvSpPr>
            <a:spLocks noGrp="1"/>
          </p:cNvSpPr>
          <p:nvPr>
            <p:ph type="sldNum" sz="quarter" idx="12"/>
          </p:nvPr>
        </p:nvSpPr>
        <p:spPr/>
        <p:txBody>
          <a:bodyPr/>
          <a:lstStyle/>
          <a:p>
            <a:fld id="{0DDBFA08-C842-6740-881E-911698C582DB}" type="slidenum">
              <a:rPr lang="en-US" smtClean="0"/>
              <a:t>‹#›</a:t>
            </a:fld>
            <a:endParaRPr lang="en-US"/>
          </a:p>
        </p:txBody>
      </p:sp>
    </p:spTree>
    <p:extLst>
      <p:ext uri="{BB962C8B-B14F-4D97-AF65-F5344CB8AC3E}">
        <p14:creationId xmlns:p14="http://schemas.microsoft.com/office/powerpoint/2010/main" val="2702302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0A990-6927-07F3-43D7-5711C96213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816D7C-0DDD-5DD1-59B2-523F3F1EC7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8671D6-6352-3B50-2AEF-1AC39276A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A23C56-E0DB-D986-B4F1-19B160E03AFC}"/>
              </a:ext>
            </a:extLst>
          </p:cNvPr>
          <p:cNvSpPr>
            <a:spLocks noGrp="1"/>
          </p:cNvSpPr>
          <p:nvPr>
            <p:ph type="dt" sz="half" idx="10"/>
          </p:nvPr>
        </p:nvSpPr>
        <p:spPr/>
        <p:txBody>
          <a:bodyPr/>
          <a:lstStyle/>
          <a:p>
            <a:fld id="{2F51FD2D-0CC8-3241-9A77-48452F5D0CA8}" type="datetimeFigureOut">
              <a:rPr lang="en-US" smtClean="0"/>
              <a:t>11/17/2025</a:t>
            </a:fld>
            <a:endParaRPr lang="en-US"/>
          </a:p>
        </p:txBody>
      </p:sp>
      <p:sp>
        <p:nvSpPr>
          <p:cNvPr id="6" name="Footer Placeholder 5">
            <a:extLst>
              <a:ext uri="{FF2B5EF4-FFF2-40B4-BE49-F238E27FC236}">
                <a16:creationId xmlns:a16="http://schemas.microsoft.com/office/drawing/2014/main" id="{77C2F059-1D19-A233-4CB1-6B5821ECC0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A1C8B-7EDF-DA60-6534-DEB9A7B82C99}"/>
              </a:ext>
            </a:extLst>
          </p:cNvPr>
          <p:cNvSpPr>
            <a:spLocks noGrp="1"/>
          </p:cNvSpPr>
          <p:nvPr>
            <p:ph type="sldNum" sz="quarter" idx="12"/>
          </p:nvPr>
        </p:nvSpPr>
        <p:spPr/>
        <p:txBody>
          <a:bodyPr/>
          <a:lstStyle/>
          <a:p>
            <a:fld id="{0DDBFA08-C842-6740-881E-911698C582DB}" type="slidenum">
              <a:rPr lang="en-US" smtClean="0"/>
              <a:t>‹#›</a:t>
            </a:fld>
            <a:endParaRPr lang="en-US"/>
          </a:p>
        </p:txBody>
      </p:sp>
    </p:spTree>
    <p:extLst>
      <p:ext uri="{BB962C8B-B14F-4D97-AF65-F5344CB8AC3E}">
        <p14:creationId xmlns:p14="http://schemas.microsoft.com/office/powerpoint/2010/main" val="3362200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6508B8-0470-8EA1-5590-9A92F6E9C1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0D170B-A442-C6F9-24F8-5DC1F5D7B9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3B40E2-40C6-70FA-C841-9BE60AABE5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51FD2D-0CC8-3241-9A77-48452F5D0CA8}" type="datetimeFigureOut">
              <a:rPr lang="en-US" smtClean="0"/>
              <a:t>11/17/2025</a:t>
            </a:fld>
            <a:endParaRPr lang="en-US"/>
          </a:p>
        </p:txBody>
      </p:sp>
      <p:sp>
        <p:nvSpPr>
          <p:cNvPr id="5" name="Footer Placeholder 4">
            <a:extLst>
              <a:ext uri="{FF2B5EF4-FFF2-40B4-BE49-F238E27FC236}">
                <a16:creationId xmlns:a16="http://schemas.microsoft.com/office/drawing/2014/main" id="{4E986FA3-556B-D49B-E2AA-367D7C1E4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4256DB8-4FE2-4316-8020-E477EF62EB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DBFA08-C842-6740-881E-911698C582DB}" type="slidenum">
              <a:rPr lang="en-US" smtClean="0"/>
              <a:t>‹#›</a:t>
            </a:fld>
            <a:endParaRPr lang="en-US"/>
          </a:p>
        </p:txBody>
      </p:sp>
    </p:spTree>
    <p:extLst>
      <p:ext uri="{BB962C8B-B14F-4D97-AF65-F5344CB8AC3E}">
        <p14:creationId xmlns:p14="http://schemas.microsoft.com/office/powerpoint/2010/main" val="1508851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5.sv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92516-950E-9E7A-92BB-51596E3CF1C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73F18B7-0DD4-1F71-CD94-1C7FC2F31AB5}"/>
              </a:ext>
            </a:extLst>
          </p:cNvPr>
          <p:cNvPicPr>
            <a:picLocks noChangeAspect="1"/>
          </p:cNvPicPr>
          <p:nvPr/>
        </p:nvPicPr>
        <p:blipFill>
          <a:blip r:embed="rId3"/>
          <a:srcRect t="7812" b="7812"/>
          <a:stretch/>
        </p:blipFill>
        <p:spPr>
          <a:xfrm>
            <a:off x="0" y="0"/>
            <a:ext cx="12192000" cy="6858000"/>
          </a:xfrm>
          <a:prstGeom prst="rect">
            <a:avLst/>
          </a:prstGeom>
        </p:spPr>
      </p:pic>
      <p:sp>
        <p:nvSpPr>
          <p:cNvPr id="15" name="TextBox 14">
            <a:extLst>
              <a:ext uri="{FF2B5EF4-FFF2-40B4-BE49-F238E27FC236}">
                <a16:creationId xmlns:a16="http://schemas.microsoft.com/office/drawing/2014/main" id="{D7034C1E-59A8-5F75-C2F7-8323A85A7203}"/>
              </a:ext>
            </a:extLst>
          </p:cNvPr>
          <p:cNvSpPr txBox="1"/>
          <p:nvPr/>
        </p:nvSpPr>
        <p:spPr>
          <a:xfrm>
            <a:off x="647687" y="1192174"/>
            <a:ext cx="6180626" cy="2454518"/>
          </a:xfrm>
          <a:prstGeom prst="rect">
            <a:avLst/>
          </a:prstGeom>
          <a:noFill/>
        </p:spPr>
        <p:txBody>
          <a:bodyPr wrap="square" rtlCol="0">
            <a:spAutoFit/>
          </a:bodyPr>
          <a:lstStyle/>
          <a:p>
            <a:pPr>
              <a:lnSpc>
                <a:spcPts val="6000"/>
              </a:lnSpc>
            </a:pPr>
            <a:r>
              <a:rPr lang="en-US" sz="6400" b="1">
                <a:solidFill>
                  <a:schemeClr val="bg1"/>
                </a:solidFill>
                <a:effectLst/>
                <a:latin typeface="Poppins" pitchFamily="2" charset="77"/>
                <a:ea typeface="Arial" panose="020B0604020202020204" pitchFamily="34" charset="0"/>
                <a:cs typeface="Poppins" pitchFamily="2" charset="77"/>
              </a:rPr>
              <a:t>Uncover. Understand. Document.</a:t>
            </a:r>
            <a:endParaRPr lang="en-US" sz="6400" b="1">
              <a:solidFill>
                <a:schemeClr val="bg1"/>
              </a:solidFill>
              <a:latin typeface="Poppins" pitchFamily="2" charset="77"/>
              <a:cs typeface="Poppins" pitchFamily="2" charset="77"/>
            </a:endParaRPr>
          </a:p>
        </p:txBody>
      </p:sp>
      <p:sp>
        <p:nvSpPr>
          <p:cNvPr id="16" name="TextBox 15">
            <a:extLst>
              <a:ext uri="{FF2B5EF4-FFF2-40B4-BE49-F238E27FC236}">
                <a16:creationId xmlns:a16="http://schemas.microsoft.com/office/drawing/2014/main" id="{DD5F3B89-FA9C-8781-2229-0C866EFC903B}"/>
              </a:ext>
            </a:extLst>
          </p:cNvPr>
          <p:cNvSpPr txBox="1"/>
          <p:nvPr/>
        </p:nvSpPr>
        <p:spPr>
          <a:xfrm>
            <a:off x="659671" y="6138365"/>
            <a:ext cx="4476209" cy="369332"/>
          </a:xfrm>
          <a:prstGeom prst="rect">
            <a:avLst/>
          </a:prstGeom>
          <a:noFill/>
        </p:spPr>
        <p:txBody>
          <a:bodyPr wrap="square" rtlCol="0">
            <a:spAutoFit/>
          </a:bodyPr>
          <a:lstStyle/>
          <a:p>
            <a:r>
              <a:rPr lang="en-US">
                <a:solidFill>
                  <a:schemeClr val="bg1"/>
                </a:solidFill>
                <a:latin typeface="Poppins" pitchFamily="2" charset="77"/>
                <a:cs typeface="Poppins" pitchFamily="2" charset="77"/>
              </a:rPr>
              <a:t>Jennifer L. Sherr, MD, PhD</a:t>
            </a:r>
          </a:p>
        </p:txBody>
      </p:sp>
      <p:pic>
        <p:nvPicPr>
          <p:cNvPr id="21" name="Picture 20" descr="A white text on a black background&#10;&#10;AI-generated content may be incorrect.">
            <a:extLst>
              <a:ext uri="{FF2B5EF4-FFF2-40B4-BE49-F238E27FC236}">
                <a16:creationId xmlns:a16="http://schemas.microsoft.com/office/drawing/2014/main" id="{9734B9CB-6B9C-1D53-8BD6-818FA2AB5C8E}"/>
              </a:ext>
            </a:extLst>
          </p:cNvPr>
          <p:cNvPicPr>
            <a:picLocks noChangeAspect="1"/>
          </p:cNvPicPr>
          <p:nvPr/>
        </p:nvPicPr>
        <p:blipFill>
          <a:blip r:embed="rId4"/>
          <a:stretch>
            <a:fillRect/>
          </a:stretch>
        </p:blipFill>
        <p:spPr>
          <a:xfrm>
            <a:off x="10460355" y="5878287"/>
            <a:ext cx="1191025" cy="920338"/>
          </a:xfrm>
          <a:prstGeom prst="rect">
            <a:avLst/>
          </a:prstGeom>
        </p:spPr>
      </p:pic>
      <p:sp>
        <p:nvSpPr>
          <p:cNvPr id="11" name="TextBox 10">
            <a:extLst>
              <a:ext uri="{FF2B5EF4-FFF2-40B4-BE49-F238E27FC236}">
                <a16:creationId xmlns:a16="http://schemas.microsoft.com/office/drawing/2014/main" id="{E02C2727-B4E1-4F83-5616-4219E62903A2}"/>
              </a:ext>
            </a:extLst>
          </p:cNvPr>
          <p:cNvSpPr txBox="1"/>
          <p:nvPr/>
        </p:nvSpPr>
        <p:spPr>
          <a:xfrm>
            <a:off x="647688" y="3657601"/>
            <a:ext cx="4816942" cy="923330"/>
          </a:xfrm>
          <a:prstGeom prst="rect">
            <a:avLst/>
          </a:prstGeom>
          <a:noFill/>
        </p:spPr>
        <p:txBody>
          <a:bodyPr wrap="square" rtlCol="0">
            <a:spAutoFit/>
          </a:bodyPr>
          <a:lstStyle/>
          <a:p>
            <a:pPr algn="l">
              <a:buNone/>
            </a:pPr>
            <a:r>
              <a:rPr lang="en-US">
                <a:solidFill>
                  <a:schemeClr val="bg1"/>
                </a:solidFill>
                <a:effectLst/>
                <a:latin typeface="Poppins" pitchFamily="2" charset="77"/>
                <a:cs typeface="Poppins" pitchFamily="2" charset="77"/>
              </a:rPr>
              <a:t>Fostering a critical conversation about severe hypoglycemic events with people living with </a:t>
            </a:r>
            <a:r>
              <a:rPr lang="en-US" b="0" i="0">
                <a:solidFill>
                  <a:schemeClr val="bg1"/>
                </a:solidFill>
                <a:effectLst/>
                <a:latin typeface="Poppins" pitchFamily="2" charset="77"/>
                <a:cs typeface="Poppins" pitchFamily="2" charset="77"/>
              </a:rPr>
              <a:t>type 1 diabetes (T1D)</a:t>
            </a:r>
          </a:p>
        </p:txBody>
      </p:sp>
    </p:spTree>
    <p:extLst>
      <p:ext uri="{BB962C8B-B14F-4D97-AF65-F5344CB8AC3E}">
        <p14:creationId xmlns:p14="http://schemas.microsoft.com/office/powerpoint/2010/main" val="1430763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164AB-2AD2-5284-EA7B-CF754F5C84C4}"/>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442FFD2-1282-655D-6A03-469AF0B936BC}"/>
              </a:ext>
            </a:extLst>
          </p:cNvPr>
          <p:cNvCxnSpPr>
            <a:cxnSpLocks/>
          </p:cNvCxnSpPr>
          <p:nvPr/>
        </p:nvCxnSpPr>
        <p:spPr>
          <a:xfrm>
            <a:off x="425720" y="543698"/>
            <a:ext cx="10427337" cy="0"/>
          </a:xfrm>
          <a:prstGeom prst="line">
            <a:avLst/>
          </a:prstGeom>
          <a:ln>
            <a:solidFill>
              <a:srgbClr val="9ABCC3"/>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4B2078AF-ECD6-265A-DE43-EF4C4CDD85E5}"/>
              </a:ext>
            </a:extLst>
          </p:cNvPr>
          <p:cNvSpPr txBox="1"/>
          <p:nvPr/>
        </p:nvSpPr>
        <p:spPr>
          <a:xfrm>
            <a:off x="7402285" y="6268994"/>
            <a:ext cx="4411362" cy="263534"/>
          </a:xfrm>
          <a:prstGeom prst="rect">
            <a:avLst/>
          </a:prstGeom>
          <a:noFill/>
        </p:spPr>
        <p:txBody>
          <a:bodyPr wrap="square" rtlCol="0">
            <a:spAutoFit/>
          </a:bodyPr>
          <a:lstStyle/>
          <a:p>
            <a:pPr marL="0" marR="0" algn="r">
              <a:lnSpc>
                <a:spcPct val="115000"/>
              </a:lnSpc>
            </a:pPr>
            <a:fld id="{32C6145F-F9D5-D942-9DFC-B2ADE210EED1}" type="slidenum">
              <a:rPr lang="en-US" sz="1000" b="1" smtClean="0">
                <a:solidFill>
                  <a:srgbClr val="2E5A7A"/>
                </a:solidFill>
                <a:effectLst/>
                <a:latin typeface="Poppins" pitchFamily="2" charset="77"/>
                <a:ea typeface="Arial" panose="020B0604020202020204" pitchFamily="34" charset="0"/>
                <a:cs typeface="Poppins" pitchFamily="2" charset="77"/>
              </a:rPr>
              <a:t>10</a:t>
            </a:fld>
            <a:endParaRPr lang="en-US" sz="1000" b="1">
              <a:solidFill>
                <a:srgbClr val="2E5A7A"/>
              </a:solidFill>
              <a:effectLst/>
              <a:latin typeface="Poppins" pitchFamily="2" charset="77"/>
              <a:ea typeface="Arial" panose="020B0604020202020204" pitchFamily="34" charset="0"/>
              <a:cs typeface="Poppins" pitchFamily="2" charset="77"/>
            </a:endParaRPr>
          </a:p>
        </p:txBody>
      </p:sp>
      <p:sp>
        <p:nvSpPr>
          <p:cNvPr id="3" name="TextBox 2">
            <a:extLst>
              <a:ext uri="{FF2B5EF4-FFF2-40B4-BE49-F238E27FC236}">
                <a16:creationId xmlns:a16="http://schemas.microsoft.com/office/drawing/2014/main" id="{B6BBB46A-8C6C-B841-1FFC-1EC9FE04360E}"/>
              </a:ext>
            </a:extLst>
          </p:cNvPr>
          <p:cNvSpPr txBox="1"/>
          <p:nvPr/>
        </p:nvSpPr>
        <p:spPr>
          <a:xfrm>
            <a:off x="327163" y="808046"/>
            <a:ext cx="11189923" cy="1015663"/>
          </a:xfrm>
          <a:prstGeom prst="rect">
            <a:avLst/>
          </a:prstGeom>
          <a:noFill/>
        </p:spPr>
        <p:txBody>
          <a:bodyPr wrap="square" rtlCol="0">
            <a:spAutoFit/>
          </a:bodyPr>
          <a:lstStyle/>
          <a:p>
            <a:r>
              <a:rPr lang="en-US" sz="3000" b="1">
                <a:solidFill>
                  <a:srgbClr val="0D1D2C"/>
                </a:solidFill>
                <a:latin typeface="Poppins" pitchFamily="2" charset="77"/>
                <a:cs typeface="Poppins" pitchFamily="2" charset="77"/>
              </a:rPr>
              <a:t>When were these people most likely to experience fear of hypoglycemia?</a:t>
            </a:r>
            <a:endParaRPr lang="en-US" sz="3000" b="1">
              <a:solidFill>
                <a:srgbClr val="0D1D2C"/>
              </a:solidFill>
              <a:effectLst/>
              <a:latin typeface="Poppins" pitchFamily="2" charset="77"/>
              <a:cs typeface="Poppins" pitchFamily="2" charset="77"/>
            </a:endParaRPr>
          </a:p>
        </p:txBody>
      </p:sp>
      <p:sp>
        <p:nvSpPr>
          <p:cNvPr id="12" name="TextBox 11">
            <a:extLst>
              <a:ext uri="{FF2B5EF4-FFF2-40B4-BE49-F238E27FC236}">
                <a16:creationId xmlns:a16="http://schemas.microsoft.com/office/drawing/2014/main" id="{4D9784FD-44D1-93FB-4DEE-161182F6DA0F}"/>
              </a:ext>
            </a:extLst>
          </p:cNvPr>
          <p:cNvSpPr txBox="1"/>
          <p:nvPr/>
        </p:nvSpPr>
        <p:spPr>
          <a:xfrm>
            <a:off x="10539663" y="360218"/>
            <a:ext cx="1260100" cy="369332"/>
          </a:xfrm>
          <a:prstGeom prst="rect">
            <a:avLst/>
          </a:prstGeom>
          <a:solidFill>
            <a:schemeClr val="bg1"/>
          </a:solidFill>
        </p:spPr>
        <p:txBody>
          <a:bodyPr wrap="square" rtlCol="0">
            <a:spAutoFit/>
          </a:bodyPr>
          <a:lstStyle/>
          <a:p>
            <a:pPr algn="r"/>
            <a:r>
              <a:rPr lang="en-US">
                <a:solidFill>
                  <a:srgbClr val="9ABCC3"/>
                </a:solidFill>
                <a:latin typeface="Barlow" pitchFamily="2" charset="77"/>
              </a:rPr>
              <a:t>BURDENS</a:t>
            </a:r>
          </a:p>
        </p:txBody>
      </p:sp>
      <p:sp>
        <p:nvSpPr>
          <p:cNvPr id="72" name="TextBox 71">
            <a:extLst>
              <a:ext uri="{FF2B5EF4-FFF2-40B4-BE49-F238E27FC236}">
                <a16:creationId xmlns:a16="http://schemas.microsoft.com/office/drawing/2014/main" id="{7CF5D6E9-A76E-F475-E4C6-4AA11C653241}"/>
              </a:ext>
            </a:extLst>
          </p:cNvPr>
          <p:cNvSpPr txBox="1"/>
          <p:nvPr/>
        </p:nvSpPr>
        <p:spPr>
          <a:xfrm>
            <a:off x="1612587" y="2138497"/>
            <a:ext cx="3839084" cy="246221"/>
          </a:xfrm>
          <a:prstGeom prst="rect">
            <a:avLst/>
          </a:prstGeom>
          <a:noFill/>
        </p:spPr>
        <p:txBody>
          <a:bodyPr wrap="square" rtlCol="0">
            <a:spAutoFit/>
          </a:bodyPr>
          <a:lstStyle/>
          <a:p>
            <a:pPr algn="r"/>
            <a:r>
              <a:rPr lang="en-US" sz="1000">
                <a:latin typeface="Poppins" pitchFamily="2" charset="77"/>
                <a:cs typeface="Poppins" pitchFamily="2" charset="77"/>
              </a:rPr>
              <a:t>I am afraid of having a low blood sugar when I am driving</a:t>
            </a:r>
          </a:p>
        </p:txBody>
      </p:sp>
      <p:sp>
        <p:nvSpPr>
          <p:cNvPr id="75" name="TextBox 74">
            <a:extLst>
              <a:ext uri="{FF2B5EF4-FFF2-40B4-BE49-F238E27FC236}">
                <a16:creationId xmlns:a16="http://schemas.microsoft.com/office/drawing/2014/main" id="{D42D8668-2CBF-8AB6-7EFF-6F66789FDB76}"/>
              </a:ext>
            </a:extLst>
          </p:cNvPr>
          <p:cNvSpPr txBox="1"/>
          <p:nvPr/>
        </p:nvSpPr>
        <p:spPr>
          <a:xfrm>
            <a:off x="1486944" y="2538506"/>
            <a:ext cx="3964727" cy="246221"/>
          </a:xfrm>
          <a:prstGeom prst="rect">
            <a:avLst/>
          </a:prstGeom>
          <a:noFill/>
        </p:spPr>
        <p:txBody>
          <a:bodyPr wrap="square" rtlCol="0">
            <a:spAutoFit/>
          </a:bodyPr>
          <a:lstStyle/>
          <a:p>
            <a:pPr algn="r"/>
            <a:r>
              <a:rPr lang="en-US" sz="1000">
                <a:latin typeface="Poppins" pitchFamily="2" charset="77"/>
                <a:cs typeface="Poppins" pitchFamily="2" charset="77"/>
              </a:rPr>
              <a:t>I am afraid of having a low blood sugar when I am sleeping</a:t>
            </a:r>
          </a:p>
        </p:txBody>
      </p:sp>
      <p:sp>
        <p:nvSpPr>
          <p:cNvPr id="76" name="TextBox 75">
            <a:extLst>
              <a:ext uri="{FF2B5EF4-FFF2-40B4-BE49-F238E27FC236}">
                <a16:creationId xmlns:a16="http://schemas.microsoft.com/office/drawing/2014/main" id="{5AC8B9F6-7BC3-44A1-556F-41B1477785DB}"/>
              </a:ext>
            </a:extLst>
          </p:cNvPr>
          <p:cNvSpPr txBox="1"/>
          <p:nvPr/>
        </p:nvSpPr>
        <p:spPr>
          <a:xfrm>
            <a:off x="1061155" y="2927526"/>
            <a:ext cx="4390516" cy="246221"/>
          </a:xfrm>
          <a:prstGeom prst="rect">
            <a:avLst/>
          </a:prstGeom>
          <a:noFill/>
        </p:spPr>
        <p:txBody>
          <a:bodyPr wrap="square" rtlCol="0">
            <a:spAutoFit/>
          </a:bodyPr>
          <a:lstStyle/>
          <a:p>
            <a:pPr algn="r"/>
            <a:r>
              <a:rPr lang="en-US" sz="1000">
                <a:latin typeface="Poppins" pitchFamily="2" charset="77"/>
                <a:cs typeface="Poppins" pitchFamily="2" charset="77"/>
              </a:rPr>
              <a:t>I am afraid of having a low blood sugar when I am out in public</a:t>
            </a:r>
          </a:p>
        </p:txBody>
      </p:sp>
      <p:sp>
        <p:nvSpPr>
          <p:cNvPr id="77" name="TextBox 76">
            <a:extLst>
              <a:ext uri="{FF2B5EF4-FFF2-40B4-BE49-F238E27FC236}">
                <a16:creationId xmlns:a16="http://schemas.microsoft.com/office/drawing/2014/main" id="{B8F70957-F8CE-135C-8D41-56295801E15D}"/>
              </a:ext>
            </a:extLst>
          </p:cNvPr>
          <p:cNvSpPr txBox="1"/>
          <p:nvPr/>
        </p:nvSpPr>
        <p:spPr>
          <a:xfrm>
            <a:off x="526527" y="3280146"/>
            <a:ext cx="4925144" cy="246221"/>
          </a:xfrm>
          <a:prstGeom prst="rect">
            <a:avLst/>
          </a:prstGeom>
          <a:noFill/>
        </p:spPr>
        <p:txBody>
          <a:bodyPr wrap="square" rtlCol="0">
            <a:spAutoFit/>
          </a:bodyPr>
          <a:lstStyle/>
          <a:p>
            <a:pPr algn="r"/>
            <a:r>
              <a:rPr lang="en-US" sz="1000">
                <a:latin typeface="Poppins" pitchFamily="2" charset="77"/>
                <a:cs typeface="Poppins" pitchFamily="2" charset="77"/>
              </a:rPr>
              <a:t>I eat a lot more that I really need to avoid having a low blood sugar </a:t>
            </a:r>
          </a:p>
        </p:txBody>
      </p:sp>
      <p:sp>
        <p:nvSpPr>
          <p:cNvPr id="78" name="TextBox 77">
            <a:extLst>
              <a:ext uri="{FF2B5EF4-FFF2-40B4-BE49-F238E27FC236}">
                <a16:creationId xmlns:a16="http://schemas.microsoft.com/office/drawing/2014/main" id="{181450F3-8327-308A-1A46-8AF4B28F1A54}"/>
              </a:ext>
            </a:extLst>
          </p:cNvPr>
          <p:cNvSpPr txBox="1"/>
          <p:nvPr/>
        </p:nvSpPr>
        <p:spPr>
          <a:xfrm>
            <a:off x="383822" y="3669719"/>
            <a:ext cx="5067849" cy="246221"/>
          </a:xfrm>
          <a:prstGeom prst="rect">
            <a:avLst/>
          </a:prstGeom>
          <a:noFill/>
        </p:spPr>
        <p:txBody>
          <a:bodyPr wrap="square" rtlCol="0">
            <a:spAutoFit/>
          </a:bodyPr>
          <a:lstStyle/>
          <a:p>
            <a:pPr algn="r"/>
            <a:r>
              <a:rPr lang="en-US" sz="1000">
                <a:latin typeface="Poppins" pitchFamily="2" charset="77"/>
                <a:cs typeface="Poppins" pitchFamily="2" charset="77"/>
              </a:rPr>
              <a:t>I am afraid of having a low blood sugar when no one is around to help me</a:t>
            </a:r>
          </a:p>
        </p:txBody>
      </p:sp>
      <p:sp>
        <p:nvSpPr>
          <p:cNvPr id="79" name="TextBox 78">
            <a:extLst>
              <a:ext uri="{FF2B5EF4-FFF2-40B4-BE49-F238E27FC236}">
                <a16:creationId xmlns:a16="http://schemas.microsoft.com/office/drawing/2014/main" id="{0BB90BFA-5753-3A20-56A0-E3FA80DF9E99}"/>
              </a:ext>
            </a:extLst>
          </p:cNvPr>
          <p:cNvSpPr txBox="1"/>
          <p:nvPr/>
        </p:nvSpPr>
        <p:spPr>
          <a:xfrm>
            <a:off x="1486944" y="4020467"/>
            <a:ext cx="3964727" cy="246221"/>
          </a:xfrm>
          <a:prstGeom prst="rect">
            <a:avLst/>
          </a:prstGeom>
          <a:noFill/>
        </p:spPr>
        <p:txBody>
          <a:bodyPr wrap="square" rtlCol="0">
            <a:spAutoFit/>
          </a:bodyPr>
          <a:lstStyle/>
          <a:p>
            <a:pPr algn="r"/>
            <a:r>
              <a:rPr lang="en-US" sz="1000">
                <a:latin typeface="Poppins" pitchFamily="2" charset="77"/>
                <a:cs typeface="Poppins" pitchFamily="2" charset="77"/>
              </a:rPr>
              <a:t>I am afraid of passing out due to low blood sugar</a:t>
            </a:r>
          </a:p>
        </p:txBody>
      </p:sp>
      <p:sp>
        <p:nvSpPr>
          <p:cNvPr id="80" name="TextBox 79">
            <a:extLst>
              <a:ext uri="{FF2B5EF4-FFF2-40B4-BE49-F238E27FC236}">
                <a16:creationId xmlns:a16="http://schemas.microsoft.com/office/drawing/2014/main" id="{DB4E441B-86B3-73F2-EDF0-48E5DB7F08D4}"/>
              </a:ext>
            </a:extLst>
          </p:cNvPr>
          <p:cNvSpPr txBox="1"/>
          <p:nvPr/>
        </p:nvSpPr>
        <p:spPr>
          <a:xfrm>
            <a:off x="79022" y="4427802"/>
            <a:ext cx="5407378" cy="246221"/>
          </a:xfrm>
          <a:prstGeom prst="rect">
            <a:avLst/>
          </a:prstGeom>
          <a:noFill/>
        </p:spPr>
        <p:txBody>
          <a:bodyPr wrap="square" rtlCol="0">
            <a:spAutoFit/>
          </a:bodyPr>
          <a:lstStyle/>
          <a:p>
            <a:pPr algn="r"/>
            <a:r>
              <a:rPr lang="en-US" sz="1000">
                <a:latin typeface="Poppins" pitchFamily="2" charset="77"/>
                <a:cs typeface="Poppins" pitchFamily="2" charset="77"/>
              </a:rPr>
              <a:t>I am afraid that I won’t catch and respond to a low blood sugar before it’s too late</a:t>
            </a:r>
          </a:p>
        </p:txBody>
      </p:sp>
      <p:sp>
        <p:nvSpPr>
          <p:cNvPr id="81" name="TextBox 80">
            <a:extLst>
              <a:ext uri="{FF2B5EF4-FFF2-40B4-BE49-F238E27FC236}">
                <a16:creationId xmlns:a16="http://schemas.microsoft.com/office/drawing/2014/main" id="{BADD587C-6F3B-22AB-0598-FF13DFA59419}"/>
              </a:ext>
            </a:extLst>
          </p:cNvPr>
          <p:cNvSpPr txBox="1"/>
          <p:nvPr/>
        </p:nvSpPr>
        <p:spPr>
          <a:xfrm>
            <a:off x="403211" y="4823871"/>
            <a:ext cx="5083189" cy="246221"/>
          </a:xfrm>
          <a:prstGeom prst="rect">
            <a:avLst/>
          </a:prstGeom>
          <a:noFill/>
        </p:spPr>
        <p:txBody>
          <a:bodyPr wrap="square" rtlCol="0">
            <a:spAutoFit/>
          </a:bodyPr>
          <a:lstStyle/>
          <a:p>
            <a:pPr algn="r"/>
            <a:r>
              <a:rPr lang="en-US" sz="1000">
                <a:latin typeface="Poppins" pitchFamily="2" charset="77"/>
                <a:cs typeface="Poppins" pitchFamily="2" charset="77"/>
              </a:rPr>
              <a:t>I limit my physical activity to avoid having a  low blood sugar </a:t>
            </a:r>
          </a:p>
        </p:txBody>
      </p:sp>
      <p:sp>
        <p:nvSpPr>
          <p:cNvPr id="82" name="TextBox 81">
            <a:extLst>
              <a:ext uri="{FF2B5EF4-FFF2-40B4-BE49-F238E27FC236}">
                <a16:creationId xmlns:a16="http://schemas.microsoft.com/office/drawing/2014/main" id="{29249980-52BB-A146-E5C1-6977CC10D67A}"/>
              </a:ext>
            </a:extLst>
          </p:cNvPr>
          <p:cNvSpPr txBox="1"/>
          <p:nvPr/>
        </p:nvSpPr>
        <p:spPr>
          <a:xfrm>
            <a:off x="561256" y="5189213"/>
            <a:ext cx="4925144" cy="246221"/>
          </a:xfrm>
          <a:prstGeom prst="rect">
            <a:avLst/>
          </a:prstGeom>
          <a:noFill/>
        </p:spPr>
        <p:txBody>
          <a:bodyPr wrap="square" rtlCol="0">
            <a:spAutoFit/>
          </a:bodyPr>
          <a:lstStyle/>
          <a:p>
            <a:pPr algn="r"/>
            <a:r>
              <a:rPr lang="en-US" sz="1000">
                <a:latin typeface="Poppins" pitchFamily="2" charset="77"/>
                <a:cs typeface="Poppins" pitchFamily="2" charset="77"/>
              </a:rPr>
              <a:t>I keep my blood sugars high to avoid having a low blood sugar </a:t>
            </a:r>
          </a:p>
        </p:txBody>
      </p:sp>
      <p:sp>
        <p:nvSpPr>
          <p:cNvPr id="2" name="TextBox 1">
            <a:extLst>
              <a:ext uri="{FF2B5EF4-FFF2-40B4-BE49-F238E27FC236}">
                <a16:creationId xmlns:a16="http://schemas.microsoft.com/office/drawing/2014/main" id="{8B69046C-75D6-B232-EAAF-ED64F5CC1E6C}"/>
              </a:ext>
            </a:extLst>
          </p:cNvPr>
          <p:cNvSpPr txBox="1"/>
          <p:nvPr/>
        </p:nvSpPr>
        <p:spPr>
          <a:xfrm>
            <a:off x="5836354" y="1492662"/>
            <a:ext cx="5283201" cy="523220"/>
          </a:xfrm>
          <a:prstGeom prst="rect">
            <a:avLst/>
          </a:prstGeom>
          <a:noFill/>
        </p:spPr>
        <p:txBody>
          <a:bodyPr wrap="square" rtlCol="0">
            <a:spAutoFit/>
          </a:bodyPr>
          <a:lstStyle/>
          <a:p>
            <a:pPr algn="ctr"/>
            <a:r>
              <a:rPr lang="en-US" sz="1400" b="1">
                <a:solidFill>
                  <a:srgbClr val="2E5A7A"/>
                </a:solidFill>
                <a:latin typeface="Poppins" pitchFamily="2" charset="77"/>
                <a:cs typeface="Poppins" pitchFamily="2" charset="77"/>
              </a:rPr>
              <a:t>Fear of hypoglycemia screener item distribution </a:t>
            </a:r>
            <a:br>
              <a:rPr lang="en-US" sz="1400" b="1">
                <a:solidFill>
                  <a:srgbClr val="2E5A7A"/>
                </a:solidFill>
                <a:latin typeface="Poppins" pitchFamily="2" charset="77"/>
                <a:cs typeface="Poppins" pitchFamily="2" charset="77"/>
              </a:rPr>
            </a:br>
            <a:r>
              <a:rPr lang="en-US" sz="1400" b="1">
                <a:solidFill>
                  <a:srgbClr val="2E5A7A"/>
                </a:solidFill>
                <a:latin typeface="Poppins" pitchFamily="2" charset="77"/>
                <a:cs typeface="Poppins" pitchFamily="2" charset="77"/>
              </a:rPr>
              <a:t>by response frequency</a:t>
            </a:r>
            <a:r>
              <a:rPr lang="en-US" sz="1400" b="1" baseline="30000">
                <a:solidFill>
                  <a:srgbClr val="2E5A7A"/>
                </a:solidFill>
                <a:latin typeface="Poppins" pitchFamily="2" charset="77"/>
                <a:cs typeface="Poppins" pitchFamily="2" charset="77"/>
              </a:rPr>
              <a:t>1</a:t>
            </a:r>
            <a:r>
              <a:rPr lang="en-US" sz="1400" b="1">
                <a:solidFill>
                  <a:srgbClr val="2E5A7A"/>
                </a:solidFill>
                <a:latin typeface="Poppins" pitchFamily="2" charset="77"/>
                <a:cs typeface="Poppins" pitchFamily="2" charset="77"/>
              </a:rPr>
              <a:t>*</a:t>
            </a:r>
          </a:p>
        </p:txBody>
      </p:sp>
      <p:sp>
        <p:nvSpPr>
          <p:cNvPr id="27" name="TextBox 26">
            <a:extLst>
              <a:ext uri="{FF2B5EF4-FFF2-40B4-BE49-F238E27FC236}">
                <a16:creationId xmlns:a16="http://schemas.microsoft.com/office/drawing/2014/main" id="{CB37C55C-FBA7-56F4-4357-5C5541566258}"/>
              </a:ext>
            </a:extLst>
          </p:cNvPr>
          <p:cNvSpPr txBox="1"/>
          <p:nvPr/>
        </p:nvSpPr>
        <p:spPr>
          <a:xfrm>
            <a:off x="327164" y="5478016"/>
            <a:ext cx="4741548" cy="1015663"/>
          </a:xfrm>
          <a:prstGeom prst="rect">
            <a:avLst/>
          </a:prstGeom>
          <a:noFill/>
        </p:spPr>
        <p:txBody>
          <a:bodyPr wrap="square" rtlCol="0">
            <a:spAutoFit/>
          </a:bodyPr>
          <a:lstStyle/>
          <a:p>
            <a:pPr marL="0" marR="0">
              <a:lnSpc>
                <a:spcPts val="1200"/>
              </a:lnSpc>
            </a:pPr>
            <a:r>
              <a:rPr lang="en-US" sz="1000" kern="0">
                <a:solidFill>
                  <a:srgbClr val="2E5A7A"/>
                </a:solidFill>
                <a:effectLst/>
                <a:latin typeface="Poppins" pitchFamily="2" charset="77"/>
                <a:ea typeface="Arial" panose="020B0604020202020204" pitchFamily="34" charset="0"/>
                <a:cs typeface="Poppins" pitchFamily="2" charset="77"/>
              </a:rPr>
              <a:t>Based on a U</a:t>
            </a:r>
            <a:r>
              <a:rPr lang="en-US" sz="1000" kern="0">
                <a:solidFill>
                  <a:srgbClr val="2E5A7A"/>
                </a:solidFill>
                <a:latin typeface="Poppins" pitchFamily="2" charset="77"/>
                <a:ea typeface="Arial" panose="020B0604020202020204" pitchFamily="34" charset="0"/>
                <a:cs typeface="Poppins" pitchFamily="2" charset="77"/>
              </a:rPr>
              <a:t>S</a:t>
            </a:r>
            <a:r>
              <a:rPr lang="en-US" sz="1000" kern="0">
                <a:solidFill>
                  <a:srgbClr val="2E5A7A"/>
                </a:solidFill>
                <a:effectLst/>
                <a:latin typeface="Poppins" pitchFamily="2" charset="77"/>
                <a:ea typeface="Arial" panose="020B0604020202020204" pitchFamily="34" charset="0"/>
                <a:cs typeface="Poppins" pitchFamily="2" charset="77"/>
              </a:rPr>
              <a:t> multiphase observational study using mixed methods in 2 phases: in the first phase, a cross-sectional survey was collected from adults with T1D (N=533); in the second, focus groups among healthcare professionals (n=11) who treat people with T1D for</a:t>
            </a:r>
            <a:r>
              <a:rPr lang="en-US" sz="1000" i="1" kern="0">
                <a:solidFill>
                  <a:srgbClr val="2E5A7A"/>
                </a:solidFill>
                <a:effectLst/>
                <a:latin typeface="Poppins" pitchFamily="2" charset="77"/>
                <a:ea typeface="Aptos" panose="020B0004020202020204" pitchFamily="34" charset="0"/>
                <a:cs typeface="Poppins" pitchFamily="2" charset="77"/>
              </a:rPr>
              <a:t> </a:t>
            </a:r>
            <a:r>
              <a:rPr lang="en-US" sz="1000" kern="0">
                <a:solidFill>
                  <a:srgbClr val="2E5A7A"/>
                </a:solidFill>
                <a:effectLst/>
                <a:latin typeface="Poppins" pitchFamily="2" charset="77"/>
                <a:ea typeface="Aptos" panose="020B0004020202020204" pitchFamily="34" charset="0"/>
                <a:cs typeface="Poppins" pitchFamily="2" charset="77"/>
              </a:rPr>
              <a:t>≥</a:t>
            </a:r>
            <a:r>
              <a:rPr lang="en-US" sz="1000" kern="0">
                <a:solidFill>
                  <a:srgbClr val="2E5A7A"/>
                </a:solidFill>
                <a:effectLst/>
                <a:latin typeface="Poppins" pitchFamily="2" charset="77"/>
                <a:ea typeface="Arial" panose="020B0604020202020204" pitchFamily="34" charset="0"/>
                <a:cs typeface="Poppins" pitchFamily="2" charset="77"/>
              </a:rPr>
              <a:t>5 years were conducted. High fear of hypoglycemia was defined as a total </a:t>
            </a:r>
            <a:r>
              <a:rPr lang="en-US" sz="1000" kern="0" err="1">
                <a:solidFill>
                  <a:srgbClr val="2E5A7A"/>
                </a:solidFill>
                <a:effectLst/>
                <a:latin typeface="Poppins" pitchFamily="2" charset="77"/>
                <a:ea typeface="Arial" panose="020B0604020202020204" pitchFamily="34" charset="0"/>
                <a:cs typeface="Poppins" pitchFamily="2" charset="77"/>
              </a:rPr>
              <a:t>FoH</a:t>
            </a:r>
            <a:r>
              <a:rPr lang="en-US" sz="1000" kern="0">
                <a:solidFill>
                  <a:srgbClr val="2E5A7A"/>
                </a:solidFill>
                <a:effectLst/>
                <a:latin typeface="Poppins" pitchFamily="2" charset="77"/>
                <a:ea typeface="Arial" panose="020B0604020202020204" pitchFamily="34" charset="0"/>
                <a:cs typeface="Poppins" pitchFamily="2" charset="77"/>
              </a:rPr>
              <a:t> score of &gt;30 as assessed using a validated 9-item screener.</a:t>
            </a:r>
            <a:r>
              <a:rPr lang="en-US" sz="1000" kern="0" baseline="30000">
                <a:solidFill>
                  <a:srgbClr val="2E5A7A"/>
                </a:solidFill>
                <a:latin typeface="Poppins" pitchFamily="2" charset="77"/>
                <a:ea typeface="Arial" panose="020B0604020202020204" pitchFamily="34" charset="0"/>
                <a:cs typeface="Poppins" pitchFamily="2" charset="77"/>
              </a:rPr>
              <a:t>1</a:t>
            </a:r>
            <a:r>
              <a:rPr lang="en-US" sz="1000">
                <a:solidFill>
                  <a:srgbClr val="2E5A7A"/>
                </a:solidFill>
                <a:effectLst/>
                <a:latin typeface="Poppins" pitchFamily="2" charset="77"/>
                <a:cs typeface="Poppins" pitchFamily="2" charset="77"/>
              </a:rPr>
              <a:t> </a:t>
            </a:r>
            <a:endParaRPr lang="en-US" sz="1000">
              <a:solidFill>
                <a:srgbClr val="2E5A7A"/>
              </a:solidFill>
              <a:effectLst/>
              <a:latin typeface="Poppins" pitchFamily="2" charset="77"/>
              <a:ea typeface="Aptos" panose="020B0004020202020204" pitchFamily="34" charset="0"/>
              <a:cs typeface="Poppins" pitchFamily="2" charset="77"/>
            </a:endParaRPr>
          </a:p>
        </p:txBody>
      </p:sp>
      <p:sp>
        <p:nvSpPr>
          <p:cNvPr id="28" name="TextBox 27">
            <a:extLst>
              <a:ext uri="{FF2B5EF4-FFF2-40B4-BE49-F238E27FC236}">
                <a16:creationId xmlns:a16="http://schemas.microsoft.com/office/drawing/2014/main" id="{E547442A-9E8E-2233-1830-222BA639A849}"/>
              </a:ext>
            </a:extLst>
          </p:cNvPr>
          <p:cNvSpPr txBox="1"/>
          <p:nvPr/>
        </p:nvSpPr>
        <p:spPr>
          <a:xfrm>
            <a:off x="327163" y="6443536"/>
            <a:ext cx="10874238" cy="400110"/>
          </a:xfrm>
          <a:prstGeom prst="rect">
            <a:avLst/>
          </a:prstGeom>
          <a:noFill/>
        </p:spPr>
        <p:txBody>
          <a:bodyPr wrap="square" rtlCol="0">
            <a:spAutoFit/>
          </a:bodyPr>
          <a:lstStyle/>
          <a:p>
            <a:pPr>
              <a:lnSpc>
                <a:spcPts val="1200"/>
              </a:lnSpc>
            </a:pPr>
            <a:r>
              <a:rPr lang="en-US" sz="1000" b="1">
                <a:solidFill>
                  <a:srgbClr val="2E5A7A"/>
                </a:solidFill>
                <a:latin typeface="Poppins" pitchFamily="2" charset="77"/>
                <a:ea typeface="Arial" panose="020B0604020202020204" pitchFamily="34" charset="0"/>
                <a:cs typeface="Poppins" pitchFamily="2" charset="77"/>
              </a:rPr>
              <a:t>Reference: 1.</a:t>
            </a:r>
            <a:r>
              <a:rPr lang="en-US" sz="1000">
                <a:solidFill>
                  <a:srgbClr val="2E5A7A"/>
                </a:solidFill>
                <a:latin typeface="Poppins" pitchFamily="2" charset="77"/>
                <a:cs typeface="Poppins" pitchFamily="2" charset="77"/>
              </a:rPr>
              <a:t> Peter ME, </a:t>
            </a:r>
            <a:r>
              <a:rPr lang="en-US" sz="1000" err="1">
                <a:solidFill>
                  <a:srgbClr val="2E5A7A"/>
                </a:solidFill>
                <a:latin typeface="Poppins" pitchFamily="2" charset="77"/>
                <a:cs typeface="Poppins" pitchFamily="2" charset="77"/>
              </a:rPr>
              <a:t>Rioles</a:t>
            </a:r>
            <a:r>
              <a:rPr lang="en-US" sz="1000">
                <a:solidFill>
                  <a:srgbClr val="2E5A7A"/>
                </a:solidFill>
                <a:latin typeface="Poppins" pitchFamily="2" charset="77"/>
                <a:cs typeface="Poppins" pitchFamily="2" charset="77"/>
              </a:rPr>
              <a:t> N, Liu J, et al. Prevalence of fear of hypoglycemia in adults with type 1 diabetes using a newly developed screener and clinician’s perspective on its implementation. </a:t>
            </a:r>
            <a:r>
              <a:rPr lang="en-US" sz="1000" i="1">
                <a:solidFill>
                  <a:srgbClr val="2E5A7A"/>
                </a:solidFill>
                <a:latin typeface="Poppins" pitchFamily="2" charset="77"/>
                <a:cs typeface="Poppins" pitchFamily="2" charset="77"/>
              </a:rPr>
              <a:t>BMJ Open Diabetes Res Care</a:t>
            </a:r>
            <a:r>
              <a:rPr lang="en-US" sz="1000">
                <a:solidFill>
                  <a:srgbClr val="2E5A7A"/>
                </a:solidFill>
                <a:latin typeface="Poppins" pitchFamily="2" charset="77"/>
                <a:cs typeface="Poppins" pitchFamily="2" charset="77"/>
              </a:rPr>
              <a:t>. 2023;11(4):e003394. </a:t>
            </a:r>
            <a:endParaRPr lang="en-US" sz="1000" b="1">
              <a:solidFill>
                <a:srgbClr val="2E5A7A"/>
              </a:solidFill>
              <a:latin typeface="Poppins" pitchFamily="2" charset="77"/>
              <a:ea typeface="Arial" panose="020B0604020202020204" pitchFamily="34" charset="0"/>
              <a:cs typeface="Poppins" pitchFamily="2" charset="77"/>
            </a:endParaRPr>
          </a:p>
        </p:txBody>
      </p:sp>
      <p:sp>
        <p:nvSpPr>
          <p:cNvPr id="29" name="TextBox 28">
            <a:extLst>
              <a:ext uri="{FF2B5EF4-FFF2-40B4-BE49-F238E27FC236}">
                <a16:creationId xmlns:a16="http://schemas.microsoft.com/office/drawing/2014/main" id="{856A1EB1-2769-FE0A-6D7A-4F1457C1552B}"/>
              </a:ext>
            </a:extLst>
          </p:cNvPr>
          <p:cNvSpPr txBox="1"/>
          <p:nvPr/>
        </p:nvSpPr>
        <p:spPr>
          <a:xfrm>
            <a:off x="271204" y="5457184"/>
            <a:ext cx="222662" cy="246221"/>
          </a:xfrm>
          <a:prstGeom prst="rect">
            <a:avLst/>
          </a:prstGeom>
          <a:noFill/>
        </p:spPr>
        <p:txBody>
          <a:bodyPr wrap="square" rtlCol="0">
            <a:spAutoFit/>
          </a:bodyPr>
          <a:lstStyle/>
          <a:p>
            <a:pPr>
              <a:spcBef>
                <a:spcPts val="1800"/>
              </a:spcBef>
              <a:spcAft>
                <a:spcPts val="1800"/>
              </a:spcAft>
            </a:pPr>
            <a:r>
              <a:rPr lang="en-US" sz="1000" i="0">
                <a:solidFill>
                  <a:srgbClr val="2E5A7A"/>
                </a:solidFill>
                <a:effectLst/>
                <a:latin typeface="Poppins" pitchFamily="2" charset="77"/>
                <a:cs typeface="Poppins" pitchFamily="2" charset="77"/>
              </a:rPr>
              <a:t>*</a:t>
            </a:r>
          </a:p>
        </p:txBody>
      </p:sp>
      <p:sp>
        <p:nvSpPr>
          <p:cNvPr id="6" name="Rectangle 5">
            <a:extLst>
              <a:ext uri="{FF2B5EF4-FFF2-40B4-BE49-F238E27FC236}">
                <a16:creationId xmlns:a16="http://schemas.microsoft.com/office/drawing/2014/main" id="{AF9ADE03-7559-BF37-BA30-C2C50993A83B}"/>
              </a:ext>
            </a:extLst>
          </p:cNvPr>
          <p:cNvSpPr/>
          <p:nvPr/>
        </p:nvSpPr>
        <p:spPr>
          <a:xfrm>
            <a:off x="389966" y="4760259"/>
            <a:ext cx="11214846" cy="753035"/>
          </a:xfrm>
          <a:prstGeom prst="rect">
            <a:avLst/>
          </a:prstGeom>
          <a:solidFill>
            <a:srgbClr val="FFEA25">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563A8C-6AE9-E573-0556-A40EA883C92D}"/>
              </a:ext>
            </a:extLst>
          </p:cNvPr>
          <p:cNvSpPr/>
          <p:nvPr/>
        </p:nvSpPr>
        <p:spPr>
          <a:xfrm>
            <a:off x="389965" y="2057400"/>
            <a:ext cx="11228293" cy="1896035"/>
          </a:xfrm>
          <a:prstGeom prst="rect">
            <a:avLst/>
          </a:prstGeom>
          <a:solidFill>
            <a:srgbClr val="FFEA25">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EBC162E-91F0-4B4F-F0D8-91A90B58D08D}"/>
              </a:ext>
            </a:extLst>
          </p:cNvPr>
          <p:cNvPicPr>
            <a:picLocks noChangeAspect="1"/>
          </p:cNvPicPr>
          <p:nvPr/>
        </p:nvPicPr>
        <p:blipFill>
          <a:blip r:embed="rId3"/>
          <a:stretch>
            <a:fillRect/>
          </a:stretch>
        </p:blipFill>
        <p:spPr>
          <a:xfrm>
            <a:off x="5605169" y="2045367"/>
            <a:ext cx="6017336" cy="4196966"/>
          </a:xfrm>
          <a:prstGeom prst="rect">
            <a:avLst/>
          </a:prstGeom>
        </p:spPr>
      </p:pic>
    </p:spTree>
    <p:extLst>
      <p:ext uri="{BB962C8B-B14F-4D97-AF65-F5344CB8AC3E}">
        <p14:creationId xmlns:p14="http://schemas.microsoft.com/office/powerpoint/2010/main" val="1365920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AB735-5744-DBC0-D788-2536C956B5C9}"/>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411A31CB-8830-3749-C6C1-92C44867E197}"/>
              </a:ext>
            </a:extLst>
          </p:cNvPr>
          <p:cNvSpPr txBox="1"/>
          <p:nvPr/>
        </p:nvSpPr>
        <p:spPr>
          <a:xfrm>
            <a:off x="327163" y="6164943"/>
            <a:ext cx="11200808" cy="400110"/>
          </a:xfrm>
          <a:prstGeom prst="rect">
            <a:avLst/>
          </a:prstGeom>
          <a:noFill/>
        </p:spPr>
        <p:txBody>
          <a:bodyPr wrap="square" rtlCol="0">
            <a:spAutoFit/>
          </a:bodyPr>
          <a:lstStyle/>
          <a:p>
            <a:pPr>
              <a:lnSpc>
                <a:spcPts val="1200"/>
              </a:lnSpc>
            </a:pPr>
            <a:r>
              <a:rPr lang="en-US" sz="1000" b="1">
                <a:solidFill>
                  <a:srgbClr val="2E5A7A"/>
                </a:solidFill>
                <a:latin typeface="Poppins" pitchFamily="2" charset="77"/>
                <a:ea typeface="Arial" panose="020B0604020202020204" pitchFamily="34" charset="0"/>
                <a:cs typeface="Poppins" pitchFamily="2" charset="77"/>
              </a:rPr>
              <a:t>Reference: 1. </a:t>
            </a:r>
            <a:r>
              <a:rPr lang="en-US" sz="1000" err="1">
                <a:solidFill>
                  <a:srgbClr val="2E5A7A"/>
                </a:solidFill>
                <a:latin typeface="Poppins" pitchFamily="2" charset="77"/>
                <a:cs typeface="Poppins" pitchFamily="2" charset="77"/>
              </a:rPr>
              <a:t>Mojdami</a:t>
            </a:r>
            <a:r>
              <a:rPr lang="en-US" sz="1000">
                <a:solidFill>
                  <a:srgbClr val="2E5A7A"/>
                </a:solidFill>
                <a:latin typeface="Poppins" pitchFamily="2" charset="77"/>
                <a:cs typeface="Poppins" pitchFamily="2" charset="77"/>
              </a:rPr>
              <a:t> D, Mitchell BD, </a:t>
            </a:r>
            <a:r>
              <a:rPr lang="en-US" sz="1000" err="1">
                <a:solidFill>
                  <a:srgbClr val="2E5A7A"/>
                </a:solidFill>
                <a:latin typeface="Poppins" pitchFamily="2" charset="77"/>
                <a:cs typeface="Poppins" pitchFamily="2" charset="77"/>
              </a:rPr>
              <a:t>Spaepen</a:t>
            </a:r>
            <a:r>
              <a:rPr lang="en-US" sz="1000">
                <a:solidFill>
                  <a:srgbClr val="2E5A7A"/>
                </a:solidFill>
                <a:latin typeface="Poppins" pitchFamily="2" charset="77"/>
                <a:cs typeface="Poppins" pitchFamily="2" charset="77"/>
              </a:rPr>
              <a:t> E, et al. Conversations and Reactions Around Severe Hypoglycemia Study: results of hypoglycemia experiences in Canadian adults with insulin-treated diabetes and their caregivers. </a:t>
            </a:r>
            <a:r>
              <a:rPr lang="en-US" sz="1000" i="1">
                <a:solidFill>
                  <a:srgbClr val="2E5A7A"/>
                </a:solidFill>
                <a:latin typeface="Poppins" pitchFamily="2" charset="77"/>
                <a:cs typeface="Poppins" pitchFamily="2" charset="77"/>
              </a:rPr>
              <a:t>Can J Diabetes</a:t>
            </a:r>
            <a:r>
              <a:rPr lang="en-US" sz="1000">
                <a:solidFill>
                  <a:srgbClr val="2E5A7A"/>
                </a:solidFill>
                <a:latin typeface="Poppins" pitchFamily="2" charset="77"/>
                <a:cs typeface="Poppins" pitchFamily="2" charset="77"/>
              </a:rPr>
              <a:t>. 2021;45(3):236–242. </a:t>
            </a:r>
            <a:endParaRPr lang="en-US" sz="1000" b="1">
              <a:solidFill>
                <a:srgbClr val="2E5A7A"/>
              </a:solidFill>
              <a:latin typeface="Poppins" pitchFamily="2" charset="77"/>
              <a:ea typeface="Arial" panose="020B0604020202020204" pitchFamily="34" charset="0"/>
              <a:cs typeface="Poppins" pitchFamily="2" charset="77"/>
            </a:endParaRPr>
          </a:p>
        </p:txBody>
      </p:sp>
      <p:sp>
        <p:nvSpPr>
          <p:cNvPr id="48" name="TextBox 47">
            <a:extLst>
              <a:ext uri="{FF2B5EF4-FFF2-40B4-BE49-F238E27FC236}">
                <a16:creationId xmlns:a16="http://schemas.microsoft.com/office/drawing/2014/main" id="{2C9B4B25-CEF3-E39F-F305-CB001C741330}"/>
              </a:ext>
            </a:extLst>
          </p:cNvPr>
          <p:cNvSpPr txBox="1"/>
          <p:nvPr/>
        </p:nvSpPr>
        <p:spPr>
          <a:xfrm>
            <a:off x="327163" y="5255498"/>
            <a:ext cx="4411362" cy="263534"/>
          </a:xfrm>
          <a:prstGeom prst="rect">
            <a:avLst/>
          </a:prstGeom>
          <a:noFill/>
        </p:spPr>
        <p:txBody>
          <a:bodyPr wrap="square" rtlCol="0">
            <a:spAutoFit/>
          </a:bodyPr>
          <a:lstStyle/>
          <a:p>
            <a:pPr marL="0" marR="0">
              <a:lnSpc>
                <a:spcPct val="115000"/>
              </a:lnSpc>
            </a:pPr>
            <a:r>
              <a:rPr lang="en-US" sz="1000">
                <a:solidFill>
                  <a:srgbClr val="2E5A7A"/>
                </a:solidFill>
                <a:effectLst/>
                <a:latin typeface="Poppins" pitchFamily="2" charset="77"/>
                <a:ea typeface="Arial" panose="020B0604020202020204" pitchFamily="34" charset="0"/>
                <a:cs typeface="Poppins" pitchFamily="2" charset="77"/>
              </a:rPr>
              <a:t>T1D, type 1 diabetes.</a:t>
            </a:r>
          </a:p>
        </p:txBody>
      </p:sp>
      <p:cxnSp>
        <p:nvCxnSpPr>
          <p:cNvPr id="4" name="Straight Connector 3">
            <a:extLst>
              <a:ext uri="{FF2B5EF4-FFF2-40B4-BE49-F238E27FC236}">
                <a16:creationId xmlns:a16="http://schemas.microsoft.com/office/drawing/2014/main" id="{ED16AB17-8B39-5AB4-1EE1-3CA661900357}"/>
              </a:ext>
            </a:extLst>
          </p:cNvPr>
          <p:cNvCxnSpPr>
            <a:cxnSpLocks/>
          </p:cNvCxnSpPr>
          <p:nvPr/>
        </p:nvCxnSpPr>
        <p:spPr>
          <a:xfrm>
            <a:off x="425720" y="543698"/>
            <a:ext cx="10427337" cy="0"/>
          </a:xfrm>
          <a:prstGeom prst="line">
            <a:avLst/>
          </a:prstGeom>
          <a:ln>
            <a:solidFill>
              <a:srgbClr val="9ABCC3"/>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E6A23D32-2251-037E-6E21-6885E80191B8}"/>
              </a:ext>
            </a:extLst>
          </p:cNvPr>
          <p:cNvSpPr txBox="1"/>
          <p:nvPr/>
        </p:nvSpPr>
        <p:spPr>
          <a:xfrm>
            <a:off x="7402285" y="6268994"/>
            <a:ext cx="4411362" cy="263534"/>
          </a:xfrm>
          <a:prstGeom prst="rect">
            <a:avLst/>
          </a:prstGeom>
          <a:noFill/>
        </p:spPr>
        <p:txBody>
          <a:bodyPr wrap="square" rtlCol="0">
            <a:spAutoFit/>
          </a:bodyPr>
          <a:lstStyle/>
          <a:p>
            <a:pPr marL="0" marR="0" algn="r">
              <a:lnSpc>
                <a:spcPct val="115000"/>
              </a:lnSpc>
            </a:pPr>
            <a:fld id="{32C6145F-F9D5-D942-9DFC-B2ADE210EED1}" type="slidenum">
              <a:rPr lang="en-US" sz="1000" b="1" smtClean="0">
                <a:solidFill>
                  <a:srgbClr val="2E5A7A"/>
                </a:solidFill>
                <a:effectLst/>
                <a:latin typeface="Poppins" pitchFamily="2" charset="77"/>
                <a:ea typeface="Arial" panose="020B0604020202020204" pitchFamily="34" charset="0"/>
                <a:cs typeface="Poppins" pitchFamily="2" charset="77"/>
              </a:rPr>
              <a:t>11</a:t>
            </a:fld>
            <a:endParaRPr lang="en-US" sz="1000" b="1">
              <a:solidFill>
                <a:srgbClr val="2E5A7A"/>
              </a:solidFill>
              <a:effectLst/>
              <a:latin typeface="Poppins" pitchFamily="2" charset="77"/>
              <a:ea typeface="Arial" panose="020B0604020202020204" pitchFamily="34" charset="0"/>
              <a:cs typeface="Poppins" pitchFamily="2" charset="77"/>
            </a:endParaRPr>
          </a:p>
        </p:txBody>
      </p:sp>
      <p:sp>
        <p:nvSpPr>
          <p:cNvPr id="3" name="TextBox 2">
            <a:extLst>
              <a:ext uri="{FF2B5EF4-FFF2-40B4-BE49-F238E27FC236}">
                <a16:creationId xmlns:a16="http://schemas.microsoft.com/office/drawing/2014/main" id="{9B5E8601-64C6-14D0-B638-87149545F6B4}"/>
              </a:ext>
            </a:extLst>
          </p:cNvPr>
          <p:cNvSpPr txBox="1"/>
          <p:nvPr/>
        </p:nvSpPr>
        <p:spPr>
          <a:xfrm>
            <a:off x="327162" y="808046"/>
            <a:ext cx="12029595" cy="1097736"/>
          </a:xfrm>
          <a:prstGeom prst="rect">
            <a:avLst/>
          </a:prstGeom>
          <a:noFill/>
        </p:spPr>
        <p:txBody>
          <a:bodyPr wrap="square" rtlCol="0">
            <a:spAutoFit/>
          </a:bodyPr>
          <a:lstStyle/>
          <a:p>
            <a:pPr marL="0" marR="0">
              <a:lnSpc>
                <a:spcPts val="4000"/>
              </a:lnSpc>
            </a:pPr>
            <a:r>
              <a:rPr lang="en-US" sz="2850" b="1">
                <a:solidFill>
                  <a:srgbClr val="000000"/>
                </a:solidFill>
                <a:effectLst/>
                <a:latin typeface="Poppins" pitchFamily="2" charset="77"/>
                <a:ea typeface="Arial" panose="020B0604020202020204" pitchFamily="34" charset="0"/>
                <a:cs typeface="Poppins" pitchFamily="2" charset="77"/>
              </a:rPr>
              <a:t>Severe hy</a:t>
            </a:r>
            <a:r>
              <a:rPr lang="en-US" sz="2850" b="1">
                <a:solidFill>
                  <a:srgbClr val="000000"/>
                </a:solidFill>
                <a:latin typeface="Poppins" pitchFamily="2" charset="77"/>
                <a:ea typeface="Arial" panose="020B0604020202020204" pitchFamily="34" charset="0"/>
                <a:cs typeface="Poppins" pitchFamily="2" charset="77"/>
              </a:rPr>
              <a:t>poglycemic events can have serious emotional consequences for both people with diabetes &amp; caregivers</a:t>
            </a:r>
            <a:endParaRPr lang="en-US" sz="2850">
              <a:effectLst/>
              <a:latin typeface="Poppins" pitchFamily="2" charset="77"/>
              <a:ea typeface="Arial" panose="020B0604020202020204" pitchFamily="34" charset="0"/>
              <a:cs typeface="Poppins" pitchFamily="2" charset="77"/>
            </a:endParaRPr>
          </a:p>
        </p:txBody>
      </p:sp>
      <p:sp>
        <p:nvSpPr>
          <p:cNvPr id="14" name="TextBox 13">
            <a:extLst>
              <a:ext uri="{FF2B5EF4-FFF2-40B4-BE49-F238E27FC236}">
                <a16:creationId xmlns:a16="http://schemas.microsoft.com/office/drawing/2014/main" id="{38EC271E-AF9D-05BE-6A14-D09A52AFC84F}"/>
              </a:ext>
            </a:extLst>
          </p:cNvPr>
          <p:cNvSpPr txBox="1"/>
          <p:nvPr/>
        </p:nvSpPr>
        <p:spPr>
          <a:xfrm>
            <a:off x="327162" y="5487960"/>
            <a:ext cx="11733033" cy="755976"/>
          </a:xfrm>
          <a:prstGeom prst="rect">
            <a:avLst/>
          </a:prstGeom>
          <a:noFill/>
        </p:spPr>
        <p:txBody>
          <a:bodyPr wrap="square" rtlCol="0">
            <a:spAutoFit/>
          </a:bodyPr>
          <a:lstStyle/>
          <a:p>
            <a:pPr marL="0" marR="0">
              <a:lnSpc>
                <a:spcPts val="1300"/>
              </a:lnSpc>
            </a:pPr>
            <a:r>
              <a:rPr lang="en-US" sz="1000" kern="0">
                <a:solidFill>
                  <a:srgbClr val="2E5A7A"/>
                </a:solidFill>
                <a:effectLst/>
                <a:latin typeface="Poppins" pitchFamily="2" charset="77"/>
                <a:ea typeface="Arial" panose="020B0604020202020204" pitchFamily="34" charset="0"/>
                <a:cs typeface="Poppins" pitchFamily="2" charset="77"/>
              </a:rPr>
              <a:t>Based on a question of patients’ emotional impact of the most recent severe hypoglycemic episode in the Conversations and Reactions Around Severe Hypoglycemia (CRASH) study, a cross-sectional, online, 30-minute survey conducted among Canada-based patients with T1D or type 2 diabetes (treated with insulin via injection or pump at the time of the study and who had ≥1 self-reported severe hypoglycemic event in the previous 3 years while treated with insulin, and caregivers of adult patients with diabetes (n=184 patients and n=140 caregivers).</a:t>
            </a:r>
            <a:r>
              <a:rPr lang="en-US" sz="1000" kern="0" baseline="30000">
                <a:solidFill>
                  <a:srgbClr val="2E5A7A"/>
                </a:solidFill>
                <a:latin typeface="Poppins" pitchFamily="2" charset="77"/>
                <a:ea typeface="Arial" panose="020B0604020202020204" pitchFamily="34" charset="0"/>
                <a:cs typeface="Poppins" pitchFamily="2" charset="77"/>
              </a:rPr>
              <a:t>1</a:t>
            </a:r>
            <a:endParaRPr lang="en-US" sz="1000">
              <a:solidFill>
                <a:srgbClr val="2E5A7A"/>
              </a:solidFill>
              <a:effectLst/>
              <a:latin typeface="Poppins" pitchFamily="2" charset="77"/>
              <a:ea typeface="Aptos" panose="020B0004020202020204" pitchFamily="34" charset="0"/>
              <a:cs typeface="Poppins" pitchFamily="2" charset="77"/>
            </a:endParaRPr>
          </a:p>
        </p:txBody>
      </p:sp>
      <p:graphicFrame>
        <p:nvGraphicFramePr>
          <p:cNvPr id="30" name="Chart 29">
            <a:extLst>
              <a:ext uri="{FF2B5EF4-FFF2-40B4-BE49-F238E27FC236}">
                <a16:creationId xmlns:a16="http://schemas.microsoft.com/office/drawing/2014/main" id="{2D111638-8FC2-9205-1E0B-1406330293BB}"/>
              </a:ext>
            </a:extLst>
          </p:cNvPr>
          <p:cNvGraphicFramePr/>
          <p:nvPr/>
        </p:nvGraphicFramePr>
        <p:xfrm>
          <a:off x="1371600" y="2024743"/>
          <a:ext cx="9286522" cy="332014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7B26225C-21C3-8014-1DAD-C3ECB940EFDE}"/>
              </a:ext>
            </a:extLst>
          </p:cNvPr>
          <p:cNvSpPr txBox="1"/>
          <p:nvPr/>
        </p:nvSpPr>
        <p:spPr>
          <a:xfrm>
            <a:off x="271204" y="5466139"/>
            <a:ext cx="222662" cy="246221"/>
          </a:xfrm>
          <a:prstGeom prst="rect">
            <a:avLst/>
          </a:prstGeom>
          <a:noFill/>
        </p:spPr>
        <p:txBody>
          <a:bodyPr wrap="square" rtlCol="0">
            <a:spAutoFit/>
          </a:bodyPr>
          <a:lstStyle/>
          <a:p>
            <a:pPr>
              <a:spcBef>
                <a:spcPts val="1800"/>
              </a:spcBef>
              <a:spcAft>
                <a:spcPts val="1800"/>
              </a:spcAft>
            </a:pPr>
            <a:r>
              <a:rPr lang="en-US" sz="1000" i="0">
                <a:solidFill>
                  <a:srgbClr val="2E5A7A"/>
                </a:solidFill>
                <a:effectLst/>
                <a:latin typeface="Poppins" pitchFamily="2" charset="77"/>
                <a:cs typeface="Poppins" pitchFamily="2" charset="77"/>
              </a:rPr>
              <a:t>*</a:t>
            </a:r>
          </a:p>
        </p:txBody>
      </p:sp>
      <p:sp>
        <p:nvSpPr>
          <p:cNvPr id="2" name="TextBox 1">
            <a:extLst>
              <a:ext uri="{FF2B5EF4-FFF2-40B4-BE49-F238E27FC236}">
                <a16:creationId xmlns:a16="http://schemas.microsoft.com/office/drawing/2014/main" id="{F1310AE1-1065-33BC-0DEC-5BB0AF4B1B41}"/>
              </a:ext>
            </a:extLst>
          </p:cNvPr>
          <p:cNvSpPr txBox="1"/>
          <p:nvPr/>
        </p:nvSpPr>
        <p:spPr>
          <a:xfrm>
            <a:off x="10539663" y="360218"/>
            <a:ext cx="1260100" cy="369332"/>
          </a:xfrm>
          <a:prstGeom prst="rect">
            <a:avLst/>
          </a:prstGeom>
          <a:solidFill>
            <a:schemeClr val="bg1"/>
          </a:solidFill>
        </p:spPr>
        <p:txBody>
          <a:bodyPr wrap="square" rtlCol="0">
            <a:spAutoFit/>
          </a:bodyPr>
          <a:lstStyle/>
          <a:p>
            <a:pPr algn="r"/>
            <a:r>
              <a:rPr lang="en-US">
                <a:solidFill>
                  <a:srgbClr val="9ABCC3"/>
                </a:solidFill>
                <a:latin typeface="Barlow" pitchFamily="2" charset="77"/>
              </a:rPr>
              <a:t>BURDENS</a:t>
            </a:r>
          </a:p>
        </p:txBody>
      </p:sp>
      <p:sp>
        <p:nvSpPr>
          <p:cNvPr id="9" name="Rectangle 8">
            <a:extLst>
              <a:ext uri="{FF2B5EF4-FFF2-40B4-BE49-F238E27FC236}">
                <a16:creationId xmlns:a16="http://schemas.microsoft.com/office/drawing/2014/main" id="{94C7FFD0-36BE-E92A-B45B-5DD07F83FDFD}"/>
              </a:ext>
            </a:extLst>
          </p:cNvPr>
          <p:cNvSpPr/>
          <p:nvPr/>
        </p:nvSpPr>
        <p:spPr>
          <a:xfrm>
            <a:off x="9040872" y="3691976"/>
            <a:ext cx="82502" cy="82502"/>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CFD27B-1931-7060-A06C-C4F227161137}"/>
              </a:ext>
            </a:extLst>
          </p:cNvPr>
          <p:cNvSpPr/>
          <p:nvPr/>
        </p:nvSpPr>
        <p:spPr>
          <a:xfrm>
            <a:off x="9040872" y="3979587"/>
            <a:ext cx="82502" cy="82502"/>
          </a:xfrm>
          <a:prstGeom prst="rect">
            <a:avLst/>
          </a:prstGeom>
          <a:solidFill>
            <a:srgbClr val="9ABC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1FA3B9D-8444-1B72-D602-815E0F99EEA9}"/>
              </a:ext>
            </a:extLst>
          </p:cNvPr>
          <p:cNvSpPr txBox="1"/>
          <p:nvPr/>
        </p:nvSpPr>
        <p:spPr>
          <a:xfrm>
            <a:off x="9088998" y="3595724"/>
            <a:ext cx="1650046" cy="276999"/>
          </a:xfrm>
          <a:prstGeom prst="rect">
            <a:avLst/>
          </a:prstGeom>
          <a:noFill/>
        </p:spPr>
        <p:txBody>
          <a:bodyPr wrap="square" rtlCol="0">
            <a:spAutoFit/>
          </a:bodyPr>
          <a:lstStyle/>
          <a:p>
            <a:r>
              <a:rPr lang="en-US" sz="1200">
                <a:latin typeface="Poppins" pitchFamily="2" charset="77"/>
                <a:cs typeface="Poppins" pitchFamily="2" charset="77"/>
              </a:rPr>
              <a:t>Persons with T1D</a:t>
            </a:r>
          </a:p>
        </p:txBody>
      </p:sp>
      <p:sp>
        <p:nvSpPr>
          <p:cNvPr id="15" name="TextBox 14">
            <a:extLst>
              <a:ext uri="{FF2B5EF4-FFF2-40B4-BE49-F238E27FC236}">
                <a16:creationId xmlns:a16="http://schemas.microsoft.com/office/drawing/2014/main" id="{7EACAB65-FB4B-5C30-0809-B2E8FF1C4EDE}"/>
              </a:ext>
            </a:extLst>
          </p:cNvPr>
          <p:cNvSpPr txBox="1"/>
          <p:nvPr/>
        </p:nvSpPr>
        <p:spPr>
          <a:xfrm>
            <a:off x="9088998" y="3886200"/>
            <a:ext cx="1650046" cy="276999"/>
          </a:xfrm>
          <a:prstGeom prst="rect">
            <a:avLst/>
          </a:prstGeom>
          <a:noFill/>
        </p:spPr>
        <p:txBody>
          <a:bodyPr wrap="square" rtlCol="0">
            <a:spAutoFit/>
          </a:bodyPr>
          <a:lstStyle/>
          <a:p>
            <a:r>
              <a:rPr lang="en-US" sz="1200">
                <a:latin typeface="Poppins" pitchFamily="2" charset="77"/>
                <a:cs typeface="Poppins" pitchFamily="2" charset="77"/>
              </a:rPr>
              <a:t>Caregivers</a:t>
            </a:r>
          </a:p>
        </p:txBody>
      </p:sp>
      <p:sp>
        <p:nvSpPr>
          <p:cNvPr id="5" name="TextBox 4">
            <a:extLst>
              <a:ext uri="{FF2B5EF4-FFF2-40B4-BE49-F238E27FC236}">
                <a16:creationId xmlns:a16="http://schemas.microsoft.com/office/drawing/2014/main" id="{51ACCCE6-92D8-CB01-4A6B-EFB01AC6ABB1}"/>
              </a:ext>
            </a:extLst>
          </p:cNvPr>
          <p:cNvSpPr txBox="1"/>
          <p:nvPr/>
        </p:nvSpPr>
        <p:spPr>
          <a:xfrm>
            <a:off x="2659623" y="5057776"/>
            <a:ext cx="1569477" cy="286524"/>
          </a:xfrm>
          <a:prstGeom prst="rect">
            <a:avLst/>
          </a:prstGeom>
          <a:noFill/>
        </p:spPr>
        <p:txBody>
          <a:bodyPr wrap="square" rtlCol="0">
            <a:spAutoFit/>
          </a:bodyPr>
          <a:lstStyle/>
          <a:p>
            <a:pPr algn="ctr"/>
            <a:r>
              <a:rPr lang="en-US" sz="1200">
                <a:latin typeface="Poppins" pitchFamily="2" charset="77"/>
                <a:cs typeface="Poppins" pitchFamily="2" charset="77"/>
              </a:rPr>
              <a:t>Scared</a:t>
            </a:r>
          </a:p>
        </p:txBody>
      </p:sp>
      <p:sp>
        <p:nvSpPr>
          <p:cNvPr id="6" name="TextBox 5">
            <a:extLst>
              <a:ext uri="{FF2B5EF4-FFF2-40B4-BE49-F238E27FC236}">
                <a16:creationId xmlns:a16="http://schemas.microsoft.com/office/drawing/2014/main" id="{85463A78-CEF4-E0D4-6859-4ED58204FA50}"/>
              </a:ext>
            </a:extLst>
          </p:cNvPr>
          <p:cNvSpPr txBox="1"/>
          <p:nvPr/>
        </p:nvSpPr>
        <p:spPr>
          <a:xfrm>
            <a:off x="4800600" y="5072062"/>
            <a:ext cx="1643063" cy="276999"/>
          </a:xfrm>
          <a:prstGeom prst="rect">
            <a:avLst/>
          </a:prstGeom>
          <a:noFill/>
        </p:spPr>
        <p:txBody>
          <a:bodyPr wrap="square" rtlCol="0">
            <a:spAutoFit/>
          </a:bodyPr>
          <a:lstStyle/>
          <a:p>
            <a:pPr algn="ctr"/>
            <a:r>
              <a:rPr lang="en-US" sz="1200">
                <a:latin typeface="Poppins" pitchFamily="2" charset="77"/>
                <a:cs typeface="Poppins" pitchFamily="2" charset="77"/>
              </a:rPr>
              <a:t>Unprepared</a:t>
            </a:r>
          </a:p>
        </p:txBody>
      </p:sp>
      <p:sp>
        <p:nvSpPr>
          <p:cNvPr id="7" name="TextBox 6">
            <a:extLst>
              <a:ext uri="{FF2B5EF4-FFF2-40B4-BE49-F238E27FC236}">
                <a16:creationId xmlns:a16="http://schemas.microsoft.com/office/drawing/2014/main" id="{11F3BD4A-ED92-D97B-9FF3-A0AEA4A8A694}"/>
              </a:ext>
            </a:extLst>
          </p:cNvPr>
          <p:cNvSpPr txBox="1"/>
          <p:nvPr/>
        </p:nvSpPr>
        <p:spPr>
          <a:xfrm>
            <a:off x="7010400" y="5072062"/>
            <a:ext cx="1643063" cy="276999"/>
          </a:xfrm>
          <a:prstGeom prst="rect">
            <a:avLst/>
          </a:prstGeom>
          <a:noFill/>
        </p:spPr>
        <p:txBody>
          <a:bodyPr wrap="square" rtlCol="0">
            <a:spAutoFit/>
          </a:bodyPr>
          <a:lstStyle/>
          <a:p>
            <a:pPr algn="ctr"/>
            <a:r>
              <a:rPr lang="en-US" sz="1200">
                <a:latin typeface="Poppins" pitchFamily="2" charset="77"/>
                <a:cs typeface="Poppins" pitchFamily="2" charset="77"/>
              </a:rPr>
              <a:t>Helpless</a:t>
            </a:r>
          </a:p>
        </p:txBody>
      </p:sp>
    </p:spTree>
    <p:extLst>
      <p:ext uri="{BB962C8B-B14F-4D97-AF65-F5344CB8AC3E}">
        <p14:creationId xmlns:p14="http://schemas.microsoft.com/office/powerpoint/2010/main" val="2039058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744FB-149B-1218-A5C7-5907069E8C89}"/>
            </a:ext>
          </a:extLst>
        </p:cNvPr>
        <p:cNvGrpSpPr/>
        <p:nvPr/>
      </p:nvGrpSpPr>
      <p:grpSpPr>
        <a:xfrm>
          <a:off x="0" y="0"/>
          <a:ext cx="0" cy="0"/>
          <a:chOff x="0" y="0"/>
          <a:chExt cx="0" cy="0"/>
        </a:xfrm>
      </p:grpSpPr>
      <p:sp>
        <p:nvSpPr>
          <p:cNvPr id="39" name="TextBox 38">
            <a:extLst>
              <a:ext uri="{FF2B5EF4-FFF2-40B4-BE49-F238E27FC236}">
                <a16:creationId xmlns:a16="http://schemas.microsoft.com/office/drawing/2014/main" id="{C7CECEA0-A2A4-55E2-577B-19274786F462}"/>
              </a:ext>
            </a:extLst>
          </p:cNvPr>
          <p:cNvSpPr txBox="1"/>
          <p:nvPr/>
        </p:nvSpPr>
        <p:spPr>
          <a:xfrm>
            <a:off x="327162" y="6268760"/>
            <a:ext cx="10961323" cy="400110"/>
          </a:xfrm>
          <a:prstGeom prst="rect">
            <a:avLst/>
          </a:prstGeom>
          <a:noFill/>
        </p:spPr>
        <p:txBody>
          <a:bodyPr wrap="square" rtlCol="0">
            <a:spAutoFit/>
          </a:bodyPr>
          <a:lstStyle/>
          <a:p>
            <a:pPr>
              <a:lnSpc>
                <a:spcPts val="1200"/>
              </a:lnSpc>
            </a:pPr>
            <a:r>
              <a:rPr lang="en-US" sz="1000" b="1">
                <a:solidFill>
                  <a:srgbClr val="2E5A7A"/>
                </a:solidFill>
                <a:latin typeface="Poppins" pitchFamily="2" charset="77"/>
                <a:ea typeface="Arial" panose="020B0604020202020204" pitchFamily="34" charset="0"/>
                <a:cs typeface="Poppins" pitchFamily="2" charset="77"/>
              </a:rPr>
              <a:t>Reference: 1. </a:t>
            </a:r>
            <a:r>
              <a:rPr lang="en-US" sz="1000">
                <a:solidFill>
                  <a:srgbClr val="2E5A7A"/>
                </a:solidFill>
                <a:latin typeface="Poppins" pitchFamily="2" charset="77"/>
                <a:cs typeface="Poppins" pitchFamily="2" charset="77"/>
              </a:rPr>
              <a:t>Chatwin H, Broadley M, </a:t>
            </a:r>
            <a:r>
              <a:rPr lang="en-US" sz="1000" err="1">
                <a:solidFill>
                  <a:srgbClr val="2E5A7A"/>
                </a:solidFill>
                <a:latin typeface="Poppins" pitchFamily="2" charset="77"/>
                <a:cs typeface="Poppins" pitchFamily="2" charset="77"/>
              </a:rPr>
              <a:t>Valdersdorf</a:t>
            </a:r>
            <a:r>
              <a:rPr lang="en-US" sz="1000">
                <a:solidFill>
                  <a:srgbClr val="2E5A7A"/>
                </a:solidFill>
                <a:latin typeface="Poppins" pitchFamily="2" charset="77"/>
                <a:cs typeface="Poppins" pitchFamily="2" charset="77"/>
              </a:rPr>
              <a:t> Jensen M, et al. ‘Never again will I be carefree’: a qualitative study of the impact of hypoglycemia on quality of life among adults with type 1 diabetes. </a:t>
            </a:r>
            <a:r>
              <a:rPr lang="en-US" sz="1000" i="1">
                <a:solidFill>
                  <a:srgbClr val="2E5A7A"/>
                </a:solidFill>
                <a:latin typeface="Poppins" pitchFamily="2" charset="77"/>
                <a:cs typeface="Poppins" pitchFamily="2" charset="77"/>
              </a:rPr>
              <a:t>BMJ Open Diabetes Res Care</a:t>
            </a:r>
            <a:r>
              <a:rPr lang="en-US" sz="1000">
                <a:solidFill>
                  <a:srgbClr val="2E5A7A"/>
                </a:solidFill>
                <a:latin typeface="Poppins" pitchFamily="2" charset="77"/>
                <a:cs typeface="Poppins" pitchFamily="2" charset="77"/>
              </a:rPr>
              <a:t>. 2021;9(1):e002322. </a:t>
            </a:r>
            <a:endParaRPr lang="en-US" sz="1000" b="1">
              <a:solidFill>
                <a:srgbClr val="2E5A7A"/>
              </a:solidFill>
              <a:latin typeface="Poppins" pitchFamily="2" charset="77"/>
              <a:ea typeface="Arial" panose="020B0604020202020204" pitchFamily="34" charset="0"/>
              <a:cs typeface="Poppins" pitchFamily="2" charset="77"/>
            </a:endParaRPr>
          </a:p>
        </p:txBody>
      </p:sp>
      <p:cxnSp>
        <p:nvCxnSpPr>
          <p:cNvPr id="4" name="Straight Connector 3">
            <a:extLst>
              <a:ext uri="{FF2B5EF4-FFF2-40B4-BE49-F238E27FC236}">
                <a16:creationId xmlns:a16="http://schemas.microsoft.com/office/drawing/2014/main" id="{89DE29EC-C2F9-41F2-E121-BAD4B4F4BF42}"/>
              </a:ext>
            </a:extLst>
          </p:cNvPr>
          <p:cNvCxnSpPr>
            <a:cxnSpLocks/>
          </p:cNvCxnSpPr>
          <p:nvPr/>
        </p:nvCxnSpPr>
        <p:spPr>
          <a:xfrm>
            <a:off x="425720" y="543698"/>
            <a:ext cx="10427337" cy="0"/>
          </a:xfrm>
          <a:prstGeom prst="line">
            <a:avLst/>
          </a:prstGeom>
          <a:ln>
            <a:solidFill>
              <a:srgbClr val="9ABCC3"/>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3A2F79D-DECB-9DB3-DED3-2DC4C4D5E47C}"/>
              </a:ext>
            </a:extLst>
          </p:cNvPr>
          <p:cNvSpPr txBox="1"/>
          <p:nvPr/>
        </p:nvSpPr>
        <p:spPr>
          <a:xfrm>
            <a:off x="7402285" y="6268994"/>
            <a:ext cx="4411362" cy="263534"/>
          </a:xfrm>
          <a:prstGeom prst="rect">
            <a:avLst/>
          </a:prstGeom>
          <a:noFill/>
        </p:spPr>
        <p:txBody>
          <a:bodyPr wrap="square" rtlCol="0">
            <a:spAutoFit/>
          </a:bodyPr>
          <a:lstStyle/>
          <a:p>
            <a:pPr marL="0" marR="0" algn="r">
              <a:lnSpc>
                <a:spcPct val="115000"/>
              </a:lnSpc>
            </a:pPr>
            <a:fld id="{32C6145F-F9D5-D942-9DFC-B2ADE210EED1}" type="slidenum">
              <a:rPr lang="en-US" sz="1000" b="1" smtClean="0">
                <a:solidFill>
                  <a:srgbClr val="2E5A7A"/>
                </a:solidFill>
                <a:effectLst/>
                <a:latin typeface="Poppins" pitchFamily="2" charset="77"/>
                <a:ea typeface="Arial" panose="020B0604020202020204" pitchFamily="34" charset="0"/>
                <a:cs typeface="Poppins" pitchFamily="2" charset="77"/>
              </a:rPr>
              <a:t>12</a:t>
            </a:fld>
            <a:endParaRPr lang="en-US" sz="1000" b="1">
              <a:solidFill>
                <a:srgbClr val="2E5A7A"/>
              </a:solidFill>
              <a:effectLst/>
              <a:latin typeface="Poppins" pitchFamily="2" charset="77"/>
              <a:ea typeface="Arial" panose="020B0604020202020204" pitchFamily="34" charset="0"/>
              <a:cs typeface="Poppins" pitchFamily="2" charset="77"/>
            </a:endParaRPr>
          </a:p>
        </p:txBody>
      </p:sp>
      <p:sp>
        <p:nvSpPr>
          <p:cNvPr id="24" name="TextBox 23">
            <a:extLst>
              <a:ext uri="{FF2B5EF4-FFF2-40B4-BE49-F238E27FC236}">
                <a16:creationId xmlns:a16="http://schemas.microsoft.com/office/drawing/2014/main" id="{EF8E49FC-238B-1290-5FA5-9D0BCA348F8B}"/>
              </a:ext>
            </a:extLst>
          </p:cNvPr>
          <p:cNvSpPr txBox="1"/>
          <p:nvPr/>
        </p:nvSpPr>
        <p:spPr>
          <a:xfrm>
            <a:off x="327163" y="5445034"/>
            <a:ext cx="4411362" cy="263534"/>
          </a:xfrm>
          <a:prstGeom prst="rect">
            <a:avLst/>
          </a:prstGeom>
          <a:noFill/>
        </p:spPr>
        <p:txBody>
          <a:bodyPr wrap="square" rtlCol="0">
            <a:spAutoFit/>
          </a:bodyPr>
          <a:lstStyle/>
          <a:p>
            <a:pPr marL="0" marR="0">
              <a:lnSpc>
                <a:spcPct val="115000"/>
              </a:lnSpc>
            </a:pPr>
            <a:r>
              <a:rPr lang="en-US" sz="1000">
                <a:solidFill>
                  <a:srgbClr val="2E5A7A"/>
                </a:solidFill>
                <a:effectLst/>
                <a:latin typeface="Poppins" pitchFamily="2" charset="77"/>
                <a:ea typeface="Arial" panose="020B0604020202020204" pitchFamily="34" charset="0"/>
                <a:cs typeface="Poppins" pitchFamily="2" charset="77"/>
              </a:rPr>
              <a:t>T1D, type 1 diabetes.</a:t>
            </a:r>
          </a:p>
        </p:txBody>
      </p:sp>
      <p:sp>
        <p:nvSpPr>
          <p:cNvPr id="3" name="TextBox 2">
            <a:extLst>
              <a:ext uri="{FF2B5EF4-FFF2-40B4-BE49-F238E27FC236}">
                <a16:creationId xmlns:a16="http://schemas.microsoft.com/office/drawing/2014/main" id="{73A076B0-94F9-5BAF-E122-8559202C4925}"/>
              </a:ext>
            </a:extLst>
          </p:cNvPr>
          <p:cNvSpPr txBox="1"/>
          <p:nvPr/>
        </p:nvSpPr>
        <p:spPr>
          <a:xfrm>
            <a:off x="327163" y="808046"/>
            <a:ext cx="11440294" cy="1077218"/>
          </a:xfrm>
          <a:prstGeom prst="rect">
            <a:avLst/>
          </a:prstGeom>
          <a:noFill/>
        </p:spPr>
        <p:txBody>
          <a:bodyPr wrap="square" rtlCol="0">
            <a:spAutoFit/>
          </a:bodyPr>
          <a:lstStyle/>
          <a:p>
            <a:r>
              <a:rPr lang="en-US" sz="3200" b="1">
                <a:solidFill>
                  <a:srgbClr val="000000"/>
                </a:solidFill>
                <a:effectLst/>
                <a:latin typeface="Poppins" pitchFamily="2" charset="77"/>
                <a:cs typeface="Poppins" pitchFamily="2" charset="77"/>
              </a:rPr>
              <a:t>Severe lows can vastly impact the lives of people </a:t>
            </a:r>
            <a:br>
              <a:rPr lang="en-US" sz="3200" b="1">
                <a:solidFill>
                  <a:srgbClr val="000000"/>
                </a:solidFill>
                <a:effectLst/>
                <a:latin typeface="Poppins" pitchFamily="2" charset="77"/>
                <a:cs typeface="Poppins" pitchFamily="2" charset="77"/>
              </a:rPr>
            </a:br>
            <a:r>
              <a:rPr lang="en-US" sz="3200" b="1">
                <a:solidFill>
                  <a:srgbClr val="000000"/>
                </a:solidFill>
                <a:effectLst/>
                <a:latin typeface="Poppins" pitchFamily="2" charset="77"/>
                <a:cs typeface="Poppins" pitchFamily="2" charset="77"/>
              </a:rPr>
              <a:t>with diabetes</a:t>
            </a:r>
          </a:p>
        </p:txBody>
      </p:sp>
      <p:sp>
        <p:nvSpPr>
          <p:cNvPr id="16" name="TextBox 15">
            <a:extLst>
              <a:ext uri="{FF2B5EF4-FFF2-40B4-BE49-F238E27FC236}">
                <a16:creationId xmlns:a16="http://schemas.microsoft.com/office/drawing/2014/main" id="{95F2C43A-8265-E780-7F79-C008F4709BA5}"/>
              </a:ext>
            </a:extLst>
          </p:cNvPr>
          <p:cNvSpPr txBox="1"/>
          <p:nvPr/>
        </p:nvSpPr>
        <p:spPr>
          <a:xfrm>
            <a:off x="327163" y="5648106"/>
            <a:ext cx="11070180" cy="707886"/>
          </a:xfrm>
          <a:prstGeom prst="rect">
            <a:avLst/>
          </a:prstGeom>
          <a:noFill/>
        </p:spPr>
        <p:txBody>
          <a:bodyPr wrap="square" rtlCol="0">
            <a:spAutoFit/>
          </a:bodyPr>
          <a:lstStyle/>
          <a:p>
            <a:pPr marL="0" marR="0">
              <a:lnSpc>
                <a:spcPts val="1200"/>
              </a:lnSpc>
            </a:pPr>
            <a:r>
              <a:rPr lang="en-US" sz="1000" kern="0">
                <a:solidFill>
                  <a:srgbClr val="2E5A7A"/>
                </a:solidFill>
                <a:effectLst/>
                <a:latin typeface="Poppins" pitchFamily="2" charset="77"/>
                <a:ea typeface="Arial" panose="020B0604020202020204" pitchFamily="34" charset="0"/>
                <a:cs typeface="Poppins" pitchFamily="2" charset="77"/>
              </a:rPr>
              <a:t>Based on a web-based qualitative survey of adults with T1D across four European countries (Denmark, Germany, the Netherlands, and the UK) to identify areas of life important to overall quality of life, then describe how hypoglycemia affects those areas they identified (N=219). The survey involved a ‘Wheel of Life’ activity that asked participants to identify areas of life that are important to their overall quality of life, then describe how hypoglycemia affects those areas they identified. This activity has been implemented as an interview method in past research on the impact of diabetes on quality of life.</a:t>
            </a:r>
            <a:r>
              <a:rPr lang="en-US" sz="1000" kern="0" baseline="30000">
                <a:solidFill>
                  <a:srgbClr val="2E5A7A"/>
                </a:solidFill>
                <a:latin typeface="Poppins" pitchFamily="2" charset="77"/>
                <a:ea typeface="Arial" panose="020B0604020202020204" pitchFamily="34" charset="0"/>
                <a:cs typeface="Poppins" pitchFamily="2" charset="77"/>
              </a:rPr>
              <a:t>1</a:t>
            </a:r>
            <a:r>
              <a:rPr lang="en-US" sz="1000">
                <a:solidFill>
                  <a:srgbClr val="2E5A7A"/>
                </a:solidFill>
                <a:effectLst/>
                <a:latin typeface="Poppins" pitchFamily="2" charset="77"/>
                <a:cs typeface="Poppins" pitchFamily="2" charset="77"/>
              </a:rPr>
              <a:t> </a:t>
            </a:r>
            <a:endParaRPr lang="en-US" sz="1000">
              <a:solidFill>
                <a:srgbClr val="2E5A7A"/>
              </a:solidFill>
              <a:effectLst/>
              <a:latin typeface="Poppins" pitchFamily="2" charset="77"/>
              <a:ea typeface="Aptos" panose="020B0004020202020204" pitchFamily="34" charset="0"/>
              <a:cs typeface="Poppins" pitchFamily="2" charset="77"/>
            </a:endParaRPr>
          </a:p>
        </p:txBody>
      </p:sp>
      <p:sp>
        <p:nvSpPr>
          <p:cNvPr id="21" name="TextBox 20">
            <a:extLst>
              <a:ext uri="{FF2B5EF4-FFF2-40B4-BE49-F238E27FC236}">
                <a16:creationId xmlns:a16="http://schemas.microsoft.com/office/drawing/2014/main" id="{62F9BB39-84C5-8EA1-A7B4-151FF983E243}"/>
              </a:ext>
            </a:extLst>
          </p:cNvPr>
          <p:cNvSpPr txBox="1"/>
          <p:nvPr/>
        </p:nvSpPr>
        <p:spPr>
          <a:xfrm>
            <a:off x="271204" y="5635438"/>
            <a:ext cx="222662" cy="246221"/>
          </a:xfrm>
          <a:prstGeom prst="rect">
            <a:avLst/>
          </a:prstGeom>
          <a:noFill/>
        </p:spPr>
        <p:txBody>
          <a:bodyPr wrap="square" rtlCol="0">
            <a:spAutoFit/>
          </a:bodyPr>
          <a:lstStyle/>
          <a:p>
            <a:pPr>
              <a:spcBef>
                <a:spcPts val="1800"/>
              </a:spcBef>
              <a:spcAft>
                <a:spcPts val="1800"/>
              </a:spcAft>
            </a:pPr>
            <a:r>
              <a:rPr lang="en-US" sz="1000" i="0">
                <a:solidFill>
                  <a:srgbClr val="2E5A7A"/>
                </a:solidFill>
                <a:effectLst/>
                <a:latin typeface="Poppins" pitchFamily="2" charset="77"/>
                <a:cs typeface="Poppins" pitchFamily="2" charset="77"/>
              </a:rPr>
              <a:t>*</a:t>
            </a:r>
          </a:p>
        </p:txBody>
      </p:sp>
      <p:sp>
        <p:nvSpPr>
          <p:cNvPr id="18" name="TextBox 17">
            <a:extLst>
              <a:ext uri="{FF2B5EF4-FFF2-40B4-BE49-F238E27FC236}">
                <a16:creationId xmlns:a16="http://schemas.microsoft.com/office/drawing/2014/main" id="{0D426BFE-3700-D388-C299-8A2013D65672}"/>
              </a:ext>
            </a:extLst>
          </p:cNvPr>
          <p:cNvSpPr txBox="1"/>
          <p:nvPr/>
        </p:nvSpPr>
        <p:spPr>
          <a:xfrm>
            <a:off x="2973946" y="2486818"/>
            <a:ext cx="7005371" cy="1067215"/>
          </a:xfrm>
          <a:prstGeom prst="rect">
            <a:avLst/>
          </a:prstGeom>
          <a:noFill/>
        </p:spPr>
        <p:txBody>
          <a:bodyPr wrap="square" rtlCol="0">
            <a:spAutoFit/>
          </a:bodyPr>
          <a:lstStyle/>
          <a:p>
            <a:pPr>
              <a:lnSpc>
                <a:spcPct val="115000"/>
              </a:lnSpc>
            </a:pPr>
            <a:r>
              <a:rPr lang="en-US" sz="2800">
                <a:solidFill>
                  <a:srgbClr val="2E5A7A"/>
                </a:solidFill>
                <a:latin typeface="Poppins" pitchFamily="2" charset="77"/>
                <a:ea typeface="Arial" panose="020B0604020202020204" pitchFamily="34" charset="0"/>
                <a:cs typeface="Poppins" pitchFamily="2" charset="77"/>
              </a:rPr>
              <a:t>reported hypoglycemia affected ≥1 area of </a:t>
            </a:r>
            <a:r>
              <a:rPr lang="en-US" sz="2800" b="1">
                <a:solidFill>
                  <a:srgbClr val="2E5A7A"/>
                </a:solidFill>
                <a:effectLst/>
                <a:latin typeface="Poppins" pitchFamily="2" charset="77"/>
                <a:ea typeface="Arial Unicode MS" panose="020B0604020202020204" pitchFamily="34" charset="-128"/>
                <a:cs typeface="Poppins" pitchFamily="2" charset="77"/>
              </a:rPr>
              <a:t>quality of life</a:t>
            </a:r>
            <a:r>
              <a:rPr lang="en-US" sz="2800" b="1" baseline="30000">
                <a:solidFill>
                  <a:srgbClr val="2E5A7A"/>
                </a:solidFill>
                <a:latin typeface="Poppins" pitchFamily="2" charset="77"/>
                <a:ea typeface="Arial Unicode MS" panose="020B0604020202020204" pitchFamily="34" charset="-128"/>
                <a:cs typeface="Poppins" pitchFamily="2" charset="77"/>
              </a:rPr>
              <a:t>1</a:t>
            </a:r>
            <a:r>
              <a:rPr lang="en-US" sz="2800" b="1" baseline="30000">
                <a:solidFill>
                  <a:srgbClr val="2E5A7A"/>
                </a:solidFill>
                <a:effectLst/>
                <a:latin typeface="Poppins" pitchFamily="2" charset="77"/>
                <a:ea typeface="Arial Unicode MS" panose="020B0604020202020204" pitchFamily="34" charset="-128"/>
                <a:cs typeface="Poppins" pitchFamily="2" charset="77"/>
              </a:rPr>
              <a:t>*</a:t>
            </a:r>
            <a:endParaRPr lang="en-US" sz="2800" b="1">
              <a:solidFill>
                <a:srgbClr val="2E5A7A"/>
              </a:solidFill>
              <a:effectLst/>
              <a:latin typeface="Poppins" pitchFamily="2" charset="77"/>
              <a:ea typeface="Arial" panose="020B0604020202020204" pitchFamily="34" charset="0"/>
              <a:cs typeface="Poppins" pitchFamily="2" charset="77"/>
            </a:endParaRPr>
          </a:p>
        </p:txBody>
      </p:sp>
      <p:sp>
        <p:nvSpPr>
          <p:cNvPr id="29" name="TextBox 28">
            <a:extLst>
              <a:ext uri="{FF2B5EF4-FFF2-40B4-BE49-F238E27FC236}">
                <a16:creationId xmlns:a16="http://schemas.microsoft.com/office/drawing/2014/main" id="{8EC0FB80-8E37-ECCD-9885-41634FC9351A}"/>
              </a:ext>
            </a:extLst>
          </p:cNvPr>
          <p:cNvSpPr txBox="1"/>
          <p:nvPr/>
        </p:nvSpPr>
        <p:spPr>
          <a:xfrm>
            <a:off x="289561" y="2143838"/>
            <a:ext cx="2569028" cy="2146742"/>
          </a:xfrm>
          <a:prstGeom prst="rect">
            <a:avLst/>
          </a:prstGeom>
          <a:noFill/>
        </p:spPr>
        <p:txBody>
          <a:bodyPr wrap="square" rtlCol="0">
            <a:spAutoFit/>
          </a:bodyPr>
          <a:lstStyle/>
          <a:p>
            <a:pPr>
              <a:lnSpc>
                <a:spcPct val="115000"/>
              </a:lnSpc>
            </a:pPr>
            <a:r>
              <a:rPr lang="en-US" sz="12000" b="1" kern="0">
                <a:solidFill>
                  <a:srgbClr val="2E5A7A"/>
                </a:solidFill>
                <a:effectLst/>
                <a:latin typeface="Poppins" pitchFamily="2" charset="77"/>
                <a:ea typeface="Arial" panose="020B0604020202020204" pitchFamily="34" charset="0"/>
                <a:cs typeface="Poppins" pitchFamily="2" charset="77"/>
              </a:rPr>
              <a:t>95</a:t>
            </a:r>
            <a:endParaRPr lang="en-US" sz="12000" b="1">
              <a:solidFill>
                <a:srgbClr val="2E5A7A"/>
              </a:solidFill>
              <a:effectLst/>
              <a:latin typeface="Poppins" pitchFamily="2" charset="77"/>
              <a:ea typeface="Arial" panose="020B0604020202020204" pitchFamily="34" charset="0"/>
              <a:cs typeface="Poppins" pitchFamily="2" charset="77"/>
            </a:endParaRPr>
          </a:p>
        </p:txBody>
      </p:sp>
      <p:sp>
        <p:nvSpPr>
          <p:cNvPr id="30" name="TextBox 29">
            <a:extLst>
              <a:ext uri="{FF2B5EF4-FFF2-40B4-BE49-F238E27FC236}">
                <a16:creationId xmlns:a16="http://schemas.microsoft.com/office/drawing/2014/main" id="{934FDA15-406B-E138-8692-7C73E91E7C57}"/>
              </a:ext>
            </a:extLst>
          </p:cNvPr>
          <p:cNvSpPr txBox="1"/>
          <p:nvPr/>
        </p:nvSpPr>
        <p:spPr>
          <a:xfrm>
            <a:off x="2244602" y="2492181"/>
            <a:ext cx="555171" cy="640175"/>
          </a:xfrm>
          <a:prstGeom prst="rect">
            <a:avLst/>
          </a:prstGeom>
          <a:noFill/>
        </p:spPr>
        <p:txBody>
          <a:bodyPr wrap="square" rtlCol="0">
            <a:spAutoFit/>
          </a:bodyPr>
          <a:lstStyle/>
          <a:p>
            <a:pPr>
              <a:lnSpc>
                <a:spcPct val="115000"/>
              </a:lnSpc>
            </a:pPr>
            <a:r>
              <a:rPr lang="en-US" sz="3200" b="1" kern="0">
                <a:solidFill>
                  <a:srgbClr val="2E5A7A"/>
                </a:solidFill>
                <a:effectLst/>
                <a:latin typeface="Poppins" pitchFamily="2" charset="77"/>
                <a:ea typeface="Arial" panose="020B0604020202020204" pitchFamily="34" charset="0"/>
                <a:cs typeface="Poppins" pitchFamily="2" charset="77"/>
              </a:rPr>
              <a:t>%</a:t>
            </a:r>
            <a:endParaRPr lang="en-US" sz="3200" b="1">
              <a:solidFill>
                <a:srgbClr val="2E5A7A"/>
              </a:solidFill>
              <a:effectLst/>
              <a:latin typeface="Poppins" pitchFamily="2" charset="77"/>
              <a:ea typeface="Arial" panose="020B0604020202020204" pitchFamily="34" charset="0"/>
              <a:cs typeface="Poppins" pitchFamily="2" charset="77"/>
            </a:endParaRPr>
          </a:p>
        </p:txBody>
      </p:sp>
      <p:sp>
        <p:nvSpPr>
          <p:cNvPr id="35" name="TextBox 34">
            <a:extLst>
              <a:ext uri="{FF2B5EF4-FFF2-40B4-BE49-F238E27FC236}">
                <a16:creationId xmlns:a16="http://schemas.microsoft.com/office/drawing/2014/main" id="{0C027C52-2566-BA70-B7C7-D1B695E448B6}"/>
              </a:ext>
            </a:extLst>
          </p:cNvPr>
          <p:cNvSpPr txBox="1"/>
          <p:nvPr/>
        </p:nvSpPr>
        <p:spPr>
          <a:xfrm>
            <a:off x="353576" y="1935707"/>
            <a:ext cx="7634459" cy="468975"/>
          </a:xfrm>
          <a:prstGeom prst="rect">
            <a:avLst/>
          </a:prstGeom>
          <a:noFill/>
        </p:spPr>
        <p:txBody>
          <a:bodyPr wrap="square" rtlCol="0">
            <a:spAutoFit/>
          </a:bodyPr>
          <a:lstStyle/>
          <a:p>
            <a:pPr>
              <a:lnSpc>
                <a:spcPct val="115000"/>
              </a:lnSpc>
            </a:pPr>
            <a:r>
              <a:rPr lang="en-US" sz="2200">
                <a:solidFill>
                  <a:srgbClr val="2E5A7A"/>
                </a:solidFill>
                <a:effectLst/>
                <a:latin typeface="Poppins" pitchFamily="2" charset="77"/>
                <a:ea typeface="Arial" panose="020B0604020202020204" pitchFamily="34" charset="0"/>
                <a:cs typeface="Poppins" pitchFamily="2" charset="77"/>
              </a:rPr>
              <a:t>IN A SURVEY OF PEOPLE WITH T1D:</a:t>
            </a:r>
          </a:p>
        </p:txBody>
      </p:sp>
      <p:sp>
        <p:nvSpPr>
          <p:cNvPr id="2" name="TextBox 1">
            <a:extLst>
              <a:ext uri="{FF2B5EF4-FFF2-40B4-BE49-F238E27FC236}">
                <a16:creationId xmlns:a16="http://schemas.microsoft.com/office/drawing/2014/main" id="{FAFBD4B0-F90C-43E2-1550-93A02E772B9B}"/>
              </a:ext>
            </a:extLst>
          </p:cNvPr>
          <p:cNvSpPr txBox="1"/>
          <p:nvPr/>
        </p:nvSpPr>
        <p:spPr>
          <a:xfrm>
            <a:off x="10539663" y="360218"/>
            <a:ext cx="1260100" cy="369332"/>
          </a:xfrm>
          <a:prstGeom prst="rect">
            <a:avLst/>
          </a:prstGeom>
          <a:solidFill>
            <a:schemeClr val="bg1"/>
          </a:solidFill>
        </p:spPr>
        <p:txBody>
          <a:bodyPr wrap="square" rtlCol="0">
            <a:spAutoFit/>
          </a:bodyPr>
          <a:lstStyle/>
          <a:p>
            <a:pPr algn="r"/>
            <a:r>
              <a:rPr lang="en-US">
                <a:solidFill>
                  <a:srgbClr val="9ABCC3"/>
                </a:solidFill>
                <a:latin typeface="Barlow" pitchFamily="2" charset="77"/>
              </a:rPr>
              <a:t>BURDENS</a:t>
            </a:r>
          </a:p>
        </p:txBody>
      </p:sp>
      <p:sp>
        <p:nvSpPr>
          <p:cNvPr id="23" name="TextBox 22">
            <a:extLst>
              <a:ext uri="{FF2B5EF4-FFF2-40B4-BE49-F238E27FC236}">
                <a16:creationId xmlns:a16="http://schemas.microsoft.com/office/drawing/2014/main" id="{82E3738C-6505-EA64-6E99-EAD7353A1A64}"/>
              </a:ext>
            </a:extLst>
          </p:cNvPr>
          <p:cNvSpPr txBox="1"/>
          <p:nvPr/>
        </p:nvSpPr>
        <p:spPr>
          <a:xfrm>
            <a:off x="2964847" y="3642482"/>
            <a:ext cx="6198924" cy="400494"/>
          </a:xfrm>
          <a:prstGeom prst="rect">
            <a:avLst/>
          </a:prstGeom>
          <a:noFill/>
        </p:spPr>
        <p:txBody>
          <a:bodyPr wrap="square" rtlCol="0">
            <a:spAutoFit/>
          </a:bodyPr>
          <a:lstStyle/>
          <a:p>
            <a:pPr marL="0" marR="0">
              <a:lnSpc>
                <a:spcPct val="115000"/>
              </a:lnSpc>
            </a:pPr>
            <a:r>
              <a:rPr lang="en-US">
                <a:solidFill>
                  <a:srgbClr val="2E5A7A"/>
                </a:solidFill>
                <a:effectLst/>
                <a:latin typeface="Poppins" pitchFamily="2" charset="77"/>
                <a:ea typeface="Arial" panose="020B0604020202020204" pitchFamily="34" charset="0"/>
                <a:cs typeface="Poppins" pitchFamily="2" charset="77"/>
              </a:rPr>
              <a:t>AREAS OF QUALITY OF LIFE IMPACTED INCLUDED</a:t>
            </a:r>
            <a:r>
              <a:rPr lang="en-US" baseline="30000">
                <a:solidFill>
                  <a:srgbClr val="2E5A7A"/>
                </a:solidFill>
                <a:latin typeface="Poppins" pitchFamily="2" charset="77"/>
                <a:ea typeface="Arial" panose="020B0604020202020204" pitchFamily="34" charset="0"/>
                <a:cs typeface="Poppins" pitchFamily="2" charset="77"/>
              </a:rPr>
              <a:t>1</a:t>
            </a:r>
            <a:r>
              <a:rPr lang="en-US">
                <a:solidFill>
                  <a:srgbClr val="2E5A7A"/>
                </a:solidFill>
                <a:effectLst/>
                <a:latin typeface="Poppins" pitchFamily="2" charset="77"/>
                <a:ea typeface="Arial" panose="020B0604020202020204" pitchFamily="34" charset="0"/>
                <a:cs typeface="Poppins" pitchFamily="2" charset="77"/>
              </a:rPr>
              <a:t>*:</a:t>
            </a:r>
          </a:p>
        </p:txBody>
      </p:sp>
      <p:sp>
        <p:nvSpPr>
          <p:cNvPr id="25" name="TextBox 24">
            <a:extLst>
              <a:ext uri="{FF2B5EF4-FFF2-40B4-BE49-F238E27FC236}">
                <a16:creationId xmlns:a16="http://schemas.microsoft.com/office/drawing/2014/main" id="{ACF5BE7E-CEC7-BCB9-60B1-C64509E98BCE}"/>
              </a:ext>
            </a:extLst>
          </p:cNvPr>
          <p:cNvSpPr txBox="1"/>
          <p:nvPr/>
        </p:nvSpPr>
        <p:spPr>
          <a:xfrm>
            <a:off x="2964847" y="4076619"/>
            <a:ext cx="3876776" cy="1215717"/>
          </a:xfrm>
          <a:prstGeom prst="rect">
            <a:avLst/>
          </a:prstGeom>
          <a:noFill/>
        </p:spPr>
        <p:txBody>
          <a:bodyPr wrap="square" rtlCol="0">
            <a:spAutoFit/>
          </a:bodyPr>
          <a:lstStyle/>
          <a:p>
            <a:pPr marR="0" lvl="0">
              <a:lnSpc>
                <a:spcPts val="2200"/>
              </a:lnSpc>
            </a:pPr>
            <a:r>
              <a:rPr lang="en-US" sz="1700" u="none" strike="noStrike">
                <a:solidFill>
                  <a:srgbClr val="2E5A7A"/>
                </a:solidFill>
                <a:effectLst/>
                <a:latin typeface="Poppins" pitchFamily="2" charset="77"/>
                <a:ea typeface="Arial" panose="020B0604020202020204" pitchFamily="34" charset="0"/>
                <a:cs typeface="Poppins" pitchFamily="2" charset="77"/>
              </a:rPr>
              <a:t>• Work and studies </a:t>
            </a:r>
          </a:p>
          <a:p>
            <a:pPr>
              <a:lnSpc>
                <a:spcPts val="2200"/>
              </a:lnSpc>
            </a:pPr>
            <a:r>
              <a:rPr lang="en-US" sz="1700">
                <a:solidFill>
                  <a:srgbClr val="2E5A7A"/>
                </a:solidFill>
                <a:latin typeface="Poppins" pitchFamily="2" charset="77"/>
                <a:ea typeface="Arial" panose="020B0604020202020204" pitchFamily="34" charset="0"/>
                <a:cs typeface="Poppins" pitchFamily="2" charset="77"/>
              </a:rPr>
              <a:t>• Relationships and social life</a:t>
            </a:r>
            <a:endParaRPr lang="en-US" sz="1700" u="none" strike="noStrike">
              <a:solidFill>
                <a:srgbClr val="2E5A7A"/>
              </a:solidFill>
              <a:effectLst/>
              <a:latin typeface="Poppins" pitchFamily="2" charset="77"/>
              <a:ea typeface="Arial" panose="020B0604020202020204" pitchFamily="34" charset="0"/>
              <a:cs typeface="Poppins" pitchFamily="2" charset="77"/>
            </a:endParaRPr>
          </a:p>
          <a:p>
            <a:pPr marR="0" lvl="0">
              <a:lnSpc>
                <a:spcPts val="2200"/>
              </a:lnSpc>
            </a:pPr>
            <a:r>
              <a:rPr lang="en-US" sz="1700" u="none" strike="noStrike">
                <a:solidFill>
                  <a:srgbClr val="2E5A7A"/>
                </a:solidFill>
                <a:effectLst/>
                <a:latin typeface="Poppins" pitchFamily="2" charset="77"/>
                <a:ea typeface="Arial" panose="020B0604020202020204" pitchFamily="34" charset="0"/>
                <a:cs typeface="Poppins" pitchFamily="2" charset="77"/>
              </a:rPr>
              <a:t>• Leisure and physical activity</a:t>
            </a:r>
          </a:p>
          <a:p>
            <a:pPr marR="0" lvl="0">
              <a:lnSpc>
                <a:spcPts val="2200"/>
              </a:lnSpc>
            </a:pPr>
            <a:r>
              <a:rPr lang="en-US" sz="1700" u="none" strike="noStrike">
                <a:solidFill>
                  <a:srgbClr val="2E5A7A"/>
                </a:solidFill>
                <a:effectLst/>
                <a:latin typeface="Poppins" pitchFamily="2" charset="77"/>
                <a:ea typeface="Arial" panose="020B0604020202020204" pitchFamily="34" charset="0"/>
                <a:cs typeface="Poppins" pitchFamily="2" charset="77"/>
              </a:rPr>
              <a:t>• Everyday life</a:t>
            </a:r>
          </a:p>
        </p:txBody>
      </p:sp>
      <p:sp>
        <p:nvSpPr>
          <p:cNvPr id="26" name="TextBox 25">
            <a:extLst>
              <a:ext uri="{FF2B5EF4-FFF2-40B4-BE49-F238E27FC236}">
                <a16:creationId xmlns:a16="http://schemas.microsoft.com/office/drawing/2014/main" id="{FA071F3A-8E7E-B372-7736-B6CE81D85965}"/>
              </a:ext>
            </a:extLst>
          </p:cNvPr>
          <p:cNvSpPr txBox="1"/>
          <p:nvPr/>
        </p:nvSpPr>
        <p:spPr>
          <a:xfrm>
            <a:off x="7020017" y="4076619"/>
            <a:ext cx="3329079" cy="1219565"/>
          </a:xfrm>
          <a:prstGeom prst="rect">
            <a:avLst/>
          </a:prstGeom>
          <a:noFill/>
        </p:spPr>
        <p:txBody>
          <a:bodyPr wrap="square" rtlCol="0">
            <a:spAutoFit/>
          </a:bodyPr>
          <a:lstStyle/>
          <a:p>
            <a:pPr marR="0" lvl="0">
              <a:lnSpc>
                <a:spcPts val="2200"/>
              </a:lnSpc>
            </a:pPr>
            <a:r>
              <a:rPr lang="en-US" sz="1700" u="none" strike="noStrike">
                <a:solidFill>
                  <a:srgbClr val="2E5A7A"/>
                </a:solidFill>
                <a:effectLst/>
                <a:latin typeface="Poppins" pitchFamily="2" charset="77"/>
                <a:ea typeface="Arial" panose="020B0604020202020204" pitchFamily="34" charset="0"/>
                <a:cs typeface="Poppins" pitchFamily="2" charset="77"/>
              </a:rPr>
              <a:t>• Sleep</a:t>
            </a:r>
          </a:p>
          <a:p>
            <a:pPr marR="0" lvl="0">
              <a:lnSpc>
                <a:spcPts val="2200"/>
              </a:lnSpc>
            </a:pPr>
            <a:r>
              <a:rPr lang="en-US" sz="1700" u="none" strike="noStrike">
                <a:solidFill>
                  <a:srgbClr val="2E5A7A"/>
                </a:solidFill>
                <a:effectLst/>
                <a:latin typeface="Poppins" pitchFamily="2" charset="77"/>
                <a:ea typeface="Arial" panose="020B0604020202020204" pitchFamily="34" charset="0"/>
                <a:cs typeface="Poppins" pitchFamily="2" charset="77"/>
              </a:rPr>
              <a:t>• Sex life</a:t>
            </a:r>
          </a:p>
          <a:p>
            <a:pPr marR="0" lvl="0">
              <a:lnSpc>
                <a:spcPts val="2200"/>
              </a:lnSpc>
            </a:pPr>
            <a:r>
              <a:rPr lang="en-US" sz="1700" u="none" strike="noStrike">
                <a:solidFill>
                  <a:srgbClr val="2E5A7A"/>
                </a:solidFill>
                <a:effectLst/>
                <a:latin typeface="Poppins" pitchFamily="2" charset="77"/>
                <a:ea typeface="Arial" panose="020B0604020202020204" pitchFamily="34" charset="0"/>
                <a:cs typeface="Poppins" pitchFamily="2" charset="77"/>
              </a:rPr>
              <a:t>• Physical health</a:t>
            </a:r>
          </a:p>
          <a:p>
            <a:pPr>
              <a:lnSpc>
                <a:spcPts val="2200"/>
              </a:lnSpc>
            </a:pPr>
            <a:r>
              <a:rPr lang="en-US" sz="1700" u="none" strike="noStrike">
                <a:solidFill>
                  <a:srgbClr val="2E5A7A"/>
                </a:solidFill>
                <a:effectLst/>
                <a:latin typeface="Poppins" pitchFamily="2" charset="77"/>
                <a:ea typeface="Arial" panose="020B0604020202020204" pitchFamily="34" charset="0"/>
                <a:cs typeface="Poppins" pitchFamily="2" charset="77"/>
              </a:rPr>
              <a:t>• </a:t>
            </a:r>
            <a:r>
              <a:rPr lang="en-US" sz="1700" kern="0">
                <a:solidFill>
                  <a:srgbClr val="2E5A7A"/>
                </a:solidFill>
                <a:effectLst/>
                <a:latin typeface="Poppins" pitchFamily="2" charset="77"/>
                <a:ea typeface="Arial" panose="020B0604020202020204" pitchFamily="34" charset="0"/>
                <a:cs typeface="Poppins" pitchFamily="2" charset="77"/>
              </a:rPr>
              <a:t>Mental health</a:t>
            </a:r>
            <a:r>
              <a:rPr lang="en-US" sz="1700">
                <a:solidFill>
                  <a:srgbClr val="2E5A7A"/>
                </a:solidFill>
                <a:effectLst/>
                <a:latin typeface="Poppins" pitchFamily="2" charset="77"/>
                <a:cs typeface="Poppins" pitchFamily="2" charset="77"/>
              </a:rPr>
              <a:t> </a:t>
            </a:r>
            <a:endParaRPr lang="en-US" sz="1700">
              <a:solidFill>
                <a:srgbClr val="2E5A7A"/>
              </a:solidFill>
              <a:effectLst/>
              <a:latin typeface="Poppins" pitchFamily="2" charset="77"/>
              <a:ea typeface="Arial" panose="020B0604020202020204" pitchFamily="34" charset="0"/>
              <a:cs typeface="Poppins" pitchFamily="2" charset="77"/>
            </a:endParaRPr>
          </a:p>
        </p:txBody>
      </p:sp>
    </p:spTree>
    <p:extLst>
      <p:ext uri="{BB962C8B-B14F-4D97-AF65-F5344CB8AC3E}">
        <p14:creationId xmlns:p14="http://schemas.microsoft.com/office/powerpoint/2010/main" val="2630376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8D57B-D0BE-8136-B54D-F6221D58B76E}"/>
            </a:ext>
          </a:extLst>
        </p:cNvPr>
        <p:cNvGrpSpPr/>
        <p:nvPr/>
      </p:nvGrpSpPr>
      <p:grpSpPr>
        <a:xfrm>
          <a:off x="0" y="0"/>
          <a:ext cx="0" cy="0"/>
          <a:chOff x="0" y="0"/>
          <a:chExt cx="0" cy="0"/>
        </a:xfrm>
      </p:grpSpPr>
      <p:sp>
        <p:nvSpPr>
          <p:cNvPr id="23" name="Oval 22">
            <a:extLst>
              <a:ext uri="{FF2B5EF4-FFF2-40B4-BE49-F238E27FC236}">
                <a16:creationId xmlns:a16="http://schemas.microsoft.com/office/drawing/2014/main" id="{3254B2D9-E545-BA28-031C-77642FDCBBDB}"/>
              </a:ext>
            </a:extLst>
          </p:cNvPr>
          <p:cNvSpPr/>
          <p:nvPr/>
        </p:nvSpPr>
        <p:spPr>
          <a:xfrm>
            <a:off x="446312" y="3886200"/>
            <a:ext cx="11432721" cy="988558"/>
          </a:xfrm>
          <a:prstGeom prst="ellipse">
            <a:avLst/>
          </a:prstGeom>
          <a:solidFill>
            <a:schemeClr val="bg1"/>
          </a:solidFill>
          <a:ln>
            <a:noFill/>
          </a:ln>
          <a:effectLst>
            <a:glow rad="375603">
              <a:srgbClr val="FFC773">
                <a:alpha val="75116"/>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C8418C0-E92A-EDD9-A442-2313ED7417E0}"/>
              </a:ext>
            </a:extLst>
          </p:cNvPr>
          <p:cNvSpPr/>
          <p:nvPr/>
        </p:nvSpPr>
        <p:spPr>
          <a:xfrm>
            <a:off x="0" y="3897085"/>
            <a:ext cx="12192000" cy="10232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F8235574-D700-30C9-B787-459102DB040B}"/>
              </a:ext>
            </a:extLst>
          </p:cNvPr>
          <p:cNvSpPr txBox="1"/>
          <p:nvPr/>
        </p:nvSpPr>
        <p:spPr>
          <a:xfrm>
            <a:off x="327163" y="5735321"/>
            <a:ext cx="11358156" cy="400110"/>
          </a:xfrm>
          <a:prstGeom prst="rect">
            <a:avLst/>
          </a:prstGeom>
          <a:noFill/>
        </p:spPr>
        <p:txBody>
          <a:bodyPr wrap="square" rtlCol="0">
            <a:spAutoFit/>
          </a:bodyPr>
          <a:lstStyle/>
          <a:p>
            <a:pPr marL="0" marR="0">
              <a:lnSpc>
                <a:spcPts val="1200"/>
              </a:lnSpc>
              <a:spcAft>
                <a:spcPts val="800"/>
              </a:spcAft>
            </a:pPr>
            <a:r>
              <a:rPr lang="en-US" sz="1000">
                <a:solidFill>
                  <a:srgbClr val="2E5A7A"/>
                </a:solidFill>
                <a:effectLst/>
                <a:latin typeface="Poppins" pitchFamily="2" charset="77"/>
                <a:ea typeface="Arial" panose="020B0604020202020204" pitchFamily="34" charset="0"/>
                <a:cs typeface="Poppins" pitchFamily="2" charset="77"/>
              </a:rPr>
              <a:t>As defined in a cross-sectional study (n=111) using an online survey to identify associations between diabetes burnout, diabetes distress and depressive symptoms with diabetes outcomes and included adults with a self-reported diagnosis of T1D.</a:t>
            </a:r>
            <a:r>
              <a:rPr lang="en-US" sz="1000" baseline="30000">
                <a:solidFill>
                  <a:srgbClr val="2E5A7A"/>
                </a:solidFill>
                <a:effectLst/>
                <a:latin typeface="Poppins" pitchFamily="2" charset="77"/>
                <a:ea typeface="Arial" panose="020B0604020202020204" pitchFamily="34" charset="0"/>
                <a:cs typeface="Poppins" pitchFamily="2" charset="77"/>
              </a:rPr>
              <a:t>2</a:t>
            </a:r>
            <a:endParaRPr lang="en-US" sz="1000">
              <a:solidFill>
                <a:srgbClr val="2E5A7A"/>
              </a:solidFill>
              <a:effectLst/>
              <a:latin typeface="Poppins" pitchFamily="2" charset="77"/>
              <a:ea typeface="Arial" panose="020B0604020202020204" pitchFamily="34" charset="0"/>
              <a:cs typeface="Poppins" pitchFamily="2" charset="77"/>
            </a:endParaRPr>
          </a:p>
        </p:txBody>
      </p:sp>
      <p:sp>
        <p:nvSpPr>
          <p:cNvPr id="12" name="TextBox 11">
            <a:extLst>
              <a:ext uri="{FF2B5EF4-FFF2-40B4-BE49-F238E27FC236}">
                <a16:creationId xmlns:a16="http://schemas.microsoft.com/office/drawing/2014/main" id="{9BF49699-93DE-977A-88C4-29D6F06ED04D}"/>
              </a:ext>
            </a:extLst>
          </p:cNvPr>
          <p:cNvSpPr txBox="1"/>
          <p:nvPr/>
        </p:nvSpPr>
        <p:spPr>
          <a:xfrm>
            <a:off x="327163" y="5518598"/>
            <a:ext cx="11358156" cy="246221"/>
          </a:xfrm>
          <a:prstGeom prst="rect">
            <a:avLst/>
          </a:prstGeom>
          <a:noFill/>
        </p:spPr>
        <p:txBody>
          <a:bodyPr wrap="square" rtlCol="0">
            <a:spAutoFit/>
          </a:bodyPr>
          <a:lstStyle/>
          <a:p>
            <a:pPr marL="0" marR="0"/>
            <a:r>
              <a:rPr lang="en-US" sz="1000" kern="0">
                <a:solidFill>
                  <a:srgbClr val="2E5A7A"/>
                </a:solidFill>
                <a:effectLst/>
                <a:latin typeface="Poppins" pitchFamily="2" charset="77"/>
                <a:ea typeface="Arial" panose="020B0604020202020204" pitchFamily="34" charset="0"/>
                <a:cs typeface="Poppins" pitchFamily="2" charset="77"/>
              </a:rPr>
              <a:t>Based on an online questionnaire for people with diabetes to address burnout effects and what factors contribute to this feeling, conducted by T1International (n=107).</a:t>
            </a:r>
            <a:r>
              <a:rPr lang="en-US" sz="1000" kern="0" baseline="30000">
                <a:solidFill>
                  <a:srgbClr val="2E5A7A"/>
                </a:solidFill>
                <a:latin typeface="Poppins" pitchFamily="2" charset="77"/>
                <a:ea typeface="Arial" panose="020B0604020202020204" pitchFamily="34" charset="0"/>
                <a:cs typeface="Poppins" pitchFamily="2" charset="77"/>
              </a:rPr>
              <a:t>1</a:t>
            </a:r>
            <a:r>
              <a:rPr lang="en-US" sz="1000">
                <a:solidFill>
                  <a:srgbClr val="2E5A7A"/>
                </a:solidFill>
                <a:effectLst/>
                <a:latin typeface="Poppins" pitchFamily="2" charset="77"/>
                <a:cs typeface="Poppins" pitchFamily="2" charset="77"/>
              </a:rPr>
              <a:t> </a:t>
            </a:r>
            <a:endParaRPr lang="en-US" sz="1000">
              <a:solidFill>
                <a:srgbClr val="2E5A7A"/>
              </a:solidFill>
              <a:effectLst/>
              <a:latin typeface="Poppins" pitchFamily="2" charset="77"/>
              <a:ea typeface="Aptos" panose="020B0004020202020204" pitchFamily="34" charset="0"/>
              <a:cs typeface="Poppins" pitchFamily="2" charset="77"/>
            </a:endParaRPr>
          </a:p>
        </p:txBody>
      </p:sp>
      <p:cxnSp>
        <p:nvCxnSpPr>
          <p:cNvPr id="4" name="Straight Connector 3">
            <a:extLst>
              <a:ext uri="{FF2B5EF4-FFF2-40B4-BE49-F238E27FC236}">
                <a16:creationId xmlns:a16="http://schemas.microsoft.com/office/drawing/2014/main" id="{41E6B07B-2896-FDE1-0C91-A637A409EA05}"/>
              </a:ext>
            </a:extLst>
          </p:cNvPr>
          <p:cNvCxnSpPr>
            <a:cxnSpLocks/>
          </p:cNvCxnSpPr>
          <p:nvPr/>
        </p:nvCxnSpPr>
        <p:spPr>
          <a:xfrm>
            <a:off x="425720" y="543698"/>
            <a:ext cx="10427337" cy="0"/>
          </a:xfrm>
          <a:prstGeom prst="line">
            <a:avLst/>
          </a:prstGeom>
          <a:ln>
            <a:solidFill>
              <a:srgbClr val="9ABCC3"/>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66367369-62C0-9A25-25D0-05342235D7A8}"/>
              </a:ext>
            </a:extLst>
          </p:cNvPr>
          <p:cNvSpPr txBox="1"/>
          <p:nvPr/>
        </p:nvSpPr>
        <p:spPr>
          <a:xfrm>
            <a:off x="7402285" y="6268994"/>
            <a:ext cx="4411362" cy="263534"/>
          </a:xfrm>
          <a:prstGeom prst="rect">
            <a:avLst/>
          </a:prstGeom>
          <a:noFill/>
        </p:spPr>
        <p:txBody>
          <a:bodyPr wrap="square" rtlCol="0">
            <a:spAutoFit/>
          </a:bodyPr>
          <a:lstStyle/>
          <a:p>
            <a:pPr marL="0" marR="0" algn="r">
              <a:lnSpc>
                <a:spcPct val="115000"/>
              </a:lnSpc>
            </a:pPr>
            <a:fld id="{32C6145F-F9D5-D942-9DFC-B2ADE210EED1}" type="slidenum">
              <a:rPr lang="en-US" sz="1000" b="1" smtClean="0">
                <a:solidFill>
                  <a:srgbClr val="2E5A7A"/>
                </a:solidFill>
                <a:effectLst/>
                <a:latin typeface="Poppins" pitchFamily="2" charset="77"/>
                <a:ea typeface="Arial" panose="020B0604020202020204" pitchFamily="34" charset="0"/>
                <a:cs typeface="Poppins" pitchFamily="2" charset="77"/>
              </a:rPr>
              <a:t>13</a:t>
            </a:fld>
            <a:endParaRPr lang="en-US" sz="1000" b="1">
              <a:solidFill>
                <a:srgbClr val="2E5A7A"/>
              </a:solidFill>
              <a:effectLst/>
              <a:latin typeface="Poppins" pitchFamily="2" charset="77"/>
              <a:ea typeface="Arial" panose="020B0604020202020204" pitchFamily="34" charset="0"/>
              <a:cs typeface="Poppins" pitchFamily="2" charset="77"/>
            </a:endParaRPr>
          </a:p>
        </p:txBody>
      </p:sp>
      <p:sp>
        <p:nvSpPr>
          <p:cNvPr id="3" name="TextBox 2">
            <a:extLst>
              <a:ext uri="{FF2B5EF4-FFF2-40B4-BE49-F238E27FC236}">
                <a16:creationId xmlns:a16="http://schemas.microsoft.com/office/drawing/2014/main" id="{88FF62A4-BCDE-860A-B1C9-2D6D4951DF32}"/>
              </a:ext>
            </a:extLst>
          </p:cNvPr>
          <p:cNvSpPr txBox="1"/>
          <p:nvPr/>
        </p:nvSpPr>
        <p:spPr>
          <a:xfrm>
            <a:off x="327163" y="808046"/>
            <a:ext cx="11440294" cy="605935"/>
          </a:xfrm>
          <a:prstGeom prst="rect">
            <a:avLst/>
          </a:prstGeom>
          <a:noFill/>
        </p:spPr>
        <p:txBody>
          <a:bodyPr wrap="square" rtlCol="0">
            <a:spAutoFit/>
          </a:bodyPr>
          <a:lstStyle/>
          <a:p>
            <a:pPr marL="0" marR="0">
              <a:lnSpc>
                <a:spcPct val="115000"/>
              </a:lnSpc>
            </a:pPr>
            <a:r>
              <a:rPr lang="en-US" sz="3000" b="1">
                <a:solidFill>
                  <a:srgbClr val="0D1D2C"/>
                </a:solidFill>
                <a:effectLst/>
                <a:latin typeface="Poppins" pitchFamily="2" charset="77"/>
                <a:ea typeface="Arial" panose="020B0604020202020204" pitchFamily="34" charset="0"/>
                <a:cs typeface="Poppins" pitchFamily="2" charset="77"/>
              </a:rPr>
              <a:t>Burnout is common in people living with T1D</a:t>
            </a:r>
            <a:endParaRPr lang="en-US" sz="3000">
              <a:solidFill>
                <a:srgbClr val="0D1D2C"/>
              </a:solidFill>
              <a:effectLst/>
              <a:latin typeface="Poppins" pitchFamily="2" charset="77"/>
              <a:ea typeface="Arial" panose="020B0604020202020204" pitchFamily="34" charset="0"/>
              <a:cs typeface="Poppins" pitchFamily="2" charset="77"/>
            </a:endParaRPr>
          </a:p>
        </p:txBody>
      </p:sp>
      <p:sp>
        <p:nvSpPr>
          <p:cNvPr id="18" name="TextBox 17">
            <a:extLst>
              <a:ext uri="{FF2B5EF4-FFF2-40B4-BE49-F238E27FC236}">
                <a16:creationId xmlns:a16="http://schemas.microsoft.com/office/drawing/2014/main" id="{AC41C706-8ACB-10FE-0A55-F7812C0C7C9E}"/>
              </a:ext>
            </a:extLst>
          </p:cNvPr>
          <p:cNvSpPr txBox="1"/>
          <p:nvPr/>
        </p:nvSpPr>
        <p:spPr>
          <a:xfrm>
            <a:off x="2444901" y="1855446"/>
            <a:ext cx="3026224" cy="1315745"/>
          </a:xfrm>
          <a:prstGeom prst="rect">
            <a:avLst/>
          </a:prstGeom>
          <a:noFill/>
        </p:spPr>
        <p:txBody>
          <a:bodyPr wrap="square" rtlCol="0">
            <a:spAutoFit/>
          </a:bodyPr>
          <a:lstStyle/>
          <a:p>
            <a:pPr>
              <a:lnSpc>
                <a:spcPts val="2400"/>
              </a:lnSpc>
            </a:pPr>
            <a:r>
              <a:rPr lang="en-US">
                <a:solidFill>
                  <a:srgbClr val="2E5A7A"/>
                </a:solidFill>
                <a:latin typeface="Poppins" pitchFamily="2" charset="77"/>
                <a:ea typeface="Arial" panose="020B0604020202020204" pitchFamily="34" charset="0"/>
                <a:cs typeface="Poppins" pitchFamily="2" charset="77"/>
              </a:rPr>
              <a:t>reported having </a:t>
            </a:r>
            <a:r>
              <a:rPr lang="en-US" b="1">
                <a:solidFill>
                  <a:srgbClr val="2E5A7A"/>
                </a:solidFill>
                <a:latin typeface="Poppins" pitchFamily="2" charset="77"/>
                <a:ea typeface="Arial" panose="020B0604020202020204" pitchFamily="34" charset="0"/>
                <a:cs typeface="Poppins" pitchFamily="2" charset="77"/>
              </a:rPr>
              <a:t>burnout related to daily T1D management on most days</a:t>
            </a:r>
            <a:r>
              <a:rPr lang="en-US" b="1" baseline="30000">
                <a:solidFill>
                  <a:srgbClr val="2E5A7A"/>
                </a:solidFill>
                <a:latin typeface="Poppins" pitchFamily="2" charset="77"/>
                <a:ea typeface="Arial" panose="020B0604020202020204" pitchFamily="34" charset="0"/>
                <a:cs typeface="Poppins" pitchFamily="2" charset="77"/>
              </a:rPr>
              <a:t>1</a:t>
            </a:r>
            <a:r>
              <a:rPr lang="en-US" b="1" baseline="30000">
                <a:solidFill>
                  <a:srgbClr val="2E5A7A"/>
                </a:solidFill>
                <a:effectLst/>
                <a:latin typeface="Poppins" pitchFamily="2" charset="77"/>
                <a:ea typeface="Arial" panose="020B0604020202020204" pitchFamily="34" charset="0"/>
                <a:cs typeface="Poppins" pitchFamily="2" charset="77"/>
              </a:rPr>
              <a:t>*</a:t>
            </a:r>
            <a:endParaRPr lang="en-US" b="1">
              <a:solidFill>
                <a:srgbClr val="2E5A7A"/>
              </a:solidFill>
              <a:effectLst/>
              <a:latin typeface="Poppins" pitchFamily="2" charset="77"/>
              <a:ea typeface="Arial" panose="020B0604020202020204" pitchFamily="34" charset="0"/>
              <a:cs typeface="Poppins" pitchFamily="2" charset="77"/>
            </a:endParaRPr>
          </a:p>
        </p:txBody>
      </p:sp>
      <p:sp>
        <p:nvSpPr>
          <p:cNvPr id="29" name="TextBox 28">
            <a:extLst>
              <a:ext uri="{FF2B5EF4-FFF2-40B4-BE49-F238E27FC236}">
                <a16:creationId xmlns:a16="http://schemas.microsoft.com/office/drawing/2014/main" id="{474D03F3-278F-C752-3591-1AEAC9E2CC97}"/>
              </a:ext>
            </a:extLst>
          </p:cNvPr>
          <p:cNvSpPr txBox="1"/>
          <p:nvPr/>
        </p:nvSpPr>
        <p:spPr>
          <a:xfrm>
            <a:off x="239486" y="1588665"/>
            <a:ext cx="2569028" cy="1804340"/>
          </a:xfrm>
          <a:prstGeom prst="rect">
            <a:avLst/>
          </a:prstGeom>
          <a:noFill/>
        </p:spPr>
        <p:txBody>
          <a:bodyPr wrap="square" rtlCol="0">
            <a:spAutoFit/>
          </a:bodyPr>
          <a:lstStyle/>
          <a:p>
            <a:pPr>
              <a:lnSpc>
                <a:spcPct val="115000"/>
              </a:lnSpc>
            </a:pPr>
            <a:r>
              <a:rPr lang="en-US" sz="10000" b="1" kern="0" spc="-300">
                <a:solidFill>
                  <a:srgbClr val="2E5A7A"/>
                </a:solidFill>
                <a:effectLst/>
                <a:latin typeface="Poppins" pitchFamily="2" charset="77"/>
                <a:ea typeface="Arial" panose="020B0604020202020204" pitchFamily="34" charset="0"/>
                <a:cs typeface="Poppins" pitchFamily="2" charset="77"/>
              </a:rPr>
              <a:t>55</a:t>
            </a:r>
            <a:endParaRPr lang="en-US" sz="10000" b="1" spc="-300">
              <a:solidFill>
                <a:srgbClr val="2E5A7A"/>
              </a:solidFill>
              <a:effectLst/>
              <a:latin typeface="Poppins" pitchFamily="2" charset="77"/>
              <a:ea typeface="Arial" panose="020B0604020202020204" pitchFamily="34" charset="0"/>
              <a:cs typeface="Poppins" pitchFamily="2" charset="77"/>
            </a:endParaRPr>
          </a:p>
        </p:txBody>
      </p:sp>
      <p:sp>
        <p:nvSpPr>
          <p:cNvPr id="30" name="TextBox 29">
            <a:extLst>
              <a:ext uri="{FF2B5EF4-FFF2-40B4-BE49-F238E27FC236}">
                <a16:creationId xmlns:a16="http://schemas.microsoft.com/office/drawing/2014/main" id="{5D883525-4785-C88C-3E88-3DFF5C51289D}"/>
              </a:ext>
            </a:extLst>
          </p:cNvPr>
          <p:cNvSpPr txBox="1"/>
          <p:nvPr/>
        </p:nvSpPr>
        <p:spPr>
          <a:xfrm>
            <a:off x="1846182" y="1828152"/>
            <a:ext cx="555171" cy="640175"/>
          </a:xfrm>
          <a:prstGeom prst="rect">
            <a:avLst/>
          </a:prstGeom>
          <a:noFill/>
        </p:spPr>
        <p:txBody>
          <a:bodyPr wrap="square" rtlCol="0">
            <a:spAutoFit/>
          </a:bodyPr>
          <a:lstStyle/>
          <a:p>
            <a:pPr>
              <a:lnSpc>
                <a:spcPct val="115000"/>
              </a:lnSpc>
            </a:pPr>
            <a:r>
              <a:rPr lang="en-US" sz="3200" b="1" kern="0">
                <a:solidFill>
                  <a:srgbClr val="2E5A7A"/>
                </a:solidFill>
                <a:effectLst/>
                <a:latin typeface="Poppins" pitchFamily="2" charset="77"/>
                <a:ea typeface="Arial" panose="020B0604020202020204" pitchFamily="34" charset="0"/>
                <a:cs typeface="Poppins" pitchFamily="2" charset="77"/>
              </a:rPr>
              <a:t>%</a:t>
            </a:r>
            <a:endParaRPr lang="en-US" sz="3200" b="1">
              <a:solidFill>
                <a:srgbClr val="2E5A7A"/>
              </a:solidFill>
              <a:effectLst/>
              <a:latin typeface="Poppins" pitchFamily="2" charset="77"/>
              <a:ea typeface="Arial" panose="020B0604020202020204" pitchFamily="34" charset="0"/>
              <a:cs typeface="Poppins" pitchFamily="2" charset="77"/>
            </a:endParaRPr>
          </a:p>
        </p:txBody>
      </p:sp>
      <p:sp>
        <p:nvSpPr>
          <p:cNvPr id="13" name="TextBox 12">
            <a:extLst>
              <a:ext uri="{FF2B5EF4-FFF2-40B4-BE49-F238E27FC236}">
                <a16:creationId xmlns:a16="http://schemas.microsoft.com/office/drawing/2014/main" id="{5697A002-0DA6-BAC3-6857-E92A2C0E448F}"/>
              </a:ext>
            </a:extLst>
          </p:cNvPr>
          <p:cNvSpPr txBox="1"/>
          <p:nvPr/>
        </p:nvSpPr>
        <p:spPr>
          <a:xfrm>
            <a:off x="263040" y="5484158"/>
            <a:ext cx="222662" cy="246221"/>
          </a:xfrm>
          <a:prstGeom prst="rect">
            <a:avLst/>
          </a:prstGeom>
          <a:noFill/>
        </p:spPr>
        <p:txBody>
          <a:bodyPr wrap="square" rtlCol="0">
            <a:spAutoFit/>
          </a:bodyPr>
          <a:lstStyle/>
          <a:p>
            <a:pPr>
              <a:spcBef>
                <a:spcPts val="1800"/>
              </a:spcBef>
              <a:spcAft>
                <a:spcPts val="1800"/>
              </a:spcAft>
            </a:pPr>
            <a:r>
              <a:rPr lang="en-US" sz="1000" i="0">
                <a:solidFill>
                  <a:srgbClr val="2E5A7A"/>
                </a:solidFill>
                <a:effectLst/>
                <a:latin typeface="Poppins" pitchFamily="2" charset="77"/>
                <a:cs typeface="Poppins" pitchFamily="2" charset="77"/>
              </a:rPr>
              <a:t>*</a:t>
            </a:r>
            <a:r>
              <a:rPr lang="en-US" sz="1000" b="1">
                <a:solidFill>
                  <a:srgbClr val="2E5A7A"/>
                </a:solidFill>
                <a:effectLst/>
                <a:latin typeface="Poppins" pitchFamily="2" charset="77"/>
                <a:cs typeface="Poppins" pitchFamily="2" charset="77"/>
              </a:rPr>
              <a:t> </a:t>
            </a:r>
            <a:endParaRPr lang="en-US" sz="1000" b="1" i="0">
              <a:solidFill>
                <a:srgbClr val="2E5A7A"/>
              </a:solidFill>
              <a:effectLst/>
              <a:latin typeface="Poppins" pitchFamily="2" charset="77"/>
              <a:cs typeface="Poppins" pitchFamily="2" charset="77"/>
            </a:endParaRPr>
          </a:p>
        </p:txBody>
      </p:sp>
      <p:sp>
        <p:nvSpPr>
          <p:cNvPr id="15" name="TextBox 14">
            <a:extLst>
              <a:ext uri="{FF2B5EF4-FFF2-40B4-BE49-F238E27FC236}">
                <a16:creationId xmlns:a16="http://schemas.microsoft.com/office/drawing/2014/main" id="{05657C21-0294-EDFB-403B-A43C9122B780}"/>
              </a:ext>
            </a:extLst>
          </p:cNvPr>
          <p:cNvSpPr txBox="1"/>
          <p:nvPr/>
        </p:nvSpPr>
        <p:spPr>
          <a:xfrm>
            <a:off x="279368" y="5700881"/>
            <a:ext cx="222662" cy="246221"/>
          </a:xfrm>
          <a:prstGeom prst="rect">
            <a:avLst/>
          </a:prstGeom>
          <a:noFill/>
        </p:spPr>
        <p:txBody>
          <a:bodyPr wrap="square" rtlCol="0">
            <a:spAutoFit/>
          </a:bodyPr>
          <a:lstStyle/>
          <a:p>
            <a:pPr>
              <a:spcBef>
                <a:spcPts val="1800"/>
              </a:spcBef>
              <a:spcAft>
                <a:spcPts val="1800"/>
              </a:spcAft>
            </a:pPr>
            <a:r>
              <a:rPr lang="en-US" sz="1000" b="1" kern="0" baseline="30000">
                <a:solidFill>
                  <a:srgbClr val="2E5A7A"/>
                </a:solidFill>
                <a:effectLst/>
                <a:latin typeface="Poppins" pitchFamily="2" charset="77"/>
                <a:ea typeface="Yu Mincho" panose="02020400000000000000" pitchFamily="18" charset="-128"/>
                <a:cs typeface="Poppins" pitchFamily="2" charset="77"/>
              </a:rPr>
              <a:t>†</a:t>
            </a:r>
            <a:endParaRPr lang="en-US" sz="1000" b="1" i="0">
              <a:solidFill>
                <a:srgbClr val="2E5A7A"/>
              </a:solidFill>
              <a:effectLst/>
              <a:latin typeface="Poppins" pitchFamily="2" charset="77"/>
              <a:cs typeface="Poppins" pitchFamily="2" charset="77"/>
            </a:endParaRPr>
          </a:p>
        </p:txBody>
      </p:sp>
      <p:sp>
        <p:nvSpPr>
          <p:cNvPr id="36" name="TextBox 35">
            <a:extLst>
              <a:ext uri="{FF2B5EF4-FFF2-40B4-BE49-F238E27FC236}">
                <a16:creationId xmlns:a16="http://schemas.microsoft.com/office/drawing/2014/main" id="{F49FA5D4-9F4F-B548-39EB-7E8FE7E980A4}"/>
              </a:ext>
            </a:extLst>
          </p:cNvPr>
          <p:cNvSpPr txBox="1"/>
          <p:nvPr/>
        </p:nvSpPr>
        <p:spPr>
          <a:xfrm>
            <a:off x="293913" y="4090527"/>
            <a:ext cx="11397344" cy="651460"/>
          </a:xfrm>
          <a:prstGeom prst="rect">
            <a:avLst/>
          </a:prstGeom>
          <a:noFill/>
        </p:spPr>
        <p:txBody>
          <a:bodyPr wrap="square" rtlCol="0">
            <a:spAutoFit/>
          </a:bodyPr>
          <a:lstStyle/>
          <a:p>
            <a:pPr>
              <a:lnSpc>
                <a:spcPts val="2200"/>
              </a:lnSpc>
            </a:pPr>
            <a:r>
              <a:rPr lang="en-US" sz="1600" b="1">
                <a:solidFill>
                  <a:srgbClr val="2E5A7A"/>
                </a:solidFill>
                <a:effectLst/>
                <a:latin typeface="Poppins" pitchFamily="2" charset="77"/>
                <a:ea typeface="Arial" panose="020B0604020202020204" pitchFamily="34" charset="0"/>
                <a:cs typeface="Poppins" pitchFamily="2" charset="77"/>
              </a:rPr>
              <a:t>Diabetes burnout </a:t>
            </a:r>
            <a:r>
              <a:rPr lang="en-US" sz="1600">
                <a:solidFill>
                  <a:srgbClr val="2E5A7A"/>
                </a:solidFill>
                <a:effectLst/>
                <a:latin typeface="Poppins" pitchFamily="2" charset="77"/>
                <a:ea typeface="Arial" panose="020B0604020202020204" pitchFamily="34" charset="0"/>
                <a:cs typeface="Poppins" pitchFamily="2" charset="77"/>
              </a:rPr>
              <a:t>is a combination of mental, emotional, and physical exhaustion, feelings of detachment, and a sense of powerlessness to manage diabetes and/or retake diabetes care ownership</a:t>
            </a:r>
            <a:r>
              <a:rPr lang="en-US" sz="1600" baseline="30000">
                <a:solidFill>
                  <a:srgbClr val="2E5A7A"/>
                </a:solidFill>
                <a:latin typeface="Poppins" pitchFamily="2" charset="77"/>
                <a:ea typeface="Arial" panose="020B0604020202020204" pitchFamily="34" charset="0"/>
                <a:cs typeface="Poppins" pitchFamily="2" charset="77"/>
              </a:rPr>
              <a:t>2</a:t>
            </a:r>
            <a:r>
              <a:rPr lang="en-US" sz="1600" kern="0" baseline="30000">
                <a:solidFill>
                  <a:srgbClr val="2E5A7A"/>
                </a:solidFill>
                <a:effectLst/>
                <a:latin typeface="Poppins" pitchFamily="2" charset="77"/>
                <a:ea typeface="Yu Mincho" panose="02020400000000000000" pitchFamily="18" charset="-128"/>
                <a:cs typeface="Poppins" pitchFamily="2" charset="77"/>
              </a:rPr>
              <a:t>†</a:t>
            </a:r>
            <a:endParaRPr lang="en-US" sz="1600" i="0">
              <a:solidFill>
                <a:srgbClr val="2E5A7A"/>
              </a:solidFill>
              <a:effectLst/>
              <a:latin typeface="Poppins" pitchFamily="2" charset="77"/>
              <a:cs typeface="Poppins" pitchFamily="2" charset="77"/>
            </a:endParaRPr>
          </a:p>
        </p:txBody>
      </p:sp>
      <p:sp>
        <p:nvSpPr>
          <p:cNvPr id="19" name="TextBox 18">
            <a:extLst>
              <a:ext uri="{FF2B5EF4-FFF2-40B4-BE49-F238E27FC236}">
                <a16:creationId xmlns:a16="http://schemas.microsoft.com/office/drawing/2014/main" id="{584128DD-B038-1F0F-A599-B0D105261A1B}"/>
              </a:ext>
            </a:extLst>
          </p:cNvPr>
          <p:cNvSpPr txBox="1"/>
          <p:nvPr/>
        </p:nvSpPr>
        <p:spPr>
          <a:xfrm>
            <a:off x="327163" y="6072818"/>
            <a:ext cx="10830694" cy="553998"/>
          </a:xfrm>
          <a:prstGeom prst="rect">
            <a:avLst/>
          </a:prstGeom>
          <a:noFill/>
        </p:spPr>
        <p:txBody>
          <a:bodyPr wrap="square" lIns="91440" tIns="45720" rIns="91440" bIns="45720" rtlCol="0" anchor="t">
            <a:spAutoFit/>
          </a:bodyPr>
          <a:lstStyle/>
          <a:p>
            <a:pPr>
              <a:lnSpc>
                <a:spcPts val="1200"/>
              </a:lnSpc>
            </a:pPr>
            <a:r>
              <a:rPr lang="en-US" sz="1000" b="1">
                <a:solidFill>
                  <a:srgbClr val="2E5A7A"/>
                </a:solidFill>
                <a:latin typeface="Poppins"/>
                <a:ea typeface="Arial" panose="020B0604020202020204" pitchFamily="34" charset="0"/>
                <a:cs typeface="Poppins"/>
              </a:rPr>
              <a:t>References: 1. </a:t>
            </a:r>
            <a:r>
              <a:rPr lang="en-US" sz="1000">
                <a:solidFill>
                  <a:srgbClr val="2E5A7A"/>
                </a:solidFill>
                <a:latin typeface="Poppins"/>
                <a:cs typeface="Poppins"/>
              </a:rPr>
              <a:t>Taki K, Devaney I. Diabetes burnout: a common but neglected impact of diabetes. T1International. Published January 9, 2023. Accessed October 30, 2025. https://www.t1international.com/blog/2023/01/09/diabetes-burnout/ </a:t>
            </a:r>
            <a:r>
              <a:rPr lang="en-US" sz="1000" b="1">
                <a:solidFill>
                  <a:srgbClr val="2E5A7A"/>
                </a:solidFill>
                <a:latin typeface="Poppins"/>
                <a:cs typeface="Poppins"/>
              </a:rPr>
              <a:t>2.</a:t>
            </a:r>
            <a:r>
              <a:rPr lang="en-US" sz="1000">
                <a:solidFill>
                  <a:srgbClr val="2E5A7A"/>
                </a:solidFill>
                <a:latin typeface="Poppins"/>
                <a:cs typeface="Poppins"/>
              </a:rPr>
              <a:t> Abdoli S, Miller-Bains K, Burr EM, et al. Burnout, distress, and depressive symptoms in adults with type 1 diabetes. </a:t>
            </a:r>
            <a:r>
              <a:rPr lang="en-US" sz="1000" i="1">
                <a:solidFill>
                  <a:srgbClr val="2E5A7A"/>
                </a:solidFill>
                <a:latin typeface="Poppins"/>
                <a:cs typeface="Poppins"/>
              </a:rPr>
              <a:t>J Diabetes Complication</a:t>
            </a:r>
            <a:r>
              <a:rPr lang="en-US" sz="1000">
                <a:solidFill>
                  <a:srgbClr val="2E5A7A"/>
                </a:solidFill>
                <a:latin typeface="Poppins"/>
                <a:cs typeface="Poppins"/>
              </a:rPr>
              <a:t>s. 2020;34(7):107608. </a:t>
            </a:r>
            <a:endParaRPr lang="en-US" sz="1000" b="1">
              <a:solidFill>
                <a:srgbClr val="2E5A7A"/>
              </a:solidFill>
              <a:latin typeface="Poppins"/>
              <a:ea typeface="Arial" panose="020B0604020202020204" pitchFamily="34" charset="0"/>
              <a:cs typeface="Poppins"/>
            </a:endParaRPr>
          </a:p>
        </p:txBody>
      </p:sp>
      <p:sp>
        <p:nvSpPr>
          <p:cNvPr id="20" name="TextBox 19">
            <a:extLst>
              <a:ext uri="{FF2B5EF4-FFF2-40B4-BE49-F238E27FC236}">
                <a16:creationId xmlns:a16="http://schemas.microsoft.com/office/drawing/2014/main" id="{B6D6CFFC-5B61-39EB-99E7-6E1565C26433}"/>
              </a:ext>
            </a:extLst>
          </p:cNvPr>
          <p:cNvSpPr txBox="1"/>
          <p:nvPr/>
        </p:nvSpPr>
        <p:spPr>
          <a:xfrm>
            <a:off x="327163" y="5320212"/>
            <a:ext cx="4411362" cy="263534"/>
          </a:xfrm>
          <a:prstGeom prst="rect">
            <a:avLst/>
          </a:prstGeom>
          <a:noFill/>
        </p:spPr>
        <p:txBody>
          <a:bodyPr wrap="square" rtlCol="0">
            <a:spAutoFit/>
          </a:bodyPr>
          <a:lstStyle/>
          <a:p>
            <a:pPr marL="0" marR="0">
              <a:lnSpc>
                <a:spcPct val="115000"/>
              </a:lnSpc>
            </a:pPr>
            <a:r>
              <a:rPr lang="en-US" sz="1000">
                <a:solidFill>
                  <a:srgbClr val="2E5A7A"/>
                </a:solidFill>
                <a:effectLst/>
                <a:latin typeface="Poppins" pitchFamily="2" charset="77"/>
                <a:ea typeface="Arial" panose="020B0604020202020204" pitchFamily="34" charset="0"/>
                <a:cs typeface="Poppins" pitchFamily="2" charset="77"/>
              </a:rPr>
              <a:t>T1D, type 1 diabetes.</a:t>
            </a:r>
          </a:p>
        </p:txBody>
      </p:sp>
      <p:sp>
        <p:nvSpPr>
          <p:cNvPr id="2" name="TextBox 1">
            <a:extLst>
              <a:ext uri="{FF2B5EF4-FFF2-40B4-BE49-F238E27FC236}">
                <a16:creationId xmlns:a16="http://schemas.microsoft.com/office/drawing/2014/main" id="{7A9965BA-353B-CDE8-9F78-A6BB91A3F6DE}"/>
              </a:ext>
            </a:extLst>
          </p:cNvPr>
          <p:cNvSpPr txBox="1"/>
          <p:nvPr/>
        </p:nvSpPr>
        <p:spPr>
          <a:xfrm>
            <a:off x="10539663" y="360218"/>
            <a:ext cx="1260100" cy="369332"/>
          </a:xfrm>
          <a:prstGeom prst="rect">
            <a:avLst/>
          </a:prstGeom>
          <a:solidFill>
            <a:schemeClr val="bg1"/>
          </a:solidFill>
        </p:spPr>
        <p:txBody>
          <a:bodyPr wrap="square" rtlCol="0">
            <a:spAutoFit/>
          </a:bodyPr>
          <a:lstStyle/>
          <a:p>
            <a:pPr algn="r"/>
            <a:r>
              <a:rPr lang="en-US">
                <a:solidFill>
                  <a:srgbClr val="9ABCC3"/>
                </a:solidFill>
                <a:latin typeface="Barlow" pitchFamily="2" charset="77"/>
              </a:rPr>
              <a:t>BURDENS</a:t>
            </a:r>
          </a:p>
        </p:txBody>
      </p:sp>
      <p:cxnSp>
        <p:nvCxnSpPr>
          <p:cNvPr id="16" name="Straight Connector 15">
            <a:extLst>
              <a:ext uri="{FF2B5EF4-FFF2-40B4-BE49-F238E27FC236}">
                <a16:creationId xmlns:a16="http://schemas.microsoft.com/office/drawing/2014/main" id="{3470597B-387B-7EF1-5910-FE16F58E5B85}"/>
              </a:ext>
            </a:extLst>
          </p:cNvPr>
          <p:cNvCxnSpPr/>
          <p:nvPr/>
        </p:nvCxnSpPr>
        <p:spPr>
          <a:xfrm>
            <a:off x="0" y="3886201"/>
            <a:ext cx="12192000" cy="0"/>
          </a:xfrm>
          <a:prstGeom prst="line">
            <a:avLst/>
          </a:prstGeom>
          <a:ln>
            <a:solidFill>
              <a:srgbClr val="2E5A7A"/>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FA042D8-8987-D556-1823-8E94CC685EE1}"/>
              </a:ext>
            </a:extLst>
          </p:cNvPr>
          <p:cNvCxnSpPr/>
          <p:nvPr/>
        </p:nvCxnSpPr>
        <p:spPr>
          <a:xfrm>
            <a:off x="0" y="4909458"/>
            <a:ext cx="12192000" cy="0"/>
          </a:xfrm>
          <a:prstGeom prst="line">
            <a:avLst/>
          </a:prstGeom>
          <a:ln>
            <a:solidFill>
              <a:srgbClr val="2E5A7A"/>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ECE6BD90-A6AE-392D-1249-1FC3642CE92F}"/>
              </a:ext>
            </a:extLst>
          </p:cNvPr>
          <p:cNvSpPr txBox="1"/>
          <p:nvPr/>
        </p:nvSpPr>
        <p:spPr>
          <a:xfrm>
            <a:off x="8131628" y="1866331"/>
            <a:ext cx="3635829" cy="1007968"/>
          </a:xfrm>
          <a:prstGeom prst="rect">
            <a:avLst/>
          </a:prstGeom>
          <a:noFill/>
        </p:spPr>
        <p:txBody>
          <a:bodyPr wrap="square" rtlCol="0">
            <a:spAutoFit/>
          </a:bodyPr>
          <a:lstStyle/>
          <a:p>
            <a:pPr>
              <a:lnSpc>
                <a:spcPts val="2400"/>
              </a:lnSpc>
            </a:pPr>
            <a:r>
              <a:rPr lang="en-US">
                <a:solidFill>
                  <a:srgbClr val="2E5A7A"/>
                </a:solidFill>
                <a:latin typeface="Poppins" pitchFamily="2" charset="77"/>
                <a:cs typeface="Poppins" pitchFamily="2" charset="77"/>
              </a:rPr>
              <a:t>reported</a:t>
            </a:r>
            <a:r>
              <a:rPr lang="en-US" b="1">
                <a:solidFill>
                  <a:srgbClr val="2E5A7A"/>
                </a:solidFill>
                <a:latin typeface="Poppins" pitchFamily="2" charset="77"/>
                <a:cs typeface="Poppins" pitchFamily="2" charset="77"/>
              </a:rPr>
              <a:t> </a:t>
            </a:r>
            <a:r>
              <a:rPr lang="en-US">
                <a:solidFill>
                  <a:srgbClr val="2E5A7A"/>
                </a:solidFill>
                <a:latin typeface="Poppins" pitchFamily="2" charset="77"/>
                <a:cs typeface="Poppins" pitchFamily="2" charset="77"/>
              </a:rPr>
              <a:t>diabetes burnout as a</a:t>
            </a:r>
            <a:r>
              <a:rPr lang="en-US" b="1">
                <a:solidFill>
                  <a:srgbClr val="2E5A7A"/>
                </a:solidFill>
                <a:latin typeface="Poppins" pitchFamily="2" charset="77"/>
                <a:cs typeface="Poppins" pitchFamily="2" charset="77"/>
              </a:rPr>
              <a:t> major barrier to diabetes management</a:t>
            </a:r>
            <a:r>
              <a:rPr lang="en-US" b="1" baseline="30000">
                <a:solidFill>
                  <a:srgbClr val="2E5A7A"/>
                </a:solidFill>
                <a:latin typeface="Poppins" pitchFamily="2" charset="77"/>
                <a:cs typeface="Poppins" pitchFamily="2" charset="77"/>
              </a:rPr>
              <a:t>2</a:t>
            </a:r>
            <a:endParaRPr lang="en-US" b="1" baseline="30000">
              <a:solidFill>
                <a:srgbClr val="2E5A7A"/>
              </a:solidFill>
              <a:effectLst/>
              <a:latin typeface="Poppins" pitchFamily="2" charset="77"/>
              <a:ea typeface="Arial" panose="020B0604020202020204" pitchFamily="34" charset="0"/>
              <a:cs typeface="Poppins" pitchFamily="2" charset="77"/>
            </a:endParaRPr>
          </a:p>
        </p:txBody>
      </p:sp>
      <p:sp>
        <p:nvSpPr>
          <p:cNvPr id="27" name="TextBox 26">
            <a:extLst>
              <a:ext uri="{FF2B5EF4-FFF2-40B4-BE49-F238E27FC236}">
                <a16:creationId xmlns:a16="http://schemas.microsoft.com/office/drawing/2014/main" id="{787804ED-E9DB-539F-BE61-AB5BE574F561}"/>
              </a:ext>
            </a:extLst>
          </p:cNvPr>
          <p:cNvSpPr txBox="1"/>
          <p:nvPr/>
        </p:nvSpPr>
        <p:spPr>
          <a:xfrm>
            <a:off x="5965372" y="1588665"/>
            <a:ext cx="2569028" cy="1804340"/>
          </a:xfrm>
          <a:prstGeom prst="rect">
            <a:avLst/>
          </a:prstGeom>
          <a:noFill/>
        </p:spPr>
        <p:txBody>
          <a:bodyPr wrap="square" rtlCol="0">
            <a:spAutoFit/>
          </a:bodyPr>
          <a:lstStyle/>
          <a:p>
            <a:pPr>
              <a:lnSpc>
                <a:spcPct val="115000"/>
              </a:lnSpc>
            </a:pPr>
            <a:r>
              <a:rPr lang="en-US" sz="10000" b="1" kern="0" spc="-300">
                <a:solidFill>
                  <a:srgbClr val="2E5A7A"/>
                </a:solidFill>
                <a:latin typeface="Poppins" pitchFamily="2" charset="77"/>
                <a:ea typeface="Arial" panose="020B0604020202020204" pitchFamily="34" charset="0"/>
                <a:cs typeface="Poppins" pitchFamily="2" charset="77"/>
              </a:rPr>
              <a:t>36</a:t>
            </a:r>
            <a:endParaRPr lang="en-US" sz="10000" b="1" spc="-300">
              <a:solidFill>
                <a:srgbClr val="2E5A7A"/>
              </a:solidFill>
              <a:effectLst/>
              <a:latin typeface="Poppins" pitchFamily="2" charset="77"/>
              <a:ea typeface="Arial" panose="020B0604020202020204" pitchFamily="34" charset="0"/>
              <a:cs typeface="Poppins" pitchFamily="2" charset="77"/>
            </a:endParaRPr>
          </a:p>
        </p:txBody>
      </p:sp>
      <p:sp>
        <p:nvSpPr>
          <p:cNvPr id="28" name="TextBox 27">
            <a:extLst>
              <a:ext uri="{FF2B5EF4-FFF2-40B4-BE49-F238E27FC236}">
                <a16:creationId xmlns:a16="http://schemas.microsoft.com/office/drawing/2014/main" id="{800175EF-8A02-7CEE-401D-C8FEF5B93317}"/>
              </a:ext>
            </a:extLst>
          </p:cNvPr>
          <p:cNvSpPr txBox="1"/>
          <p:nvPr/>
        </p:nvSpPr>
        <p:spPr>
          <a:xfrm>
            <a:off x="7484982" y="1828152"/>
            <a:ext cx="555171" cy="640175"/>
          </a:xfrm>
          <a:prstGeom prst="rect">
            <a:avLst/>
          </a:prstGeom>
          <a:noFill/>
        </p:spPr>
        <p:txBody>
          <a:bodyPr wrap="square" rtlCol="0">
            <a:spAutoFit/>
          </a:bodyPr>
          <a:lstStyle/>
          <a:p>
            <a:pPr>
              <a:lnSpc>
                <a:spcPct val="115000"/>
              </a:lnSpc>
            </a:pPr>
            <a:r>
              <a:rPr lang="en-US" sz="3200" b="1" kern="0">
                <a:solidFill>
                  <a:srgbClr val="2E5A7A"/>
                </a:solidFill>
                <a:effectLst/>
                <a:latin typeface="Poppins" pitchFamily="2" charset="77"/>
                <a:ea typeface="Arial" panose="020B0604020202020204" pitchFamily="34" charset="0"/>
                <a:cs typeface="Poppins" pitchFamily="2" charset="77"/>
              </a:rPr>
              <a:t>%</a:t>
            </a:r>
            <a:endParaRPr lang="en-US" sz="3200" b="1">
              <a:solidFill>
                <a:srgbClr val="2E5A7A"/>
              </a:solidFill>
              <a:effectLst/>
              <a:latin typeface="Poppins" pitchFamily="2" charset="77"/>
              <a:ea typeface="Arial" panose="020B0604020202020204" pitchFamily="34" charset="0"/>
              <a:cs typeface="Poppins" pitchFamily="2" charset="77"/>
            </a:endParaRPr>
          </a:p>
        </p:txBody>
      </p:sp>
      <p:sp>
        <p:nvSpPr>
          <p:cNvPr id="17" name="TextBox 16">
            <a:extLst>
              <a:ext uri="{FF2B5EF4-FFF2-40B4-BE49-F238E27FC236}">
                <a16:creationId xmlns:a16="http://schemas.microsoft.com/office/drawing/2014/main" id="{90F6E471-EDC7-7429-F7E5-633D0BFFE5DE}"/>
              </a:ext>
            </a:extLst>
          </p:cNvPr>
          <p:cNvSpPr txBox="1"/>
          <p:nvPr/>
        </p:nvSpPr>
        <p:spPr>
          <a:xfrm>
            <a:off x="9854411" y="2471449"/>
            <a:ext cx="239484" cy="369332"/>
          </a:xfrm>
          <a:prstGeom prst="rect">
            <a:avLst/>
          </a:prstGeom>
          <a:noFill/>
        </p:spPr>
        <p:txBody>
          <a:bodyPr wrap="square">
            <a:spAutoFit/>
          </a:bodyPr>
          <a:lstStyle/>
          <a:p>
            <a:r>
              <a:rPr lang="en-US" b="1" baseline="30000">
                <a:solidFill>
                  <a:srgbClr val="2E5A7A"/>
                </a:solidFill>
              </a:rPr>
              <a:t>†</a:t>
            </a:r>
            <a:endParaRPr lang="en-US" b="1"/>
          </a:p>
        </p:txBody>
      </p:sp>
    </p:spTree>
    <p:extLst>
      <p:ext uri="{BB962C8B-B14F-4D97-AF65-F5344CB8AC3E}">
        <p14:creationId xmlns:p14="http://schemas.microsoft.com/office/powerpoint/2010/main" val="1111434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821E4-7B84-9386-3703-D14F31EFEC24}"/>
            </a:ext>
          </a:extLst>
        </p:cNvPr>
        <p:cNvGrpSpPr/>
        <p:nvPr/>
      </p:nvGrpSpPr>
      <p:grpSpPr>
        <a:xfrm>
          <a:off x="0" y="0"/>
          <a:ext cx="0" cy="0"/>
          <a:chOff x="0" y="0"/>
          <a:chExt cx="0" cy="0"/>
        </a:xfrm>
      </p:grpSpPr>
      <p:sp>
        <p:nvSpPr>
          <p:cNvPr id="28" name="Oval 27">
            <a:extLst>
              <a:ext uri="{FF2B5EF4-FFF2-40B4-BE49-F238E27FC236}">
                <a16:creationId xmlns:a16="http://schemas.microsoft.com/office/drawing/2014/main" id="{25C6C638-B367-BAED-65F8-C848AD137049}"/>
              </a:ext>
            </a:extLst>
          </p:cNvPr>
          <p:cNvSpPr/>
          <p:nvPr/>
        </p:nvSpPr>
        <p:spPr>
          <a:xfrm>
            <a:off x="128588" y="3862388"/>
            <a:ext cx="11815762" cy="914400"/>
          </a:xfrm>
          <a:prstGeom prst="ellipse">
            <a:avLst/>
          </a:prstGeom>
          <a:solidFill>
            <a:schemeClr val="bg1"/>
          </a:solidFill>
          <a:ln>
            <a:noFill/>
          </a:ln>
          <a:effectLst>
            <a:glow rad="375603">
              <a:srgbClr val="FFC773">
                <a:alpha val="75116"/>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74245C-EC58-019F-C5A7-3999394F09E9}"/>
              </a:ext>
            </a:extLst>
          </p:cNvPr>
          <p:cNvSpPr/>
          <p:nvPr/>
        </p:nvSpPr>
        <p:spPr>
          <a:xfrm>
            <a:off x="0" y="3828697"/>
            <a:ext cx="12192000" cy="9054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D1D2C"/>
              </a:solidFill>
            </a:endParaRPr>
          </a:p>
        </p:txBody>
      </p:sp>
      <p:cxnSp>
        <p:nvCxnSpPr>
          <p:cNvPr id="19" name="Straight Connector 18">
            <a:extLst>
              <a:ext uri="{FF2B5EF4-FFF2-40B4-BE49-F238E27FC236}">
                <a16:creationId xmlns:a16="http://schemas.microsoft.com/office/drawing/2014/main" id="{009F4E8E-9982-D768-6034-C594A889719A}"/>
              </a:ext>
            </a:extLst>
          </p:cNvPr>
          <p:cNvCxnSpPr/>
          <p:nvPr/>
        </p:nvCxnSpPr>
        <p:spPr>
          <a:xfrm>
            <a:off x="0" y="3831771"/>
            <a:ext cx="12192000" cy="0"/>
          </a:xfrm>
          <a:prstGeom prst="line">
            <a:avLst/>
          </a:prstGeom>
          <a:ln>
            <a:solidFill>
              <a:srgbClr val="2E5A7A"/>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DE70E76-B5F4-31D0-A918-255C24A3C8A1}"/>
              </a:ext>
            </a:extLst>
          </p:cNvPr>
          <p:cNvCxnSpPr/>
          <p:nvPr/>
        </p:nvCxnSpPr>
        <p:spPr>
          <a:xfrm>
            <a:off x="0" y="4757056"/>
            <a:ext cx="12192000" cy="0"/>
          </a:xfrm>
          <a:prstGeom prst="line">
            <a:avLst/>
          </a:prstGeom>
          <a:ln>
            <a:solidFill>
              <a:srgbClr val="2E5A7A"/>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64473AF9-27AA-FA62-C0D7-8FF42B881793}"/>
              </a:ext>
            </a:extLst>
          </p:cNvPr>
          <p:cNvSpPr txBox="1"/>
          <p:nvPr/>
        </p:nvSpPr>
        <p:spPr>
          <a:xfrm>
            <a:off x="327163" y="5061392"/>
            <a:ext cx="4411362" cy="263534"/>
          </a:xfrm>
          <a:prstGeom prst="rect">
            <a:avLst/>
          </a:prstGeom>
          <a:noFill/>
        </p:spPr>
        <p:txBody>
          <a:bodyPr wrap="square" rtlCol="0">
            <a:spAutoFit/>
          </a:bodyPr>
          <a:lstStyle/>
          <a:p>
            <a:pPr marL="0" marR="0">
              <a:lnSpc>
                <a:spcPct val="115000"/>
              </a:lnSpc>
            </a:pPr>
            <a:r>
              <a:rPr lang="en-US" sz="1000">
                <a:solidFill>
                  <a:srgbClr val="2E5A7A"/>
                </a:solidFill>
                <a:effectLst/>
                <a:latin typeface="Poppins" pitchFamily="2" charset="77"/>
                <a:ea typeface="Arial" panose="020B0604020202020204" pitchFamily="34" charset="0"/>
                <a:cs typeface="Poppins" pitchFamily="2" charset="77"/>
              </a:rPr>
              <a:t>T1D, type 1 diabetes.</a:t>
            </a:r>
          </a:p>
        </p:txBody>
      </p:sp>
      <p:sp>
        <p:nvSpPr>
          <p:cNvPr id="12" name="TextBox 11">
            <a:extLst>
              <a:ext uri="{FF2B5EF4-FFF2-40B4-BE49-F238E27FC236}">
                <a16:creationId xmlns:a16="http://schemas.microsoft.com/office/drawing/2014/main" id="{37927024-65E3-A26B-55CB-85B851138133}"/>
              </a:ext>
            </a:extLst>
          </p:cNvPr>
          <p:cNvSpPr txBox="1"/>
          <p:nvPr/>
        </p:nvSpPr>
        <p:spPr>
          <a:xfrm>
            <a:off x="327163" y="808046"/>
            <a:ext cx="11298780" cy="600164"/>
          </a:xfrm>
          <a:prstGeom prst="rect">
            <a:avLst/>
          </a:prstGeom>
          <a:noFill/>
        </p:spPr>
        <p:txBody>
          <a:bodyPr wrap="square" rtlCol="0">
            <a:spAutoFit/>
          </a:bodyPr>
          <a:lstStyle/>
          <a:p>
            <a:pPr>
              <a:lnSpc>
                <a:spcPts val="4000"/>
              </a:lnSpc>
              <a:spcAft>
                <a:spcPts val="800"/>
              </a:spcAft>
            </a:pPr>
            <a:r>
              <a:rPr lang="en-US" sz="3300" b="1">
                <a:latin typeface="Poppins" pitchFamily="2" charset="77"/>
                <a:cs typeface="Poppins" pitchFamily="2" charset="77"/>
              </a:rPr>
              <a:t>Severe lows can have serious health consequences</a:t>
            </a:r>
            <a:endParaRPr lang="en-US" sz="3300" b="1">
              <a:solidFill>
                <a:srgbClr val="0D1D2C"/>
              </a:solidFill>
              <a:effectLst/>
              <a:latin typeface="Poppins" pitchFamily="2" charset="77"/>
              <a:ea typeface="Arial" panose="020B0604020202020204" pitchFamily="34" charset="0"/>
              <a:cs typeface="Poppins" pitchFamily="2" charset="77"/>
            </a:endParaRPr>
          </a:p>
        </p:txBody>
      </p:sp>
      <p:sp>
        <p:nvSpPr>
          <p:cNvPr id="11" name="TextBox 10">
            <a:extLst>
              <a:ext uri="{FF2B5EF4-FFF2-40B4-BE49-F238E27FC236}">
                <a16:creationId xmlns:a16="http://schemas.microsoft.com/office/drawing/2014/main" id="{F88CA171-12A2-4CE6-1EEC-438F134693D7}"/>
              </a:ext>
            </a:extLst>
          </p:cNvPr>
          <p:cNvSpPr txBox="1"/>
          <p:nvPr/>
        </p:nvSpPr>
        <p:spPr>
          <a:xfrm>
            <a:off x="7402285" y="6268994"/>
            <a:ext cx="4411362" cy="263534"/>
          </a:xfrm>
          <a:prstGeom prst="rect">
            <a:avLst/>
          </a:prstGeom>
          <a:noFill/>
        </p:spPr>
        <p:txBody>
          <a:bodyPr wrap="square" rtlCol="0">
            <a:spAutoFit/>
          </a:bodyPr>
          <a:lstStyle/>
          <a:p>
            <a:pPr marL="0" marR="0" algn="r">
              <a:lnSpc>
                <a:spcPct val="115000"/>
              </a:lnSpc>
            </a:pPr>
            <a:fld id="{32C6145F-F9D5-D942-9DFC-B2ADE210EED1}" type="slidenum">
              <a:rPr lang="en-US" sz="1000" b="1" smtClean="0">
                <a:solidFill>
                  <a:srgbClr val="2E5A7A"/>
                </a:solidFill>
                <a:effectLst/>
                <a:latin typeface="Poppins" pitchFamily="2" charset="77"/>
                <a:ea typeface="Arial" panose="020B0604020202020204" pitchFamily="34" charset="0"/>
                <a:cs typeface="Poppins" pitchFamily="2" charset="77"/>
              </a:rPr>
              <a:t>14</a:t>
            </a:fld>
            <a:endParaRPr lang="en-US" sz="1000" b="1">
              <a:solidFill>
                <a:srgbClr val="2E5A7A"/>
              </a:solidFill>
              <a:effectLst/>
              <a:latin typeface="Poppins" pitchFamily="2" charset="77"/>
              <a:ea typeface="Arial" panose="020B0604020202020204" pitchFamily="34" charset="0"/>
              <a:cs typeface="Poppins" pitchFamily="2" charset="77"/>
            </a:endParaRPr>
          </a:p>
        </p:txBody>
      </p:sp>
      <p:sp>
        <p:nvSpPr>
          <p:cNvPr id="10" name="TextBox 9">
            <a:extLst>
              <a:ext uri="{FF2B5EF4-FFF2-40B4-BE49-F238E27FC236}">
                <a16:creationId xmlns:a16="http://schemas.microsoft.com/office/drawing/2014/main" id="{E97B19DF-5778-5DC3-C608-B91F79BCB573}"/>
              </a:ext>
            </a:extLst>
          </p:cNvPr>
          <p:cNvSpPr txBox="1"/>
          <p:nvPr/>
        </p:nvSpPr>
        <p:spPr>
          <a:xfrm>
            <a:off x="327163" y="5464609"/>
            <a:ext cx="11358156" cy="707886"/>
          </a:xfrm>
          <a:prstGeom prst="rect">
            <a:avLst/>
          </a:prstGeom>
          <a:noFill/>
        </p:spPr>
        <p:txBody>
          <a:bodyPr wrap="square" rtlCol="0">
            <a:spAutoFit/>
          </a:bodyPr>
          <a:lstStyle/>
          <a:p>
            <a:pPr marL="0" marR="0"/>
            <a:r>
              <a:rPr lang="en-US" sz="1000" kern="0">
                <a:solidFill>
                  <a:srgbClr val="2E5A7A"/>
                </a:solidFill>
                <a:effectLst/>
                <a:latin typeface="Poppins" pitchFamily="2" charset="77"/>
                <a:ea typeface="Arial" panose="020B0604020202020204" pitchFamily="34" charset="0"/>
                <a:cs typeface="Poppins" pitchFamily="2" charset="77"/>
              </a:rPr>
              <a:t>Based on the Diabetes Control and Complications Trial (DCCT) and its follow-up study Epidemiology of Diabetes Interventions and Complications (EDIC). Participants completed cognitive assessments: baseline (median age 27 years) and 2, 5, 18, and 32 years later (median age 59). Glycated hemoglobin levels, frequency of severe hypoglycemia, non-glycemic risk factors such as elevated blood pressure, and micro- and macrovascular complications were assessed repeatedly. The studies examined the effects of these on measures of memory and psychomotor and mental efficiency (N=1051).</a:t>
            </a:r>
            <a:r>
              <a:rPr lang="en-US" sz="1000" kern="0" baseline="30000">
                <a:solidFill>
                  <a:srgbClr val="2E5A7A"/>
                </a:solidFill>
                <a:latin typeface="Poppins" pitchFamily="2" charset="77"/>
                <a:ea typeface="Arial" panose="020B0604020202020204" pitchFamily="34" charset="0"/>
                <a:cs typeface="Poppins" pitchFamily="2" charset="77"/>
              </a:rPr>
              <a:t>2</a:t>
            </a:r>
            <a:r>
              <a:rPr lang="en-US" sz="1000">
                <a:solidFill>
                  <a:srgbClr val="2E5A7A"/>
                </a:solidFill>
                <a:effectLst/>
                <a:latin typeface="Poppins" pitchFamily="2" charset="77"/>
                <a:cs typeface="Poppins" pitchFamily="2" charset="77"/>
              </a:rPr>
              <a:t> </a:t>
            </a:r>
            <a:endParaRPr lang="en-US" sz="1000">
              <a:solidFill>
                <a:srgbClr val="2E5A7A"/>
              </a:solidFill>
              <a:effectLst/>
              <a:latin typeface="Poppins" pitchFamily="2" charset="77"/>
              <a:ea typeface="Aptos" panose="020B0004020202020204" pitchFamily="34" charset="0"/>
              <a:cs typeface="Poppins" pitchFamily="2" charset="77"/>
            </a:endParaRPr>
          </a:p>
        </p:txBody>
      </p:sp>
      <p:sp>
        <p:nvSpPr>
          <p:cNvPr id="15" name="TextBox 14">
            <a:extLst>
              <a:ext uri="{FF2B5EF4-FFF2-40B4-BE49-F238E27FC236}">
                <a16:creationId xmlns:a16="http://schemas.microsoft.com/office/drawing/2014/main" id="{EC6515F7-081D-BB02-B75A-0A1D711CD208}"/>
              </a:ext>
            </a:extLst>
          </p:cNvPr>
          <p:cNvSpPr txBox="1"/>
          <p:nvPr/>
        </p:nvSpPr>
        <p:spPr>
          <a:xfrm>
            <a:off x="271204" y="5413841"/>
            <a:ext cx="222662" cy="246221"/>
          </a:xfrm>
          <a:prstGeom prst="rect">
            <a:avLst/>
          </a:prstGeom>
          <a:noFill/>
        </p:spPr>
        <p:txBody>
          <a:bodyPr wrap="square" rtlCol="0">
            <a:spAutoFit/>
          </a:bodyPr>
          <a:lstStyle/>
          <a:p>
            <a:pPr>
              <a:spcBef>
                <a:spcPts val="1800"/>
              </a:spcBef>
              <a:spcAft>
                <a:spcPts val="1800"/>
              </a:spcAft>
            </a:pPr>
            <a:r>
              <a:rPr lang="en-US" sz="1000" b="1" kern="0" baseline="30000">
                <a:solidFill>
                  <a:srgbClr val="156082"/>
                </a:solidFill>
                <a:effectLst/>
                <a:latin typeface="Poppins" pitchFamily="2" charset="77"/>
                <a:ea typeface="Yu Mincho" panose="02020400000000000000" pitchFamily="18" charset="-128"/>
                <a:cs typeface="Poppins" pitchFamily="2" charset="77"/>
              </a:rPr>
              <a:t>†</a:t>
            </a:r>
            <a:r>
              <a:rPr lang="en-US" sz="1000" b="1">
                <a:solidFill>
                  <a:srgbClr val="156082"/>
                </a:solidFill>
                <a:effectLst/>
                <a:latin typeface="Poppins" pitchFamily="2" charset="77"/>
                <a:cs typeface="Poppins" pitchFamily="2" charset="77"/>
              </a:rPr>
              <a:t> </a:t>
            </a:r>
            <a:endParaRPr lang="en-US" sz="1000" b="1" i="0">
              <a:solidFill>
                <a:srgbClr val="156082"/>
              </a:solidFill>
              <a:effectLst/>
              <a:latin typeface="Poppins" pitchFamily="2" charset="77"/>
              <a:cs typeface="Poppins" pitchFamily="2" charset="77"/>
            </a:endParaRPr>
          </a:p>
        </p:txBody>
      </p:sp>
      <p:sp>
        <p:nvSpPr>
          <p:cNvPr id="16" name="TextBox 15">
            <a:extLst>
              <a:ext uri="{FF2B5EF4-FFF2-40B4-BE49-F238E27FC236}">
                <a16:creationId xmlns:a16="http://schemas.microsoft.com/office/drawing/2014/main" id="{CEEAE424-49CB-D262-B66E-174FE6066DBC}"/>
              </a:ext>
            </a:extLst>
          </p:cNvPr>
          <p:cNvSpPr txBox="1"/>
          <p:nvPr/>
        </p:nvSpPr>
        <p:spPr>
          <a:xfrm>
            <a:off x="327163" y="5256792"/>
            <a:ext cx="11358156" cy="246221"/>
          </a:xfrm>
          <a:prstGeom prst="rect">
            <a:avLst/>
          </a:prstGeom>
          <a:noFill/>
        </p:spPr>
        <p:txBody>
          <a:bodyPr wrap="square" rtlCol="0">
            <a:spAutoFit/>
          </a:bodyPr>
          <a:lstStyle/>
          <a:p>
            <a:pPr marL="0" marR="0"/>
            <a:r>
              <a:rPr lang="en-US" sz="1000" kern="0">
                <a:solidFill>
                  <a:srgbClr val="2E5A7A"/>
                </a:solidFill>
                <a:effectLst/>
                <a:latin typeface="Poppins" pitchFamily="2" charset="77"/>
                <a:ea typeface="Arial" panose="020B0604020202020204" pitchFamily="34" charset="0"/>
                <a:cs typeface="Poppins" pitchFamily="2" charset="77"/>
              </a:rPr>
              <a:t>Based on an analysis </a:t>
            </a:r>
            <a:r>
              <a:rPr lang="en-US" sz="1000" kern="0">
                <a:solidFill>
                  <a:srgbClr val="2E5A7A"/>
                </a:solidFill>
                <a:latin typeface="Poppins" pitchFamily="2" charset="77"/>
                <a:ea typeface="Arial" panose="020B0604020202020204" pitchFamily="34" charset="0"/>
                <a:cs typeface="Poppins" pitchFamily="2" charset="77"/>
              </a:rPr>
              <a:t>of </a:t>
            </a:r>
            <a:r>
              <a:rPr lang="en-US" sz="1000" kern="0">
                <a:solidFill>
                  <a:srgbClr val="2E5A7A"/>
                </a:solidFill>
                <a:effectLst/>
                <a:latin typeface="Poppins" pitchFamily="2" charset="77"/>
                <a:ea typeface="Arial" panose="020B0604020202020204" pitchFamily="34" charset="0"/>
                <a:cs typeface="Poppins" pitchFamily="2" charset="77"/>
              </a:rPr>
              <a:t>medical records for 10,411 people with T1D in Taiwan's National Health Insurance Research Database.</a:t>
            </a:r>
            <a:r>
              <a:rPr lang="en-US" sz="1000" kern="0" baseline="30000">
                <a:solidFill>
                  <a:srgbClr val="2E5A7A"/>
                </a:solidFill>
                <a:effectLst/>
                <a:latin typeface="Poppins" pitchFamily="2" charset="77"/>
                <a:ea typeface="Arial" panose="020B0604020202020204" pitchFamily="34" charset="0"/>
                <a:cs typeface="Poppins" pitchFamily="2" charset="77"/>
              </a:rPr>
              <a:t>1</a:t>
            </a:r>
            <a:r>
              <a:rPr lang="en-US" sz="1000">
                <a:solidFill>
                  <a:srgbClr val="2E5A7A"/>
                </a:solidFill>
                <a:effectLst/>
                <a:latin typeface="Poppins" pitchFamily="2" charset="77"/>
                <a:cs typeface="Poppins" pitchFamily="2" charset="77"/>
              </a:rPr>
              <a:t> </a:t>
            </a:r>
            <a:endParaRPr lang="en-US" sz="1000">
              <a:solidFill>
                <a:srgbClr val="2E5A7A"/>
              </a:solidFill>
              <a:effectLst/>
              <a:latin typeface="Poppins" pitchFamily="2" charset="77"/>
              <a:ea typeface="Aptos" panose="020B0004020202020204" pitchFamily="34" charset="0"/>
              <a:cs typeface="Poppins" pitchFamily="2" charset="77"/>
            </a:endParaRPr>
          </a:p>
        </p:txBody>
      </p:sp>
      <p:sp>
        <p:nvSpPr>
          <p:cNvPr id="17" name="TextBox 16">
            <a:extLst>
              <a:ext uri="{FF2B5EF4-FFF2-40B4-BE49-F238E27FC236}">
                <a16:creationId xmlns:a16="http://schemas.microsoft.com/office/drawing/2014/main" id="{4E03F5DE-49E9-4BDA-011D-610488FB3128}"/>
              </a:ext>
            </a:extLst>
          </p:cNvPr>
          <p:cNvSpPr txBox="1"/>
          <p:nvPr/>
        </p:nvSpPr>
        <p:spPr>
          <a:xfrm>
            <a:off x="271204" y="5227796"/>
            <a:ext cx="222662" cy="246221"/>
          </a:xfrm>
          <a:prstGeom prst="rect">
            <a:avLst/>
          </a:prstGeom>
          <a:noFill/>
        </p:spPr>
        <p:txBody>
          <a:bodyPr wrap="square" rtlCol="0">
            <a:spAutoFit/>
          </a:bodyPr>
          <a:lstStyle/>
          <a:p>
            <a:pPr>
              <a:spcBef>
                <a:spcPts val="1800"/>
              </a:spcBef>
              <a:spcAft>
                <a:spcPts val="1800"/>
              </a:spcAft>
            </a:pPr>
            <a:r>
              <a:rPr lang="en-US" sz="1000" i="0">
                <a:solidFill>
                  <a:srgbClr val="2E5A7A"/>
                </a:solidFill>
                <a:effectLst/>
                <a:latin typeface="Poppins" pitchFamily="2" charset="77"/>
                <a:cs typeface="Poppins" pitchFamily="2" charset="77"/>
              </a:rPr>
              <a:t>*</a:t>
            </a:r>
          </a:p>
        </p:txBody>
      </p:sp>
      <p:sp>
        <p:nvSpPr>
          <p:cNvPr id="18" name="TextBox 17">
            <a:extLst>
              <a:ext uri="{FF2B5EF4-FFF2-40B4-BE49-F238E27FC236}">
                <a16:creationId xmlns:a16="http://schemas.microsoft.com/office/drawing/2014/main" id="{CB6884E6-5E96-E69A-28D6-D5C6C193A7E7}"/>
              </a:ext>
            </a:extLst>
          </p:cNvPr>
          <p:cNvSpPr txBox="1"/>
          <p:nvPr/>
        </p:nvSpPr>
        <p:spPr>
          <a:xfrm>
            <a:off x="327162" y="6096716"/>
            <a:ext cx="11281741" cy="707886"/>
          </a:xfrm>
          <a:prstGeom prst="rect">
            <a:avLst/>
          </a:prstGeom>
          <a:noFill/>
        </p:spPr>
        <p:txBody>
          <a:bodyPr wrap="square" rtlCol="0">
            <a:spAutoFit/>
          </a:bodyPr>
          <a:lstStyle/>
          <a:p>
            <a:pPr>
              <a:lnSpc>
                <a:spcPts val="1200"/>
              </a:lnSpc>
            </a:pPr>
            <a:r>
              <a:rPr lang="en-US" sz="1000" b="1">
                <a:solidFill>
                  <a:srgbClr val="2E5A7A"/>
                </a:solidFill>
                <a:latin typeface="Poppins" pitchFamily="2" charset="77"/>
                <a:ea typeface="Arial" panose="020B0604020202020204" pitchFamily="34" charset="0"/>
                <a:cs typeface="Poppins" pitchFamily="2" charset="77"/>
              </a:rPr>
              <a:t>References: 1. </a:t>
            </a:r>
            <a:r>
              <a:rPr lang="en-US" sz="1000">
                <a:solidFill>
                  <a:srgbClr val="2E5A7A"/>
                </a:solidFill>
                <a:latin typeface="Poppins" pitchFamily="2" charset="77"/>
                <a:cs typeface="Poppins" pitchFamily="2" charset="77"/>
              </a:rPr>
              <a:t>Lu CL, Shen HN, Hu SC, et al. A population-based study of all-cause mortality and cardiovascular disease in association with prior history among patients with type 1 diabetes. </a:t>
            </a:r>
            <a:r>
              <a:rPr lang="en-US" sz="1000" i="1">
                <a:solidFill>
                  <a:srgbClr val="2E5A7A"/>
                </a:solidFill>
                <a:latin typeface="Poppins" pitchFamily="2" charset="77"/>
                <a:cs typeface="Poppins" pitchFamily="2" charset="77"/>
              </a:rPr>
              <a:t>Diabetes Care</a:t>
            </a:r>
            <a:r>
              <a:rPr lang="en-US" sz="1000">
                <a:solidFill>
                  <a:srgbClr val="2E5A7A"/>
                </a:solidFill>
                <a:latin typeface="Poppins" pitchFamily="2" charset="77"/>
                <a:cs typeface="Poppins" pitchFamily="2" charset="77"/>
              </a:rPr>
              <a:t>. 2016;39(9):1571–1578. </a:t>
            </a:r>
            <a:r>
              <a:rPr lang="en-US" sz="1000" b="1">
                <a:solidFill>
                  <a:srgbClr val="2E5A7A"/>
                </a:solidFill>
                <a:latin typeface="Poppins" pitchFamily="2" charset="77"/>
                <a:cs typeface="Poppins" pitchFamily="2" charset="77"/>
              </a:rPr>
              <a:t>2. </a:t>
            </a:r>
            <a:r>
              <a:rPr lang="en-US" sz="1000">
                <a:solidFill>
                  <a:srgbClr val="2E5A7A"/>
                </a:solidFill>
                <a:latin typeface="Poppins" pitchFamily="2" charset="77"/>
                <a:cs typeface="Poppins" pitchFamily="2" charset="77"/>
              </a:rPr>
              <a:t>Jacobson AM, Ryan CM, </a:t>
            </a:r>
            <a:r>
              <a:rPr lang="en-US" sz="1000" err="1">
                <a:solidFill>
                  <a:srgbClr val="2E5A7A"/>
                </a:solidFill>
                <a:latin typeface="Poppins" pitchFamily="2" charset="77"/>
                <a:cs typeface="Poppins" pitchFamily="2" charset="77"/>
              </a:rPr>
              <a:t>Braffett</a:t>
            </a:r>
            <a:r>
              <a:rPr lang="en-US" sz="1000">
                <a:solidFill>
                  <a:srgbClr val="2E5A7A"/>
                </a:solidFill>
                <a:latin typeface="Poppins" pitchFamily="2" charset="77"/>
                <a:cs typeface="Poppins" pitchFamily="2" charset="77"/>
              </a:rPr>
              <a:t> BH, et al. Cognitive performance declines in older adults with type 1 diabetes: results from 32 years of follow-up in the DCCT and EDIC Study. </a:t>
            </a:r>
            <a:r>
              <a:rPr lang="en-US" sz="1000" i="1">
                <a:solidFill>
                  <a:srgbClr val="2E5A7A"/>
                </a:solidFill>
                <a:latin typeface="Poppins" pitchFamily="2" charset="77"/>
                <a:cs typeface="Poppins" pitchFamily="2" charset="77"/>
              </a:rPr>
              <a:t>Lancet Diabetes Endocrinol</a:t>
            </a:r>
            <a:r>
              <a:rPr lang="en-US" sz="1000">
                <a:solidFill>
                  <a:srgbClr val="2E5A7A"/>
                </a:solidFill>
                <a:latin typeface="Poppins" pitchFamily="2" charset="77"/>
                <a:cs typeface="Poppins" pitchFamily="2" charset="77"/>
              </a:rPr>
              <a:t>. 2021;9(7):436–445. </a:t>
            </a:r>
            <a:r>
              <a:rPr lang="en-US" sz="1000" b="1">
                <a:solidFill>
                  <a:srgbClr val="2E5A7A"/>
                </a:solidFill>
                <a:latin typeface="Poppins" pitchFamily="2" charset="77"/>
                <a:cs typeface="Poppins" pitchFamily="2" charset="77"/>
              </a:rPr>
              <a:t>3.</a:t>
            </a:r>
            <a:r>
              <a:rPr lang="en-US" sz="1000">
                <a:solidFill>
                  <a:srgbClr val="2E5A7A"/>
                </a:solidFill>
                <a:latin typeface="Poppins" pitchFamily="2" charset="77"/>
                <a:cs typeface="Poppins" pitchFamily="2" charset="77"/>
              </a:rPr>
              <a:t> American Diabetes Association Professional Practice Committee. 6. Glycemic goals and hypoglycemia: Standards of Care in Diabetes—2025. </a:t>
            </a:r>
            <a:r>
              <a:rPr lang="en-US" sz="1000" i="1">
                <a:solidFill>
                  <a:srgbClr val="2E5A7A"/>
                </a:solidFill>
                <a:latin typeface="Poppins" pitchFamily="2" charset="77"/>
                <a:cs typeface="Poppins" pitchFamily="2" charset="77"/>
              </a:rPr>
              <a:t>Diabetes Care</a:t>
            </a:r>
            <a:r>
              <a:rPr lang="en-US" sz="1000">
                <a:solidFill>
                  <a:srgbClr val="2E5A7A"/>
                </a:solidFill>
                <a:latin typeface="Poppins" pitchFamily="2" charset="77"/>
                <a:cs typeface="Poppins" pitchFamily="2" charset="77"/>
              </a:rPr>
              <a:t>. 2025;48(Suppl 1):S128–S145. </a:t>
            </a:r>
            <a:endParaRPr lang="en-US" sz="1000" b="1">
              <a:solidFill>
                <a:srgbClr val="2E5A7A"/>
              </a:solidFill>
              <a:latin typeface="Poppins" pitchFamily="2" charset="77"/>
              <a:ea typeface="Arial" panose="020B0604020202020204" pitchFamily="34" charset="0"/>
              <a:cs typeface="Poppins" pitchFamily="2" charset="77"/>
            </a:endParaRPr>
          </a:p>
        </p:txBody>
      </p:sp>
      <p:sp>
        <p:nvSpPr>
          <p:cNvPr id="20" name="TextBox 19">
            <a:extLst>
              <a:ext uri="{FF2B5EF4-FFF2-40B4-BE49-F238E27FC236}">
                <a16:creationId xmlns:a16="http://schemas.microsoft.com/office/drawing/2014/main" id="{254B65F0-84E5-C913-C2D3-0C75F192126A}"/>
              </a:ext>
            </a:extLst>
          </p:cNvPr>
          <p:cNvSpPr txBox="1"/>
          <p:nvPr/>
        </p:nvSpPr>
        <p:spPr>
          <a:xfrm>
            <a:off x="3235105" y="4001289"/>
            <a:ext cx="6300779" cy="610552"/>
          </a:xfrm>
          <a:prstGeom prst="rect">
            <a:avLst/>
          </a:prstGeom>
          <a:noFill/>
        </p:spPr>
        <p:txBody>
          <a:bodyPr wrap="square" rtlCol="0">
            <a:spAutoFit/>
          </a:bodyPr>
          <a:lstStyle/>
          <a:p>
            <a:pPr>
              <a:lnSpc>
                <a:spcPct val="114000"/>
              </a:lnSpc>
            </a:pPr>
            <a:r>
              <a:rPr lang="en-US" sz="1500" b="1" kern="0">
                <a:solidFill>
                  <a:srgbClr val="2E5A7A"/>
                </a:solidFill>
                <a:effectLst/>
                <a:latin typeface="Poppins" pitchFamily="2" charset="77"/>
                <a:ea typeface="Arial" panose="020B0604020202020204" pitchFamily="34" charset="0"/>
                <a:cs typeface="Poppins" pitchFamily="2" charset="77"/>
              </a:rPr>
              <a:t>The ADA warns that severe hypoglycemic events can progress to loss of consciousness, seizure, coma, or even death</a:t>
            </a:r>
            <a:r>
              <a:rPr lang="en-US" sz="1500" b="1" kern="0" baseline="30000">
                <a:solidFill>
                  <a:srgbClr val="2E5A7A"/>
                </a:solidFill>
                <a:latin typeface="Poppins" pitchFamily="2" charset="77"/>
                <a:ea typeface="Arial" panose="020B0604020202020204" pitchFamily="34" charset="0"/>
                <a:cs typeface="Poppins" pitchFamily="2" charset="77"/>
              </a:rPr>
              <a:t>3</a:t>
            </a:r>
            <a:endParaRPr lang="en-US" sz="1500" b="1">
              <a:solidFill>
                <a:srgbClr val="2E5A7A"/>
              </a:solidFill>
              <a:effectLst/>
              <a:latin typeface="Poppins" pitchFamily="2" charset="77"/>
              <a:cs typeface="Poppins" pitchFamily="2" charset="77"/>
            </a:endParaRPr>
          </a:p>
        </p:txBody>
      </p:sp>
      <p:pic>
        <p:nvPicPr>
          <p:cNvPr id="23" name="Picture 22">
            <a:extLst>
              <a:ext uri="{FF2B5EF4-FFF2-40B4-BE49-F238E27FC236}">
                <a16:creationId xmlns:a16="http://schemas.microsoft.com/office/drawing/2014/main" id="{0E1EF7E4-C6F1-1A45-A80E-E2D98803DF39}"/>
              </a:ext>
            </a:extLst>
          </p:cNvPr>
          <p:cNvPicPr>
            <a:picLocks noChangeAspect="1"/>
          </p:cNvPicPr>
          <p:nvPr/>
        </p:nvPicPr>
        <p:blipFill>
          <a:blip r:embed="rId3"/>
          <a:srcRect/>
          <a:stretch/>
        </p:blipFill>
        <p:spPr>
          <a:xfrm>
            <a:off x="2405744" y="3886201"/>
            <a:ext cx="892629" cy="892629"/>
          </a:xfrm>
          <a:prstGeom prst="rect">
            <a:avLst/>
          </a:prstGeom>
        </p:spPr>
      </p:pic>
      <p:sp>
        <p:nvSpPr>
          <p:cNvPr id="24" name="Rounded Rectangle 23">
            <a:extLst>
              <a:ext uri="{FF2B5EF4-FFF2-40B4-BE49-F238E27FC236}">
                <a16:creationId xmlns:a16="http://schemas.microsoft.com/office/drawing/2014/main" id="{A2DC8622-931D-52CB-36E1-9C233E58367D}"/>
              </a:ext>
            </a:extLst>
          </p:cNvPr>
          <p:cNvSpPr/>
          <p:nvPr/>
        </p:nvSpPr>
        <p:spPr>
          <a:xfrm>
            <a:off x="375958" y="1751723"/>
            <a:ext cx="5539933" cy="1613244"/>
          </a:xfrm>
          <a:prstGeom prst="roundRect">
            <a:avLst>
              <a:gd name="adj" fmla="val 9460"/>
            </a:avLst>
          </a:prstGeom>
          <a:solidFill>
            <a:schemeClr val="bg1"/>
          </a:solidFill>
          <a:ln>
            <a:solidFill>
              <a:srgbClr val="2E5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702970C2-1717-D3ED-CB7F-59A1B73F21BE}"/>
              </a:ext>
            </a:extLst>
          </p:cNvPr>
          <p:cNvPicPr>
            <a:picLocks noChangeAspect="1"/>
          </p:cNvPicPr>
          <p:nvPr/>
        </p:nvPicPr>
        <p:blipFill rotWithShape="1">
          <a:blip r:embed="rId4"/>
          <a:srcRect l="-12397" t="-15952" r="-14983" b="-11428"/>
          <a:stretch/>
        </p:blipFill>
        <p:spPr>
          <a:xfrm>
            <a:off x="445157" y="1978859"/>
            <a:ext cx="1277842" cy="1158973"/>
          </a:xfrm>
          <a:prstGeom prst="rect">
            <a:avLst/>
          </a:prstGeom>
        </p:spPr>
      </p:pic>
      <p:sp>
        <p:nvSpPr>
          <p:cNvPr id="26" name="TextBox 25">
            <a:extLst>
              <a:ext uri="{FF2B5EF4-FFF2-40B4-BE49-F238E27FC236}">
                <a16:creationId xmlns:a16="http://schemas.microsoft.com/office/drawing/2014/main" id="{123BAEC8-A0D4-CBE4-0E63-31FB16FF7276}"/>
              </a:ext>
            </a:extLst>
          </p:cNvPr>
          <p:cNvSpPr txBox="1"/>
          <p:nvPr/>
        </p:nvSpPr>
        <p:spPr>
          <a:xfrm>
            <a:off x="1657351" y="2030643"/>
            <a:ext cx="4272802" cy="1078500"/>
          </a:xfrm>
          <a:prstGeom prst="rect">
            <a:avLst/>
          </a:prstGeom>
          <a:noFill/>
        </p:spPr>
        <p:txBody>
          <a:bodyPr wrap="square" rtlCol="0">
            <a:spAutoFit/>
          </a:bodyPr>
          <a:lstStyle/>
          <a:p>
            <a:pPr>
              <a:lnSpc>
                <a:spcPts val="2600"/>
              </a:lnSpc>
            </a:pPr>
            <a:r>
              <a:rPr lang="en-US" b="1">
                <a:solidFill>
                  <a:srgbClr val="2E5A7A"/>
                </a:solidFill>
                <a:latin typeface="Poppins" pitchFamily="2" charset="77"/>
                <a:ea typeface="Arial" panose="020B0604020202020204" pitchFamily="34" charset="0"/>
                <a:cs typeface="Poppins" pitchFamily="2" charset="77"/>
              </a:rPr>
              <a:t>2x increased risk</a:t>
            </a:r>
            <a:r>
              <a:rPr lang="en-US">
                <a:solidFill>
                  <a:srgbClr val="2E5A7A"/>
                </a:solidFill>
                <a:latin typeface="Poppins" pitchFamily="2" charset="77"/>
                <a:ea typeface="Arial" panose="020B0604020202020204" pitchFamily="34" charset="0"/>
                <a:cs typeface="Poppins" pitchFamily="2" charset="77"/>
              </a:rPr>
              <a:t> of cardiovascular disease associated with severe hypoglycemia</a:t>
            </a:r>
            <a:r>
              <a:rPr lang="en-US" kern="0" baseline="30000">
                <a:solidFill>
                  <a:srgbClr val="2E5A7A"/>
                </a:solidFill>
                <a:latin typeface="Poppins" pitchFamily="2" charset="77"/>
                <a:ea typeface="Arial" panose="020B0604020202020204" pitchFamily="34" charset="0"/>
                <a:cs typeface="Poppins" pitchFamily="2" charset="77"/>
              </a:rPr>
              <a:t>1</a:t>
            </a:r>
            <a:r>
              <a:rPr lang="en-US" kern="0" baseline="30000">
                <a:solidFill>
                  <a:srgbClr val="2E5A7A"/>
                </a:solidFill>
                <a:effectLst/>
                <a:latin typeface="Poppins" pitchFamily="2" charset="77"/>
                <a:ea typeface="Arial" panose="020B0604020202020204" pitchFamily="34" charset="0"/>
                <a:cs typeface="Poppins" pitchFamily="2" charset="77"/>
              </a:rPr>
              <a:t>*</a:t>
            </a:r>
            <a:r>
              <a:rPr lang="en-US">
                <a:solidFill>
                  <a:srgbClr val="2E5A7A"/>
                </a:solidFill>
                <a:effectLst/>
                <a:latin typeface="Poppins" pitchFamily="2" charset="77"/>
                <a:cs typeface="Poppins" pitchFamily="2" charset="77"/>
              </a:rPr>
              <a:t> </a:t>
            </a:r>
            <a:endParaRPr lang="en-US" i="0">
              <a:solidFill>
                <a:srgbClr val="2E5A7A"/>
              </a:solidFill>
              <a:effectLst/>
              <a:latin typeface="Poppins" pitchFamily="2" charset="77"/>
              <a:cs typeface="Poppins" pitchFamily="2" charset="77"/>
            </a:endParaRPr>
          </a:p>
        </p:txBody>
      </p:sp>
      <p:sp>
        <p:nvSpPr>
          <p:cNvPr id="30" name="Rounded Rectangle 29">
            <a:extLst>
              <a:ext uri="{FF2B5EF4-FFF2-40B4-BE49-F238E27FC236}">
                <a16:creationId xmlns:a16="http://schemas.microsoft.com/office/drawing/2014/main" id="{1F63830C-4631-8D0B-431C-8F78E09C8DAE}"/>
              </a:ext>
            </a:extLst>
          </p:cNvPr>
          <p:cNvSpPr/>
          <p:nvPr/>
        </p:nvSpPr>
        <p:spPr>
          <a:xfrm>
            <a:off x="6123708" y="1751723"/>
            <a:ext cx="5708073" cy="1613244"/>
          </a:xfrm>
          <a:prstGeom prst="roundRect">
            <a:avLst>
              <a:gd name="adj" fmla="val 9460"/>
            </a:avLst>
          </a:prstGeom>
          <a:solidFill>
            <a:schemeClr val="bg1"/>
          </a:solidFill>
          <a:ln>
            <a:solidFill>
              <a:srgbClr val="2E5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0304C016-DA80-F948-6F25-88976358B9C5}"/>
              </a:ext>
            </a:extLst>
          </p:cNvPr>
          <p:cNvPicPr>
            <a:picLocks noChangeAspect="1"/>
          </p:cNvPicPr>
          <p:nvPr/>
        </p:nvPicPr>
        <p:blipFill>
          <a:blip r:embed="rId5"/>
          <a:srcRect/>
          <a:stretch/>
        </p:blipFill>
        <p:spPr>
          <a:xfrm>
            <a:off x="6350984" y="2074560"/>
            <a:ext cx="835629" cy="967571"/>
          </a:xfrm>
          <a:prstGeom prst="rect">
            <a:avLst/>
          </a:prstGeom>
        </p:spPr>
      </p:pic>
      <p:sp>
        <p:nvSpPr>
          <p:cNvPr id="2" name="TextBox 1">
            <a:extLst>
              <a:ext uri="{FF2B5EF4-FFF2-40B4-BE49-F238E27FC236}">
                <a16:creationId xmlns:a16="http://schemas.microsoft.com/office/drawing/2014/main" id="{7CD1671B-A13C-E3C0-878D-15019E1A78B9}"/>
              </a:ext>
            </a:extLst>
          </p:cNvPr>
          <p:cNvSpPr txBox="1"/>
          <p:nvPr/>
        </p:nvSpPr>
        <p:spPr>
          <a:xfrm>
            <a:off x="7344208" y="1852383"/>
            <a:ext cx="4343400" cy="1411925"/>
          </a:xfrm>
          <a:prstGeom prst="rect">
            <a:avLst/>
          </a:prstGeom>
          <a:noFill/>
        </p:spPr>
        <p:txBody>
          <a:bodyPr wrap="square" rtlCol="0">
            <a:spAutoFit/>
          </a:bodyPr>
          <a:lstStyle/>
          <a:p>
            <a:pPr marL="0" marR="0">
              <a:lnSpc>
                <a:spcPts val="2600"/>
              </a:lnSpc>
            </a:pPr>
            <a:r>
              <a:rPr lang="en-US" b="0" i="0">
                <a:solidFill>
                  <a:srgbClr val="2E5A7A"/>
                </a:solidFill>
                <a:effectLst/>
                <a:latin typeface="Poppins" pitchFamily="2" charset="77"/>
                <a:cs typeface="Poppins" pitchFamily="2" charset="77"/>
              </a:rPr>
              <a:t>A history of ≥1 severe hypoglycemic event can result in a </a:t>
            </a:r>
            <a:r>
              <a:rPr lang="en-US" b="1" i="0">
                <a:solidFill>
                  <a:srgbClr val="2E5A7A"/>
                </a:solidFill>
                <a:effectLst/>
                <a:latin typeface="Poppins" pitchFamily="2" charset="77"/>
                <a:cs typeface="Poppins" pitchFamily="2" charset="77"/>
              </a:rPr>
              <a:t>significant decline in psychomotor and mental efficiency</a:t>
            </a:r>
            <a:r>
              <a:rPr lang="en-US" b="1" i="0" baseline="30000">
                <a:solidFill>
                  <a:srgbClr val="2E5A7A"/>
                </a:solidFill>
                <a:latin typeface="Poppins" pitchFamily="2" charset="77"/>
                <a:cs typeface="Poppins" pitchFamily="2" charset="77"/>
              </a:rPr>
              <a:t>2</a:t>
            </a:r>
            <a:r>
              <a:rPr lang="en-US" b="1" baseline="30000">
                <a:solidFill>
                  <a:srgbClr val="2E5A7A"/>
                </a:solidFill>
                <a:effectLst/>
                <a:latin typeface="Poppins" pitchFamily="2" charset="77"/>
                <a:ea typeface="Arial" panose="020B0604020202020204" pitchFamily="34" charset="0"/>
                <a:cs typeface="Poppins" pitchFamily="2" charset="77"/>
              </a:rPr>
              <a:t>†</a:t>
            </a:r>
            <a:endParaRPr lang="en-US" b="1">
              <a:solidFill>
                <a:srgbClr val="2E5A7A"/>
              </a:solidFill>
              <a:effectLst/>
              <a:latin typeface="Poppins" pitchFamily="2" charset="77"/>
              <a:ea typeface="Arial" panose="020B0604020202020204" pitchFamily="34" charset="0"/>
              <a:cs typeface="Poppins" pitchFamily="2" charset="77"/>
            </a:endParaRPr>
          </a:p>
        </p:txBody>
      </p:sp>
      <p:cxnSp>
        <p:nvCxnSpPr>
          <p:cNvPr id="14" name="Straight Connector 13">
            <a:extLst>
              <a:ext uri="{FF2B5EF4-FFF2-40B4-BE49-F238E27FC236}">
                <a16:creationId xmlns:a16="http://schemas.microsoft.com/office/drawing/2014/main" id="{6DB9E111-1BEB-274D-541B-0E97063D3BF4}"/>
              </a:ext>
            </a:extLst>
          </p:cNvPr>
          <p:cNvCxnSpPr>
            <a:cxnSpLocks/>
            <a:endCxn id="21" idx="3"/>
          </p:cNvCxnSpPr>
          <p:nvPr/>
        </p:nvCxnSpPr>
        <p:spPr>
          <a:xfrm>
            <a:off x="425720" y="543698"/>
            <a:ext cx="11374044" cy="1186"/>
          </a:xfrm>
          <a:prstGeom prst="line">
            <a:avLst/>
          </a:prstGeom>
          <a:ln>
            <a:solidFill>
              <a:srgbClr val="9ABCC3"/>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9FAD7E4C-5FE9-3B68-7B3B-783C30914EB4}"/>
              </a:ext>
            </a:extLst>
          </p:cNvPr>
          <p:cNvSpPr txBox="1"/>
          <p:nvPr/>
        </p:nvSpPr>
        <p:spPr>
          <a:xfrm>
            <a:off x="10983686" y="360218"/>
            <a:ext cx="816078" cy="369332"/>
          </a:xfrm>
          <a:prstGeom prst="rect">
            <a:avLst/>
          </a:prstGeom>
          <a:solidFill>
            <a:schemeClr val="bg1"/>
          </a:solidFill>
        </p:spPr>
        <p:txBody>
          <a:bodyPr wrap="square" rtlCol="0">
            <a:spAutoFit/>
          </a:bodyPr>
          <a:lstStyle/>
          <a:p>
            <a:pPr algn="r"/>
            <a:r>
              <a:rPr lang="en-US">
                <a:solidFill>
                  <a:srgbClr val="9ABCC3"/>
                </a:solidFill>
                <a:latin typeface="Barlow" pitchFamily="2" charset="77"/>
              </a:rPr>
              <a:t>RISKS</a:t>
            </a:r>
          </a:p>
        </p:txBody>
      </p:sp>
    </p:spTree>
    <p:extLst>
      <p:ext uri="{BB962C8B-B14F-4D97-AF65-F5344CB8AC3E}">
        <p14:creationId xmlns:p14="http://schemas.microsoft.com/office/powerpoint/2010/main" val="1167181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49047-E734-9675-7F51-41469C30A082}"/>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EEB78C12-E37B-A0E1-D737-DA698DB9E937}"/>
              </a:ext>
            </a:extLst>
          </p:cNvPr>
          <p:cNvSpPr txBox="1"/>
          <p:nvPr/>
        </p:nvSpPr>
        <p:spPr>
          <a:xfrm>
            <a:off x="327163" y="6121238"/>
            <a:ext cx="11280904" cy="553998"/>
          </a:xfrm>
          <a:prstGeom prst="rect">
            <a:avLst/>
          </a:prstGeom>
          <a:noFill/>
        </p:spPr>
        <p:txBody>
          <a:bodyPr wrap="square" rtlCol="0">
            <a:spAutoFit/>
          </a:bodyPr>
          <a:lstStyle/>
          <a:p>
            <a:pPr>
              <a:lnSpc>
                <a:spcPts val="1200"/>
              </a:lnSpc>
            </a:pPr>
            <a:r>
              <a:rPr lang="en-US" sz="1000" b="1">
                <a:solidFill>
                  <a:srgbClr val="2E5A7A"/>
                </a:solidFill>
                <a:latin typeface="Poppins" pitchFamily="2" charset="77"/>
                <a:ea typeface="Arial" panose="020B0604020202020204" pitchFamily="34" charset="0"/>
                <a:cs typeface="Poppins" pitchFamily="2" charset="77"/>
              </a:rPr>
              <a:t>References: 1. </a:t>
            </a:r>
            <a:r>
              <a:rPr lang="en-US" sz="1000">
                <a:solidFill>
                  <a:srgbClr val="2E5A7A"/>
                </a:solidFill>
                <a:latin typeface="Poppins" pitchFamily="2" charset="77"/>
                <a:cs typeface="Poppins" pitchFamily="2" charset="77"/>
              </a:rPr>
              <a:t>McCoy RG, Van Houten HK, Ziegenfuss JY, et al. Increased mortality of patients with diabetes reporting severe hypoglycemia. </a:t>
            </a:r>
            <a:r>
              <a:rPr lang="en-US" sz="1000" i="1">
                <a:solidFill>
                  <a:srgbClr val="2E5A7A"/>
                </a:solidFill>
                <a:latin typeface="Poppins" pitchFamily="2" charset="77"/>
                <a:cs typeface="Poppins" pitchFamily="2" charset="77"/>
              </a:rPr>
              <a:t>Diabetes Care</a:t>
            </a:r>
            <a:r>
              <a:rPr lang="en-US" sz="1000">
                <a:solidFill>
                  <a:srgbClr val="2E5A7A"/>
                </a:solidFill>
                <a:latin typeface="Poppins" pitchFamily="2" charset="77"/>
                <a:cs typeface="Poppins" pitchFamily="2" charset="77"/>
              </a:rPr>
              <a:t>. 2012;35(9):1897–1901. </a:t>
            </a:r>
            <a:r>
              <a:rPr lang="en-US" sz="1000" b="1">
                <a:solidFill>
                  <a:srgbClr val="2E5A7A"/>
                </a:solidFill>
                <a:latin typeface="Poppins" pitchFamily="2" charset="77"/>
                <a:cs typeface="Poppins" pitchFamily="2" charset="77"/>
              </a:rPr>
              <a:t>2.</a:t>
            </a:r>
            <a:r>
              <a:rPr lang="en-US" sz="1000">
                <a:solidFill>
                  <a:srgbClr val="2E5A7A"/>
                </a:solidFill>
                <a:latin typeface="Poppins" pitchFamily="2" charset="77"/>
                <a:cs typeface="Poppins" pitchFamily="2" charset="77"/>
              </a:rPr>
              <a:t> Moser O, Rafferty J, Eckstein ML, et al. Impact of severe </a:t>
            </a:r>
            <a:r>
              <a:rPr lang="en-US" sz="1000" err="1">
                <a:solidFill>
                  <a:srgbClr val="2E5A7A"/>
                </a:solidFill>
                <a:latin typeface="Poppins" pitchFamily="2" charset="77"/>
                <a:cs typeface="Poppins" pitchFamily="2" charset="77"/>
              </a:rPr>
              <a:t>hypoglycaemia</a:t>
            </a:r>
            <a:r>
              <a:rPr lang="en-US" sz="1000">
                <a:solidFill>
                  <a:srgbClr val="2E5A7A"/>
                </a:solidFill>
                <a:latin typeface="Poppins" pitchFamily="2" charset="77"/>
                <a:cs typeface="Poppins" pitchFamily="2" charset="77"/>
              </a:rPr>
              <a:t> requiring hospitalization on mortality in people with type 1 diabetes: a national retrospective observational cohort study. </a:t>
            </a:r>
            <a:r>
              <a:rPr lang="en-US" sz="1000" i="1">
                <a:solidFill>
                  <a:srgbClr val="2E5A7A"/>
                </a:solidFill>
                <a:latin typeface="Poppins" pitchFamily="2" charset="77"/>
                <a:cs typeface="Poppins" pitchFamily="2" charset="77"/>
              </a:rPr>
              <a:t>Diabetes </a:t>
            </a:r>
            <a:r>
              <a:rPr lang="en-US" sz="1000" i="1" err="1">
                <a:solidFill>
                  <a:srgbClr val="2E5A7A"/>
                </a:solidFill>
                <a:latin typeface="Poppins" pitchFamily="2" charset="77"/>
                <a:cs typeface="Poppins" pitchFamily="2" charset="77"/>
              </a:rPr>
              <a:t>Obes</a:t>
            </a:r>
            <a:r>
              <a:rPr lang="en-US" sz="1000" i="1">
                <a:solidFill>
                  <a:srgbClr val="2E5A7A"/>
                </a:solidFill>
                <a:latin typeface="Poppins" pitchFamily="2" charset="77"/>
                <a:cs typeface="Poppins" pitchFamily="2" charset="77"/>
              </a:rPr>
              <a:t> </a:t>
            </a:r>
            <a:r>
              <a:rPr lang="en-US" sz="1000" i="1" err="1">
                <a:solidFill>
                  <a:srgbClr val="2E5A7A"/>
                </a:solidFill>
                <a:latin typeface="Poppins" pitchFamily="2" charset="77"/>
                <a:cs typeface="Poppins" pitchFamily="2" charset="77"/>
              </a:rPr>
              <a:t>Metab</a:t>
            </a:r>
            <a:r>
              <a:rPr lang="en-US" sz="1000">
                <a:solidFill>
                  <a:srgbClr val="2E5A7A"/>
                </a:solidFill>
                <a:latin typeface="Poppins" pitchFamily="2" charset="77"/>
                <a:cs typeface="Poppins" pitchFamily="2" charset="77"/>
              </a:rPr>
              <a:t>. 2023;25(8):2243-2254.</a:t>
            </a:r>
            <a:endParaRPr lang="en-US" sz="1000" b="1">
              <a:solidFill>
                <a:srgbClr val="2E5A7A"/>
              </a:solidFill>
              <a:latin typeface="Poppins" pitchFamily="2" charset="77"/>
              <a:ea typeface="Arial" panose="020B0604020202020204" pitchFamily="34" charset="0"/>
              <a:cs typeface="Poppins" pitchFamily="2" charset="77"/>
            </a:endParaRPr>
          </a:p>
        </p:txBody>
      </p:sp>
      <p:sp>
        <p:nvSpPr>
          <p:cNvPr id="49" name="TextBox 48">
            <a:extLst>
              <a:ext uri="{FF2B5EF4-FFF2-40B4-BE49-F238E27FC236}">
                <a16:creationId xmlns:a16="http://schemas.microsoft.com/office/drawing/2014/main" id="{BCE500A9-A79F-B745-AF1F-61D34C3B1C09}"/>
              </a:ext>
            </a:extLst>
          </p:cNvPr>
          <p:cNvSpPr txBox="1"/>
          <p:nvPr/>
        </p:nvSpPr>
        <p:spPr>
          <a:xfrm>
            <a:off x="327163" y="5466219"/>
            <a:ext cx="11358156" cy="400110"/>
          </a:xfrm>
          <a:prstGeom prst="rect">
            <a:avLst/>
          </a:prstGeom>
          <a:noFill/>
        </p:spPr>
        <p:txBody>
          <a:bodyPr wrap="square" rtlCol="0">
            <a:spAutoFit/>
          </a:bodyPr>
          <a:lstStyle/>
          <a:p>
            <a:pPr marL="0" marR="0"/>
            <a:r>
              <a:rPr lang="en-US" sz="1000" kern="0">
                <a:solidFill>
                  <a:srgbClr val="2E5A7A"/>
                </a:solidFill>
                <a:effectLst/>
                <a:latin typeface="Poppins" pitchFamily="2" charset="77"/>
                <a:ea typeface="Aptos" panose="020B0004020202020204" pitchFamily="34" charset="0"/>
                <a:cs typeface="Poppins" pitchFamily="2" charset="77"/>
              </a:rPr>
              <a:t>Based on a retrospective study to determine whether patient self-reporting of severe hypoglycemia is associated with increased mortality in adult patients with established diabetes (N=1020).</a:t>
            </a:r>
            <a:r>
              <a:rPr lang="en-US" sz="1000" kern="0" baseline="30000">
                <a:solidFill>
                  <a:srgbClr val="2E5A7A"/>
                </a:solidFill>
                <a:latin typeface="Poppins" pitchFamily="2" charset="77"/>
                <a:ea typeface="Aptos" panose="020B0004020202020204" pitchFamily="34" charset="0"/>
                <a:cs typeface="Poppins" pitchFamily="2" charset="77"/>
              </a:rPr>
              <a:t>1</a:t>
            </a:r>
            <a:r>
              <a:rPr lang="en-US" sz="1000">
                <a:solidFill>
                  <a:srgbClr val="2E5A7A"/>
                </a:solidFill>
                <a:effectLst/>
                <a:latin typeface="Poppins" pitchFamily="2" charset="77"/>
                <a:cs typeface="Poppins" pitchFamily="2" charset="77"/>
              </a:rPr>
              <a:t> </a:t>
            </a:r>
            <a:endParaRPr lang="en-US" sz="1000">
              <a:solidFill>
                <a:srgbClr val="2E5A7A"/>
              </a:solidFill>
              <a:effectLst/>
              <a:latin typeface="Poppins" pitchFamily="2" charset="77"/>
              <a:ea typeface="Aptos" panose="020B0004020202020204" pitchFamily="34" charset="0"/>
              <a:cs typeface="Poppins" pitchFamily="2" charset="77"/>
            </a:endParaRPr>
          </a:p>
        </p:txBody>
      </p:sp>
      <p:sp>
        <p:nvSpPr>
          <p:cNvPr id="50" name="TextBox 49">
            <a:extLst>
              <a:ext uri="{FF2B5EF4-FFF2-40B4-BE49-F238E27FC236}">
                <a16:creationId xmlns:a16="http://schemas.microsoft.com/office/drawing/2014/main" id="{E9046D8E-4EA6-8A6A-315D-EAA9A826B033}"/>
              </a:ext>
            </a:extLst>
          </p:cNvPr>
          <p:cNvSpPr txBox="1"/>
          <p:nvPr/>
        </p:nvSpPr>
        <p:spPr>
          <a:xfrm>
            <a:off x="268128" y="5442311"/>
            <a:ext cx="222662" cy="246221"/>
          </a:xfrm>
          <a:prstGeom prst="rect">
            <a:avLst/>
          </a:prstGeom>
          <a:noFill/>
        </p:spPr>
        <p:txBody>
          <a:bodyPr wrap="square" rtlCol="0">
            <a:spAutoFit/>
          </a:bodyPr>
          <a:lstStyle/>
          <a:p>
            <a:pPr>
              <a:spcBef>
                <a:spcPts val="1800"/>
              </a:spcBef>
              <a:spcAft>
                <a:spcPts val="1800"/>
              </a:spcAft>
            </a:pPr>
            <a:r>
              <a:rPr lang="en-US" sz="1000" i="0">
                <a:solidFill>
                  <a:srgbClr val="2E5A7A"/>
                </a:solidFill>
                <a:effectLst/>
                <a:latin typeface="Poppins" pitchFamily="2" charset="77"/>
                <a:cs typeface="Poppins" pitchFamily="2" charset="77"/>
              </a:rPr>
              <a:t>*</a:t>
            </a:r>
          </a:p>
        </p:txBody>
      </p:sp>
      <p:cxnSp>
        <p:nvCxnSpPr>
          <p:cNvPr id="4" name="Straight Connector 3">
            <a:extLst>
              <a:ext uri="{FF2B5EF4-FFF2-40B4-BE49-F238E27FC236}">
                <a16:creationId xmlns:a16="http://schemas.microsoft.com/office/drawing/2014/main" id="{BADDD4B7-FA05-8ADB-785D-5E7A65D48B19}"/>
              </a:ext>
            </a:extLst>
          </p:cNvPr>
          <p:cNvCxnSpPr>
            <a:cxnSpLocks/>
            <a:endCxn id="5" idx="3"/>
          </p:cNvCxnSpPr>
          <p:nvPr/>
        </p:nvCxnSpPr>
        <p:spPr>
          <a:xfrm>
            <a:off x="425720" y="543698"/>
            <a:ext cx="11374044" cy="1186"/>
          </a:xfrm>
          <a:prstGeom prst="line">
            <a:avLst/>
          </a:prstGeom>
          <a:ln>
            <a:solidFill>
              <a:srgbClr val="9ABCC3"/>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CEA8577-467C-FDEB-B33C-A7B8469BE085}"/>
              </a:ext>
            </a:extLst>
          </p:cNvPr>
          <p:cNvSpPr txBox="1"/>
          <p:nvPr/>
        </p:nvSpPr>
        <p:spPr>
          <a:xfrm>
            <a:off x="10983686" y="360218"/>
            <a:ext cx="816078" cy="369332"/>
          </a:xfrm>
          <a:prstGeom prst="rect">
            <a:avLst/>
          </a:prstGeom>
          <a:solidFill>
            <a:schemeClr val="bg1"/>
          </a:solidFill>
        </p:spPr>
        <p:txBody>
          <a:bodyPr wrap="square" rtlCol="0">
            <a:spAutoFit/>
          </a:bodyPr>
          <a:lstStyle/>
          <a:p>
            <a:pPr algn="r"/>
            <a:r>
              <a:rPr lang="en-US">
                <a:solidFill>
                  <a:srgbClr val="9ABCC3"/>
                </a:solidFill>
                <a:latin typeface="Barlow" pitchFamily="2" charset="77"/>
              </a:rPr>
              <a:t>RISKS</a:t>
            </a:r>
          </a:p>
        </p:txBody>
      </p:sp>
      <p:sp>
        <p:nvSpPr>
          <p:cNvPr id="11" name="TextBox 10">
            <a:extLst>
              <a:ext uri="{FF2B5EF4-FFF2-40B4-BE49-F238E27FC236}">
                <a16:creationId xmlns:a16="http://schemas.microsoft.com/office/drawing/2014/main" id="{F0153162-CF73-70DF-1575-8A8930EB7212}"/>
              </a:ext>
            </a:extLst>
          </p:cNvPr>
          <p:cNvSpPr txBox="1"/>
          <p:nvPr/>
        </p:nvSpPr>
        <p:spPr>
          <a:xfrm>
            <a:off x="7402285" y="6268994"/>
            <a:ext cx="4411362" cy="263534"/>
          </a:xfrm>
          <a:prstGeom prst="rect">
            <a:avLst/>
          </a:prstGeom>
          <a:noFill/>
        </p:spPr>
        <p:txBody>
          <a:bodyPr wrap="square" rtlCol="0">
            <a:spAutoFit/>
          </a:bodyPr>
          <a:lstStyle/>
          <a:p>
            <a:pPr marL="0" marR="0" algn="r">
              <a:lnSpc>
                <a:spcPct val="115000"/>
              </a:lnSpc>
            </a:pPr>
            <a:fld id="{32C6145F-F9D5-D942-9DFC-B2ADE210EED1}" type="slidenum">
              <a:rPr lang="en-US" sz="1000" b="1" smtClean="0">
                <a:solidFill>
                  <a:srgbClr val="2E5A7A"/>
                </a:solidFill>
                <a:effectLst/>
                <a:latin typeface="Poppins" pitchFamily="2" charset="77"/>
                <a:ea typeface="Arial" panose="020B0604020202020204" pitchFamily="34" charset="0"/>
                <a:cs typeface="Poppins" pitchFamily="2" charset="77"/>
              </a:rPr>
              <a:t>15</a:t>
            </a:fld>
            <a:endParaRPr lang="en-US" sz="1000" b="1">
              <a:solidFill>
                <a:srgbClr val="2E5A7A"/>
              </a:solidFill>
              <a:effectLst/>
              <a:latin typeface="Poppins" pitchFamily="2" charset="77"/>
              <a:ea typeface="Arial" panose="020B0604020202020204" pitchFamily="34" charset="0"/>
              <a:cs typeface="Poppins" pitchFamily="2" charset="77"/>
            </a:endParaRPr>
          </a:p>
        </p:txBody>
      </p:sp>
      <p:pic>
        <p:nvPicPr>
          <p:cNvPr id="17" name="Picture 16">
            <a:extLst>
              <a:ext uri="{FF2B5EF4-FFF2-40B4-BE49-F238E27FC236}">
                <a16:creationId xmlns:a16="http://schemas.microsoft.com/office/drawing/2014/main" id="{EC700E8F-E0A4-6238-9E90-F470BA6E0CF7}"/>
              </a:ext>
            </a:extLst>
          </p:cNvPr>
          <p:cNvPicPr>
            <a:picLocks noChangeAspect="1"/>
          </p:cNvPicPr>
          <p:nvPr/>
        </p:nvPicPr>
        <p:blipFill rotWithShape="1">
          <a:blip r:embed="rId3"/>
          <a:srcRect l="-16446" r="-16446"/>
          <a:stretch/>
        </p:blipFill>
        <p:spPr>
          <a:xfrm>
            <a:off x="397932" y="1915885"/>
            <a:ext cx="1421824" cy="1213523"/>
          </a:xfrm>
          <a:prstGeom prst="rect">
            <a:avLst/>
          </a:prstGeom>
        </p:spPr>
      </p:pic>
      <p:sp>
        <p:nvSpPr>
          <p:cNvPr id="18" name="TextBox 17">
            <a:extLst>
              <a:ext uri="{FF2B5EF4-FFF2-40B4-BE49-F238E27FC236}">
                <a16:creationId xmlns:a16="http://schemas.microsoft.com/office/drawing/2014/main" id="{6228B4BB-ACC8-2D94-707E-74FFFE0F79D9}"/>
              </a:ext>
            </a:extLst>
          </p:cNvPr>
          <p:cNvSpPr txBox="1"/>
          <p:nvPr/>
        </p:nvSpPr>
        <p:spPr>
          <a:xfrm>
            <a:off x="1955214" y="1991943"/>
            <a:ext cx="8919616" cy="1352678"/>
          </a:xfrm>
          <a:prstGeom prst="rect">
            <a:avLst/>
          </a:prstGeom>
          <a:noFill/>
        </p:spPr>
        <p:txBody>
          <a:bodyPr wrap="square" rtlCol="0">
            <a:spAutoFit/>
          </a:bodyPr>
          <a:lstStyle/>
          <a:p>
            <a:pPr>
              <a:lnSpc>
                <a:spcPct val="115000"/>
              </a:lnSpc>
            </a:pPr>
            <a:r>
              <a:rPr lang="en-US" sz="2400" b="1">
                <a:solidFill>
                  <a:srgbClr val="2E5A7A"/>
                </a:solidFill>
                <a:latin typeface="Poppins" pitchFamily="2" charset="77"/>
                <a:ea typeface="Arial" panose="020B0604020202020204" pitchFamily="34" charset="0"/>
                <a:cs typeface="Poppins" pitchFamily="2" charset="77"/>
              </a:rPr>
              <a:t>R</a:t>
            </a:r>
            <a:r>
              <a:rPr lang="en-US" sz="2400" b="1">
                <a:solidFill>
                  <a:srgbClr val="2E5A7A"/>
                </a:solidFill>
                <a:effectLst/>
                <a:latin typeface="Poppins" pitchFamily="2" charset="77"/>
                <a:ea typeface="Arial" panose="020B0604020202020204" pitchFamily="34" charset="0"/>
                <a:cs typeface="Poppins" pitchFamily="2" charset="77"/>
              </a:rPr>
              <a:t>isk of mortality increased 3.4x </a:t>
            </a:r>
            <a:r>
              <a:rPr lang="en-US" sz="2400">
                <a:solidFill>
                  <a:srgbClr val="2E5A7A"/>
                </a:solidFill>
                <a:effectLst/>
                <a:latin typeface="Poppins" pitchFamily="2" charset="77"/>
                <a:ea typeface="Arial" panose="020B0604020202020204" pitchFamily="34" charset="0"/>
                <a:cs typeface="Poppins" pitchFamily="2" charset="77"/>
              </a:rPr>
              <a:t>in the 5 years following a severe hypoglycemic event compared to those who reported mild/no hypoglycemia</a:t>
            </a:r>
            <a:r>
              <a:rPr lang="en-US" sz="2400" baseline="30000">
                <a:solidFill>
                  <a:srgbClr val="2E5A7A"/>
                </a:solidFill>
                <a:latin typeface="Poppins" pitchFamily="2" charset="77"/>
                <a:ea typeface="Arial" panose="020B0604020202020204" pitchFamily="34" charset="0"/>
                <a:cs typeface="Poppins" pitchFamily="2" charset="77"/>
              </a:rPr>
              <a:t>1</a:t>
            </a:r>
            <a:r>
              <a:rPr lang="en-US" sz="2400">
                <a:solidFill>
                  <a:srgbClr val="2E5A7A"/>
                </a:solidFill>
                <a:effectLst/>
                <a:latin typeface="Poppins" pitchFamily="2" charset="77"/>
                <a:ea typeface="Arial" panose="020B0604020202020204" pitchFamily="34" charset="0"/>
                <a:cs typeface="Poppins" pitchFamily="2" charset="77"/>
              </a:rPr>
              <a:t>*</a:t>
            </a:r>
          </a:p>
        </p:txBody>
      </p:sp>
      <p:pic>
        <p:nvPicPr>
          <p:cNvPr id="19" name="Picture 18">
            <a:extLst>
              <a:ext uri="{FF2B5EF4-FFF2-40B4-BE49-F238E27FC236}">
                <a16:creationId xmlns:a16="http://schemas.microsoft.com/office/drawing/2014/main" id="{7B18D546-4FDC-523F-A417-C5307CEE02CD}"/>
              </a:ext>
            </a:extLst>
          </p:cNvPr>
          <p:cNvPicPr>
            <a:picLocks noChangeAspect="1"/>
          </p:cNvPicPr>
          <p:nvPr/>
        </p:nvPicPr>
        <p:blipFill rotWithShape="1">
          <a:blip r:embed="rId4"/>
          <a:srcRect l="-8582" r="-8582"/>
          <a:stretch/>
        </p:blipFill>
        <p:spPr>
          <a:xfrm>
            <a:off x="422562" y="3743042"/>
            <a:ext cx="1308127" cy="1116483"/>
          </a:xfrm>
          <a:prstGeom prst="rect">
            <a:avLst/>
          </a:prstGeom>
        </p:spPr>
      </p:pic>
      <p:sp>
        <p:nvSpPr>
          <p:cNvPr id="20" name="TextBox 19">
            <a:extLst>
              <a:ext uri="{FF2B5EF4-FFF2-40B4-BE49-F238E27FC236}">
                <a16:creationId xmlns:a16="http://schemas.microsoft.com/office/drawing/2014/main" id="{3314D6C0-657A-474A-0F93-1440190010A1}"/>
              </a:ext>
            </a:extLst>
          </p:cNvPr>
          <p:cNvSpPr txBox="1"/>
          <p:nvPr/>
        </p:nvSpPr>
        <p:spPr>
          <a:xfrm>
            <a:off x="1955213" y="3624944"/>
            <a:ext cx="8854301" cy="1352678"/>
          </a:xfrm>
          <a:prstGeom prst="rect">
            <a:avLst/>
          </a:prstGeom>
          <a:noFill/>
        </p:spPr>
        <p:txBody>
          <a:bodyPr wrap="square" rtlCol="0">
            <a:spAutoFit/>
          </a:bodyPr>
          <a:lstStyle/>
          <a:p>
            <a:pPr>
              <a:lnSpc>
                <a:spcPct val="115000"/>
              </a:lnSpc>
            </a:pPr>
            <a:r>
              <a:rPr lang="en-US" sz="2400" kern="0">
                <a:solidFill>
                  <a:srgbClr val="2E5A7A"/>
                </a:solidFill>
                <a:effectLst/>
                <a:latin typeface="Poppins" pitchFamily="2" charset="77"/>
                <a:ea typeface="Arial" panose="020B0604020202020204" pitchFamily="34" charset="0"/>
                <a:cs typeface="Poppins" pitchFamily="2" charset="77"/>
              </a:rPr>
              <a:t>A retrospective study found the</a:t>
            </a:r>
            <a:r>
              <a:rPr lang="en-US" sz="2400" b="1" kern="0">
                <a:solidFill>
                  <a:srgbClr val="2E5A7A"/>
                </a:solidFill>
                <a:effectLst/>
                <a:latin typeface="Poppins" pitchFamily="2" charset="77"/>
                <a:ea typeface="Arial" panose="020B0604020202020204" pitchFamily="34" charset="0"/>
                <a:cs typeface="Poppins" pitchFamily="2" charset="77"/>
              </a:rPr>
              <a:t> strongest predictor of time to death </a:t>
            </a:r>
            <a:r>
              <a:rPr lang="en-US" sz="2400" kern="0">
                <a:solidFill>
                  <a:srgbClr val="2E5A7A"/>
                </a:solidFill>
                <a:effectLst/>
                <a:latin typeface="Poppins" pitchFamily="2" charset="77"/>
                <a:ea typeface="Arial" panose="020B0604020202020204" pitchFamily="34" charset="0"/>
                <a:cs typeface="Poppins" pitchFamily="2" charset="77"/>
              </a:rPr>
              <a:t>was having</a:t>
            </a:r>
            <a:r>
              <a:rPr lang="en-US" sz="2400" b="1" kern="0">
                <a:solidFill>
                  <a:srgbClr val="2E5A7A"/>
                </a:solidFill>
                <a:effectLst/>
                <a:latin typeface="Poppins" pitchFamily="2" charset="77"/>
                <a:ea typeface="Arial" panose="020B0604020202020204" pitchFamily="34" charset="0"/>
                <a:cs typeface="Poppins" pitchFamily="2" charset="77"/>
              </a:rPr>
              <a:t> </a:t>
            </a:r>
            <a:r>
              <a:rPr lang="en-US" sz="2400" kern="0">
                <a:solidFill>
                  <a:srgbClr val="2E5A7A"/>
                </a:solidFill>
                <a:effectLst/>
                <a:latin typeface="Poppins" pitchFamily="2" charset="77"/>
                <a:ea typeface="Arial" panose="020B0604020202020204" pitchFamily="34" charset="0"/>
                <a:cs typeface="Poppins" pitchFamily="2" charset="77"/>
              </a:rPr>
              <a:t>≥2 severe hypoglycemic </a:t>
            </a:r>
            <a:r>
              <a:rPr lang="en-US" sz="2400" b="1" kern="0">
                <a:solidFill>
                  <a:srgbClr val="2E5A7A"/>
                </a:solidFill>
                <a:effectLst/>
                <a:latin typeface="Poppins" pitchFamily="2" charset="77"/>
                <a:ea typeface="Arial" panose="020B0604020202020204" pitchFamily="34" charset="0"/>
                <a:cs typeface="Poppins" pitchFamily="2" charset="77"/>
              </a:rPr>
              <a:t>events requiring hospitalization</a:t>
            </a:r>
            <a:r>
              <a:rPr lang="en-US" sz="2400" b="1" kern="0" baseline="30000">
                <a:solidFill>
                  <a:srgbClr val="2E5A7A"/>
                </a:solidFill>
                <a:latin typeface="Poppins" pitchFamily="2" charset="77"/>
                <a:ea typeface="Arial" panose="020B0604020202020204" pitchFamily="34" charset="0"/>
                <a:cs typeface="Poppins" pitchFamily="2" charset="77"/>
              </a:rPr>
              <a:t>2</a:t>
            </a:r>
            <a:r>
              <a:rPr lang="en-US" sz="2400" b="1" kern="0" baseline="30000">
                <a:solidFill>
                  <a:srgbClr val="2E5A7A"/>
                </a:solidFill>
                <a:effectLst/>
                <a:latin typeface="Poppins" pitchFamily="2" charset="77"/>
                <a:ea typeface="Arial" panose="020B0604020202020204" pitchFamily="34" charset="0"/>
                <a:cs typeface="Poppins" pitchFamily="2" charset="77"/>
              </a:rPr>
              <a:t>†</a:t>
            </a:r>
            <a:r>
              <a:rPr lang="en-US" sz="2400">
                <a:solidFill>
                  <a:srgbClr val="2E5A7A"/>
                </a:solidFill>
                <a:effectLst/>
                <a:latin typeface="Poppins" pitchFamily="2" charset="77"/>
                <a:cs typeface="Poppins" pitchFamily="2" charset="77"/>
              </a:rPr>
              <a:t> </a:t>
            </a:r>
            <a:endParaRPr lang="en-US" sz="2400">
              <a:solidFill>
                <a:srgbClr val="2E5A7A"/>
              </a:solidFill>
              <a:effectLst/>
              <a:latin typeface="Poppins" pitchFamily="2" charset="77"/>
              <a:ea typeface="Arial" panose="020B0604020202020204" pitchFamily="34" charset="0"/>
              <a:cs typeface="Poppins" pitchFamily="2" charset="77"/>
            </a:endParaRPr>
          </a:p>
        </p:txBody>
      </p:sp>
      <p:sp>
        <p:nvSpPr>
          <p:cNvPr id="24" name="TextBox 23">
            <a:extLst>
              <a:ext uri="{FF2B5EF4-FFF2-40B4-BE49-F238E27FC236}">
                <a16:creationId xmlns:a16="http://schemas.microsoft.com/office/drawing/2014/main" id="{3CBEF302-7301-44E8-03B0-3EF645D00FD9}"/>
              </a:ext>
            </a:extLst>
          </p:cNvPr>
          <p:cNvSpPr txBox="1"/>
          <p:nvPr/>
        </p:nvSpPr>
        <p:spPr>
          <a:xfrm>
            <a:off x="327163" y="5264932"/>
            <a:ext cx="4411362" cy="263534"/>
          </a:xfrm>
          <a:prstGeom prst="rect">
            <a:avLst/>
          </a:prstGeom>
          <a:noFill/>
        </p:spPr>
        <p:txBody>
          <a:bodyPr wrap="square" rtlCol="0">
            <a:spAutoFit/>
          </a:bodyPr>
          <a:lstStyle/>
          <a:p>
            <a:pPr marL="0" marR="0">
              <a:lnSpc>
                <a:spcPct val="115000"/>
              </a:lnSpc>
            </a:pPr>
            <a:r>
              <a:rPr lang="en-US" sz="1000">
                <a:solidFill>
                  <a:srgbClr val="2E5A7A"/>
                </a:solidFill>
                <a:effectLst/>
                <a:latin typeface="Poppins" pitchFamily="2" charset="77"/>
                <a:ea typeface="Arial" panose="020B0604020202020204" pitchFamily="34" charset="0"/>
                <a:cs typeface="Poppins" pitchFamily="2" charset="77"/>
              </a:rPr>
              <a:t>T1D, type 1 diabetes.</a:t>
            </a:r>
          </a:p>
        </p:txBody>
      </p:sp>
      <p:sp>
        <p:nvSpPr>
          <p:cNvPr id="3" name="TextBox 2">
            <a:extLst>
              <a:ext uri="{FF2B5EF4-FFF2-40B4-BE49-F238E27FC236}">
                <a16:creationId xmlns:a16="http://schemas.microsoft.com/office/drawing/2014/main" id="{B4D6AC69-FEAA-9235-1B17-8D7C31A61801}"/>
              </a:ext>
            </a:extLst>
          </p:cNvPr>
          <p:cNvSpPr txBox="1"/>
          <p:nvPr/>
        </p:nvSpPr>
        <p:spPr>
          <a:xfrm>
            <a:off x="327163" y="808046"/>
            <a:ext cx="11440294" cy="584775"/>
          </a:xfrm>
          <a:prstGeom prst="rect">
            <a:avLst/>
          </a:prstGeom>
          <a:noFill/>
        </p:spPr>
        <p:txBody>
          <a:bodyPr wrap="square" rtlCol="0">
            <a:spAutoFit/>
          </a:bodyPr>
          <a:lstStyle/>
          <a:p>
            <a:r>
              <a:rPr lang="en-US" sz="3200" b="1">
                <a:solidFill>
                  <a:srgbClr val="0D1D2C"/>
                </a:solidFill>
                <a:latin typeface="Poppins" pitchFamily="2" charset="77"/>
                <a:cs typeface="Poppins" pitchFamily="2" charset="77"/>
              </a:rPr>
              <a:t>Severe lows can be life-threatening</a:t>
            </a:r>
          </a:p>
        </p:txBody>
      </p:sp>
      <p:sp>
        <p:nvSpPr>
          <p:cNvPr id="10" name="TextBox 9">
            <a:extLst>
              <a:ext uri="{FF2B5EF4-FFF2-40B4-BE49-F238E27FC236}">
                <a16:creationId xmlns:a16="http://schemas.microsoft.com/office/drawing/2014/main" id="{429EF00E-6140-E02D-BE11-BA582B262955}"/>
              </a:ext>
            </a:extLst>
          </p:cNvPr>
          <p:cNvSpPr txBox="1"/>
          <p:nvPr/>
        </p:nvSpPr>
        <p:spPr>
          <a:xfrm>
            <a:off x="327163" y="5802686"/>
            <a:ext cx="11358156" cy="400110"/>
          </a:xfrm>
          <a:prstGeom prst="rect">
            <a:avLst/>
          </a:prstGeom>
          <a:noFill/>
        </p:spPr>
        <p:txBody>
          <a:bodyPr wrap="square" rtlCol="0">
            <a:spAutoFit/>
          </a:bodyPr>
          <a:lstStyle/>
          <a:p>
            <a:pPr marL="0" marR="0"/>
            <a:r>
              <a:rPr lang="en-US" sz="1000" kern="0">
                <a:solidFill>
                  <a:srgbClr val="2E5A7A"/>
                </a:solidFill>
                <a:effectLst/>
                <a:latin typeface="Poppins" pitchFamily="2" charset="77"/>
                <a:ea typeface="Yu Mincho" panose="02020400000000000000" pitchFamily="18" charset="-128"/>
                <a:cs typeface="Poppins" pitchFamily="2" charset="77"/>
              </a:rPr>
              <a:t>Based on a retrospective observational cohort study to assess whether the number of severe hypoglycemia episodes in people with T1D (n=8224) is associated with increased risk of mortality.</a:t>
            </a:r>
            <a:r>
              <a:rPr lang="en-US" sz="1000" kern="0" baseline="30000">
                <a:solidFill>
                  <a:srgbClr val="2E5A7A"/>
                </a:solidFill>
                <a:latin typeface="Poppins" pitchFamily="2" charset="77"/>
                <a:ea typeface="Yu Mincho" panose="02020400000000000000" pitchFamily="18" charset="-128"/>
                <a:cs typeface="Poppins" pitchFamily="2" charset="77"/>
              </a:rPr>
              <a:t>2</a:t>
            </a:r>
            <a:r>
              <a:rPr lang="en-US" sz="1000">
                <a:solidFill>
                  <a:srgbClr val="2E5A7A"/>
                </a:solidFill>
                <a:effectLst/>
                <a:latin typeface="Poppins" pitchFamily="2" charset="77"/>
                <a:cs typeface="Poppins" pitchFamily="2" charset="77"/>
              </a:rPr>
              <a:t> </a:t>
            </a:r>
            <a:endParaRPr lang="en-US" sz="1000">
              <a:solidFill>
                <a:srgbClr val="2E5A7A"/>
              </a:solidFill>
              <a:effectLst/>
              <a:latin typeface="Poppins" pitchFamily="2" charset="77"/>
              <a:ea typeface="Aptos" panose="020B0004020202020204" pitchFamily="34" charset="0"/>
              <a:cs typeface="Poppins" pitchFamily="2" charset="77"/>
            </a:endParaRPr>
          </a:p>
        </p:txBody>
      </p:sp>
      <p:sp>
        <p:nvSpPr>
          <p:cNvPr id="12" name="TextBox 11">
            <a:extLst>
              <a:ext uri="{FF2B5EF4-FFF2-40B4-BE49-F238E27FC236}">
                <a16:creationId xmlns:a16="http://schemas.microsoft.com/office/drawing/2014/main" id="{9784CA12-CAA2-E648-FE2C-44FDFAD067B5}"/>
              </a:ext>
            </a:extLst>
          </p:cNvPr>
          <p:cNvSpPr txBox="1"/>
          <p:nvPr/>
        </p:nvSpPr>
        <p:spPr>
          <a:xfrm>
            <a:off x="268128" y="5778779"/>
            <a:ext cx="222662" cy="246221"/>
          </a:xfrm>
          <a:prstGeom prst="rect">
            <a:avLst/>
          </a:prstGeom>
          <a:noFill/>
        </p:spPr>
        <p:txBody>
          <a:bodyPr wrap="square" rtlCol="0">
            <a:spAutoFit/>
          </a:bodyPr>
          <a:lstStyle/>
          <a:p>
            <a:pPr>
              <a:spcBef>
                <a:spcPts val="1800"/>
              </a:spcBef>
              <a:spcAft>
                <a:spcPts val="1800"/>
              </a:spcAft>
            </a:pPr>
            <a:r>
              <a:rPr lang="en-US" sz="1000" b="1" kern="0" baseline="30000">
                <a:solidFill>
                  <a:srgbClr val="2E5A7A"/>
                </a:solidFill>
                <a:effectLst/>
                <a:latin typeface="Arial" panose="020B0604020202020204" pitchFamily="34" charset="0"/>
                <a:ea typeface="Yu Mincho" panose="02020400000000000000" pitchFamily="18" charset="-128"/>
              </a:rPr>
              <a:t>†</a:t>
            </a:r>
            <a:r>
              <a:rPr lang="en-US" sz="1000" b="1">
                <a:solidFill>
                  <a:srgbClr val="2E5A7A"/>
                </a:solidFill>
                <a:effectLst/>
              </a:rPr>
              <a:t> </a:t>
            </a:r>
            <a:endParaRPr lang="en-US" sz="1000" b="1" i="0">
              <a:solidFill>
                <a:srgbClr val="2E5A7A"/>
              </a:solidFill>
              <a:effectLst/>
              <a:latin typeface="Poppins" pitchFamily="2" charset="77"/>
              <a:cs typeface="Poppins" pitchFamily="2" charset="77"/>
            </a:endParaRPr>
          </a:p>
        </p:txBody>
      </p:sp>
    </p:spTree>
    <p:extLst>
      <p:ext uri="{BB962C8B-B14F-4D97-AF65-F5344CB8AC3E}">
        <p14:creationId xmlns:p14="http://schemas.microsoft.com/office/powerpoint/2010/main" val="44342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2CF85-12B2-CB8B-FBBD-A746E1B986F0}"/>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56266734-3A22-DD5E-2A5C-6E74A4731FD6}"/>
              </a:ext>
            </a:extLst>
          </p:cNvPr>
          <p:cNvPicPr>
            <a:picLocks noChangeAspect="1"/>
          </p:cNvPicPr>
          <p:nvPr/>
        </p:nvPicPr>
        <p:blipFill rotWithShape="1">
          <a:blip r:embed="rId3"/>
          <a:srcRect l="-10074" r="-10074"/>
          <a:stretch/>
        </p:blipFill>
        <p:spPr>
          <a:xfrm>
            <a:off x="4038600" y="1684647"/>
            <a:ext cx="660400" cy="660400"/>
          </a:xfrm>
          <a:prstGeom prst="rect">
            <a:avLst/>
          </a:prstGeom>
        </p:spPr>
      </p:pic>
      <p:pic>
        <p:nvPicPr>
          <p:cNvPr id="19" name="Picture 18">
            <a:extLst>
              <a:ext uri="{FF2B5EF4-FFF2-40B4-BE49-F238E27FC236}">
                <a16:creationId xmlns:a16="http://schemas.microsoft.com/office/drawing/2014/main" id="{1B4E3701-B38F-0D09-5BC8-0F3F97FFAFF0}"/>
              </a:ext>
            </a:extLst>
          </p:cNvPr>
          <p:cNvPicPr>
            <a:picLocks noChangeAspect="1"/>
          </p:cNvPicPr>
          <p:nvPr/>
        </p:nvPicPr>
        <p:blipFill rotWithShape="1">
          <a:blip r:embed="rId3"/>
          <a:srcRect l="-10074" r="-10074"/>
          <a:stretch/>
        </p:blipFill>
        <p:spPr>
          <a:xfrm>
            <a:off x="3464560" y="1684647"/>
            <a:ext cx="660400" cy="660400"/>
          </a:xfrm>
          <a:prstGeom prst="rect">
            <a:avLst/>
          </a:prstGeom>
        </p:spPr>
      </p:pic>
      <p:pic>
        <p:nvPicPr>
          <p:cNvPr id="20" name="Picture 19">
            <a:extLst>
              <a:ext uri="{FF2B5EF4-FFF2-40B4-BE49-F238E27FC236}">
                <a16:creationId xmlns:a16="http://schemas.microsoft.com/office/drawing/2014/main" id="{CB55B463-E145-066E-F6AF-D752FF6F5B9C}"/>
              </a:ext>
            </a:extLst>
          </p:cNvPr>
          <p:cNvPicPr>
            <a:picLocks noChangeAspect="1"/>
          </p:cNvPicPr>
          <p:nvPr/>
        </p:nvPicPr>
        <p:blipFill rotWithShape="1">
          <a:blip r:embed="rId3"/>
          <a:srcRect l="-10074" r="-10074"/>
          <a:stretch/>
        </p:blipFill>
        <p:spPr>
          <a:xfrm>
            <a:off x="2900680" y="1684647"/>
            <a:ext cx="660400" cy="660400"/>
          </a:xfrm>
          <a:prstGeom prst="rect">
            <a:avLst/>
          </a:prstGeom>
        </p:spPr>
      </p:pic>
      <p:sp>
        <p:nvSpPr>
          <p:cNvPr id="15" name="TextBox 14">
            <a:extLst>
              <a:ext uri="{FF2B5EF4-FFF2-40B4-BE49-F238E27FC236}">
                <a16:creationId xmlns:a16="http://schemas.microsoft.com/office/drawing/2014/main" id="{4FDFD123-5962-DC23-8274-3D822B793F57}"/>
              </a:ext>
            </a:extLst>
          </p:cNvPr>
          <p:cNvSpPr txBox="1"/>
          <p:nvPr/>
        </p:nvSpPr>
        <p:spPr>
          <a:xfrm>
            <a:off x="327163" y="5579110"/>
            <a:ext cx="4411362" cy="263534"/>
          </a:xfrm>
          <a:prstGeom prst="rect">
            <a:avLst/>
          </a:prstGeom>
          <a:noFill/>
        </p:spPr>
        <p:txBody>
          <a:bodyPr wrap="square" rtlCol="0">
            <a:spAutoFit/>
          </a:bodyPr>
          <a:lstStyle/>
          <a:p>
            <a:pPr marL="0" marR="0">
              <a:lnSpc>
                <a:spcPct val="115000"/>
              </a:lnSpc>
            </a:pPr>
            <a:r>
              <a:rPr lang="en-US" sz="1000">
                <a:solidFill>
                  <a:srgbClr val="2E5A7A"/>
                </a:solidFill>
                <a:effectLst/>
                <a:latin typeface="Poppins" pitchFamily="2" charset="77"/>
                <a:ea typeface="Arial" panose="020B0604020202020204" pitchFamily="34" charset="0"/>
                <a:cs typeface="Poppins" pitchFamily="2" charset="77"/>
              </a:rPr>
              <a:t>T1D, type 1 diabetes.</a:t>
            </a:r>
          </a:p>
        </p:txBody>
      </p:sp>
      <p:cxnSp>
        <p:nvCxnSpPr>
          <p:cNvPr id="3" name="Straight Connector 2">
            <a:extLst>
              <a:ext uri="{FF2B5EF4-FFF2-40B4-BE49-F238E27FC236}">
                <a16:creationId xmlns:a16="http://schemas.microsoft.com/office/drawing/2014/main" id="{5C616E6A-E35C-9ABF-548A-C39DF96AA8AD}"/>
              </a:ext>
            </a:extLst>
          </p:cNvPr>
          <p:cNvCxnSpPr>
            <a:cxnSpLocks/>
          </p:cNvCxnSpPr>
          <p:nvPr/>
        </p:nvCxnSpPr>
        <p:spPr>
          <a:xfrm>
            <a:off x="425720" y="543698"/>
            <a:ext cx="10427337" cy="0"/>
          </a:xfrm>
          <a:prstGeom prst="line">
            <a:avLst/>
          </a:prstGeom>
          <a:ln>
            <a:solidFill>
              <a:srgbClr val="9ABCC3"/>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6EA3CFBF-A60E-ED17-3A45-1D48A99FAFE9}"/>
              </a:ext>
            </a:extLst>
          </p:cNvPr>
          <p:cNvSpPr txBox="1"/>
          <p:nvPr/>
        </p:nvSpPr>
        <p:spPr>
          <a:xfrm>
            <a:off x="7402285" y="6268994"/>
            <a:ext cx="4411362" cy="263534"/>
          </a:xfrm>
          <a:prstGeom prst="rect">
            <a:avLst/>
          </a:prstGeom>
          <a:noFill/>
        </p:spPr>
        <p:txBody>
          <a:bodyPr wrap="square" rtlCol="0">
            <a:spAutoFit/>
          </a:bodyPr>
          <a:lstStyle/>
          <a:p>
            <a:pPr marL="0" marR="0" algn="r">
              <a:lnSpc>
                <a:spcPct val="115000"/>
              </a:lnSpc>
            </a:pPr>
            <a:fld id="{32C6145F-F9D5-D942-9DFC-B2ADE210EED1}" type="slidenum">
              <a:rPr lang="en-US" sz="1000" b="1" smtClean="0">
                <a:solidFill>
                  <a:srgbClr val="2E5A7A"/>
                </a:solidFill>
                <a:effectLst/>
                <a:latin typeface="Poppins" pitchFamily="2" charset="77"/>
                <a:ea typeface="Arial" panose="020B0604020202020204" pitchFamily="34" charset="0"/>
                <a:cs typeface="Poppins" pitchFamily="2" charset="77"/>
              </a:rPr>
              <a:t>16</a:t>
            </a:fld>
            <a:endParaRPr lang="en-US" sz="1000" b="1">
              <a:solidFill>
                <a:srgbClr val="2E5A7A"/>
              </a:solidFill>
              <a:effectLst/>
              <a:latin typeface="Poppins" pitchFamily="2" charset="77"/>
              <a:ea typeface="Arial" panose="020B0604020202020204" pitchFamily="34" charset="0"/>
              <a:cs typeface="Poppins" pitchFamily="2" charset="77"/>
            </a:endParaRPr>
          </a:p>
        </p:txBody>
      </p:sp>
      <p:sp>
        <p:nvSpPr>
          <p:cNvPr id="11" name="TextBox 10">
            <a:extLst>
              <a:ext uri="{FF2B5EF4-FFF2-40B4-BE49-F238E27FC236}">
                <a16:creationId xmlns:a16="http://schemas.microsoft.com/office/drawing/2014/main" id="{9E14156E-042A-84AC-29D1-1BA03F398063}"/>
              </a:ext>
            </a:extLst>
          </p:cNvPr>
          <p:cNvSpPr txBox="1"/>
          <p:nvPr/>
        </p:nvSpPr>
        <p:spPr>
          <a:xfrm>
            <a:off x="327162" y="808046"/>
            <a:ext cx="11320551" cy="584775"/>
          </a:xfrm>
          <a:prstGeom prst="rect">
            <a:avLst/>
          </a:prstGeom>
          <a:noFill/>
        </p:spPr>
        <p:txBody>
          <a:bodyPr wrap="square" rtlCol="0">
            <a:spAutoFit/>
          </a:bodyPr>
          <a:lstStyle/>
          <a:p>
            <a:pPr>
              <a:lnSpc>
                <a:spcPts val="4000"/>
              </a:lnSpc>
            </a:pPr>
            <a:r>
              <a:rPr lang="en-US" sz="2800" b="1" kern="0">
                <a:solidFill>
                  <a:srgbClr val="000000"/>
                </a:solidFill>
                <a:effectLst/>
                <a:latin typeface="Poppins" pitchFamily="2" charset="77"/>
                <a:ea typeface="Arial" panose="020B0604020202020204" pitchFamily="34" charset="0"/>
                <a:cs typeface="Poppins" pitchFamily="2" charset="77"/>
              </a:rPr>
              <a:t>These events may be underreported by people with diabetes</a:t>
            </a:r>
            <a:endParaRPr lang="en-US" sz="2800" b="1">
              <a:solidFill>
                <a:srgbClr val="0D1D2C"/>
              </a:solidFill>
              <a:latin typeface="Poppins" pitchFamily="2" charset="77"/>
              <a:cs typeface="Poppins" pitchFamily="2" charset="77"/>
            </a:endParaRPr>
          </a:p>
        </p:txBody>
      </p:sp>
      <p:sp>
        <p:nvSpPr>
          <p:cNvPr id="21" name="TextBox 20">
            <a:extLst>
              <a:ext uri="{FF2B5EF4-FFF2-40B4-BE49-F238E27FC236}">
                <a16:creationId xmlns:a16="http://schemas.microsoft.com/office/drawing/2014/main" id="{061FD579-AA77-C285-35B1-E30C58B0C83E}"/>
              </a:ext>
            </a:extLst>
          </p:cNvPr>
          <p:cNvSpPr txBox="1"/>
          <p:nvPr/>
        </p:nvSpPr>
        <p:spPr>
          <a:xfrm>
            <a:off x="327163" y="5788561"/>
            <a:ext cx="11358156" cy="553998"/>
          </a:xfrm>
          <a:prstGeom prst="rect">
            <a:avLst/>
          </a:prstGeom>
          <a:noFill/>
        </p:spPr>
        <p:txBody>
          <a:bodyPr wrap="square" rtlCol="0">
            <a:spAutoFit/>
          </a:bodyPr>
          <a:lstStyle/>
          <a:p>
            <a:pPr marL="0" marR="0"/>
            <a:r>
              <a:rPr lang="en-US" sz="1000" kern="0">
                <a:solidFill>
                  <a:srgbClr val="2E5A7A"/>
                </a:solidFill>
                <a:effectLst/>
                <a:latin typeface="Poppins" pitchFamily="2" charset="77"/>
                <a:ea typeface="Arial" panose="020B0604020202020204" pitchFamily="34" charset="0"/>
                <a:cs typeface="Poppins" pitchFamily="2" charset="77"/>
              </a:rPr>
              <a:t>Based on the Conversations and Reactions Around Severe Hypoglycemia (CRASH) study, a cross-sectional, online, 30-minute survey conducted among patients with T1D or type 2 diabetes treated with insulin via injection or pump at the time of the study and who had ≥1 self-reported severe hypoglycemic event in the previous 3 years while treated with insulin, and caregivers of patients with diabetes (n=184 and n=140, respectively).</a:t>
            </a:r>
            <a:r>
              <a:rPr lang="en-US" sz="1000" kern="0" baseline="30000">
                <a:solidFill>
                  <a:srgbClr val="2E5A7A"/>
                </a:solidFill>
                <a:effectLst/>
                <a:latin typeface="Poppins" pitchFamily="2" charset="77"/>
                <a:ea typeface="Arial" panose="020B0604020202020204" pitchFamily="34" charset="0"/>
                <a:cs typeface="Poppins" pitchFamily="2" charset="77"/>
              </a:rPr>
              <a:t>1</a:t>
            </a:r>
            <a:r>
              <a:rPr lang="en-US" sz="1000">
                <a:solidFill>
                  <a:srgbClr val="2E5A7A"/>
                </a:solidFill>
                <a:effectLst/>
                <a:latin typeface="Poppins" pitchFamily="2" charset="77"/>
                <a:cs typeface="Poppins" pitchFamily="2" charset="77"/>
              </a:rPr>
              <a:t> </a:t>
            </a:r>
            <a:endParaRPr lang="en-US" sz="1000">
              <a:solidFill>
                <a:srgbClr val="2E5A7A"/>
              </a:solidFill>
              <a:effectLst/>
              <a:latin typeface="Poppins" pitchFamily="2" charset="77"/>
              <a:ea typeface="Aptos" panose="020B0004020202020204" pitchFamily="34" charset="0"/>
              <a:cs typeface="Poppins" pitchFamily="2" charset="77"/>
            </a:endParaRPr>
          </a:p>
        </p:txBody>
      </p:sp>
      <p:sp>
        <p:nvSpPr>
          <p:cNvPr id="22" name="TextBox 21">
            <a:extLst>
              <a:ext uri="{FF2B5EF4-FFF2-40B4-BE49-F238E27FC236}">
                <a16:creationId xmlns:a16="http://schemas.microsoft.com/office/drawing/2014/main" id="{0880BD6E-28F0-8C67-64D7-47A19894FFEE}"/>
              </a:ext>
            </a:extLst>
          </p:cNvPr>
          <p:cNvSpPr txBox="1"/>
          <p:nvPr/>
        </p:nvSpPr>
        <p:spPr>
          <a:xfrm>
            <a:off x="274754" y="5764653"/>
            <a:ext cx="222662" cy="246221"/>
          </a:xfrm>
          <a:prstGeom prst="rect">
            <a:avLst/>
          </a:prstGeom>
          <a:noFill/>
        </p:spPr>
        <p:txBody>
          <a:bodyPr wrap="square" rtlCol="0">
            <a:spAutoFit/>
          </a:bodyPr>
          <a:lstStyle/>
          <a:p>
            <a:pPr>
              <a:spcBef>
                <a:spcPts val="1800"/>
              </a:spcBef>
              <a:spcAft>
                <a:spcPts val="1800"/>
              </a:spcAft>
            </a:pPr>
            <a:r>
              <a:rPr lang="en-US" sz="1000" i="0">
                <a:solidFill>
                  <a:srgbClr val="2E5A7A"/>
                </a:solidFill>
                <a:effectLst/>
                <a:latin typeface="Poppins" pitchFamily="2" charset="77"/>
                <a:cs typeface="Poppins" pitchFamily="2" charset="77"/>
              </a:rPr>
              <a:t>*</a:t>
            </a:r>
          </a:p>
        </p:txBody>
      </p:sp>
      <p:sp>
        <p:nvSpPr>
          <p:cNvPr id="24" name="TextBox 23">
            <a:extLst>
              <a:ext uri="{FF2B5EF4-FFF2-40B4-BE49-F238E27FC236}">
                <a16:creationId xmlns:a16="http://schemas.microsoft.com/office/drawing/2014/main" id="{5E739209-EDF5-B539-CFB0-D4ED65731A11}"/>
              </a:ext>
            </a:extLst>
          </p:cNvPr>
          <p:cNvSpPr txBox="1"/>
          <p:nvPr/>
        </p:nvSpPr>
        <p:spPr>
          <a:xfrm>
            <a:off x="327163" y="6268994"/>
            <a:ext cx="10741890" cy="400110"/>
          </a:xfrm>
          <a:prstGeom prst="rect">
            <a:avLst/>
          </a:prstGeom>
          <a:noFill/>
        </p:spPr>
        <p:txBody>
          <a:bodyPr wrap="square" rtlCol="0">
            <a:spAutoFit/>
          </a:bodyPr>
          <a:lstStyle/>
          <a:p>
            <a:pPr>
              <a:lnSpc>
                <a:spcPts val="1200"/>
              </a:lnSpc>
            </a:pPr>
            <a:r>
              <a:rPr lang="en-US" sz="1000" b="1">
                <a:solidFill>
                  <a:srgbClr val="2E5A7A"/>
                </a:solidFill>
                <a:latin typeface="Poppins" pitchFamily="2" charset="77"/>
                <a:ea typeface="Arial" panose="020B0604020202020204" pitchFamily="34" charset="0"/>
                <a:cs typeface="Poppins" pitchFamily="2" charset="77"/>
              </a:rPr>
              <a:t>Reference: 1. </a:t>
            </a:r>
            <a:r>
              <a:rPr lang="en-US" sz="1000" err="1">
                <a:solidFill>
                  <a:srgbClr val="2E5A7A"/>
                </a:solidFill>
                <a:latin typeface="Poppins" pitchFamily="2" charset="77"/>
                <a:cs typeface="Poppins" pitchFamily="2" charset="77"/>
              </a:rPr>
              <a:t>Mojdami</a:t>
            </a:r>
            <a:r>
              <a:rPr lang="en-US" sz="1000">
                <a:solidFill>
                  <a:srgbClr val="2E5A7A"/>
                </a:solidFill>
                <a:latin typeface="Poppins" pitchFamily="2" charset="77"/>
                <a:cs typeface="Poppins" pitchFamily="2" charset="77"/>
              </a:rPr>
              <a:t> D, Mitchell BD, </a:t>
            </a:r>
            <a:r>
              <a:rPr lang="en-US" sz="1000" err="1">
                <a:solidFill>
                  <a:srgbClr val="2E5A7A"/>
                </a:solidFill>
                <a:latin typeface="Poppins" pitchFamily="2" charset="77"/>
                <a:cs typeface="Poppins" pitchFamily="2" charset="77"/>
              </a:rPr>
              <a:t>Spaepen</a:t>
            </a:r>
            <a:r>
              <a:rPr lang="en-US" sz="1000">
                <a:solidFill>
                  <a:srgbClr val="2E5A7A"/>
                </a:solidFill>
                <a:latin typeface="Poppins" pitchFamily="2" charset="77"/>
                <a:cs typeface="Poppins" pitchFamily="2" charset="77"/>
              </a:rPr>
              <a:t> E, et al. Conversations and Reactions Around Severe Hypoglycemia Study: results of hypoglycemia experiences in Canadian adults with insulin-treated diabetes and their caregivers. </a:t>
            </a:r>
            <a:r>
              <a:rPr lang="en-US" sz="1000" i="1">
                <a:solidFill>
                  <a:srgbClr val="2E5A7A"/>
                </a:solidFill>
                <a:latin typeface="Poppins" pitchFamily="2" charset="77"/>
                <a:cs typeface="Poppins" pitchFamily="2" charset="77"/>
              </a:rPr>
              <a:t>Can J Diabetes</a:t>
            </a:r>
            <a:r>
              <a:rPr lang="en-US" sz="1000">
                <a:solidFill>
                  <a:srgbClr val="2E5A7A"/>
                </a:solidFill>
                <a:latin typeface="Poppins" pitchFamily="2" charset="77"/>
                <a:cs typeface="Poppins" pitchFamily="2" charset="77"/>
              </a:rPr>
              <a:t>. 2021;45(3):236–242.</a:t>
            </a:r>
            <a:endParaRPr lang="en-US" sz="1000" b="1">
              <a:solidFill>
                <a:srgbClr val="2E5A7A"/>
              </a:solidFill>
              <a:latin typeface="Poppins" pitchFamily="2" charset="77"/>
              <a:ea typeface="Arial" panose="020B0604020202020204" pitchFamily="34" charset="0"/>
              <a:cs typeface="Poppins" pitchFamily="2" charset="77"/>
            </a:endParaRPr>
          </a:p>
        </p:txBody>
      </p:sp>
      <p:sp>
        <p:nvSpPr>
          <p:cNvPr id="12" name="TextBox 11">
            <a:extLst>
              <a:ext uri="{FF2B5EF4-FFF2-40B4-BE49-F238E27FC236}">
                <a16:creationId xmlns:a16="http://schemas.microsoft.com/office/drawing/2014/main" id="{6222D466-A364-B90B-AC23-3ABDADF04640}"/>
              </a:ext>
            </a:extLst>
          </p:cNvPr>
          <p:cNvSpPr txBox="1"/>
          <p:nvPr/>
        </p:nvSpPr>
        <p:spPr>
          <a:xfrm>
            <a:off x="831272" y="3821885"/>
            <a:ext cx="4003964" cy="1515800"/>
          </a:xfrm>
          <a:prstGeom prst="rect">
            <a:avLst/>
          </a:prstGeom>
          <a:noFill/>
        </p:spPr>
        <p:txBody>
          <a:bodyPr wrap="square" rtlCol="0">
            <a:spAutoFit/>
          </a:bodyPr>
          <a:lstStyle/>
          <a:p>
            <a:pPr marL="0" marR="0" algn="ctr">
              <a:lnSpc>
                <a:spcPts val="2800"/>
              </a:lnSpc>
            </a:pPr>
            <a:r>
              <a:rPr lang="en-US" sz="2000">
                <a:solidFill>
                  <a:srgbClr val="2E5A7A"/>
                </a:solidFill>
                <a:effectLst/>
                <a:latin typeface="Poppins" pitchFamily="2" charset="77"/>
                <a:ea typeface="Arial" panose="020B0604020202020204" pitchFamily="34" charset="0"/>
                <a:cs typeface="Poppins" pitchFamily="2" charset="77"/>
              </a:rPr>
              <a:t>did not discuss their most recent severe hypoglycemic event with their healthcare professional</a:t>
            </a:r>
            <a:r>
              <a:rPr lang="en-US" sz="2000" baseline="30000">
                <a:solidFill>
                  <a:srgbClr val="2E5A7A"/>
                </a:solidFill>
                <a:effectLst/>
                <a:latin typeface="Poppins" pitchFamily="2" charset="77"/>
                <a:ea typeface="Arial" panose="020B0604020202020204" pitchFamily="34" charset="0"/>
                <a:cs typeface="Poppins" pitchFamily="2" charset="77"/>
              </a:rPr>
              <a:t>1*</a:t>
            </a:r>
            <a:endParaRPr lang="en-US" sz="2000">
              <a:solidFill>
                <a:srgbClr val="2E5A7A"/>
              </a:solidFill>
              <a:effectLst/>
              <a:latin typeface="Poppins" pitchFamily="2" charset="77"/>
              <a:ea typeface="Arial" panose="020B0604020202020204" pitchFamily="34" charset="0"/>
              <a:cs typeface="Poppins" pitchFamily="2" charset="77"/>
            </a:endParaRPr>
          </a:p>
        </p:txBody>
      </p:sp>
      <p:sp>
        <p:nvSpPr>
          <p:cNvPr id="28" name="TextBox 27">
            <a:extLst>
              <a:ext uri="{FF2B5EF4-FFF2-40B4-BE49-F238E27FC236}">
                <a16:creationId xmlns:a16="http://schemas.microsoft.com/office/drawing/2014/main" id="{E05E4A3D-03A5-6741-0705-F8B54F53CB24}"/>
              </a:ext>
            </a:extLst>
          </p:cNvPr>
          <p:cNvSpPr txBox="1"/>
          <p:nvPr/>
        </p:nvSpPr>
        <p:spPr>
          <a:xfrm>
            <a:off x="1110344" y="2590249"/>
            <a:ext cx="2569028" cy="1231491"/>
          </a:xfrm>
          <a:prstGeom prst="rect">
            <a:avLst/>
          </a:prstGeom>
          <a:noFill/>
        </p:spPr>
        <p:txBody>
          <a:bodyPr wrap="square" rtlCol="0">
            <a:spAutoFit/>
          </a:bodyPr>
          <a:lstStyle/>
          <a:p>
            <a:pPr>
              <a:lnSpc>
                <a:spcPct val="115000"/>
              </a:lnSpc>
            </a:pPr>
            <a:r>
              <a:rPr lang="en-US" sz="6000" b="1" kern="0">
                <a:solidFill>
                  <a:srgbClr val="2E5A7A"/>
                </a:solidFill>
                <a:effectLst/>
                <a:latin typeface="Poppins" pitchFamily="2" charset="77"/>
                <a:ea typeface="Arial" panose="020B0604020202020204" pitchFamily="34" charset="0"/>
                <a:cs typeface="Poppins" pitchFamily="2" charset="77"/>
              </a:rPr>
              <a:t>50</a:t>
            </a:r>
            <a:endParaRPr lang="en-US" sz="6000" b="1">
              <a:solidFill>
                <a:srgbClr val="2E5A7A"/>
              </a:solidFill>
              <a:effectLst/>
              <a:latin typeface="Poppins" pitchFamily="2" charset="77"/>
              <a:ea typeface="Arial" panose="020B0604020202020204" pitchFamily="34" charset="0"/>
              <a:cs typeface="Poppins" pitchFamily="2" charset="77"/>
            </a:endParaRPr>
          </a:p>
        </p:txBody>
      </p:sp>
      <p:sp>
        <p:nvSpPr>
          <p:cNvPr id="29" name="TextBox 28">
            <a:extLst>
              <a:ext uri="{FF2B5EF4-FFF2-40B4-BE49-F238E27FC236}">
                <a16:creationId xmlns:a16="http://schemas.microsoft.com/office/drawing/2014/main" id="{C3F0D33E-BD02-7990-78FF-CC4185493AEB}"/>
              </a:ext>
            </a:extLst>
          </p:cNvPr>
          <p:cNvSpPr txBox="1"/>
          <p:nvPr/>
        </p:nvSpPr>
        <p:spPr>
          <a:xfrm>
            <a:off x="2100944" y="2692130"/>
            <a:ext cx="555171" cy="666529"/>
          </a:xfrm>
          <a:prstGeom prst="rect">
            <a:avLst/>
          </a:prstGeom>
          <a:noFill/>
        </p:spPr>
        <p:txBody>
          <a:bodyPr wrap="square" rtlCol="0">
            <a:spAutoFit/>
          </a:bodyPr>
          <a:lstStyle/>
          <a:p>
            <a:pPr>
              <a:lnSpc>
                <a:spcPct val="115000"/>
              </a:lnSpc>
            </a:pPr>
            <a:r>
              <a:rPr lang="en-US" sz="3000" b="1" kern="0">
                <a:solidFill>
                  <a:srgbClr val="2E5A7A"/>
                </a:solidFill>
                <a:effectLst/>
                <a:latin typeface="Poppins" pitchFamily="2" charset="77"/>
                <a:ea typeface="Arial" panose="020B0604020202020204" pitchFamily="34" charset="0"/>
                <a:cs typeface="Poppins" pitchFamily="2" charset="77"/>
              </a:rPr>
              <a:t>%</a:t>
            </a:r>
            <a:endParaRPr lang="en-US" sz="3000" b="1">
              <a:solidFill>
                <a:srgbClr val="2E5A7A"/>
              </a:solidFill>
              <a:effectLst/>
              <a:latin typeface="Poppins" pitchFamily="2" charset="77"/>
              <a:ea typeface="Arial" panose="020B0604020202020204" pitchFamily="34" charset="0"/>
              <a:cs typeface="Poppins" pitchFamily="2" charset="77"/>
            </a:endParaRPr>
          </a:p>
        </p:txBody>
      </p:sp>
      <p:pic>
        <p:nvPicPr>
          <p:cNvPr id="31" name="Picture 30">
            <a:extLst>
              <a:ext uri="{FF2B5EF4-FFF2-40B4-BE49-F238E27FC236}">
                <a16:creationId xmlns:a16="http://schemas.microsoft.com/office/drawing/2014/main" id="{32EF1484-819A-D6DE-E1B2-69348A99034E}"/>
              </a:ext>
            </a:extLst>
          </p:cNvPr>
          <p:cNvPicPr>
            <a:picLocks noChangeAspect="1"/>
          </p:cNvPicPr>
          <p:nvPr/>
        </p:nvPicPr>
        <p:blipFill rotWithShape="1">
          <a:blip r:embed="rId4"/>
          <a:srcRect l="-10074" r="-10074"/>
          <a:stretch/>
        </p:blipFill>
        <p:spPr>
          <a:xfrm>
            <a:off x="1128485" y="1684647"/>
            <a:ext cx="660400" cy="660400"/>
          </a:xfrm>
          <a:prstGeom prst="rect">
            <a:avLst/>
          </a:prstGeom>
        </p:spPr>
      </p:pic>
      <p:sp>
        <p:nvSpPr>
          <p:cNvPr id="38" name="TextBox 37">
            <a:extLst>
              <a:ext uri="{FF2B5EF4-FFF2-40B4-BE49-F238E27FC236}">
                <a16:creationId xmlns:a16="http://schemas.microsoft.com/office/drawing/2014/main" id="{C0B085AA-5F8D-1C40-664A-38E2F3E39170}"/>
              </a:ext>
            </a:extLst>
          </p:cNvPr>
          <p:cNvSpPr txBox="1"/>
          <p:nvPr/>
        </p:nvSpPr>
        <p:spPr>
          <a:xfrm>
            <a:off x="5937715" y="1840758"/>
            <a:ext cx="4899161" cy="557845"/>
          </a:xfrm>
          <a:prstGeom prst="rect">
            <a:avLst/>
          </a:prstGeom>
          <a:noFill/>
        </p:spPr>
        <p:txBody>
          <a:bodyPr wrap="square" rtlCol="0">
            <a:spAutoFit/>
          </a:bodyPr>
          <a:lstStyle/>
          <a:p>
            <a:pPr marL="0" marR="0" algn="ctr">
              <a:lnSpc>
                <a:spcPts val="1800"/>
              </a:lnSpc>
            </a:pPr>
            <a:r>
              <a:rPr lang="en-US" sz="1600" b="1">
                <a:solidFill>
                  <a:srgbClr val="2E5A7A"/>
                </a:solidFill>
                <a:effectLst/>
                <a:latin typeface="Poppins" pitchFamily="2" charset="77"/>
                <a:ea typeface="Arial" panose="020B0604020202020204" pitchFamily="34" charset="0"/>
                <a:cs typeface="Poppins" pitchFamily="2" charset="77"/>
              </a:rPr>
              <a:t>WHY DID PEOPLE WITH DIABETES NOT TELL THEIR CARE TEAM?</a:t>
            </a:r>
          </a:p>
        </p:txBody>
      </p:sp>
      <p:cxnSp>
        <p:nvCxnSpPr>
          <p:cNvPr id="43" name="Straight Connector 42">
            <a:extLst>
              <a:ext uri="{FF2B5EF4-FFF2-40B4-BE49-F238E27FC236}">
                <a16:creationId xmlns:a16="http://schemas.microsoft.com/office/drawing/2014/main" id="{0026A62E-DB3B-4FF3-D5FE-67039AC58803}"/>
              </a:ext>
            </a:extLst>
          </p:cNvPr>
          <p:cNvCxnSpPr>
            <a:cxnSpLocks/>
          </p:cNvCxnSpPr>
          <p:nvPr/>
        </p:nvCxnSpPr>
        <p:spPr>
          <a:xfrm>
            <a:off x="5649686" y="1774371"/>
            <a:ext cx="0" cy="3439886"/>
          </a:xfrm>
          <a:prstGeom prst="line">
            <a:avLst/>
          </a:prstGeom>
          <a:ln>
            <a:solidFill>
              <a:srgbClr val="2E5A7A"/>
            </a:solidFill>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3F57B376-09D5-11E7-4FFB-169BA2929FCE}"/>
              </a:ext>
            </a:extLst>
          </p:cNvPr>
          <p:cNvSpPr txBox="1"/>
          <p:nvPr/>
        </p:nvSpPr>
        <p:spPr>
          <a:xfrm>
            <a:off x="2590801" y="2790101"/>
            <a:ext cx="2449285" cy="836126"/>
          </a:xfrm>
          <a:prstGeom prst="rect">
            <a:avLst/>
          </a:prstGeom>
          <a:noFill/>
        </p:spPr>
        <p:txBody>
          <a:bodyPr wrap="square" rtlCol="0">
            <a:spAutoFit/>
          </a:bodyPr>
          <a:lstStyle/>
          <a:p>
            <a:pPr>
              <a:lnSpc>
                <a:spcPts val="2800"/>
              </a:lnSpc>
            </a:pPr>
            <a:r>
              <a:rPr lang="en-US" sz="2800" b="1" kern="0">
                <a:solidFill>
                  <a:srgbClr val="2E5A7A"/>
                </a:solidFill>
                <a:effectLst/>
                <a:latin typeface="Poppins" pitchFamily="2" charset="77"/>
                <a:ea typeface="Arial" panose="020B0604020202020204" pitchFamily="34" charset="0"/>
                <a:cs typeface="Poppins" pitchFamily="2" charset="77"/>
              </a:rPr>
              <a:t>OF PEOPLE </a:t>
            </a:r>
            <a:br>
              <a:rPr lang="en-US" sz="2800" b="1" kern="0">
                <a:solidFill>
                  <a:srgbClr val="2E5A7A"/>
                </a:solidFill>
                <a:effectLst/>
                <a:latin typeface="Poppins" pitchFamily="2" charset="77"/>
                <a:ea typeface="Arial" panose="020B0604020202020204" pitchFamily="34" charset="0"/>
                <a:cs typeface="Poppins" pitchFamily="2" charset="77"/>
              </a:rPr>
            </a:br>
            <a:r>
              <a:rPr lang="en-US" sz="2800" b="1" kern="0">
                <a:solidFill>
                  <a:srgbClr val="2E5A7A"/>
                </a:solidFill>
                <a:effectLst/>
                <a:latin typeface="Poppins" pitchFamily="2" charset="77"/>
                <a:ea typeface="Arial" panose="020B0604020202020204" pitchFamily="34" charset="0"/>
                <a:cs typeface="Poppins" pitchFamily="2" charset="77"/>
              </a:rPr>
              <a:t>WITH T1D </a:t>
            </a:r>
            <a:endParaRPr lang="en-US" sz="2800" b="1">
              <a:solidFill>
                <a:srgbClr val="2E5A7A"/>
              </a:solidFill>
              <a:effectLst/>
              <a:latin typeface="Poppins" pitchFamily="2" charset="77"/>
              <a:ea typeface="Arial" panose="020B0604020202020204" pitchFamily="34" charset="0"/>
              <a:cs typeface="Poppins" pitchFamily="2" charset="77"/>
            </a:endParaRPr>
          </a:p>
        </p:txBody>
      </p:sp>
      <p:sp>
        <p:nvSpPr>
          <p:cNvPr id="50" name="TextBox 49">
            <a:extLst>
              <a:ext uri="{FF2B5EF4-FFF2-40B4-BE49-F238E27FC236}">
                <a16:creationId xmlns:a16="http://schemas.microsoft.com/office/drawing/2014/main" id="{26E78BE8-F1DB-4273-FF84-FC1C28A8F04D}"/>
              </a:ext>
            </a:extLst>
          </p:cNvPr>
          <p:cNvSpPr txBox="1"/>
          <p:nvPr/>
        </p:nvSpPr>
        <p:spPr>
          <a:xfrm>
            <a:off x="7739745" y="2558152"/>
            <a:ext cx="3886198" cy="788677"/>
          </a:xfrm>
          <a:prstGeom prst="rect">
            <a:avLst/>
          </a:prstGeom>
          <a:noFill/>
        </p:spPr>
        <p:txBody>
          <a:bodyPr wrap="square" rtlCol="0">
            <a:spAutoFit/>
          </a:bodyPr>
          <a:lstStyle/>
          <a:p>
            <a:pPr marL="0" marR="0">
              <a:lnSpc>
                <a:spcPct val="115000"/>
              </a:lnSpc>
            </a:pPr>
            <a:r>
              <a:rPr lang="en-US" sz="2000">
                <a:solidFill>
                  <a:srgbClr val="2E5A7A"/>
                </a:solidFill>
                <a:effectLst/>
                <a:latin typeface="Poppins" pitchFamily="2" charset="77"/>
                <a:ea typeface="Arial" panose="020B0604020202020204" pitchFamily="34" charset="0"/>
                <a:cs typeface="Poppins" pitchFamily="2" charset="77"/>
              </a:rPr>
              <a:t>felt they already knew </a:t>
            </a:r>
            <a:br>
              <a:rPr lang="en-US" sz="2000">
                <a:solidFill>
                  <a:srgbClr val="2E5A7A"/>
                </a:solidFill>
                <a:effectLst/>
                <a:latin typeface="Poppins" pitchFamily="2" charset="77"/>
                <a:ea typeface="Arial" panose="020B0604020202020204" pitchFamily="34" charset="0"/>
                <a:cs typeface="Poppins" pitchFamily="2" charset="77"/>
              </a:rPr>
            </a:br>
            <a:r>
              <a:rPr lang="en-US" sz="2000">
                <a:solidFill>
                  <a:srgbClr val="2E5A7A"/>
                </a:solidFill>
                <a:effectLst/>
                <a:latin typeface="Poppins" pitchFamily="2" charset="77"/>
                <a:ea typeface="Arial" panose="020B0604020202020204" pitchFamily="34" charset="0"/>
                <a:cs typeface="Poppins" pitchFamily="2" charset="77"/>
              </a:rPr>
              <a:t>the cause</a:t>
            </a:r>
            <a:r>
              <a:rPr lang="en-US" sz="2000" baseline="30000">
                <a:solidFill>
                  <a:srgbClr val="2E5A7A"/>
                </a:solidFill>
                <a:latin typeface="Poppins" pitchFamily="2" charset="77"/>
                <a:ea typeface="Arial" panose="020B0604020202020204" pitchFamily="34" charset="0"/>
                <a:cs typeface="Poppins" pitchFamily="2" charset="77"/>
              </a:rPr>
              <a:t>1</a:t>
            </a:r>
            <a:r>
              <a:rPr lang="en-US" sz="2000" baseline="30000">
                <a:solidFill>
                  <a:srgbClr val="2E5A7A"/>
                </a:solidFill>
                <a:effectLst/>
                <a:latin typeface="Poppins" pitchFamily="2" charset="77"/>
                <a:ea typeface="Arial" panose="020B0604020202020204" pitchFamily="34" charset="0"/>
                <a:cs typeface="Poppins" pitchFamily="2" charset="77"/>
              </a:rPr>
              <a:t>*</a:t>
            </a:r>
            <a:endParaRPr lang="en-US" sz="2000">
              <a:solidFill>
                <a:srgbClr val="2E5A7A"/>
              </a:solidFill>
              <a:effectLst/>
              <a:latin typeface="Poppins" pitchFamily="2" charset="77"/>
              <a:ea typeface="Arial" panose="020B0604020202020204" pitchFamily="34" charset="0"/>
              <a:cs typeface="Poppins" pitchFamily="2" charset="77"/>
            </a:endParaRPr>
          </a:p>
        </p:txBody>
      </p:sp>
      <p:sp>
        <p:nvSpPr>
          <p:cNvPr id="51" name="TextBox 50">
            <a:extLst>
              <a:ext uri="{FF2B5EF4-FFF2-40B4-BE49-F238E27FC236}">
                <a16:creationId xmlns:a16="http://schemas.microsoft.com/office/drawing/2014/main" id="{4BDA38EB-9398-6EB0-652D-99D960F20D08}"/>
              </a:ext>
            </a:extLst>
          </p:cNvPr>
          <p:cNvSpPr txBox="1"/>
          <p:nvPr/>
        </p:nvSpPr>
        <p:spPr>
          <a:xfrm>
            <a:off x="6085113" y="2404201"/>
            <a:ext cx="1240974" cy="1119537"/>
          </a:xfrm>
          <a:prstGeom prst="rect">
            <a:avLst/>
          </a:prstGeom>
          <a:noFill/>
        </p:spPr>
        <p:txBody>
          <a:bodyPr wrap="square" rtlCol="0">
            <a:spAutoFit/>
          </a:bodyPr>
          <a:lstStyle/>
          <a:p>
            <a:pPr>
              <a:lnSpc>
                <a:spcPct val="115000"/>
              </a:lnSpc>
            </a:pPr>
            <a:r>
              <a:rPr lang="en-US" sz="6000" b="1" kern="0">
                <a:solidFill>
                  <a:srgbClr val="2E5A7A"/>
                </a:solidFill>
                <a:latin typeface="Poppins" pitchFamily="2" charset="77"/>
                <a:ea typeface="Arial" panose="020B0604020202020204" pitchFamily="34" charset="0"/>
                <a:cs typeface="Poppins" pitchFamily="2" charset="77"/>
              </a:rPr>
              <a:t>54</a:t>
            </a:r>
            <a:endParaRPr lang="en-US" sz="6000" b="1">
              <a:solidFill>
                <a:srgbClr val="2E5A7A"/>
              </a:solidFill>
              <a:effectLst/>
              <a:latin typeface="Poppins" pitchFamily="2" charset="77"/>
              <a:ea typeface="Arial" panose="020B0604020202020204" pitchFamily="34" charset="0"/>
              <a:cs typeface="Poppins" pitchFamily="2" charset="77"/>
            </a:endParaRPr>
          </a:p>
        </p:txBody>
      </p:sp>
      <p:sp>
        <p:nvSpPr>
          <p:cNvPr id="52" name="TextBox 51">
            <a:extLst>
              <a:ext uri="{FF2B5EF4-FFF2-40B4-BE49-F238E27FC236}">
                <a16:creationId xmlns:a16="http://schemas.microsoft.com/office/drawing/2014/main" id="{0BD439DD-DFB8-226D-8EE2-E5A9413FF19C}"/>
              </a:ext>
            </a:extLst>
          </p:cNvPr>
          <p:cNvSpPr txBox="1"/>
          <p:nvPr/>
        </p:nvSpPr>
        <p:spPr>
          <a:xfrm>
            <a:off x="7097487" y="2506082"/>
            <a:ext cx="555171" cy="666529"/>
          </a:xfrm>
          <a:prstGeom prst="rect">
            <a:avLst/>
          </a:prstGeom>
          <a:noFill/>
        </p:spPr>
        <p:txBody>
          <a:bodyPr wrap="square" rtlCol="0">
            <a:spAutoFit/>
          </a:bodyPr>
          <a:lstStyle/>
          <a:p>
            <a:pPr>
              <a:lnSpc>
                <a:spcPct val="115000"/>
              </a:lnSpc>
            </a:pPr>
            <a:r>
              <a:rPr lang="en-US" sz="3000" b="1" kern="0">
                <a:solidFill>
                  <a:srgbClr val="2E5A7A"/>
                </a:solidFill>
                <a:effectLst/>
                <a:latin typeface="Poppins" pitchFamily="2" charset="77"/>
                <a:ea typeface="Arial" panose="020B0604020202020204" pitchFamily="34" charset="0"/>
                <a:cs typeface="Poppins" pitchFamily="2" charset="77"/>
              </a:rPr>
              <a:t>%</a:t>
            </a:r>
            <a:endParaRPr lang="en-US" sz="3000" b="1">
              <a:solidFill>
                <a:srgbClr val="2E5A7A"/>
              </a:solidFill>
              <a:effectLst/>
              <a:latin typeface="Poppins" pitchFamily="2" charset="77"/>
              <a:ea typeface="Arial" panose="020B0604020202020204" pitchFamily="34" charset="0"/>
              <a:cs typeface="Poppins" pitchFamily="2" charset="77"/>
            </a:endParaRPr>
          </a:p>
        </p:txBody>
      </p:sp>
      <p:sp>
        <p:nvSpPr>
          <p:cNvPr id="53" name="TextBox 52">
            <a:extLst>
              <a:ext uri="{FF2B5EF4-FFF2-40B4-BE49-F238E27FC236}">
                <a16:creationId xmlns:a16="http://schemas.microsoft.com/office/drawing/2014/main" id="{48D6FB72-7525-3086-765C-1FB3C76BC284}"/>
              </a:ext>
            </a:extLst>
          </p:cNvPr>
          <p:cNvSpPr txBox="1"/>
          <p:nvPr/>
        </p:nvSpPr>
        <p:spPr>
          <a:xfrm>
            <a:off x="7790213" y="4027723"/>
            <a:ext cx="3679371" cy="788677"/>
          </a:xfrm>
          <a:prstGeom prst="rect">
            <a:avLst/>
          </a:prstGeom>
          <a:noFill/>
        </p:spPr>
        <p:txBody>
          <a:bodyPr wrap="square" rtlCol="0">
            <a:spAutoFit/>
          </a:bodyPr>
          <a:lstStyle/>
          <a:p>
            <a:pPr marL="0" marR="0">
              <a:lnSpc>
                <a:spcPct val="115000"/>
              </a:lnSpc>
            </a:pPr>
            <a:r>
              <a:rPr lang="en-US" sz="2000">
                <a:solidFill>
                  <a:srgbClr val="2E5A7A"/>
                </a:solidFill>
                <a:effectLst/>
                <a:latin typeface="Poppins" pitchFamily="2" charset="77"/>
                <a:ea typeface="Arial" panose="020B0604020202020204" pitchFamily="34" charset="0"/>
                <a:cs typeface="Poppins" pitchFamily="2" charset="77"/>
              </a:rPr>
              <a:t>felt it was “not a </a:t>
            </a:r>
            <a:br>
              <a:rPr lang="en-US" sz="2000">
                <a:solidFill>
                  <a:srgbClr val="2E5A7A"/>
                </a:solidFill>
                <a:effectLst/>
                <a:latin typeface="Poppins" pitchFamily="2" charset="77"/>
                <a:ea typeface="Arial" panose="020B0604020202020204" pitchFamily="34" charset="0"/>
                <a:cs typeface="Poppins" pitchFamily="2" charset="77"/>
              </a:rPr>
            </a:br>
            <a:r>
              <a:rPr lang="en-US" sz="2000">
                <a:solidFill>
                  <a:srgbClr val="2E5A7A"/>
                </a:solidFill>
                <a:effectLst/>
                <a:latin typeface="Poppins" pitchFamily="2" charset="77"/>
                <a:ea typeface="Arial" panose="020B0604020202020204" pitchFamily="34" charset="0"/>
                <a:cs typeface="Poppins" pitchFamily="2" charset="77"/>
              </a:rPr>
              <a:t>big deal”</a:t>
            </a:r>
            <a:r>
              <a:rPr lang="en-US" sz="2000" baseline="30000">
                <a:solidFill>
                  <a:srgbClr val="2E5A7A"/>
                </a:solidFill>
                <a:effectLst/>
                <a:latin typeface="Poppins" pitchFamily="2" charset="77"/>
                <a:ea typeface="Arial" panose="020B0604020202020204" pitchFamily="34" charset="0"/>
                <a:cs typeface="Poppins" pitchFamily="2" charset="77"/>
              </a:rPr>
              <a:t>1*</a:t>
            </a:r>
            <a:endParaRPr lang="en-US" sz="2000">
              <a:solidFill>
                <a:srgbClr val="2E5A7A"/>
              </a:solidFill>
              <a:effectLst/>
              <a:latin typeface="Poppins" pitchFamily="2" charset="77"/>
              <a:ea typeface="Arial" panose="020B0604020202020204" pitchFamily="34" charset="0"/>
              <a:cs typeface="Poppins" pitchFamily="2" charset="77"/>
            </a:endParaRPr>
          </a:p>
        </p:txBody>
      </p:sp>
      <p:sp>
        <p:nvSpPr>
          <p:cNvPr id="54" name="TextBox 53">
            <a:extLst>
              <a:ext uri="{FF2B5EF4-FFF2-40B4-BE49-F238E27FC236}">
                <a16:creationId xmlns:a16="http://schemas.microsoft.com/office/drawing/2014/main" id="{C6D395C1-7205-B69D-3AFB-E47DF1A6C66F}"/>
              </a:ext>
            </a:extLst>
          </p:cNvPr>
          <p:cNvSpPr txBox="1"/>
          <p:nvPr/>
        </p:nvSpPr>
        <p:spPr>
          <a:xfrm>
            <a:off x="6165271" y="3849033"/>
            <a:ext cx="1136075" cy="1119537"/>
          </a:xfrm>
          <a:prstGeom prst="rect">
            <a:avLst/>
          </a:prstGeom>
          <a:noFill/>
        </p:spPr>
        <p:txBody>
          <a:bodyPr wrap="square" rtlCol="0">
            <a:spAutoFit/>
          </a:bodyPr>
          <a:lstStyle/>
          <a:p>
            <a:pPr>
              <a:lnSpc>
                <a:spcPct val="115000"/>
              </a:lnSpc>
            </a:pPr>
            <a:r>
              <a:rPr lang="en-US" sz="6000" b="1" kern="0">
                <a:solidFill>
                  <a:srgbClr val="2E5A7A"/>
                </a:solidFill>
                <a:effectLst/>
                <a:latin typeface="Poppins" pitchFamily="2" charset="77"/>
                <a:ea typeface="Arial" panose="020B0604020202020204" pitchFamily="34" charset="0"/>
                <a:cs typeface="Poppins" pitchFamily="2" charset="77"/>
              </a:rPr>
              <a:t>24</a:t>
            </a:r>
            <a:endParaRPr lang="en-US" sz="6000" b="1">
              <a:solidFill>
                <a:srgbClr val="2E5A7A"/>
              </a:solidFill>
              <a:effectLst/>
              <a:latin typeface="Poppins" pitchFamily="2" charset="77"/>
              <a:ea typeface="Arial" panose="020B0604020202020204" pitchFamily="34" charset="0"/>
              <a:cs typeface="Poppins" pitchFamily="2" charset="77"/>
            </a:endParaRPr>
          </a:p>
        </p:txBody>
      </p:sp>
      <p:sp>
        <p:nvSpPr>
          <p:cNvPr id="55" name="TextBox 54">
            <a:extLst>
              <a:ext uri="{FF2B5EF4-FFF2-40B4-BE49-F238E27FC236}">
                <a16:creationId xmlns:a16="http://schemas.microsoft.com/office/drawing/2014/main" id="{54A60DC5-4B3C-2E89-5B92-60C83940B093}"/>
              </a:ext>
            </a:extLst>
          </p:cNvPr>
          <p:cNvSpPr txBox="1"/>
          <p:nvPr/>
        </p:nvSpPr>
        <p:spPr>
          <a:xfrm>
            <a:off x="7180614" y="3964768"/>
            <a:ext cx="555171" cy="666529"/>
          </a:xfrm>
          <a:prstGeom prst="rect">
            <a:avLst/>
          </a:prstGeom>
          <a:noFill/>
        </p:spPr>
        <p:txBody>
          <a:bodyPr wrap="square" rtlCol="0">
            <a:spAutoFit/>
          </a:bodyPr>
          <a:lstStyle/>
          <a:p>
            <a:pPr>
              <a:lnSpc>
                <a:spcPct val="115000"/>
              </a:lnSpc>
            </a:pPr>
            <a:r>
              <a:rPr lang="en-US" sz="3000" b="1" kern="0">
                <a:solidFill>
                  <a:srgbClr val="2E5A7A"/>
                </a:solidFill>
                <a:effectLst/>
                <a:latin typeface="Poppins" pitchFamily="2" charset="77"/>
                <a:ea typeface="Arial" panose="020B0604020202020204" pitchFamily="34" charset="0"/>
                <a:cs typeface="Poppins" pitchFamily="2" charset="77"/>
              </a:rPr>
              <a:t>%</a:t>
            </a:r>
            <a:endParaRPr lang="en-US" sz="3000" b="1">
              <a:solidFill>
                <a:srgbClr val="2E5A7A"/>
              </a:solidFill>
              <a:effectLst/>
              <a:latin typeface="Poppins" pitchFamily="2" charset="77"/>
              <a:ea typeface="Arial" panose="020B0604020202020204" pitchFamily="34" charset="0"/>
              <a:cs typeface="Poppins" pitchFamily="2" charset="77"/>
            </a:endParaRPr>
          </a:p>
        </p:txBody>
      </p:sp>
      <p:sp>
        <p:nvSpPr>
          <p:cNvPr id="4" name="TextBox 3">
            <a:extLst>
              <a:ext uri="{FF2B5EF4-FFF2-40B4-BE49-F238E27FC236}">
                <a16:creationId xmlns:a16="http://schemas.microsoft.com/office/drawing/2014/main" id="{7184449E-4BD5-C64B-5E63-7A04DE105AEF}"/>
              </a:ext>
            </a:extLst>
          </p:cNvPr>
          <p:cNvSpPr txBox="1"/>
          <p:nvPr/>
        </p:nvSpPr>
        <p:spPr>
          <a:xfrm>
            <a:off x="852055" y="2858385"/>
            <a:ext cx="555171" cy="605935"/>
          </a:xfrm>
          <a:prstGeom prst="rect">
            <a:avLst/>
          </a:prstGeom>
          <a:noFill/>
        </p:spPr>
        <p:txBody>
          <a:bodyPr wrap="square" rtlCol="0">
            <a:spAutoFit/>
          </a:bodyPr>
          <a:lstStyle/>
          <a:p>
            <a:pPr>
              <a:lnSpc>
                <a:spcPct val="115000"/>
              </a:lnSpc>
            </a:pPr>
            <a:r>
              <a:rPr lang="en-US" sz="3000" b="1" kern="0">
                <a:solidFill>
                  <a:srgbClr val="2E5A7A"/>
                </a:solidFill>
                <a:effectLst/>
                <a:latin typeface="Poppins" pitchFamily="2" charset="77"/>
                <a:ea typeface="Arial" panose="020B0604020202020204" pitchFamily="34" charset="0"/>
                <a:cs typeface="Poppins" pitchFamily="2" charset="77"/>
              </a:rPr>
              <a:t>~</a:t>
            </a:r>
            <a:endParaRPr lang="en-US" sz="3000" b="1">
              <a:solidFill>
                <a:srgbClr val="2E5A7A"/>
              </a:solidFill>
              <a:effectLst/>
              <a:latin typeface="Poppins" pitchFamily="2" charset="77"/>
              <a:ea typeface="Arial" panose="020B0604020202020204" pitchFamily="34" charset="0"/>
              <a:cs typeface="Poppins" pitchFamily="2" charset="77"/>
            </a:endParaRPr>
          </a:p>
        </p:txBody>
      </p:sp>
      <p:sp>
        <p:nvSpPr>
          <p:cNvPr id="10" name="TextBox 9">
            <a:extLst>
              <a:ext uri="{FF2B5EF4-FFF2-40B4-BE49-F238E27FC236}">
                <a16:creationId xmlns:a16="http://schemas.microsoft.com/office/drawing/2014/main" id="{8B3D8C26-E7AB-C03A-EAE9-DAE904B87AA6}"/>
              </a:ext>
            </a:extLst>
          </p:cNvPr>
          <p:cNvSpPr txBox="1"/>
          <p:nvPr/>
        </p:nvSpPr>
        <p:spPr>
          <a:xfrm>
            <a:off x="5860475" y="4146858"/>
            <a:ext cx="555171" cy="605935"/>
          </a:xfrm>
          <a:prstGeom prst="rect">
            <a:avLst/>
          </a:prstGeom>
          <a:noFill/>
        </p:spPr>
        <p:txBody>
          <a:bodyPr wrap="square" rtlCol="0">
            <a:spAutoFit/>
          </a:bodyPr>
          <a:lstStyle/>
          <a:p>
            <a:pPr>
              <a:lnSpc>
                <a:spcPct val="115000"/>
              </a:lnSpc>
            </a:pPr>
            <a:r>
              <a:rPr lang="en-US" sz="3000" b="1" kern="0">
                <a:solidFill>
                  <a:srgbClr val="2E5A7A"/>
                </a:solidFill>
                <a:effectLst/>
                <a:latin typeface="Poppins" pitchFamily="2" charset="77"/>
                <a:ea typeface="Arial" panose="020B0604020202020204" pitchFamily="34" charset="0"/>
                <a:cs typeface="Poppins" pitchFamily="2" charset="77"/>
              </a:rPr>
              <a:t>~</a:t>
            </a:r>
            <a:endParaRPr lang="en-US" sz="3000" b="1">
              <a:solidFill>
                <a:srgbClr val="2E5A7A"/>
              </a:solidFill>
              <a:effectLst/>
              <a:latin typeface="Poppins" pitchFamily="2" charset="77"/>
              <a:ea typeface="Arial" panose="020B0604020202020204" pitchFamily="34" charset="0"/>
              <a:cs typeface="Poppins" pitchFamily="2" charset="77"/>
            </a:endParaRPr>
          </a:p>
        </p:txBody>
      </p:sp>
      <p:sp>
        <p:nvSpPr>
          <p:cNvPr id="14" name="TextBox 13">
            <a:extLst>
              <a:ext uri="{FF2B5EF4-FFF2-40B4-BE49-F238E27FC236}">
                <a16:creationId xmlns:a16="http://schemas.microsoft.com/office/drawing/2014/main" id="{51B58210-4CE6-662B-5A6A-A87317CFB28A}"/>
              </a:ext>
            </a:extLst>
          </p:cNvPr>
          <p:cNvSpPr txBox="1"/>
          <p:nvPr/>
        </p:nvSpPr>
        <p:spPr>
          <a:xfrm>
            <a:off x="9763760" y="360218"/>
            <a:ext cx="2036003" cy="369332"/>
          </a:xfrm>
          <a:prstGeom prst="rect">
            <a:avLst/>
          </a:prstGeom>
          <a:solidFill>
            <a:schemeClr val="bg1"/>
          </a:solidFill>
        </p:spPr>
        <p:txBody>
          <a:bodyPr wrap="square" rtlCol="0">
            <a:spAutoFit/>
          </a:bodyPr>
          <a:lstStyle/>
          <a:p>
            <a:pPr algn="r"/>
            <a:r>
              <a:rPr lang="en-US">
                <a:solidFill>
                  <a:srgbClr val="9ABCC3"/>
                </a:solidFill>
                <a:latin typeface="Barlow" pitchFamily="2" charset="77"/>
              </a:rPr>
              <a:t>DOCUMENTATION</a:t>
            </a:r>
          </a:p>
        </p:txBody>
      </p:sp>
      <p:pic>
        <p:nvPicPr>
          <p:cNvPr id="16" name="Picture 15">
            <a:extLst>
              <a:ext uri="{FF2B5EF4-FFF2-40B4-BE49-F238E27FC236}">
                <a16:creationId xmlns:a16="http://schemas.microsoft.com/office/drawing/2014/main" id="{A29418B9-1E2D-2F56-3733-799FBEC821C2}"/>
              </a:ext>
            </a:extLst>
          </p:cNvPr>
          <p:cNvPicPr>
            <a:picLocks noChangeAspect="1"/>
          </p:cNvPicPr>
          <p:nvPr/>
        </p:nvPicPr>
        <p:blipFill rotWithShape="1">
          <a:blip r:embed="rId4"/>
          <a:srcRect l="-10074" r="-10074"/>
          <a:stretch/>
        </p:blipFill>
        <p:spPr>
          <a:xfrm>
            <a:off x="1727200" y="1684647"/>
            <a:ext cx="660400" cy="660400"/>
          </a:xfrm>
          <a:prstGeom prst="rect">
            <a:avLst/>
          </a:prstGeom>
        </p:spPr>
      </p:pic>
      <p:pic>
        <p:nvPicPr>
          <p:cNvPr id="17" name="Picture 16">
            <a:extLst>
              <a:ext uri="{FF2B5EF4-FFF2-40B4-BE49-F238E27FC236}">
                <a16:creationId xmlns:a16="http://schemas.microsoft.com/office/drawing/2014/main" id="{A2FD869A-BF86-10FF-2DB1-0F71DF9C062A}"/>
              </a:ext>
            </a:extLst>
          </p:cNvPr>
          <p:cNvPicPr>
            <a:picLocks noChangeAspect="1"/>
          </p:cNvPicPr>
          <p:nvPr/>
        </p:nvPicPr>
        <p:blipFill rotWithShape="1">
          <a:blip r:embed="rId4"/>
          <a:srcRect l="-10074" r="-10074"/>
          <a:stretch/>
        </p:blipFill>
        <p:spPr>
          <a:xfrm>
            <a:off x="2316480" y="1684647"/>
            <a:ext cx="660400" cy="660400"/>
          </a:xfrm>
          <a:prstGeom prst="rect">
            <a:avLst/>
          </a:prstGeom>
        </p:spPr>
      </p:pic>
    </p:spTree>
    <p:extLst>
      <p:ext uri="{BB962C8B-B14F-4D97-AF65-F5344CB8AC3E}">
        <p14:creationId xmlns:p14="http://schemas.microsoft.com/office/powerpoint/2010/main" val="2409838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08E58-7DDB-E3EE-5125-D623071803DD}"/>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D0CED57-0A48-5A32-CF04-25EB763B1B2E}"/>
              </a:ext>
            </a:extLst>
          </p:cNvPr>
          <p:cNvCxnSpPr>
            <a:cxnSpLocks/>
          </p:cNvCxnSpPr>
          <p:nvPr/>
        </p:nvCxnSpPr>
        <p:spPr>
          <a:xfrm>
            <a:off x="425720" y="543698"/>
            <a:ext cx="10427337" cy="0"/>
          </a:xfrm>
          <a:prstGeom prst="line">
            <a:avLst/>
          </a:prstGeom>
          <a:ln>
            <a:solidFill>
              <a:srgbClr val="9ABCC3"/>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F1FDF26E-7E20-83AC-BA76-13782684BA36}"/>
              </a:ext>
            </a:extLst>
          </p:cNvPr>
          <p:cNvSpPr txBox="1"/>
          <p:nvPr/>
        </p:nvSpPr>
        <p:spPr>
          <a:xfrm>
            <a:off x="7402285" y="6268994"/>
            <a:ext cx="4411362" cy="263534"/>
          </a:xfrm>
          <a:prstGeom prst="rect">
            <a:avLst/>
          </a:prstGeom>
          <a:noFill/>
        </p:spPr>
        <p:txBody>
          <a:bodyPr wrap="square" rtlCol="0">
            <a:spAutoFit/>
          </a:bodyPr>
          <a:lstStyle/>
          <a:p>
            <a:pPr marL="0" marR="0" algn="r">
              <a:lnSpc>
                <a:spcPct val="115000"/>
              </a:lnSpc>
            </a:pPr>
            <a:fld id="{32C6145F-F9D5-D942-9DFC-B2ADE210EED1}" type="slidenum">
              <a:rPr lang="en-US" sz="1000" b="1" smtClean="0">
                <a:solidFill>
                  <a:srgbClr val="2E5A7A"/>
                </a:solidFill>
                <a:effectLst/>
                <a:latin typeface="Poppins" pitchFamily="2" charset="77"/>
                <a:ea typeface="Arial" panose="020B0604020202020204" pitchFamily="34" charset="0"/>
                <a:cs typeface="Poppins" pitchFamily="2" charset="77"/>
              </a:rPr>
              <a:t>17</a:t>
            </a:fld>
            <a:endParaRPr lang="en-US" sz="1000" b="1">
              <a:solidFill>
                <a:srgbClr val="2E5A7A"/>
              </a:solidFill>
              <a:effectLst/>
              <a:latin typeface="Poppins" pitchFamily="2" charset="77"/>
              <a:ea typeface="Arial" panose="020B0604020202020204" pitchFamily="34" charset="0"/>
              <a:cs typeface="Poppins" pitchFamily="2" charset="77"/>
            </a:endParaRPr>
          </a:p>
        </p:txBody>
      </p:sp>
      <p:sp>
        <p:nvSpPr>
          <p:cNvPr id="41" name="TextBox 40">
            <a:extLst>
              <a:ext uri="{FF2B5EF4-FFF2-40B4-BE49-F238E27FC236}">
                <a16:creationId xmlns:a16="http://schemas.microsoft.com/office/drawing/2014/main" id="{7D3EC9FA-B5A3-7498-5872-E4B0AD1A6222}"/>
              </a:ext>
            </a:extLst>
          </p:cNvPr>
          <p:cNvSpPr txBox="1"/>
          <p:nvPr/>
        </p:nvSpPr>
        <p:spPr>
          <a:xfrm>
            <a:off x="4814918" y="2818256"/>
            <a:ext cx="7166411" cy="2058256"/>
          </a:xfrm>
          <a:prstGeom prst="rect">
            <a:avLst/>
          </a:prstGeom>
          <a:noFill/>
        </p:spPr>
        <p:txBody>
          <a:bodyPr wrap="square" rtlCol="0">
            <a:spAutoFit/>
          </a:bodyPr>
          <a:lstStyle/>
          <a:p>
            <a:pPr>
              <a:lnSpc>
                <a:spcPct val="115000"/>
              </a:lnSpc>
            </a:pPr>
            <a:r>
              <a:rPr lang="en-US" sz="2800" kern="0">
                <a:solidFill>
                  <a:srgbClr val="2E5A7A"/>
                </a:solidFill>
                <a:effectLst/>
                <a:latin typeface="Poppins" pitchFamily="2" charset="77"/>
                <a:ea typeface="Arial" panose="020B0604020202020204" pitchFamily="34" charset="0"/>
                <a:cs typeface="Poppins" pitchFamily="2" charset="77"/>
              </a:rPr>
              <a:t>of severe hypoglycemic events </a:t>
            </a:r>
            <a:r>
              <a:rPr lang="en-US" sz="2800" kern="0">
                <a:solidFill>
                  <a:srgbClr val="2E5A7A"/>
                </a:solidFill>
                <a:latin typeface="Poppins" pitchFamily="2" charset="77"/>
                <a:ea typeface="Arial" panose="020B0604020202020204" pitchFamily="34" charset="0"/>
                <a:cs typeface="Poppins" pitchFamily="2" charset="77"/>
              </a:rPr>
              <a:t>were managed in a non-healthcare setting (</a:t>
            </a:r>
            <a:r>
              <a:rPr lang="en-US" sz="2800" kern="0" err="1">
                <a:solidFill>
                  <a:srgbClr val="2E5A7A"/>
                </a:solidFill>
                <a:latin typeface="Poppins" pitchFamily="2" charset="77"/>
                <a:ea typeface="Arial" panose="020B0604020202020204" pitchFamily="34" charset="0"/>
                <a:cs typeface="Poppins" pitchFamily="2" charset="77"/>
              </a:rPr>
              <a:t>eg</a:t>
            </a:r>
            <a:r>
              <a:rPr lang="en-US" sz="2800" kern="0">
                <a:solidFill>
                  <a:srgbClr val="2E5A7A"/>
                </a:solidFill>
                <a:latin typeface="Poppins" pitchFamily="2" charset="77"/>
                <a:ea typeface="Arial" panose="020B0604020202020204" pitchFamily="34" charset="0"/>
                <a:cs typeface="Poppins" pitchFamily="2" charset="77"/>
              </a:rPr>
              <a:t>, home)</a:t>
            </a:r>
            <a:r>
              <a:rPr lang="en-US" sz="2800" kern="0" baseline="30000">
                <a:solidFill>
                  <a:srgbClr val="2E5A7A"/>
                </a:solidFill>
                <a:latin typeface="Poppins" pitchFamily="2" charset="77"/>
                <a:ea typeface="Arial" panose="020B0604020202020204" pitchFamily="34" charset="0"/>
                <a:cs typeface="Poppins" pitchFamily="2" charset="77"/>
              </a:rPr>
              <a:t>1</a:t>
            </a:r>
            <a:r>
              <a:rPr lang="en-US" sz="2800" kern="0" baseline="30000">
                <a:solidFill>
                  <a:srgbClr val="2E5A7A"/>
                </a:solidFill>
                <a:effectLst/>
                <a:latin typeface="Poppins" pitchFamily="2" charset="77"/>
                <a:ea typeface="Arial" panose="020B0604020202020204" pitchFamily="34" charset="0"/>
                <a:cs typeface="Poppins" pitchFamily="2" charset="77"/>
              </a:rPr>
              <a:t>*</a:t>
            </a:r>
            <a:r>
              <a:rPr lang="en-US" sz="2800" kern="0">
                <a:solidFill>
                  <a:srgbClr val="2E5A7A"/>
                </a:solidFill>
                <a:effectLst/>
                <a:latin typeface="Poppins" pitchFamily="2" charset="77"/>
                <a:ea typeface="Arial" panose="020B0604020202020204" pitchFamily="34" charset="0"/>
                <a:cs typeface="Poppins" pitchFamily="2" charset="77"/>
              </a:rPr>
              <a:t> </a:t>
            </a:r>
            <a:r>
              <a:rPr lang="en-US" sz="2800" b="1" kern="0">
                <a:solidFill>
                  <a:srgbClr val="2E5A7A"/>
                </a:solidFill>
                <a:effectLst/>
                <a:latin typeface="Poppins" pitchFamily="2" charset="77"/>
                <a:ea typeface="Arial" panose="020B0604020202020204" pitchFamily="34" charset="0"/>
                <a:cs typeface="Poppins" pitchFamily="2" charset="77"/>
              </a:rPr>
              <a:t>and thereby may remain unknown without patient reporting</a:t>
            </a:r>
            <a:r>
              <a:rPr lang="en-US" sz="2800" b="1">
                <a:solidFill>
                  <a:srgbClr val="2E5A7A"/>
                </a:solidFill>
                <a:effectLst/>
                <a:latin typeface="Poppins" pitchFamily="2" charset="77"/>
                <a:cs typeface="Poppins" pitchFamily="2" charset="77"/>
              </a:rPr>
              <a:t> </a:t>
            </a:r>
            <a:endParaRPr lang="en-US" sz="2800" b="1">
              <a:solidFill>
                <a:srgbClr val="2E5A7A"/>
              </a:solidFill>
              <a:effectLst/>
              <a:latin typeface="Poppins" pitchFamily="2" charset="77"/>
              <a:ea typeface="Arial" panose="020B0604020202020204" pitchFamily="34" charset="0"/>
              <a:cs typeface="Poppins" pitchFamily="2" charset="77"/>
            </a:endParaRPr>
          </a:p>
        </p:txBody>
      </p:sp>
      <p:sp>
        <p:nvSpPr>
          <p:cNvPr id="42" name="TextBox 41">
            <a:extLst>
              <a:ext uri="{FF2B5EF4-FFF2-40B4-BE49-F238E27FC236}">
                <a16:creationId xmlns:a16="http://schemas.microsoft.com/office/drawing/2014/main" id="{2259F04E-A86A-0B5F-DC4A-9DFB901578F5}"/>
              </a:ext>
            </a:extLst>
          </p:cNvPr>
          <p:cNvSpPr txBox="1"/>
          <p:nvPr/>
        </p:nvSpPr>
        <p:spPr>
          <a:xfrm>
            <a:off x="2324012" y="2502571"/>
            <a:ext cx="2569028" cy="2146742"/>
          </a:xfrm>
          <a:prstGeom prst="rect">
            <a:avLst/>
          </a:prstGeom>
          <a:noFill/>
        </p:spPr>
        <p:txBody>
          <a:bodyPr wrap="square" rtlCol="0">
            <a:spAutoFit/>
          </a:bodyPr>
          <a:lstStyle/>
          <a:p>
            <a:pPr>
              <a:lnSpc>
                <a:spcPct val="115000"/>
              </a:lnSpc>
            </a:pPr>
            <a:r>
              <a:rPr lang="en-US" sz="12000" b="1" kern="0">
                <a:solidFill>
                  <a:srgbClr val="2E5A7A"/>
                </a:solidFill>
                <a:effectLst/>
                <a:latin typeface="Poppins" pitchFamily="2" charset="77"/>
                <a:ea typeface="Arial" panose="020B0604020202020204" pitchFamily="34" charset="0"/>
                <a:cs typeface="Poppins" pitchFamily="2" charset="77"/>
              </a:rPr>
              <a:t>89</a:t>
            </a:r>
            <a:endParaRPr lang="en-US" sz="12000" b="1">
              <a:solidFill>
                <a:srgbClr val="2E5A7A"/>
              </a:solidFill>
              <a:effectLst/>
              <a:latin typeface="Poppins" pitchFamily="2" charset="77"/>
              <a:ea typeface="Arial" panose="020B0604020202020204" pitchFamily="34" charset="0"/>
              <a:cs typeface="Poppins" pitchFamily="2" charset="77"/>
            </a:endParaRPr>
          </a:p>
        </p:txBody>
      </p:sp>
      <p:sp>
        <p:nvSpPr>
          <p:cNvPr id="43" name="TextBox 42">
            <a:extLst>
              <a:ext uri="{FF2B5EF4-FFF2-40B4-BE49-F238E27FC236}">
                <a16:creationId xmlns:a16="http://schemas.microsoft.com/office/drawing/2014/main" id="{B4BE0F87-8C1B-9481-9C14-BC2AB04554CC}"/>
              </a:ext>
            </a:extLst>
          </p:cNvPr>
          <p:cNvSpPr txBox="1"/>
          <p:nvPr/>
        </p:nvSpPr>
        <p:spPr>
          <a:xfrm>
            <a:off x="4166258" y="2850914"/>
            <a:ext cx="555171" cy="605935"/>
          </a:xfrm>
          <a:prstGeom prst="rect">
            <a:avLst/>
          </a:prstGeom>
          <a:noFill/>
        </p:spPr>
        <p:txBody>
          <a:bodyPr wrap="square" rtlCol="0">
            <a:spAutoFit/>
          </a:bodyPr>
          <a:lstStyle/>
          <a:p>
            <a:pPr>
              <a:lnSpc>
                <a:spcPct val="115000"/>
              </a:lnSpc>
            </a:pPr>
            <a:r>
              <a:rPr lang="en-US" sz="3000" b="1" kern="0">
                <a:solidFill>
                  <a:srgbClr val="2E5A7A"/>
                </a:solidFill>
                <a:effectLst/>
                <a:latin typeface="Poppins" pitchFamily="2" charset="77"/>
                <a:ea typeface="Arial" panose="020B0604020202020204" pitchFamily="34" charset="0"/>
                <a:cs typeface="Poppins" pitchFamily="2" charset="77"/>
              </a:rPr>
              <a:t>%</a:t>
            </a:r>
            <a:endParaRPr lang="en-US" sz="3000" b="1">
              <a:solidFill>
                <a:srgbClr val="2E5A7A"/>
              </a:solidFill>
              <a:effectLst/>
              <a:latin typeface="Poppins" pitchFamily="2" charset="77"/>
              <a:ea typeface="Arial" panose="020B0604020202020204" pitchFamily="34" charset="0"/>
              <a:cs typeface="Poppins" pitchFamily="2" charset="77"/>
            </a:endParaRPr>
          </a:p>
        </p:txBody>
      </p:sp>
      <p:sp>
        <p:nvSpPr>
          <p:cNvPr id="45" name="TextBox 44">
            <a:extLst>
              <a:ext uri="{FF2B5EF4-FFF2-40B4-BE49-F238E27FC236}">
                <a16:creationId xmlns:a16="http://schemas.microsoft.com/office/drawing/2014/main" id="{2331EE67-AD7C-28C3-A4E4-7E0CF8D94BE8}"/>
              </a:ext>
            </a:extLst>
          </p:cNvPr>
          <p:cNvSpPr txBox="1"/>
          <p:nvPr/>
        </p:nvSpPr>
        <p:spPr>
          <a:xfrm>
            <a:off x="327163" y="818931"/>
            <a:ext cx="9971869" cy="1113125"/>
          </a:xfrm>
          <a:prstGeom prst="rect">
            <a:avLst/>
          </a:prstGeom>
          <a:noFill/>
        </p:spPr>
        <p:txBody>
          <a:bodyPr wrap="square" rtlCol="0">
            <a:spAutoFit/>
          </a:bodyPr>
          <a:lstStyle/>
          <a:p>
            <a:pPr algn="l">
              <a:lnSpc>
                <a:spcPts val="4000"/>
              </a:lnSpc>
            </a:pPr>
            <a:r>
              <a:rPr lang="en-US" sz="3200" b="1" i="0">
                <a:solidFill>
                  <a:srgbClr val="222222"/>
                </a:solidFill>
                <a:effectLst/>
                <a:latin typeface="Poppins" pitchFamily="2" charset="77"/>
                <a:cs typeface="Poppins" pitchFamily="2" charset="77"/>
              </a:rPr>
              <a:t>Underreporting of severe lows may lead to gaps in medical records</a:t>
            </a:r>
          </a:p>
        </p:txBody>
      </p:sp>
      <p:sp>
        <p:nvSpPr>
          <p:cNvPr id="11" name="TextBox 10">
            <a:extLst>
              <a:ext uri="{FF2B5EF4-FFF2-40B4-BE49-F238E27FC236}">
                <a16:creationId xmlns:a16="http://schemas.microsoft.com/office/drawing/2014/main" id="{B69858A1-54FA-CF8A-9408-C90450C5E134}"/>
              </a:ext>
            </a:extLst>
          </p:cNvPr>
          <p:cNvSpPr txBox="1"/>
          <p:nvPr/>
        </p:nvSpPr>
        <p:spPr>
          <a:xfrm>
            <a:off x="327162" y="6262914"/>
            <a:ext cx="10780392" cy="400110"/>
          </a:xfrm>
          <a:prstGeom prst="rect">
            <a:avLst/>
          </a:prstGeom>
          <a:noFill/>
        </p:spPr>
        <p:txBody>
          <a:bodyPr wrap="square" rtlCol="0">
            <a:spAutoFit/>
          </a:bodyPr>
          <a:lstStyle/>
          <a:p>
            <a:pPr>
              <a:lnSpc>
                <a:spcPts val="1200"/>
              </a:lnSpc>
            </a:pPr>
            <a:r>
              <a:rPr lang="en-US" sz="1000" b="1">
                <a:solidFill>
                  <a:srgbClr val="156082"/>
                </a:solidFill>
                <a:latin typeface="Poppins" pitchFamily="2" charset="77"/>
                <a:ea typeface="Arial" panose="020B0604020202020204" pitchFamily="34" charset="0"/>
                <a:cs typeface="Poppins" pitchFamily="2" charset="77"/>
              </a:rPr>
              <a:t>Reference: 1. </a:t>
            </a:r>
            <a:r>
              <a:rPr lang="en-US" sz="1000">
                <a:solidFill>
                  <a:srgbClr val="156082"/>
                </a:solidFill>
                <a:latin typeface="Poppins" pitchFamily="2" charset="77"/>
                <a:cs typeface="Poppins" pitchFamily="2" charset="77"/>
              </a:rPr>
              <a:t>Sherr J, Hagan K, Bhak R, et al. 240-OR: Longitudinal Assessment of Glycemia and Severe Hypoglycemia among Adults with Type 1 Diabetes—An Online Survey.</a:t>
            </a:r>
            <a:r>
              <a:rPr lang="en-US" sz="1000" i="1">
                <a:solidFill>
                  <a:srgbClr val="156082"/>
                </a:solidFill>
                <a:latin typeface="Poppins" pitchFamily="2" charset="77"/>
                <a:cs typeface="Poppins" pitchFamily="2" charset="77"/>
              </a:rPr>
              <a:t> Diabetes.</a:t>
            </a:r>
            <a:r>
              <a:rPr lang="en-US" sz="1000">
                <a:solidFill>
                  <a:srgbClr val="156082"/>
                </a:solidFill>
                <a:latin typeface="Poppins" pitchFamily="2" charset="77"/>
                <a:cs typeface="Poppins" pitchFamily="2" charset="77"/>
              </a:rPr>
              <a:t> 14 June 2024; 73 (Supplement_1): 240–OR. </a:t>
            </a:r>
            <a:endParaRPr lang="en-US" sz="1000" b="1">
              <a:solidFill>
                <a:srgbClr val="156082"/>
              </a:solidFill>
              <a:latin typeface="Poppins" pitchFamily="2" charset="77"/>
              <a:ea typeface="Arial" panose="020B0604020202020204" pitchFamily="34" charset="0"/>
              <a:cs typeface="Poppins" pitchFamily="2" charset="77"/>
            </a:endParaRPr>
          </a:p>
        </p:txBody>
      </p:sp>
      <p:sp>
        <p:nvSpPr>
          <p:cNvPr id="12" name="TextBox 11">
            <a:extLst>
              <a:ext uri="{FF2B5EF4-FFF2-40B4-BE49-F238E27FC236}">
                <a16:creationId xmlns:a16="http://schemas.microsoft.com/office/drawing/2014/main" id="{A17D5716-3CCD-2E7E-BB9E-1A774F8A8204}"/>
              </a:ext>
            </a:extLst>
          </p:cNvPr>
          <p:cNvSpPr txBox="1"/>
          <p:nvPr/>
        </p:nvSpPr>
        <p:spPr>
          <a:xfrm>
            <a:off x="327162" y="6055292"/>
            <a:ext cx="11031718" cy="246221"/>
          </a:xfrm>
          <a:prstGeom prst="rect">
            <a:avLst/>
          </a:prstGeom>
          <a:noFill/>
        </p:spPr>
        <p:txBody>
          <a:bodyPr wrap="square" rtlCol="0">
            <a:spAutoFit/>
          </a:bodyPr>
          <a:lstStyle/>
          <a:p>
            <a:r>
              <a:rPr lang="en-US" sz="1000">
                <a:solidFill>
                  <a:srgbClr val="156082"/>
                </a:solidFill>
                <a:latin typeface="Poppins" pitchFamily="2" charset="77"/>
                <a:cs typeface="Poppins" pitchFamily="2" charset="77"/>
              </a:rPr>
              <a:t>For “check all that apply” questions, percentages sum to more than 100% as multiple reasons could have been selected.</a:t>
            </a:r>
            <a:r>
              <a:rPr lang="en-US" sz="1000" baseline="30000">
                <a:solidFill>
                  <a:srgbClr val="156082"/>
                </a:solidFill>
                <a:latin typeface="Poppins" pitchFamily="2" charset="77"/>
                <a:cs typeface="Poppins" pitchFamily="2" charset="77"/>
              </a:rPr>
              <a:t>1</a:t>
            </a:r>
            <a:endParaRPr lang="en-US" sz="1000" baseline="30000">
              <a:solidFill>
                <a:srgbClr val="156082"/>
              </a:solidFill>
              <a:effectLst/>
              <a:latin typeface="Poppins" pitchFamily="2" charset="77"/>
              <a:ea typeface="Aptos" panose="020B0004020202020204" pitchFamily="34" charset="0"/>
              <a:cs typeface="Poppins" pitchFamily="2" charset="77"/>
            </a:endParaRPr>
          </a:p>
        </p:txBody>
      </p:sp>
      <p:pic>
        <p:nvPicPr>
          <p:cNvPr id="15" name="Picture 14" descr="A blue house with a black background&#10;&#10;AI-generated content may be incorrect.">
            <a:extLst>
              <a:ext uri="{FF2B5EF4-FFF2-40B4-BE49-F238E27FC236}">
                <a16:creationId xmlns:a16="http://schemas.microsoft.com/office/drawing/2014/main" id="{CF299328-AEE7-357E-F212-57241940D84F}"/>
              </a:ext>
            </a:extLst>
          </p:cNvPr>
          <p:cNvPicPr>
            <a:picLocks noChangeAspect="1"/>
          </p:cNvPicPr>
          <p:nvPr/>
        </p:nvPicPr>
        <p:blipFill>
          <a:blip r:embed="rId3"/>
          <a:stretch>
            <a:fillRect/>
          </a:stretch>
        </p:blipFill>
        <p:spPr>
          <a:xfrm>
            <a:off x="413273" y="2927350"/>
            <a:ext cx="1229360" cy="1203748"/>
          </a:xfrm>
          <a:prstGeom prst="rect">
            <a:avLst/>
          </a:prstGeom>
        </p:spPr>
      </p:pic>
      <p:cxnSp>
        <p:nvCxnSpPr>
          <p:cNvPr id="16" name="Straight Connector 15">
            <a:extLst>
              <a:ext uri="{FF2B5EF4-FFF2-40B4-BE49-F238E27FC236}">
                <a16:creationId xmlns:a16="http://schemas.microsoft.com/office/drawing/2014/main" id="{166B0ECF-6DA3-44F2-6F9F-652EBE066240}"/>
              </a:ext>
            </a:extLst>
          </p:cNvPr>
          <p:cNvCxnSpPr>
            <a:cxnSpLocks/>
          </p:cNvCxnSpPr>
          <p:nvPr/>
        </p:nvCxnSpPr>
        <p:spPr>
          <a:xfrm>
            <a:off x="1843870" y="3139440"/>
            <a:ext cx="0" cy="822960"/>
          </a:xfrm>
          <a:prstGeom prst="line">
            <a:avLst/>
          </a:prstGeom>
          <a:ln>
            <a:solidFill>
              <a:srgbClr val="2E5A7A"/>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0A96915B-C076-14E0-ED61-C62BC580E90F}"/>
              </a:ext>
            </a:extLst>
          </p:cNvPr>
          <p:cNvSpPr txBox="1"/>
          <p:nvPr/>
        </p:nvSpPr>
        <p:spPr>
          <a:xfrm>
            <a:off x="9763760" y="360218"/>
            <a:ext cx="2036003" cy="369332"/>
          </a:xfrm>
          <a:prstGeom prst="rect">
            <a:avLst/>
          </a:prstGeom>
          <a:solidFill>
            <a:schemeClr val="bg1"/>
          </a:solidFill>
        </p:spPr>
        <p:txBody>
          <a:bodyPr wrap="square" rtlCol="0">
            <a:spAutoFit/>
          </a:bodyPr>
          <a:lstStyle/>
          <a:p>
            <a:pPr algn="r"/>
            <a:r>
              <a:rPr lang="en-US">
                <a:solidFill>
                  <a:srgbClr val="9ABCC3"/>
                </a:solidFill>
                <a:latin typeface="Barlow" pitchFamily="2" charset="77"/>
              </a:rPr>
              <a:t>DOCUMENTATION</a:t>
            </a:r>
          </a:p>
        </p:txBody>
      </p:sp>
      <p:sp>
        <p:nvSpPr>
          <p:cNvPr id="3" name="TextBox 2">
            <a:extLst>
              <a:ext uri="{FF2B5EF4-FFF2-40B4-BE49-F238E27FC236}">
                <a16:creationId xmlns:a16="http://schemas.microsoft.com/office/drawing/2014/main" id="{F024C362-1E2D-625A-A4CA-C945CCD3315D}"/>
              </a:ext>
            </a:extLst>
          </p:cNvPr>
          <p:cNvSpPr txBox="1"/>
          <p:nvPr/>
        </p:nvSpPr>
        <p:spPr>
          <a:xfrm>
            <a:off x="268128" y="6023070"/>
            <a:ext cx="222662" cy="246221"/>
          </a:xfrm>
          <a:prstGeom prst="rect">
            <a:avLst/>
          </a:prstGeom>
          <a:noFill/>
        </p:spPr>
        <p:txBody>
          <a:bodyPr wrap="square" rtlCol="0">
            <a:spAutoFit/>
          </a:bodyPr>
          <a:lstStyle/>
          <a:p>
            <a:pPr>
              <a:spcBef>
                <a:spcPts val="1800"/>
              </a:spcBef>
              <a:spcAft>
                <a:spcPts val="1800"/>
              </a:spcAft>
            </a:pPr>
            <a:r>
              <a:rPr lang="en-US" sz="1000" i="0">
                <a:solidFill>
                  <a:srgbClr val="2E5A7A"/>
                </a:solidFill>
                <a:effectLst/>
                <a:latin typeface="Poppins" pitchFamily="2" charset="77"/>
                <a:cs typeface="Poppins" pitchFamily="2" charset="77"/>
              </a:rPr>
              <a:t>*</a:t>
            </a:r>
          </a:p>
        </p:txBody>
      </p:sp>
      <p:sp>
        <p:nvSpPr>
          <p:cNvPr id="5" name="TextBox 4">
            <a:extLst>
              <a:ext uri="{FF2B5EF4-FFF2-40B4-BE49-F238E27FC236}">
                <a16:creationId xmlns:a16="http://schemas.microsoft.com/office/drawing/2014/main" id="{EE80AD66-840B-177B-1987-2312006286A6}"/>
              </a:ext>
            </a:extLst>
          </p:cNvPr>
          <p:cNvSpPr txBox="1"/>
          <p:nvPr/>
        </p:nvSpPr>
        <p:spPr>
          <a:xfrm>
            <a:off x="1969329" y="3053034"/>
            <a:ext cx="553994" cy="845616"/>
          </a:xfrm>
          <a:prstGeom prst="rect">
            <a:avLst/>
          </a:prstGeom>
          <a:noFill/>
        </p:spPr>
        <p:txBody>
          <a:bodyPr wrap="square" rtlCol="0">
            <a:spAutoFit/>
          </a:bodyPr>
          <a:lstStyle/>
          <a:p>
            <a:pPr>
              <a:lnSpc>
                <a:spcPct val="115000"/>
              </a:lnSpc>
            </a:pPr>
            <a:r>
              <a:rPr lang="en-US" sz="4400" b="1" kern="0">
                <a:solidFill>
                  <a:srgbClr val="2E5A7A"/>
                </a:solidFill>
                <a:effectLst/>
                <a:latin typeface="Poppins" pitchFamily="2" charset="77"/>
                <a:ea typeface="Arial" panose="020B0604020202020204" pitchFamily="34" charset="0"/>
                <a:cs typeface="Poppins" pitchFamily="2" charset="77"/>
              </a:rPr>
              <a:t>~</a:t>
            </a:r>
            <a:endParaRPr lang="en-US" sz="4400" b="1">
              <a:solidFill>
                <a:srgbClr val="2E5A7A"/>
              </a:solidFill>
              <a:effectLst/>
              <a:latin typeface="Poppins" pitchFamily="2" charset="77"/>
              <a:ea typeface="Arial" panose="020B0604020202020204" pitchFamily="34" charset="0"/>
              <a:cs typeface="Poppins" pitchFamily="2" charset="77"/>
            </a:endParaRPr>
          </a:p>
        </p:txBody>
      </p:sp>
    </p:spTree>
    <p:extLst>
      <p:ext uri="{BB962C8B-B14F-4D97-AF65-F5344CB8AC3E}">
        <p14:creationId xmlns:p14="http://schemas.microsoft.com/office/powerpoint/2010/main" val="692419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B9E3E-42B2-46B9-594C-0FBD33497802}"/>
            </a:ext>
          </a:extLst>
        </p:cNvPr>
        <p:cNvGrpSpPr/>
        <p:nvPr/>
      </p:nvGrpSpPr>
      <p:grpSpPr>
        <a:xfrm>
          <a:off x="0" y="0"/>
          <a:ext cx="0" cy="0"/>
          <a:chOff x="0" y="0"/>
          <a:chExt cx="0" cy="0"/>
        </a:xfrm>
      </p:grpSpPr>
      <p:sp>
        <p:nvSpPr>
          <p:cNvPr id="11" name="Rounded Rectangle 10">
            <a:extLst>
              <a:ext uri="{FF2B5EF4-FFF2-40B4-BE49-F238E27FC236}">
                <a16:creationId xmlns:a16="http://schemas.microsoft.com/office/drawing/2014/main" id="{CB7D5526-040C-9DD8-A926-FEF5B887E5BE}"/>
              </a:ext>
            </a:extLst>
          </p:cNvPr>
          <p:cNvSpPr/>
          <p:nvPr/>
        </p:nvSpPr>
        <p:spPr>
          <a:xfrm>
            <a:off x="8109857" y="2898699"/>
            <a:ext cx="3624413" cy="2449770"/>
          </a:xfrm>
          <a:prstGeom prst="roundRect">
            <a:avLst>
              <a:gd name="adj" fmla="val 9460"/>
            </a:avLst>
          </a:prstGeom>
          <a:solidFill>
            <a:schemeClr val="bg1"/>
          </a:solidFill>
          <a:ln>
            <a:solidFill>
              <a:srgbClr val="2E5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1F9F335E-C42B-ACDF-E080-E3AF28BDB9E6}"/>
              </a:ext>
            </a:extLst>
          </p:cNvPr>
          <p:cNvSpPr/>
          <p:nvPr/>
        </p:nvSpPr>
        <p:spPr>
          <a:xfrm>
            <a:off x="4234543" y="2898699"/>
            <a:ext cx="3624413" cy="2449770"/>
          </a:xfrm>
          <a:prstGeom prst="roundRect">
            <a:avLst>
              <a:gd name="adj" fmla="val 9460"/>
            </a:avLst>
          </a:prstGeom>
          <a:solidFill>
            <a:schemeClr val="bg1"/>
          </a:solidFill>
          <a:ln>
            <a:solidFill>
              <a:srgbClr val="2E5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BBEA575E-846A-E112-10CF-EC07AA8F7892}"/>
              </a:ext>
            </a:extLst>
          </p:cNvPr>
          <p:cNvSpPr/>
          <p:nvPr/>
        </p:nvSpPr>
        <p:spPr>
          <a:xfrm>
            <a:off x="381000" y="2898699"/>
            <a:ext cx="3624413" cy="2449770"/>
          </a:xfrm>
          <a:prstGeom prst="roundRect">
            <a:avLst>
              <a:gd name="adj" fmla="val 9460"/>
            </a:avLst>
          </a:prstGeom>
          <a:solidFill>
            <a:schemeClr val="bg1"/>
          </a:solidFill>
          <a:ln>
            <a:solidFill>
              <a:srgbClr val="2E5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9C391F22-7D16-1984-3285-5818B10E2D65}"/>
              </a:ext>
            </a:extLst>
          </p:cNvPr>
          <p:cNvSpPr txBox="1"/>
          <p:nvPr/>
        </p:nvSpPr>
        <p:spPr>
          <a:xfrm>
            <a:off x="391885" y="4556832"/>
            <a:ext cx="3603171" cy="338554"/>
          </a:xfrm>
          <a:prstGeom prst="rect">
            <a:avLst/>
          </a:prstGeom>
          <a:noFill/>
        </p:spPr>
        <p:txBody>
          <a:bodyPr wrap="square" rtlCol="0">
            <a:spAutoFit/>
          </a:bodyPr>
          <a:lstStyle/>
          <a:p>
            <a:pPr algn="ctr">
              <a:spcBef>
                <a:spcPts val="1800"/>
              </a:spcBef>
              <a:spcAft>
                <a:spcPts val="1800"/>
              </a:spcAft>
              <a:buNone/>
            </a:pPr>
            <a:r>
              <a:rPr lang="en-US" sz="1600" b="1" i="0">
                <a:solidFill>
                  <a:srgbClr val="2E5A7A"/>
                </a:solidFill>
                <a:effectLst/>
                <a:latin typeface="Poppins" pitchFamily="2" charset="77"/>
                <a:cs typeface="Poppins" pitchFamily="2" charset="77"/>
              </a:rPr>
              <a:t>Call</a:t>
            </a:r>
            <a:r>
              <a:rPr lang="en-US" sz="1600" b="0" i="0">
                <a:solidFill>
                  <a:srgbClr val="2E5A7A"/>
                </a:solidFill>
                <a:effectLst/>
                <a:latin typeface="Poppins" pitchFamily="2" charset="77"/>
                <a:cs typeface="Poppins" pitchFamily="2" charset="77"/>
              </a:rPr>
              <a:t> the office after every </a:t>
            </a:r>
            <a:r>
              <a:rPr lang="en-US" sz="1600">
                <a:solidFill>
                  <a:srgbClr val="2E5A7A"/>
                </a:solidFill>
                <a:latin typeface="Poppins" pitchFamily="2" charset="77"/>
                <a:cs typeface="Poppins" pitchFamily="2" charset="77"/>
              </a:rPr>
              <a:t>event</a:t>
            </a:r>
            <a:endParaRPr lang="en-US" sz="1600" b="0" i="0">
              <a:solidFill>
                <a:srgbClr val="2E5A7A"/>
              </a:solidFill>
              <a:effectLst/>
              <a:latin typeface="Poppins" pitchFamily="2" charset="77"/>
              <a:cs typeface="Poppins" pitchFamily="2" charset="77"/>
            </a:endParaRPr>
          </a:p>
        </p:txBody>
      </p:sp>
      <p:sp>
        <p:nvSpPr>
          <p:cNvPr id="57" name="TextBox 56">
            <a:extLst>
              <a:ext uri="{FF2B5EF4-FFF2-40B4-BE49-F238E27FC236}">
                <a16:creationId xmlns:a16="http://schemas.microsoft.com/office/drawing/2014/main" id="{DBB8E1BB-0312-A995-D2C9-DB08F606D527}"/>
              </a:ext>
            </a:extLst>
          </p:cNvPr>
          <p:cNvSpPr txBox="1"/>
          <p:nvPr/>
        </p:nvSpPr>
        <p:spPr>
          <a:xfrm>
            <a:off x="4245429" y="4556832"/>
            <a:ext cx="3614057" cy="584775"/>
          </a:xfrm>
          <a:prstGeom prst="rect">
            <a:avLst/>
          </a:prstGeom>
          <a:noFill/>
        </p:spPr>
        <p:txBody>
          <a:bodyPr wrap="square" rtlCol="0">
            <a:spAutoFit/>
          </a:bodyPr>
          <a:lstStyle/>
          <a:p>
            <a:pPr algn="ctr">
              <a:spcBef>
                <a:spcPts val="1800"/>
              </a:spcBef>
              <a:spcAft>
                <a:spcPts val="1800"/>
              </a:spcAft>
              <a:buNone/>
            </a:pPr>
            <a:r>
              <a:rPr lang="en-US" sz="1600" b="1" kern="0">
                <a:solidFill>
                  <a:srgbClr val="2E5A7A"/>
                </a:solidFill>
                <a:effectLst/>
                <a:latin typeface="Poppins" pitchFamily="2" charset="77"/>
                <a:ea typeface="Arial" panose="020B0604020202020204" pitchFamily="34" charset="0"/>
                <a:cs typeface="Poppins" pitchFamily="2" charset="77"/>
              </a:rPr>
              <a:t>Send</a:t>
            </a:r>
            <a:r>
              <a:rPr lang="en-US" sz="1600" kern="0">
                <a:solidFill>
                  <a:srgbClr val="2E5A7A"/>
                </a:solidFill>
                <a:effectLst/>
                <a:latin typeface="Poppins" pitchFamily="2" charset="77"/>
                <a:ea typeface="Arial" panose="020B0604020202020204" pitchFamily="34" charset="0"/>
                <a:cs typeface="Poppins" pitchFamily="2" charset="77"/>
              </a:rPr>
              <a:t> a message through </a:t>
            </a:r>
            <a:br>
              <a:rPr lang="en-US" sz="1600" kern="0">
                <a:solidFill>
                  <a:srgbClr val="2E5A7A"/>
                </a:solidFill>
                <a:effectLst/>
                <a:latin typeface="Poppins" pitchFamily="2" charset="77"/>
                <a:ea typeface="Arial" panose="020B0604020202020204" pitchFamily="34" charset="0"/>
                <a:cs typeface="Poppins" pitchFamily="2" charset="77"/>
              </a:rPr>
            </a:br>
            <a:r>
              <a:rPr lang="en-US" sz="1600" kern="0">
                <a:solidFill>
                  <a:srgbClr val="2E5A7A"/>
                </a:solidFill>
                <a:effectLst/>
                <a:latin typeface="Poppins" pitchFamily="2" charset="77"/>
                <a:ea typeface="Arial" panose="020B0604020202020204" pitchFamily="34" charset="0"/>
                <a:cs typeface="Poppins" pitchFamily="2" charset="77"/>
              </a:rPr>
              <a:t>the portal following an event</a:t>
            </a:r>
            <a:r>
              <a:rPr lang="en-US" sz="1600">
                <a:solidFill>
                  <a:srgbClr val="2E5A7A"/>
                </a:solidFill>
                <a:effectLst/>
                <a:latin typeface="Poppins" pitchFamily="2" charset="77"/>
                <a:cs typeface="Poppins" pitchFamily="2" charset="77"/>
              </a:rPr>
              <a:t> </a:t>
            </a:r>
            <a:endParaRPr lang="en-US" sz="1600" b="0" i="0">
              <a:solidFill>
                <a:srgbClr val="2E5A7A"/>
              </a:solidFill>
              <a:effectLst/>
              <a:latin typeface="Poppins" pitchFamily="2" charset="77"/>
              <a:cs typeface="Poppins" pitchFamily="2" charset="77"/>
            </a:endParaRPr>
          </a:p>
        </p:txBody>
      </p:sp>
      <p:sp>
        <p:nvSpPr>
          <p:cNvPr id="58" name="TextBox 57">
            <a:extLst>
              <a:ext uri="{FF2B5EF4-FFF2-40B4-BE49-F238E27FC236}">
                <a16:creationId xmlns:a16="http://schemas.microsoft.com/office/drawing/2014/main" id="{23122C66-0C97-BAD1-6CC2-76FFAABEC8E1}"/>
              </a:ext>
            </a:extLst>
          </p:cNvPr>
          <p:cNvSpPr txBox="1"/>
          <p:nvPr/>
        </p:nvSpPr>
        <p:spPr>
          <a:xfrm>
            <a:off x="8109857" y="4556832"/>
            <a:ext cx="3619676" cy="338554"/>
          </a:xfrm>
          <a:prstGeom prst="rect">
            <a:avLst/>
          </a:prstGeom>
          <a:noFill/>
        </p:spPr>
        <p:txBody>
          <a:bodyPr wrap="square" rtlCol="0">
            <a:spAutoFit/>
          </a:bodyPr>
          <a:lstStyle/>
          <a:p>
            <a:pPr algn="ctr">
              <a:spcBef>
                <a:spcPts val="1800"/>
              </a:spcBef>
              <a:spcAft>
                <a:spcPts val="1800"/>
              </a:spcAft>
              <a:buNone/>
            </a:pPr>
            <a:r>
              <a:rPr lang="en-US" sz="1600" b="1" i="0">
                <a:solidFill>
                  <a:srgbClr val="2E5A7A"/>
                </a:solidFill>
                <a:effectLst/>
                <a:latin typeface="Poppins" pitchFamily="2" charset="77"/>
                <a:cs typeface="Poppins" pitchFamily="2" charset="77"/>
              </a:rPr>
              <a:t>Log</a:t>
            </a:r>
            <a:r>
              <a:rPr lang="en-US" sz="1600" b="0" i="0">
                <a:solidFill>
                  <a:srgbClr val="2E5A7A"/>
                </a:solidFill>
                <a:effectLst/>
                <a:latin typeface="Poppins" pitchFamily="2" charset="77"/>
                <a:cs typeface="Poppins" pitchFamily="2" charset="77"/>
              </a:rPr>
              <a:t> events in a journal</a:t>
            </a:r>
          </a:p>
        </p:txBody>
      </p:sp>
      <p:cxnSp>
        <p:nvCxnSpPr>
          <p:cNvPr id="4" name="Straight Connector 3">
            <a:extLst>
              <a:ext uri="{FF2B5EF4-FFF2-40B4-BE49-F238E27FC236}">
                <a16:creationId xmlns:a16="http://schemas.microsoft.com/office/drawing/2014/main" id="{E321D021-756D-6A49-279D-0677F4CC5771}"/>
              </a:ext>
            </a:extLst>
          </p:cNvPr>
          <p:cNvCxnSpPr>
            <a:cxnSpLocks/>
          </p:cNvCxnSpPr>
          <p:nvPr/>
        </p:nvCxnSpPr>
        <p:spPr>
          <a:xfrm>
            <a:off x="425720" y="543698"/>
            <a:ext cx="10427337" cy="0"/>
          </a:xfrm>
          <a:prstGeom prst="line">
            <a:avLst/>
          </a:prstGeom>
          <a:ln>
            <a:solidFill>
              <a:srgbClr val="9ABCC3"/>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52F154FF-4600-B966-5758-4CC6952986EE}"/>
              </a:ext>
            </a:extLst>
          </p:cNvPr>
          <p:cNvSpPr txBox="1"/>
          <p:nvPr/>
        </p:nvSpPr>
        <p:spPr>
          <a:xfrm>
            <a:off x="7402285" y="6268994"/>
            <a:ext cx="4411362" cy="263534"/>
          </a:xfrm>
          <a:prstGeom prst="rect">
            <a:avLst/>
          </a:prstGeom>
          <a:noFill/>
        </p:spPr>
        <p:txBody>
          <a:bodyPr wrap="square" rtlCol="0">
            <a:spAutoFit/>
          </a:bodyPr>
          <a:lstStyle/>
          <a:p>
            <a:pPr marL="0" marR="0" algn="r">
              <a:lnSpc>
                <a:spcPct val="115000"/>
              </a:lnSpc>
            </a:pPr>
            <a:fld id="{32C6145F-F9D5-D942-9DFC-B2ADE210EED1}" type="slidenum">
              <a:rPr lang="en-US" sz="1000" b="1" smtClean="0">
                <a:solidFill>
                  <a:srgbClr val="2E5A7A"/>
                </a:solidFill>
                <a:effectLst/>
                <a:latin typeface="Poppins" pitchFamily="2" charset="77"/>
                <a:ea typeface="Arial" panose="020B0604020202020204" pitchFamily="34" charset="0"/>
                <a:cs typeface="Poppins" pitchFamily="2" charset="77"/>
              </a:rPr>
              <a:t>18</a:t>
            </a:fld>
            <a:endParaRPr lang="en-US" sz="1000" b="1">
              <a:solidFill>
                <a:srgbClr val="2E5A7A"/>
              </a:solidFill>
              <a:effectLst/>
              <a:latin typeface="Poppins" pitchFamily="2" charset="77"/>
              <a:ea typeface="Arial" panose="020B0604020202020204" pitchFamily="34" charset="0"/>
              <a:cs typeface="Poppins" pitchFamily="2" charset="77"/>
            </a:endParaRPr>
          </a:p>
        </p:txBody>
      </p:sp>
      <p:pic>
        <p:nvPicPr>
          <p:cNvPr id="26" name="Picture 25" descr="A blue outline of a cell phone&#10;&#10;AI-generated content may be incorrect.">
            <a:extLst>
              <a:ext uri="{FF2B5EF4-FFF2-40B4-BE49-F238E27FC236}">
                <a16:creationId xmlns:a16="http://schemas.microsoft.com/office/drawing/2014/main" id="{C899DAE8-0299-8379-BF60-D66A78E77E53}"/>
              </a:ext>
            </a:extLst>
          </p:cNvPr>
          <p:cNvPicPr>
            <a:picLocks noChangeAspect="1"/>
          </p:cNvPicPr>
          <p:nvPr/>
        </p:nvPicPr>
        <p:blipFill>
          <a:blip r:embed="rId3"/>
          <a:stretch>
            <a:fillRect/>
          </a:stretch>
        </p:blipFill>
        <p:spPr>
          <a:xfrm>
            <a:off x="1500149" y="3062469"/>
            <a:ext cx="1386114" cy="1386114"/>
          </a:xfrm>
          <a:prstGeom prst="rect">
            <a:avLst/>
          </a:prstGeom>
        </p:spPr>
      </p:pic>
      <p:pic>
        <p:nvPicPr>
          <p:cNvPr id="27" name="Picture 26">
            <a:extLst>
              <a:ext uri="{FF2B5EF4-FFF2-40B4-BE49-F238E27FC236}">
                <a16:creationId xmlns:a16="http://schemas.microsoft.com/office/drawing/2014/main" id="{8A538115-B4BE-D30B-F076-05BD6645F582}"/>
              </a:ext>
            </a:extLst>
          </p:cNvPr>
          <p:cNvPicPr>
            <a:picLocks noChangeAspect="1"/>
          </p:cNvPicPr>
          <p:nvPr/>
        </p:nvPicPr>
        <p:blipFill>
          <a:blip r:embed="rId4"/>
          <a:srcRect/>
          <a:stretch/>
        </p:blipFill>
        <p:spPr>
          <a:xfrm>
            <a:off x="5353692" y="3062469"/>
            <a:ext cx="1386114" cy="1386114"/>
          </a:xfrm>
          <a:prstGeom prst="rect">
            <a:avLst/>
          </a:prstGeom>
        </p:spPr>
      </p:pic>
      <p:pic>
        <p:nvPicPr>
          <p:cNvPr id="29" name="Picture 28">
            <a:extLst>
              <a:ext uri="{FF2B5EF4-FFF2-40B4-BE49-F238E27FC236}">
                <a16:creationId xmlns:a16="http://schemas.microsoft.com/office/drawing/2014/main" id="{22246D7F-F3A6-6A3B-DCC5-AE0D948517A0}"/>
              </a:ext>
            </a:extLst>
          </p:cNvPr>
          <p:cNvPicPr>
            <a:picLocks noChangeAspect="1"/>
          </p:cNvPicPr>
          <p:nvPr/>
        </p:nvPicPr>
        <p:blipFill>
          <a:blip r:embed="rId5"/>
          <a:srcRect t="-4712" b="4712"/>
          <a:stretch/>
        </p:blipFill>
        <p:spPr>
          <a:xfrm>
            <a:off x="9229006" y="3062469"/>
            <a:ext cx="1386114" cy="1386114"/>
          </a:xfrm>
          <a:prstGeom prst="rect">
            <a:avLst/>
          </a:prstGeom>
        </p:spPr>
      </p:pic>
      <p:sp>
        <p:nvSpPr>
          <p:cNvPr id="3" name="TextBox 2">
            <a:extLst>
              <a:ext uri="{FF2B5EF4-FFF2-40B4-BE49-F238E27FC236}">
                <a16:creationId xmlns:a16="http://schemas.microsoft.com/office/drawing/2014/main" id="{D7627CCA-D5DC-055A-9F0F-DE04ED9ED75F}"/>
              </a:ext>
            </a:extLst>
          </p:cNvPr>
          <p:cNvSpPr txBox="1"/>
          <p:nvPr/>
        </p:nvSpPr>
        <p:spPr>
          <a:xfrm>
            <a:off x="327163" y="818931"/>
            <a:ext cx="10542398" cy="1113125"/>
          </a:xfrm>
          <a:prstGeom prst="rect">
            <a:avLst/>
          </a:prstGeom>
          <a:noFill/>
        </p:spPr>
        <p:txBody>
          <a:bodyPr wrap="square" rtlCol="0">
            <a:spAutoFit/>
          </a:bodyPr>
          <a:lstStyle/>
          <a:p>
            <a:pPr>
              <a:lnSpc>
                <a:spcPts val="4000"/>
              </a:lnSpc>
            </a:pPr>
            <a:r>
              <a:rPr lang="en-US" sz="3200" b="1" kern="0">
                <a:latin typeface="Poppins" pitchFamily="2" charset="77"/>
                <a:ea typeface="Arial" panose="020B0604020202020204" pitchFamily="34" charset="0"/>
                <a:cs typeface="Poppins" pitchFamily="2" charset="77"/>
              </a:rPr>
              <a:t>Real-time </a:t>
            </a:r>
            <a:r>
              <a:rPr lang="en-US" sz="3200" b="1" kern="0">
                <a:effectLst/>
                <a:latin typeface="Poppins" pitchFamily="2" charset="77"/>
                <a:ea typeface="Arial" panose="020B0604020202020204" pitchFamily="34" charset="0"/>
                <a:cs typeface="Poppins" pitchFamily="2" charset="77"/>
              </a:rPr>
              <a:t>reporting is important to bridge </a:t>
            </a:r>
            <a:br>
              <a:rPr lang="en-US" sz="3200" b="1" kern="0">
                <a:effectLst/>
                <a:latin typeface="Poppins" pitchFamily="2" charset="77"/>
                <a:ea typeface="Arial" panose="020B0604020202020204" pitchFamily="34" charset="0"/>
                <a:cs typeface="Poppins" pitchFamily="2" charset="77"/>
              </a:rPr>
            </a:br>
            <a:r>
              <a:rPr lang="en-US" sz="3200" b="1" kern="0">
                <a:effectLst/>
                <a:latin typeface="Poppins" pitchFamily="2" charset="77"/>
                <a:ea typeface="Arial" panose="020B0604020202020204" pitchFamily="34" charset="0"/>
                <a:cs typeface="Poppins" pitchFamily="2" charset="77"/>
              </a:rPr>
              <a:t>the gaps between appointments</a:t>
            </a:r>
            <a:r>
              <a:rPr lang="en-US" sz="3200">
                <a:effectLst/>
                <a:latin typeface="Poppins" pitchFamily="2" charset="77"/>
                <a:cs typeface="Poppins" pitchFamily="2" charset="77"/>
              </a:rPr>
              <a:t> </a:t>
            </a:r>
            <a:endParaRPr lang="en-US" sz="3200" b="1">
              <a:solidFill>
                <a:srgbClr val="0D1D2C"/>
              </a:solidFill>
              <a:latin typeface="Poppins" pitchFamily="2" charset="77"/>
              <a:cs typeface="Poppins" pitchFamily="2" charset="77"/>
            </a:endParaRPr>
          </a:p>
        </p:txBody>
      </p:sp>
      <p:sp>
        <p:nvSpPr>
          <p:cNvPr id="2" name="TextBox 1">
            <a:extLst>
              <a:ext uri="{FF2B5EF4-FFF2-40B4-BE49-F238E27FC236}">
                <a16:creationId xmlns:a16="http://schemas.microsoft.com/office/drawing/2014/main" id="{FB6F84D5-D444-20A6-CB24-3C1B39CC8FF3}"/>
              </a:ext>
            </a:extLst>
          </p:cNvPr>
          <p:cNvSpPr txBox="1"/>
          <p:nvPr/>
        </p:nvSpPr>
        <p:spPr>
          <a:xfrm>
            <a:off x="9763760" y="360218"/>
            <a:ext cx="2036003" cy="369332"/>
          </a:xfrm>
          <a:prstGeom prst="rect">
            <a:avLst/>
          </a:prstGeom>
          <a:solidFill>
            <a:schemeClr val="bg1"/>
          </a:solidFill>
        </p:spPr>
        <p:txBody>
          <a:bodyPr wrap="square" rtlCol="0">
            <a:spAutoFit/>
          </a:bodyPr>
          <a:lstStyle/>
          <a:p>
            <a:pPr algn="r"/>
            <a:r>
              <a:rPr lang="en-US">
                <a:solidFill>
                  <a:srgbClr val="9ABCC3"/>
                </a:solidFill>
                <a:latin typeface="Barlow" pitchFamily="2" charset="77"/>
              </a:rPr>
              <a:t>DOCUMENTATION</a:t>
            </a:r>
          </a:p>
        </p:txBody>
      </p:sp>
      <p:sp>
        <p:nvSpPr>
          <p:cNvPr id="5" name="TextBox 4">
            <a:extLst>
              <a:ext uri="{FF2B5EF4-FFF2-40B4-BE49-F238E27FC236}">
                <a16:creationId xmlns:a16="http://schemas.microsoft.com/office/drawing/2014/main" id="{BD8AC4E2-256E-CD84-A793-FB6F4EF9BE2D}"/>
              </a:ext>
            </a:extLst>
          </p:cNvPr>
          <p:cNvSpPr txBox="1"/>
          <p:nvPr/>
        </p:nvSpPr>
        <p:spPr>
          <a:xfrm>
            <a:off x="445016" y="2413162"/>
            <a:ext cx="7634459" cy="400494"/>
          </a:xfrm>
          <a:prstGeom prst="rect">
            <a:avLst/>
          </a:prstGeom>
          <a:noFill/>
        </p:spPr>
        <p:txBody>
          <a:bodyPr wrap="square" rtlCol="0">
            <a:spAutoFit/>
          </a:bodyPr>
          <a:lstStyle/>
          <a:p>
            <a:pPr>
              <a:lnSpc>
                <a:spcPct val="115000"/>
              </a:lnSpc>
            </a:pPr>
            <a:r>
              <a:rPr lang="en-US">
                <a:solidFill>
                  <a:srgbClr val="2E5A7A"/>
                </a:solidFill>
                <a:latin typeface="Poppins" pitchFamily="2" charset="77"/>
                <a:ea typeface="Arial" panose="020B0604020202020204" pitchFamily="34" charset="0"/>
                <a:cs typeface="Poppins" pitchFamily="2" charset="77"/>
              </a:rPr>
              <a:t>ENCOURAGE PEOPLE WITH T1D IN YOUR PRACTICE TO:</a:t>
            </a:r>
            <a:endParaRPr lang="en-US">
              <a:solidFill>
                <a:srgbClr val="2E5A7A"/>
              </a:solidFill>
              <a:effectLst/>
              <a:latin typeface="Poppins" pitchFamily="2" charset="77"/>
              <a:ea typeface="Arial" panose="020B0604020202020204" pitchFamily="34" charset="0"/>
              <a:cs typeface="Poppins" pitchFamily="2" charset="77"/>
            </a:endParaRPr>
          </a:p>
        </p:txBody>
      </p:sp>
    </p:spTree>
    <p:extLst>
      <p:ext uri="{BB962C8B-B14F-4D97-AF65-F5344CB8AC3E}">
        <p14:creationId xmlns:p14="http://schemas.microsoft.com/office/powerpoint/2010/main" val="3134508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CDAA5-1ED0-6362-2411-65794EB605FD}"/>
            </a:ext>
          </a:extLst>
        </p:cNvPr>
        <p:cNvGrpSpPr/>
        <p:nvPr/>
      </p:nvGrpSpPr>
      <p:grpSpPr>
        <a:xfrm>
          <a:off x="0" y="0"/>
          <a:ext cx="0" cy="0"/>
          <a:chOff x="0" y="0"/>
          <a:chExt cx="0" cy="0"/>
        </a:xfrm>
      </p:grpSpPr>
      <p:sp>
        <p:nvSpPr>
          <p:cNvPr id="40" name="Rounded Rectangle 39">
            <a:extLst>
              <a:ext uri="{FF2B5EF4-FFF2-40B4-BE49-F238E27FC236}">
                <a16:creationId xmlns:a16="http://schemas.microsoft.com/office/drawing/2014/main" id="{8786954F-7E30-744D-F902-18E89E7ECB2E}"/>
              </a:ext>
            </a:extLst>
          </p:cNvPr>
          <p:cNvSpPr/>
          <p:nvPr/>
        </p:nvSpPr>
        <p:spPr>
          <a:xfrm>
            <a:off x="9119260" y="2087898"/>
            <a:ext cx="2664124" cy="3311415"/>
          </a:xfrm>
          <a:prstGeom prst="roundRect">
            <a:avLst>
              <a:gd name="adj" fmla="val 9460"/>
            </a:avLst>
          </a:prstGeom>
          <a:solidFill>
            <a:schemeClr val="bg1"/>
          </a:solidFill>
          <a:ln>
            <a:solidFill>
              <a:srgbClr val="2E5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1A1088DF-5D3F-FA22-12F4-107944F30A9C}"/>
              </a:ext>
            </a:extLst>
          </p:cNvPr>
          <p:cNvSpPr/>
          <p:nvPr/>
        </p:nvSpPr>
        <p:spPr>
          <a:xfrm>
            <a:off x="6197930" y="2087898"/>
            <a:ext cx="2664124" cy="3311415"/>
          </a:xfrm>
          <a:prstGeom prst="roundRect">
            <a:avLst>
              <a:gd name="adj" fmla="val 9460"/>
            </a:avLst>
          </a:prstGeom>
          <a:solidFill>
            <a:schemeClr val="bg1"/>
          </a:solidFill>
          <a:ln>
            <a:solidFill>
              <a:srgbClr val="2E5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11A58295-F7FB-59D3-4411-CDB49566FCE4}"/>
              </a:ext>
            </a:extLst>
          </p:cNvPr>
          <p:cNvSpPr/>
          <p:nvPr/>
        </p:nvSpPr>
        <p:spPr>
          <a:xfrm>
            <a:off x="3276600" y="2087898"/>
            <a:ext cx="2664124" cy="3311415"/>
          </a:xfrm>
          <a:prstGeom prst="roundRect">
            <a:avLst>
              <a:gd name="adj" fmla="val 9460"/>
            </a:avLst>
          </a:prstGeom>
          <a:solidFill>
            <a:schemeClr val="bg1"/>
          </a:solidFill>
          <a:ln>
            <a:solidFill>
              <a:srgbClr val="2E5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1F59F5AA-CCA9-E994-C896-064F01411DFC}"/>
              </a:ext>
            </a:extLst>
          </p:cNvPr>
          <p:cNvSpPr/>
          <p:nvPr/>
        </p:nvSpPr>
        <p:spPr>
          <a:xfrm>
            <a:off x="375959" y="2087898"/>
            <a:ext cx="2664124" cy="3311415"/>
          </a:xfrm>
          <a:prstGeom prst="roundRect">
            <a:avLst>
              <a:gd name="adj" fmla="val 9460"/>
            </a:avLst>
          </a:prstGeom>
          <a:solidFill>
            <a:schemeClr val="bg1"/>
          </a:solidFill>
          <a:ln>
            <a:solidFill>
              <a:srgbClr val="2E5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9C562E9D-9C6A-CDE0-B03A-E9AAD8951665}"/>
              </a:ext>
            </a:extLst>
          </p:cNvPr>
          <p:cNvCxnSpPr>
            <a:cxnSpLocks/>
          </p:cNvCxnSpPr>
          <p:nvPr/>
        </p:nvCxnSpPr>
        <p:spPr>
          <a:xfrm>
            <a:off x="425720" y="543698"/>
            <a:ext cx="10427337" cy="0"/>
          </a:xfrm>
          <a:prstGeom prst="line">
            <a:avLst/>
          </a:prstGeom>
          <a:ln>
            <a:solidFill>
              <a:srgbClr val="9ABCC3"/>
            </a:solidFill>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0F94B9DD-C4E3-CD13-532E-4718B50DF30D}"/>
              </a:ext>
            </a:extLst>
          </p:cNvPr>
          <p:cNvPicPr>
            <a:picLocks noChangeAspect="1"/>
          </p:cNvPicPr>
          <p:nvPr/>
        </p:nvPicPr>
        <p:blipFill>
          <a:blip r:embed="rId3"/>
          <a:srcRect/>
          <a:stretch/>
        </p:blipFill>
        <p:spPr>
          <a:xfrm>
            <a:off x="940334" y="2333559"/>
            <a:ext cx="1535374" cy="1535374"/>
          </a:xfrm>
          <a:prstGeom prst="rect">
            <a:avLst/>
          </a:prstGeom>
        </p:spPr>
      </p:pic>
      <p:pic>
        <p:nvPicPr>
          <p:cNvPr id="16" name="Picture 15">
            <a:extLst>
              <a:ext uri="{FF2B5EF4-FFF2-40B4-BE49-F238E27FC236}">
                <a16:creationId xmlns:a16="http://schemas.microsoft.com/office/drawing/2014/main" id="{57F8A21B-0262-154E-606E-00BD3A2F9874}"/>
              </a:ext>
            </a:extLst>
          </p:cNvPr>
          <p:cNvPicPr>
            <a:picLocks noChangeAspect="1"/>
          </p:cNvPicPr>
          <p:nvPr/>
        </p:nvPicPr>
        <p:blipFill>
          <a:blip r:embed="rId4"/>
          <a:srcRect l="4784" t="3588" r="8409" b="9606"/>
          <a:stretch/>
        </p:blipFill>
        <p:spPr>
          <a:xfrm>
            <a:off x="3818683" y="2251672"/>
            <a:ext cx="1579959" cy="1579959"/>
          </a:xfrm>
          <a:prstGeom prst="rect">
            <a:avLst/>
          </a:prstGeom>
        </p:spPr>
      </p:pic>
      <p:pic>
        <p:nvPicPr>
          <p:cNvPr id="17" name="Picture 16">
            <a:extLst>
              <a:ext uri="{FF2B5EF4-FFF2-40B4-BE49-F238E27FC236}">
                <a16:creationId xmlns:a16="http://schemas.microsoft.com/office/drawing/2014/main" id="{7633208C-33BA-6720-2DA6-EADB8D4E906F}"/>
              </a:ext>
            </a:extLst>
          </p:cNvPr>
          <p:cNvPicPr>
            <a:picLocks noChangeAspect="1"/>
          </p:cNvPicPr>
          <p:nvPr/>
        </p:nvPicPr>
        <p:blipFill>
          <a:blip r:embed="rId5"/>
          <a:srcRect l="7725" r="-7725"/>
          <a:stretch/>
        </p:blipFill>
        <p:spPr>
          <a:xfrm>
            <a:off x="9605853" y="2212111"/>
            <a:ext cx="1690939" cy="1690939"/>
          </a:xfrm>
          <a:prstGeom prst="rect">
            <a:avLst/>
          </a:prstGeom>
        </p:spPr>
      </p:pic>
      <p:pic>
        <p:nvPicPr>
          <p:cNvPr id="18" name="Picture 17">
            <a:extLst>
              <a:ext uri="{FF2B5EF4-FFF2-40B4-BE49-F238E27FC236}">
                <a16:creationId xmlns:a16="http://schemas.microsoft.com/office/drawing/2014/main" id="{CFAF2674-6A46-D3D4-E8AA-8AB29C516E32}"/>
              </a:ext>
            </a:extLst>
          </p:cNvPr>
          <p:cNvPicPr>
            <a:picLocks noChangeAspect="1"/>
          </p:cNvPicPr>
          <p:nvPr/>
        </p:nvPicPr>
        <p:blipFill>
          <a:blip r:embed="rId6"/>
          <a:srcRect/>
          <a:stretch/>
        </p:blipFill>
        <p:spPr>
          <a:xfrm>
            <a:off x="6677007" y="2169784"/>
            <a:ext cx="1705971" cy="1705971"/>
          </a:xfrm>
          <a:prstGeom prst="rect">
            <a:avLst/>
          </a:prstGeom>
        </p:spPr>
      </p:pic>
      <p:sp>
        <p:nvSpPr>
          <p:cNvPr id="44" name="TextBox 43">
            <a:extLst>
              <a:ext uri="{FF2B5EF4-FFF2-40B4-BE49-F238E27FC236}">
                <a16:creationId xmlns:a16="http://schemas.microsoft.com/office/drawing/2014/main" id="{64C76963-C867-5C0C-ABD7-5EAC2FCC1EF1}"/>
              </a:ext>
            </a:extLst>
          </p:cNvPr>
          <p:cNvSpPr txBox="1"/>
          <p:nvPr/>
        </p:nvSpPr>
        <p:spPr>
          <a:xfrm>
            <a:off x="391886" y="3987543"/>
            <a:ext cx="2624446" cy="584775"/>
          </a:xfrm>
          <a:prstGeom prst="rect">
            <a:avLst/>
          </a:prstGeom>
          <a:noFill/>
        </p:spPr>
        <p:txBody>
          <a:bodyPr wrap="square" rtlCol="0">
            <a:spAutoFit/>
          </a:bodyPr>
          <a:lstStyle/>
          <a:p>
            <a:pPr algn="ctr">
              <a:lnSpc>
                <a:spcPts val="1920"/>
              </a:lnSpc>
              <a:spcBef>
                <a:spcPts val="1800"/>
              </a:spcBef>
              <a:spcAft>
                <a:spcPts val="1800"/>
              </a:spcAft>
              <a:buNone/>
            </a:pPr>
            <a:r>
              <a:rPr lang="en-US" sz="1600" kern="0">
                <a:solidFill>
                  <a:srgbClr val="2E5A7A"/>
                </a:solidFill>
                <a:effectLst/>
                <a:latin typeface="Poppins" pitchFamily="2" charset="77"/>
                <a:ea typeface="Arial" panose="020B0604020202020204" pitchFamily="34" charset="0"/>
                <a:cs typeface="Poppins" pitchFamily="2" charset="77"/>
              </a:rPr>
              <a:t>More precisely </a:t>
            </a:r>
            <a:r>
              <a:rPr lang="en-US" sz="1600" b="1" kern="0">
                <a:solidFill>
                  <a:srgbClr val="2E5A7A"/>
                </a:solidFill>
                <a:effectLst/>
                <a:latin typeface="Poppins" pitchFamily="2" charset="77"/>
                <a:ea typeface="Arial" panose="020B0604020202020204" pitchFamily="34" charset="0"/>
                <a:cs typeface="Poppins" pitchFamily="2" charset="77"/>
              </a:rPr>
              <a:t>capture</a:t>
            </a:r>
            <a:r>
              <a:rPr lang="en-US" sz="1600" kern="0">
                <a:solidFill>
                  <a:srgbClr val="2E5A7A"/>
                </a:solidFill>
                <a:effectLst/>
                <a:latin typeface="Poppins" pitchFamily="2" charset="77"/>
                <a:ea typeface="Arial" panose="020B0604020202020204" pitchFamily="34" charset="0"/>
                <a:cs typeface="Poppins" pitchFamily="2" charset="77"/>
              </a:rPr>
              <a:t> patient data</a:t>
            </a:r>
            <a:r>
              <a:rPr lang="en-US" sz="1600" kern="0" baseline="30000">
                <a:solidFill>
                  <a:srgbClr val="2E5A7A"/>
                </a:solidFill>
                <a:effectLst/>
                <a:latin typeface="Poppins" pitchFamily="2" charset="77"/>
                <a:ea typeface="Arial" panose="020B0604020202020204" pitchFamily="34" charset="0"/>
                <a:cs typeface="Poppins" pitchFamily="2" charset="77"/>
              </a:rPr>
              <a:t>1</a:t>
            </a:r>
            <a:r>
              <a:rPr lang="en-US" sz="1600">
                <a:solidFill>
                  <a:srgbClr val="2E5A7A"/>
                </a:solidFill>
                <a:effectLst/>
                <a:latin typeface="Poppins" pitchFamily="2" charset="77"/>
                <a:cs typeface="Poppins" pitchFamily="2" charset="77"/>
              </a:rPr>
              <a:t> </a:t>
            </a:r>
            <a:endParaRPr lang="en-US" sz="1600" b="0" i="0">
              <a:solidFill>
                <a:srgbClr val="2E5A7A"/>
              </a:solidFill>
              <a:effectLst/>
              <a:latin typeface="Poppins" pitchFamily="2" charset="77"/>
              <a:cs typeface="Poppins" pitchFamily="2" charset="77"/>
            </a:endParaRPr>
          </a:p>
        </p:txBody>
      </p:sp>
      <p:sp>
        <p:nvSpPr>
          <p:cNvPr id="45" name="TextBox 44">
            <a:extLst>
              <a:ext uri="{FF2B5EF4-FFF2-40B4-BE49-F238E27FC236}">
                <a16:creationId xmlns:a16="http://schemas.microsoft.com/office/drawing/2014/main" id="{F3E2D8AE-3DB9-302B-5F72-89D048373831}"/>
              </a:ext>
            </a:extLst>
          </p:cNvPr>
          <p:cNvSpPr txBox="1"/>
          <p:nvPr/>
        </p:nvSpPr>
        <p:spPr>
          <a:xfrm>
            <a:off x="3254827" y="3987543"/>
            <a:ext cx="2721429" cy="1067600"/>
          </a:xfrm>
          <a:prstGeom prst="rect">
            <a:avLst/>
          </a:prstGeom>
          <a:noFill/>
        </p:spPr>
        <p:txBody>
          <a:bodyPr wrap="square" lIns="91440" tIns="45720" rIns="91440" bIns="45720" rtlCol="0" anchor="t">
            <a:spAutoFit/>
          </a:bodyPr>
          <a:lstStyle/>
          <a:p>
            <a:pPr marL="0" marR="0" algn="ctr">
              <a:lnSpc>
                <a:spcPts val="1920"/>
              </a:lnSpc>
            </a:pPr>
            <a:r>
              <a:rPr lang="en-US" sz="1600" b="1" i="0">
                <a:solidFill>
                  <a:srgbClr val="2E5A7A"/>
                </a:solidFill>
                <a:effectLst/>
                <a:latin typeface="Poppins"/>
                <a:cs typeface="Poppins"/>
              </a:rPr>
              <a:t>Flag and keep track </a:t>
            </a:r>
            <a:r>
              <a:rPr lang="en-US" sz="1600" b="0" i="0">
                <a:solidFill>
                  <a:srgbClr val="2E5A7A"/>
                </a:solidFill>
                <a:effectLst/>
                <a:latin typeface="Poppins"/>
                <a:cs typeface="Poppins"/>
              </a:rPr>
              <a:t>of </a:t>
            </a:r>
            <a:r>
              <a:rPr lang="en-US" sz="1600">
                <a:solidFill>
                  <a:srgbClr val="2E5A7A"/>
                </a:solidFill>
                <a:latin typeface="Poppins"/>
                <a:cs typeface="Poppins"/>
              </a:rPr>
              <a:t>patients</a:t>
            </a:r>
            <a:r>
              <a:rPr lang="en-US" sz="1600" b="0" i="0">
                <a:solidFill>
                  <a:srgbClr val="2E5A7A"/>
                </a:solidFill>
                <a:effectLst/>
                <a:latin typeface="Poppins"/>
                <a:cs typeface="Poppins"/>
              </a:rPr>
              <a:t> who require follow-up discussions regarding hypoglycemia</a:t>
            </a:r>
            <a:endParaRPr lang="en-US" sz="1600">
              <a:solidFill>
                <a:srgbClr val="2E5A7A"/>
              </a:solidFill>
              <a:effectLst/>
              <a:latin typeface="Poppins"/>
              <a:ea typeface="Arial" panose="020B0604020202020204" pitchFamily="34" charset="0"/>
              <a:cs typeface="Poppins"/>
            </a:endParaRPr>
          </a:p>
        </p:txBody>
      </p:sp>
      <p:sp>
        <p:nvSpPr>
          <p:cNvPr id="46" name="TextBox 45">
            <a:extLst>
              <a:ext uri="{FF2B5EF4-FFF2-40B4-BE49-F238E27FC236}">
                <a16:creationId xmlns:a16="http://schemas.microsoft.com/office/drawing/2014/main" id="{DAF1AF28-194B-4E23-4FC8-16E86607AA2C}"/>
              </a:ext>
            </a:extLst>
          </p:cNvPr>
          <p:cNvSpPr txBox="1"/>
          <p:nvPr/>
        </p:nvSpPr>
        <p:spPr>
          <a:xfrm>
            <a:off x="6215742" y="3987543"/>
            <a:ext cx="2657103" cy="1310615"/>
          </a:xfrm>
          <a:prstGeom prst="rect">
            <a:avLst/>
          </a:prstGeom>
          <a:noFill/>
        </p:spPr>
        <p:txBody>
          <a:bodyPr wrap="square" lIns="91440" tIns="45720" rIns="91440" bIns="45720" rtlCol="0" anchor="t">
            <a:spAutoFit/>
          </a:bodyPr>
          <a:lstStyle/>
          <a:p>
            <a:pPr algn="ctr">
              <a:lnSpc>
                <a:spcPts val="1920"/>
              </a:lnSpc>
            </a:pPr>
            <a:r>
              <a:rPr lang="en-US" sz="1600" b="1">
                <a:solidFill>
                  <a:srgbClr val="2E5A7A"/>
                </a:solidFill>
                <a:effectLst/>
                <a:latin typeface="Poppins"/>
                <a:ea typeface="Arial" panose="020B0604020202020204" pitchFamily="34" charset="0"/>
                <a:cs typeface="Poppins"/>
              </a:rPr>
              <a:t>Record</a:t>
            </a:r>
            <a:r>
              <a:rPr lang="en-US" sz="1600">
                <a:solidFill>
                  <a:srgbClr val="2E5A7A"/>
                </a:solidFill>
                <a:effectLst/>
                <a:latin typeface="Poppins"/>
                <a:ea typeface="Arial" panose="020B0604020202020204" pitchFamily="34" charset="0"/>
                <a:cs typeface="Poppins"/>
              </a:rPr>
              <a:t> events to help </a:t>
            </a:r>
            <a:r>
              <a:rPr lang="en-US" sz="1600">
                <a:solidFill>
                  <a:srgbClr val="2E5A7A"/>
                </a:solidFill>
                <a:latin typeface="Poppins"/>
                <a:ea typeface="Arial" panose="020B0604020202020204" pitchFamily="34" charset="0"/>
                <a:cs typeface="Poppins"/>
              </a:rPr>
              <a:t>people </a:t>
            </a:r>
            <a:r>
              <a:rPr lang="en-US" sz="1600">
                <a:solidFill>
                  <a:srgbClr val="2E5A7A"/>
                </a:solidFill>
                <a:effectLst/>
                <a:latin typeface="Poppins"/>
                <a:ea typeface="Arial" panose="020B0604020202020204" pitchFamily="34" charset="0"/>
                <a:cs typeface="Poppins"/>
              </a:rPr>
              <a:t>with diabetes access coverage of various therapies and technologies </a:t>
            </a:r>
          </a:p>
        </p:txBody>
      </p:sp>
      <p:sp>
        <p:nvSpPr>
          <p:cNvPr id="47" name="TextBox 46">
            <a:extLst>
              <a:ext uri="{FF2B5EF4-FFF2-40B4-BE49-F238E27FC236}">
                <a16:creationId xmlns:a16="http://schemas.microsoft.com/office/drawing/2014/main" id="{5BCFE919-13E2-18BC-7BD2-7007D12A384F}"/>
              </a:ext>
            </a:extLst>
          </p:cNvPr>
          <p:cNvSpPr txBox="1"/>
          <p:nvPr/>
        </p:nvSpPr>
        <p:spPr>
          <a:xfrm>
            <a:off x="9144000" y="3987543"/>
            <a:ext cx="2624446" cy="859210"/>
          </a:xfrm>
          <a:prstGeom prst="rect">
            <a:avLst/>
          </a:prstGeom>
          <a:noFill/>
        </p:spPr>
        <p:txBody>
          <a:bodyPr wrap="square" rtlCol="0">
            <a:spAutoFit/>
          </a:bodyPr>
          <a:lstStyle/>
          <a:p>
            <a:pPr marL="0" marR="0" algn="ctr">
              <a:lnSpc>
                <a:spcPts val="1980"/>
              </a:lnSpc>
            </a:pPr>
            <a:r>
              <a:rPr lang="en-US" sz="1600" b="1">
                <a:solidFill>
                  <a:srgbClr val="2E5A7A"/>
                </a:solidFill>
                <a:effectLst/>
                <a:latin typeface="Poppins" pitchFamily="2" charset="77"/>
                <a:ea typeface="Arial" panose="020B0604020202020204" pitchFamily="34" charset="0"/>
                <a:cs typeface="Poppins" pitchFamily="2" charset="77"/>
              </a:rPr>
              <a:t>Document</a:t>
            </a:r>
            <a:r>
              <a:rPr lang="en-US" sz="1600">
                <a:solidFill>
                  <a:srgbClr val="2E5A7A"/>
                </a:solidFill>
                <a:effectLst/>
                <a:latin typeface="Poppins" pitchFamily="2" charset="77"/>
                <a:ea typeface="Arial" panose="020B0604020202020204" pitchFamily="34" charset="0"/>
                <a:cs typeface="Poppins" pitchFamily="2" charset="77"/>
              </a:rPr>
              <a:t> in-depth discussions and complex appointments </a:t>
            </a:r>
          </a:p>
        </p:txBody>
      </p:sp>
      <p:sp>
        <p:nvSpPr>
          <p:cNvPr id="5" name="TextBox 4">
            <a:extLst>
              <a:ext uri="{FF2B5EF4-FFF2-40B4-BE49-F238E27FC236}">
                <a16:creationId xmlns:a16="http://schemas.microsoft.com/office/drawing/2014/main" id="{E681D526-2AE8-5233-6BC6-3704C55AF854}"/>
              </a:ext>
            </a:extLst>
          </p:cNvPr>
          <p:cNvSpPr txBox="1"/>
          <p:nvPr/>
        </p:nvSpPr>
        <p:spPr>
          <a:xfrm>
            <a:off x="7402285" y="6268994"/>
            <a:ext cx="4411362" cy="263534"/>
          </a:xfrm>
          <a:prstGeom prst="rect">
            <a:avLst/>
          </a:prstGeom>
          <a:noFill/>
        </p:spPr>
        <p:txBody>
          <a:bodyPr wrap="square" rtlCol="0">
            <a:spAutoFit/>
          </a:bodyPr>
          <a:lstStyle/>
          <a:p>
            <a:pPr marL="0" marR="0" algn="r">
              <a:lnSpc>
                <a:spcPct val="115000"/>
              </a:lnSpc>
            </a:pPr>
            <a:fld id="{32C6145F-F9D5-D942-9DFC-B2ADE210EED1}" type="slidenum">
              <a:rPr lang="en-US" sz="1000" b="1" smtClean="0">
                <a:solidFill>
                  <a:srgbClr val="2E5A7A"/>
                </a:solidFill>
                <a:effectLst/>
                <a:latin typeface="Poppins" pitchFamily="2" charset="77"/>
                <a:ea typeface="Arial" panose="020B0604020202020204" pitchFamily="34" charset="0"/>
                <a:cs typeface="Poppins" pitchFamily="2" charset="77"/>
              </a:rPr>
              <a:t>19</a:t>
            </a:fld>
            <a:endParaRPr lang="en-US" sz="1000" b="1">
              <a:solidFill>
                <a:srgbClr val="2E5A7A"/>
              </a:solidFill>
              <a:effectLst/>
              <a:latin typeface="Poppins" pitchFamily="2" charset="77"/>
              <a:ea typeface="Arial" panose="020B0604020202020204" pitchFamily="34" charset="0"/>
              <a:cs typeface="Poppins" pitchFamily="2" charset="77"/>
            </a:endParaRPr>
          </a:p>
        </p:txBody>
      </p:sp>
      <p:sp>
        <p:nvSpPr>
          <p:cNvPr id="11" name="TextBox 10">
            <a:extLst>
              <a:ext uri="{FF2B5EF4-FFF2-40B4-BE49-F238E27FC236}">
                <a16:creationId xmlns:a16="http://schemas.microsoft.com/office/drawing/2014/main" id="{71E98DB1-8729-F8FA-BAF2-0CB2E7F9D576}"/>
              </a:ext>
            </a:extLst>
          </p:cNvPr>
          <p:cNvSpPr txBox="1"/>
          <p:nvPr/>
        </p:nvSpPr>
        <p:spPr>
          <a:xfrm>
            <a:off x="327162" y="808046"/>
            <a:ext cx="11320551" cy="600164"/>
          </a:xfrm>
          <a:prstGeom prst="rect">
            <a:avLst/>
          </a:prstGeom>
          <a:noFill/>
        </p:spPr>
        <p:txBody>
          <a:bodyPr wrap="square" rtlCol="0">
            <a:spAutoFit/>
          </a:bodyPr>
          <a:lstStyle/>
          <a:p>
            <a:pPr>
              <a:lnSpc>
                <a:spcPts val="4000"/>
              </a:lnSpc>
            </a:pPr>
            <a:r>
              <a:rPr lang="en-US" sz="3200" b="1" kern="0">
                <a:effectLst/>
                <a:latin typeface="Poppins" pitchFamily="2" charset="77"/>
                <a:ea typeface="Arial" panose="020B0604020202020204" pitchFamily="34" charset="0"/>
                <a:cs typeface="Poppins" pitchFamily="2" charset="77"/>
              </a:rPr>
              <a:t>Possible benefits of coding hypoglycemic events</a:t>
            </a:r>
            <a:r>
              <a:rPr lang="en-US" sz="3200">
                <a:effectLst/>
                <a:latin typeface="Poppins" pitchFamily="2" charset="77"/>
                <a:cs typeface="Poppins" pitchFamily="2" charset="77"/>
              </a:rPr>
              <a:t> </a:t>
            </a:r>
            <a:endParaRPr lang="en-US" sz="3200" b="1">
              <a:solidFill>
                <a:srgbClr val="0D1D2C"/>
              </a:solidFill>
              <a:latin typeface="Poppins" pitchFamily="2" charset="77"/>
              <a:cs typeface="Poppins" pitchFamily="2" charset="77"/>
            </a:endParaRPr>
          </a:p>
        </p:txBody>
      </p:sp>
      <p:sp>
        <p:nvSpPr>
          <p:cNvPr id="13" name="TextBox 12">
            <a:extLst>
              <a:ext uri="{FF2B5EF4-FFF2-40B4-BE49-F238E27FC236}">
                <a16:creationId xmlns:a16="http://schemas.microsoft.com/office/drawing/2014/main" id="{E21A5930-050E-5DA7-967A-79CFBBCC9DF6}"/>
              </a:ext>
            </a:extLst>
          </p:cNvPr>
          <p:cNvSpPr txBox="1"/>
          <p:nvPr/>
        </p:nvSpPr>
        <p:spPr>
          <a:xfrm>
            <a:off x="327163" y="6237514"/>
            <a:ext cx="9837116" cy="400110"/>
          </a:xfrm>
          <a:prstGeom prst="rect">
            <a:avLst/>
          </a:prstGeom>
          <a:noFill/>
        </p:spPr>
        <p:txBody>
          <a:bodyPr wrap="square" rtlCol="0">
            <a:spAutoFit/>
          </a:bodyPr>
          <a:lstStyle/>
          <a:p>
            <a:pPr>
              <a:lnSpc>
                <a:spcPts val="1200"/>
              </a:lnSpc>
            </a:pPr>
            <a:r>
              <a:rPr lang="en-US" sz="1000" b="1">
                <a:solidFill>
                  <a:srgbClr val="2E5A7A"/>
                </a:solidFill>
                <a:latin typeface="Poppins" pitchFamily="2" charset="77"/>
                <a:ea typeface="Arial" panose="020B0604020202020204" pitchFamily="34" charset="0"/>
                <a:cs typeface="Poppins" pitchFamily="2" charset="77"/>
              </a:rPr>
              <a:t>Reference: 1. </a:t>
            </a:r>
            <a:r>
              <a:rPr lang="en-US" sz="1000">
                <a:solidFill>
                  <a:srgbClr val="2E5A7A"/>
                </a:solidFill>
                <a:latin typeface="Poppins" pitchFamily="2" charset="77"/>
                <a:cs typeface="Poppins" pitchFamily="2" charset="77"/>
              </a:rPr>
              <a:t>Kruse CS, Stein A, Thomas H, Kaur H. The use of electronic health records to support population health: a systematic review of the literature. </a:t>
            </a:r>
            <a:r>
              <a:rPr lang="en-US" sz="1000" i="1">
                <a:solidFill>
                  <a:srgbClr val="2E5A7A"/>
                </a:solidFill>
                <a:latin typeface="Poppins" pitchFamily="2" charset="77"/>
                <a:cs typeface="Poppins" pitchFamily="2" charset="77"/>
              </a:rPr>
              <a:t>J Med Syst</a:t>
            </a:r>
            <a:r>
              <a:rPr lang="en-US" sz="1000">
                <a:solidFill>
                  <a:srgbClr val="2E5A7A"/>
                </a:solidFill>
                <a:latin typeface="Poppins" pitchFamily="2" charset="77"/>
                <a:cs typeface="Poppins" pitchFamily="2" charset="77"/>
              </a:rPr>
              <a:t>. 2018;42(11). </a:t>
            </a:r>
            <a:endParaRPr lang="en-US" sz="1000" b="1">
              <a:solidFill>
                <a:srgbClr val="2E5A7A"/>
              </a:solidFill>
              <a:latin typeface="Poppins" pitchFamily="2" charset="77"/>
              <a:ea typeface="Arial" panose="020B0604020202020204" pitchFamily="34" charset="0"/>
              <a:cs typeface="Poppins" pitchFamily="2" charset="77"/>
            </a:endParaRPr>
          </a:p>
        </p:txBody>
      </p:sp>
      <p:sp>
        <p:nvSpPr>
          <p:cNvPr id="4" name="TextBox 3">
            <a:extLst>
              <a:ext uri="{FF2B5EF4-FFF2-40B4-BE49-F238E27FC236}">
                <a16:creationId xmlns:a16="http://schemas.microsoft.com/office/drawing/2014/main" id="{CA26C1C4-F504-5A1B-5578-AAF7B7F1043A}"/>
              </a:ext>
            </a:extLst>
          </p:cNvPr>
          <p:cNvSpPr txBox="1"/>
          <p:nvPr/>
        </p:nvSpPr>
        <p:spPr>
          <a:xfrm>
            <a:off x="9763760" y="360218"/>
            <a:ext cx="2036003" cy="369332"/>
          </a:xfrm>
          <a:prstGeom prst="rect">
            <a:avLst/>
          </a:prstGeom>
          <a:solidFill>
            <a:schemeClr val="bg1"/>
          </a:solidFill>
        </p:spPr>
        <p:txBody>
          <a:bodyPr wrap="square" rtlCol="0">
            <a:spAutoFit/>
          </a:bodyPr>
          <a:lstStyle/>
          <a:p>
            <a:pPr algn="r"/>
            <a:r>
              <a:rPr lang="en-US">
                <a:solidFill>
                  <a:srgbClr val="9ABCC3"/>
                </a:solidFill>
                <a:latin typeface="Barlow" pitchFamily="2" charset="77"/>
              </a:rPr>
              <a:t>DOCUMENTATION</a:t>
            </a:r>
          </a:p>
        </p:txBody>
      </p:sp>
    </p:spTree>
    <p:extLst>
      <p:ext uri="{BB962C8B-B14F-4D97-AF65-F5344CB8AC3E}">
        <p14:creationId xmlns:p14="http://schemas.microsoft.com/office/powerpoint/2010/main" val="3919646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64264-EC1F-DE8B-931C-86EEF1BA8E4C}"/>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0F30CCA-CCDE-0817-CD0D-3C826270FB88}"/>
              </a:ext>
            </a:extLst>
          </p:cNvPr>
          <p:cNvCxnSpPr>
            <a:cxnSpLocks/>
          </p:cNvCxnSpPr>
          <p:nvPr/>
        </p:nvCxnSpPr>
        <p:spPr>
          <a:xfrm>
            <a:off x="425720" y="543698"/>
            <a:ext cx="10427337" cy="0"/>
          </a:xfrm>
          <a:prstGeom prst="line">
            <a:avLst/>
          </a:prstGeom>
          <a:ln>
            <a:solidFill>
              <a:srgbClr val="9ABCC3"/>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E37BBBA5-22D0-5940-E09B-0732DC391E2A}"/>
              </a:ext>
            </a:extLst>
          </p:cNvPr>
          <p:cNvSpPr txBox="1"/>
          <p:nvPr/>
        </p:nvSpPr>
        <p:spPr>
          <a:xfrm>
            <a:off x="10054699" y="360217"/>
            <a:ext cx="1736691" cy="369332"/>
          </a:xfrm>
          <a:prstGeom prst="rect">
            <a:avLst/>
          </a:prstGeom>
          <a:solidFill>
            <a:schemeClr val="bg1"/>
          </a:solidFill>
        </p:spPr>
        <p:txBody>
          <a:bodyPr wrap="square" lIns="91440" tIns="45720" rIns="91440" bIns="45720" rtlCol="0" anchor="t">
            <a:spAutoFit/>
          </a:bodyPr>
          <a:lstStyle/>
          <a:p>
            <a:pPr algn="r"/>
            <a:r>
              <a:rPr lang="en-US">
                <a:solidFill>
                  <a:srgbClr val="9ABCC3"/>
                </a:solidFill>
                <a:latin typeface="Barlow"/>
              </a:rPr>
              <a:t>DISCLOSURES</a:t>
            </a:r>
            <a:endParaRPr lang="en-US">
              <a:solidFill>
                <a:srgbClr val="9ABCC3"/>
              </a:solidFill>
              <a:latin typeface="Barlow" pitchFamily="2" charset="77"/>
            </a:endParaRPr>
          </a:p>
        </p:txBody>
      </p:sp>
      <p:sp>
        <p:nvSpPr>
          <p:cNvPr id="5" name="TextBox 4">
            <a:extLst>
              <a:ext uri="{FF2B5EF4-FFF2-40B4-BE49-F238E27FC236}">
                <a16:creationId xmlns:a16="http://schemas.microsoft.com/office/drawing/2014/main" id="{96EA2CBC-61CB-DAAF-AF90-DFF218801CC5}"/>
              </a:ext>
            </a:extLst>
          </p:cNvPr>
          <p:cNvSpPr txBox="1"/>
          <p:nvPr/>
        </p:nvSpPr>
        <p:spPr>
          <a:xfrm>
            <a:off x="7402285" y="6268994"/>
            <a:ext cx="4411362" cy="263534"/>
          </a:xfrm>
          <a:prstGeom prst="rect">
            <a:avLst/>
          </a:prstGeom>
          <a:noFill/>
        </p:spPr>
        <p:txBody>
          <a:bodyPr wrap="square" rtlCol="0">
            <a:spAutoFit/>
          </a:bodyPr>
          <a:lstStyle/>
          <a:p>
            <a:pPr marL="0" marR="0" algn="r">
              <a:lnSpc>
                <a:spcPct val="115000"/>
              </a:lnSpc>
            </a:pPr>
            <a:fld id="{32C6145F-F9D5-D942-9DFC-B2ADE210EED1}" type="slidenum">
              <a:rPr lang="en-US" sz="1000" b="1" smtClean="0">
                <a:solidFill>
                  <a:srgbClr val="2E5A7A"/>
                </a:solidFill>
                <a:effectLst/>
                <a:latin typeface="Poppins" pitchFamily="2" charset="77"/>
                <a:ea typeface="Arial" panose="020B0604020202020204" pitchFamily="34" charset="0"/>
                <a:cs typeface="Poppins" pitchFamily="2" charset="77"/>
              </a:rPr>
              <a:t>2</a:t>
            </a:fld>
            <a:endParaRPr lang="en-US" sz="1000" b="1">
              <a:solidFill>
                <a:srgbClr val="2E5A7A"/>
              </a:solidFill>
              <a:effectLst/>
              <a:latin typeface="Poppins" pitchFamily="2" charset="77"/>
              <a:ea typeface="Arial" panose="020B0604020202020204" pitchFamily="34" charset="0"/>
              <a:cs typeface="Poppins" pitchFamily="2" charset="77"/>
            </a:endParaRPr>
          </a:p>
        </p:txBody>
      </p:sp>
      <p:sp>
        <p:nvSpPr>
          <p:cNvPr id="11" name="TextBox 10">
            <a:extLst>
              <a:ext uri="{FF2B5EF4-FFF2-40B4-BE49-F238E27FC236}">
                <a16:creationId xmlns:a16="http://schemas.microsoft.com/office/drawing/2014/main" id="{AB27144A-F2B6-3C53-6495-A693DC42A378}"/>
              </a:ext>
            </a:extLst>
          </p:cNvPr>
          <p:cNvSpPr txBox="1"/>
          <p:nvPr/>
        </p:nvSpPr>
        <p:spPr>
          <a:xfrm>
            <a:off x="327162" y="808046"/>
            <a:ext cx="11320551" cy="591700"/>
          </a:xfrm>
          <a:prstGeom prst="rect">
            <a:avLst/>
          </a:prstGeom>
          <a:noFill/>
        </p:spPr>
        <p:txBody>
          <a:bodyPr wrap="square" lIns="91440" tIns="45720" rIns="91440" bIns="45720" rtlCol="0" anchor="t">
            <a:spAutoFit/>
          </a:bodyPr>
          <a:lstStyle/>
          <a:p>
            <a:pPr>
              <a:lnSpc>
                <a:spcPts val="4000"/>
              </a:lnSpc>
            </a:pPr>
            <a:r>
              <a:rPr lang="en-US" sz="3200" b="1">
                <a:solidFill>
                  <a:srgbClr val="0D1D2C"/>
                </a:solidFill>
                <a:latin typeface="Poppins"/>
                <a:cs typeface="Poppins"/>
              </a:rPr>
              <a:t>Disclosures</a:t>
            </a:r>
            <a:endParaRPr lang="en-US"/>
          </a:p>
        </p:txBody>
      </p:sp>
      <p:sp>
        <p:nvSpPr>
          <p:cNvPr id="4" name="TextBox 1">
            <a:extLst>
              <a:ext uri="{FF2B5EF4-FFF2-40B4-BE49-F238E27FC236}">
                <a16:creationId xmlns:a16="http://schemas.microsoft.com/office/drawing/2014/main" id="{CD0BC183-A6AA-CD18-7B52-093B74BC93AA}"/>
              </a:ext>
            </a:extLst>
          </p:cNvPr>
          <p:cNvSpPr txBox="1"/>
          <p:nvPr/>
        </p:nvSpPr>
        <p:spPr>
          <a:xfrm>
            <a:off x="329478" y="1507549"/>
            <a:ext cx="8262730" cy="201208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ts val="3000"/>
              </a:lnSpc>
              <a:spcBef>
                <a:spcPts val="1000"/>
              </a:spcBef>
              <a:spcAft>
                <a:spcPts val="1000"/>
              </a:spcAft>
              <a:buClrTx/>
              <a:buSzTx/>
              <a:buFontTx/>
              <a:buNone/>
              <a:tabLst/>
              <a:defRPr/>
            </a:pPr>
            <a:r>
              <a:rPr kumimoji="0" lang="en-US" sz="2400" b="1" i="0" u="none" strike="noStrike" kern="0" cap="none" normalizeH="0" baseline="0" noProof="0">
                <a:ln>
                  <a:noFill/>
                </a:ln>
                <a:solidFill>
                  <a:srgbClr val="2E5A7A"/>
                </a:solidFill>
                <a:effectLst/>
                <a:uLnTx/>
                <a:uFillTx/>
                <a:latin typeface="Poppins"/>
                <a:ea typeface="Arial" panose="020B0604020202020204" pitchFamily="34" charset="0"/>
                <a:cs typeface="Poppins"/>
              </a:rPr>
              <a:t>This presentation is part of a Vertex </a:t>
            </a:r>
            <a:r>
              <a:rPr lang="en-US" sz="2400" b="1" kern="0">
                <a:solidFill>
                  <a:srgbClr val="2E5A7A"/>
                </a:solidFill>
                <a:latin typeface="Poppins"/>
                <a:ea typeface="Arial" panose="020B0604020202020204" pitchFamily="34" charset="0"/>
                <a:cs typeface="Poppins"/>
              </a:rPr>
              <a:t>Pharmaceuticals-sponsored</a:t>
            </a:r>
            <a:r>
              <a:rPr kumimoji="0" lang="en-US" sz="2400" b="1" i="0" u="none" strike="noStrike" kern="0" cap="none" normalizeH="0" baseline="0" noProof="0">
                <a:ln>
                  <a:noFill/>
                </a:ln>
                <a:solidFill>
                  <a:srgbClr val="2E5A7A"/>
                </a:solidFill>
                <a:effectLst/>
                <a:uLnTx/>
                <a:uFillTx/>
                <a:latin typeface="Poppins"/>
                <a:ea typeface="Arial" panose="020B0604020202020204" pitchFamily="34" charset="0"/>
                <a:cs typeface="Poppins"/>
              </a:rPr>
              <a:t> speaker program and includes educational content developed by Vertex. It is not a substitute for clinical judgment and is not intended as medical advice or guidance.</a:t>
            </a:r>
          </a:p>
        </p:txBody>
      </p:sp>
      <p:sp>
        <p:nvSpPr>
          <p:cNvPr id="6" name="TextBox 5">
            <a:extLst>
              <a:ext uri="{FF2B5EF4-FFF2-40B4-BE49-F238E27FC236}">
                <a16:creationId xmlns:a16="http://schemas.microsoft.com/office/drawing/2014/main" id="{0274D6AC-3DAD-7652-BE08-6BEB73904B29}"/>
              </a:ext>
            </a:extLst>
          </p:cNvPr>
          <p:cNvSpPr txBox="1"/>
          <p:nvPr/>
        </p:nvSpPr>
        <p:spPr>
          <a:xfrm>
            <a:off x="354724" y="4529582"/>
            <a:ext cx="8174422" cy="2006960"/>
          </a:xfrm>
          <a:prstGeom prst="rect">
            <a:avLst/>
          </a:prstGeom>
          <a:noFill/>
        </p:spPr>
        <p:txBody>
          <a:bodyPr wrap="square">
            <a:spAutoFit/>
          </a:bodyPr>
          <a:lstStyle/>
          <a:p>
            <a:pPr marL="0" marR="0" lvl="0" indent="0" algn="l" defTabSz="914400" rtl="0" eaLnBrk="1" fontAlgn="auto" latinLnBrk="0" hangingPunct="1">
              <a:lnSpc>
                <a:spcPts val="2200"/>
              </a:lnSpc>
              <a:spcBef>
                <a:spcPts val="1000"/>
              </a:spcBef>
              <a:spcAft>
                <a:spcPts val="1000"/>
              </a:spcAft>
              <a:buClrTx/>
              <a:buSzTx/>
              <a:buFontTx/>
              <a:buNone/>
              <a:tabLst/>
              <a:defRPr/>
            </a:pPr>
            <a:r>
              <a:rPr kumimoji="0" lang="en-US" sz="1600" b="1" i="0" u="none" strike="noStrike" kern="0" cap="none" spc="0" normalizeH="0" baseline="0" noProof="0">
                <a:ln>
                  <a:noFill/>
                </a:ln>
                <a:solidFill>
                  <a:srgbClr val="2E5A7A"/>
                </a:solidFill>
                <a:effectLst/>
                <a:uLnTx/>
                <a:uFillTx/>
                <a:latin typeface="Poppins" pitchFamily="2" charset="77"/>
                <a:ea typeface="Arial" panose="020B0604020202020204" pitchFamily="34" charset="0"/>
                <a:cs typeface="Poppins" pitchFamily="2" charset="77"/>
              </a:rPr>
              <a:t>Research Contracts: </a:t>
            </a:r>
            <a:r>
              <a:rPr kumimoji="0" lang="en-US" sz="1600" b="0" i="0" u="none" strike="noStrike" kern="0" cap="none" spc="0" normalizeH="0" baseline="0" noProof="0">
                <a:ln>
                  <a:noFill/>
                </a:ln>
                <a:solidFill>
                  <a:srgbClr val="2E5A7A"/>
                </a:solidFill>
                <a:effectLst/>
                <a:uLnTx/>
                <a:uFillTx/>
                <a:latin typeface="Poppins" pitchFamily="2" charset="77"/>
                <a:ea typeface="Arial" panose="020B0604020202020204" pitchFamily="34" charset="0"/>
                <a:cs typeface="Poppins" pitchFamily="2" charset="77"/>
              </a:rPr>
              <a:t>Abbott Diabetes, Breakthrough T1D (formerly JDRF), Dexcom, JDRF, </a:t>
            </a:r>
            <a:r>
              <a:rPr kumimoji="0" lang="en-US" sz="1600" b="0" i="0" u="none" strike="noStrike" kern="0" cap="none" spc="0" normalizeH="0" baseline="0" noProof="0" err="1">
                <a:ln>
                  <a:noFill/>
                </a:ln>
                <a:solidFill>
                  <a:srgbClr val="2E5A7A"/>
                </a:solidFill>
                <a:effectLst/>
                <a:uLnTx/>
                <a:uFillTx/>
                <a:latin typeface="Poppins" pitchFamily="2" charset="77"/>
                <a:ea typeface="Arial" panose="020B0604020202020204" pitchFamily="34" charset="0"/>
                <a:cs typeface="Poppins" pitchFamily="2" charset="77"/>
              </a:rPr>
              <a:t>Insulet</a:t>
            </a:r>
            <a:r>
              <a:rPr kumimoji="0" lang="en-US" sz="1600" b="0" i="0" u="none" strike="noStrike" kern="0" cap="none" spc="0" normalizeH="0" baseline="0" noProof="0">
                <a:ln>
                  <a:noFill/>
                </a:ln>
                <a:solidFill>
                  <a:srgbClr val="2E5A7A"/>
                </a:solidFill>
                <a:effectLst/>
                <a:uLnTx/>
                <a:uFillTx/>
                <a:latin typeface="Poppins" pitchFamily="2" charset="77"/>
                <a:ea typeface="Arial" panose="020B0604020202020204" pitchFamily="34" charset="0"/>
                <a:cs typeface="Poppins" pitchFamily="2" charset="77"/>
              </a:rPr>
              <a:t>, Medtronic, NIH, </a:t>
            </a:r>
            <a:r>
              <a:rPr kumimoji="0" lang="en-US" sz="1600" b="0" i="0" u="none" strike="noStrike" kern="0" cap="none" spc="0" normalizeH="0" baseline="0" noProof="0" err="1">
                <a:ln>
                  <a:noFill/>
                </a:ln>
                <a:solidFill>
                  <a:srgbClr val="2E5A7A"/>
                </a:solidFill>
                <a:effectLst/>
                <a:uLnTx/>
                <a:uFillTx/>
                <a:latin typeface="Poppins" pitchFamily="2" charset="77"/>
                <a:ea typeface="Arial" panose="020B0604020202020204" pitchFamily="34" charset="0"/>
                <a:cs typeface="Poppins" pitchFamily="2" charset="77"/>
              </a:rPr>
              <a:t>Provention</a:t>
            </a:r>
            <a:r>
              <a:rPr kumimoji="0" lang="en-US" sz="1600" b="0" i="0" u="none" strike="noStrike" kern="0" cap="none" spc="0" normalizeH="0" baseline="0" noProof="0">
                <a:ln>
                  <a:noFill/>
                </a:ln>
                <a:solidFill>
                  <a:srgbClr val="2E5A7A"/>
                </a:solidFill>
                <a:effectLst/>
                <a:uLnTx/>
                <a:uFillTx/>
                <a:latin typeface="Poppins" pitchFamily="2" charset="77"/>
                <a:ea typeface="Arial" panose="020B0604020202020204" pitchFamily="34" charset="0"/>
                <a:cs typeface="Poppins" pitchFamily="2" charset="77"/>
              </a:rPr>
              <a:t> Bio</a:t>
            </a:r>
          </a:p>
          <a:p>
            <a:pPr marL="0" marR="0" lvl="0" indent="0" algn="l" defTabSz="914400" rtl="0" eaLnBrk="1" fontAlgn="auto" latinLnBrk="0" hangingPunct="1">
              <a:lnSpc>
                <a:spcPts val="2200"/>
              </a:lnSpc>
              <a:spcBef>
                <a:spcPts val="1000"/>
              </a:spcBef>
              <a:spcAft>
                <a:spcPts val="1000"/>
              </a:spcAft>
              <a:buClrTx/>
              <a:buSzTx/>
              <a:buFontTx/>
              <a:buNone/>
              <a:tabLst/>
              <a:defRPr/>
            </a:pPr>
            <a:r>
              <a:rPr kumimoji="0" lang="en-US" sz="1600" b="1" i="0" u="none" strike="noStrike" kern="0" cap="none" spc="0" normalizeH="0" baseline="0" noProof="0">
                <a:ln>
                  <a:noFill/>
                </a:ln>
                <a:solidFill>
                  <a:srgbClr val="2E5A7A"/>
                </a:solidFill>
                <a:effectLst/>
                <a:uLnTx/>
                <a:uFillTx/>
                <a:latin typeface="Poppins" pitchFamily="2" charset="77"/>
                <a:ea typeface="Arial" panose="020B0604020202020204" pitchFamily="34" charset="0"/>
                <a:cs typeface="Poppins" pitchFamily="2" charset="77"/>
              </a:rPr>
              <a:t>Consulting: </a:t>
            </a:r>
            <a:r>
              <a:rPr kumimoji="0" lang="en-US" sz="1600" b="0" i="0" u="none" strike="noStrike" kern="0" cap="none" spc="0" normalizeH="0" baseline="0" noProof="0">
                <a:ln>
                  <a:noFill/>
                </a:ln>
                <a:solidFill>
                  <a:srgbClr val="2E5A7A"/>
                </a:solidFill>
                <a:effectLst/>
                <a:uLnTx/>
                <a:uFillTx/>
                <a:latin typeface="Poppins" pitchFamily="2" charset="77"/>
                <a:ea typeface="Arial" panose="020B0604020202020204" pitchFamily="34" charset="0"/>
                <a:cs typeface="Poppins" pitchFamily="2" charset="77"/>
              </a:rPr>
              <a:t>Abbott Diabetes, </a:t>
            </a:r>
            <a:r>
              <a:rPr kumimoji="0" lang="en-US" sz="1600" b="0" i="0" u="none" strike="noStrike" kern="0" cap="none" spc="0" normalizeH="0" baseline="0" noProof="0" err="1">
                <a:ln>
                  <a:noFill/>
                </a:ln>
                <a:solidFill>
                  <a:srgbClr val="2E5A7A"/>
                </a:solidFill>
                <a:effectLst/>
                <a:uLnTx/>
                <a:uFillTx/>
                <a:latin typeface="Poppins" pitchFamily="2" charset="77"/>
                <a:ea typeface="Arial" panose="020B0604020202020204" pitchFamily="34" charset="0"/>
                <a:cs typeface="Poppins" pitchFamily="2" charset="77"/>
              </a:rPr>
              <a:t>Insulet</a:t>
            </a:r>
            <a:r>
              <a:rPr kumimoji="0" lang="en-US" sz="1600" b="0" i="0" u="none" strike="noStrike" kern="0" cap="none" spc="0" normalizeH="0" baseline="0" noProof="0">
                <a:ln>
                  <a:noFill/>
                </a:ln>
                <a:solidFill>
                  <a:srgbClr val="2E5A7A"/>
                </a:solidFill>
                <a:effectLst/>
                <a:uLnTx/>
                <a:uFillTx/>
                <a:latin typeface="Poppins" pitchFamily="2" charset="77"/>
                <a:ea typeface="Arial" panose="020B0604020202020204" pitchFamily="34" charset="0"/>
                <a:cs typeface="Poppins" pitchFamily="2" charset="77"/>
              </a:rPr>
              <a:t>, Medtronic, Vertex, </a:t>
            </a:r>
            <a:r>
              <a:rPr kumimoji="0" lang="en-US" sz="1600" b="0" i="0" u="none" strike="noStrike" kern="0" cap="none" spc="0" normalizeH="0" baseline="0" noProof="0" err="1">
                <a:ln>
                  <a:noFill/>
                </a:ln>
                <a:solidFill>
                  <a:srgbClr val="2E5A7A"/>
                </a:solidFill>
                <a:effectLst/>
                <a:uLnTx/>
                <a:uFillTx/>
                <a:latin typeface="Poppins" pitchFamily="2" charset="77"/>
                <a:ea typeface="Arial" panose="020B0604020202020204" pitchFamily="34" charset="0"/>
                <a:cs typeface="Poppins" pitchFamily="2" charset="77"/>
              </a:rPr>
              <a:t>Ypsomed</a:t>
            </a:r>
            <a:r>
              <a:rPr kumimoji="0" lang="en-US" sz="1600" b="0" i="0" u="none" strike="noStrike" kern="0" cap="none" spc="0" normalizeH="0" baseline="0" noProof="0">
                <a:ln>
                  <a:noFill/>
                </a:ln>
                <a:solidFill>
                  <a:srgbClr val="2E5A7A"/>
                </a:solidFill>
                <a:effectLst/>
                <a:uLnTx/>
                <a:uFillTx/>
                <a:latin typeface="Poppins" pitchFamily="2" charset="77"/>
                <a:ea typeface="Arial" panose="020B0604020202020204" pitchFamily="34" charset="0"/>
                <a:cs typeface="Poppins" pitchFamily="2" charset="77"/>
              </a:rPr>
              <a:t>, and </a:t>
            </a:r>
            <a:r>
              <a:rPr kumimoji="0" lang="en-US" sz="1600" b="0" i="0" u="none" strike="noStrike" kern="0" cap="none" spc="0" normalizeH="0" baseline="0" noProof="0" err="1">
                <a:ln>
                  <a:noFill/>
                </a:ln>
                <a:solidFill>
                  <a:srgbClr val="2E5A7A"/>
                </a:solidFill>
                <a:effectLst/>
                <a:uLnTx/>
                <a:uFillTx/>
                <a:latin typeface="Poppins" pitchFamily="2" charset="77"/>
                <a:ea typeface="Arial" panose="020B0604020202020204" pitchFamily="34" charset="0"/>
                <a:cs typeface="Poppins" pitchFamily="2" charset="77"/>
              </a:rPr>
              <a:t>Zucara</a:t>
            </a:r>
            <a:endParaRPr kumimoji="0" lang="en-US" sz="1600" b="0" i="0" u="none" strike="noStrike" kern="0" cap="none" spc="0" normalizeH="0" baseline="0" noProof="0">
              <a:ln>
                <a:noFill/>
              </a:ln>
              <a:solidFill>
                <a:srgbClr val="2E5A7A"/>
              </a:solidFill>
              <a:effectLst/>
              <a:uLnTx/>
              <a:uFillTx/>
              <a:latin typeface="Poppins" pitchFamily="2" charset="77"/>
              <a:ea typeface="Arial" panose="020B0604020202020204" pitchFamily="34" charset="0"/>
              <a:cs typeface="Poppins" pitchFamily="2" charset="77"/>
            </a:endParaRPr>
          </a:p>
          <a:p>
            <a:pPr marL="0" marR="0" lvl="0" indent="0" algn="l" defTabSz="914400" rtl="0" eaLnBrk="1" fontAlgn="auto" latinLnBrk="0" hangingPunct="1">
              <a:lnSpc>
                <a:spcPts val="2200"/>
              </a:lnSpc>
              <a:spcBef>
                <a:spcPts val="1000"/>
              </a:spcBef>
              <a:spcAft>
                <a:spcPts val="1000"/>
              </a:spcAft>
              <a:buClrTx/>
              <a:buSzTx/>
              <a:buFontTx/>
              <a:buNone/>
              <a:tabLst/>
              <a:defRPr/>
            </a:pPr>
            <a:r>
              <a:rPr kumimoji="0" lang="en-US" sz="1600" b="1" i="0" u="none" strike="noStrike" kern="0" cap="none" spc="0" normalizeH="0" baseline="0" noProof="0">
                <a:ln>
                  <a:noFill/>
                </a:ln>
                <a:solidFill>
                  <a:srgbClr val="2E5A7A"/>
                </a:solidFill>
                <a:effectLst/>
                <a:uLnTx/>
                <a:uFillTx/>
                <a:latin typeface="Poppins" pitchFamily="2" charset="77"/>
                <a:ea typeface="Arial" panose="020B0604020202020204" pitchFamily="34" charset="0"/>
                <a:cs typeface="Poppins" pitchFamily="2" charset="77"/>
              </a:rPr>
              <a:t>Advisory Boards: </a:t>
            </a:r>
            <a:r>
              <a:rPr kumimoji="0" lang="en-US" sz="1600" b="0" i="0" u="none" strike="noStrike" kern="0" cap="none" spc="0" normalizeH="0" baseline="0" noProof="0">
                <a:ln>
                  <a:noFill/>
                </a:ln>
                <a:solidFill>
                  <a:srgbClr val="2E5A7A"/>
                </a:solidFill>
                <a:effectLst/>
                <a:uLnTx/>
                <a:uFillTx/>
                <a:latin typeface="Poppins" pitchFamily="2" charset="77"/>
                <a:ea typeface="Arial" panose="020B0604020202020204" pitchFamily="34" charset="0"/>
                <a:cs typeface="Poppins" pitchFamily="2" charset="77"/>
              </a:rPr>
              <a:t>Abbott Diabetes, Cecelia Health, </a:t>
            </a:r>
            <a:r>
              <a:rPr kumimoji="0" lang="en-US" sz="1600" b="0" i="0" u="none" strike="noStrike" kern="0" cap="none" spc="0" normalizeH="0" baseline="0" noProof="0" err="1">
                <a:ln>
                  <a:noFill/>
                </a:ln>
                <a:solidFill>
                  <a:srgbClr val="2E5A7A"/>
                </a:solidFill>
                <a:effectLst/>
                <a:uLnTx/>
                <a:uFillTx/>
                <a:latin typeface="Poppins" pitchFamily="2" charset="77"/>
                <a:ea typeface="Arial" panose="020B0604020202020204" pitchFamily="34" charset="0"/>
                <a:cs typeface="Poppins" pitchFamily="2" charset="77"/>
              </a:rPr>
              <a:t>Insulet</a:t>
            </a:r>
            <a:r>
              <a:rPr kumimoji="0" lang="en-US" sz="1600" b="0" i="0" u="none" strike="noStrike" kern="0" cap="none" spc="0" normalizeH="0" baseline="0" noProof="0">
                <a:ln>
                  <a:noFill/>
                </a:ln>
                <a:solidFill>
                  <a:srgbClr val="2E5A7A"/>
                </a:solidFill>
                <a:effectLst/>
                <a:uLnTx/>
                <a:uFillTx/>
                <a:latin typeface="Poppins" pitchFamily="2" charset="77"/>
                <a:ea typeface="Arial" panose="020B0604020202020204" pitchFamily="34" charset="0"/>
                <a:cs typeface="Poppins" pitchFamily="2" charset="77"/>
              </a:rPr>
              <a:t> Corporation, </a:t>
            </a:r>
            <a:r>
              <a:rPr kumimoji="0" lang="en-US" sz="1600" b="0" i="0" u="none" strike="noStrike" kern="0" cap="none" spc="0" normalizeH="0" baseline="0" noProof="0" err="1">
                <a:ln>
                  <a:noFill/>
                </a:ln>
                <a:solidFill>
                  <a:srgbClr val="2E5A7A"/>
                </a:solidFill>
                <a:effectLst/>
                <a:uLnTx/>
                <a:uFillTx/>
                <a:latin typeface="Poppins" pitchFamily="2" charset="77"/>
                <a:ea typeface="Arial" panose="020B0604020202020204" pitchFamily="34" charset="0"/>
                <a:cs typeface="Poppins" pitchFamily="2" charset="77"/>
              </a:rPr>
              <a:t>Mannkind</a:t>
            </a:r>
            <a:r>
              <a:rPr kumimoji="0" lang="en-US" sz="1600" b="0" i="0" u="none" strike="noStrike" kern="0" cap="none" spc="0" normalizeH="0" baseline="0" noProof="0">
                <a:ln>
                  <a:noFill/>
                </a:ln>
                <a:solidFill>
                  <a:srgbClr val="2E5A7A"/>
                </a:solidFill>
                <a:effectLst/>
                <a:uLnTx/>
                <a:uFillTx/>
                <a:latin typeface="Poppins" pitchFamily="2" charset="77"/>
                <a:ea typeface="Arial" panose="020B0604020202020204" pitchFamily="34" charset="0"/>
                <a:cs typeface="Poppins" pitchFamily="2" charset="77"/>
              </a:rPr>
              <a:t>, Medtronic Diabetes, Startup Health Diabetes Moonshot, and Vertex</a:t>
            </a:r>
            <a:endParaRPr kumimoji="0" lang="en-US" sz="1600" b="0" i="0" u="none" strike="noStrike" kern="1200" cap="none" spc="0" normalizeH="0" baseline="30000" noProof="0">
              <a:ln>
                <a:noFill/>
              </a:ln>
              <a:solidFill>
                <a:srgbClr val="2E5A7A"/>
              </a:solidFill>
              <a:effectLst/>
              <a:uLnTx/>
              <a:uFillTx/>
              <a:latin typeface="Poppins" pitchFamily="2" charset="77"/>
              <a:ea typeface="+mn-ea"/>
              <a:cs typeface="Poppins" pitchFamily="2" charset="77"/>
            </a:endParaRPr>
          </a:p>
        </p:txBody>
      </p:sp>
    </p:spTree>
    <p:extLst>
      <p:ext uri="{BB962C8B-B14F-4D97-AF65-F5344CB8AC3E}">
        <p14:creationId xmlns:p14="http://schemas.microsoft.com/office/powerpoint/2010/main" val="1245010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0BAFF-8707-EBB9-547D-A10B034F3476}"/>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09DAD4EE-E1AF-21D8-2423-F6106F35D942}"/>
              </a:ext>
            </a:extLst>
          </p:cNvPr>
          <p:cNvSpPr/>
          <p:nvPr/>
        </p:nvSpPr>
        <p:spPr>
          <a:xfrm>
            <a:off x="0" y="5047897"/>
            <a:ext cx="12192000" cy="9054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D1D2C"/>
              </a:solidFill>
            </a:endParaRPr>
          </a:p>
        </p:txBody>
      </p:sp>
      <p:cxnSp>
        <p:nvCxnSpPr>
          <p:cNvPr id="14" name="Straight Connector 13">
            <a:extLst>
              <a:ext uri="{FF2B5EF4-FFF2-40B4-BE49-F238E27FC236}">
                <a16:creationId xmlns:a16="http://schemas.microsoft.com/office/drawing/2014/main" id="{6E35EFDB-CEA6-B450-DB3B-A6032505F22C}"/>
              </a:ext>
            </a:extLst>
          </p:cNvPr>
          <p:cNvCxnSpPr/>
          <p:nvPr/>
        </p:nvCxnSpPr>
        <p:spPr>
          <a:xfrm>
            <a:off x="0" y="5050971"/>
            <a:ext cx="12192000" cy="0"/>
          </a:xfrm>
          <a:prstGeom prst="line">
            <a:avLst/>
          </a:prstGeom>
          <a:ln>
            <a:solidFill>
              <a:srgbClr val="2E5A7A"/>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8D133F4-9259-2251-C5BC-A741BD61EDBD}"/>
              </a:ext>
            </a:extLst>
          </p:cNvPr>
          <p:cNvCxnSpPr/>
          <p:nvPr/>
        </p:nvCxnSpPr>
        <p:spPr>
          <a:xfrm>
            <a:off x="0" y="5870378"/>
            <a:ext cx="12192000" cy="0"/>
          </a:xfrm>
          <a:prstGeom prst="line">
            <a:avLst/>
          </a:prstGeom>
          <a:ln>
            <a:solidFill>
              <a:srgbClr val="2E5A7A"/>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12D7ED68-7356-31FF-3ECB-260762727031}"/>
              </a:ext>
            </a:extLst>
          </p:cNvPr>
          <p:cNvSpPr txBox="1"/>
          <p:nvPr/>
        </p:nvSpPr>
        <p:spPr>
          <a:xfrm>
            <a:off x="327163" y="5881033"/>
            <a:ext cx="4411362" cy="263534"/>
          </a:xfrm>
          <a:prstGeom prst="rect">
            <a:avLst/>
          </a:prstGeom>
          <a:noFill/>
        </p:spPr>
        <p:txBody>
          <a:bodyPr wrap="square" rtlCol="0">
            <a:spAutoFit/>
          </a:bodyPr>
          <a:lstStyle/>
          <a:p>
            <a:pPr marL="0" marR="0">
              <a:lnSpc>
                <a:spcPct val="115000"/>
              </a:lnSpc>
            </a:pPr>
            <a:r>
              <a:rPr lang="en-US" sz="1000">
                <a:solidFill>
                  <a:srgbClr val="2E5A7A"/>
                </a:solidFill>
                <a:effectLst/>
                <a:latin typeface="Poppins" pitchFamily="2" charset="77"/>
                <a:ea typeface="Arial" panose="020B0604020202020204" pitchFamily="34" charset="0"/>
                <a:cs typeface="Poppins" pitchFamily="2" charset="77"/>
              </a:rPr>
              <a:t>EHR, electronic health record.</a:t>
            </a:r>
          </a:p>
        </p:txBody>
      </p:sp>
      <p:sp>
        <p:nvSpPr>
          <p:cNvPr id="15" name="Rounded Rectangle 14">
            <a:extLst>
              <a:ext uri="{FF2B5EF4-FFF2-40B4-BE49-F238E27FC236}">
                <a16:creationId xmlns:a16="http://schemas.microsoft.com/office/drawing/2014/main" id="{C9B2B929-7BA5-1F83-A177-9A87FD36F73A}"/>
              </a:ext>
            </a:extLst>
          </p:cNvPr>
          <p:cNvSpPr/>
          <p:nvPr/>
        </p:nvSpPr>
        <p:spPr>
          <a:xfrm>
            <a:off x="8610600" y="3160059"/>
            <a:ext cx="3123670" cy="1618770"/>
          </a:xfrm>
          <a:prstGeom prst="roundRect">
            <a:avLst>
              <a:gd name="adj" fmla="val 9460"/>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F1FC545D-947E-5D88-DCF8-2CD1EB417D6D}"/>
              </a:ext>
            </a:extLst>
          </p:cNvPr>
          <p:cNvSpPr/>
          <p:nvPr/>
        </p:nvSpPr>
        <p:spPr>
          <a:xfrm>
            <a:off x="381000" y="2662519"/>
            <a:ext cx="4811486" cy="2114952"/>
          </a:xfrm>
          <a:prstGeom prst="roundRect">
            <a:avLst>
              <a:gd name="adj" fmla="val 9460"/>
            </a:avLst>
          </a:prstGeom>
          <a:solidFill>
            <a:schemeClr val="bg1"/>
          </a:solidFill>
          <a:ln>
            <a:solidFill>
              <a:schemeClr val="accent1"/>
            </a:solidFill>
          </a:ln>
          <a:effectLst>
            <a:glow rad="148128">
              <a:srgbClr val="FFC773">
                <a:alpha val="94169"/>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DE6B8AA-4956-AA36-3DF9-DC36E2631811}"/>
              </a:ext>
            </a:extLst>
          </p:cNvPr>
          <p:cNvSpPr txBox="1"/>
          <p:nvPr/>
        </p:nvSpPr>
        <p:spPr>
          <a:xfrm>
            <a:off x="391886" y="2899028"/>
            <a:ext cx="4811485" cy="738664"/>
          </a:xfrm>
          <a:prstGeom prst="rect">
            <a:avLst/>
          </a:prstGeom>
          <a:noFill/>
        </p:spPr>
        <p:txBody>
          <a:bodyPr wrap="square" rtlCol="0">
            <a:spAutoFit/>
          </a:bodyPr>
          <a:lstStyle/>
          <a:p>
            <a:pPr algn="ctr"/>
            <a:r>
              <a:rPr lang="en-US" sz="4200" b="1">
                <a:solidFill>
                  <a:srgbClr val="2E5A7A"/>
                </a:solidFill>
                <a:effectLst/>
                <a:latin typeface="Poppins ExtraBold" pitchFamily="2" charset="77"/>
                <a:cs typeface="Poppins ExtraBold" pitchFamily="2" charset="77"/>
              </a:rPr>
              <a:t>E16.A3</a:t>
            </a:r>
          </a:p>
        </p:txBody>
      </p:sp>
      <p:sp>
        <p:nvSpPr>
          <p:cNvPr id="24" name="TextBox 23">
            <a:extLst>
              <a:ext uri="{FF2B5EF4-FFF2-40B4-BE49-F238E27FC236}">
                <a16:creationId xmlns:a16="http://schemas.microsoft.com/office/drawing/2014/main" id="{1F86A86C-4688-DD87-A035-8F031C6A70AA}"/>
              </a:ext>
            </a:extLst>
          </p:cNvPr>
          <p:cNvSpPr txBox="1"/>
          <p:nvPr/>
        </p:nvSpPr>
        <p:spPr>
          <a:xfrm>
            <a:off x="8621486" y="3279482"/>
            <a:ext cx="3124200" cy="707886"/>
          </a:xfrm>
          <a:prstGeom prst="rect">
            <a:avLst/>
          </a:prstGeom>
          <a:noFill/>
        </p:spPr>
        <p:txBody>
          <a:bodyPr wrap="square" rtlCol="0">
            <a:spAutoFit/>
          </a:bodyPr>
          <a:lstStyle/>
          <a:p>
            <a:pPr algn="ctr"/>
            <a:r>
              <a:rPr lang="en-US" sz="4000" b="1">
                <a:solidFill>
                  <a:srgbClr val="2E5A7A"/>
                </a:solidFill>
                <a:effectLst/>
                <a:latin typeface="Poppins ExtraBold" pitchFamily="2" charset="77"/>
                <a:cs typeface="Poppins ExtraBold" pitchFamily="2" charset="77"/>
              </a:rPr>
              <a:t>E16.A1</a:t>
            </a:r>
          </a:p>
        </p:txBody>
      </p:sp>
      <p:sp>
        <p:nvSpPr>
          <p:cNvPr id="37" name="TextBox 36">
            <a:extLst>
              <a:ext uri="{FF2B5EF4-FFF2-40B4-BE49-F238E27FC236}">
                <a16:creationId xmlns:a16="http://schemas.microsoft.com/office/drawing/2014/main" id="{08E2D2AF-8DD9-1A86-4419-59B4BAFE0A2B}"/>
              </a:ext>
            </a:extLst>
          </p:cNvPr>
          <p:cNvSpPr txBox="1"/>
          <p:nvPr/>
        </p:nvSpPr>
        <p:spPr>
          <a:xfrm>
            <a:off x="3944719" y="5158957"/>
            <a:ext cx="4627781" cy="610552"/>
          </a:xfrm>
          <a:prstGeom prst="rect">
            <a:avLst/>
          </a:prstGeom>
          <a:noFill/>
        </p:spPr>
        <p:txBody>
          <a:bodyPr wrap="square" rtlCol="0">
            <a:spAutoFit/>
          </a:bodyPr>
          <a:lstStyle/>
          <a:p>
            <a:pPr>
              <a:lnSpc>
                <a:spcPct val="114000"/>
              </a:lnSpc>
            </a:pPr>
            <a:r>
              <a:rPr lang="en-US" sz="1500" b="1" kern="0">
                <a:solidFill>
                  <a:srgbClr val="2E5A7A"/>
                </a:solidFill>
                <a:effectLst/>
                <a:latin typeface="Poppins" pitchFamily="2" charset="77"/>
                <a:ea typeface="Arial" panose="020B0604020202020204" pitchFamily="34" charset="0"/>
                <a:cs typeface="Poppins" pitchFamily="2" charset="77"/>
              </a:rPr>
              <a:t>Add these codes to your "Favorites" in your </a:t>
            </a:r>
            <a:br>
              <a:rPr lang="en-US" sz="1500" b="1" kern="0">
                <a:solidFill>
                  <a:srgbClr val="2E5A7A"/>
                </a:solidFill>
                <a:effectLst/>
                <a:latin typeface="Poppins" pitchFamily="2" charset="77"/>
                <a:ea typeface="Arial" panose="020B0604020202020204" pitchFamily="34" charset="0"/>
                <a:cs typeface="Poppins" pitchFamily="2" charset="77"/>
              </a:rPr>
            </a:br>
            <a:r>
              <a:rPr lang="en-US" sz="1500" b="1" kern="0">
                <a:solidFill>
                  <a:srgbClr val="2E5A7A"/>
                </a:solidFill>
                <a:effectLst/>
                <a:latin typeface="Poppins" pitchFamily="2" charset="77"/>
                <a:ea typeface="Arial" panose="020B0604020202020204" pitchFamily="34" charset="0"/>
                <a:cs typeface="Poppins" pitchFamily="2" charset="77"/>
              </a:rPr>
              <a:t>EHR to help capture a more complete picture</a:t>
            </a:r>
            <a:endParaRPr lang="en-US" sz="1500" b="1">
              <a:solidFill>
                <a:srgbClr val="2E5A7A"/>
              </a:solidFill>
              <a:effectLst/>
              <a:latin typeface="Poppins" pitchFamily="2" charset="77"/>
              <a:cs typeface="Poppins" pitchFamily="2" charset="77"/>
            </a:endParaRPr>
          </a:p>
        </p:txBody>
      </p:sp>
      <p:sp>
        <p:nvSpPr>
          <p:cNvPr id="50" name="TextBox 49">
            <a:extLst>
              <a:ext uri="{FF2B5EF4-FFF2-40B4-BE49-F238E27FC236}">
                <a16:creationId xmlns:a16="http://schemas.microsoft.com/office/drawing/2014/main" id="{59B231A9-C9ED-398C-EC1C-0C32E17DCEAD}"/>
              </a:ext>
            </a:extLst>
          </p:cNvPr>
          <p:cNvSpPr txBox="1"/>
          <p:nvPr/>
        </p:nvSpPr>
        <p:spPr>
          <a:xfrm>
            <a:off x="327162" y="6063552"/>
            <a:ext cx="11223154" cy="707886"/>
          </a:xfrm>
          <a:prstGeom prst="rect">
            <a:avLst/>
          </a:prstGeom>
          <a:noFill/>
        </p:spPr>
        <p:txBody>
          <a:bodyPr wrap="square" lIns="91440" tIns="45720" rIns="91440" bIns="45720" rtlCol="0" anchor="t">
            <a:spAutoFit/>
          </a:bodyPr>
          <a:lstStyle/>
          <a:p>
            <a:pPr>
              <a:lnSpc>
                <a:spcPts val="1200"/>
              </a:lnSpc>
            </a:pPr>
            <a:r>
              <a:rPr lang="en-US" sz="1000" b="1">
                <a:solidFill>
                  <a:srgbClr val="2E5A7A"/>
                </a:solidFill>
                <a:latin typeface="Poppins"/>
                <a:ea typeface="Arial" panose="020B0604020202020204" pitchFamily="34" charset="0"/>
                <a:cs typeface="Poppins"/>
              </a:rPr>
              <a:t>References: 1. </a:t>
            </a:r>
            <a:r>
              <a:rPr lang="en-US" sz="1000">
                <a:solidFill>
                  <a:srgbClr val="2E5A7A"/>
                </a:solidFill>
                <a:latin typeface="Poppins"/>
                <a:cs typeface="Poppins"/>
              </a:rPr>
              <a:t>National Center for Health Statistics – ICD-10-CM. Centers for Disease Control and Prevention. Effective October 1, 2024. Accessed October 30, 2025. https://icd10cmtool.cdc.gov/</a:t>
            </a:r>
            <a:r>
              <a:rPr lang="en-US" sz="1000" b="1">
                <a:solidFill>
                  <a:srgbClr val="2E5A7A"/>
                </a:solidFill>
                <a:latin typeface="Poppins"/>
                <a:cs typeface="Poppins"/>
              </a:rPr>
              <a:t> 2. </a:t>
            </a:r>
            <a:r>
              <a:rPr lang="en-US" sz="1000">
                <a:solidFill>
                  <a:srgbClr val="2E5A7A"/>
                </a:solidFill>
                <a:latin typeface="Poppins"/>
                <a:cs typeface="Poppins"/>
              </a:rPr>
              <a:t>Centers for Disease Control and Prevention. ICD-10-CM Files: </a:t>
            </a:r>
            <a:r>
              <a:rPr lang="en-US" sz="1000" i="1">
                <a:solidFill>
                  <a:srgbClr val="2E5A7A"/>
                </a:solidFill>
                <a:latin typeface="Poppins"/>
                <a:cs typeface="Poppins"/>
              </a:rPr>
              <a:t>Classification of Diseases, Functioning, and Disability</a:t>
            </a:r>
            <a:r>
              <a:rPr lang="en-US" sz="1000">
                <a:solidFill>
                  <a:srgbClr val="2E5A7A"/>
                </a:solidFill>
                <a:latin typeface="Poppins"/>
                <a:cs typeface="Poppins"/>
              </a:rPr>
              <a:t>. Published July 10, 2024. Accessed October 30, 2025. https://</a:t>
            </a:r>
            <a:r>
              <a:rPr lang="en-US" sz="1000" err="1">
                <a:solidFill>
                  <a:srgbClr val="2E5A7A"/>
                </a:solidFill>
                <a:latin typeface="Poppins"/>
                <a:cs typeface="Poppins"/>
              </a:rPr>
              <a:t>www.cdc.gov</a:t>
            </a:r>
            <a:r>
              <a:rPr lang="en-US" sz="1000">
                <a:solidFill>
                  <a:srgbClr val="2E5A7A"/>
                </a:solidFill>
                <a:latin typeface="Poppins"/>
                <a:cs typeface="Poppins"/>
              </a:rPr>
              <a:t>/</a:t>
            </a:r>
            <a:r>
              <a:rPr lang="en-US" sz="1000" err="1">
                <a:solidFill>
                  <a:srgbClr val="2E5A7A"/>
                </a:solidFill>
                <a:latin typeface="Poppins"/>
                <a:cs typeface="Poppins"/>
              </a:rPr>
              <a:t>nchs</a:t>
            </a:r>
            <a:r>
              <a:rPr lang="en-US" sz="1000">
                <a:solidFill>
                  <a:srgbClr val="2E5A7A"/>
                </a:solidFill>
                <a:latin typeface="Poppins"/>
                <a:cs typeface="Poppins"/>
              </a:rPr>
              <a:t>/</a:t>
            </a:r>
            <a:r>
              <a:rPr lang="en-US" sz="1000" err="1">
                <a:solidFill>
                  <a:srgbClr val="2E5A7A"/>
                </a:solidFill>
                <a:latin typeface="Poppins"/>
                <a:cs typeface="Poppins"/>
              </a:rPr>
              <a:t>icd</a:t>
            </a:r>
            <a:r>
              <a:rPr lang="en-US" sz="1000">
                <a:solidFill>
                  <a:srgbClr val="2E5A7A"/>
                </a:solidFill>
                <a:latin typeface="Poppins"/>
                <a:cs typeface="Poppins"/>
              </a:rPr>
              <a:t>/icd-10-cm/</a:t>
            </a:r>
            <a:r>
              <a:rPr lang="en-US" sz="1000" err="1">
                <a:solidFill>
                  <a:srgbClr val="2E5A7A"/>
                </a:solidFill>
                <a:latin typeface="Poppins"/>
                <a:cs typeface="Poppins"/>
              </a:rPr>
              <a:t>files.html</a:t>
            </a:r>
            <a:r>
              <a:rPr lang="en-US" sz="1000">
                <a:solidFill>
                  <a:srgbClr val="2E5A7A"/>
                </a:solidFill>
                <a:latin typeface="Poppins"/>
                <a:cs typeface="Poppins"/>
              </a:rPr>
              <a:t> </a:t>
            </a:r>
            <a:r>
              <a:rPr lang="en-US" sz="1000" b="1">
                <a:solidFill>
                  <a:srgbClr val="2E5A7A"/>
                </a:solidFill>
                <a:latin typeface="Poppins"/>
                <a:cs typeface="Poppins"/>
              </a:rPr>
              <a:t>3.</a:t>
            </a:r>
            <a:r>
              <a:rPr lang="en-US" sz="1000">
                <a:solidFill>
                  <a:srgbClr val="2E5A7A"/>
                </a:solidFill>
                <a:latin typeface="Poppins"/>
                <a:cs typeface="Poppins"/>
              </a:rPr>
              <a:t> American Diabetes Association Professional Practice Committee. 6. Glycemic goals and hypoglycemia: Standards of Care in Diabetes—2025. </a:t>
            </a:r>
            <a:r>
              <a:rPr lang="en-US" sz="1000" i="1">
                <a:solidFill>
                  <a:srgbClr val="2E5A7A"/>
                </a:solidFill>
                <a:latin typeface="Poppins"/>
                <a:cs typeface="Poppins"/>
              </a:rPr>
              <a:t>Diabetes Care</a:t>
            </a:r>
            <a:r>
              <a:rPr lang="en-US" sz="1000">
                <a:solidFill>
                  <a:srgbClr val="2E5A7A"/>
                </a:solidFill>
                <a:latin typeface="Poppins"/>
                <a:cs typeface="Poppins"/>
              </a:rPr>
              <a:t>. 2025;48(Suppl 1):S128–S145. </a:t>
            </a:r>
            <a:endParaRPr lang="en-US" sz="1000" b="1">
              <a:solidFill>
                <a:srgbClr val="2E5A7A"/>
              </a:solidFill>
              <a:latin typeface="Poppins"/>
              <a:ea typeface="Arial" panose="020B0604020202020204" pitchFamily="34" charset="0"/>
              <a:cs typeface="Poppins"/>
            </a:endParaRPr>
          </a:p>
        </p:txBody>
      </p:sp>
      <p:cxnSp>
        <p:nvCxnSpPr>
          <p:cNvPr id="4" name="Straight Connector 3">
            <a:extLst>
              <a:ext uri="{FF2B5EF4-FFF2-40B4-BE49-F238E27FC236}">
                <a16:creationId xmlns:a16="http://schemas.microsoft.com/office/drawing/2014/main" id="{0288CB08-6E22-E457-AEDA-CE3B1D2859D3}"/>
              </a:ext>
            </a:extLst>
          </p:cNvPr>
          <p:cNvCxnSpPr>
            <a:cxnSpLocks/>
          </p:cNvCxnSpPr>
          <p:nvPr/>
        </p:nvCxnSpPr>
        <p:spPr>
          <a:xfrm>
            <a:off x="425720" y="543698"/>
            <a:ext cx="10427337" cy="0"/>
          </a:xfrm>
          <a:prstGeom prst="line">
            <a:avLst/>
          </a:prstGeom>
          <a:ln>
            <a:solidFill>
              <a:srgbClr val="9ABCC3"/>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F8C27469-A3CC-4E0A-4882-064E964374BF}"/>
              </a:ext>
            </a:extLst>
          </p:cNvPr>
          <p:cNvSpPr txBox="1"/>
          <p:nvPr/>
        </p:nvSpPr>
        <p:spPr>
          <a:xfrm>
            <a:off x="327162" y="808046"/>
            <a:ext cx="11320551" cy="584775"/>
          </a:xfrm>
          <a:prstGeom prst="rect">
            <a:avLst/>
          </a:prstGeom>
          <a:noFill/>
        </p:spPr>
        <p:txBody>
          <a:bodyPr wrap="square" rtlCol="0">
            <a:spAutoFit/>
          </a:bodyPr>
          <a:lstStyle/>
          <a:p>
            <a:pPr marL="0" marR="0">
              <a:lnSpc>
                <a:spcPts val="4000"/>
              </a:lnSpc>
            </a:pPr>
            <a:r>
              <a:rPr lang="en-US" sz="2900" b="1">
                <a:effectLst/>
                <a:latin typeface="Poppins" pitchFamily="2" charset="77"/>
                <a:ea typeface="Arial" panose="020B0604020202020204" pitchFamily="34" charset="0"/>
                <a:cs typeface="Poppins" pitchFamily="2" charset="77"/>
              </a:rPr>
              <a:t>You can capture severe hypoglycemic events in your EHR</a:t>
            </a:r>
            <a:endParaRPr lang="en-US" sz="2900">
              <a:effectLst/>
              <a:latin typeface="Poppins" pitchFamily="2" charset="77"/>
              <a:ea typeface="Arial" panose="020B0604020202020204" pitchFamily="34" charset="0"/>
              <a:cs typeface="Poppins" pitchFamily="2" charset="77"/>
            </a:endParaRPr>
          </a:p>
        </p:txBody>
      </p:sp>
      <p:sp>
        <p:nvSpPr>
          <p:cNvPr id="23" name="Rounded Rectangle 22">
            <a:extLst>
              <a:ext uri="{FF2B5EF4-FFF2-40B4-BE49-F238E27FC236}">
                <a16:creationId xmlns:a16="http://schemas.microsoft.com/office/drawing/2014/main" id="{4FA6012C-0103-9915-3E36-6B05B8C89A6F}"/>
              </a:ext>
            </a:extLst>
          </p:cNvPr>
          <p:cNvSpPr/>
          <p:nvPr/>
        </p:nvSpPr>
        <p:spPr>
          <a:xfrm>
            <a:off x="5334000" y="2864224"/>
            <a:ext cx="3123670" cy="1914604"/>
          </a:xfrm>
          <a:prstGeom prst="roundRect">
            <a:avLst>
              <a:gd name="adj" fmla="val 9460"/>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0BC39F6-5DD8-8D5E-B3A8-A6CA69736955}"/>
              </a:ext>
            </a:extLst>
          </p:cNvPr>
          <p:cNvSpPr txBox="1"/>
          <p:nvPr/>
        </p:nvSpPr>
        <p:spPr>
          <a:xfrm>
            <a:off x="5344886" y="3279482"/>
            <a:ext cx="3124200" cy="707886"/>
          </a:xfrm>
          <a:prstGeom prst="rect">
            <a:avLst/>
          </a:prstGeom>
          <a:noFill/>
        </p:spPr>
        <p:txBody>
          <a:bodyPr wrap="square" rtlCol="0">
            <a:spAutoFit/>
          </a:bodyPr>
          <a:lstStyle/>
          <a:p>
            <a:pPr algn="ctr"/>
            <a:r>
              <a:rPr lang="en-US" sz="4000" b="1">
                <a:solidFill>
                  <a:srgbClr val="2E5A7A"/>
                </a:solidFill>
                <a:effectLst/>
                <a:latin typeface="Poppins ExtraBold" pitchFamily="2" charset="77"/>
                <a:cs typeface="Poppins ExtraBold" pitchFamily="2" charset="77"/>
              </a:rPr>
              <a:t>E16.A2</a:t>
            </a:r>
          </a:p>
        </p:txBody>
      </p:sp>
      <p:sp>
        <p:nvSpPr>
          <p:cNvPr id="31" name="TextBox 30">
            <a:extLst>
              <a:ext uri="{FF2B5EF4-FFF2-40B4-BE49-F238E27FC236}">
                <a16:creationId xmlns:a16="http://schemas.microsoft.com/office/drawing/2014/main" id="{EB73D14E-B219-1C1E-DACC-CA7FE598F6C6}"/>
              </a:ext>
            </a:extLst>
          </p:cNvPr>
          <p:cNvSpPr txBox="1"/>
          <p:nvPr/>
        </p:nvSpPr>
        <p:spPr>
          <a:xfrm>
            <a:off x="380999" y="3646711"/>
            <a:ext cx="4822371" cy="1015663"/>
          </a:xfrm>
          <a:prstGeom prst="rect">
            <a:avLst/>
          </a:prstGeom>
          <a:noFill/>
        </p:spPr>
        <p:txBody>
          <a:bodyPr wrap="square" rtlCol="0">
            <a:spAutoFit/>
          </a:bodyPr>
          <a:lstStyle/>
          <a:p>
            <a:pPr marL="0" marR="0" algn="ctr">
              <a:lnSpc>
                <a:spcPts val="1800"/>
              </a:lnSpc>
            </a:pPr>
            <a:r>
              <a:rPr lang="en-US" sz="1500">
                <a:solidFill>
                  <a:srgbClr val="2E5A7A"/>
                </a:solidFill>
                <a:effectLst/>
                <a:latin typeface="Poppins" pitchFamily="2" charset="77"/>
                <a:ea typeface="Arial" panose="020B0604020202020204" pitchFamily="34" charset="0"/>
                <a:cs typeface="Poppins" pitchFamily="2" charset="77"/>
              </a:rPr>
              <a:t>Severe hypoglycemic events are characterized by altered mental and/or physical functioning that requires assistance from another person, irrespective of glucose level</a:t>
            </a:r>
            <a:r>
              <a:rPr lang="en-US" sz="1500" baseline="30000">
                <a:solidFill>
                  <a:srgbClr val="2E5A7A"/>
                </a:solidFill>
                <a:effectLst/>
                <a:latin typeface="Poppins" pitchFamily="2" charset="77"/>
                <a:ea typeface="Arial" panose="020B0604020202020204" pitchFamily="34" charset="0"/>
                <a:cs typeface="Poppins" pitchFamily="2" charset="77"/>
              </a:rPr>
              <a:t>1,3</a:t>
            </a:r>
          </a:p>
        </p:txBody>
      </p:sp>
      <p:sp>
        <p:nvSpPr>
          <p:cNvPr id="32" name="TextBox 31">
            <a:extLst>
              <a:ext uri="{FF2B5EF4-FFF2-40B4-BE49-F238E27FC236}">
                <a16:creationId xmlns:a16="http://schemas.microsoft.com/office/drawing/2014/main" id="{FBE65738-1494-9122-D813-D1A79BFADA78}"/>
              </a:ext>
            </a:extLst>
          </p:cNvPr>
          <p:cNvSpPr txBox="1"/>
          <p:nvPr/>
        </p:nvSpPr>
        <p:spPr>
          <a:xfrm>
            <a:off x="315684" y="1418384"/>
            <a:ext cx="11375572" cy="366254"/>
          </a:xfrm>
          <a:prstGeom prst="rect">
            <a:avLst/>
          </a:prstGeom>
          <a:noFill/>
        </p:spPr>
        <p:txBody>
          <a:bodyPr wrap="square" rtlCol="0">
            <a:spAutoFit/>
          </a:bodyPr>
          <a:lstStyle/>
          <a:p>
            <a:pPr marL="0" marR="0">
              <a:lnSpc>
                <a:spcPct val="115000"/>
              </a:lnSpc>
              <a:buNone/>
            </a:pPr>
            <a:r>
              <a:rPr lang="en-US" sz="1600" b="1">
                <a:solidFill>
                  <a:srgbClr val="2E5A7A"/>
                </a:solidFill>
                <a:effectLst/>
                <a:latin typeface="Poppins" pitchFamily="2" charset="77"/>
                <a:ea typeface="Arial" panose="020B0604020202020204" pitchFamily="34" charset="0"/>
                <a:cs typeface="Poppins" pitchFamily="2" charset="77"/>
              </a:rPr>
              <a:t>Hypoglycemia ICD-10-CM codes</a:t>
            </a:r>
            <a:r>
              <a:rPr lang="en-US" sz="1600">
                <a:solidFill>
                  <a:srgbClr val="2E5A7A"/>
                </a:solidFill>
                <a:effectLst/>
                <a:latin typeface="Poppins" pitchFamily="2" charset="77"/>
                <a:ea typeface="Arial" panose="020B0604020202020204" pitchFamily="34" charset="0"/>
                <a:cs typeface="Poppins" pitchFamily="2" charset="77"/>
              </a:rPr>
              <a:t>, Effective October 1, 2024</a:t>
            </a:r>
            <a:r>
              <a:rPr lang="en-US" sz="1600" baseline="30000">
                <a:solidFill>
                  <a:srgbClr val="2E5A7A"/>
                </a:solidFill>
                <a:effectLst/>
                <a:latin typeface="Poppins" pitchFamily="2" charset="77"/>
                <a:ea typeface="Arial" panose="020B0604020202020204" pitchFamily="34" charset="0"/>
                <a:cs typeface="Poppins" pitchFamily="2" charset="77"/>
              </a:rPr>
              <a:t>1,2</a:t>
            </a:r>
            <a:endParaRPr lang="en-US" sz="1600">
              <a:solidFill>
                <a:srgbClr val="2E5A7A"/>
              </a:solidFill>
              <a:effectLst/>
              <a:latin typeface="Poppins" pitchFamily="2" charset="77"/>
              <a:ea typeface="Arial" panose="020B0604020202020204" pitchFamily="34" charset="0"/>
              <a:cs typeface="Poppins" pitchFamily="2" charset="77"/>
            </a:endParaRPr>
          </a:p>
        </p:txBody>
      </p:sp>
      <p:pic>
        <p:nvPicPr>
          <p:cNvPr id="34" name="Picture 33">
            <a:extLst>
              <a:ext uri="{FF2B5EF4-FFF2-40B4-BE49-F238E27FC236}">
                <a16:creationId xmlns:a16="http://schemas.microsoft.com/office/drawing/2014/main" id="{CD2F499A-6ADA-EAF4-3455-2BF845114A7C}"/>
              </a:ext>
            </a:extLst>
          </p:cNvPr>
          <p:cNvPicPr>
            <a:picLocks noChangeAspect="1"/>
          </p:cNvPicPr>
          <p:nvPr/>
        </p:nvPicPr>
        <p:blipFill>
          <a:blip r:embed="rId3"/>
          <a:srcRect/>
          <a:stretch/>
        </p:blipFill>
        <p:spPr>
          <a:xfrm>
            <a:off x="3231469" y="5105554"/>
            <a:ext cx="660400" cy="660400"/>
          </a:xfrm>
          <a:prstGeom prst="rect">
            <a:avLst/>
          </a:prstGeom>
        </p:spPr>
      </p:pic>
      <p:sp>
        <p:nvSpPr>
          <p:cNvPr id="11" name="TextBox 10">
            <a:extLst>
              <a:ext uri="{FF2B5EF4-FFF2-40B4-BE49-F238E27FC236}">
                <a16:creationId xmlns:a16="http://schemas.microsoft.com/office/drawing/2014/main" id="{62156E75-FD4F-1A11-5DBB-DB88E0CF002E}"/>
              </a:ext>
            </a:extLst>
          </p:cNvPr>
          <p:cNvSpPr txBox="1"/>
          <p:nvPr/>
        </p:nvSpPr>
        <p:spPr>
          <a:xfrm>
            <a:off x="9763760" y="360218"/>
            <a:ext cx="2036003" cy="369332"/>
          </a:xfrm>
          <a:prstGeom prst="rect">
            <a:avLst/>
          </a:prstGeom>
          <a:solidFill>
            <a:schemeClr val="bg1"/>
          </a:solidFill>
        </p:spPr>
        <p:txBody>
          <a:bodyPr wrap="square" rtlCol="0">
            <a:spAutoFit/>
          </a:bodyPr>
          <a:lstStyle/>
          <a:p>
            <a:pPr algn="r"/>
            <a:r>
              <a:rPr lang="en-US">
                <a:solidFill>
                  <a:srgbClr val="9ABCC3"/>
                </a:solidFill>
                <a:latin typeface="Barlow" pitchFamily="2" charset="77"/>
              </a:rPr>
              <a:t>DOCUMENTATION</a:t>
            </a:r>
          </a:p>
        </p:txBody>
      </p:sp>
      <p:sp>
        <p:nvSpPr>
          <p:cNvPr id="3" name="TextBox 2">
            <a:extLst>
              <a:ext uri="{FF2B5EF4-FFF2-40B4-BE49-F238E27FC236}">
                <a16:creationId xmlns:a16="http://schemas.microsoft.com/office/drawing/2014/main" id="{CB429E24-E0D3-8A11-2AA0-38A82D9A61EE}"/>
              </a:ext>
            </a:extLst>
          </p:cNvPr>
          <p:cNvSpPr txBox="1"/>
          <p:nvPr/>
        </p:nvSpPr>
        <p:spPr>
          <a:xfrm>
            <a:off x="11413067" y="6268994"/>
            <a:ext cx="400579" cy="263534"/>
          </a:xfrm>
          <a:prstGeom prst="rect">
            <a:avLst/>
          </a:prstGeom>
          <a:noFill/>
        </p:spPr>
        <p:txBody>
          <a:bodyPr wrap="square" rtlCol="0">
            <a:spAutoFit/>
          </a:bodyPr>
          <a:lstStyle/>
          <a:p>
            <a:pPr marL="0" marR="0" algn="r">
              <a:lnSpc>
                <a:spcPct val="115000"/>
              </a:lnSpc>
            </a:pPr>
            <a:fld id="{32C6145F-F9D5-D942-9DFC-B2ADE210EED1}" type="slidenum">
              <a:rPr lang="en-US" sz="1000" b="1" smtClean="0">
                <a:solidFill>
                  <a:srgbClr val="2E5A7A"/>
                </a:solidFill>
                <a:effectLst/>
                <a:latin typeface="Poppins" pitchFamily="2" charset="77"/>
                <a:ea typeface="Arial" panose="020B0604020202020204" pitchFamily="34" charset="0"/>
                <a:cs typeface="Poppins" pitchFamily="2" charset="77"/>
              </a:rPr>
              <a:t>20</a:t>
            </a:fld>
            <a:endParaRPr lang="en-US" sz="1000" b="1">
              <a:solidFill>
                <a:srgbClr val="2E5A7A"/>
              </a:solidFill>
              <a:effectLst/>
              <a:latin typeface="Poppins" pitchFamily="2" charset="77"/>
              <a:ea typeface="Arial" panose="020B0604020202020204" pitchFamily="34" charset="0"/>
              <a:cs typeface="Poppins" pitchFamily="2" charset="77"/>
            </a:endParaRPr>
          </a:p>
        </p:txBody>
      </p:sp>
      <p:sp>
        <p:nvSpPr>
          <p:cNvPr id="7" name="TextBox 6">
            <a:extLst>
              <a:ext uri="{FF2B5EF4-FFF2-40B4-BE49-F238E27FC236}">
                <a16:creationId xmlns:a16="http://schemas.microsoft.com/office/drawing/2014/main" id="{E439B0E8-00CC-4A23-7887-683DB4A7BB9D}"/>
              </a:ext>
            </a:extLst>
          </p:cNvPr>
          <p:cNvSpPr txBox="1"/>
          <p:nvPr/>
        </p:nvSpPr>
        <p:spPr>
          <a:xfrm>
            <a:off x="8610600" y="3912963"/>
            <a:ext cx="3135085" cy="746358"/>
          </a:xfrm>
          <a:prstGeom prst="rect">
            <a:avLst/>
          </a:prstGeom>
          <a:noFill/>
        </p:spPr>
        <p:txBody>
          <a:bodyPr wrap="square" rtlCol="0">
            <a:spAutoFit/>
          </a:bodyPr>
          <a:lstStyle/>
          <a:p>
            <a:pPr algn="ctr">
              <a:lnSpc>
                <a:spcPts val="1700"/>
              </a:lnSpc>
            </a:pPr>
            <a:r>
              <a:rPr lang="en-US" sz="1400" kern="0">
                <a:solidFill>
                  <a:srgbClr val="2E5A7A"/>
                </a:solidFill>
                <a:effectLst/>
                <a:latin typeface="Arial" panose="020B0604020202020204" pitchFamily="34" charset="0"/>
                <a:ea typeface="Arial" panose="020B0604020202020204" pitchFamily="34" charset="0"/>
                <a:cs typeface="Arial" panose="020B0604020202020204" pitchFamily="34" charset="0"/>
              </a:rPr>
              <a:t>Glycemic criteria:</a:t>
            </a:r>
            <a:br>
              <a:rPr lang="en-US" sz="1400" kern="0">
                <a:solidFill>
                  <a:srgbClr val="2E5A7A"/>
                </a:solidFill>
                <a:effectLst/>
                <a:latin typeface="Arial" panose="020B0604020202020204" pitchFamily="34" charset="0"/>
                <a:ea typeface="Arial" panose="020B0604020202020204" pitchFamily="34" charset="0"/>
                <a:cs typeface="Arial" panose="020B0604020202020204" pitchFamily="34" charset="0"/>
              </a:rPr>
            </a:br>
            <a:r>
              <a:rPr lang="en-US" sz="1400" kern="0">
                <a:solidFill>
                  <a:srgbClr val="2E5A7A"/>
                </a:solidFill>
                <a:effectLst/>
                <a:latin typeface="Arial" panose="020B0604020202020204" pitchFamily="34" charset="0"/>
                <a:ea typeface="Arial" panose="020B0604020202020204" pitchFamily="34" charset="0"/>
                <a:cs typeface="Arial" panose="020B0604020202020204" pitchFamily="34" charset="0"/>
              </a:rPr>
              <a:t>&lt;70 mg/dL (&lt;3.9 mmol/L) AND</a:t>
            </a:r>
            <a:br>
              <a:rPr lang="en-US" sz="1400" kern="0">
                <a:solidFill>
                  <a:srgbClr val="2E5A7A"/>
                </a:solidFill>
                <a:effectLst/>
                <a:latin typeface="Arial" panose="020B0604020202020204" pitchFamily="34" charset="0"/>
                <a:ea typeface="Arial" panose="020B0604020202020204" pitchFamily="34" charset="0"/>
                <a:cs typeface="Arial" panose="020B0604020202020204" pitchFamily="34" charset="0"/>
              </a:rPr>
            </a:br>
            <a:r>
              <a:rPr lang="en-US" sz="1400" kern="0">
                <a:solidFill>
                  <a:srgbClr val="2E5A7A"/>
                </a:solidFill>
                <a:effectLst/>
                <a:latin typeface="Arial" panose="020B0604020202020204" pitchFamily="34" charset="0"/>
                <a:ea typeface="Arial" panose="020B0604020202020204" pitchFamily="34" charset="0"/>
                <a:cs typeface="Arial" panose="020B0604020202020204" pitchFamily="34" charset="0"/>
              </a:rPr>
              <a:t>≥54 mg/dL (≥3.0 mmol/L)</a:t>
            </a:r>
            <a:r>
              <a:rPr lang="en-US" sz="1400" baseline="30000">
                <a:solidFill>
                  <a:srgbClr val="2E5A7A"/>
                </a:solidFill>
                <a:latin typeface="Arial" panose="020B0604020202020204" pitchFamily="34" charset="0"/>
                <a:ea typeface="Arial" panose="020B0604020202020204" pitchFamily="34" charset="0"/>
                <a:cs typeface="Arial" panose="020B0604020202020204" pitchFamily="34" charset="0"/>
              </a:rPr>
              <a:t>1,3</a:t>
            </a:r>
            <a:endParaRPr lang="en-US" sz="1400">
              <a:solidFill>
                <a:srgbClr val="2E5A7A"/>
              </a:solidFill>
              <a:effectLst/>
              <a:latin typeface="Arial" panose="020B0604020202020204" pitchFamily="34" charset="0"/>
              <a:ea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616EC16-84DF-318B-2B3F-E2BF7A47A13D}"/>
              </a:ext>
            </a:extLst>
          </p:cNvPr>
          <p:cNvSpPr txBox="1"/>
          <p:nvPr/>
        </p:nvSpPr>
        <p:spPr>
          <a:xfrm>
            <a:off x="411480" y="1990039"/>
            <a:ext cx="4766310" cy="460382"/>
          </a:xfrm>
          <a:prstGeom prst="rect">
            <a:avLst/>
          </a:prstGeom>
          <a:noFill/>
        </p:spPr>
        <p:txBody>
          <a:bodyPr wrap="square">
            <a:spAutoFit/>
          </a:bodyPr>
          <a:lstStyle/>
          <a:p>
            <a:pPr marL="0" marR="0" algn="ctr">
              <a:lnSpc>
                <a:spcPts val="1400"/>
              </a:lnSpc>
            </a:pPr>
            <a:r>
              <a:rPr lang="en-US" sz="1400" b="1">
                <a:solidFill>
                  <a:srgbClr val="2E5A7A"/>
                </a:solidFill>
                <a:effectLst/>
                <a:latin typeface="Poppins" pitchFamily="2" charset="77"/>
                <a:ea typeface="Arial" panose="020B0604020202020204" pitchFamily="34" charset="0"/>
                <a:cs typeface="Poppins" pitchFamily="2" charset="77"/>
              </a:rPr>
              <a:t>HYPOGLYCEMIA LEVEL 3: </a:t>
            </a:r>
            <a:br>
              <a:rPr lang="en-US" sz="1400" b="1">
                <a:solidFill>
                  <a:srgbClr val="2E5A7A"/>
                </a:solidFill>
                <a:effectLst/>
                <a:latin typeface="Poppins" pitchFamily="2" charset="77"/>
                <a:ea typeface="Arial" panose="020B0604020202020204" pitchFamily="34" charset="0"/>
                <a:cs typeface="Poppins" pitchFamily="2" charset="77"/>
              </a:rPr>
            </a:br>
            <a:r>
              <a:rPr lang="en-US" sz="1400" b="1">
                <a:solidFill>
                  <a:srgbClr val="2E5A7A"/>
                </a:solidFill>
                <a:effectLst/>
                <a:latin typeface="Poppins" pitchFamily="2" charset="77"/>
                <a:ea typeface="Arial" panose="020B0604020202020204" pitchFamily="34" charset="0"/>
                <a:cs typeface="Poppins" pitchFamily="2" charset="77"/>
              </a:rPr>
              <a:t>SEVERE HYPOGLYCEMIC EVENTS</a:t>
            </a:r>
          </a:p>
        </p:txBody>
      </p:sp>
      <p:sp>
        <p:nvSpPr>
          <p:cNvPr id="9" name="TextBox 8">
            <a:extLst>
              <a:ext uri="{FF2B5EF4-FFF2-40B4-BE49-F238E27FC236}">
                <a16:creationId xmlns:a16="http://schemas.microsoft.com/office/drawing/2014/main" id="{A3583289-EB4C-28D4-44DD-E0239DE5E75E}"/>
              </a:ext>
            </a:extLst>
          </p:cNvPr>
          <p:cNvSpPr txBox="1"/>
          <p:nvPr/>
        </p:nvSpPr>
        <p:spPr>
          <a:xfrm>
            <a:off x="5337810" y="2390089"/>
            <a:ext cx="3063240" cy="280846"/>
          </a:xfrm>
          <a:prstGeom prst="rect">
            <a:avLst/>
          </a:prstGeom>
          <a:noFill/>
        </p:spPr>
        <p:txBody>
          <a:bodyPr wrap="square">
            <a:spAutoFit/>
          </a:bodyPr>
          <a:lstStyle/>
          <a:p>
            <a:pPr marL="0" marR="0" algn="ctr">
              <a:lnSpc>
                <a:spcPts val="1400"/>
              </a:lnSpc>
            </a:pPr>
            <a:r>
              <a:rPr lang="en-US" sz="1400">
                <a:solidFill>
                  <a:srgbClr val="2E5A7A"/>
                </a:solidFill>
                <a:effectLst/>
                <a:latin typeface="Poppins" pitchFamily="2" charset="77"/>
                <a:ea typeface="Arial" panose="020B0604020202020204" pitchFamily="34" charset="0"/>
                <a:cs typeface="Poppins" pitchFamily="2" charset="77"/>
              </a:rPr>
              <a:t>HYPOGLYCEMIA LEVEL 2: </a:t>
            </a:r>
          </a:p>
        </p:txBody>
      </p:sp>
      <p:sp>
        <p:nvSpPr>
          <p:cNvPr id="10" name="TextBox 9">
            <a:extLst>
              <a:ext uri="{FF2B5EF4-FFF2-40B4-BE49-F238E27FC236}">
                <a16:creationId xmlns:a16="http://schemas.microsoft.com/office/drawing/2014/main" id="{D0077A56-A691-657C-4F55-A2B46A7D89B6}"/>
              </a:ext>
            </a:extLst>
          </p:cNvPr>
          <p:cNvSpPr txBox="1"/>
          <p:nvPr/>
        </p:nvSpPr>
        <p:spPr>
          <a:xfrm>
            <a:off x="8595360" y="2641549"/>
            <a:ext cx="3063240" cy="280846"/>
          </a:xfrm>
          <a:prstGeom prst="rect">
            <a:avLst/>
          </a:prstGeom>
          <a:noFill/>
        </p:spPr>
        <p:txBody>
          <a:bodyPr wrap="square">
            <a:spAutoFit/>
          </a:bodyPr>
          <a:lstStyle/>
          <a:p>
            <a:pPr marL="0" marR="0" algn="ctr">
              <a:lnSpc>
                <a:spcPts val="1400"/>
              </a:lnSpc>
            </a:pPr>
            <a:r>
              <a:rPr lang="en-US" sz="1400">
                <a:solidFill>
                  <a:srgbClr val="2E5A7A"/>
                </a:solidFill>
                <a:effectLst/>
                <a:latin typeface="Poppins" pitchFamily="2" charset="77"/>
                <a:ea typeface="Arial" panose="020B0604020202020204" pitchFamily="34" charset="0"/>
                <a:cs typeface="Poppins" pitchFamily="2" charset="77"/>
              </a:rPr>
              <a:t>HYPOGLYCEMIA LEVEL 1: </a:t>
            </a:r>
          </a:p>
        </p:txBody>
      </p:sp>
      <p:sp>
        <p:nvSpPr>
          <p:cNvPr id="12" name="TextBox 11">
            <a:extLst>
              <a:ext uri="{FF2B5EF4-FFF2-40B4-BE49-F238E27FC236}">
                <a16:creationId xmlns:a16="http://schemas.microsoft.com/office/drawing/2014/main" id="{561611E8-9600-0182-581F-9C1A2602B2C1}"/>
              </a:ext>
            </a:extLst>
          </p:cNvPr>
          <p:cNvSpPr txBox="1"/>
          <p:nvPr/>
        </p:nvSpPr>
        <p:spPr>
          <a:xfrm>
            <a:off x="5345430" y="4047433"/>
            <a:ext cx="3135085" cy="559577"/>
          </a:xfrm>
          <a:prstGeom prst="rect">
            <a:avLst/>
          </a:prstGeom>
          <a:noFill/>
        </p:spPr>
        <p:txBody>
          <a:bodyPr wrap="square" rtlCol="0">
            <a:spAutoFit/>
          </a:bodyPr>
          <a:lstStyle/>
          <a:p>
            <a:pPr algn="ctr">
              <a:lnSpc>
                <a:spcPts val="1920"/>
              </a:lnSpc>
            </a:pPr>
            <a:r>
              <a:rPr lang="en-US" sz="1400">
                <a:solidFill>
                  <a:srgbClr val="2E5A7A"/>
                </a:solidFill>
                <a:latin typeface="Arial" panose="020B0604020202020204" pitchFamily="34" charset="0"/>
                <a:ea typeface="Arial" panose="020B0604020202020204" pitchFamily="34" charset="0"/>
                <a:cs typeface="Arial" panose="020B0604020202020204" pitchFamily="34" charset="0"/>
              </a:rPr>
              <a:t>Glycemic criteria:</a:t>
            </a:r>
            <a:br>
              <a:rPr lang="en-US" sz="1400">
                <a:solidFill>
                  <a:srgbClr val="2E5A7A"/>
                </a:solidFill>
                <a:latin typeface="Arial" panose="020B0604020202020204" pitchFamily="34" charset="0"/>
                <a:ea typeface="Arial" panose="020B0604020202020204" pitchFamily="34" charset="0"/>
                <a:cs typeface="Arial" panose="020B0604020202020204" pitchFamily="34" charset="0"/>
              </a:rPr>
            </a:br>
            <a:r>
              <a:rPr lang="en-US" sz="1400">
                <a:solidFill>
                  <a:srgbClr val="2E5A7A"/>
                </a:solidFill>
                <a:latin typeface="Arial" panose="020B0604020202020204" pitchFamily="34" charset="0"/>
                <a:ea typeface="Arial" panose="020B0604020202020204" pitchFamily="34" charset="0"/>
                <a:cs typeface="Arial" panose="020B0604020202020204" pitchFamily="34" charset="0"/>
              </a:rPr>
              <a:t>&lt;54 mg/dL (&lt;3.0 mmol/L)</a:t>
            </a:r>
            <a:r>
              <a:rPr lang="en-US" sz="1400" baseline="30000">
                <a:solidFill>
                  <a:srgbClr val="2E5A7A"/>
                </a:solidFill>
                <a:latin typeface="Arial" panose="020B0604020202020204" pitchFamily="34" charset="0"/>
                <a:ea typeface="Arial" panose="020B0604020202020204" pitchFamily="34" charset="0"/>
                <a:cs typeface="Arial" panose="020B0604020202020204" pitchFamily="34" charset="0"/>
              </a:rPr>
              <a:t>1,3</a:t>
            </a:r>
            <a:endParaRPr lang="en-US" sz="1400">
              <a:solidFill>
                <a:srgbClr val="2E5A7A"/>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5074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5B8D2-10A4-DCF8-3CBC-429F9362AA92}"/>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C6499CF3-19F6-2B18-25BE-D81788685A17}"/>
              </a:ext>
            </a:extLst>
          </p:cNvPr>
          <p:cNvSpPr/>
          <p:nvPr/>
        </p:nvSpPr>
        <p:spPr>
          <a:xfrm>
            <a:off x="0" y="4511040"/>
            <a:ext cx="6192456" cy="1085088"/>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BB741D2-96D5-3CC2-5C6B-B86C16EF903B}"/>
              </a:ext>
            </a:extLst>
          </p:cNvPr>
          <p:cNvSpPr txBox="1"/>
          <p:nvPr/>
        </p:nvSpPr>
        <p:spPr>
          <a:xfrm>
            <a:off x="1439952" y="5921958"/>
            <a:ext cx="10153750" cy="579774"/>
          </a:xfrm>
          <a:prstGeom prst="rect">
            <a:avLst/>
          </a:prstGeom>
          <a:noFill/>
        </p:spPr>
        <p:txBody>
          <a:bodyPr wrap="square" rtlCol="0">
            <a:spAutoFit/>
          </a:bodyPr>
          <a:lstStyle/>
          <a:p>
            <a:pPr>
              <a:lnSpc>
                <a:spcPct val="115000"/>
              </a:lnSpc>
            </a:pPr>
            <a:r>
              <a:rPr lang="en-US" sz="1400">
                <a:latin typeface="Poppins" pitchFamily="2" charset="77"/>
                <a:cs typeface="Poppins" pitchFamily="2" charset="77"/>
              </a:rPr>
              <a:t>Vertex and the Vertex triangle logo are registered trademarks of Vertex Pharmaceuticals Incorporated.</a:t>
            </a:r>
            <a:endParaRPr lang="en-US" sz="1400">
              <a:effectLst/>
              <a:latin typeface="Poppins" pitchFamily="2" charset="77"/>
              <a:ea typeface="Arial" panose="020B0604020202020204" pitchFamily="34" charset="0"/>
              <a:cs typeface="Poppins" pitchFamily="2" charset="77"/>
            </a:endParaRPr>
          </a:p>
          <a:p>
            <a:pPr marL="0" marR="0">
              <a:lnSpc>
                <a:spcPct val="115000"/>
              </a:lnSpc>
            </a:pPr>
            <a:r>
              <a:rPr lang="en-US" sz="1400">
                <a:effectLst/>
                <a:latin typeface="Poppins" pitchFamily="2" charset="77"/>
                <a:ea typeface="Arial" panose="020B0604020202020204" pitchFamily="34" charset="0"/>
                <a:cs typeface="Poppins" pitchFamily="2" charset="77"/>
              </a:rPr>
              <a:t>© 2025 Vertex Pharmaceuticals Incorporated | VXR-US-02-2500151 (v1.0) | </a:t>
            </a:r>
            <a:r>
              <a:rPr lang="en-US" sz="1400">
                <a:latin typeface="Poppins" pitchFamily="2" charset="77"/>
                <a:ea typeface="Arial" panose="020B0604020202020204" pitchFamily="34" charset="0"/>
                <a:cs typeface="Poppins" pitchFamily="2" charset="77"/>
              </a:rPr>
              <a:t>11</a:t>
            </a:r>
            <a:r>
              <a:rPr lang="en-US" sz="1400">
                <a:effectLst/>
                <a:latin typeface="Poppins" pitchFamily="2" charset="77"/>
                <a:ea typeface="Arial" panose="020B0604020202020204" pitchFamily="34" charset="0"/>
                <a:cs typeface="Poppins" pitchFamily="2" charset="77"/>
              </a:rPr>
              <a:t>/2025</a:t>
            </a:r>
          </a:p>
        </p:txBody>
      </p:sp>
      <p:sp>
        <p:nvSpPr>
          <p:cNvPr id="2" name="Rectangle 2">
            <a:extLst>
              <a:ext uri="{FF2B5EF4-FFF2-40B4-BE49-F238E27FC236}">
                <a16:creationId xmlns:a16="http://schemas.microsoft.com/office/drawing/2014/main" id="{652FABEA-3547-3D6B-5D44-7E431447652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TextBox 22">
            <a:extLst>
              <a:ext uri="{FF2B5EF4-FFF2-40B4-BE49-F238E27FC236}">
                <a16:creationId xmlns:a16="http://schemas.microsoft.com/office/drawing/2014/main" id="{0AEC12DF-F86C-955F-809F-60CDC8155AE0}"/>
              </a:ext>
            </a:extLst>
          </p:cNvPr>
          <p:cNvSpPr txBox="1"/>
          <p:nvPr/>
        </p:nvSpPr>
        <p:spPr>
          <a:xfrm>
            <a:off x="396021" y="1047189"/>
            <a:ext cx="6494637" cy="1200329"/>
          </a:xfrm>
          <a:prstGeom prst="rect">
            <a:avLst/>
          </a:prstGeom>
          <a:noFill/>
        </p:spPr>
        <p:txBody>
          <a:bodyPr wrap="square" rtlCol="0">
            <a:spAutoFit/>
          </a:bodyPr>
          <a:lstStyle/>
          <a:p>
            <a:r>
              <a:rPr lang="en-US" sz="7200" b="1">
                <a:solidFill>
                  <a:srgbClr val="0D1D2C"/>
                </a:solidFill>
                <a:effectLst/>
                <a:latin typeface="Poppins" pitchFamily="2" charset="77"/>
                <a:cs typeface="Poppins" pitchFamily="2" charset="77"/>
              </a:rPr>
              <a:t>Thank You</a:t>
            </a:r>
            <a:endParaRPr lang="en-US" sz="7200">
              <a:solidFill>
                <a:srgbClr val="0D1D2C"/>
              </a:solidFill>
              <a:effectLst/>
              <a:latin typeface="Poppins" pitchFamily="2" charset="77"/>
              <a:cs typeface="Poppins" pitchFamily="2" charset="77"/>
            </a:endParaRPr>
          </a:p>
        </p:txBody>
      </p:sp>
      <p:pic>
        <p:nvPicPr>
          <p:cNvPr id="11" name="Picture 10">
            <a:extLst>
              <a:ext uri="{FF2B5EF4-FFF2-40B4-BE49-F238E27FC236}">
                <a16:creationId xmlns:a16="http://schemas.microsoft.com/office/drawing/2014/main" id="{E9473CC1-C8AF-AA77-AC80-5FA9E8A9CBA7}"/>
              </a:ext>
            </a:extLst>
          </p:cNvPr>
          <p:cNvPicPr>
            <a:picLocks noChangeAspect="1"/>
          </p:cNvPicPr>
          <p:nvPr/>
        </p:nvPicPr>
        <p:blipFill>
          <a:blip r:embed="rId3"/>
          <a:srcRect/>
          <a:stretch/>
        </p:blipFill>
        <p:spPr>
          <a:xfrm>
            <a:off x="365647" y="5908132"/>
            <a:ext cx="932212" cy="494072"/>
          </a:xfrm>
          <a:prstGeom prst="rect">
            <a:avLst/>
          </a:prstGeom>
        </p:spPr>
      </p:pic>
      <p:sp>
        <p:nvSpPr>
          <p:cNvPr id="15" name="TextBox 14">
            <a:extLst>
              <a:ext uri="{FF2B5EF4-FFF2-40B4-BE49-F238E27FC236}">
                <a16:creationId xmlns:a16="http://schemas.microsoft.com/office/drawing/2014/main" id="{45867590-6D2D-A745-8157-8CEC284D54FF}"/>
              </a:ext>
            </a:extLst>
          </p:cNvPr>
          <p:cNvSpPr txBox="1"/>
          <p:nvPr/>
        </p:nvSpPr>
        <p:spPr>
          <a:xfrm>
            <a:off x="9227127" y="6268994"/>
            <a:ext cx="2586520" cy="263534"/>
          </a:xfrm>
          <a:prstGeom prst="rect">
            <a:avLst/>
          </a:prstGeom>
          <a:noFill/>
        </p:spPr>
        <p:txBody>
          <a:bodyPr wrap="square" rtlCol="0">
            <a:spAutoFit/>
          </a:bodyPr>
          <a:lstStyle/>
          <a:p>
            <a:pPr marL="0" marR="0" algn="r">
              <a:lnSpc>
                <a:spcPct val="115000"/>
              </a:lnSpc>
            </a:pPr>
            <a:fld id="{32C6145F-F9D5-D942-9DFC-B2ADE210EED1}" type="slidenum">
              <a:rPr lang="en-US" sz="1000" b="1" smtClean="0">
                <a:solidFill>
                  <a:srgbClr val="2E5A7A"/>
                </a:solidFill>
                <a:effectLst/>
                <a:latin typeface="Poppins" pitchFamily="2" charset="77"/>
                <a:ea typeface="Arial" panose="020B0604020202020204" pitchFamily="34" charset="0"/>
                <a:cs typeface="Poppins" pitchFamily="2" charset="77"/>
              </a:rPr>
              <a:t>21</a:t>
            </a:fld>
            <a:endParaRPr lang="en-US" sz="1000" b="1">
              <a:solidFill>
                <a:srgbClr val="2E5A7A"/>
              </a:solidFill>
              <a:effectLst/>
              <a:latin typeface="Poppins" pitchFamily="2" charset="77"/>
              <a:ea typeface="Arial" panose="020B0604020202020204" pitchFamily="34" charset="0"/>
              <a:cs typeface="Poppins" pitchFamily="2" charset="77"/>
            </a:endParaRPr>
          </a:p>
        </p:txBody>
      </p:sp>
      <p:pic>
        <p:nvPicPr>
          <p:cNvPr id="19" name="Picture 18">
            <a:extLst>
              <a:ext uri="{FF2B5EF4-FFF2-40B4-BE49-F238E27FC236}">
                <a16:creationId xmlns:a16="http://schemas.microsoft.com/office/drawing/2014/main" id="{F966C718-D073-FDF2-029A-5C651DC9448D}"/>
              </a:ext>
            </a:extLst>
          </p:cNvPr>
          <p:cNvPicPr>
            <a:picLocks noChangeAspect="1"/>
          </p:cNvPicPr>
          <p:nvPr/>
        </p:nvPicPr>
        <p:blipFill>
          <a:blip r:embed="rId4">
            <a:extLst>
              <a:ext uri="{96DAC541-7B7A-43D3-8B79-37D633B846F1}">
                <asvg:svgBlip xmlns:asvg="http://schemas.microsoft.com/office/drawing/2016/SVG/main" r:embed="rId5"/>
              </a:ext>
            </a:extLst>
          </a:blip>
          <a:srcRect l="9813" t="9813" r="9506" b="9506"/>
          <a:stretch>
            <a:fillRect/>
          </a:stretch>
        </p:blipFill>
        <p:spPr>
          <a:xfrm>
            <a:off x="7805056" y="1043047"/>
            <a:ext cx="4027715" cy="4027715"/>
          </a:xfrm>
          <a:prstGeom prst="rect">
            <a:avLst/>
          </a:prstGeom>
        </p:spPr>
      </p:pic>
      <p:sp>
        <p:nvSpPr>
          <p:cNvPr id="13" name="TextBox 12">
            <a:extLst>
              <a:ext uri="{FF2B5EF4-FFF2-40B4-BE49-F238E27FC236}">
                <a16:creationId xmlns:a16="http://schemas.microsoft.com/office/drawing/2014/main" id="{121D10DB-3E47-6CE4-F04E-EEEB56E62DEE}"/>
              </a:ext>
            </a:extLst>
          </p:cNvPr>
          <p:cNvSpPr txBox="1"/>
          <p:nvPr/>
        </p:nvSpPr>
        <p:spPr>
          <a:xfrm>
            <a:off x="396021" y="2279086"/>
            <a:ext cx="5970055" cy="3229730"/>
          </a:xfrm>
          <a:prstGeom prst="rect">
            <a:avLst/>
          </a:prstGeom>
          <a:noFill/>
        </p:spPr>
        <p:txBody>
          <a:bodyPr wrap="square" rtlCol="0">
            <a:spAutoFit/>
          </a:bodyPr>
          <a:lstStyle/>
          <a:p>
            <a:pPr marL="0" marR="0">
              <a:lnSpc>
                <a:spcPct val="115000"/>
              </a:lnSpc>
              <a:buNone/>
            </a:pPr>
            <a:r>
              <a:rPr lang="en-US" sz="2800" b="0" i="0">
                <a:solidFill>
                  <a:srgbClr val="222222"/>
                </a:solidFill>
                <a:effectLst/>
                <a:latin typeface="Poppins" pitchFamily="2" charset="77"/>
                <a:cs typeface="Poppins" pitchFamily="2" charset="77"/>
              </a:rPr>
              <a:t>Empower </a:t>
            </a:r>
            <a:r>
              <a:rPr lang="en-US" sz="2800">
                <a:solidFill>
                  <a:srgbClr val="222222"/>
                </a:solidFill>
                <a:latin typeface="Poppins" pitchFamily="2" charset="77"/>
                <a:cs typeface="Poppins" pitchFamily="2" charset="77"/>
              </a:rPr>
              <a:t>people with T1D in </a:t>
            </a:r>
            <a:br>
              <a:rPr lang="en-US" sz="2800">
                <a:solidFill>
                  <a:srgbClr val="222222"/>
                </a:solidFill>
                <a:latin typeface="Poppins" pitchFamily="2" charset="77"/>
                <a:cs typeface="Poppins" pitchFamily="2" charset="77"/>
              </a:rPr>
            </a:br>
            <a:r>
              <a:rPr lang="en-US" sz="2800">
                <a:solidFill>
                  <a:srgbClr val="222222"/>
                </a:solidFill>
                <a:latin typeface="Poppins" pitchFamily="2" charset="77"/>
                <a:cs typeface="Poppins" pitchFamily="2" charset="77"/>
              </a:rPr>
              <a:t>your practice</a:t>
            </a:r>
            <a:r>
              <a:rPr lang="en-US" sz="2800" b="0" i="0">
                <a:solidFill>
                  <a:srgbClr val="222222"/>
                </a:solidFill>
                <a:effectLst/>
                <a:latin typeface="Poppins" pitchFamily="2" charset="77"/>
                <a:cs typeface="Poppins" pitchFamily="2" charset="77"/>
              </a:rPr>
              <a:t> to report their severe hypoglycemic events by discussing them at every visit </a:t>
            </a:r>
            <a:br>
              <a:rPr lang="en-US" sz="2200" b="0" i="0">
                <a:solidFill>
                  <a:srgbClr val="222222"/>
                </a:solidFill>
                <a:effectLst/>
                <a:latin typeface="Poppins" pitchFamily="2" charset="77"/>
                <a:cs typeface="Poppins" pitchFamily="2" charset="77"/>
              </a:rPr>
            </a:br>
            <a:br>
              <a:rPr lang="en-US" sz="2200" b="0" i="0">
                <a:solidFill>
                  <a:srgbClr val="222222"/>
                </a:solidFill>
                <a:effectLst/>
                <a:latin typeface="Poppins" pitchFamily="2" charset="77"/>
                <a:cs typeface="Poppins" pitchFamily="2" charset="77"/>
              </a:rPr>
            </a:br>
            <a:r>
              <a:rPr lang="en-US" sz="2200" b="0" i="0">
                <a:solidFill>
                  <a:srgbClr val="9ABCC3"/>
                </a:solidFill>
                <a:effectLst/>
                <a:latin typeface="Poppins" pitchFamily="2" charset="77"/>
                <a:cs typeface="Poppins" pitchFamily="2" charset="77"/>
              </a:rPr>
              <a:t>For more information, </a:t>
            </a:r>
            <a:br>
              <a:rPr lang="en-US" sz="2200" b="0" i="0">
                <a:solidFill>
                  <a:srgbClr val="9ABCC3"/>
                </a:solidFill>
                <a:effectLst/>
                <a:latin typeface="Poppins" pitchFamily="2" charset="77"/>
                <a:cs typeface="Poppins" pitchFamily="2" charset="77"/>
              </a:rPr>
            </a:br>
            <a:r>
              <a:rPr lang="en-US" sz="2200" kern="0">
                <a:solidFill>
                  <a:srgbClr val="9ABCC3"/>
                </a:solidFill>
                <a:effectLst/>
                <a:latin typeface="Poppins" pitchFamily="2" charset="77"/>
                <a:ea typeface="Arial" panose="020B0604020202020204" pitchFamily="34" charset="0"/>
                <a:cs typeface="Poppins" pitchFamily="2" charset="77"/>
              </a:rPr>
              <a:t>visit </a:t>
            </a:r>
            <a:r>
              <a:rPr lang="en-US" sz="2200" b="1" kern="0" err="1">
                <a:solidFill>
                  <a:schemeClr val="bg1"/>
                </a:solidFill>
                <a:latin typeface="Poppins" pitchFamily="2" charset="77"/>
                <a:ea typeface="Arial" panose="020B0604020202020204" pitchFamily="34" charset="0"/>
                <a:cs typeface="Poppins" pitchFamily="2" charset="77"/>
              </a:rPr>
              <a:t>s</a:t>
            </a:r>
            <a:r>
              <a:rPr lang="en-US" sz="2200" b="1" kern="0" err="1">
                <a:solidFill>
                  <a:schemeClr val="bg1"/>
                </a:solidFill>
                <a:effectLst/>
                <a:latin typeface="Poppins" pitchFamily="2" charset="77"/>
                <a:ea typeface="Arial" panose="020B0604020202020204" pitchFamily="34" charset="0"/>
                <a:cs typeface="Poppins" pitchFamily="2" charset="77"/>
              </a:rPr>
              <a:t>potlightseverehypos.com</a:t>
            </a:r>
            <a:endParaRPr lang="en-US" sz="2200" b="1">
              <a:solidFill>
                <a:schemeClr val="bg1"/>
              </a:solidFill>
              <a:effectLst/>
              <a:latin typeface="Poppins" pitchFamily="2" charset="77"/>
              <a:ea typeface="Arial" panose="020B0604020202020204" pitchFamily="34" charset="0"/>
              <a:cs typeface="Poppins" pitchFamily="2" charset="77"/>
            </a:endParaRPr>
          </a:p>
        </p:txBody>
      </p:sp>
    </p:spTree>
    <p:extLst>
      <p:ext uri="{BB962C8B-B14F-4D97-AF65-F5344CB8AC3E}">
        <p14:creationId xmlns:p14="http://schemas.microsoft.com/office/powerpoint/2010/main" val="340910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D0390-B45C-EF72-149A-B0B1D63D8B1A}"/>
            </a:ext>
          </a:extLst>
        </p:cNvPr>
        <p:cNvGrpSpPr/>
        <p:nvPr/>
      </p:nvGrpSpPr>
      <p:grpSpPr>
        <a:xfrm>
          <a:off x="0" y="0"/>
          <a:ext cx="0" cy="0"/>
          <a:chOff x="0" y="0"/>
          <a:chExt cx="0" cy="0"/>
        </a:xfrm>
      </p:grpSpPr>
      <p:sp>
        <p:nvSpPr>
          <p:cNvPr id="40" name="Rounded Rectangle 39">
            <a:extLst>
              <a:ext uri="{FF2B5EF4-FFF2-40B4-BE49-F238E27FC236}">
                <a16:creationId xmlns:a16="http://schemas.microsoft.com/office/drawing/2014/main" id="{BF6F5662-3A94-EA53-E755-DAF4998F86B2}"/>
              </a:ext>
            </a:extLst>
          </p:cNvPr>
          <p:cNvSpPr/>
          <p:nvPr/>
        </p:nvSpPr>
        <p:spPr>
          <a:xfrm>
            <a:off x="9119260" y="2087899"/>
            <a:ext cx="2664124" cy="3111516"/>
          </a:xfrm>
          <a:prstGeom prst="roundRect">
            <a:avLst>
              <a:gd name="adj" fmla="val 9460"/>
            </a:avLst>
          </a:prstGeom>
          <a:solidFill>
            <a:schemeClr val="bg1"/>
          </a:solidFill>
          <a:ln>
            <a:solidFill>
              <a:srgbClr val="2E5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4ED5CAE0-4372-50F0-AEF7-5ED2EE252C23}"/>
              </a:ext>
            </a:extLst>
          </p:cNvPr>
          <p:cNvSpPr/>
          <p:nvPr/>
        </p:nvSpPr>
        <p:spPr>
          <a:xfrm>
            <a:off x="6197930" y="2087899"/>
            <a:ext cx="2664124" cy="3111516"/>
          </a:xfrm>
          <a:prstGeom prst="roundRect">
            <a:avLst>
              <a:gd name="adj" fmla="val 9460"/>
            </a:avLst>
          </a:prstGeom>
          <a:solidFill>
            <a:schemeClr val="bg1"/>
          </a:solidFill>
          <a:ln>
            <a:solidFill>
              <a:srgbClr val="2E5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3A655AD9-AFBF-12E1-BBD7-17E8E4962A0D}"/>
              </a:ext>
            </a:extLst>
          </p:cNvPr>
          <p:cNvSpPr/>
          <p:nvPr/>
        </p:nvSpPr>
        <p:spPr>
          <a:xfrm>
            <a:off x="3276600" y="2087899"/>
            <a:ext cx="2664124" cy="3111516"/>
          </a:xfrm>
          <a:prstGeom prst="roundRect">
            <a:avLst>
              <a:gd name="adj" fmla="val 9460"/>
            </a:avLst>
          </a:prstGeom>
          <a:solidFill>
            <a:schemeClr val="bg1"/>
          </a:solidFill>
          <a:ln>
            <a:solidFill>
              <a:srgbClr val="2E5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918356AA-08DD-32E9-3C89-FFA255F3362C}"/>
              </a:ext>
            </a:extLst>
          </p:cNvPr>
          <p:cNvSpPr/>
          <p:nvPr/>
        </p:nvSpPr>
        <p:spPr>
          <a:xfrm>
            <a:off x="375959" y="2087899"/>
            <a:ext cx="2664124" cy="3111516"/>
          </a:xfrm>
          <a:prstGeom prst="roundRect">
            <a:avLst>
              <a:gd name="adj" fmla="val 9460"/>
            </a:avLst>
          </a:prstGeom>
          <a:solidFill>
            <a:schemeClr val="bg1"/>
          </a:solidFill>
          <a:ln>
            <a:solidFill>
              <a:srgbClr val="2E5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C60BE23-10B0-2699-EA55-A9EB842A3496}"/>
              </a:ext>
            </a:extLst>
          </p:cNvPr>
          <p:cNvCxnSpPr>
            <a:cxnSpLocks/>
          </p:cNvCxnSpPr>
          <p:nvPr/>
        </p:nvCxnSpPr>
        <p:spPr>
          <a:xfrm>
            <a:off x="425720" y="543698"/>
            <a:ext cx="10427337" cy="0"/>
          </a:xfrm>
          <a:prstGeom prst="line">
            <a:avLst/>
          </a:prstGeom>
          <a:ln>
            <a:solidFill>
              <a:srgbClr val="9ABCC3"/>
            </a:solidFill>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75FA8680-4AC8-81BF-3235-393CCBF53EB1}"/>
              </a:ext>
            </a:extLst>
          </p:cNvPr>
          <p:cNvPicPr>
            <a:picLocks noChangeAspect="1"/>
          </p:cNvPicPr>
          <p:nvPr/>
        </p:nvPicPr>
        <p:blipFill>
          <a:blip r:embed="rId3"/>
          <a:srcRect/>
          <a:stretch/>
        </p:blipFill>
        <p:spPr>
          <a:xfrm>
            <a:off x="940334" y="2333559"/>
            <a:ext cx="1535374" cy="1535374"/>
          </a:xfrm>
          <a:prstGeom prst="rect">
            <a:avLst/>
          </a:prstGeom>
        </p:spPr>
      </p:pic>
      <p:pic>
        <p:nvPicPr>
          <p:cNvPr id="16" name="Picture 15">
            <a:extLst>
              <a:ext uri="{FF2B5EF4-FFF2-40B4-BE49-F238E27FC236}">
                <a16:creationId xmlns:a16="http://schemas.microsoft.com/office/drawing/2014/main" id="{7A2C5D35-7D07-619D-EF87-6381510C9779}"/>
              </a:ext>
            </a:extLst>
          </p:cNvPr>
          <p:cNvPicPr>
            <a:picLocks noChangeAspect="1"/>
          </p:cNvPicPr>
          <p:nvPr/>
        </p:nvPicPr>
        <p:blipFill>
          <a:blip r:embed="rId4"/>
          <a:srcRect/>
          <a:stretch/>
        </p:blipFill>
        <p:spPr>
          <a:xfrm>
            <a:off x="3818683" y="2251672"/>
            <a:ext cx="1579959" cy="1579959"/>
          </a:xfrm>
          <a:prstGeom prst="rect">
            <a:avLst/>
          </a:prstGeom>
        </p:spPr>
      </p:pic>
      <p:pic>
        <p:nvPicPr>
          <p:cNvPr id="17" name="Picture 16">
            <a:extLst>
              <a:ext uri="{FF2B5EF4-FFF2-40B4-BE49-F238E27FC236}">
                <a16:creationId xmlns:a16="http://schemas.microsoft.com/office/drawing/2014/main" id="{CA07ED14-5F2B-7A79-AE6A-6181028B69AA}"/>
              </a:ext>
            </a:extLst>
          </p:cNvPr>
          <p:cNvPicPr>
            <a:picLocks noChangeAspect="1"/>
          </p:cNvPicPr>
          <p:nvPr/>
        </p:nvPicPr>
        <p:blipFill>
          <a:blip r:embed="rId5"/>
          <a:srcRect l="421" t="2058" r="5729" b="4093"/>
          <a:stretch/>
        </p:blipFill>
        <p:spPr>
          <a:xfrm>
            <a:off x="9605853" y="2212111"/>
            <a:ext cx="1690939" cy="1690939"/>
          </a:xfrm>
          <a:prstGeom prst="rect">
            <a:avLst/>
          </a:prstGeom>
        </p:spPr>
      </p:pic>
      <p:pic>
        <p:nvPicPr>
          <p:cNvPr id="18" name="Picture 17">
            <a:extLst>
              <a:ext uri="{FF2B5EF4-FFF2-40B4-BE49-F238E27FC236}">
                <a16:creationId xmlns:a16="http://schemas.microsoft.com/office/drawing/2014/main" id="{EEE0CA22-A2E7-DB60-94EC-BAC61EDAFC25}"/>
              </a:ext>
            </a:extLst>
          </p:cNvPr>
          <p:cNvPicPr>
            <a:picLocks noChangeAspect="1"/>
          </p:cNvPicPr>
          <p:nvPr/>
        </p:nvPicPr>
        <p:blipFill>
          <a:blip r:embed="rId6"/>
          <a:srcRect l="7636" t="-1534" r="1569" b="10740"/>
          <a:stretch/>
        </p:blipFill>
        <p:spPr>
          <a:xfrm>
            <a:off x="6677007" y="2169784"/>
            <a:ext cx="1705971" cy="1705971"/>
          </a:xfrm>
          <a:prstGeom prst="rect">
            <a:avLst/>
          </a:prstGeom>
        </p:spPr>
      </p:pic>
      <p:sp>
        <p:nvSpPr>
          <p:cNvPr id="44" name="TextBox 43">
            <a:extLst>
              <a:ext uri="{FF2B5EF4-FFF2-40B4-BE49-F238E27FC236}">
                <a16:creationId xmlns:a16="http://schemas.microsoft.com/office/drawing/2014/main" id="{64F917A4-556F-82B2-4A11-43A719D6373F}"/>
              </a:ext>
            </a:extLst>
          </p:cNvPr>
          <p:cNvSpPr txBox="1"/>
          <p:nvPr/>
        </p:nvSpPr>
        <p:spPr>
          <a:xfrm>
            <a:off x="391886" y="3987543"/>
            <a:ext cx="2624446" cy="830997"/>
          </a:xfrm>
          <a:prstGeom prst="rect">
            <a:avLst/>
          </a:prstGeom>
          <a:noFill/>
        </p:spPr>
        <p:txBody>
          <a:bodyPr wrap="square" rtlCol="0">
            <a:spAutoFit/>
          </a:bodyPr>
          <a:lstStyle/>
          <a:p>
            <a:pPr algn="ctr">
              <a:spcBef>
                <a:spcPts val="1800"/>
              </a:spcBef>
              <a:spcAft>
                <a:spcPts val="1800"/>
              </a:spcAft>
              <a:buNone/>
            </a:pPr>
            <a:r>
              <a:rPr lang="en-US" sz="1600" b="0" i="0">
                <a:solidFill>
                  <a:srgbClr val="2E5A7A"/>
                </a:solidFill>
                <a:effectLst/>
                <a:latin typeface="Poppins" pitchFamily="2" charset="77"/>
                <a:cs typeface="Poppins" pitchFamily="2" charset="77"/>
              </a:rPr>
              <a:t>Discover </a:t>
            </a:r>
            <a:br>
              <a:rPr lang="en-US" sz="1600" b="0" i="0">
                <a:solidFill>
                  <a:srgbClr val="2E5A7A"/>
                </a:solidFill>
                <a:effectLst/>
                <a:latin typeface="Poppins" pitchFamily="2" charset="77"/>
                <a:cs typeface="Poppins" pitchFamily="2" charset="77"/>
              </a:rPr>
            </a:br>
            <a:r>
              <a:rPr lang="en-US" sz="1600" b="0" i="0">
                <a:solidFill>
                  <a:srgbClr val="2E5A7A"/>
                </a:solidFill>
                <a:effectLst/>
                <a:latin typeface="Poppins" pitchFamily="2" charset="77"/>
                <a:cs typeface="Poppins" pitchFamily="2" charset="77"/>
              </a:rPr>
              <a:t>the </a:t>
            </a:r>
            <a:r>
              <a:rPr lang="en-US" sz="1600" b="1" i="0">
                <a:solidFill>
                  <a:srgbClr val="2E5A7A"/>
                </a:solidFill>
                <a:effectLst/>
                <a:latin typeface="Poppins" pitchFamily="2" charset="77"/>
                <a:cs typeface="Poppins" pitchFamily="2" charset="77"/>
              </a:rPr>
              <a:t>prevalence</a:t>
            </a:r>
            <a:r>
              <a:rPr lang="en-US" sz="1600" b="0" i="0">
                <a:solidFill>
                  <a:srgbClr val="2E5A7A"/>
                </a:solidFill>
                <a:effectLst/>
                <a:latin typeface="Poppins" pitchFamily="2" charset="77"/>
                <a:cs typeface="Poppins" pitchFamily="2" charset="77"/>
              </a:rPr>
              <a:t> </a:t>
            </a:r>
            <a:br>
              <a:rPr lang="en-US" sz="1600" b="0" i="0">
                <a:solidFill>
                  <a:srgbClr val="2E5A7A"/>
                </a:solidFill>
                <a:effectLst/>
                <a:latin typeface="Poppins" pitchFamily="2" charset="77"/>
                <a:cs typeface="Poppins" pitchFamily="2" charset="77"/>
              </a:rPr>
            </a:br>
            <a:r>
              <a:rPr lang="en-US" sz="1600" b="0" i="0">
                <a:solidFill>
                  <a:srgbClr val="2E5A7A"/>
                </a:solidFill>
                <a:effectLst/>
                <a:latin typeface="Poppins" pitchFamily="2" charset="77"/>
                <a:cs typeface="Poppins" pitchFamily="2" charset="77"/>
              </a:rPr>
              <a:t>of </a:t>
            </a:r>
            <a:r>
              <a:rPr lang="en-US" sz="1600">
                <a:solidFill>
                  <a:srgbClr val="2E5A7A"/>
                </a:solidFill>
                <a:latin typeface="Poppins" pitchFamily="2" charset="77"/>
                <a:cs typeface="Poppins" pitchFamily="2" charset="77"/>
              </a:rPr>
              <a:t>severe lows</a:t>
            </a:r>
            <a:endParaRPr lang="en-US" sz="1600" b="0" i="0">
              <a:solidFill>
                <a:srgbClr val="2E5A7A"/>
              </a:solidFill>
              <a:effectLst/>
              <a:latin typeface="Poppins" pitchFamily="2" charset="77"/>
              <a:cs typeface="Poppins" pitchFamily="2" charset="77"/>
            </a:endParaRPr>
          </a:p>
        </p:txBody>
      </p:sp>
      <p:sp>
        <p:nvSpPr>
          <p:cNvPr id="45" name="TextBox 44">
            <a:extLst>
              <a:ext uri="{FF2B5EF4-FFF2-40B4-BE49-F238E27FC236}">
                <a16:creationId xmlns:a16="http://schemas.microsoft.com/office/drawing/2014/main" id="{DCC18D8E-305E-D84E-779F-7992C9EF8D2F}"/>
              </a:ext>
            </a:extLst>
          </p:cNvPr>
          <p:cNvSpPr txBox="1"/>
          <p:nvPr/>
        </p:nvSpPr>
        <p:spPr>
          <a:xfrm>
            <a:off x="3254827" y="3987543"/>
            <a:ext cx="2721429" cy="1077218"/>
          </a:xfrm>
          <a:prstGeom prst="rect">
            <a:avLst/>
          </a:prstGeom>
          <a:noFill/>
        </p:spPr>
        <p:txBody>
          <a:bodyPr wrap="square" rtlCol="0">
            <a:spAutoFit/>
          </a:bodyPr>
          <a:lstStyle/>
          <a:p>
            <a:pPr algn="ctr">
              <a:spcBef>
                <a:spcPts val="1800"/>
              </a:spcBef>
              <a:spcAft>
                <a:spcPts val="1800"/>
              </a:spcAft>
              <a:buNone/>
            </a:pPr>
            <a:r>
              <a:rPr lang="en-US" sz="1600" b="0" i="0">
                <a:solidFill>
                  <a:srgbClr val="2E5A7A"/>
                </a:solidFill>
                <a:effectLst/>
                <a:latin typeface="Poppins" pitchFamily="2" charset="77"/>
                <a:cs typeface="Poppins" pitchFamily="2" charset="77"/>
              </a:rPr>
              <a:t>Understand how they can compound the </a:t>
            </a:r>
            <a:r>
              <a:rPr lang="en-US" sz="1600" b="1" i="0">
                <a:solidFill>
                  <a:srgbClr val="2E5A7A"/>
                </a:solidFill>
                <a:effectLst/>
                <a:latin typeface="Poppins" pitchFamily="2" charset="77"/>
                <a:cs typeface="Poppins" pitchFamily="2" charset="77"/>
              </a:rPr>
              <a:t>burdens </a:t>
            </a:r>
            <a:r>
              <a:rPr lang="en-US" sz="1600" b="0" i="0">
                <a:solidFill>
                  <a:srgbClr val="2E5A7A"/>
                </a:solidFill>
                <a:effectLst/>
                <a:latin typeface="Poppins" pitchFamily="2" charset="77"/>
                <a:cs typeface="Poppins" pitchFamily="2" charset="77"/>
              </a:rPr>
              <a:t>of living </a:t>
            </a:r>
            <a:br>
              <a:rPr lang="en-US" sz="1600" b="0" i="0">
                <a:solidFill>
                  <a:srgbClr val="2E5A7A"/>
                </a:solidFill>
                <a:effectLst/>
                <a:latin typeface="Poppins" pitchFamily="2" charset="77"/>
                <a:cs typeface="Poppins" pitchFamily="2" charset="77"/>
              </a:rPr>
            </a:br>
            <a:r>
              <a:rPr lang="en-US" sz="1600" b="0" i="0">
                <a:solidFill>
                  <a:srgbClr val="2E5A7A"/>
                </a:solidFill>
                <a:effectLst/>
                <a:latin typeface="Poppins" pitchFamily="2" charset="77"/>
                <a:cs typeface="Poppins" pitchFamily="2" charset="77"/>
              </a:rPr>
              <a:t>with T1D</a:t>
            </a:r>
          </a:p>
        </p:txBody>
      </p:sp>
      <p:sp>
        <p:nvSpPr>
          <p:cNvPr id="46" name="TextBox 45">
            <a:extLst>
              <a:ext uri="{FF2B5EF4-FFF2-40B4-BE49-F238E27FC236}">
                <a16:creationId xmlns:a16="http://schemas.microsoft.com/office/drawing/2014/main" id="{298EAAD0-6E77-B499-32F9-62915BE9E414}"/>
              </a:ext>
            </a:extLst>
          </p:cNvPr>
          <p:cNvSpPr txBox="1"/>
          <p:nvPr/>
        </p:nvSpPr>
        <p:spPr>
          <a:xfrm>
            <a:off x="6248400" y="3987543"/>
            <a:ext cx="2624446" cy="584775"/>
          </a:xfrm>
          <a:prstGeom prst="rect">
            <a:avLst/>
          </a:prstGeom>
          <a:noFill/>
        </p:spPr>
        <p:txBody>
          <a:bodyPr wrap="square" rtlCol="0">
            <a:spAutoFit/>
          </a:bodyPr>
          <a:lstStyle/>
          <a:p>
            <a:pPr algn="ctr">
              <a:spcBef>
                <a:spcPts val="1800"/>
              </a:spcBef>
              <a:spcAft>
                <a:spcPts val="1800"/>
              </a:spcAft>
              <a:buNone/>
            </a:pPr>
            <a:r>
              <a:rPr lang="en-US" sz="1600" b="0" i="0">
                <a:solidFill>
                  <a:srgbClr val="2E5A7A"/>
                </a:solidFill>
                <a:effectLst/>
                <a:latin typeface="Poppins" pitchFamily="2" charset="77"/>
                <a:cs typeface="Poppins" pitchFamily="2" charset="77"/>
              </a:rPr>
              <a:t>Learn about their associated </a:t>
            </a:r>
            <a:r>
              <a:rPr lang="en-US" sz="1600" b="1" i="0">
                <a:solidFill>
                  <a:srgbClr val="2E5A7A"/>
                </a:solidFill>
                <a:effectLst/>
                <a:latin typeface="Poppins" pitchFamily="2" charset="77"/>
                <a:cs typeface="Poppins" pitchFamily="2" charset="77"/>
              </a:rPr>
              <a:t>risks</a:t>
            </a:r>
          </a:p>
        </p:txBody>
      </p:sp>
      <p:sp>
        <p:nvSpPr>
          <p:cNvPr id="47" name="TextBox 46">
            <a:extLst>
              <a:ext uri="{FF2B5EF4-FFF2-40B4-BE49-F238E27FC236}">
                <a16:creationId xmlns:a16="http://schemas.microsoft.com/office/drawing/2014/main" id="{8E492F51-CC48-52D9-4898-6E1D9B515985}"/>
              </a:ext>
            </a:extLst>
          </p:cNvPr>
          <p:cNvSpPr txBox="1"/>
          <p:nvPr/>
        </p:nvSpPr>
        <p:spPr>
          <a:xfrm>
            <a:off x="9108141" y="3987543"/>
            <a:ext cx="2660305" cy="830997"/>
          </a:xfrm>
          <a:prstGeom prst="rect">
            <a:avLst/>
          </a:prstGeom>
          <a:noFill/>
        </p:spPr>
        <p:txBody>
          <a:bodyPr wrap="square" lIns="91440" tIns="45720" rIns="91440" bIns="45720" rtlCol="0" anchor="t">
            <a:spAutoFit/>
          </a:bodyPr>
          <a:lstStyle/>
          <a:p>
            <a:pPr algn="ctr">
              <a:spcBef>
                <a:spcPts val="1800"/>
              </a:spcBef>
              <a:spcAft>
                <a:spcPts val="1800"/>
              </a:spcAft>
              <a:buNone/>
            </a:pPr>
            <a:r>
              <a:rPr lang="en-US" sz="1600">
                <a:solidFill>
                  <a:srgbClr val="156082"/>
                </a:solidFill>
                <a:latin typeface="Poppins"/>
                <a:cs typeface="Poppins"/>
              </a:rPr>
              <a:t>Prioritize</a:t>
            </a:r>
            <a:r>
              <a:rPr lang="en-US" sz="1600" b="1">
                <a:solidFill>
                  <a:srgbClr val="156082"/>
                </a:solidFill>
                <a:latin typeface="Poppins"/>
                <a:cs typeface="Poppins"/>
              </a:rPr>
              <a:t> capturing </a:t>
            </a:r>
            <a:r>
              <a:rPr lang="en-US" sz="1600">
                <a:solidFill>
                  <a:srgbClr val="156082"/>
                </a:solidFill>
                <a:latin typeface="Poppins"/>
                <a:cs typeface="Poppins"/>
              </a:rPr>
              <a:t>severe hypoglycemic events in your EHR</a:t>
            </a:r>
            <a:endParaRPr lang="en-US" sz="1600" b="0" i="0">
              <a:solidFill>
                <a:srgbClr val="156082"/>
              </a:solidFill>
              <a:effectLst/>
              <a:latin typeface="Poppins"/>
              <a:cs typeface="Poppins"/>
            </a:endParaRPr>
          </a:p>
        </p:txBody>
      </p:sp>
      <p:sp>
        <p:nvSpPr>
          <p:cNvPr id="48" name="TextBox 47">
            <a:extLst>
              <a:ext uri="{FF2B5EF4-FFF2-40B4-BE49-F238E27FC236}">
                <a16:creationId xmlns:a16="http://schemas.microsoft.com/office/drawing/2014/main" id="{AC03AF9F-05A4-08EF-7A0E-E6AA0D77B053}"/>
              </a:ext>
            </a:extLst>
          </p:cNvPr>
          <p:cNvSpPr txBox="1"/>
          <p:nvPr/>
        </p:nvSpPr>
        <p:spPr>
          <a:xfrm>
            <a:off x="327163" y="6268994"/>
            <a:ext cx="4411362" cy="263534"/>
          </a:xfrm>
          <a:prstGeom prst="rect">
            <a:avLst/>
          </a:prstGeom>
          <a:noFill/>
        </p:spPr>
        <p:txBody>
          <a:bodyPr wrap="square" rtlCol="0">
            <a:spAutoFit/>
          </a:bodyPr>
          <a:lstStyle/>
          <a:p>
            <a:pPr marL="0" marR="0">
              <a:lnSpc>
                <a:spcPct val="115000"/>
              </a:lnSpc>
            </a:pPr>
            <a:r>
              <a:rPr lang="en-US" sz="1000">
                <a:solidFill>
                  <a:srgbClr val="2E5A7A"/>
                </a:solidFill>
                <a:effectLst/>
                <a:latin typeface="Poppins" pitchFamily="2" charset="77"/>
                <a:ea typeface="Arial" panose="020B0604020202020204" pitchFamily="34" charset="0"/>
                <a:cs typeface="Poppins" pitchFamily="2" charset="77"/>
              </a:rPr>
              <a:t>EHR, electronic health record; T1D, type 1 diabetes.</a:t>
            </a:r>
          </a:p>
        </p:txBody>
      </p:sp>
      <p:sp>
        <p:nvSpPr>
          <p:cNvPr id="10" name="TextBox 9">
            <a:extLst>
              <a:ext uri="{FF2B5EF4-FFF2-40B4-BE49-F238E27FC236}">
                <a16:creationId xmlns:a16="http://schemas.microsoft.com/office/drawing/2014/main" id="{C434B336-92BE-6FCA-170D-D9600C328F5C}"/>
              </a:ext>
            </a:extLst>
          </p:cNvPr>
          <p:cNvSpPr txBox="1"/>
          <p:nvPr/>
        </p:nvSpPr>
        <p:spPr>
          <a:xfrm>
            <a:off x="10523621" y="360217"/>
            <a:ext cx="1276142" cy="369332"/>
          </a:xfrm>
          <a:prstGeom prst="rect">
            <a:avLst/>
          </a:prstGeom>
          <a:solidFill>
            <a:schemeClr val="bg1"/>
          </a:solidFill>
        </p:spPr>
        <p:txBody>
          <a:bodyPr wrap="square" rtlCol="0">
            <a:spAutoFit/>
          </a:bodyPr>
          <a:lstStyle/>
          <a:p>
            <a:pPr algn="r"/>
            <a:r>
              <a:rPr lang="en-US">
                <a:solidFill>
                  <a:srgbClr val="9ABCC3"/>
                </a:solidFill>
                <a:latin typeface="Barlow" pitchFamily="2" charset="77"/>
              </a:rPr>
              <a:t>OVERVIEW</a:t>
            </a:r>
          </a:p>
        </p:txBody>
      </p:sp>
      <p:sp>
        <p:nvSpPr>
          <p:cNvPr id="5" name="TextBox 4">
            <a:extLst>
              <a:ext uri="{FF2B5EF4-FFF2-40B4-BE49-F238E27FC236}">
                <a16:creationId xmlns:a16="http://schemas.microsoft.com/office/drawing/2014/main" id="{09203B58-E8E7-F9C0-6E08-624F92AF5380}"/>
              </a:ext>
            </a:extLst>
          </p:cNvPr>
          <p:cNvSpPr txBox="1"/>
          <p:nvPr/>
        </p:nvSpPr>
        <p:spPr>
          <a:xfrm>
            <a:off x="7402285" y="6268994"/>
            <a:ext cx="4411362" cy="263534"/>
          </a:xfrm>
          <a:prstGeom prst="rect">
            <a:avLst/>
          </a:prstGeom>
          <a:noFill/>
        </p:spPr>
        <p:txBody>
          <a:bodyPr wrap="square" rtlCol="0">
            <a:spAutoFit/>
          </a:bodyPr>
          <a:lstStyle/>
          <a:p>
            <a:pPr marL="0" marR="0" algn="r">
              <a:lnSpc>
                <a:spcPct val="115000"/>
              </a:lnSpc>
            </a:pPr>
            <a:fld id="{32C6145F-F9D5-D942-9DFC-B2ADE210EED1}" type="slidenum">
              <a:rPr lang="en-US" sz="1000" b="1" smtClean="0">
                <a:solidFill>
                  <a:srgbClr val="2E5A7A"/>
                </a:solidFill>
                <a:effectLst/>
                <a:latin typeface="Poppins" pitchFamily="2" charset="77"/>
                <a:ea typeface="Arial" panose="020B0604020202020204" pitchFamily="34" charset="0"/>
                <a:cs typeface="Poppins" pitchFamily="2" charset="77"/>
              </a:rPr>
              <a:t>3</a:t>
            </a:fld>
            <a:endParaRPr lang="en-US" sz="1000" b="1">
              <a:solidFill>
                <a:srgbClr val="2E5A7A"/>
              </a:solidFill>
              <a:effectLst/>
              <a:latin typeface="Poppins" pitchFamily="2" charset="77"/>
              <a:ea typeface="Arial" panose="020B0604020202020204" pitchFamily="34" charset="0"/>
              <a:cs typeface="Poppins" pitchFamily="2" charset="77"/>
            </a:endParaRPr>
          </a:p>
        </p:txBody>
      </p:sp>
      <p:sp>
        <p:nvSpPr>
          <p:cNvPr id="11" name="TextBox 10">
            <a:extLst>
              <a:ext uri="{FF2B5EF4-FFF2-40B4-BE49-F238E27FC236}">
                <a16:creationId xmlns:a16="http://schemas.microsoft.com/office/drawing/2014/main" id="{084EE7EE-4099-407C-7F74-EC8554ED6E2A}"/>
              </a:ext>
            </a:extLst>
          </p:cNvPr>
          <p:cNvSpPr txBox="1"/>
          <p:nvPr/>
        </p:nvSpPr>
        <p:spPr>
          <a:xfrm>
            <a:off x="327162" y="808046"/>
            <a:ext cx="11320551" cy="1113125"/>
          </a:xfrm>
          <a:prstGeom prst="rect">
            <a:avLst/>
          </a:prstGeom>
          <a:noFill/>
        </p:spPr>
        <p:txBody>
          <a:bodyPr wrap="square" rtlCol="0">
            <a:spAutoFit/>
          </a:bodyPr>
          <a:lstStyle/>
          <a:p>
            <a:pPr>
              <a:lnSpc>
                <a:spcPts val="4000"/>
              </a:lnSpc>
            </a:pPr>
            <a:r>
              <a:rPr lang="en-US" sz="3200" b="1">
                <a:solidFill>
                  <a:srgbClr val="0D1D2C"/>
                </a:solidFill>
                <a:effectLst/>
                <a:latin typeface="Poppins" pitchFamily="2" charset="77"/>
                <a:ea typeface="Arial" panose="020B0604020202020204" pitchFamily="34" charset="0"/>
                <a:cs typeface="Poppins" pitchFamily="2" charset="77"/>
              </a:rPr>
              <a:t>Staying aware of severe hypoglycemic events</a:t>
            </a:r>
            <a:br>
              <a:rPr lang="en-US" sz="3200" b="1">
                <a:solidFill>
                  <a:srgbClr val="0D1D2C"/>
                </a:solidFill>
                <a:effectLst/>
                <a:latin typeface="Poppins" pitchFamily="2" charset="77"/>
                <a:ea typeface="Arial" panose="020B0604020202020204" pitchFamily="34" charset="0"/>
                <a:cs typeface="Poppins" pitchFamily="2" charset="77"/>
              </a:rPr>
            </a:br>
            <a:r>
              <a:rPr lang="en-US" sz="3200" b="1">
                <a:solidFill>
                  <a:srgbClr val="0D1D2C"/>
                </a:solidFill>
                <a:effectLst/>
                <a:latin typeface="Poppins" pitchFamily="2" charset="77"/>
                <a:ea typeface="Arial" panose="020B0604020202020204" pitchFamily="34" charset="0"/>
                <a:cs typeface="Poppins" pitchFamily="2" charset="77"/>
              </a:rPr>
              <a:t>is paramount</a:t>
            </a:r>
            <a:endParaRPr lang="en-US" sz="3200" b="1">
              <a:solidFill>
                <a:srgbClr val="0D1D2C"/>
              </a:solidFill>
              <a:latin typeface="Poppins" pitchFamily="2" charset="77"/>
              <a:cs typeface="Poppins" pitchFamily="2" charset="77"/>
            </a:endParaRPr>
          </a:p>
        </p:txBody>
      </p:sp>
    </p:spTree>
    <p:extLst>
      <p:ext uri="{BB962C8B-B14F-4D97-AF65-F5344CB8AC3E}">
        <p14:creationId xmlns:p14="http://schemas.microsoft.com/office/powerpoint/2010/main" val="207113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D9AA1-99D7-079D-D76D-2EC8B1F98837}"/>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6BB1456B-FB43-82EE-070F-0117401B99DB}"/>
              </a:ext>
            </a:extLst>
          </p:cNvPr>
          <p:cNvSpPr txBox="1"/>
          <p:nvPr/>
        </p:nvSpPr>
        <p:spPr>
          <a:xfrm>
            <a:off x="327163" y="808046"/>
            <a:ext cx="9984260" cy="600164"/>
          </a:xfrm>
          <a:prstGeom prst="rect">
            <a:avLst/>
          </a:prstGeom>
          <a:noFill/>
        </p:spPr>
        <p:txBody>
          <a:bodyPr wrap="square" rtlCol="0">
            <a:spAutoFit/>
          </a:bodyPr>
          <a:lstStyle/>
          <a:p>
            <a:pPr>
              <a:lnSpc>
                <a:spcPts val="4000"/>
              </a:lnSpc>
            </a:pPr>
            <a:r>
              <a:rPr lang="en-US" sz="3200" b="1">
                <a:solidFill>
                  <a:srgbClr val="0D1D2C"/>
                </a:solidFill>
                <a:effectLst/>
                <a:latin typeface="Poppins" pitchFamily="2" charset="77"/>
                <a:ea typeface="Arial" panose="020B0604020202020204" pitchFamily="34" charset="0"/>
                <a:cs typeface="Poppins" pitchFamily="2" charset="77"/>
              </a:rPr>
              <a:t>What is a severe hypoglycemic event?</a:t>
            </a:r>
            <a:endParaRPr lang="en-US" sz="3200" b="1">
              <a:solidFill>
                <a:srgbClr val="0D1D2C"/>
              </a:solidFill>
              <a:latin typeface="Poppins" pitchFamily="2" charset="77"/>
              <a:cs typeface="Poppins" pitchFamily="2" charset="77"/>
            </a:endParaRPr>
          </a:p>
        </p:txBody>
      </p:sp>
      <p:pic>
        <p:nvPicPr>
          <p:cNvPr id="14" name="Picture 13">
            <a:extLst>
              <a:ext uri="{FF2B5EF4-FFF2-40B4-BE49-F238E27FC236}">
                <a16:creationId xmlns:a16="http://schemas.microsoft.com/office/drawing/2014/main" id="{C943B753-C2DB-2EF9-57DD-B2A1A9FAE48A}"/>
              </a:ext>
            </a:extLst>
          </p:cNvPr>
          <p:cNvPicPr>
            <a:picLocks noChangeAspect="1"/>
          </p:cNvPicPr>
          <p:nvPr/>
        </p:nvPicPr>
        <p:blipFill>
          <a:blip r:embed="rId3"/>
          <a:srcRect t="7325" b="7325"/>
          <a:stretch/>
        </p:blipFill>
        <p:spPr>
          <a:xfrm>
            <a:off x="306153" y="1623027"/>
            <a:ext cx="1535374" cy="1310438"/>
          </a:xfrm>
          <a:prstGeom prst="rect">
            <a:avLst/>
          </a:prstGeom>
        </p:spPr>
      </p:pic>
      <p:sp>
        <p:nvSpPr>
          <p:cNvPr id="48" name="TextBox 47">
            <a:extLst>
              <a:ext uri="{FF2B5EF4-FFF2-40B4-BE49-F238E27FC236}">
                <a16:creationId xmlns:a16="http://schemas.microsoft.com/office/drawing/2014/main" id="{6A65FFCF-B08B-8749-64AD-9DCD6E99B661}"/>
              </a:ext>
            </a:extLst>
          </p:cNvPr>
          <p:cNvSpPr txBox="1"/>
          <p:nvPr/>
        </p:nvSpPr>
        <p:spPr>
          <a:xfrm>
            <a:off x="327163" y="5866224"/>
            <a:ext cx="10993980" cy="553998"/>
          </a:xfrm>
          <a:prstGeom prst="rect">
            <a:avLst/>
          </a:prstGeom>
          <a:noFill/>
        </p:spPr>
        <p:txBody>
          <a:bodyPr wrap="square" rtlCol="0">
            <a:spAutoFit/>
          </a:bodyPr>
          <a:lstStyle/>
          <a:p>
            <a:pPr>
              <a:lnSpc>
                <a:spcPts val="1200"/>
              </a:lnSpc>
            </a:pPr>
            <a:r>
              <a:rPr lang="en-US" sz="1000" b="1">
                <a:solidFill>
                  <a:srgbClr val="2E5A7A"/>
                </a:solidFill>
                <a:latin typeface="Poppins" pitchFamily="2" charset="77"/>
                <a:cs typeface="Poppins" pitchFamily="2" charset="77"/>
              </a:rPr>
              <a:t>References: 1. </a:t>
            </a:r>
            <a:r>
              <a:rPr lang="en-US" sz="1000">
                <a:solidFill>
                  <a:srgbClr val="2E5A7A"/>
                </a:solidFill>
                <a:latin typeface="Poppins" pitchFamily="2" charset="77"/>
                <a:cs typeface="Poppins" pitchFamily="2" charset="77"/>
              </a:rPr>
              <a:t>American Diabetes Association Professional Practice Committee. 6. Glycemic goals and hypoglycemia: Standards of Care in Diabetes—2025. </a:t>
            </a:r>
            <a:r>
              <a:rPr lang="en-US" sz="1000" i="1">
                <a:solidFill>
                  <a:srgbClr val="2E5A7A"/>
                </a:solidFill>
                <a:latin typeface="Poppins" pitchFamily="2" charset="77"/>
                <a:cs typeface="Poppins" pitchFamily="2" charset="77"/>
              </a:rPr>
              <a:t>Diabetes Care</a:t>
            </a:r>
            <a:r>
              <a:rPr lang="en-US" sz="1000">
                <a:solidFill>
                  <a:srgbClr val="2E5A7A"/>
                </a:solidFill>
                <a:latin typeface="Poppins" pitchFamily="2" charset="77"/>
                <a:cs typeface="Poppins" pitchFamily="2" charset="77"/>
              </a:rPr>
              <a:t>. 2025;48(Suppl 1):S128–S145. </a:t>
            </a:r>
            <a:r>
              <a:rPr lang="en-US" sz="1000" b="1">
                <a:solidFill>
                  <a:srgbClr val="2E5A7A"/>
                </a:solidFill>
                <a:latin typeface="Poppins" pitchFamily="2" charset="77"/>
                <a:cs typeface="Poppins" pitchFamily="2" charset="77"/>
              </a:rPr>
              <a:t>2.</a:t>
            </a:r>
            <a:r>
              <a:rPr lang="en-US" sz="1000">
                <a:solidFill>
                  <a:srgbClr val="2E5A7A"/>
                </a:solidFill>
                <a:latin typeface="Poppins" pitchFamily="2" charset="77"/>
                <a:cs typeface="Poppins" pitchFamily="2" charset="77"/>
              </a:rPr>
              <a:t> National Center for Health Statistics – ICD-10-CM. Centers for Disease Control and Prevention. Effective October 1, 2024. Accessed October 30, 2025. https://icd10cmtool.cdc.gov/</a:t>
            </a:r>
            <a:endParaRPr lang="en-US" sz="1000" b="1">
              <a:solidFill>
                <a:srgbClr val="2E5A7A"/>
              </a:solidFill>
              <a:effectLst/>
              <a:latin typeface="Poppins" pitchFamily="2" charset="77"/>
              <a:ea typeface="Arial" panose="020B0604020202020204" pitchFamily="34" charset="0"/>
              <a:cs typeface="Poppins" pitchFamily="2" charset="77"/>
            </a:endParaRPr>
          </a:p>
        </p:txBody>
      </p:sp>
      <p:sp>
        <p:nvSpPr>
          <p:cNvPr id="2" name="TextBox 1">
            <a:extLst>
              <a:ext uri="{FF2B5EF4-FFF2-40B4-BE49-F238E27FC236}">
                <a16:creationId xmlns:a16="http://schemas.microsoft.com/office/drawing/2014/main" id="{D0C8F3FF-6265-773E-6A64-3F37B09AD06E}"/>
              </a:ext>
            </a:extLst>
          </p:cNvPr>
          <p:cNvSpPr txBox="1"/>
          <p:nvPr/>
        </p:nvSpPr>
        <p:spPr>
          <a:xfrm>
            <a:off x="1955214" y="1688577"/>
            <a:ext cx="8463404" cy="1715854"/>
          </a:xfrm>
          <a:prstGeom prst="rect">
            <a:avLst/>
          </a:prstGeom>
          <a:noFill/>
        </p:spPr>
        <p:txBody>
          <a:bodyPr wrap="square" lIns="91440" tIns="45720" rIns="91440" bIns="45720" rtlCol="0" anchor="t">
            <a:spAutoFit/>
          </a:bodyPr>
          <a:lstStyle/>
          <a:p>
            <a:pPr>
              <a:lnSpc>
                <a:spcPts val="3200"/>
              </a:lnSpc>
              <a:spcBef>
                <a:spcPts val="1800"/>
              </a:spcBef>
              <a:spcAft>
                <a:spcPts val="1800"/>
              </a:spcAft>
            </a:pPr>
            <a:r>
              <a:rPr lang="en-US" sz="2200" kern="0">
                <a:solidFill>
                  <a:srgbClr val="2E5A7A"/>
                </a:solidFill>
                <a:effectLst/>
                <a:latin typeface="Poppins"/>
                <a:ea typeface="Arial" panose="020B0604020202020204" pitchFamily="34" charset="0"/>
                <a:cs typeface="Poppins"/>
              </a:rPr>
              <a:t>The definition from the American Diabetes Association is</a:t>
            </a:r>
            <a:br>
              <a:rPr lang="en-US" sz="2200" kern="0">
                <a:latin typeface="Poppins" pitchFamily="2" charset="77"/>
                <a:ea typeface="Arial" panose="020B0604020202020204" pitchFamily="34" charset="0"/>
                <a:cs typeface="Poppins" pitchFamily="2" charset="77"/>
              </a:rPr>
            </a:br>
            <a:r>
              <a:rPr lang="en-US" sz="2200" b="1" kern="0">
                <a:solidFill>
                  <a:srgbClr val="2E5A7A"/>
                </a:solidFill>
                <a:effectLst/>
                <a:latin typeface="Poppins"/>
                <a:ea typeface="Arial" panose="020B0604020202020204" pitchFamily="34" charset="0"/>
                <a:cs typeface="Poppins"/>
              </a:rPr>
              <a:t>an event characterized by altered mental and/or physical status requiring assistance for treatment of hypoglycemia, </a:t>
            </a:r>
            <a:r>
              <a:rPr lang="en-US" sz="2200" b="1" u="sng" kern="0">
                <a:solidFill>
                  <a:srgbClr val="2E5A7A"/>
                </a:solidFill>
                <a:effectLst/>
                <a:latin typeface="Poppins"/>
                <a:ea typeface="Arial" panose="020B0604020202020204" pitchFamily="34" charset="0"/>
                <a:cs typeface="Poppins"/>
              </a:rPr>
              <a:t>irrespective of glucose level</a:t>
            </a:r>
            <a:r>
              <a:rPr lang="en-US" sz="2200" b="1" kern="0" baseline="30000">
                <a:solidFill>
                  <a:srgbClr val="2E5A7A"/>
                </a:solidFill>
                <a:effectLst/>
                <a:latin typeface="Poppins"/>
                <a:ea typeface="Arial" panose="020B0604020202020204" pitchFamily="34" charset="0"/>
                <a:cs typeface="Poppins"/>
              </a:rPr>
              <a:t>1</a:t>
            </a:r>
            <a:endParaRPr lang="en-US" sz="2200" i="0" baseline="30000">
              <a:solidFill>
                <a:srgbClr val="2E5A7A"/>
              </a:solidFill>
              <a:effectLst/>
              <a:latin typeface="Poppins"/>
              <a:cs typeface="Poppins"/>
            </a:endParaRPr>
          </a:p>
        </p:txBody>
      </p:sp>
      <p:cxnSp>
        <p:nvCxnSpPr>
          <p:cNvPr id="4" name="Straight Connector 3">
            <a:extLst>
              <a:ext uri="{FF2B5EF4-FFF2-40B4-BE49-F238E27FC236}">
                <a16:creationId xmlns:a16="http://schemas.microsoft.com/office/drawing/2014/main" id="{1E660C1F-FA8B-94BC-0E71-F7D7EC1FC7CC}"/>
              </a:ext>
            </a:extLst>
          </p:cNvPr>
          <p:cNvCxnSpPr>
            <a:cxnSpLocks/>
          </p:cNvCxnSpPr>
          <p:nvPr/>
        </p:nvCxnSpPr>
        <p:spPr>
          <a:xfrm>
            <a:off x="425720" y="543698"/>
            <a:ext cx="10427337" cy="0"/>
          </a:xfrm>
          <a:prstGeom prst="line">
            <a:avLst/>
          </a:prstGeom>
          <a:ln>
            <a:solidFill>
              <a:srgbClr val="9ABCC3"/>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4C4EE6E-85C3-3E65-0156-57169B2941D0}"/>
              </a:ext>
            </a:extLst>
          </p:cNvPr>
          <p:cNvSpPr txBox="1"/>
          <p:nvPr/>
        </p:nvSpPr>
        <p:spPr>
          <a:xfrm>
            <a:off x="10363200" y="360218"/>
            <a:ext cx="1436563" cy="369332"/>
          </a:xfrm>
          <a:prstGeom prst="rect">
            <a:avLst/>
          </a:prstGeom>
          <a:solidFill>
            <a:schemeClr val="bg1"/>
          </a:solidFill>
        </p:spPr>
        <p:txBody>
          <a:bodyPr wrap="square" rtlCol="0">
            <a:spAutoFit/>
          </a:bodyPr>
          <a:lstStyle/>
          <a:p>
            <a:pPr algn="r"/>
            <a:r>
              <a:rPr lang="en-US">
                <a:solidFill>
                  <a:srgbClr val="9ABCC3"/>
                </a:solidFill>
                <a:latin typeface="Barlow" pitchFamily="2" charset="77"/>
              </a:rPr>
              <a:t>DEFINITION</a:t>
            </a:r>
          </a:p>
        </p:txBody>
      </p:sp>
      <p:sp>
        <p:nvSpPr>
          <p:cNvPr id="11" name="TextBox 10">
            <a:extLst>
              <a:ext uri="{FF2B5EF4-FFF2-40B4-BE49-F238E27FC236}">
                <a16:creationId xmlns:a16="http://schemas.microsoft.com/office/drawing/2014/main" id="{A0354A74-5A07-AC41-B27C-36E7D05751A0}"/>
              </a:ext>
            </a:extLst>
          </p:cNvPr>
          <p:cNvSpPr txBox="1"/>
          <p:nvPr/>
        </p:nvSpPr>
        <p:spPr>
          <a:xfrm>
            <a:off x="7402285" y="6268994"/>
            <a:ext cx="4411362" cy="263534"/>
          </a:xfrm>
          <a:prstGeom prst="rect">
            <a:avLst/>
          </a:prstGeom>
          <a:noFill/>
        </p:spPr>
        <p:txBody>
          <a:bodyPr wrap="square" rtlCol="0">
            <a:spAutoFit/>
          </a:bodyPr>
          <a:lstStyle/>
          <a:p>
            <a:pPr marL="0" marR="0" algn="r">
              <a:lnSpc>
                <a:spcPct val="115000"/>
              </a:lnSpc>
            </a:pPr>
            <a:fld id="{32C6145F-F9D5-D942-9DFC-B2ADE210EED1}" type="slidenum">
              <a:rPr lang="en-US" sz="1000" b="1" smtClean="0">
                <a:solidFill>
                  <a:srgbClr val="2E5A7A"/>
                </a:solidFill>
                <a:effectLst/>
                <a:latin typeface="Poppins" pitchFamily="2" charset="77"/>
                <a:ea typeface="Arial" panose="020B0604020202020204" pitchFamily="34" charset="0"/>
                <a:cs typeface="Poppins" pitchFamily="2" charset="77"/>
              </a:rPr>
              <a:t>4</a:t>
            </a:fld>
            <a:endParaRPr lang="en-US" sz="1000" b="1">
              <a:solidFill>
                <a:srgbClr val="2E5A7A"/>
              </a:solidFill>
              <a:effectLst/>
              <a:latin typeface="Poppins" pitchFamily="2" charset="77"/>
              <a:ea typeface="Arial" panose="020B0604020202020204" pitchFamily="34" charset="0"/>
              <a:cs typeface="Poppins" pitchFamily="2" charset="77"/>
            </a:endParaRPr>
          </a:p>
        </p:txBody>
      </p:sp>
      <p:sp>
        <p:nvSpPr>
          <p:cNvPr id="10" name="TextBox 9">
            <a:extLst>
              <a:ext uri="{FF2B5EF4-FFF2-40B4-BE49-F238E27FC236}">
                <a16:creationId xmlns:a16="http://schemas.microsoft.com/office/drawing/2014/main" id="{E8ADFA8D-5865-70FC-261E-5C0FD88D158E}"/>
              </a:ext>
            </a:extLst>
          </p:cNvPr>
          <p:cNvSpPr txBox="1"/>
          <p:nvPr/>
        </p:nvSpPr>
        <p:spPr>
          <a:xfrm>
            <a:off x="1987871" y="3548743"/>
            <a:ext cx="8538616" cy="1037592"/>
          </a:xfrm>
          <a:prstGeom prst="rect">
            <a:avLst/>
          </a:prstGeom>
          <a:noFill/>
        </p:spPr>
        <p:txBody>
          <a:bodyPr wrap="square" rtlCol="0">
            <a:spAutoFit/>
          </a:bodyPr>
          <a:lstStyle/>
          <a:p>
            <a:pPr marL="342900" marR="0" lvl="0" indent="-342900">
              <a:lnSpc>
                <a:spcPct val="115000"/>
              </a:lnSpc>
              <a:buFont typeface="Wingdings" pitchFamily="2" charset="2"/>
              <a:buChar char="§"/>
            </a:pPr>
            <a:r>
              <a:rPr lang="en-US">
                <a:solidFill>
                  <a:srgbClr val="2E5A7A"/>
                </a:solidFill>
                <a:effectLst/>
                <a:latin typeface="Poppins" pitchFamily="2" charset="77"/>
                <a:ea typeface="Arial" panose="020B0604020202020204" pitchFamily="34" charset="0"/>
                <a:cs typeface="Poppins" pitchFamily="2" charset="77"/>
              </a:rPr>
              <a:t>Symptoms such as loss of consciousness, seizure, or coma necessitate the </a:t>
            </a:r>
            <a:r>
              <a:rPr lang="en-US" b="1">
                <a:solidFill>
                  <a:srgbClr val="2E5A7A"/>
                </a:solidFill>
                <a:effectLst/>
                <a:latin typeface="Poppins" pitchFamily="2" charset="77"/>
                <a:ea typeface="Arial" panose="020B0604020202020204" pitchFamily="34" charset="0"/>
                <a:cs typeface="Poppins" pitchFamily="2" charset="77"/>
              </a:rPr>
              <a:t>need for another person for assistance</a:t>
            </a:r>
            <a:r>
              <a:rPr lang="en-US">
                <a:solidFill>
                  <a:srgbClr val="2E5A7A"/>
                </a:solidFill>
                <a:effectLst/>
                <a:latin typeface="Poppins" pitchFamily="2" charset="77"/>
                <a:ea typeface="Arial" panose="020B0604020202020204" pitchFamily="34" charset="0"/>
                <a:cs typeface="Poppins" pitchFamily="2" charset="77"/>
              </a:rPr>
              <a:t>—the key defining characteristic of a severe hypoglycemic event</a:t>
            </a:r>
            <a:r>
              <a:rPr lang="en-US" baseline="30000">
                <a:solidFill>
                  <a:srgbClr val="2E5A7A"/>
                </a:solidFill>
                <a:effectLst/>
                <a:latin typeface="Poppins" pitchFamily="2" charset="77"/>
                <a:ea typeface="Arial" panose="020B0604020202020204" pitchFamily="34" charset="0"/>
                <a:cs typeface="Poppins" pitchFamily="2" charset="77"/>
              </a:rPr>
              <a:t>1</a:t>
            </a:r>
            <a:endParaRPr lang="en-US">
              <a:solidFill>
                <a:srgbClr val="2E5A7A"/>
              </a:solidFill>
              <a:effectLst/>
              <a:latin typeface="Poppins" pitchFamily="2" charset="77"/>
              <a:ea typeface="Arial" panose="020B0604020202020204" pitchFamily="34" charset="0"/>
              <a:cs typeface="Poppins" pitchFamily="2" charset="77"/>
            </a:endParaRPr>
          </a:p>
        </p:txBody>
      </p:sp>
      <p:sp>
        <p:nvSpPr>
          <p:cNvPr id="13" name="TextBox 12">
            <a:extLst>
              <a:ext uri="{FF2B5EF4-FFF2-40B4-BE49-F238E27FC236}">
                <a16:creationId xmlns:a16="http://schemas.microsoft.com/office/drawing/2014/main" id="{B2874010-3EA5-4748-BB3E-63B838200962}"/>
              </a:ext>
            </a:extLst>
          </p:cNvPr>
          <p:cNvSpPr txBox="1"/>
          <p:nvPr/>
        </p:nvSpPr>
        <p:spPr>
          <a:xfrm>
            <a:off x="1987871" y="4637314"/>
            <a:ext cx="8538616" cy="719043"/>
          </a:xfrm>
          <a:prstGeom prst="rect">
            <a:avLst/>
          </a:prstGeom>
          <a:noFill/>
        </p:spPr>
        <p:txBody>
          <a:bodyPr wrap="square" rtlCol="0">
            <a:spAutoFit/>
          </a:bodyPr>
          <a:lstStyle/>
          <a:p>
            <a:pPr marL="342900" marR="0" lvl="0" indent="-342900">
              <a:lnSpc>
                <a:spcPct val="115000"/>
              </a:lnSpc>
              <a:buFont typeface="Wingdings" pitchFamily="2" charset="2"/>
              <a:buChar char="§"/>
            </a:pPr>
            <a:r>
              <a:rPr lang="en-US" sz="1800">
                <a:solidFill>
                  <a:srgbClr val="2E5A7A"/>
                </a:solidFill>
                <a:effectLst/>
                <a:latin typeface="Poppins" pitchFamily="2" charset="77"/>
                <a:ea typeface="Arial" panose="020B0604020202020204" pitchFamily="34" charset="0"/>
                <a:cs typeface="Poppins" pitchFamily="2" charset="77"/>
              </a:rPr>
              <a:t>Severe hypoglycemic events are the highest level of hypoglycemia classification: </a:t>
            </a:r>
            <a:r>
              <a:rPr lang="en-US" sz="1800" b="1">
                <a:solidFill>
                  <a:srgbClr val="2E5A7A"/>
                </a:solidFill>
                <a:effectLst/>
                <a:latin typeface="Poppins" pitchFamily="2" charset="77"/>
                <a:ea typeface="Arial" panose="020B0604020202020204" pitchFamily="34" charset="0"/>
                <a:cs typeface="Poppins" pitchFamily="2" charset="77"/>
              </a:rPr>
              <a:t>LEVEL 3</a:t>
            </a:r>
            <a:r>
              <a:rPr lang="en-US" b="1" baseline="30000">
                <a:solidFill>
                  <a:srgbClr val="2E5A7A"/>
                </a:solidFill>
                <a:latin typeface="Poppins" pitchFamily="2" charset="77"/>
                <a:ea typeface="Arial" panose="020B0604020202020204" pitchFamily="34" charset="0"/>
                <a:cs typeface="Poppins" pitchFamily="2" charset="77"/>
              </a:rPr>
              <a:t>2</a:t>
            </a:r>
            <a:endParaRPr lang="en-US" sz="1800">
              <a:solidFill>
                <a:srgbClr val="2E5A7A"/>
              </a:solidFill>
              <a:effectLst/>
              <a:latin typeface="Poppins" pitchFamily="2" charset="77"/>
              <a:ea typeface="Arial" panose="020B0604020202020204" pitchFamily="34" charset="0"/>
              <a:cs typeface="Poppins" pitchFamily="2" charset="77"/>
            </a:endParaRPr>
          </a:p>
        </p:txBody>
      </p:sp>
    </p:spTree>
    <p:extLst>
      <p:ext uri="{BB962C8B-B14F-4D97-AF65-F5344CB8AC3E}">
        <p14:creationId xmlns:p14="http://schemas.microsoft.com/office/powerpoint/2010/main" val="2706884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306F-BA87-7D34-91F9-E161B42CF450}"/>
            </a:ext>
          </a:extLst>
        </p:cNvPr>
        <p:cNvGrpSpPr/>
        <p:nvPr/>
      </p:nvGrpSpPr>
      <p:grpSpPr>
        <a:xfrm>
          <a:off x="0" y="0"/>
          <a:ext cx="0" cy="0"/>
          <a:chOff x="0" y="0"/>
          <a:chExt cx="0" cy="0"/>
        </a:xfrm>
      </p:grpSpPr>
      <p:sp>
        <p:nvSpPr>
          <p:cNvPr id="16" name="Rounded Rectangle 15">
            <a:extLst>
              <a:ext uri="{FF2B5EF4-FFF2-40B4-BE49-F238E27FC236}">
                <a16:creationId xmlns:a16="http://schemas.microsoft.com/office/drawing/2014/main" id="{B3544608-0E25-0B11-4A49-B8891FA15440}"/>
              </a:ext>
            </a:extLst>
          </p:cNvPr>
          <p:cNvSpPr/>
          <p:nvPr/>
        </p:nvSpPr>
        <p:spPr>
          <a:xfrm>
            <a:off x="4974772" y="1842868"/>
            <a:ext cx="7217228" cy="5015132"/>
          </a:xfrm>
          <a:prstGeom prst="roundRect">
            <a:avLst>
              <a:gd name="adj" fmla="val 8415"/>
            </a:avLst>
          </a:prstGeom>
          <a:solidFill>
            <a:srgbClr val="2E5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D1D2C"/>
              </a:solidFill>
            </a:endParaRPr>
          </a:p>
        </p:txBody>
      </p:sp>
      <p:sp>
        <p:nvSpPr>
          <p:cNvPr id="12" name="TextBox 11">
            <a:extLst>
              <a:ext uri="{FF2B5EF4-FFF2-40B4-BE49-F238E27FC236}">
                <a16:creationId xmlns:a16="http://schemas.microsoft.com/office/drawing/2014/main" id="{379CCE0F-A271-17D3-60BA-4D10623DEF80}"/>
              </a:ext>
            </a:extLst>
          </p:cNvPr>
          <p:cNvSpPr txBox="1"/>
          <p:nvPr/>
        </p:nvSpPr>
        <p:spPr>
          <a:xfrm>
            <a:off x="327163" y="808046"/>
            <a:ext cx="10362608" cy="1113125"/>
          </a:xfrm>
          <a:prstGeom prst="rect">
            <a:avLst/>
          </a:prstGeom>
          <a:noFill/>
        </p:spPr>
        <p:txBody>
          <a:bodyPr wrap="square" rtlCol="0">
            <a:spAutoFit/>
          </a:bodyPr>
          <a:lstStyle/>
          <a:p>
            <a:pPr marL="0" marR="0">
              <a:lnSpc>
                <a:spcPts val="4000"/>
              </a:lnSpc>
            </a:pPr>
            <a:r>
              <a:rPr lang="en-US" sz="3200" b="1">
                <a:solidFill>
                  <a:srgbClr val="0D1D2C"/>
                </a:solidFill>
                <a:effectLst/>
                <a:latin typeface="Poppins" pitchFamily="2" charset="77"/>
                <a:ea typeface="Arial" panose="020B0604020202020204" pitchFamily="34" charset="0"/>
                <a:cs typeface="Poppins" pitchFamily="2" charset="77"/>
              </a:rPr>
              <a:t>Discussing severe hypoglycemic events with people with diabetes</a:t>
            </a:r>
            <a:endParaRPr lang="en-US" sz="3200">
              <a:solidFill>
                <a:srgbClr val="0D1D2C"/>
              </a:solidFill>
              <a:effectLst/>
              <a:latin typeface="Poppins" pitchFamily="2" charset="77"/>
              <a:ea typeface="Arial" panose="020B0604020202020204" pitchFamily="34" charset="0"/>
              <a:cs typeface="Poppins" pitchFamily="2" charset="77"/>
            </a:endParaRPr>
          </a:p>
        </p:txBody>
      </p:sp>
      <p:sp>
        <p:nvSpPr>
          <p:cNvPr id="48" name="TextBox 47">
            <a:extLst>
              <a:ext uri="{FF2B5EF4-FFF2-40B4-BE49-F238E27FC236}">
                <a16:creationId xmlns:a16="http://schemas.microsoft.com/office/drawing/2014/main" id="{91FF3FA5-C73E-C1C7-720C-1DDA0C37FBA4}"/>
              </a:ext>
            </a:extLst>
          </p:cNvPr>
          <p:cNvSpPr txBox="1"/>
          <p:nvPr/>
        </p:nvSpPr>
        <p:spPr>
          <a:xfrm>
            <a:off x="327163" y="5903234"/>
            <a:ext cx="4411362" cy="707886"/>
          </a:xfrm>
          <a:prstGeom prst="rect">
            <a:avLst/>
          </a:prstGeom>
          <a:noFill/>
        </p:spPr>
        <p:txBody>
          <a:bodyPr wrap="square" rtlCol="0">
            <a:spAutoFit/>
          </a:bodyPr>
          <a:lstStyle/>
          <a:p>
            <a:pPr>
              <a:lnSpc>
                <a:spcPts val="1200"/>
              </a:lnSpc>
            </a:pPr>
            <a:r>
              <a:rPr lang="en-US" sz="1000" b="1">
                <a:solidFill>
                  <a:srgbClr val="2E5A7A"/>
                </a:solidFill>
                <a:latin typeface="Poppins" pitchFamily="2" charset="77"/>
                <a:ea typeface="Arial" panose="020B0604020202020204" pitchFamily="34" charset="0"/>
                <a:cs typeface="Poppins" pitchFamily="2" charset="77"/>
              </a:rPr>
              <a:t>Reference: 1. </a:t>
            </a:r>
            <a:r>
              <a:rPr lang="en-US" sz="1000">
                <a:solidFill>
                  <a:srgbClr val="2E5A7A"/>
                </a:solidFill>
                <a:latin typeface="Poppins" pitchFamily="2" charset="77"/>
                <a:cs typeface="Poppins" pitchFamily="2" charset="77"/>
              </a:rPr>
              <a:t>American Diabetes Association Professional Practice Committee. 6. Glycemic goals and hypoglycemia: Standards of Care in Diabetes—2025. </a:t>
            </a:r>
            <a:r>
              <a:rPr lang="en-US" sz="1000" i="1">
                <a:solidFill>
                  <a:srgbClr val="2E5A7A"/>
                </a:solidFill>
                <a:latin typeface="Poppins" pitchFamily="2" charset="77"/>
                <a:cs typeface="Poppins" pitchFamily="2" charset="77"/>
              </a:rPr>
              <a:t>Diabetes Care</a:t>
            </a:r>
            <a:r>
              <a:rPr lang="en-US" sz="1000">
                <a:solidFill>
                  <a:srgbClr val="2E5A7A"/>
                </a:solidFill>
                <a:latin typeface="Poppins" pitchFamily="2" charset="77"/>
                <a:cs typeface="Poppins" pitchFamily="2" charset="77"/>
              </a:rPr>
              <a:t>. 2025;48(Suppl 1):S128–S145.</a:t>
            </a:r>
            <a:endParaRPr lang="en-US" sz="1000" b="1">
              <a:solidFill>
                <a:srgbClr val="2E5A7A"/>
              </a:solidFill>
              <a:latin typeface="Poppins" pitchFamily="2" charset="77"/>
              <a:ea typeface="Arial" panose="020B0604020202020204" pitchFamily="34" charset="0"/>
              <a:cs typeface="Poppins" pitchFamily="2" charset="77"/>
            </a:endParaRPr>
          </a:p>
        </p:txBody>
      </p:sp>
      <p:cxnSp>
        <p:nvCxnSpPr>
          <p:cNvPr id="4" name="Straight Connector 3">
            <a:extLst>
              <a:ext uri="{FF2B5EF4-FFF2-40B4-BE49-F238E27FC236}">
                <a16:creationId xmlns:a16="http://schemas.microsoft.com/office/drawing/2014/main" id="{8C8184A0-D64C-A27B-2108-56B0F8D14388}"/>
              </a:ext>
            </a:extLst>
          </p:cNvPr>
          <p:cNvCxnSpPr>
            <a:cxnSpLocks/>
          </p:cNvCxnSpPr>
          <p:nvPr/>
        </p:nvCxnSpPr>
        <p:spPr>
          <a:xfrm>
            <a:off x="425720" y="543698"/>
            <a:ext cx="10427337" cy="0"/>
          </a:xfrm>
          <a:prstGeom prst="line">
            <a:avLst/>
          </a:prstGeom>
          <a:ln>
            <a:solidFill>
              <a:srgbClr val="9ABCC3"/>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5E276E0-8594-FF61-C7A9-26812F2537A9}"/>
              </a:ext>
            </a:extLst>
          </p:cNvPr>
          <p:cNvSpPr txBox="1"/>
          <p:nvPr/>
        </p:nvSpPr>
        <p:spPr>
          <a:xfrm>
            <a:off x="7402285" y="6268994"/>
            <a:ext cx="4411362" cy="263534"/>
          </a:xfrm>
          <a:prstGeom prst="rect">
            <a:avLst/>
          </a:prstGeom>
          <a:noFill/>
        </p:spPr>
        <p:txBody>
          <a:bodyPr wrap="square" rtlCol="0">
            <a:spAutoFit/>
          </a:bodyPr>
          <a:lstStyle/>
          <a:p>
            <a:pPr marL="0" marR="0" algn="r">
              <a:lnSpc>
                <a:spcPct val="115000"/>
              </a:lnSpc>
            </a:pPr>
            <a:fld id="{32C6145F-F9D5-D942-9DFC-B2ADE210EED1}" type="slidenum">
              <a:rPr lang="en-US" sz="1000" b="1" smtClean="0">
                <a:solidFill>
                  <a:srgbClr val="2E5A7A"/>
                </a:solidFill>
                <a:effectLst/>
                <a:latin typeface="Poppins" pitchFamily="2" charset="77"/>
                <a:ea typeface="Arial" panose="020B0604020202020204" pitchFamily="34" charset="0"/>
                <a:cs typeface="Poppins" pitchFamily="2" charset="77"/>
              </a:rPr>
              <a:t>5</a:t>
            </a:fld>
            <a:endParaRPr lang="en-US" sz="1000" b="1">
              <a:solidFill>
                <a:srgbClr val="2E5A7A"/>
              </a:solidFill>
              <a:effectLst/>
              <a:latin typeface="Poppins" pitchFamily="2" charset="77"/>
              <a:ea typeface="Arial" panose="020B0604020202020204" pitchFamily="34" charset="0"/>
              <a:cs typeface="Poppins" pitchFamily="2" charset="77"/>
            </a:endParaRPr>
          </a:p>
        </p:txBody>
      </p:sp>
      <p:sp>
        <p:nvSpPr>
          <p:cNvPr id="13" name="TextBox 12">
            <a:extLst>
              <a:ext uri="{FF2B5EF4-FFF2-40B4-BE49-F238E27FC236}">
                <a16:creationId xmlns:a16="http://schemas.microsoft.com/office/drawing/2014/main" id="{72E816E8-752A-4B53-B3F7-B929AF4A2F27}"/>
              </a:ext>
            </a:extLst>
          </p:cNvPr>
          <p:cNvSpPr txBox="1"/>
          <p:nvPr/>
        </p:nvSpPr>
        <p:spPr>
          <a:xfrm>
            <a:off x="333242" y="3439887"/>
            <a:ext cx="4445587" cy="2348335"/>
          </a:xfrm>
          <a:prstGeom prst="rect">
            <a:avLst/>
          </a:prstGeom>
          <a:noFill/>
        </p:spPr>
        <p:txBody>
          <a:bodyPr wrap="square" rtlCol="0">
            <a:spAutoFit/>
          </a:bodyPr>
          <a:lstStyle/>
          <a:p>
            <a:pPr marL="342900" marR="0" lvl="0" indent="-342900">
              <a:lnSpc>
                <a:spcPct val="115000"/>
              </a:lnSpc>
              <a:spcAft>
                <a:spcPts val="800"/>
              </a:spcAft>
              <a:buFont typeface="Symbol" pitchFamily="2" charset="2"/>
              <a:buChar char=""/>
            </a:pPr>
            <a:r>
              <a:rPr lang="en-US" sz="1600">
                <a:solidFill>
                  <a:srgbClr val="2E5A7A"/>
                </a:solidFill>
                <a:effectLst/>
                <a:latin typeface="Poppins" pitchFamily="2" charset="77"/>
                <a:ea typeface="Arial" panose="020B0604020202020204" pitchFamily="34" charset="0"/>
                <a:cs typeface="Poppins" pitchFamily="2" charset="77"/>
              </a:rPr>
              <a:t>The word</a:t>
            </a:r>
            <a:r>
              <a:rPr lang="en-US" sz="1600" b="1">
                <a:solidFill>
                  <a:srgbClr val="2E5A7A"/>
                </a:solidFill>
                <a:effectLst/>
                <a:latin typeface="Poppins" pitchFamily="2" charset="77"/>
                <a:ea typeface="Arial" panose="020B0604020202020204" pitchFamily="34" charset="0"/>
                <a:cs typeface="Poppins" pitchFamily="2" charset="77"/>
              </a:rPr>
              <a:t> “severe” may be interpreted differently than intended.</a:t>
            </a:r>
            <a:r>
              <a:rPr lang="en-US" sz="1600">
                <a:solidFill>
                  <a:srgbClr val="2E5A7A"/>
                </a:solidFill>
                <a:effectLst/>
                <a:latin typeface="Poppins" pitchFamily="2" charset="77"/>
                <a:ea typeface="Arial" panose="020B0604020202020204" pitchFamily="34" charset="0"/>
                <a:cs typeface="Poppins" pitchFamily="2" charset="77"/>
              </a:rPr>
              <a:t> Some people with diabetes may think you are referring only to severe hypoglycemic events that resulted </a:t>
            </a:r>
            <a:br>
              <a:rPr lang="en-US" sz="1600">
                <a:solidFill>
                  <a:srgbClr val="2E5A7A"/>
                </a:solidFill>
                <a:effectLst/>
                <a:latin typeface="Poppins" pitchFamily="2" charset="77"/>
                <a:ea typeface="Arial" panose="020B0604020202020204" pitchFamily="34" charset="0"/>
                <a:cs typeface="Poppins" pitchFamily="2" charset="77"/>
              </a:rPr>
            </a:br>
            <a:r>
              <a:rPr lang="en-US" sz="1600">
                <a:solidFill>
                  <a:srgbClr val="2E5A7A"/>
                </a:solidFill>
                <a:effectLst/>
                <a:latin typeface="Poppins" pitchFamily="2" charset="77"/>
                <a:ea typeface="Arial" panose="020B0604020202020204" pitchFamily="34" charset="0"/>
                <a:cs typeface="Poppins" pitchFamily="2" charset="77"/>
              </a:rPr>
              <a:t>in an ambulance ride or hospital visit </a:t>
            </a:r>
            <a:r>
              <a:rPr lang="en-US" sz="1600">
                <a:solidFill>
                  <a:srgbClr val="156082"/>
                </a:solidFill>
                <a:latin typeface="Poppins" pitchFamily="2" charset="77"/>
                <a:cs typeface="Poppins" pitchFamily="2" charset="77"/>
              </a:rPr>
              <a:t>or</a:t>
            </a:r>
            <a:r>
              <a:rPr lang="en-US" sz="1600">
                <a:latin typeface="Poppins" pitchFamily="2" charset="77"/>
                <a:cs typeface="Poppins" pitchFamily="2" charset="77"/>
              </a:rPr>
              <a:t> </a:t>
            </a:r>
            <a:r>
              <a:rPr lang="en-US" sz="1600">
                <a:solidFill>
                  <a:srgbClr val="156082"/>
                </a:solidFill>
                <a:latin typeface="Poppins" pitchFamily="2" charset="77"/>
                <a:cs typeface="Poppins" pitchFamily="2" charset="77"/>
              </a:rPr>
              <a:t>may think this relates to a specific glucose value</a:t>
            </a:r>
            <a:endParaRPr lang="en-US" sz="1600">
              <a:solidFill>
                <a:srgbClr val="156082"/>
              </a:solidFill>
              <a:effectLst/>
              <a:latin typeface="Poppins" pitchFamily="2" charset="77"/>
              <a:ea typeface="Arial" panose="020B0604020202020204" pitchFamily="34" charset="0"/>
              <a:cs typeface="Poppins" pitchFamily="2" charset="77"/>
            </a:endParaRPr>
          </a:p>
        </p:txBody>
      </p:sp>
      <p:sp>
        <p:nvSpPr>
          <p:cNvPr id="3" name="TextBox 2">
            <a:extLst>
              <a:ext uri="{FF2B5EF4-FFF2-40B4-BE49-F238E27FC236}">
                <a16:creationId xmlns:a16="http://schemas.microsoft.com/office/drawing/2014/main" id="{A2699619-789A-B9DB-D74A-1F88E1100773}"/>
              </a:ext>
            </a:extLst>
          </p:cNvPr>
          <p:cNvSpPr txBox="1"/>
          <p:nvPr/>
        </p:nvSpPr>
        <p:spPr>
          <a:xfrm>
            <a:off x="333242" y="2373924"/>
            <a:ext cx="4652836" cy="928459"/>
          </a:xfrm>
          <a:prstGeom prst="rect">
            <a:avLst/>
          </a:prstGeom>
          <a:noFill/>
        </p:spPr>
        <p:txBody>
          <a:bodyPr wrap="square" lIns="91440" tIns="45720" rIns="91440" bIns="45720" rtlCol="0" anchor="t">
            <a:spAutoFit/>
          </a:bodyPr>
          <a:lstStyle/>
          <a:p>
            <a:pPr marL="342900" indent="-342900">
              <a:lnSpc>
                <a:spcPct val="115000"/>
              </a:lnSpc>
              <a:spcAft>
                <a:spcPts val="800"/>
              </a:spcAft>
              <a:buFont typeface="Symbol" pitchFamily="2" charset="2"/>
              <a:buChar char=""/>
            </a:pPr>
            <a:r>
              <a:rPr lang="en-US" sz="1600">
                <a:solidFill>
                  <a:srgbClr val="2E5A7A"/>
                </a:solidFill>
                <a:effectLst/>
                <a:latin typeface="Poppins"/>
                <a:ea typeface="Arial" panose="020B0604020202020204" pitchFamily="34" charset="0"/>
                <a:cs typeface="Poppins"/>
              </a:rPr>
              <a:t>Talking about </a:t>
            </a:r>
            <a:r>
              <a:rPr lang="en-US" sz="1600">
                <a:solidFill>
                  <a:srgbClr val="2E5A7A"/>
                </a:solidFill>
                <a:latin typeface="Poppins"/>
                <a:ea typeface="Arial" panose="020B0604020202020204" pitchFamily="34" charset="0"/>
                <a:cs typeface="Poppins"/>
              </a:rPr>
              <a:t>and discussing severe</a:t>
            </a:r>
            <a:r>
              <a:rPr lang="en-US" sz="1600">
                <a:solidFill>
                  <a:srgbClr val="2E5A7A"/>
                </a:solidFill>
                <a:effectLst/>
                <a:latin typeface="Poppins"/>
                <a:ea typeface="Arial" panose="020B0604020202020204" pitchFamily="34" charset="0"/>
                <a:cs typeface="Poppins"/>
              </a:rPr>
              <a:t> </a:t>
            </a:r>
            <a:r>
              <a:rPr lang="en-US" sz="1600">
                <a:solidFill>
                  <a:srgbClr val="2E5A7A"/>
                </a:solidFill>
                <a:latin typeface="Poppins"/>
                <a:ea typeface="Arial" panose="020B0604020202020204" pitchFamily="34" charset="0"/>
                <a:cs typeface="Poppins"/>
              </a:rPr>
              <a:t>hypoglycemic </a:t>
            </a:r>
            <a:r>
              <a:rPr lang="en-US" sz="1600">
                <a:solidFill>
                  <a:srgbClr val="2E5A7A"/>
                </a:solidFill>
                <a:effectLst/>
                <a:latin typeface="Poppins"/>
                <a:ea typeface="Arial" panose="020B0604020202020204" pitchFamily="34" charset="0"/>
                <a:cs typeface="Poppins"/>
              </a:rPr>
              <a:t>lows is important, but it isn’t always easy</a:t>
            </a:r>
          </a:p>
        </p:txBody>
      </p:sp>
      <p:sp>
        <p:nvSpPr>
          <p:cNvPr id="5" name="TextBox 4">
            <a:extLst>
              <a:ext uri="{FF2B5EF4-FFF2-40B4-BE49-F238E27FC236}">
                <a16:creationId xmlns:a16="http://schemas.microsoft.com/office/drawing/2014/main" id="{D5C5C673-796E-6C35-71A7-EBD7B378814E}"/>
              </a:ext>
            </a:extLst>
          </p:cNvPr>
          <p:cNvSpPr txBox="1"/>
          <p:nvPr/>
        </p:nvSpPr>
        <p:spPr>
          <a:xfrm>
            <a:off x="9763760" y="360218"/>
            <a:ext cx="2036003" cy="369332"/>
          </a:xfrm>
          <a:prstGeom prst="rect">
            <a:avLst/>
          </a:prstGeom>
          <a:solidFill>
            <a:schemeClr val="bg1"/>
          </a:solidFill>
        </p:spPr>
        <p:txBody>
          <a:bodyPr wrap="square" rtlCol="0">
            <a:spAutoFit/>
          </a:bodyPr>
          <a:lstStyle/>
          <a:p>
            <a:pPr algn="r"/>
            <a:r>
              <a:rPr lang="en-US">
                <a:solidFill>
                  <a:srgbClr val="9ABCC3"/>
                </a:solidFill>
                <a:latin typeface="Barlow" pitchFamily="2" charset="77"/>
              </a:rPr>
              <a:t>DOCUMENTATION</a:t>
            </a:r>
          </a:p>
        </p:txBody>
      </p:sp>
      <p:sp>
        <p:nvSpPr>
          <p:cNvPr id="10" name="Rounded Rectangle 9">
            <a:extLst>
              <a:ext uri="{FF2B5EF4-FFF2-40B4-BE49-F238E27FC236}">
                <a16:creationId xmlns:a16="http://schemas.microsoft.com/office/drawing/2014/main" id="{4A369A6F-06E8-0B57-C1CB-C2765CEE9F56}"/>
              </a:ext>
            </a:extLst>
          </p:cNvPr>
          <p:cNvSpPr/>
          <p:nvPr/>
        </p:nvSpPr>
        <p:spPr>
          <a:xfrm>
            <a:off x="4974772" y="1872344"/>
            <a:ext cx="7217228" cy="794656"/>
          </a:xfrm>
          <a:prstGeom prst="roundRect">
            <a:avLst>
              <a:gd name="adj" fmla="val 50000"/>
            </a:avLst>
          </a:prstGeom>
          <a:solidFill>
            <a:srgbClr val="2E5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D1D2C"/>
              </a:solidFill>
            </a:endParaRPr>
          </a:p>
        </p:txBody>
      </p:sp>
      <p:sp>
        <p:nvSpPr>
          <p:cNvPr id="2" name="TextBox 1">
            <a:extLst>
              <a:ext uri="{FF2B5EF4-FFF2-40B4-BE49-F238E27FC236}">
                <a16:creationId xmlns:a16="http://schemas.microsoft.com/office/drawing/2014/main" id="{3EEE7EA7-3773-2664-6624-5256907D2C59}"/>
              </a:ext>
            </a:extLst>
          </p:cNvPr>
          <p:cNvSpPr txBox="1"/>
          <p:nvPr/>
        </p:nvSpPr>
        <p:spPr>
          <a:xfrm>
            <a:off x="5482185" y="3425492"/>
            <a:ext cx="4695957" cy="392415"/>
          </a:xfrm>
          <a:prstGeom prst="rect">
            <a:avLst/>
          </a:prstGeom>
          <a:noFill/>
        </p:spPr>
        <p:txBody>
          <a:bodyPr wrap="square" rtlCol="0">
            <a:spAutoFit/>
          </a:bodyPr>
          <a:lstStyle/>
          <a:p>
            <a:pPr>
              <a:lnSpc>
                <a:spcPts val="2400"/>
              </a:lnSpc>
              <a:spcBef>
                <a:spcPts val="1800"/>
              </a:spcBef>
              <a:spcAft>
                <a:spcPts val="1800"/>
              </a:spcAft>
            </a:pPr>
            <a:r>
              <a:rPr lang="en-US" kern="0">
                <a:solidFill>
                  <a:srgbClr val="FFC773"/>
                </a:solidFill>
                <a:effectLst/>
                <a:latin typeface="Poppins" pitchFamily="2" charset="77"/>
                <a:ea typeface="Arial" panose="020B0604020202020204" pitchFamily="34" charset="0"/>
                <a:cs typeface="Poppins" pitchFamily="2" charset="77"/>
              </a:rPr>
              <a:t>A TEACHING MOMENT:</a:t>
            </a:r>
            <a:endParaRPr lang="en-US" i="0">
              <a:solidFill>
                <a:schemeClr val="bg1"/>
              </a:solidFill>
              <a:effectLst/>
              <a:latin typeface="Poppins" pitchFamily="2" charset="77"/>
              <a:cs typeface="Poppins" pitchFamily="2" charset="77"/>
            </a:endParaRPr>
          </a:p>
        </p:txBody>
      </p:sp>
      <p:pic>
        <p:nvPicPr>
          <p:cNvPr id="14" name="Picture 13">
            <a:extLst>
              <a:ext uri="{FF2B5EF4-FFF2-40B4-BE49-F238E27FC236}">
                <a16:creationId xmlns:a16="http://schemas.microsoft.com/office/drawing/2014/main" id="{0746923B-B951-EA87-4C62-8809E425ADA8}"/>
              </a:ext>
            </a:extLst>
          </p:cNvPr>
          <p:cNvPicPr>
            <a:picLocks noChangeAspect="1"/>
          </p:cNvPicPr>
          <p:nvPr/>
        </p:nvPicPr>
        <p:blipFill>
          <a:blip r:embed="rId3"/>
          <a:srcRect t="7325" b="7325"/>
          <a:stretch/>
        </p:blipFill>
        <p:spPr>
          <a:xfrm>
            <a:off x="5366657" y="2118972"/>
            <a:ext cx="1373442" cy="1172229"/>
          </a:xfrm>
          <a:prstGeom prst="rect">
            <a:avLst/>
          </a:prstGeom>
        </p:spPr>
      </p:pic>
      <p:sp>
        <p:nvSpPr>
          <p:cNvPr id="15" name="TextBox 14">
            <a:extLst>
              <a:ext uri="{FF2B5EF4-FFF2-40B4-BE49-F238E27FC236}">
                <a16:creationId xmlns:a16="http://schemas.microsoft.com/office/drawing/2014/main" id="{BC2C4C11-D838-98D6-0B13-10B013EB67FD}"/>
              </a:ext>
            </a:extLst>
          </p:cNvPr>
          <p:cNvSpPr txBox="1"/>
          <p:nvPr/>
        </p:nvSpPr>
        <p:spPr>
          <a:xfrm>
            <a:off x="5482185" y="3918857"/>
            <a:ext cx="6405015" cy="2239074"/>
          </a:xfrm>
          <a:prstGeom prst="rect">
            <a:avLst/>
          </a:prstGeom>
          <a:noFill/>
        </p:spPr>
        <p:txBody>
          <a:bodyPr wrap="square" rtlCol="0">
            <a:spAutoFit/>
          </a:bodyPr>
          <a:lstStyle/>
          <a:p>
            <a:pPr>
              <a:lnSpc>
                <a:spcPts val="2400"/>
              </a:lnSpc>
              <a:spcBef>
                <a:spcPts val="1800"/>
              </a:spcBef>
              <a:spcAft>
                <a:spcPts val="1800"/>
              </a:spcAft>
            </a:pPr>
            <a:r>
              <a:rPr lang="en-US">
                <a:solidFill>
                  <a:schemeClr val="bg1"/>
                </a:solidFill>
                <a:latin typeface="Poppins" pitchFamily="2" charset="77"/>
                <a:cs typeface="Poppins" pitchFamily="2" charset="77"/>
              </a:rPr>
              <a:t>Remind people with diabetes and their loved ones that severe</a:t>
            </a:r>
            <a:r>
              <a:rPr lang="en-US" kern="0">
                <a:solidFill>
                  <a:schemeClr val="bg1"/>
                </a:solidFill>
                <a:latin typeface="Poppins" pitchFamily="2" charset="77"/>
                <a:ea typeface="Arial" panose="020B0604020202020204" pitchFamily="34" charset="0"/>
                <a:cs typeface="Poppins" pitchFamily="2" charset="77"/>
              </a:rPr>
              <a:t> hypoglycemic events are lows</a:t>
            </a:r>
            <a:r>
              <a:rPr lang="en-US" b="1" kern="0">
                <a:solidFill>
                  <a:schemeClr val="bg1"/>
                </a:solidFill>
                <a:latin typeface="Poppins" pitchFamily="2" charset="77"/>
                <a:ea typeface="Arial" panose="020B0604020202020204" pitchFamily="34" charset="0"/>
                <a:cs typeface="Poppins" pitchFamily="2" charset="77"/>
              </a:rPr>
              <a:t> characterized by altered mental and/or physical functioning that require assistance from someone else to recover, irrespective of glucose level.</a:t>
            </a:r>
            <a:r>
              <a:rPr lang="en-US" b="1" kern="0" baseline="30000">
                <a:solidFill>
                  <a:schemeClr val="bg1"/>
                </a:solidFill>
                <a:latin typeface="Poppins" pitchFamily="2" charset="77"/>
                <a:ea typeface="Arial" panose="020B0604020202020204" pitchFamily="34" charset="0"/>
                <a:cs typeface="Poppins" pitchFamily="2" charset="77"/>
              </a:rPr>
              <a:t>1</a:t>
            </a:r>
            <a:r>
              <a:rPr lang="en-US" kern="0">
                <a:solidFill>
                  <a:schemeClr val="bg1"/>
                </a:solidFill>
                <a:latin typeface="Poppins" pitchFamily="2" charset="77"/>
                <a:ea typeface="Arial" panose="020B0604020202020204" pitchFamily="34" charset="0"/>
                <a:cs typeface="Poppins" pitchFamily="2" charset="77"/>
              </a:rPr>
              <a:t> </a:t>
            </a:r>
            <a:r>
              <a:rPr lang="en-US">
                <a:solidFill>
                  <a:schemeClr val="bg1"/>
                </a:solidFill>
                <a:latin typeface="Poppins" pitchFamily="2" charset="77"/>
                <a:cs typeface="Poppins" pitchFamily="2" charset="77"/>
              </a:rPr>
              <a:t>Advise them that it is important that you know if this occurs, and you would want to be contacted about the event.</a:t>
            </a:r>
            <a:endParaRPr lang="en-US" i="0">
              <a:solidFill>
                <a:schemeClr val="bg1"/>
              </a:solidFill>
              <a:effectLst/>
              <a:latin typeface="Poppins" pitchFamily="2" charset="77"/>
              <a:cs typeface="Poppins" pitchFamily="2" charset="77"/>
            </a:endParaRPr>
          </a:p>
        </p:txBody>
      </p:sp>
      <p:sp>
        <p:nvSpPr>
          <p:cNvPr id="6" name="Rounded Rectangle 5">
            <a:extLst>
              <a:ext uri="{FF2B5EF4-FFF2-40B4-BE49-F238E27FC236}">
                <a16:creationId xmlns:a16="http://schemas.microsoft.com/office/drawing/2014/main" id="{DA5DB12C-1613-B773-BA66-39EBB4FA798E}"/>
              </a:ext>
            </a:extLst>
          </p:cNvPr>
          <p:cNvSpPr/>
          <p:nvPr/>
        </p:nvSpPr>
        <p:spPr>
          <a:xfrm>
            <a:off x="11690252" y="1842868"/>
            <a:ext cx="501748" cy="5015132"/>
          </a:xfrm>
          <a:prstGeom prst="roundRect">
            <a:avLst>
              <a:gd name="adj" fmla="val 0"/>
            </a:avLst>
          </a:prstGeom>
          <a:solidFill>
            <a:srgbClr val="2E5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D1D2C"/>
              </a:solidFill>
            </a:endParaRPr>
          </a:p>
        </p:txBody>
      </p:sp>
      <p:sp>
        <p:nvSpPr>
          <p:cNvPr id="7" name="Rounded Rectangle 6">
            <a:extLst>
              <a:ext uri="{FF2B5EF4-FFF2-40B4-BE49-F238E27FC236}">
                <a16:creationId xmlns:a16="http://schemas.microsoft.com/office/drawing/2014/main" id="{A1106555-669C-0FF6-A159-CAFCCDA8B2F1}"/>
              </a:ext>
            </a:extLst>
          </p:cNvPr>
          <p:cNvSpPr/>
          <p:nvPr/>
        </p:nvSpPr>
        <p:spPr>
          <a:xfrm>
            <a:off x="4974116" y="6274191"/>
            <a:ext cx="7217884" cy="583809"/>
          </a:xfrm>
          <a:prstGeom prst="roundRect">
            <a:avLst>
              <a:gd name="adj" fmla="val 0"/>
            </a:avLst>
          </a:prstGeom>
          <a:solidFill>
            <a:srgbClr val="2E5A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D1D2C"/>
              </a:solidFill>
            </a:endParaRPr>
          </a:p>
        </p:txBody>
      </p:sp>
    </p:spTree>
    <p:extLst>
      <p:ext uri="{BB962C8B-B14F-4D97-AF65-F5344CB8AC3E}">
        <p14:creationId xmlns:p14="http://schemas.microsoft.com/office/powerpoint/2010/main" val="181101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D9AA1-99D7-079D-D76D-2EC8B1F9883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8CE33693-5B7A-0B77-5778-D1ED6C63CA13}"/>
              </a:ext>
            </a:extLst>
          </p:cNvPr>
          <p:cNvSpPr txBox="1"/>
          <p:nvPr/>
        </p:nvSpPr>
        <p:spPr>
          <a:xfrm>
            <a:off x="327163" y="5356961"/>
            <a:ext cx="4411362" cy="263534"/>
          </a:xfrm>
          <a:prstGeom prst="rect">
            <a:avLst/>
          </a:prstGeom>
          <a:noFill/>
        </p:spPr>
        <p:txBody>
          <a:bodyPr wrap="square" rtlCol="0">
            <a:spAutoFit/>
          </a:bodyPr>
          <a:lstStyle/>
          <a:p>
            <a:pPr>
              <a:lnSpc>
                <a:spcPct val="115000"/>
              </a:lnSpc>
            </a:pPr>
            <a:r>
              <a:rPr lang="en-US" sz="1000">
                <a:solidFill>
                  <a:srgbClr val="2E5A7A"/>
                </a:solidFill>
                <a:effectLst/>
                <a:latin typeface="Poppins" pitchFamily="2" charset="77"/>
                <a:ea typeface="Arial" panose="020B0604020202020204" pitchFamily="34" charset="0"/>
                <a:cs typeface="Poppins" pitchFamily="2" charset="77"/>
              </a:rPr>
              <a:t>CGM, continuous glucose </a:t>
            </a:r>
            <a:r>
              <a:rPr lang="en-US" sz="1000">
                <a:solidFill>
                  <a:srgbClr val="2E5A7A"/>
                </a:solidFill>
                <a:latin typeface="Poppins" pitchFamily="2" charset="77"/>
                <a:ea typeface="Arial" panose="020B0604020202020204" pitchFamily="34" charset="0"/>
                <a:cs typeface="Poppins" pitchFamily="2" charset="77"/>
              </a:rPr>
              <a:t>monitor; T1D, type 1 diabetes.</a:t>
            </a:r>
            <a:endParaRPr lang="en-US" sz="1000">
              <a:solidFill>
                <a:srgbClr val="2E5A7A"/>
              </a:solidFill>
              <a:effectLst/>
              <a:latin typeface="Poppins" pitchFamily="2" charset="77"/>
              <a:ea typeface="Arial" panose="020B0604020202020204" pitchFamily="34" charset="0"/>
              <a:cs typeface="Poppins" pitchFamily="2" charset="77"/>
            </a:endParaRPr>
          </a:p>
        </p:txBody>
      </p:sp>
      <p:sp>
        <p:nvSpPr>
          <p:cNvPr id="48" name="TextBox 47">
            <a:extLst>
              <a:ext uri="{FF2B5EF4-FFF2-40B4-BE49-F238E27FC236}">
                <a16:creationId xmlns:a16="http://schemas.microsoft.com/office/drawing/2014/main" id="{6A65FFCF-B08B-8749-64AD-9DCD6E99B661}"/>
              </a:ext>
            </a:extLst>
          </p:cNvPr>
          <p:cNvSpPr txBox="1"/>
          <p:nvPr/>
        </p:nvSpPr>
        <p:spPr>
          <a:xfrm>
            <a:off x="327163" y="6105709"/>
            <a:ext cx="10906894" cy="400110"/>
          </a:xfrm>
          <a:prstGeom prst="rect">
            <a:avLst/>
          </a:prstGeom>
          <a:noFill/>
        </p:spPr>
        <p:txBody>
          <a:bodyPr wrap="square" rtlCol="0">
            <a:spAutoFit/>
          </a:bodyPr>
          <a:lstStyle/>
          <a:p>
            <a:pPr>
              <a:lnSpc>
                <a:spcPts val="1200"/>
              </a:lnSpc>
            </a:pPr>
            <a:r>
              <a:rPr lang="en-US" sz="1000" b="1">
                <a:solidFill>
                  <a:srgbClr val="2E5A7A"/>
                </a:solidFill>
                <a:effectLst/>
                <a:latin typeface="Poppins" pitchFamily="2" charset="77"/>
                <a:ea typeface="Arial" panose="020B0604020202020204" pitchFamily="34" charset="0"/>
                <a:cs typeface="Poppins" pitchFamily="2" charset="77"/>
              </a:rPr>
              <a:t>Reference: </a:t>
            </a:r>
            <a:r>
              <a:rPr lang="en-US" sz="1000" b="1">
                <a:solidFill>
                  <a:srgbClr val="2E5A7A"/>
                </a:solidFill>
                <a:latin typeface="Poppins" pitchFamily="2" charset="77"/>
                <a:cs typeface="Poppins" pitchFamily="2" charset="77"/>
              </a:rPr>
              <a:t>1. </a:t>
            </a:r>
            <a:r>
              <a:rPr lang="en-US" sz="1000">
                <a:solidFill>
                  <a:srgbClr val="2E5A7A"/>
                </a:solidFill>
                <a:latin typeface="Poppins" pitchFamily="2" charset="77"/>
                <a:cs typeface="Poppins" pitchFamily="2" charset="77"/>
              </a:rPr>
              <a:t>Sherr JL, </a:t>
            </a:r>
            <a:r>
              <a:rPr lang="en-US" sz="1000" err="1">
                <a:solidFill>
                  <a:srgbClr val="2E5A7A"/>
                </a:solidFill>
                <a:latin typeface="Poppins" pitchFamily="2" charset="77"/>
                <a:cs typeface="Poppins" pitchFamily="2" charset="77"/>
              </a:rPr>
              <a:t>Laffel</a:t>
            </a:r>
            <a:r>
              <a:rPr lang="en-US" sz="1000">
                <a:solidFill>
                  <a:srgbClr val="2E5A7A"/>
                </a:solidFill>
                <a:latin typeface="Poppins" pitchFamily="2" charset="77"/>
                <a:cs typeface="Poppins" pitchFamily="2" charset="77"/>
              </a:rPr>
              <a:t> LM, Liu J, et al. Severe hypoglycemia and impaired awareness of hypoglycemia persist in people with type 1 diabetes despite use of diabetes technology: results from a cross-sectional survey. </a:t>
            </a:r>
            <a:r>
              <a:rPr lang="en-US" sz="1000" i="1">
                <a:solidFill>
                  <a:srgbClr val="2E5A7A"/>
                </a:solidFill>
                <a:latin typeface="Poppins" pitchFamily="2" charset="77"/>
                <a:cs typeface="Poppins" pitchFamily="2" charset="77"/>
              </a:rPr>
              <a:t>Diabetes Care</a:t>
            </a:r>
            <a:r>
              <a:rPr lang="en-US" sz="1000">
                <a:solidFill>
                  <a:srgbClr val="2E5A7A"/>
                </a:solidFill>
                <a:latin typeface="Poppins" pitchFamily="2" charset="77"/>
                <a:cs typeface="Poppins" pitchFamily="2" charset="77"/>
              </a:rPr>
              <a:t>. 2024;47(6):941-947.</a:t>
            </a:r>
            <a:endParaRPr lang="en-US" sz="1000" b="1">
              <a:solidFill>
                <a:srgbClr val="2E5A7A"/>
              </a:solidFill>
              <a:effectLst/>
              <a:latin typeface="Poppins" pitchFamily="2" charset="77"/>
              <a:ea typeface="Arial" panose="020B0604020202020204" pitchFamily="34" charset="0"/>
              <a:cs typeface="Poppins" pitchFamily="2" charset="77"/>
            </a:endParaRPr>
          </a:p>
        </p:txBody>
      </p:sp>
      <p:sp>
        <p:nvSpPr>
          <p:cNvPr id="49" name="TextBox 48">
            <a:extLst>
              <a:ext uri="{FF2B5EF4-FFF2-40B4-BE49-F238E27FC236}">
                <a16:creationId xmlns:a16="http://schemas.microsoft.com/office/drawing/2014/main" id="{71E34A0F-F955-3A5D-25FC-5376627E2D80}"/>
              </a:ext>
            </a:extLst>
          </p:cNvPr>
          <p:cNvSpPr txBox="1"/>
          <p:nvPr/>
        </p:nvSpPr>
        <p:spPr>
          <a:xfrm>
            <a:off x="327163" y="5577266"/>
            <a:ext cx="11358156" cy="670338"/>
          </a:xfrm>
          <a:prstGeom prst="rect">
            <a:avLst/>
          </a:prstGeom>
          <a:noFill/>
        </p:spPr>
        <p:txBody>
          <a:bodyPr wrap="square" rtlCol="0">
            <a:spAutoFit/>
          </a:bodyPr>
          <a:lstStyle/>
          <a:p>
            <a:pPr>
              <a:buNone/>
            </a:pPr>
            <a:r>
              <a:rPr lang="en-US" sz="1000">
                <a:solidFill>
                  <a:srgbClr val="2E5A7A"/>
                </a:solidFill>
                <a:effectLst/>
                <a:latin typeface="Poppins" pitchFamily="2" charset="77"/>
                <a:cs typeface="Poppins" pitchFamily="2" charset="77"/>
              </a:rPr>
              <a:t>Based on an observational, retrospective study with cross-sectional elements. An online survey was used for the description of glycemic metrics, severe hypoglycemic events, and impaired awareness of hypoglycemia in adults with type 1 diabetes, with stratification by glucose monitoring (CGM vs. non-CGM) and insulin delivery method (multiple daily injections, conventional pump, or automated insulin delivery systems) (N=2044 patients surveyed; n=1875 CGM users).</a:t>
            </a:r>
            <a:r>
              <a:rPr lang="en-US" sz="1000" baseline="30000">
                <a:solidFill>
                  <a:srgbClr val="2E5A7A"/>
                </a:solidFill>
                <a:effectLst/>
                <a:latin typeface="Poppins" pitchFamily="2" charset="77"/>
                <a:cs typeface="Poppins" pitchFamily="2" charset="77"/>
              </a:rPr>
              <a:t>1</a:t>
            </a:r>
            <a:endParaRPr lang="en-US" sz="1000" baseline="30000">
              <a:solidFill>
                <a:srgbClr val="2E5A7A"/>
              </a:solidFill>
              <a:effectLst/>
              <a:latin typeface="Poppins" pitchFamily="2" charset="77"/>
              <a:ea typeface="Aptos" panose="020B0004020202020204" pitchFamily="34" charset="0"/>
              <a:cs typeface="Poppins" pitchFamily="2" charset="77"/>
            </a:endParaRPr>
          </a:p>
        </p:txBody>
      </p:sp>
      <p:sp>
        <p:nvSpPr>
          <p:cNvPr id="50" name="TextBox 49">
            <a:extLst>
              <a:ext uri="{FF2B5EF4-FFF2-40B4-BE49-F238E27FC236}">
                <a16:creationId xmlns:a16="http://schemas.microsoft.com/office/drawing/2014/main" id="{22D73793-0A2E-D0D5-7FE4-F55E9D4CE2CE}"/>
              </a:ext>
            </a:extLst>
          </p:cNvPr>
          <p:cNvSpPr txBox="1"/>
          <p:nvPr/>
        </p:nvSpPr>
        <p:spPr>
          <a:xfrm>
            <a:off x="272690" y="5579350"/>
            <a:ext cx="222662" cy="297927"/>
          </a:xfrm>
          <a:prstGeom prst="rect">
            <a:avLst/>
          </a:prstGeom>
          <a:noFill/>
        </p:spPr>
        <p:txBody>
          <a:bodyPr wrap="square" rtlCol="0">
            <a:spAutoFit/>
          </a:bodyPr>
          <a:lstStyle/>
          <a:p>
            <a:pPr>
              <a:spcBef>
                <a:spcPts val="1800"/>
              </a:spcBef>
              <a:spcAft>
                <a:spcPts val="1800"/>
              </a:spcAft>
            </a:pPr>
            <a:r>
              <a:rPr lang="en-US" sz="1000" i="0">
                <a:solidFill>
                  <a:srgbClr val="2E5A7A"/>
                </a:solidFill>
                <a:effectLst/>
                <a:latin typeface="Poppins" pitchFamily="2" charset="77"/>
                <a:cs typeface="Poppins" pitchFamily="2" charset="77"/>
              </a:rPr>
              <a:t>*</a:t>
            </a:r>
          </a:p>
        </p:txBody>
      </p:sp>
      <p:cxnSp>
        <p:nvCxnSpPr>
          <p:cNvPr id="4" name="Straight Connector 3">
            <a:extLst>
              <a:ext uri="{FF2B5EF4-FFF2-40B4-BE49-F238E27FC236}">
                <a16:creationId xmlns:a16="http://schemas.microsoft.com/office/drawing/2014/main" id="{1E660C1F-FA8B-94BC-0E71-F7D7EC1FC7CC}"/>
              </a:ext>
            </a:extLst>
          </p:cNvPr>
          <p:cNvCxnSpPr>
            <a:cxnSpLocks/>
          </p:cNvCxnSpPr>
          <p:nvPr/>
        </p:nvCxnSpPr>
        <p:spPr>
          <a:xfrm>
            <a:off x="425720" y="543698"/>
            <a:ext cx="10427337" cy="0"/>
          </a:xfrm>
          <a:prstGeom prst="line">
            <a:avLst/>
          </a:prstGeom>
          <a:ln>
            <a:solidFill>
              <a:srgbClr val="9ABCC3"/>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4C4EE6E-85C3-3E65-0156-57169B2941D0}"/>
              </a:ext>
            </a:extLst>
          </p:cNvPr>
          <p:cNvSpPr txBox="1"/>
          <p:nvPr/>
        </p:nvSpPr>
        <p:spPr>
          <a:xfrm>
            <a:off x="10189030" y="360218"/>
            <a:ext cx="1610734" cy="369332"/>
          </a:xfrm>
          <a:prstGeom prst="rect">
            <a:avLst/>
          </a:prstGeom>
          <a:solidFill>
            <a:schemeClr val="bg1"/>
          </a:solidFill>
        </p:spPr>
        <p:txBody>
          <a:bodyPr wrap="square" rtlCol="0">
            <a:spAutoFit/>
          </a:bodyPr>
          <a:lstStyle/>
          <a:p>
            <a:pPr algn="r"/>
            <a:r>
              <a:rPr lang="en-US">
                <a:solidFill>
                  <a:srgbClr val="9ABCC3"/>
                </a:solidFill>
                <a:latin typeface="Barlow" pitchFamily="2" charset="77"/>
              </a:rPr>
              <a:t>PREVALENCE</a:t>
            </a:r>
          </a:p>
        </p:txBody>
      </p:sp>
      <p:sp>
        <p:nvSpPr>
          <p:cNvPr id="11" name="TextBox 10">
            <a:extLst>
              <a:ext uri="{FF2B5EF4-FFF2-40B4-BE49-F238E27FC236}">
                <a16:creationId xmlns:a16="http://schemas.microsoft.com/office/drawing/2014/main" id="{A0354A74-5A07-AC41-B27C-36E7D05751A0}"/>
              </a:ext>
            </a:extLst>
          </p:cNvPr>
          <p:cNvSpPr txBox="1"/>
          <p:nvPr/>
        </p:nvSpPr>
        <p:spPr>
          <a:xfrm>
            <a:off x="11288485" y="6268994"/>
            <a:ext cx="525161" cy="263534"/>
          </a:xfrm>
          <a:prstGeom prst="rect">
            <a:avLst/>
          </a:prstGeom>
          <a:noFill/>
        </p:spPr>
        <p:txBody>
          <a:bodyPr wrap="square" rtlCol="0">
            <a:spAutoFit/>
          </a:bodyPr>
          <a:lstStyle/>
          <a:p>
            <a:pPr marL="0" marR="0" algn="r">
              <a:lnSpc>
                <a:spcPct val="115000"/>
              </a:lnSpc>
            </a:pPr>
            <a:fld id="{32C6145F-F9D5-D942-9DFC-B2ADE210EED1}" type="slidenum">
              <a:rPr lang="en-US" sz="1000" b="1" smtClean="0">
                <a:solidFill>
                  <a:srgbClr val="2E5A7A"/>
                </a:solidFill>
                <a:effectLst/>
                <a:latin typeface="Poppins" pitchFamily="2" charset="77"/>
                <a:ea typeface="Arial" panose="020B0604020202020204" pitchFamily="34" charset="0"/>
                <a:cs typeface="Poppins" pitchFamily="2" charset="77"/>
              </a:rPr>
              <a:t>6</a:t>
            </a:fld>
            <a:endParaRPr lang="en-US" sz="1000" b="1">
              <a:solidFill>
                <a:srgbClr val="2E5A7A"/>
              </a:solidFill>
              <a:effectLst/>
              <a:latin typeface="Poppins" pitchFamily="2" charset="77"/>
              <a:ea typeface="Arial" panose="020B0604020202020204" pitchFamily="34" charset="0"/>
              <a:cs typeface="Poppins" pitchFamily="2" charset="77"/>
            </a:endParaRPr>
          </a:p>
        </p:txBody>
      </p:sp>
      <p:sp>
        <p:nvSpPr>
          <p:cNvPr id="13" name="TextBox 12">
            <a:extLst>
              <a:ext uri="{FF2B5EF4-FFF2-40B4-BE49-F238E27FC236}">
                <a16:creationId xmlns:a16="http://schemas.microsoft.com/office/drawing/2014/main" id="{08F8A9FA-2E93-E2EE-3E49-0442BC32C6C9}"/>
              </a:ext>
            </a:extLst>
          </p:cNvPr>
          <p:cNvSpPr txBox="1"/>
          <p:nvPr/>
        </p:nvSpPr>
        <p:spPr>
          <a:xfrm>
            <a:off x="327162" y="808046"/>
            <a:ext cx="11864837" cy="1113125"/>
          </a:xfrm>
          <a:prstGeom prst="rect">
            <a:avLst/>
          </a:prstGeom>
          <a:noFill/>
        </p:spPr>
        <p:txBody>
          <a:bodyPr wrap="square" rtlCol="0">
            <a:spAutoFit/>
          </a:bodyPr>
          <a:lstStyle/>
          <a:p>
            <a:pPr marL="0" marR="0">
              <a:lnSpc>
                <a:spcPts val="4000"/>
              </a:lnSpc>
            </a:pPr>
            <a:r>
              <a:rPr lang="en-US" sz="3200" b="1">
                <a:solidFill>
                  <a:srgbClr val="0D1D2C"/>
                </a:solidFill>
                <a:effectLst/>
                <a:latin typeface="Poppins" pitchFamily="2" charset="77"/>
                <a:ea typeface="Arial" panose="020B0604020202020204" pitchFamily="34" charset="0"/>
                <a:cs typeface="Poppins" pitchFamily="2" charset="77"/>
              </a:rPr>
              <a:t>Severe hypoglycemic events may be prevalent,</a:t>
            </a:r>
            <a:br>
              <a:rPr lang="en-US" sz="3200" b="1">
                <a:solidFill>
                  <a:srgbClr val="0D1D2C"/>
                </a:solidFill>
                <a:effectLst/>
                <a:latin typeface="Poppins" pitchFamily="2" charset="77"/>
                <a:ea typeface="Arial" panose="020B0604020202020204" pitchFamily="34" charset="0"/>
                <a:cs typeface="Poppins" pitchFamily="2" charset="77"/>
              </a:rPr>
            </a:br>
            <a:r>
              <a:rPr lang="en-US" sz="3200" b="1">
                <a:solidFill>
                  <a:srgbClr val="0D1D2C"/>
                </a:solidFill>
                <a:effectLst/>
                <a:latin typeface="Poppins" pitchFamily="2" charset="77"/>
                <a:ea typeface="Arial" panose="020B0604020202020204" pitchFamily="34" charset="0"/>
                <a:cs typeface="Poppins" pitchFamily="2" charset="77"/>
              </a:rPr>
              <a:t>despite the use of diabetes tech</a:t>
            </a:r>
            <a:endParaRPr lang="en-US" sz="3200">
              <a:solidFill>
                <a:srgbClr val="0D1D2C"/>
              </a:solidFill>
              <a:effectLst/>
              <a:latin typeface="Poppins" pitchFamily="2" charset="77"/>
              <a:ea typeface="Arial" panose="020B0604020202020204" pitchFamily="34" charset="0"/>
              <a:cs typeface="Poppins" pitchFamily="2" charset="77"/>
            </a:endParaRPr>
          </a:p>
        </p:txBody>
      </p:sp>
      <p:sp>
        <p:nvSpPr>
          <p:cNvPr id="18" name="TextBox 17">
            <a:extLst>
              <a:ext uri="{FF2B5EF4-FFF2-40B4-BE49-F238E27FC236}">
                <a16:creationId xmlns:a16="http://schemas.microsoft.com/office/drawing/2014/main" id="{318393AC-2140-E9D4-CB18-53883B8F2367}"/>
              </a:ext>
            </a:extLst>
          </p:cNvPr>
          <p:cNvSpPr txBox="1"/>
          <p:nvPr/>
        </p:nvSpPr>
        <p:spPr>
          <a:xfrm>
            <a:off x="1955214" y="2743057"/>
            <a:ext cx="7445961" cy="927946"/>
          </a:xfrm>
          <a:prstGeom prst="rect">
            <a:avLst/>
          </a:prstGeom>
          <a:noFill/>
        </p:spPr>
        <p:txBody>
          <a:bodyPr wrap="square" rtlCol="0">
            <a:spAutoFit/>
          </a:bodyPr>
          <a:lstStyle/>
          <a:p>
            <a:pPr>
              <a:lnSpc>
                <a:spcPct val="115000"/>
              </a:lnSpc>
            </a:pPr>
            <a:r>
              <a:rPr lang="en-US" sz="2400" b="1">
                <a:solidFill>
                  <a:srgbClr val="2E5A7A"/>
                </a:solidFill>
                <a:effectLst/>
                <a:latin typeface="Poppins" pitchFamily="2" charset="77"/>
                <a:ea typeface="Arial" panose="020B0604020202020204" pitchFamily="34" charset="0"/>
                <a:cs typeface="Poppins" pitchFamily="2" charset="77"/>
              </a:rPr>
              <a:t>~1 in 5 people living with T1D </a:t>
            </a:r>
            <a:r>
              <a:rPr lang="en-US" sz="2400">
                <a:solidFill>
                  <a:srgbClr val="2E5A7A"/>
                </a:solidFill>
                <a:latin typeface="Poppins" pitchFamily="2" charset="77"/>
                <a:cs typeface="Poppins" pitchFamily="2" charset="77"/>
              </a:rPr>
              <a:t>reported having </a:t>
            </a:r>
            <a:br>
              <a:rPr lang="en-US" sz="2400">
                <a:solidFill>
                  <a:srgbClr val="2E5A7A"/>
                </a:solidFill>
                <a:latin typeface="Poppins" pitchFamily="2" charset="77"/>
                <a:cs typeface="Poppins" pitchFamily="2" charset="77"/>
              </a:rPr>
            </a:br>
            <a:r>
              <a:rPr lang="en-US" sz="2400">
                <a:solidFill>
                  <a:srgbClr val="2E5A7A"/>
                </a:solidFill>
                <a:latin typeface="Poppins" pitchFamily="2" charset="77"/>
                <a:cs typeface="Poppins" pitchFamily="2" charset="77"/>
              </a:rPr>
              <a:t>≥1 severe hypoglycemic event in the past year</a:t>
            </a:r>
            <a:r>
              <a:rPr lang="en-US" sz="2400" baseline="30000">
                <a:solidFill>
                  <a:srgbClr val="2E5A7A"/>
                </a:solidFill>
                <a:effectLst/>
                <a:latin typeface="Poppins" pitchFamily="2" charset="77"/>
                <a:ea typeface="Arial" panose="020B0604020202020204" pitchFamily="34" charset="0"/>
                <a:cs typeface="Poppins" pitchFamily="2" charset="77"/>
              </a:rPr>
              <a:t>1*</a:t>
            </a:r>
            <a:endParaRPr lang="en-US" sz="2400">
              <a:solidFill>
                <a:srgbClr val="2E5A7A"/>
              </a:solidFill>
              <a:effectLst/>
              <a:latin typeface="Poppins" pitchFamily="2" charset="77"/>
              <a:ea typeface="Arial" panose="020B0604020202020204" pitchFamily="34" charset="0"/>
              <a:cs typeface="Poppins" pitchFamily="2" charset="77"/>
            </a:endParaRPr>
          </a:p>
        </p:txBody>
      </p:sp>
      <p:sp>
        <p:nvSpPr>
          <p:cNvPr id="20" name="TextBox 19">
            <a:extLst>
              <a:ext uri="{FF2B5EF4-FFF2-40B4-BE49-F238E27FC236}">
                <a16:creationId xmlns:a16="http://schemas.microsoft.com/office/drawing/2014/main" id="{DE8C47B2-8332-1194-B869-0F59631C3B9E}"/>
              </a:ext>
            </a:extLst>
          </p:cNvPr>
          <p:cNvSpPr txBox="1"/>
          <p:nvPr/>
        </p:nvSpPr>
        <p:spPr>
          <a:xfrm>
            <a:off x="1955213" y="4018871"/>
            <a:ext cx="7717425" cy="927946"/>
          </a:xfrm>
          <a:prstGeom prst="rect">
            <a:avLst/>
          </a:prstGeom>
          <a:noFill/>
        </p:spPr>
        <p:txBody>
          <a:bodyPr wrap="square" rtlCol="0">
            <a:spAutoFit/>
          </a:bodyPr>
          <a:lstStyle/>
          <a:p>
            <a:pPr>
              <a:lnSpc>
                <a:spcPct val="115000"/>
              </a:lnSpc>
            </a:pPr>
            <a:r>
              <a:rPr lang="en-US" sz="2400" b="0" i="0">
                <a:solidFill>
                  <a:srgbClr val="2E5A7A"/>
                </a:solidFill>
                <a:effectLst/>
                <a:latin typeface="Poppins" pitchFamily="2" charset="77"/>
                <a:cs typeface="Poppins" pitchFamily="2" charset="77"/>
              </a:rPr>
              <a:t>reported having</a:t>
            </a:r>
            <a:r>
              <a:rPr lang="en-US" sz="2400" b="1" i="0">
                <a:solidFill>
                  <a:srgbClr val="2E5A7A"/>
                </a:solidFill>
                <a:latin typeface="Poppins" pitchFamily="2" charset="77"/>
                <a:ea typeface="Arial Unicode MS" panose="020B0604020202020204" pitchFamily="34" charset="-128"/>
                <a:cs typeface="Poppins" pitchFamily="2" charset="77"/>
              </a:rPr>
              <a:t> </a:t>
            </a:r>
            <a:r>
              <a:rPr lang="en-US" sz="2400" b="1">
                <a:solidFill>
                  <a:srgbClr val="2E5A7A"/>
                </a:solidFill>
                <a:effectLst/>
                <a:latin typeface="Poppins" pitchFamily="2" charset="77"/>
                <a:ea typeface="Arial Unicode MS" panose="020B0604020202020204" pitchFamily="34" charset="-128"/>
                <a:cs typeface="Poppins" pitchFamily="2" charset="77"/>
              </a:rPr>
              <a:t>≥2 severe hypoglycemic events </a:t>
            </a:r>
            <a:r>
              <a:rPr lang="en-US" sz="2400">
                <a:solidFill>
                  <a:srgbClr val="2E5A7A"/>
                </a:solidFill>
                <a:effectLst/>
                <a:latin typeface="Poppins" pitchFamily="2" charset="77"/>
                <a:ea typeface="Arial Unicode MS" panose="020B0604020202020204" pitchFamily="34" charset="-128"/>
                <a:cs typeface="Poppins" pitchFamily="2" charset="77"/>
              </a:rPr>
              <a:t>in the past year</a:t>
            </a:r>
            <a:r>
              <a:rPr lang="en-US" sz="2400">
                <a:solidFill>
                  <a:srgbClr val="2E5A7A"/>
                </a:solidFill>
                <a:effectLst/>
                <a:latin typeface="Poppins" pitchFamily="2" charset="77"/>
                <a:ea typeface="Arial" panose="020B0604020202020204" pitchFamily="34" charset="0"/>
                <a:cs typeface="Poppins" pitchFamily="2" charset="77"/>
              </a:rPr>
              <a:t>, even with a CGM</a:t>
            </a:r>
            <a:r>
              <a:rPr lang="en-US" sz="2400" baseline="30000">
                <a:solidFill>
                  <a:srgbClr val="2E5A7A"/>
                </a:solidFill>
                <a:latin typeface="Poppins" pitchFamily="2" charset="77"/>
                <a:ea typeface="Arial" panose="020B0604020202020204" pitchFamily="34" charset="0"/>
                <a:cs typeface="Poppins" pitchFamily="2" charset="77"/>
              </a:rPr>
              <a:t>1</a:t>
            </a:r>
            <a:r>
              <a:rPr lang="en-US" sz="2400" baseline="30000">
                <a:solidFill>
                  <a:srgbClr val="2E5A7A"/>
                </a:solidFill>
                <a:effectLst/>
                <a:latin typeface="Poppins" pitchFamily="2" charset="77"/>
                <a:ea typeface="Arial" panose="020B0604020202020204" pitchFamily="34" charset="0"/>
                <a:cs typeface="Poppins" pitchFamily="2" charset="77"/>
              </a:rPr>
              <a:t>*</a:t>
            </a:r>
            <a:endParaRPr lang="en-US" sz="2400">
              <a:solidFill>
                <a:srgbClr val="2E5A7A"/>
              </a:solidFill>
              <a:effectLst/>
              <a:latin typeface="Poppins" pitchFamily="2" charset="77"/>
              <a:ea typeface="Arial" panose="020B0604020202020204" pitchFamily="34" charset="0"/>
              <a:cs typeface="Poppins" pitchFamily="2" charset="77"/>
            </a:endParaRPr>
          </a:p>
        </p:txBody>
      </p:sp>
      <p:pic>
        <p:nvPicPr>
          <p:cNvPr id="25" name="Picture 24">
            <a:extLst>
              <a:ext uri="{FF2B5EF4-FFF2-40B4-BE49-F238E27FC236}">
                <a16:creationId xmlns:a16="http://schemas.microsoft.com/office/drawing/2014/main" id="{C74E82FD-955F-8CAB-7B33-F501FF675B1D}"/>
              </a:ext>
            </a:extLst>
          </p:cNvPr>
          <p:cNvPicPr>
            <a:picLocks noChangeAspect="1"/>
          </p:cNvPicPr>
          <p:nvPr/>
        </p:nvPicPr>
        <p:blipFill rotWithShape="1">
          <a:blip r:embed="rId3"/>
          <a:srcRect l="-10075" r="-10075"/>
          <a:stretch/>
        </p:blipFill>
        <p:spPr>
          <a:xfrm>
            <a:off x="475958" y="2732768"/>
            <a:ext cx="460828" cy="460828"/>
          </a:xfrm>
          <a:prstGeom prst="rect">
            <a:avLst/>
          </a:prstGeom>
        </p:spPr>
      </p:pic>
      <p:sp>
        <p:nvSpPr>
          <p:cNvPr id="32" name="TextBox 31">
            <a:extLst>
              <a:ext uri="{FF2B5EF4-FFF2-40B4-BE49-F238E27FC236}">
                <a16:creationId xmlns:a16="http://schemas.microsoft.com/office/drawing/2014/main" id="{B1343D3A-2F54-5DCD-DB99-A428A82BDE33}"/>
              </a:ext>
            </a:extLst>
          </p:cNvPr>
          <p:cNvSpPr txBox="1"/>
          <p:nvPr/>
        </p:nvSpPr>
        <p:spPr>
          <a:xfrm>
            <a:off x="412298" y="3724957"/>
            <a:ext cx="1502228" cy="1804340"/>
          </a:xfrm>
          <a:prstGeom prst="rect">
            <a:avLst/>
          </a:prstGeom>
          <a:noFill/>
        </p:spPr>
        <p:txBody>
          <a:bodyPr wrap="square" rtlCol="0">
            <a:spAutoFit/>
          </a:bodyPr>
          <a:lstStyle/>
          <a:p>
            <a:pPr>
              <a:lnSpc>
                <a:spcPct val="115000"/>
              </a:lnSpc>
            </a:pPr>
            <a:r>
              <a:rPr lang="en-US" sz="10000" b="1" kern="0">
                <a:solidFill>
                  <a:srgbClr val="2E5A7A"/>
                </a:solidFill>
                <a:effectLst/>
                <a:latin typeface="Poppins" pitchFamily="2" charset="77"/>
                <a:ea typeface="Arial" panose="020B0604020202020204" pitchFamily="34" charset="0"/>
                <a:cs typeface="Poppins" pitchFamily="2" charset="77"/>
              </a:rPr>
              <a:t>11</a:t>
            </a:r>
            <a:endParaRPr lang="en-US" sz="10000" b="1">
              <a:solidFill>
                <a:srgbClr val="2E5A7A"/>
              </a:solidFill>
              <a:effectLst/>
              <a:latin typeface="Poppins" pitchFamily="2" charset="77"/>
              <a:ea typeface="Arial" panose="020B0604020202020204" pitchFamily="34" charset="0"/>
              <a:cs typeface="Poppins" pitchFamily="2" charset="77"/>
            </a:endParaRPr>
          </a:p>
        </p:txBody>
      </p:sp>
      <p:sp>
        <p:nvSpPr>
          <p:cNvPr id="33" name="TextBox 32">
            <a:extLst>
              <a:ext uri="{FF2B5EF4-FFF2-40B4-BE49-F238E27FC236}">
                <a16:creationId xmlns:a16="http://schemas.microsoft.com/office/drawing/2014/main" id="{879FBAB7-8986-6088-42B0-983B8F65F4DA}"/>
              </a:ext>
            </a:extLst>
          </p:cNvPr>
          <p:cNvSpPr txBox="1"/>
          <p:nvPr/>
        </p:nvSpPr>
        <p:spPr>
          <a:xfrm>
            <a:off x="1392011" y="3975330"/>
            <a:ext cx="555171" cy="605935"/>
          </a:xfrm>
          <a:prstGeom prst="rect">
            <a:avLst/>
          </a:prstGeom>
          <a:noFill/>
        </p:spPr>
        <p:txBody>
          <a:bodyPr wrap="square" rtlCol="0">
            <a:spAutoFit/>
          </a:bodyPr>
          <a:lstStyle/>
          <a:p>
            <a:pPr>
              <a:lnSpc>
                <a:spcPct val="115000"/>
              </a:lnSpc>
            </a:pPr>
            <a:r>
              <a:rPr lang="en-US" sz="3000" b="1" kern="0">
                <a:solidFill>
                  <a:srgbClr val="2E5A7A"/>
                </a:solidFill>
                <a:effectLst/>
                <a:latin typeface="Poppins" pitchFamily="2" charset="77"/>
                <a:ea typeface="Arial" panose="020B0604020202020204" pitchFamily="34" charset="0"/>
                <a:cs typeface="Poppins" pitchFamily="2" charset="77"/>
              </a:rPr>
              <a:t>%</a:t>
            </a:r>
            <a:endParaRPr lang="en-US" sz="3000" b="1">
              <a:solidFill>
                <a:srgbClr val="2E5A7A"/>
              </a:solidFill>
              <a:effectLst/>
              <a:latin typeface="Poppins" pitchFamily="2" charset="77"/>
              <a:ea typeface="Arial" panose="020B0604020202020204" pitchFamily="34" charset="0"/>
              <a:cs typeface="Poppins" pitchFamily="2" charset="77"/>
            </a:endParaRPr>
          </a:p>
        </p:txBody>
      </p:sp>
      <p:pic>
        <p:nvPicPr>
          <p:cNvPr id="2" name="Picture 1">
            <a:extLst>
              <a:ext uri="{FF2B5EF4-FFF2-40B4-BE49-F238E27FC236}">
                <a16:creationId xmlns:a16="http://schemas.microsoft.com/office/drawing/2014/main" id="{1C8EB1F6-931C-95A0-D41A-12181871EAE5}"/>
              </a:ext>
            </a:extLst>
          </p:cNvPr>
          <p:cNvPicPr>
            <a:picLocks noChangeAspect="1"/>
          </p:cNvPicPr>
          <p:nvPr/>
        </p:nvPicPr>
        <p:blipFill rotWithShape="1">
          <a:blip r:embed="rId3"/>
          <a:srcRect l="-10075" r="-10075"/>
          <a:stretch/>
        </p:blipFill>
        <p:spPr>
          <a:xfrm>
            <a:off x="885217" y="2732768"/>
            <a:ext cx="460828" cy="460828"/>
          </a:xfrm>
          <a:prstGeom prst="rect">
            <a:avLst/>
          </a:prstGeom>
        </p:spPr>
      </p:pic>
      <p:pic>
        <p:nvPicPr>
          <p:cNvPr id="3" name="Picture 2">
            <a:extLst>
              <a:ext uri="{FF2B5EF4-FFF2-40B4-BE49-F238E27FC236}">
                <a16:creationId xmlns:a16="http://schemas.microsoft.com/office/drawing/2014/main" id="{2223EE04-275B-36BF-6A79-0204CA546B98}"/>
              </a:ext>
            </a:extLst>
          </p:cNvPr>
          <p:cNvPicPr>
            <a:picLocks noChangeAspect="1"/>
          </p:cNvPicPr>
          <p:nvPr/>
        </p:nvPicPr>
        <p:blipFill rotWithShape="1">
          <a:blip r:embed="rId3"/>
          <a:srcRect l="-10075" r="-10075"/>
          <a:stretch/>
        </p:blipFill>
        <p:spPr>
          <a:xfrm>
            <a:off x="475958" y="3215600"/>
            <a:ext cx="460828" cy="460828"/>
          </a:xfrm>
          <a:prstGeom prst="rect">
            <a:avLst/>
          </a:prstGeom>
        </p:spPr>
      </p:pic>
      <p:pic>
        <p:nvPicPr>
          <p:cNvPr id="10" name="Picture 9">
            <a:extLst>
              <a:ext uri="{FF2B5EF4-FFF2-40B4-BE49-F238E27FC236}">
                <a16:creationId xmlns:a16="http://schemas.microsoft.com/office/drawing/2014/main" id="{C7B1BA46-C947-9D7F-9758-4C89BD8767AD}"/>
              </a:ext>
            </a:extLst>
          </p:cNvPr>
          <p:cNvPicPr>
            <a:picLocks noChangeAspect="1"/>
          </p:cNvPicPr>
          <p:nvPr/>
        </p:nvPicPr>
        <p:blipFill rotWithShape="1">
          <a:blip r:embed="rId3"/>
          <a:srcRect l="-10075" r="-10075"/>
          <a:stretch/>
        </p:blipFill>
        <p:spPr>
          <a:xfrm>
            <a:off x="885217" y="3215600"/>
            <a:ext cx="460828" cy="460828"/>
          </a:xfrm>
          <a:prstGeom prst="rect">
            <a:avLst/>
          </a:prstGeom>
        </p:spPr>
      </p:pic>
      <p:pic>
        <p:nvPicPr>
          <p:cNvPr id="12" name="Picture 11">
            <a:extLst>
              <a:ext uri="{FF2B5EF4-FFF2-40B4-BE49-F238E27FC236}">
                <a16:creationId xmlns:a16="http://schemas.microsoft.com/office/drawing/2014/main" id="{795CDC67-9039-179E-ABF2-B2564983FAFD}"/>
              </a:ext>
            </a:extLst>
          </p:cNvPr>
          <p:cNvPicPr>
            <a:picLocks noChangeAspect="1"/>
          </p:cNvPicPr>
          <p:nvPr/>
        </p:nvPicPr>
        <p:blipFill rotWithShape="1">
          <a:blip r:embed="rId4"/>
          <a:srcRect l="-10075" r="-10075"/>
          <a:stretch/>
        </p:blipFill>
        <p:spPr>
          <a:xfrm>
            <a:off x="1298642" y="2732768"/>
            <a:ext cx="460828" cy="460828"/>
          </a:xfrm>
          <a:prstGeom prst="rect">
            <a:avLst/>
          </a:prstGeom>
        </p:spPr>
      </p:pic>
      <p:sp>
        <p:nvSpPr>
          <p:cNvPr id="15" name="TextBox 14">
            <a:extLst>
              <a:ext uri="{FF2B5EF4-FFF2-40B4-BE49-F238E27FC236}">
                <a16:creationId xmlns:a16="http://schemas.microsoft.com/office/drawing/2014/main" id="{4602B995-4EBD-414A-1BC6-D79A9C13AEC9}"/>
              </a:ext>
            </a:extLst>
          </p:cNvPr>
          <p:cNvSpPr txBox="1"/>
          <p:nvPr/>
        </p:nvSpPr>
        <p:spPr>
          <a:xfrm>
            <a:off x="440739" y="2057400"/>
            <a:ext cx="7445961" cy="400494"/>
          </a:xfrm>
          <a:prstGeom prst="rect">
            <a:avLst/>
          </a:prstGeom>
          <a:noFill/>
        </p:spPr>
        <p:txBody>
          <a:bodyPr wrap="square" rtlCol="0">
            <a:spAutoFit/>
          </a:bodyPr>
          <a:lstStyle/>
          <a:p>
            <a:pPr>
              <a:lnSpc>
                <a:spcPct val="115000"/>
              </a:lnSpc>
            </a:pPr>
            <a:r>
              <a:rPr lang="en-US">
                <a:solidFill>
                  <a:srgbClr val="2E5A7A"/>
                </a:solidFill>
                <a:latin typeface="Poppins" pitchFamily="2" charset="77"/>
                <a:cs typeface="Poppins" pitchFamily="2" charset="77"/>
              </a:rPr>
              <a:t>IN A SURVEY OF ADULTS (18+) LIVING WITH T1D:</a:t>
            </a:r>
            <a:endParaRPr lang="en-US">
              <a:solidFill>
                <a:srgbClr val="2E5A7A"/>
              </a:solidFill>
              <a:effectLst/>
              <a:latin typeface="Poppins" pitchFamily="2" charset="77"/>
              <a:ea typeface="Arial" panose="020B0604020202020204" pitchFamily="34" charset="0"/>
              <a:cs typeface="Poppins" pitchFamily="2" charset="77"/>
            </a:endParaRPr>
          </a:p>
        </p:txBody>
      </p:sp>
      <p:sp>
        <p:nvSpPr>
          <p:cNvPr id="6" name="TextBox 5">
            <a:extLst>
              <a:ext uri="{FF2B5EF4-FFF2-40B4-BE49-F238E27FC236}">
                <a16:creationId xmlns:a16="http://schemas.microsoft.com/office/drawing/2014/main" id="{DB1FD8AF-8108-A7FA-3C93-A85577AFEE04}"/>
              </a:ext>
            </a:extLst>
          </p:cNvPr>
          <p:cNvSpPr txBox="1"/>
          <p:nvPr/>
        </p:nvSpPr>
        <p:spPr>
          <a:xfrm>
            <a:off x="109152" y="4216579"/>
            <a:ext cx="496329" cy="777136"/>
          </a:xfrm>
          <a:prstGeom prst="rect">
            <a:avLst/>
          </a:prstGeom>
          <a:noFill/>
        </p:spPr>
        <p:txBody>
          <a:bodyPr wrap="square" rtlCol="0">
            <a:spAutoFit/>
          </a:bodyPr>
          <a:lstStyle/>
          <a:p>
            <a:pPr>
              <a:lnSpc>
                <a:spcPct val="115000"/>
              </a:lnSpc>
            </a:pPr>
            <a:r>
              <a:rPr lang="en-US" sz="4000" b="1" i="0">
                <a:solidFill>
                  <a:srgbClr val="2E5A7A"/>
                </a:solidFill>
                <a:effectLst/>
                <a:latin typeface="Poppins" pitchFamily="2" charset="77"/>
                <a:cs typeface="Poppins" pitchFamily="2" charset="77"/>
              </a:rPr>
              <a:t>~</a:t>
            </a:r>
            <a:endParaRPr lang="en-US" sz="4000" b="1">
              <a:solidFill>
                <a:srgbClr val="2E5A7A"/>
              </a:solidFill>
              <a:effectLst/>
              <a:latin typeface="Poppins" pitchFamily="2" charset="77"/>
              <a:ea typeface="Arial" panose="020B0604020202020204" pitchFamily="34" charset="0"/>
              <a:cs typeface="Poppins" pitchFamily="2" charset="77"/>
            </a:endParaRPr>
          </a:p>
        </p:txBody>
      </p:sp>
    </p:spTree>
    <p:extLst>
      <p:ext uri="{BB962C8B-B14F-4D97-AF65-F5344CB8AC3E}">
        <p14:creationId xmlns:p14="http://schemas.microsoft.com/office/powerpoint/2010/main" val="4001037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E7881-85A3-E08E-DF7C-2921F3B94B0D}"/>
            </a:ext>
          </a:extLst>
        </p:cNvPr>
        <p:cNvGrpSpPr/>
        <p:nvPr/>
      </p:nvGrpSpPr>
      <p:grpSpPr>
        <a:xfrm>
          <a:off x="0" y="0"/>
          <a:ext cx="0" cy="0"/>
          <a:chOff x="0" y="0"/>
          <a:chExt cx="0" cy="0"/>
        </a:xfrm>
      </p:grpSpPr>
      <p:sp>
        <p:nvSpPr>
          <p:cNvPr id="47" name="TextBox 46">
            <a:extLst>
              <a:ext uri="{FF2B5EF4-FFF2-40B4-BE49-F238E27FC236}">
                <a16:creationId xmlns:a16="http://schemas.microsoft.com/office/drawing/2014/main" id="{6D09C0C0-21C2-8BDE-CF87-D52D70C8833E}"/>
              </a:ext>
            </a:extLst>
          </p:cNvPr>
          <p:cNvSpPr txBox="1"/>
          <p:nvPr/>
        </p:nvSpPr>
        <p:spPr>
          <a:xfrm>
            <a:off x="6945923" y="2253397"/>
            <a:ext cx="3604847" cy="2146742"/>
          </a:xfrm>
          <a:prstGeom prst="rect">
            <a:avLst/>
          </a:prstGeom>
          <a:solidFill>
            <a:schemeClr val="bg1">
              <a:alpha val="0"/>
            </a:schemeClr>
          </a:solidFill>
          <a:ln>
            <a:solidFill>
              <a:srgbClr val="2E5A7A">
                <a:alpha val="0"/>
              </a:srgbClr>
            </a:solidFill>
          </a:ln>
        </p:spPr>
        <p:txBody>
          <a:bodyPr wrap="square" rtlCol="0">
            <a:spAutoFit/>
          </a:bodyPr>
          <a:lstStyle/>
          <a:p>
            <a:pPr>
              <a:lnSpc>
                <a:spcPct val="115000"/>
              </a:lnSpc>
            </a:pPr>
            <a:r>
              <a:rPr lang="en-US" sz="12000" b="1" kern="0" spc="-300">
                <a:ln>
                  <a:solidFill>
                    <a:srgbClr val="2E5A7A"/>
                  </a:solidFill>
                </a:ln>
                <a:solidFill>
                  <a:srgbClr val="2E5A7A"/>
                </a:solidFill>
                <a:latin typeface="Poppins" pitchFamily="2" charset="77"/>
                <a:ea typeface="Arial" panose="020B0604020202020204" pitchFamily="34" charset="0"/>
                <a:cs typeface="Poppins" pitchFamily="2" charset="77"/>
              </a:rPr>
              <a:t>8.5x</a:t>
            </a:r>
            <a:endParaRPr lang="en-US" sz="12000" b="1" spc="-300">
              <a:ln>
                <a:solidFill>
                  <a:srgbClr val="2E5A7A"/>
                </a:solidFill>
              </a:ln>
              <a:solidFill>
                <a:srgbClr val="2E5A7A"/>
              </a:solidFill>
              <a:effectLst/>
              <a:latin typeface="Poppins" pitchFamily="2" charset="77"/>
              <a:ea typeface="Arial" panose="020B0604020202020204" pitchFamily="34" charset="0"/>
              <a:cs typeface="Poppins" pitchFamily="2" charset="77"/>
            </a:endParaRPr>
          </a:p>
        </p:txBody>
      </p:sp>
      <p:cxnSp>
        <p:nvCxnSpPr>
          <p:cNvPr id="4" name="Straight Connector 3">
            <a:extLst>
              <a:ext uri="{FF2B5EF4-FFF2-40B4-BE49-F238E27FC236}">
                <a16:creationId xmlns:a16="http://schemas.microsoft.com/office/drawing/2014/main" id="{6F7882AB-78BD-5C23-9B8F-11FC2292CCFA}"/>
              </a:ext>
            </a:extLst>
          </p:cNvPr>
          <p:cNvCxnSpPr>
            <a:cxnSpLocks/>
          </p:cNvCxnSpPr>
          <p:nvPr/>
        </p:nvCxnSpPr>
        <p:spPr>
          <a:xfrm>
            <a:off x="425720" y="543698"/>
            <a:ext cx="10427337" cy="0"/>
          </a:xfrm>
          <a:prstGeom prst="line">
            <a:avLst/>
          </a:prstGeom>
          <a:ln>
            <a:solidFill>
              <a:srgbClr val="9ABCC3"/>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A0E1CF6C-CE5E-5389-1705-22A8458FE1B3}"/>
              </a:ext>
            </a:extLst>
          </p:cNvPr>
          <p:cNvSpPr txBox="1"/>
          <p:nvPr/>
        </p:nvSpPr>
        <p:spPr>
          <a:xfrm>
            <a:off x="11527971" y="6268994"/>
            <a:ext cx="285676" cy="263534"/>
          </a:xfrm>
          <a:prstGeom prst="rect">
            <a:avLst/>
          </a:prstGeom>
          <a:noFill/>
        </p:spPr>
        <p:txBody>
          <a:bodyPr wrap="square" rtlCol="0">
            <a:spAutoFit/>
          </a:bodyPr>
          <a:lstStyle/>
          <a:p>
            <a:pPr marL="0" marR="0" algn="r">
              <a:lnSpc>
                <a:spcPct val="115000"/>
              </a:lnSpc>
            </a:pPr>
            <a:fld id="{32C6145F-F9D5-D942-9DFC-B2ADE210EED1}" type="slidenum">
              <a:rPr lang="en-US" sz="1000" b="1" smtClean="0">
                <a:solidFill>
                  <a:srgbClr val="2E5A7A"/>
                </a:solidFill>
                <a:effectLst/>
                <a:latin typeface="Poppins" pitchFamily="2" charset="77"/>
                <a:ea typeface="Arial" panose="020B0604020202020204" pitchFamily="34" charset="0"/>
                <a:cs typeface="Poppins" pitchFamily="2" charset="77"/>
              </a:rPr>
              <a:t>7</a:t>
            </a:fld>
            <a:endParaRPr lang="en-US" sz="1000" b="1">
              <a:solidFill>
                <a:srgbClr val="2E5A7A"/>
              </a:solidFill>
              <a:effectLst/>
              <a:latin typeface="Poppins" pitchFamily="2" charset="77"/>
              <a:ea typeface="Arial" panose="020B0604020202020204" pitchFamily="34" charset="0"/>
              <a:cs typeface="Poppins" pitchFamily="2" charset="77"/>
            </a:endParaRPr>
          </a:p>
        </p:txBody>
      </p:sp>
      <p:sp>
        <p:nvSpPr>
          <p:cNvPr id="3" name="TextBox 2">
            <a:extLst>
              <a:ext uri="{FF2B5EF4-FFF2-40B4-BE49-F238E27FC236}">
                <a16:creationId xmlns:a16="http://schemas.microsoft.com/office/drawing/2014/main" id="{7678A356-36DC-1995-5FE7-513CFC99AEDF}"/>
              </a:ext>
            </a:extLst>
          </p:cNvPr>
          <p:cNvSpPr txBox="1"/>
          <p:nvPr/>
        </p:nvSpPr>
        <p:spPr>
          <a:xfrm>
            <a:off x="327163" y="808046"/>
            <a:ext cx="11440294" cy="1113125"/>
          </a:xfrm>
          <a:prstGeom prst="rect">
            <a:avLst/>
          </a:prstGeom>
          <a:noFill/>
        </p:spPr>
        <p:txBody>
          <a:bodyPr wrap="square" rtlCol="0">
            <a:spAutoFit/>
          </a:bodyPr>
          <a:lstStyle/>
          <a:p>
            <a:pPr marL="0" marR="0">
              <a:lnSpc>
                <a:spcPts val="4000"/>
              </a:lnSpc>
            </a:pPr>
            <a:r>
              <a:rPr lang="en-US" sz="3200" b="1">
                <a:latin typeface="Poppins" pitchFamily="2" charset="77"/>
                <a:ea typeface="Arial" panose="020B0604020202020204" pitchFamily="34" charset="0"/>
                <a:cs typeface="Poppins" pitchFamily="2" charset="77"/>
              </a:rPr>
              <a:t>H</a:t>
            </a:r>
            <a:r>
              <a:rPr lang="en-US" sz="3200" b="1">
                <a:effectLst/>
                <a:latin typeface="Poppins" pitchFamily="2" charset="77"/>
                <a:ea typeface="Arial" panose="020B0604020202020204" pitchFamily="34" charset="0"/>
                <a:cs typeface="Poppins" pitchFamily="2" charset="77"/>
              </a:rPr>
              <a:t>ypoglycemic events can trap people with diabetes in a vicious cycle</a:t>
            </a:r>
            <a:endParaRPr lang="en-US" sz="3200">
              <a:effectLst/>
              <a:latin typeface="Poppins" pitchFamily="2" charset="77"/>
              <a:ea typeface="Arial" panose="020B0604020202020204" pitchFamily="34" charset="0"/>
              <a:cs typeface="Poppins" pitchFamily="2" charset="77"/>
            </a:endParaRPr>
          </a:p>
        </p:txBody>
      </p:sp>
      <p:sp>
        <p:nvSpPr>
          <p:cNvPr id="14" name="TextBox 13">
            <a:extLst>
              <a:ext uri="{FF2B5EF4-FFF2-40B4-BE49-F238E27FC236}">
                <a16:creationId xmlns:a16="http://schemas.microsoft.com/office/drawing/2014/main" id="{AFE63252-8DC3-02F9-6A05-0CE72C1C212F}"/>
              </a:ext>
            </a:extLst>
          </p:cNvPr>
          <p:cNvSpPr txBox="1"/>
          <p:nvPr/>
        </p:nvSpPr>
        <p:spPr>
          <a:xfrm>
            <a:off x="327163" y="5450379"/>
            <a:ext cx="11358156" cy="707886"/>
          </a:xfrm>
          <a:prstGeom prst="rect">
            <a:avLst/>
          </a:prstGeom>
          <a:noFill/>
        </p:spPr>
        <p:txBody>
          <a:bodyPr wrap="square" rtlCol="0">
            <a:spAutoFit/>
          </a:bodyPr>
          <a:lstStyle/>
          <a:p>
            <a:pPr marL="0" marR="0"/>
            <a:r>
              <a:rPr lang="en-US" sz="1000" kern="0">
                <a:solidFill>
                  <a:srgbClr val="2E5A7A"/>
                </a:solidFill>
                <a:effectLst/>
                <a:latin typeface="Poppins" pitchFamily="2" charset="77"/>
                <a:ea typeface="Aptos" panose="020B0004020202020204" pitchFamily="34" charset="0"/>
                <a:cs typeface="Poppins" pitchFamily="2" charset="77"/>
              </a:rPr>
              <a:t>Based on self-reported data obtained from the </a:t>
            </a:r>
            <a:r>
              <a:rPr lang="en-US" sz="1000" kern="0" err="1">
                <a:solidFill>
                  <a:srgbClr val="2E5A7A"/>
                </a:solidFill>
                <a:effectLst/>
                <a:latin typeface="Poppins" pitchFamily="2" charset="77"/>
                <a:ea typeface="Aptos" panose="020B0004020202020204" pitchFamily="34" charset="0"/>
                <a:cs typeface="Poppins" pitchFamily="2" charset="77"/>
              </a:rPr>
              <a:t>InHypo</a:t>
            </a:r>
            <a:r>
              <a:rPr lang="en-US" sz="1000" kern="0">
                <a:solidFill>
                  <a:srgbClr val="2E5A7A"/>
                </a:solidFill>
                <a:effectLst/>
                <a:latin typeface="Poppins" pitchFamily="2" charset="77"/>
                <a:ea typeface="Aptos" panose="020B0004020202020204" pitchFamily="34" charset="0"/>
                <a:cs typeface="Poppins" pitchFamily="2" charset="77"/>
              </a:rPr>
              <a:t> DM Person With Diabetes Mellitus Questionnaire (</a:t>
            </a:r>
            <a:r>
              <a:rPr lang="en-US" sz="1000" kern="0" err="1">
                <a:solidFill>
                  <a:srgbClr val="2E5A7A"/>
                </a:solidFill>
                <a:effectLst/>
                <a:latin typeface="Poppins" pitchFamily="2" charset="77"/>
                <a:ea typeface="Aptos" panose="020B0004020202020204" pitchFamily="34" charset="0"/>
                <a:cs typeface="Poppins" pitchFamily="2" charset="77"/>
              </a:rPr>
              <a:t>InHypo</a:t>
            </a:r>
            <a:r>
              <a:rPr lang="en-US" sz="1000" kern="0">
                <a:solidFill>
                  <a:srgbClr val="2E5A7A"/>
                </a:solidFill>
                <a:effectLst/>
                <a:latin typeface="Poppins" pitchFamily="2" charset="77"/>
                <a:ea typeface="Aptos" panose="020B0004020202020204" pitchFamily="34" charset="0"/>
                <a:cs typeface="Poppins" pitchFamily="2" charset="77"/>
              </a:rPr>
              <a:t>-DMPQ; DM stands for diabetes mellitus) to analyze rates of </a:t>
            </a:r>
            <a:br>
              <a:rPr lang="en-US" sz="1000" kern="0">
                <a:solidFill>
                  <a:srgbClr val="2E5A7A"/>
                </a:solidFill>
                <a:effectLst/>
                <a:latin typeface="Poppins" pitchFamily="2" charset="77"/>
                <a:ea typeface="Aptos" panose="020B0004020202020204" pitchFamily="34" charset="0"/>
                <a:cs typeface="Poppins" pitchFamily="2" charset="77"/>
              </a:rPr>
            </a:br>
            <a:r>
              <a:rPr lang="en-US" sz="1000" kern="0">
                <a:solidFill>
                  <a:srgbClr val="2E5A7A"/>
                </a:solidFill>
                <a:effectLst/>
                <a:latin typeface="Poppins" pitchFamily="2" charset="77"/>
                <a:ea typeface="Aptos" panose="020B0004020202020204" pitchFamily="34" charset="0"/>
                <a:cs typeface="Poppins" pitchFamily="2" charset="77"/>
              </a:rPr>
              <a:t>30-day retrospective non-severe and 1-year retrospective severe hypoglycemia, including daytime and nocturnal events (N=552). "Non-severe events" were defined as a composite of any self-reported symptomatic mild or moderate hypoglycemic event that could be rectified by self-action. Increased risk was in comparison to those with zero reported non-severe events.</a:t>
            </a:r>
            <a:r>
              <a:rPr lang="en-US" sz="1000" kern="0" baseline="30000">
                <a:solidFill>
                  <a:srgbClr val="2E5A7A"/>
                </a:solidFill>
                <a:effectLst/>
                <a:latin typeface="Poppins" pitchFamily="2" charset="77"/>
                <a:ea typeface="Arial" panose="020B0604020202020204" pitchFamily="34" charset="0"/>
                <a:cs typeface="Poppins" pitchFamily="2" charset="77"/>
              </a:rPr>
              <a:t>2</a:t>
            </a:r>
            <a:endParaRPr lang="en-US" sz="1000">
              <a:solidFill>
                <a:srgbClr val="2E5A7A"/>
              </a:solidFill>
              <a:effectLst/>
              <a:latin typeface="Poppins" pitchFamily="2" charset="77"/>
              <a:ea typeface="Aptos" panose="020B0004020202020204" pitchFamily="34" charset="0"/>
              <a:cs typeface="Poppins" pitchFamily="2" charset="77"/>
            </a:endParaRPr>
          </a:p>
        </p:txBody>
      </p:sp>
      <p:sp>
        <p:nvSpPr>
          <p:cNvPr id="15" name="TextBox 14">
            <a:extLst>
              <a:ext uri="{FF2B5EF4-FFF2-40B4-BE49-F238E27FC236}">
                <a16:creationId xmlns:a16="http://schemas.microsoft.com/office/drawing/2014/main" id="{FCBB460F-041B-5C2B-6223-FD9D42283ADB}"/>
              </a:ext>
            </a:extLst>
          </p:cNvPr>
          <p:cNvSpPr txBox="1"/>
          <p:nvPr/>
        </p:nvSpPr>
        <p:spPr>
          <a:xfrm>
            <a:off x="266102" y="5428375"/>
            <a:ext cx="222662" cy="246221"/>
          </a:xfrm>
          <a:prstGeom prst="rect">
            <a:avLst/>
          </a:prstGeom>
          <a:noFill/>
        </p:spPr>
        <p:txBody>
          <a:bodyPr wrap="square" rtlCol="0">
            <a:spAutoFit/>
          </a:bodyPr>
          <a:lstStyle/>
          <a:p>
            <a:pPr>
              <a:spcBef>
                <a:spcPts val="1800"/>
              </a:spcBef>
              <a:spcAft>
                <a:spcPts val="1800"/>
              </a:spcAft>
            </a:pPr>
            <a:r>
              <a:rPr lang="en-US" sz="1000" b="1" kern="0" baseline="30000">
                <a:solidFill>
                  <a:srgbClr val="2E5A7A"/>
                </a:solidFill>
                <a:effectLst/>
                <a:latin typeface="Poppins" pitchFamily="2" charset="77"/>
                <a:ea typeface="Yu Mincho" panose="02020400000000000000" pitchFamily="18" charset="-128"/>
                <a:cs typeface="Poppins" pitchFamily="2" charset="77"/>
              </a:rPr>
              <a:t>†</a:t>
            </a:r>
            <a:r>
              <a:rPr lang="en-US" sz="1000" b="1">
                <a:solidFill>
                  <a:srgbClr val="2E5A7A"/>
                </a:solidFill>
                <a:effectLst/>
                <a:latin typeface="Poppins" pitchFamily="2" charset="77"/>
                <a:cs typeface="Poppins" pitchFamily="2" charset="77"/>
              </a:rPr>
              <a:t> </a:t>
            </a:r>
            <a:endParaRPr lang="en-US" sz="1000" b="1" i="0">
              <a:solidFill>
                <a:srgbClr val="2E5A7A"/>
              </a:solidFill>
              <a:effectLst/>
              <a:latin typeface="Poppins" pitchFamily="2" charset="77"/>
              <a:cs typeface="Poppins" pitchFamily="2" charset="77"/>
            </a:endParaRPr>
          </a:p>
        </p:txBody>
      </p:sp>
      <p:sp>
        <p:nvSpPr>
          <p:cNvPr id="16" name="TextBox 15">
            <a:extLst>
              <a:ext uri="{FF2B5EF4-FFF2-40B4-BE49-F238E27FC236}">
                <a16:creationId xmlns:a16="http://schemas.microsoft.com/office/drawing/2014/main" id="{FEE18DE7-1928-2926-02D9-94BA935FEC84}"/>
              </a:ext>
            </a:extLst>
          </p:cNvPr>
          <p:cNvSpPr txBox="1"/>
          <p:nvPr/>
        </p:nvSpPr>
        <p:spPr>
          <a:xfrm>
            <a:off x="327163" y="5101048"/>
            <a:ext cx="11358156" cy="400110"/>
          </a:xfrm>
          <a:prstGeom prst="rect">
            <a:avLst/>
          </a:prstGeom>
          <a:noFill/>
        </p:spPr>
        <p:txBody>
          <a:bodyPr wrap="square" rtlCol="0">
            <a:spAutoFit/>
          </a:bodyPr>
          <a:lstStyle/>
          <a:p>
            <a:pPr marL="0" marR="0"/>
            <a:r>
              <a:rPr lang="en-US" sz="1000" kern="0">
                <a:solidFill>
                  <a:srgbClr val="2E5A7A"/>
                </a:solidFill>
                <a:effectLst/>
                <a:latin typeface="Poppins" pitchFamily="2" charset="77"/>
                <a:ea typeface="Arial" panose="020B0604020202020204" pitchFamily="34" charset="0"/>
                <a:cs typeface="Poppins" pitchFamily="2" charset="77"/>
              </a:rPr>
              <a:t>Based on a data analysis of the Investigating Novel Predictions of Hypoglycemia Occurrence Using Real-World Models (</a:t>
            </a:r>
            <a:r>
              <a:rPr lang="en-US" sz="1000" kern="0" err="1">
                <a:solidFill>
                  <a:srgbClr val="2E5A7A"/>
                </a:solidFill>
                <a:effectLst/>
                <a:latin typeface="Poppins" pitchFamily="2" charset="77"/>
                <a:ea typeface="Arial" panose="020B0604020202020204" pitchFamily="34" charset="0"/>
                <a:cs typeface="Poppins" pitchFamily="2" charset="77"/>
              </a:rPr>
              <a:t>iNPHORM</a:t>
            </a:r>
            <a:r>
              <a:rPr lang="en-US" sz="1000" kern="0">
                <a:solidFill>
                  <a:srgbClr val="2E5A7A"/>
                </a:solidFill>
                <a:effectLst/>
                <a:latin typeface="Poppins" pitchFamily="2" charset="77"/>
                <a:ea typeface="Arial" panose="020B0604020202020204" pitchFamily="34" charset="0"/>
                <a:cs typeface="Poppins" pitchFamily="2" charset="77"/>
              </a:rPr>
              <a:t>), a US-wide 12-month </a:t>
            </a:r>
            <a:r>
              <a:rPr lang="en-US" sz="1000" kern="0" err="1">
                <a:solidFill>
                  <a:srgbClr val="2E5A7A"/>
                </a:solidFill>
                <a:effectLst/>
                <a:latin typeface="Poppins" pitchFamily="2" charset="77"/>
                <a:ea typeface="Arial" panose="020B0604020202020204" pitchFamily="34" charset="0"/>
                <a:cs typeface="Poppins" pitchFamily="2" charset="77"/>
              </a:rPr>
              <a:t>ambidirectional</a:t>
            </a:r>
            <a:r>
              <a:rPr lang="en-US" sz="1000" kern="0">
                <a:solidFill>
                  <a:srgbClr val="2E5A7A"/>
                </a:solidFill>
                <a:effectLst/>
                <a:latin typeface="Poppins" pitchFamily="2" charset="77"/>
                <a:ea typeface="Arial" panose="020B0604020202020204" pitchFamily="34" charset="0"/>
                <a:cs typeface="Poppins" pitchFamily="2" charset="77"/>
              </a:rPr>
              <a:t>, probability-based internet panel survey of Americans with T1D (n=163) and type 2 (n=815) diabetes conducted between 2020-2021.</a:t>
            </a:r>
            <a:r>
              <a:rPr lang="en-US" sz="1000" kern="0" baseline="30000">
                <a:solidFill>
                  <a:srgbClr val="2E5A7A"/>
                </a:solidFill>
                <a:effectLst/>
                <a:latin typeface="Poppins" pitchFamily="2" charset="77"/>
                <a:ea typeface="Arial" panose="020B0604020202020204" pitchFamily="34" charset="0"/>
                <a:cs typeface="Poppins" pitchFamily="2" charset="77"/>
              </a:rPr>
              <a:t>1</a:t>
            </a:r>
            <a:endParaRPr lang="en-US" sz="1000">
              <a:solidFill>
                <a:srgbClr val="2E5A7A"/>
              </a:solidFill>
              <a:effectLst/>
              <a:latin typeface="Poppins" pitchFamily="2" charset="77"/>
              <a:ea typeface="Aptos" panose="020B0004020202020204" pitchFamily="34" charset="0"/>
              <a:cs typeface="Poppins" pitchFamily="2" charset="77"/>
            </a:endParaRPr>
          </a:p>
        </p:txBody>
      </p:sp>
      <p:sp>
        <p:nvSpPr>
          <p:cNvPr id="21" name="TextBox 20">
            <a:extLst>
              <a:ext uri="{FF2B5EF4-FFF2-40B4-BE49-F238E27FC236}">
                <a16:creationId xmlns:a16="http://schemas.microsoft.com/office/drawing/2014/main" id="{728A1546-AFC7-D905-2314-A7373408974F}"/>
              </a:ext>
            </a:extLst>
          </p:cNvPr>
          <p:cNvSpPr txBox="1"/>
          <p:nvPr/>
        </p:nvSpPr>
        <p:spPr>
          <a:xfrm>
            <a:off x="266102" y="5100816"/>
            <a:ext cx="222662" cy="246221"/>
          </a:xfrm>
          <a:prstGeom prst="rect">
            <a:avLst/>
          </a:prstGeom>
          <a:noFill/>
        </p:spPr>
        <p:txBody>
          <a:bodyPr wrap="square" rtlCol="0">
            <a:spAutoFit/>
          </a:bodyPr>
          <a:lstStyle/>
          <a:p>
            <a:pPr>
              <a:spcBef>
                <a:spcPts val="1800"/>
              </a:spcBef>
              <a:spcAft>
                <a:spcPts val="1800"/>
              </a:spcAft>
            </a:pPr>
            <a:r>
              <a:rPr lang="en-US" sz="1000" i="0">
                <a:solidFill>
                  <a:srgbClr val="2E5A7A"/>
                </a:solidFill>
                <a:effectLst/>
                <a:latin typeface="Poppins" pitchFamily="2" charset="77"/>
                <a:cs typeface="Poppins" pitchFamily="2" charset="77"/>
              </a:rPr>
              <a:t>*</a:t>
            </a:r>
          </a:p>
        </p:txBody>
      </p:sp>
      <p:cxnSp>
        <p:nvCxnSpPr>
          <p:cNvPr id="33" name="Straight Connector 32">
            <a:extLst>
              <a:ext uri="{FF2B5EF4-FFF2-40B4-BE49-F238E27FC236}">
                <a16:creationId xmlns:a16="http://schemas.microsoft.com/office/drawing/2014/main" id="{2B2BA0E1-BD67-494E-6AEA-1A1D771A3F3F}"/>
              </a:ext>
            </a:extLst>
          </p:cNvPr>
          <p:cNvCxnSpPr>
            <a:cxnSpLocks/>
          </p:cNvCxnSpPr>
          <p:nvPr/>
        </p:nvCxnSpPr>
        <p:spPr>
          <a:xfrm>
            <a:off x="5519058" y="2133601"/>
            <a:ext cx="0" cy="2631830"/>
          </a:xfrm>
          <a:prstGeom prst="line">
            <a:avLst/>
          </a:prstGeom>
          <a:ln>
            <a:solidFill>
              <a:srgbClr val="2E5A7A"/>
            </a:solidFill>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FF1E687A-2863-69E5-8C83-F95F5C4DA2C4}"/>
              </a:ext>
            </a:extLst>
          </p:cNvPr>
          <p:cNvSpPr txBox="1"/>
          <p:nvPr/>
        </p:nvSpPr>
        <p:spPr>
          <a:xfrm>
            <a:off x="326571" y="2054887"/>
            <a:ext cx="5334000" cy="400494"/>
          </a:xfrm>
          <a:prstGeom prst="rect">
            <a:avLst/>
          </a:prstGeom>
          <a:noFill/>
        </p:spPr>
        <p:txBody>
          <a:bodyPr wrap="square" rtlCol="0">
            <a:spAutoFit/>
          </a:bodyPr>
          <a:lstStyle/>
          <a:p>
            <a:pPr marL="0" marR="0">
              <a:lnSpc>
                <a:spcPct val="115000"/>
              </a:lnSpc>
            </a:pPr>
            <a:r>
              <a:rPr lang="en-US" sz="1800">
                <a:solidFill>
                  <a:srgbClr val="2E5A7A"/>
                </a:solidFill>
                <a:effectLst/>
                <a:latin typeface="Poppins" pitchFamily="2" charset="77"/>
                <a:ea typeface="Arial" panose="020B0604020202020204" pitchFamily="34" charset="0"/>
                <a:cs typeface="Poppins" pitchFamily="2" charset="77"/>
              </a:rPr>
              <a:t>IN A SURVEY OF PEOPLE WITH T1D:</a:t>
            </a:r>
          </a:p>
        </p:txBody>
      </p:sp>
      <p:sp>
        <p:nvSpPr>
          <p:cNvPr id="44" name="TextBox 43">
            <a:extLst>
              <a:ext uri="{FF2B5EF4-FFF2-40B4-BE49-F238E27FC236}">
                <a16:creationId xmlns:a16="http://schemas.microsoft.com/office/drawing/2014/main" id="{76E3CBCF-E995-A378-1DD1-FBF5155B4C2B}"/>
              </a:ext>
            </a:extLst>
          </p:cNvPr>
          <p:cNvSpPr txBox="1"/>
          <p:nvPr/>
        </p:nvSpPr>
        <p:spPr>
          <a:xfrm>
            <a:off x="5943599" y="2054887"/>
            <a:ext cx="5747657" cy="565539"/>
          </a:xfrm>
          <a:prstGeom prst="rect">
            <a:avLst/>
          </a:prstGeom>
          <a:noFill/>
        </p:spPr>
        <p:txBody>
          <a:bodyPr wrap="square" rtlCol="0">
            <a:spAutoFit/>
          </a:bodyPr>
          <a:lstStyle/>
          <a:p>
            <a:pPr>
              <a:lnSpc>
                <a:spcPts val="1800"/>
              </a:lnSpc>
            </a:pPr>
            <a:r>
              <a:rPr lang="en-US">
                <a:solidFill>
                  <a:srgbClr val="2E5A7A"/>
                </a:solidFill>
                <a:latin typeface="Poppins" pitchFamily="2" charset="77"/>
                <a:cs typeface="Poppins" pitchFamily="2" charset="77"/>
              </a:rPr>
              <a:t>EVEN NON-SEVERE HYPOGLYCEMIC EVENTS ARE A RISK FACTOR FOR FUTURE SEVERE EVENTS</a:t>
            </a:r>
            <a:endParaRPr lang="en-US" sz="1800">
              <a:solidFill>
                <a:srgbClr val="2E5A7A"/>
              </a:solidFill>
              <a:effectLst/>
              <a:latin typeface="Poppins" pitchFamily="2" charset="77"/>
              <a:ea typeface="Arial" panose="020B0604020202020204" pitchFamily="34" charset="0"/>
              <a:cs typeface="Poppins" pitchFamily="2" charset="77"/>
            </a:endParaRPr>
          </a:p>
        </p:txBody>
      </p:sp>
      <p:sp>
        <p:nvSpPr>
          <p:cNvPr id="46" name="TextBox 45">
            <a:extLst>
              <a:ext uri="{FF2B5EF4-FFF2-40B4-BE49-F238E27FC236}">
                <a16:creationId xmlns:a16="http://schemas.microsoft.com/office/drawing/2014/main" id="{484EB207-C6C9-7FDF-9229-E4844FA9534D}"/>
              </a:ext>
            </a:extLst>
          </p:cNvPr>
          <p:cNvSpPr txBox="1"/>
          <p:nvPr/>
        </p:nvSpPr>
        <p:spPr>
          <a:xfrm>
            <a:off x="5926824" y="4004269"/>
            <a:ext cx="6136222" cy="859210"/>
          </a:xfrm>
          <a:prstGeom prst="rect">
            <a:avLst/>
          </a:prstGeom>
          <a:noFill/>
        </p:spPr>
        <p:txBody>
          <a:bodyPr wrap="square" rtlCol="0">
            <a:spAutoFit/>
          </a:bodyPr>
          <a:lstStyle/>
          <a:p>
            <a:pPr>
              <a:lnSpc>
                <a:spcPts val="2000"/>
              </a:lnSpc>
            </a:pPr>
            <a:r>
              <a:rPr lang="en-US" sz="1600" b="0" i="0">
                <a:solidFill>
                  <a:srgbClr val="2E5A7A"/>
                </a:solidFill>
                <a:effectLst/>
                <a:latin typeface="Poppins" pitchFamily="2" charset="77"/>
                <a:cs typeface="Poppins" pitchFamily="2" charset="77"/>
              </a:rPr>
              <a:t>Risk of a severe hypoglycemic event was</a:t>
            </a:r>
            <a:r>
              <a:rPr lang="en-US" sz="1600" b="1" i="0">
                <a:solidFill>
                  <a:srgbClr val="2E5A7A"/>
                </a:solidFill>
                <a:latin typeface="Poppins" pitchFamily="2" charset="77"/>
                <a:ea typeface="Arial Unicode MS" panose="020B0604020202020204" pitchFamily="34" charset="-128"/>
                <a:cs typeface="Poppins" pitchFamily="2" charset="77"/>
              </a:rPr>
              <a:t> </a:t>
            </a:r>
            <a:r>
              <a:rPr lang="en-US" sz="1600" b="1">
                <a:solidFill>
                  <a:srgbClr val="2E5A7A"/>
                </a:solidFill>
                <a:effectLst/>
                <a:latin typeface="Poppins" pitchFamily="2" charset="77"/>
                <a:ea typeface="Arial" panose="020B0604020202020204" pitchFamily="34" charset="0"/>
                <a:cs typeface="Poppins" pitchFamily="2" charset="77"/>
              </a:rPr>
              <a:t>8.5x higher</a:t>
            </a:r>
            <a:r>
              <a:rPr lang="en-US" sz="1600">
                <a:solidFill>
                  <a:srgbClr val="2E5A7A"/>
                </a:solidFill>
                <a:latin typeface="Poppins" pitchFamily="2" charset="77"/>
                <a:ea typeface="Arial" panose="020B0604020202020204" pitchFamily="34" charset="0"/>
                <a:cs typeface="Poppins" pitchFamily="2" charset="77"/>
              </a:rPr>
              <a:t> </a:t>
            </a:r>
            <a:br>
              <a:rPr lang="en-US" sz="1600">
                <a:solidFill>
                  <a:srgbClr val="2E5A7A"/>
                </a:solidFill>
                <a:latin typeface="Poppins" pitchFamily="2" charset="77"/>
                <a:ea typeface="Arial" panose="020B0604020202020204" pitchFamily="34" charset="0"/>
                <a:cs typeface="Poppins" pitchFamily="2" charset="77"/>
              </a:rPr>
            </a:br>
            <a:r>
              <a:rPr lang="en-US" sz="1600">
                <a:solidFill>
                  <a:srgbClr val="2E5A7A"/>
                </a:solidFill>
                <a:effectLst/>
                <a:latin typeface="Poppins" pitchFamily="2" charset="77"/>
                <a:ea typeface="Arial" panose="020B0604020202020204" pitchFamily="34" charset="0"/>
                <a:cs typeface="Poppins" pitchFamily="2" charset="77"/>
              </a:rPr>
              <a:t>for people with ≥1 non-severe event within 30 days compared to those with no reported non-severe events</a:t>
            </a:r>
            <a:r>
              <a:rPr lang="en-US" sz="1600" baseline="30000">
                <a:solidFill>
                  <a:srgbClr val="2E5A7A"/>
                </a:solidFill>
                <a:effectLst/>
                <a:latin typeface="Poppins" pitchFamily="2" charset="77"/>
                <a:ea typeface="Arial" panose="020B0604020202020204" pitchFamily="34" charset="0"/>
                <a:cs typeface="Poppins" pitchFamily="2" charset="77"/>
              </a:rPr>
              <a:t>2†</a:t>
            </a:r>
            <a:endParaRPr lang="en-US" sz="1600">
              <a:solidFill>
                <a:srgbClr val="2E5A7A"/>
              </a:solidFill>
              <a:effectLst/>
              <a:latin typeface="Poppins" pitchFamily="2" charset="77"/>
              <a:ea typeface="Arial" panose="020B0604020202020204" pitchFamily="34" charset="0"/>
              <a:cs typeface="Poppins" pitchFamily="2" charset="77"/>
            </a:endParaRPr>
          </a:p>
        </p:txBody>
      </p:sp>
      <p:sp>
        <p:nvSpPr>
          <p:cNvPr id="2" name="TextBox 1">
            <a:extLst>
              <a:ext uri="{FF2B5EF4-FFF2-40B4-BE49-F238E27FC236}">
                <a16:creationId xmlns:a16="http://schemas.microsoft.com/office/drawing/2014/main" id="{F4B158E9-D2A2-01A6-94E5-189B129EB26E}"/>
              </a:ext>
            </a:extLst>
          </p:cNvPr>
          <p:cNvSpPr txBox="1"/>
          <p:nvPr/>
        </p:nvSpPr>
        <p:spPr>
          <a:xfrm>
            <a:off x="327163" y="4913549"/>
            <a:ext cx="4411362" cy="263534"/>
          </a:xfrm>
          <a:prstGeom prst="rect">
            <a:avLst/>
          </a:prstGeom>
          <a:noFill/>
        </p:spPr>
        <p:txBody>
          <a:bodyPr wrap="square" rtlCol="0">
            <a:spAutoFit/>
          </a:bodyPr>
          <a:lstStyle/>
          <a:p>
            <a:pPr marL="0" marR="0">
              <a:lnSpc>
                <a:spcPct val="115000"/>
              </a:lnSpc>
            </a:pPr>
            <a:r>
              <a:rPr lang="en-US" sz="1000">
                <a:solidFill>
                  <a:srgbClr val="2E5A7A"/>
                </a:solidFill>
                <a:effectLst/>
                <a:latin typeface="Poppins" pitchFamily="2" charset="77"/>
                <a:ea typeface="Arial" panose="020B0604020202020204" pitchFamily="34" charset="0"/>
                <a:cs typeface="Poppins" pitchFamily="2" charset="77"/>
              </a:rPr>
              <a:t>T1D, type 1 diabetes.</a:t>
            </a:r>
          </a:p>
        </p:txBody>
      </p:sp>
      <p:sp>
        <p:nvSpPr>
          <p:cNvPr id="10" name="TextBox 9">
            <a:extLst>
              <a:ext uri="{FF2B5EF4-FFF2-40B4-BE49-F238E27FC236}">
                <a16:creationId xmlns:a16="http://schemas.microsoft.com/office/drawing/2014/main" id="{20BD29AD-A8D7-ED75-D83D-0EF79E41F23D}"/>
              </a:ext>
            </a:extLst>
          </p:cNvPr>
          <p:cNvSpPr txBox="1"/>
          <p:nvPr/>
        </p:nvSpPr>
        <p:spPr>
          <a:xfrm>
            <a:off x="327163" y="6083937"/>
            <a:ext cx="11222580" cy="553998"/>
          </a:xfrm>
          <a:prstGeom prst="rect">
            <a:avLst/>
          </a:prstGeom>
          <a:noFill/>
        </p:spPr>
        <p:txBody>
          <a:bodyPr wrap="square" rtlCol="0">
            <a:spAutoFit/>
          </a:bodyPr>
          <a:lstStyle/>
          <a:p>
            <a:pPr>
              <a:lnSpc>
                <a:spcPts val="1200"/>
              </a:lnSpc>
            </a:pPr>
            <a:r>
              <a:rPr lang="en-US" sz="1000" b="1">
                <a:solidFill>
                  <a:srgbClr val="2E5A7A"/>
                </a:solidFill>
                <a:latin typeface="Poppins" pitchFamily="2" charset="77"/>
                <a:ea typeface="Arial" panose="020B0604020202020204" pitchFamily="34" charset="0"/>
                <a:cs typeface="Poppins" pitchFamily="2" charset="77"/>
              </a:rPr>
              <a:t>References: 1. </a:t>
            </a:r>
            <a:r>
              <a:rPr lang="en-US" sz="1000" err="1">
                <a:solidFill>
                  <a:srgbClr val="2E5A7A"/>
                </a:solidFill>
                <a:latin typeface="Poppins" pitchFamily="2" charset="77"/>
                <a:cs typeface="Poppins" pitchFamily="2" charset="77"/>
              </a:rPr>
              <a:t>Ratzki-Leewing</a:t>
            </a:r>
            <a:r>
              <a:rPr lang="en-US" sz="1000">
                <a:solidFill>
                  <a:srgbClr val="2E5A7A"/>
                </a:solidFill>
                <a:latin typeface="Poppins" pitchFamily="2" charset="77"/>
                <a:cs typeface="Poppins" pitchFamily="2" charset="77"/>
              </a:rPr>
              <a:t> A, Black JE, </a:t>
            </a:r>
            <a:r>
              <a:rPr lang="en-US" sz="1000" err="1">
                <a:solidFill>
                  <a:srgbClr val="2E5A7A"/>
                </a:solidFill>
                <a:latin typeface="Poppins" pitchFamily="2" charset="77"/>
                <a:cs typeface="Poppins" pitchFamily="2" charset="77"/>
              </a:rPr>
              <a:t>Kahkoska</a:t>
            </a:r>
            <a:r>
              <a:rPr lang="en-US" sz="1000">
                <a:solidFill>
                  <a:srgbClr val="2E5A7A"/>
                </a:solidFill>
                <a:latin typeface="Poppins" pitchFamily="2" charset="77"/>
                <a:cs typeface="Poppins" pitchFamily="2" charset="77"/>
              </a:rPr>
              <a:t> AR, et al. Severe (level 3) </a:t>
            </a:r>
            <a:r>
              <a:rPr lang="en-US" sz="1000" err="1">
                <a:solidFill>
                  <a:srgbClr val="2E5A7A"/>
                </a:solidFill>
                <a:latin typeface="Poppins" pitchFamily="2" charset="77"/>
                <a:cs typeface="Poppins" pitchFamily="2" charset="77"/>
              </a:rPr>
              <a:t>hypoglycaemia</a:t>
            </a:r>
            <a:r>
              <a:rPr lang="en-US" sz="1000">
                <a:solidFill>
                  <a:srgbClr val="2E5A7A"/>
                </a:solidFill>
                <a:latin typeface="Poppins" pitchFamily="2" charset="77"/>
                <a:cs typeface="Poppins" pitchFamily="2" charset="77"/>
              </a:rPr>
              <a:t> occurrence in a real world cohort of adults with type 1 or 2 diabetes mellitus (</a:t>
            </a:r>
            <a:r>
              <a:rPr lang="en-US" sz="1000" err="1">
                <a:solidFill>
                  <a:srgbClr val="2E5A7A"/>
                </a:solidFill>
                <a:latin typeface="Poppins" pitchFamily="2" charset="77"/>
                <a:cs typeface="Poppins" pitchFamily="2" charset="77"/>
              </a:rPr>
              <a:t>iNPHORM</a:t>
            </a:r>
            <a:r>
              <a:rPr lang="en-US" sz="1000">
                <a:solidFill>
                  <a:srgbClr val="2E5A7A"/>
                </a:solidFill>
                <a:latin typeface="Poppins" pitchFamily="2" charset="77"/>
                <a:cs typeface="Poppins" pitchFamily="2" charset="77"/>
              </a:rPr>
              <a:t>, United States). </a:t>
            </a:r>
            <a:r>
              <a:rPr lang="en-US" sz="1000" i="1">
                <a:solidFill>
                  <a:srgbClr val="2E5A7A"/>
                </a:solidFill>
                <a:latin typeface="Poppins" pitchFamily="2" charset="77"/>
                <a:cs typeface="Poppins" pitchFamily="2" charset="77"/>
              </a:rPr>
              <a:t>Diabetes </a:t>
            </a:r>
            <a:r>
              <a:rPr lang="en-US" sz="1000" i="1" err="1">
                <a:solidFill>
                  <a:srgbClr val="2E5A7A"/>
                </a:solidFill>
                <a:latin typeface="Poppins" pitchFamily="2" charset="77"/>
                <a:cs typeface="Poppins" pitchFamily="2" charset="77"/>
              </a:rPr>
              <a:t>Obes</a:t>
            </a:r>
            <a:r>
              <a:rPr lang="en-US" sz="1000" i="1">
                <a:solidFill>
                  <a:srgbClr val="2E5A7A"/>
                </a:solidFill>
                <a:latin typeface="Poppins" pitchFamily="2" charset="77"/>
                <a:cs typeface="Poppins" pitchFamily="2" charset="77"/>
              </a:rPr>
              <a:t> </a:t>
            </a:r>
            <a:r>
              <a:rPr lang="en-US" sz="1000" i="1" err="1">
                <a:solidFill>
                  <a:srgbClr val="2E5A7A"/>
                </a:solidFill>
                <a:latin typeface="Poppins" pitchFamily="2" charset="77"/>
                <a:cs typeface="Poppins" pitchFamily="2" charset="77"/>
              </a:rPr>
              <a:t>Metab</a:t>
            </a:r>
            <a:r>
              <a:rPr lang="en-US" sz="1000">
                <a:solidFill>
                  <a:srgbClr val="2E5A7A"/>
                </a:solidFill>
                <a:latin typeface="Poppins" pitchFamily="2" charset="77"/>
                <a:cs typeface="Poppins" pitchFamily="2" charset="77"/>
              </a:rPr>
              <a:t>. 2023;25(12):3736-3747. </a:t>
            </a:r>
            <a:r>
              <a:rPr lang="en-US" sz="1000" b="1">
                <a:solidFill>
                  <a:srgbClr val="2E5A7A"/>
                </a:solidFill>
                <a:latin typeface="Poppins" pitchFamily="2" charset="77"/>
                <a:cs typeface="Poppins" pitchFamily="2" charset="77"/>
              </a:rPr>
              <a:t>2.</a:t>
            </a:r>
            <a:r>
              <a:rPr lang="en-US" sz="1000">
                <a:solidFill>
                  <a:srgbClr val="2E5A7A"/>
                </a:solidFill>
                <a:latin typeface="Poppins" pitchFamily="2" charset="77"/>
                <a:cs typeface="Poppins" pitchFamily="2" charset="77"/>
              </a:rPr>
              <a:t> </a:t>
            </a:r>
            <a:r>
              <a:rPr lang="en-US" sz="1000" err="1">
                <a:solidFill>
                  <a:srgbClr val="2E5A7A"/>
                </a:solidFill>
                <a:latin typeface="Poppins" pitchFamily="2" charset="77"/>
                <a:cs typeface="Poppins" pitchFamily="2" charset="77"/>
              </a:rPr>
              <a:t>Ratzki-Leewing</a:t>
            </a:r>
            <a:r>
              <a:rPr lang="en-US" sz="1000">
                <a:solidFill>
                  <a:srgbClr val="2E5A7A"/>
                </a:solidFill>
                <a:latin typeface="Poppins" pitchFamily="2" charset="77"/>
                <a:cs typeface="Poppins" pitchFamily="2" charset="77"/>
              </a:rPr>
              <a:t> A, Harris SB, </a:t>
            </a:r>
            <a:r>
              <a:rPr lang="en-US" sz="1000" err="1">
                <a:solidFill>
                  <a:srgbClr val="2E5A7A"/>
                </a:solidFill>
                <a:latin typeface="Poppins" pitchFamily="2" charset="77"/>
                <a:cs typeface="Poppins" pitchFamily="2" charset="77"/>
              </a:rPr>
              <a:t>Mequanint</a:t>
            </a:r>
            <a:r>
              <a:rPr lang="en-US" sz="1000">
                <a:solidFill>
                  <a:srgbClr val="2E5A7A"/>
                </a:solidFill>
                <a:latin typeface="Poppins" pitchFamily="2" charset="77"/>
                <a:cs typeface="Poppins" pitchFamily="2" charset="77"/>
              </a:rPr>
              <a:t> S, et al. Real-world crude incidence of hypoglycemia in adults with diabetes: results of the </a:t>
            </a:r>
            <a:r>
              <a:rPr lang="en-US" sz="1000" err="1">
                <a:solidFill>
                  <a:srgbClr val="2E5A7A"/>
                </a:solidFill>
                <a:latin typeface="Poppins" pitchFamily="2" charset="77"/>
                <a:cs typeface="Poppins" pitchFamily="2" charset="77"/>
              </a:rPr>
              <a:t>InHypo</a:t>
            </a:r>
            <a:r>
              <a:rPr lang="en-US" sz="1000">
                <a:solidFill>
                  <a:srgbClr val="2E5A7A"/>
                </a:solidFill>
                <a:latin typeface="Poppins" pitchFamily="2" charset="77"/>
                <a:cs typeface="Poppins" pitchFamily="2" charset="77"/>
              </a:rPr>
              <a:t>-DM Study, Canada. </a:t>
            </a:r>
            <a:r>
              <a:rPr lang="en-US" sz="1000" i="1">
                <a:solidFill>
                  <a:srgbClr val="2E5A7A"/>
                </a:solidFill>
                <a:latin typeface="Poppins" pitchFamily="2" charset="77"/>
                <a:cs typeface="Poppins" pitchFamily="2" charset="77"/>
              </a:rPr>
              <a:t>BMJ Open Diabetes Res Care</a:t>
            </a:r>
            <a:r>
              <a:rPr lang="en-US" sz="1000">
                <a:solidFill>
                  <a:srgbClr val="2E5A7A"/>
                </a:solidFill>
                <a:latin typeface="Poppins" pitchFamily="2" charset="77"/>
                <a:cs typeface="Poppins" pitchFamily="2" charset="77"/>
              </a:rPr>
              <a:t>. 2018;6(1):e000503.</a:t>
            </a:r>
            <a:endParaRPr lang="en-US" sz="1000" b="1">
              <a:solidFill>
                <a:srgbClr val="2E5A7A"/>
              </a:solidFill>
              <a:latin typeface="Poppins" pitchFamily="2" charset="77"/>
              <a:ea typeface="Arial" panose="020B0604020202020204" pitchFamily="34" charset="0"/>
              <a:cs typeface="Poppins" pitchFamily="2" charset="77"/>
            </a:endParaRPr>
          </a:p>
        </p:txBody>
      </p:sp>
      <p:sp>
        <p:nvSpPr>
          <p:cNvPr id="12" name="TextBox 11">
            <a:extLst>
              <a:ext uri="{FF2B5EF4-FFF2-40B4-BE49-F238E27FC236}">
                <a16:creationId xmlns:a16="http://schemas.microsoft.com/office/drawing/2014/main" id="{2B98AAE2-4122-6E87-FFE7-D6E5C5C79D17}"/>
              </a:ext>
            </a:extLst>
          </p:cNvPr>
          <p:cNvSpPr txBox="1"/>
          <p:nvPr/>
        </p:nvSpPr>
        <p:spPr>
          <a:xfrm>
            <a:off x="10189030" y="360218"/>
            <a:ext cx="1610734" cy="369332"/>
          </a:xfrm>
          <a:prstGeom prst="rect">
            <a:avLst/>
          </a:prstGeom>
          <a:solidFill>
            <a:schemeClr val="bg1"/>
          </a:solidFill>
        </p:spPr>
        <p:txBody>
          <a:bodyPr wrap="square" rtlCol="0">
            <a:spAutoFit/>
          </a:bodyPr>
          <a:lstStyle/>
          <a:p>
            <a:pPr algn="r"/>
            <a:r>
              <a:rPr lang="en-US">
                <a:solidFill>
                  <a:srgbClr val="9ABCC3"/>
                </a:solidFill>
                <a:latin typeface="Barlow" pitchFamily="2" charset="77"/>
              </a:rPr>
              <a:t>PREVALENCE</a:t>
            </a:r>
          </a:p>
        </p:txBody>
      </p:sp>
      <p:pic>
        <p:nvPicPr>
          <p:cNvPr id="49" name="Picture 48">
            <a:extLst>
              <a:ext uri="{FF2B5EF4-FFF2-40B4-BE49-F238E27FC236}">
                <a16:creationId xmlns:a16="http://schemas.microsoft.com/office/drawing/2014/main" id="{FA222FBD-5976-A35B-4737-E9A3D38E3837}"/>
              </a:ext>
            </a:extLst>
          </p:cNvPr>
          <p:cNvPicPr>
            <a:picLocks noChangeAspect="1"/>
          </p:cNvPicPr>
          <p:nvPr/>
        </p:nvPicPr>
        <p:blipFill>
          <a:blip r:embed="rId3"/>
          <a:srcRect l="-18374" t="-2075" r="-13001" b="-3298"/>
          <a:stretch/>
        </p:blipFill>
        <p:spPr>
          <a:xfrm>
            <a:off x="5770781" y="2747742"/>
            <a:ext cx="1298234" cy="1182000"/>
          </a:xfrm>
          <a:prstGeom prst="rect">
            <a:avLst/>
          </a:prstGeom>
        </p:spPr>
      </p:pic>
      <p:sp>
        <p:nvSpPr>
          <p:cNvPr id="17" name="TextBox 16">
            <a:extLst>
              <a:ext uri="{FF2B5EF4-FFF2-40B4-BE49-F238E27FC236}">
                <a16:creationId xmlns:a16="http://schemas.microsoft.com/office/drawing/2014/main" id="{BD18DEEC-659A-AB2A-3508-A0BFCCA05A1A}"/>
              </a:ext>
            </a:extLst>
          </p:cNvPr>
          <p:cNvSpPr txBox="1"/>
          <p:nvPr/>
        </p:nvSpPr>
        <p:spPr>
          <a:xfrm>
            <a:off x="2659829" y="3152331"/>
            <a:ext cx="2839097" cy="610424"/>
          </a:xfrm>
          <a:prstGeom prst="rect">
            <a:avLst/>
          </a:prstGeom>
          <a:noFill/>
        </p:spPr>
        <p:txBody>
          <a:bodyPr wrap="square" rtlCol="0">
            <a:spAutoFit/>
          </a:bodyPr>
          <a:lstStyle/>
          <a:p>
            <a:pPr>
              <a:lnSpc>
                <a:spcPts val="2000"/>
              </a:lnSpc>
            </a:pPr>
            <a:r>
              <a:rPr lang="en-US" b="1">
                <a:solidFill>
                  <a:srgbClr val="2E5A7A"/>
                </a:solidFill>
                <a:latin typeface="Poppins" pitchFamily="2" charset="77"/>
                <a:ea typeface="Arial" panose="020B0604020202020204" pitchFamily="34" charset="0"/>
                <a:cs typeface="Poppins" pitchFamily="2" charset="77"/>
              </a:rPr>
              <a:t>of all reported severe hypoglycemic events </a:t>
            </a:r>
          </a:p>
        </p:txBody>
      </p:sp>
      <p:sp>
        <p:nvSpPr>
          <p:cNvPr id="19" name="TextBox 18">
            <a:extLst>
              <a:ext uri="{FF2B5EF4-FFF2-40B4-BE49-F238E27FC236}">
                <a16:creationId xmlns:a16="http://schemas.microsoft.com/office/drawing/2014/main" id="{DCD41B31-398B-6B03-E942-2E2FF1F78F74}"/>
              </a:ext>
            </a:extLst>
          </p:cNvPr>
          <p:cNvSpPr txBox="1"/>
          <p:nvPr/>
        </p:nvSpPr>
        <p:spPr>
          <a:xfrm>
            <a:off x="1506650" y="3271114"/>
            <a:ext cx="1111290" cy="640175"/>
          </a:xfrm>
          <a:prstGeom prst="rect">
            <a:avLst/>
          </a:prstGeom>
          <a:noFill/>
        </p:spPr>
        <p:txBody>
          <a:bodyPr wrap="square" rtlCol="0">
            <a:spAutoFit/>
          </a:bodyPr>
          <a:lstStyle/>
          <a:p>
            <a:pPr algn="ctr">
              <a:lnSpc>
                <a:spcPct val="115000"/>
              </a:lnSpc>
            </a:pPr>
            <a:r>
              <a:rPr lang="en-US" sz="3200" b="1" kern="0">
                <a:solidFill>
                  <a:schemeClr val="bg1"/>
                </a:solidFill>
                <a:latin typeface="Poppins" pitchFamily="2" charset="77"/>
                <a:ea typeface="Arial" panose="020B0604020202020204" pitchFamily="34" charset="0"/>
                <a:cs typeface="Poppins" pitchFamily="2" charset="77"/>
              </a:rPr>
              <a:t>89%</a:t>
            </a:r>
            <a:endParaRPr lang="en-US" sz="3200" b="1">
              <a:solidFill>
                <a:schemeClr val="bg1"/>
              </a:solidFill>
              <a:effectLst/>
              <a:latin typeface="Poppins" pitchFamily="2" charset="77"/>
              <a:ea typeface="Arial" panose="020B0604020202020204" pitchFamily="34" charset="0"/>
              <a:cs typeface="Poppins" pitchFamily="2" charset="77"/>
            </a:endParaRPr>
          </a:p>
        </p:txBody>
      </p:sp>
      <p:graphicFrame>
        <p:nvGraphicFramePr>
          <p:cNvPr id="20" name="Chart 19">
            <a:extLst>
              <a:ext uri="{FF2B5EF4-FFF2-40B4-BE49-F238E27FC236}">
                <a16:creationId xmlns:a16="http://schemas.microsoft.com/office/drawing/2014/main" id="{003B265F-8F17-AE73-DAAC-9A85D99FD0EF}"/>
              </a:ext>
            </a:extLst>
          </p:cNvPr>
          <p:cNvGraphicFramePr/>
          <p:nvPr/>
        </p:nvGraphicFramePr>
        <p:xfrm>
          <a:off x="-297841" y="2379945"/>
          <a:ext cx="3776598" cy="2517732"/>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9C3E4376-663D-6D0D-98DA-E5765F7EBA89}"/>
              </a:ext>
            </a:extLst>
          </p:cNvPr>
          <p:cNvSpPr txBox="1"/>
          <p:nvPr/>
        </p:nvSpPr>
        <p:spPr>
          <a:xfrm>
            <a:off x="2684097" y="2469447"/>
            <a:ext cx="1574752" cy="777136"/>
          </a:xfrm>
          <a:prstGeom prst="rect">
            <a:avLst/>
          </a:prstGeom>
          <a:noFill/>
        </p:spPr>
        <p:txBody>
          <a:bodyPr wrap="square" rtlCol="0">
            <a:spAutoFit/>
          </a:bodyPr>
          <a:lstStyle/>
          <a:p>
            <a:pPr>
              <a:lnSpc>
                <a:spcPct val="115000"/>
              </a:lnSpc>
            </a:pPr>
            <a:r>
              <a:rPr lang="en-US" sz="4000" b="1" kern="0">
                <a:solidFill>
                  <a:srgbClr val="2E5A7A"/>
                </a:solidFill>
                <a:latin typeface="Poppins" pitchFamily="2" charset="77"/>
                <a:ea typeface="Arial" panose="020B0604020202020204" pitchFamily="34" charset="0"/>
                <a:cs typeface="Poppins" pitchFamily="2" charset="77"/>
              </a:rPr>
              <a:t>89%</a:t>
            </a:r>
            <a:endParaRPr lang="en-US" sz="4000" b="1">
              <a:solidFill>
                <a:srgbClr val="2E5A7A"/>
              </a:solidFill>
              <a:effectLst/>
              <a:latin typeface="Poppins" pitchFamily="2" charset="77"/>
              <a:ea typeface="Arial" panose="020B0604020202020204" pitchFamily="34" charset="0"/>
              <a:cs typeface="Poppins" pitchFamily="2" charset="77"/>
            </a:endParaRPr>
          </a:p>
        </p:txBody>
      </p:sp>
      <p:cxnSp>
        <p:nvCxnSpPr>
          <p:cNvPr id="27" name="Straight Connector 26">
            <a:extLst>
              <a:ext uri="{FF2B5EF4-FFF2-40B4-BE49-F238E27FC236}">
                <a16:creationId xmlns:a16="http://schemas.microsoft.com/office/drawing/2014/main" id="{CC6B502C-20A2-1DBF-C925-2B7EE73D557E}"/>
              </a:ext>
            </a:extLst>
          </p:cNvPr>
          <p:cNvCxnSpPr>
            <a:cxnSpLocks/>
          </p:cNvCxnSpPr>
          <p:nvPr/>
        </p:nvCxnSpPr>
        <p:spPr>
          <a:xfrm>
            <a:off x="2780778" y="3914027"/>
            <a:ext cx="2503980" cy="0"/>
          </a:xfrm>
          <a:prstGeom prst="line">
            <a:avLst/>
          </a:prstGeom>
          <a:ln>
            <a:solidFill>
              <a:srgbClr val="9ABCC3"/>
            </a:solidFill>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2C3AED59-6D15-4497-9A6B-975A30AE7D9D}"/>
              </a:ext>
            </a:extLst>
          </p:cNvPr>
          <p:cNvSpPr txBox="1"/>
          <p:nvPr/>
        </p:nvSpPr>
        <p:spPr>
          <a:xfrm>
            <a:off x="3155005" y="3762208"/>
            <a:ext cx="1602870" cy="297774"/>
          </a:xfrm>
          <a:prstGeom prst="rect">
            <a:avLst/>
          </a:prstGeom>
          <a:solidFill>
            <a:schemeClr val="bg1"/>
          </a:solidFill>
        </p:spPr>
        <p:txBody>
          <a:bodyPr wrap="square">
            <a:spAutoFit/>
          </a:bodyPr>
          <a:lstStyle/>
          <a:p>
            <a:pPr marL="0" marR="0" algn="ctr">
              <a:lnSpc>
                <a:spcPct val="115000"/>
              </a:lnSpc>
            </a:pPr>
            <a:r>
              <a:rPr lang="en-US" sz="1200">
                <a:solidFill>
                  <a:srgbClr val="2E5A7A"/>
                </a:solidFill>
                <a:effectLst/>
                <a:latin typeface="Poppins" pitchFamily="2" charset="77"/>
                <a:ea typeface="Arial" panose="020B0604020202020204" pitchFamily="34" charset="0"/>
                <a:cs typeface="Poppins" pitchFamily="2" charset="77"/>
              </a:rPr>
              <a:t>WERE REPORTED BY </a:t>
            </a:r>
          </a:p>
        </p:txBody>
      </p:sp>
      <p:graphicFrame>
        <p:nvGraphicFramePr>
          <p:cNvPr id="32" name="Chart 31">
            <a:extLst>
              <a:ext uri="{FF2B5EF4-FFF2-40B4-BE49-F238E27FC236}">
                <a16:creationId xmlns:a16="http://schemas.microsoft.com/office/drawing/2014/main" id="{6BB15940-04FB-553C-F401-2D10DAE05C13}"/>
              </a:ext>
            </a:extLst>
          </p:cNvPr>
          <p:cNvGraphicFramePr/>
          <p:nvPr/>
        </p:nvGraphicFramePr>
        <p:xfrm>
          <a:off x="325677" y="2826707"/>
          <a:ext cx="2542784" cy="1695190"/>
        </p:xfrm>
        <a:graphic>
          <a:graphicData uri="http://schemas.openxmlformats.org/drawingml/2006/chart">
            <c:chart xmlns:c="http://schemas.openxmlformats.org/drawingml/2006/chart" xmlns:r="http://schemas.openxmlformats.org/officeDocument/2006/relationships" r:id="rId5"/>
          </a:graphicData>
        </a:graphic>
      </p:graphicFrame>
      <p:sp>
        <p:nvSpPr>
          <p:cNvPr id="34" name="TextBox 33">
            <a:extLst>
              <a:ext uri="{FF2B5EF4-FFF2-40B4-BE49-F238E27FC236}">
                <a16:creationId xmlns:a16="http://schemas.microsoft.com/office/drawing/2014/main" id="{5586C8AA-1683-70B9-5302-AF26C7FA1E7A}"/>
              </a:ext>
            </a:extLst>
          </p:cNvPr>
          <p:cNvSpPr txBox="1"/>
          <p:nvPr/>
        </p:nvSpPr>
        <p:spPr>
          <a:xfrm>
            <a:off x="2746726" y="3986408"/>
            <a:ext cx="1975585" cy="640175"/>
          </a:xfrm>
          <a:prstGeom prst="rect">
            <a:avLst/>
          </a:prstGeom>
          <a:noFill/>
        </p:spPr>
        <p:txBody>
          <a:bodyPr wrap="square" rtlCol="0">
            <a:spAutoFit/>
          </a:bodyPr>
          <a:lstStyle/>
          <a:p>
            <a:pPr>
              <a:lnSpc>
                <a:spcPct val="115000"/>
              </a:lnSpc>
            </a:pPr>
            <a:r>
              <a:rPr lang="en-US" sz="3200" b="1" kern="0">
                <a:solidFill>
                  <a:srgbClr val="9ABCC3"/>
                </a:solidFill>
                <a:latin typeface="Poppins" pitchFamily="2" charset="77"/>
                <a:ea typeface="Arial" panose="020B0604020202020204" pitchFamily="34" charset="0"/>
                <a:cs typeface="Poppins" pitchFamily="2" charset="77"/>
              </a:rPr>
              <a:t>13.5%</a:t>
            </a:r>
            <a:endParaRPr lang="en-US" sz="3200" b="1">
              <a:solidFill>
                <a:srgbClr val="9ABCC3"/>
              </a:solidFill>
              <a:effectLst/>
              <a:latin typeface="Poppins" pitchFamily="2" charset="77"/>
              <a:ea typeface="Arial" panose="020B0604020202020204" pitchFamily="34" charset="0"/>
              <a:cs typeface="Poppins" pitchFamily="2" charset="77"/>
            </a:endParaRPr>
          </a:p>
        </p:txBody>
      </p:sp>
      <p:sp>
        <p:nvSpPr>
          <p:cNvPr id="40" name="TextBox 39">
            <a:extLst>
              <a:ext uri="{FF2B5EF4-FFF2-40B4-BE49-F238E27FC236}">
                <a16:creationId xmlns:a16="http://schemas.microsoft.com/office/drawing/2014/main" id="{D39C4447-09F8-9A9D-350C-0AF5506C1412}"/>
              </a:ext>
            </a:extLst>
          </p:cNvPr>
          <p:cNvSpPr txBox="1"/>
          <p:nvPr/>
        </p:nvSpPr>
        <p:spPr>
          <a:xfrm>
            <a:off x="2761228" y="4474577"/>
            <a:ext cx="2624963" cy="400494"/>
          </a:xfrm>
          <a:prstGeom prst="rect">
            <a:avLst/>
          </a:prstGeom>
          <a:noFill/>
        </p:spPr>
        <p:txBody>
          <a:bodyPr wrap="square" rtlCol="0">
            <a:spAutoFit/>
          </a:bodyPr>
          <a:lstStyle/>
          <a:p>
            <a:pPr>
              <a:lnSpc>
                <a:spcPct val="115000"/>
              </a:lnSpc>
            </a:pPr>
            <a:r>
              <a:rPr lang="en-US" sz="1600" b="1" kern="0">
                <a:solidFill>
                  <a:srgbClr val="9ABCC3"/>
                </a:solidFill>
                <a:latin typeface="Poppins" pitchFamily="2" charset="77"/>
                <a:ea typeface="Arial" panose="020B0604020202020204" pitchFamily="34" charset="0"/>
                <a:cs typeface="Poppins" pitchFamily="2" charset="77"/>
              </a:rPr>
              <a:t>of all </a:t>
            </a:r>
            <a:r>
              <a:rPr lang="en-US" b="1" kern="0">
                <a:solidFill>
                  <a:srgbClr val="9ABCC3"/>
                </a:solidFill>
                <a:latin typeface="Poppins" pitchFamily="2" charset="77"/>
                <a:ea typeface="Arial" panose="020B0604020202020204" pitchFamily="34" charset="0"/>
                <a:cs typeface="Poppins" pitchFamily="2" charset="77"/>
              </a:rPr>
              <a:t>respondents</a:t>
            </a:r>
            <a:r>
              <a:rPr lang="en-US" b="1" kern="0" baseline="30000">
                <a:solidFill>
                  <a:srgbClr val="9ABCC3"/>
                </a:solidFill>
                <a:latin typeface="Poppins" pitchFamily="2" charset="77"/>
                <a:ea typeface="Arial" panose="020B0604020202020204" pitchFamily="34" charset="0"/>
                <a:cs typeface="Poppins" pitchFamily="2" charset="77"/>
              </a:rPr>
              <a:t>1</a:t>
            </a:r>
            <a:r>
              <a:rPr lang="en-US" sz="1600" b="1" kern="0" baseline="30000">
                <a:solidFill>
                  <a:srgbClr val="9ABCC3"/>
                </a:solidFill>
                <a:latin typeface="Poppins" pitchFamily="2" charset="77"/>
                <a:ea typeface="Arial" panose="020B0604020202020204" pitchFamily="34" charset="0"/>
                <a:cs typeface="Poppins" pitchFamily="2" charset="77"/>
              </a:rPr>
              <a:t>*</a:t>
            </a:r>
            <a:r>
              <a:rPr lang="en-US" sz="1600" b="1">
                <a:solidFill>
                  <a:srgbClr val="9ABCC3"/>
                </a:solidFill>
                <a:latin typeface="Poppins" pitchFamily="2" charset="77"/>
                <a:cs typeface="Poppins" pitchFamily="2" charset="77"/>
              </a:rPr>
              <a:t> </a:t>
            </a:r>
            <a:endParaRPr lang="en-US" sz="1600" b="1">
              <a:solidFill>
                <a:srgbClr val="9ABCC3"/>
              </a:solidFill>
              <a:latin typeface="Poppins" pitchFamily="2" charset="77"/>
              <a:ea typeface="Arial" panose="020B0604020202020204" pitchFamily="34" charset="0"/>
              <a:cs typeface="Poppins" pitchFamily="2" charset="77"/>
            </a:endParaRPr>
          </a:p>
        </p:txBody>
      </p:sp>
    </p:spTree>
    <p:extLst>
      <p:ext uri="{BB962C8B-B14F-4D97-AF65-F5344CB8AC3E}">
        <p14:creationId xmlns:p14="http://schemas.microsoft.com/office/powerpoint/2010/main" val="2667526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1F522-F74E-858B-8EDB-E9070D57C4AD}"/>
            </a:ext>
          </a:extLst>
        </p:cNvPr>
        <p:cNvGrpSpPr/>
        <p:nvPr/>
      </p:nvGrpSpPr>
      <p:grpSpPr>
        <a:xfrm>
          <a:off x="0" y="0"/>
          <a:ext cx="0" cy="0"/>
          <a:chOff x="0" y="0"/>
          <a:chExt cx="0" cy="0"/>
        </a:xfrm>
      </p:grpSpPr>
      <p:sp>
        <p:nvSpPr>
          <p:cNvPr id="26" name="Oval 25">
            <a:extLst>
              <a:ext uri="{FF2B5EF4-FFF2-40B4-BE49-F238E27FC236}">
                <a16:creationId xmlns:a16="http://schemas.microsoft.com/office/drawing/2014/main" id="{702F876E-C39C-C07E-28BD-B36F7C3053AE}"/>
              </a:ext>
            </a:extLst>
          </p:cNvPr>
          <p:cNvSpPr/>
          <p:nvPr/>
        </p:nvSpPr>
        <p:spPr>
          <a:xfrm>
            <a:off x="128588" y="4396590"/>
            <a:ext cx="11815762" cy="914400"/>
          </a:xfrm>
          <a:prstGeom prst="ellipse">
            <a:avLst/>
          </a:prstGeom>
          <a:solidFill>
            <a:schemeClr val="bg1"/>
          </a:solidFill>
          <a:ln>
            <a:noFill/>
          </a:ln>
          <a:effectLst>
            <a:glow rad="375603">
              <a:srgbClr val="FFC773">
                <a:alpha val="75116"/>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8C0E543-26C5-9CFF-CB84-074598BAD701}"/>
              </a:ext>
            </a:extLst>
          </p:cNvPr>
          <p:cNvSpPr/>
          <p:nvPr/>
        </p:nvSpPr>
        <p:spPr>
          <a:xfrm>
            <a:off x="0" y="4395557"/>
            <a:ext cx="12192000" cy="9054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D1D2C"/>
              </a:solidFill>
            </a:endParaRPr>
          </a:p>
        </p:txBody>
      </p:sp>
      <p:cxnSp>
        <p:nvCxnSpPr>
          <p:cNvPr id="4" name="Straight Connector 3">
            <a:extLst>
              <a:ext uri="{FF2B5EF4-FFF2-40B4-BE49-F238E27FC236}">
                <a16:creationId xmlns:a16="http://schemas.microsoft.com/office/drawing/2014/main" id="{2BACF720-EF77-65E3-5B0F-936D0D940186}"/>
              </a:ext>
            </a:extLst>
          </p:cNvPr>
          <p:cNvCxnSpPr>
            <a:cxnSpLocks/>
          </p:cNvCxnSpPr>
          <p:nvPr/>
        </p:nvCxnSpPr>
        <p:spPr>
          <a:xfrm>
            <a:off x="425720" y="543698"/>
            <a:ext cx="10427337" cy="0"/>
          </a:xfrm>
          <a:prstGeom prst="line">
            <a:avLst/>
          </a:prstGeom>
          <a:ln>
            <a:solidFill>
              <a:srgbClr val="9ABCC3"/>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EF27666-06DE-FC9B-17B5-32BCAA02967A}"/>
              </a:ext>
            </a:extLst>
          </p:cNvPr>
          <p:cNvSpPr txBox="1"/>
          <p:nvPr/>
        </p:nvSpPr>
        <p:spPr>
          <a:xfrm>
            <a:off x="7402285" y="6268994"/>
            <a:ext cx="4411362" cy="263534"/>
          </a:xfrm>
          <a:prstGeom prst="rect">
            <a:avLst/>
          </a:prstGeom>
          <a:noFill/>
        </p:spPr>
        <p:txBody>
          <a:bodyPr wrap="square" rtlCol="0">
            <a:spAutoFit/>
          </a:bodyPr>
          <a:lstStyle/>
          <a:p>
            <a:pPr marL="0" marR="0" algn="r">
              <a:lnSpc>
                <a:spcPct val="115000"/>
              </a:lnSpc>
            </a:pPr>
            <a:fld id="{32C6145F-F9D5-D942-9DFC-B2ADE210EED1}" type="slidenum">
              <a:rPr lang="en-US" sz="1000" b="1" smtClean="0">
                <a:solidFill>
                  <a:srgbClr val="2E5A7A"/>
                </a:solidFill>
                <a:effectLst/>
                <a:latin typeface="Poppins" pitchFamily="2" charset="77"/>
                <a:ea typeface="Arial" panose="020B0604020202020204" pitchFamily="34" charset="0"/>
                <a:cs typeface="Poppins" pitchFamily="2" charset="77"/>
              </a:rPr>
              <a:t>8</a:t>
            </a:fld>
            <a:endParaRPr lang="en-US" sz="1000" b="1">
              <a:solidFill>
                <a:srgbClr val="2E5A7A"/>
              </a:solidFill>
              <a:effectLst/>
              <a:latin typeface="Poppins" pitchFamily="2" charset="77"/>
              <a:ea typeface="Arial" panose="020B0604020202020204" pitchFamily="34" charset="0"/>
              <a:cs typeface="Poppins" pitchFamily="2" charset="77"/>
            </a:endParaRPr>
          </a:p>
        </p:txBody>
      </p:sp>
      <p:sp>
        <p:nvSpPr>
          <p:cNvPr id="3" name="TextBox 2">
            <a:extLst>
              <a:ext uri="{FF2B5EF4-FFF2-40B4-BE49-F238E27FC236}">
                <a16:creationId xmlns:a16="http://schemas.microsoft.com/office/drawing/2014/main" id="{FF9F5FED-426F-311A-645F-69E80A8D523B}"/>
              </a:ext>
            </a:extLst>
          </p:cNvPr>
          <p:cNvSpPr txBox="1"/>
          <p:nvPr/>
        </p:nvSpPr>
        <p:spPr>
          <a:xfrm>
            <a:off x="327163" y="808046"/>
            <a:ext cx="11174275" cy="1113125"/>
          </a:xfrm>
          <a:prstGeom prst="rect">
            <a:avLst/>
          </a:prstGeom>
          <a:noFill/>
        </p:spPr>
        <p:txBody>
          <a:bodyPr wrap="square" rtlCol="0">
            <a:spAutoFit/>
          </a:bodyPr>
          <a:lstStyle/>
          <a:p>
            <a:pPr marL="0" marR="0">
              <a:lnSpc>
                <a:spcPts val="4000"/>
              </a:lnSpc>
            </a:pPr>
            <a:r>
              <a:rPr lang="en-US" sz="3200" b="1">
                <a:effectLst/>
                <a:latin typeface="Poppins" pitchFamily="2" charset="77"/>
                <a:ea typeface="Arial" panose="020B0604020202020204" pitchFamily="34" charset="0"/>
                <a:cs typeface="Poppins" pitchFamily="2" charset="77"/>
              </a:rPr>
              <a:t>Which part of the day do severe hypoglycemic events occur for people with T1D?</a:t>
            </a:r>
            <a:endParaRPr lang="en-US" sz="3200">
              <a:effectLst/>
              <a:latin typeface="Poppins" pitchFamily="2" charset="77"/>
              <a:ea typeface="Arial" panose="020B0604020202020204" pitchFamily="34" charset="0"/>
              <a:cs typeface="Poppins" pitchFamily="2" charset="77"/>
            </a:endParaRPr>
          </a:p>
        </p:txBody>
      </p:sp>
      <p:sp>
        <p:nvSpPr>
          <p:cNvPr id="16" name="TextBox 15">
            <a:extLst>
              <a:ext uri="{FF2B5EF4-FFF2-40B4-BE49-F238E27FC236}">
                <a16:creationId xmlns:a16="http://schemas.microsoft.com/office/drawing/2014/main" id="{85D2D075-6192-895E-9082-20D85FDA1621}"/>
              </a:ext>
            </a:extLst>
          </p:cNvPr>
          <p:cNvSpPr txBox="1"/>
          <p:nvPr/>
        </p:nvSpPr>
        <p:spPr>
          <a:xfrm>
            <a:off x="327163" y="5958842"/>
            <a:ext cx="11358156" cy="246221"/>
          </a:xfrm>
          <a:prstGeom prst="rect">
            <a:avLst/>
          </a:prstGeom>
          <a:noFill/>
        </p:spPr>
        <p:txBody>
          <a:bodyPr wrap="square" rtlCol="0">
            <a:spAutoFit/>
          </a:bodyPr>
          <a:lstStyle/>
          <a:p>
            <a:pPr marL="0" marR="0"/>
            <a:r>
              <a:rPr lang="en-US" sz="1000" kern="0">
                <a:solidFill>
                  <a:srgbClr val="2E5A7A"/>
                </a:solidFill>
                <a:effectLst/>
                <a:latin typeface="Poppins" pitchFamily="2" charset="77"/>
                <a:ea typeface="Arial" panose="020B0604020202020204" pitchFamily="34" charset="0"/>
                <a:cs typeface="Poppins" pitchFamily="2" charset="77"/>
              </a:rPr>
              <a:t>Based on data from the </a:t>
            </a:r>
            <a:r>
              <a:rPr lang="en-US" sz="1000" b="0" i="0">
                <a:solidFill>
                  <a:srgbClr val="2E5A7A"/>
                </a:solidFill>
                <a:effectLst/>
                <a:latin typeface="Poppins" pitchFamily="2" charset="77"/>
                <a:cs typeface="Poppins" pitchFamily="2" charset="77"/>
              </a:rPr>
              <a:t>The Conversations and Reactions Around Severe Hypoglycemia (CRASH)</a:t>
            </a:r>
            <a:r>
              <a:rPr lang="en-US" sz="1000" kern="0">
                <a:solidFill>
                  <a:srgbClr val="2E5A7A"/>
                </a:solidFill>
                <a:effectLst/>
                <a:latin typeface="Poppins" pitchFamily="2" charset="77"/>
                <a:ea typeface="Arial" panose="020B0604020202020204" pitchFamily="34" charset="0"/>
                <a:cs typeface="Poppins" pitchFamily="2" charset="77"/>
              </a:rPr>
              <a:t> study (n=110 patients with T1D and n=110 caregivers of patients with T1D).</a:t>
            </a:r>
            <a:r>
              <a:rPr lang="en-US" sz="1000" kern="0" baseline="30000">
                <a:solidFill>
                  <a:srgbClr val="2E5A7A"/>
                </a:solidFill>
                <a:effectLst/>
                <a:latin typeface="Poppins" pitchFamily="2" charset="77"/>
                <a:ea typeface="Arial" panose="020B0604020202020204" pitchFamily="34" charset="0"/>
                <a:cs typeface="Poppins" pitchFamily="2" charset="77"/>
              </a:rPr>
              <a:t>1</a:t>
            </a:r>
            <a:r>
              <a:rPr lang="en-US" sz="1000">
                <a:solidFill>
                  <a:srgbClr val="2E5A7A"/>
                </a:solidFill>
                <a:effectLst/>
                <a:latin typeface="Poppins" pitchFamily="2" charset="77"/>
                <a:cs typeface="Poppins" pitchFamily="2" charset="77"/>
              </a:rPr>
              <a:t> </a:t>
            </a:r>
            <a:endParaRPr lang="en-US" sz="1000">
              <a:solidFill>
                <a:srgbClr val="2E5A7A"/>
              </a:solidFill>
              <a:effectLst/>
              <a:latin typeface="Poppins" pitchFamily="2" charset="77"/>
              <a:ea typeface="Aptos" panose="020B0004020202020204" pitchFamily="34" charset="0"/>
              <a:cs typeface="Poppins" pitchFamily="2" charset="77"/>
            </a:endParaRPr>
          </a:p>
        </p:txBody>
      </p:sp>
      <p:sp>
        <p:nvSpPr>
          <p:cNvPr id="21" name="TextBox 20">
            <a:extLst>
              <a:ext uri="{FF2B5EF4-FFF2-40B4-BE49-F238E27FC236}">
                <a16:creationId xmlns:a16="http://schemas.microsoft.com/office/drawing/2014/main" id="{63EDB27E-8AB0-7F05-456C-7B8FAEC1610C}"/>
              </a:ext>
            </a:extLst>
          </p:cNvPr>
          <p:cNvSpPr txBox="1"/>
          <p:nvPr/>
        </p:nvSpPr>
        <p:spPr>
          <a:xfrm>
            <a:off x="271753" y="5942307"/>
            <a:ext cx="222662" cy="246221"/>
          </a:xfrm>
          <a:prstGeom prst="rect">
            <a:avLst/>
          </a:prstGeom>
          <a:noFill/>
        </p:spPr>
        <p:txBody>
          <a:bodyPr wrap="square" rtlCol="0">
            <a:spAutoFit/>
          </a:bodyPr>
          <a:lstStyle/>
          <a:p>
            <a:pPr>
              <a:spcBef>
                <a:spcPts val="1800"/>
              </a:spcBef>
              <a:spcAft>
                <a:spcPts val="1800"/>
              </a:spcAft>
            </a:pPr>
            <a:r>
              <a:rPr lang="en-US" sz="1000" i="0">
                <a:solidFill>
                  <a:srgbClr val="2E5A7A"/>
                </a:solidFill>
                <a:effectLst/>
                <a:latin typeface="Poppins" pitchFamily="2" charset="77"/>
                <a:cs typeface="Poppins" pitchFamily="2" charset="77"/>
              </a:rPr>
              <a:t>*</a:t>
            </a:r>
          </a:p>
        </p:txBody>
      </p:sp>
      <p:sp>
        <p:nvSpPr>
          <p:cNvPr id="20" name="TextBox 19">
            <a:extLst>
              <a:ext uri="{FF2B5EF4-FFF2-40B4-BE49-F238E27FC236}">
                <a16:creationId xmlns:a16="http://schemas.microsoft.com/office/drawing/2014/main" id="{4D16585F-C532-8AAB-D437-F627A25C0830}"/>
              </a:ext>
            </a:extLst>
          </p:cNvPr>
          <p:cNvSpPr txBox="1"/>
          <p:nvPr/>
        </p:nvSpPr>
        <p:spPr>
          <a:xfrm>
            <a:off x="3757618" y="4542976"/>
            <a:ext cx="5305101" cy="610552"/>
          </a:xfrm>
          <a:prstGeom prst="rect">
            <a:avLst/>
          </a:prstGeom>
          <a:noFill/>
        </p:spPr>
        <p:txBody>
          <a:bodyPr wrap="square" rtlCol="0">
            <a:spAutoFit/>
          </a:bodyPr>
          <a:lstStyle/>
          <a:p>
            <a:pPr>
              <a:lnSpc>
                <a:spcPct val="114000"/>
              </a:lnSpc>
            </a:pPr>
            <a:r>
              <a:rPr lang="en-US" sz="1500" b="1" kern="0">
                <a:solidFill>
                  <a:srgbClr val="2E5A7A"/>
                </a:solidFill>
                <a:effectLst/>
                <a:latin typeface="Poppins" pitchFamily="2" charset="77"/>
                <a:ea typeface="Arial" panose="020B0604020202020204" pitchFamily="34" charset="0"/>
                <a:cs typeface="Poppins" pitchFamily="2" charset="77"/>
              </a:rPr>
              <a:t>~1 in 3 respondents reported being asleep when </a:t>
            </a:r>
            <a:br>
              <a:rPr lang="en-US" sz="1500" b="1" kern="0">
                <a:solidFill>
                  <a:srgbClr val="2E5A7A"/>
                </a:solidFill>
                <a:effectLst/>
                <a:latin typeface="Poppins" pitchFamily="2" charset="77"/>
                <a:ea typeface="Arial" panose="020B0604020202020204" pitchFamily="34" charset="0"/>
                <a:cs typeface="Poppins" pitchFamily="2" charset="77"/>
              </a:rPr>
            </a:br>
            <a:r>
              <a:rPr lang="en-US" sz="1500" b="1" kern="0">
                <a:solidFill>
                  <a:srgbClr val="2E5A7A"/>
                </a:solidFill>
                <a:effectLst/>
                <a:latin typeface="Poppins" pitchFamily="2" charset="77"/>
                <a:ea typeface="Arial" panose="020B0604020202020204" pitchFamily="34" charset="0"/>
                <a:cs typeface="Poppins" pitchFamily="2" charset="77"/>
              </a:rPr>
              <a:t>the severe hypoglycemic event occurred</a:t>
            </a:r>
            <a:r>
              <a:rPr lang="en-US" sz="1500" b="1" kern="0" baseline="30000">
                <a:solidFill>
                  <a:srgbClr val="2E5A7A"/>
                </a:solidFill>
                <a:effectLst/>
                <a:latin typeface="Poppins" pitchFamily="2" charset="77"/>
                <a:ea typeface="Arial" panose="020B0604020202020204" pitchFamily="34" charset="0"/>
                <a:cs typeface="Poppins" pitchFamily="2" charset="77"/>
              </a:rPr>
              <a:t>1*</a:t>
            </a:r>
            <a:r>
              <a:rPr lang="en-US" sz="1500" b="1">
                <a:solidFill>
                  <a:srgbClr val="2E5A7A"/>
                </a:solidFill>
                <a:effectLst/>
                <a:latin typeface="Poppins" pitchFamily="2" charset="77"/>
                <a:cs typeface="Poppins" pitchFamily="2" charset="77"/>
              </a:rPr>
              <a:t> </a:t>
            </a:r>
          </a:p>
        </p:txBody>
      </p:sp>
      <p:pic>
        <p:nvPicPr>
          <p:cNvPr id="22" name="Picture 21">
            <a:extLst>
              <a:ext uri="{FF2B5EF4-FFF2-40B4-BE49-F238E27FC236}">
                <a16:creationId xmlns:a16="http://schemas.microsoft.com/office/drawing/2014/main" id="{330CE50C-B74C-F1E8-F8EF-A562938963D0}"/>
              </a:ext>
            </a:extLst>
          </p:cNvPr>
          <p:cNvPicPr>
            <a:picLocks noChangeAspect="1"/>
          </p:cNvPicPr>
          <p:nvPr/>
        </p:nvPicPr>
        <p:blipFill>
          <a:blip r:embed="rId3"/>
          <a:srcRect/>
          <a:stretch/>
        </p:blipFill>
        <p:spPr>
          <a:xfrm>
            <a:off x="2886694" y="4456464"/>
            <a:ext cx="892629" cy="892629"/>
          </a:xfrm>
          <a:prstGeom prst="rect">
            <a:avLst/>
          </a:prstGeom>
        </p:spPr>
      </p:pic>
      <p:sp>
        <p:nvSpPr>
          <p:cNvPr id="34" name="Rounded Rectangle 33">
            <a:extLst>
              <a:ext uri="{FF2B5EF4-FFF2-40B4-BE49-F238E27FC236}">
                <a16:creationId xmlns:a16="http://schemas.microsoft.com/office/drawing/2014/main" id="{E8AF4135-0423-BF1A-A07D-C5423F4C244C}"/>
              </a:ext>
            </a:extLst>
          </p:cNvPr>
          <p:cNvSpPr/>
          <p:nvPr/>
        </p:nvSpPr>
        <p:spPr>
          <a:xfrm>
            <a:off x="3302000" y="2292049"/>
            <a:ext cx="2671011" cy="1522764"/>
          </a:xfrm>
          <a:prstGeom prst="roundRect">
            <a:avLst>
              <a:gd name="adj" fmla="val 9460"/>
            </a:avLst>
          </a:prstGeom>
          <a:solidFill>
            <a:schemeClr val="bg1"/>
          </a:solidFill>
          <a:ln>
            <a:solidFill>
              <a:srgbClr val="2E5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3BC79FD-28E3-0103-D3D8-A8845A42FB8C}"/>
              </a:ext>
            </a:extLst>
          </p:cNvPr>
          <p:cNvSpPr txBox="1"/>
          <p:nvPr/>
        </p:nvSpPr>
        <p:spPr>
          <a:xfrm>
            <a:off x="4242113" y="2499173"/>
            <a:ext cx="1773716" cy="584775"/>
          </a:xfrm>
          <a:prstGeom prst="rect">
            <a:avLst/>
          </a:prstGeom>
          <a:noFill/>
        </p:spPr>
        <p:txBody>
          <a:bodyPr wrap="square" rtlCol="0">
            <a:spAutoFit/>
          </a:bodyPr>
          <a:lstStyle/>
          <a:p>
            <a:r>
              <a:rPr lang="en-US" sz="3200" b="1">
                <a:solidFill>
                  <a:srgbClr val="2E5A7A"/>
                </a:solidFill>
                <a:effectLst/>
                <a:latin typeface="Poppins ExtraBold" pitchFamily="2" charset="77"/>
                <a:cs typeface="Poppins ExtraBold" pitchFamily="2" charset="77"/>
              </a:rPr>
              <a:t>21%</a:t>
            </a:r>
          </a:p>
        </p:txBody>
      </p:sp>
      <p:sp>
        <p:nvSpPr>
          <p:cNvPr id="47" name="TextBox 46">
            <a:extLst>
              <a:ext uri="{FF2B5EF4-FFF2-40B4-BE49-F238E27FC236}">
                <a16:creationId xmlns:a16="http://schemas.microsoft.com/office/drawing/2014/main" id="{046F8338-AB44-4FE3-C9F5-0CEE6575BAC0}"/>
              </a:ext>
            </a:extLst>
          </p:cNvPr>
          <p:cNvSpPr txBox="1"/>
          <p:nvPr/>
        </p:nvSpPr>
        <p:spPr>
          <a:xfrm>
            <a:off x="4243127" y="2990130"/>
            <a:ext cx="1525348" cy="523220"/>
          </a:xfrm>
          <a:prstGeom prst="rect">
            <a:avLst/>
          </a:prstGeom>
          <a:noFill/>
        </p:spPr>
        <p:txBody>
          <a:bodyPr wrap="square" rtlCol="0">
            <a:spAutoFit/>
          </a:bodyPr>
          <a:lstStyle/>
          <a:p>
            <a:pPr>
              <a:spcBef>
                <a:spcPts val="1800"/>
              </a:spcBef>
              <a:spcAft>
                <a:spcPts val="1800"/>
              </a:spcAft>
              <a:buNone/>
            </a:pPr>
            <a:r>
              <a:rPr lang="en-US" sz="1400" kern="0">
                <a:solidFill>
                  <a:srgbClr val="2E5A7A"/>
                </a:solidFill>
                <a:effectLst/>
                <a:latin typeface="Poppins" pitchFamily="2" charset="77"/>
                <a:ea typeface="Arial" panose="020B0604020202020204" pitchFamily="34" charset="0"/>
                <a:cs typeface="Poppins" pitchFamily="2" charset="77"/>
              </a:rPr>
              <a:t>occurred in the </a:t>
            </a:r>
            <a:r>
              <a:rPr lang="en-US" sz="1400" b="1" kern="0">
                <a:solidFill>
                  <a:srgbClr val="2E5A7A"/>
                </a:solidFill>
                <a:effectLst/>
                <a:latin typeface="Poppins" pitchFamily="2" charset="77"/>
                <a:ea typeface="Arial" panose="020B0604020202020204" pitchFamily="34" charset="0"/>
                <a:cs typeface="Poppins" pitchFamily="2" charset="77"/>
              </a:rPr>
              <a:t>afternoon</a:t>
            </a:r>
            <a:r>
              <a:rPr lang="en-US" sz="1400" kern="0" baseline="30000">
                <a:solidFill>
                  <a:srgbClr val="2E5A7A"/>
                </a:solidFill>
                <a:effectLst/>
                <a:latin typeface="Poppins" pitchFamily="2" charset="77"/>
                <a:ea typeface="Arial" panose="020B0604020202020204" pitchFamily="34" charset="0"/>
                <a:cs typeface="Poppins" pitchFamily="2" charset="77"/>
              </a:rPr>
              <a:t>1*</a:t>
            </a:r>
            <a:r>
              <a:rPr lang="en-US" sz="1400">
                <a:solidFill>
                  <a:srgbClr val="2E5A7A"/>
                </a:solidFill>
                <a:effectLst/>
                <a:latin typeface="Poppins" pitchFamily="2" charset="77"/>
                <a:cs typeface="Poppins" pitchFamily="2" charset="77"/>
              </a:rPr>
              <a:t> </a:t>
            </a:r>
            <a:endParaRPr lang="en-US" sz="1400" i="0">
              <a:solidFill>
                <a:srgbClr val="2E5A7A"/>
              </a:solidFill>
              <a:effectLst/>
              <a:latin typeface="Poppins" pitchFamily="2" charset="77"/>
              <a:cs typeface="Poppins" pitchFamily="2" charset="77"/>
            </a:endParaRPr>
          </a:p>
        </p:txBody>
      </p:sp>
      <p:pic>
        <p:nvPicPr>
          <p:cNvPr id="15" name="Picture 14" descr="A blue sun with lines in the center&#10;&#10;AI-generated content may be incorrect.">
            <a:extLst>
              <a:ext uri="{FF2B5EF4-FFF2-40B4-BE49-F238E27FC236}">
                <a16:creationId xmlns:a16="http://schemas.microsoft.com/office/drawing/2014/main" id="{4EEDF71E-E79B-D63D-21CF-957D77A3FE40}"/>
              </a:ext>
            </a:extLst>
          </p:cNvPr>
          <p:cNvPicPr>
            <a:picLocks noChangeAspect="1"/>
          </p:cNvPicPr>
          <p:nvPr/>
        </p:nvPicPr>
        <p:blipFill>
          <a:blip r:embed="rId4"/>
          <a:stretch>
            <a:fillRect/>
          </a:stretch>
        </p:blipFill>
        <p:spPr>
          <a:xfrm>
            <a:off x="3519507" y="2582173"/>
            <a:ext cx="582934" cy="582934"/>
          </a:xfrm>
          <a:prstGeom prst="rect">
            <a:avLst/>
          </a:prstGeom>
        </p:spPr>
      </p:pic>
      <p:sp>
        <p:nvSpPr>
          <p:cNvPr id="23" name="TextBox 22">
            <a:extLst>
              <a:ext uri="{FF2B5EF4-FFF2-40B4-BE49-F238E27FC236}">
                <a16:creationId xmlns:a16="http://schemas.microsoft.com/office/drawing/2014/main" id="{34F6E2F9-8665-8E87-4E64-569CD3F989E0}"/>
              </a:ext>
            </a:extLst>
          </p:cNvPr>
          <p:cNvSpPr txBox="1"/>
          <p:nvPr/>
        </p:nvSpPr>
        <p:spPr>
          <a:xfrm>
            <a:off x="327163" y="5749572"/>
            <a:ext cx="4411362" cy="263534"/>
          </a:xfrm>
          <a:prstGeom prst="rect">
            <a:avLst/>
          </a:prstGeom>
          <a:noFill/>
        </p:spPr>
        <p:txBody>
          <a:bodyPr wrap="square" rtlCol="0">
            <a:spAutoFit/>
          </a:bodyPr>
          <a:lstStyle/>
          <a:p>
            <a:pPr marL="0" marR="0">
              <a:lnSpc>
                <a:spcPct val="115000"/>
              </a:lnSpc>
            </a:pPr>
            <a:r>
              <a:rPr lang="en-US" sz="1000">
                <a:solidFill>
                  <a:srgbClr val="2E5A7A"/>
                </a:solidFill>
                <a:effectLst/>
                <a:latin typeface="Poppins" pitchFamily="2" charset="77"/>
                <a:ea typeface="Arial" panose="020B0604020202020204" pitchFamily="34" charset="0"/>
                <a:cs typeface="Poppins" pitchFamily="2" charset="77"/>
              </a:rPr>
              <a:t>T1D, type 1 diabetes.</a:t>
            </a:r>
          </a:p>
        </p:txBody>
      </p:sp>
      <p:sp>
        <p:nvSpPr>
          <p:cNvPr id="25" name="TextBox 24">
            <a:extLst>
              <a:ext uri="{FF2B5EF4-FFF2-40B4-BE49-F238E27FC236}">
                <a16:creationId xmlns:a16="http://schemas.microsoft.com/office/drawing/2014/main" id="{3A9F9E53-EBE7-339C-A4EA-D7A11165C574}"/>
              </a:ext>
            </a:extLst>
          </p:cNvPr>
          <p:cNvSpPr txBox="1"/>
          <p:nvPr/>
        </p:nvSpPr>
        <p:spPr>
          <a:xfrm>
            <a:off x="327162" y="6127480"/>
            <a:ext cx="11015751" cy="400110"/>
          </a:xfrm>
          <a:prstGeom prst="rect">
            <a:avLst/>
          </a:prstGeom>
          <a:noFill/>
        </p:spPr>
        <p:txBody>
          <a:bodyPr wrap="square" rtlCol="0">
            <a:spAutoFit/>
          </a:bodyPr>
          <a:lstStyle/>
          <a:p>
            <a:pPr>
              <a:lnSpc>
                <a:spcPts val="1200"/>
              </a:lnSpc>
            </a:pPr>
            <a:r>
              <a:rPr lang="en-US" sz="1000" b="1">
                <a:solidFill>
                  <a:srgbClr val="2E5A7A"/>
                </a:solidFill>
                <a:latin typeface="Poppins" pitchFamily="2" charset="77"/>
                <a:ea typeface="Arial" panose="020B0604020202020204" pitchFamily="34" charset="0"/>
                <a:cs typeface="Poppins" pitchFamily="2" charset="77"/>
              </a:rPr>
              <a:t>References: 1. </a:t>
            </a:r>
            <a:r>
              <a:rPr lang="en-US" sz="1000">
                <a:solidFill>
                  <a:srgbClr val="2E5A7A"/>
                </a:solidFill>
                <a:latin typeface="Poppins" pitchFamily="2" charset="77"/>
                <a:cs typeface="Poppins" pitchFamily="2" charset="77"/>
              </a:rPr>
              <a:t>Snoek FJ, </a:t>
            </a:r>
            <a:r>
              <a:rPr lang="en-US" sz="1000" err="1">
                <a:solidFill>
                  <a:srgbClr val="2E5A7A"/>
                </a:solidFill>
                <a:latin typeface="Poppins" pitchFamily="2" charset="77"/>
                <a:cs typeface="Poppins" pitchFamily="2" charset="77"/>
              </a:rPr>
              <a:t>Spaepen</a:t>
            </a:r>
            <a:r>
              <a:rPr lang="en-US" sz="1000">
                <a:solidFill>
                  <a:srgbClr val="2E5A7A"/>
                </a:solidFill>
                <a:latin typeface="Poppins" pitchFamily="2" charset="77"/>
                <a:cs typeface="Poppins" pitchFamily="2" charset="77"/>
              </a:rPr>
              <a:t> E, Nambu BA, et al. Conversations and Reactions Around Severe Hypoglycemia (CRASH) Study: results from people with diabetes and caregivers in the United States. </a:t>
            </a:r>
            <a:r>
              <a:rPr lang="en-US" sz="1000" i="1">
                <a:solidFill>
                  <a:srgbClr val="2E5A7A"/>
                </a:solidFill>
                <a:latin typeface="Poppins" pitchFamily="2" charset="77"/>
                <a:cs typeface="Poppins" pitchFamily="2" charset="77"/>
              </a:rPr>
              <a:t>Clin Diabetes</a:t>
            </a:r>
            <a:r>
              <a:rPr lang="en-US" sz="1000">
                <a:solidFill>
                  <a:srgbClr val="2E5A7A"/>
                </a:solidFill>
                <a:latin typeface="Poppins" pitchFamily="2" charset="77"/>
                <a:cs typeface="Poppins" pitchFamily="2" charset="77"/>
              </a:rPr>
              <a:t>. 2022;40(4):477–488.</a:t>
            </a:r>
            <a:endParaRPr lang="en-US" sz="1000" b="1">
              <a:solidFill>
                <a:srgbClr val="2E5A7A"/>
              </a:solidFill>
              <a:latin typeface="Poppins" pitchFamily="2" charset="77"/>
              <a:ea typeface="Arial" panose="020B0604020202020204" pitchFamily="34" charset="0"/>
              <a:cs typeface="Poppins" pitchFamily="2" charset="77"/>
            </a:endParaRPr>
          </a:p>
        </p:txBody>
      </p:sp>
      <p:sp>
        <p:nvSpPr>
          <p:cNvPr id="14" name="TextBox 13">
            <a:extLst>
              <a:ext uri="{FF2B5EF4-FFF2-40B4-BE49-F238E27FC236}">
                <a16:creationId xmlns:a16="http://schemas.microsoft.com/office/drawing/2014/main" id="{4A46DD73-4D0A-F652-A354-F01792CF8F83}"/>
              </a:ext>
            </a:extLst>
          </p:cNvPr>
          <p:cNvSpPr txBox="1"/>
          <p:nvPr/>
        </p:nvSpPr>
        <p:spPr>
          <a:xfrm>
            <a:off x="10189030" y="360218"/>
            <a:ext cx="1610734" cy="369332"/>
          </a:xfrm>
          <a:prstGeom prst="rect">
            <a:avLst/>
          </a:prstGeom>
          <a:solidFill>
            <a:schemeClr val="bg1"/>
          </a:solidFill>
        </p:spPr>
        <p:txBody>
          <a:bodyPr wrap="square" rtlCol="0">
            <a:spAutoFit/>
          </a:bodyPr>
          <a:lstStyle/>
          <a:p>
            <a:pPr algn="r"/>
            <a:r>
              <a:rPr lang="en-US">
                <a:solidFill>
                  <a:srgbClr val="9ABCC3"/>
                </a:solidFill>
                <a:latin typeface="Barlow" pitchFamily="2" charset="77"/>
              </a:rPr>
              <a:t>PREVALENCE</a:t>
            </a:r>
          </a:p>
        </p:txBody>
      </p:sp>
      <p:cxnSp>
        <p:nvCxnSpPr>
          <p:cNvPr id="28" name="Straight Connector 27">
            <a:extLst>
              <a:ext uri="{FF2B5EF4-FFF2-40B4-BE49-F238E27FC236}">
                <a16:creationId xmlns:a16="http://schemas.microsoft.com/office/drawing/2014/main" id="{E6D42B92-A6B0-64F8-1974-386E6AB51FDF}"/>
              </a:ext>
            </a:extLst>
          </p:cNvPr>
          <p:cNvCxnSpPr/>
          <p:nvPr/>
        </p:nvCxnSpPr>
        <p:spPr>
          <a:xfrm>
            <a:off x="0" y="4398631"/>
            <a:ext cx="12192000" cy="0"/>
          </a:xfrm>
          <a:prstGeom prst="line">
            <a:avLst/>
          </a:prstGeom>
          <a:ln>
            <a:solidFill>
              <a:srgbClr val="2E5A7A"/>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735C54C-6422-9B77-2D10-65D54268E291}"/>
              </a:ext>
            </a:extLst>
          </p:cNvPr>
          <p:cNvCxnSpPr/>
          <p:nvPr/>
        </p:nvCxnSpPr>
        <p:spPr>
          <a:xfrm>
            <a:off x="0" y="5313030"/>
            <a:ext cx="12192000" cy="0"/>
          </a:xfrm>
          <a:prstGeom prst="line">
            <a:avLst/>
          </a:prstGeom>
          <a:ln>
            <a:solidFill>
              <a:srgbClr val="2E5A7A"/>
            </a:solidFill>
          </a:ln>
        </p:spPr>
        <p:style>
          <a:lnRef idx="2">
            <a:schemeClr val="accent1"/>
          </a:lnRef>
          <a:fillRef idx="0">
            <a:schemeClr val="accent1"/>
          </a:fillRef>
          <a:effectRef idx="1">
            <a:schemeClr val="accent1"/>
          </a:effectRef>
          <a:fontRef idx="minor">
            <a:schemeClr val="tx1"/>
          </a:fontRef>
        </p:style>
      </p:cxnSp>
      <p:sp>
        <p:nvSpPr>
          <p:cNvPr id="9" name="Rounded Rectangle 8">
            <a:extLst>
              <a:ext uri="{FF2B5EF4-FFF2-40B4-BE49-F238E27FC236}">
                <a16:creationId xmlns:a16="http://schemas.microsoft.com/office/drawing/2014/main" id="{67330168-20CA-E393-77E2-4605EA18C063}"/>
              </a:ext>
            </a:extLst>
          </p:cNvPr>
          <p:cNvSpPr/>
          <p:nvPr/>
        </p:nvSpPr>
        <p:spPr>
          <a:xfrm>
            <a:off x="6109368" y="2292049"/>
            <a:ext cx="2671011" cy="1534795"/>
          </a:xfrm>
          <a:prstGeom prst="roundRect">
            <a:avLst>
              <a:gd name="adj" fmla="val 9460"/>
            </a:avLst>
          </a:prstGeom>
          <a:solidFill>
            <a:schemeClr val="bg1"/>
          </a:solidFill>
          <a:ln>
            <a:solidFill>
              <a:srgbClr val="2E5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533377-E0D3-CC27-96B0-CED186B91384}"/>
              </a:ext>
            </a:extLst>
          </p:cNvPr>
          <p:cNvSpPr txBox="1"/>
          <p:nvPr/>
        </p:nvSpPr>
        <p:spPr>
          <a:xfrm>
            <a:off x="7013385" y="2499173"/>
            <a:ext cx="1773716" cy="584775"/>
          </a:xfrm>
          <a:prstGeom prst="rect">
            <a:avLst/>
          </a:prstGeom>
          <a:noFill/>
        </p:spPr>
        <p:txBody>
          <a:bodyPr wrap="square" rtlCol="0">
            <a:spAutoFit/>
          </a:bodyPr>
          <a:lstStyle/>
          <a:p>
            <a:r>
              <a:rPr lang="en-US" sz="3200" b="1">
                <a:solidFill>
                  <a:srgbClr val="2E5A7A"/>
                </a:solidFill>
                <a:effectLst/>
                <a:latin typeface="Poppins ExtraBold" pitchFamily="2" charset="77"/>
                <a:cs typeface="Poppins ExtraBold" pitchFamily="2" charset="77"/>
              </a:rPr>
              <a:t>28%</a:t>
            </a:r>
          </a:p>
        </p:txBody>
      </p:sp>
      <p:sp>
        <p:nvSpPr>
          <p:cNvPr id="27" name="TextBox 26">
            <a:extLst>
              <a:ext uri="{FF2B5EF4-FFF2-40B4-BE49-F238E27FC236}">
                <a16:creationId xmlns:a16="http://schemas.microsoft.com/office/drawing/2014/main" id="{275B7976-8E88-ED4A-BF25-A03F6370487F}"/>
              </a:ext>
            </a:extLst>
          </p:cNvPr>
          <p:cNvSpPr txBox="1"/>
          <p:nvPr/>
        </p:nvSpPr>
        <p:spPr>
          <a:xfrm>
            <a:off x="7014398" y="2990130"/>
            <a:ext cx="2086822" cy="738664"/>
          </a:xfrm>
          <a:prstGeom prst="rect">
            <a:avLst/>
          </a:prstGeom>
          <a:noFill/>
        </p:spPr>
        <p:txBody>
          <a:bodyPr wrap="square" rtlCol="0">
            <a:spAutoFit/>
          </a:bodyPr>
          <a:lstStyle/>
          <a:p>
            <a:pPr>
              <a:spcBef>
                <a:spcPts val="1800"/>
              </a:spcBef>
              <a:spcAft>
                <a:spcPts val="1800"/>
              </a:spcAft>
              <a:buNone/>
            </a:pPr>
            <a:r>
              <a:rPr lang="en-US" sz="1400" kern="0">
                <a:solidFill>
                  <a:srgbClr val="2E5A7A"/>
                </a:solidFill>
                <a:latin typeface="Poppins" pitchFamily="2" charset="77"/>
                <a:ea typeface="Arial" panose="020B0604020202020204" pitchFamily="34" charset="0"/>
                <a:cs typeface="Poppins" pitchFamily="2" charset="77"/>
              </a:rPr>
              <a:t>occurred in the </a:t>
            </a:r>
            <a:r>
              <a:rPr lang="en-US" sz="1400" b="1" kern="0">
                <a:solidFill>
                  <a:srgbClr val="2E5A7A"/>
                </a:solidFill>
                <a:latin typeface="Poppins" pitchFamily="2" charset="77"/>
                <a:ea typeface="Arial" panose="020B0604020202020204" pitchFamily="34" charset="0"/>
                <a:cs typeface="Poppins" pitchFamily="2" charset="77"/>
              </a:rPr>
              <a:t>evening and</a:t>
            </a:r>
            <a:r>
              <a:rPr lang="en-US" sz="1400" kern="0">
                <a:solidFill>
                  <a:srgbClr val="2E5A7A"/>
                </a:solidFill>
                <a:latin typeface="Poppins" pitchFamily="2" charset="77"/>
                <a:ea typeface="Arial" panose="020B0604020202020204" pitchFamily="34" charset="0"/>
                <a:cs typeface="Poppins" pitchFamily="2" charset="77"/>
              </a:rPr>
              <a:t> </a:t>
            </a:r>
            <a:br>
              <a:rPr lang="en-US" sz="1400" kern="0">
                <a:solidFill>
                  <a:srgbClr val="2E5A7A"/>
                </a:solidFill>
                <a:latin typeface="Poppins" pitchFamily="2" charset="77"/>
                <a:ea typeface="Arial" panose="020B0604020202020204" pitchFamily="34" charset="0"/>
                <a:cs typeface="Poppins" pitchFamily="2" charset="77"/>
              </a:rPr>
            </a:br>
            <a:r>
              <a:rPr lang="en-US" sz="1400" b="1" kern="0">
                <a:solidFill>
                  <a:srgbClr val="2E5A7A"/>
                </a:solidFill>
                <a:latin typeface="Poppins" pitchFamily="2" charset="77"/>
                <a:ea typeface="Arial" panose="020B0604020202020204" pitchFamily="34" charset="0"/>
                <a:cs typeface="Poppins" pitchFamily="2" charset="77"/>
              </a:rPr>
              <a:t>before midnight</a:t>
            </a:r>
            <a:r>
              <a:rPr lang="en-US" sz="1400" kern="0" baseline="30000">
                <a:solidFill>
                  <a:srgbClr val="2E5A7A"/>
                </a:solidFill>
                <a:latin typeface="Poppins" pitchFamily="2" charset="77"/>
                <a:ea typeface="Arial" panose="020B0604020202020204" pitchFamily="34" charset="0"/>
                <a:cs typeface="Poppins" pitchFamily="2" charset="77"/>
              </a:rPr>
              <a:t>1*</a:t>
            </a:r>
            <a:r>
              <a:rPr lang="en-US" sz="1400">
                <a:solidFill>
                  <a:srgbClr val="2E5A7A"/>
                </a:solidFill>
                <a:latin typeface="Poppins" pitchFamily="2" charset="77"/>
                <a:cs typeface="Poppins" pitchFamily="2" charset="77"/>
              </a:rPr>
              <a:t> </a:t>
            </a:r>
          </a:p>
        </p:txBody>
      </p:sp>
      <p:pic>
        <p:nvPicPr>
          <p:cNvPr id="41" name="Picture 40">
            <a:extLst>
              <a:ext uri="{FF2B5EF4-FFF2-40B4-BE49-F238E27FC236}">
                <a16:creationId xmlns:a16="http://schemas.microsoft.com/office/drawing/2014/main" id="{BFA27826-2FA5-7128-6194-ABDCAC243EF1}"/>
              </a:ext>
            </a:extLst>
          </p:cNvPr>
          <p:cNvPicPr>
            <a:picLocks noChangeAspect="1"/>
          </p:cNvPicPr>
          <p:nvPr/>
        </p:nvPicPr>
        <p:blipFill>
          <a:blip r:embed="rId5"/>
          <a:srcRect/>
          <a:stretch/>
        </p:blipFill>
        <p:spPr>
          <a:xfrm>
            <a:off x="6313039" y="2534047"/>
            <a:ext cx="553869" cy="619030"/>
          </a:xfrm>
          <a:prstGeom prst="rect">
            <a:avLst/>
          </a:prstGeom>
        </p:spPr>
      </p:pic>
      <p:sp>
        <p:nvSpPr>
          <p:cNvPr id="42" name="Rounded Rectangle 41">
            <a:extLst>
              <a:ext uri="{FF2B5EF4-FFF2-40B4-BE49-F238E27FC236}">
                <a16:creationId xmlns:a16="http://schemas.microsoft.com/office/drawing/2014/main" id="{FFA9E7B3-167C-25C9-8E24-1419895F739F}"/>
              </a:ext>
            </a:extLst>
          </p:cNvPr>
          <p:cNvSpPr/>
          <p:nvPr/>
        </p:nvSpPr>
        <p:spPr>
          <a:xfrm>
            <a:off x="8925624" y="2292049"/>
            <a:ext cx="2786449" cy="1534795"/>
          </a:xfrm>
          <a:prstGeom prst="roundRect">
            <a:avLst>
              <a:gd name="adj" fmla="val 9460"/>
            </a:avLst>
          </a:prstGeom>
          <a:solidFill>
            <a:schemeClr val="bg1"/>
          </a:solidFill>
          <a:ln>
            <a:solidFill>
              <a:srgbClr val="2E5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D22EF7A3-E55F-C836-8107-BC7A53E4C1AB}"/>
              </a:ext>
            </a:extLst>
          </p:cNvPr>
          <p:cNvSpPr txBox="1"/>
          <p:nvPr/>
        </p:nvSpPr>
        <p:spPr>
          <a:xfrm>
            <a:off x="9793546" y="2499173"/>
            <a:ext cx="1773716" cy="584775"/>
          </a:xfrm>
          <a:prstGeom prst="rect">
            <a:avLst/>
          </a:prstGeom>
          <a:noFill/>
        </p:spPr>
        <p:txBody>
          <a:bodyPr wrap="square" rtlCol="0">
            <a:spAutoFit/>
          </a:bodyPr>
          <a:lstStyle/>
          <a:p>
            <a:r>
              <a:rPr lang="en-US" sz="3200" b="1">
                <a:solidFill>
                  <a:srgbClr val="2E5A7A"/>
                </a:solidFill>
                <a:effectLst/>
                <a:latin typeface="Poppins ExtraBold" pitchFamily="2" charset="77"/>
                <a:cs typeface="Poppins ExtraBold" pitchFamily="2" charset="77"/>
              </a:rPr>
              <a:t>27%</a:t>
            </a:r>
          </a:p>
        </p:txBody>
      </p:sp>
      <p:sp>
        <p:nvSpPr>
          <p:cNvPr id="44" name="TextBox 43">
            <a:extLst>
              <a:ext uri="{FF2B5EF4-FFF2-40B4-BE49-F238E27FC236}">
                <a16:creationId xmlns:a16="http://schemas.microsoft.com/office/drawing/2014/main" id="{5F2AC8B3-4E5E-AEF4-6307-3D39B03C4089}"/>
              </a:ext>
            </a:extLst>
          </p:cNvPr>
          <p:cNvSpPr txBox="1"/>
          <p:nvPr/>
        </p:nvSpPr>
        <p:spPr>
          <a:xfrm>
            <a:off x="9794559" y="2990130"/>
            <a:ext cx="1941577" cy="738664"/>
          </a:xfrm>
          <a:prstGeom prst="rect">
            <a:avLst/>
          </a:prstGeom>
          <a:noFill/>
        </p:spPr>
        <p:txBody>
          <a:bodyPr wrap="square" rtlCol="0">
            <a:spAutoFit/>
          </a:bodyPr>
          <a:lstStyle/>
          <a:p>
            <a:pPr>
              <a:spcBef>
                <a:spcPts val="1800"/>
              </a:spcBef>
              <a:spcAft>
                <a:spcPts val="1800"/>
              </a:spcAft>
              <a:buNone/>
            </a:pPr>
            <a:r>
              <a:rPr lang="en-US" sz="1400" kern="0">
                <a:solidFill>
                  <a:srgbClr val="2E5A7A"/>
                </a:solidFill>
                <a:latin typeface="Poppins" pitchFamily="2" charset="77"/>
                <a:ea typeface="Arial" panose="020B0604020202020204" pitchFamily="34" charset="0"/>
                <a:cs typeface="Poppins" pitchFamily="2" charset="77"/>
              </a:rPr>
              <a:t>occurred </a:t>
            </a:r>
            <a:r>
              <a:rPr lang="en-US" sz="1400" b="1" kern="0">
                <a:solidFill>
                  <a:srgbClr val="2E5A7A"/>
                </a:solidFill>
                <a:latin typeface="Poppins" pitchFamily="2" charset="77"/>
                <a:ea typeface="Arial" panose="020B0604020202020204" pitchFamily="34" charset="0"/>
                <a:cs typeface="Poppins" pitchFamily="2" charset="77"/>
              </a:rPr>
              <a:t>after</a:t>
            </a:r>
            <a:r>
              <a:rPr lang="en-US" sz="1400" kern="0">
                <a:solidFill>
                  <a:srgbClr val="2E5A7A"/>
                </a:solidFill>
                <a:latin typeface="Poppins" pitchFamily="2" charset="77"/>
                <a:ea typeface="Arial" panose="020B0604020202020204" pitchFamily="34" charset="0"/>
                <a:cs typeface="Poppins" pitchFamily="2" charset="77"/>
              </a:rPr>
              <a:t> </a:t>
            </a:r>
            <a:r>
              <a:rPr lang="en-US" sz="1400" b="1" kern="0">
                <a:solidFill>
                  <a:srgbClr val="2E5A7A"/>
                </a:solidFill>
                <a:latin typeface="Poppins" pitchFamily="2" charset="77"/>
                <a:ea typeface="Arial" panose="020B0604020202020204" pitchFamily="34" charset="0"/>
                <a:cs typeface="Poppins" pitchFamily="2" charset="77"/>
              </a:rPr>
              <a:t>midnight </a:t>
            </a:r>
            <a:br>
              <a:rPr lang="en-US" sz="1400" b="1" kern="0">
                <a:solidFill>
                  <a:srgbClr val="2E5A7A"/>
                </a:solidFill>
                <a:latin typeface="Poppins" pitchFamily="2" charset="77"/>
                <a:ea typeface="Arial" panose="020B0604020202020204" pitchFamily="34" charset="0"/>
                <a:cs typeface="Poppins" pitchFamily="2" charset="77"/>
              </a:rPr>
            </a:br>
            <a:r>
              <a:rPr lang="en-US" sz="1400" b="1" kern="0">
                <a:solidFill>
                  <a:srgbClr val="2E5A7A"/>
                </a:solidFill>
                <a:latin typeface="Poppins" pitchFamily="2" charset="77"/>
                <a:ea typeface="Arial" panose="020B0604020202020204" pitchFamily="34" charset="0"/>
                <a:cs typeface="Poppins" pitchFamily="2" charset="77"/>
              </a:rPr>
              <a:t>(before morning)</a:t>
            </a:r>
            <a:r>
              <a:rPr lang="en-US" sz="1400" kern="0" baseline="30000">
                <a:solidFill>
                  <a:srgbClr val="2E5A7A"/>
                </a:solidFill>
                <a:latin typeface="Poppins" pitchFamily="2" charset="77"/>
                <a:ea typeface="Arial" panose="020B0604020202020204" pitchFamily="34" charset="0"/>
                <a:cs typeface="Poppins" pitchFamily="2" charset="77"/>
              </a:rPr>
              <a:t>1*</a:t>
            </a:r>
            <a:r>
              <a:rPr lang="en-US" sz="1400">
                <a:solidFill>
                  <a:srgbClr val="2E5A7A"/>
                </a:solidFill>
                <a:latin typeface="Poppins" pitchFamily="2" charset="77"/>
                <a:cs typeface="Poppins" pitchFamily="2" charset="77"/>
              </a:rPr>
              <a:t> </a:t>
            </a:r>
          </a:p>
        </p:txBody>
      </p:sp>
      <p:pic>
        <p:nvPicPr>
          <p:cNvPr id="48" name="Picture 47">
            <a:extLst>
              <a:ext uri="{FF2B5EF4-FFF2-40B4-BE49-F238E27FC236}">
                <a16:creationId xmlns:a16="http://schemas.microsoft.com/office/drawing/2014/main" id="{97F795A5-D9FE-81A1-A7E5-BD7680CD0731}"/>
              </a:ext>
            </a:extLst>
          </p:cNvPr>
          <p:cNvPicPr>
            <a:picLocks noChangeAspect="1"/>
          </p:cNvPicPr>
          <p:nvPr/>
        </p:nvPicPr>
        <p:blipFill>
          <a:blip r:embed="rId6"/>
          <a:srcRect/>
          <a:stretch/>
        </p:blipFill>
        <p:spPr>
          <a:xfrm>
            <a:off x="9109241" y="2560325"/>
            <a:ext cx="691533" cy="749161"/>
          </a:xfrm>
          <a:prstGeom prst="rect">
            <a:avLst/>
          </a:prstGeom>
        </p:spPr>
      </p:pic>
      <p:sp>
        <p:nvSpPr>
          <p:cNvPr id="50" name="Rounded Rectangle 49">
            <a:extLst>
              <a:ext uri="{FF2B5EF4-FFF2-40B4-BE49-F238E27FC236}">
                <a16:creationId xmlns:a16="http://schemas.microsoft.com/office/drawing/2014/main" id="{6240E708-16BB-33B3-368F-085FF0F58F0F}"/>
              </a:ext>
            </a:extLst>
          </p:cNvPr>
          <p:cNvSpPr/>
          <p:nvPr/>
        </p:nvSpPr>
        <p:spPr>
          <a:xfrm>
            <a:off x="457200" y="2292049"/>
            <a:ext cx="2671011" cy="1522764"/>
          </a:xfrm>
          <a:prstGeom prst="roundRect">
            <a:avLst>
              <a:gd name="adj" fmla="val 9460"/>
            </a:avLst>
          </a:prstGeom>
          <a:solidFill>
            <a:schemeClr val="bg1"/>
          </a:solidFill>
          <a:ln>
            <a:solidFill>
              <a:srgbClr val="2E5A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29724AB-81BE-6F95-B1C0-0BA3A4FE4B87}"/>
              </a:ext>
            </a:extLst>
          </p:cNvPr>
          <p:cNvSpPr txBox="1"/>
          <p:nvPr/>
        </p:nvSpPr>
        <p:spPr>
          <a:xfrm>
            <a:off x="1397313" y="2499173"/>
            <a:ext cx="1773716" cy="584775"/>
          </a:xfrm>
          <a:prstGeom prst="rect">
            <a:avLst/>
          </a:prstGeom>
          <a:noFill/>
        </p:spPr>
        <p:txBody>
          <a:bodyPr wrap="square" rtlCol="0">
            <a:spAutoFit/>
          </a:bodyPr>
          <a:lstStyle/>
          <a:p>
            <a:r>
              <a:rPr lang="en-US" sz="3200" b="1">
                <a:solidFill>
                  <a:srgbClr val="2E5A7A"/>
                </a:solidFill>
                <a:effectLst/>
                <a:latin typeface="Poppins ExtraBold" pitchFamily="2" charset="77"/>
                <a:cs typeface="Poppins ExtraBold" pitchFamily="2" charset="77"/>
              </a:rPr>
              <a:t>23%</a:t>
            </a:r>
          </a:p>
        </p:txBody>
      </p:sp>
      <p:sp>
        <p:nvSpPr>
          <p:cNvPr id="53" name="TextBox 52">
            <a:extLst>
              <a:ext uri="{FF2B5EF4-FFF2-40B4-BE49-F238E27FC236}">
                <a16:creationId xmlns:a16="http://schemas.microsoft.com/office/drawing/2014/main" id="{4EF9C63E-B53F-9055-381B-9F28D6B5405F}"/>
              </a:ext>
            </a:extLst>
          </p:cNvPr>
          <p:cNvSpPr txBox="1"/>
          <p:nvPr/>
        </p:nvSpPr>
        <p:spPr>
          <a:xfrm>
            <a:off x="1398327" y="2990130"/>
            <a:ext cx="1580263" cy="738664"/>
          </a:xfrm>
          <a:prstGeom prst="rect">
            <a:avLst/>
          </a:prstGeom>
          <a:noFill/>
        </p:spPr>
        <p:txBody>
          <a:bodyPr wrap="square" rtlCol="0">
            <a:spAutoFit/>
          </a:bodyPr>
          <a:lstStyle/>
          <a:p>
            <a:pPr>
              <a:spcBef>
                <a:spcPts val="1800"/>
              </a:spcBef>
              <a:spcAft>
                <a:spcPts val="1800"/>
              </a:spcAft>
              <a:buNone/>
            </a:pPr>
            <a:r>
              <a:rPr lang="en-US" sz="1400" kern="0">
                <a:solidFill>
                  <a:srgbClr val="2E5A7A"/>
                </a:solidFill>
                <a:latin typeface="Poppins" pitchFamily="2" charset="77"/>
                <a:ea typeface="Arial" panose="020B0604020202020204" pitchFamily="34" charset="0"/>
                <a:cs typeface="Poppins" pitchFamily="2" charset="77"/>
              </a:rPr>
              <a:t>occurred in the </a:t>
            </a:r>
            <a:r>
              <a:rPr lang="en-US" sz="1400" b="1" kern="0">
                <a:solidFill>
                  <a:srgbClr val="2E5A7A"/>
                </a:solidFill>
                <a:latin typeface="Poppins" pitchFamily="2" charset="77"/>
                <a:ea typeface="Arial" panose="020B0604020202020204" pitchFamily="34" charset="0"/>
                <a:cs typeface="Poppins" pitchFamily="2" charset="77"/>
              </a:rPr>
              <a:t>morning and</a:t>
            </a:r>
            <a:r>
              <a:rPr lang="en-US" sz="1400" kern="0">
                <a:solidFill>
                  <a:srgbClr val="2E5A7A"/>
                </a:solidFill>
                <a:latin typeface="Poppins" pitchFamily="2" charset="77"/>
                <a:ea typeface="Arial" panose="020B0604020202020204" pitchFamily="34" charset="0"/>
                <a:cs typeface="Poppins" pitchFamily="2" charset="77"/>
              </a:rPr>
              <a:t> </a:t>
            </a:r>
            <a:br>
              <a:rPr lang="en-US" sz="1400" kern="0">
                <a:solidFill>
                  <a:srgbClr val="2E5A7A"/>
                </a:solidFill>
                <a:latin typeface="Poppins" pitchFamily="2" charset="77"/>
                <a:ea typeface="Arial" panose="020B0604020202020204" pitchFamily="34" charset="0"/>
                <a:cs typeface="Poppins" pitchFamily="2" charset="77"/>
              </a:rPr>
            </a:br>
            <a:r>
              <a:rPr lang="en-US" sz="1400" b="1" kern="0">
                <a:solidFill>
                  <a:srgbClr val="2E5A7A"/>
                </a:solidFill>
                <a:latin typeface="Poppins" pitchFamily="2" charset="77"/>
                <a:ea typeface="Arial" panose="020B0604020202020204" pitchFamily="34" charset="0"/>
                <a:cs typeface="Poppins" pitchFamily="2" charset="77"/>
              </a:rPr>
              <a:t>middle of day</a:t>
            </a:r>
            <a:r>
              <a:rPr lang="en-US" sz="1400" kern="0" baseline="30000">
                <a:solidFill>
                  <a:srgbClr val="2E5A7A"/>
                </a:solidFill>
                <a:latin typeface="Poppins" pitchFamily="2" charset="77"/>
                <a:ea typeface="Arial" panose="020B0604020202020204" pitchFamily="34" charset="0"/>
                <a:cs typeface="Poppins" pitchFamily="2" charset="77"/>
              </a:rPr>
              <a:t>1*</a:t>
            </a:r>
            <a:r>
              <a:rPr lang="en-US" sz="1400">
                <a:solidFill>
                  <a:srgbClr val="2E5A7A"/>
                </a:solidFill>
                <a:latin typeface="Poppins" pitchFamily="2" charset="77"/>
                <a:cs typeface="Poppins" pitchFamily="2" charset="77"/>
              </a:rPr>
              <a:t> </a:t>
            </a:r>
          </a:p>
        </p:txBody>
      </p:sp>
      <p:pic>
        <p:nvPicPr>
          <p:cNvPr id="2" name="Graphic 1">
            <a:extLst>
              <a:ext uri="{FF2B5EF4-FFF2-40B4-BE49-F238E27FC236}">
                <a16:creationId xmlns:a16="http://schemas.microsoft.com/office/drawing/2014/main" id="{A063F268-0A31-6BB6-6D61-1DFC69CA8327}"/>
              </a:ext>
            </a:extLst>
          </p:cNvPr>
          <p:cNvPicPr>
            <a:picLocks noChangeAspect="1"/>
          </p:cNvPicPr>
          <p:nvPr/>
        </p:nvPicPr>
        <p:blipFill>
          <a:blip r:embed="rId7">
            <a:extLst>
              <a:ext uri="{96DAC541-7B7A-43D3-8B79-37D633B846F1}">
                <asvg:svgBlip xmlns:asvg="http://schemas.microsoft.com/office/drawing/2016/SVG/main" r:embed="rId8"/>
              </a:ext>
            </a:extLst>
          </a:blip>
          <a:srcRect b="44922"/>
          <a:stretch>
            <a:fillRect/>
          </a:stretch>
        </p:blipFill>
        <p:spPr>
          <a:xfrm>
            <a:off x="478791" y="2386612"/>
            <a:ext cx="998825" cy="579349"/>
          </a:xfrm>
          <a:prstGeom prst="rect">
            <a:avLst/>
          </a:prstGeom>
        </p:spPr>
      </p:pic>
    </p:spTree>
    <p:extLst>
      <p:ext uri="{BB962C8B-B14F-4D97-AF65-F5344CB8AC3E}">
        <p14:creationId xmlns:p14="http://schemas.microsoft.com/office/powerpoint/2010/main" val="28745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565DE-A0DF-86F0-D915-9240A9147436}"/>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138E00-394E-937F-3EEC-80437705E00E}"/>
              </a:ext>
            </a:extLst>
          </p:cNvPr>
          <p:cNvCxnSpPr>
            <a:cxnSpLocks/>
          </p:cNvCxnSpPr>
          <p:nvPr/>
        </p:nvCxnSpPr>
        <p:spPr>
          <a:xfrm>
            <a:off x="425720" y="543698"/>
            <a:ext cx="10427337" cy="0"/>
          </a:xfrm>
          <a:prstGeom prst="line">
            <a:avLst/>
          </a:prstGeom>
          <a:ln>
            <a:solidFill>
              <a:srgbClr val="9ABCC3"/>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D923EBB-FA13-6111-8ED9-DC74A61A1DB8}"/>
              </a:ext>
            </a:extLst>
          </p:cNvPr>
          <p:cNvSpPr txBox="1"/>
          <p:nvPr/>
        </p:nvSpPr>
        <p:spPr>
          <a:xfrm>
            <a:off x="7402285" y="6268994"/>
            <a:ext cx="4411362" cy="263534"/>
          </a:xfrm>
          <a:prstGeom prst="rect">
            <a:avLst/>
          </a:prstGeom>
          <a:noFill/>
        </p:spPr>
        <p:txBody>
          <a:bodyPr wrap="square" rtlCol="0">
            <a:spAutoFit/>
          </a:bodyPr>
          <a:lstStyle/>
          <a:p>
            <a:pPr marL="0" marR="0" algn="r">
              <a:lnSpc>
                <a:spcPct val="115000"/>
              </a:lnSpc>
            </a:pPr>
            <a:fld id="{32C6145F-F9D5-D942-9DFC-B2ADE210EED1}" type="slidenum">
              <a:rPr lang="en-US" sz="1000" b="1" smtClean="0">
                <a:solidFill>
                  <a:srgbClr val="2E5A7A"/>
                </a:solidFill>
                <a:effectLst/>
                <a:latin typeface="Poppins" pitchFamily="2" charset="77"/>
                <a:ea typeface="Arial" panose="020B0604020202020204" pitchFamily="34" charset="0"/>
                <a:cs typeface="Poppins" pitchFamily="2" charset="77"/>
              </a:rPr>
              <a:t>9</a:t>
            </a:fld>
            <a:endParaRPr lang="en-US" sz="1000" b="1">
              <a:solidFill>
                <a:srgbClr val="2E5A7A"/>
              </a:solidFill>
              <a:effectLst/>
              <a:latin typeface="Poppins" pitchFamily="2" charset="77"/>
              <a:ea typeface="Arial" panose="020B0604020202020204" pitchFamily="34" charset="0"/>
              <a:cs typeface="Poppins" pitchFamily="2" charset="77"/>
            </a:endParaRPr>
          </a:p>
        </p:txBody>
      </p:sp>
      <p:sp>
        <p:nvSpPr>
          <p:cNvPr id="3" name="TextBox 2">
            <a:extLst>
              <a:ext uri="{FF2B5EF4-FFF2-40B4-BE49-F238E27FC236}">
                <a16:creationId xmlns:a16="http://schemas.microsoft.com/office/drawing/2014/main" id="{8BA294B2-2A42-9008-E293-E1D8DF6CE684}"/>
              </a:ext>
            </a:extLst>
          </p:cNvPr>
          <p:cNvSpPr txBox="1"/>
          <p:nvPr/>
        </p:nvSpPr>
        <p:spPr>
          <a:xfrm>
            <a:off x="327163" y="808046"/>
            <a:ext cx="11440294" cy="553998"/>
          </a:xfrm>
          <a:prstGeom prst="rect">
            <a:avLst/>
          </a:prstGeom>
          <a:noFill/>
        </p:spPr>
        <p:txBody>
          <a:bodyPr wrap="square" rtlCol="0">
            <a:spAutoFit/>
          </a:bodyPr>
          <a:lstStyle/>
          <a:p>
            <a:r>
              <a:rPr lang="en-US" sz="3000" b="1">
                <a:solidFill>
                  <a:srgbClr val="000000"/>
                </a:solidFill>
                <a:effectLst/>
                <a:latin typeface="Poppins" pitchFamily="2" charset="77"/>
                <a:cs typeface="Poppins" pitchFamily="2" charset="77"/>
              </a:rPr>
              <a:t>Fear of hypoglycemia is common in people living with T1D</a:t>
            </a:r>
          </a:p>
        </p:txBody>
      </p:sp>
      <p:sp>
        <p:nvSpPr>
          <p:cNvPr id="16" name="TextBox 15">
            <a:extLst>
              <a:ext uri="{FF2B5EF4-FFF2-40B4-BE49-F238E27FC236}">
                <a16:creationId xmlns:a16="http://schemas.microsoft.com/office/drawing/2014/main" id="{87794C51-A4F3-907D-F5B1-5A3F693245FF}"/>
              </a:ext>
            </a:extLst>
          </p:cNvPr>
          <p:cNvSpPr txBox="1"/>
          <p:nvPr/>
        </p:nvSpPr>
        <p:spPr>
          <a:xfrm>
            <a:off x="327163" y="5794105"/>
            <a:ext cx="11070180" cy="553998"/>
          </a:xfrm>
          <a:prstGeom prst="rect">
            <a:avLst/>
          </a:prstGeom>
          <a:noFill/>
        </p:spPr>
        <p:txBody>
          <a:bodyPr wrap="square" rtlCol="0">
            <a:spAutoFit/>
          </a:bodyPr>
          <a:lstStyle/>
          <a:p>
            <a:pPr marL="0" marR="0">
              <a:lnSpc>
                <a:spcPts val="1200"/>
              </a:lnSpc>
            </a:pPr>
            <a:r>
              <a:rPr lang="en-US" sz="1000" kern="0">
                <a:solidFill>
                  <a:srgbClr val="2E5A7A"/>
                </a:solidFill>
                <a:effectLst/>
                <a:latin typeface="Poppins" pitchFamily="2" charset="77"/>
                <a:ea typeface="Arial" panose="020B0604020202020204" pitchFamily="34" charset="0"/>
                <a:cs typeface="Poppins" pitchFamily="2" charset="77"/>
              </a:rPr>
              <a:t>Based on a U</a:t>
            </a:r>
            <a:r>
              <a:rPr lang="en-US" sz="1000" kern="0">
                <a:solidFill>
                  <a:srgbClr val="2E5A7A"/>
                </a:solidFill>
                <a:latin typeface="Poppins" pitchFamily="2" charset="77"/>
                <a:ea typeface="Arial" panose="020B0604020202020204" pitchFamily="34" charset="0"/>
                <a:cs typeface="Poppins" pitchFamily="2" charset="77"/>
              </a:rPr>
              <a:t>S</a:t>
            </a:r>
            <a:r>
              <a:rPr lang="en-US" sz="1000" kern="0">
                <a:solidFill>
                  <a:srgbClr val="2E5A7A"/>
                </a:solidFill>
                <a:effectLst/>
                <a:latin typeface="Poppins" pitchFamily="2" charset="77"/>
                <a:ea typeface="Arial" panose="020B0604020202020204" pitchFamily="34" charset="0"/>
                <a:cs typeface="Poppins" pitchFamily="2" charset="77"/>
              </a:rPr>
              <a:t> multiphase observational study using mixed methods in 2 phases: in the first phase, a cross-sectional survey was collected from </a:t>
            </a:r>
            <a:r>
              <a:rPr lang="en-US" sz="1000" kern="0">
                <a:solidFill>
                  <a:srgbClr val="2E5A7A"/>
                </a:solidFill>
                <a:latin typeface="Poppins" pitchFamily="2" charset="77"/>
                <a:ea typeface="Arial" panose="020B0604020202020204" pitchFamily="34" charset="0"/>
                <a:cs typeface="Poppins" pitchFamily="2" charset="77"/>
              </a:rPr>
              <a:t>adults</a:t>
            </a:r>
            <a:r>
              <a:rPr lang="en-US" sz="1000" kern="0">
                <a:solidFill>
                  <a:srgbClr val="2E5A7A"/>
                </a:solidFill>
                <a:effectLst/>
                <a:latin typeface="Poppins" pitchFamily="2" charset="77"/>
                <a:ea typeface="Arial" panose="020B0604020202020204" pitchFamily="34" charset="0"/>
                <a:cs typeface="Poppins" pitchFamily="2" charset="77"/>
              </a:rPr>
              <a:t> with T1D (N=533); in the second, focus groups among healthcare professionals (n=11) who treat people with T1D for</a:t>
            </a:r>
            <a:r>
              <a:rPr lang="en-US" sz="1000" i="1" kern="0">
                <a:solidFill>
                  <a:srgbClr val="2E5A7A"/>
                </a:solidFill>
                <a:effectLst/>
                <a:latin typeface="Poppins" pitchFamily="2" charset="77"/>
                <a:ea typeface="Aptos" panose="020B0004020202020204" pitchFamily="34" charset="0"/>
                <a:cs typeface="Poppins" pitchFamily="2" charset="77"/>
              </a:rPr>
              <a:t> </a:t>
            </a:r>
            <a:r>
              <a:rPr lang="en-US" sz="1000" kern="0">
                <a:solidFill>
                  <a:srgbClr val="2E5A7A"/>
                </a:solidFill>
                <a:effectLst/>
                <a:latin typeface="Poppins" pitchFamily="2" charset="77"/>
                <a:ea typeface="Aptos" panose="020B0004020202020204" pitchFamily="34" charset="0"/>
                <a:cs typeface="Poppins" pitchFamily="2" charset="77"/>
              </a:rPr>
              <a:t>≥</a:t>
            </a:r>
            <a:r>
              <a:rPr lang="en-US" sz="1000" kern="0">
                <a:solidFill>
                  <a:srgbClr val="2E5A7A"/>
                </a:solidFill>
                <a:effectLst/>
                <a:latin typeface="Poppins" pitchFamily="2" charset="77"/>
                <a:ea typeface="Arial" panose="020B0604020202020204" pitchFamily="34" charset="0"/>
                <a:cs typeface="Poppins" pitchFamily="2" charset="77"/>
              </a:rPr>
              <a:t>5 years were conducted. High fear of hypoglycemia was defined as a total </a:t>
            </a:r>
            <a:r>
              <a:rPr lang="en-US" sz="1000" kern="0" err="1">
                <a:solidFill>
                  <a:srgbClr val="2E5A7A"/>
                </a:solidFill>
                <a:effectLst/>
                <a:latin typeface="Poppins" pitchFamily="2" charset="77"/>
                <a:ea typeface="Arial" panose="020B0604020202020204" pitchFamily="34" charset="0"/>
                <a:cs typeface="Poppins" pitchFamily="2" charset="77"/>
              </a:rPr>
              <a:t>FoH</a:t>
            </a:r>
            <a:r>
              <a:rPr lang="en-US" sz="1000" kern="0">
                <a:solidFill>
                  <a:srgbClr val="2E5A7A"/>
                </a:solidFill>
                <a:effectLst/>
                <a:latin typeface="Poppins" pitchFamily="2" charset="77"/>
                <a:ea typeface="Arial" panose="020B0604020202020204" pitchFamily="34" charset="0"/>
                <a:cs typeface="Poppins" pitchFamily="2" charset="77"/>
              </a:rPr>
              <a:t> score of &gt;30 as assessed using a validated 9-item screener.</a:t>
            </a:r>
            <a:r>
              <a:rPr lang="en-US" sz="1000" kern="0" baseline="30000">
                <a:solidFill>
                  <a:srgbClr val="2E5A7A"/>
                </a:solidFill>
                <a:latin typeface="Poppins" pitchFamily="2" charset="77"/>
                <a:ea typeface="Arial" panose="020B0604020202020204" pitchFamily="34" charset="0"/>
                <a:cs typeface="Poppins" pitchFamily="2" charset="77"/>
              </a:rPr>
              <a:t>1</a:t>
            </a:r>
            <a:r>
              <a:rPr lang="en-US" sz="1000">
                <a:solidFill>
                  <a:srgbClr val="2E5A7A"/>
                </a:solidFill>
                <a:effectLst/>
                <a:latin typeface="Poppins" pitchFamily="2" charset="77"/>
                <a:cs typeface="Poppins" pitchFamily="2" charset="77"/>
              </a:rPr>
              <a:t> </a:t>
            </a:r>
            <a:endParaRPr lang="en-US" sz="1000">
              <a:solidFill>
                <a:srgbClr val="2E5A7A"/>
              </a:solidFill>
              <a:effectLst/>
              <a:latin typeface="Poppins" pitchFamily="2" charset="77"/>
              <a:ea typeface="Aptos" panose="020B0004020202020204" pitchFamily="34" charset="0"/>
              <a:cs typeface="Poppins" pitchFamily="2" charset="77"/>
            </a:endParaRPr>
          </a:p>
        </p:txBody>
      </p:sp>
      <p:sp>
        <p:nvSpPr>
          <p:cNvPr id="21" name="TextBox 20">
            <a:extLst>
              <a:ext uri="{FF2B5EF4-FFF2-40B4-BE49-F238E27FC236}">
                <a16:creationId xmlns:a16="http://schemas.microsoft.com/office/drawing/2014/main" id="{B12F3A18-F4CB-A67D-9645-7E0421E69DB8}"/>
              </a:ext>
            </a:extLst>
          </p:cNvPr>
          <p:cNvSpPr txBox="1"/>
          <p:nvPr/>
        </p:nvSpPr>
        <p:spPr>
          <a:xfrm>
            <a:off x="271204" y="5773273"/>
            <a:ext cx="222662" cy="246221"/>
          </a:xfrm>
          <a:prstGeom prst="rect">
            <a:avLst/>
          </a:prstGeom>
          <a:noFill/>
        </p:spPr>
        <p:txBody>
          <a:bodyPr wrap="square" rtlCol="0">
            <a:spAutoFit/>
          </a:bodyPr>
          <a:lstStyle/>
          <a:p>
            <a:pPr>
              <a:spcBef>
                <a:spcPts val="1800"/>
              </a:spcBef>
              <a:spcAft>
                <a:spcPts val="1800"/>
              </a:spcAft>
            </a:pPr>
            <a:r>
              <a:rPr lang="en-US" sz="1000" i="0">
                <a:solidFill>
                  <a:srgbClr val="2E5A7A"/>
                </a:solidFill>
                <a:effectLst/>
                <a:latin typeface="Poppins" pitchFamily="2" charset="77"/>
                <a:cs typeface="Poppins" pitchFamily="2" charset="77"/>
              </a:rPr>
              <a:t>*</a:t>
            </a:r>
          </a:p>
        </p:txBody>
      </p:sp>
      <p:sp>
        <p:nvSpPr>
          <p:cNvPr id="12" name="TextBox 11">
            <a:extLst>
              <a:ext uri="{FF2B5EF4-FFF2-40B4-BE49-F238E27FC236}">
                <a16:creationId xmlns:a16="http://schemas.microsoft.com/office/drawing/2014/main" id="{7507FF4F-7C55-82A0-746B-441CC1B19850}"/>
              </a:ext>
            </a:extLst>
          </p:cNvPr>
          <p:cNvSpPr txBox="1"/>
          <p:nvPr/>
        </p:nvSpPr>
        <p:spPr>
          <a:xfrm>
            <a:off x="10539663" y="360218"/>
            <a:ext cx="1260100" cy="369332"/>
          </a:xfrm>
          <a:prstGeom prst="rect">
            <a:avLst/>
          </a:prstGeom>
          <a:solidFill>
            <a:schemeClr val="bg1"/>
          </a:solidFill>
        </p:spPr>
        <p:txBody>
          <a:bodyPr wrap="square" rtlCol="0">
            <a:spAutoFit/>
          </a:bodyPr>
          <a:lstStyle/>
          <a:p>
            <a:pPr algn="r"/>
            <a:r>
              <a:rPr lang="en-US">
                <a:solidFill>
                  <a:srgbClr val="9ABCC3"/>
                </a:solidFill>
                <a:latin typeface="Barlow" pitchFamily="2" charset="77"/>
              </a:rPr>
              <a:t>BURDENS</a:t>
            </a:r>
          </a:p>
        </p:txBody>
      </p:sp>
      <p:sp>
        <p:nvSpPr>
          <p:cNvPr id="17" name="TextBox 16">
            <a:extLst>
              <a:ext uri="{FF2B5EF4-FFF2-40B4-BE49-F238E27FC236}">
                <a16:creationId xmlns:a16="http://schemas.microsoft.com/office/drawing/2014/main" id="{45F9DA68-44F5-5B88-F0C5-F590D8FF7B7D}"/>
              </a:ext>
            </a:extLst>
          </p:cNvPr>
          <p:cNvSpPr txBox="1"/>
          <p:nvPr/>
        </p:nvSpPr>
        <p:spPr>
          <a:xfrm>
            <a:off x="327162" y="6262914"/>
            <a:ext cx="11102837" cy="400110"/>
          </a:xfrm>
          <a:prstGeom prst="rect">
            <a:avLst/>
          </a:prstGeom>
          <a:noFill/>
        </p:spPr>
        <p:txBody>
          <a:bodyPr wrap="square" rtlCol="0">
            <a:spAutoFit/>
          </a:bodyPr>
          <a:lstStyle/>
          <a:p>
            <a:pPr>
              <a:lnSpc>
                <a:spcPts val="1200"/>
              </a:lnSpc>
            </a:pPr>
            <a:r>
              <a:rPr lang="en-US" sz="1000" b="1">
                <a:solidFill>
                  <a:srgbClr val="2E5A7A"/>
                </a:solidFill>
                <a:latin typeface="Poppins" pitchFamily="2" charset="77"/>
                <a:ea typeface="Arial" panose="020B0604020202020204" pitchFamily="34" charset="0"/>
                <a:cs typeface="Poppins" pitchFamily="2" charset="77"/>
              </a:rPr>
              <a:t>Reference: 1. </a:t>
            </a:r>
            <a:r>
              <a:rPr lang="en-US" sz="1000">
                <a:solidFill>
                  <a:srgbClr val="2E5A7A"/>
                </a:solidFill>
                <a:latin typeface="Poppins" pitchFamily="2" charset="77"/>
                <a:cs typeface="Poppins" pitchFamily="2" charset="77"/>
              </a:rPr>
              <a:t>Peter ME, </a:t>
            </a:r>
            <a:r>
              <a:rPr lang="en-US" sz="1000" err="1">
                <a:solidFill>
                  <a:srgbClr val="2E5A7A"/>
                </a:solidFill>
                <a:latin typeface="Poppins" pitchFamily="2" charset="77"/>
                <a:cs typeface="Poppins" pitchFamily="2" charset="77"/>
              </a:rPr>
              <a:t>Rioles</a:t>
            </a:r>
            <a:r>
              <a:rPr lang="en-US" sz="1000">
                <a:solidFill>
                  <a:srgbClr val="2E5A7A"/>
                </a:solidFill>
                <a:latin typeface="Poppins" pitchFamily="2" charset="77"/>
                <a:cs typeface="Poppins" pitchFamily="2" charset="77"/>
              </a:rPr>
              <a:t> N, Liu J, et al. Prevalence of fear of hypoglycemia in adults with type 1 diabetes using a newly developed screener and clinician’s perspective on its implementation. </a:t>
            </a:r>
            <a:r>
              <a:rPr lang="en-US" sz="1000" i="1">
                <a:solidFill>
                  <a:srgbClr val="2E5A7A"/>
                </a:solidFill>
                <a:latin typeface="Poppins" pitchFamily="2" charset="77"/>
                <a:cs typeface="Poppins" pitchFamily="2" charset="77"/>
              </a:rPr>
              <a:t>BMJ Open Diabetes Res Care</a:t>
            </a:r>
            <a:r>
              <a:rPr lang="en-US" sz="1000">
                <a:solidFill>
                  <a:srgbClr val="2E5A7A"/>
                </a:solidFill>
                <a:latin typeface="Poppins" pitchFamily="2" charset="77"/>
                <a:cs typeface="Poppins" pitchFamily="2" charset="77"/>
              </a:rPr>
              <a:t>. 2023;11(4):e003394. </a:t>
            </a:r>
            <a:endParaRPr lang="en-US" sz="1000" b="1">
              <a:solidFill>
                <a:srgbClr val="2E5A7A"/>
              </a:solidFill>
              <a:latin typeface="Poppins" pitchFamily="2" charset="77"/>
              <a:ea typeface="Arial" panose="020B0604020202020204" pitchFamily="34" charset="0"/>
              <a:cs typeface="Poppins" pitchFamily="2" charset="77"/>
            </a:endParaRPr>
          </a:p>
        </p:txBody>
      </p:sp>
      <p:sp>
        <p:nvSpPr>
          <p:cNvPr id="18" name="TextBox 17">
            <a:extLst>
              <a:ext uri="{FF2B5EF4-FFF2-40B4-BE49-F238E27FC236}">
                <a16:creationId xmlns:a16="http://schemas.microsoft.com/office/drawing/2014/main" id="{4FB24727-8BF4-B783-B60A-860FEBAA1818}"/>
              </a:ext>
            </a:extLst>
          </p:cNvPr>
          <p:cNvSpPr txBox="1"/>
          <p:nvPr/>
        </p:nvSpPr>
        <p:spPr>
          <a:xfrm>
            <a:off x="327163" y="5598092"/>
            <a:ext cx="4411362" cy="263534"/>
          </a:xfrm>
          <a:prstGeom prst="rect">
            <a:avLst/>
          </a:prstGeom>
          <a:noFill/>
        </p:spPr>
        <p:txBody>
          <a:bodyPr wrap="square" rtlCol="0">
            <a:spAutoFit/>
          </a:bodyPr>
          <a:lstStyle/>
          <a:p>
            <a:pPr marL="0" marR="0">
              <a:lnSpc>
                <a:spcPct val="115000"/>
              </a:lnSpc>
            </a:pPr>
            <a:r>
              <a:rPr lang="en-US" sz="1000">
                <a:solidFill>
                  <a:srgbClr val="2E5A7A"/>
                </a:solidFill>
                <a:effectLst/>
                <a:latin typeface="Poppins" pitchFamily="2" charset="77"/>
                <a:ea typeface="Arial" panose="020B0604020202020204" pitchFamily="34" charset="0"/>
                <a:cs typeface="Poppins" pitchFamily="2" charset="77"/>
              </a:rPr>
              <a:t>T1D, type 1 diabetes.</a:t>
            </a:r>
          </a:p>
        </p:txBody>
      </p:sp>
      <p:sp>
        <p:nvSpPr>
          <p:cNvPr id="25" name="TextBox 24">
            <a:extLst>
              <a:ext uri="{FF2B5EF4-FFF2-40B4-BE49-F238E27FC236}">
                <a16:creationId xmlns:a16="http://schemas.microsoft.com/office/drawing/2014/main" id="{5E338A28-3654-FD7B-5150-751C9DA333A7}"/>
              </a:ext>
            </a:extLst>
          </p:cNvPr>
          <p:cNvSpPr txBox="1"/>
          <p:nvPr/>
        </p:nvSpPr>
        <p:spPr>
          <a:xfrm>
            <a:off x="5756193" y="3033786"/>
            <a:ext cx="5905096" cy="1067215"/>
          </a:xfrm>
          <a:prstGeom prst="rect">
            <a:avLst/>
          </a:prstGeom>
          <a:noFill/>
        </p:spPr>
        <p:txBody>
          <a:bodyPr wrap="square" rtlCol="0">
            <a:spAutoFit/>
          </a:bodyPr>
          <a:lstStyle/>
          <a:p>
            <a:pPr marL="0" marR="0">
              <a:lnSpc>
                <a:spcPct val="115000"/>
              </a:lnSpc>
              <a:buNone/>
            </a:pPr>
            <a:r>
              <a:rPr lang="en-US" sz="2800">
                <a:solidFill>
                  <a:srgbClr val="2E5A7A"/>
                </a:solidFill>
                <a:effectLst/>
                <a:latin typeface="Poppins" pitchFamily="2" charset="77"/>
                <a:ea typeface="Arial" panose="020B0604020202020204" pitchFamily="34" charset="0"/>
                <a:cs typeface="Poppins" pitchFamily="2" charset="77"/>
              </a:rPr>
              <a:t>reported having a </a:t>
            </a:r>
            <a:r>
              <a:rPr lang="en-US" sz="2800" b="1">
                <a:solidFill>
                  <a:srgbClr val="2E5A7A"/>
                </a:solidFill>
                <a:effectLst/>
                <a:latin typeface="Poppins" pitchFamily="2" charset="77"/>
                <a:ea typeface="Arial" panose="020B0604020202020204" pitchFamily="34" charset="0"/>
                <a:cs typeface="Poppins" pitchFamily="2" charset="77"/>
              </a:rPr>
              <a:t>high fear </a:t>
            </a:r>
            <a:br>
              <a:rPr lang="en-US" sz="2800" b="1">
                <a:solidFill>
                  <a:srgbClr val="2E5A7A"/>
                </a:solidFill>
                <a:effectLst/>
                <a:latin typeface="Poppins" pitchFamily="2" charset="77"/>
                <a:ea typeface="Arial" panose="020B0604020202020204" pitchFamily="34" charset="0"/>
                <a:cs typeface="Poppins" pitchFamily="2" charset="77"/>
              </a:rPr>
            </a:br>
            <a:r>
              <a:rPr lang="en-US" sz="2800" b="1">
                <a:solidFill>
                  <a:srgbClr val="2E5A7A"/>
                </a:solidFill>
                <a:effectLst/>
                <a:latin typeface="Poppins" pitchFamily="2" charset="77"/>
                <a:ea typeface="Arial" panose="020B0604020202020204" pitchFamily="34" charset="0"/>
                <a:cs typeface="Poppins" pitchFamily="2" charset="77"/>
              </a:rPr>
              <a:t>of hypoglycemia (</a:t>
            </a:r>
            <a:r>
              <a:rPr lang="en-US" sz="2800" b="1" err="1">
                <a:solidFill>
                  <a:srgbClr val="2E5A7A"/>
                </a:solidFill>
                <a:effectLst/>
                <a:latin typeface="Poppins" pitchFamily="2" charset="77"/>
                <a:ea typeface="Arial" panose="020B0604020202020204" pitchFamily="34" charset="0"/>
                <a:cs typeface="Poppins" pitchFamily="2" charset="77"/>
              </a:rPr>
              <a:t>FoH</a:t>
            </a:r>
            <a:r>
              <a:rPr lang="en-US" sz="2800" b="1">
                <a:solidFill>
                  <a:srgbClr val="2E5A7A"/>
                </a:solidFill>
                <a:effectLst/>
                <a:latin typeface="Poppins" pitchFamily="2" charset="77"/>
                <a:ea typeface="Arial" panose="020B0604020202020204" pitchFamily="34" charset="0"/>
                <a:cs typeface="Poppins" pitchFamily="2" charset="77"/>
              </a:rPr>
              <a:t>)</a:t>
            </a:r>
            <a:r>
              <a:rPr lang="en-US" sz="2800" b="1" baseline="30000">
                <a:solidFill>
                  <a:srgbClr val="2E5A7A"/>
                </a:solidFill>
                <a:latin typeface="Poppins" pitchFamily="2" charset="77"/>
                <a:ea typeface="Arial" panose="020B0604020202020204" pitchFamily="34" charset="0"/>
                <a:cs typeface="Poppins" pitchFamily="2" charset="77"/>
              </a:rPr>
              <a:t>1</a:t>
            </a:r>
            <a:r>
              <a:rPr lang="en-US" sz="2800" baseline="30000">
                <a:solidFill>
                  <a:srgbClr val="2E5A7A"/>
                </a:solidFill>
                <a:effectLst/>
                <a:latin typeface="Poppins" pitchFamily="2" charset="77"/>
                <a:ea typeface="Arial" panose="020B0604020202020204" pitchFamily="34" charset="0"/>
                <a:cs typeface="Poppins" pitchFamily="2" charset="77"/>
              </a:rPr>
              <a:t>*</a:t>
            </a:r>
            <a:endParaRPr lang="en-US" sz="2800">
              <a:solidFill>
                <a:srgbClr val="2E5A7A"/>
              </a:solidFill>
              <a:effectLst/>
              <a:latin typeface="Poppins" pitchFamily="2" charset="77"/>
              <a:ea typeface="Arial" panose="020B0604020202020204" pitchFamily="34" charset="0"/>
              <a:cs typeface="Poppins" pitchFamily="2" charset="77"/>
            </a:endParaRPr>
          </a:p>
        </p:txBody>
      </p:sp>
      <p:sp>
        <p:nvSpPr>
          <p:cNvPr id="26" name="TextBox 25">
            <a:extLst>
              <a:ext uri="{FF2B5EF4-FFF2-40B4-BE49-F238E27FC236}">
                <a16:creationId xmlns:a16="http://schemas.microsoft.com/office/drawing/2014/main" id="{70F27DBF-C866-B401-15E8-31111551D5F7}"/>
              </a:ext>
            </a:extLst>
          </p:cNvPr>
          <p:cNvSpPr txBox="1"/>
          <p:nvPr/>
        </p:nvSpPr>
        <p:spPr>
          <a:xfrm>
            <a:off x="5727552" y="1298091"/>
            <a:ext cx="2569028" cy="2146742"/>
          </a:xfrm>
          <a:prstGeom prst="rect">
            <a:avLst/>
          </a:prstGeom>
          <a:noFill/>
        </p:spPr>
        <p:txBody>
          <a:bodyPr wrap="square" rtlCol="0">
            <a:spAutoFit/>
          </a:bodyPr>
          <a:lstStyle/>
          <a:p>
            <a:pPr>
              <a:lnSpc>
                <a:spcPct val="115000"/>
              </a:lnSpc>
            </a:pPr>
            <a:r>
              <a:rPr lang="en-US" sz="12000" b="1" kern="0">
                <a:solidFill>
                  <a:srgbClr val="2E5A7A"/>
                </a:solidFill>
                <a:effectLst/>
                <a:latin typeface="Poppins" pitchFamily="2" charset="77"/>
                <a:ea typeface="Arial" panose="020B0604020202020204" pitchFamily="34" charset="0"/>
                <a:cs typeface="Poppins" pitchFamily="2" charset="77"/>
              </a:rPr>
              <a:t>30</a:t>
            </a:r>
            <a:endParaRPr lang="en-US" sz="12000" b="1">
              <a:solidFill>
                <a:srgbClr val="2E5A7A"/>
              </a:solidFill>
              <a:effectLst/>
              <a:latin typeface="Poppins" pitchFamily="2" charset="77"/>
              <a:ea typeface="Arial" panose="020B0604020202020204" pitchFamily="34" charset="0"/>
              <a:cs typeface="Poppins" pitchFamily="2" charset="77"/>
            </a:endParaRPr>
          </a:p>
        </p:txBody>
      </p:sp>
      <p:sp>
        <p:nvSpPr>
          <p:cNvPr id="27" name="TextBox 26">
            <a:extLst>
              <a:ext uri="{FF2B5EF4-FFF2-40B4-BE49-F238E27FC236}">
                <a16:creationId xmlns:a16="http://schemas.microsoft.com/office/drawing/2014/main" id="{6AE4A568-B2EE-3DDB-ABF9-93B126912E7E}"/>
              </a:ext>
            </a:extLst>
          </p:cNvPr>
          <p:cNvSpPr txBox="1"/>
          <p:nvPr/>
        </p:nvSpPr>
        <p:spPr>
          <a:xfrm>
            <a:off x="7575401" y="1646434"/>
            <a:ext cx="555171" cy="605935"/>
          </a:xfrm>
          <a:prstGeom prst="rect">
            <a:avLst/>
          </a:prstGeom>
          <a:noFill/>
        </p:spPr>
        <p:txBody>
          <a:bodyPr wrap="square" rtlCol="0">
            <a:spAutoFit/>
          </a:bodyPr>
          <a:lstStyle/>
          <a:p>
            <a:pPr>
              <a:lnSpc>
                <a:spcPct val="115000"/>
              </a:lnSpc>
            </a:pPr>
            <a:r>
              <a:rPr lang="en-US" sz="3000" b="1" kern="0">
                <a:solidFill>
                  <a:srgbClr val="2E5A7A"/>
                </a:solidFill>
                <a:effectLst/>
                <a:latin typeface="Poppins" pitchFamily="2" charset="77"/>
                <a:ea typeface="Arial" panose="020B0604020202020204" pitchFamily="34" charset="0"/>
                <a:cs typeface="Poppins" pitchFamily="2" charset="77"/>
              </a:rPr>
              <a:t>%</a:t>
            </a:r>
            <a:endParaRPr lang="en-US" sz="3000" b="1">
              <a:solidFill>
                <a:srgbClr val="2E5A7A"/>
              </a:solidFill>
              <a:effectLst/>
              <a:latin typeface="Poppins" pitchFamily="2" charset="77"/>
              <a:ea typeface="Arial" panose="020B0604020202020204" pitchFamily="34" charset="0"/>
              <a:cs typeface="Poppins" pitchFamily="2" charset="77"/>
            </a:endParaRPr>
          </a:p>
        </p:txBody>
      </p:sp>
      <p:graphicFrame>
        <p:nvGraphicFramePr>
          <p:cNvPr id="28" name="Chart 27">
            <a:extLst>
              <a:ext uri="{FF2B5EF4-FFF2-40B4-BE49-F238E27FC236}">
                <a16:creationId xmlns:a16="http://schemas.microsoft.com/office/drawing/2014/main" id="{ED12CF33-CD04-7446-A8F1-40D17C7D47BF}"/>
              </a:ext>
            </a:extLst>
          </p:cNvPr>
          <p:cNvGraphicFramePr/>
          <p:nvPr/>
        </p:nvGraphicFramePr>
        <p:xfrm>
          <a:off x="837902" y="1626495"/>
          <a:ext cx="5476838" cy="3651226"/>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a:extLst>
              <a:ext uri="{FF2B5EF4-FFF2-40B4-BE49-F238E27FC236}">
                <a16:creationId xmlns:a16="http://schemas.microsoft.com/office/drawing/2014/main" id="{3DAC266E-2E2A-864C-682E-30278093B716}"/>
              </a:ext>
            </a:extLst>
          </p:cNvPr>
          <p:cNvSpPr txBox="1"/>
          <p:nvPr/>
        </p:nvSpPr>
        <p:spPr>
          <a:xfrm>
            <a:off x="5765718" y="4417919"/>
            <a:ext cx="5905096" cy="879728"/>
          </a:xfrm>
          <a:prstGeom prst="rect">
            <a:avLst/>
          </a:prstGeom>
          <a:noFill/>
        </p:spPr>
        <p:txBody>
          <a:bodyPr wrap="square" rtlCol="0">
            <a:spAutoFit/>
          </a:bodyPr>
          <a:lstStyle/>
          <a:p>
            <a:pPr>
              <a:lnSpc>
                <a:spcPts val="3200"/>
              </a:lnSpc>
            </a:pPr>
            <a:r>
              <a:rPr lang="en-US" i="0">
                <a:solidFill>
                  <a:srgbClr val="2E5A7A"/>
                </a:solidFill>
                <a:effectLst/>
                <a:latin typeface="Poppins" pitchFamily="2" charset="77"/>
                <a:cs typeface="Poppins" pitchFamily="2" charset="77"/>
              </a:rPr>
              <a:t>Low </a:t>
            </a:r>
            <a:r>
              <a:rPr lang="en-US" i="0" err="1">
                <a:solidFill>
                  <a:srgbClr val="2E5A7A"/>
                </a:solidFill>
                <a:effectLst/>
                <a:latin typeface="Poppins" pitchFamily="2" charset="77"/>
                <a:cs typeface="Poppins" pitchFamily="2" charset="77"/>
              </a:rPr>
              <a:t>FoH</a:t>
            </a:r>
            <a:r>
              <a:rPr lang="en-US" i="0">
                <a:solidFill>
                  <a:srgbClr val="2E5A7A"/>
                </a:solidFill>
                <a:effectLst/>
                <a:latin typeface="Poppins" pitchFamily="2" charset="77"/>
                <a:cs typeface="Poppins" pitchFamily="2" charset="77"/>
              </a:rPr>
              <a:t> total score range: 9–30</a:t>
            </a:r>
            <a:r>
              <a:rPr lang="en-US" i="0" baseline="30000">
                <a:solidFill>
                  <a:srgbClr val="2E5A7A"/>
                </a:solidFill>
                <a:effectLst/>
                <a:latin typeface="Poppins" pitchFamily="2" charset="77"/>
                <a:cs typeface="Poppins" pitchFamily="2" charset="77"/>
              </a:rPr>
              <a:t>2</a:t>
            </a:r>
            <a:r>
              <a:rPr lang="en-US" b="1" i="0">
                <a:solidFill>
                  <a:srgbClr val="2E5A7A"/>
                </a:solidFill>
                <a:effectLst/>
                <a:latin typeface="Poppins" pitchFamily="2" charset="77"/>
                <a:cs typeface="Poppins" pitchFamily="2" charset="77"/>
              </a:rPr>
              <a:t> </a:t>
            </a:r>
            <a:br>
              <a:rPr lang="en-US" b="0" i="0">
                <a:solidFill>
                  <a:srgbClr val="2E5A7A"/>
                </a:solidFill>
                <a:effectLst/>
                <a:latin typeface="Poppins" pitchFamily="2" charset="77"/>
                <a:cs typeface="Poppins" pitchFamily="2" charset="77"/>
              </a:rPr>
            </a:br>
            <a:r>
              <a:rPr lang="en-US" i="0">
                <a:solidFill>
                  <a:srgbClr val="2E5A7A"/>
                </a:solidFill>
                <a:effectLst/>
                <a:latin typeface="Poppins" pitchFamily="2" charset="77"/>
                <a:cs typeface="Poppins" pitchFamily="2" charset="77"/>
              </a:rPr>
              <a:t>High </a:t>
            </a:r>
            <a:r>
              <a:rPr lang="en-US" i="0" err="1">
                <a:solidFill>
                  <a:srgbClr val="2E5A7A"/>
                </a:solidFill>
                <a:effectLst/>
                <a:latin typeface="Poppins" pitchFamily="2" charset="77"/>
                <a:cs typeface="Poppins" pitchFamily="2" charset="77"/>
              </a:rPr>
              <a:t>FoH</a:t>
            </a:r>
            <a:r>
              <a:rPr lang="en-US" i="0">
                <a:solidFill>
                  <a:srgbClr val="2E5A7A"/>
                </a:solidFill>
                <a:effectLst/>
                <a:latin typeface="Poppins" pitchFamily="2" charset="77"/>
                <a:cs typeface="Poppins" pitchFamily="2" charset="77"/>
              </a:rPr>
              <a:t> total score range: 31–44</a:t>
            </a:r>
            <a:r>
              <a:rPr lang="en-US" baseline="30000">
                <a:solidFill>
                  <a:srgbClr val="2E5A7A"/>
                </a:solidFill>
                <a:latin typeface="Poppins" pitchFamily="2" charset="77"/>
                <a:cs typeface="Poppins" pitchFamily="2" charset="77"/>
              </a:rPr>
              <a:t>2</a:t>
            </a:r>
            <a:endParaRPr lang="en-US">
              <a:solidFill>
                <a:srgbClr val="2E5A7A"/>
              </a:solidFill>
              <a:effectLst/>
              <a:latin typeface="Poppins" pitchFamily="2" charset="77"/>
              <a:ea typeface="Arial" panose="020B0604020202020204" pitchFamily="34" charset="0"/>
              <a:cs typeface="Poppins" pitchFamily="2" charset="77"/>
            </a:endParaRPr>
          </a:p>
        </p:txBody>
      </p:sp>
      <p:cxnSp>
        <p:nvCxnSpPr>
          <p:cNvPr id="33" name="Straight Connector 32">
            <a:extLst>
              <a:ext uri="{FF2B5EF4-FFF2-40B4-BE49-F238E27FC236}">
                <a16:creationId xmlns:a16="http://schemas.microsoft.com/office/drawing/2014/main" id="{7B2682B3-2148-8748-AAA6-D81F4D2A496A}"/>
              </a:ext>
            </a:extLst>
          </p:cNvPr>
          <p:cNvCxnSpPr>
            <a:cxnSpLocks/>
          </p:cNvCxnSpPr>
          <p:nvPr/>
        </p:nvCxnSpPr>
        <p:spPr>
          <a:xfrm>
            <a:off x="5835650" y="4895850"/>
            <a:ext cx="500062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9414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26cb74e-9669-4fd8-87b3-351e3976c142">
      <Terms xmlns="http://schemas.microsoft.com/office/infopath/2007/PartnerControls"/>
    </lcf76f155ced4ddcb4097134ff3c332f>
    <TaxCatchAll xmlns="2f7b054f-be38-41d2-978f-3d651b98064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4B7EC0BF2544418F02C0F48049A820" ma:contentTypeVersion="20" ma:contentTypeDescription="Create a new document." ma:contentTypeScope="" ma:versionID="18810cc4c55cb84b30f10de76771b1be">
  <xsd:schema xmlns:xsd="http://www.w3.org/2001/XMLSchema" xmlns:xs="http://www.w3.org/2001/XMLSchema" xmlns:p="http://schemas.microsoft.com/office/2006/metadata/properties" xmlns:ns2="626cb74e-9669-4fd8-87b3-351e3976c142" xmlns:ns3="2f7b054f-be38-41d2-978f-3d651b980644" targetNamespace="http://schemas.microsoft.com/office/2006/metadata/properties" ma:root="true" ma:fieldsID="54ec4579b3dec1060686673f2321ce88" ns2:_="" ns3:_="">
    <xsd:import namespace="626cb74e-9669-4fd8-87b3-351e3976c142"/>
    <xsd:import namespace="2f7b054f-be38-41d2-978f-3d651b9806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6cb74e-9669-4fd8-87b3-351e3976c1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5708ab6-8f93-4a47-82a9-702180f093a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7b054f-be38-41d2-978f-3d651b98064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04988c3-2911-4884-b1bb-ab625c693b77}" ma:internalName="TaxCatchAll" ma:showField="CatchAllData" ma:web="2f7b054f-be38-41d2-978f-3d651b9806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AA4189-005C-41D8-AD15-F68E018AF2F8}">
  <ds:schemaRefs>
    <ds:schemaRef ds:uri="http://schemas.microsoft.com/office/2006/metadata/properties"/>
    <ds:schemaRef ds:uri="http://schemas.microsoft.com/office/infopath/2007/PartnerControls"/>
    <ds:schemaRef ds:uri="626cb74e-9669-4fd8-87b3-351e3976c142"/>
    <ds:schemaRef ds:uri="2f7b054f-be38-41d2-978f-3d651b980644"/>
  </ds:schemaRefs>
</ds:datastoreItem>
</file>

<file path=customXml/itemProps2.xml><?xml version="1.0" encoding="utf-8"?>
<ds:datastoreItem xmlns:ds="http://schemas.openxmlformats.org/officeDocument/2006/customXml" ds:itemID="{2B2B50C2-A10A-4D7D-900F-B3E6E4C136E9}">
  <ds:schemaRefs>
    <ds:schemaRef ds:uri="http://schemas.microsoft.com/sharepoint/v3/contenttype/forms"/>
  </ds:schemaRefs>
</ds:datastoreItem>
</file>

<file path=customXml/itemProps3.xml><?xml version="1.0" encoding="utf-8"?>
<ds:datastoreItem xmlns:ds="http://schemas.openxmlformats.org/officeDocument/2006/customXml" ds:itemID="{8F337B1A-8E4C-45C4-A15A-60189ABCC1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6cb74e-9669-4fd8-87b3-351e3976c142"/>
    <ds:schemaRef ds:uri="2f7b054f-be38-41d2-978f-3d651b980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cp:revision>
  <dcterms:created xsi:type="dcterms:W3CDTF">2025-11-17T19:36:44Z</dcterms:created>
  <dcterms:modified xsi:type="dcterms:W3CDTF">2025-11-17T19:37:48Z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0x010100B84B7EC0BF2544418F02C0F48049A820</vt:lpwstr>
  </property>
  <property fmtid="{D5CDD505-2E9C-101B-9397-08002B2CF9AE}" pid="3" name="MediaServiceImageTags">
    <vt:lpwstr/>
  </property>
</Properties>
</file>