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4" r:id="rId4"/>
  </p:sldMasterIdLst>
  <p:notesMasterIdLst>
    <p:notesMasterId r:id="rId76"/>
  </p:notesMasterIdLst>
  <p:sldIdLst>
    <p:sldId id="334" r:id="rId5"/>
    <p:sldId id="445" r:id="rId6"/>
    <p:sldId id="2113416329" r:id="rId7"/>
    <p:sldId id="2147483628" r:id="rId8"/>
    <p:sldId id="2147483629" r:id="rId9"/>
    <p:sldId id="509" r:id="rId10"/>
    <p:sldId id="515" r:id="rId11"/>
    <p:sldId id="1799" r:id="rId12"/>
    <p:sldId id="380" r:id="rId13"/>
    <p:sldId id="385" r:id="rId14"/>
    <p:sldId id="1793" r:id="rId15"/>
    <p:sldId id="2147483639" r:id="rId16"/>
    <p:sldId id="2147483638" r:id="rId17"/>
    <p:sldId id="2147483640" r:id="rId18"/>
    <p:sldId id="2147470338" r:id="rId19"/>
    <p:sldId id="2147483641" r:id="rId20"/>
    <p:sldId id="258" r:id="rId21"/>
    <p:sldId id="260" r:id="rId22"/>
    <p:sldId id="2147483617" r:id="rId23"/>
    <p:sldId id="2147483642" r:id="rId24"/>
    <p:sldId id="2147483643" r:id="rId25"/>
    <p:sldId id="2147483644" r:id="rId26"/>
    <p:sldId id="2147483645" r:id="rId27"/>
    <p:sldId id="2147483647" r:id="rId28"/>
    <p:sldId id="259" r:id="rId29"/>
    <p:sldId id="2147483619" r:id="rId30"/>
    <p:sldId id="2113416331" r:id="rId31"/>
    <p:sldId id="1719" r:id="rId32"/>
    <p:sldId id="263" r:id="rId33"/>
    <p:sldId id="1732" r:id="rId34"/>
    <p:sldId id="2113416318" r:id="rId35"/>
    <p:sldId id="2113416316" r:id="rId36"/>
    <p:sldId id="2113416301" r:id="rId37"/>
    <p:sldId id="2113416334" r:id="rId38"/>
    <p:sldId id="2113416304" r:id="rId39"/>
    <p:sldId id="2113416309" r:id="rId40"/>
    <p:sldId id="2147470340" r:id="rId41"/>
    <p:sldId id="2113416335" r:id="rId42"/>
    <p:sldId id="2145707196" r:id="rId43"/>
    <p:sldId id="2145707197" r:id="rId44"/>
    <p:sldId id="2145707195" r:id="rId45"/>
    <p:sldId id="262" r:id="rId46"/>
    <p:sldId id="2145707209" r:id="rId47"/>
    <p:sldId id="2145707212" r:id="rId48"/>
    <p:sldId id="2145707210" r:id="rId49"/>
    <p:sldId id="2145707211" r:id="rId50"/>
    <p:sldId id="2145707224" r:id="rId51"/>
    <p:sldId id="2145707213" r:id="rId52"/>
    <p:sldId id="2145707214" r:id="rId53"/>
    <p:sldId id="2145707217" r:id="rId54"/>
    <p:sldId id="2145707218" r:id="rId55"/>
    <p:sldId id="2147470315" r:id="rId56"/>
    <p:sldId id="3903" r:id="rId57"/>
    <p:sldId id="341" r:id="rId58"/>
    <p:sldId id="3908" r:id="rId59"/>
    <p:sldId id="2113416281" r:id="rId60"/>
    <p:sldId id="357" r:id="rId61"/>
    <p:sldId id="3910" r:id="rId62"/>
    <p:sldId id="1721" r:id="rId63"/>
    <p:sldId id="2145707200" r:id="rId64"/>
    <p:sldId id="3917" r:id="rId65"/>
    <p:sldId id="257" r:id="rId66"/>
    <p:sldId id="2357" r:id="rId67"/>
    <p:sldId id="2145707230" r:id="rId68"/>
    <p:sldId id="2147483621" r:id="rId69"/>
    <p:sldId id="266" r:id="rId70"/>
    <p:sldId id="265" r:id="rId71"/>
    <p:sldId id="267" r:id="rId72"/>
    <p:sldId id="268" r:id="rId73"/>
    <p:sldId id="2113416310" r:id="rId74"/>
    <p:sldId id="2147470342" r:id="rId7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3BA9EF-64DC-129C-1C03-466BA05B6EFF}" v="72" dt="2025-11-14T18:15:39.2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microsoft.com/office/2015/10/relationships/revisionInfo" Target="revisionInfo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viewProps" Target="viewProps.xml"/><Relationship Id="rId8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ire Rainey" userId="S::crainey@t1dexchange.org::c66522fd-7f79-4e4b-9477-0af3b7aa6656" providerId="AD" clId="Web-{DF3BA9EF-64DC-129C-1C03-466BA05B6EFF}"/>
    <pc:docChg chg="addSld delSld addMainMaster">
      <pc:chgData name="Claire Rainey" userId="S::crainey@t1dexchange.org::c66522fd-7f79-4e4b-9477-0af3b7aa6656" providerId="AD" clId="Web-{DF3BA9EF-64DC-129C-1C03-466BA05B6EFF}" dt="2025-11-14T18:15:39.250" v="71"/>
      <pc:docMkLst>
        <pc:docMk/>
      </pc:docMkLst>
      <pc:sldChg chg="del">
        <pc:chgData name="Claire Rainey" userId="S::crainey@t1dexchange.org::c66522fd-7f79-4e4b-9477-0af3b7aa6656" providerId="AD" clId="Web-{DF3BA9EF-64DC-129C-1C03-466BA05B6EFF}" dt="2025-11-14T18:15:22.609" v="0"/>
        <pc:sldMkLst>
          <pc:docMk/>
          <pc:sldMk cId="109857222" sldId="256"/>
        </pc:sldMkLst>
      </pc:sldChg>
      <pc:sldChg chg="add">
        <pc:chgData name="Claire Rainey" userId="S::crainey@t1dexchange.org::c66522fd-7f79-4e4b-9477-0af3b7aa6656" providerId="AD" clId="Web-{DF3BA9EF-64DC-129C-1C03-466BA05B6EFF}" dt="2025-11-14T18:15:37.172" v="62"/>
        <pc:sldMkLst>
          <pc:docMk/>
          <pc:sldMk cId="2583143145" sldId="257"/>
        </pc:sldMkLst>
      </pc:sldChg>
      <pc:sldChg chg="add">
        <pc:chgData name="Claire Rainey" userId="S::crainey@t1dexchange.org::c66522fd-7f79-4e4b-9477-0af3b7aa6656" providerId="AD" clId="Web-{DF3BA9EF-64DC-129C-1C03-466BA05B6EFF}" dt="2025-11-14T18:15:29.437" v="17"/>
        <pc:sldMkLst>
          <pc:docMk/>
          <pc:sldMk cId="3521088469" sldId="258"/>
        </pc:sldMkLst>
      </pc:sldChg>
      <pc:sldChg chg="add">
        <pc:chgData name="Claire Rainey" userId="S::crainey@t1dexchange.org::c66522fd-7f79-4e4b-9477-0af3b7aa6656" providerId="AD" clId="Web-{DF3BA9EF-64DC-129C-1C03-466BA05B6EFF}" dt="2025-11-14T18:15:30.265" v="25"/>
        <pc:sldMkLst>
          <pc:docMk/>
          <pc:sldMk cId="2175621279" sldId="259"/>
        </pc:sldMkLst>
      </pc:sldChg>
      <pc:sldChg chg="add">
        <pc:chgData name="Claire Rainey" userId="S::crainey@t1dexchange.org::c66522fd-7f79-4e4b-9477-0af3b7aa6656" providerId="AD" clId="Web-{DF3BA9EF-64DC-129C-1C03-466BA05B6EFF}" dt="2025-11-14T18:15:29.562" v="18"/>
        <pc:sldMkLst>
          <pc:docMk/>
          <pc:sldMk cId="2782736999" sldId="260"/>
        </pc:sldMkLst>
      </pc:sldChg>
      <pc:sldChg chg="add">
        <pc:chgData name="Claire Rainey" userId="S::crainey@t1dexchange.org::c66522fd-7f79-4e4b-9477-0af3b7aa6656" providerId="AD" clId="Web-{DF3BA9EF-64DC-129C-1C03-466BA05B6EFF}" dt="2025-11-14T18:15:32.672" v="42"/>
        <pc:sldMkLst>
          <pc:docMk/>
          <pc:sldMk cId="3638750430" sldId="262"/>
        </pc:sldMkLst>
      </pc:sldChg>
      <pc:sldChg chg="add">
        <pc:chgData name="Claire Rainey" userId="S::crainey@t1dexchange.org::c66522fd-7f79-4e4b-9477-0af3b7aa6656" providerId="AD" clId="Web-{DF3BA9EF-64DC-129C-1C03-466BA05B6EFF}" dt="2025-11-14T18:15:30.640" v="29"/>
        <pc:sldMkLst>
          <pc:docMk/>
          <pc:sldMk cId="3814003246" sldId="263"/>
        </pc:sldMkLst>
      </pc:sldChg>
      <pc:sldChg chg="add">
        <pc:chgData name="Claire Rainey" userId="S::crainey@t1dexchange.org::c66522fd-7f79-4e4b-9477-0af3b7aa6656" providerId="AD" clId="Web-{DF3BA9EF-64DC-129C-1C03-466BA05B6EFF}" dt="2025-11-14T18:15:38.703" v="67"/>
        <pc:sldMkLst>
          <pc:docMk/>
          <pc:sldMk cId="2670895879" sldId="265"/>
        </pc:sldMkLst>
      </pc:sldChg>
      <pc:sldChg chg="add">
        <pc:chgData name="Claire Rainey" userId="S::crainey@t1dexchange.org::c66522fd-7f79-4e4b-9477-0af3b7aa6656" providerId="AD" clId="Web-{DF3BA9EF-64DC-129C-1C03-466BA05B6EFF}" dt="2025-11-14T18:15:38.625" v="66"/>
        <pc:sldMkLst>
          <pc:docMk/>
          <pc:sldMk cId="412327186" sldId="266"/>
        </pc:sldMkLst>
      </pc:sldChg>
      <pc:sldChg chg="add">
        <pc:chgData name="Claire Rainey" userId="S::crainey@t1dexchange.org::c66522fd-7f79-4e4b-9477-0af3b7aa6656" providerId="AD" clId="Web-{DF3BA9EF-64DC-129C-1C03-466BA05B6EFF}" dt="2025-11-14T18:15:38.750" v="68"/>
        <pc:sldMkLst>
          <pc:docMk/>
          <pc:sldMk cId="3704219233" sldId="267"/>
        </pc:sldMkLst>
      </pc:sldChg>
      <pc:sldChg chg="add">
        <pc:chgData name="Claire Rainey" userId="S::crainey@t1dexchange.org::c66522fd-7f79-4e4b-9477-0af3b7aa6656" providerId="AD" clId="Web-{DF3BA9EF-64DC-129C-1C03-466BA05B6EFF}" dt="2025-11-14T18:15:38.797" v="69"/>
        <pc:sldMkLst>
          <pc:docMk/>
          <pc:sldMk cId="1919850457" sldId="268"/>
        </pc:sldMkLst>
      </pc:sldChg>
      <pc:sldChg chg="add">
        <pc:chgData name="Claire Rainey" userId="S::crainey@t1dexchange.org::c66522fd-7f79-4e4b-9477-0af3b7aa6656" providerId="AD" clId="Web-{DF3BA9EF-64DC-129C-1C03-466BA05B6EFF}" dt="2025-11-14T18:15:26.031" v="1"/>
        <pc:sldMkLst>
          <pc:docMk/>
          <pc:sldMk cId="3012180766" sldId="334"/>
        </pc:sldMkLst>
      </pc:sldChg>
      <pc:sldChg chg="add">
        <pc:chgData name="Claire Rainey" userId="S::crainey@t1dexchange.org::c66522fd-7f79-4e4b-9477-0af3b7aa6656" providerId="AD" clId="Web-{DF3BA9EF-64DC-129C-1C03-466BA05B6EFF}" dt="2025-11-14T18:15:34.687" v="54"/>
        <pc:sldMkLst>
          <pc:docMk/>
          <pc:sldMk cId="3951212194" sldId="341"/>
        </pc:sldMkLst>
      </pc:sldChg>
      <pc:sldChg chg="add">
        <pc:chgData name="Claire Rainey" userId="S::crainey@t1dexchange.org::c66522fd-7f79-4e4b-9477-0af3b7aa6656" providerId="AD" clId="Web-{DF3BA9EF-64DC-129C-1C03-466BA05B6EFF}" dt="2025-11-14T18:15:35.281" v="57"/>
        <pc:sldMkLst>
          <pc:docMk/>
          <pc:sldMk cId="605066727" sldId="357"/>
        </pc:sldMkLst>
      </pc:sldChg>
      <pc:sldChg chg="add">
        <pc:chgData name="Claire Rainey" userId="S::crainey@t1dexchange.org::c66522fd-7f79-4e4b-9477-0af3b7aa6656" providerId="AD" clId="Web-{DF3BA9EF-64DC-129C-1C03-466BA05B6EFF}" dt="2025-11-14T18:15:28.265" v="9"/>
        <pc:sldMkLst>
          <pc:docMk/>
          <pc:sldMk cId="0" sldId="380"/>
        </pc:sldMkLst>
      </pc:sldChg>
      <pc:sldChg chg="add">
        <pc:chgData name="Claire Rainey" userId="S::crainey@t1dexchange.org::c66522fd-7f79-4e4b-9477-0af3b7aa6656" providerId="AD" clId="Web-{DF3BA9EF-64DC-129C-1C03-466BA05B6EFF}" dt="2025-11-14T18:15:28.484" v="10"/>
        <pc:sldMkLst>
          <pc:docMk/>
          <pc:sldMk cId="843644930" sldId="385"/>
        </pc:sldMkLst>
      </pc:sldChg>
      <pc:sldChg chg="add">
        <pc:chgData name="Claire Rainey" userId="S::crainey@t1dexchange.org::c66522fd-7f79-4e4b-9477-0af3b7aa6656" providerId="AD" clId="Web-{DF3BA9EF-64DC-129C-1C03-466BA05B6EFF}" dt="2025-11-14T18:15:26.109" v="2"/>
        <pc:sldMkLst>
          <pc:docMk/>
          <pc:sldMk cId="2565214588" sldId="445"/>
        </pc:sldMkLst>
      </pc:sldChg>
      <pc:sldChg chg="add">
        <pc:chgData name="Claire Rainey" userId="S::crainey@t1dexchange.org::c66522fd-7f79-4e4b-9477-0af3b7aa6656" providerId="AD" clId="Web-{DF3BA9EF-64DC-129C-1C03-466BA05B6EFF}" dt="2025-11-14T18:15:27.578" v="6"/>
        <pc:sldMkLst>
          <pc:docMk/>
          <pc:sldMk cId="2735243274" sldId="509"/>
        </pc:sldMkLst>
      </pc:sldChg>
      <pc:sldChg chg="add">
        <pc:chgData name="Claire Rainey" userId="S::crainey@t1dexchange.org::c66522fd-7f79-4e4b-9477-0af3b7aa6656" providerId="AD" clId="Web-{DF3BA9EF-64DC-129C-1C03-466BA05B6EFF}" dt="2025-11-14T18:15:27.890" v="7"/>
        <pc:sldMkLst>
          <pc:docMk/>
          <pc:sldMk cId="2643335684" sldId="515"/>
        </pc:sldMkLst>
      </pc:sldChg>
      <pc:sldChg chg="add">
        <pc:chgData name="Claire Rainey" userId="S::crainey@t1dexchange.org::c66522fd-7f79-4e4b-9477-0af3b7aa6656" providerId="AD" clId="Web-{DF3BA9EF-64DC-129C-1C03-466BA05B6EFF}" dt="2025-11-14T18:15:30.562" v="28"/>
        <pc:sldMkLst>
          <pc:docMk/>
          <pc:sldMk cId="2663483060" sldId="1719"/>
        </pc:sldMkLst>
      </pc:sldChg>
      <pc:sldChg chg="add">
        <pc:chgData name="Claire Rainey" userId="S::crainey@t1dexchange.org::c66522fd-7f79-4e4b-9477-0af3b7aa6656" providerId="AD" clId="Web-{DF3BA9EF-64DC-129C-1C03-466BA05B6EFF}" dt="2025-11-14T18:15:35.484" v="59"/>
        <pc:sldMkLst>
          <pc:docMk/>
          <pc:sldMk cId="2239744893" sldId="1721"/>
        </pc:sldMkLst>
      </pc:sldChg>
      <pc:sldChg chg="add">
        <pc:chgData name="Claire Rainey" userId="S::crainey@t1dexchange.org::c66522fd-7f79-4e4b-9477-0af3b7aa6656" providerId="AD" clId="Web-{DF3BA9EF-64DC-129C-1C03-466BA05B6EFF}" dt="2025-11-14T18:15:30.765" v="30"/>
        <pc:sldMkLst>
          <pc:docMk/>
          <pc:sldMk cId="562740387" sldId="1732"/>
        </pc:sldMkLst>
      </pc:sldChg>
      <pc:sldChg chg="add">
        <pc:chgData name="Claire Rainey" userId="S::crainey@t1dexchange.org::c66522fd-7f79-4e4b-9477-0af3b7aa6656" providerId="AD" clId="Web-{DF3BA9EF-64DC-129C-1C03-466BA05B6EFF}" dt="2025-11-14T18:15:28.703" v="11"/>
        <pc:sldMkLst>
          <pc:docMk/>
          <pc:sldMk cId="1393182388" sldId="1793"/>
        </pc:sldMkLst>
      </pc:sldChg>
      <pc:sldChg chg="add">
        <pc:chgData name="Claire Rainey" userId="S::crainey@t1dexchange.org::c66522fd-7f79-4e4b-9477-0af3b7aa6656" providerId="AD" clId="Web-{DF3BA9EF-64DC-129C-1C03-466BA05B6EFF}" dt="2025-11-14T18:15:28.078" v="8"/>
        <pc:sldMkLst>
          <pc:docMk/>
          <pc:sldMk cId="275331875" sldId="1799"/>
        </pc:sldMkLst>
      </pc:sldChg>
      <pc:sldChg chg="add">
        <pc:chgData name="Claire Rainey" userId="S::crainey@t1dexchange.org::c66522fd-7f79-4e4b-9477-0af3b7aa6656" providerId="AD" clId="Web-{DF3BA9EF-64DC-129C-1C03-466BA05B6EFF}" dt="2025-11-14T18:15:37.453" v="63"/>
        <pc:sldMkLst>
          <pc:docMk/>
          <pc:sldMk cId="190692542" sldId="2357"/>
        </pc:sldMkLst>
      </pc:sldChg>
      <pc:sldChg chg="add">
        <pc:chgData name="Claire Rainey" userId="S::crainey@t1dexchange.org::c66522fd-7f79-4e4b-9477-0af3b7aa6656" providerId="AD" clId="Web-{DF3BA9EF-64DC-129C-1C03-466BA05B6EFF}" dt="2025-11-14T18:15:34.437" v="53"/>
        <pc:sldMkLst>
          <pc:docMk/>
          <pc:sldMk cId="2316788264" sldId="3903"/>
        </pc:sldMkLst>
      </pc:sldChg>
      <pc:sldChg chg="add">
        <pc:chgData name="Claire Rainey" userId="S::crainey@t1dexchange.org::c66522fd-7f79-4e4b-9477-0af3b7aa6656" providerId="AD" clId="Web-{DF3BA9EF-64DC-129C-1C03-466BA05B6EFF}" dt="2025-11-14T18:15:34.797" v="55"/>
        <pc:sldMkLst>
          <pc:docMk/>
          <pc:sldMk cId="3340615065" sldId="3908"/>
        </pc:sldMkLst>
      </pc:sldChg>
      <pc:sldChg chg="add">
        <pc:chgData name="Claire Rainey" userId="S::crainey@t1dexchange.org::c66522fd-7f79-4e4b-9477-0af3b7aa6656" providerId="AD" clId="Web-{DF3BA9EF-64DC-129C-1C03-466BA05B6EFF}" dt="2025-11-14T18:15:35.375" v="58"/>
        <pc:sldMkLst>
          <pc:docMk/>
          <pc:sldMk cId="2528237289" sldId="3910"/>
        </pc:sldMkLst>
      </pc:sldChg>
      <pc:sldChg chg="add">
        <pc:chgData name="Claire Rainey" userId="S::crainey@t1dexchange.org::c66522fd-7f79-4e4b-9477-0af3b7aa6656" providerId="AD" clId="Web-{DF3BA9EF-64DC-129C-1C03-466BA05B6EFF}" dt="2025-11-14T18:15:36.484" v="61"/>
        <pc:sldMkLst>
          <pc:docMk/>
          <pc:sldMk cId="3235393572" sldId="3917"/>
        </pc:sldMkLst>
      </pc:sldChg>
      <pc:sldChg chg="add">
        <pc:chgData name="Claire Rainey" userId="S::crainey@t1dexchange.org::c66522fd-7f79-4e4b-9477-0af3b7aa6656" providerId="AD" clId="Web-{DF3BA9EF-64DC-129C-1C03-466BA05B6EFF}" dt="2025-11-14T18:15:35" v="56"/>
        <pc:sldMkLst>
          <pc:docMk/>
          <pc:sldMk cId="1180137896" sldId="2113416281"/>
        </pc:sldMkLst>
      </pc:sldChg>
      <pc:sldChg chg="add">
        <pc:chgData name="Claire Rainey" userId="S::crainey@t1dexchange.org::c66522fd-7f79-4e4b-9477-0af3b7aa6656" providerId="AD" clId="Web-{DF3BA9EF-64DC-129C-1C03-466BA05B6EFF}" dt="2025-11-14T18:15:31.250" v="33"/>
        <pc:sldMkLst>
          <pc:docMk/>
          <pc:sldMk cId="3213007303" sldId="2113416301"/>
        </pc:sldMkLst>
      </pc:sldChg>
      <pc:sldChg chg="add">
        <pc:chgData name="Claire Rainey" userId="S::crainey@t1dexchange.org::c66522fd-7f79-4e4b-9477-0af3b7aa6656" providerId="AD" clId="Web-{DF3BA9EF-64DC-129C-1C03-466BA05B6EFF}" dt="2025-11-14T18:15:31.484" v="35"/>
        <pc:sldMkLst>
          <pc:docMk/>
          <pc:sldMk cId="2367608213" sldId="2113416304"/>
        </pc:sldMkLst>
      </pc:sldChg>
      <pc:sldChg chg="add">
        <pc:chgData name="Claire Rainey" userId="S::crainey@t1dexchange.org::c66522fd-7f79-4e4b-9477-0af3b7aa6656" providerId="AD" clId="Web-{DF3BA9EF-64DC-129C-1C03-466BA05B6EFF}" dt="2025-11-14T18:15:31.562" v="36"/>
        <pc:sldMkLst>
          <pc:docMk/>
          <pc:sldMk cId="3763896559" sldId="2113416309"/>
        </pc:sldMkLst>
      </pc:sldChg>
      <pc:sldChg chg="add">
        <pc:chgData name="Claire Rainey" userId="S::crainey@t1dexchange.org::c66522fd-7f79-4e4b-9477-0af3b7aa6656" providerId="AD" clId="Web-{DF3BA9EF-64DC-129C-1C03-466BA05B6EFF}" dt="2025-11-14T18:15:38.875" v="70"/>
        <pc:sldMkLst>
          <pc:docMk/>
          <pc:sldMk cId="3906625637" sldId="2113416310"/>
        </pc:sldMkLst>
      </pc:sldChg>
      <pc:sldChg chg="add">
        <pc:chgData name="Claire Rainey" userId="S::crainey@t1dexchange.org::c66522fd-7f79-4e4b-9477-0af3b7aa6656" providerId="AD" clId="Web-{DF3BA9EF-64DC-129C-1C03-466BA05B6EFF}" dt="2025-11-14T18:15:31.140" v="32"/>
        <pc:sldMkLst>
          <pc:docMk/>
          <pc:sldMk cId="420000853" sldId="2113416316"/>
        </pc:sldMkLst>
      </pc:sldChg>
      <pc:sldChg chg="add">
        <pc:chgData name="Claire Rainey" userId="S::crainey@t1dexchange.org::c66522fd-7f79-4e4b-9477-0af3b7aa6656" providerId="AD" clId="Web-{DF3BA9EF-64DC-129C-1C03-466BA05B6EFF}" dt="2025-11-14T18:15:31" v="31"/>
        <pc:sldMkLst>
          <pc:docMk/>
          <pc:sldMk cId="297475304" sldId="2113416318"/>
        </pc:sldMkLst>
      </pc:sldChg>
      <pc:sldChg chg="add">
        <pc:chgData name="Claire Rainey" userId="S::crainey@t1dexchange.org::c66522fd-7f79-4e4b-9477-0af3b7aa6656" providerId="AD" clId="Web-{DF3BA9EF-64DC-129C-1C03-466BA05B6EFF}" dt="2025-11-14T18:15:26.984" v="3"/>
        <pc:sldMkLst>
          <pc:docMk/>
          <pc:sldMk cId="3041028948" sldId="2113416329"/>
        </pc:sldMkLst>
      </pc:sldChg>
      <pc:sldChg chg="add">
        <pc:chgData name="Claire Rainey" userId="S::crainey@t1dexchange.org::c66522fd-7f79-4e4b-9477-0af3b7aa6656" providerId="AD" clId="Web-{DF3BA9EF-64DC-129C-1C03-466BA05B6EFF}" dt="2025-11-14T18:15:30.422" v="27"/>
        <pc:sldMkLst>
          <pc:docMk/>
          <pc:sldMk cId="3218469951" sldId="2113416331"/>
        </pc:sldMkLst>
      </pc:sldChg>
      <pc:sldChg chg="add">
        <pc:chgData name="Claire Rainey" userId="S::crainey@t1dexchange.org::c66522fd-7f79-4e4b-9477-0af3b7aa6656" providerId="AD" clId="Web-{DF3BA9EF-64DC-129C-1C03-466BA05B6EFF}" dt="2025-11-14T18:15:31.281" v="34"/>
        <pc:sldMkLst>
          <pc:docMk/>
          <pc:sldMk cId="613364286" sldId="2113416334"/>
        </pc:sldMkLst>
      </pc:sldChg>
      <pc:sldChg chg="add">
        <pc:chgData name="Claire Rainey" userId="S::crainey@t1dexchange.org::c66522fd-7f79-4e4b-9477-0af3b7aa6656" providerId="AD" clId="Web-{DF3BA9EF-64DC-129C-1C03-466BA05B6EFF}" dt="2025-11-14T18:15:31.781" v="38"/>
        <pc:sldMkLst>
          <pc:docMk/>
          <pc:sldMk cId="2834622091" sldId="2113416335"/>
        </pc:sldMkLst>
      </pc:sldChg>
      <pc:sldChg chg="add">
        <pc:chgData name="Claire Rainey" userId="S::crainey@t1dexchange.org::c66522fd-7f79-4e4b-9477-0af3b7aa6656" providerId="AD" clId="Web-{DF3BA9EF-64DC-129C-1C03-466BA05B6EFF}" dt="2025-11-14T18:15:32.500" v="41"/>
        <pc:sldMkLst>
          <pc:docMk/>
          <pc:sldMk cId="3551104909" sldId="2145707195"/>
        </pc:sldMkLst>
      </pc:sldChg>
      <pc:sldChg chg="add">
        <pc:chgData name="Claire Rainey" userId="S::crainey@t1dexchange.org::c66522fd-7f79-4e4b-9477-0af3b7aa6656" providerId="AD" clId="Web-{DF3BA9EF-64DC-129C-1C03-466BA05B6EFF}" dt="2025-11-14T18:15:31.890" v="39"/>
        <pc:sldMkLst>
          <pc:docMk/>
          <pc:sldMk cId="2742807724" sldId="2145707196"/>
        </pc:sldMkLst>
      </pc:sldChg>
      <pc:sldChg chg="add">
        <pc:chgData name="Claire Rainey" userId="S::crainey@t1dexchange.org::c66522fd-7f79-4e4b-9477-0af3b7aa6656" providerId="AD" clId="Web-{DF3BA9EF-64DC-129C-1C03-466BA05B6EFF}" dt="2025-11-14T18:15:32.219" v="40"/>
        <pc:sldMkLst>
          <pc:docMk/>
          <pc:sldMk cId="1913177286" sldId="2145707197"/>
        </pc:sldMkLst>
      </pc:sldChg>
      <pc:sldChg chg="add">
        <pc:chgData name="Claire Rainey" userId="S::crainey@t1dexchange.org::c66522fd-7f79-4e4b-9477-0af3b7aa6656" providerId="AD" clId="Web-{DF3BA9EF-64DC-129C-1C03-466BA05B6EFF}" dt="2025-11-14T18:15:35.640" v="60"/>
        <pc:sldMkLst>
          <pc:docMk/>
          <pc:sldMk cId="2509826944" sldId="2145707200"/>
        </pc:sldMkLst>
      </pc:sldChg>
      <pc:sldChg chg="add">
        <pc:chgData name="Claire Rainey" userId="S::crainey@t1dexchange.org::c66522fd-7f79-4e4b-9477-0af3b7aa6656" providerId="AD" clId="Web-{DF3BA9EF-64DC-129C-1C03-466BA05B6EFF}" dt="2025-11-14T18:15:32.922" v="43"/>
        <pc:sldMkLst>
          <pc:docMk/>
          <pc:sldMk cId="4145405206" sldId="2145707209"/>
        </pc:sldMkLst>
      </pc:sldChg>
      <pc:sldChg chg="add">
        <pc:chgData name="Claire Rainey" userId="S::crainey@t1dexchange.org::c66522fd-7f79-4e4b-9477-0af3b7aa6656" providerId="AD" clId="Web-{DF3BA9EF-64DC-129C-1C03-466BA05B6EFF}" dt="2025-11-14T18:15:33.187" v="45"/>
        <pc:sldMkLst>
          <pc:docMk/>
          <pc:sldMk cId="3648966441" sldId="2145707210"/>
        </pc:sldMkLst>
      </pc:sldChg>
      <pc:sldChg chg="add">
        <pc:chgData name="Claire Rainey" userId="S::crainey@t1dexchange.org::c66522fd-7f79-4e4b-9477-0af3b7aa6656" providerId="AD" clId="Web-{DF3BA9EF-64DC-129C-1C03-466BA05B6EFF}" dt="2025-11-14T18:15:33.328" v="46"/>
        <pc:sldMkLst>
          <pc:docMk/>
          <pc:sldMk cId="1562011870" sldId="2145707211"/>
        </pc:sldMkLst>
      </pc:sldChg>
      <pc:sldChg chg="add">
        <pc:chgData name="Claire Rainey" userId="S::crainey@t1dexchange.org::c66522fd-7f79-4e4b-9477-0af3b7aa6656" providerId="AD" clId="Web-{DF3BA9EF-64DC-129C-1C03-466BA05B6EFF}" dt="2025-11-14T18:15:33.047" v="44"/>
        <pc:sldMkLst>
          <pc:docMk/>
          <pc:sldMk cId="1346736979" sldId="2145707212"/>
        </pc:sldMkLst>
      </pc:sldChg>
      <pc:sldChg chg="add">
        <pc:chgData name="Claire Rainey" userId="S::crainey@t1dexchange.org::c66522fd-7f79-4e4b-9477-0af3b7aa6656" providerId="AD" clId="Web-{DF3BA9EF-64DC-129C-1C03-466BA05B6EFF}" dt="2025-11-14T18:15:33.703" v="48"/>
        <pc:sldMkLst>
          <pc:docMk/>
          <pc:sldMk cId="1328366608" sldId="2145707213"/>
        </pc:sldMkLst>
      </pc:sldChg>
      <pc:sldChg chg="add">
        <pc:chgData name="Claire Rainey" userId="S::crainey@t1dexchange.org::c66522fd-7f79-4e4b-9477-0af3b7aa6656" providerId="AD" clId="Web-{DF3BA9EF-64DC-129C-1C03-466BA05B6EFF}" dt="2025-11-14T18:15:33.859" v="49"/>
        <pc:sldMkLst>
          <pc:docMk/>
          <pc:sldMk cId="4085033740" sldId="2145707214"/>
        </pc:sldMkLst>
      </pc:sldChg>
      <pc:sldChg chg="add">
        <pc:chgData name="Claire Rainey" userId="S::crainey@t1dexchange.org::c66522fd-7f79-4e4b-9477-0af3b7aa6656" providerId="AD" clId="Web-{DF3BA9EF-64DC-129C-1C03-466BA05B6EFF}" dt="2025-11-14T18:15:34.031" v="50"/>
        <pc:sldMkLst>
          <pc:docMk/>
          <pc:sldMk cId="3261815630" sldId="2145707217"/>
        </pc:sldMkLst>
      </pc:sldChg>
      <pc:sldChg chg="add">
        <pc:chgData name="Claire Rainey" userId="S::crainey@t1dexchange.org::c66522fd-7f79-4e4b-9477-0af3b7aa6656" providerId="AD" clId="Web-{DF3BA9EF-64DC-129C-1C03-466BA05B6EFF}" dt="2025-11-14T18:15:34.078" v="51"/>
        <pc:sldMkLst>
          <pc:docMk/>
          <pc:sldMk cId="2073145566" sldId="2145707218"/>
        </pc:sldMkLst>
      </pc:sldChg>
      <pc:sldChg chg="add">
        <pc:chgData name="Claire Rainey" userId="S::crainey@t1dexchange.org::c66522fd-7f79-4e4b-9477-0af3b7aa6656" providerId="AD" clId="Web-{DF3BA9EF-64DC-129C-1C03-466BA05B6EFF}" dt="2025-11-14T18:15:33.500" v="47"/>
        <pc:sldMkLst>
          <pc:docMk/>
          <pc:sldMk cId="1994631514" sldId="2145707224"/>
        </pc:sldMkLst>
      </pc:sldChg>
      <pc:sldChg chg="add">
        <pc:chgData name="Claire Rainey" userId="S::crainey@t1dexchange.org::c66522fd-7f79-4e4b-9477-0af3b7aa6656" providerId="AD" clId="Web-{DF3BA9EF-64DC-129C-1C03-466BA05B6EFF}" dt="2025-11-14T18:15:37.656" v="64"/>
        <pc:sldMkLst>
          <pc:docMk/>
          <pc:sldMk cId="1806449248" sldId="2145707230"/>
        </pc:sldMkLst>
      </pc:sldChg>
      <pc:sldChg chg="add">
        <pc:chgData name="Claire Rainey" userId="S::crainey@t1dexchange.org::c66522fd-7f79-4e4b-9477-0af3b7aa6656" providerId="AD" clId="Web-{DF3BA9EF-64DC-129C-1C03-466BA05B6EFF}" dt="2025-11-14T18:15:34.234" v="52"/>
        <pc:sldMkLst>
          <pc:docMk/>
          <pc:sldMk cId="845650996" sldId="2147470315"/>
        </pc:sldMkLst>
      </pc:sldChg>
      <pc:sldChg chg="add">
        <pc:chgData name="Claire Rainey" userId="S::crainey@t1dexchange.org::c66522fd-7f79-4e4b-9477-0af3b7aa6656" providerId="AD" clId="Web-{DF3BA9EF-64DC-129C-1C03-466BA05B6EFF}" dt="2025-11-14T18:15:29.343" v="15"/>
        <pc:sldMkLst>
          <pc:docMk/>
          <pc:sldMk cId="1980648758" sldId="2147470338"/>
        </pc:sldMkLst>
      </pc:sldChg>
      <pc:sldChg chg="add">
        <pc:chgData name="Claire Rainey" userId="S::crainey@t1dexchange.org::c66522fd-7f79-4e4b-9477-0af3b7aa6656" providerId="AD" clId="Web-{DF3BA9EF-64DC-129C-1C03-466BA05B6EFF}" dt="2025-11-14T18:15:31.765" v="37"/>
        <pc:sldMkLst>
          <pc:docMk/>
          <pc:sldMk cId="4017864847" sldId="2147470340"/>
        </pc:sldMkLst>
      </pc:sldChg>
      <pc:sldChg chg="add">
        <pc:chgData name="Claire Rainey" userId="S::crainey@t1dexchange.org::c66522fd-7f79-4e4b-9477-0af3b7aa6656" providerId="AD" clId="Web-{DF3BA9EF-64DC-129C-1C03-466BA05B6EFF}" dt="2025-11-14T18:15:39.250" v="71"/>
        <pc:sldMkLst>
          <pc:docMk/>
          <pc:sldMk cId="4061461846" sldId="2147470342"/>
        </pc:sldMkLst>
      </pc:sldChg>
      <pc:sldChg chg="add">
        <pc:chgData name="Claire Rainey" userId="S::crainey@t1dexchange.org::c66522fd-7f79-4e4b-9477-0af3b7aa6656" providerId="AD" clId="Web-{DF3BA9EF-64DC-129C-1C03-466BA05B6EFF}" dt="2025-11-14T18:15:29.812" v="19"/>
        <pc:sldMkLst>
          <pc:docMk/>
          <pc:sldMk cId="2982509333" sldId="2147483617"/>
        </pc:sldMkLst>
      </pc:sldChg>
      <pc:sldChg chg="add">
        <pc:chgData name="Claire Rainey" userId="S::crainey@t1dexchange.org::c66522fd-7f79-4e4b-9477-0af3b7aa6656" providerId="AD" clId="Web-{DF3BA9EF-64DC-129C-1C03-466BA05B6EFF}" dt="2025-11-14T18:15:30.406" v="26"/>
        <pc:sldMkLst>
          <pc:docMk/>
          <pc:sldMk cId="0" sldId="2147483619"/>
        </pc:sldMkLst>
      </pc:sldChg>
      <pc:sldChg chg="add">
        <pc:chgData name="Claire Rainey" userId="S::crainey@t1dexchange.org::c66522fd-7f79-4e4b-9477-0af3b7aa6656" providerId="AD" clId="Web-{DF3BA9EF-64DC-129C-1C03-466BA05B6EFF}" dt="2025-11-14T18:15:38.609" v="65"/>
        <pc:sldMkLst>
          <pc:docMk/>
          <pc:sldMk cId="3249756327" sldId="2147483621"/>
        </pc:sldMkLst>
      </pc:sldChg>
      <pc:sldChg chg="add">
        <pc:chgData name="Claire Rainey" userId="S::crainey@t1dexchange.org::c66522fd-7f79-4e4b-9477-0af3b7aa6656" providerId="AD" clId="Web-{DF3BA9EF-64DC-129C-1C03-466BA05B6EFF}" dt="2025-11-14T18:15:27.078" v="4"/>
        <pc:sldMkLst>
          <pc:docMk/>
          <pc:sldMk cId="3683149318" sldId="2147483628"/>
        </pc:sldMkLst>
      </pc:sldChg>
      <pc:sldChg chg="add">
        <pc:chgData name="Claire Rainey" userId="S::crainey@t1dexchange.org::c66522fd-7f79-4e4b-9477-0af3b7aa6656" providerId="AD" clId="Web-{DF3BA9EF-64DC-129C-1C03-466BA05B6EFF}" dt="2025-11-14T18:15:27.125" v="5"/>
        <pc:sldMkLst>
          <pc:docMk/>
          <pc:sldMk cId="1845149195" sldId="2147483629"/>
        </pc:sldMkLst>
      </pc:sldChg>
      <pc:sldChg chg="add">
        <pc:chgData name="Claire Rainey" userId="S::crainey@t1dexchange.org::c66522fd-7f79-4e4b-9477-0af3b7aa6656" providerId="AD" clId="Web-{DF3BA9EF-64DC-129C-1C03-466BA05B6EFF}" dt="2025-11-14T18:15:28.953" v="13"/>
        <pc:sldMkLst>
          <pc:docMk/>
          <pc:sldMk cId="4113042601" sldId="2147483638"/>
        </pc:sldMkLst>
      </pc:sldChg>
      <pc:sldChg chg="add">
        <pc:chgData name="Claire Rainey" userId="S::crainey@t1dexchange.org::c66522fd-7f79-4e4b-9477-0af3b7aa6656" providerId="AD" clId="Web-{DF3BA9EF-64DC-129C-1C03-466BA05B6EFF}" dt="2025-11-14T18:15:28.843" v="12"/>
        <pc:sldMkLst>
          <pc:docMk/>
          <pc:sldMk cId="1245950038" sldId="2147483639"/>
        </pc:sldMkLst>
      </pc:sldChg>
      <pc:sldChg chg="add">
        <pc:chgData name="Claire Rainey" userId="S::crainey@t1dexchange.org::c66522fd-7f79-4e4b-9477-0af3b7aa6656" providerId="AD" clId="Web-{DF3BA9EF-64DC-129C-1C03-466BA05B6EFF}" dt="2025-11-14T18:15:29.140" v="14"/>
        <pc:sldMkLst>
          <pc:docMk/>
          <pc:sldMk cId="3202559024" sldId="2147483640"/>
        </pc:sldMkLst>
      </pc:sldChg>
      <pc:sldChg chg="add">
        <pc:chgData name="Claire Rainey" userId="S::crainey@t1dexchange.org::c66522fd-7f79-4e4b-9477-0af3b7aa6656" providerId="AD" clId="Web-{DF3BA9EF-64DC-129C-1C03-466BA05B6EFF}" dt="2025-11-14T18:15:29.422" v="16"/>
        <pc:sldMkLst>
          <pc:docMk/>
          <pc:sldMk cId="912858323" sldId="2147483641"/>
        </pc:sldMkLst>
      </pc:sldChg>
      <pc:sldChg chg="add">
        <pc:chgData name="Claire Rainey" userId="S::crainey@t1dexchange.org::c66522fd-7f79-4e4b-9477-0af3b7aa6656" providerId="AD" clId="Web-{DF3BA9EF-64DC-129C-1C03-466BA05B6EFF}" dt="2025-11-14T18:15:29.875" v="20"/>
        <pc:sldMkLst>
          <pc:docMk/>
          <pc:sldMk cId="3227159737" sldId="2147483642"/>
        </pc:sldMkLst>
      </pc:sldChg>
      <pc:sldChg chg="add">
        <pc:chgData name="Claire Rainey" userId="S::crainey@t1dexchange.org::c66522fd-7f79-4e4b-9477-0af3b7aa6656" providerId="AD" clId="Web-{DF3BA9EF-64DC-129C-1C03-466BA05B6EFF}" dt="2025-11-14T18:15:30" v="21"/>
        <pc:sldMkLst>
          <pc:docMk/>
          <pc:sldMk cId="1619235549" sldId="2147483643"/>
        </pc:sldMkLst>
      </pc:sldChg>
      <pc:sldChg chg="add">
        <pc:chgData name="Claire Rainey" userId="S::crainey@t1dexchange.org::c66522fd-7f79-4e4b-9477-0af3b7aa6656" providerId="AD" clId="Web-{DF3BA9EF-64DC-129C-1C03-466BA05B6EFF}" dt="2025-11-14T18:15:30.031" v="22"/>
        <pc:sldMkLst>
          <pc:docMk/>
          <pc:sldMk cId="340018583" sldId="2147483644"/>
        </pc:sldMkLst>
      </pc:sldChg>
      <pc:sldChg chg="add">
        <pc:chgData name="Claire Rainey" userId="S::crainey@t1dexchange.org::c66522fd-7f79-4e4b-9477-0af3b7aa6656" providerId="AD" clId="Web-{DF3BA9EF-64DC-129C-1C03-466BA05B6EFF}" dt="2025-11-14T18:15:30.156" v="23"/>
        <pc:sldMkLst>
          <pc:docMk/>
          <pc:sldMk cId="2916612786" sldId="2147483645"/>
        </pc:sldMkLst>
      </pc:sldChg>
      <pc:sldChg chg="add">
        <pc:chgData name="Claire Rainey" userId="S::crainey@t1dexchange.org::c66522fd-7f79-4e4b-9477-0af3b7aa6656" providerId="AD" clId="Web-{DF3BA9EF-64DC-129C-1C03-466BA05B6EFF}" dt="2025-11-14T18:15:30.234" v="24"/>
        <pc:sldMkLst>
          <pc:docMk/>
          <pc:sldMk cId="2877762753" sldId="2147483647"/>
        </pc:sldMkLst>
      </pc:sldChg>
      <pc:sldMasterChg chg="add addSldLayout">
        <pc:chgData name="Claire Rainey" userId="S::crainey@t1dexchange.org::c66522fd-7f79-4e4b-9477-0af3b7aa6656" providerId="AD" clId="Web-{DF3BA9EF-64DC-129C-1C03-466BA05B6EFF}" dt="2025-11-14T18:15:26.031" v="1"/>
        <pc:sldMasterMkLst>
          <pc:docMk/>
          <pc:sldMasterMk cId="3809753959" sldId="2147483904"/>
        </pc:sldMasterMkLst>
        <pc:sldLayoutChg chg="add">
          <pc:chgData name="Claire Rainey" userId="S::crainey@t1dexchange.org::c66522fd-7f79-4e4b-9477-0af3b7aa6656" providerId="AD" clId="Web-{DF3BA9EF-64DC-129C-1C03-466BA05B6EFF}" dt="2025-11-14T18:15:26.031" v="1"/>
          <pc:sldLayoutMkLst>
            <pc:docMk/>
            <pc:sldMasterMk cId="3809753959" sldId="2147483904"/>
            <pc:sldLayoutMk cId="1541462782" sldId="2147483905"/>
          </pc:sldLayoutMkLst>
        </pc:sldLayoutChg>
        <pc:sldLayoutChg chg="add">
          <pc:chgData name="Claire Rainey" userId="S::crainey@t1dexchange.org::c66522fd-7f79-4e4b-9477-0af3b7aa6656" providerId="AD" clId="Web-{DF3BA9EF-64DC-129C-1C03-466BA05B6EFF}" dt="2025-11-14T18:15:26.031" v="1"/>
          <pc:sldLayoutMkLst>
            <pc:docMk/>
            <pc:sldMasterMk cId="3809753959" sldId="2147483904"/>
            <pc:sldLayoutMk cId="3436063904" sldId="2147483906"/>
          </pc:sldLayoutMkLst>
        </pc:sldLayoutChg>
        <pc:sldLayoutChg chg="add">
          <pc:chgData name="Claire Rainey" userId="S::crainey@t1dexchange.org::c66522fd-7f79-4e4b-9477-0af3b7aa6656" providerId="AD" clId="Web-{DF3BA9EF-64DC-129C-1C03-466BA05B6EFF}" dt="2025-11-14T18:15:26.031" v="1"/>
          <pc:sldLayoutMkLst>
            <pc:docMk/>
            <pc:sldMasterMk cId="3809753959" sldId="2147483904"/>
            <pc:sldLayoutMk cId="403659595" sldId="2147483907"/>
          </pc:sldLayoutMkLst>
        </pc:sldLayoutChg>
        <pc:sldLayoutChg chg="add">
          <pc:chgData name="Claire Rainey" userId="S::crainey@t1dexchange.org::c66522fd-7f79-4e4b-9477-0af3b7aa6656" providerId="AD" clId="Web-{DF3BA9EF-64DC-129C-1C03-466BA05B6EFF}" dt="2025-11-14T18:15:26.031" v="1"/>
          <pc:sldLayoutMkLst>
            <pc:docMk/>
            <pc:sldMasterMk cId="3809753959" sldId="2147483904"/>
            <pc:sldLayoutMk cId="548333113" sldId="2147483908"/>
          </pc:sldLayoutMkLst>
        </pc:sldLayoutChg>
        <pc:sldLayoutChg chg="add">
          <pc:chgData name="Claire Rainey" userId="S::crainey@t1dexchange.org::c66522fd-7f79-4e4b-9477-0af3b7aa6656" providerId="AD" clId="Web-{DF3BA9EF-64DC-129C-1C03-466BA05B6EFF}" dt="2025-11-14T18:15:26.031" v="1"/>
          <pc:sldLayoutMkLst>
            <pc:docMk/>
            <pc:sldMasterMk cId="3809753959" sldId="2147483904"/>
            <pc:sldLayoutMk cId="2143471026" sldId="2147483909"/>
          </pc:sldLayoutMkLst>
        </pc:sldLayoutChg>
        <pc:sldLayoutChg chg="add">
          <pc:chgData name="Claire Rainey" userId="S::crainey@t1dexchange.org::c66522fd-7f79-4e4b-9477-0af3b7aa6656" providerId="AD" clId="Web-{DF3BA9EF-64DC-129C-1C03-466BA05B6EFF}" dt="2025-11-14T18:15:26.031" v="1"/>
          <pc:sldLayoutMkLst>
            <pc:docMk/>
            <pc:sldMasterMk cId="3809753959" sldId="2147483904"/>
            <pc:sldLayoutMk cId="2795232467" sldId="2147483910"/>
          </pc:sldLayoutMkLst>
        </pc:sldLayoutChg>
        <pc:sldLayoutChg chg="add">
          <pc:chgData name="Claire Rainey" userId="S::crainey@t1dexchange.org::c66522fd-7f79-4e4b-9477-0af3b7aa6656" providerId="AD" clId="Web-{DF3BA9EF-64DC-129C-1C03-466BA05B6EFF}" dt="2025-11-14T18:15:26.031" v="1"/>
          <pc:sldLayoutMkLst>
            <pc:docMk/>
            <pc:sldMasterMk cId="3809753959" sldId="2147483904"/>
            <pc:sldLayoutMk cId="2022611468" sldId="2147483911"/>
          </pc:sldLayoutMkLst>
        </pc:sldLayoutChg>
        <pc:sldLayoutChg chg="add">
          <pc:chgData name="Claire Rainey" userId="S::crainey@t1dexchange.org::c66522fd-7f79-4e4b-9477-0af3b7aa6656" providerId="AD" clId="Web-{DF3BA9EF-64DC-129C-1C03-466BA05B6EFF}" dt="2025-11-14T18:15:26.031" v="1"/>
          <pc:sldLayoutMkLst>
            <pc:docMk/>
            <pc:sldMasterMk cId="3809753959" sldId="2147483904"/>
            <pc:sldLayoutMk cId="847821744" sldId="2147483912"/>
          </pc:sldLayoutMkLst>
        </pc:sldLayoutChg>
        <pc:sldLayoutChg chg="add">
          <pc:chgData name="Claire Rainey" userId="S::crainey@t1dexchange.org::c66522fd-7f79-4e4b-9477-0af3b7aa6656" providerId="AD" clId="Web-{DF3BA9EF-64DC-129C-1C03-466BA05B6EFF}" dt="2025-11-14T18:15:26.031" v="1"/>
          <pc:sldLayoutMkLst>
            <pc:docMk/>
            <pc:sldMasterMk cId="3809753959" sldId="2147483904"/>
            <pc:sldLayoutMk cId="4145216509" sldId="2147483913"/>
          </pc:sldLayoutMkLst>
        </pc:sldLayoutChg>
        <pc:sldLayoutChg chg="add">
          <pc:chgData name="Claire Rainey" userId="S::crainey@t1dexchange.org::c66522fd-7f79-4e4b-9477-0af3b7aa6656" providerId="AD" clId="Web-{DF3BA9EF-64DC-129C-1C03-466BA05B6EFF}" dt="2025-11-14T18:15:26.031" v="1"/>
          <pc:sldLayoutMkLst>
            <pc:docMk/>
            <pc:sldMasterMk cId="3809753959" sldId="2147483904"/>
            <pc:sldLayoutMk cId="1600238161" sldId="2147483914"/>
          </pc:sldLayoutMkLst>
        </pc:sldLayoutChg>
        <pc:sldLayoutChg chg="add">
          <pc:chgData name="Claire Rainey" userId="S::crainey@t1dexchange.org::c66522fd-7f79-4e4b-9477-0af3b7aa6656" providerId="AD" clId="Web-{DF3BA9EF-64DC-129C-1C03-466BA05B6EFF}" dt="2025-11-14T18:15:26.031" v="1"/>
          <pc:sldLayoutMkLst>
            <pc:docMk/>
            <pc:sldMasterMk cId="3809753959" sldId="2147483904"/>
            <pc:sldLayoutMk cId="1096891583" sldId="2147483915"/>
          </pc:sldLayoutMkLst>
        </pc:sldLayoutChg>
        <pc:sldLayoutChg chg="add">
          <pc:chgData name="Claire Rainey" userId="S::crainey@t1dexchange.org::c66522fd-7f79-4e4b-9477-0af3b7aa6656" providerId="AD" clId="Web-{DF3BA9EF-64DC-129C-1C03-466BA05B6EFF}" dt="2025-11-14T18:15:26.031" v="1"/>
          <pc:sldLayoutMkLst>
            <pc:docMk/>
            <pc:sldMasterMk cId="3809753959" sldId="2147483904"/>
            <pc:sldLayoutMk cId="4139895780" sldId="214748391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209317-7442-43CE-96C4-2E89F11368F8}" type="datetimeFigureOut">
              <a:t>11/14/2025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0DDD0D-C3C3-4D8E-85EA-9B784A5A892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47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design to be more specific to diabetes technology?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808886-8037-4DBE-A24D-EB4952912D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9039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Rg" panose="02000506030000020004" pitchFamily="50" charset="0"/>
                <a:ea typeface="+mn-ea"/>
                <a:cs typeface="+mn-cs"/>
              </a:rPr>
              <a:t>Pasquel FJ, Lansang MC, Dhatariya K, Umpierrez GE. Management of diabetes and hyperglycaemia in the hospital. Lancet Diabetes Endocrinol. 2021 Mar;9(3):174-188. doi: 10.1016/S2213-8587(20)30381-8. Epub 2021 Jan 27. PMID: 33515493.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EF1ED-33D8-4194-BAF8-E6BC5B51ED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6664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E0378A-FE3E-AA41-A7D0-C04F25D0A2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6469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Rg" panose="02000506030000020004" pitchFamily="50" charset="0"/>
                <a:ea typeface="+mn-ea"/>
                <a:cs typeface="+mn-cs"/>
              </a:rPr>
              <a:t>Pasquel FJ, Lansang MC, Dhatariya K, Umpierrez GE. Management of diabetes and hyperglycaemia in the hospital. Lancet Diabetes Endocrinol. 2021 Mar;9(3):174-188. doi: 10.1016/S2213-8587(20)30381-8. Epub 2021 Jan 27. PMID: 33515493.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 Rg" panose="02000506030000020004" pitchFamily="50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EF1ED-33D8-4194-BAF8-E6BC5B51ED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906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E0378A-FE3E-AA41-A7D0-C04F25D0A2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8263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E0378A-FE3E-AA41-A7D0-C04F25D0A2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163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Rg" panose="02000506030000020004" pitchFamily="50" charset="0"/>
                <a:ea typeface="+mn-ea"/>
                <a:cs typeface="+mn-cs"/>
              </a:rPr>
              <a:t>Davis GM, Faulds E, Walker T, Vigliotti D, Rabinovich M, Hester J, Peng L, McLean B, Hannon P, Poindexter N, Saunders P, Perez-Guzman C, Tekwani SS, Martin GS, Umpierrez G, Agarwal S, Dungan K, Pasquel FJ. Remote Continuous Glucose Monitoring With a Computerized Insulin Infusion Protocol for Critically Ill Patients in a COVID-19 Medical ICU: Proof of Concept. Diabetes Care. 2021 Apr;44(4):1055-1058. doi: 10.2337/dc20-2085. Epub 2021 Feb 9. PMID: 33563655; PMCID: PMC7985417.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EF1ED-33D8-4194-BAF8-E6BC5B51ED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9925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3D81A1-568C-41D7-820D-FBCC1F587D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8601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E0378A-FE3E-AA41-A7D0-C04F25D0A2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8217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FEBBCC-7FFE-F44E-8983-672E226CD9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690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E0378A-FE3E-AA41-A7D0-C04F25D0A2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592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E0378A-FE3E-AA41-A7D0-C04F25D0A2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251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B7D8D-EAC5-A68D-9DBC-0B539FD89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19633B-4E61-F8E1-4031-21FC352B50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3D7D32-BCF4-F071-B7AD-C03F62B469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A4F406-B60E-E831-87D7-A061BA869B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857EBE-9F4C-4DAA-BBD8-01A06C75E8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76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E0378A-FE3E-AA41-A7D0-C04F25D0A2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54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E0378A-FE3E-AA41-A7D0-C04F25D0A2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25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FEBBCC-7FFE-F44E-8983-672E226CD9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016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E0378A-FE3E-AA41-A7D0-C04F25D0A2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664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E0378A-FE3E-AA41-A7D0-C04F25D0A2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360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E0378A-FE3E-AA41-A7D0-C04F25D0A2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559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E0378A-FE3E-AA41-A7D0-C04F25D0A2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693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E0378A-FE3E-AA41-A7D0-C04F25D0A2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070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BE816-4E9D-101A-3281-43D1AACEF9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B01B7E-14F1-6256-5671-65D706D7E6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F4A5FF-2899-33D0-3CB1-66047CC5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F76FDE-A31F-312D-800E-D82B68ABD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D56197-227C-EED6-1B45-799CAB2D7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462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9DAA9-087F-CC51-D383-FCFCF96D0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EDE421-6FB0-BFB1-B5A8-CA7A58E47C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8D148-0FE5-4236-3E34-1F70F836A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8046C-F215-6697-6D8A-A364D876E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051B6-FED5-AB66-C04D-3A692633B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23816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76E3B0-A0E5-72EA-0A89-25094EB9B4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154293-4428-000E-BDD4-9ED0D71856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C10689-354F-6B38-24FF-A9609332B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A90B6D-F384-B202-3D68-98091B26A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EE769-48EF-001B-B266-2E1BBA8D8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89158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4318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4139895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A45E0-8577-66DB-51B5-C7A5FAECD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C2001-4776-A22F-9CD8-2CDF0B3D4C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9F166-FDFA-4344-432F-EC904FEDA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11/14/2025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ABFAE-A83C-431C-A543-CC27F8B3D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4EAD48-D13F-6DF6-DFB1-4B808FD3E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063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2540E-B762-0682-877F-DF0E68A5B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D03C7D-6669-2172-7457-60E3681FEC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878384-E318-E45D-9347-6FB0BF3BB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11/14/2025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03116-DD46-CDFE-AB1D-D5DEBEDD3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5F2B2-ED50-7576-433D-CE9E22F0F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59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9B3F2-5430-2607-9A59-40F8236F8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F16DB-BCDC-74C8-E5D0-FABE002A84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99762C-421D-0812-FFE3-BD13DA2753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616025-EE00-EA0F-4641-EFFED1265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11/14/2025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0F17E7-D0BE-A977-085F-6B4EB2350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6D3ECA-4C90-F609-0E81-E6FDE3157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333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1D39F-8E76-516F-F381-1079A0049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DD74D0-D836-53A6-A64A-FD167A3544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FA429F-5C6A-4B6B-3142-EA6DBD923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0B8463-4D5C-3BF3-1271-D721020970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38FAB6-56CD-CB29-8D61-1C3DD0CED6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28DCDF-ABC3-FFF5-CDB5-9FE214ED1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11/14/2025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385077-A68E-1D4E-B210-F91A01AE5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1FE336-276E-10DE-A1A8-785C6F79F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47102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BBF71-F888-CA2E-43F5-262B427EE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3DDE8B-186C-F562-AC4E-8DF182377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11/14/2025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E9CBED-68B6-5F12-B45E-F28E9E837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47174-4CFA-9563-E527-325F91B65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232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6F2BEF-CD84-75EB-CDF0-7D94AFD80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11/14/2025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FE03BC-78CA-1520-B58D-8C8F0B063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084EAE-C8B3-06AE-7410-9274077AD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611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2D2A5-1DA7-4B9B-6062-F26F4000E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A62938-7F39-38A1-84BD-CF3F85553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146CDC-DA1F-3D37-592A-B949BA75A4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2F3E67-201E-2767-C70A-B84D5F948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884F1-FFEA-405F-9602-3DCA865EDA4E}" type="datetime1">
              <a:rPr lang="en-US" smtClean="0"/>
              <a:t>11/14/2025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77D344-CDEF-7AEB-673C-0C67CA1EA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69BEAB-8E40-07DC-3424-52EB7E209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821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6724A-9BC3-C722-0098-075963192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5AEF5D-CCBE-7EF3-EE4F-DFB6F7FAA7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9566A5-9F2D-7C52-260D-F2D0967D74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EB8DE9-2496-D40E-CFEA-C490CBCBF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11/14/2025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7ACFA-B80B-4880-F92C-4956B5E19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776DE-104F-2F81-B14E-312606036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216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3511E8-C5A3-6E49-CEAB-68303524A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4C1B0-4144-712F-E32F-CEE71C1DBE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9F597-BF05-0417-E939-91960C4057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11/14/2025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5CD32-1860-5353-D025-8B02D4165D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8BAD44-E143-53CF-65D2-52D8AF70F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753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  <p:sldLayoutId id="2147483916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reporter.nih.gov/search/ErsVdUoHxEaRqMSTMhYqjw/projects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52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51.png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18" Type="http://schemas.openxmlformats.org/officeDocument/2006/relationships/hyperlink" Target="https://creativecommons.org/licenses/by/3.0/" TargetMode="External"/><Relationship Id="rId26" Type="http://schemas.openxmlformats.org/officeDocument/2006/relationships/image" Target="../media/image20.png"/><Relationship Id="rId3" Type="http://schemas.openxmlformats.org/officeDocument/2006/relationships/hyperlink" Target="https://ilmiodiabete.com/2013/09/aderisci-alla-petizione-diabetici-italiani-e-europei-uguali-cominciare-dai-microinfusori/" TargetMode="External"/><Relationship Id="rId21" Type="http://schemas.openxmlformats.org/officeDocument/2006/relationships/image" Target="../media/image15.png"/><Relationship Id="rId7" Type="http://schemas.openxmlformats.org/officeDocument/2006/relationships/image" Target="../media/image6.png"/><Relationship Id="rId12" Type="http://schemas.openxmlformats.org/officeDocument/2006/relationships/hyperlink" Target="https://pt.wikipedia.org/wiki/Charles_Herbert_Best" TargetMode="External"/><Relationship Id="rId17" Type="http://schemas.openxmlformats.org/officeDocument/2006/relationships/hyperlink" Target="https://www.bmj.com/content/365/bmj.l1226" TargetMode="External"/><Relationship Id="rId25" Type="http://schemas.openxmlformats.org/officeDocument/2006/relationships/image" Target="../media/image19.png"/><Relationship Id="rId2" Type="http://schemas.openxmlformats.org/officeDocument/2006/relationships/image" Target="../media/image3.jpg"/><Relationship Id="rId16" Type="http://schemas.openxmlformats.org/officeDocument/2006/relationships/image" Target="../media/image12.jpg"/><Relationship Id="rId20" Type="http://schemas.openxmlformats.org/officeDocument/2006/relationships/image" Target="../media/image14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8.jpg"/><Relationship Id="rId24" Type="http://schemas.openxmlformats.org/officeDocument/2006/relationships/image" Target="../media/image18.pn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23" Type="http://schemas.openxmlformats.org/officeDocument/2006/relationships/image" Target="../media/image17.png"/><Relationship Id="rId28" Type="http://schemas.openxmlformats.org/officeDocument/2006/relationships/image" Target="../media/image22.png"/><Relationship Id="rId10" Type="http://schemas.openxmlformats.org/officeDocument/2006/relationships/hyperlink" Target="https://creativecommons.org/licenses/by-sa/3.0/" TargetMode="External"/><Relationship Id="rId19" Type="http://schemas.openxmlformats.org/officeDocument/2006/relationships/image" Target="../media/image13.png"/><Relationship Id="rId31" Type="http://schemas.openxmlformats.org/officeDocument/2006/relationships/image" Target="../media/image25.png"/><Relationship Id="rId4" Type="http://schemas.openxmlformats.org/officeDocument/2006/relationships/hyperlink" Target="https://creativecommons.org/licenses/by-nc-nd/3.0/" TargetMode="External"/><Relationship Id="rId9" Type="http://schemas.openxmlformats.org/officeDocument/2006/relationships/hyperlink" Target="http://www.progressive-charlestown.com/2020/09/metformin-for-type-2-diabetes-patients.html" TargetMode="External"/><Relationship Id="rId14" Type="http://schemas.openxmlformats.org/officeDocument/2006/relationships/image" Target="../media/image10.png"/><Relationship Id="rId22" Type="http://schemas.openxmlformats.org/officeDocument/2006/relationships/image" Target="../media/image16.png"/><Relationship Id="rId27" Type="http://schemas.openxmlformats.org/officeDocument/2006/relationships/image" Target="../media/image21.png"/><Relationship Id="rId30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diatribe.org/continuous-glucose-monitors-cgm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diatribe.org/fda-clears-twiist-automated-insulin-delivery-system" TargetMode="External"/><Relationship Id="rId3" Type="http://schemas.openxmlformats.org/officeDocument/2006/relationships/image" Target="../media/image63.png"/><Relationship Id="rId7" Type="http://schemas.openxmlformats.org/officeDocument/2006/relationships/hyperlink" Target="https://t1dexchange.org/automated-insulin-delivery-systems-technology/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8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9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linicaltrials.gov/ct2/show/NCT04714216?term=aiding+feasibility&amp;draw=2&amp;rank=1" TargetMode="Externa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emf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13" Type="http://schemas.openxmlformats.org/officeDocument/2006/relationships/image" Target="../media/image117.jpeg"/><Relationship Id="rId18" Type="http://schemas.openxmlformats.org/officeDocument/2006/relationships/image" Target="../media/image15.png"/><Relationship Id="rId3" Type="http://schemas.openxmlformats.org/officeDocument/2006/relationships/image" Target="../media/image107.jpeg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17" Type="http://schemas.openxmlformats.org/officeDocument/2006/relationships/hyperlink" Target="https://www.omnipod.com/hcp/products/omnipod5" TargetMode="External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5" Type="http://schemas.openxmlformats.org/officeDocument/2006/relationships/image" Target="../media/image119.pn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jpeg"/><Relationship Id="rId14" Type="http://schemas.openxmlformats.org/officeDocument/2006/relationships/image" Target="../media/image11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3.png"/><Relationship Id="rId18" Type="http://schemas.openxmlformats.org/officeDocument/2006/relationships/image" Target="../media/image136.png"/><Relationship Id="rId3" Type="http://schemas.openxmlformats.org/officeDocument/2006/relationships/image" Target="../media/image124.jpeg"/><Relationship Id="rId7" Type="http://schemas.openxmlformats.org/officeDocument/2006/relationships/image" Target="../media/image128.jpeg"/><Relationship Id="rId12" Type="http://schemas.openxmlformats.org/officeDocument/2006/relationships/image" Target="../media/image113.jpeg"/><Relationship Id="rId17" Type="http://schemas.openxmlformats.org/officeDocument/2006/relationships/image" Target="../media/image135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11" Type="http://schemas.openxmlformats.org/officeDocument/2006/relationships/image" Target="../media/image132.jpeg"/><Relationship Id="rId5" Type="http://schemas.openxmlformats.org/officeDocument/2006/relationships/image" Target="../media/image126.png"/><Relationship Id="rId15" Type="http://schemas.openxmlformats.org/officeDocument/2006/relationships/image" Target="../media/image116.png"/><Relationship Id="rId10" Type="http://schemas.openxmlformats.org/officeDocument/2006/relationships/image" Target="../media/image131.jpeg"/><Relationship Id="rId4" Type="http://schemas.openxmlformats.org/officeDocument/2006/relationships/image" Target="../media/image125.png"/><Relationship Id="rId9" Type="http://schemas.openxmlformats.org/officeDocument/2006/relationships/image" Target="../media/image130.png"/><Relationship Id="rId14" Type="http://schemas.openxmlformats.org/officeDocument/2006/relationships/image" Target="../media/image115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mailto:fpasque@emory.edu" TargetMode="External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rojector, control panel&#10;&#10;Description automatically generated">
            <a:extLst>
              <a:ext uri="{FF2B5EF4-FFF2-40B4-BE49-F238E27FC236}">
                <a16:creationId xmlns:a16="http://schemas.microsoft.com/office/drawing/2014/main" id="{32850DE5-A547-0D4B-849E-E858AAFCB7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87D8A0C-2EC9-4D85-83D2-0C3966F993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9839" y="1048469"/>
            <a:ext cx="11555392" cy="1957731"/>
          </a:xfrm>
        </p:spPr>
        <p:txBody>
          <a:bodyPr anchor="t">
            <a:noAutofit/>
          </a:bodyPr>
          <a:lstStyle/>
          <a:p>
            <a:r>
              <a:rPr lang="en-US" sz="5400" b="0" i="0" u="none" strike="noStrike" dirty="0">
                <a:solidFill>
                  <a:schemeClr val="bg1"/>
                </a:solidFill>
                <a:effectLst/>
                <a:latin typeface="+mn-lt"/>
              </a:rPr>
              <a:t>The Convergence Era in Diabetes: Therapies and Technologies Redefining T1D and T2D</a:t>
            </a:r>
            <a:endParaRPr lang="en-US" sz="199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9BDFEB3E-FC06-C241-B211-7CF9DE8E5B4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7592" y="4638405"/>
            <a:ext cx="1455436" cy="2097016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3DE1004F-B936-48B9-945C-45A46A6023A4}"/>
              </a:ext>
            </a:extLst>
          </p:cNvPr>
          <p:cNvSpPr txBox="1">
            <a:spLocks/>
          </p:cNvSpPr>
          <p:nvPr/>
        </p:nvSpPr>
        <p:spPr>
          <a:xfrm>
            <a:off x="2634901" y="4638405"/>
            <a:ext cx="7692691" cy="19577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Francisco J. Pasquel, MD, MPH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Associate Professor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Emory University School of Medicine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Rollins School of Public Health </a:t>
            </a:r>
          </a:p>
        </p:txBody>
      </p:sp>
    </p:spTree>
    <p:extLst>
      <p:ext uri="{BB962C8B-B14F-4D97-AF65-F5344CB8AC3E}">
        <p14:creationId xmlns:p14="http://schemas.microsoft.com/office/powerpoint/2010/main" val="3012180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 2">
            <a:extLst>
              <a:ext uri="{FF2B5EF4-FFF2-40B4-BE49-F238E27FC236}">
                <a16:creationId xmlns:a16="http://schemas.microsoft.com/office/drawing/2014/main" id="{9C739B90-83F8-4508-8DDB-B45166B87318}"/>
              </a:ext>
            </a:extLst>
          </p:cNvPr>
          <p:cNvSpPr txBox="1">
            <a:spLocks/>
          </p:cNvSpPr>
          <p:nvPr/>
        </p:nvSpPr>
        <p:spPr>
          <a:xfrm>
            <a:off x="3903437" y="1028310"/>
            <a:ext cx="5411840" cy="47075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Minion Pro"/>
              </a:rPr>
              <a:t>2019 Research Day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E35018E-2489-4698-8C71-3027995B785B}"/>
              </a:ext>
            </a:extLst>
          </p:cNvPr>
          <p:cNvCxnSpPr/>
          <p:nvPr/>
        </p:nvCxnSpPr>
        <p:spPr>
          <a:xfrm>
            <a:off x="3813945" y="1120196"/>
            <a:ext cx="2" cy="378864"/>
          </a:xfrm>
          <a:prstGeom prst="line">
            <a:avLst/>
          </a:prstGeom>
          <a:ln w="63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ubtitle 2">
            <a:extLst>
              <a:ext uri="{FF2B5EF4-FFF2-40B4-BE49-F238E27FC236}">
                <a16:creationId xmlns:a16="http://schemas.microsoft.com/office/drawing/2014/main" id="{9F2F8A22-465D-44F9-81C4-5EF61CC2555D}"/>
              </a:ext>
            </a:extLst>
          </p:cNvPr>
          <p:cNvSpPr txBox="1">
            <a:spLocks/>
          </p:cNvSpPr>
          <p:nvPr/>
        </p:nvSpPr>
        <p:spPr>
          <a:xfrm>
            <a:off x="1731123" y="1046029"/>
            <a:ext cx="4800600" cy="58308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2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Times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6B04A6-48E9-4688-938F-4CEB66395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278" y="240549"/>
            <a:ext cx="10553443" cy="607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644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 2">
            <a:extLst>
              <a:ext uri="{FF2B5EF4-FFF2-40B4-BE49-F238E27FC236}">
                <a16:creationId xmlns:a16="http://schemas.microsoft.com/office/drawing/2014/main" id="{9C739B90-83F8-4508-8DDB-B45166B87318}"/>
              </a:ext>
            </a:extLst>
          </p:cNvPr>
          <p:cNvSpPr txBox="1">
            <a:spLocks/>
          </p:cNvSpPr>
          <p:nvPr/>
        </p:nvSpPr>
        <p:spPr>
          <a:xfrm>
            <a:off x="3903437" y="1028310"/>
            <a:ext cx="5411840" cy="47075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Minion Pro"/>
              </a:rPr>
              <a:t>2019 Research Day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E35018E-2489-4698-8C71-3027995B785B}"/>
              </a:ext>
            </a:extLst>
          </p:cNvPr>
          <p:cNvCxnSpPr/>
          <p:nvPr/>
        </p:nvCxnSpPr>
        <p:spPr>
          <a:xfrm>
            <a:off x="3813945" y="1120196"/>
            <a:ext cx="2" cy="378864"/>
          </a:xfrm>
          <a:prstGeom prst="line">
            <a:avLst/>
          </a:prstGeom>
          <a:ln w="63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ubtitle 2">
            <a:extLst>
              <a:ext uri="{FF2B5EF4-FFF2-40B4-BE49-F238E27FC236}">
                <a16:creationId xmlns:a16="http://schemas.microsoft.com/office/drawing/2014/main" id="{9F2F8A22-465D-44F9-81C4-5EF61CC2555D}"/>
              </a:ext>
            </a:extLst>
          </p:cNvPr>
          <p:cNvSpPr txBox="1">
            <a:spLocks/>
          </p:cNvSpPr>
          <p:nvPr/>
        </p:nvSpPr>
        <p:spPr>
          <a:xfrm>
            <a:off x="1731123" y="1046029"/>
            <a:ext cx="4800600" cy="58308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2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Times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84681B-84BB-4198-A403-BE8526F01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742" y="427465"/>
            <a:ext cx="10564515" cy="600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1823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5C4CB-584C-9CAC-8899-8CF221DBD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942" y="106506"/>
            <a:ext cx="5861021" cy="1325563"/>
          </a:xfrm>
        </p:spPr>
        <p:txBody>
          <a:bodyPr/>
          <a:lstStyle/>
          <a:p>
            <a:r>
              <a:rPr lang="en-US" dirty="0"/>
              <a:t>Dapagliflozin in T1D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2EE293-6006-6053-5767-D35ACEB08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1242" y="230103"/>
            <a:ext cx="4182537" cy="59319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9CD550-A388-0AD8-E273-60231EA6C6DF}"/>
              </a:ext>
            </a:extLst>
          </p:cNvPr>
          <p:cNvSpPr txBox="1"/>
          <p:nvPr/>
        </p:nvSpPr>
        <p:spPr>
          <a:xfrm>
            <a:off x="765157" y="1441738"/>
            <a:ext cx="49234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“inTandem-1”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52-week, phase 3, double-blind RCT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Adults with T1D on optimized insulin therapy (NCT02384941)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Comparing sotagliflozin 200 mg or 400 mg daily vs placebo.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5AD788-BA78-0126-2926-8CF69BC7243E}"/>
              </a:ext>
            </a:extLst>
          </p:cNvPr>
          <p:cNvSpPr txBox="1"/>
          <p:nvPr/>
        </p:nvSpPr>
        <p:spPr>
          <a:xfrm>
            <a:off x="765157" y="3661937"/>
            <a:ext cx="528122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 results: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placebo-adjusted HbA1c reductions were 0.36% and 0.41% with sotagliflozin 200 and 400 mg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Safety: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Adjudicated diabetic ketoacidosis (DKA) occurred in 9 (3.4%) and 11 (4.2%) patients receiving sotagliflozin 200 and 400 mg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4E1E3A-EE6F-6F7C-687A-AF0FE884A222}"/>
              </a:ext>
            </a:extLst>
          </p:cNvPr>
          <p:cNvSpPr txBox="1"/>
          <p:nvPr/>
        </p:nvSpPr>
        <p:spPr>
          <a:xfrm>
            <a:off x="6289964" y="6391398"/>
            <a:ext cx="53848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383636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Buse JB et al. Diabetes Care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83636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 2018;41(9):1970–1980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950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E6D1EF-3316-D3B8-3D50-16E18D5A0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022" y="1200726"/>
            <a:ext cx="4696507" cy="5241637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52940D73-5730-0368-1099-8B4E8DCA1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455" y="166254"/>
            <a:ext cx="10679546" cy="1191491"/>
          </a:xfrm>
        </p:spPr>
        <p:txBody>
          <a:bodyPr>
            <a:noAutofit/>
          </a:bodyPr>
          <a:lstStyle/>
          <a:p>
            <a:r>
              <a:rPr lang="en-US" sz="2800" dirty="0"/>
              <a:t>DKA and Related Events With Sotagliflozin Added to Insulin in Adults With Type 1Diabetes: A Pooled Analysis of the </a:t>
            </a:r>
            <a:r>
              <a:rPr lang="en-US" sz="2800" dirty="0" err="1"/>
              <a:t>inTandem</a:t>
            </a:r>
            <a:r>
              <a:rPr lang="en-US" sz="2800" dirty="0"/>
              <a:t> 1 and 2 Studies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B7634E-A420-35A5-B994-2A14DDAE584F}"/>
              </a:ext>
            </a:extLst>
          </p:cNvPr>
          <p:cNvSpPr txBox="1"/>
          <p:nvPr/>
        </p:nvSpPr>
        <p:spPr>
          <a:xfrm>
            <a:off x="496455" y="1653553"/>
            <a:ext cx="4888345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total of 191 ketosis-related AEs were reported, and 98 underwent adjudication.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DKA events: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37 cases (36 patients) Incidence rates (per 100 patient-years): 0.2 (placebo), 3.1 (sotagliflozin 200 mg), 4.2 (sotagliflozin 400 mg)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DKA-related deaths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BHB increase: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small median rise (~0.05 mmol/L over 52 weeks)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Elevated BHB levels: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47% &gt; 0.6 mmol/L; 7% &gt; 1.5 mmol/L (vs 20% and 2% with placebo)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Risk-mitigation plan: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reduced annualized DKA incidence in both sotagliflozin groups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6BE7FE-FB44-9BB1-98FB-7A5BC19774D3}"/>
              </a:ext>
            </a:extLst>
          </p:cNvPr>
          <p:cNvSpPr txBox="1"/>
          <p:nvPr/>
        </p:nvSpPr>
        <p:spPr>
          <a:xfrm>
            <a:off x="6323100" y="647367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BlinkMacSystemFont"/>
                <a:ea typeface="+mn-ea"/>
                <a:cs typeface="+mn-cs"/>
              </a:rPr>
              <a:t>Peters et al. Diabetes Care. 2020 Nov;43(11):2713-2720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0426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02659B-EE5E-5ACD-19A8-1666C3117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50" y="150903"/>
            <a:ext cx="11582399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Major Clinical Trials of SGLT Inhibitors in Type 1 Diabetes</a:t>
            </a:r>
            <a:br>
              <a:rPr lang="en-US" sz="3600" b="1" dirty="0"/>
            </a:br>
            <a:endParaRPr lang="en-US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642817-80BD-F229-768A-99D73AAA1E1E}"/>
              </a:ext>
            </a:extLst>
          </p:cNvPr>
          <p:cNvSpPr txBox="1"/>
          <p:nvPr/>
        </p:nvSpPr>
        <p:spPr>
          <a:xfrm>
            <a:off x="674252" y="6040023"/>
            <a:ext cx="111171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Dandona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 et al.,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Lancet Diabetes Endocrinol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2017; 5:864–876;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Mathieu C et al., </a:t>
            </a: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Diabetes Care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2018; 41:1938–1946,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Buse JB et al.,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Diabetes Care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2018; 41:1970–1980,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Danne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 et al., </a:t>
            </a: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Diabetes Care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2018; 41:1981–1990,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Garg SK et al.,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NEJM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2017; 377:2337–2348, </a:t>
            </a:r>
          </a:p>
        </p:txBody>
      </p:sp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94CE08C3-3495-4080-E14A-3301E097DB1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74251" y="817977"/>
          <a:ext cx="11117120" cy="522633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83149">
                  <a:extLst>
                    <a:ext uri="{9D8B030D-6E8A-4147-A177-3AD203B41FA5}">
                      <a16:colId xmlns:a16="http://schemas.microsoft.com/office/drawing/2014/main" val="2920979700"/>
                    </a:ext>
                  </a:extLst>
                </a:gridCol>
                <a:gridCol w="1396131">
                  <a:extLst>
                    <a:ext uri="{9D8B030D-6E8A-4147-A177-3AD203B41FA5}">
                      <a16:colId xmlns:a16="http://schemas.microsoft.com/office/drawing/2014/main" val="2436056457"/>
                    </a:ext>
                  </a:extLst>
                </a:gridCol>
                <a:gridCol w="1389640">
                  <a:extLst>
                    <a:ext uri="{9D8B030D-6E8A-4147-A177-3AD203B41FA5}">
                      <a16:colId xmlns:a16="http://schemas.microsoft.com/office/drawing/2014/main" val="1237278967"/>
                    </a:ext>
                  </a:extLst>
                </a:gridCol>
                <a:gridCol w="1389640">
                  <a:extLst>
                    <a:ext uri="{9D8B030D-6E8A-4147-A177-3AD203B41FA5}">
                      <a16:colId xmlns:a16="http://schemas.microsoft.com/office/drawing/2014/main" val="1553484426"/>
                    </a:ext>
                  </a:extLst>
                </a:gridCol>
                <a:gridCol w="1389640">
                  <a:extLst>
                    <a:ext uri="{9D8B030D-6E8A-4147-A177-3AD203B41FA5}">
                      <a16:colId xmlns:a16="http://schemas.microsoft.com/office/drawing/2014/main" val="3769203286"/>
                    </a:ext>
                  </a:extLst>
                </a:gridCol>
                <a:gridCol w="1389640">
                  <a:extLst>
                    <a:ext uri="{9D8B030D-6E8A-4147-A177-3AD203B41FA5}">
                      <a16:colId xmlns:a16="http://schemas.microsoft.com/office/drawing/2014/main" val="928353921"/>
                    </a:ext>
                  </a:extLst>
                </a:gridCol>
                <a:gridCol w="1389640">
                  <a:extLst>
                    <a:ext uri="{9D8B030D-6E8A-4147-A177-3AD203B41FA5}">
                      <a16:colId xmlns:a16="http://schemas.microsoft.com/office/drawing/2014/main" val="3189383780"/>
                    </a:ext>
                  </a:extLst>
                </a:gridCol>
                <a:gridCol w="1389640">
                  <a:extLst>
                    <a:ext uri="{9D8B030D-6E8A-4147-A177-3AD203B41FA5}">
                      <a16:colId xmlns:a16="http://schemas.microsoft.com/office/drawing/2014/main" val="3022224932"/>
                    </a:ext>
                  </a:extLst>
                </a:gridCol>
              </a:tblGrid>
              <a:tr h="645227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b="1" dirty="0"/>
                        <a:t>Trial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b="1"/>
                        <a:t>Agent</a:t>
                      </a:r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/>
                        <a:t>Population (n)</a:t>
                      </a:r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b="1"/>
                        <a:t>Region</a:t>
                      </a:r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/>
                        <a:t>Duration</a:t>
                      </a:r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sz="1400" b="1"/>
                        <a:t>Δ </a:t>
                      </a:r>
                      <a:r>
                        <a:rPr lang="en-US" sz="1400" b="1"/>
                        <a:t>HbA1c</a:t>
                      </a:r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sz="1400" b="1"/>
                        <a:t>Δ </a:t>
                      </a:r>
                      <a:r>
                        <a:rPr lang="en-US" sz="1400" b="1"/>
                        <a:t>Weight</a:t>
                      </a:r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/>
                        <a:t>DKA rate (drug vs placebo)</a:t>
                      </a:r>
                      <a:endParaRPr lang="en-US" sz="1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1010164"/>
                  </a:ext>
                </a:extLst>
              </a:tr>
              <a:tr h="83879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b="1"/>
                        <a:t>DEPICT-1</a:t>
                      </a:r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/>
                        <a:t>Dapagliflozin 5 mg &amp; 10 mg (SGLT2i)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/>
                        <a:t>833</a:t>
                      </a:r>
                      <a:r>
                        <a:rPr lang="en-US" sz="1400"/>
                        <a:t> adults with T1D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/>
                        <a:t>Global (multi-region)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/>
                        <a:t>24 wk (+ 52 wk extension)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/>
                        <a:t>−0.45 %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/>
                        <a:t>−3.0 kg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/>
                        <a:t>1.0 -2.0 % vs 1.0 %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5870801"/>
                  </a:ext>
                </a:extLst>
              </a:tr>
              <a:tr h="83879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b="1"/>
                        <a:t>DEPICT-2</a:t>
                      </a:r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/>
                        <a:t>Dapagliflozin 5 mg &amp; 10 mg (SGLT2i)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/>
                        <a:t>815</a:t>
                      </a:r>
                      <a:r>
                        <a:rPr lang="en-US" sz="1400"/>
                        <a:t> adults with T1D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/>
                        <a:t>North America + Europe + Japan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/>
                        <a:t>24–52 </a:t>
                      </a:r>
                      <a:r>
                        <a:rPr lang="en-US" sz="1400" dirty="0" err="1"/>
                        <a:t>wk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/>
                        <a:t>−0.42 %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/>
                        <a:t>−3.7%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/>
                        <a:t>2.2–2.6 % vs 0 %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0510801"/>
                  </a:ext>
                </a:extLst>
              </a:tr>
              <a:tr h="1032363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b="1"/>
                        <a:t>inTandem 1</a:t>
                      </a:r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/>
                        <a:t>Sotagliflozin 200 mg &amp; 400 mg (Dual SGLT1/2i)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/>
                        <a:t>793</a:t>
                      </a:r>
                      <a:r>
                        <a:rPr lang="en-US" sz="1400"/>
                        <a:t> adults with T1D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/>
                        <a:t>North America (US &amp; Canada)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/>
                        <a:t>52 wk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/>
                        <a:t>−0.41 %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/>
                        <a:t>−3.1 kg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/>
                        <a:t>3.4–4.2 % vs 0.4 %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6196825"/>
                  </a:ext>
                </a:extLst>
              </a:tr>
              <a:tr h="1032363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b="1"/>
                        <a:t>inTandem 2</a:t>
                      </a:r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/>
                        <a:t>Sotagliflozin 200 mg &amp; 400 mg (Dual SGLT1/2i)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/>
                        <a:t>782</a:t>
                      </a:r>
                      <a:r>
                        <a:rPr lang="en-US" sz="1400"/>
                        <a:t> adults with T1D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fr-FR" sz="1400"/>
                        <a:t>Europe (UK, France, Germany etc.)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/>
                        <a:t>52 wk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/>
                        <a:t>−0.37%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/>
                        <a:t>−2.9 kg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/>
                        <a:t>2.3–3.4 % vs 0 %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1057361"/>
                  </a:ext>
                </a:extLst>
              </a:tr>
              <a:tr h="83879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b="1"/>
                        <a:t>inTandem 3</a:t>
                      </a:r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it-IT" sz="1400"/>
                        <a:t>Sotagliflozin 400 mg (Dual SGLT1/2i)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/>
                        <a:t>1,402</a:t>
                      </a:r>
                      <a:r>
                        <a:rPr lang="en-US" sz="1400"/>
                        <a:t> adults with T1D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/>
                        <a:t>Global (10 countries)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/>
                        <a:t>24 wk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/>
                        <a:t>−0.46 %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/>
                        <a:t>−3.0 kg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/>
                        <a:t>3.0 % vs 0.6 %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72374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2559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05EA5-F7D9-D5A1-6833-F32BB0AF4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8" y="319314"/>
            <a:ext cx="9477377" cy="1030515"/>
          </a:xfrm>
        </p:spPr>
        <p:txBody>
          <a:bodyPr anchor="ctr">
            <a:normAutofit/>
          </a:bodyPr>
          <a:lstStyle/>
          <a:p>
            <a:r>
              <a:rPr lang="en-US" sz="4000" dirty="0"/>
              <a:t>Continuous Ketone Monitoring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34CBA4-6AD4-F949-FBDD-62EBCDF5FF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4" t="3149" r="1577" b="1884"/>
          <a:stretch/>
        </p:blipFill>
        <p:spPr>
          <a:xfrm>
            <a:off x="4757848" y="1660151"/>
            <a:ext cx="7234982" cy="3136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8F1AEA-D436-6065-3049-8ACB6A4F17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72" b="4616"/>
          <a:stretch/>
        </p:blipFill>
        <p:spPr>
          <a:xfrm>
            <a:off x="1147335" y="4968816"/>
            <a:ext cx="10845495" cy="1431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84015-0154-8521-1CF0-60B4AC070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03" y="1922401"/>
            <a:ext cx="4262174" cy="2874375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Subcutaneous CKM</a:t>
            </a:r>
          </a:p>
          <a:p>
            <a:r>
              <a:rPr lang="en-US" sz="2400" dirty="0"/>
              <a:t>12 patients without diabetes on low carb diet</a:t>
            </a:r>
          </a:p>
          <a:p>
            <a:r>
              <a:rPr lang="en-US" sz="2400" dirty="0"/>
              <a:t>14-day sensor wear</a:t>
            </a:r>
          </a:p>
          <a:p>
            <a:r>
              <a:rPr lang="en-US" sz="2400" dirty="0"/>
              <a:t>Sensor ketone measurements compared to capillary ketone values</a:t>
            </a:r>
          </a:p>
          <a:p>
            <a:r>
              <a:rPr lang="en-US" sz="2400" dirty="0"/>
              <a:t>Device integration with CGM </a:t>
            </a:r>
          </a:p>
          <a:p>
            <a:r>
              <a:rPr lang="en-US" sz="2400" dirty="0"/>
              <a:t>Applications in T1D (SGLT2i)</a:t>
            </a:r>
          </a:p>
          <a:p>
            <a:endParaRPr lang="en-US" sz="2400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02454B1C-0341-BE8C-0CF9-28497FF6E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92333"/>
            <a:ext cx="65" cy="1846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5B616B"/>
              </a:solidFill>
              <a:effectLst/>
              <a:uLnTx/>
              <a:uFillTx/>
              <a:latin typeface="BlinkMacSystemFont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646F78-E5E8-53ED-F910-5A9D3479A591}"/>
              </a:ext>
            </a:extLst>
          </p:cNvPr>
          <p:cNvSpPr txBox="1"/>
          <p:nvPr/>
        </p:nvSpPr>
        <p:spPr>
          <a:xfrm>
            <a:off x="-60382" y="6626691"/>
            <a:ext cx="63365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Alva et al. J Diabetes Sci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Techol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2021.</a:t>
            </a:r>
          </a:p>
        </p:txBody>
      </p:sp>
    </p:spTree>
    <p:extLst>
      <p:ext uri="{BB962C8B-B14F-4D97-AF65-F5344CB8AC3E}">
        <p14:creationId xmlns:p14="http://schemas.microsoft.com/office/powerpoint/2010/main" val="1980648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8412A-0965-9C02-D812-1B64EBC5C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2600" cy="1325563"/>
          </a:xfrm>
        </p:spPr>
        <p:txBody>
          <a:bodyPr/>
          <a:lstStyle/>
          <a:p>
            <a:r>
              <a:rPr lang="en-US" dirty="0"/>
              <a:t>NIDDK-Funded Trials on SGLT Inhibitors and DKA Mitigation in Type 1 Diabetes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B42B7BB3-BCF8-EAB7-254A-B745C49B5E0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690688"/>
          <a:ext cx="10756900" cy="438467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143925">
                  <a:extLst>
                    <a:ext uri="{9D8B030D-6E8A-4147-A177-3AD203B41FA5}">
                      <a16:colId xmlns:a16="http://schemas.microsoft.com/office/drawing/2014/main" val="1070870189"/>
                    </a:ext>
                  </a:extLst>
                </a:gridCol>
                <a:gridCol w="4027342">
                  <a:extLst>
                    <a:ext uri="{9D8B030D-6E8A-4147-A177-3AD203B41FA5}">
                      <a16:colId xmlns:a16="http://schemas.microsoft.com/office/drawing/2014/main" val="743636651"/>
                    </a:ext>
                  </a:extLst>
                </a:gridCol>
                <a:gridCol w="3585633">
                  <a:extLst>
                    <a:ext uri="{9D8B030D-6E8A-4147-A177-3AD203B41FA5}">
                      <a16:colId xmlns:a16="http://schemas.microsoft.com/office/drawing/2014/main" val="1143088098"/>
                    </a:ext>
                  </a:extLst>
                </a:gridCol>
              </a:tblGrid>
              <a:tr h="455308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b="1" dirty="0"/>
                        <a:t>PI / Institution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b="1"/>
                        <a:t>Project Title (Short)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b="1"/>
                        <a:t>Focus / Theme</a:t>
                      </a: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473731"/>
                  </a:ext>
                </a:extLst>
              </a:tr>
              <a:tr h="785873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b="1"/>
                        <a:t>R. Bergenstal (HealthPartners)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/>
                        <a:t>Mitigating DKA on SGLT1/2 Inhibitor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/>
                        <a:t>Risk factors + enhanced glucose-ketone reporting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64844514"/>
                  </a:ext>
                </a:extLst>
              </a:tr>
              <a:tr h="785873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b="1"/>
                        <a:t>A. Haidar (McGill Univ.)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it-IT"/>
                        <a:t>Continuous Ketone Monitoring + SGLT2i (T1D)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/>
                        <a:t>CKM validation to detect early ketosis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79449332"/>
                  </a:ext>
                </a:extLst>
              </a:tr>
              <a:tr h="785873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b="1" dirty="0"/>
                        <a:t>D. O’Neal (Univ. of Melbourne)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/>
                        <a:t>Response Thresholds for CKM with Sotagliflozin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/>
                        <a:t>Optimizing CKM alert thresholds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7040463"/>
                  </a:ext>
                </a:extLst>
              </a:tr>
              <a:tr h="785873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it-IT" b="1"/>
                        <a:t>J. Pettus (UC San Diego)</a:t>
                      </a:r>
                      <a:endParaRPr lang="it-IT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/>
                        <a:t>CKM for Safe SGLT Use in T1D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/>
                        <a:t>Real-world feasibility and DKA reduction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4577573"/>
                  </a:ext>
                </a:extLst>
              </a:tr>
              <a:tr h="785873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b="1"/>
                        <a:t>R. Pratley / S. Taylor (AdventHealth)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sv-SE"/>
                        <a:t>KARMA: Ketone Monitoring for DKA Risk Mitigation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dirty="0"/>
                        <a:t>Structured monitoring algorithms for safety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820668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FC23A11-93E6-BF54-F002-623A0042A404}"/>
              </a:ext>
            </a:extLst>
          </p:cNvPr>
          <p:cNvSpPr txBox="1"/>
          <p:nvPr/>
        </p:nvSpPr>
        <p:spPr>
          <a:xfrm>
            <a:off x="9359900" y="631190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NIH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RePORTER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858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F3B9E-E9C9-554B-615E-457211E80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300" y="1889918"/>
            <a:ext cx="8699500" cy="2250282"/>
          </a:xfrm>
        </p:spPr>
        <p:txBody>
          <a:bodyPr/>
          <a:lstStyle/>
          <a:p>
            <a:r>
              <a:rPr lang="en-US" dirty="0"/>
              <a:t>What about GLP-1RA or Dual GIP/GLP-1RA in T1D? </a:t>
            </a:r>
          </a:p>
        </p:txBody>
      </p:sp>
    </p:spTree>
    <p:extLst>
      <p:ext uri="{BB962C8B-B14F-4D97-AF65-F5344CB8AC3E}">
        <p14:creationId xmlns:p14="http://schemas.microsoft.com/office/powerpoint/2010/main" val="35210884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D49DCA-B919-87C2-A8A5-3BD738945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BC1A3-BCBD-2025-AB48-ED0B4EC33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177" y="264728"/>
            <a:ext cx="10711646" cy="1157085"/>
          </a:xfrm>
        </p:spPr>
        <p:txBody>
          <a:bodyPr>
            <a:noAutofit/>
          </a:bodyPr>
          <a:lstStyle/>
          <a:p>
            <a:r>
              <a:rPr lang="en-US" sz="2400" dirty="0">
                <a:effectLst/>
                <a:latin typeface="Helvetica" pitchFamily="2" charset="0"/>
              </a:rPr>
              <a:t>Annual GLP-1RA or Dual GIP/GLP-1RA Prescriptions Rates Among Different Subpopulations, 2010 to 2024</a:t>
            </a:r>
            <a:br>
              <a:rPr lang="en-US" sz="2400" dirty="0">
                <a:effectLst/>
                <a:latin typeface="Helvetica" pitchFamily="2" charset="0"/>
              </a:rPr>
            </a:b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C5B086-BBDC-4A88-EC06-EED038ECE45D}"/>
              </a:ext>
            </a:extLst>
          </p:cNvPr>
          <p:cNvSpPr txBox="1"/>
          <p:nvPr/>
        </p:nvSpPr>
        <p:spPr>
          <a:xfrm>
            <a:off x="8311575" y="6331819"/>
            <a:ext cx="3492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 et al. JAMA Network Open  2025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A290465-545A-8BD9-D490-AF057401E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1700" y="1039155"/>
            <a:ext cx="7200900" cy="529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7369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BB469-9CD0-8054-E47E-D8D639249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354" y="378583"/>
            <a:ext cx="10432245" cy="970226"/>
          </a:xfrm>
        </p:spPr>
        <p:txBody>
          <a:bodyPr>
            <a:noAutofit/>
          </a:bodyPr>
          <a:lstStyle/>
          <a:p>
            <a:r>
              <a:rPr lang="en-US" sz="3200" dirty="0">
                <a:effectLst/>
                <a:latin typeface="Helvetica" pitchFamily="2" charset="0"/>
              </a:rPr>
              <a:t>Trends in </a:t>
            </a:r>
            <a:r>
              <a:rPr lang="en-US" sz="3200" dirty="0">
                <a:latin typeface="Helvetica" pitchFamily="2" charset="0"/>
              </a:rPr>
              <a:t>GLP-1 and SGLT-I </a:t>
            </a:r>
            <a:r>
              <a:rPr lang="en-US" sz="3200" dirty="0">
                <a:effectLst/>
                <a:latin typeface="Helvetica" pitchFamily="2" charset="0"/>
              </a:rPr>
              <a:t>Prescribed Among People With </a:t>
            </a:r>
            <a:r>
              <a:rPr lang="en-US" sz="3200" b="1" dirty="0">
                <a:effectLst/>
                <a:latin typeface="Helvetica" pitchFamily="2" charset="0"/>
              </a:rPr>
              <a:t>Type 1 Diabetes (T1D)</a:t>
            </a:r>
            <a:r>
              <a:rPr lang="en-US" sz="3200" dirty="0">
                <a:effectLst/>
                <a:latin typeface="Helvetica" pitchFamily="2" charset="0"/>
              </a:rPr>
              <a:t>, 2010-2023</a:t>
            </a:r>
            <a:br>
              <a:rPr lang="en-US" sz="3200" dirty="0">
                <a:effectLst/>
                <a:latin typeface="Helvetica" pitchFamily="2" charset="0"/>
              </a:rPr>
            </a:b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1FC407-19F0-15C4-F398-8E4853E5B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801" y="1086828"/>
            <a:ext cx="7703364" cy="54941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5728EC-0DA0-A6AA-4D08-A25C14F58FDD}"/>
              </a:ext>
            </a:extLst>
          </p:cNvPr>
          <p:cNvSpPr txBox="1"/>
          <p:nvPr/>
        </p:nvSpPr>
        <p:spPr>
          <a:xfrm>
            <a:off x="9431475" y="6211685"/>
            <a:ext cx="2013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 et al. JAMA 2024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230AFE-9426-14DF-B056-493C82766BA0}"/>
              </a:ext>
            </a:extLst>
          </p:cNvPr>
          <p:cNvSpPr txBox="1"/>
          <p:nvPr/>
        </p:nvSpPr>
        <p:spPr>
          <a:xfrm>
            <a:off x="6147538" y="5050247"/>
            <a:ext cx="2635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SGLT-2i by comorbidities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757892-C1D2-E136-F242-A88AA58DB638}"/>
              </a:ext>
            </a:extLst>
          </p:cNvPr>
          <p:cNvSpPr txBox="1"/>
          <p:nvPr/>
        </p:nvSpPr>
        <p:spPr>
          <a:xfrm>
            <a:off x="2009522" y="5050247"/>
            <a:ext cx="2872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GLP-1 RA by comorbidities   </a:t>
            </a:r>
          </a:p>
        </p:txBody>
      </p:sp>
    </p:spTree>
    <p:extLst>
      <p:ext uri="{BB962C8B-B14F-4D97-AF65-F5344CB8AC3E}">
        <p14:creationId xmlns:p14="http://schemas.microsoft.com/office/powerpoint/2010/main" val="2982509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1D17E-C5C6-D7AC-1E81-A2EBB7334A9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2462" y="84503"/>
            <a:ext cx="10844212" cy="682000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Conflicts of Interest (last 3 years) and Research Support 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07BA1AD-92EE-83D3-70FA-AE86A511DBA9}"/>
              </a:ext>
            </a:extLst>
          </p:cNvPr>
          <p:cNvGraphicFramePr>
            <a:graphicFrameLocks noGrp="1"/>
          </p:cNvGraphicFramePr>
          <p:nvPr/>
        </p:nvGraphicFramePr>
        <p:xfrm>
          <a:off x="776288" y="766504"/>
          <a:ext cx="10844212" cy="560909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9116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78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147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43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External Industry Relationships *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60203" marR="60203" marT="30105" marB="30105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Company Name(s) / Institution 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60203" marR="60203" marT="30105" marB="30105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Role (compensation)  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60203" marR="60203" marT="30105" marB="30105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32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Equity, stock, or options in biomedical industry companies or publishers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60203" marR="60203" marT="30105" marB="3010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JAMA Network Open (active)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/>
                          <a:ea typeface="ＭＳ Ｐゴシック" charset="0"/>
                          <a:cs typeface="Calibri"/>
                        </a:rPr>
                        <a:t>Diabetes Care (active) </a:t>
                      </a:r>
                    </a:p>
                  </a:txBody>
                  <a:tcPr marL="60203" marR="60203" marT="30105" marB="3010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Associate Editor (salary support) </a:t>
                      </a:r>
                      <a:endParaRPr kumimoji="0" lang="es-ES_tradnl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60203" marR="60203" marT="30105" marB="30105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2113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Industry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Advisory/Consultant activities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60203" marR="60203" marT="30110" marB="3011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Dexcom (2023 –completed) </a:t>
                      </a:r>
                    </a:p>
                  </a:txBody>
                  <a:tcPr marL="60203" marR="60203" marT="30110" marB="3011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Consultant (personal fees) 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60203" marR="60203" marT="30110" marB="3011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82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Insulet (2024 - completed) 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ＭＳ Ｐゴシック" charset="0"/>
                        <a:cs typeface="Calibr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60203" marR="60203" marT="30110" marB="3011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Consultant (fees to Emory) 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60203" marR="60203" marT="30110" marB="30110" horzOverflow="overflow"/>
                </a:tc>
                <a:extLst>
                  <a:ext uri="{0D108BD9-81ED-4DB2-BD59-A6C34878D82A}">
                    <a16:rowId xmlns:a16="http://schemas.microsoft.com/office/drawing/2014/main" val="60710622"/>
                  </a:ext>
                </a:extLst>
              </a:tr>
              <a:tr h="1533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Industry Funds for Research 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60203" marR="60203" marT="30110" marB="3011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Insulet* (active)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Dexcom* (active)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Ideal Medical Technologies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Novo Nordisk (active)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Tandem Diabetes Care (active) </a:t>
                      </a:r>
                    </a:p>
                  </a:txBody>
                  <a:tcPr marL="60203" marR="60203" marT="30110" marB="3011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PI or site PI (funds to Emory)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*support with devices for my research   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60203" marR="60203" marT="30110" marB="3011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240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Federal Funds for Research 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ＭＳ Ｐゴシック" charset="0"/>
                        <a:cs typeface="Calibri"/>
                      </a:endParaRPr>
                    </a:p>
                  </a:txBody>
                  <a:tcPr marL="60203" marR="60203" marT="30110" marB="3011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NIDDK P30DK111024 (active)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NIDDK R01DK138366 (active) </a:t>
                      </a:r>
                    </a:p>
                  </a:txBody>
                  <a:tcPr marL="60203" marR="60203" marT="30110" marB="3011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Ｐゴシック" charset="0"/>
                          <a:cs typeface="Calibri"/>
                        </a:rPr>
                        <a:t>PI or Core Co-Director </a:t>
                      </a:r>
                      <a:r>
                        <a:rPr kumimoji="0" lang="en-US" sz="20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(funds to Emory)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Ｐゴシック" charset="0"/>
                          <a:cs typeface="Calibri"/>
                        </a:rPr>
                        <a:t> </a:t>
                      </a:r>
                    </a:p>
                  </a:txBody>
                  <a:tcPr marL="60203" marR="60203" marT="30110" marB="30110" horzOverflow="overflow"/>
                </a:tc>
                <a:extLst>
                  <a:ext uri="{0D108BD9-81ED-4DB2-BD59-A6C34878D82A}">
                    <a16:rowId xmlns:a16="http://schemas.microsoft.com/office/drawing/2014/main" val="14167033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52145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67F6E-FBBF-2DDC-69EE-6D536528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149225"/>
            <a:ext cx="11391900" cy="1325563"/>
          </a:xfrm>
        </p:spPr>
        <p:txBody>
          <a:bodyPr/>
          <a:lstStyle/>
          <a:p>
            <a:r>
              <a:rPr lang="en-US" dirty="0"/>
              <a:t>Major Phase 3 Trials of Liraglutide in T1D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7EAC10D-5882-9028-4199-2A7BF407ACA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95275" y="1330325"/>
          <a:ext cx="11601450" cy="475890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3290855666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val="2695154689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924431064"/>
                    </a:ext>
                  </a:extLst>
                </a:gridCol>
                <a:gridCol w="1587500">
                  <a:extLst>
                    <a:ext uri="{9D8B030D-6E8A-4147-A177-3AD203B41FA5}">
                      <a16:colId xmlns:a16="http://schemas.microsoft.com/office/drawing/2014/main" val="2059197610"/>
                    </a:ext>
                  </a:extLst>
                </a:gridCol>
                <a:gridCol w="3632200">
                  <a:extLst>
                    <a:ext uri="{9D8B030D-6E8A-4147-A177-3AD203B41FA5}">
                      <a16:colId xmlns:a16="http://schemas.microsoft.com/office/drawing/2014/main" val="3460078695"/>
                    </a:ext>
                  </a:extLst>
                </a:gridCol>
              </a:tblGrid>
              <a:tr h="274102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b="1" dirty="0"/>
                        <a:t>Trial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b="1"/>
                        <a:t>Agent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b="1"/>
                        <a:t>Population (n)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b="1"/>
                        <a:t>Duration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b="1"/>
                        <a:t>Key Findings</a:t>
                      </a: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3742649"/>
                  </a:ext>
                </a:extLst>
              </a:tr>
              <a:tr h="2297954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b="1"/>
                        <a:t>ADJUNCT ONE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/>
                        <a:t>Liraglutide 0.6, 1.2, or 1.8 mg daily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b="1" dirty="0"/>
                        <a:t>1,398 adults with T1D</a:t>
                      </a:r>
                      <a:r>
                        <a:rPr lang="en-US" dirty="0"/>
                        <a:t> (BMI ≥ 20 kg/m²)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/>
                        <a:t>52 weeks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dirty="0"/>
                        <a:t>HbA1c ↓ ~0.2–0.15%</a:t>
                      </a:r>
                    </a:p>
                    <a:p>
                      <a:pPr algn="l">
                        <a:buNone/>
                      </a:pPr>
                      <a:r>
                        <a:rPr lang="en-US" dirty="0"/>
                        <a:t>weight ↓ ~4.9 kg</a:t>
                      </a:r>
                    </a:p>
                    <a:p>
                      <a:pPr algn="l">
                        <a:buNone/>
                      </a:pPr>
                      <a:r>
                        <a:rPr lang="en-US" dirty="0"/>
                        <a:t>TDI       ↓ ~5%. </a:t>
                      </a:r>
                    </a:p>
                    <a:p>
                      <a:pPr algn="l">
                        <a:buNone/>
                      </a:pPr>
                      <a:r>
                        <a:rPr lang="en-US" dirty="0"/>
                        <a:t>↑ GI side effects; </a:t>
                      </a:r>
                    </a:p>
                    <a:p>
                      <a:pPr algn="l">
                        <a:buNone/>
                      </a:pPr>
                      <a:r>
                        <a:rPr lang="en-US" dirty="0"/>
                        <a:t>↑ DKA events (8)</a:t>
                      </a:r>
                    </a:p>
                    <a:p>
                      <a:pPr algn="l">
                        <a:buNone/>
                      </a:pPr>
                      <a:r>
                        <a:rPr lang="en-US" dirty="0"/>
                        <a:t>ketosis (plasma ketone level &gt;1.5 mmol/L) 11.2%, 7.5%, and 6.3% vs 6.9%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3233623"/>
                  </a:ext>
                </a:extLst>
              </a:tr>
              <a:tr h="2095193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b="1" dirty="0"/>
                        <a:t>ADJUNCT TWO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/>
                        <a:t>Liraglutide 0.6, 1.2, or 1.8 mg daily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b="1" dirty="0"/>
                        <a:t>835 adults with T1D</a:t>
                      </a:r>
                      <a:r>
                        <a:rPr lang="en-US" dirty="0"/>
                        <a:t> (BMI ≥ 20 kg/m²)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/>
                        <a:t>26 weeks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dirty="0"/>
                        <a:t>HbA1c ↓ ~0.2%; </a:t>
                      </a:r>
                    </a:p>
                    <a:p>
                      <a:pPr algn="l">
                        <a:buNone/>
                      </a:pPr>
                      <a:r>
                        <a:rPr lang="en-US" dirty="0"/>
                        <a:t>weight ↓ ~5.1kg;</a:t>
                      </a:r>
                    </a:p>
                    <a:p>
                      <a:pPr algn="l">
                        <a:buNone/>
                      </a:pPr>
                      <a:r>
                        <a:rPr lang="en-US" dirty="0"/>
                        <a:t>TDI       ↓ ~10%; </a:t>
                      </a:r>
                    </a:p>
                    <a:p>
                      <a:pPr algn="l">
                        <a:buNone/>
                      </a:pPr>
                      <a:r>
                        <a:rPr lang="en-US" dirty="0"/>
                        <a:t>↑ Ketosis (0.5 vs. 0.1 events/patient/year; P = 0.01)</a:t>
                      </a:r>
                    </a:p>
                    <a:p>
                      <a:pPr algn="l">
                        <a:buNone/>
                      </a:pPr>
                      <a:r>
                        <a:rPr lang="en-US" dirty="0"/>
                        <a:t>1 case of DKA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321756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2F1996A-4B33-5169-711C-4E17B6390227}"/>
              </a:ext>
            </a:extLst>
          </p:cNvPr>
          <p:cNvSpPr txBox="1"/>
          <p:nvPr/>
        </p:nvSpPr>
        <p:spPr>
          <a:xfrm>
            <a:off x="6410036" y="608923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38363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Mathieu C et al. Diabetes Care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8363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2016;39(10):1702–1710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Ahren B et al. Diabetes Care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2016;39(10):1693–1701</a:t>
            </a:r>
          </a:p>
        </p:txBody>
      </p:sp>
    </p:spTree>
    <p:extLst>
      <p:ext uri="{BB962C8B-B14F-4D97-AF65-F5344CB8AC3E}">
        <p14:creationId xmlns:p14="http://schemas.microsoft.com/office/powerpoint/2010/main" val="32271597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73E5C9BA-7857-497D-805A-9D2376A72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1563688"/>
            <a:ext cx="6014713" cy="466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A3B2CE1-2573-A3A9-91E2-9A44BE749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87" y="289421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/>
              <a:t>Glycated Hemoglobin Levels in Patients with Recently Diagnosed Type 1 Diabetes.</a:t>
            </a:r>
            <a:endParaRPr lang="en-US" sz="32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24AA0F-A359-CB49-A267-AD0EC3D326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3700" y="1783556"/>
            <a:ext cx="47371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N=10 adults with new-onset T1D treated with semaglutide + SOC insulin.</a:t>
            </a:r>
          </a:p>
          <a:p>
            <a:r>
              <a:rPr lang="en-US" sz="2400" dirty="0"/>
              <a:t>HbA1c: ↓ from ~11.7 → ~5.7% by 12 mo.</a:t>
            </a:r>
          </a:p>
          <a:p>
            <a:r>
              <a:rPr lang="en-US" sz="2400" dirty="0"/>
              <a:t>Most stopped prandial insulin by 3 </a:t>
            </a:r>
            <a:r>
              <a:rPr lang="en-US" sz="2400" dirty="0" err="1"/>
              <a:t>mo</a:t>
            </a:r>
            <a:r>
              <a:rPr lang="en-US" sz="2400" dirty="0"/>
              <a:t>; 7/10 stopped basal by 6 mo.</a:t>
            </a:r>
          </a:p>
          <a:p>
            <a:r>
              <a:rPr lang="en-US" sz="2400" dirty="0"/>
              <a:t>No DKA; uncontrolled single-center series.</a:t>
            </a:r>
          </a:p>
          <a:p>
            <a:r>
              <a:rPr lang="en-US" sz="2400" dirty="0"/>
              <a:t>Potential for near-normoglycemia with early GLP-1 RA use?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8C829C-C42F-07CF-5475-A84175939C50}"/>
              </a:ext>
            </a:extLst>
          </p:cNvPr>
          <p:cNvSpPr txBox="1"/>
          <p:nvPr/>
        </p:nvSpPr>
        <p:spPr>
          <a:xfrm>
            <a:off x="7162800" y="6396335"/>
            <a:ext cx="47117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OTNEJMScalaSansLF"/>
                <a:ea typeface="+mn-ea"/>
                <a:cs typeface="+mn-cs"/>
              </a:rPr>
              <a:t>Dandona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OTNEJMScalaSansLF"/>
                <a:ea typeface="+mn-ea"/>
                <a:cs typeface="+mn-cs"/>
              </a:rPr>
              <a:t> et al. N Engl J Med 2023;389:958-959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2355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FB164D8-4851-4685-C73A-9A82E7334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en-US" b="1" dirty="0"/>
            </a:br>
            <a:r>
              <a:rPr lang="en-US" b="1" dirty="0"/>
              <a:t>How about weight loss, time in range, and no hypoglycemia????  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That would be a nice study! </a:t>
            </a:r>
          </a:p>
        </p:txBody>
      </p:sp>
    </p:spTree>
    <p:extLst>
      <p:ext uri="{BB962C8B-B14F-4D97-AF65-F5344CB8AC3E}">
        <p14:creationId xmlns:p14="http://schemas.microsoft.com/office/powerpoint/2010/main" val="3400185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46C380-3CED-E7AE-6C43-EA055FE6F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6423" y="2206281"/>
            <a:ext cx="5808308" cy="40627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978CDC-D4D1-509E-B373-EC8C5B0C7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636" y="171240"/>
            <a:ext cx="5950564" cy="20350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280B0D-5787-58A8-41DD-5EAC5DCFF6D2}"/>
              </a:ext>
            </a:extLst>
          </p:cNvPr>
          <p:cNvSpPr txBox="1"/>
          <p:nvPr/>
        </p:nvSpPr>
        <p:spPr>
          <a:xfrm>
            <a:off x="1031369" y="3220135"/>
            <a:ext cx="345173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Primary endpoint: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meeting all: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70% TIR (70–180 mg/dL)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&lt;4% time &lt;70 mg/dL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≥5% weight loss</a:t>
            </a:r>
          </a:p>
        </p:txBody>
      </p:sp>
    </p:spTree>
    <p:extLst>
      <p:ext uri="{BB962C8B-B14F-4D97-AF65-F5344CB8AC3E}">
        <p14:creationId xmlns:p14="http://schemas.microsoft.com/office/powerpoint/2010/main" val="29166127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0824A-C2D4-D484-E5BC-4B45F90D3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36300" cy="1325563"/>
          </a:xfrm>
        </p:spPr>
        <p:txBody>
          <a:bodyPr>
            <a:noAutofit/>
          </a:bodyPr>
          <a:lstStyle/>
          <a:p>
            <a:r>
              <a:rPr lang="en-US" sz="3200" dirty="0"/>
              <a:t>Percentage of Patients Achieving the Primary Composite Outcome in Semaglutide versus Placebo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C2139C-A15C-2F8D-FAC9-7035ABB69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605" y="1589088"/>
            <a:ext cx="6231426" cy="45188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708A65-C64B-D105-7D04-E18C4D4B1622}"/>
              </a:ext>
            </a:extLst>
          </p:cNvPr>
          <p:cNvSpPr txBox="1"/>
          <p:nvPr/>
        </p:nvSpPr>
        <p:spPr>
          <a:xfrm>
            <a:off x="8826500" y="6308209"/>
            <a:ext cx="3721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Shah et al. NEJM Evid 2025;4(8)</a:t>
            </a:r>
          </a:p>
        </p:txBody>
      </p:sp>
    </p:spTree>
    <p:extLst>
      <p:ext uri="{BB962C8B-B14F-4D97-AF65-F5344CB8AC3E}">
        <p14:creationId xmlns:p14="http://schemas.microsoft.com/office/powerpoint/2010/main" val="28777627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23426-15FC-7284-205F-CDC5AFE17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47925"/>
            <a:ext cx="10515600" cy="1325563"/>
          </a:xfrm>
        </p:spPr>
        <p:txBody>
          <a:bodyPr/>
          <a:lstStyle/>
          <a:p>
            <a:r>
              <a:rPr lang="en-US" dirty="0"/>
              <a:t>How about technologies in T2D  </a:t>
            </a:r>
          </a:p>
        </p:txBody>
      </p:sp>
    </p:spTree>
    <p:extLst>
      <p:ext uri="{BB962C8B-B14F-4D97-AF65-F5344CB8AC3E}">
        <p14:creationId xmlns:p14="http://schemas.microsoft.com/office/powerpoint/2010/main" val="21756212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>
            <a:extLst>
              <a:ext uri="{FF2B5EF4-FFF2-40B4-BE49-F238E27FC236}">
                <a16:creationId xmlns:a16="http://schemas.microsoft.com/office/drawing/2014/main" id="{E668E865-0938-B050-94F9-CC9F7A70EA20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12888" y="6489701"/>
            <a:ext cx="9163051" cy="3857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339" name="Date Placeholder 3">
            <a:extLst>
              <a:ext uri="{FF2B5EF4-FFF2-40B4-BE49-F238E27FC236}">
                <a16:creationId xmlns:a16="http://schemas.microsoft.com/office/drawing/2014/main" id="{3318D1F3-6052-FCA4-0AE3-54474060B273}"/>
              </a:ext>
            </a:extLst>
          </p:cNvPr>
          <p:cNvSpPr>
            <a:spLocks noGrp="1" noChangeArrowheads="1"/>
          </p:cNvSpPr>
          <p:nvPr>
            <p:custDataLst>
              <p:tags r:id="rId2"/>
            </p:custDataLst>
          </p:nvPr>
        </p:nvSpPr>
        <p:spPr bwMode="auto">
          <a:xfrm>
            <a:off x="1524000" y="6472238"/>
            <a:ext cx="2540000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6032" tIns="63500" rIns="127000" bIns="63500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Date of Download:  11/11/2024</a:t>
            </a:r>
          </a:p>
        </p:txBody>
      </p:sp>
      <p:sp>
        <p:nvSpPr>
          <p:cNvPr id="16388" name="Footer Placeholder 4">
            <a:extLst>
              <a:ext uri="{FF2B5EF4-FFF2-40B4-BE49-F238E27FC236}">
                <a16:creationId xmlns:a16="http://schemas.microsoft.com/office/drawing/2014/main" id="{D072F741-C134-800E-3FF1-3C238B618085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4629150" y="6470651"/>
            <a:ext cx="6038850" cy="385763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rIns="256032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Copyright © 2024 American Diabetes Association. All rights reserved.</a:t>
            </a:r>
          </a:p>
        </p:txBody>
      </p:sp>
      <p:sp>
        <p:nvSpPr>
          <p:cNvPr id="16389" name="Text Placeholder 2">
            <a:extLst>
              <a:ext uri="{FF2B5EF4-FFF2-40B4-BE49-F238E27FC236}">
                <a16:creationId xmlns:a16="http://schemas.microsoft.com/office/drawing/2014/main" id="{46169574-2EC3-4670-E33C-1435CAAC4CD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186153" y="119063"/>
            <a:ext cx="8245312" cy="75565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137160" rIns="137160" bIns="0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From: 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1444-P: Trends and Disparities in Continuous Glucose Monitoring Use in U.S. Youth and Adults with Type 1 Diabetes—2008–2022 </a:t>
            </a:r>
          </a:p>
        </p:txBody>
      </p:sp>
      <p:sp>
        <p:nvSpPr>
          <p:cNvPr id="16390" name="Text Placeholder 2">
            <a:extLst>
              <a:ext uri="{FF2B5EF4-FFF2-40B4-BE49-F238E27FC236}">
                <a16:creationId xmlns:a16="http://schemas.microsoft.com/office/drawing/2014/main" id="{20A63AEC-1CC1-A217-DD70-A111A41ADA4F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66648" y="969963"/>
            <a:ext cx="9144000" cy="2159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lIns="254000" tIns="0" rIns="127000" bIns="6350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kumimoji="0" lang="en-US" altLang="en-US" sz="1050" b="0" i="0" u="none" strike="noStrike" kern="1200" cap="none" spc="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itchFamily="34" charset="-128"/>
                <a:cs typeface="Arial"/>
                <a:sym typeface="Wingdings"/>
              </a:rPr>
              <a:t>Diabetes. 2024;73(Supplement_1). doi:10.2337/db24-1444-P</a:t>
            </a:r>
          </a:p>
        </p:txBody>
      </p:sp>
      <p:sp>
        <p:nvSpPr>
          <p:cNvPr id="14343" name="Text Placeholder 2">
            <a:extLst>
              <a:ext uri="{FF2B5EF4-FFF2-40B4-BE49-F238E27FC236}">
                <a16:creationId xmlns:a16="http://schemas.microsoft.com/office/drawing/2014/main" id="{3804FD6D-4EA2-74D7-52DA-F8EB3D9E9557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524000" y="5780088"/>
            <a:ext cx="9144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0" rIns="0" bIns="63500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14345" name="Straight Connector 13">
            <a:extLst>
              <a:ext uri="{FF2B5EF4-FFF2-40B4-BE49-F238E27FC236}">
                <a16:creationId xmlns:a16="http://schemas.microsoft.com/office/drawing/2014/main" id="{F4289029-BF4A-F8C2-8815-E0058078CF23}"/>
              </a:ext>
            </a:extLst>
          </p:cNvPr>
          <p:cNvCxnSpPr>
            <a:cxnSpLocks noChangeShapeType="1"/>
          </p:cNvCxnSpPr>
          <p:nvPr>
            <p:custDataLst>
              <p:tags r:id="rId7"/>
            </p:custDataLst>
          </p:nvPr>
        </p:nvCxnSpPr>
        <p:spPr bwMode="auto">
          <a:xfrm>
            <a:off x="1524000" y="958850"/>
            <a:ext cx="9144000" cy="0"/>
          </a:xfrm>
          <a:prstGeom prst="line">
            <a:avLst/>
          </a:prstGeom>
          <a:noFill/>
          <a:ln w="9525" algn="ctr">
            <a:solidFill>
              <a:srgbClr val="ECF0F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14346" name="Picture 5" descr="American Diabetes Association">
            <a:extLst>
              <a:ext uri="{FF2B5EF4-FFF2-40B4-BE49-F238E27FC236}">
                <a16:creationId xmlns:a16="http://schemas.microsoft.com/office/drawing/2014/main" id="{73063E41-46F9-1FDB-2D83-7A285C19AAA9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29" y="173313"/>
            <a:ext cx="1696335" cy="47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New picture">
            <a:extLst>
              <a:ext uri="{FF2B5EF4-FFF2-40B4-BE49-F238E27FC236}">
                <a16:creationId xmlns:a16="http://schemas.microsoft.com/office/drawing/2014/main" id="{05AFCD72-B10E-3506-8657-F52D559F5A43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3" y="1248534"/>
            <a:ext cx="7661161" cy="5166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675B94E-650D-8980-5345-3841CE7EF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Continuous Glucose Monitoring (CGM)</a:t>
            </a:r>
          </a:p>
        </p:txBody>
      </p:sp>
    </p:spTree>
    <p:extLst>
      <p:ext uri="{BB962C8B-B14F-4D97-AF65-F5344CB8AC3E}">
        <p14:creationId xmlns:p14="http://schemas.microsoft.com/office/powerpoint/2010/main" val="32184699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F6CDF3-9796-4149-9FA3-AF3BF74EAF52}"/>
              </a:ext>
            </a:extLst>
          </p:cNvPr>
          <p:cNvSpPr txBox="1"/>
          <p:nvPr/>
        </p:nvSpPr>
        <p:spPr>
          <a:xfrm>
            <a:off x="8674893" y="6088558"/>
            <a:ext cx="36279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Danne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et al. </a:t>
            </a: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Diabetes Care 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2017; 40:1631-1640.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Grunberger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Endocr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2021 Jun;27(6):505-537.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ADA Professional Practice Committee. Diabetes Care.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2022 Jan 1;45(Suppl 1):S97-S112.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7A65EB-D10D-41AF-9FAA-24479193C59F}"/>
              </a:ext>
            </a:extLst>
          </p:cNvPr>
          <p:cNvSpPr txBox="1"/>
          <p:nvPr/>
        </p:nvSpPr>
        <p:spPr>
          <a:xfrm>
            <a:off x="101601" y="5580727"/>
            <a:ext cx="83808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A—Clear evidence from well-conducted, generalizable randomized controlled trials that are adequately powered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B—Supportive evidence from well-conducted cohort studies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C—Supportive evidence from poorly controlled or uncontrolled studies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E—Expert consensus or clinical experience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*Intermediate-High Strength of Evidence</a:t>
            </a:r>
          </a:p>
        </p:txBody>
      </p:sp>
      <p:graphicFrame>
        <p:nvGraphicFramePr>
          <p:cNvPr id="8" name="Table 6">
            <a:extLst>
              <a:ext uri="{FF2B5EF4-FFF2-40B4-BE49-F238E27FC236}">
                <a16:creationId xmlns:a16="http://schemas.microsoft.com/office/drawing/2014/main" id="{7C07DF34-0927-BC4D-8B2E-09FFB322E56B}"/>
              </a:ext>
            </a:extLst>
          </p:cNvPr>
          <p:cNvGraphicFramePr>
            <a:graphicFrameLocks/>
          </p:cNvGraphicFramePr>
          <p:nvPr/>
        </p:nvGraphicFramePr>
        <p:xfrm>
          <a:off x="254669" y="1382336"/>
          <a:ext cx="11682661" cy="416288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325850">
                  <a:extLst>
                    <a:ext uri="{9D8B030D-6E8A-4147-A177-3AD203B41FA5}">
                      <a16:colId xmlns:a16="http://schemas.microsoft.com/office/drawing/2014/main" val="3096580238"/>
                    </a:ext>
                  </a:extLst>
                </a:gridCol>
                <a:gridCol w="3304362">
                  <a:extLst>
                    <a:ext uri="{9D8B030D-6E8A-4147-A177-3AD203B41FA5}">
                      <a16:colId xmlns:a16="http://schemas.microsoft.com/office/drawing/2014/main" val="4152449101"/>
                    </a:ext>
                  </a:extLst>
                </a:gridCol>
                <a:gridCol w="5052449">
                  <a:extLst>
                    <a:ext uri="{9D8B030D-6E8A-4147-A177-3AD203B41FA5}">
                      <a16:colId xmlns:a16="http://schemas.microsoft.com/office/drawing/2014/main" val="3850418276"/>
                    </a:ext>
                  </a:extLst>
                </a:gridCol>
              </a:tblGrid>
              <a:tr h="6287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rPr>
                        <a:t>International Consensus</a:t>
                      </a:r>
                      <a:r>
                        <a:rPr lang="en-US" sz="2000" baseline="30000" dirty="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rPr>
                        <a:t>1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rPr>
                        <a:t> </a:t>
                      </a:r>
                    </a:p>
                  </a:txBody>
                  <a:tcPr marL="100242" marR="100242" marT="50121" marB="501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rPr>
                        <a:t>AACE</a:t>
                      </a:r>
                      <a:r>
                        <a:rPr lang="en-US" sz="2000" baseline="30000" dirty="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rPr>
                        <a:t>2</a:t>
                      </a:r>
                    </a:p>
                  </a:txBody>
                  <a:tcPr marL="100242" marR="100242" marT="50121" marB="501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rPr>
                        <a:t>American Diabetes Association</a:t>
                      </a:r>
                      <a:r>
                        <a:rPr lang="en-US" sz="2000" baseline="30000" dirty="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rPr>
                        <a:t>3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rPr>
                        <a:t> </a:t>
                      </a:r>
                    </a:p>
                  </a:txBody>
                  <a:tcPr marL="100242" marR="100242" marT="50121" marB="501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225939"/>
                  </a:ext>
                </a:extLst>
              </a:tr>
              <a:tr h="3284984">
                <a:tc>
                  <a:txBody>
                    <a:bodyPr/>
                    <a:lstStyle/>
                    <a:p>
                      <a:pPr marL="342900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ckwell" panose="02060603020205020403" pitchFamily="18" charset="0"/>
                          <a:ea typeface="+mn-ea"/>
                          <a:cs typeface="Arial"/>
                          <a:sym typeface="Arial"/>
                        </a:rPr>
                        <a:t>All patients with T1D</a:t>
                      </a:r>
                    </a:p>
                    <a:p>
                      <a:pPr marL="342900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Rockwell" panose="02060603020205020403" pitchFamily="18" charset="0"/>
                        <a:ea typeface="+mn-ea"/>
                        <a:cs typeface="Arial"/>
                        <a:sym typeface="Arial"/>
                      </a:endParaRPr>
                    </a:p>
                    <a:p>
                      <a:pPr marL="342900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ckwell" panose="02060603020205020403" pitchFamily="18" charset="0"/>
                          <a:ea typeface="+mn-ea"/>
                          <a:cs typeface="Arial"/>
                          <a:sym typeface="Arial"/>
                        </a:rPr>
                        <a:t>T2D on multiple daily injections (MDI) not meeting goals </a:t>
                      </a:r>
                    </a:p>
                    <a:p>
                      <a:pPr marL="342900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Rockwell" panose="02060603020205020403" pitchFamily="18" charset="0"/>
                        <a:ea typeface="+mn-ea"/>
                        <a:cs typeface="Arial"/>
                        <a:sym typeface="Arial"/>
                      </a:endParaRPr>
                    </a:p>
                    <a:p>
                      <a:pPr marL="342900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ckwell" panose="02060603020205020403" pitchFamily="18" charset="0"/>
                          <a:ea typeface="+mn-ea"/>
                          <a:cs typeface="Arial"/>
                          <a:sym typeface="Arial"/>
                        </a:rPr>
                        <a:t>Problematic hypoglycemia</a:t>
                      </a:r>
                    </a:p>
                    <a:p>
                      <a:pPr marL="342900" indent="-342900" algn="l"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0242" marR="100242" marT="50121" marB="501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>
                            <a:solidFill>
                              <a:srgbClr val="00B050"/>
                            </a:solidFill>
                          </a:uFill>
                          <a:latin typeface="Rockwell" panose="02060603020205020403" pitchFamily="18" charset="0"/>
                          <a:ea typeface="+mn-ea"/>
                          <a:cs typeface="Arial"/>
                          <a:sym typeface="Arial"/>
                        </a:rPr>
                        <a:t>All patients with diabetes </a:t>
                      </a:r>
                      <a:r>
                        <a:rPr kumimoji="0" 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ckwell" panose="02060603020205020403" pitchFamily="18" charset="0"/>
                          <a:ea typeface="+mn-ea"/>
                          <a:cs typeface="Arial"/>
                          <a:sym typeface="Arial"/>
                        </a:rPr>
                        <a:t>treated with intensive insulin therapy </a:t>
                      </a:r>
                      <a:r>
                        <a:rPr lang="en-US" sz="2000" b="1" kern="0" dirty="0">
                          <a:solidFill>
                            <a:schemeClr val="tx1"/>
                          </a:solidFill>
                          <a:latin typeface="Rockwell" panose="02060603020205020403" pitchFamily="18" charset="0"/>
                          <a:cs typeface="Arial"/>
                          <a:sym typeface="Arial"/>
                        </a:rPr>
                        <a:t>A</a:t>
                      </a:r>
                    </a:p>
                    <a:p>
                      <a:pPr marL="342900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Rockwell" panose="02060603020205020403" pitchFamily="18" charset="0"/>
                        <a:ea typeface="+mn-ea"/>
                        <a:cs typeface="Arial"/>
                        <a:sym typeface="Arial"/>
                      </a:endParaRPr>
                    </a:p>
                    <a:p>
                      <a:pPr marL="342900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ckwell" panose="02060603020205020403" pitchFamily="18" charset="0"/>
                          <a:ea typeface="+mn-ea"/>
                          <a:cs typeface="Arial"/>
                          <a:sym typeface="Arial"/>
                        </a:rPr>
                        <a:t>Problematic hypoglycemia </a:t>
                      </a:r>
                      <a:r>
                        <a:rPr lang="en-US" sz="2000" b="1" kern="0" dirty="0">
                          <a:solidFill>
                            <a:schemeClr val="tx1"/>
                          </a:solidFill>
                          <a:latin typeface="Rockwell" panose="02060603020205020403" pitchFamily="18" charset="0"/>
                          <a:cs typeface="Arial"/>
                          <a:sym typeface="Arial"/>
                        </a:rPr>
                        <a:t>A</a:t>
                      </a:r>
                    </a:p>
                    <a:p>
                      <a:pPr marL="342900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Rockwell" panose="02060603020205020403" pitchFamily="18" charset="0"/>
                        <a:ea typeface="+mn-ea"/>
                        <a:cs typeface="Arial"/>
                        <a:sym typeface="Arial"/>
                      </a:endParaRPr>
                    </a:p>
                    <a:p>
                      <a:pPr marL="342900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ckwell" panose="02060603020205020403" pitchFamily="18" charset="0"/>
                          <a:ea typeface="+mn-ea"/>
                          <a:cs typeface="Arial"/>
                          <a:sym typeface="Arial"/>
                        </a:rPr>
                        <a:t>Pregnancy/GDM on insulin therapy </a:t>
                      </a:r>
                      <a:r>
                        <a:rPr lang="en-US" sz="2000" b="1" kern="0" dirty="0">
                          <a:solidFill>
                            <a:schemeClr val="tx1"/>
                          </a:solidFill>
                          <a:latin typeface="Rockwell" panose="02060603020205020403" pitchFamily="18" charset="0"/>
                          <a:cs typeface="Arial"/>
                          <a:sym typeface="Arial"/>
                        </a:rPr>
                        <a:t>A* </a:t>
                      </a:r>
                      <a:endPara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Rockwell" panose="02060603020205020403" pitchFamily="18" charset="0"/>
                        <a:ea typeface="+mn-ea"/>
                        <a:cs typeface="Arial"/>
                        <a:sym typeface="Arial"/>
                      </a:endParaRPr>
                    </a:p>
                    <a:p>
                      <a:pPr marL="342900" indent="-342900" algn="ctr"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0242" marR="100242" marT="50121" marB="501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kern="0" dirty="0">
                          <a:solidFill>
                            <a:schemeClr val="tx1"/>
                          </a:solidFill>
                          <a:latin typeface="Rockwell" panose="02060603020205020403" pitchFamily="18" charset="0"/>
                          <a:cs typeface="Arial"/>
                          <a:sym typeface="Arial"/>
                        </a:rPr>
                        <a:t>rtCGM </a:t>
                      </a:r>
                      <a:r>
                        <a:rPr lang="en-US" sz="2000" b="1" kern="0" dirty="0">
                          <a:solidFill>
                            <a:schemeClr val="tx1"/>
                          </a:solidFill>
                          <a:latin typeface="Rockwell" panose="02060603020205020403" pitchFamily="18" charset="0"/>
                          <a:cs typeface="Arial"/>
                          <a:sym typeface="Arial"/>
                        </a:rPr>
                        <a:t>A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latin typeface="Rockwell" panose="02060603020205020403" pitchFamily="18" charset="0"/>
                          <a:cs typeface="Arial"/>
                          <a:sym typeface="Arial"/>
                        </a:rPr>
                        <a:t> or isCGM </a:t>
                      </a:r>
                      <a:r>
                        <a:rPr lang="en-US" sz="2000" b="1" kern="0" dirty="0">
                          <a:solidFill>
                            <a:schemeClr val="tx1"/>
                          </a:solidFill>
                          <a:latin typeface="Rockwell" panose="02060603020205020403" pitchFamily="18" charset="0"/>
                          <a:cs typeface="Arial"/>
                          <a:sym typeface="Arial"/>
                        </a:rPr>
                        <a:t>B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latin typeface="Rockwell" panose="02060603020205020403" pitchFamily="18" charset="0"/>
                          <a:cs typeface="Arial"/>
                          <a:sym typeface="Arial"/>
                        </a:rPr>
                        <a:t> for </a:t>
                      </a:r>
                      <a:r>
                        <a:rPr lang="en-US" sz="2000" u="none" kern="0" baseline="0" dirty="0">
                          <a:solidFill>
                            <a:schemeClr val="tx1"/>
                          </a:solidFill>
                          <a:uFill>
                            <a:solidFill>
                              <a:srgbClr val="00B050"/>
                            </a:solidFill>
                          </a:uFill>
                          <a:latin typeface="Rockwell" panose="02060603020205020403" pitchFamily="18" charset="0"/>
                          <a:cs typeface="Arial"/>
                          <a:sym typeface="Arial"/>
                        </a:rPr>
                        <a:t>adults with diabetes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latin typeface="Rockwell" panose="02060603020205020403" pitchFamily="18" charset="0"/>
                          <a:cs typeface="Arial"/>
                          <a:sym typeface="Arial"/>
                        </a:rPr>
                        <a:t> on MDI or insulin pump therapy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2000" kern="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cs typeface="Arial"/>
                        <a:sym typeface="Arial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rPr>
                        <a:t>rtCGM 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rPr>
                        <a:t>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rPr>
                        <a:t> or isCGM 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rPr>
                        <a:t>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rPr>
                        <a:t> can be used in </a:t>
                      </a:r>
                      <a:r>
                        <a:rPr lang="en-US" sz="2000" u="none" baseline="0" dirty="0">
                          <a:solidFill>
                            <a:schemeClr val="tx1"/>
                          </a:solidFill>
                          <a:uFill>
                            <a:solidFill>
                              <a:srgbClr val="00B050"/>
                            </a:solidFill>
                          </a:uFill>
                          <a:latin typeface="Rockwell" panose="02060603020205020403" pitchFamily="18" charset="0"/>
                        </a:rPr>
                        <a:t>adults with diabetes on basal insulin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2000" dirty="0">
                        <a:solidFill>
                          <a:schemeClr val="tx1"/>
                        </a:solidFill>
                        <a:latin typeface="Rockwell" panose="02060603020205020403" pitchFamily="18" charset="0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Rockwell" panose="02060603020205020403" pitchFamily="18" charset="0"/>
                        </a:rPr>
                        <a:t>As an adjunct to pre/postprandial blood glucose monitoring in pregnancy </a:t>
                      </a:r>
                      <a:r>
                        <a:rPr lang="en-US" sz="2000" b="1" kern="0" dirty="0">
                          <a:solidFill>
                            <a:schemeClr val="tx1"/>
                          </a:solidFill>
                          <a:latin typeface="Rockwell" panose="02060603020205020403" pitchFamily="18" charset="0"/>
                          <a:cs typeface="Arial"/>
                          <a:sym typeface="Arial"/>
                        </a:rPr>
                        <a:t>B</a:t>
                      </a:r>
                      <a:endParaRPr lang="en-US" sz="2000" dirty="0">
                        <a:solidFill>
                          <a:schemeClr val="tx1"/>
                        </a:solidFill>
                        <a:latin typeface="Rockwell" panose="02060603020205020403" pitchFamily="18" charset="0"/>
                      </a:endParaRPr>
                    </a:p>
                    <a:p>
                      <a:pPr marL="342900" indent="-342900" algn="l"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0242" marR="100242" marT="50121" marB="501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087106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A561A127-72E0-7C47-B16A-09ED2790717B}"/>
              </a:ext>
            </a:extLst>
          </p:cNvPr>
          <p:cNvSpPr txBox="1">
            <a:spLocks/>
          </p:cNvSpPr>
          <p:nvPr/>
        </p:nvSpPr>
        <p:spPr>
          <a:xfrm>
            <a:off x="403713" y="313604"/>
            <a:ext cx="10318375" cy="966950"/>
          </a:xfrm>
          <a:prstGeom prst="rect">
            <a:avLst/>
          </a:prstGeom>
        </p:spPr>
        <p:txBody>
          <a:bodyPr vert="horz" lIns="91440" tIns="45720" rIns="91440" bIns="91440" rtlCol="0" anchor="b" anchorCtr="0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b="1" kern="1200">
                <a:solidFill>
                  <a:schemeClr val="accent5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</a:rPr>
              <a:t>Patient Selection for CGM Therapy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EB0FA01-3487-50FF-B0F3-EC7476331E4D}"/>
              </a:ext>
            </a:extLst>
          </p:cNvPr>
          <p:cNvSpPr/>
          <p:nvPr/>
        </p:nvSpPr>
        <p:spPr>
          <a:xfrm>
            <a:off x="578734" y="2731625"/>
            <a:ext cx="2696901" cy="98384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669BBFB-D709-3633-169E-0DC31D31CD33}"/>
              </a:ext>
            </a:extLst>
          </p:cNvPr>
          <p:cNvCxnSpPr>
            <a:cxnSpLocks/>
          </p:cNvCxnSpPr>
          <p:nvPr/>
        </p:nvCxnSpPr>
        <p:spPr>
          <a:xfrm>
            <a:off x="4012163" y="2435290"/>
            <a:ext cx="1903445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FE7C588-BE74-7B8D-5325-3C720ED5AAE9}"/>
              </a:ext>
            </a:extLst>
          </p:cNvPr>
          <p:cNvCxnSpPr>
            <a:cxnSpLocks/>
          </p:cNvCxnSpPr>
          <p:nvPr/>
        </p:nvCxnSpPr>
        <p:spPr>
          <a:xfrm>
            <a:off x="4012163" y="2731625"/>
            <a:ext cx="1045029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2FC2D41-858A-DD65-8B83-CE727CA67445}"/>
              </a:ext>
            </a:extLst>
          </p:cNvPr>
          <p:cNvCxnSpPr>
            <a:cxnSpLocks/>
          </p:cNvCxnSpPr>
          <p:nvPr/>
        </p:nvCxnSpPr>
        <p:spPr>
          <a:xfrm>
            <a:off x="10257452" y="2435290"/>
            <a:ext cx="1303177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6F20B83-6E1F-3C50-0376-B79E81625DB8}"/>
              </a:ext>
            </a:extLst>
          </p:cNvPr>
          <p:cNvCxnSpPr>
            <a:cxnSpLocks/>
          </p:cNvCxnSpPr>
          <p:nvPr/>
        </p:nvCxnSpPr>
        <p:spPr>
          <a:xfrm flipV="1">
            <a:off x="7319263" y="2731625"/>
            <a:ext cx="1050296" cy="311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04CC540-26B2-A585-0512-7396C886050D}"/>
              </a:ext>
            </a:extLst>
          </p:cNvPr>
          <p:cNvCxnSpPr>
            <a:cxnSpLocks/>
          </p:cNvCxnSpPr>
          <p:nvPr/>
        </p:nvCxnSpPr>
        <p:spPr>
          <a:xfrm>
            <a:off x="7319263" y="3959290"/>
            <a:ext cx="4241366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348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034201-6602-5C49-4234-57F19B6CB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641" y="370168"/>
            <a:ext cx="8183117" cy="13146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56B964-72D8-42D9-553C-ED6ED48F8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4904" y="1244600"/>
            <a:ext cx="4321695" cy="52432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C99EAA-DDB3-E5F1-E1AE-BB0DC3E8515E}"/>
              </a:ext>
            </a:extLst>
          </p:cNvPr>
          <p:cNvSpPr txBox="1"/>
          <p:nvPr/>
        </p:nvSpPr>
        <p:spPr>
          <a:xfrm>
            <a:off x="1521841" y="2358686"/>
            <a:ext cx="43216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7.2 Initiation of continuous glucose monitoring (CGM) should be offered to people with type 1 diabetes early in the disease, even at time of diagnosis.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814003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8B9BC28-B1DE-9421-5675-3C82B20DD157}"/>
              </a:ext>
            </a:extLst>
          </p:cNvPr>
          <p:cNvGrpSpPr/>
          <p:nvPr/>
        </p:nvGrpSpPr>
        <p:grpSpPr>
          <a:xfrm>
            <a:off x="144205" y="3294144"/>
            <a:ext cx="2288551" cy="525620"/>
            <a:chOff x="2185" y="3230155"/>
            <a:chExt cx="2330729" cy="897351"/>
          </a:xfrm>
          <a:solidFill>
            <a:schemeClr val="accent1">
              <a:lumMod val="50000"/>
            </a:schemeClr>
          </a:solidFill>
        </p:grpSpPr>
        <p:sp>
          <p:nvSpPr>
            <p:cNvPr id="5" name="Pentagon 4">
              <a:extLst>
                <a:ext uri="{FF2B5EF4-FFF2-40B4-BE49-F238E27FC236}">
                  <a16:creationId xmlns:a16="http://schemas.microsoft.com/office/drawing/2014/main" id="{4A23D8C5-2E00-CABB-06B2-8E87FEC438BD}"/>
                </a:ext>
              </a:extLst>
            </p:cNvPr>
            <p:cNvSpPr/>
            <p:nvPr/>
          </p:nvSpPr>
          <p:spPr>
            <a:xfrm>
              <a:off x="2185" y="3230155"/>
              <a:ext cx="2330729" cy="897351"/>
            </a:xfrm>
            <a:prstGeom prst="homePlate">
              <a:avLst>
                <a:gd name="adj" fmla="val 25000"/>
              </a:avLst>
            </a:prstGeom>
            <a:grpFill/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Pentagon 4">
              <a:extLst>
                <a:ext uri="{FF2B5EF4-FFF2-40B4-BE49-F238E27FC236}">
                  <a16:creationId xmlns:a16="http://schemas.microsoft.com/office/drawing/2014/main" id="{F7AC8154-C940-126D-8D1B-1467EFFD9E6C}"/>
                </a:ext>
              </a:extLst>
            </p:cNvPr>
            <p:cNvSpPr txBox="1"/>
            <p:nvPr/>
          </p:nvSpPr>
          <p:spPr>
            <a:xfrm>
              <a:off x="44363" y="3230155"/>
              <a:ext cx="2176382" cy="89735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0" tIns="254000" rIns="127000" bIns="254000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1920	1940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EC5FC1C-9E76-CF23-6D24-75A6F391D2D6}"/>
              </a:ext>
            </a:extLst>
          </p:cNvPr>
          <p:cNvGrpSpPr/>
          <p:nvPr/>
        </p:nvGrpSpPr>
        <p:grpSpPr>
          <a:xfrm>
            <a:off x="2357163" y="3294144"/>
            <a:ext cx="2330729" cy="525620"/>
            <a:chOff x="2216379" y="3230155"/>
            <a:chExt cx="2330729" cy="897351"/>
          </a:xfrm>
          <a:solidFill>
            <a:schemeClr val="accent1">
              <a:lumMod val="50000"/>
            </a:schemeClr>
          </a:solidFill>
        </p:grpSpPr>
        <p:sp>
          <p:nvSpPr>
            <p:cNvPr id="17" name="Chevron 16">
              <a:extLst>
                <a:ext uri="{FF2B5EF4-FFF2-40B4-BE49-F238E27FC236}">
                  <a16:creationId xmlns:a16="http://schemas.microsoft.com/office/drawing/2014/main" id="{A8BC4CCB-EFB9-015B-56C9-A3381F0694C4}"/>
                </a:ext>
              </a:extLst>
            </p:cNvPr>
            <p:cNvSpPr/>
            <p:nvPr/>
          </p:nvSpPr>
          <p:spPr>
            <a:xfrm>
              <a:off x="2216379" y="3230155"/>
              <a:ext cx="2330729" cy="897351"/>
            </a:xfrm>
            <a:prstGeom prst="chevron">
              <a:avLst>
                <a:gd name="adj" fmla="val 25000"/>
              </a:avLst>
            </a:prstGeom>
            <a:grpFill/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Chevron 4">
              <a:extLst>
                <a:ext uri="{FF2B5EF4-FFF2-40B4-BE49-F238E27FC236}">
                  <a16:creationId xmlns:a16="http://schemas.microsoft.com/office/drawing/2014/main" id="{7F4A9A55-AACE-7F2C-BBAA-950C08478BFA}"/>
                </a:ext>
              </a:extLst>
            </p:cNvPr>
            <p:cNvSpPr txBox="1"/>
            <p:nvPr/>
          </p:nvSpPr>
          <p:spPr>
            <a:xfrm>
              <a:off x="2440717" y="3230155"/>
              <a:ext cx="1882053" cy="89735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0" tIns="254000" rIns="127000" bIns="254000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1950	1980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226CD7B-6389-0D28-A209-5DD195B430B6}"/>
              </a:ext>
            </a:extLst>
          </p:cNvPr>
          <p:cNvGrpSpPr/>
          <p:nvPr/>
        </p:nvGrpSpPr>
        <p:grpSpPr>
          <a:xfrm>
            <a:off x="4607932" y="3294144"/>
            <a:ext cx="2330729" cy="525620"/>
            <a:chOff x="4430572" y="3230155"/>
            <a:chExt cx="2330729" cy="897351"/>
          </a:xfrm>
          <a:solidFill>
            <a:schemeClr val="accent1">
              <a:lumMod val="50000"/>
            </a:schemeClr>
          </a:solidFill>
        </p:grpSpPr>
        <p:sp>
          <p:nvSpPr>
            <p:cNvPr id="15" name="Chevron 14">
              <a:extLst>
                <a:ext uri="{FF2B5EF4-FFF2-40B4-BE49-F238E27FC236}">
                  <a16:creationId xmlns:a16="http://schemas.microsoft.com/office/drawing/2014/main" id="{B77E02D7-27F7-EFB4-8D3E-27FB73B1BF16}"/>
                </a:ext>
              </a:extLst>
            </p:cNvPr>
            <p:cNvSpPr/>
            <p:nvPr/>
          </p:nvSpPr>
          <p:spPr>
            <a:xfrm>
              <a:off x="4430572" y="3230155"/>
              <a:ext cx="2330729" cy="897351"/>
            </a:xfrm>
            <a:prstGeom prst="chevron">
              <a:avLst>
                <a:gd name="adj" fmla="val 25000"/>
              </a:avLst>
            </a:prstGeom>
            <a:grpFill/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Chevron 6">
              <a:extLst>
                <a:ext uri="{FF2B5EF4-FFF2-40B4-BE49-F238E27FC236}">
                  <a16:creationId xmlns:a16="http://schemas.microsoft.com/office/drawing/2014/main" id="{32DF0629-E3EE-6D3B-2E25-8E902F787CEC}"/>
                </a:ext>
              </a:extLst>
            </p:cNvPr>
            <p:cNvSpPr txBox="1"/>
            <p:nvPr/>
          </p:nvSpPr>
          <p:spPr>
            <a:xfrm>
              <a:off x="4654910" y="3230155"/>
              <a:ext cx="1882053" cy="89735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0" tIns="254000" rIns="127000" bIns="254000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1990	2000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02E012A-F841-1B85-D293-59897D14E906}"/>
              </a:ext>
            </a:extLst>
          </p:cNvPr>
          <p:cNvGrpSpPr/>
          <p:nvPr/>
        </p:nvGrpSpPr>
        <p:grpSpPr>
          <a:xfrm>
            <a:off x="6856716" y="3293489"/>
            <a:ext cx="2883760" cy="525620"/>
            <a:chOff x="6644765" y="3230155"/>
            <a:chExt cx="2330729" cy="897351"/>
          </a:xfrm>
          <a:solidFill>
            <a:schemeClr val="accent1">
              <a:lumMod val="50000"/>
            </a:schemeClr>
          </a:solidFill>
        </p:grpSpPr>
        <p:sp>
          <p:nvSpPr>
            <p:cNvPr id="13" name="Chevron 12">
              <a:extLst>
                <a:ext uri="{FF2B5EF4-FFF2-40B4-BE49-F238E27FC236}">
                  <a16:creationId xmlns:a16="http://schemas.microsoft.com/office/drawing/2014/main" id="{C1E8252A-F4B9-01D9-C7ED-9B3B40F4598F}"/>
                </a:ext>
              </a:extLst>
            </p:cNvPr>
            <p:cNvSpPr/>
            <p:nvPr/>
          </p:nvSpPr>
          <p:spPr>
            <a:xfrm>
              <a:off x="6644765" y="3230155"/>
              <a:ext cx="2330729" cy="897351"/>
            </a:xfrm>
            <a:prstGeom prst="chevron">
              <a:avLst>
                <a:gd name="adj" fmla="val 25000"/>
              </a:avLst>
            </a:prstGeom>
            <a:grpFill/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Chevron 8">
              <a:extLst>
                <a:ext uri="{FF2B5EF4-FFF2-40B4-BE49-F238E27FC236}">
                  <a16:creationId xmlns:a16="http://schemas.microsoft.com/office/drawing/2014/main" id="{BC4C9BAD-5F86-0D70-8FAF-203C79AA92F4}"/>
                </a:ext>
              </a:extLst>
            </p:cNvPr>
            <p:cNvSpPr txBox="1"/>
            <p:nvPr/>
          </p:nvSpPr>
          <p:spPr>
            <a:xfrm>
              <a:off x="6869103" y="3230155"/>
              <a:ext cx="1882053" cy="89735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0" tIns="254000" rIns="127000" bIns="254000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2010	2020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A66C36E-3525-6508-DC57-C4E9800C853B}"/>
              </a:ext>
            </a:extLst>
          </p:cNvPr>
          <p:cNvGrpSpPr/>
          <p:nvPr/>
        </p:nvGrpSpPr>
        <p:grpSpPr>
          <a:xfrm>
            <a:off x="9661379" y="3293490"/>
            <a:ext cx="2330729" cy="525620"/>
            <a:chOff x="8858959" y="3230155"/>
            <a:chExt cx="2330729" cy="897351"/>
          </a:xfrm>
          <a:solidFill>
            <a:schemeClr val="accent1">
              <a:lumMod val="50000"/>
            </a:schemeClr>
          </a:solidFill>
        </p:grpSpPr>
        <p:sp>
          <p:nvSpPr>
            <p:cNvPr id="11" name="Chevron 10">
              <a:extLst>
                <a:ext uri="{FF2B5EF4-FFF2-40B4-BE49-F238E27FC236}">
                  <a16:creationId xmlns:a16="http://schemas.microsoft.com/office/drawing/2014/main" id="{295879F2-3073-CD40-A706-3E469251E51F}"/>
                </a:ext>
              </a:extLst>
            </p:cNvPr>
            <p:cNvSpPr/>
            <p:nvPr/>
          </p:nvSpPr>
          <p:spPr>
            <a:xfrm>
              <a:off x="8858959" y="3230155"/>
              <a:ext cx="2330729" cy="897351"/>
            </a:xfrm>
            <a:prstGeom prst="chevron">
              <a:avLst>
                <a:gd name="adj" fmla="val 25000"/>
              </a:avLst>
            </a:prstGeom>
            <a:grpFill/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Chevron 10">
              <a:extLst>
                <a:ext uri="{FF2B5EF4-FFF2-40B4-BE49-F238E27FC236}">
                  <a16:creationId xmlns:a16="http://schemas.microsoft.com/office/drawing/2014/main" id="{652AAEC3-CBBE-1D35-886F-C164D5F1F720}"/>
                </a:ext>
              </a:extLst>
            </p:cNvPr>
            <p:cNvSpPr txBox="1"/>
            <p:nvPr/>
          </p:nvSpPr>
          <p:spPr>
            <a:xfrm>
              <a:off x="9083297" y="3230155"/>
              <a:ext cx="1882053" cy="89735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0" tIns="254000" rIns="127000" bIns="254000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And beyond…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59D8EF03-A2D3-F843-2FAE-9C80EDC131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340917" y="1716563"/>
            <a:ext cx="2230439" cy="155798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452AD50-549F-6C0B-A12D-B962A69A8412}"/>
              </a:ext>
            </a:extLst>
          </p:cNvPr>
          <p:cNvSpPr txBox="1"/>
          <p:nvPr/>
        </p:nvSpPr>
        <p:spPr>
          <a:xfrm>
            <a:off x="3512721" y="3055922"/>
            <a:ext cx="12652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https://ilmiodiabete.com/2013/09/aderisci-alla-petizione-diabetici-italiani-e-europei-uguali-cominciare-dai-microinfusori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kumimoji="0" lang="en-US" sz="55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43D12B9-13BD-9362-F735-29E4444E63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205" y="1833881"/>
            <a:ext cx="2162734" cy="14274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D488CCD-A6B1-A80F-6227-00D94815F9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0517" y="119079"/>
            <a:ext cx="1026422" cy="181088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5658BBF-C1FA-AB66-5A34-18048CFEB5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7163" y="119079"/>
            <a:ext cx="2214193" cy="159748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0DDD157-D93B-E1C1-EE9B-3397935DB9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029054" y="3864855"/>
            <a:ext cx="2304142" cy="135624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EA278CC-A6F0-550F-A4CC-84AD63F2CAF7}"/>
              </a:ext>
            </a:extLst>
          </p:cNvPr>
          <p:cNvSpPr txBox="1"/>
          <p:nvPr/>
        </p:nvSpPr>
        <p:spPr>
          <a:xfrm>
            <a:off x="2979791" y="4922193"/>
            <a:ext cx="328262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9" tooltip="http://www.progressive-charlestown.com/2020/09/metformin-for-type-2-diabetes-patients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0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3D41573-5F96-E771-B75E-62E092C356E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136349" y="119079"/>
            <a:ext cx="1249576" cy="181088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E0EEFA4-8C2D-426E-BD5B-72E1791A89CD}"/>
              </a:ext>
            </a:extLst>
          </p:cNvPr>
          <p:cNvSpPr txBox="1"/>
          <p:nvPr/>
        </p:nvSpPr>
        <p:spPr>
          <a:xfrm>
            <a:off x="86125" y="1678464"/>
            <a:ext cx="1321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 tooltip="https://pt.wikipedia.org/wiki/Charles_Herbert_Bes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0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9EC531E-DCD7-3648-876C-A99E73D943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1150" y="3864855"/>
            <a:ext cx="2595532" cy="209300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10F51A0-BF1E-DF55-6710-13D353BC561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2933" y="3833543"/>
            <a:ext cx="2560545" cy="209300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2AC17FA2-046D-05AD-C600-0BE34E58F52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2559" y="3931266"/>
            <a:ext cx="1809549" cy="1557898"/>
          </a:xfrm>
          <a:prstGeom prst="rect">
            <a:avLst/>
          </a:prstGeom>
        </p:spPr>
      </p:pic>
      <p:grpSp>
        <p:nvGrpSpPr>
          <p:cNvPr id="195" name="Group 194">
            <a:extLst>
              <a:ext uri="{FF2B5EF4-FFF2-40B4-BE49-F238E27FC236}">
                <a16:creationId xmlns:a16="http://schemas.microsoft.com/office/drawing/2014/main" id="{07F755AF-4B9F-FE94-D2FA-351CC21192A1}"/>
              </a:ext>
            </a:extLst>
          </p:cNvPr>
          <p:cNvGrpSpPr/>
          <p:nvPr/>
        </p:nvGrpSpPr>
        <p:grpSpPr>
          <a:xfrm>
            <a:off x="4581870" y="110469"/>
            <a:ext cx="2214193" cy="1449127"/>
            <a:chOff x="4581870" y="10321"/>
            <a:chExt cx="2214193" cy="1449127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26E54EC5-6858-20D4-FE3F-076F31CFD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17"/>
                </a:ext>
              </a:extLst>
            </a:blip>
            <a:stretch>
              <a:fillRect/>
            </a:stretch>
          </p:blipFill>
          <p:spPr>
            <a:xfrm>
              <a:off x="4611961" y="10321"/>
              <a:ext cx="2164258" cy="1434645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DC9C6CFD-E945-2E3C-F806-8F892A4DAFC0}"/>
                </a:ext>
              </a:extLst>
            </p:cNvPr>
            <p:cNvSpPr txBox="1"/>
            <p:nvPr/>
          </p:nvSpPr>
          <p:spPr>
            <a:xfrm>
              <a:off x="4581870" y="1274782"/>
              <a:ext cx="2214193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17" tooltip="https://www.bmj.com/content/365/bmj.l122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This Photo</a:t>
              </a: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by Unknown Author is licensed under </a:t>
              </a: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18" tooltip="https://creativecommons.org/licenses/by/3.0/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CC BY</a:t>
              </a:r>
              <a:endPara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id="{63C5AEA5-6AB7-4D1F-AE99-ECEFFF0E143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820" y="3870836"/>
            <a:ext cx="2870481" cy="1900636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BCDC2508-853C-54F5-1052-5AF66FABC8E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820" y="4680179"/>
            <a:ext cx="1379920" cy="1936133"/>
          </a:xfrm>
          <a:prstGeom prst="rect">
            <a:avLst/>
          </a:prstGeom>
        </p:spPr>
      </p:pic>
      <p:pic>
        <p:nvPicPr>
          <p:cNvPr id="128" name="Picture 127" descr="Text&#10;&#10;Description automatically generated">
            <a:extLst>
              <a:ext uri="{FF2B5EF4-FFF2-40B4-BE49-F238E27FC236}">
                <a16:creationId xmlns:a16="http://schemas.microsoft.com/office/drawing/2014/main" id="{830885C0-59EF-6792-A398-4B5FC15E9813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6768" y="6071712"/>
            <a:ext cx="1124522" cy="708360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8EDB4EC9-FF59-C513-4F0F-170DC4E4C1F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9740" y="5601927"/>
            <a:ext cx="1490561" cy="1014385"/>
          </a:xfrm>
          <a:prstGeom prst="rect">
            <a:avLst/>
          </a:prstGeom>
        </p:spPr>
      </p:pic>
      <p:sp>
        <p:nvSpPr>
          <p:cNvPr id="132" name="TextBox 131">
            <a:extLst>
              <a:ext uri="{FF2B5EF4-FFF2-40B4-BE49-F238E27FC236}">
                <a16:creationId xmlns:a16="http://schemas.microsoft.com/office/drawing/2014/main" id="{D751BAE7-CE90-D35A-D2EE-60192FA1A2AB}"/>
              </a:ext>
            </a:extLst>
          </p:cNvPr>
          <p:cNvSpPr txBox="1"/>
          <p:nvPr/>
        </p:nvSpPr>
        <p:spPr>
          <a:xfrm>
            <a:off x="60134" y="6596430"/>
            <a:ext cx="29860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Starvation Diet Detail, from </a:t>
            </a:r>
            <a:r>
              <a:rPr kumimoji="0" lang="en-US" sz="600" b="0" i="1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Starvation Treatment of Diabetes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by Lewis Webb Bill, M.D. and Rena S. Eckman, Dietician. 1915.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359D82A3-B4B3-E163-8674-5F326D0C0F8E}"/>
              </a:ext>
            </a:extLst>
          </p:cNvPr>
          <p:cNvSpPr txBox="1"/>
          <p:nvPr/>
        </p:nvSpPr>
        <p:spPr>
          <a:xfrm>
            <a:off x="4547081" y="3117631"/>
            <a:ext cx="196858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Gross TM, et al. Diabetes Technol Ther. 2000. 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0EE09BB9-03F5-E5A3-520C-B6984F6A0EA2}"/>
              </a:ext>
            </a:extLst>
          </p:cNvPr>
          <p:cNvSpPr txBox="1"/>
          <p:nvPr/>
        </p:nvSpPr>
        <p:spPr>
          <a:xfrm>
            <a:off x="8723193" y="5934394"/>
            <a:ext cx="2142908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Ferrannini E, et al. </a:t>
            </a:r>
            <a:r>
              <a:rPr kumimoji="0" lang="en-US" sz="7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 Rev Endocrinol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2012.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D6B6C2D2-1B97-6EE6-A511-9CC9BBFC6AD0}"/>
              </a:ext>
            </a:extLst>
          </p:cNvPr>
          <p:cNvSpPr txBox="1"/>
          <p:nvPr/>
        </p:nvSpPr>
        <p:spPr>
          <a:xfrm>
            <a:off x="5476273" y="5937070"/>
            <a:ext cx="2924776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Ceccarelli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E, et al. </a:t>
            </a:r>
            <a:r>
              <a:rPr kumimoji="0" lang="en-US" sz="7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Front Endocrinol (Lausanne)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2013.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B460064B-5252-E32F-76FF-0064D6A8A91C}"/>
              </a:ext>
            </a:extLst>
          </p:cNvPr>
          <p:cNvSpPr txBox="1"/>
          <p:nvPr/>
        </p:nvSpPr>
        <p:spPr>
          <a:xfrm>
            <a:off x="10889146" y="5453353"/>
            <a:ext cx="1260209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Kulkarni R. </a:t>
            </a:r>
            <a:r>
              <a:rPr kumimoji="0" lang="en-US" sz="6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 Transl Med 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 2010 .</a:t>
            </a:r>
          </a:p>
        </p:txBody>
      </p:sp>
      <p:pic>
        <p:nvPicPr>
          <p:cNvPr id="145" name="Picture 144">
            <a:extLst>
              <a:ext uri="{FF2B5EF4-FFF2-40B4-BE49-F238E27FC236}">
                <a16:creationId xmlns:a16="http://schemas.microsoft.com/office/drawing/2014/main" id="{5EF82B4A-75C5-9FD0-0AE3-F094D588111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6538" y="3828374"/>
            <a:ext cx="2595532" cy="2093005"/>
          </a:xfrm>
          <a:prstGeom prst="rect">
            <a:avLst/>
          </a:prstGeom>
        </p:spPr>
      </p:pic>
      <p:sp>
        <p:nvSpPr>
          <p:cNvPr id="146" name="Rounded Rectangle 145">
            <a:extLst>
              <a:ext uri="{FF2B5EF4-FFF2-40B4-BE49-F238E27FC236}">
                <a16:creationId xmlns:a16="http://schemas.microsoft.com/office/drawing/2014/main" id="{2E33BBD3-3E78-4069-075A-2D58E8A27023}"/>
              </a:ext>
            </a:extLst>
          </p:cNvPr>
          <p:cNvSpPr/>
          <p:nvPr/>
        </p:nvSpPr>
        <p:spPr>
          <a:xfrm>
            <a:off x="5247860" y="6090693"/>
            <a:ext cx="5641286" cy="525619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Expanding Therapeutics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 CVOT  Cardiorenal Benefit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151" name="Picture 150">
            <a:extLst>
              <a:ext uri="{FF2B5EF4-FFF2-40B4-BE49-F238E27FC236}">
                <a16:creationId xmlns:a16="http://schemas.microsoft.com/office/drawing/2014/main" id="{A6232841-8710-B78D-52C1-EDCB96E9263C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8674" y="5052283"/>
            <a:ext cx="2214810" cy="1551377"/>
          </a:xfrm>
          <a:prstGeom prst="rect">
            <a:avLst/>
          </a:prstGeom>
        </p:spPr>
      </p:pic>
      <p:sp>
        <p:nvSpPr>
          <p:cNvPr id="153" name="TextBox 152">
            <a:extLst>
              <a:ext uri="{FF2B5EF4-FFF2-40B4-BE49-F238E27FC236}">
                <a16:creationId xmlns:a16="http://schemas.microsoft.com/office/drawing/2014/main" id="{F287829B-7CC9-4B89-F56A-AB804F0065F9}"/>
              </a:ext>
            </a:extLst>
          </p:cNvPr>
          <p:cNvSpPr txBox="1"/>
          <p:nvPr/>
        </p:nvSpPr>
        <p:spPr>
          <a:xfrm>
            <a:off x="2931782" y="6580017"/>
            <a:ext cx="1861388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Brady PA, et al. J Am Coll Cardiol. 1998.</a:t>
            </a:r>
          </a:p>
        </p:txBody>
      </p:sp>
      <p:pic>
        <p:nvPicPr>
          <p:cNvPr id="170" name="Picture 169">
            <a:extLst>
              <a:ext uri="{FF2B5EF4-FFF2-40B4-BE49-F238E27FC236}">
                <a16:creationId xmlns:a16="http://schemas.microsoft.com/office/drawing/2014/main" id="{02BCE8F7-A651-933A-F4D4-39EB55CE335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7978" y="2111090"/>
            <a:ext cx="1239190" cy="901132"/>
          </a:xfrm>
          <a:prstGeom prst="rect">
            <a:avLst/>
          </a:prstGeom>
        </p:spPr>
      </p:pic>
      <p:sp>
        <p:nvSpPr>
          <p:cNvPr id="174" name="TextBox 173">
            <a:extLst>
              <a:ext uri="{FF2B5EF4-FFF2-40B4-BE49-F238E27FC236}">
                <a16:creationId xmlns:a16="http://schemas.microsoft.com/office/drawing/2014/main" id="{318DBA86-443B-7394-8086-9A7D72409652}"/>
              </a:ext>
            </a:extLst>
          </p:cNvPr>
          <p:cNvSpPr txBox="1"/>
          <p:nvPr/>
        </p:nvSpPr>
        <p:spPr>
          <a:xfrm>
            <a:off x="9362027" y="2974978"/>
            <a:ext cx="16544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https://www.nih.gov/news-events/nih-research-matters/bionic-pancreas-simplifies-management-type-1-diabetes.30 Oct 2022.</a:t>
            </a: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87383500-D840-70D8-3305-86E4232F43DC}"/>
              </a:ext>
            </a:extLst>
          </p:cNvPr>
          <p:cNvSpPr/>
          <p:nvPr/>
        </p:nvSpPr>
        <p:spPr>
          <a:xfrm>
            <a:off x="9782693" y="1241"/>
            <a:ext cx="206047" cy="83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246F5BDD-EEEB-C8F0-97BB-BAE7A47A0B97}"/>
              </a:ext>
            </a:extLst>
          </p:cNvPr>
          <p:cNvSpPr/>
          <p:nvPr/>
        </p:nvSpPr>
        <p:spPr>
          <a:xfrm>
            <a:off x="8761294" y="1289614"/>
            <a:ext cx="206047" cy="83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747E9BED-3949-A2D9-E8D6-CD8C19435482}"/>
              </a:ext>
            </a:extLst>
          </p:cNvPr>
          <p:cNvSpPr/>
          <p:nvPr/>
        </p:nvSpPr>
        <p:spPr>
          <a:xfrm>
            <a:off x="10298727" y="1283870"/>
            <a:ext cx="206047" cy="83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0" name="Picture 189">
            <a:extLst>
              <a:ext uri="{FF2B5EF4-FFF2-40B4-BE49-F238E27FC236}">
                <a16:creationId xmlns:a16="http://schemas.microsoft.com/office/drawing/2014/main" id="{0BB1832C-150D-D74E-F9E0-7CD16AAA8132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7451" y="34337"/>
            <a:ext cx="1065830" cy="1283010"/>
          </a:xfrm>
          <a:prstGeom prst="rect">
            <a:avLst/>
          </a:prstGeom>
        </p:spPr>
      </p:pic>
      <p:sp>
        <p:nvSpPr>
          <p:cNvPr id="191" name="Rectangle 190">
            <a:extLst>
              <a:ext uri="{FF2B5EF4-FFF2-40B4-BE49-F238E27FC236}">
                <a16:creationId xmlns:a16="http://schemas.microsoft.com/office/drawing/2014/main" id="{CF08F1FF-F3D5-3C5C-97F0-59FFEE74F50D}"/>
              </a:ext>
            </a:extLst>
          </p:cNvPr>
          <p:cNvSpPr/>
          <p:nvPr/>
        </p:nvSpPr>
        <p:spPr>
          <a:xfrm>
            <a:off x="7614653" y="34336"/>
            <a:ext cx="206047" cy="1481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22A84DBF-D775-29CF-2DE7-A04E68356541}"/>
              </a:ext>
            </a:extLst>
          </p:cNvPr>
          <p:cNvSpPr/>
          <p:nvPr/>
        </p:nvSpPr>
        <p:spPr>
          <a:xfrm>
            <a:off x="8614997" y="30561"/>
            <a:ext cx="206047" cy="1481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45B69104-5BA5-F92D-2E46-6006B2240101}"/>
              </a:ext>
            </a:extLst>
          </p:cNvPr>
          <p:cNvSpPr txBox="1"/>
          <p:nvPr/>
        </p:nvSpPr>
        <p:spPr>
          <a:xfrm>
            <a:off x="7774523" y="1267734"/>
            <a:ext cx="11279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Image:www.ascensiadiabetes.com/eversense/ 30 Oct 2022.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06C7BF3E-D50E-8E84-D6DD-1AAC58C49919}"/>
              </a:ext>
            </a:extLst>
          </p:cNvPr>
          <p:cNvSpPr txBox="1"/>
          <p:nvPr/>
        </p:nvSpPr>
        <p:spPr>
          <a:xfrm>
            <a:off x="6686797" y="3037760"/>
            <a:ext cx="13592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www.dexcom.com/en-us/compare-g6-and-g7/7 Jun 2023</a:t>
            </a:r>
          </a:p>
        </p:txBody>
      </p:sp>
      <p:pic>
        <p:nvPicPr>
          <p:cNvPr id="202" name="Picture 201">
            <a:extLst>
              <a:ext uri="{FF2B5EF4-FFF2-40B4-BE49-F238E27FC236}">
                <a16:creationId xmlns:a16="http://schemas.microsoft.com/office/drawing/2014/main" id="{97AB1658-4F6D-5348-CE41-F32B83C2F7B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240" y="42825"/>
            <a:ext cx="914501" cy="1291811"/>
          </a:xfrm>
          <a:prstGeom prst="rect">
            <a:avLst/>
          </a:prstGeom>
        </p:spPr>
      </p:pic>
      <p:sp>
        <p:nvSpPr>
          <p:cNvPr id="204" name="TextBox 203">
            <a:extLst>
              <a:ext uri="{FF2B5EF4-FFF2-40B4-BE49-F238E27FC236}">
                <a16:creationId xmlns:a16="http://schemas.microsoft.com/office/drawing/2014/main" id="{D3418E06-0FE4-405C-FBA2-7C8180FE206C}"/>
              </a:ext>
            </a:extLst>
          </p:cNvPr>
          <p:cNvSpPr txBox="1"/>
          <p:nvPr/>
        </p:nvSpPr>
        <p:spPr>
          <a:xfrm>
            <a:off x="6738590" y="1266999"/>
            <a:ext cx="11801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Image:www.freestyleprovider. abbott/us-en/home.html/ 30 Oct 2022.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2197675-18E9-E8F0-8E2A-83B2AF643071}"/>
              </a:ext>
            </a:extLst>
          </p:cNvPr>
          <p:cNvGrpSpPr/>
          <p:nvPr/>
        </p:nvGrpSpPr>
        <p:grpSpPr>
          <a:xfrm>
            <a:off x="4612147" y="1576159"/>
            <a:ext cx="2164258" cy="1680100"/>
            <a:chOff x="4612147" y="1576159"/>
            <a:chExt cx="2164258" cy="1680100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A27172D8-FEFA-C621-B64D-28630C4BC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12147" y="1576159"/>
              <a:ext cx="2164258" cy="16801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22C057F7-3A3A-0684-9EF1-6855254DD44C}"/>
                </a:ext>
              </a:extLst>
            </p:cNvPr>
            <p:cNvSpPr/>
            <p:nvPr/>
          </p:nvSpPr>
          <p:spPr>
            <a:xfrm>
              <a:off x="5614169" y="1634425"/>
              <a:ext cx="740449" cy="13862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2923907B-314F-D833-8820-2591924DCB08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948958" y="1560674"/>
            <a:ext cx="864448" cy="145446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0C15A54-C7A6-E67E-0F75-519F9D590AD0}"/>
              </a:ext>
            </a:extLst>
          </p:cNvPr>
          <p:cNvSpPr txBox="1"/>
          <p:nvPr/>
        </p:nvSpPr>
        <p:spPr>
          <a:xfrm>
            <a:off x="7872236" y="2981539"/>
            <a:ext cx="16111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https://www.medtronicdiabetes.com/ treatments/continuous-glucose-monitoring/ 6 Jun 2023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CEB9943-5D45-CFE2-57A8-285CFEF08B66}"/>
              </a:ext>
            </a:extLst>
          </p:cNvPr>
          <p:cNvGrpSpPr/>
          <p:nvPr/>
        </p:nvGrpSpPr>
        <p:grpSpPr>
          <a:xfrm>
            <a:off x="8838848" y="0"/>
            <a:ext cx="3284726" cy="2226553"/>
            <a:chOff x="8808006" y="-30367"/>
            <a:chExt cx="3284726" cy="221236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311D6F9-5486-F827-A9C2-10D725790AEF}"/>
                </a:ext>
              </a:extLst>
            </p:cNvPr>
            <p:cNvGrpSpPr/>
            <p:nvPr/>
          </p:nvGrpSpPr>
          <p:grpSpPr>
            <a:xfrm>
              <a:off x="8808006" y="-9600"/>
              <a:ext cx="3284726" cy="2191599"/>
              <a:chOff x="8726726" y="-9600"/>
              <a:chExt cx="3284726" cy="219159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ABB9D585-39B2-035A-3D33-AACC6E163E26}"/>
                  </a:ext>
                </a:extLst>
              </p:cNvPr>
              <p:cNvGrpSpPr/>
              <p:nvPr/>
            </p:nvGrpSpPr>
            <p:grpSpPr>
              <a:xfrm>
                <a:off x="8726726" y="-9600"/>
                <a:ext cx="3284726" cy="2191599"/>
                <a:chOff x="8726726" y="-9600"/>
                <a:chExt cx="3284726" cy="2191599"/>
              </a:xfrm>
            </p:grpSpPr>
            <p:pic>
              <p:nvPicPr>
                <p:cNvPr id="154" name="Picture 153">
                  <a:extLst>
                    <a:ext uri="{FF2B5EF4-FFF2-40B4-BE49-F238E27FC236}">
                      <a16:creationId xmlns:a16="http://schemas.microsoft.com/office/drawing/2014/main" id="{4026A2C1-2AA9-70C3-E81F-09BE01A802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9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726726" y="-9600"/>
                  <a:ext cx="3284726" cy="2191599"/>
                </a:xfrm>
                <a:prstGeom prst="rect">
                  <a:avLst/>
                </a:prstGeom>
              </p:spPr>
            </p:pic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5F5867AE-2431-BE1D-61FA-70E31D3F5359}"/>
                    </a:ext>
                  </a:extLst>
                </p:cNvPr>
                <p:cNvSpPr/>
                <p:nvPr/>
              </p:nvSpPr>
              <p:spPr>
                <a:xfrm>
                  <a:off x="9605057" y="1879725"/>
                  <a:ext cx="270838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B6B6224-7977-580B-286A-8B7212AE0B32}"/>
                  </a:ext>
                </a:extLst>
              </p:cNvPr>
              <p:cNvSpPr/>
              <p:nvPr/>
            </p:nvSpPr>
            <p:spPr>
              <a:xfrm rot="1931157">
                <a:off x="10862150" y="1858530"/>
                <a:ext cx="160019" cy="4571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019C5B4B-9980-0BAF-93EF-080C37EF9464}"/>
                </a:ext>
              </a:extLst>
            </p:cNvPr>
            <p:cNvSpPr/>
            <p:nvPr/>
          </p:nvSpPr>
          <p:spPr>
            <a:xfrm>
              <a:off x="8871157" y="-30367"/>
              <a:ext cx="206047" cy="832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695F97B3-65D2-722E-4B09-A3674A73CF73}"/>
                </a:ext>
              </a:extLst>
            </p:cNvPr>
            <p:cNvSpPr/>
            <p:nvPr/>
          </p:nvSpPr>
          <p:spPr>
            <a:xfrm flipV="1">
              <a:off x="11161904" y="-20418"/>
              <a:ext cx="279102" cy="123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723188DD-B5D6-2673-B4A9-5968A7ECCCE1}"/>
                </a:ext>
              </a:extLst>
            </p:cNvPr>
            <p:cNvSpPr/>
            <p:nvPr/>
          </p:nvSpPr>
          <p:spPr>
            <a:xfrm>
              <a:off x="9913507" y="-11826"/>
              <a:ext cx="206047" cy="832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3F3865A-4FAE-7552-2386-5C2F69B9B527}"/>
                </a:ext>
              </a:extLst>
            </p:cNvPr>
            <p:cNvSpPr/>
            <p:nvPr/>
          </p:nvSpPr>
          <p:spPr>
            <a:xfrm>
              <a:off x="8837185" y="1302761"/>
              <a:ext cx="206047" cy="832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25E5BE1-1EFC-750C-DA80-17B5F80D0633}"/>
                </a:ext>
              </a:extLst>
            </p:cNvPr>
            <p:cNvSpPr/>
            <p:nvPr/>
          </p:nvSpPr>
          <p:spPr>
            <a:xfrm>
              <a:off x="10385055" y="1298686"/>
              <a:ext cx="206047" cy="832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</p:grpSp>
      <p:sp>
        <p:nvSpPr>
          <p:cNvPr id="169" name="TextBox 168">
            <a:extLst>
              <a:ext uri="{FF2B5EF4-FFF2-40B4-BE49-F238E27FC236}">
                <a16:creationId xmlns:a16="http://schemas.microsoft.com/office/drawing/2014/main" id="{EA160432-DE28-D746-C5FD-348CF2F07EA3}"/>
              </a:ext>
            </a:extLst>
          </p:cNvPr>
          <p:cNvSpPr txBox="1"/>
          <p:nvPr/>
        </p:nvSpPr>
        <p:spPr>
          <a:xfrm>
            <a:off x="9618063" y="2074035"/>
            <a:ext cx="2093714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Templer S. Front Endocrinol (Lausanne). 2022.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08AAF51-357D-D97F-6535-17849117A326}"/>
              </a:ext>
            </a:extLst>
          </p:cNvPr>
          <p:cNvSpPr txBox="1"/>
          <p:nvPr/>
        </p:nvSpPr>
        <p:spPr>
          <a:xfrm>
            <a:off x="10886233" y="2995678"/>
            <a:ext cx="14936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https://www.twiist.com/hcp-home/ 31 Oct 2025.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09C85B4-904B-2000-767A-6F6339B0B9B7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1177779" y="2006805"/>
            <a:ext cx="997861" cy="98819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8D20302-B585-5ECB-C402-9EA4FEE8B514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780110" y="1567456"/>
            <a:ext cx="1061872" cy="147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289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68F5E7E8-7908-40F7-B80D-40FC5F62F020}"/>
              </a:ext>
            </a:extLst>
          </p:cNvPr>
          <p:cNvSpPr txBox="1">
            <a:spLocks/>
          </p:cNvSpPr>
          <p:nvPr/>
        </p:nvSpPr>
        <p:spPr>
          <a:xfrm>
            <a:off x="610813" y="489243"/>
            <a:ext cx="7063721" cy="1159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b="1" kern="1200">
                <a:solidFill>
                  <a:schemeClr val="accent5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Arial" panose="020B0604020202020204" pitchFamily="34" charset="0"/>
              </a:rPr>
              <a:t>Current FDA-Approved CGM Devices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D03A075-A1D9-4BAF-A119-C1EDA4385085}"/>
              </a:ext>
            </a:extLst>
          </p:cNvPr>
          <p:cNvGraphicFramePr>
            <a:graphicFrameLocks noGrp="1"/>
          </p:cNvGraphicFramePr>
          <p:nvPr/>
        </p:nvGraphicFramePr>
        <p:xfrm>
          <a:off x="203200" y="1648443"/>
          <a:ext cx="11772689" cy="3847634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416695">
                  <a:extLst>
                    <a:ext uri="{9D8B030D-6E8A-4147-A177-3AD203B41FA5}">
                      <a16:colId xmlns:a16="http://schemas.microsoft.com/office/drawing/2014/main" val="2747837169"/>
                    </a:ext>
                  </a:extLst>
                </a:gridCol>
                <a:gridCol w="884348">
                  <a:extLst>
                    <a:ext uri="{9D8B030D-6E8A-4147-A177-3AD203B41FA5}">
                      <a16:colId xmlns:a16="http://schemas.microsoft.com/office/drawing/2014/main" val="2822896898"/>
                    </a:ext>
                  </a:extLst>
                </a:gridCol>
                <a:gridCol w="1098047">
                  <a:extLst>
                    <a:ext uri="{9D8B030D-6E8A-4147-A177-3AD203B41FA5}">
                      <a16:colId xmlns:a16="http://schemas.microsoft.com/office/drawing/2014/main" val="1203659515"/>
                    </a:ext>
                  </a:extLst>
                </a:gridCol>
                <a:gridCol w="883693">
                  <a:extLst>
                    <a:ext uri="{9D8B030D-6E8A-4147-A177-3AD203B41FA5}">
                      <a16:colId xmlns:a16="http://schemas.microsoft.com/office/drawing/2014/main" val="2172949852"/>
                    </a:ext>
                  </a:extLst>
                </a:gridCol>
                <a:gridCol w="797002">
                  <a:extLst>
                    <a:ext uri="{9D8B030D-6E8A-4147-A177-3AD203B41FA5}">
                      <a16:colId xmlns:a16="http://schemas.microsoft.com/office/drawing/2014/main" val="16987586"/>
                    </a:ext>
                  </a:extLst>
                </a:gridCol>
                <a:gridCol w="892866">
                  <a:extLst>
                    <a:ext uri="{9D8B030D-6E8A-4147-A177-3AD203B41FA5}">
                      <a16:colId xmlns:a16="http://schemas.microsoft.com/office/drawing/2014/main" val="3582920135"/>
                    </a:ext>
                  </a:extLst>
                </a:gridCol>
                <a:gridCol w="1155002">
                  <a:extLst>
                    <a:ext uri="{9D8B030D-6E8A-4147-A177-3AD203B41FA5}">
                      <a16:colId xmlns:a16="http://schemas.microsoft.com/office/drawing/2014/main" val="1781176627"/>
                    </a:ext>
                  </a:extLst>
                </a:gridCol>
                <a:gridCol w="1123995">
                  <a:extLst>
                    <a:ext uri="{9D8B030D-6E8A-4147-A177-3AD203B41FA5}">
                      <a16:colId xmlns:a16="http://schemas.microsoft.com/office/drawing/2014/main" val="3413485960"/>
                    </a:ext>
                  </a:extLst>
                </a:gridCol>
                <a:gridCol w="1193760">
                  <a:extLst>
                    <a:ext uri="{9D8B030D-6E8A-4147-A177-3AD203B41FA5}">
                      <a16:colId xmlns:a16="http://schemas.microsoft.com/office/drawing/2014/main" val="2756285463"/>
                    </a:ext>
                  </a:extLst>
                </a:gridCol>
                <a:gridCol w="1193760">
                  <a:extLst>
                    <a:ext uri="{9D8B030D-6E8A-4147-A177-3AD203B41FA5}">
                      <a16:colId xmlns:a16="http://schemas.microsoft.com/office/drawing/2014/main" val="3165069312"/>
                    </a:ext>
                  </a:extLst>
                </a:gridCol>
                <a:gridCol w="1133521">
                  <a:extLst>
                    <a:ext uri="{9D8B030D-6E8A-4147-A177-3AD203B41FA5}">
                      <a16:colId xmlns:a16="http://schemas.microsoft.com/office/drawing/2014/main" val="1439573286"/>
                    </a:ext>
                  </a:extLst>
                </a:gridCol>
              </a:tblGrid>
              <a:tr h="823217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sng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Freestyle Libre 2</a:t>
                      </a: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sng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Freestyle Libre 2</a:t>
                      </a:r>
                    </a:p>
                    <a:p>
                      <a:pPr algn="ctr"/>
                      <a:r>
                        <a:rPr lang="en-US" sz="1400" u="sng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Plus</a:t>
                      </a: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sng" dirty="0">
                          <a:solidFill>
                            <a:schemeClr val="bg1"/>
                          </a:solidFill>
                        </a:rPr>
                        <a:t>Freestyle Libre 3 (Plus)</a:t>
                      </a: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sng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G6</a:t>
                      </a:r>
                      <a:r>
                        <a:rPr lang="en-US" sz="14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sng">
                          <a:solidFill>
                            <a:schemeClr val="bg1"/>
                          </a:solidFill>
                        </a:rPr>
                        <a:t>G7</a:t>
                      </a: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sng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Guardian 3</a:t>
                      </a: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sng" dirty="0">
                          <a:solidFill>
                            <a:schemeClr val="bg1"/>
                          </a:solidFill>
                        </a:rPr>
                        <a:t>Guardian 4</a:t>
                      </a: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sng" dirty="0" err="1">
                          <a:solidFill>
                            <a:schemeClr val="bg1"/>
                          </a:solidFill>
                        </a:rPr>
                        <a:t>Simplera</a:t>
                      </a:r>
                      <a:r>
                        <a:rPr lang="en-US" sz="1400" u="sng" dirty="0">
                          <a:solidFill>
                            <a:schemeClr val="bg1"/>
                          </a:solidFill>
                        </a:rPr>
                        <a:t> Sync</a:t>
                      </a: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sng" dirty="0" err="1">
                          <a:solidFill>
                            <a:schemeClr val="bg1"/>
                          </a:solidFill>
                        </a:rPr>
                        <a:t>Eversense</a:t>
                      </a:r>
                      <a:r>
                        <a:rPr lang="en-US" sz="1400" u="sng" dirty="0">
                          <a:solidFill>
                            <a:schemeClr val="bg1"/>
                          </a:solidFill>
                        </a:rPr>
                        <a:t> E3</a:t>
                      </a:r>
                      <a:r>
                        <a:rPr lang="en-US" sz="1400" u="sng" baseline="30000" dirty="0">
                          <a:solidFill>
                            <a:schemeClr val="bg1"/>
                          </a:solidFill>
                        </a:rPr>
                        <a:t>#</a:t>
                      </a:r>
                      <a:endParaRPr lang="en-US" sz="1400" u="sng" dirty="0">
                        <a:solidFill>
                          <a:schemeClr val="bg1"/>
                        </a:solidFill>
                      </a:endParaRP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sng" dirty="0">
                          <a:solidFill>
                            <a:schemeClr val="bg1"/>
                          </a:solidFill>
                        </a:rPr>
                        <a:t>Lingo / </a:t>
                      </a:r>
                      <a:r>
                        <a:rPr lang="en-US" sz="1400" u="sng" dirty="0" err="1">
                          <a:solidFill>
                            <a:schemeClr val="bg1"/>
                          </a:solidFill>
                        </a:rPr>
                        <a:t>Stelo</a:t>
                      </a:r>
                      <a:r>
                        <a:rPr lang="en-US" sz="1400" u="sng" dirty="0">
                          <a:solidFill>
                            <a:schemeClr val="bg1"/>
                          </a:solidFill>
                        </a:rPr>
                        <a:t>**</a:t>
                      </a: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6328904"/>
                  </a:ext>
                </a:extLst>
              </a:tr>
              <a:tr h="585271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Sensor warm up time (hours)  </a:t>
                      </a: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</a:t>
                      </a: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</a:t>
                      </a: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</a:t>
                      </a: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2</a:t>
                      </a: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0.5</a:t>
                      </a: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2</a:t>
                      </a: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24</a:t>
                      </a: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0.5</a:t>
                      </a: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7376292"/>
                  </a:ext>
                </a:extLst>
              </a:tr>
              <a:tr h="585271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Required Calibrations </a:t>
                      </a: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No</a:t>
                      </a: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No</a:t>
                      </a: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No</a:t>
                      </a: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No</a:t>
                      </a: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No</a:t>
                      </a: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2/day (min)</a:t>
                      </a: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No</a:t>
                      </a: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No</a:t>
                      </a: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2/day (21 days); 1/day</a:t>
                      </a: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No</a:t>
                      </a: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1618496"/>
                  </a:ext>
                </a:extLst>
              </a:tr>
              <a:tr h="347324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Alarms/Alerts</a:t>
                      </a: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Yes</a:t>
                      </a: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Yes</a:t>
                      </a: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Yes</a:t>
                      </a: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Yes</a:t>
                      </a: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Yes</a:t>
                      </a: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Yes</a:t>
                      </a: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Yes</a:t>
                      </a: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Yes </a:t>
                      </a: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Yes</a:t>
                      </a: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No/Yes</a:t>
                      </a: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6422161"/>
                  </a:ext>
                </a:extLst>
              </a:tr>
              <a:tr h="585271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Duration of wear (days)</a:t>
                      </a: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14 </a:t>
                      </a: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15</a:t>
                      </a: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14/15</a:t>
                      </a: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10</a:t>
                      </a: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10</a:t>
                      </a: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7</a:t>
                      </a: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</a:t>
                      </a: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</a:t>
                      </a: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180 -&gt; 365</a:t>
                      </a: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15</a:t>
                      </a: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881728"/>
                  </a:ext>
                </a:extLst>
              </a:tr>
              <a:tr h="82321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AID Integration</a:t>
                      </a: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None</a:t>
                      </a: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t:slim X2</a:t>
                      </a: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Ilet</a:t>
                      </a:r>
                      <a:r>
                        <a:rPr lang="en-US" sz="1400" dirty="0"/>
                        <a:t> </a:t>
                      </a: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t:slim X2, Omnipod 5</a:t>
                      </a: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t:slim X2, </a:t>
                      </a:r>
                      <a:r>
                        <a:rPr lang="en-US" sz="1400" dirty="0" err="1"/>
                        <a:t>iLet</a:t>
                      </a:r>
                      <a:r>
                        <a:rPr lang="en-US" sz="1400" dirty="0"/>
                        <a:t>, </a:t>
                      </a:r>
                      <a:r>
                        <a:rPr lang="en-US" sz="1400" dirty="0" err="1"/>
                        <a:t>Omnipod</a:t>
                      </a:r>
                      <a:r>
                        <a:rPr lang="en-US" sz="1400" dirty="0"/>
                        <a:t> 5</a:t>
                      </a: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MiniMed 630G, 770G</a:t>
                      </a: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MiniMed 780G</a:t>
                      </a: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Yes </a:t>
                      </a: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None</a:t>
                      </a: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None</a:t>
                      </a:r>
                    </a:p>
                  </a:txBody>
                  <a:tcPr marL="67840" marR="67840" marT="33920" marB="339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396234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650B167-41C8-021D-4BB4-C998CF6986A7}"/>
              </a:ext>
            </a:extLst>
          </p:cNvPr>
          <p:cNvSpPr txBox="1"/>
          <p:nvPr/>
        </p:nvSpPr>
        <p:spPr>
          <a:xfrm>
            <a:off x="216111" y="6456073"/>
            <a:ext cx="63365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Available at: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https://diatribe.org/continuous-glucose-monitors-cgm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CEB238-ACF4-6A12-97B5-E77F117DFEB7}"/>
              </a:ext>
            </a:extLst>
          </p:cNvPr>
          <p:cNvSpPr txBox="1"/>
          <p:nvPr/>
        </p:nvSpPr>
        <p:spPr>
          <a:xfrm>
            <a:off x="216111" y="5639219"/>
            <a:ext cx="81060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Stelo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Only for T2D (not on insulin) – no Rx required Limit 70-250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**Lingo: Metabolic/health wellness – no Rx range 55-200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Eversense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iCGM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designation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authorizing its compatibility)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no integration yet </a:t>
            </a:r>
          </a:p>
        </p:txBody>
      </p:sp>
    </p:spTree>
    <p:extLst>
      <p:ext uri="{BB962C8B-B14F-4D97-AF65-F5344CB8AC3E}">
        <p14:creationId xmlns:p14="http://schemas.microsoft.com/office/powerpoint/2010/main" val="5627403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ubtitle 2">
            <a:extLst>
              <a:ext uri="{FF2B5EF4-FFF2-40B4-BE49-F238E27FC236}">
                <a16:creationId xmlns:a16="http://schemas.microsoft.com/office/drawing/2014/main" id="{9F2F8A22-465D-44F9-81C4-5EF61CC2555D}"/>
              </a:ext>
            </a:extLst>
          </p:cNvPr>
          <p:cNvSpPr txBox="1">
            <a:spLocks/>
          </p:cNvSpPr>
          <p:nvPr/>
        </p:nvSpPr>
        <p:spPr>
          <a:xfrm>
            <a:off x="276164" y="251705"/>
            <a:ext cx="6400800" cy="777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Times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75E5048-D83B-437A-A477-98DA763CE8CF}"/>
              </a:ext>
            </a:extLst>
          </p:cNvPr>
          <p:cNvSpPr/>
          <p:nvPr/>
        </p:nvSpPr>
        <p:spPr>
          <a:xfrm>
            <a:off x="0" y="6590876"/>
            <a:ext cx="12191998" cy="26712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43AEC3-137B-7091-728B-37C32FAEF77C}"/>
              </a:ext>
            </a:extLst>
          </p:cNvPr>
          <p:cNvSpPr txBox="1"/>
          <p:nvPr/>
        </p:nvSpPr>
        <p:spPr>
          <a:xfrm>
            <a:off x="156841" y="918108"/>
            <a:ext cx="1190719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Prospective RCT in adults with T2D on MDI comparing the effect of CGM vs. fingerstick glucose monitoring on glycemic control at 24 weeks (N=158)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T2D for median of 17 years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Mean baseline HbA1c 8.5%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3AC6554-734F-B272-508C-3E4149BB3E47}"/>
              </a:ext>
            </a:extLst>
          </p:cNvPr>
          <p:cNvGrpSpPr/>
          <p:nvPr/>
        </p:nvGrpSpPr>
        <p:grpSpPr>
          <a:xfrm>
            <a:off x="327320" y="2481080"/>
            <a:ext cx="10373205" cy="3767328"/>
            <a:chOff x="2589003" y="778406"/>
            <a:chExt cx="9534274" cy="3047918"/>
          </a:xfrm>
        </p:grpSpPr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85BCD987-28EC-9AFA-D49B-33C462705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2087" y="778406"/>
              <a:ext cx="8071190" cy="3047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: Rounded Corners 6">
              <a:extLst>
                <a:ext uri="{FF2B5EF4-FFF2-40B4-BE49-F238E27FC236}">
                  <a16:creationId xmlns:a16="http://schemas.microsoft.com/office/drawing/2014/main" id="{F60833F3-E05C-EC1F-01C8-C34ADF27D55A}"/>
                </a:ext>
              </a:extLst>
            </p:cNvPr>
            <p:cNvSpPr/>
            <p:nvPr/>
          </p:nvSpPr>
          <p:spPr>
            <a:xfrm>
              <a:off x="2589003" y="2605458"/>
              <a:ext cx="1755510" cy="273904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Mean HbA1c</a:t>
              </a:r>
            </a:p>
          </p:txBody>
        </p:sp>
        <p:sp>
          <p:nvSpPr>
            <p:cNvPr id="12" name="Rectangle: Rounded Corners 7">
              <a:extLst>
                <a:ext uri="{FF2B5EF4-FFF2-40B4-BE49-F238E27FC236}">
                  <a16:creationId xmlns:a16="http://schemas.microsoft.com/office/drawing/2014/main" id="{A2AD83A9-6014-7C3F-011D-B64A98801F35}"/>
                </a:ext>
              </a:extLst>
            </p:cNvPr>
            <p:cNvSpPr/>
            <p:nvPr/>
          </p:nvSpPr>
          <p:spPr>
            <a:xfrm>
              <a:off x="2589003" y="2941987"/>
              <a:ext cx="1755510" cy="273904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Mean ∆ HbA1c 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8C5D404-BC32-0CB7-4BB7-C76937F2579F}"/>
              </a:ext>
            </a:extLst>
          </p:cNvPr>
          <p:cNvSpPr txBox="1"/>
          <p:nvPr/>
        </p:nvSpPr>
        <p:spPr>
          <a:xfrm>
            <a:off x="3876534" y="5498708"/>
            <a:ext cx="5184756" cy="707886"/>
          </a:xfrm>
          <a:prstGeom prst="rect">
            <a:avLst/>
          </a:prstGeom>
          <a:noFill/>
          <a:ln w="19050">
            <a:solidFill>
              <a:srgbClr val="0061AC"/>
            </a:solidFill>
          </a:ln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difference in hypoglycemia or QOL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CGM satisfaction scores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0FCA42-D869-EE4B-B48D-488D09550177}"/>
              </a:ext>
            </a:extLst>
          </p:cNvPr>
          <p:cNvSpPr txBox="1"/>
          <p:nvPr/>
        </p:nvSpPr>
        <p:spPr>
          <a:xfrm>
            <a:off x="-53867" y="6574698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Beck RW, et al. Ann Intern Med. 2018.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ECE541-8E3D-A4F1-4B68-6F39D7F6032E}"/>
              </a:ext>
            </a:extLst>
          </p:cNvPr>
          <p:cNvSpPr txBox="1"/>
          <p:nvPr/>
        </p:nvSpPr>
        <p:spPr>
          <a:xfrm>
            <a:off x="789115" y="125600"/>
            <a:ext cx="106137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CGM in T2D Patients on MDI: DIAMOND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EC04DCF2-1C79-C654-BCB8-8A20D190FA9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4322" y="6284926"/>
            <a:ext cx="894682" cy="56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753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75E5048-D83B-437A-A477-98DA763CE8CF}"/>
              </a:ext>
            </a:extLst>
          </p:cNvPr>
          <p:cNvSpPr/>
          <p:nvPr/>
        </p:nvSpPr>
        <p:spPr>
          <a:xfrm>
            <a:off x="0" y="6590876"/>
            <a:ext cx="12191998" cy="26712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E7F7246D-ACC8-924B-BEB8-8C8E17E118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4077" y="6271523"/>
            <a:ext cx="894682" cy="5635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D46FFF-696F-4A64-11D2-C576EB6393A3}"/>
              </a:ext>
            </a:extLst>
          </p:cNvPr>
          <p:cNvSpPr txBox="1"/>
          <p:nvPr/>
        </p:nvSpPr>
        <p:spPr>
          <a:xfrm>
            <a:off x="92596" y="1407753"/>
            <a:ext cx="121919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Multicenter RCT in adults with T2D managed by primary care clinician on basal insulin (N=175)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2:1 Randomization to real-time CGM vs. fingerstick blood glucose monitoring (BGM)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Glucose data and recommendations sent to primary care clinician following visits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F6337A-4E91-E4A1-6261-7F13B5FEB31E}"/>
              </a:ext>
            </a:extLst>
          </p:cNvPr>
          <p:cNvSpPr/>
          <p:nvPr/>
        </p:nvSpPr>
        <p:spPr>
          <a:xfrm>
            <a:off x="1937456" y="3175694"/>
            <a:ext cx="399344" cy="2533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952CD2-7A8D-C4C3-D87D-F4757366781A}"/>
              </a:ext>
            </a:extLst>
          </p:cNvPr>
          <p:cNvSpPr txBox="1"/>
          <p:nvPr/>
        </p:nvSpPr>
        <p:spPr>
          <a:xfrm>
            <a:off x="5260" y="6557009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Martens T, et al. JAMA. 2021.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A4309B-6306-D40E-5195-42710C793295}"/>
              </a:ext>
            </a:extLst>
          </p:cNvPr>
          <p:cNvSpPr txBox="1"/>
          <p:nvPr/>
        </p:nvSpPr>
        <p:spPr>
          <a:xfrm>
            <a:off x="438209" y="273658"/>
            <a:ext cx="105342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marR="0" lvl="2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CGM in T2D Patients on Basal Insulin: MOBILE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459B65-C4E5-C29B-E708-8ADDC6BAEB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554" y="3207315"/>
            <a:ext cx="11780889" cy="2637689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B76A2AD-3A2C-493A-1534-1F2F73A6D56B}"/>
              </a:ext>
            </a:extLst>
          </p:cNvPr>
          <p:cNvSpPr/>
          <p:nvPr/>
        </p:nvSpPr>
        <p:spPr>
          <a:xfrm>
            <a:off x="8981954" y="4526159"/>
            <a:ext cx="1180618" cy="28796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F4DA3E4-4AE9-16C5-E8BB-8DA13588090B}"/>
              </a:ext>
            </a:extLst>
          </p:cNvPr>
          <p:cNvSpPr/>
          <p:nvPr/>
        </p:nvSpPr>
        <p:spPr>
          <a:xfrm>
            <a:off x="8958804" y="5218843"/>
            <a:ext cx="819873" cy="20330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62D0172D-9C35-5E11-F199-2E51CC18B1AE}"/>
              </a:ext>
            </a:extLst>
          </p:cNvPr>
          <p:cNvSpPr/>
          <p:nvPr/>
        </p:nvSpPr>
        <p:spPr>
          <a:xfrm>
            <a:off x="205554" y="5430272"/>
            <a:ext cx="9776645" cy="203301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0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ubtitle 2">
            <a:extLst>
              <a:ext uri="{FF2B5EF4-FFF2-40B4-BE49-F238E27FC236}">
                <a16:creationId xmlns:a16="http://schemas.microsoft.com/office/drawing/2014/main" id="{9F2F8A22-465D-44F9-81C4-5EF61CC2555D}"/>
              </a:ext>
            </a:extLst>
          </p:cNvPr>
          <p:cNvSpPr txBox="1">
            <a:spLocks/>
          </p:cNvSpPr>
          <p:nvPr/>
        </p:nvSpPr>
        <p:spPr>
          <a:xfrm>
            <a:off x="70999" y="62484"/>
            <a:ext cx="11655705" cy="1183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Change in Glycemic Outcomes with CGM by Baseline HbA1c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75E5048-D83B-437A-A477-98DA763CE8CF}"/>
              </a:ext>
            </a:extLst>
          </p:cNvPr>
          <p:cNvSpPr/>
          <p:nvPr/>
        </p:nvSpPr>
        <p:spPr>
          <a:xfrm>
            <a:off x="0" y="6590876"/>
            <a:ext cx="12191998" cy="26712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2E5EC5-E9C6-9A13-0657-A65D3D27E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1824" y="1252648"/>
            <a:ext cx="7334054" cy="47950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3A4BED3-472C-C2ED-A0A2-022D6219A36B}"/>
              </a:ext>
            </a:extLst>
          </p:cNvPr>
          <p:cNvSpPr txBox="1"/>
          <p:nvPr/>
        </p:nvSpPr>
        <p:spPr>
          <a:xfrm>
            <a:off x="925746" y="6054352"/>
            <a:ext cx="102742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Change in HbA1c, TIR, mean glucose, and TAR (&gt;250 mg/dL) by baseline HbA1c 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D25D4D-7CD2-3D3B-1FD6-047ABB268BD6}"/>
              </a:ext>
            </a:extLst>
          </p:cNvPr>
          <p:cNvSpPr txBox="1"/>
          <p:nvPr/>
        </p:nvSpPr>
        <p:spPr>
          <a:xfrm>
            <a:off x="-33867" y="6575199"/>
            <a:ext cx="87937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Davis G, et al. Diabetes Technol Ther, 2022. 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22A31D0-666F-1022-D0FC-1C5262ED9692}"/>
              </a:ext>
            </a:extLst>
          </p:cNvPr>
          <p:cNvSpPr/>
          <p:nvPr/>
        </p:nvSpPr>
        <p:spPr>
          <a:xfrm>
            <a:off x="5898851" y="3758128"/>
            <a:ext cx="3667027" cy="228961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B99AB64-F61B-52CE-461D-F70E12FC801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1380" y="6240434"/>
            <a:ext cx="894682" cy="56357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5364CEF-06A3-6670-8DA3-38990F03BDD3}"/>
              </a:ext>
            </a:extLst>
          </p:cNvPr>
          <p:cNvCxnSpPr/>
          <p:nvPr/>
        </p:nvCxnSpPr>
        <p:spPr>
          <a:xfrm>
            <a:off x="7998107" y="5278056"/>
            <a:ext cx="48613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300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7B5068B-0806-2890-9ABC-7D36B5915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801" y="1767612"/>
            <a:ext cx="10210398" cy="2852737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Continuous Subcutaneous Insulin Infusion (CSII)</a:t>
            </a:r>
          </a:p>
        </p:txBody>
      </p:sp>
    </p:spTree>
    <p:extLst>
      <p:ext uri="{BB962C8B-B14F-4D97-AF65-F5344CB8AC3E}">
        <p14:creationId xmlns:p14="http://schemas.microsoft.com/office/powerpoint/2010/main" val="6133642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ubtitle 2">
            <a:extLst>
              <a:ext uri="{FF2B5EF4-FFF2-40B4-BE49-F238E27FC236}">
                <a16:creationId xmlns:a16="http://schemas.microsoft.com/office/drawing/2014/main" id="{9F2F8A22-465D-44F9-81C4-5EF61CC2555D}"/>
              </a:ext>
            </a:extLst>
          </p:cNvPr>
          <p:cNvSpPr txBox="1">
            <a:spLocks/>
          </p:cNvSpPr>
          <p:nvPr/>
        </p:nvSpPr>
        <p:spPr>
          <a:xfrm>
            <a:off x="989034" y="183527"/>
            <a:ext cx="8520596" cy="777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marR="0" lvl="2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CSII in T2D: OpT2mise Trial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BB9077-813A-78E9-D79B-FCD977FEF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326" y="1425637"/>
            <a:ext cx="4598020" cy="26604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B65603-F0B7-ECD2-D313-C9CBDC3A9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587" y="3896746"/>
            <a:ext cx="4973169" cy="25742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316B71-A2CE-FCC2-7349-0E4E39A468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1326" y="3919897"/>
            <a:ext cx="4598021" cy="254999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81D2742-6AAE-2C62-0023-A56C32D5B099}"/>
              </a:ext>
            </a:extLst>
          </p:cNvPr>
          <p:cNvSpPr txBox="1"/>
          <p:nvPr/>
        </p:nvSpPr>
        <p:spPr>
          <a:xfrm>
            <a:off x="-1" y="6563651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Reznik Y, et al. Lancet. 2014.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94E733-D189-0E63-689E-5DB582CAE36E}"/>
              </a:ext>
            </a:extLst>
          </p:cNvPr>
          <p:cNvSpPr txBox="1"/>
          <p:nvPr/>
        </p:nvSpPr>
        <p:spPr>
          <a:xfrm>
            <a:off x="21234" y="1286271"/>
            <a:ext cx="57135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Multinational RCT in adults with poorly-controlled T2D on MDI (N=331)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Persistent HbA1c elevation (8-12%) after 2-month dose-optimization run-in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Randomized to CSII vs. MDI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Primary Outcome: change in mean HbA1c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621F2C70-9812-096C-E350-136244B698B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1380" y="6240434"/>
            <a:ext cx="894682" cy="56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082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ubtitle 2">
            <a:extLst>
              <a:ext uri="{FF2B5EF4-FFF2-40B4-BE49-F238E27FC236}">
                <a16:creationId xmlns:a16="http://schemas.microsoft.com/office/drawing/2014/main" id="{9F2F8A22-465D-44F9-81C4-5EF61CC2555D}"/>
              </a:ext>
            </a:extLst>
          </p:cNvPr>
          <p:cNvSpPr txBox="1">
            <a:spLocks/>
          </p:cNvSpPr>
          <p:nvPr/>
        </p:nvSpPr>
        <p:spPr>
          <a:xfrm>
            <a:off x="276164" y="251705"/>
            <a:ext cx="6400800" cy="777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Times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1EF951-EE23-2DDD-1011-3058CE898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678" y="1369596"/>
            <a:ext cx="7979499" cy="48708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7FFBE75-563E-FB12-4D4C-6D86A082AA81}"/>
              </a:ext>
            </a:extLst>
          </p:cNvPr>
          <p:cNvSpPr txBox="1"/>
          <p:nvPr/>
        </p:nvSpPr>
        <p:spPr>
          <a:xfrm>
            <a:off x="0" y="6566081"/>
            <a:ext cx="60944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Pickup JC, et al. Diabetes Care 2017.</a:t>
            </a:r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C8BBF757-25C7-0808-14AE-8FB0BEC7683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1380" y="6240434"/>
            <a:ext cx="894682" cy="5635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80E7ED-D494-3097-D0D1-439234FFDB28}"/>
              </a:ext>
            </a:extLst>
          </p:cNvPr>
          <p:cNvSpPr txBox="1"/>
          <p:nvPr/>
        </p:nvSpPr>
        <p:spPr>
          <a:xfrm>
            <a:off x="1799776" y="263623"/>
            <a:ext cx="82844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CSII vs MDI in T2D, Meta-analysis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8965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D03A075-A1D9-4BAF-A119-C1EDA4385085}"/>
              </a:ext>
            </a:extLst>
          </p:cNvPr>
          <p:cNvGraphicFramePr>
            <a:graphicFrameLocks noGrp="1"/>
          </p:cNvGraphicFramePr>
          <p:nvPr/>
        </p:nvGraphicFramePr>
        <p:xfrm>
          <a:off x="269112" y="695992"/>
          <a:ext cx="11844068" cy="58668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3178">
                  <a:extLst>
                    <a:ext uri="{9D8B030D-6E8A-4147-A177-3AD203B41FA5}">
                      <a16:colId xmlns:a16="http://schemas.microsoft.com/office/drawing/2014/main" val="2747837169"/>
                    </a:ext>
                  </a:extLst>
                </a:gridCol>
                <a:gridCol w="2170755">
                  <a:extLst>
                    <a:ext uri="{9D8B030D-6E8A-4147-A177-3AD203B41FA5}">
                      <a16:colId xmlns:a16="http://schemas.microsoft.com/office/drawing/2014/main" val="2822896898"/>
                    </a:ext>
                  </a:extLst>
                </a:gridCol>
                <a:gridCol w="2038473">
                  <a:extLst>
                    <a:ext uri="{9D8B030D-6E8A-4147-A177-3AD203B41FA5}">
                      <a16:colId xmlns:a16="http://schemas.microsoft.com/office/drawing/2014/main" val="2172949852"/>
                    </a:ext>
                  </a:extLst>
                </a:gridCol>
                <a:gridCol w="2070113">
                  <a:extLst>
                    <a:ext uri="{9D8B030D-6E8A-4147-A177-3AD203B41FA5}">
                      <a16:colId xmlns:a16="http://schemas.microsoft.com/office/drawing/2014/main" val="16987586"/>
                    </a:ext>
                  </a:extLst>
                </a:gridCol>
                <a:gridCol w="2035610">
                  <a:extLst>
                    <a:ext uri="{9D8B030D-6E8A-4147-A177-3AD203B41FA5}">
                      <a16:colId xmlns:a16="http://schemas.microsoft.com/office/drawing/2014/main" val="1835317856"/>
                    </a:ext>
                  </a:extLst>
                </a:gridCol>
                <a:gridCol w="2065939">
                  <a:extLst>
                    <a:ext uri="{9D8B030D-6E8A-4147-A177-3AD203B41FA5}">
                      <a16:colId xmlns:a16="http://schemas.microsoft.com/office/drawing/2014/main" val="3485939670"/>
                    </a:ext>
                  </a:extLst>
                </a:gridCol>
              </a:tblGrid>
              <a:tr h="1483454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89520" marR="89520" marT="44760" marB="4476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sng" dirty="0">
                          <a:solidFill>
                            <a:schemeClr val="bg1"/>
                          </a:solidFill>
                        </a:rPr>
                        <a:t>SmartGuard</a:t>
                      </a:r>
                    </a:p>
                  </a:txBody>
                  <a:tcPr marL="89520" marR="89520" marT="44760" marB="4476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sng" dirty="0">
                          <a:solidFill>
                            <a:schemeClr val="bg1"/>
                          </a:solidFill>
                        </a:rPr>
                        <a:t>Control-IQ</a:t>
                      </a:r>
                    </a:p>
                  </a:txBody>
                  <a:tcPr marL="89520" marR="89520" marT="44760" marB="4476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sng" dirty="0" err="1">
                          <a:solidFill>
                            <a:schemeClr val="bg1"/>
                          </a:solidFill>
                        </a:rPr>
                        <a:t>Omnipod</a:t>
                      </a:r>
                      <a:r>
                        <a:rPr lang="en-US" sz="1800" u="sng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1800" u="sng" dirty="0">
                          <a:solidFill>
                            <a:schemeClr val="bg1"/>
                          </a:solidFill>
                        </a:rPr>
                        <a:t>5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89520" marR="89520" marT="44760" marB="4476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sng" dirty="0">
                          <a:solidFill>
                            <a:schemeClr val="bg1"/>
                          </a:solidFill>
                        </a:rPr>
                        <a:t>iLet Bionic Pancreas</a:t>
                      </a:r>
                    </a:p>
                  </a:txBody>
                  <a:tcPr marL="89520" marR="89520" marT="44760" marB="4476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sng" dirty="0">
                          <a:solidFill>
                            <a:schemeClr val="bg1"/>
                          </a:solidFill>
                        </a:rPr>
                        <a:t>Twiist</a:t>
                      </a:r>
                    </a:p>
                  </a:txBody>
                  <a:tcPr marL="89520" marR="89520" marT="44760" marB="44760"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328904"/>
                  </a:ext>
                </a:extLst>
              </a:tr>
              <a:tr h="889142">
                <a:tc>
                  <a:txBody>
                    <a:bodyPr/>
                    <a:lstStyle/>
                    <a:p>
                      <a:r>
                        <a:rPr lang="en-US" sz="1800" dirty="0"/>
                        <a:t>Integrated CGM</a:t>
                      </a:r>
                    </a:p>
                  </a:txBody>
                  <a:tcPr marL="89520" marR="89520" marT="44760" marB="447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Guardian 4 (Medtronic)</a:t>
                      </a:r>
                    </a:p>
                  </a:txBody>
                  <a:tcPr marL="89520" marR="89520" marT="44760" marB="447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G6, G7 (Dexcom) </a:t>
                      </a:r>
                    </a:p>
                    <a:p>
                      <a:pPr algn="ctr"/>
                      <a:r>
                        <a:rPr lang="en-US" sz="1800" dirty="0"/>
                        <a:t>Libre 2 Plus (Abbott)</a:t>
                      </a:r>
                    </a:p>
                  </a:txBody>
                  <a:tcPr marL="89520" marR="89520" marT="44760" marB="447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G6, G7 (Dexcom)</a:t>
                      </a:r>
                    </a:p>
                  </a:txBody>
                  <a:tcPr marL="89520" marR="89520" marT="44760" marB="447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G6, G7 (Dexcom)</a:t>
                      </a:r>
                    </a:p>
                  </a:txBody>
                  <a:tcPr marL="89520" marR="89520" marT="44760" marB="447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iCGM</a:t>
                      </a:r>
                      <a:r>
                        <a:rPr lang="en-US" sz="1800" dirty="0"/>
                        <a:t> (Libre)</a:t>
                      </a:r>
                    </a:p>
                  </a:txBody>
                  <a:tcPr marL="89520" marR="89520" marT="44760" marB="44760" anchor="ctr"/>
                </a:tc>
                <a:extLst>
                  <a:ext uri="{0D108BD9-81ED-4DB2-BD59-A6C34878D82A}">
                    <a16:rowId xmlns:a16="http://schemas.microsoft.com/office/drawing/2014/main" val="2883244630"/>
                  </a:ext>
                </a:extLst>
              </a:tr>
              <a:tr h="889142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Compatible Insulin Pump</a:t>
                      </a:r>
                    </a:p>
                  </a:txBody>
                  <a:tcPr marL="89520" marR="89520" marT="44760" marB="447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MiniMed 780G (Medtronic)</a:t>
                      </a:r>
                    </a:p>
                  </a:txBody>
                  <a:tcPr marL="89520" marR="89520" marT="44760" marB="447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t:slim X2 (Tandem)</a:t>
                      </a:r>
                    </a:p>
                  </a:txBody>
                  <a:tcPr marL="89520" marR="89520" marT="44760" marB="447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Omnipod 5 ACE pump (Insulet)</a:t>
                      </a:r>
                    </a:p>
                  </a:txBody>
                  <a:tcPr marL="89520" marR="89520" marT="44760" marB="447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iLet pump (Beta Bionics)</a:t>
                      </a:r>
                    </a:p>
                  </a:txBody>
                  <a:tcPr marL="89520" marR="89520" marT="44760" marB="447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Deka insulin pump Loop algorithm (Tidepool)</a:t>
                      </a:r>
                    </a:p>
                  </a:txBody>
                  <a:tcPr marL="89520" marR="89520" marT="44760" marB="44760" anchor="ctr"/>
                </a:tc>
                <a:extLst>
                  <a:ext uri="{0D108BD9-81ED-4DB2-BD59-A6C34878D82A}">
                    <a16:rowId xmlns:a16="http://schemas.microsoft.com/office/drawing/2014/main" val="1241618496"/>
                  </a:ext>
                </a:extLst>
              </a:tr>
              <a:tr h="2492965">
                <a:tc>
                  <a:txBody>
                    <a:bodyPr/>
                    <a:lstStyle/>
                    <a:p>
                      <a:pPr algn="l"/>
                      <a:endParaRPr lang="en-US" sz="1800" dirty="0"/>
                    </a:p>
                    <a:p>
                      <a:pPr algn="l"/>
                      <a:r>
                        <a:rPr lang="en-US" sz="1800" dirty="0"/>
                        <a:t>Modifiable Settings in AID</a:t>
                      </a:r>
                    </a:p>
                  </a:txBody>
                  <a:tcPr marL="89520" marR="89520" marT="44760" marB="447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endParaRPr lang="en-US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-Glucose target (110-120) </a:t>
                      </a:r>
                      <a:endParaRPr lang="en-US" dirty="0"/>
                    </a:p>
                    <a:p>
                      <a:pPr lvl="0" algn="l"/>
                      <a:r>
                        <a:rPr lang="en-US" dirty="0"/>
                        <a:t>-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I:C ratio </a:t>
                      </a:r>
                    </a:p>
                    <a:p>
                      <a:pPr lvl="0" algn="l"/>
                      <a:endParaRPr lang="en-US" dirty="0">
                        <a:solidFill>
                          <a:srgbClr val="FF0000"/>
                        </a:solidFill>
                      </a:endParaRPr>
                    </a:p>
                    <a:p>
                      <a:pPr lvl="0" algn="l"/>
                      <a:endParaRPr lang="en-US" dirty="0">
                        <a:solidFill>
                          <a:srgbClr val="FFC000"/>
                        </a:solidFill>
                      </a:endParaRPr>
                    </a:p>
                    <a:p>
                      <a:pPr lvl="0" algn="l"/>
                      <a:endParaRPr lang="en-US" dirty="0">
                        <a:solidFill>
                          <a:srgbClr val="FFC000"/>
                        </a:solidFill>
                      </a:endParaRPr>
                    </a:p>
                    <a:p>
                      <a:pPr lvl="0" algn="l"/>
                      <a:r>
                        <a:rPr lang="en-US" dirty="0">
                          <a:solidFill>
                            <a:srgbClr val="FFC000"/>
                          </a:solidFill>
                        </a:rPr>
                        <a:t>-Active insulin time</a:t>
                      </a:r>
                    </a:p>
                  </a:txBody>
                  <a:tcPr marL="89520" marR="89520" marT="44760" marB="447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-Glucose target (</a:t>
                      </a:r>
                      <a:r>
                        <a:rPr lang="en-US" i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set at 110</a:t>
                      </a:r>
                      <a:r>
                        <a:rPr lang="en-US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) </a:t>
                      </a:r>
                      <a:endParaRPr lang="en-US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-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I:C ratio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-Correction factor </a:t>
                      </a:r>
                      <a:endParaRPr lang="en-US" dirty="0"/>
                    </a:p>
                    <a:p>
                      <a:pPr lvl="0" algn="l"/>
                      <a:r>
                        <a:rPr lang="en-US" dirty="0"/>
                        <a:t>-Basal rate</a:t>
                      </a:r>
                    </a:p>
                    <a:p>
                      <a:pPr lvl="0" algn="l"/>
                      <a:r>
                        <a:rPr lang="en-US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-Sleep/Activity</a:t>
                      </a:r>
                    </a:p>
                    <a:p>
                      <a:pPr lvl="0" algn="l"/>
                      <a:r>
                        <a:rPr lang="en-US" dirty="0">
                          <a:solidFill>
                            <a:srgbClr val="FFC000"/>
                          </a:solidFill>
                        </a:rPr>
                        <a:t>Active insulin time (fixed at 5hrs) </a:t>
                      </a:r>
                      <a:endParaRPr lang="en-US" sz="18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89520" marR="89520" marT="44760" marB="447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endParaRPr lang="en-US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-Glucose target (110-150)</a:t>
                      </a:r>
                      <a:endParaRPr lang="en-US" dirty="0"/>
                    </a:p>
                    <a:p>
                      <a:pPr lvl="0" algn="l"/>
                      <a:r>
                        <a:rPr lang="en-US" dirty="0"/>
                        <a:t>-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I:C ratio</a:t>
                      </a:r>
                    </a:p>
                    <a:p>
                      <a:pPr lvl="0" algn="l"/>
                      <a:r>
                        <a:rPr lang="en-US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-Correction factor</a:t>
                      </a:r>
                    </a:p>
                    <a:p>
                      <a:pPr lvl="0" algn="l"/>
                      <a:endParaRPr lang="en-US" sz="18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pPr lvl="0" algn="l"/>
                      <a:r>
                        <a:rPr lang="en-US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-Activity mode</a:t>
                      </a:r>
                      <a:endParaRPr lang="en-US" sz="1800" dirty="0">
                        <a:solidFill>
                          <a:srgbClr val="FFC0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FFC000"/>
                          </a:solidFill>
                        </a:rPr>
                        <a:t>-Active insulin time</a:t>
                      </a:r>
                    </a:p>
                  </a:txBody>
                  <a:tcPr marL="89520" marR="89520" marT="44760" marB="447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endParaRPr lang="en-US" sz="18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-Glucose target (100-130)</a:t>
                      </a:r>
                      <a:endParaRPr lang="en-US" sz="18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  <a:p>
                      <a:pPr lvl="0" algn="l"/>
                      <a:r>
                        <a:rPr lang="en-US" sz="1800" dirty="0"/>
                        <a:t>-Simplified meal announcement (no carb counting)</a:t>
                      </a:r>
                    </a:p>
                  </a:txBody>
                  <a:tcPr marL="89520" marR="89520" marT="44760" marB="447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endParaRPr lang="en-US" sz="1800" dirty="0"/>
                    </a:p>
                    <a:p>
                      <a:pPr lvl="0" algn="l"/>
                      <a:r>
                        <a:rPr lang="en-US" sz="1800" dirty="0"/>
                        <a:t>-</a:t>
                      </a:r>
                      <a:r>
                        <a:rPr lang="en-US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Glucose target (down to 87 mg/dL)</a:t>
                      </a:r>
                    </a:p>
                    <a:p>
                      <a:pPr lvl="0" algn="l"/>
                      <a:r>
                        <a:rPr lang="en-US" sz="1800" dirty="0"/>
                        <a:t>-More specific meal entry options</a:t>
                      </a:r>
                    </a:p>
                  </a:txBody>
                  <a:tcPr marL="89520" marR="89520" marT="44760" marB="447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881728"/>
                  </a:ext>
                </a:extLst>
              </a:tr>
            </a:tbl>
          </a:graphicData>
        </a:graphic>
      </p:graphicFrame>
      <p:sp>
        <p:nvSpPr>
          <p:cNvPr id="36" name="Title 1">
            <a:extLst>
              <a:ext uri="{FF2B5EF4-FFF2-40B4-BE49-F238E27FC236}">
                <a16:creationId xmlns:a16="http://schemas.microsoft.com/office/drawing/2014/main" id="{68F5E7E8-7908-40F7-B80D-40FC5F62F020}"/>
              </a:ext>
            </a:extLst>
          </p:cNvPr>
          <p:cNvSpPr txBox="1">
            <a:spLocks/>
          </p:cNvSpPr>
          <p:nvPr/>
        </p:nvSpPr>
        <p:spPr>
          <a:xfrm>
            <a:off x="936810" y="-97932"/>
            <a:ext cx="10318375" cy="966950"/>
          </a:xfrm>
          <a:prstGeom prst="rect">
            <a:avLst/>
          </a:prstGeom>
        </p:spPr>
        <p:txBody>
          <a:bodyPr vert="horz" lIns="91440" tIns="45720" rIns="91440" bIns="91440" rtlCol="0" anchor="b" anchorCtr="0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b="1" kern="1200">
                <a:solidFill>
                  <a:schemeClr val="accent5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</a:rPr>
              <a:t>Available AID Systems in the U.S.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3429A08-CB2B-A62A-329D-C9694B0F52AB}"/>
              </a:ext>
            </a:extLst>
          </p:cNvPr>
          <p:cNvGrpSpPr/>
          <p:nvPr/>
        </p:nvGrpSpPr>
        <p:grpSpPr>
          <a:xfrm>
            <a:off x="2277280" y="1028592"/>
            <a:ext cx="1073748" cy="1155207"/>
            <a:chOff x="2140849" y="1148955"/>
            <a:chExt cx="1199071" cy="12560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E69C91F-19D6-C11A-1386-D39B4482D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40849" y="1148955"/>
              <a:ext cx="1199071" cy="1256026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C353FE2-524F-8403-2415-8747E6B8E726}"/>
                </a:ext>
              </a:extLst>
            </p:cNvPr>
            <p:cNvSpPr/>
            <p:nvPr/>
          </p:nvSpPr>
          <p:spPr>
            <a:xfrm rot="19274118">
              <a:off x="2294222" y="2252769"/>
              <a:ext cx="116772" cy="5881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033721B-BC39-6F0B-5EE6-24FDCFC2E055}"/>
              </a:ext>
            </a:extLst>
          </p:cNvPr>
          <p:cNvGrpSpPr/>
          <p:nvPr/>
        </p:nvGrpSpPr>
        <p:grpSpPr>
          <a:xfrm>
            <a:off x="6478423" y="1028592"/>
            <a:ext cx="1013902" cy="1155207"/>
            <a:chOff x="6381570" y="1181753"/>
            <a:chExt cx="1132240" cy="125602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6EB80A8-05EA-070B-AE98-E1C9A661D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81570" y="1181753"/>
              <a:ext cx="1132240" cy="1256026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E65483B-F191-2889-9B46-00993321A87E}"/>
                </a:ext>
              </a:extLst>
            </p:cNvPr>
            <p:cNvSpPr/>
            <p:nvPr/>
          </p:nvSpPr>
          <p:spPr>
            <a:xfrm>
              <a:off x="7140202" y="2226655"/>
              <a:ext cx="155902" cy="4459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711CBCA-5304-6D83-868F-F2CF413B92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0827" y="1323044"/>
            <a:ext cx="885403" cy="96533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1D37A48-222D-2381-E6D0-887AA603D8A1}"/>
              </a:ext>
            </a:extLst>
          </p:cNvPr>
          <p:cNvGrpSpPr/>
          <p:nvPr/>
        </p:nvGrpSpPr>
        <p:grpSpPr>
          <a:xfrm>
            <a:off x="4237072" y="1028592"/>
            <a:ext cx="1348786" cy="1155207"/>
            <a:chOff x="4073765" y="1190378"/>
            <a:chExt cx="1506210" cy="125602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6777015-C489-6705-FA3E-E14B97FA6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73765" y="1190378"/>
              <a:ext cx="1506210" cy="1256026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C4A32B5-36D0-B35D-5ACD-57C206335ED3}"/>
                </a:ext>
              </a:extLst>
            </p:cNvPr>
            <p:cNvSpPr/>
            <p:nvPr/>
          </p:nvSpPr>
          <p:spPr>
            <a:xfrm>
              <a:off x="5173704" y="1632411"/>
              <a:ext cx="267082" cy="1859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9220294-0D75-128C-03F9-0D0CDCA887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9429" y="1240271"/>
            <a:ext cx="1529758" cy="8547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890D74-640D-996F-FCF6-D3B7B7F7B2F1}"/>
              </a:ext>
            </a:extLst>
          </p:cNvPr>
          <p:cNvSpPr txBox="1"/>
          <p:nvPr/>
        </p:nvSpPr>
        <p:spPr>
          <a:xfrm>
            <a:off x="8993529" y="-1516284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25E8F2-31F3-17FE-68BD-E76C3519C5E0}"/>
              </a:ext>
            </a:extLst>
          </p:cNvPr>
          <p:cNvSpPr txBox="1"/>
          <p:nvPr/>
        </p:nvSpPr>
        <p:spPr>
          <a:xfrm>
            <a:off x="-69012" y="6450695"/>
            <a:ext cx="118440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Table adapted from: Phillip et al.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Endocr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Rev.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Images from: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/>
              </a:rPr>
              <a:t>https://t1dexchange.org/automated-insulin-delivery-systems-technology/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8"/>
              </a:rPr>
              <a:t>https://diatribe.org/fda-clears-twiist-automated-insulin-delivery-system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8DFAF6-48A1-58F2-2594-881F94334A97}"/>
              </a:ext>
            </a:extLst>
          </p:cNvPr>
          <p:cNvSpPr txBox="1"/>
          <p:nvPr/>
        </p:nvSpPr>
        <p:spPr>
          <a:xfrm>
            <a:off x="3220501" y="6462729"/>
            <a:ext cx="98718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Legend: I:C, insulin-to-carb</a:t>
            </a:r>
          </a:p>
        </p:txBody>
      </p:sp>
    </p:spTree>
    <p:extLst>
      <p:ext uri="{BB962C8B-B14F-4D97-AF65-F5344CB8AC3E}">
        <p14:creationId xmlns:p14="http://schemas.microsoft.com/office/powerpoint/2010/main" val="401786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07C4C-7CD8-BD90-1C56-E222BB3BB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1394"/>
            <a:ext cx="10515600" cy="2852737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Integrating CGM and CSII: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Automated Insulin Delivery (AID)</a:t>
            </a:r>
          </a:p>
        </p:txBody>
      </p:sp>
    </p:spTree>
    <p:extLst>
      <p:ext uri="{BB962C8B-B14F-4D97-AF65-F5344CB8AC3E}">
        <p14:creationId xmlns:p14="http://schemas.microsoft.com/office/powerpoint/2010/main" val="28346220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39E58-B8B0-53CC-C474-2A57E7316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987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Real World AID Data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B4884C-1BF3-A063-A8C3-A8BD5D2588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340" y="2518444"/>
            <a:ext cx="10515600" cy="3458929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84BC8CF-385C-35F1-CC10-D0050B97F8A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1380" y="6240434"/>
            <a:ext cx="894682" cy="5635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E2A6CE-8F9D-3945-8C99-DFF3069E62AC}"/>
              </a:ext>
            </a:extLst>
          </p:cNvPr>
          <p:cNvSpPr txBox="1"/>
          <p:nvPr/>
        </p:nvSpPr>
        <p:spPr>
          <a:xfrm>
            <a:off x="474562" y="1276653"/>
            <a:ext cx="103583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Retrospective analysis of 9451 AID users (Control-IQ) on system &gt;12 months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least 2 weeks of pre-AID CGM glucose data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Adults and children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 1 and Type 2 diabetes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0B63AB-723E-1E8F-45E5-799A3BBF3026}"/>
              </a:ext>
            </a:extLst>
          </p:cNvPr>
          <p:cNvSpPr txBox="1"/>
          <p:nvPr/>
        </p:nvSpPr>
        <p:spPr>
          <a:xfrm>
            <a:off x="0" y="6567485"/>
            <a:ext cx="60998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Breton MD, et al. Diabetes Technol Ther. 2021.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07A5C2-9BB8-B401-5F6E-CFF44886E9B6}"/>
              </a:ext>
            </a:extLst>
          </p:cNvPr>
          <p:cNvSpPr/>
          <p:nvPr/>
        </p:nvSpPr>
        <p:spPr>
          <a:xfrm>
            <a:off x="4409954" y="4039565"/>
            <a:ext cx="2581155" cy="208344"/>
          </a:xfrm>
          <a:prstGeom prst="rect">
            <a:avLst/>
          </a:prstGeom>
          <a:solidFill>
            <a:schemeClr val="accent2">
              <a:lumMod val="75000"/>
              <a:alpha val="4303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807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5806E2-99D2-8C48-5281-691544DCB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177"/>
            <a:ext cx="10515600" cy="1325563"/>
          </a:xfrm>
        </p:spPr>
        <p:txBody>
          <a:bodyPr>
            <a:noAutofit/>
          </a:bodyPr>
          <a:lstStyle/>
          <a:p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The Historic Divide Between T1D (Autoimmune Insulin Deficiency) and T2D (Insulin Resistance)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678B9D-F772-66A6-179C-EA278207E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9740"/>
            <a:ext cx="10515600" cy="4351338"/>
          </a:xfrm>
        </p:spPr>
        <p:txBody>
          <a:bodyPr/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Shared pathophysiology </a:t>
            </a:r>
          </a:p>
          <a:p>
            <a:pPr lvl="1"/>
            <a:r>
              <a:rPr lang="en-US" sz="2800" dirty="0">
                <a:solidFill>
                  <a:srgbClr val="000000"/>
                </a:solidFill>
                <a:latin typeface="-webkit-standard"/>
              </a:rPr>
              <a:t>B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eta-cell stress, inflammation, insulin resistance</a:t>
            </a:r>
          </a:p>
          <a:p>
            <a:pPr lvl="1"/>
            <a:r>
              <a:rPr lang="en-US" sz="2800" dirty="0">
                <a:solidFill>
                  <a:srgbClr val="000000"/>
                </a:solidFill>
                <a:latin typeface="-webkit-standard"/>
              </a:rPr>
              <a:t>O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verlapping therapies</a:t>
            </a:r>
          </a:p>
          <a:p>
            <a:pPr lvl="1"/>
            <a:r>
              <a:rPr lang="en-US" sz="2800" dirty="0">
                <a:solidFill>
                  <a:srgbClr val="000000"/>
                </a:solidFill>
                <a:latin typeface="-webkit-standard"/>
              </a:rPr>
              <a:t>C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onverging technologies</a:t>
            </a:r>
          </a:p>
          <a:p>
            <a:pPr lvl="1"/>
            <a:endParaRPr lang="en-US" sz="2800" dirty="0">
              <a:solidFill>
                <a:srgbClr val="000000"/>
              </a:solidFill>
              <a:latin typeface="-webkit-standard"/>
            </a:endParaRPr>
          </a:p>
          <a:p>
            <a:pPr marL="457200" lvl="1" indent="0">
              <a:buNone/>
            </a:pPr>
            <a:r>
              <a:rPr lang="en-US" sz="3200" b="1" i="0" u="none" strike="noStrike" dirty="0">
                <a:solidFill>
                  <a:srgbClr val="002060"/>
                </a:solidFill>
                <a:effectLst/>
              </a:rPr>
              <a:t>Objective: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-webkit-standard"/>
              </a:rPr>
              <a:t> Explore how innovations initially developed for one form of diabetes are transforming care in the other.</a:t>
            </a:r>
            <a:endParaRPr lang="en-US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14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5E5746F1-1DEC-394A-0585-A23A52DD4E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1380" y="6240434"/>
            <a:ext cx="894682" cy="5635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F4C135-AA20-7171-5453-B45851AECACD}"/>
              </a:ext>
            </a:extLst>
          </p:cNvPr>
          <p:cNvSpPr txBox="1"/>
          <p:nvPr/>
        </p:nvSpPr>
        <p:spPr>
          <a:xfrm>
            <a:off x="0" y="6567485"/>
            <a:ext cx="60998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Breton MD, et al. Diabetes Technol Ther. 2021.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1A95205-85A3-4B4A-4518-2BB9A4CA91F3}"/>
              </a:ext>
            </a:extLst>
          </p:cNvPr>
          <p:cNvGrpSpPr/>
          <p:nvPr/>
        </p:nvGrpSpPr>
        <p:grpSpPr>
          <a:xfrm>
            <a:off x="287966" y="231493"/>
            <a:ext cx="4609013" cy="6128795"/>
            <a:chOff x="287966" y="231493"/>
            <a:chExt cx="4609013" cy="612879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061A7F9-1DBD-86BA-D08D-BF2B2430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7966" y="231493"/>
              <a:ext cx="4609013" cy="6128795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F363D0E-051E-F37D-72CE-738FBE4EEB3D}"/>
                </a:ext>
              </a:extLst>
            </p:cNvPr>
            <p:cNvSpPr/>
            <p:nvPr/>
          </p:nvSpPr>
          <p:spPr>
            <a:xfrm>
              <a:off x="381964" y="358816"/>
              <a:ext cx="289366" cy="254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578CC90-C4B3-011E-16BA-EB368BBB0FA1}"/>
                </a:ext>
              </a:extLst>
            </p:cNvPr>
            <p:cNvSpPr/>
            <p:nvPr/>
          </p:nvSpPr>
          <p:spPr>
            <a:xfrm>
              <a:off x="405114" y="3359552"/>
              <a:ext cx="289366" cy="254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320E0E2-5411-0EDA-978D-02307CE410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3402510" y="777244"/>
            <a:ext cx="8693552" cy="50372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7B2CD03-0442-4534-5AD1-A30011E7C72A}"/>
              </a:ext>
            </a:extLst>
          </p:cNvPr>
          <p:cNvSpPr/>
          <p:nvPr/>
        </p:nvSpPr>
        <p:spPr>
          <a:xfrm>
            <a:off x="3402510" y="4328932"/>
            <a:ext cx="8693552" cy="1485604"/>
          </a:xfrm>
          <a:prstGeom prst="rect">
            <a:avLst/>
          </a:prstGeom>
          <a:solidFill>
            <a:srgbClr val="00B050">
              <a:alpha val="2299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6403512-5140-A3AC-1B3F-FB48F8A5D983}"/>
              </a:ext>
            </a:extLst>
          </p:cNvPr>
          <p:cNvSpPr/>
          <p:nvPr/>
        </p:nvSpPr>
        <p:spPr>
          <a:xfrm>
            <a:off x="3483979" y="5221633"/>
            <a:ext cx="8577358" cy="21870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17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B1430D8-6B48-C0F3-4588-1A2BA4D9AF5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1380" y="6240434"/>
            <a:ext cx="894682" cy="5635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69AAAF-D1D3-5391-B212-A7569ABA5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705" y="1598641"/>
            <a:ext cx="9376459" cy="492358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540B5E3-FC56-4D36-9017-FDA75AF0E570}"/>
              </a:ext>
            </a:extLst>
          </p:cNvPr>
          <p:cNvSpPr txBox="1">
            <a:spLocks/>
          </p:cNvSpPr>
          <p:nvPr/>
        </p:nvSpPr>
        <p:spPr>
          <a:xfrm>
            <a:off x="522306" y="11686"/>
            <a:ext cx="10515600" cy="6867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Real World AID 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401388-D4D0-4E6A-F30A-43FA7CF036DB}"/>
              </a:ext>
            </a:extLst>
          </p:cNvPr>
          <p:cNvSpPr txBox="1"/>
          <p:nvPr/>
        </p:nvSpPr>
        <p:spPr>
          <a:xfrm>
            <a:off x="600917" y="685008"/>
            <a:ext cx="103583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Retrospective analysis of 5575 AID users (Control-IQ) with Medicare or Medicaid coverage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least 30 days of pre-AID CGM glucose data and &gt;30 days post-AID initiation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 1 (n=5075) and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 2 diabetes (n=500)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00B1EE-0888-4C65-F94E-01E648FE0961}"/>
              </a:ext>
            </a:extLst>
          </p:cNvPr>
          <p:cNvSpPr txBox="1"/>
          <p:nvPr/>
        </p:nvSpPr>
        <p:spPr>
          <a:xfrm>
            <a:off x="-50158" y="6574198"/>
            <a:ext cx="60998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Forlenza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 G et al. Diabetes Technol Ther. 2022</a:t>
            </a:r>
          </a:p>
        </p:txBody>
      </p:sp>
    </p:spTree>
    <p:extLst>
      <p:ext uri="{BB962C8B-B14F-4D97-AF65-F5344CB8AC3E}">
        <p14:creationId xmlns:p14="http://schemas.microsoft.com/office/powerpoint/2010/main" val="35511049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AD4495-EAF1-AD65-3620-B64228EAF175}"/>
              </a:ext>
            </a:extLst>
          </p:cNvPr>
          <p:cNvSpPr txBox="1"/>
          <p:nvPr/>
        </p:nvSpPr>
        <p:spPr>
          <a:xfrm>
            <a:off x="9286504" y="6585025"/>
            <a:ext cx="30676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Pasquel et al. JAMA Netw Open. 2025.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1B1758-F81A-BE74-68A8-0208C13A6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964" y="691334"/>
            <a:ext cx="10237095" cy="33732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9CAAC5-4C53-648E-D57E-7E4C792C2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419317"/>
            <a:ext cx="5979684" cy="153512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9F48082-47F7-D08E-610E-D2734B59AD50}"/>
              </a:ext>
            </a:extLst>
          </p:cNvPr>
          <p:cNvSpPr txBox="1"/>
          <p:nvPr/>
        </p:nvSpPr>
        <p:spPr>
          <a:xfrm>
            <a:off x="1116281" y="4480038"/>
            <a:ext cx="92795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Single arm, multicenter trial in adults with T2D treated with insulin (basal only or basal-bolus)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Initial 2-week standard therapy phase, followed by 13 weeks of AID (Omnipod 5)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Primary outcome: HbA1c at 13 weeks compared to baseline</a:t>
            </a:r>
          </a:p>
        </p:txBody>
      </p:sp>
    </p:spTree>
    <p:extLst>
      <p:ext uri="{BB962C8B-B14F-4D97-AF65-F5344CB8AC3E}">
        <p14:creationId xmlns:p14="http://schemas.microsoft.com/office/powerpoint/2010/main" val="36387504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DB871-C42E-EB26-6092-13C491271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826" y="2721038"/>
            <a:ext cx="3223189" cy="27579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/>
              <a:t>Baseline Characteristics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9E8ED4F-894A-D61C-C8DC-F404633CD16F}"/>
              </a:ext>
            </a:extLst>
          </p:cNvPr>
          <p:cNvGrpSpPr/>
          <p:nvPr/>
        </p:nvGrpSpPr>
        <p:grpSpPr>
          <a:xfrm>
            <a:off x="4241442" y="663319"/>
            <a:ext cx="7711474" cy="5483862"/>
            <a:chOff x="4241442" y="663319"/>
            <a:chExt cx="7711474" cy="548386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A324666-6DBB-9000-2EEB-8AB041FF4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88758" y="1068778"/>
              <a:ext cx="3764158" cy="507840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1EF7D62-FCF4-BAA2-A338-B154FE1BD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2933"/>
            <a:stretch/>
          </p:blipFill>
          <p:spPr>
            <a:xfrm>
              <a:off x="4241442" y="663319"/>
              <a:ext cx="3982942" cy="548386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923C7B9-D488-386C-53C0-DDD2D1012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5493"/>
            <a:stretch/>
          </p:blipFill>
          <p:spPr>
            <a:xfrm>
              <a:off x="8207794" y="700193"/>
              <a:ext cx="3745122" cy="380460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ADC2892-DC1E-257C-0413-73B940F28E6B}"/>
              </a:ext>
            </a:extLst>
          </p:cNvPr>
          <p:cNvSpPr txBox="1"/>
          <p:nvPr/>
        </p:nvSpPr>
        <p:spPr>
          <a:xfrm>
            <a:off x="9307712" y="6587097"/>
            <a:ext cx="30676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Pasquel et al. JAMA Netw Open. 2025.</a:t>
            </a:r>
          </a:p>
        </p:txBody>
      </p:sp>
    </p:spTree>
    <p:extLst>
      <p:ext uri="{BB962C8B-B14F-4D97-AF65-F5344CB8AC3E}">
        <p14:creationId xmlns:p14="http://schemas.microsoft.com/office/powerpoint/2010/main" val="41454052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073C7-773F-BD71-3FBB-C43306CE4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64" y="1146189"/>
            <a:ext cx="3201366" cy="3387497"/>
          </a:xfrm>
        </p:spPr>
        <p:txBody>
          <a:bodyPr anchor="b">
            <a:normAutofit/>
          </a:bodyPr>
          <a:lstStyle/>
          <a:p>
            <a:r>
              <a:rPr lang="en-US" sz="4000" dirty="0"/>
              <a:t>Primary and Secondary Outcomes by Initial Insulin Regimen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CC9C86-FF00-28A8-7F42-3EBAF6E39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4604" y="56174"/>
            <a:ext cx="6383855" cy="65493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4955E0-EAB1-772C-E99A-175E9E67F7B4}"/>
              </a:ext>
            </a:extLst>
          </p:cNvPr>
          <p:cNvSpPr txBox="1"/>
          <p:nvPr/>
        </p:nvSpPr>
        <p:spPr>
          <a:xfrm>
            <a:off x="9322131" y="6605485"/>
            <a:ext cx="30676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Pasquel et al. JAMA Netw Open. 2025.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C5B445-D7CB-9F00-8362-D6E5F2756048}"/>
              </a:ext>
            </a:extLst>
          </p:cNvPr>
          <p:cNvSpPr/>
          <p:nvPr/>
        </p:nvSpPr>
        <p:spPr>
          <a:xfrm>
            <a:off x="5057741" y="1425039"/>
            <a:ext cx="6110718" cy="214870"/>
          </a:xfrm>
          <a:prstGeom prst="rect">
            <a:avLst/>
          </a:prstGeom>
          <a:solidFill>
            <a:schemeClr val="accent2">
              <a:lumMod val="75000"/>
              <a:alpha val="228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4CEBB8-B402-EA89-22C2-B8A955C0DC5E}"/>
              </a:ext>
            </a:extLst>
          </p:cNvPr>
          <p:cNvSpPr/>
          <p:nvPr/>
        </p:nvSpPr>
        <p:spPr>
          <a:xfrm>
            <a:off x="5057741" y="2844327"/>
            <a:ext cx="6110718" cy="214870"/>
          </a:xfrm>
          <a:prstGeom prst="rect">
            <a:avLst/>
          </a:prstGeom>
          <a:solidFill>
            <a:schemeClr val="accent2">
              <a:lumMod val="75000"/>
              <a:alpha val="228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36AF4E-1EBA-6D4E-A562-5FAD6B55DE84}"/>
              </a:ext>
            </a:extLst>
          </p:cNvPr>
          <p:cNvSpPr/>
          <p:nvPr/>
        </p:nvSpPr>
        <p:spPr>
          <a:xfrm>
            <a:off x="5041907" y="3522469"/>
            <a:ext cx="6110718" cy="214870"/>
          </a:xfrm>
          <a:prstGeom prst="rect">
            <a:avLst/>
          </a:prstGeom>
          <a:solidFill>
            <a:schemeClr val="accent2">
              <a:lumMod val="75000"/>
              <a:alpha val="228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7369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64867-E0B5-9ADA-B2B2-79FF41567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88" y="1061868"/>
            <a:ext cx="3201366" cy="3387497"/>
          </a:xfrm>
        </p:spPr>
        <p:txBody>
          <a:bodyPr anchor="b">
            <a:normAutofit/>
          </a:bodyPr>
          <a:lstStyle/>
          <a:p>
            <a:r>
              <a:rPr lang="en-US" sz="4000" dirty="0"/>
              <a:t>Change in HbA1c by Demographic and Clinical Subgroups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CDD070-F08E-B52C-63FF-E9258DD7B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435" y="-10142"/>
            <a:ext cx="7048571" cy="62929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7468D5-77CC-79F4-B9F5-FAF3001A4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1334" y="6268528"/>
            <a:ext cx="3136900" cy="5793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0757BB-484A-E414-ECC7-8138DECC8184}"/>
              </a:ext>
            </a:extLst>
          </p:cNvPr>
          <p:cNvSpPr txBox="1"/>
          <p:nvPr/>
        </p:nvSpPr>
        <p:spPr>
          <a:xfrm>
            <a:off x="3989022" y="6604391"/>
            <a:ext cx="30676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Pasquel et al. JAMA Netw Open. 2025.</a:t>
            </a:r>
          </a:p>
        </p:txBody>
      </p:sp>
    </p:spTree>
    <p:extLst>
      <p:ext uri="{BB962C8B-B14F-4D97-AF65-F5344CB8AC3E}">
        <p14:creationId xmlns:p14="http://schemas.microsoft.com/office/powerpoint/2010/main" val="36489664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11C4BE-2B3A-8C37-698A-634A508A5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3299F2-CB78-7A6F-99F9-2C78391C3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7695" y="713762"/>
            <a:ext cx="7175500" cy="6134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EBB224-7068-8358-75FD-8B1DB3982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458" y="206476"/>
            <a:ext cx="7711231" cy="5173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ECEFAF-7765-1520-81F9-A636B83323D4}"/>
              </a:ext>
            </a:extLst>
          </p:cNvPr>
          <p:cNvSpPr txBox="1"/>
          <p:nvPr/>
        </p:nvSpPr>
        <p:spPr>
          <a:xfrm>
            <a:off x="3989022" y="6604391"/>
            <a:ext cx="30676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Pasquel et al. JAMA Netw Open. 2025.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F3AFF0F-C66C-870C-5219-480CB37495A8}"/>
              </a:ext>
            </a:extLst>
          </p:cNvPr>
          <p:cNvSpPr txBox="1">
            <a:spLocks/>
          </p:cNvSpPr>
          <p:nvPr/>
        </p:nvSpPr>
        <p:spPr>
          <a:xfrm>
            <a:off x="146088" y="1061868"/>
            <a:ext cx="3201366" cy="33874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Change in HbA1c by Demographic and Clinical Subgroups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620118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F7FA94-8709-2B93-374C-78289E95E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AADE64-DDF9-50C1-92D9-F4518D44D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889" y="475537"/>
            <a:ext cx="7167685" cy="47724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22BA44-221F-8910-0EDD-90C5682463BC}"/>
              </a:ext>
            </a:extLst>
          </p:cNvPr>
          <p:cNvSpPr txBox="1"/>
          <p:nvPr/>
        </p:nvSpPr>
        <p:spPr>
          <a:xfrm>
            <a:off x="9690265" y="6573973"/>
            <a:ext cx="27550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Kudva et al. N Engl J Med . 2025.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0D2C7D-70E0-AD36-467D-48A9334C3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48" y="5441031"/>
            <a:ext cx="7251565" cy="69726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1CE27B-B681-D4CD-63D9-2DCCBEF957FC}"/>
              </a:ext>
            </a:extLst>
          </p:cNvPr>
          <p:cNvSpPr txBox="1"/>
          <p:nvPr/>
        </p:nvSpPr>
        <p:spPr>
          <a:xfrm>
            <a:off x="8641112" y="1340717"/>
            <a:ext cx="29669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Multicenter RCT in adults with T2D treated with basal-bolus insulin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Randomized 2:1 to AID (Control-IQ) or continuation of current regimen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Primary outcome: HbA1c at 13 weeks compared to baseline</a:t>
            </a:r>
          </a:p>
        </p:txBody>
      </p:sp>
    </p:spTree>
    <p:extLst>
      <p:ext uri="{BB962C8B-B14F-4D97-AF65-F5344CB8AC3E}">
        <p14:creationId xmlns:p14="http://schemas.microsoft.com/office/powerpoint/2010/main" val="19946315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FDBE2-C855-C3A6-A173-292C3CFA4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/>
              <a:t>Baseline Characteristics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35A612-43F5-4489-CD13-545A387EDE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39" t="5604" r="1828" b="16016"/>
          <a:stretch/>
        </p:blipFill>
        <p:spPr>
          <a:xfrm>
            <a:off x="6220537" y="1622745"/>
            <a:ext cx="5047013" cy="43452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9CD1B0-1C4F-81AB-3DFE-17FBFD8DF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598" y="1622745"/>
            <a:ext cx="5359400" cy="5194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262D42-9ED8-31A9-318E-2884792A554B}"/>
              </a:ext>
            </a:extLst>
          </p:cNvPr>
          <p:cNvSpPr txBox="1"/>
          <p:nvPr/>
        </p:nvSpPr>
        <p:spPr>
          <a:xfrm>
            <a:off x="9725890" y="6611161"/>
            <a:ext cx="27550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Kudva et al. N Engl J Med . 2025.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F23A5D-16F1-4E74-B4BA-A8B654C491FF}"/>
              </a:ext>
            </a:extLst>
          </p:cNvPr>
          <p:cNvSpPr/>
          <p:nvPr/>
        </p:nvSpPr>
        <p:spPr>
          <a:xfrm>
            <a:off x="6270426" y="2327563"/>
            <a:ext cx="4997124" cy="783771"/>
          </a:xfrm>
          <a:prstGeom prst="rect">
            <a:avLst/>
          </a:prstGeom>
          <a:solidFill>
            <a:schemeClr val="accent2">
              <a:lumMod val="75000"/>
              <a:alpha val="228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5F4F5F-32BC-7B94-40E9-B9FA63EDB76E}"/>
              </a:ext>
            </a:extLst>
          </p:cNvPr>
          <p:cNvSpPr/>
          <p:nvPr/>
        </p:nvSpPr>
        <p:spPr>
          <a:xfrm>
            <a:off x="6270427" y="3633849"/>
            <a:ext cx="4997124" cy="213758"/>
          </a:xfrm>
          <a:prstGeom prst="rect">
            <a:avLst/>
          </a:prstGeom>
          <a:solidFill>
            <a:schemeClr val="accent2">
              <a:lumMod val="75000"/>
              <a:alpha val="228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87140E-508C-8C59-520D-1868C866DC10}"/>
              </a:ext>
            </a:extLst>
          </p:cNvPr>
          <p:cNvSpPr/>
          <p:nvPr/>
        </p:nvSpPr>
        <p:spPr>
          <a:xfrm flipV="1">
            <a:off x="6276215" y="4268379"/>
            <a:ext cx="4997124" cy="879371"/>
          </a:xfrm>
          <a:prstGeom prst="rect">
            <a:avLst/>
          </a:prstGeom>
          <a:solidFill>
            <a:schemeClr val="accent2">
              <a:lumMod val="75000"/>
              <a:alpha val="228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3666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CB07B-D393-1FC7-ADD6-63250BEE5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697" y="260011"/>
            <a:ext cx="9895951" cy="1033669"/>
          </a:xfrm>
        </p:spPr>
        <p:txBody>
          <a:bodyPr>
            <a:normAutofit fontScale="90000"/>
          </a:bodyPr>
          <a:lstStyle/>
          <a:p>
            <a:r>
              <a:rPr lang="en-US" sz="4000" b="1" i="0" u="none" strike="noStrike" kern="1200" baseline="0" dirty="0">
                <a:latin typeface="+mj-lt"/>
                <a:ea typeface="+mj-ea"/>
                <a:cs typeface="+mj-cs"/>
              </a:rPr>
              <a:t>Primary and Secondary Hierarchical </a:t>
            </a:r>
            <a:br>
              <a:rPr lang="en-US" sz="4000" b="1" i="0" u="none" strike="noStrike" kern="1200" baseline="0" dirty="0">
                <a:latin typeface="+mj-lt"/>
                <a:ea typeface="+mj-ea"/>
                <a:cs typeface="+mj-cs"/>
              </a:rPr>
            </a:br>
            <a:r>
              <a:rPr lang="en-US" sz="4000" b="1" i="0" u="none" strike="noStrike" kern="1200" baseline="0" dirty="0">
                <a:latin typeface="+mj-lt"/>
                <a:ea typeface="+mj-ea"/>
                <a:cs typeface="+mj-cs"/>
              </a:rPr>
              <a:t>Efficacy Outcomes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48E9F6-4879-31DA-8286-B645C0D8F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98" y="1833583"/>
            <a:ext cx="11200400" cy="44521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986B34-92F9-7D5C-493B-551A6E37768E}"/>
              </a:ext>
            </a:extLst>
          </p:cNvPr>
          <p:cNvSpPr txBox="1"/>
          <p:nvPr/>
        </p:nvSpPr>
        <p:spPr>
          <a:xfrm>
            <a:off x="-59378" y="6609864"/>
            <a:ext cx="27550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Kudva et al. N Engl J Med . 2025.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95AA7D-1BB4-15D5-A517-7A371566D2B9}"/>
              </a:ext>
            </a:extLst>
          </p:cNvPr>
          <p:cNvSpPr/>
          <p:nvPr/>
        </p:nvSpPr>
        <p:spPr>
          <a:xfrm>
            <a:off x="494975" y="3321565"/>
            <a:ext cx="11200400" cy="205406"/>
          </a:xfrm>
          <a:prstGeom prst="rect">
            <a:avLst/>
          </a:prstGeom>
          <a:solidFill>
            <a:schemeClr val="accent2">
              <a:lumMod val="75000"/>
              <a:alpha val="228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A7EE75-D664-3907-EAEC-1B480E31820E}"/>
              </a:ext>
            </a:extLst>
          </p:cNvPr>
          <p:cNvSpPr/>
          <p:nvPr/>
        </p:nvSpPr>
        <p:spPr>
          <a:xfrm>
            <a:off x="495801" y="4059663"/>
            <a:ext cx="11200400" cy="205406"/>
          </a:xfrm>
          <a:prstGeom prst="rect">
            <a:avLst/>
          </a:prstGeom>
          <a:solidFill>
            <a:schemeClr val="accent2">
              <a:lumMod val="75000"/>
              <a:alpha val="228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0CA27B-822D-C4A7-4385-DD3E2BDF80C4}"/>
              </a:ext>
            </a:extLst>
          </p:cNvPr>
          <p:cNvSpPr/>
          <p:nvPr/>
        </p:nvSpPr>
        <p:spPr>
          <a:xfrm>
            <a:off x="495801" y="4806935"/>
            <a:ext cx="11200400" cy="205406"/>
          </a:xfrm>
          <a:prstGeom prst="rect">
            <a:avLst/>
          </a:prstGeom>
          <a:solidFill>
            <a:schemeClr val="accent2">
              <a:lumMod val="75000"/>
              <a:alpha val="228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033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C1350-8384-696A-27FA-5423191B8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Pharmacologic Convergence – T2D Drugs in T1D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C2210-2B0F-95A6-BB5A-EAD02EBFA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/>
              <a:t>SGLT2 inhibitors</a:t>
            </a:r>
            <a:r>
              <a:rPr lang="en-US" dirty="0"/>
              <a:t> – improved A1c, lower insulin dose, higher DKA risk</a:t>
            </a:r>
          </a:p>
          <a:p>
            <a:pPr>
              <a:buNone/>
            </a:pPr>
            <a:r>
              <a:rPr lang="en-US" b="1" dirty="0"/>
              <a:t>GLP-1 receptor agonists</a:t>
            </a:r>
            <a:r>
              <a:rPr lang="en-US" dirty="0"/>
              <a:t> – reduced weight, insulin </a:t>
            </a:r>
          </a:p>
          <a:p>
            <a:pPr>
              <a:buNone/>
            </a:pPr>
            <a:r>
              <a:rPr lang="en-US" b="1" dirty="0"/>
              <a:t>Dual incretins (GLP-1/GIP)</a:t>
            </a:r>
            <a:r>
              <a:rPr lang="en-US" dirty="0"/>
              <a:t> – off-label exploration in T1D with obesity </a:t>
            </a:r>
          </a:p>
          <a:p>
            <a:pPr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1491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0EE94-6413-B96E-CBCB-83D64068F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95" y="278535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/>
              <a:t>Time In Range Data Over 13-week Study Period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7DE4DE2-660F-A1C6-9582-E751008FCB7F}"/>
              </a:ext>
            </a:extLst>
          </p:cNvPr>
          <p:cNvGrpSpPr/>
          <p:nvPr/>
        </p:nvGrpSpPr>
        <p:grpSpPr>
          <a:xfrm>
            <a:off x="374795" y="1910825"/>
            <a:ext cx="5681317" cy="4584170"/>
            <a:chOff x="374795" y="1910825"/>
            <a:chExt cx="5681317" cy="458417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F417FF1-1124-CC42-C225-C8C09C228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-2472" b="41295"/>
            <a:stretch/>
          </p:blipFill>
          <p:spPr>
            <a:xfrm>
              <a:off x="374795" y="1910825"/>
              <a:ext cx="5681317" cy="458417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BE9DEF4-527C-42B0-7680-456743907B6A}"/>
                </a:ext>
              </a:extLst>
            </p:cNvPr>
            <p:cNvSpPr/>
            <p:nvPr/>
          </p:nvSpPr>
          <p:spPr>
            <a:xfrm>
              <a:off x="459350" y="1995055"/>
              <a:ext cx="158167" cy="1900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B3C768-587D-44F1-E237-E7CA2041BAF9}"/>
              </a:ext>
            </a:extLst>
          </p:cNvPr>
          <p:cNvGrpSpPr/>
          <p:nvPr/>
        </p:nvGrpSpPr>
        <p:grpSpPr>
          <a:xfrm>
            <a:off x="6135890" y="2511833"/>
            <a:ext cx="5681870" cy="3382154"/>
            <a:chOff x="6135890" y="2511833"/>
            <a:chExt cx="5681870" cy="338215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2D034A6-437F-9593-14A1-9AEFFA836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57737"/>
            <a:stretch/>
          </p:blipFill>
          <p:spPr>
            <a:xfrm>
              <a:off x="6135890" y="2511833"/>
              <a:ext cx="5681870" cy="338215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23900E4-212B-BE78-7A9D-19CDED889B93}"/>
                </a:ext>
              </a:extLst>
            </p:cNvPr>
            <p:cNvSpPr/>
            <p:nvPr/>
          </p:nvSpPr>
          <p:spPr>
            <a:xfrm rot="5400000">
              <a:off x="6165750" y="2631687"/>
              <a:ext cx="310567" cy="1900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5886BB9-0F2E-181D-2E9B-B566E9026DA0}"/>
              </a:ext>
            </a:extLst>
          </p:cNvPr>
          <p:cNvSpPr txBox="1"/>
          <p:nvPr/>
        </p:nvSpPr>
        <p:spPr>
          <a:xfrm>
            <a:off x="-59378" y="6609864"/>
            <a:ext cx="27550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Kudva et al. N Engl J Med . 2025.</a:t>
            </a:r>
          </a:p>
        </p:txBody>
      </p:sp>
    </p:spTree>
    <p:extLst>
      <p:ext uri="{BB962C8B-B14F-4D97-AF65-F5344CB8AC3E}">
        <p14:creationId xmlns:p14="http://schemas.microsoft.com/office/powerpoint/2010/main" val="32618156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9892F-1DDD-4A48-3543-89FE59C24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177" y="968517"/>
            <a:ext cx="4230100" cy="3387497"/>
          </a:xfrm>
        </p:spPr>
        <p:txBody>
          <a:bodyPr anchor="b">
            <a:normAutofit/>
          </a:bodyPr>
          <a:lstStyle/>
          <a:p>
            <a:r>
              <a:rPr lang="en-US" sz="4000" dirty="0"/>
              <a:t>Considerations surrounding AID use for T2D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7E066-4475-9A80-0F6B-94F11E205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1700" y="844156"/>
            <a:ext cx="7612195" cy="5688097"/>
          </a:xfrm>
        </p:spPr>
        <p:txBody>
          <a:bodyPr anchor="t">
            <a:normAutofit/>
          </a:bodyPr>
          <a:lstStyle/>
          <a:p>
            <a:r>
              <a:rPr lang="en-US" sz="2400" dirty="0"/>
              <a:t>T2D population</a:t>
            </a:r>
          </a:p>
          <a:p>
            <a:pPr lvl="1"/>
            <a:r>
              <a:rPr lang="en-US" sz="1800" dirty="0"/>
              <a:t>Who would benefit most?</a:t>
            </a:r>
          </a:p>
          <a:p>
            <a:r>
              <a:rPr lang="en-US" sz="2400" dirty="0"/>
              <a:t>Algorithm and device capabilities for management of T2D</a:t>
            </a:r>
          </a:p>
          <a:p>
            <a:pPr lvl="1"/>
            <a:r>
              <a:rPr lang="en-US" sz="1800" dirty="0"/>
              <a:t>High insulin requirements/insulin resistance</a:t>
            </a:r>
          </a:p>
          <a:p>
            <a:pPr lvl="1"/>
            <a:r>
              <a:rPr lang="en-US" sz="1800" dirty="0"/>
              <a:t>Carbohydrate entry</a:t>
            </a:r>
          </a:p>
          <a:p>
            <a:r>
              <a:rPr lang="en-US" sz="2400" dirty="0"/>
              <a:t>Educational and training needs</a:t>
            </a:r>
          </a:p>
          <a:p>
            <a:pPr lvl="1"/>
            <a:r>
              <a:rPr lang="en-US" sz="1800" dirty="0"/>
              <a:t>Carbohydrate counting</a:t>
            </a:r>
          </a:p>
          <a:p>
            <a:pPr lvl="1"/>
            <a:r>
              <a:rPr lang="en-US" sz="1800" dirty="0"/>
              <a:t>Device training and follow up</a:t>
            </a:r>
          </a:p>
          <a:p>
            <a:pPr lvl="1"/>
            <a:r>
              <a:rPr lang="en-US" sz="1800" dirty="0"/>
              <a:t>Health literacy</a:t>
            </a:r>
          </a:p>
          <a:p>
            <a:pPr lvl="1"/>
            <a:r>
              <a:rPr lang="en-US" sz="1800" dirty="0"/>
              <a:t>Technology requirements</a:t>
            </a:r>
          </a:p>
          <a:p>
            <a:r>
              <a:rPr lang="en-US" sz="2200" dirty="0"/>
              <a:t>Potential burdens</a:t>
            </a:r>
            <a:endParaRPr lang="en-US" sz="1800" dirty="0"/>
          </a:p>
          <a:p>
            <a:r>
              <a:rPr lang="en-US" sz="2200" dirty="0"/>
              <a:t>Implementation and Expansion</a:t>
            </a:r>
          </a:p>
          <a:p>
            <a:pPr lvl="1"/>
            <a:r>
              <a:rPr lang="en-US" sz="1800" dirty="0"/>
              <a:t>Care setting and providers</a:t>
            </a:r>
          </a:p>
          <a:p>
            <a:r>
              <a:rPr lang="en-US" sz="2200" dirty="0"/>
              <a:t>Cost/Coverage</a:t>
            </a:r>
          </a:p>
          <a:p>
            <a:pPr lvl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731455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07B6E-995E-4C09-8A45-1FA34089C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AID an option in the hospital? 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185E558-06FF-4BAD-B19D-5BEB649D6324}"/>
              </a:ext>
            </a:extLst>
          </p:cNvPr>
          <p:cNvGrpSpPr/>
          <p:nvPr/>
        </p:nvGrpSpPr>
        <p:grpSpPr>
          <a:xfrm>
            <a:off x="2405523" y="1759499"/>
            <a:ext cx="7195677" cy="4268321"/>
            <a:chOff x="8750264" y="20758"/>
            <a:chExt cx="3284726" cy="21198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42E38DB-72EA-4B53-896B-F4C39B5C7691}"/>
                </a:ext>
              </a:extLst>
            </p:cNvPr>
            <p:cNvGrpSpPr/>
            <p:nvPr/>
          </p:nvGrpSpPr>
          <p:grpSpPr>
            <a:xfrm>
              <a:off x="8750264" y="20758"/>
              <a:ext cx="3284726" cy="2119800"/>
              <a:chOff x="8750264" y="20758"/>
              <a:chExt cx="3284726" cy="211980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561C61AE-FC77-48BC-A1E4-417F046130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750264" y="20758"/>
                <a:ext cx="3284726" cy="2119800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0EA8EED-1E89-4F9D-B9BA-287CC1753E20}"/>
                  </a:ext>
                </a:extLst>
              </p:cNvPr>
              <p:cNvSpPr/>
              <p:nvPr/>
            </p:nvSpPr>
            <p:spPr>
              <a:xfrm>
                <a:off x="9605057" y="1879725"/>
                <a:ext cx="270838" cy="4571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9156758-06E4-49C8-97E6-B51FB8209F83}"/>
                </a:ext>
              </a:extLst>
            </p:cNvPr>
            <p:cNvSpPr/>
            <p:nvPr/>
          </p:nvSpPr>
          <p:spPr>
            <a:xfrm rot="1931157">
              <a:off x="10862150" y="1858530"/>
              <a:ext cx="160019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F854132-FC28-4531-85CB-3EFF1159C407}"/>
              </a:ext>
            </a:extLst>
          </p:cNvPr>
          <p:cNvSpPr txBox="1"/>
          <p:nvPr/>
        </p:nvSpPr>
        <p:spPr>
          <a:xfrm>
            <a:off x="8818453" y="6392847"/>
            <a:ext cx="209371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Templer S. Front Endocrinol (Lausanne). 2022.</a:t>
            </a:r>
          </a:p>
        </p:txBody>
      </p:sp>
    </p:spTree>
    <p:extLst>
      <p:ext uri="{BB962C8B-B14F-4D97-AF65-F5344CB8AC3E}">
        <p14:creationId xmlns:p14="http://schemas.microsoft.com/office/powerpoint/2010/main" val="84565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5" y="160180"/>
            <a:ext cx="10752667" cy="828675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Individualized Antihyperglycemic Therapy in 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Hospitalized Patients With Diabetes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" y="5865304"/>
            <a:ext cx="12191999" cy="447609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fr-FR" dirty="0">
                <a:solidFill>
                  <a:schemeClr val="bg1"/>
                </a:solidFill>
              </a:rPr>
              <a:t>*</a:t>
            </a:r>
            <a:r>
              <a:rPr lang="fr-FR" dirty="0" err="1">
                <a:solidFill>
                  <a:schemeClr val="bg1"/>
                </a:solidFill>
              </a:rPr>
              <a:t>Consider</a:t>
            </a:r>
            <a:r>
              <a:rPr lang="fr-FR" dirty="0">
                <a:solidFill>
                  <a:schemeClr val="bg1"/>
                </a:solidFill>
              </a:rPr>
              <a:t> OAD if no </a:t>
            </a:r>
            <a:r>
              <a:rPr lang="fr-FR" dirty="0" err="1">
                <a:solidFill>
                  <a:schemeClr val="bg1"/>
                </a:solidFill>
              </a:rPr>
              <a:t>contraindications</a:t>
            </a:r>
            <a:r>
              <a:rPr lang="fr-FR" dirty="0">
                <a:solidFill>
                  <a:schemeClr val="bg1"/>
                </a:solidFill>
              </a:rPr>
              <a:t> (</a:t>
            </a:r>
            <a:r>
              <a:rPr lang="fr-FR" dirty="0" err="1">
                <a:solidFill>
                  <a:schemeClr val="bg1"/>
                </a:solidFill>
              </a:rPr>
              <a:t>only</a:t>
            </a:r>
            <a:r>
              <a:rPr lang="fr-FR" dirty="0">
                <a:solidFill>
                  <a:schemeClr val="bg1"/>
                </a:solidFill>
              </a:rPr>
              <a:t> DPP-4 </a:t>
            </a:r>
            <a:r>
              <a:rPr lang="fr-FR" dirty="0" err="1">
                <a:solidFill>
                  <a:schemeClr val="bg1"/>
                </a:solidFill>
              </a:rPr>
              <a:t>inhibitors</a:t>
            </a:r>
            <a:r>
              <a:rPr lang="fr-FR" dirty="0">
                <a:solidFill>
                  <a:schemeClr val="bg1"/>
                </a:solidFill>
              </a:rPr>
              <a:t> have been </a:t>
            </a:r>
            <a:r>
              <a:rPr lang="fr-FR" dirty="0" err="1">
                <a:solidFill>
                  <a:schemeClr val="bg1"/>
                </a:solidFill>
              </a:rPr>
              <a:t>studied</a:t>
            </a:r>
            <a:r>
              <a:rPr lang="fr-FR" dirty="0">
                <a:solidFill>
                  <a:schemeClr val="bg1"/>
                </a:solidFill>
              </a:rPr>
              <a:t> in </a:t>
            </a:r>
            <a:r>
              <a:rPr lang="fr-FR" dirty="0" err="1">
                <a:solidFill>
                  <a:schemeClr val="bg1"/>
                </a:solidFill>
              </a:rPr>
              <a:t>randomized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controlled</a:t>
            </a:r>
            <a:r>
              <a:rPr lang="fr-FR" dirty="0">
                <a:solidFill>
                  <a:schemeClr val="bg1"/>
                </a:solidFill>
              </a:rPr>
              <a:t> trials).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solidFill>
                  <a:schemeClr val="bg1"/>
                </a:solidFill>
              </a:rPr>
              <a:t>BG, blood glucose; DKA, diabetic ketoacidosis; HHS, hyperosmolar hyperglycemic syndrome; ICU, intensive care unit; OAD, oral antidiabetic drug; POC, point of care; TDD, total </a:t>
            </a:r>
            <a:r>
              <a:rPr lang="fr-FR" dirty="0" err="1">
                <a:solidFill>
                  <a:schemeClr val="bg1"/>
                </a:solidFill>
              </a:rPr>
              <a:t>daily</a:t>
            </a:r>
            <a:r>
              <a:rPr lang="fr-FR" dirty="0">
                <a:solidFill>
                  <a:schemeClr val="bg1"/>
                </a:solidFill>
              </a:rPr>
              <a:t> dose.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F8CEFF-9234-413F-9B7E-79A34806E9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900" y="1388119"/>
            <a:ext cx="6739583" cy="44771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4320EF-2748-42B0-84FF-087B268820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8483" y="1388119"/>
            <a:ext cx="5081769" cy="447718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4403FFE-1D53-4A02-860F-0E5313EA9849}"/>
              </a:ext>
            </a:extLst>
          </p:cNvPr>
          <p:cNvGrpSpPr/>
          <p:nvPr/>
        </p:nvGrpSpPr>
        <p:grpSpPr>
          <a:xfrm>
            <a:off x="4030576" y="1108489"/>
            <a:ext cx="6251174" cy="3010529"/>
            <a:chOff x="3933939" y="1216186"/>
            <a:chExt cx="6251174" cy="3010529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4992FC1-D048-4CC5-ABB1-75A62E0BC54B}"/>
                </a:ext>
              </a:extLst>
            </p:cNvPr>
            <p:cNvSpPr/>
            <p:nvPr/>
          </p:nvSpPr>
          <p:spPr>
            <a:xfrm>
              <a:off x="7774029" y="2808113"/>
              <a:ext cx="1880075" cy="1418602"/>
            </a:xfrm>
            <a:prstGeom prst="ellipse">
              <a:avLst/>
            </a:prstGeom>
            <a:noFill/>
            <a:ln w="635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E0D6B7E-8F01-4875-9B74-95A8AE1D2FD7}"/>
                </a:ext>
              </a:extLst>
            </p:cNvPr>
            <p:cNvSpPr/>
            <p:nvPr/>
          </p:nvSpPr>
          <p:spPr>
            <a:xfrm>
              <a:off x="3933939" y="2330677"/>
              <a:ext cx="2346788" cy="399054"/>
            </a:xfrm>
            <a:prstGeom prst="ellipse">
              <a:avLst/>
            </a:prstGeom>
            <a:noFill/>
            <a:ln w="635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C549A8F3-BE5C-4CDB-9F7B-444E3DDAEDAE}"/>
                </a:ext>
              </a:extLst>
            </p:cNvPr>
            <p:cNvSpPr/>
            <p:nvPr/>
          </p:nvSpPr>
          <p:spPr>
            <a:xfrm>
              <a:off x="4585373" y="1216186"/>
              <a:ext cx="2477868" cy="481986"/>
            </a:xfrm>
            <a:prstGeom prst="rect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4+ POC tests in non-ICU </a:t>
              </a:r>
            </a:p>
          </p:txBody>
        </p:sp>
        <p:sp>
          <p:nvSpPr>
            <p:cNvPr id="10" name="Rectangle: Rounded Corners 15">
              <a:extLst>
                <a:ext uri="{FF2B5EF4-FFF2-40B4-BE49-F238E27FC236}">
                  <a16:creationId xmlns:a16="http://schemas.microsoft.com/office/drawing/2014/main" id="{15EF5B71-4DFC-4B6B-B9D8-FE3D40FBE596}"/>
                </a:ext>
              </a:extLst>
            </p:cNvPr>
            <p:cNvSpPr/>
            <p:nvPr/>
          </p:nvSpPr>
          <p:spPr>
            <a:xfrm>
              <a:off x="7346005" y="2216922"/>
              <a:ext cx="2839108" cy="481986"/>
            </a:xfrm>
            <a:prstGeom prst="rect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Hourly POC tests in the ICU 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2F256C4-B2EA-0942-7277-C90CEAC9F0D5}"/>
              </a:ext>
            </a:extLst>
          </p:cNvPr>
          <p:cNvSpPr txBox="1"/>
          <p:nvPr/>
        </p:nvSpPr>
        <p:spPr>
          <a:xfrm>
            <a:off x="46300" y="6562256"/>
            <a:ext cx="60998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Pasquel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 FJ, et al. Lancet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Diabetes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Endocrinol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. 2021.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2" charset="0"/>
              <a:ea typeface="+mn-ea"/>
              <a:cs typeface="+mn-cs"/>
            </a:endParaRPr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297CEE95-B9E1-C1CF-E1B8-B2294A49A76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1380" y="6240434"/>
            <a:ext cx="894682" cy="56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78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A8A03B0-49A4-4282-9759-2B35DCB8F1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3468" y="1409825"/>
            <a:ext cx="10425062" cy="458472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203200" algn="ctr" rotWithShape="0">
              <a:prstClr val="black">
                <a:alpha val="25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104354-A936-45D1-86C5-2BD298C0E62E}"/>
              </a:ext>
            </a:extLst>
          </p:cNvPr>
          <p:cNvSpPr txBox="1"/>
          <p:nvPr/>
        </p:nvSpPr>
        <p:spPr>
          <a:xfrm>
            <a:off x="2622619" y="2582426"/>
            <a:ext cx="4823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CGM in the Hospital During the COVID-19 Pandemic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-95937" y="6547847"/>
            <a:ext cx="12191999" cy="355276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Galindo RJ, et al. J Diabetes Sci Technol. 2020.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FA366A1-399D-D5C1-532A-417DEF8EDB0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1380" y="6240434"/>
            <a:ext cx="894682" cy="56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2121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8" y="184767"/>
            <a:ext cx="10645018" cy="828675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Protocol for Remote Glucose Management During the COVID-19 Pandemic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292112" y="6257352"/>
            <a:ext cx="4271553" cy="322048"/>
          </a:xfrm>
        </p:spPr>
        <p:txBody>
          <a:bodyPr/>
          <a:lstStyle/>
          <a:p>
            <a:pPr marL="0" indent="0">
              <a:buNone/>
            </a:pPr>
            <a:r>
              <a:rPr lang="fr-FR">
                <a:solidFill>
                  <a:schemeClr val="bg1"/>
                </a:solidFill>
              </a:rPr>
              <a:t>EHR, electronic health record; FGM, flash glucose monitoring. 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2CBAEE-4762-471E-8C99-03EAF2DED4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6215" y="1203136"/>
            <a:ext cx="7371923" cy="5136205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AB133DB5-C8E5-304B-CA86-8339181E08D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1380" y="6240434"/>
            <a:ext cx="894682" cy="5635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7D707C-76F7-0BE4-0747-0798AC22178F}"/>
              </a:ext>
            </a:extLst>
          </p:cNvPr>
          <p:cNvSpPr txBox="1"/>
          <p:nvPr/>
        </p:nvSpPr>
        <p:spPr>
          <a:xfrm>
            <a:off x="-38583" y="6555161"/>
            <a:ext cx="60938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Pasquel FJ, et al. Lancet Diabetes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Endocrinol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. 2021. </a:t>
            </a:r>
          </a:p>
        </p:txBody>
      </p:sp>
    </p:spTree>
    <p:extLst>
      <p:ext uri="{BB962C8B-B14F-4D97-AF65-F5344CB8AC3E}">
        <p14:creationId xmlns:p14="http://schemas.microsoft.com/office/powerpoint/2010/main" val="33406150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788120-F69A-B1B8-EEE0-9EAA0467B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89" y="2277294"/>
            <a:ext cx="5671638" cy="38584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E56392-6AF2-1CAC-B8FB-A918362531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45" r="-1"/>
          <a:stretch/>
        </p:blipFill>
        <p:spPr>
          <a:xfrm>
            <a:off x="5895361" y="2277294"/>
            <a:ext cx="6167550" cy="38583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25FE3F-F7D7-1B95-0D27-0022D943DB3F}"/>
              </a:ext>
            </a:extLst>
          </p:cNvPr>
          <p:cNvSpPr txBox="1"/>
          <p:nvPr/>
        </p:nvSpPr>
        <p:spPr>
          <a:xfrm>
            <a:off x="1552" y="6527899"/>
            <a:ext cx="61007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Bally L, et al. 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Engl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 J Med. 2018.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D2572A-2557-6565-2F17-2DC10E5B8FDC}"/>
              </a:ext>
            </a:extLst>
          </p:cNvPr>
          <p:cNvSpPr txBox="1"/>
          <p:nvPr/>
        </p:nvSpPr>
        <p:spPr>
          <a:xfrm>
            <a:off x="9272588" y="2320158"/>
            <a:ext cx="2747459" cy="92333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Algorithm-based insulin delivery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 no prandial bolus/carb entry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FB68B3-9903-795B-7F54-D740BAF4D3D8}"/>
              </a:ext>
            </a:extLst>
          </p:cNvPr>
          <p:cNvSpPr txBox="1"/>
          <p:nvPr/>
        </p:nvSpPr>
        <p:spPr>
          <a:xfrm>
            <a:off x="961983" y="4721209"/>
            <a:ext cx="4743453" cy="64633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%TIR:  74.0±19.3 (closed-loop) vs.  54.2±25.1 (conventional therapy), P&lt;0.001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5BE1B0AA-6D29-94AE-E253-6C16BB66A13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1380" y="6240434"/>
            <a:ext cx="894682" cy="5635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4DE651-5AEB-D414-AF7E-EAD26AFA14DC}"/>
              </a:ext>
            </a:extLst>
          </p:cNvPr>
          <p:cNvSpPr txBox="1"/>
          <p:nvPr/>
        </p:nvSpPr>
        <p:spPr>
          <a:xfrm>
            <a:off x="800205" y="69657"/>
            <a:ext cx="110427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AID For T2D Management in the Hospital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5DA0D4-3213-5D5D-7D10-8462BDC83D16}"/>
              </a:ext>
            </a:extLst>
          </p:cNvPr>
          <p:cNvSpPr txBox="1"/>
          <p:nvPr/>
        </p:nvSpPr>
        <p:spPr>
          <a:xfrm>
            <a:off x="129089" y="1309978"/>
            <a:ext cx="94912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Non-critically ill adult patients with T2D requiring inpatient insulin therapy (N=136)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Followed for up to 15 days</a:t>
            </a:r>
          </a:p>
        </p:txBody>
      </p:sp>
    </p:spTree>
    <p:extLst>
      <p:ext uri="{BB962C8B-B14F-4D97-AF65-F5344CB8AC3E}">
        <p14:creationId xmlns:p14="http://schemas.microsoft.com/office/powerpoint/2010/main" val="11801378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2D409-728E-B8A9-5BB2-CB4037553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079" y="296149"/>
            <a:ext cx="5730992" cy="1728488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Electronic Health Record (EHR) Documentation and Validation</a:t>
            </a:r>
            <a:br>
              <a:rPr lang="en-US" sz="5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n-US" sz="3600" dirty="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34FD00C-BF1E-9F91-8768-B764D4BD5FF0}"/>
              </a:ext>
            </a:extLst>
          </p:cNvPr>
          <p:cNvGrpSpPr/>
          <p:nvPr/>
        </p:nvGrpSpPr>
        <p:grpSpPr>
          <a:xfrm>
            <a:off x="492958" y="2340759"/>
            <a:ext cx="5406069" cy="4068227"/>
            <a:chOff x="0" y="0"/>
            <a:chExt cx="4338955" cy="372012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EEA7388-7629-FBC5-6179-A80893336705}"/>
                </a:ext>
              </a:extLst>
            </p:cNvPr>
            <p:cNvGrpSpPr/>
            <p:nvPr/>
          </p:nvGrpSpPr>
          <p:grpSpPr>
            <a:xfrm>
              <a:off x="0" y="0"/>
              <a:ext cx="4338955" cy="3720123"/>
              <a:chOff x="0" y="0"/>
              <a:chExt cx="4338955" cy="372012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77CD39CF-DEC5-9AAF-BE6B-603668405361}"/>
                  </a:ext>
                </a:extLst>
              </p:cNvPr>
              <p:cNvGrpSpPr/>
              <p:nvPr/>
            </p:nvGrpSpPr>
            <p:grpSpPr>
              <a:xfrm>
                <a:off x="0" y="0"/>
                <a:ext cx="4338955" cy="3720123"/>
                <a:chOff x="0" y="0"/>
                <a:chExt cx="4338955" cy="3720645"/>
              </a:xfrm>
            </p:grpSpPr>
            <p:pic>
              <p:nvPicPr>
                <p:cNvPr id="8" name="Picture 7" descr="Chart, line chart&#10;&#10;Description automatically generated">
                  <a:extLst>
                    <a:ext uri="{FF2B5EF4-FFF2-40B4-BE49-F238E27FC236}">
                      <a16:creationId xmlns:a16="http://schemas.microsoft.com/office/drawing/2014/main" id="{CA1DC9FA-6E63-6E19-C1ED-EACD50A94B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60385" y="2009955"/>
                  <a:ext cx="3812540" cy="1710690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9" name="Picture 8" descr="Graphical user interface, website&#10;&#10;Description automatically generated">
                  <a:extLst>
                    <a:ext uri="{FF2B5EF4-FFF2-40B4-BE49-F238E27FC236}">
                      <a16:creationId xmlns:a16="http://schemas.microsoft.com/office/drawing/2014/main" id="{8CF04678-A80E-B4BE-6936-DEA336DA30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0" y="0"/>
                  <a:ext cx="4338955" cy="1962150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  <p:sp>
            <p:nvSpPr>
              <p:cNvPr id="7" name="Text Box 2">
                <a:extLst>
                  <a:ext uri="{FF2B5EF4-FFF2-40B4-BE49-F238E27FC236}">
                    <a16:creationId xmlns:a16="http://schemas.microsoft.com/office/drawing/2014/main" id="{856176D8-CBF0-B243-1A5B-520C88E8AC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150" y="304800"/>
                <a:ext cx="222250" cy="234315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</a:t>
                </a:r>
                <a:endParaRPr kumimoji="0" lang="en-US" sz="1100" b="0" i="0" u="none" strike="noStrike" kern="1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Text Box 2">
              <a:extLst>
                <a:ext uri="{FF2B5EF4-FFF2-40B4-BE49-F238E27FC236}">
                  <a16:creationId xmlns:a16="http://schemas.microsoft.com/office/drawing/2014/main" id="{2ACEA22D-F193-07AE-B37B-556D0990C4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1847850"/>
              <a:ext cx="231775" cy="2286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</a:t>
              </a:r>
              <a:endParaRPr kumimoji="0" lang="en-US" sz="11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DF038CA-5534-DA8C-DCA3-AC427EA4E468}"/>
              </a:ext>
            </a:extLst>
          </p:cNvPr>
          <p:cNvSpPr txBox="1"/>
          <p:nvPr/>
        </p:nvSpPr>
        <p:spPr>
          <a:xfrm>
            <a:off x="6173039" y="2653865"/>
            <a:ext cx="515405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R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flowsheet shows upper and lower 20% range of POC to document validation (yes/no)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B) remote EHR access to documented CGM values trend (green) and POC values.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AB8C45-34EF-3868-D71E-34E1E8F97D75}"/>
              </a:ext>
            </a:extLst>
          </p:cNvPr>
          <p:cNvSpPr txBox="1"/>
          <p:nvPr/>
        </p:nvSpPr>
        <p:spPr>
          <a:xfrm>
            <a:off x="612894" y="6539112"/>
            <a:ext cx="60978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Davis GM et al Diabetes Care. 2021.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A171BC3-5C8A-DB3B-1B6D-E7FC0B7A78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958" y="31792"/>
            <a:ext cx="5603041" cy="2257203"/>
          </a:xfrm>
          <a:prstGeom prst="rect">
            <a:avLst/>
          </a:prstGeom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C4994880-8DD7-E8D1-0BCE-6F7862015CC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1380" y="6240434"/>
            <a:ext cx="894682" cy="56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667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Technology Set-Up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14256E-5FA9-446E-A8A9-A773525390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2494" y="3020388"/>
            <a:ext cx="2717799" cy="2959187"/>
          </a:xfrm>
          <a:prstGeom prst="rect">
            <a:avLst/>
          </a:prstGeom>
        </p:spPr>
      </p:pic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9B704AA0-88BF-2849-B68C-0DADEACF5AA6}"/>
              </a:ext>
            </a:extLst>
          </p:cNvPr>
          <p:cNvSpPr txBox="1">
            <a:spLocks/>
          </p:cNvSpPr>
          <p:nvPr/>
        </p:nvSpPr>
        <p:spPr>
          <a:xfrm>
            <a:off x="7594697" y="1458570"/>
            <a:ext cx="3329493" cy="8203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Tx/>
              <a:buFont typeface="+mj-lt"/>
              <a:buAutoNum type="alphaUcPeriod" startAt="3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Glucose telemetry in nursing station with alarms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EBE18693-35EF-4B6F-B4DE-BEF269A8AA4F}"/>
              </a:ext>
            </a:extLst>
          </p:cNvPr>
          <p:cNvSpPr txBox="1">
            <a:spLocks/>
          </p:cNvSpPr>
          <p:nvPr/>
        </p:nvSpPr>
        <p:spPr>
          <a:xfrm>
            <a:off x="719668" y="1458570"/>
            <a:ext cx="2869762" cy="9275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Tx/>
              <a:buFont typeface="+mj-lt"/>
              <a:buAutoNum type="alphaU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Smartphone receiving Bluetooth signal within 20 feet from patient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ED4385-18E1-FD4A-834E-8E8A5F24ED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1456" y="3020388"/>
            <a:ext cx="3900879" cy="29591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2ED603-F1C9-BF43-93F8-9D711E1A68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507" y="3020389"/>
            <a:ext cx="2598039" cy="2959187"/>
          </a:xfrm>
          <a:prstGeom prst="rect">
            <a:avLst/>
          </a:prstGeom>
        </p:spPr>
      </p:pic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755F883E-8FC7-294A-8F02-ED5451CD71C4}"/>
              </a:ext>
            </a:extLst>
          </p:cNvPr>
          <p:cNvSpPr txBox="1">
            <a:spLocks/>
          </p:cNvSpPr>
          <p:nvPr/>
        </p:nvSpPr>
        <p:spPr>
          <a:xfrm>
            <a:off x="3682506" y="1458570"/>
            <a:ext cx="3912191" cy="15618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Tx/>
              <a:buFont typeface="+mj-lt"/>
              <a:buAutoNum type="alphaUcPeriod" startAt="2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Externalized pump set up for hourly adjustment of insulin (optional), in accordance with the hospital approved protocol for medication pump externalization during COVID-19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0C8031-2FB4-AD08-156E-99113EAD49DF}"/>
              </a:ext>
            </a:extLst>
          </p:cNvPr>
          <p:cNvSpPr txBox="1"/>
          <p:nvPr/>
        </p:nvSpPr>
        <p:spPr>
          <a:xfrm>
            <a:off x="122240" y="6550223"/>
            <a:ext cx="60978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Davis GM, et al Diabetes Care. 2021. (Supplementary Material).</a:t>
            </a:r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B6DDEDF3-F91A-AB5A-1103-FA1CB03897E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1380" y="6240434"/>
            <a:ext cx="894682" cy="56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2372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A88C38-9B91-4911-A4E2-95159FD93E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658" y="182907"/>
            <a:ext cx="10306293" cy="62505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CC207E-1CB7-4A72-8CC1-1BCA462C33E8}"/>
              </a:ext>
            </a:extLst>
          </p:cNvPr>
          <p:cNvSpPr txBox="1"/>
          <p:nvPr/>
        </p:nvSpPr>
        <p:spPr>
          <a:xfrm>
            <a:off x="0" y="6541873"/>
            <a:ext cx="29418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Davis et al. Diabetes Care. 2021. 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B3C53306-88A7-9D3A-B544-AD656481EB8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1380" y="6240434"/>
            <a:ext cx="894682" cy="56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44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711832"/>
            <a:ext cx="4462698" cy="17716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60829" y="1299217"/>
            <a:ext cx="208448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SGLT-2 Inhibitors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17026" y="1307326"/>
            <a:ext cx="124906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GLP-1 RA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569" y="2789105"/>
            <a:ext cx="4673600" cy="1936025"/>
          </a:xfrm>
          <a:prstGeom prst="rect">
            <a:avLst/>
          </a:prstGeom>
        </p:spPr>
      </p:pic>
      <p:pic>
        <p:nvPicPr>
          <p:cNvPr id="2" name="Picture 1" descr="Screen Shot 2019-05-04 at 2.47.22 A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62" y="3612764"/>
            <a:ext cx="4341248" cy="20778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7264" y="1704389"/>
            <a:ext cx="5114830" cy="2000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7638" y="3091802"/>
            <a:ext cx="4738511" cy="1908567"/>
          </a:xfrm>
          <a:prstGeom prst="rect">
            <a:avLst/>
          </a:prstGeom>
        </p:spPr>
      </p:pic>
      <p:pic>
        <p:nvPicPr>
          <p:cNvPr id="10" name="Picture 9" descr="Screen Shot 2019-05-04 at 8.26.02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218" y="3782022"/>
            <a:ext cx="4400550" cy="2161579"/>
          </a:xfrm>
          <a:prstGeom prst="rect">
            <a:avLst/>
          </a:prstGeom>
        </p:spPr>
      </p:pic>
      <p:pic>
        <p:nvPicPr>
          <p:cNvPr id="4" name="Picture 3" descr="Screen Shot 2019-05-04 at 2.47.44 AM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517" y="4097004"/>
            <a:ext cx="4632000" cy="1628966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958817" y="14385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CARDIOVASCULAR RISK REDUCTION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3549" y="4536206"/>
            <a:ext cx="5616761" cy="202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432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661D54-2817-7FAC-AC2F-3AC608891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07" y="866417"/>
            <a:ext cx="11717385" cy="5125165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52E34790-336A-F05C-E0DB-82FA85DAEA2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6057" y="6275991"/>
            <a:ext cx="894682" cy="5635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F035D2-C9B7-C4B3-3CCD-50D2102936BC}"/>
              </a:ext>
            </a:extLst>
          </p:cNvPr>
          <p:cNvSpPr txBox="1"/>
          <p:nvPr/>
        </p:nvSpPr>
        <p:spPr>
          <a:xfrm>
            <a:off x="0" y="6313113"/>
            <a:ext cx="84605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Image/information from: Automated Insulin Delivery for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INpatients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With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DysGlycemia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(AIDING) Feasibility - Full Text View - ClinicalTrials.gov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; accessed 4 Nov 2022.</a:t>
            </a:r>
          </a:p>
        </p:txBody>
      </p:sp>
    </p:spTree>
    <p:extLst>
      <p:ext uri="{BB962C8B-B14F-4D97-AF65-F5344CB8AC3E}">
        <p14:creationId xmlns:p14="http://schemas.microsoft.com/office/powerpoint/2010/main" val="25098269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6A33993-56DA-46D9-BCDE-A2D2D9F87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69"/>
            <a:ext cx="12191999" cy="13081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257A100-5B23-4B61-98B3-D6F0AD9A708F}"/>
              </a:ext>
            </a:extLst>
          </p:cNvPr>
          <p:cNvSpPr/>
          <p:nvPr/>
        </p:nvSpPr>
        <p:spPr>
          <a:xfrm>
            <a:off x="0" y="0"/>
            <a:ext cx="12191998" cy="1308100"/>
          </a:xfrm>
          <a:prstGeom prst="rect">
            <a:avLst/>
          </a:prstGeom>
          <a:solidFill>
            <a:srgbClr val="00639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75E5048-D83B-437A-A477-98DA763CE8CF}"/>
              </a:ext>
            </a:extLst>
          </p:cNvPr>
          <p:cNvSpPr/>
          <p:nvPr/>
        </p:nvSpPr>
        <p:spPr>
          <a:xfrm>
            <a:off x="0" y="6590876"/>
            <a:ext cx="12191998" cy="267124"/>
          </a:xfrm>
          <a:prstGeom prst="rect">
            <a:avLst/>
          </a:prstGeom>
          <a:solidFill>
            <a:srgbClr val="00639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275D97-B7CD-ECD2-66AE-92A67CA251FE}"/>
              </a:ext>
            </a:extLst>
          </p:cNvPr>
          <p:cNvSpPr txBox="1">
            <a:spLocks/>
          </p:cNvSpPr>
          <p:nvPr/>
        </p:nvSpPr>
        <p:spPr>
          <a:xfrm>
            <a:off x="1509716" y="128024"/>
            <a:ext cx="9144000" cy="10856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utomated </a:t>
            </a: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nsulin </a:t>
            </a: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elivery for </a:t>
            </a: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patients with Dys</a:t>
            </a: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lycemia (</a:t>
            </a: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AIDING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):</a:t>
            </a: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Feasibility Study 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3" name="Picture 6" descr="School of Medicine | Emory School of Medicine">
            <a:extLst>
              <a:ext uri="{FF2B5EF4-FFF2-40B4-BE49-F238E27FC236}">
                <a16:creationId xmlns:a16="http://schemas.microsoft.com/office/drawing/2014/main" id="{6C4A993D-74AC-61F8-296A-F5712BE69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16" y="1932606"/>
            <a:ext cx="1907382" cy="86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School Of Medicine - Transparent Stanford School Of Medicine Logo, HD Png  Download - kindpng">
            <a:extLst>
              <a:ext uri="{FF2B5EF4-FFF2-40B4-BE49-F238E27FC236}">
                <a16:creationId xmlns:a16="http://schemas.microsoft.com/office/drawing/2014/main" id="{85C695F6-F60F-6850-0EE7-A0BF69EA1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365" y="1948275"/>
            <a:ext cx="2604181" cy="79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University of Virginia School of Medicine - Wikipedia">
            <a:extLst>
              <a:ext uri="{FF2B5EF4-FFF2-40B4-BE49-F238E27FC236}">
                <a16:creationId xmlns:a16="http://schemas.microsoft.com/office/drawing/2014/main" id="{EA37D95D-C819-E6D4-50D2-4B5F9CD04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189" y="1946686"/>
            <a:ext cx="2172929" cy="79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JCHR | Jaeb Center for Health Research">
            <a:extLst>
              <a:ext uri="{FF2B5EF4-FFF2-40B4-BE49-F238E27FC236}">
                <a16:creationId xmlns:a16="http://schemas.microsoft.com/office/drawing/2014/main" id="{33764EAD-D6C7-8A86-51A4-5DA61B810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652" y="1932606"/>
            <a:ext cx="1510004" cy="87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E1E1E9-FD2B-6988-E5B2-7FA9273805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1657" y="3273692"/>
            <a:ext cx="6480117" cy="291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39357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6A4060E8-CF91-4E8B-92BB-3AFCAB86D7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763" y="24859"/>
            <a:ext cx="5689557" cy="396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8" name="Group 97">
            <a:extLst>
              <a:ext uri="{FF2B5EF4-FFF2-40B4-BE49-F238E27FC236}">
                <a16:creationId xmlns:a16="http://schemas.microsoft.com/office/drawing/2014/main" id="{A4DEDF88-B4B6-40BF-1F2B-2401FDCE393A}"/>
              </a:ext>
            </a:extLst>
          </p:cNvPr>
          <p:cNvGrpSpPr/>
          <p:nvPr/>
        </p:nvGrpSpPr>
        <p:grpSpPr>
          <a:xfrm>
            <a:off x="380943" y="2736651"/>
            <a:ext cx="3720264" cy="4207693"/>
            <a:chOff x="380943" y="2780196"/>
            <a:chExt cx="3720264" cy="4207693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AE0E50F6-31AF-497B-B064-2C9E7B04893C}"/>
                </a:ext>
              </a:extLst>
            </p:cNvPr>
            <p:cNvGrpSpPr/>
            <p:nvPr/>
          </p:nvGrpSpPr>
          <p:grpSpPr>
            <a:xfrm>
              <a:off x="380943" y="2780196"/>
              <a:ext cx="3720264" cy="4207693"/>
              <a:chOff x="3006668" y="2740942"/>
              <a:chExt cx="3541789" cy="4077669"/>
            </a:xfrm>
          </p:grpSpPr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150D3F4F-FE10-48FF-8A25-2131B122E07A}"/>
                  </a:ext>
                </a:extLst>
              </p:cNvPr>
              <p:cNvGrpSpPr/>
              <p:nvPr/>
            </p:nvGrpSpPr>
            <p:grpSpPr>
              <a:xfrm>
                <a:off x="3006668" y="2740942"/>
                <a:ext cx="3541789" cy="4077669"/>
                <a:chOff x="62140" y="2680149"/>
                <a:chExt cx="3541789" cy="4077669"/>
              </a:xfrm>
            </p:grpSpPr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252FDD9C-9852-4DD1-BC2B-10527CD538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/>
                <a:stretch/>
              </p:blipFill>
              <p:spPr>
                <a:xfrm>
                  <a:off x="85597" y="2680149"/>
                  <a:ext cx="3490147" cy="3466310"/>
                </a:xfrm>
                <a:prstGeom prst="rect">
                  <a:avLst/>
                </a:prstGeom>
              </p:spPr>
            </p:pic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DE23C9D-707A-4B47-9456-8C3974EBAC40}"/>
                    </a:ext>
                  </a:extLst>
                </p:cNvPr>
                <p:cNvSpPr txBox="1"/>
                <p:nvPr/>
              </p:nvSpPr>
              <p:spPr>
                <a:xfrm>
                  <a:off x="225638" y="4879491"/>
                  <a:ext cx="1690502" cy="8053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Pod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(with AID algorithm)</a:t>
                  </a:r>
                </a:p>
              </p:txBody>
            </p:sp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AB7CA88A-3F29-4722-BA38-3E5CE4E9BB14}"/>
                    </a:ext>
                  </a:extLst>
                </p:cNvPr>
                <p:cNvSpPr txBox="1"/>
                <p:nvPr/>
              </p:nvSpPr>
              <p:spPr>
                <a:xfrm>
                  <a:off x="62140" y="2682371"/>
                  <a:ext cx="1165589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Personal Diabetes Manager (PDM)</a:t>
                  </a:r>
                </a:p>
              </p:txBody>
            </p:sp>
            <p:sp>
              <p:nvSpPr>
                <p:cNvPr id="11" name="Right Brace 10">
                  <a:extLst>
                    <a:ext uri="{FF2B5EF4-FFF2-40B4-BE49-F238E27FC236}">
                      <a16:creationId xmlns:a16="http://schemas.microsoft.com/office/drawing/2014/main" id="{53E2EA60-7944-4D58-9A60-431FD723F918}"/>
                    </a:ext>
                  </a:extLst>
                </p:cNvPr>
                <p:cNvSpPr/>
                <p:nvPr/>
              </p:nvSpPr>
              <p:spPr>
                <a:xfrm rot="5400000">
                  <a:off x="1477530" y="4938858"/>
                  <a:ext cx="415931" cy="2221705"/>
                </a:xfrm>
                <a:prstGeom prst="rightBrac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1F72D63-611A-4A90-A9C7-D569142D1D91}"/>
                    </a:ext>
                  </a:extLst>
                </p:cNvPr>
                <p:cNvSpPr txBox="1"/>
                <p:nvPr/>
              </p:nvSpPr>
              <p:spPr>
                <a:xfrm>
                  <a:off x="529475" y="6173043"/>
                  <a:ext cx="239495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Integrated communication</a:t>
                  </a:r>
                </a:p>
              </p:txBody>
            </p:sp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56622148-2C3C-4A37-87BA-DE6B8B6398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59095" y="4390564"/>
                  <a:ext cx="201373" cy="418929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674EF7A2-2117-4362-9315-60C2240DAF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97326" y="4261339"/>
                  <a:ext cx="262080" cy="293090"/>
                </a:xfrm>
                <a:prstGeom prst="rect">
                  <a:avLst/>
                </a:prstGeom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FD99D097-F7C7-4550-9EA9-8EC61C5317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731224" y="4758626"/>
                  <a:ext cx="262080" cy="293090"/>
                </a:xfrm>
                <a:prstGeom prst="rect">
                  <a:avLst/>
                </a:prstGeom>
              </p:spPr>
            </p:pic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5376959-F08B-4A87-B39C-26293B62D6F6}"/>
                    </a:ext>
                  </a:extLst>
                </p:cNvPr>
                <p:cNvSpPr txBox="1"/>
                <p:nvPr/>
              </p:nvSpPr>
              <p:spPr>
                <a:xfrm>
                  <a:off x="2605371" y="5343453"/>
                  <a:ext cx="998558" cy="56670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Real-time 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CGM</a:t>
                  </a:r>
                </a:p>
              </p:txBody>
            </p:sp>
          </p:grp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4DEAC7A1-4A41-4DD9-9A5C-1818AD485D6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37779" y="4753437"/>
                <a:ext cx="253895" cy="67561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C28A4C40-E41F-C30A-91D5-DC89336E3640}"/>
                </a:ext>
              </a:extLst>
            </p:cNvPr>
            <p:cNvSpPr/>
            <p:nvPr/>
          </p:nvSpPr>
          <p:spPr>
            <a:xfrm>
              <a:off x="2415085" y="5877673"/>
              <a:ext cx="288684" cy="6782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6F7C07C-5903-4339-8AA3-0103B319346E}"/>
              </a:ext>
            </a:extLst>
          </p:cNvPr>
          <p:cNvCxnSpPr/>
          <p:nvPr/>
        </p:nvCxnSpPr>
        <p:spPr>
          <a:xfrm>
            <a:off x="3439160" y="1579880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AC2ABE3-7698-484F-9F6B-8B621CBA9308}"/>
              </a:ext>
            </a:extLst>
          </p:cNvPr>
          <p:cNvSpPr txBox="1"/>
          <p:nvPr/>
        </p:nvSpPr>
        <p:spPr>
          <a:xfrm>
            <a:off x="418225" y="1949199"/>
            <a:ext cx="3646043" cy="830997"/>
          </a:xfrm>
          <a:prstGeom prst="rect">
            <a:avLst/>
          </a:prstGeom>
          <a:solidFill>
            <a:srgbClr val="EAEAEA">
              <a:alpha val="6902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Automated Insulin Delivery (AID) System </a:t>
            </a: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74F20483-8DD9-4441-A9FA-171930C548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0082" y="25756"/>
            <a:ext cx="4413818" cy="3396440"/>
          </a:xfrm>
          <a:prstGeom prst="rect">
            <a:avLst/>
          </a:prstGeom>
          <a:ln>
            <a:noFill/>
          </a:ln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32C11DCB-4758-4A9D-B257-1D4F0BAD7F1E}"/>
              </a:ext>
            </a:extLst>
          </p:cNvPr>
          <p:cNvSpPr txBox="1"/>
          <p:nvPr/>
        </p:nvSpPr>
        <p:spPr>
          <a:xfrm>
            <a:off x="8090381" y="25756"/>
            <a:ext cx="4052890" cy="430887"/>
          </a:xfrm>
          <a:prstGeom prst="rect">
            <a:avLst/>
          </a:prstGeom>
          <a:solidFill>
            <a:srgbClr val="EAEAEA">
              <a:alpha val="6902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Remote Monitoring (Study Team)</a:t>
            </a:r>
          </a:p>
        </p:txBody>
      </p:sp>
      <p:sp>
        <p:nvSpPr>
          <p:cNvPr id="93" name="Cloud 92">
            <a:extLst>
              <a:ext uri="{FF2B5EF4-FFF2-40B4-BE49-F238E27FC236}">
                <a16:creationId xmlns:a16="http://schemas.microsoft.com/office/drawing/2014/main" id="{96102577-9D68-4712-8C3F-C8EDFA061A2D}"/>
              </a:ext>
            </a:extLst>
          </p:cNvPr>
          <p:cNvSpPr/>
          <p:nvPr/>
        </p:nvSpPr>
        <p:spPr>
          <a:xfrm>
            <a:off x="5460752" y="154934"/>
            <a:ext cx="2279330" cy="1940414"/>
          </a:xfrm>
          <a:prstGeom prst="cloud">
            <a:avLst/>
          </a:prstGeom>
          <a:solidFill>
            <a:srgbClr val="EAEAEA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DC6044FD-BC14-4EFF-83B4-CCCBE3A3D0AC}"/>
              </a:ext>
            </a:extLst>
          </p:cNvPr>
          <p:cNvSpPr txBox="1"/>
          <p:nvPr/>
        </p:nvSpPr>
        <p:spPr>
          <a:xfrm>
            <a:off x="5679193" y="573418"/>
            <a:ext cx="20671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Secure Cloud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Storage (AID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CGM data)</a:t>
            </a:r>
          </a:p>
        </p:txBody>
      </p: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CD37085F-FEE7-4AB0-B48C-04DAD9241B8A}"/>
              </a:ext>
            </a:extLst>
          </p:cNvPr>
          <p:cNvCxnSpPr>
            <a:cxnSpLocks/>
          </p:cNvCxnSpPr>
          <p:nvPr/>
        </p:nvCxnSpPr>
        <p:spPr>
          <a:xfrm>
            <a:off x="7110748" y="1850272"/>
            <a:ext cx="713684" cy="450579"/>
          </a:xfrm>
          <a:prstGeom prst="straightConnector1">
            <a:avLst/>
          </a:prstGeom>
          <a:ln w="571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8" name="Picture 127">
            <a:extLst>
              <a:ext uri="{FF2B5EF4-FFF2-40B4-BE49-F238E27FC236}">
                <a16:creationId xmlns:a16="http://schemas.microsoft.com/office/drawing/2014/main" id="{A2AE11A5-4F98-41C0-A360-948E63532B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2168" y="3487902"/>
            <a:ext cx="323716" cy="286074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AFAFB9DF-1814-4D79-B303-961418C897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7450" y="2567441"/>
            <a:ext cx="323716" cy="286074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3B7325F3-9A25-4B47-A4C4-EE70CF604F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6196" y="2082320"/>
            <a:ext cx="323716" cy="286074"/>
          </a:xfrm>
          <a:prstGeom prst="rect">
            <a:avLst/>
          </a:prstGeom>
        </p:spPr>
      </p:pic>
      <p:sp>
        <p:nvSpPr>
          <p:cNvPr id="143" name="TextBox 142">
            <a:extLst>
              <a:ext uri="{FF2B5EF4-FFF2-40B4-BE49-F238E27FC236}">
                <a16:creationId xmlns:a16="http://schemas.microsoft.com/office/drawing/2014/main" id="{FA929126-3DD3-4271-9544-5B088EBF474B}"/>
              </a:ext>
            </a:extLst>
          </p:cNvPr>
          <p:cNvSpPr txBox="1"/>
          <p:nvPr/>
        </p:nvSpPr>
        <p:spPr>
          <a:xfrm>
            <a:off x="9817616" y="2919128"/>
            <a:ext cx="1743858" cy="369332"/>
          </a:xfrm>
          <a:prstGeom prst="rect">
            <a:avLst/>
          </a:prstGeom>
          <a:solidFill>
            <a:srgbClr val="EAEAEA">
              <a:alpha val="6902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CGM + AID data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37EB1DBE-68AA-4B4F-9998-FF8CCD7662DF}"/>
              </a:ext>
            </a:extLst>
          </p:cNvPr>
          <p:cNvCxnSpPr>
            <a:cxnSpLocks/>
          </p:cNvCxnSpPr>
          <p:nvPr/>
        </p:nvCxnSpPr>
        <p:spPr>
          <a:xfrm>
            <a:off x="6312969" y="2012950"/>
            <a:ext cx="237414" cy="2964487"/>
          </a:xfrm>
          <a:prstGeom prst="straightConnector1">
            <a:avLst/>
          </a:prstGeom>
          <a:ln w="571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28673FA-ECB4-B307-11EC-B963B7196A04}"/>
              </a:ext>
            </a:extLst>
          </p:cNvPr>
          <p:cNvGrpSpPr/>
          <p:nvPr/>
        </p:nvGrpSpPr>
        <p:grpSpPr>
          <a:xfrm>
            <a:off x="6110285" y="3387840"/>
            <a:ext cx="6041059" cy="3444403"/>
            <a:chOff x="5635296" y="3299676"/>
            <a:chExt cx="6041059" cy="344440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7D7EA2C-FD9D-01C2-A5BD-9AEDFEA2D5FE}"/>
                </a:ext>
              </a:extLst>
            </p:cNvPr>
            <p:cNvSpPr/>
            <p:nvPr/>
          </p:nvSpPr>
          <p:spPr>
            <a:xfrm>
              <a:off x="9765108" y="3302253"/>
              <a:ext cx="1911247" cy="3441825"/>
            </a:xfrm>
            <a:prstGeom prst="rect">
              <a:avLst/>
            </a:prstGeom>
            <a:solidFill>
              <a:srgbClr val="F2CE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2961B85-B2AA-1835-9E95-2AC29F101BBA}"/>
                </a:ext>
              </a:extLst>
            </p:cNvPr>
            <p:cNvGrpSpPr/>
            <p:nvPr/>
          </p:nvGrpSpPr>
          <p:grpSpPr>
            <a:xfrm>
              <a:off x="5635296" y="3299676"/>
              <a:ext cx="4578433" cy="3444403"/>
              <a:chOff x="5635296" y="3299676"/>
              <a:chExt cx="4578433" cy="3444403"/>
            </a:xfrm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95EB10AC-096C-46AE-8866-8226B08101FD}"/>
                  </a:ext>
                </a:extLst>
              </p:cNvPr>
              <p:cNvGrpSpPr/>
              <p:nvPr/>
            </p:nvGrpSpPr>
            <p:grpSpPr>
              <a:xfrm>
                <a:off x="5635296" y="3299676"/>
                <a:ext cx="4578433" cy="3444403"/>
                <a:chOff x="6730225" y="3034310"/>
                <a:chExt cx="4187765" cy="3760824"/>
              </a:xfrm>
            </p:grpSpPr>
            <p:pic>
              <p:nvPicPr>
                <p:cNvPr id="2054" name="Picture 6">
                  <a:extLst>
                    <a:ext uri="{FF2B5EF4-FFF2-40B4-BE49-F238E27FC236}">
                      <a16:creationId xmlns:a16="http://schemas.microsoft.com/office/drawing/2014/main" id="{06409AC0-2929-42D6-9BC9-24FD9BC5016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6730225" y="3034310"/>
                  <a:ext cx="4187765" cy="37608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9AAC79F-DCC7-4F59-AE0D-8B9A59ECFC33}"/>
                    </a:ext>
                  </a:extLst>
                </p:cNvPr>
                <p:cNvGrpSpPr/>
                <p:nvPr/>
              </p:nvGrpSpPr>
              <p:grpSpPr>
                <a:xfrm>
                  <a:off x="6902130" y="4083566"/>
                  <a:ext cx="3732568" cy="2700029"/>
                  <a:chOff x="6761008" y="3653291"/>
                  <a:chExt cx="3327915" cy="2008063"/>
                </a:xfrm>
              </p:grpSpPr>
              <p:grpSp>
                <p:nvGrpSpPr>
                  <p:cNvPr id="70" name="Group 69">
                    <a:extLst>
                      <a:ext uri="{FF2B5EF4-FFF2-40B4-BE49-F238E27FC236}">
                        <a16:creationId xmlns:a16="http://schemas.microsoft.com/office/drawing/2014/main" id="{1484EB72-D175-4240-8ACE-DFABFED3DB28}"/>
                      </a:ext>
                    </a:extLst>
                  </p:cNvPr>
                  <p:cNvGrpSpPr/>
                  <p:nvPr/>
                </p:nvGrpSpPr>
                <p:grpSpPr>
                  <a:xfrm>
                    <a:off x="6761008" y="4315521"/>
                    <a:ext cx="1860800" cy="1345833"/>
                    <a:chOff x="6823443" y="3959466"/>
                    <a:chExt cx="1860800" cy="1345833"/>
                  </a:xfrm>
                </p:grpSpPr>
                <p:pic>
                  <p:nvPicPr>
                    <p:cNvPr id="47" name="Picture 2" descr="Image result for blank tablet picutre">
                      <a:extLst>
                        <a:ext uri="{FF2B5EF4-FFF2-40B4-BE49-F238E27FC236}">
                          <a16:creationId xmlns:a16="http://schemas.microsoft.com/office/drawing/2014/main" id="{A281C0B6-70E9-4370-8659-C0E58A7F65B0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6823443" y="3959466"/>
                      <a:ext cx="1860800" cy="134583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grpSp>
                  <p:nvGrpSpPr>
                    <p:cNvPr id="48" name="Group 47">
                      <a:extLst>
                        <a:ext uri="{FF2B5EF4-FFF2-40B4-BE49-F238E27FC236}">
                          <a16:creationId xmlns:a16="http://schemas.microsoft.com/office/drawing/2014/main" id="{47B38536-41F8-4FBC-A868-242DF7E43EC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991843" y="4127558"/>
                      <a:ext cx="1524000" cy="1009650"/>
                      <a:chOff x="4389755" y="2875280"/>
                      <a:chExt cx="3167063" cy="1885950"/>
                    </a:xfrm>
                  </p:grpSpPr>
                  <p:pic>
                    <p:nvPicPr>
                      <p:cNvPr id="49" name="Picture 6">
                        <a:extLst>
                          <a:ext uri="{FF2B5EF4-FFF2-40B4-BE49-F238E27FC236}">
                            <a16:creationId xmlns:a16="http://schemas.microsoft.com/office/drawing/2014/main" id="{6473F285-2259-465A-A950-319E945BD25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10" cstate="print"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rcRect/>
                      <a:stretch/>
                    </p:blipFill>
                    <p:spPr bwMode="auto">
                      <a:xfrm>
                        <a:off x="4389755" y="2875280"/>
                        <a:ext cx="3167063" cy="1885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sp>
                    <p:nvSpPr>
                      <p:cNvPr id="50" name="Rectangle: Rounded Corners 49">
                        <a:extLst>
                          <a:ext uri="{FF2B5EF4-FFF2-40B4-BE49-F238E27FC236}">
                            <a16:creationId xmlns:a16="http://schemas.microsoft.com/office/drawing/2014/main" id="{7D334F0A-1E0E-4A1E-87B1-73A4408F441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95545" y="3185160"/>
                        <a:ext cx="821690" cy="355600"/>
                      </a:xfrm>
                      <a:prstGeom prst="round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rPr>
                          <a:t>PT1 </a:t>
                        </a:r>
                        <a:endPara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1" name="Rectangle: Rounded Corners 50">
                        <a:extLst>
                          <a:ext uri="{FF2B5EF4-FFF2-40B4-BE49-F238E27FC236}">
                            <a16:creationId xmlns:a16="http://schemas.microsoft.com/office/drawing/2014/main" id="{6075FDED-A7EE-440E-A3BA-0D0060AAB6E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16660" y="4161155"/>
                        <a:ext cx="821690" cy="355600"/>
                      </a:xfrm>
                      <a:prstGeom prst="round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rPr>
                          <a:t>PT2</a:t>
                        </a:r>
                        <a:endPara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pic>
                    <p:nvPicPr>
                      <p:cNvPr id="52" name="Picture 51">
                        <a:extLst>
                          <a:ext uri="{FF2B5EF4-FFF2-40B4-BE49-F238E27FC236}">
                            <a16:creationId xmlns:a16="http://schemas.microsoft.com/office/drawing/2014/main" id="{33A9CF2A-B877-427C-BE65-E467CCCAFA0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1" cstate="print"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rcRect l="64900" t="43005" r="17631" b="50000"/>
                      <a:stretch/>
                    </p:blipFill>
                    <p:spPr>
                      <a:xfrm>
                        <a:off x="6052025" y="3078480"/>
                        <a:ext cx="1046640" cy="41910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53" name="Picture 52">
                        <a:extLst>
                          <a:ext uri="{FF2B5EF4-FFF2-40B4-BE49-F238E27FC236}">
                            <a16:creationId xmlns:a16="http://schemas.microsoft.com/office/drawing/2014/main" id="{8C6AA5E7-9246-4D9B-AC52-E5560314B72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2" cstate="print"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rcRect l="67096" t="38091" r="9221" b="52666"/>
                      <a:stretch/>
                    </p:blipFill>
                    <p:spPr>
                      <a:xfrm>
                        <a:off x="6052025" y="4011930"/>
                        <a:ext cx="1238121" cy="419099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pic>
                <p:nvPicPr>
                  <p:cNvPr id="75" name="Picture 74">
                    <a:extLst>
                      <a:ext uri="{FF2B5EF4-FFF2-40B4-BE49-F238E27FC236}">
                        <a16:creationId xmlns:a16="http://schemas.microsoft.com/office/drawing/2014/main" id="{8149DB97-0CB2-404A-94DE-13009D15710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3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8174474" y="4723292"/>
                    <a:ext cx="171450" cy="271373"/>
                  </a:xfrm>
                  <a:prstGeom prst="rect">
                    <a:avLst/>
                  </a:prstGeom>
                </p:spPr>
              </p:pic>
              <p:sp>
                <p:nvSpPr>
                  <p:cNvPr id="76" name="Callout: Bent Line 75">
                    <a:extLst>
                      <a:ext uri="{FF2B5EF4-FFF2-40B4-BE49-F238E27FC236}">
                        <a16:creationId xmlns:a16="http://schemas.microsoft.com/office/drawing/2014/main" id="{6F5FA500-AB09-4381-AACF-2EED673DCD29}"/>
                      </a:ext>
                    </a:extLst>
                  </p:cNvPr>
                  <p:cNvSpPr/>
                  <p:nvPr/>
                </p:nvSpPr>
                <p:spPr>
                  <a:xfrm>
                    <a:off x="8938154" y="3653291"/>
                    <a:ext cx="1150769" cy="1977123"/>
                  </a:xfrm>
                  <a:prstGeom prst="borderCallout2">
                    <a:avLst>
                      <a:gd name="adj1" fmla="val 18750"/>
                      <a:gd name="adj2" fmla="val -8333"/>
                      <a:gd name="adj3" fmla="val 18750"/>
                      <a:gd name="adj4" fmla="val -16667"/>
                      <a:gd name="adj5" fmla="val 51434"/>
                      <a:gd name="adj6" fmla="val -52845"/>
                    </a:avLst>
                  </a:prstGeom>
                  <a:blipFill dpi="0" rotWithShape="1">
                    <a:blip r:embed="rId14"/>
                    <a:srcRect/>
                    <a:stretch>
                      <a:fillRect/>
                    </a:stretch>
                  </a:blip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0191D018-ED21-0328-F6FF-469AE5401D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4900" t="43005" r="17631" b="50000"/>
              <a:stretch/>
            </p:blipFill>
            <p:spPr>
              <a:xfrm>
                <a:off x="8958645" y="4760769"/>
                <a:ext cx="617584" cy="276300"/>
              </a:xfrm>
              <a:prstGeom prst="rect">
                <a:avLst/>
              </a:prstGeom>
            </p:spPr>
          </p:pic>
        </p:grpSp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E05F0ADC-87B4-4821-BCFA-1DFBB4F8B4D7}"/>
              </a:ext>
            </a:extLst>
          </p:cNvPr>
          <p:cNvSpPr txBox="1"/>
          <p:nvPr/>
        </p:nvSpPr>
        <p:spPr>
          <a:xfrm>
            <a:off x="10474346" y="4587863"/>
            <a:ext cx="1656544" cy="1200329"/>
          </a:xfrm>
          <a:prstGeom prst="rect">
            <a:avLst/>
          </a:prstGeom>
          <a:solidFill>
            <a:srgbClr val="EAEAEA">
              <a:alpha val="69020"/>
            </a:srgb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CGM alerts: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Hypoglycemia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Hyperglycemia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Glucose Trends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FB3C0C6-502E-4700-9D72-0AEF7CDDC682}"/>
              </a:ext>
            </a:extLst>
          </p:cNvPr>
          <p:cNvSpPr txBox="1"/>
          <p:nvPr/>
        </p:nvSpPr>
        <p:spPr>
          <a:xfrm>
            <a:off x="9894091" y="3451255"/>
            <a:ext cx="2249180" cy="461665"/>
          </a:xfrm>
          <a:prstGeom prst="rect">
            <a:avLst/>
          </a:prstGeom>
          <a:solidFill>
            <a:srgbClr val="EAEAEA">
              <a:alpha val="6902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Remote CGM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9E71155-3601-C635-5F80-C2694E0D5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005" y="802079"/>
            <a:ext cx="839009" cy="175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44F0C1E-191C-81B2-8297-7BE2F920340E}"/>
              </a:ext>
            </a:extLst>
          </p:cNvPr>
          <p:cNvGrpSpPr/>
          <p:nvPr/>
        </p:nvGrpSpPr>
        <p:grpSpPr>
          <a:xfrm>
            <a:off x="9332470" y="525538"/>
            <a:ext cx="839009" cy="1441722"/>
            <a:chOff x="9222080" y="761106"/>
            <a:chExt cx="839009" cy="1441722"/>
          </a:xfrm>
        </p:grpSpPr>
        <p:sp>
          <p:nvSpPr>
            <p:cNvPr id="9" name="Callout: Bent Line with No Border 8">
              <a:extLst>
                <a:ext uri="{FF2B5EF4-FFF2-40B4-BE49-F238E27FC236}">
                  <a16:creationId xmlns:a16="http://schemas.microsoft.com/office/drawing/2014/main" id="{39830A80-DC88-48CB-85C7-73A84B2BB2D5}"/>
                </a:ext>
              </a:extLst>
            </p:cNvPr>
            <p:cNvSpPr/>
            <p:nvPr/>
          </p:nvSpPr>
          <p:spPr>
            <a:xfrm>
              <a:off x="9222080" y="761106"/>
              <a:ext cx="839009" cy="1441722"/>
            </a:xfrm>
            <a:prstGeom prst="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82713"/>
                <a:gd name="adj6" fmla="val -57880"/>
              </a:avLst>
            </a:prstGeom>
            <a:blipFill dpi="0" rotWithShape="1">
              <a:blip r:embed="rId14"/>
              <a:srcRect/>
              <a:stretch>
                <a:fillRect/>
              </a:stretch>
            </a:blip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B47E027-7DE2-DD83-6C16-0DDC354E53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4900" t="43005" r="17631" b="50000"/>
            <a:stretch/>
          </p:blipFill>
          <p:spPr>
            <a:xfrm>
              <a:off x="9482221" y="1028466"/>
              <a:ext cx="411870" cy="184266"/>
            </a:xfrm>
            <a:prstGeom prst="rect">
              <a:avLst/>
            </a:prstGeom>
          </p:spPr>
        </p:pic>
      </p:grpSp>
      <p:pic>
        <p:nvPicPr>
          <p:cNvPr id="88" name="Picture 87">
            <a:extLst>
              <a:ext uri="{FF2B5EF4-FFF2-40B4-BE49-F238E27FC236}">
                <a16:creationId xmlns:a16="http://schemas.microsoft.com/office/drawing/2014/main" id="{7A140797-7306-9DEF-C354-A5E7B24FFDA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747498" y="540228"/>
            <a:ext cx="841857" cy="1441722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8F333714-9D54-ACFD-8FDC-D574845CBD60}"/>
              </a:ext>
            </a:extLst>
          </p:cNvPr>
          <p:cNvSpPr txBox="1"/>
          <p:nvPr/>
        </p:nvSpPr>
        <p:spPr>
          <a:xfrm>
            <a:off x="10156826" y="630085"/>
            <a:ext cx="60625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cxnSp>
        <p:nvCxnSpPr>
          <p:cNvPr id="2057" name="Straight Arrow Connector 2056">
            <a:extLst>
              <a:ext uri="{FF2B5EF4-FFF2-40B4-BE49-F238E27FC236}">
                <a16:creationId xmlns:a16="http://schemas.microsoft.com/office/drawing/2014/main" id="{6B7472B2-1882-4803-A54F-67549D25462C}"/>
              </a:ext>
            </a:extLst>
          </p:cNvPr>
          <p:cNvCxnSpPr>
            <a:cxnSpLocks/>
          </p:cNvCxnSpPr>
          <p:nvPr/>
        </p:nvCxnSpPr>
        <p:spPr>
          <a:xfrm flipV="1">
            <a:off x="2925272" y="1781833"/>
            <a:ext cx="2802917" cy="1720597"/>
          </a:xfrm>
          <a:prstGeom prst="straightConnector1">
            <a:avLst/>
          </a:prstGeom>
          <a:ln w="571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92A06D5C-9C9F-9FBB-0487-526F0B376F9F}"/>
              </a:ext>
            </a:extLst>
          </p:cNvPr>
          <p:cNvSpPr txBox="1"/>
          <p:nvPr/>
        </p:nvSpPr>
        <p:spPr>
          <a:xfrm>
            <a:off x="-85723" y="6691073"/>
            <a:ext cx="485870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Device image from: Omnipod 5 for Healthcare Provider | Omnipod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Accessed 7 Nov 2022.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A9FF22C9-BA7B-9645-A2FE-F3165F7C4640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1380" y="6240433"/>
            <a:ext cx="899999" cy="56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1431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6A33993-56DA-46D9-BCDE-A2D2D9F87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69"/>
            <a:ext cx="12191999" cy="13081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257A100-5B23-4B61-98B3-D6F0AD9A708F}"/>
              </a:ext>
            </a:extLst>
          </p:cNvPr>
          <p:cNvSpPr/>
          <p:nvPr/>
        </p:nvSpPr>
        <p:spPr>
          <a:xfrm>
            <a:off x="2" y="-114300"/>
            <a:ext cx="12191998" cy="1308100"/>
          </a:xfrm>
          <a:prstGeom prst="rect">
            <a:avLst/>
          </a:prstGeom>
          <a:solidFill>
            <a:srgbClr val="00639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48 y/o AA patient with Type 1 Diabetes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(AIDING-Feasibility Trial participant )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75E5048-D83B-437A-A477-98DA763CE8CF}"/>
              </a:ext>
            </a:extLst>
          </p:cNvPr>
          <p:cNvSpPr/>
          <p:nvPr/>
        </p:nvSpPr>
        <p:spPr>
          <a:xfrm>
            <a:off x="0" y="6590876"/>
            <a:ext cx="12191998" cy="267124"/>
          </a:xfrm>
          <a:prstGeom prst="rect">
            <a:avLst/>
          </a:prstGeom>
          <a:solidFill>
            <a:srgbClr val="00639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246374E-8747-02ED-2919-361C89EA0829}"/>
              </a:ext>
            </a:extLst>
          </p:cNvPr>
          <p:cNvGrpSpPr/>
          <p:nvPr/>
        </p:nvGrpSpPr>
        <p:grpSpPr>
          <a:xfrm>
            <a:off x="911532" y="1353429"/>
            <a:ext cx="10368933" cy="5182449"/>
            <a:chOff x="1079774" y="1491716"/>
            <a:chExt cx="10032452" cy="418162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E196A83-FDDF-D921-C82B-E062DD6E40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49120"/>
            <a:stretch/>
          </p:blipFill>
          <p:spPr>
            <a:xfrm>
              <a:off x="1079774" y="1651683"/>
              <a:ext cx="10032452" cy="248586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19A9DAC-B394-151E-F7A4-90AAAD5B8EE3}"/>
                </a:ext>
              </a:extLst>
            </p:cNvPr>
            <p:cNvSpPr txBox="1"/>
            <p:nvPr/>
          </p:nvSpPr>
          <p:spPr>
            <a:xfrm>
              <a:off x="1867518" y="1904908"/>
              <a:ext cx="1008884" cy="2483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&gt;500 mg/dl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953DACB-847B-8935-9D08-265BC9753D38}"/>
                </a:ext>
              </a:extLst>
            </p:cNvPr>
            <p:cNvSpPr txBox="1"/>
            <p:nvPr/>
          </p:nvSpPr>
          <p:spPr>
            <a:xfrm>
              <a:off x="2762496" y="3860549"/>
              <a:ext cx="833624" cy="2483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 mg/dl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4B74416-F7D9-BF45-A6EF-73D46F5CCA2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78810" y="3864634"/>
              <a:ext cx="209290" cy="7755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AEB9030-3D4E-AF90-2330-F54D085841E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16512" y="1907067"/>
              <a:ext cx="155420" cy="12201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2E8916A-6F9A-328D-A140-93CA7A85D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8550" t="3514" b="86069"/>
            <a:stretch/>
          </p:blipFill>
          <p:spPr>
            <a:xfrm>
              <a:off x="9318254" y="1491716"/>
              <a:ext cx="1777654" cy="84856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25A9BC3-8E1A-6667-F7B1-F8B0C50445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66992"/>
            <a:stretch/>
          </p:blipFill>
          <p:spPr>
            <a:xfrm>
              <a:off x="1079774" y="4060603"/>
              <a:ext cx="10032452" cy="1612733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F57FF53-3495-FCA2-F27C-9AADAA34A854}"/>
                </a:ext>
              </a:extLst>
            </p:cNvPr>
            <p:cNvSpPr/>
            <p:nvPr/>
          </p:nvSpPr>
          <p:spPr>
            <a:xfrm>
              <a:off x="1583614" y="1491717"/>
              <a:ext cx="2357765" cy="38888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MDI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EAAA8DC-0ED9-9D86-7621-AB1F37A37096}"/>
                </a:ext>
              </a:extLst>
            </p:cNvPr>
            <p:cNvSpPr/>
            <p:nvPr/>
          </p:nvSpPr>
          <p:spPr>
            <a:xfrm>
              <a:off x="6694417" y="1491716"/>
              <a:ext cx="2640155" cy="38888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MDI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106486F-4249-C486-3524-58DF06535ACC}"/>
                </a:ext>
              </a:extLst>
            </p:cNvPr>
            <p:cNvSpPr/>
            <p:nvPr/>
          </p:nvSpPr>
          <p:spPr>
            <a:xfrm>
              <a:off x="3941379" y="1491717"/>
              <a:ext cx="2873489" cy="388883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AID + RT-CGM 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14EF6E4-31D9-08BB-8651-3FC37DEFF7A7}"/>
              </a:ext>
            </a:extLst>
          </p:cNvPr>
          <p:cNvSpPr/>
          <p:nvPr/>
        </p:nvSpPr>
        <p:spPr>
          <a:xfrm>
            <a:off x="9454764" y="5106849"/>
            <a:ext cx="1610633" cy="28370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Insulin Detemir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817E392-8CCF-13B5-151F-1C0FD2F07E5F}"/>
              </a:ext>
            </a:extLst>
          </p:cNvPr>
          <p:cNvSpPr/>
          <p:nvPr/>
        </p:nvSpPr>
        <p:spPr>
          <a:xfrm>
            <a:off x="9443190" y="5821363"/>
            <a:ext cx="1610632" cy="28370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Insulin Lispro</a:t>
            </a:r>
          </a:p>
        </p:txBody>
      </p:sp>
    </p:spTree>
    <p:extLst>
      <p:ext uri="{BB962C8B-B14F-4D97-AF65-F5344CB8AC3E}">
        <p14:creationId xmlns:p14="http://schemas.microsoft.com/office/powerpoint/2010/main" val="1906925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A0837-D837-FE65-4597-7663D128E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E63320-0F66-C0D0-410A-A6572C950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9090" y="570271"/>
            <a:ext cx="6148174" cy="5334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4D7C21-EB59-4B56-95DC-8596A9C5BD03}"/>
              </a:ext>
            </a:extLst>
          </p:cNvPr>
          <p:cNvSpPr txBox="1"/>
          <p:nvPr/>
        </p:nvSpPr>
        <p:spPr>
          <a:xfrm>
            <a:off x="7994747" y="6308209"/>
            <a:ext cx="3608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Davis et al. Diab Tech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2023</a:t>
            </a:r>
          </a:p>
        </p:txBody>
      </p:sp>
      <p:pic>
        <p:nvPicPr>
          <p:cNvPr id="1026" name="Picture 2" descr="FIG. 4.">
            <a:extLst>
              <a:ext uri="{FF2B5EF4-FFF2-40B4-BE49-F238E27FC236}">
                <a16:creationId xmlns:a16="http://schemas.microsoft.com/office/drawing/2014/main" id="{25E9058C-F3AA-D24C-6070-108CBD803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83" y="570271"/>
            <a:ext cx="5270120" cy="571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4492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02ABCE-3479-E2A6-4E5D-19F4C6C7B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975CFBA-E65E-F06C-DF3A-F864CB68FD7C}"/>
              </a:ext>
            </a:extLst>
          </p:cNvPr>
          <p:cNvCxnSpPr/>
          <p:nvPr/>
        </p:nvCxnSpPr>
        <p:spPr>
          <a:xfrm>
            <a:off x="3439160" y="1579880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050363F-CCAF-6376-5EDD-5AC72CA25D79}"/>
              </a:ext>
            </a:extLst>
          </p:cNvPr>
          <p:cNvGrpSpPr/>
          <p:nvPr/>
        </p:nvGrpSpPr>
        <p:grpSpPr>
          <a:xfrm>
            <a:off x="292975" y="1433087"/>
            <a:ext cx="5189410" cy="5096897"/>
            <a:chOff x="323544" y="1262421"/>
            <a:chExt cx="5189410" cy="5096897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C31D4CB-F6CE-57A9-2B77-769E34B0E568}"/>
                </a:ext>
              </a:extLst>
            </p:cNvPr>
            <p:cNvGrpSpPr/>
            <p:nvPr/>
          </p:nvGrpSpPr>
          <p:grpSpPr>
            <a:xfrm>
              <a:off x="323544" y="1262421"/>
              <a:ext cx="5189410" cy="5096897"/>
              <a:chOff x="323544" y="1262421"/>
              <a:chExt cx="5189410" cy="5096897"/>
            </a:xfrm>
          </p:grpSpPr>
          <p:pic>
            <p:nvPicPr>
              <p:cNvPr id="2056" name="Picture 8" descr="Hospital Room Clipart">
                <a:extLst>
                  <a:ext uri="{FF2B5EF4-FFF2-40B4-BE49-F238E27FC236}">
                    <a16:creationId xmlns:a16="http://schemas.microsoft.com/office/drawing/2014/main" id="{DC909896-844A-5550-8F7C-16007D8D3A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488" t="27787" r="16969"/>
              <a:stretch/>
            </p:blipFill>
            <p:spPr bwMode="auto">
              <a:xfrm>
                <a:off x="761981" y="1262421"/>
                <a:ext cx="4545404" cy="28491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F74EBFEF-5166-C778-62CF-8BDC62BF45A8}"/>
                  </a:ext>
                </a:extLst>
              </p:cNvPr>
              <p:cNvGrpSpPr/>
              <p:nvPr/>
            </p:nvGrpSpPr>
            <p:grpSpPr>
              <a:xfrm>
                <a:off x="323544" y="2866956"/>
                <a:ext cx="5189410" cy="3492362"/>
                <a:chOff x="1616065" y="2615934"/>
                <a:chExt cx="5892190" cy="3934086"/>
              </a:xfrm>
            </p:grpSpPr>
            <p:grpSp>
              <p:nvGrpSpPr>
                <p:cNvPr id="82" name="Group 81">
                  <a:extLst>
                    <a:ext uri="{FF2B5EF4-FFF2-40B4-BE49-F238E27FC236}">
                      <a16:creationId xmlns:a16="http://schemas.microsoft.com/office/drawing/2014/main" id="{870BD22D-76AE-6284-CB0C-4FE9859F1B34}"/>
                    </a:ext>
                  </a:extLst>
                </p:cNvPr>
                <p:cNvGrpSpPr/>
                <p:nvPr/>
              </p:nvGrpSpPr>
              <p:grpSpPr>
                <a:xfrm>
                  <a:off x="1616065" y="2615934"/>
                  <a:ext cx="5892190" cy="3934086"/>
                  <a:chOff x="-1328463" y="2555141"/>
                  <a:chExt cx="5892190" cy="3934086"/>
                </a:xfrm>
              </p:grpSpPr>
              <p:pic>
                <p:nvPicPr>
                  <p:cNvPr id="3" name="Picture 2">
                    <a:extLst>
                      <a:ext uri="{FF2B5EF4-FFF2-40B4-BE49-F238E27FC236}">
                        <a16:creationId xmlns:a16="http://schemas.microsoft.com/office/drawing/2014/main" id="{B26B49BF-295F-0742-2250-87379E0B1C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526" r="4981"/>
                  <a:stretch/>
                </p:blipFill>
                <p:spPr>
                  <a:xfrm>
                    <a:off x="297717" y="2555141"/>
                    <a:ext cx="3225849" cy="3349311"/>
                  </a:xfrm>
                  <a:prstGeom prst="rect">
                    <a:avLst/>
                  </a:prstGeom>
                </p:spPr>
              </p:pic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794DAB96-DCFE-72E1-57E1-F905C114C3DB}"/>
                      </a:ext>
                    </a:extLst>
                  </p:cNvPr>
                  <p:cNvSpPr txBox="1"/>
                  <p:nvPr/>
                </p:nvSpPr>
                <p:spPr>
                  <a:xfrm>
                    <a:off x="-1328463" y="4520961"/>
                    <a:ext cx="1690501" cy="93610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Disposable Pod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(with AID algorithm)</a:t>
                    </a:r>
                  </a:p>
                </p:txBody>
              </p:sp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8FA22788-BEE6-EF67-C671-270334626754}"/>
                      </a:ext>
                    </a:extLst>
                  </p:cNvPr>
                  <p:cNvSpPr txBox="1"/>
                  <p:nvPr/>
                </p:nvSpPr>
                <p:spPr>
                  <a:xfrm>
                    <a:off x="3096338" y="4472652"/>
                    <a:ext cx="1467389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Real-time CGM</a:t>
                    </a:r>
                  </a:p>
                </p:txBody>
              </p:sp>
              <p:sp>
                <p:nvSpPr>
                  <p:cNvPr id="11" name="Right Brace 10">
                    <a:extLst>
                      <a:ext uri="{FF2B5EF4-FFF2-40B4-BE49-F238E27FC236}">
                        <a16:creationId xmlns:a16="http://schemas.microsoft.com/office/drawing/2014/main" id="{2DF8B32A-0E79-5836-8ABA-17B2665C847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563264" y="4686107"/>
                    <a:ext cx="459800" cy="2221705"/>
                  </a:xfrm>
                  <a:prstGeom prst="rightBrace">
                    <a:avLst/>
                  </a:prstGeom>
                  <a:ln w="2857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BC4CC906-1595-87C4-3B77-9EF1B45D959B}"/>
                      </a:ext>
                    </a:extLst>
                  </p:cNvPr>
                  <p:cNvSpPr txBox="1"/>
                  <p:nvPr/>
                </p:nvSpPr>
                <p:spPr>
                  <a:xfrm>
                    <a:off x="592223" y="5904452"/>
                    <a:ext cx="2394953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Integrated communication</a:t>
                    </a:r>
                  </a:p>
                </p:txBody>
              </p:sp>
              <p:cxnSp>
                <p:nvCxnSpPr>
                  <p:cNvPr id="24" name="Straight Arrow Connector 23">
                    <a:extLst>
                      <a:ext uri="{FF2B5EF4-FFF2-40B4-BE49-F238E27FC236}">
                        <a16:creationId xmlns:a16="http://schemas.microsoft.com/office/drawing/2014/main" id="{B524714A-779A-E7FA-0B83-F0698D3A415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837027" y="4024665"/>
                    <a:ext cx="370576" cy="255849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35" name="Picture 34">
                    <a:extLst>
                      <a:ext uri="{FF2B5EF4-FFF2-40B4-BE49-F238E27FC236}">
                        <a16:creationId xmlns:a16="http://schemas.microsoft.com/office/drawing/2014/main" id="{B3B062E4-707B-C438-D5BF-2520DB86A21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67375" t="13926" r="10792" b="42666"/>
                  <a:stretch/>
                </p:blipFill>
                <p:spPr>
                  <a:xfrm>
                    <a:off x="485059" y="4083649"/>
                    <a:ext cx="262080" cy="293090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>
                    <a:extLst>
                      <a:ext uri="{FF2B5EF4-FFF2-40B4-BE49-F238E27FC236}">
                        <a16:creationId xmlns:a16="http://schemas.microsoft.com/office/drawing/2014/main" id="{2753F101-431D-A76E-B1A5-4AA4D144AD5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67375" t="13926" r="10792" b="42666"/>
                  <a:stretch/>
                </p:blipFill>
                <p:spPr>
                  <a:xfrm>
                    <a:off x="2642380" y="4472652"/>
                    <a:ext cx="262080" cy="293090"/>
                  </a:xfrm>
                  <a:prstGeom prst="rect">
                    <a:avLst/>
                  </a:prstGeom>
                </p:spPr>
              </p:pic>
            </p:grpSp>
            <p:cxnSp>
              <p:nvCxnSpPr>
                <p:cNvPr id="26" name="Straight Arrow Connector 25">
                  <a:extLst>
                    <a:ext uri="{FF2B5EF4-FFF2-40B4-BE49-F238E27FC236}">
                      <a16:creationId xmlns:a16="http://schemas.microsoft.com/office/drawing/2014/main" id="{07372631-CF3E-0071-922F-0C13EF5731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229068" y="4664739"/>
                  <a:ext cx="342812" cy="305361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28" name="Picture 127">
                <a:extLst>
                  <a:ext uri="{FF2B5EF4-FFF2-40B4-BE49-F238E27FC236}">
                    <a16:creationId xmlns:a16="http://schemas.microsoft.com/office/drawing/2014/main" id="{43DB1160-4DA0-852E-6B59-AB3AD98CB4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94858" y="2995824"/>
                <a:ext cx="278489" cy="246106"/>
              </a:xfrm>
              <a:prstGeom prst="rect">
                <a:avLst/>
              </a:prstGeom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E47BEFF-8EF1-F56C-3A66-8E5D793F6FE2}"/>
                </a:ext>
              </a:extLst>
            </p:cNvPr>
            <p:cNvSpPr txBox="1"/>
            <p:nvPr/>
          </p:nvSpPr>
          <p:spPr>
            <a:xfrm>
              <a:off x="797498" y="2395211"/>
              <a:ext cx="4544593" cy="369332"/>
            </a:xfrm>
            <a:prstGeom prst="rect">
              <a:avLst/>
            </a:prstGeom>
            <a:solidFill>
              <a:srgbClr val="EAEAEA">
                <a:alpha val="6902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AID System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913EC6C-B34D-936F-2430-0A664231040C}"/>
              </a:ext>
            </a:extLst>
          </p:cNvPr>
          <p:cNvGrpSpPr/>
          <p:nvPr/>
        </p:nvGrpSpPr>
        <p:grpSpPr>
          <a:xfrm>
            <a:off x="3776968" y="1039104"/>
            <a:ext cx="3275171" cy="2200317"/>
            <a:chOff x="4690110" y="525977"/>
            <a:chExt cx="3275171" cy="2200317"/>
          </a:xfrm>
        </p:grpSpPr>
        <p:sp>
          <p:nvSpPr>
            <p:cNvPr id="93" name="Cloud 92">
              <a:extLst>
                <a:ext uri="{FF2B5EF4-FFF2-40B4-BE49-F238E27FC236}">
                  <a16:creationId xmlns:a16="http://schemas.microsoft.com/office/drawing/2014/main" id="{AD4C26C2-222B-4B44-AF5F-BF765EE96F7B}"/>
                </a:ext>
              </a:extLst>
            </p:cNvPr>
            <p:cNvSpPr/>
            <p:nvPr/>
          </p:nvSpPr>
          <p:spPr>
            <a:xfrm>
              <a:off x="5716665" y="525977"/>
              <a:ext cx="2248616" cy="1626202"/>
            </a:xfrm>
            <a:prstGeom prst="cloud">
              <a:avLst/>
            </a:prstGeom>
            <a:solidFill>
              <a:srgbClr val="EAEAE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5119385-80B9-9269-68C3-5B440E38F7FA}"/>
                </a:ext>
              </a:extLst>
            </p:cNvPr>
            <p:cNvGrpSpPr/>
            <p:nvPr/>
          </p:nvGrpSpPr>
          <p:grpSpPr>
            <a:xfrm>
              <a:off x="4690110" y="766540"/>
              <a:ext cx="3002972" cy="1959754"/>
              <a:chOff x="4690110" y="766540"/>
              <a:chExt cx="3002972" cy="1959754"/>
            </a:xfrm>
          </p:grpSpPr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4936781D-5A41-FBE7-2887-57B71CB2E62A}"/>
                  </a:ext>
                </a:extLst>
              </p:cNvPr>
              <p:cNvSpPr txBox="1"/>
              <p:nvPr/>
            </p:nvSpPr>
            <p:spPr>
              <a:xfrm>
                <a:off x="5869750" y="766540"/>
                <a:ext cx="182333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Secure Cloud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Storage (AID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and CGM data)</a:t>
                </a:r>
              </a:p>
            </p:txBody>
          </p:sp>
          <p:cxnSp>
            <p:nvCxnSpPr>
              <p:cNvPr id="2057" name="Straight Arrow Connector 2056">
                <a:extLst>
                  <a:ext uri="{FF2B5EF4-FFF2-40B4-BE49-F238E27FC236}">
                    <a16:creationId xmlns:a16="http://schemas.microsoft.com/office/drawing/2014/main" id="{60F555C9-29B5-8CF6-2170-38095B11642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90110" y="1970019"/>
                <a:ext cx="1255300" cy="756275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FFDEBC4-15FC-D54E-FF9F-0E130788C3F3}"/>
              </a:ext>
            </a:extLst>
          </p:cNvPr>
          <p:cNvGrpSpPr/>
          <p:nvPr/>
        </p:nvGrpSpPr>
        <p:grpSpPr>
          <a:xfrm>
            <a:off x="7091462" y="886241"/>
            <a:ext cx="4885595" cy="2893037"/>
            <a:chOff x="7265338" y="776124"/>
            <a:chExt cx="4885595" cy="289303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B1D135B-3347-6F81-B726-EE84307A1466}"/>
                </a:ext>
              </a:extLst>
            </p:cNvPr>
            <p:cNvGrpSpPr/>
            <p:nvPr/>
          </p:nvGrpSpPr>
          <p:grpSpPr>
            <a:xfrm>
              <a:off x="7265338" y="776124"/>
              <a:ext cx="4885595" cy="2893037"/>
              <a:chOff x="7265338" y="776124"/>
              <a:chExt cx="4885595" cy="2893037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6D392987-68FC-C677-83B2-270AA36C0941}"/>
                  </a:ext>
                </a:extLst>
              </p:cNvPr>
              <p:cNvGrpSpPr/>
              <p:nvPr/>
            </p:nvGrpSpPr>
            <p:grpSpPr>
              <a:xfrm>
                <a:off x="7265338" y="1223804"/>
                <a:ext cx="4825892" cy="2445357"/>
                <a:chOff x="7265338" y="1269775"/>
                <a:chExt cx="4825892" cy="2445357"/>
              </a:xfrm>
            </p:grpSpPr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CFC7AB17-F710-E782-8AF8-37BD2E07793A}"/>
                    </a:ext>
                  </a:extLst>
                </p:cNvPr>
                <p:cNvGrpSpPr/>
                <p:nvPr/>
              </p:nvGrpSpPr>
              <p:grpSpPr>
                <a:xfrm>
                  <a:off x="7265338" y="1269775"/>
                  <a:ext cx="4825892" cy="2445357"/>
                  <a:chOff x="7265338" y="1269775"/>
                  <a:chExt cx="4825892" cy="2445357"/>
                </a:xfrm>
              </p:grpSpPr>
              <p:pic>
                <p:nvPicPr>
                  <p:cNvPr id="89" name="Picture 88">
                    <a:extLst>
                      <a:ext uri="{FF2B5EF4-FFF2-40B4-BE49-F238E27FC236}">
                        <a16:creationId xmlns:a16="http://schemas.microsoft.com/office/drawing/2014/main" id="{53E7E479-B36F-6A4B-E05F-63383521713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8675"/>
                  <a:stretch/>
                </p:blipFill>
                <p:spPr>
                  <a:xfrm>
                    <a:off x="8381974" y="1269775"/>
                    <a:ext cx="3709256" cy="2445357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</p:pic>
              <p:pic>
                <p:nvPicPr>
                  <p:cNvPr id="41" name="Picture 40">
                    <a:extLst>
                      <a:ext uri="{FF2B5EF4-FFF2-40B4-BE49-F238E27FC236}">
                        <a16:creationId xmlns:a16="http://schemas.microsoft.com/office/drawing/2014/main" id="{3F53ECD5-3ED0-BC5A-9039-81CB66B9BF9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224" t="27394" r="60035" b="16558"/>
                  <a:stretch/>
                </p:blipFill>
                <p:spPr>
                  <a:xfrm>
                    <a:off x="8497326" y="1506758"/>
                    <a:ext cx="924308" cy="1830644"/>
                  </a:xfrm>
                  <a:prstGeom prst="rect">
                    <a:avLst/>
                  </a:prstGeom>
                </p:spPr>
              </p:pic>
              <p:cxnSp>
                <p:nvCxnSpPr>
                  <p:cNvPr id="113" name="Straight Arrow Connector 112">
                    <a:extLst>
                      <a:ext uri="{FF2B5EF4-FFF2-40B4-BE49-F238E27FC236}">
                        <a16:creationId xmlns:a16="http://schemas.microsoft.com/office/drawing/2014/main" id="{C7069AB4-57C4-FB62-2B29-0C92C615C4E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265338" y="1991241"/>
                    <a:ext cx="1231988" cy="63535"/>
                  </a:xfrm>
                  <a:prstGeom prst="straightConnector1">
                    <a:avLst/>
                  </a:prstGeom>
                  <a:ln w="57150">
                    <a:solidFill>
                      <a:schemeClr val="tx1"/>
                    </a:solidFill>
                    <a:prstDash val="dash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30" name="Picture 129">
                    <a:extLst>
                      <a:ext uri="{FF2B5EF4-FFF2-40B4-BE49-F238E27FC236}">
                        <a16:creationId xmlns:a16="http://schemas.microsoft.com/office/drawing/2014/main" id="{81CC7604-003A-3642-5BA7-618A65B19FD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7794895" y="2129898"/>
                    <a:ext cx="340773" cy="301148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9" name="Callout: Bent Line with No Border 8">
                  <a:extLst>
                    <a:ext uri="{FF2B5EF4-FFF2-40B4-BE49-F238E27FC236}">
                      <a16:creationId xmlns:a16="http://schemas.microsoft.com/office/drawing/2014/main" id="{594CACDE-6F11-3EF4-CDED-584CDD7C4E2C}"/>
                    </a:ext>
                  </a:extLst>
                </p:cNvPr>
                <p:cNvSpPr/>
                <p:nvPr/>
              </p:nvSpPr>
              <p:spPr>
                <a:xfrm>
                  <a:off x="9991447" y="1434628"/>
                  <a:ext cx="1751830" cy="1240295"/>
                </a:xfrm>
                <a:prstGeom prst="callout2">
                  <a:avLst>
                    <a:gd name="adj1" fmla="val 18750"/>
                    <a:gd name="adj2" fmla="val -8333"/>
                    <a:gd name="adj3" fmla="val 18750"/>
                    <a:gd name="adj4" fmla="val -16667"/>
                    <a:gd name="adj5" fmla="val 83317"/>
                    <a:gd name="adj6" fmla="val -36083"/>
                  </a:avLst>
                </a:prstGeom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63B31598-9E88-D030-F7FA-2C2746742D3E}"/>
                  </a:ext>
                </a:extLst>
              </p:cNvPr>
              <p:cNvSpPr txBox="1"/>
              <p:nvPr/>
            </p:nvSpPr>
            <p:spPr>
              <a:xfrm>
                <a:off x="8399909" y="776124"/>
                <a:ext cx="3751024" cy="400110"/>
              </a:xfrm>
              <a:prstGeom prst="rect">
                <a:avLst/>
              </a:prstGeom>
              <a:solidFill>
                <a:srgbClr val="EAEAEA">
                  <a:alpha val="6902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Remote Monitoring (Study Team)</a:t>
                </a:r>
              </a:p>
            </p:txBody>
          </p:sp>
        </p:grp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A7A55604-13BB-B20E-3E49-EB4CD6BBB1FA}"/>
                </a:ext>
              </a:extLst>
            </p:cNvPr>
            <p:cNvSpPr txBox="1"/>
            <p:nvPr/>
          </p:nvSpPr>
          <p:spPr>
            <a:xfrm>
              <a:off x="9667940" y="2894754"/>
              <a:ext cx="1765122" cy="369332"/>
            </a:xfrm>
            <a:prstGeom prst="rect">
              <a:avLst/>
            </a:prstGeom>
            <a:solidFill>
              <a:srgbClr val="EAEAEA">
                <a:alpha val="6902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AID + CGM data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FD226E1-C7A1-82FB-7D41-5FD4E3A93081}"/>
              </a:ext>
            </a:extLst>
          </p:cNvPr>
          <p:cNvGrpSpPr/>
          <p:nvPr/>
        </p:nvGrpSpPr>
        <p:grpSpPr>
          <a:xfrm>
            <a:off x="6337530" y="2603368"/>
            <a:ext cx="5574770" cy="4053160"/>
            <a:chOff x="6209457" y="2596953"/>
            <a:chExt cx="5574770" cy="405316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BFD7FDB-D619-743A-EF6A-F2C07252FA62}"/>
                </a:ext>
              </a:extLst>
            </p:cNvPr>
            <p:cNvGrpSpPr/>
            <p:nvPr/>
          </p:nvGrpSpPr>
          <p:grpSpPr>
            <a:xfrm>
              <a:off x="6209457" y="2596953"/>
              <a:ext cx="5574770" cy="4053160"/>
              <a:chOff x="5915242" y="2604798"/>
              <a:chExt cx="5574770" cy="4053160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69DC2C70-6E7B-B09A-965F-7338F3F5153F}"/>
                  </a:ext>
                </a:extLst>
              </p:cNvPr>
              <p:cNvGrpSpPr/>
              <p:nvPr/>
            </p:nvGrpSpPr>
            <p:grpSpPr>
              <a:xfrm>
                <a:off x="5915242" y="2604798"/>
                <a:ext cx="5272972" cy="4053160"/>
                <a:chOff x="5915242" y="2604798"/>
                <a:chExt cx="5272972" cy="4053160"/>
              </a:xfrm>
            </p:grpSpPr>
            <p:pic>
              <p:nvPicPr>
                <p:cNvPr id="129" name="Picture 128">
                  <a:extLst>
                    <a:ext uri="{FF2B5EF4-FFF2-40B4-BE49-F238E27FC236}">
                      <a16:creationId xmlns:a16="http://schemas.microsoft.com/office/drawing/2014/main" id="{3ED0AB2A-4B9E-3D86-056E-2BE029323F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010487" y="3076133"/>
                  <a:ext cx="318299" cy="281287"/>
                </a:xfrm>
                <a:prstGeom prst="rect">
                  <a:avLst/>
                </a:prstGeom>
              </p:spPr>
            </p:pic>
            <p:grpSp>
              <p:nvGrpSpPr>
                <p:cNvPr id="103" name="Group 102">
                  <a:extLst>
                    <a:ext uri="{FF2B5EF4-FFF2-40B4-BE49-F238E27FC236}">
                      <a16:creationId xmlns:a16="http://schemas.microsoft.com/office/drawing/2014/main" id="{3AF8F76C-463E-41B2-F5AA-BB9377FAEA2D}"/>
                    </a:ext>
                  </a:extLst>
                </p:cNvPr>
                <p:cNvGrpSpPr/>
                <p:nvPr/>
              </p:nvGrpSpPr>
              <p:grpSpPr>
                <a:xfrm>
                  <a:off x="6040864" y="3913938"/>
                  <a:ext cx="5147350" cy="2744020"/>
                  <a:chOff x="5315204" y="3523860"/>
                  <a:chExt cx="6229545" cy="3189657"/>
                </a:xfrm>
              </p:grpSpPr>
              <p:pic>
                <p:nvPicPr>
                  <p:cNvPr id="144" name="Picture 2" descr="Nursing Station Clipart">
                    <a:extLst>
                      <a:ext uri="{FF2B5EF4-FFF2-40B4-BE49-F238E27FC236}">
                        <a16:creationId xmlns:a16="http://schemas.microsoft.com/office/drawing/2014/main" id="{8DEC59AB-653D-149E-23C4-5B2B54E5B08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9676"/>
                  <a:stretch/>
                </p:blipFill>
                <p:spPr bwMode="auto">
                  <a:xfrm>
                    <a:off x="9631271" y="3523860"/>
                    <a:ext cx="1913478" cy="318965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81" name="Group 80">
                    <a:extLst>
                      <a:ext uri="{FF2B5EF4-FFF2-40B4-BE49-F238E27FC236}">
                        <a16:creationId xmlns:a16="http://schemas.microsoft.com/office/drawing/2014/main" id="{4D3ED0FB-4C21-CF6A-6A59-111E7663F47E}"/>
                      </a:ext>
                    </a:extLst>
                  </p:cNvPr>
                  <p:cNvGrpSpPr/>
                  <p:nvPr/>
                </p:nvGrpSpPr>
                <p:grpSpPr>
                  <a:xfrm>
                    <a:off x="5315204" y="3523860"/>
                    <a:ext cx="4307718" cy="3189657"/>
                    <a:chOff x="6481419" y="3263928"/>
                    <a:chExt cx="3940149" cy="3482675"/>
                  </a:xfrm>
                </p:grpSpPr>
                <p:pic>
                  <p:nvPicPr>
                    <p:cNvPr id="2054" name="Picture 6" descr="Nursing Station Clipart">
                      <a:extLst>
                        <a:ext uri="{FF2B5EF4-FFF2-40B4-BE49-F238E27FC236}">
                          <a16:creationId xmlns:a16="http://schemas.microsoft.com/office/drawing/2014/main" id="{6126A38F-8CCA-2F79-AE2E-28B776DED0D0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1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11611"/>
                    <a:stretch/>
                  </p:blipFill>
                  <p:spPr bwMode="auto">
                    <a:xfrm>
                      <a:off x="6481419" y="3263928"/>
                      <a:ext cx="3940148" cy="3482675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grpSp>
                  <p:nvGrpSpPr>
                    <p:cNvPr id="77" name="Group 76">
                      <a:extLst>
                        <a:ext uri="{FF2B5EF4-FFF2-40B4-BE49-F238E27FC236}">
                          <a16:creationId xmlns:a16="http://schemas.microsoft.com/office/drawing/2014/main" id="{AC308432-2492-E7EF-4FE9-5EE7EFD8BD4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904342" y="4125170"/>
                      <a:ext cx="3517226" cy="2538108"/>
                      <a:chOff x="6762979" y="3684231"/>
                      <a:chExt cx="3135918" cy="1887638"/>
                    </a:xfrm>
                  </p:grpSpPr>
                  <p:grpSp>
                    <p:nvGrpSpPr>
                      <p:cNvPr id="70" name="Group 69">
                        <a:extLst>
                          <a:ext uri="{FF2B5EF4-FFF2-40B4-BE49-F238E27FC236}">
                            <a16:creationId xmlns:a16="http://schemas.microsoft.com/office/drawing/2014/main" id="{0F71CCBA-F4A6-F4B9-2246-D93D39A063A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762979" y="4226036"/>
                        <a:ext cx="1860800" cy="1345833"/>
                        <a:chOff x="6825414" y="3869981"/>
                        <a:chExt cx="1860800" cy="1345833"/>
                      </a:xfrm>
                    </p:grpSpPr>
                    <p:pic>
                      <p:nvPicPr>
                        <p:cNvPr id="47" name="Picture 2" descr="Image result for blank tablet picutre">
                          <a:extLst>
                            <a:ext uri="{FF2B5EF4-FFF2-40B4-BE49-F238E27FC236}">
                              <a16:creationId xmlns:a16="http://schemas.microsoft.com/office/drawing/2014/main" id="{D6B16CEF-1395-9A33-3FA4-9AC52DE858E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25414" y="3869981"/>
                          <a:ext cx="1860800" cy="134583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  <p:grpSp>
                      <p:nvGrpSpPr>
                        <p:cNvPr id="48" name="Group 47">
                          <a:extLst>
                            <a:ext uri="{FF2B5EF4-FFF2-40B4-BE49-F238E27FC236}">
                              <a16:creationId xmlns:a16="http://schemas.microsoft.com/office/drawing/2014/main" id="{264A6C50-CA9D-7704-BA70-33043572C32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7036218" y="4030706"/>
                          <a:ext cx="1524000" cy="1009650"/>
                          <a:chOff x="4481972" y="2694367"/>
                          <a:chExt cx="3167063" cy="1885950"/>
                        </a:xfrm>
                      </p:grpSpPr>
                      <p:pic>
                        <p:nvPicPr>
                          <p:cNvPr id="49" name="Picture 6">
                            <a:extLst>
                              <a:ext uri="{FF2B5EF4-FFF2-40B4-BE49-F238E27FC236}">
                                <a16:creationId xmlns:a16="http://schemas.microsoft.com/office/drawing/2014/main" id="{1F493DE4-74C5-7ADE-A1AD-CB889AE11DB2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 rotWithShape="1">
                          <a:blip r:embed="rId13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t="16000" b="56500"/>
                          <a:stretch/>
                        </p:blipFill>
                        <p:spPr bwMode="auto">
                          <a:xfrm>
                            <a:off x="4481972" y="2694367"/>
                            <a:ext cx="3167063" cy="18859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  <p:sp>
                        <p:nvSpPr>
                          <p:cNvPr id="50" name="Rectangle: Rounded Corners 49">
                            <a:extLst>
                              <a:ext uri="{FF2B5EF4-FFF2-40B4-BE49-F238E27FC236}">
                                <a16:creationId xmlns:a16="http://schemas.microsoft.com/office/drawing/2014/main" id="{855503EE-4269-AA7E-5318-BC734A88A7D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995545" y="3185160"/>
                            <a:ext cx="821690" cy="355600"/>
                          </a:xfrm>
                          <a:prstGeom prst="round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en-US" sz="1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rPr>
                              <a:t>PT1 </a:t>
                            </a:r>
                            <a:endParaRPr kumimoji="0" lang="en-US" sz="1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51" name="Rectangle: Rounded Corners 50">
                            <a:extLst>
                              <a:ext uri="{FF2B5EF4-FFF2-40B4-BE49-F238E27FC236}">
                                <a16:creationId xmlns:a16="http://schemas.microsoft.com/office/drawing/2014/main" id="{744E3FCD-3F54-1D4D-B899-CCB952B8C5E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016660" y="4161155"/>
                            <a:ext cx="821690" cy="355600"/>
                          </a:xfrm>
                          <a:prstGeom prst="round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en-US" sz="1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rPr>
                              <a:t>PT2</a:t>
                            </a:r>
                            <a:endParaRPr kumimoji="0" lang="en-US" sz="1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pic>
                        <p:nvPicPr>
                          <p:cNvPr id="52" name="Picture 51">
                            <a:extLst>
                              <a:ext uri="{FF2B5EF4-FFF2-40B4-BE49-F238E27FC236}">
                                <a16:creationId xmlns:a16="http://schemas.microsoft.com/office/drawing/2014/main" id="{4153D0B8-B54B-FAA9-3FA4-23F8A1246FE8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 rotWithShape="1"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64900" t="43005" r="17631" b="50000"/>
                          <a:stretch/>
                        </p:blipFill>
                        <p:spPr>
                          <a:xfrm>
                            <a:off x="6052025" y="3078480"/>
                            <a:ext cx="1046640" cy="419100"/>
                          </a:xfrm>
                          <a:prstGeom prst="rect">
                            <a:avLst/>
                          </a:prstGeom>
                        </p:spPr>
                      </p:pic>
                      <p:pic>
                        <p:nvPicPr>
                          <p:cNvPr id="53" name="Picture 52">
                            <a:extLst>
                              <a:ext uri="{FF2B5EF4-FFF2-40B4-BE49-F238E27FC236}">
                                <a16:creationId xmlns:a16="http://schemas.microsoft.com/office/drawing/2014/main" id="{905C97F3-DB23-68FD-B0EB-6F39ED187C6E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 rotWithShape="1"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67096" t="38091" r="9221" b="52666"/>
                          <a:stretch/>
                        </p:blipFill>
                        <p:spPr>
                          <a:xfrm>
                            <a:off x="6052025" y="4011930"/>
                            <a:ext cx="1238121" cy="419099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pic>
                    <p:nvPicPr>
                      <p:cNvPr id="75" name="Picture 74">
                        <a:extLst>
                          <a:ext uri="{FF2B5EF4-FFF2-40B4-BE49-F238E27FC236}">
                            <a16:creationId xmlns:a16="http://schemas.microsoft.com/office/drawing/2014/main" id="{AF69164D-2041-259C-F2B2-DB3976E2E07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6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6440" t="25833" r="34940" b="32223"/>
                      <a:stretch/>
                    </p:blipFill>
                    <p:spPr>
                      <a:xfrm>
                        <a:off x="8174474" y="4723292"/>
                        <a:ext cx="171450" cy="271373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76" name="Callout: Bent Line 75">
                        <a:extLst>
                          <a:ext uri="{FF2B5EF4-FFF2-40B4-BE49-F238E27FC236}">
                            <a16:creationId xmlns:a16="http://schemas.microsoft.com/office/drawing/2014/main" id="{3C15ACDA-B846-11E0-0C34-36D704C92A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45922" y="3684231"/>
                        <a:ext cx="952975" cy="1809032"/>
                      </a:xfrm>
                      <a:prstGeom prst="borderCallout2">
                        <a:avLst>
                          <a:gd name="adj1" fmla="val 18750"/>
                          <a:gd name="adj2" fmla="val -8333"/>
                          <a:gd name="adj3" fmla="val 18750"/>
                          <a:gd name="adj4" fmla="val -16667"/>
                          <a:gd name="adj5" fmla="val 51434"/>
                          <a:gd name="adj6" fmla="val -52845"/>
                        </a:avLst>
                      </a:prstGeom>
                      <a:blipFill dpi="0" rotWithShape="1"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a:blipFill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cxnSp>
              <p:nvCxnSpPr>
                <p:cNvPr id="118" name="Straight Arrow Connector 117">
                  <a:extLst>
                    <a:ext uri="{FF2B5EF4-FFF2-40B4-BE49-F238E27FC236}">
                      <a16:creationId xmlns:a16="http://schemas.microsoft.com/office/drawing/2014/main" id="{7D3D164E-D94D-B9ED-909E-3C6044A2DB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15242" y="2604798"/>
                  <a:ext cx="2066162" cy="1505244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9CA766AA-D2B8-B43F-F003-3FAF021E8824}"/>
                  </a:ext>
                </a:extLst>
              </p:cNvPr>
              <p:cNvSpPr txBox="1"/>
              <p:nvPr/>
            </p:nvSpPr>
            <p:spPr>
              <a:xfrm>
                <a:off x="9825028" y="4878664"/>
                <a:ext cx="1664984" cy="1200329"/>
              </a:xfrm>
              <a:prstGeom prst="rect">
                <a:avLst/>
              </a:prstGeom>
              <a:solidFill>
                <a:srgbClr val="EAEAEA">
                  <a:alpha val="69020"/>
                </a:srgbClr>
              </a:solidFill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CGM alerts: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Hypoglycemia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Hyperglycemia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Glucose Trends</a:t>
                </a:r>
              </a:p>
            </p:txBody>
          </p:sp>
        </p:grp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6571739B-5EC6-3707-73CA-E78070C9F230}"/>
                </a:ext>
              </a:extLst>
            </p:cNvPr>
            <p:cNvSpPr txBox="1"/>
            <p:nvPr/>
          </p:nvSpPr>
          <p:spPr>
            <a:xfrm>
              <a:off x="8320980" y="3883434"/>
              <a:ext cx="2576304" cy="461665"/>
            </a:xfrm>
            <a:prstGeom prst="rect">
              <a:avLst/>
            </a:prstGeom>
            <a:solidFill>
              <a:srgbClr val="EAEAEA">
                <a:alpha val="6902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Remote RT-CGM</a:t>
              </a: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6348AE5F-B473-5E22-BC05-66707A6DC887}"/>
              </a:ext>
            </a:extLst>
          </p:cNvPr>
          <p:cNvSpPr/>
          <p:nvPr/>
        </p:nvSpPr>
        <p:spPr>
          <a:xfrm>
            <a:off x="0" y="0"/>
            <a:ext cx="12191998" cy="753947"/>
          </a:xfrm>
          <a:prstGeom prst="rect">
            <a:avLst/>
          </a:prstGeom>
          <a:solidFill>
            <a:srgbClr val="00639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AIDING RCT (N=130 – 3 Sites) – AID vs CGM in the Hospital - Recruitment Completed Nov 2025 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 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25A49A9-EE97-BA45-7592-509D44DE41D5}"/>
              </a:ext>
            </a:extLst>
          </p:cNvPr>
          <p:cNvSpPr/>
          <p:nvPr/>
        </p:nvSpPr>
        <p:spPr>
          <a:xfrm>
            <a:off x="0" y="6590876"/>
            <a:ext cx="12191998" cy="267124"/>
          </a:xfrm>
          <a:prstGeom prst="rect">
            <a:avLst/>
          </a:prstGeom>
          <a:solidFill>
            <a:srgbClr val="00639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ClinicalTrials.Gov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NCT06418880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C82EEE-38C0-EF52-C01A-CD48B053D61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478796" y="4991923"/>
            <a:ext cx="976441" cy="89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75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B2491-8834-C6CF-6277-105C27486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2766218"/>
            <a:ext cx="10515600" cy="1325563"/>
          </a:xfrm>
        </p:spPr>
        <p:txBody>
          <a:bodyPr/>
          <a:lstStyle/>
          <a:p>
            <a:r>
              <a:rPr lang="en-US" dirty="0"/>
              <a:t>It’s not only about drugs and tech </a:t>
            </a:r>
          </a:p>
        </p:txBody>
      </p:sp>
    </p:spTree>
    <p:extLst>
      <p:ext uri="{BB962C8B-B14F-4D97-AF65-F5344CB8AC3E}">
        <p14:creationId xmlns:p14="http://schemas.microsoft.com/office/powerpoint/2010/main" val="4123271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CEB48-820B-48C4-8F23-34D172B78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2170" y="-177944"/>
            <a:ext cx="11516970" cy="1846025"/>
          </a:xfrm>
        </p:spPr>
        <p:txBody>
          <a:bodyPr>
            <a:normAutofit/>
          </a:bodyPr>
          <a:lstStyle/>
          <a:p>
            <a:pPr algn="l"/>
            <a:r>
              <a:rPr lang="en-US" sz="3200" b="1" i="0" u="none" strike="noStrike" baseline="0" dirty="0">
                <a:latin typeface="Arial" panose="020B0604020202020204" pitchFamily="34" charset="0"/>
              </a:rPr>
              <a:t>Adapting and testing an integrated care model for treatment of Type 1 diabetes and mental health co- morbidities </a:t>
            </a:r>
            <a:endParaRPr lang="en-US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6AACB7-4957-4539-8E40-9A157D5475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1672" y="5961644"/>
            <a:ext cx="3823855" cy="665343"/>
          </a:xfrm>
        </p:spPr>
        <p:txBody>
          <a:bodyPr>
            <a:noAutofit/>
          </a:bodyPr>
          <a:lstStyle/>
          <a:p>
            <a:pPr algn="r"/>
            <a:r>
              <a:rPr lang="en-US" sz="1800" dirty="0"/>
              <a:t>PI: Leslie Johnson, PhD, MPH, MLitt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309D49-8463-4D37-4E5A-E95E61DAF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393" y="2853048"/>
            <a:ext cx="2102799" cy="19475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EB17F7-8CDF-EEF9-B605-0CF9BB547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4629" y="3087674"/>
            <a:ext cx="2648086" cy="107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89587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89D92-F17D-83AE-DA8A-C415B3F62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Mental &amp; Physical Health Co-morbidities in Type 1 Diabetes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344331-38EE-AA7C-74CA-768A654A0D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Depression and anxiety are common in people with diabetes — rates are equal or higher in T1D than in T2D.</a:t>
            </a:r>
          </a:p>
          <a:p>
            <a:r>
              <a:rPr lang="en-US" dirty="0"/>
              <a:t>Poor psychological health is linked to:</a:t>
            </a:r>
          </a:p>
          <a:p>
            <a:pPr lvl="1"/>
            <a:r>
              <a:rPr lang="en-US" dirty="0"/>
              <a:t>Poor glycemic control</a:t>
            </a:r>
          </a:p>
          <a:p>
            <a:pPr lvl="1"/>
            <a:r>
              <a:rPr lang="en-US" dirty="0"/>
              <a:t>Missed medications/appointments</a:t>
            </a:r>
          </a:p>
          <a:p>
            <a:pPr lvl="1"/>
            <a:r>
              <a:rPr lang="en-US" dirty="0"/>
              <a:t>Lower self-management</a:t>
            </a:r>
          </a:p>
          <a:p>
            <a:pPr lvl="1"/>
            <a:r>
              <a:rPr lang="en-US" dirty="0"/>
              <a:t>Reduced life expectancy</a:t>
            </a:r>
          </a:p>
          <a:p>
            <a:r>
              <a:rPr lang="en-US" dirty="0"/>
              <a:t>Despite this, mental-health treatment uptake in diabetes care remains low.</a:t>
            </a:r>
          </a:p>
          <a:p>
            <a:r>
              <a:rPr lang="en-US" dirty="0"/>
              <a:t>Evidence-based interventions (EBIs) improve both mood and metabolic outcomes, yet T1D-specific studies are lacking.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1B6FA7-BAE5-DC16-76B7-8AAC03451944}"/>
              </a:ext>
            </a:extLst>
          </p:cNvPr>
          <p:cNvSpPr txBox="1"/>
          <p:nvPr/>
        </p:nvSpPr>
        <p:spPr>
          <a:xfrm>
            <a:off x="6345382" y="630820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Grigsby et al., 2002; van der Feltz-Cornelis et al., 2020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21923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2FB7D-B4F9-CE86-62EE-E83379A05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Extending Collaborative Care Models to Adults with T1D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91B0BF-4099-E05A-61FC-ABDDDEDABF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/>
              <a:t>Integrated collaborative care</a:t>
            </a:r>
            <a:r>
              <a:rPr lang="en-US" dirty="0"/>
              <a:t> models combining behavioral-health and diabetes teams improve:</a:t>
            </a:r>
          </a:p>
          <a:p>
            <a:pPr lvl="1"/>
            <a:r>
              <a:rPr lang="en-US" dirty="0"/>
              <a:t>A1c (–0.4 to –0.6%)</a:t>
            </a:r>
          </a:p>
          <a:p>
            <a:pPr lvl="1"/>
            <a:r>
              <a:rPr lang="en-US" dirty="0"/>
              <a:t>Depression outcomes</a:t>
            </a:r>
          </a:p>
          <a:p>
            <a:pPr lvl="1"/>
            <a:r>
              <a:rPr lang="en-US" dirty="0"/>
              <a:t>Quality of life (Katon et al., 2004; Lin et al., 2012; Ali et al., 2020)</a:t>
            </a:r>
          </a:p>
          <a:p>
            <a:r>
              <a:rPr lang="en-US" dirty="0"/>
              <a:t>Participants receiving collaborative care were </a:t>
            </a:r>
            <a:r>
              <a:rPr lang="en-US" b="1" dirty="0"/>
              <a:t>1.5×</a:t>
            </a:r>
            <a:r>
              <a:rPr lang="en-US" dirty="0"/>
              <a:t> more likely to show dual improvements in mood and glycemia at 12 months; benefits sustained ≥ 36 months.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T1D adaptation: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Using participatory mixed-methods to tailor workflow and delivery.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Ongoing single-site RCT (n = 82 adults with T1D).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Preliminary findings: high feasibility and acceptability.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Provides a framework for scaling integrated mental-health support across diabetes programs.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850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Renal outcomes with </a:t>
            </a:r>
            <a:r>
              <a:rPr lang="en-US" dirty="0" err="1"/>
              <a:t>Canagliflozin</a:t>
            </a:r>
            <a:r>
              <a:rPr lang="en-US" dirty="0"/>
              <a:t> (SGLT2-i) </a:t>
            </a:r>
          </a:p>
        </p:txBody>
      </p:sp>
      <p:pic>
        <p:nvPicPr>
          <p:cNvPr id="3" name="Picture 2" descr="Screen Shot 2019-05-04 at 3.05.0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656" y="1497165"/>
            <a:ext cx="5005237" cy="3894425"/>
          </a:xfrm>
          <a:prstGeom prst="rect">
            <a:avLst/>
          </a:prstGeom>
        </p:spPr>
      </p:pic>
      <p:pic>
        <p:nvPicPr>
          <p:cNvPr id="4" name="Picture 3" descr="Screen Shot 2019-05-04 at 3.04.34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950" y="1218076"/>
            <a:ext cx="3519929" cy="1839500"/>
          </a:xfrm>
          <a:prstGeom prst="rect">
            <a:avLst/>
          </a:prstGeom>
        </p:spPr>
      </p:pic>
      <p:pic>
        <p:nvPicPr>
          <p:cNvPr id="5" name="Picture 4" descr="Screen Shot 2019-05-04 at 3.04.1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367" y="4553841"/>
            <a:ext cx="3149094" cy="17204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81200" y="3229828"/>
            <a:ext cx="29097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Inclusion: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&gt;30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yrs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 T2D, A1c 6.5-12%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r-I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CKD 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eGFR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mr-I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30-90)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At least </a:t>
            </a:r>
            <a:r>
              <a:rPr kumimoji="0" lang="mr-I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60%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with</a:t>
            </a:r>
            <a:r>
              <a:rPr kumimoji="0" lang="mr-I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GFR 30-60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r-I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+ Albuminuria (ACR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mr-I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&gt;300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mg/g</a:t>
            </a:r>
            <a:r>
              <a:rPr kumimoji="0" lang="mr-I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03528" y="4511121"/>
            <a:ext cx="8379365" cy="1708160"/>
          </a:xfrm>
          <a:prstGeom prst="rect">
            <a:avLst/>
          </a:prstGeom>
          <a:solidFill>
            <a:srgbClr val="1F4E7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canagliflozin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group also had: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 Lower risk of CV death, MI, or stroke (hazard ratio, 0.80; 95% CI, 0.67 to 0.95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 Less hospitalizations for heart failure (hazard ratio, 0.61; 95% CI, 0.47 to 0.80; P&lt;0.001).</a:t>
            </a:r>
          </a:p>
        </p:txBody>
      </p:sp>
      <p:sp>
        <p:nvSpPr>
          <p:cNvPr id="9" name="Rectangle 8"/>
          <p:cNvSpPr/>
          <p:nvPr/>
        </p:nvSpPr>
        <p:spPr>
          <a:xfrm>
            <a:off x="4495801" y="6211568"/>
            <a:ext cx="594592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</a:t>
            </a:r>
            <a:r>
              <a:rPr kumimoji="0" lang="pt-BR" sz="1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Engl</a:t>
            </a:r>
            <a:r>
              <a:rPr kumimoji="0" lang="pt-BR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 Med</a:t>
            </a: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2019 </a:t>
            </a:r>
            <a:r>
              <a:rPr kumimoji="0" lang="pt-BR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Apr</a:t>
            </a: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14. </a:t>
            </a:r>
            <a:r>
              <a:rPr kumimoji="0" lang="pt-BR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doi</a:t>
            </a: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10.1056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Epub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ahead of print]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33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A3D304-0A11-7CD9-EF62-7993313E9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503" y="1182137"/>
            <a:ext cx="10010860" cy="4724399"/>
          </a:xfrm>
        </p:spPr>
        <p:txBody>
          <a:bodyPr>
            <a:noAutofit/>
          </a:bodyPr>
          <a:lstStyle/>
          <a:p>
            <a:pPr marL="0" indent="0">
              <a:spcBef>
                <a:spcPts val="1600"/>
              </a:spcBef>
              <a:buNone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Pharmacologic convergence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Bef>
                <a:spcPts val="1600"/>
              </a:spcBef>
            </a:pPr>
            <a:r>
              <a:rPr lang="en-US" sz="2000" b="1" dirty="0"/>
              <a:t>GLP-1 receptor agonists (GLP-1 RAs) and SGLT2 inhibitors are increasingly used in Type 1 Diabetes</a:t>
            </a:r>
          </a:p>
          <a:p>
            <a:pPr lvl="1">
              <a:spcBef>
                <a:spcPts val="1600"/>
              </a:spcBef>
            </a:pPr>
            <a:r>
              <a:rPr lang="en-US" sz="1800" dirty="0"/>
              <a:t>Evidence emerging on how to use safely – efforts on DKA prevention (CKM)</a:t>
            </a:r>
          </a:p>
          <a:p>
            <a:pPr lvl="1">
              <a:spcBef>
                <a:spcPts val="1600"/>
              </a:spcBef>
            </a:pPr>
            <a:r>
              <a:rPr lang="en-US" sz="1800" dirty="0"/>
              <a:t>Multiple trials in progress — stay tuned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Technology convergence</a:t>
            </a:r>
          </a:p>
          <a:p>
            <a:pPr>
              <a:spcBef>
                <a:spcPts val="1600"/>
              </a:spcBef>
            </a:pPr>
            <a:r>
              <a:rPr lang="en-US" sz="2000" b="1" dirty="0"/>
              <a:t>Continuous Glucose Monitoring (CGM) now standard of care (SOC) in T2D </a:t>
            </a:r>
          </a:p>
          <a:p>
            <a:pPr>
              <a:spcBef>
                <a:spcPts val="1600"/>
              </a:spcBef>
            </a:pPr>
            <a:r>
              <a:rPr lang="en-US" sz="2000" b="1" dirty="0"/>
              <a:t>Automated Insulin Delivery (AID) expanding beyond T1D </a:t>
            </a:r>
          </a:p>
          <a:p>
            <a:pPr lvl="1">
              <a:spcBef>
                <a:spcPts val="1600"/>
              </a:spcBef>
            </a:pPr>
            <a:r>
              <a:rPr lang="en-US" sz="1800" dirty="0"/>
              <a:t>Early clinical data in T2D with promising outcomes</a:t>
            </a:r>
          </a:p>
          <a:p>
            <a:pPr>
              <a:spcBef>
                <a:spcPts val="1600"/>
              </a:spcBef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Future directions: </a:t>
            </a:r>
            <a:r>
              <a:rPr lang="en-US" sz="2000" dirty="0"/>
              <a:t>integration of drugs + technology (AID + GLP-1/SGLT2i) to optimize glycemic control, variability, and weight outcomes across the diabetes spectrum.</a:t>
            </a:r>
          </a:p>
          <a:p>
            <a:pPr>
              <a:spcBef>
                <a:spcPts val="1600"/>
              </a:spcBef>
            </a:pPr>
            <a:r>
              <a:rPr lang="en-US" sz="2000" dirty="0"/>
              <a:t>Collaborative models to address mental health are essential for both! </a:t>
            </a:r>
          </a:p>
          <a:p>
            <a:pPr lvl="1">
              <a:spcBef>
                <a:spcPts val="1600"/>
              </a:spcBef>
            </a:pP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554759-A14E-C976-6C89-A717BF4421F1}"/>
              </a:ext>
            </a:extLst>
          </p:cNvPr>
          <p:cNvSpPr txBox="1"/>
          <p:nvPr/>
        </p:nvSpPr>
        <p:spPr>
          <a:xfrm>
            <a:off x="267855" y="364580"/>
            <a:ext cx="108434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Convergence Era: Shared Therapies and Integrated Care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4E447E57-F84C-9303-DD1A-D3C8E5BA722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6057" y="6275991"/>
            <a:ext cx="894682" cy="56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62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ty with many tall buildings&#10;&#10;Description automatically generated">
            <a:extLst>
              <a:ext uri="{FF2B5EF4-FFF2-40B4-BE49-F238E27FC236}">
                <a16:creationId xmlns:a16="http://schemas.microsoft.com/office/drawing/2014/main" id="{CD550C61-AC33-EC15-A064-729008813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" y="0"/>
            <a:ext cx="12189325" cy="6845808"/>
          </a:xfrm>
          <a:prstGeom prst="rect">
            <a:avLst/>
          </a:prstGeom>
          <a:effectLst>
            <a:glow>
              <a:schemeClr val="accent1">
                <a:alpha val="39000"/>
              </a:schemeClr>
            </a:glow>
          </a:effectLst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28D62452-FD80-DEA8-81FC-ABF6048DF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127" y="536903"/>
            <a:ext cx="9505950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ＭＳ Ｐゴシック" charset="0"/>
              </a:rPr>
              <a:t>Thanks for your attention!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ＭＳ Ｐゴシック" charset="0"/>
                <a:hlinkClick r:id="rId3"/>
              </a:rPr>
              <a:t>fpasque@emory.edu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ＭＳ Ｐゴシック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ＭＳ Ｐゴシック" charset="0"/>
              <a:cs typeface="ＭＳ Ｐゴシック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ＭＳ Ｐゴシック" charset="0"/>
              </a:rPr>
              <a:t>Acknowledgement: G Davis, L Johnson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461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4BBB632-95B3-4FE2-8B74-A49406CEB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5790" y="811735"/>
            <a:ext cx="6400800" cy="56903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470E31-854F-40D2-9654-00CA70EBE377}"/>
              </a:ext>
            </a:extLst>
          </p:cNvPr>
          <p:cNvSpPr txBox="1"/>
          <p:nvPr/>
        </p:nvSpPr>
        <p:spPr>
          <a:xfrm>
            <a:off x="1058290" y="1625601"/>
            <a:ext cx="23622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TNEJMQuadraat"/>
                <a:ea typeface="+mn-ea"/>
                <a:cs typeface="+mn-cs"/>
              </a:rPr>
              <a:t>The primary outcome was a composite of: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TNEJMQuadraa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TNEJMQuadraat"/>
                <a:ea typeface="+mn-ea"/>
                <a:cs typeface="+mn-cs"/>
              </a:rPr>
              <a:t>Decline GFR &gt; 50%,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TNEJMQuadraat"/>
                <a:ea typeface="+mn-ea"/>
                <a:cs typeface="+mn-cs"/>
              </a:rPr>
              <a:t>ESKD, or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TNEJMQuadraat"/>
                <a:ea typeface="+mn-ea"/>
                <a:cs typeface="+mn-cs"/>
              </a:rPr>
              <a:t>Death from renal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TNEJMQuadraat"/>
                <a:ea typeface="+mn-ea"/>
                <a:cs typeface="+mn-cs"/>
              </a:rPr>
              <a:t>or CV causes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930BFEE-9EA3-4E79-A9D5-DD5D6544B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/>
              <a:t>DAPA CKD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A64434-382C-B9BC-ED41-9BD8619F8692}"/>
              </a:ext>
            </a:extLst>
          </p:cNvPr>
          <p:cNvSpPr txBox="1"/>
          <p:nvPr/>
        </p:nvSpPr>
        <p:spPr>
          <a:xfrm>
            <a:off x="7442200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Engl J Med. 2020 Oct 8;383(15):1436-1446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31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945" y="215883"/>
            <a:ext cx="8991600" cy="1143000"/>
          </a:xfrm>
        </p:spPr>
        <p:txBody>
          <a:bodyPr>
            <a:noAutofit/>
          </a:bodyPr>
          <a:lstStyle/>
          <a:p>
            <a:r>
              <a:rPr lang="en-US" sz="3200" dirty="0"/>
              <a:t>SGLT2 Inhibitors May Predispose to Ketoacidosis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181" y="1214583"/>
            <a:ext cx="7315200" cy="48029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15711" y="6444734"/>
            <a:ext cx="6576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Taylor et al. J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Endocrinol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Metab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August 2015, 100(8):2849–2852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4B7EC0BF2544418F02C0F48049A820" ma:contentTypeVersion="20" ma:contentTypeDescription="Create a new document." ma:contentTypeScope="" ma:versionID="18810cc4c55cb84b30f10de76771b1be">
  <xsd:schema xmlns:xsd="http://www.w3.org/2001/XMLSchema" xmlns:xs="http://www.w3.org/2001/XMLSchema" xmlns:p="http://schemas.microsoft.com/office/2006/metadata/properties" xmlns:ns2="626cb74e-9669-4fd8-87b3-351e3976c142" xmlns:ns3="2f7b054f-be38-41d2-978f-3d651b980644" targetNamespace="http://schemas.microsoft.com/office/2006/metadata/properties" ma:root="true" ma:fieldsID="54ec4579b3dec1060686673f2321ce88" ns2:_="" ns3:_="">
    <xsd:import namespace="626cb74e-9669-4fd8-87b3-351e3976c142"/>
    <xsd:import namespace="2f7b054f-be38-41d2-978f-3d651b9806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6cb74e-9669-4fd8-87b3-351e3976c1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5708ab6-8f93-4a47-82a9-702180f093a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7b054f-be38-41d2-978f-3d651b98064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04988c3-2911-4884-b1bb-ab625c693b77}" ma:internalName="TaxCatchAll" ma:showField="CatchAllData" ma:web="2f7b054f-be38-41d2-978f-3d651b98064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26cb74e-9669-4fd8-87b3-351e3976c142">
      <Terms xmlns="http://schemas.microsoft.com/office/infopath/2007/PartnerControls"/>
    </lcf76f155ced4ddcb4097134ff3c332f>
    <TaxCatchAll xmlns="2f7b054f-be38-41d2-978f-3d651b980644" xsi:nil="true"/>
  </documentManagement>
</p:properties>
</file>

<file path=customXml/itemProps1.xml><?xml version="1.0" encoding="utf-8"?>
<ds:datastoreItem xmlns:ds="http://schemas.openxmlformats.org/officeDocument/2006/customXml" ds:itemID="{F516ECEA-B416-4EE5-8023-FA83C7CD48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26cb74e-9669-4fd8-87b3-351e3976c142"/>
    <ds:schemaRef ds:uri="2f7b054f-be38-41d2-978f-3d651b98064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64300CF-4DF3-4D3E-AC20-00FC675E743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1EDAAF3-5F65-4ABB-BF66-3E74F6412259}">
  <ds:schemaRefs>
    <ds:schemaRef ds:uri="http://schemas.microsoft.com/office/2006/metadata/properties"/>
    <ds:schemaRef ds:uri="http://schemas.microsoft.com/office/infopath/2007/PartnerControls"/>
    <ds:schemaRef ds:uri="626cb74e-9669-4fd8-87b3-351e3976c142"/>
    <ds:schemaRef ds:uri="2f7b054f-be38-41d2-978f-3d651b98064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71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2" baseType="lpstr">
      <vt:lpstr>2_Office Theme</vt:lpstr>
      <vt:lpstr>The Convergence Era in Diabetes: Therapies and Technologies Redefining T1D and T2D</vt:lpstr>
      <vt:lpstr>Conflicts of Interest (last 3 years) and Research Support  </vt:lpstr>
      <vt:lpstr>PowerPoint Presentation</vt:lpstr>
      <vt:lpstr>The Historic Divide Between T1D (Autoimmune Insulin Deficiency) and T2D (Insulin Resistance) </vt:lpstr>
      <vt:lpstr>Pharmacologic Convergence – T2D Drugs in T1D </vt:lpstr>
      <vt:lpstr>CARDIOVASCULAR RISK REDUCTION</vt:lpstr>
      <vt:lpstr>Renal outcomes with Canagliflozin (SGLT2-i) </vt:lpstr>
      <vt:lpstr>DAPA CKD </vt:lpstr>
      <vt:lpstr>SGLT2 Inhibitors May Predispose to Ketoacidosis</vt:lpstr>
      <vt:lpstr>PowerPoint Presentation</vt:lpstr>
      <vt:lpstr>PowerPoint Presentation</vt:lpstr>
      <vt:lpstr>Dapagliflozin in T1D </vt:lpstr>
      <vt:lpstr>DKA and Related Events With Sotagliflozin Added to Insulin in Adults With Type 1Diabetes: A Pooled Analysis of the inTandem 1 and 2 Studies</vt:lpstr>
      <vt:lpstr>Major Clinical Trials of SGLT Inhibitors in Type 1 Diabetes </vt:lpstr>
      <vt:lpstr>Continuous Ketone Monitoring</vt:lpstr>
      <vt:lpstr>NIDDK-Funded Trials on SGLT Inhibitors and DKA Mitigation in Type 1 Diabetes</vt:lpstr>
      <vt:lpstr>What about GLP-1RA or Dual GIP/GLP-1RA in T1D? </vt:lpstr>
      <vt:lpstr>Annual GLP-1RA or Dual GIP/GLP-1RA Prescriptions Rates Among Different Subpopulations, 2010 to 2024 </vt:lpstr>
      <vt:lpstr>Trends in GLP-1 and SGLT-I Prescribed Among People With Type 1 Diabetes (T1D), 2010-2023 </vt:lpstr>
      <vt:lpstr>Major Phase 3 Trials of Liraglutide in T1D</vt:lpstr>
      <vt:lpstr>Glycated Hemoglobin Levels in Patients with Recently Diagnosed Type 1 Diabetes.</vt:lpstr>
      <vt:lpstr> How about weight loss, time in range, and no hypoglycemia????    That would be a nice study! </vt:lpstr>
      <vt:lpstr>PowerPoint Presentation</vt:lpstr>
      <vt:lpstr>Percentage of Patients Achieving the Primary Composite Outcome in Semaglutide versus Placebo Groups</vt:lpstr>
      <vt:lpstr>How about technologies in T2D  </vt:lpstr>
      <vt:lpstr>PowerPoint Presentation</vt:lpstr>
      <vt:lpstr>Continuous Glucose Monitoring (CGM)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Continuous Subcutaneous Insulin Infusion (CSII)</vt:lpstr>
      <vt:lpstr>PowerPoint Presentation</vt:lpstr>
      <vt:lpstr>PowerPoint Presentation</vt:lpstr>
      <vt:lpstr>PowerPoint Presentation</vt:lpstr>
      <vt:lpstr>Integrating CGM and CSII: Automated Insulin Delivery (AID)</vt:lpstr>
      <vt:lpstr>Real World AID Data</vt:lpstr>
      <vt:lpstr>PowerPoint Presentation</vt:lpstr>
      <vt:lpstr>PowerPoint Presentation</vt:lpstr>
      <vt:lpstr>PowerPoint Presentation</vt:lpstr>
      <vt:lpstr>Baseline Characteristics</vt:lpstr>
      <vt:lpstr>Primary and Secondary Outcomes by Initial Insulin Regimen</vt:lpstr>
      <vt:lpstr>Change in HbA1c by Demographic and Clinical Subgroups</vt:lpstr>
      <vt:lpstr>PowerPoint Presentation</vt:lpstr>
      <vt:lpstr>PowerPoint Presentation</vt:lpstr>
      <vt:lpstr>Baseline Characteristics</vt:lpstr>
      <vt:lpstr>Primary and Secondary Hierarchical  Efficacy Outcomes</vt:lpstr>
      <vt:lpstr>Time In Range Data Over 13-week Study Period</vt:lpstr>
      <vt:lpstr>Considerations surrounding AID use for T2D Management</vt:lpstr>
      <vt:lpstr>Is AID an option in the hospital?  </vt:lpstr>
      <vt:lpstr>Individualized Antihyperglycemic Therapy in  Hospitalized Patients With Diabetes</vt:lpstr>
      <vt:lpstr>CGM in the Hospital During the COVID-19 Pandemic</vt:lpstr>
      <vt:lpstr>Protocol for Remote Glucose Management During the COVID-19 Pandemic</vt:lpstr>
      <vt:lpstr>PowerPoint Presentation</vt:lpstr>
      <vt:lpstr>Electronic Health Record (EHR) Documentation and Validation </vt:lpstr>
      <vt:lpstr>Technology Set-Up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It’s not only about drugs and tech </vt:lpstr>
      <vt:lpstr>Adapting and testing an integrated care model for treatment of Type 1 diabetes and mental health co- morbidities </vt:lpstr>
      <vt:lpstr>Mental &amp; Physical Health Co-morbidities in Type 1 Diabetes</vt:lpstr>
      <vt:lpstr>Extending Collaborative Care Models to Adults with T1D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3</cp:revision>
  <dcterms:created xsi:type="dcterms:W3CDTF">2025-11-14T18:15:12Z</dcterms:created>
  <dcterms:modified xsi:type="dcterms:W3CDTF">2025-11-14T18:15:55Z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0x010100B84B7EC0BF2544418F02C0F48049A820</vt:lpwstr>
  </property>
  <property fmtid="{D5CDD505-2E9C-101B-9397-08002B2CF9AE}" pid="3" name="MediaServiceImageTags">
    <vt:lpwstr/>
  </property>
</Properties>
</file>