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740" r:id="rId5"/>
  </p:sldMasterIdLst>
  <p:notesMasterIdLst>
    <p:notesMasterId r:id="rId27"/>
  </p:notesMasterIdLst>
  <p:sldIdLst>
    <p:sldId id="302" r:id="rId6"/>
    <p:sldId id="257" r:id="rId7"/>
    <p:sldId id="282" r:id="rId8"/>
    <p:sldId id="313" r:id="rId9"/>
    <p:sldId id="305" r:id="rId10"/>
    <p:sldId id="281" r:id="rId11"/>
    <p:sldId id="277" r:id="rId12"/>
    <p:sldId id="265" r:id="rId13"/>
    <p:sldId id="286" r:id="rId14"/>
    <p:sldId id="287" r:id="rId15"/>
    <p:sldId id="306" r:id="rId16"/>
    <p:sldId id="307" r:id="rId17"/>
    <p:sldId id="308" r:id="rId18"/>
    <p:sldId id="288" r:id="rId19"/>
    <p:sldId id="289" r:id="rId20"/>
    <p:sldId id="268" r:id="rId21"/>
    <p:sldId id="309" r:id="rId22"/>
    <p:sldId id="310" r:id="rId23"/>
    <p:sldId id="311" r:id="rId24"/>
    <p:sldId id="312"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76877-FBE8-BA91-A0BF-E19B8E6F621F}" v="22" dt="2025-11-17T19:39:19.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CA176877-FBE8-BA91-A0BF-E19B8E6F621F}"/>
    <pc:docChg chg="addSld delSld addMainMaster">
      <pc:chgData name="Claire Rainey" userId="S::crainey@t1dexchange.org::c66522fd-7f79-4e4b-9477-0af3b7aa6656" providerId="AD" clId="Web-{CA176877-FBE8-BA91-A0BF-E19B8E6F621F}" dt="2025-11-17T19:39:19.252" v="21"/>
      <pc:docMkLst>
        <pc:docMk/>
      </pc:docMkLst>
      <pc:sldChg chg="del">
        <pc:chgData name="Claire Rainey" userId="S::crainey@t1dexchange.org::c66522fd-7f79-4e4b-9477-0af3b7aa6656" providerId="AD" clId="Web-{CA176877-FBE8-BA91-A0BF-E19B8E6F621F}" dt="2025-11-17T19:39:09.752" v="0"/>
        <pc:sldMkLst>
          <pc:docMk/>
          <pc:sldMk cId="109857222" sldId="256"/>
        </pc:sldMkLst>
      </pc:sldChg>
      <pc:sldChg chg="add">
        <pc:chgData name="Claire Rainey" userId="S::crainey@t1dexchange.org::c66522fd-7f79-4e4b-9477-0af3b7aa6656" providerId="AD" clId="Web-{CA176877-FBE8-BA91-A0BF-E19B8E6F621F}" dt="2025-11-17T19:39:13.533" v="2"/>
        <pc:sldMkLst>
          <pc:docMk/>
          <pc:sldMk cId="1500596318" sldId="257"/>
        </pc:sldMkLst>
      </pc:sldChg>
      <pc:sldChg chg="add">
        <pc:chgData name="Claire Rainey" userId="S::crainey@t1dexchange.org::c66522fd-7f79-4e4b-9477-0af3b7aa6656" providerId="AD" clId="Web-{CA176877-FBE8-BA91-A0BF-E19B8E6F621F}" dt="2025-11-17T19:39:14.596" v="8"/>
        <pc:sldMkLst>
          <pc:docMk/>
          <pc:sldMk cId="172036820" sldId="265"/>
        </pc:sldMkLst>
      </pc:sldChg>
      <pc:sldChg chg="add">
        <pc:chgData name="Claire Rainey" userId="S::crainey@t1dexchange.org::c66522fd-7f79-4e4b-9477-0af3b7aa6656" providerId="AD" clId="Web-{CA176877-FBE8-BA91-A0BF-E19B8E6F621F}" dt="2025-11-17T19:39:15.799" v="16"/>
        <pc:sldMkLst>
          <pc:docMk/>
          <pc:sldMk cId="1562816990" sldId="268"/>
        </pc:sldMkLst>
      </pc:sldChg>
      <pc:sldChg chg="add">
        <pc:chgData name="Claire Rainey" userId="S::crainey@t1dexchange.org::c66522fd-7f79-4e4b-9477-0af3b7aa6656" providerId="AD" clId="Web-{CA176877-FBE8-BA91-A0BF-E19B8E6F621F}" dt="2025-11-17T19:39:14.533" v="7"/>
        <pc:sldMkLst>
          <pc:docMk/>
          <pc:sldMk cId="2388002903" sldId="277"/>
        </pc:sldMkLst>
      </pc:sldChg>
      <pc:sldChg chg="add">
        <pc:chgData name="Claire Rainey" userId="S::crainey@t1dexchange.org::c66522fd-7f79-4e4b-9477-0af3b7aa6656" providerId="AD" clId="Web-{CA176877-FBE8-BA91-A0BF-E19B8E6F621F}" dt="2025-11-17T19:39:14.424" v="6"/>
        <pc:sldMkLst>
          <pc:docMk/>
          <pc:sldMk cId="788990869" sldId="281"/>
        </pc:sldMkLst>
      </pc:sldChg>
      <pc:sldChg chg="add">
        <pc:chgData name="Claire Rainey" userId="S::crainey@t1dexchange.org::c66522fd-7f79-4e4b-9477-0af3b7aa6656" providerId="AD" clId="Web-{CA176877-FBE8-BA91-A0BF-E19B8E6F621F}" dt="2025-11-17T19:39:13.846" v="3"/>
        <pc:sldMkLst>
          <pc:docMk/>
          <pc:sldMk cId="1152531411" sldId="282"/>
        </pc:sldMkLst>
      </pc:sldChg>
      <pc:sldChg chg="add">
        <pc:chgData name="Claire Rainey" userId="S::crainey@t1dexchange.org::c66522fd-7f79-4e4b-9477-0af3b7aa6656" providerId="AD" clId="Web-{CA176877-FBE8-BA91-A0BF-E19B8E6F621F}" dt="2025-11-17T19:39:14.721" v="9"/>
        <pc:sldMkLst>
          <pc:docMk/>
          <pc:sldMk cId="3454605044" sldId="286"/>
        </pc:sldMkLst>
      </pc:sldChg>
      <pc:sldChg chg="add">
        <pc:chgData name="Claire Rainey" userId="S::crainey@t1dexchange.org::c66522fd-7f79-4e4b-9477-0af3b7aa6656" providerId="AD" clId="Web-{CA176877-FBE8-BA91-A0BF-E19B8E6F621F}" dt="2025-11-17T19:39:14.815" v="10"/>
        <pc:sldMkLst>
          <pc:docMk/>
          <pc:sldMk cId="2531730851" sldId="287"/>
        </pc:sldMkLst>
      </pc:sldChg>
      <pc:sldChg chg="add">
        <pc:chgData name="Claire Rainey" userId="S::crainey@t1dexchange.org::c66522fd-7f79-4e4b-9477-0af3b7aa6656" providerId="AD" clId="Web-{CA176877-FBE8-BA91-A0BF-E19B8E6F621F}" dt="2025-11-17T19:39:15.002" v="14"/>
        <pc:sldMkLst>
          <pc:docMk/>
          <pc:sldMk cId="248229287" sldId="288"/>
        </pc:sldMkLst>
      </pc:sldChg>
      <pc:sldChg chg="add">
        <pc:chgData name="Claire Rainey" userId="S::crainey@t1dexchange.org::c66522fd-7f79-4e4b-9477-0af3b7aa6656" providerId="AD" clId="Web-{CA176877-FBE8-BA91-A0BF-E19B8E6F621F}" dt="2025-11-17T19:39:15.096" v="15"/>
        <pc:sldMkLst>
          <pc:docMk/>
          <pc:sldMk cId="2977077663" sldId="289"/>
        </pc:sldMkLst>
      </pc:sldChg>
      <pc:sldChg chg="add">
        <pc:chgData name="Claire Rainey" userId="S::crainey@t1dexchange.org::c66522fd-7f79-4e4b-9477-0af3b7aa6656" providerId="AD" clId="Web-{CA176877-FBE8-BA91-A0BF-E19B8E6F621F}" dt="2025-11-17T19:39:19.252" v="21"/>
        <pc:sldMkLst>
          <pc:docMk/>
          <pc:sldMk cId="333417817" sldId="296"/>
        </pc:sldMkLst>
      </pc:sldChg>
      <pc:sldChg chg="add">
        <pc:chgData name="Claire Rainey" userId="S::crainey@t1dexchange.org::c66522fd-7f79-4e4b-9477-0af3b7aa6656" providerId="AD" clId="Web-{CA176877-FBE8-BA91-A0BF-E19B8E6F621F}" dt="2025-11-17T19:39:13.205" v="1"/>
        <pc:sldMkLst>
          <pc:docMk/>
          <pc:sldMk cId="3978521741" sldId="302"/>
        </pc:sldMkLst>
      </pc:sldChg>
      <pc:sldChg chg="add">
        <pc:chgData name="Claire Rainey" userId="S::crainey@t1dexchange.org::c66522fd-7f79-4e4b-9477-0af3b7aa6656" providerId="AD" clId="Web-{CA176877-FBE8-BA91-A0BF-E19B8E6F621F}" dt="2025-11-17T19:39:14.377" v="5"/>
        <pc:sldMkLst>
          <pc:docMk/>
          <pc:sldMk cId="603914722" sldId="305"/>
        </pc:sldMkLst>
      </pc:sldChg>
      <pc:sldChg chg="add">
        <pc:chgData name="Claire Rainey" userId="S::crainey@t1dexchange.org::c66522fd-7f79-4e4b-9477-0af3b7aa6656" providerId="AD" clId="Web-{CA176877-FBE8-BA91-A0BF-E19B8E6F621F}" dt="2025-11-17T19:39:14.862" v="11"/>
        <pc:sldMkLst>
          <pc:docMk/>
          <pc:sldMk cId="254742247" sldId="306"/>
        </pc:sldMkLst>
      </pc:sldChg>
      <pc:sldChg chg="add">
        <pc:chgData name="Claire Rainey" userId="S::crainey@t1dexchange.org::c66522fd-7f79-4e4b-9477-0af3b7aa6656" providerId="AD" clId="Web-{CA176877-FBE8-BA91-A0BF-E19B8E6F621F}" dt="2025-11-17T19:39:14.893" v="12"/>
        <pc:sldMkLst>
          <pc:docMk/>
          <pc:sldMk cId="4003013825" sldId="307"/>
        </pc:sldMkLst>
      </pc:sldChg>
      <pc:sldChg chg="add">
        <pc:chgData name="Claire Rainey" userId="S::crainey@t1dexchange.org::c66522fd-7f79-4e4b-9477-0af3b7aa6656" providerId="AD" clId="Web-{CA176877-FBE8-BA91-A0BF-E19B8E6F621F}" dt="2025-11-17T19:39:14.940" v="13"/>
        <pc:sldMkLst>
          <pc:docMk/>
          <pc:sldMk cId="389199721" sldId="308"/>
        </pc:sldMkLst>
      </pc:sldChg>
      <pc:sldChg chg="add">
        <pc:chgData name="Claire Rainey" userId="S::crainey@t1dexchange.org::c66522fd-7f79-4e4b-9477-0af3b7aa6656" providerId="AD" clId="Web-{CA176877-FBE8-BA91-A0BF-E19B8E6F621F}" dt="2025-11-17T19:39:17.096" v="17"/>
        <pc:sldMkLst>
          <pc:docMk/>
          <pc:sldMk cId="1083046749" sldId="309"/>
        </pc:sldMkLst>
      </pc:sldChg>
      <pc:sldChg chg="add">
        <pc:chgData name="Claire Rainey" userId="S::crainey@t1dexchange.org::c66522fd-7f79-4e4b-9477-0af3b7aa6656" providerId="AD" clId="Web-{CA176877-FBE8-BA91-A0BF-E19B8E6F621F}" dt="2025-11-17T19:39:17.158" v="18"/>
        <pc:sldMkLst>
          <pc:docMk/>
          <pc:sldMk cId="2808845935" sldId="310"/>
        </pc:sldMkLst>
      </pc:sldChg>
      <pc:sldChg chg="add">
        <pc:chgData name="Claire Rainey" userId="S::crainey@t1dexchange.org::c66522fd-7f79-4e4b-9477-0af3b7aa6656" providerId="AD" clId="Web-{CA176877-FBE8-BA91-A0BF-E19B8E6F621F}" dt="2025-11-17T19:39:17.190" v="19"/>
        <pc:sldMkLst>
          <pc:docMk/>
          <pc:sldMk cId="3890546970" sldId="311"/>
        </pc:sldMkLst>
      </pc:sldChg>
      <pc:sldChg chg="add">
        <pc:chgData name="Claire Rainey" userId="S::crainey@t1dexchange.org::c66522fd-7f79-4e4b-9477-0af3b7aa6656" providerId="AD" clId="Web-{CA176877-FBE8-BA91-A0BF-E19B8E6F621F}" dt="2025-11-17T19:39:17.237" v="20"/>
        <pc:sldMkLst>
          <pc:docMk/>
          <pc:sldMk cId="30414226" sldId="312"/>
        </pc:sldMkLst>
      </pc:sldChg>
      <pc:sldChg chg="add">
        <pc:chgData name="Claire Rainey" userId="S::crainey@t1dexchange.org::c66522fd-7f79-4e4b-9477-0af3b7aa6656" providerId="AD" clId="Web-{CA176877-FBE8-BA91-A0BF-E19B8E6F621F}" dt="2025-11-17T19:39:14.018" v="4"/>
        <pc:sldMkLst>
          <pc:docMk/>
          <pc:sldMk cId="264666909" sldId="313"/>
        </pc:sldMkLst>
      </pc:sldChg>
      <pc:sldMasterChg chg="add addSldLayout">
        <pc:chgData name="Claire Rainey" userId="S::crainey@t1dexchange.org::c66522fd-7f79-4e4b-9477-0af3b7aa6656" providerId="AD" clId="Web-{CA176877-FBE8-BA91-A0BF-E19B8E6F621F}" dt="2025-11-17T19:39:13.205" v="1"/>
        <pc:sldMasterMkLst>
          <pc:docMk/>
          <pc:sldMasterMk cId="2887018695" sldId="2147483718"/>
        </pc:sldMasterMkLst>
        <pc:sldLayoutChg chg="add">
          <pc:chgData name="Claire Rainey" userId="S::crainey@t1dexchange.org::c66522fd-7f79-4e4b-9477-0af3b7aa6656" providerId="AD" clId="Web-{CA176877-FBE8-BA91-A0BF-E19B8E6F621F}" dt="2025-11-17T19:39:13.205" v="1"/>
          <pc:sldLayoutMkLst>
            <pc:docMk/>
            <pc:sldMasterMk cId="2887018695" sldId="2147483718"/>
            <pc:sldLayoutMk cId="1929704245" sldId="2147483719"/>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2914038848" sldId="2147483721"/>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3246164648" sldId="2147483722"/>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2177929080" sldId="2147483723"/>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2108574193" sldId="2147483724"/>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2493773931" sldId="2147483725"/>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1465406123" sldId="2147483726"/>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1781993457" sldId="2147483727"/>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668347369" sldId="2147483728"/>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1162684358" sldId="2147483729"/>
          </pc:sldLayoutMkLst>
        </pc:sldLayoutChg>
        <pc:sldLayoutChg chg="add">
          <pc:chgData name="Claire Rainey" userId="S::crainey@t1dexchange.org::c66522fd-7f79-4e4b-9477-0af3b7aa6656" providerId="AD" clId="Web-{CA176877-FBE8-BA91-A0BF-E19B8E6F621F}" dt="2025-11-17T19:39:13.205" v="1"/>
          <pc:sldLayoutMkLst>
            <pc:docMk/>
            <pc:sldMasterMk cId="2887018695" sldId="2147483718"/>
            <pc:sldLayoutMk cId="1033393151" sldId="2147483756"/>
          </pc:sldLayoutMkLst>
        </pc:sldLayoutChg>
      </pc:sldMasterChg>
      <pc:sldMasterChg chg="add addSldLayout">
        <pc:chgData name="Claire Rainey" userId="S::crainey@t1dexchange.org::c66522fd-7f79-4e4b-9477-0af3b7aa6656" providerId="AD" clId="Web-{CA176877-FBE8-BA91-A0BF-E19B8E6F621F}" dt="2025-11-17T19:39:13.846" v="3"/>
        <pc:sldMasterMkLst>
          <pc:docMk/>
          <pc:sldMasterMk cId="4086244722" sldId="2147483740"/>
        </pc:sldMasterMkLst>
        <pc:sldLayoutChg chg="add">
          <pc:chgData name="Claire Rainey" userId="S::crainey@t1dexchange.org::c66522fd-7f79-4e4b-9477-0af3b7aa6656" providerId="AD" clId="Web-{CA176877-FBE8-BA91-A0BF-E19B8E6F621F}" dt="2025-11-17T19:39:13.846" v="3"/>
          <pc:sldLayoutMkLst>
            <pc:docMk/>
            <pc:sldMasterMk cId="4086244722" sldId="2147483740"/>
            <pc:sldLayoutMk cId="4048952039" sldId="2147483741"/>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1901963732" sldId="2147483742"/>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2927914748" sldId="2147483743"/>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2028047821" sldId="2147483744"/>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779232869" sldId="2147483745"/>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2841507189" sldId="2147483746"/>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3919671210" sldId="2147483747"/>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1106989228" sldId="2147483748"/>
          </pc:sldLayoutMkLst>
        </pc:sldLayoutChg>
        <pc:sldLayoutChg chg="add">
          <pc:chgData name="Claire Rainey" userId="S::crainey@t1dexchange.org::c66522fd-7f79-4e4b-9477-0af3b7aa6656" providerId="AD" clId="Web-{CA176877-FBE8-BA91-A0BF-E19B8E6F621F}" dt="2025-11-17T19:39:13.846" v="3"/>
          <pc:sldLayoutMkLst>
            <pc:docMk/>
            <pc:sldMasterMk cId="4086244722" sldId="2147483740"/>
            <pc:sldLayoutMk cId="3177338433" sldId="21474837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A5AE5-9870-4DDB-9533-5D72545B06B0}" type="datetimeFigureOut">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038B3-7812-4794-AC8F-32D5E54865A4}" type="slidenum">
              <a:t>‹#›</a:t>
            </a:fld>
            <a:endParaRPr lang="en-US"/>
          </a:p>
        </p:txBody>
      </p:sp>
    </p:spTree>
    <p:extLst>
      <p:ext uri="{BB962C8B-B14F-4D97-AF65-F5344CB8AC3E}">
        <p14:creationId xmlns:p14="http://schemas.microsoft.com/office/powerpoint/2010/main" val="190179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diabetes subtype		Compare to how we talk about and treat blood pressure or arthritis</a:t>
            </a:r>
          </a:p>
          <a:p>
            <a:r>
              <a:rPr lang="en-US" dirty="0"/>
              <a:t>Microbiome</a:t>
            </a:r>
          </a:p>
          <a:p>
            <a:r>
              <a:rPr lang="en-US" dirty="0"/>
              <a:t>New hormones - GLP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4326E-2016-6740-B124-D56A11864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62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Kat + Access to Insulin Pump @ Stanford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4326E-2016-6740-B124-D56A11864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08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think you know something, doesn’t mean you fully understand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4326E-2016-6740-B124-D56A11864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9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all matter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4326E-2016-6740-B124-D56A11864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48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all matter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4326E-2016-6740-B124-D56A11864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5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values do not align with implicit biases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4326E-2016-6740-B124-D56A11864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18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455A-D0AA-B832-0BC6-A5ADC4E981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88FD76-5ED2-91DE-ADD3-73139DB4F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D0582B-67C0-23A5-CCCF-14BE31423641}"/>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5" name="Footer Placeholder 4">
            <a:extLst>
              <a:ext uri="{FF2B5EF4-FFF2-40B4-BE49-F238E27FC236}">
                <a16:creationId xmlns:a16="http://schemas.microsoft.com/office/drawing/2014/main" id="{A4686311-4C9C-C0A7-6E0A-6B7219693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51EE9-0018-775A-098F-1E1C5534764E}"/>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192970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A1AD-D661-371F-9CD0-DF8DD822F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2B5AE-6F8B-4BB5-CCF0-E9C5BFF247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15B6B-5376-8078-6F08-916A0B56DD4E}"/>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5" name="Footer Placeholder 4">
            <a:extLst>
              <a:ext uri="{FF2B5EF4-FFF2-40B4-BE49-F238E27FC236}">
                <a16:creationId xmlns:a16="http://schemas.microsoft.com/office/drawing/2014/main" id="{FF54F5A8-CF80-2080-CBE1-F5BDC3EE5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6F664-6E79-D20D-AAF9-EE05AEEED3B0}"/>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66834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BC0EE-C157-33AC-61FE-D9542C6200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EDBE06-61F9-0AF2-C959-7E0FA80D00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0AB97-0DDE-7F31-911B-ACF95993F631}"/>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5" name="Footer Placeholder 4">
            <a:extLst>
              <a:ext uri="{FF2B5EF4-FFF2-40B4-BE49-F238E27FC236}">
                <a16:creationId xmlns:a16="http://schemas.microsoft.com/office/drawing/2014/main" id="{5C1E34C4-B015-E81B-5E5B-C394B2076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09DCB-4724-45A0-297D-AADAB94403CD}"/>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116268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4DF1-78CC-F94F-A7A9-0384B0561E07}"/>
              </a:ext>
            </a:extLst>
          </p:cNvPr>
          <p:cNvSpPr>
            <a:spLocks noGrp="1"/>
          </p:cNvSpPr>
          <p:nvPr>
            <p:ph type="ctrTitle"/>
          </p:nvPr>
        </p:nvSpPr>
        <p:spPr>
          <a:xfrm>
            <a:off x="1313621" y="1958009"/>
            <a:ext cx="9564758" cy="203897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3FA1C9-A132-3B4D-B61F-68F43BF672EB}"/>
              </a:ext>
            </a:extLst>
          </p:cNvPr>
          <p:cNvSpPr>
            <a:spLocks noGrp="1"/>
          </p:cNvSpPr>
          <p:nvPr>
            <p:ph type="subTitle" idx="1"/>
          </p:nvPr>
        </p:nvSpPr>
        <p:spPr>
          <a:xfrm>
            <a:off x="1313621" y="4297778"/>
            <a:ext cx="9564758" cy="71154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B1F5A2-89C2-8C41-AE4D-956BEA4DC874}"/>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5" name="Footer Placeholder 4">
            <a:extLst>
              <a:ext uri="{FF2B5EF4-FFF2-40B4-BE49-F238E27FC236}">
                <a16:creationId xmlns:a16="http://schemas.microsoft.com/office/drawing/2014/main" id="{17C552BC-AB67-174C-A753-F2D552A6A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B0B14-C896-3D4B-B64A-4A17966FDFD2}"/>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404895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AA2E-C33E-B141-8B10-F5DF43E15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7A6B7-8457-1445-86C1-A71F3835DE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ECDB4-0888-6A42-86DD-AE743CE13601}"/>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5" name="Footer Placeholder 4">
            <a:extLst>
              <a:ext uri="{FF2B5EF4-FFF2-40B4-BE49-F238E27FC236}">
                <a16:creationId xmlns:a16="http://schemas.microsoft.com/office/drawing/2014/main" id="{F85BA597-4358-9242-AF77-E1B32FF2C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DA9B5-33AC-7F44-993A-C028A7C11B1D}"/>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190196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E25C-6EE3-1C4A-BCC5-FF274DF950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E2F381-C345-134C-B3A6-BB6E28F5B6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187D9-2A03-3B46-B421-2917641BC906}"/>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5" name="Footer Placeholder 4">
            <a:extLst>
              <a:ext uri="{FF2B5EF4-FFF2-40B4-BE49-F238E27FC236}">
                <a16:creationId xmlns:a16="http://schemas.microsoft.com/office/drawing/2014/main" id="{27AE350E-ADDA-6C4F-95E0-14D0DF555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ED57C-365C-2E47-9315-5804BFDB8273}"/>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292791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9D-4B42-6C42-B102-12CD8FD65E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F5CB1-B0E2-1A4E-B993-69AE57E249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80C90-CAE7-5E40-AE73-D05CD38E4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8C39D9-5AFD-D044-BD94-1A75C4F2B6A7}"/>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6" name="Footer Placeholder 5">
            <a:extLst>
              <a:ext uri="{FF2B5EF4-FFF2-40B4-BE49-F238E27FC236}">
                <a16:creationId xmlns:a16="http://schemas.microsoft.com/office/drawing/2014/main" id="{7C2F72A9-07AC-6248-81D8-AA7B5A6F8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7029C-E26C-0A49-A4E7-061E764AE6EC}"/>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202804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6E66-7233-CA47-9BBA-4F68F6DF16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FCC173-AEC9-B044-8B46-FACBE8DC9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53465-8ED0-CA45-9ABD-4A74915152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A3689D-A3C2-FA4B-BF53-C5FD94C93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7EAA4B-5ACF-D544-B6AE-1E32B275D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C3B22-DACC-044D-80BB-0D1367F6BD08}"/>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8" name="Footer Placeholder 7">
            <a:extLst>
              <a:ext uri="{FF2B5EF4-FFF2-40B4-BE49-F238E27FC236}">
                <a16:creationId xmlns:a16="http://schemas.microsoft.com/office/drawing/2014/main" id="{3EA2CFD9-7636-CB4A-9074-BD64A8F1F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016230-284D-CE4E-9FE4-18F4D9DC4FDD}"/>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77923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67AE-79CC-2F4A-86C5-B19800D687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66D400-EFDF-DD47-AA75-8CF97ACE4C38}"/>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4" name="Footer Placeholder 3">
            <a:extLst>
              <a:ext uri="{FF2B5EF4-FFF2-40B4-BE49-F238E27FC236}">
                <a16:creationId xmlns:a16="http://schemas.microsoft.com/office/drawing/2014/main" id="{A7B35DD5-7E65-9C42-BD42-158FFBE8D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5F5601-20D4-9C41-8C1F-9B4949234C57}"/>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2841507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FF8B1C-D932-6445-88CC-A3EEA8FB5867}"/>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3" name="Footer Placeholder 2">
            <a:extLst>
              <a:ext uri="{FF2B5EF4-FFF2-40B4-BE49-F238E27FC236}">
                <a16:creationId xmlns:a16="http://schemas.microsoft.com/office/drawing/2014/main" id="{D1D9076C-733B-E04D-A6A9-9323821E2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AFF9A7-AE1A-7E45-B782-F6E787144D1D}"/>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3919671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89D3-9882-8741-9A29-C55C2584E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59F45F-B122-9E47-8F70-8458F3907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FD2FA5-BB82-1847-85A9-943AB84F2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79AD6-D2A4-7348-BCBD-0E0E4816A4C7}"/>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6" name="Footer Placeholder 5">
            <a:extLst>
              <a:ext uri="{FF2B5EF4-FFF2-40B4-BE49-F238E27FC236}">
                <a16:creationId xmlns:a16="http://schemas.microsoft.com/office/drawing/2014/main" id="{58A2177C-4BA4-0244-B3AF-F7F0B1A8E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E216E-6E5A-1542-81EE-B9431FEC0EA1}"/>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110698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FA60-1C9A-3CC3-486A-C645EBBC4F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CCC6C2-899B-DB72-EA78-A415A26582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B5532-06AE-F86E-609B-F68FC84024C9}"/>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5" name="Footer Placeholder 4">
            <a:extLst>
              <a:ext uri="{FF2B5EF4-FFF2-40B4-BE49-F238E27FC236}">
                <a16:creationId xmlns:a16="http://schemas.microsoft.com/office/drawing/2014/main" id="{A4CA3877-E637-0933-B102-5B92F645E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896F9-1D36-9A76-45AD-0207F2551006}"/>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1033393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A7BB-3B95-A344-9DE7-6968565D0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12DF5-6A88-CA40-8140-91033BA53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A151D6-F4D9-6340-B92A-64562154F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9914B-6EA6-C947-84E8-C85279923BD5}"/>
              </a:ext>
            </a:extLst>
          </p:cNvPr>
          <p:cNvSpPr>
            <a:spLocks noGrp="1"/>
          </p:cNvSpPr>
          <p:nvPr>
            <p:ph type="dt" sz="half" idx="10"/>
          </p:nvPr>
        </p:nvSpPr>
        <p:spPr/>
        <p:txBody>
          <a:bodyPr/>
          <a:lstStyle/>
          <a:p>
            <a:fld id="{222EBC20-8ABD-3B43-B72A-473C4C8CBF25}" type="datetimeFigureOut">
              <a:rPr lang="en-US" smtClean="0"/>
              <a:t>11/17/2025</a:t>
            </a:fld>
            <a:endParaRPr lang="en-US"/>
          </a:p>
        </p:txBody>
      </p:sp>
      <p:sp>
        <p:nvSpPr>
          <p:cNvPr id="6" name="Footer Placeholder 5">
            <a:extLst>
              <a:ext uri="{FF2B5EF4-FFF2-40B4-BE49-F238E27FC236}">
                <a16:creationId xmlns:a16="http://schemas.microsoft.com/office/drawing/2014/main" id="{A75C963B-C867-D14D-8DDD-02CCCA356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8F442-36C1-7C46-8147-5BD5A6912574}"/>
              </a:ext>
            </a:extLst>
          </p:cNvPr>
          <p:cNvSpPr>
            <a:spLocks noGrp="1"/>
          </p:cNvSpPr>
          <p:nvPr>
            <p:ph type="sldNum" sz="quarter" idx="12"/>
          </p:nvPr>
        </p:nvSpPr>
        <p:spPr/>
        <p:txBody>
          <a:bodyPr/>
          <a:lstStyle/>
          <a:p>
            <a:fld id="{DF6CBB81-78D0-4645-A465-819D332F9603}" type="slidenum">
              <a:rPr lang="en-US" smtClean="0"/>
              <a:t>‹#›</a:t>
            </a:fld>
            <a:endParaRPr lang="en-US"/>
          </a:p>
        </p:txBody>
      </p:sp>
    </p:spTree>
    <p:extLst>
      <p:ext uri="{BB962C8B-B14F-4D97-AF65-F5344CB8AC3E}">
        <p14:creationId xmlns:p14="http://schemas.microsoft.com/office/powerpoint/2010/main" val="317733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045E-13DD-2A8A-AF70-F8829F1FC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4F2FF4-0437-445C-1401-6C6E0FE3BA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469FB-0E91-D42D-E1DE-6CE532309714}"/>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5" name="Footer Placeholder 4">
            <a:extLst>
              <a:ext uri="{FF2B5EF4-FFF2-40B4-BE49-F238E27FC236}">
                <a16:creationId xmlns:a16="http://schemas.microsoft.com/office/drawing/2014/main" id="{010A65AE-796B-48AB-A955-BAC07623B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E7740-F52C-8062-A7A5-13AFA0C26D2C}"/>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291403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1727-4184-0F7F-6BCC-4B6CBF6F27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38A00-9F1B-B095-9CCB-54959E5203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7D09D3-03D9-F891-4097-C560701C7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CED9A3-8304-E453-EB6A-5F222E0205FA}"/>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6" name="Footer Placeholder 5">
            <a:extLst>
              <a:ext uri="{FF2B5EF4-FFF2-40B4-BE49-F238E27FC236}">
                <a16:creationId xmlns:a16="http://schemas.microsoft.com/office/drawing/2014/main" id="{B4BD979D-534A-1066-0588-FE8EB1846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62F71-CA21-D8B9-0FC7-3EE02790147E}"/>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32461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3970-11FB-27DC-8E2E-8E51976706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15170-C205-78B0-1E56-AE3FA5C9C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9B8E5F-39C7-88BB-BBBF-A4FEC94B2B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B72BF-1F9C-7311-D4E5-BE843C02C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E6709-821D-12D1-56E7-36119B111C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46FE68-FB17-40B9-FC19-24227DDC695C}"/>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8" name="Footer Placeholder 7">
            <a:extLst>
              <a:ext uri="{FF2B5EF4-FFF2-40B4-BE49-F238E27FC236}">
                <a16:creationId xmlns:a16="http://schemas.microsoft.com/office/drawing/2014/main" id="{C8AEDCED-C721-4824-6146-ADA2E5B46B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677486-B2E6-B622-C77F-61DA89BC98BA}"/>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217792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837B-F55D-AB9E-C070-97FB7A886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E894EF-8D11-77C4-1A42-03299890FD87}"/>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4" name="Footer Placeholder 3">
            <a:extLst>
              <a:ext uri="{FF2B5EF4-FFF2-40B4-BE49-F238E27FC236}">
                <a16:creationId xmlns:a16="http://schemas.microsoft.com/office/drawing/2014/main" id="{68C29E2D-47CB-214F-8905-D3CBC98995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E63A5-46DC-BBFA-3AFC-C6FA04719675}"/>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210857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B65A88-6245-594C-803D-267F365F4190}"/>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3" name="Footer Placeholder 2">
            <a:extLst>
              <a:ext uri="{FF2B5EF4-FFF2-40B4-BE49-F238E27FC236}">
                <a16:creationId xmlns:a16="http://schemas.microsoft.com/office/drawing/2014/main" id="{3A5B32DD-A4C3-8B85-F363-2700112D23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CDD431-45DC-C365-EA08-CEDE9C44ABF8}"/>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249377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5E3-8164-E35D-A6B5-1B3D33244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4DEAC-213A-7A3B-86B8-7F47C8FFB7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89D48-FC8B-2E25-A231-06212EDAB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2079E-9FA8-DE60-67E5-585B1810EACD}"/>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6" name="Footer Placeholder 5">
            <a:extLst>
              <a:ext uri="{FF2B5EF4-FFF2-40B4-BE49-F238E27FC236}">
                <a16:creationId xmlns:a16="http://schemas.microsoft.com/office/drawing/2014/main" id="{1EAE34F7-DDB0-085B-F4F7-3C141C4E8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C2BB1-3B29-2BBE-982E-DE637A75D5AA}"/>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1465406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EEA9-48E7-76C1-EBCE-8C885F547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47917-EEA9-A665-0878-983824566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6F3D74-2D8C-EF8F-5A87-4ED6653D7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E72B-5343-A682-58EC-300C0B96BD78}"/>
              </a:ext>
            </a:extLst>
          </p:cNvPr>
          <p:cNvSpPr>
            <a:spLocks noGrp="1"/>
          </p:cNvSpPr>
          <p:nvPr>
            <p:ph type="dt" sz="half" idx="10"/>
          </p:nvPr>
        </p:nvSpPr>
        <p:spPr/>
        <p:txBody>
          <a:bodyPr/>
          <a:lstStyle/>
          <a:p>
            <a:fld id="{4C88DB0B-121A-A84A-8C50-459FCDECC951}" type="datetimeFigureOut">
              <a:rPr lang="en-US" smtClean="0"/>
              <a:t>11/17/2025</a:t>
            </a:fld>
            <a:endParaRPr lang="en-US"/>
          </a:p>
        </p:txBody>
      </p:sp>
      <p:sp>
        <p:nvSpPr>
          <p:cNvPr id="6" name="Footer Placeholder 5">
            <a:extLst>
              <a:ext uri="{FF2B5EF4-FFF2-40B4-BE49-F238E27FC236}">
                <a16:creationId xmlns:a16="http://schemas.microsoft.com/office/drawing/2014/main" id="{65207807-041A-6D0A-9810-599B39183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35457-C7F3-129B-ADD3-A83BEB19382E}"/>
              </a:ext>
            </a:extLst>
          </p:cNvPr>
          <p:cNvSpPr>
            <a:spLocks noGrp="1"/>
          </p:cNvSpPr>
          <p:nvPr>
            <p:ph type="sldNum" sz="quarter" idx="12"/>
          </p:nvPr>
        </p:nvSpPr>
        <p:spPr/>
        <p:txBody>
          <a:bodyPr/>
          <a:lstStyle/>
          <a:p>
            <a:fld id="{4C67FB49-F00C-3B45-865E-8FA370C94D6F}" type="slidenum">
              <a:rPr lang="en-US" smtClean="0"/>
              <a:t>‹#›</a:t>
            </a:fld>
            <a:endParaRPr lang="en-US"/>
          </a:p>
        </p:txBody>
      </p:sp>
    </p:spTree>
    <p:extLst>
      <p:ext uri="{BB962C8B-B14F-4D97-AF65-F5344CB8AC3E}">
        <p14:creationId xmlns:p14="http://schemas.microsoft.com/office/powerpoint/2010/main" val="1781993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E4D6B-EDBC-B9DF-A1C9-CB8163305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18A48-21C0-C1D7-E61D-F4FF0A651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84C17-E54F-B83B-C70B-2555A01881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88DB0B-121A-A84A-8C50-459FCDECC951}" type="datetimeFigureOut">
              <a:rPr lang="en-US" smtClean="0"/>
              <a:t>11/17/2025</a:t>
            </a:fld>
            <a:endParaRPr lang="en-US"/>
          </a:p>
        </p:txBody>
      </p:sp>
      <p:sp>
        <p:nvSpPr>
          <p:cNvPr id="5" name="Footer Placeholder 4">
            <a:extLst>
              <a:ext uri="{FF2B5EF4-FFF2-40B4-BE49-F238E27FC236}">
                <a16:creationId xmlns:a16="http://schemas.microsoft.com/office/drawing/2014/main" id="{AC4DB4EA-3B7C-BFB0-1413-240528C6C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35C17-49C2-436C-7A9D-E97A89FFF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67FB49-F00C-3B45-865E-8FA370C94D6F}" type="slidenum">
              <a:rPr lang="en-US" smtClean="0"/>
              <a:t>‹#›</a:t>
            </a:fld>
            <a:endParaRPr lang="en-US"/>
          </a:p>
        </p:txBody>
      </p:sp>
    </p:spTree>
    <p:extLst>
      <p:ext uri="{BB962C8B-B14F-4D97-AF65-F5344CB8AC3E}">
        <p14:creationId xmlns:p14="http://schemas.microsoft.com/office/powerpoint/2010/main" val="2887018695"/>
      </p:ext>
    </p:extLst>
  </p:cSld>
  <p:clrMap bg1="lt1" tx1="dk1" bg2="lt2" tx2="dk2" accent1="accent1" accent2="accent2" accent3="accent3" accent4="accent4" accent5="accent5" accent6="accent6" hlink="hlink" folHlink="folHlink"/>
  <p:sldLayoutIdLst>
    <p:sldLayoutId id="2147483719" r:id="rId1"/>
    <p:sldLayoutId id="2147483756"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34713E70-30B8-43D3-DA59-350C0251BE1B}"/>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186008D-94A0-5F48-A288-7B6BE9B4B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A6C77-87F4-3841-BDA5-FDF8D2C57D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462D6-3FD1-794D-8BB8-FFAC7A5D0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EBC20-8ABD-3B43-B72A-473C4C8CBF25}" type="datetimeFigureOut">
              <a:rPr lang="en-US" smtClean="0"/>
              <a:t>11/17/2025</a:t>
            </a:fld>
            <a:endParaRPr lang="en-US"/>
          </a:p>
        </p:txBody>
      </p:sp>
      <p:sp>
        <p:nvSpPr>
          <p:cNvPr id="5" name="Footer Placeholder 4">
            <a:extLst>
              <a:ext uri="{FF2B5EF4-FFF2-40B4-BE49-F238E27FC236}">
                <a16:creationId xmlns:a16="http://schemas.microsoft.com/office/drawing/2014/main" id="{506A6D34-6B2B-644D-BE11-59408A5EE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142E31-BAE1-C549-ABD3-9713C686FE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CBB81-78D0-4645-A465-819D332F9603}" type="slidenum">
              <a:rPr lang="en-US" smtClean="0"/>
              <a:t>‹#›</a:t>
            </a:fld>
            <a:endParaRPr lang="en-US"/>
          </a:p>
        </p:txBody>
      </p:sp>
    </p:spTree>
    <p:extLst>
      <p:ext uri="{BB962C8B-B14F-4D97-AF65-F5344CB8AC3E}">
        <p14:creationId xmlns:p14="http://schemas.microsoft.com/office/powerpoint/2010/main" val="408624472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emz49wSnNcs?feature=oembed"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0E84-2AB7-9A15-7F1D-320E61C246A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A49772F-65E6-A4AC-5779-26E644A130E6}"/>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7C9C642-7074-971C-1DC3-CC4FAA90C1BD}"/>
              </a:ext>
            </a:extLst>
          </p:cNvPr>
          <p:cNvPicPr>
            <a:picLocks noChangeAspect="1"/>
          </p:cNvPicPr>
          <p:nvPr/>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EE8DD0D2-6236-C161-168B-776AE8F193F8}"/>
              </a:ext>
            </a:extLst>
          </p:cNvPr>
          <p:cNvSpPr txBox="1">
            <a:spLocks/>
          </p:cNvSpPr>
          <p:nvPr/>
        </p:nvSpPr>
        <p:spPr>
          <a:xfrm>
            <a:off x="1313621" y="3429000"/>
            <a:ext cx="9564758" cy="13370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Marissa Hitchcock, PWD, BSN, RN, CDCES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Clinical Director, Children with Diabetes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Community Diabetes Educator, Cincinnati Children’s Hospital</a:t>
            </a:r>
          </a:p>
        </p:txBody>
      </p:sp>
    </p:spTree>
    <p:extLst>
      <p:ext uri="{BB962C8B-B14F-4D97-AF65-F5344CB8AC3E}">
        <p14:creationId xmlns:p14="http://schemas.microsoft.com/office/powerpoint/2010/main" val="397852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blue grid with black text&#10;&#10;Description automatically generated">
            <a:extLst>
              <a:ext uri="{FF2B5EF4-FFF2-40B4-BE49-F238E27FC236}">
                <a16:creationId xmlns:a16="http://schemas.microsoft.com/office/drawing/2014/main" id="{F5FD471B-14ED-C147-CBF4-95DA1F253B92}"/>
              </a:ext>
            </a:extLst>
          </p:cNvPr>
          <p:cNvPicPr>
            <a:picLocks noGrp="1" noChangeAspect="1"/>
          </p:cNvPicPr>
          <p:nvPr>
            <p:ph idx="1"/>
          </p:nvPr>
        </p:nvPicPr>
        <p:blipFill>
          <a:blip r:embed="rId2"/>
          <a:stretch>
            <a:fillRect/>
          </a:stretch>
        </p:blipFill>
        <p:spPr>
          <a:xfrm>
            <a:off x="1659640" y="342311"/>
            <a:ext cx="8872720" cy="5966905"/>
          </a:xfrm>
          <a:prstGeom prst="rect">
            <a:avLst/>
          </a:prstGeom>
        </p:spPr>
      </p:pic>
      <p:pic>
        <p:nvPicPr>
          <p:cNvPr id="2" name="Picture 1">
            <a:extLst>
              <a:ext uri="{FF2B5EF4-FFF2-40B4-BE49-F238E27FC236}">
                <a16:creationId xmlns:a16="http://schemas.microsoft.com/office/drawing/2014/main" id="{D608290F-C0AD-DC8C-D2AD-E33F8593F5F2}"/>
              </a:ext>
            </a:extLst>
          </p:cNvPr>
          <p:cNvPicPr>
            <a:picLocks noChangeAspect="1"/>
          </p:cNvPicPr>
          <p:nvPr/>
        </p:nvPicPr>
        <p:blipFill>
          <a:blip r:embed="rId3"/>
          <a:stretch>
            <a:fillRect/>
          </a:stretch>
        </p:blipFill>
        <p:spPr>
          <a:xfrm>
            <a:off x="0" y="6572251"/>
            <a:ext cx="12192000" cy="285749"/>
          </a:xfrm>
          <a:prstGeom prst="rect">
            <a:avLst/>
          </a:prstGeom>
        </p:spPr>
      </p:pic>
    </p:spTree>
    <p:extLst>
      <p:ext uri="{BB962C8B-B14F-4D97-AF65-F5344CB8AC3E}">
        <p14:creationId xmlns:p14="http://schemas.microsoft.com/office/powerpoint/2010/main" val="2531730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111E9-212A-1F13-62EA-168F9C7954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B53017-ABF8-2AEF-B5DF-8F686F58F447}"/>
              </a:ext>
            </a:extLst>
          </p:cNvPr>
          <p:cNvPicPr>
            <a:picLocks noChangeAspect="1"/>
          </p:cNvPicPr>
          <p:nvPr/>
        </p:nvPicPr>
        <p:blipFill>
          <a:blip r:embed="rId2"/>
          <a:stretch>
            <a:fillRect/>
          </a:stretch>
        </p:blipFill>
        <p:spPr>
          <a:xfrm>
            <a:off x="0" y="6572251"/>
            <a:ext cx="12192000" cy="285749"/>
          </a:xfrm>
          <a:prstGeom prst="rect">
            <a:avLst/>
          </a:prstGeom>
        </p:spPr>
      </p:pic>
      <p:sp>
        <p:nvSpPr>
          <p:cNvPr id="7" name="Title 1">
            <a:extLst>
              <a:ext uri="{FF2B5EF4-FFF2-40B4-BE49-F238E27FC236}">
                <a16:creationId xmlns:a16="http://schemas.microsoft.com/office/drawing/2014/main" id="{23E8C1D1-6CBA-F0E7-4E99-5D7C8BC218A3}"/>
              </a:ext>
            </a:extLst>
          </p:cNvPr>
          <p:cNvSpPr txBox="1">
            <a:spLocks/>
          </p:cNvSpPr>
          <p:nvPr/>
        </p:nvSpPr>
        <p:spPr>
          <a:xfrm>
            <a:off x="394447" y="361505"/>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More than words</a:t>
            </a:r>
          </a:p>
        </p:txBody>
      </p:sp>
      <p:sp>
        <p:nvSpPr>
          <p:cNvPr id="8" name="Content Placeholder 2">
            <a:extLst>
              <a:ext uri="{FF2B5EF4-FFF2-40B4-BE49-F238E27FC236}">
                <a16:creationId xmlns:a16="http://schemas.microsoft.com/office/drawing/2014/main" id="{E58390D8-E8A4-E67D-7BA5-E0FB221851A7}"/>
              </a:ext>
            </a:extLst>
          </p:cNvPr>
          <p:cNvSpPr txBox="1">
            <a:spLocks/>
          </p:cNvSpPr>
          <p:nvPr/>
        </p:nvSpPr>
        <p:spPr>
          <a:xfrm>
            <a:off x="838200" y="1563329"/>
            <a:ext cx="10524344" cy="22141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9" name="TextBox 8">
            <a:extLst>
              <a:ext uri="{FF2B5EF4-FFF2-40B4-BE49-F238E27FC236}">
                <a16:creationId xmlns:a16="http://schemas.microsoft.com/office/drawing/2014/main" id="{0077468D-B026-F116-D42D-5664BD4DBE6A}"/>
              </a:ext>
            </a:extLst>
          </p:cNvPr>
          <p:cNvSpPr txBox="1"/>
          <p:nvPr/>
        </p:nvSpPr>
        <p:spPr>
          <a:xfrm>
            <a:off x="394447" y="1434401"/>
            <a:ext cx="11582400" cy="361329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“People will forget what you said, people will forget what you did, but people will never forget how you made them feel” – Maya Angelou</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“Stigma is communicated and perpetuated through our words and messages” – Jane K. Dickinson </a:t>
            </a:r>
          </a:p>
        </p:txBody>
      </p:sp>
    </p:spTree>
    <p:extLst>
      <p:ext uri="{BB962C8B-B14F-4D97-AF65-F5344CB8AC3E}">
        <p14:creationId xmlns:p14="http://schemas.microsoft.com/office/powerpoint/2010/main" val="25474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1E94-D62A-9BA3-914A-1373D511AA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2BC8CB-7970-71BF-5F43-CD95AE4A0306}"/>
              </a:ext>
            </a:extLst>
          </p:cNvPr>
          <p:cNvPicPr>
            <a:picLocks noChangeAspect="1"/>
          </p:cNvPicPr>
          <p:nvPr/>
        </p:nvPicPr>
        <p:blipFill>
          <a:blip r:embed="rId2"/>
          <a:stretch>
            <a:fillRect/>
          </a:stretch>
        </p:blipFill>
        <p:spPr>
          <a:xfrm>
            <a:off x="0" y="6572251"/>
            <a:ext cx="12192000" cy="285749"/>
          </a:xfrm>
          <a:prstGeom prst="rect">
            <a:avLst/>
          </a:prstGeom>
        </p:spPr>
      </p:pic>
      <p:sp>
        <p:nvSpPr>
          <p:cNvPr id="7" name="Title 1">
            <a:extLst>
              <a:ext uri="{FF2B5EF4-FFF2-40B4-BE49-F238E27FC236}">
                <a16:creationId xmlns:a16="http://schemas.microsoft.com/office/drawing/2014/main" id="{A9FBCF31-717E-C19B-A984-464884D5EFC7}"/>
              </a:ext>
            </a:extLst>
          </p:cNvPr>
          <p:cNvSpPr txBox="1">
            <a:spLocks/>
          </p:cNvSpPr>
          <p:nvPr/>
        </p:nvSpPr>
        <p:spPr>
          <a:xfrm>
            <a:off x="603190" y="523843"/>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Assigning morality</a:t>
            </a:r>
          </a:p>
        </p:txBody>
      </p:sp>
      <p:sp>
        <p:nvSpPr>
          <p:cNvPr id="8" name="Content Placeholder 2">
            <a:extLst>
              <a:ext uri="{FF2B5EF4-FFF2-40B4-BE49-F238E27FC236}">
                <a16:creationId xmlns:a16="http://schemas.microsoft.com/office/drawing/2014/main" id="{16FF81F4-188A-2E58-C23A-0624096D4268}"/>
              </a:ext>
            </a:extLst>
          </p:cNvPr>
          <p:cNvSpPr txBox="1">
            <a:spLocks/>
          </p:cNvSpPr>
          <p:nvPr/>
        </p:nvSpPr>
        <p:spPr>
          <a:xfrm>
            <a:off x="838200" y="1563329"/>
            <a:ext cx="10524344" cy="22141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3" name="TextBox 2">
            <a:extLst>
              <a:ext uri="{FF2B5EF4-FFF2-40B4-BE49-F238E27FC236}">
                <a16:creationId xmlns:a16="http://schemas.microsoft.com/office/drawing/2014/main" id="{C4CBE77E-A6F1-089C-F6D0-68A5CEA2EE1E}"/>
              </a:ext>
            </a:extLst>
          </p:cNvPr>
          <p:cNvSpPr txBox="1"/>
          <p:nvPr/>
        </p:nvSpPr>
        <p:spPr>
          <a:xfrm>
            <a:off x="603190" y="1563329"/>
            <a:ext cx="1094335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Non-modifiable circumstances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Implicit bias and socialization/upbringing</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Intent versus impact</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Harvard Implicit Association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We ALL have implicit biases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This is NORMAL and HUMAN</a:t>
            </a: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0030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B97C7-26A6-4884-F2C3-C5B2BCCBB0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2D061B-F6AC-257B-567C-DBC2C2E7B73E}"/>
              </a:ext>
            </a:extLst>
          </p:cNvPr>
          <p:cNvPicPr>
            <a:picLocks noChangeAspect="1"/>
          </p:cNvPicPr>
          <p:nvPr/>
        </p:nvPicPr>
        <p:blipFill>
          <a:blip r:embed="rId3"/>
          <a:stretch>
            <a:fillRect/>
          </a:stretch>
        </p:blipFill>
        <p:spPr>
          <a:xfrm>
            <a:off x="0" y="6572251"/>
            <a:ext cx="12192000" cy="285749"/>
          </a:xfrm>
          <a:prstGeom prst="rect">
            <a:avLst/>
          </a:prstGeom>
        </p:spPr>
      </p:pic>
      <p:sp>
        <p:nvSpPr>
          <p:cNvPr id="7" name="Title 1">
            <a:extLst>
              <a:ext uri="{FF2B5EF4-FFF2-40B4-BE49-F238E27FC236}">
                <a16:creationId xmlns:a16="http://schemas.microsoft.com/office/drawing/2014/main" id="{900DA6FF-78DF-1093-7700-9EE7ACA5F742}"/>
              </a:ext>
            </a:extLst>
          </p:cNvPr>
          <p:cNvSpPr txBox="1">
            <a:spLocks/>
          </p:cNvSpPr>
          <p:nvPr/>
        </p:nvSpPr>
        <p:spPr>
          <a:xfrm>
            <a:off x="603190" y="523843"/>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 Human Connection</a:t>
            </a:r>
          </a:p>
        </p:txBody>
      </p:sp>
      <p:sp>
        <p:nvSpPr>
          <p:cNvPr id="8" name="Content Placeholder 2">
            <a:extLst>
              <a:ext uri="{FF2B5EF4-FFF2-40B4-BE49-F238E27FC236}">
                <a16:creationId xmlns:a16="http://schemas.microsoft.com/office/drawing/2014/main" id="{EFC81AEB-BD43-7957-4466-9D856C9B2C4C}"/>
              </a:ext>
            </a:extLst>
          </p:cNvPr>
          <p:cNvSpPr txBox="1">
            <a:spLocks/>
          </p:cNvSpPr>
          <p:nvPr/>
        </p:nvSpPr>
        <p:spPr>
          <a:xfrm>
            <a:off x="838200" y="1563329"/>
            <a:ext cx="10524344" cy="22141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2" name="TextBox 1">
            <a:extLst>
              <a:ext uri="{FF2B5EF4-FFF2-40B4-BE49-F238E27FC236}">
                <a16:creationId xmlns:a16="http://schemas.microsoft.com/office/drawing/2014/main" id="{A028F718-0B25-5AAE-4F10-D58132C730BE}"/>
              </a:ext>
            </a:extLst>
          </p:cNvPr>
          <p:cNvSpPr txBox="1"/>
          <p:nvPr/>
        </p:nvSpPr>
        <p:spPr>
          <a:xfrm>
            <a:off x="829456" y="1563329"/>
            <a:ext cx="10699155" cy="65556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Knowledge is knowing that a tomato is a fruit; wisdom is not putting tomatoes into a fruit salad.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“Sit down, be humble” – Kendrick Lamar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We all desire respect and autonomy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 the healthcare provider-patient relationship, respect and trust are vital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19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creenshot of a computer&#10;&#10;Description automatically generated">
            <a:extLst>
              <a:ext uri="{FF2B5EF4-FFF2-40B4-BE49-F238E27FC236}">
                <a16:creationId xmlns:a16="http://schemas.microsoft.com/office/drawing/2014/main" id="{AC522EE0-414C-839B-4AFE-BC08B7447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489" y="297781"/>
            <a:ext cx="6341717" cy="60304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D94CC6F-E8B0-5D1C-907E-AFA59F6100CA}"/>
              </a:ext>
            </a:extLst>
          </p:cNvPr>
          <p:cNvSpPr txBox="1"/>
          <p:nvPr/>
        </p:nvSpPr>
        <p:spPr>
          <a:xfrm>
            <a:off x="8296983" y="6174317"/>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A5C"/>
                </a:solidFill>
                <a:effectLst/>
                <a:uLnTx/>
                <a:uFillTx/>
                <a:latin typeface="Aptos" panose="02110004020202020204"/>
                <a:ea typeface="+mn-ea"/>
                <a:cs typeface="+mn-cs"/>
              </a:rPr>
              <a:t>Motivational Interviewing – Jessica Kichler, PhD</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59BEB8F2-37A2-F180-30EA-262011ECABAC}"/>
              </a:ext>
            </a:extLst>
          </p:cNvPr>
          <p:cNvPicPr>
            <a:picLocks noChangeAspect="1"/>
          </p:cNvPicPr>
          <p:nvPr/>
        </p:nvPicPr>
        <p:blipFill>
          <a:blip r:embed="rId4"/>
          <a:stretch>
            <a:fillRect/>
          </a:stretch>
        </p:blipFill>
        <p:spPr>
          <a:xfrm>
            <a:off x="0" y="6572251"/>
            <a:ext cx="12192000" cy="285749"/>
          </a:xfrm>
          <a:prstGeom prst="rect">
            <a:avLst/>
          </a:prstGeom>
        </p:spPr>
      </p:pic>
    </p:spTree>
    <p:extLst>
      <p:ext uri="{BB962C8B-B14F-4D97-AF65-F5344CB8AC3E}">
        <p14:creationId xmlns:p14="http://schemas.microsoft.com/office/powerpoint/2010/main" val="248229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D94CC6F-E8B0-5D1C-907E-AFA59F6100CA}"/>
              </a:ext>
            </a:extLst>
          </p:cNvPr>
          <p:cNvSpPr txBox="1"/>
          <p:nvPr/>
        </p:nvSpPr>
        <p:spPr>
          <a:xfrm>
            <a:off x="7993412" y="6169341"/>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65A5C"/>
                </a:solidFill>
                <a:effectLst/>
                <a:uLnTx/>
                <a:uFillTx/>
                <a:latin typeface="Aptos Display" panose="02110004020202020204"/>
                <a:ea typeface="+mn-ea"/>
                <a:cs typeface="+mn-cs"/>
              </a:rPr>
              <a:t>Motivational Interviewing – Jessica Kichler, PhD</a:t>
            </a:r>
            <a:endPar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2050" name="Picture 2">
            <a:extLst>
              <a:ext uri="{FF2B5EF4-FFF2-40B4-BE49-F238E27FC236}">
                <a16:creationId xmlns:a16="http://schemas.microsoft.com/office/drawing/2014/main" id="{58F89C41-2078-67A1-3594-D0212197C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91" y="350105"/>
            <a:ext cx="10934818" cy="55186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D9A775A-2190-E04F-ECA0-B4D75BE17CA4}"/>
              </a:ext>
            </a:extLst>
          </p:cNvPr>
          <p:cNvPicPr>
            <a:picLocks noChangeAspect="1"/>
          </p:cNvPicPr>
          <p:nvPr/>
        </p:nvPicPr>
        <p:blipFill>
          <a:blip r:embed="rId4"/>
          <a:stretch>
            <a:fillRect/>
          </a:stretch>
        </p:blipFill>
        <p:spPr>
          <a:xfrm>
            <a:off x="0" y="6572251"/>
            <a:ext cx="12192000" cy="285749"/>
          </a:xfrm>
          <a:prstGeom prst="rect">
            <a:avLst/>
          </a:prstGeom>
        </p:spPr>
      </p:pic>
    </p:spTree>
    <p:extLst>
      <p:ext uri="{BB962C8B-B14F-4D97-AF65-F5344CB8AC3E}">
        <p14:creationId xmlns:p14="http://schemas.microsoft.com/office/powerpoint/2010/main" val="297707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91F9-8775-5457-EB51-C27491AB3348}"/>
              </a:ext>
            </a:extLst>
          </p:cNvPr>
          <p:cNvSpPr>
            <a:spLocks noGrp="1"/>
          </p:cNvSpPr>
          <p:nvPr>
            <p:ph type="title"/>
          </p:nvPr>
        </p:nvSpPr>
        <p:spPr/>
        <p:txBody>
          <a:bodyPr/>
          <a:lstStyle/>
          <a:p>
            <a:r>
              <a:rPr lang="en-US" dirty="0">
                <a:solidFill>
                  <a:srgbClr val="F7AC06"/>
                </a:solidFill>
                <a:latin typeface="Myriad Pro" panose="020B0503030403020204" pitchFamily="34" charset="0"/>
              </a:rPr>
              <a:t>It’s a Full-Time Job with No Vacation</a:t>
            </a:r>
          </a:p>
        </p:txBody>
      </p:sp>
      <p:sp>
        <p:nvSpPr>
          <p:cNvPr id="3" name="Content Placeholder 2">
            <a:extLst>
              <a:ext uri="{FF2B5EF4-FFF2-40B4-BE49-F238E27FC236}">
                <a16:creationId xmlns:a16="http://schemas.microsoft.com/office/drawing/2014/main" id="{440635D9-21EF-EA3A-B92A-2D9D5364AF6F}"/>
              </a:ext>
            </a:extLst>
          </p:cNvPr>
          <p:cNvSpPr>
            <a:spLocks noGrp="1"/>
          </p:cNvSpPr>
          <p:nvPr>
            <p:ph idx="1"/>
          </p:nvPr>
        </p:nvSpPr>
        <p:spPr>
          <a:xfrm>
            <a:off x="838200" y="2176859"/>
            <a:ext cx="10515600" cy="435133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823D74AF-CE5D-A7D0-9349-A56F7A31231A}"/>
              </a:ext>
            </a:extLst>
          </p:cNvPr>
          <p:cNvPicPr>
            <a:picLocks noChangeAspect="1"/>
          </p:cNvPicPr>
          <p:nvPr/>
        </p:nvPicPr>
        <p:blipFill>
          <a:blip r:embed="rId2"/>
          <a:stretch>
            <a:fillRect/>
          </a:stretch>
        </p:blipFill>
        <p:spPr>
          <a:xfrm>
            <a:off x="1374233" y="1581944"/>
            <a:ext cx="4365352" cy="4365352"/>
          </a:xfrm>
          <a:prstGeom prst="rect">
            <a:avLst/>
          </a:prstGeom>
        </p:spPr>
      </p:pic>
      <p:sp>
        <p:nvSpPr>
          <p:cNvPr id="5" name="TextBox 4">
            <a:extLst>
              <a:ext uri="{FF2B5EF4-FFF2-40B4-BE49-F238E27FC236}">
                <a16:creationId xmlns:a16="http://schemas.microsoft.com/office/drawing/2014/main" id="{6E1BD844-B24F-5E7E-B222-51234FE44278}"/>
              </a:ext>
            </a:extLst>
          </p:cNvPr>
          <p:cNvSpPr txBox="1"/>
          <p:nvPr/>
        </p:nvSpPr>
        <p:spPr>
          <a:xfrm>
            <a:off x="6275618" y="2036823"/>
            <a:ext cx="5207871"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Myriad Pro Light" charset="0"/>
                <a:ea typeface="Myriad Pro Light" charset="0"/>
                <a:cs typeface="Myriad Pro Light" charset="0"/>
              </a:rPr>
              <a:t>99.98% </a:t>
            </a:r>
            <a:r>
              <a:rPr kumimoji="0" lang="en-US" sz="4000" b="1" i="0" u="none" strike="noStrike" kern="1200" cap="none" spc="0" normalizeH="0" baseline="0" noProof="0" dirty="0">
                <a:ln>
                  <a:noFill/>
                </a:ln>
                <a:solidFill>
                  <a:prstClr val="black">
                    <a:lumMod val="75000"/>
                    <a:lumOff val="25000"/>
                  </a:prstClr>
                </a:solidFill>
                <a:effectLst/>
                <a:uLnTx/>
                <a:uFillTx/>
                <a:latin typeface="Myriad Pro Light" charset="0"/>
                <a:ea typeface="Myriad Pro Light" charset="0"/>
                <a:cs typeface="Myriad Pro Light" charset="0"/>
              </a:rPr>
              <a:t>of the time PWD are managing their diabetes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Myriad Pro Light" charset="0"/>
                <a:ea typeface="Myriad Pro Light" charset="0"/>
                <a:cs typeface="Myriad Pro Light" charset="0"/>
              </a:rPr>
              <a:t>their own</a:t>
            </a:r>
          </a:p>
        </p:txBody>
      </p:sp>
      <p:sp>
        <p:nvSpPr>
          <p:cNvPr id="6" name="TextBox 5">
            <a:extLst>
              <a:ext uri="{FF2B5EF4-FFF2-40B4-BE49-F238E27FC236}">
                <a16:creationId xmlns:a16="http://schemas.microsoft.com/office/drawing/2014/main" id="{AADE6F3B-5704-5292-131C-0620180E2132}"/>
              </a:ext>
            </a:extLst>
          </p:cNvPr>
          <p:cNvSpPr txBox="1"/>
          <p:nvPr/>
        </p:nvSpPr>
        <p:spPr>
          <a:xfrm>
            <a:off x="6579516" y="5060614"/>
            <a:ext cx="46000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ptos Display" panose="02110004020202020204"/>
                <a:ea typeface="Myriad Pro Light" charset="0"/>
                <a:cs typeface="Myriad Pro Light" charset="0"/>
              </a:rPr>
              <a:t>Credit to Manny Hernandez</a:t>
            </a:r>
          </a:p>
        </p:txBody>
      </p:sp>
      <p:sp>
        <p:nvSpPr>
          <p:cNvPr id="7" name="TextBox 6">
            <a:extLst>
              <a:ext uri="{FF2B5EF4-FFF2-40B4-BE49-F238E27FC236}">
                <a16:creationId xmlns:a16="http://schemas.microsoft.com/office/drawing/2014/main" id="{F711345B-1D49-7B83-ABF1-C0A072D76D36}"/>
              </a:ext>
            </a:extLst>
          </p:cNvPr>
          <p:cNvSpPr txBox="1"/>
          <p:nvPr/>
        </p:nvSpPr>
        <p:spPr>
          <a:xfrm>
            <a:off x="6918385" y="427870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C6D80049-F00B-DC62-9A6F-689CB241668B}"/>
              </a:ext>
            </a:extLst>
          </p:cNvPr>
          <p:cNvPicPr>
            <a:picLocks noChangeAspect="1"/>
          </p:cNvPicPr>
          <p:nvPr/>
        </p:nvPicPr>
        <p:blipFill>
          <a:blip r:embed="rId3"/>
          <a:stretch>
            <a:fillRect/>
          </a:stretch>
        </p:blipFill>
        <p:spPr>
          <a:xfrm>
            <a:off x="0" y="6572251"/>
            <a:ext cx="12192000" cy="285749"/>
          </a:xfrm>
          <a:prstGeom prst="rect">
            <a:avLst/>
          </a:prstGeom>
        </p:spPr>
      </p:pic>
    </p:spTree>
    <p:extLst>
      <p:ext uri="{BB962C8B-B14F-4D97-AF65-F5344CB8AC3E}">
        <p14:creationId xmlns:p14="http://schemas.microsoft.com/office/powerpoint/2010/main" val="156281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9680A-166A-19F8-5BDE-A2006DA720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84F813F-B452-9E77-53D6-7FCC33E3C791}"/>
              </a:ext>
            </a:extLst>
          </p:cNvPr>
          <p:cNvPicPr>
            <a:picLocks noChangeAspect="1"/>
          </p:cNvPicPr>
          <p:nvPr/>
        </p:nvPicPr>
        <p:blipFill>
          <a:blip r:embed="rId3"/>
          <a:stretch>
            <a:fillRect/>
          </a:stretch>
        </p:blipFill>
        <p:spPr>
          <a:xfrm>
            <a:off x="0" y="6572251"/>
            <a:ext cx="12192000" cy="285749"/>
          </a:xfrm>
          <a:prstGeom prst="rect">
            <a:avLst/>
          </a:prstGeom>
        </p:spPr>
      </p:pic>
      <p:sp>
        <p:nvSpPr>
          <p:cNvPr id="7" name="Title 1">
            <a:extLst>
              <a:ext uri="{FF2B5EF4-FFF2-40B4-BE49-F238E27FC236}">
                <a16:creationId xmlns:a16="http://schemas.microsoft.com/office/drawing/2014/main" id="{8C791F9E-9671-E07B-8144-DFF4BA61288A}"/>
              </a:ext>
            </a:extLst>
          </p:cNvPr>
          <p:cNvSpPr txBox="1">
            <a:spLocks/>
          </p:cNvSpPr>
          <p:nvPr/>
        </p:nvSpPr>
        <p:spPr>
          <a:xfrm>
            <a:off x="167276" y="219700"/>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Insurmountable Variables</a:t>
            </a:r>
          </a:p>
        </p:txBody>
      </p:sp>
      <p:sp>
        <p:nvSpPr>
          <p:cNvPr id="8" name="Content Placeholder 2">
            <a:extLst>
              <a:ext uri="{FF2B5EF4-FFF2-40B4-BE49-F238E27FC236}">
                <a16:creationId xmlns:a16="http://schemas.microsoft.com/office/drawing/2014/main" id="{EA5599AC-F068-0005-BAA8-482FEC7BB9D6}"/>
              </a:ext>
            </a:extLst>
          </p:cNvPr>
          <p:cNvSpPr txBox="1">
            <a:spLocks/>
          </p:cNvSpPr>
          <p:nvPr/>
        </p:nvSpPr>
        <p:spPr>
          <a:xfrm>
            <a:off x="838200" y="1563329"/>
            <a:ext cx="10524344" cy="22141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3" name="TextBox 2">
            <a:extLst>
              <a:ext uri="{FF2B5EF4-FFF2-40B4-BE49-F238E27FC236}">
                <a16:creationId xmlns:a16="http://schemas.microsoft.com/office/drawing/2014/main" id="{A50ADB28-D555-83E0-2EA4-D4881BE6ED2A}"/>
              </a:ext>
            </a:extLst>
          </p:cNvPr>
          <p:cNvSpPr txBox="1"/>
          <p:nvPr/>
        </p:nvSpPr>
        <p:spPr>
          <a:xfrm>
            <a:off x="7653445" y="4040540"/>
            <a:ext cx="3921591" cy="124957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”OMG your blood sugar is so high!”</a:t>
            </a:r>
          </a:p>
        </p:txBody>
      </p:sp>
      <p:pic>
        <p:nvPicPr>
          <p:cNvPr id="2" name="Picture 1" descr="A screenshot of a phone&#10;&#10;Description automatically generated">
            <a:extLst>
              <a:ext uri="{FF2B5EF4-FFF2-40B4-BE49-F238E27FC236}">
                <a16:creationId xmlns:a16="http://schemas.microsoft.com/office/drawing/2014/main" id="{7EF7CBE8-7EAC-AB12-67E6-31D77308E17F}"/>
              </a:ext>
            </a:extLst>
          </p:cNvPr>
          <p:cNvPicPr>
            <a:picLocks noChangeAspect="1"/>
          </p:cNvPicPr>
          <p:nvPr/>
        </p:nvPicPr>
        <p:blipFill rotWithShape="1">
          <a:blip r:embed="rId4"/>
          <a:srcRect t="13564" b="19530"/>
          <a:stretch/>
        </p:blipFill>
        <p:spPr>
          <a:xfrm>
            <a:off x="167276" y="1328904"/>
            <a:ext cx="3430829" cy="4980562"/>
          </a:xfrm>
          <a:prstGeom prst="rect">
            <a:avLst/>
          </a:prstGeom>
        </p:spPr>
      </p:pic>
      <p:pic>
        <p:nvPicPr>
          <p:cNvPr id="4" name="Picture 3" descr="A gauze with a blood on it&#10;&#10;Description automatically generated with medium confidence">
            <a:extLst>
              <a:ext uri="{FF2B5EF4-FFF2-40B4-BE49-F238E27FC236}">
                <a16:creationId xmlns:a16="http://schemas.microsoft.com/office/drawing/2014/main" id="{9C5BF6C3-4084-78AC-1F35-B07A04BFF9BB}"/>
              </a:ext>
            </a:extLst>
          </p:cNvPr>
          <p:cNvPicPr>
            <a:picLocks noChangeAspect="1"/>
          </p:cNvPicPr>
          <p:nvPr/>
        </p:nvPicPr>
        <p:blipFill>
          <a:blip r:embed="rId5"/>
          <a:stretch>
            <a:fillRect/>
          </a:stretch>
        </p:blipFill>
        <p:spPr>
          <a:xfrm>
            <a:off x="3822948" y="1766306"/>
            <a:ext cx="2851237" cy="2138428"/>
          </a:xfrm>
          <a:prstGeom prst="rect">
            <a:avLst/>
          </a:prstGeom>
        </p:spPr>
      </p:pic>
      <p:pic>
        <p:nvPicPr>
          <p:cNvPr id="6" name="Picture 5" descr="A clear device with a tube on a wooden surface&#10;&#10;Description automatically generated">
            <a:extLst>
              <a:ext uri="{FF2B5EF4-FFF2-40B4-BE49-F238E27FC236}">
                <a16:creationId xmlns:a16="http://schemas.microsoft.com/office/drawing/2014/main" id="{14003A42-A7DA-EFE8-95F7-DD0440C0C385}"/>
              </a:ext>
            </a:extLst>
          </p:cNvPr>
          <p:cNvPicPr>
            <a:picLocks noChangeAspect="1"/>
          </p:cNvPicPr>
          <p:nvPr/>
        </p:nvPicPr>
        <p:blipFill>
          <a:blip r:embed="rId6"/>
          <a:stretch>
            <a:fillRect/>
          </a:stretch>
        </p:blipFill>
        <p:spPr>
          <a:xfrm>
            <a:off x="3822949" y="4017239"/>
            <a:ext cx="2886686" cy="2165015"/>
          </a:xfrm>
          <a:prstGeom prst="rect">
            <a:avLst/>
          </a:prstGeom>
          <a:effectLst>
            <a:softEdge rad="0"/>
          </a:effectLst>
          <a:scene3d>
            <a:camera prst="orthographicFront">
              <a:rot lat="0" lon="0" rev="0"/>
            </a:camera>
            <a:lightRig rig="threePt" dir="t"/>
          </a:scene3d>
        </p:spPr>
      </p:pic>
      <p:sp>
        <p:nvSpPr>
          <p:cNvPr id="9" name="TextBox 8">
            <a:extLst>
              <a:ext uri="{FF2B5EF4-FFF2-40B4-BE49-F238E27FC236}">
                <a16:creationId xmlns:a16="http://schemas.microsoft.com/office/drawing/2014/main" id="{22673062-01F0-D621-139B-DCD0E45CBA1D}"/>
              </a:ext>
            </a:extLst>
          </p:cNvPr>
          <p:cNvSpPr txBox="1"/>
          <p:nvPr/>
        </p:nvSpPr>
        <p:spPr>
          <a:xfrm>
            <a:off x="6777318" y="1845259"/>
            <a:ext cx="52561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“Your A1C is pretty good for a type 1 diabetic”</a:t>
            </a:r>
          </a:p>
        </p:txBody>
      </p:sp>
      <p:sp>
        <p:nvSpPr>
          <p:cNvPr id="10" name="TextBox 9">
            <a:extLst>
              <a:ext uri="{FF2B5EF4-FFF2-40B4-BE49-F238E27FC236}">
                <a16:creationId xmlns:a16="http://schemas.microsoft.com/office/drawing/2014/main" id="{A1B8B41F-DC5C-AA83-680A-F426A0F4B655}"/>
              </a:ext>
            </a:extLst>
          </p:cNvPr>
          <p:cNvSpPr txBox="1"/>
          <p:nvPr/>
        </p:nvSpPr>
        <p:spPr>
          <a:xfrm>
            <a:off x="6934479" y="2993483"/>
            <a:ext cx="5090245"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“Why are you always alarming?”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0A79E542-3D0C-5CF7-0406-077AAC3E8EEB}"/>
              </a:ext>
            </a:extLst>
          </p:cNvPr>
          <p:cNvSpPr txBox="1"/>
          <p:nvPr/>
        </p:nvSpPr>
        <p:spPr>
          <a:xfrm>
            <a:off x="7627967" y="5552898"/>
            <a:ext cx="34387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“Can you eat that?”</a:t>
            </a:r>
          </a:p>
        </p:txBody>
      </p:sp>
    </p:spTree>
    <p:extLst>
      <p:ext uri="{BB962C8B-B14F-4D97-AF65-F5344CB8AC3E}">
        <p14:creationId xmlns:p14="http://schemas.microsoft.com/office/powerpoint/2010/main" val="10830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C9E0-DD24-96A7-BF38-B24EA6DEB8B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9CD8D9-44EF-EB82-6888-35252C46001A}"/>
              </a:ext>
            </a:extLst>
          </p:cNvPr>
          <p:cNvPicPr>
            <a:picLocks noChangeAspect="1"/>
          </p:cNvPicPr>
          <p:nvPr/>
        </p:nvPicPr>
        <p:blipFill>
          <a:blip r:embed="rId2"/>
          <a:stretch>
            <a:fillRect/>
          </a:stretch>
        </p:blipFill>
        <p:spPr>
          <a:xfrm>
            <a:off x="0" y="6572251"/>
            <a:ext cx="12192000" cy="285749"/>
          </a:xfrm>
          <a:prstGeom prst="rect">
            <a:avLst/>
          </a:prstGeom>
        </p:spPr>
      </p:pic>
      <p:sp>
        <p:nvSpPr>
          <p:cNvPr id="6" name="Title 1">
            <a:extLst>
              <a:ext uri="{FF2B5EF4-FFF2-40B4-BE49-F238E27FC236}">
                <a16:creationId xmlns:a16="http://schemas.microsoft.com/office/drawing/2014/main" id="{5BDCAA1E-0418-51DC-5270-AF5F9D9279F8}"/>
              </a:ext>
            </a:extLst>
          </p:cNvPr>
          <p:cNvSpPr txBox="1">
            <a:spLocks/>
          </p:cNvSpPr>
          <p:nvPr/>
        </p:nvSpPr>
        <p:spPr>
          <a:xfrm>
            <a:off x="315732" y="141903"/>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Hazel’s College Submission</a:t>
            </a:r>
            <a:endPar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endParaRPr>
          </a:p>
        </p:txBody>
      </p:sp>
      <p:sp>
        <p:nvSpPr>
          <p:cNvPr id="7" name="TextBox 6">
            <a:extLst>
              <a:ext uri="{FF2B5EF4-FFF2-40B4-BE49-F238E27FC236}">
                <a16:creationId xmlns:a16="http://schemas.microsoft.com/office/drawing/2014/main" id="{EBBFB2AC-FE7D-A321-3842-C897922FDC5D}"/>
              </a:ext>
            </a:extLst>
          </p:cNvPr>
          <p:cNvSpPr txBox="1"/>
          <p:nvPr/>
        </p:nvSpPr>
        <p:spPr>
          <a:xfrm>
            <a:off x="315732" y="1192496"/>
            <a:ext cx="11045581"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They said it like a promise, something sure and solid. I was eight, and I believed them. I held onto those words like reins in a storm. Five years came and went. The cure never showed up. So I stopped waiting, and I started living.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day I was diagnosed with Type One Diabetes, I was wearing my favorite pair of scuffed-up boots. I didn’t understand exactly what was happening, but I knew life was changing. One minute I was a kid, running barefoot through the fields, and the next I was learning how to count carbs and give myself shots. There were no breaks after that. No days off. Just constant monitoring and planning and hoping I’d stay steady. </a:t>
            </a: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 </a:t>
            </a: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wasn’t just the girl with diabetes. I was the girl who loved horses.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Even before I could walk, I’d press my face to the screen whenever a horse galloped across it. I watched Racing Stripes so many times I wore out the DVD. “Horse! Horse! Horse!” was basically my first sentence. When I get to be around them in life, something clicks. Horses didn’t ask me about my blood sugar. They didn’t flinch at my insulin pump. They just looked me in the eye and waited to see if I’d show up with calm, with confidence, with presence. When I’m with them, I’m not broken. I’m whole.</a:t>
            </a:r>
          </a:p>
        </p:txBody>
      </p:sp>
    </p:spTree>
    <p:extLst>
      <p:ext uri="{BB962C8B-B14F-4D97-AF65-F5344CB8AC3E}">
        <p14:creationId xmlns:p14="http://schemas.microsoft.com/office/powerpoint/2010/main" val="2808845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0837-2F75-6D30-5A2B-892485F676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38BC5C-CA93-58CB-E2CD-DA3E5759FCCD}"/>
              </a:ext>
            </a:extLst>
          </p:cNvPr>
          <p:cNvPicPr>
            <a:picLocks noChangeAspect="1"/>
          </p:cNvPicPr>
          <p:nvPr/>
        </p:nvPicPr>
        <p:blipFill>
          <a:blip r:embed="rId2"/>
          <a:stretch>
            <a:fillRect/>
          </a:stretch>
        </p:blipFill>
        <p:spPr>
          <a:xfrm>
            <a:off x="0" y="6572251"/>
            <a:ext cx="12192000" cy="285749"/>
          </a:xfrm>
          <a:prstGeom prst="rect">
            <a:avLst/>
          </a:prstGeom>
        </p:spPr>
      </p:pic>
      <p:sp>
        <p:nvSpPr>
          <p:cNvPr id="7" name="TextBox 6">
            <a:extLst>
              <a:ext uri="{FF2B5EF4-FFF2-40B4-BE49-F238E27FC236}">
                <a16:creationId xmlns:a16="http://schemas.microsoft.com/office/drawing/2014/main" id="{0028BD59-652C-619E-84CE-E38DA9206DE8}"/>
              </a:ext>
            </a:extLst>
          </p:cNvPr>
          <p:cNvSpPr txBox="1"/>
          <p:nvPr/>
        </p:nvSpPr>
        <p:spPr>
          <a:xfrm>
            <a:off x="423308" y="1231596"/>
            <a:ext cx="1104558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Living with Type One isn’t just a medical condition – it’s a full-time job. You manage numbers like a math teacher, prep like a survivalist, and stay cool under pressure like a firefighter. You do it while trying to be a normal kid. I learned fast that most people don’t get it. Some were kind. Some weren’t. I was bullied, left out, even blamed for things I couldn’t’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 didn’t let that break 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 kept showing up at school, at the barn, in life. Boots on, shoulders back. I smiled when it was hard. I kept going when it hurt. Slowly, I learned that resilience isn’t always loud. Sometimes it’s quiet and steady, like the rhythm of hooves on dirt. When I was thirteen, I went to the Friends for Life conference. For the first time, I wasn’t the “weird diabetic girl.” I was just another kid who got it – and was gotten. That week changed everything. I realized that my story could help someone else feel less alone. </a:t>
            </a:r>
          </a:p>
        </p:txBody>
      </p:sp>
      <p:sp>
        <p:nvSpPr>
          <p:cNvPr id="2" name="Title 1">
            <a:extLst>
              <a:ext uri="{FF2B5EF4-FFF2-40B4-BE49-F238E27FC236}">
                <a16:creationId xmlns:a16="http://schemas.microsoft.com/office/drawing/2014/main" id="{E340D2C4-FAB0-CE74-84E2-2DA5298B4BF1}"/>
              </a:ext>
            </a:extLst>
          </p:cNvPr>
          <p:cNvSpPr txBox="1">
            <a:spLocks/>
          </p:cNvSpPr>
          <p:nvPr/>
        </p:nvSpPr>
        <p:spPr>
          <a:xfrm>
            <a:off x="315732" y="141903"/>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Hazel’s College Submission</a:t>
            </a:r>
            <a:endPar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endParaRPr>
          </a:p>
        </p:txBody>
      </p:sp>
    </p:spTree>
    <p:extLst>
      <p:ext uri="{BB962C8B-B14F-4D97-AF65-F5344CB8AC3E}">
        <p14:creationId xmlns:p14="http://schemas.microsoft.com/office/powerpoint/2010/main" val="389054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F149-2D13-A6C6-DA40-340B0D7A1F6D}"/>
              </a:ext>
            </a:extLst>
          </p:cNvPr>
          <p:cNvSpPr>
            <a:spLocks noGrp="1"/>
          </p:cNvSpPr>
          <p:nvPr>
            <p:ph type="title"/>
          </p:nvPr>
        </p:nvSpPr>
        <p:spPr/>
        <p:txBody>
          <a:bodyPr/>
          <a:lstStyle/>
          <a:p>
            <a:endParaRPr lang="en-US"/>
          </a:p>
        </p:txBody>
      </p:sp>
      <p:pic>
        <p:nvPicPr>
          <p:cNvPr id="5" name="Content Placeholder 4" descr="A child holding a hand of a person&#10;&#10;AI-generated content may be incorrect.">
            <a:extLst>
              <a:ext uri="{FF2B5EF4-FFF2-40B4-BE49-F238E27FC236}">
                <a16:creationId xmlns:a16="http://schemas.microsoft.com/office/drawing/2014/main" id="{41C3094E-EF9F-725D-3C04-14BA146291A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50059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2E66-B27F-329A-B771-58BE1A18DE9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C9019E-553A-B650-122C-8DE314629FF0}"/>
              </a:ext>
            </a:extLst>
          </p:cNvPr>
          <p:cNvPicPr>
            <a:picLocks noChangeAspect="1"/>
          </p:cNvPicPr>
          <p:nvPr/>
        </p:nvPicPr>
        <p:blipFill>
          <a:blip r:embed="rId2"/>
          <a:stretch>
            <a:fillRect/>
          </a:stretch>
        </p:blipFill>
        <p:spPr>
          <a:xfrm>
            <a:off x="0" y="6572251"/>
            <a:ext cx="12192000" cy="285749"/>
          </a:xfrm>
          <a:prstGeom prst="rect">
            <a:avLst/>
          </a:prstGeom>
        </p:spPr>
      </p:pic>
      <p:sp>
        <p:nvSpPr>
          <p:cNvPr id="7" name="TextBox 6">
            <a:extLst>
              <a:ext uri="{FF2B5EF4-FFF2-40B4-BE49-F238E27FC236}">
                <a16:creationId xmlns:a16="http://schemas.microsoft.com/office/drawing/2014/main" id="{8E4E2F79-3D3C-8AFD-AD75-D737821D0FC1}"/>
              </a:ext>
            </a:extLst>
          </p:cNvPr>
          <p:cNvSpPr txBox="1"/>
          <p:nvPr/>
        </p:nvSpPr>
        <p:spPr>
          <a:xfrm>
            <a:off x="423308" y="1231596"/>
            <a:ext cx="1104558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 I started BG Waves, a lifestyle brand for people with Type One. I built the website, designed the clothes, and wrote out my stories. It’s about comfort and strength, about community and courage. Where the designs empower you to wear your journey with confidence. About turning our hardest moments into something beautiful and bold.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Even now, there are days when my blood sugar crashes out of nowhere, or I feel tired of being so “on.” I’ve learned though: strength isn’t about being fearless. It’s about standing tall even when you’re scared. And I do that every day. I’ve met others like me, people who live with this disease and still chase big dreams. We’re not broken, we’re built different. We rise, again and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 no, I don’t know when the cure will come. But I do know this: I’ve got boots on my feet, horses in my heart, and a fire in my soul. And I’m not going anywhere. </a:t>
            </a:r>
          </a:p>
        </p:txBody>
      </p:sp>
      <p:sp>
        <p:nvSpPr>
          <p:cNvPr id="2" name="Title 1">
            <a:extLst>
              <a:ext uri="{FF2B5EF4-FFF2-40B4-BE49-F238E27FC236}">
                <a16:creationId xmlns:a16="http://schemas.microsoft.com/office/drawing/2014/main" id="{49089982-42CC-6365-5D78-E3F1A025C5CF}"/>
              </a:ext>
            </a:extLst>
          </p:cNvPr>
          <p:cNvSpPr txBox="1">
            <a:spLocks/>
          </p:cNvSpPr>
          <p:nvPr/>
        </p:nvSpPr>
        <p:spPr>
          <a:xfrm>
            <a:off x="315732" y="141903"/>
            <a:ext cx="10346335" cy="932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Hazel’s College Submission</a:t>
            </a:r>
            <a:endParaRPr kumimoji="0" lang="en-US" sz="4800" b="0"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endParaRPr>
          </a:p>
        </p:txBody>
      </p:sp>
    </p:spTree>
    <p:extLst>
      <p:ext uri="{BB962C8B-B14F-4D97-AF65-F5344CB8AC3E}">
        <p14:creationId xmlns:p14="http://schemas.microsoft.com/office/powerpoint/2010/main" val="3041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8F53-57C0-82F6-D53C-B68ACAB985FA}"/>
            </a:ext>
          </a:extLst>
        </p:cNvPr>
        <p:cNvGrpSpPr/>
        <p:nvPr/>
      </p:nvGrpSpPr>
      <p:grpSpPr>
        <a:xfrm>
          <a:off x="0" y="0"/>
          <a:ext cx="0" cy="0"/>
          <a:chOff x="0" y="0"/>
          <a:chExt cx="0" cy="0"/>
        </a:xfrm>
      </p:grpSpPr>
      <p:pic>
        <p:nvPicPr>
          <p:cNvPr id="3" name="Picture 2" descr="A black and orange background&#10;&#10;AI-generated content may be incorrect.">
            <a:extLst>
              <a:ext uri="{FF2B5EF4-FFF2-40B4-BE49-F238E27FC236}">
                <a16:creationId xmlns:a16="http://schemas.microsoft.com/office/drawing/2014/main" id="{7BF242E6-1873-0181-18D6-48499CDF139D}"/>
              </a:ext>
            </a:extLst>
          </p:cNvPr>
          <p:cNvPicPr>
            <a:picLocks noChangeAspect="1"/>
          </p:cNvPicPr>
          <p:nvPr/>
        </p:nvPicPr>
        <p:blipFill>
          <a:blip r:embed="rId2"/>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4A915DE7-FF96-FEE6-3BE6-C754ECDFD048}"/>
              </a:ext>
            </a:extLst>
          </p:cNvPr>
          <p:cNvSpPr>
            <a:spLocks noGrp="1"/>
          </p:cNvSpPr>
          <p:nvPr>
            <p:ph type="ctrTitle"/>
          </p:nvPr>
        </p:nvSpPr>
        <p:spPr>
          <a:xfrm>
            <a:off x="356589" y="867282"/>
            <a:ext cx="7215265" cy="1465835"/>
          </a:xfrm>
        </p:spPr>
        <p:txBody>
          <a:bodyPr>
            <a:normAutofit/>
          </a:bodyPr>
          <a:lstStyle/>
          <a:p>
            <a:pPr algn="l"/>
            <a:r>
              <a:rPr lang="en-US" sz="4800" dirty="0">
                <a:solidFill>
                  <a:schemeClr val="bg1"/>
                </a:solidFill>
              </a:rPr>
              <a:t>Thank you for Listening</a:t>
            </a:r>
          </a:p>
        </p:txBody>
      </p:sp>
      <p:pic>
        <p:nvPicPr>
          <p:cNvPr id="9" name="Content Placeholder 8" descr="A group of people posing for a photo&#10;&#10;AI-generated content may be incorrect.">
            <a:extLst>
              <a:ext uri="{FF2B5EF4-FFF2-40B4-BE49-F238E27FC236}">
                <a16:creationId xmlns:a16="http://schemas.microsoft.com/office/drawing/2014/main" id="{756555B7-2357-1C8D-F79F-BF406484B99F}"/>
              </a:ext>
            </a:extLst>
          </p:cNvPr>
          <p:cNvPicPr>
            <a:picLocks noGrp="1" noChangeAspect="1"/>
          </p:cNvPicPr>
          <p:nvPr>
            <p:ph idx="4294967295"/>
          </p:nvPr>
        </p:nvPicPr>
        <p:blipFill>
          <a:blip r:embed="rId3"/>
          <a:srcRect l="24953" t="8887" b="4972"/>
          <a:stretch>
            <a:fillRect/>
          </a:stretch>
        </p:blipFill>
        <p:spPr>
          <a:xfrm rot="5400000">
            <a:off x="6661660" y="1263959"/>
            <a:ext cx="5439568" cy="4681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6">
            <a:extLst>
              <a:ext uri="{FF2B5EF4-FFF2-40B4-BE49-F238E27FC236}">
                <a16:creationId xmlns:a16="http://schemas.microsoft.com/office/drawing/2014/main" id="{AF0991B2-79AF-D031-EF6E-A627554C9681}"/>
              </a:ext>
            </a:extLst>
          </p:cNvPr>
          <p:cNvSpPr>
            <a:spLocks noGrp="1"/>
          </p:cNvSpPr>
          <p:nvPr>
            <p:ph type="subTitle" idx="1"/>
          </p:nvPr>
        </p:nvSpPr>
        <p:spPr>
          <a:xfrm>
            <a:off x="356589" y="5007522"/>
            <a:ext cx="9144000" cy="1655762"/>
          </a:xfrm>
        </p:spPr>
        <p:txBody>
          <a:bodyPr>
            <a:normAutofit/>
          </a:bodyPr>
          <a:lstStyle/>
          <a:p>
            <a:pPr algn="l"/>
            <a:r>
              <a:rPr lang="en-US" sz="2000" b="1" dirty="0">
                <a:latin typeface="Myriad Pro" panose="020B0503030403020204" pitchFamily="34" charset="0"/>
                <a:cs typeface="Arial" panose="020B0604020202020204" pitchFamily="34" charset="0"/>
              </a:rPr>
              <a:t>Marissa Hitchcock, PWD,</a:t>
            </a:r>
            <a:r>
              <a:rPr lang="en-US" sz="2000" b="1" i="1" dirty="0">
                <a:latin typeface="Myriad Pro" panose="020B0503030403020204" pitchFamily="34" charset="0"/>
                <a:cs typeface="Arial" panose="020B0604020202020204" pitchFamily="34" charset="0"/>
              </a:rPr>
              <a:t> </a:t>
            </a:r>
            <a:r>
              <a:rPr lang="en-US" sz="2000" b="1" dirty="0">
                <a:latin typeface="Myriad Pro" panose="020B0503030403020204" pitchFamily="34" charset="0"/>
                <a:cs typeface="Arial" panose="020B0604020202020204" pitchFamily="34" charset="0"/>
              </a:rPr>
              <a:t>BSN, RN, CDCES | </a:t>
            </a:r>
            <a:r>
              <a:rPr lang="en-US" sz="2000" b="1" i="1" dirty="0">
                <a:latin typeface="Myriad Pro" panose="020B0503030403020204" pitchFamily="34" charset="0"/>
                <a:cs typeface="Arial" panose="020B0604020202020204" pitchFamily="34" charset="0"/>
              </a:rPr>
              <a:t>Clinical Director</a:t>
            </a:r>
          </a:p>
          <a:p>
            <a:pPr algn="l"/>
            <a:r>
              <a:rPr lang="en-US" sz="2000" dirty="0" err="1">
                <a:latin typeface="Myriad Pro" panose="020B0503030403020204" pitchFamily="34" charset="0"/>
                <a:cs typeface="Arial" panose="020B0604020202020204" pitchFamily="34" charset="0"/>
              </a:rPr>
              <a:t>marissa@childrenwithdiabetes.com</a:t>
            </a:r>
            <a:r>
              <a:rPr lang="en-US" sz="2000" dirty="0">
                <a:latin typeface="Myriad Pro" panose="020B0503030403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35379640-3E5E-A6D6-7388-648E2851A310}"/>
              </a:ext>
            </a:extLst>
          </p:cNvPr>
          <p:cNvSpPr txBox="1"/>
          <p:nvPr/>
        </p:nvSpPr>
        <p:spPr>
          <a:xfrm>
            <a:off x="2324998" y="2951946"/>
            <a:ext cx="303474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Check Out My Glucose Data</a:t>
            </a:r>
          </a:p>
        </p:txBody>
      </p:sp>
      <p:pic>
        <p:nvPicPr>
          <p:cNvPr id="10" name="Picture 9" descr="A qr code on a white background&#10;&#10;AI-generated content may be incorrect.">
            <a:extLst>
              <a:ext uri="{FF2B5EF4-FFF2-40B4-BE49-F238E27FC236}">
                <a16:creationId xmlns:a16="http://schemas.microsoft.com/office/drawing/2014/main" id="{2E8C4536-8493-9381-0F3F-F21D27CA45E0}"/>
              </a:ext>
            </a:extLst>
          </p:cNvPr>
          <p:cNvPicPr>
            <a:picLocks noChangeAspect="1"/>
          </p:cNvPicPr>
          <p:nvPr/>
        </p:nvPicPr>
        <p:blipFill rotWithShape="1">
          <a:blip r:embed="rId4"/>
          <a:srcRect r="5060"/>
          <a:stretch>
            <a:fillRect/>
          </a:stretch>
        </p:blipFill>
        <p:spPr>
          <a:xfrm>
            <a:off x="469692" y="2772284"/>
            <a:ext cx="1663908" cy="1752600"/>
          </a:xfrm>
          <a:prstGeom prst="rect">
            <a:avLst/>
          </a:prstGeom>
        </p:spPr>
      </p:pic>
    </p:spTree>
    <p:extLst>
      <p:ext uri="{BB962C8B-B14F-4D97-AF65-F5344CB8AC3E}">
        <p14:creationId xmlns:p14="http://schemas.microsoft.com/office/powerpoint/2010/main" val="33341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45DD-3B1A-18AA-3BBC-4E2E89DB6F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FA14D4-A7D2-479B-E640-241EF1A86C02}"/>
              </a:ext>
            </a:extLst>
          </p:cNvPr>
          <p:cNvSpPr>
            <a:spLocks noGrp="1"/>
          </p:cNvSpPr>
          <p:nvPr>
            <p:ph idx="1"/>
          </p:nvPr>
        </p:nvSpPr>
        <p:spPr/>
        <p:txBody>
          <a:bodyPr/>
          <a:lstStyle/>
          <a:p>
            <a:endParaRPr lang="en-US"/>
          </a:p>
        </p:txBody>
      </p:sp>
      <p:pic>
        <p:nvPicPr>
          <p:cNvPr id="4" name="Content Placeholder 4" descr="A tablet with a keyboard and a plant&#10;&#10;AI-generated content may be incorrect.">
            <a:extLst>
              <a:ext uri="{FF2B5EF4-FFF2-40B4-BE49-F238E27FC236}">
                <a16:creationId xmlns:a16="http://schemas.microsoft.com/office/drawing/2014/main" id="{D5D22C65-2D11-E125-BCA5-1184E920FE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2531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2E6722-CBC8-EB7B-840F-C42E18C20DDF}"/>
              </a:ext>
            </a:extLst>
          </p:cNvPr>
          <p:cNvSpPr>
            <a:spLocks noGrp="1"/>
          </p:cNvSpPr>
          <p:nvPr>
            <p:ph type="subTitle" idx="1"/>
          </p:nvPr>
        </p:nvSpPr>
        <p:spPr/>
        <p:txBody>
          <a:bodyPr/>
          <a:lstStyle/>
          <a:p>
            <a:endParaRPr lang="en-US"/>
          </a:p>
        </p:txBody>
      </p:sp>
      <p:pic>
        <p:nvPicPr>
          <p:cNvPr id="5" name="Picture 4" descr="A row of medals with numbers&#10;&#10;AI-generated content may be incorrect.">
            <a:extLst>
              <a:ext uri="{FF2B5EF4-FFF2-40B4-BE49-F238E27FC236}">
                <a16:creationId xmlns:a16="http://schemas.microsoft.com/office/drawing/2014/main" id="{BA863589-2AA5-5C71-5902-D7ACF58F4946}"/>
              </a:ext>
            </a:extLst>
          </p:cNvPr>
          <p:cNvPicPr>
            <a:picLocks noChangeAspect="1"/>
          </p:cNvPicPr>
          <p:nvPr/>
        </p:nvPicPr>
        <p:blipFill>
          <a:blip r:embed="rId2"/>
          <a:stretch>
            <a:fillRect/>
          </a:stretch>
        </p:blipFill>
        <p:spPr>
          <a:xfrm>
            <a:off x="0" y="866058"/>
            <a:ext cx="12192000" cy="4064000"/>
          </a:xfrm>
          <a:prstGeom prst="rect">
            <a:avLst/>
          </a:prstGeom>
        </p:spPr>
      </p:pic>
    </p:spTree>
    <p:extLst>
      <p:ext uri="{BB962C8B-B14F-4D97-AF65-F5344CB8AC3E}">
        <p14:creationId xmlns:p14="http://schemas.microsoft.com/office/powerpoint/2010/main" val="26466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8B0D83-372B-BDC3-49A0-8CE4C1CB2AC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screenshot of a graph&#10;&#10;AI-generated content may be incorrect.">
            <a:extLst>
              <a:ext uri="{FF2B5EF4-FFF2-40B4-BE49-F238E27FC236}">
                <a16:creationId xmlns:a16="http://schemas.microsoft.com/office/drawing/2014/main" id="{13671192-0BA3-80BB-B446-932A526C07CF}"/>
              </a:ext>
            </a:extLst>
          </p:cNvPr>
          <p:cNvPicPr>
            <a:picLocks noChangeAspect="1"/>
          </p:cNvPicPr>
          <p:nvPr/>
        </p:nvPicPr>
        <p:blipFill>
          <a:blip r:embed="rId3"/>
          <a:stretch>
            <a:fillRect/>
          </a:stretch>
        </p:blipFill>
        <p:spPr>
          <a:xfrm>
            <a:off x="7624617" y="520749"/>
            <a:ext cx="2610253"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7" name="Arc 16">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F151157-0CA8-F8D5-11B4-548E242603A7}"/>
              </a:ext>
            </a:extLst>
          </p:cNvPr>
          <p:cNvSpPr txBox="1">
            <a:spLocks/>
          </p:cNvSpPr>
          <p:nvPr/>
        </p:nvSpPr>
        <p:spPr>
          <a:xfrm>
            <a:off x="567345" y="520749"/>
            <a:ext cx="654079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7AC06"/>
                </a:solidFill>
                <a:effectLst/>
                <a:uLnTx/>
                <a:uFillTx/>
                <a:latin typeface="Myriad Pro" panose="020B0503030403020204" pitchFamily="34" charset="0"/>
                <a:ea typeface="+mj-ea"/>
                <a:cs typeface="+mj-cs"/>
              </a:rPr>
              <a:t>Reframing our Mindset</a:t>
            </a:r>
          </a:p>
        </p:txBody>
      </p:sp>
      <p:sp>
        <p:nvSpPr>
          <p:cNvPr id="8" name="Content Placeholder 2">
            <a:extLst>
              <a:ext uri="{FF2B5EF4-FFF2-40B4-BE49-F238E27FC236}">
                <a16:creationId xmlns:a16="http://schemas.microsoft.com/office/drawing/2014/main" id="{1AF603D0-60B8-9FEA-DFC6-B051054E673F}"/>
              </a:ext>
            </a:extLst>
          </p:cNvPr>
          <p:cNvSpPr txBox="1">
            <a:spLocks/>
          </p:cNvSpPr>
          <p:nvPr/>
        </p:nvSpPr>
        <p:spPr>
          <a:xfrm>
            <a:off x="838201" y="1984443"/>
            <a:ext cx="5257800" cy="41925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Choice versus Circumstance</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Evolving understanding of things that contribute to glycemia</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5715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EA72E"/>
                </a:solidFill>
                <a:effectLst/>
                <a:uLnTx/>
                <a:uFillTx/>
                <a:latin typeface="Myriad Pro" panose="020B0503030403020204" pitchFamily="34" charset="0"/>
                <a:ea typeface="+mn-ea"/>
                <a:cs typeface="+mn-cs"/>
              </a:rPr>
              <a:t>Perfection Does NOT Exist</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3F6D762-09C7-EEEF-C1A1-FD04C2EC8770}"/>
              </a:ext>
            </a:extLst>
          </p:cNvPr>
          <p:cNvPicPr>
            <a:picLocks noChangeAspect="1"/>
          </p:cNvPicPr>
          <p:nvPr/>
        </p:nvPicPr>
        <p:blipFill>
          <a:blip r:embed="rId4"/>
          <a:stretch>
            <a:fillRect/>
          </a:stretch>
        </p:blipFill>
        <p:spPr>
          <a:xfrm>
            <a:off x="0" y="6572251"/>
            <a:ext cx="12192000" cy="285749"/>
          </a:xfrm>
          <a:prstGeom prst="rect">
            <a:avLst/>
          </a:prstGeom>
        </p:spPr>
      </p:pic>
      <p:pic>
        <p:nvPicPr>
          <p:cNvPr id="4" name="Picture 3" descr="A screen shot of a graph&#10;&#10;AI-generated content may be incorrect.">
            <a:extLst>
              <a:ext uri="{FF2B5EF4-FFF2-40B4-BE49-F238E27FC236}">
                <a16:creationId xmlns:a16="http://schemas.microsoft.com/office/drawing/2014/main" id="{90C23551-676B-2D93-95E6-2D186AB976AB}"/>
              </a:ext>
            </a:extLst>
          </p:cNvPr>
          <p:cNvPicPr>
            <a:picLocks noChangeAspect="1"/>
          </p:cNvPicPr>
          <p:nvPr/>
        </p:nvPicPr>
        <p:blipFill>
          <a:blip r:embed="rId5"/>
          <a:stretch>
            <a:fillRect/>
          </a:stretch>
        </p:blipFill>
        <p:spPr>
          <a:xfrm>
            <a:off x="5981662" y="0"/>
            <a:ext cx="3160690" cy="6858000"/>
          </a:xfrm>
          <a:prstGeom prst="rect">
            <a:avLst/>
          </a:prstGeom>
        </p:spPr>
      </p:pic>
      <p:pic>
        <p:nvPicPr>
          <p:cNvPr id="12" name="Picture 11" descr="A screenshot of a phone&#10;&#10;AI-generated content may be incorrect.">
            <a:extLst>
              <a:ext uri="{FF2B5EF4-FFF2-40B4-BE49-F238E27FC236}">
                <a16:creationId xmlns:a16="http://schemas.microsoft.com/office/drawing/2014/main" id="{00DD389C-8EDE-D9B0-63D7-82C64911DC69}"/>
              </a:ext>
            </a:extLst>
          </p:cNvPr>
          <p:cNvPicPr>
            <a:picLocks noChangeAspect="1"/>
          </p:cNvPicPr>
          <p:nvPr/>
        </p:nvPicPr>
        <p:blipFill>
          <a:blip r:embed="rId6"/>
          <a:stretch>
            <a:fillRect/>
          </a:stretch>
        </p:blipFill>
        <p:spPr>
          <a:xfrm>
            <a:off x="3947449" y="14380"/>
            <a:ext cx="3160690" cy="6858000"/>
          </a:xfrm>
          <a:prstGeom prst="rect">
            <a:avLst/>
          </a:prstGeom>
        </p:spPr>
      </p:pic>
      <p:pic>
        <p:nvPicPr>
          <p:cNvPr id="16" name="Picture 15" descr="A screenshot of a phone&#10;&#10;AI-generated content may be incorrect.">
            <a:extLst>
              <a:ext uri="{FF2B5EF4-FFF2-40B4-BE49-F238E27FC236}">
                <a16:creationId xmlns:a16="http://schemas.microsoft.com/office/drawing/2014/main" id="{20E7318E-0B84-3C1F-AFBA-E0E2A98CDE1F}"/>
              </a:ext>
            </a:extLst>
          </p:cNvPr>
          <p:cNvPicPr>
            <a:picLocks noChangeAspect="1"/>
          </p:cNvPicPr>
          <p:nvPr/>
        </p:nvPicPr>
        <p:blipFill>
          <a:blip r:embed="rId7"/>
          <a:stretch>
            <a:fillRect/>
          </a:stretch>
        </p:blipFill>
        <p:spPr>
          <a:xfrm>
            <a:off x="2039804" y="14380"/>
            <a:ext cx="3160690" cy="6858000"/>
          </a:xfrm>
          <a:prstGeom prst="rect">
            <a:avLst/>
          </a:prstGeom>
        </p:spPr>
      </p:pic>
      <p:pic>
        <p:nvPicPr>
          <p:cNvPr id="19" name="Picture 18" descr="A screenshot of a phone&#10;&#10;AI-generated content may be incorrect.">
            <a:extLst>
              <a:ext uri="{FF2B5EF4-FFF2-40B4-BE49-F238E27FC236}">
                <a16:creationId xmlns:a16="http://schemas.microsoft.com/office/drawing/2014/main" id="{8D71869E-7DB2-7775-210D-A65DA33CD376}"/>
              </a:ext>
            </a:extLst>
          </p:cNvPr>
          <p:cNvPicPr>
            <a:picLocks noChangeAspect="1"/>
          </p:cNvPicPr>
          <p:nvPr/>
        </p:nvPicPr>
        <p:blipFill>
          <a:blip r:embed="rId8"/>
          <a:stretch>
            <a:fillRect/>
          </a:stretch>
        </p:blipFill>
        <p:spPr>
          <a:xfrm>
            <a:off x="0" y="0"/>
            <a:ext cx="3160690" cy="6858000"/>
          </a:xfrm>
          <a:prstGeom prst="rect">
            <a:avLst/>
          </a:prstGeom>
        </p:spPr>
      </p:pic>
    </p:spTree>
    <p:extLst>
      <p:ext uri="{BB962C8B-B14F-4D97-AF65-F5344CB8AC3E}">
        <p14:creationId xmlns:p14="http://schemas.microsoft.com/office/powerpoint/2010/main" val="6039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DB9EE-4143-658A-CFF7-E7EBFE657D88}"/>
              </a:ext>
            </a:extLst>
          </p:cNvPr>
          <p:cNvSpPr>
            <a:spLocks noGrp="1"/>
          </p:cNvSpPr>
          <p:nvPr>
            <p:ph type="title"/>
          </p:nvPr>
        </p:nvSpPr>
        <p:spPr/>
        <p:txBody>
          <a:bodyPr/>
          <a:lstStyle/>
          <a:p>
            <a:r>
              <a:rPr lang="en-US" dirty="0">
                <a:solidFill>
                  <a:srgbClr val="F7AC06"/>
                </a:solidFill>
                <a:latin typeface="Myriad Pro" panose="020B0503030403020204" pitchFamily="34" charset="0"/>
              </a:rPr>
              <a:t>Stigma</a:t>
            </a:r>
          </a:p>
        </p:txBody>
      </p:sp>
      <p:pic>
        <p:nvPicPr>
          <p:cNvPr id="4" name="Online Media 3" descr="How are microaggressions like mosquitoes?">
            <a:hlinkClick r:id="" action="ppaction://media"/>
            <a:extLst>
              <a:ext uri="{FF2B5EF4-FFF2-40B4-BE49-F238E27FC236}">
                <a16:creationId xmlns:a16="http://schemas.microsoft.com/office/drawing/2014/main" id="{0D4E06E4-255E-4628-2D9B-67F571323D88}"/>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pic>
        <p:nvPicPr>
          <p:cNvPr id="3" name="Picture 2">
            <a:extLst>
              <a:ext uri="{FF2B5EF4-FFF2-40B4-BE49-F238E27FC236}">
                <a16:creationId xmlns:a16="http://schemas.microsoft.com/office/drawing/2014/main" id="{1F76B878-9AD1-B978-6063-94748F747BE4}"/>
              </a:ext>
            </a:extLst>
          </p:cNvPr>
          <p:cNvPicPr>
            <a:picLocks noChangeAspect="1"/>
          </p:cNvPicPr>
          <p:nvPr/>
        </p:nvPicPr>
        <p:blipFill>
          <a:blip r:embed="rId4"/>
          <a:stretch>
            <a:fillRect/>
          </a:stretch>
        </p:blipFill>
        <p:spPr>
          <a:xfrm>
            <a:off x="0" y="6572251"/>
            <a:ext cx="12192000" cy="285749"/>
          </a:xfrm>
          <a:prstGeom prst="rect">
            <a:avLst/>
          </a:prstGeom>
        </p:spPr>
      </p:pic>
    </p:spTree>
    <p:extLst>
      <p:ext uri="{BB962C8B-B14F-4D97-AF65-F5344CB8AC3E}">
        <p14:creationId xmlns:p14="http://schemas.microsoft.com/office/powerpoint/2010/main" val="7889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07B205-A122-943A-073B-801CEE8CC7FF}"/>
              </a:ext>
            </a:extLst>
          </p:cNvPr>
          <p:cNvPicPr>
            <a:picLocks noChangeAspect="1"/>
          </p:cNvPicPr>
          <p:nvPr/>
        </p:nvPicPr>
        <p:blipFill>
          <a:blip r:embed="rId2"/>
          <a:stretch>
            <a:fillRect/>
          </a:stretch>
        </p:blipFill>
        <p:spPr>
          <a:xfrm>
            <a:off x="2331533" y="769869"/>
            <a:ext cx="7922187" cy="5802382"/>
          </a:xfrm>
          <a:prstGeom prst="rect">
            <a:avLst/>
          </a:prstGeom>
        </p:spPr>
      </p:pic>
      <p:sp>
        <p:nvSpPr>
          <p:cNvPr id="5" name="TextBox 4">
            <a:extLst>
              <a:ext uri="{FF2B5EF4-FFF2-40B4-BE49-F238E27FC236}">
                <a16:creationId xmlns:a16="http://schemas.microsoft.com/office/drawing/2014/main" id="{252D5C03-45F9-A6DF-B9E5-E5BBF64143BF}"/>
              </a:ext>
            </a:extLst>
          </p:cNvPr>
          <p:cNvSpPr txBox="1"/>
          <p:nvPr/>
        </p:nvSpPr>
        <p:spPr>
          <a:xfrm>
            <a:off x="10432543" y="6130350"/>
            <a:ext cx="3518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Dstigmatize.org</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4EDDB37-9EEF-BB30-F5B5-1EA9884A8E43}"/>
              </a:ext>
            </a:extLst>
          </p:cNvPr>
          <p:cNvSpPr txBox="1"/>
          <p:nvPr/>
        </p:nvSpPr>
        <p:spPr>
          <a:xfrm>
            <a:off x="658351" y="259205"/>
            <a:ext cx="184217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AC06"/>
                </a:solidFill>
                <a:effectLst/>
                <a:uLnTx/>
                <a:uFillTx/>
                <a:latin typeface="Myriad Pro" panose="020B0503030403020204" pitchFamily="34" charset="0"/>
                <a:ea typeface="+mn-ea"/>
                <a:cs typeface="+mn-cs"/>
              </a:rPr>
              <a:t>Stigma</a:t>
            </a:r>
          </a:p>
        </p:txBody>
      </p:sp>
      <p:pic>
        <p:nvPicPr>
          <p:cNvPr id="2" name="Picture 1">
            <a:extLst>
              <a:ext uri="{FF2B5EF4-FFF2-40B4-BE49-F238E27FC236}">
                <a16:creationId xmlns:a16="http://schemas.microsoft.com/office/drawing/2014/main" id="{9AD009C2-8D72-0B94-F53C-8E15BC9C4009}"/>
              </a:ext>
            </a:extLst>
          </p:cNvPr>
          <p:cNvPicPr>
            <a:picLocks noChangeAspect="1"/>
          </p:cNvPicPr>
          <p:nvPr/>
        </p:nvPicPr>
        <p:blipFill>
          <a:blip r:embed="rId3"/>
          <a:stretch>
            <a:fillRect/>
          </a:stretch>
        </p:blipFill>
        <p:spPr>
          <a:xfrm>
            <a:off x="0" y="6572251"/>
            <a:ext cx="12192000" cy="285749"/>
          </a:xfrm>
          <a:prstGeom prst="rect">
            <a:avLst/>
          </a:prstGeom>
        </p:spPr>
      </p:pic>
    </p:spTree>
    <p:extLst>
      <p:ext uri="{BB962C8B-B14F-4D97-AF65-F5344CB8AC3E}">
        <p14:creationId xmlns:p14="http://schemas.microsoft.com/office/powerpoint/2010/main" val="238800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D523-D8D9-01E9-203E-8B714B10A3C0}"/>
              </a:ext>
            </a:extLst>
          </p:cNvPr>
          <p:cNvSpPr>
            <a:spLocks noGrp="1"/>
          </p:cNvSpPr>
          <p:nvPr>
            <p:ph type="title"/>
          </p:nvPr>
        </p:nvSpPr>
        <p:spPr/>
        <p:txBody>
          <a:bodyPr/>
          <a:lstStyle/>
          <a:p>
            <a:r>
              <a:rPr lang="en-US" dirty="0">
                <a:solidFill>
                  <a:srgbClr val="F7AC06"/>
                </a:solidFill>
                <a:latin typeface="Myriad Pro" panose="020B0503030403020204" pitchFamily="34" charset="0"/>
              </a:rPr>
              <a:t>Effects of Bias + Stigma</a:t>
            </a:r>
          </a:p>
        </p:txBody>
      </p:sp>
      <p:sp>
        <p:nvSpPr>
          <p:cNvPr id="3" name="Content Placeholder 2">
            <a:extLst>
              <a:ext uri="{FF2B5EF4-FFF2-40B4-BE49-F238E27FC236}">
                <a16:creationId xmlns:a16="http://schemas.microsoft.com/office/drawing/2014/main" id="{DAF4DF1E-925D-6A1F-80C4-EC42B326B367}"/>
              </a:ext>
            </a:extLst>
          </p:cNvPr>
          <p:cNvSpPr>
            <a:spLocks noGrp="1"/>
          </p:cNvSpPr>
          <p:nvPr>
            <p:ph idx="1"/>
          </p:nvPr>
        </p:nvSpPr>
        <p:spPr>
          <a:xfrm>
            <a:off x="838200" y="1544914"/>
            <a:ext cx="10515600" cy="4351338"/>
          </a:xfrm>
        </p:spPr>
        <p:txBody>
          <a:bodyPr>
            <a:normAutofit fontScale="92500" lnSpcReduction="20000"/>
          </a:bodyPr>
          <a:lstStyle/>
          <a:p>
            <a:pPr algn="l">
              <a:lnSpc>
                <a:spcPct val="100000"/>
              </a:lnSpc>
              <a:spcBef>
                <a:spcPts val="2000"/>
              </a:spcBef>
              <a:spcAft>
                <a:spcPts val="2000"/>
              </a:spcAft>
            </a:pPr>
            <a:r>
              <a:rPr lang="en-US" b="0" dirty="0">
                <a:solidFill>
                  <a:srgbClr val="212121"/>
                </a:solidFill>
                <a:effectLst/>
                <a:latin typeface="Myriad Pro" panose="020B0503030403020204" pitchFamily="34" charset="0"/>
              </a:rPr>
              <a:t>“Yeah. I just got offered that recently when I went to my doctor on Wednesday. Never before, and I've had it for a year and a half. I didn't know the technology existed.”</a:t>
            </a:r>
          </a:p>
          <a:p>
            <a:pPr algn="l">
              <a:lnSpc>
                <a:spcPct val="100000"/>
              </a:lnSpc>
              <a:spcBef>
                <a:spcPts val="2000"/>
              </a:spcBef>
              <a:spcAft>
                <a:spcPts val="2000"/>
              </a:spcAft>
            </a:pPr>
            <a:r>
              <a:rPr lang="en-US" b="0" dirty="0">
                <a:solidFill>
                  <a:srgbClr val="212121"/>
                </a:solidFill>
                <a:effectLst/>
                <a:latin typeface="Myriad Pro" panose="020B0503030403020204" pitchFamily="34" charset="0"/>
              </a:rPr>
              <a:t>“I didn't really have a choice as to why I didn't get it [CGM and insulin pump]. I couldn't have it because my blood sugar was always high.”</a:t>
            </a:r>
            <a:endParaRPr lang="en-US" dirty="0">
              <a:solidFill>
                <a:srgbClr val="212121"/>
              </a:solidFill>
              <a:latin typeface="Myriad Pro" panose="020B0503030403020204" pitchFamily="34" charset="0"/>
            </a:endParaRPr>
          </a:p>
          <a:p>
            <a:pPr algn="l">
              <a:lnSpc>
                <a:spcPct val="100000"/>
              </a:lnSpc>
              <a:spcBef>
                <a:spcPts val="2000"/>
              </a:spcBef>
              <a:spcAft>
                <a:spcPts val="2000"/>
              </a:spcAft>
            </a:pPr>
            <a:r>
              <a:rPr lang="en-US" b="0" dirty="0">
                <a:solidFill>
                  <a:srgbClr val="212121"/>
                </a:solidFill>
                <a:effectLst/>
                <a:latin typeface="Myriad Pro" panose="020B0503030403020204" pitchFamily="34" charset="0"/>
              </a:rPr>
              <a:t>“He [the doctor] just said if I was a bit more responsible, if I'm getting my numbers under control, then he would see if I should get the pump or not. But then in my mind I'm like, Wouldn't you want me to get the pump anyway so I can control my diabetes and so my numbers can get better?”</a:t>
            </a:r>
          </a:p>
        </p:txBody>
      </p:sp>
      <p:sp>
        <p:nvSpPr>
          <p:cNvPr id="4" name="TextBox 3">
            <a:extLst>
              <a:ext uri="{FF2B5EF4-FFF2-40B4-BE49-F238E27FC236}">
                <a16:creationId xmlns:a16="http://schemas.microsoft.com/office/drawing/2014/main" id="{6D5DAD8B-F27C-BEAE-78AC-55E5606AC11E}"/>
              </a:ext>
            </a:extLst>
          </p:cNvPr>
          <p:cNvSpPr txBox="1"/>
          <p:nvPr/>
        </p:nvSpPr>
        <p:spPr>
          <a:xfrm>
            <a:off x="3871329" y="6046116"/>
            <a:ext cx="8160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“I Didn't Really Have a Choice”: Qualitative Analysis of Racial-Ethnic Disparities in Diabetes Technology Use Among Young Adults with Type 1 Diabetes, </a:t>
            </a:r>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Diabetes Technology &amp; Therapeutics, September 2021</a:t>
            </a:r>
            <a:endParaRPr kumimoji="0" lang="en-US" sz="11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2B9F41AE-71D6-FEBB-545F-223F0EB04B0A}"/>
              </a:ext>
            </a:extLst>
          </p:cNvPr>
          <p:cNvPicPr>
            <a:picLocks noChangeAspect="1"/>
          </p:cNvPicPr>
          <p:nvPr/>
        </p:nvPicPr>
        <p:blipFill>
          <a:blip r:embed="rId3"/>
          <a:stretch>
            <a:fillRect/>
          </a:stretch>
        </p:blipFill>
        <p:spPr>
          <a:xfrm>
            <a:off x="0" y="6572251"/>
            <a:ext cx="12192000" cy="285749"/>
          </a:xfrm>
          <a:prstGeom prst="rect">
            <a:avLst/>
          </a:prstGeom>
        </p:spPr>
      </p:pic>
    </p:spTree>
    <p:extLst>
      <p:ext uri="{BB962C8B-B14F-4D97-AF65-F5344CB8AC3E}">
        <p14:creationId xmlns:p14="http://schemas.microsoft.com/office/powerpoint/2010/main" val="1720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able with text on it&#10;&#10;Description automatically generated">
            <a:extLst>
              <a:ext uri="{FF2B5EF4-FFF2-40B4-BE49-F238E27FC236}">
                <a16:creationId xmlns:a16="http://schemas.microsoft.com/office/drawing/2014/main" id="{6F5B713C-6364-E20F-2C9C-6B50A557BD03}"/>
              </a:ext>
            </a:extLst>
          </p:cNvPr>
          <p:cNvPicPr>
            <a:picLocks noGrp="1" noChangeAspect="1"/>
          </p:cNvPicPr>
          <p:nvPr>
            <p:ph idx="1"/>
          </p:nvPr>
        </p:nvPicPr>
        <p:blipFill>
          <a:blip r:embed="rId2"/>
          <a:srcRect l="1915" r="4941"/>
          <a:stretch>
            <a:fillRect/>
          </a:stretch>
        </p:blipFill>
        <p:spPr>
          <a:xfrm>
            <a:off x="1177412" y="495982"/>
            <a:ext cx="9837175" cy="5571067"/>
          </a:xfrm>
          <a:prstGeom prst="rect">
            <a:avLst/>
          </a:prstGeom>
        </p:spPr>
      </p:pic>
      <p:pic>
        <p:nvPicPr>
          <p:cNvPr id="2" name="Picture 1">
            <a:extLst>
              <a:ext uri="{FF2B5EF4-FFF2-40B4-BE49-F238E27FC236}">
                <a16:creationId xmlns:a16="http://schemas.microsoft.com/office/drawing/2014/main" id="{5A883B7B-8A3D-D67F-AC75-1DDDA5E5755F}"/>
              </a:ext>
            </a:extLst>
          </p:cNvPr>
          <p:cNvPicPr>
            <a:picLocks noChangeAspect="1"/>
          </p:cNvPicPr>
          <p:nvPr/>
        </p:nvPicPr>
        <p:blipFill>
          <a:blip r:embed="rId3"/>
          <a:stretch>
            <a:fillRect/>
          </a:stretch>
        </p:blipFill>
        <p:spPr>
          <a:xfrm>
            <a:off x="0" y="6572251"/>
            <a:ext cx="12192000" cy="285749"/>
          </a:xfrm>
          <a:prstGeom prst="rect">
            <a:avLst/>
          </a:prstGeom>
        </p:spPr>
      </p:pic>
    </p:spTree>
    <p:extLst>
      <p:ext uri="{BB962C8B-B14F-4D97-AF65-F5344CB8AC3E}">
        <p14:creationId xmlns:p14="http://schemas.microsoft.com/office/powerpoint/2010/main" val="345460504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Props1.xml><?xml version="1.0" encoding="utf-8"?>
<ds:datastoreItem xmlns:ds="http://schemas.openxmlformats.org/officeDocument/2006/customXml" ds:itemID="{F9364CA3-0AD9-4551-A9F9-07AFE005033C}">
  <ds:schemaRefs>
    <ds:schemaRef ds:uri="http://schemas.microsoft.com/sharepoint/v3/contenttype/forms"/>
  </ds:schemaRefs>
</ds:datastoreItem>
</file>

<file path=customXml/itemProps2.xml><?xml version="1.0" encoding="utf-8"?>
<ds:datastoreItem xmlns:ds="http://schemas.openxmlformats.org/officeDocument/2006/customXml" ds:itemID="{C45EDB52-BA27-4ABB-8E26-5496A70B5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3CBAAC-D272-48AE-8F57-EA343997FF34}">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21</Slides>
  <Notes>6</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Custom Design</vt:lpstr>
      <vt:lpstr>1_Office Theme</vt:lpstr>
      <vt:lpstr>PowerPoint Presentation</vt:lpstr>
      <vt:lpstr>PowerPoint Presentation</vt:lpstr>
      <vt:lpstr>PowerPoint Presentation</vt:lpstr>
      <vt:lpstr>PowerPoint Presentation</vt:lpstr>
      <vt:lpstr>PowerPoint Presentation</vt:lpstr>
      <vt:lpstr>Stigma</vt:lpstr>
      <vt:lpstr>PowerPoint Presentation</vt:lpstr>
      <vt:lpstr>Effects of Bias + Stigma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a Full-Time Job with No Vacation</vt:lpstr>
      <vt:lpstr>PowerPoint Presentation</vt:lpstr>
      <vt:lpstr>PowerPoint Presentation</vt:lpstr>
      <vt:lpstr>PowerPoint Presentation</vt:lpstr>
      <vt:lpstr>PowerPoint Presentation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2025-11-17T19:39:03Z</dcterms:created>
  <dcterms:modified xsi:type="dcterms:W3CDTF">2025-11-17T19:39:43Z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