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3165" r:id="rId5"/>
    <p:sldId id="3171" r:id="rId6"/>
    <p:sldId id="284" r:id="rId7"/>
    <p:sldId id="281" r:id="rId8"/>
    <p:sldId id="2141411582" r:id="rId9"/>
    <p:sldId id="285" r:id="rId10"/>
    <p:sldId id="290" r:id="rId11"/>
    <p:sldId id="292" r:id="rId12"/>
    <p:sldId id="295" r:id="rId13"/>
    <p:sldId id="2147473642" r:id="rId14"/>
    <p:sldId id="2147473643" r:id="rId15"/>
    <p:sldId id="293" r:id="rId16"/>
    <p:sldId id="294" r:id="rId17"/>
    <p:sldId id="291" r:id="rId18"/>
    <p:sldId id="214747364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638263-6AEF-721D-A9D3-D22DCB9965DF}" v="16" dt="2025-11-14T16:58:40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Rainey" userId="S::crainey@t1dexchange.org::c66522fd-7f79-4e4b-9477-0af3b7aa6656" providerId="AD" clId="Web-{FF638263-6AEF-721D-A9D3-D22DCB9965DF}"/>
    <pc:docChg chg="addSld delSld">
      <pc:chgData name="Claire Rainey" userId="S::crainey@t1dexchange.org::c66522fd-7f79-4e4b-9477-0af3b7aa6656" providerId="AD" clId="Web-{FF638263-6AEF-721D-A9D3-D22DCB9965DF}" dt="2025-11-14T16:58:40.694" v="15"/>
      <pc:docMkLst>
        <pc:docMk/>
      </pc:docMkLst>
      <pc:sldChg chg="del">
        <pc:chgData name="Claire Rainey" userId="S::crainey@t1dexchange.org::c66522fd-7f79-4e4b-9477-0af3b7aa6656" providerId="AD" clId="Web-{FF638263-6AEF-721D-A9D3-D22DCB9965DF}" dt="2025-11-14T16:58:40.694" v="15"/>
        <pc:sldMkLst>
          <pc:docMk/>
          <pc:sldMk cId="109857222" sldId="256"/>
        </pc:sldMkLst>
      </pc:sldChg>
      <pc:sldChg chg="add">
        <pc:chgData name="Claire Rainey" userId="S::crainey@t1dexchange.org::c66522fd-7f79-4e4b-9477-0af3b7aa6656" providerId="AD" clId="Web-{FF638263-6AEF-721D-A9D3-D22DCB9965DF}" dt="2025-11-14T16:58:36.116" v="3"/>
        <pc:sldMkLst>
          <pc:docMk/>
          <pc:sldMk cId="1894124926" sldId="281"/>
        </pc:sldMkLst>
      </pc:sldChg>
      <pc:sldChg chg="add">
        <pc:chgData name="Claire Rainey" userId="S::crainey@t1dexchange.org::c66522fd-7f79-4e4b-9477-0af3b7aa6656" providerId="AD" clId="Web-{FF638263-6AEF-721D-A9D3-D22DCB9965DF}" dt="2025-11-14T16:58:36.069" v="2"/>
        <pc:sldMkLst>
          <pc:docMk/>
          <pc:sldMk cId="2252957812" sldId="284"/>
        </pc:sldMkLst>
      </pc:sldChg>
      <pc:sldChg chg="add">
        <pc:chgData name="Claire Rainey" userId="S::crainey@t1dexchange.org::c66522fd-7f79-4e4b-9477-0af3b7aa6656" providerId="AD" clId="Web-{FF638263-6AEF-721D-A9D3-D22DCB9965DF}" dt="2025-11-14T16:58:36.304" v="5"/>
        <pc:sldMkLst>
          <pc:docMk/>
          <pc:sldMk cId="3741543845" sldId="285"/>
        </pc:sldMkLst>
      </pc:sldChg>
      <pc:sldChg chg="add">
        <pc:chgData name="Claire Rainey" userId="S::crainey@t1dexchange.org::c66522fd-7f79-4e4b-9477-0af3b7aa6656" providerId="AD" clId="Web-{FF638263-6AEF-721D-A9D3-D22DCB9965DF}" dt="2025-11-14T16:58:36.429" v="6"/>
        <pc:sldMkLst>
          <pc:docMk/>
          <pc:sldMk cId="1062341922" sldId="290"/>
        </pc:sldMkLst>
      </pc:sldChg>
      <pc:sldChg chg="add">
        <pc:chgData name="Claire Rainey" userId="S::crainey@t1dexchange.org::c66522fd-7f79-4e4b-9477-0af3b7aa6656" providerId="AD" clId="Web-{FF638263-6AEF-721D-A9D3-D22DCB9965DF}" dt="2025-11-14T16:58:37.554" v="13"/>
        <pc:sldMkLst>
          <pc:docMk/>
          <pc:sldMk cId="990045046" sldId="291"/>
        </pc:sldMkLst>
      </pc:sldChg>
      <pc:sldChg chg="add">
        <pc:chgData name="Claire Rainey" userId="S::crainey@t1dexchange.org::c66522fd-7f79-4e4b-9477-0af3b7aa6656" providerId="AD" clId="Web-{FF638263-6AEF-721D-A9D3-D22DCB9965DF}" dt="2025-11-14T16:58:36.522" v="7"/>
        <pc:sldMkLst>
          <pc:docMk/>
          <pc:sldMk cId="2112817394" sldId="292"/>
        </pc:sldMkLst>
      </pc:sldChg>
      <pc:sldChg chg="add">
        <pc:chgData name="Claire Rainey" userId="S::crainey@t1dexchange.org::c66522fd-7f79-4e4b-9477-0af3b7aa6656" providerId="AD" clId="Web-{FF638263-6AEF-721D-A9D3-D22DCB9965DF}" dt="2025-11-14T16:58:37.304" v="11"/>
        <pc:sldMkLst>
          <pc:docMk/>
          <pc:sldMk cId="3377302619" sldId="293"/>
        </pc:sldMkLst>
      </pc:sldChg>
      <pc:sldChg chg="add">
        <pc:chgData name="Claire Rainey" userId="S::crainey@t1dexchange.org::c66522fd-7f79-4e4b-9477-0af3b7aa6656" providerId="AD" clId="Web-{FF638263-6AEF-721D-A9D3-D22DCB9965DF}" dt="2025-11-14T16:58:37.460" v="12"/>
        <pc:sldMkLst>
          <pc:docMk/>
          <pc:sldMk cId="1551277339" sldId="294"/>
        </pc:sldMkLst>
      </pc:sldChg>
      <pc:sldChg chg="add">
        <pc:chgData name="Claire Rainey" userId="S::crainey@t1dexchange.org::c66522fd-7f79-4e4b-9477-0af3b7aa6656" providerId="AD" clId="Web-{FF638263-6AEF-721D-A9D3-D22DCB9965DF}" dt="2025-11-14T16:58:36.647" v="8"/>
        <pc:sldMkLst>
          <pc:docMk/>
          <pc:sldMk cId="1642731790" sldId="295"/>
        </pc:sldMkLst>
      </pc:sldChg>
      <pc:sldChg chg="add">
        <pc:chgData name="Claire Rainey" userId="S::crainey@t1dexchange.org::c66522fd-7f79-4e4b-9477-0af3b7aa6656" providerId="AD" clId="Web-{FF638263-6AEF-721D-A9D3-D22DCB9965DF}" dt="2025-11-14T16:58:35.850" v="0"/>
        <pc:sldMkLst>
          <pc:docMk/>
          <pc:sldMk cId="1553173645" sldId="3165"/>
        </pc:sldMkLst>
      </pc:sldChg>
      <pc:sldChg chg="add">
        <pc:chgData name="Claire Rainey" userId="S::crainey@t1dexchange.org::c66522fd-7f79-4e4b-9477-0af3b7aa6656" providerId="AD" clId="Web-{FF638263-6AEF-721D-A9D3-D22DCB9965DF}" dt="2025-11-14T16:58:35.975" v="1"/>
        <pc:sldMkLst>
          <pc:docMk/>
          <pc:sldMk cId="2710618521" sldId="3171"/>
        </pc:sldMkLst>
      </pc:sldChg>
      <pc:sldChg chg="add">
        <pc:chgData name="Claire Rainey" userId="S::crainey@t1dexchange.org::c66522fd-7f79-4e4b-9477-0af3b7aa6656" providerId="AD" clId="Web-{FF638263-6AEF-721D-A9D3-D22DCB9965DF}" dt="2025-11-14T16:58:36.163" v="4"/>
        <pc:sldMkLst>
          <pc:docMk/>
          <pc:sldMk cId="681012685" sldId="2141411582"/>
        </pc:sldMkLst>
      </pc:sldChg>
      <pc:sldChg chg="add">
        <pc:chgData name="Claire Rainey" userId="S::crainey@t1dexchange.org::c66522fd-7f79-4e4b-9477-0af3b7aa6656" providerId="AD" clId="Web-{FF638263-6AEF-721D-A9D3-D22DCB9965DF}" dt="2025-11-14T16:58:36.850" v="9"/>
        <pc:sldMkLst>
          <pc:docMk/>
          <pc:sldMk cId="2400701023" sldId="2147473642"/>
        </pc:sldMkLst>
      </pc:sldChg>
      <pc:sldChg chg="add">
        <pc:chgData name="Claire Rainey" userId="S::crainey@t1dexchange.org::c66522fd-7f79-4e4b-9477-0af3b7aa6656" providerId="AD" clId="Web-{FF638263-6AEF-721D-A9D3-D22DCB9965DF}" dt="2025-11-14T16:58:37.116" v="10"/>
        <pc:sldMkLst>
          <pc:docMk/>
          <pc:sldMk cId="1619790257" sldId="2147473643"/>
        </pc:sldMkLst>
      </pc:sldChg>
      <pc:sldChg chg="add">
        <pc:chgData name="Claire Rainey" userId="S::crainey@t1dexchange.org::c66522fd-7f79-4e4b-9477-0af3b7aa6656" providerId="AD" clId="Web-{FF638263-6AEF-721D-A9D3-D22DCB9965DF}" dt="2025-11-14T16:58:37.788" v="14"/>
        <pc:sldMkLst>
          <pc:docMk/>
          <pc:sldMk cId="2117136811" sldId="2147473644"/>
        </pc:sldMkLst>
      </pc:sldChg>
      <pc:sldMasterChg chg="addSldLayout">
        <pc:chgData name="Claire Rainey" userId="S::crainey@t1dexchange.org::c66522fd-7f79-4e4b-9477-0af3b7aa6656" providerId="AD" clId="Web-{FF638263-6AEF-721D-A9D3-D22DCB9965DF}" dt="2025-11-14T16:58:37.788" v="14"/>
        <pc:sldMasterMkLst>
          <pc:docMk/>
          <pc:sldMasterMk cId="2460954070" sldId="2147483660"/>
        </pc:sldMasterMkLst>
        <pc:sldLayoutChg chg="add">
          <pc:chgData name="Claire Rainey" userId="S::crainey@t1dexchange.org::c66522fd-7f79-4e4b-9477-0af3b7aa6656" providerId="AD" clId="Web-{FF638263-6AEF-721D-A9D3-D22DCB9965DF}" dt="2025-11-14T16:58:36.850" v="9"/>
          <pc:sldLayoutMkLst>
            <pc:docMk/>
            <pc:sldMasterMk cId="2460954070" sldId="2147483660"/>
            <pc:sldLayoutMk cId="2385385350" sldId="2147483672"/>
          </pc:sldLayoutMkLst>
        </pc:sldLayoutChg>
        <pc:sldLayoutChg chg="add">
          <pc:chgData name="Claire Rainey" userId="S::crainey@t1dexchange.org::c66522fd-7f79-4e4b-9477-0af3b7aa6656" providerId="AD" clId="Web-{FF638263-6AEF-721D-A9D3-D22DCB9965DF}" dt="2025-11-14T16:58:37.788" v="14"/>
          <pc:sldLayoutMkLst>
            <pc:docMk/>
            <pc:sldMasterMk cId="2460954070" sldId="2147483660"/>
            <pc:sldLayoutMk cId="4047188166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935ED-E9FE-4650-A39B-4FBF57C7A559}" type="datetimeFigureOut"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6B591-9EB5-4964-B7D5-C1F1C84E62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7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AB749-BE83-9504-47A0-7222E6F67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B8809F-189A-56E7-376B-1DC1C4B3D3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4D0391-A9C6-F836-8838-6E97A3699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Include Trello link to the updated contact list for 41 Centers</a:t>
            </a:r>
          </a:p>
        </p:txBody>
      </p:sp>
    </p:spTree>
    <p:extLst>
      <p:ext uri="{BB962C8B-B14F-4D97-AF65-F5344CB8AC3E}">
        <p14:creationId xmlns:p14="http://schemas.microsoft.com/office/powerpoint/2010/main" val="194099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17284-F56C-5401-25A1-2CD495C5D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467504-364E-6254-C147-AD30F7D77A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6D63F2-A631-01FC-0FC8-22C5D2CE7B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Include Trello link to the updated contact list for 41 Centers</a:t>
            </a:r>
          </a:p>
        </p:txBody>
      </p:sp>
    </p:spTree>
    <p:extLst>
      <p:ext uri="{BB962C8B-B14F-4D97-AF65-F5344CB8AC3E}">
        <p14:creationId xmlns:p14="http://schemas.microsoft.com/office/powerpoint/2010/main" val="386330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8538535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3E4E8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BAD7F-97A3-A549-8DD2-3F48709C6F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EDA66-8AEA-0C45-845A-C94FE8499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881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jpe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24" Type="http://schemas.openxmlformats.org/officeDocument/2006/relationships/image" Target="../media/image34.pn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jpeg"/><Relationship Id="rId18" Type="http://schemas.openxmlformats.org/officeDocument/2006/relationships/image" Target="../media/image44.png"/><Relationship Id="rId26" Type="http://schemas.openxmlformats.org/officeDocument/2006/relationships/image" Target="../media/image50.png"/><Relationship Id="rId39" Type="http://schemas.openxmlformats.org/officeDocument/2006/relationships/image" Target="../media/image61.png"/><Relationship Id="rId21" Type="http://schemas.openxmlformats.org/officeDocument/2006/relationships/image" Target="../media/image46.png"/><Relationship Id="rId34" Type="http://schemas.openxmlformats.org/officeDocument/2006/relationships/image" Target="../media/image5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2.png"/><Relationship Id="rId20" Type="http://schemas.openxmlformats.org/officeDocument/2006/relationships/image" Target="../media/image45.png"/><Relationship Id="rId29" Type="http://schemas.openxmlformats.org/officeDocument/2006/relationships/image" Target="../media/image53.png"/><Relationship Id="rId41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8.jpe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59.png"/><Relationship Id="rId40" Type="http://schemas.openxmlformats.org/officeDocument/2006/relationships/image" Target="../media/image62.png"/><Relationship Id="rId5" Type="http://schemas.openxmlformats.org/officeDocument/2006/relationships/image" Target="../media/image25.jpeg"/><Relationship Id="rId15" Type="http://schemas.openxmlformats.org/officeDocument/2006/relationships/image" Target="../media/image41.png"/><Relationship Id="rId23" Type="http://schemas.openxmlformats.org/officeDocument/2006/relationships/image" Target="../media/image22.png"/><Relationship Id="rId28" Type="http://schemas.openxmlformats.org/officeDocument/2006/relationships/image" Target="../media/image52.png"/><Relationship Id="rId36" Type="http://schemas.openxmlformats.org/officeDocument/2006/relationships/image" Target="../media/image30.png"/><Relationship Id="rId10" Type="http://schemas.openxmlformats.org/officeDocument/2006/relationships/image" Target="../media/image17.jpeg"/><Relationship Id="rId19" Type="http://schemas.openxmlformats.org/officeDocument/2006/relationships/image" Target="../media/image21.jpeg"/><Relationship Id="rId31" Type="http://schemas.openxmlformats.org/officeDocument/2006/relationships/image" Target="../media/image55.png"/><Relationship Id="rId4" Type="http://schemas.openxmlformats.org/officeDocument/2006/relationships/image" Target="../media/image35.jpeg"/><Relationship Id="rId9" Type="http://schemas.openxmlformats.org/officeDocument/2006/relationships/image" Target="../media/image37.png"/><Relationship Id="rId14" Type="http://schemas.openxmlformats.org/officeDocument/2006/relationships/image" Target="../media/image40.jpeg"/><Relationship Id="rId22" Type="http://schemas.openxmlformats.org/officeDocument/2006/relationships/image" Target="../media/image47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28.png"/><Relationship Id="rId8" Type="http://schemas.openxmlformats.org/officeDocument/2006/relationships/image" Target="../media/image36.png"/><Relationship Id="rId3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43.png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C9FDAF9-212E-4713-9F16-FD34E8734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81" y="3227850"/>
            <a:ext cx="9374690" cy="373368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8C0C197-5D3E-4509-B2D0-D54A1AA16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0" y="138157"/>
            <a:ext cx="4773567" cy="337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73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26051-6971-B301-B710-71AC264AC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istorical Notes: More on OHSU crests and logos">
            <a:extLst>
              <a:ext uri="{FF2B5EF4-FFF2-40B4-BE49-F238E27FC236}">
                <a16:creationId xmlns:a16="http://schemas.microsoft.com/office/drawing/2014/main" id="{FA514ECA-D9DE-B922-30DD-78DA8CBAA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534" y="512573"/>
            <a:ext cx="2108835" cy="146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omi Berrie Diabetes Center at Columbia University Medical Center">
            <a:extLst>
              <a:ext uri="{FF2B5EF4-FFF2-40B4-BE49-F238E27FC236}">
                <a16:creationId xmlns:a16="http://schemas.microsoft.com/office/drawing/2014/main" id="{1E4334EA-F145-6087-5DDF-0D772E96AA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t="31910" r="17141" b="42150"/>
          <a:stretch/>
        </p:blipFill>
        <p:spPr bwMode="auto">
          <a:xfrm>
            <a:off x="8850198" y="5361171"/>
            <a:ext cx="2504964" cy="73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niversity Hospitals | Brands of the World™ | Download ...">
            <a:extLst>
              <a:ext uri="{FF2B5EF4-FFF2-40B4-BE49-F238E27FC236}">
                <a16:creationId xmlns:a16="http://schemas.microsoft.com/office/drawing/2014/main" id="{21847702-B7FB-979D-5E92-DCCDFBFFF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497" y="2663830"/>
            <a:ext cx="24765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Boston Medical Center » Center for Research to Evaluate &amp; Eliminate Dental  Disparities | Boston University">
            <a:extLst>
              <a:ext uri="{FF2B5EF4-FFF2-40B4-BE49-F238E27FC236}">
                <a16:creationId xmlns:a16="http://schemas.microsoft.com/office/drawing/2014/main" id="{3B9BE0B8-C21C-B1BB-C36D-7B98C5855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8" b="19734"/>
          <a:stretch/>
        </p:blipFill>
        <p:spPr bwMode="auto">
          <a:xfrm>
            <a:off x="9841275" y="2303289"/>
            <a:ext cx="2129000" cy="93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3B70C5C-CE45-DEFB-CAE7-3AFEF98E8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5" y="175005"/>
            <a:ext cx="10972800" cy="457200"/>
          </a:xfrm>
          <a:ln w="12700">
            <a:miter lim="400000"/>
          </a:ln>
        </p:spPr>
        <p:txBody>
          <a:bodyPr lIns="45718" tIns="45718" rIns="45718" bIns="45718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212D59"/>
                </a:solidFill>
                <a:latin typeface="Montserrat SemiBold"/>
                <a:cs typeface="Hind Medium"/>
              </a:rPr>
              <a:t>Adult centers care for 30,000 PwT1D</a:t>
            </a:r>
          </a:p>
        </p:txBody>
      </p:sp>
      <p:sp>
        <p:nvSpPr>
          <p:cNvPr id="5" name="AutoShape 4" descr="Image result for lucile packard children's hospital logo">
            <a:extLst>
              <a:ext uri="{FF2B5EF4-FFF2-40B4-BE49-F238E27FC236}">
                <a16:creationId xmlns:a16="http://schemas.microsoft.com/office/drawing/2014/main" id="{181039F7-AB9A-8706-D016-837671A465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96F70"/>
              </a:solidFill>
              <a:effectLst/>
              <a:uLnTx/>
              <a:uFillTx/>
              <a:latin typeface="Montserrat SemiBold" panose="00000700000000000000" pitchFamily="2" charset="0"/>
              <a:cs typeface="Hind Bold"/>
              <a:sym typeface="Hind Bold"/>
            </a:endParaRPr>
          </a:p>
        </p:txBody>
      </p:sp>
      <p:sp>
        <p:nvSpPr>
          <p:cNvPr id="6" name="AutoShape 6" descr="Image result for lucile packard children's hospital logo">
            <a:extLst>
              <a:ext uri="{FF2B5EF4-FFF2-40B4-BE49-F238E27FC236}">
                <a16:creationId xmlns:a16="http://schemas.microsoft.com/office/drawing/2014/main" id="{893BD664-C6E5-24BA-0CFA-6ACB8E59C0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96F70"/>
              </a:solidFill>
              <a:effectLst/>
              <a:uLnTx/>
              <a:uFillTx/>
              <a:latin typeface="Montserrat SemiBold" panose="00000700000000000000" pitchFamily="2" charset="0"/>
              <a:cs typeface="Hind Bold"/>
              <a:sym typeface="Hind Bold"/>
            </a:endParaRPr>
          </a:p>
        </p:txBody>
      </p:sp>
      <p:pic>
        <p:nvPicPr>
          <p:cNvPr id="1034" name="Picture 10" descr="http://www.coloradokidswithdiabetes.org/wp-content/uploads/2019/11/Centered-color-no-childrens-300x269.jpg">
            <a:extLst>
              <a:ext uri="{FF2B5EF4-FFF2-40B4-BE49-F238E27FC236}">
                <a16:creationId xmlns:a16="http://schemas.microsoft.com/office/drawing/2014/main" id="{BED94E8B-133F-D840-AFC5-9C3342867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r="-2147" b="-1385"/>
          <a:stretch/>
        </p:blipFill>
        <p:spPr bwMode="auto">
          <a:xfrm>
            <a:off x="691550" y="922018"/>
            <a:ext cx="1371864" cy="122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n74df333l0p11ftok3gpzqtz-wpengine.netdna-ssl.com/wp-content/uploads/2017/11/penn-medicine-logo-300x98.png">
            <a:extLst>
              <a:ext uri="{FF2B5EF4-FFF2-40B4-BE49-F238E27FC236}">
                <a16:creationId xmlns:a16="http://schemas.microsoft.com/office/drawing/2014/main" id="{4AE8427F-FD11-F99C-4770-4BB8D7A1F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6" y="2616509"/>
            <a:ext cx="2236468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Upstate Medical University">
            <a:extLst>
              <a:ext uri="{FF2B5EF4-FFF2-40B4-BE49-F238E27FC236}">
                <a16:creationId xmlns:a16="http://schemas.microsoft.com/office/drawing/2014/main" id="{BB27A085-D845-147F-D93B-E7F253C1B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97" b="16440"/>
          <a:stretch/>
        </p:blipFill>
        <p:spPr bwMode="auto">
          <a:xfrm>
            <a:off x="454171" y="4822818"/>
            <a:ext cx="2637454" cy="107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Image result for stanford medicine logo">
            <a:extLst>
              <a:ext uri="{FF2B5EF4-FFF2-40B4-BE49-F238E27FC236}">
                <a16:creationId xmlns:a16="http://schemas.microsoft.com/office/drawing/2014/main" id="{A2EAB01E-BC01-0C07-5F07-879FACA59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4" y="3910839"/>
            <a:ext cx="2236571" cy="62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YU Langone Health Expands Ambulatory Care Network on Long Island">
            <a:extLst>
              <a:ext uri="{FF2B5EF4-FFF2-40B4-BE49-F238E27FC236}">
                <a16:creationId xmlns:a16="http://schemas.microsoft.com/office/drawing/2014/main" id="{F3E65B60-1B5A-851A-E53A-DF0986F2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955" y="4153066"/>
            <a:ext cx="1943100" cy="108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University of Miami Health System - Home | Facebook">
            <a:extLst>
              <a:ext uri="{FF2B5EF4-FFF2-40B4-BE49-F238E27FC236}">
                <a16:creationId xmlns:a16="http://schemas.microsoft.com/office/drawing/2014/main" id="{BDBB4089-2C2F-99D1-7BA2-F528B9860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7" r="-1601" b="28701"/>
          <a:stretch/>
        </p:blipFill>
        <p:spPr bwMode="auto">
          <a:xfrm>
            <a:off x="7239832" y="4384530"/>
            <a:ext cx="2177438" cy="89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Grady Memorial Hospital Deploys RTLS | Press Releases">
            <a:extLst>
              <a:ext uri="{FF2B5EF4-FFF2-40B4-BE49-F238E27FC236}">
                <a16:creationId xmlns:a16="http://schemas.microsoft.com/office/drawing/2014/main" id="{EADFE035-43C6-39C8-002D-642CC5123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1" r="14648" b="15976"/>
          <a:stretch/>
        </p:blipFill>
        <p:spPr bwMode="auto">
          <a:xfrm>
            <a:off x="4385250" y="3213720"/>
            <a:ext cx="2653995" cy="93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Montefiore, Einstein Test New Drug Combo To Conquer COVID-19 - Contract  Pharma">
            <a:extLst>
              <a:ext uri="{FF2B5EF4-FFF2-40B4-BE49-F238E27FC236}">
                <a16:creationId xmlns:a16="http://schemas.microsoft.com/office/drawing/2014/main" id="{82EE3E9B-6661-4CAC-A41E-24BDEEABC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" t="9150" r="9480" b="4390"/>
          <a:stretch/>
        </p:blipFill>
        <p:spPr bwMode="auto">
          <a:xfrm>
            <a:off x="9296595" y="266298"/>
            <a:ext cx="2611939" cy="149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ount Sinai Health System Launches Telehealth Pilot Projects">
            <a:extLst>
              <a:ext uri="{FF2B5EF4-FFF2-40B4-BE49-F238E27FC236}">
                <a16:creationId xmlns:a16="http://schemas.microsoft.com/office/drawing/2014/main" id="{4AE39C6F-E730-A7D9-4EBC-D91101B47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578" y="1849030"/>
            <a:ext cx="2291620" cy="107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C7C8D8D-8A74-4633-39FD-761FBFB42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833" y="2260282"/>
            <a:ext cx="3091740" cy="83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ownload Logo Sets | Medical Public Affairs | Washington University in St.  Louis">
            <a:extLst>
              <a:ext uri="{FF2B5EF4-FFF2-40B4-BE49-F238E27FC236}">
                <a16:creationId xmlns:a16="http://schemas.microsoft.com/office/drawing/2014/main" id="{FA00059D-07CC-F067-192C-922195898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34" y="671904"/>
            <a:ext cx="38481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entral Pennsylvania Food Bank Receives $100,000 from UPMC Pinnacle  Foundation - Central Pennsylvania Food Bank">
            <a:extLst>
              <a:ext uri="{FF2B5EF4-FFF2-40B4-BE49-F238E27FC236}">
                <a16:creationId xmlns:a16="http://schemas.microsoft.com/office/drawing/2014/main" id="{3A001D69-E0FF-0332-9786-8457D4E9F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782" y="4301067"/>
            <a:ext cx="2296954" cy="56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johns hopkins hospital logo">
            <a:extLst>
              <a:ext uri="{FF2B5EF4-FFF2-40B4-BE49-F238E27FC236}">
                <a16:creationId xmlns:a16="http://schemas.microsoft.com/office/drawing/2014/main" id="{C859B739-EE6E-8CCB-99CD-7B9806433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994" y="1653218"/>
            <a:ext cx="1343750" cy="9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ogos | Graphic Standards | UC Davis Health">
            <a:extLst>
              <a:ext uri="{FF2B5EF4-FFF2-40B4-BE49-F238E27FC236}">
                <a16:creationId xmlns:a16="http://schemas.microsoft.com/office/drawing/2014/main" id="{CEDA9689-A221-BF48-5E8D-DBC9FCC31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155314"/>
            <a:ext cx="4953000" cy="42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UC San Diego Health TMS Clinic – 4S Ranch - BrainsWay">
            <a:extLst>
              <a:ext uri="{FF2B5EF4-FFF2-40B4-BE49-F238E27FC236}">
                <a16:creationId xmlns:a16="http://schemas.microsoft.com/office/drawing/2014/main" id="{F02DE375-B9F8-E54F-EE02-16BFED12C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13530" r="8068" b="13853"/>
          <a:stretch/>
        </p:blipFill>
        <p:spPr bwMode="auto">
          <a:xfrm>
            <a:off x="6022495" y="5745876"/>
            <a:ext cx="2676933" cy="90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partment of Pathology - Communications">
            <a:extLst>
              <a:ext uri="{FF2B5EF4-FFF2-40B4-BE49-F238E27FC236}">
                <a16:creationId xmlns:a16="http://schemas.microsoft.com/office/drawing/2014/main" id="{A07F9A80-A44E-B99B-98F7-9BB66EF6C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01" y="2847410"/>
            <a:ext cx="1399032" cy="131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U Health Ball, Blackford &amp; Jay">
            <a:extLst>
              <a:ext uri="{FF2B5EF4-FFF2-40B4-BE49-F238E27FC236}">
                <a16:creationId xmlns:a16="http://schemas.microsoft.com/office/drawing/2014/main" id="{C278D52C-649A-5B25-0046-722682384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125" y="2965605"/>
            <a:ext cx="12858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University Health Services | UC Cincinnati">
            <a:extLst>
              <a:ext uri="{FF2B5EF4-FFF2-40B4-BE49-F238E27FC236}">
                <a16:creationId xmlns:a16="http://schemas.microsoft.com/office/drawing/2014/main" id="{80E092B6-8A96-789A-FBC6-C2731431C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91" y="5084584"/>
            <a:ext cx="2707156" cy="6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70102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02265-C530-F1BB-89FF-EE4AA4E4E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Naomi Berrie Diabetes Center at Columbia University Medical Center">
            <a:extLst>
              <a:ext uri="{FF2B5EF4-FFF2-40B4-BE49-F238E27FC236}">
                <a16:creationId xmlns:a16="http://schemas.microsoft.com/office/drawing/2014/main" id="{67B29DF3-ED42-7BE8-3EA6-6038D7996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t="31910" r="17141" b="42150"/>
          <a:stretch/>
        </p:blipFill>
        <p:spPr bwMode="auto">
          <a:xfrm>
            <a:off x="6451157" y="4652270"/>
            <a:ext cx="2236571" cy="65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333835FD-627E-0B99-2273-F775359F4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28" y="5171821"/>
            <a:ext cx="2721013" cy="620391"/>
          </a:xfrm>
          <a:prstGeom prst="rect">
            <a:avLst/>
          </a:prstGeom>
        </p:spPr>
      </p:pic>
      <p:pic>
        <p:nvPicPr>
          <p:cNvPr id="31" name="Picture 2" descr="Mount Sinai Health System Launches Telehealth Pilot Projects">
            <a:extLst>
              <a:ext uri="{FF2B5EF4-FFF2-40B4-BE49-F238E27FC236}">
                <a16:creationId xmlns:a16="http://schemas.microsoft.com/office/drawing/2014/main" id="{6D77EB04-2255-5B9E-4406-F9A30A669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441" y="1434985"/>
            <a:ext cx="2040842" cy="94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mage result for johns hopkins hospital logo">
            <a:extLst>
              <a:ext uri="{FF2B5EF4-FFF2-40B4-BE49-F238E27FC236}">
                <a16:creationId xmlns:a16="http://schemas.microsoft.com/office/drawing/2014/main" id="{4649176D-1E01-C3AD-1A1B-94ED65C9A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520" y="4132626"/>
            <a:ext cx="15811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istorical Notes: More on OHSU crests and logos">
            <a:extLst>
              <a:ext uri="{FF2B5EF4-FFF2-40B4-BE49-F238E27FC236}">
                <a16:creationId xmlns:a16="http://schemas.microsoft.com/office/drawing/2014/main" id="{9C846D24-F12E-06D5-8B18-BF0C9CBC8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236" y="2731162"/>
            <a:ext cx="1800225" cy="124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ogos and Images | Children's National Hospital">
            <a:extLst>
              <a:ext uri="{FF2B5EF4-FFF2-40B4-BE49-F238E27FC236}">
                <a16:creationId xmlns:a16="http://schemas.microsoft.com/office/drawing/2014/main" id="{F463E7C1-B5F5-2D7A-D79A-A4D62B473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9" t="18127" r="8377" b="15619"/>
          <a:stretch/>
        </p:blipFill>
        <p:spPr bwMode="auto">
          <a:xfrm>
            <a:off x="5266338" y="1771122"/>
            <a:ext cx="2450916" cy="102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len DeVos Children's Hospital - Wikipedia">
            <a:extLst>
              <a:ext uri="{FF2B5EF4-FFF2-40B4-BE49-F238E27FC236}">
                <a16:creationId xmlns:a16="http://schemas.microsoft.com/office/drawing/2014/main" id="{326B6723-F683-14B7-0636-F3E2984FA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59" y="397907"/>
            <a:ext cx="2286000" cy="108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F434059-3EF5-35F5-ED7A-7B55138955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768" y="-62629"/>
            <a:ext cx="8598959" cy="742950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rgbClr val="212D59"/>
                </a:solidFill>
                <a:latin typeface="Montserrat SemiBold"/>
                <a:cs typeface="Hind Medium"/>
              </a:rPr>
              <a:t>Pediatric centers care for 60,000 PwT1D</a:t>
            </a:r>
          </a:p>
        </p:txBody>
      </p:sp>
      <p:sp>
        <p:nvSpPr>
          <p:cNvPr id="5" name="AutoShape 4" descr="Image result for lucile packard children's hospital logo">
            <a:extLst>
              <a:ext uri="{FF2B5EF4-FFF2-40B4-BE49-F238E27FC236}">
                <a16:creationId xmlns:a16="http://schemas.microsoft.com/office/drawing/2014/main" id="{C59E7081-DF93-0CBE-3CA7-A5064D6D61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hangingPunct="0">
              <a:defRPr/>
            </a:pPr>
            <a:endParaRPr lang="en-US" sz="1200" kern="0">
              <a:solidFill>
                <a:srgbClr val="696F70"/>
              </a:solidFill>
              <a:latin typeface="Hind Bold"/>
              <a:cs typeface="Hind Bold"/>
              <a:sym typeface="Hind Bold"/>
            </a:endParaRPr>
          </a:p>
        </p:txBody>
      </p:sp>
      <p:sp>
        <p:nvSpPr>
          <p:cNvPr id="6" name="AutoShape 6" descr="Image result for lucile packard children's hospital logo">
            <a:extLst>
              <a:ext uri="{FF2B5EF4-FFF2-40B4-BE49-F238E27FC236}">
                <a16:creationId xmlns:a16="http://schemas.microsoft.com/office/drawing/2014/main" id="{64EFB60D-14DC-F875-CD40-3EAA8FCD16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hangingPunct="0">
              <a:defRPr/>
            </a:pPr>
            <a:endParaRPr lang="en-US" sz="1200" kern="0">
              <a:solidFill>
                <a:srgbClr val="696F70"/>
              </a:solidFill>
              <a:latin typeface="Hind Bold"/>
              <a:cs typeface="Hind Bold"/>
              <a:sym typeface="Hind Bold"/>
            </a:endParaRPr>
          </a:p>
        </p:txBody>
      </p:sp>
      <p:pic>
        <p:nvPicPr>
          <p:cNvPr id="1034" name="Picture 10" descr="http://www.coloradokidswithdiabetes.org/wp-content/uploads/2019/11/Centered-color-no-childrens-300x269.jpg">
            <a:extLst>
              <a:ext uri="{FF2B5EF4-FFF2-40B4-BE49-F238E27FC236}">
                <a16:creationId xmlns:a16="http://schemas.microsoft.com/office/drawing/2014/main" id="{4711EF46-EE42-B553-1CDB-A8C4F6582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0" y="3328541"/>
            <a:ext cx="1743075" cy="15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g Lots Behavioral Health Pavilion at Nationwide Children’s Hospital Community Open House">
            <a:extLst>
              <a:ext uri="{FF2B5EF4-FFF2-40B4-BE49-F238E27FC236}">
                <a16:creationId xmlns:a16="http://schemas.microsoft.com/office/drawing/2014/main" id="{2DBEBBDD-1C4A-0270-0151-DE6C6D000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300007"/>
            <a:ext cx="2180442" cy="10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Upstate Medical University">
            <a:extLst>
              <a:ext uri="{FF2B5EF4-FFF2-40B4-BE49-F238E27FC236}">
                <a16:creationId xmlns:a16="http://schemas.microsoft.com/office/drawing/2014/main" id="{AE7D2E6E-C68A-ED31-1DB1-8998CF9F5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0" r="-5020" b="16440"/>
          <a:stretch>
            <a:fillRect/>
          </a:stretch>
        </p:blipFill>
        <p:spPr bwMode="auto">
          <a:xfrm>
            <a:off x="2398526" y="5097359"/>
            <a:ext cx="2170673" cy="66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MH logo.jpg">
            <a:extLst>
              <a:ext uri="{FF2B5EF4-FFF2-40B4-BE49-F238E27FC236}">
                <a16:creationId xmlns:a16="http://schemas.microsoft.com/office/drawing/2014/main" id="{60A7D748-0B73-F585-749A-4BC302F29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241" y="3475614"/>
            <a:ext cx="2724912" cy="74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openphilanthropy.org/sites/default/files/styles/medium/public/grants/hospital_cincychildrens2-2.jpg?itok=CwScAsZT">
            <a:extLst>
              <a:ext uri="{FF2B5EF4-FFF2-40B4-BE49-F238E27FC236}">
                <a16:creationId xmlns:a16="http://schemas.microsoft.com/office/drawing/2014/main" id="{65E9909F-1191-7C52-ED25-AAF46F8A3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2" r="2530" b="18119"/>
          <a:stretch/>
        </p:blipFill>
        <p:spPr bwMode="auto">
          <a:xfrm>
            <a:off x="6441865" y="793614"/>
            <a:ext cx="1949638" cy="140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C276A9-DF30-51E5-1DDC-7D2557F77919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0" t="9381" r="527"/>
          <a:stretch/>
        </p:blipFill>
        <p:spPr>
          <a:xfrm>
            <a:off x="7939861" y="787645"/>
            <a:ext cx="1519480" cy="990600"/>
          </a:xfrm>
          <a:prstGeom prst="rect">
            <a:avLst/>
          </a:prstGeom>
        </p:spPr>
      </p:pic>
      <p:pic>
        <p:nvPicPr>
          <p:cNvPr id="12" name="Picture 12" descr="Image result for rady children's logo">
            <a:extLst>
              <a:ext uri="{FF2B5EF4-FFF2-40B4-BE49-F238E27FC236}">
                <a16:creationId xmlns:a16="http://schemas.microsoft.com/office/drawing/2014/main" id="{EE193F4E-2828-7A52-7800-B592F1B9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941" y="1754570"/>
            <a:ext cx="1687304" cy="93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Image result for stanford medicine logo">
            <a:extLst>
              <a:ext uri="{FF2B5EF4-FFF2-40B4-BE49-F238E27FC236}">
                <a16:creationId xmlns:a16="http://schemas.microsoft.com/office/drawing/2014/main" id="{CCD29C7A-0E8F-6834-62B4-FFBE74396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55" y="4403309"/>
            <a:ext cx="2236571" cy="65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722C9E-E0CC-85ED-2719-C0178252F14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5017" y="513047"/>
            <a:ext cx="1825600" cy="711592"/>
          </a:xfrm>
          <a:prstGeom prst="rect">
            <a:avLst/>
          </a:prstGeom>
        </p:spPr>
      </p:pic>
      <p:pic>
        <p:nvPicPr>
          <p:cNvPr id="1026" name="Picture 2" descr="NYU Langone Health Expands Ambulatory Care Network on Long Island">
            <a:extLst>
              <a:ext uri="{FF2B5EF4-FFF2-40B4-BE49-F238E27FC236}">
                <a16:creationId xmlns:a16="http://schemas.microsoft.com/office/drawing/2014/main" id="{9E798313-EC01-334D-4D47-FB6B59B0C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791" y="5115831"/>
            <a:ext cx="1943100" cy="88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eattle Children's Hospital - Auction of Washington Wines">
            <a:extLst>
              <a:ext uri="{FF2B5EF4-FFF2-40B4-BE49-F238E27FC236}">
                <a16:creationId xmlns:a16="http://schemas.microsoft.com/office/drawing/2014/main" id="{F4BFC4FE-CC24-C303-C204-2BDE4EF9E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013" y="607054"/>
            <a:ext cx="195024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ildren's Hospital Los Angeles (CHLA) | LinkedIn">
            <a:extLst>
              <a:ext uri="{FF2B5EF4-FFF2-40B4-BE49-F238E27FC236}">
                <a16:creationId xmlns:a16="http://schemas.microsoft.com/office/drawing/2014/main" id="{9EE63E68-518B-8F84-DB84-1514480E6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9" t="30587" r="3042" b="22515"/>
          <a:stretch/>
        </p:blipFill>
        <p:spPr bwMode="auto">
          <a:xfrm>
            <a:off x="10294127" y="4847007"/>
            <a:ext cx="1895043" cy="89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Le Bonheur Children's Hospital Implants First Commercial FDA ...">
            <a:extLst>
              <a:ext uri="{FF2B5EF4-FFF2-40B4-BE49-F238E27FC236}">
                <a16:creationId xmlns:a16="http://schemas.microsoft.com/office/drawing/2014/main" id="{0249BA02-ED35-0106-54AD-CC6931EF0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510" y="4225422"/>
            <a:ext cx="2006155" cy="57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University of Miami Health System - Home | Facebook">
            <a:extLst>
              <a:ext uri="{FF2B5EF4-FFF2-40B4-BE49-F238E27FC236}">
                <a16:creationId xmlns:a16="http://schemas.microsoft.com/office/drawing/2014/main" id="{20B20BEC-B1CF-4A80-449E-27BB2EB6D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7" r="-1601" b="28701"/>
          <a:stretch/>
        </p:blipFill>
        <p:spPr bwMode="auto">
          <a:xfrm>
            <a:off x="8332867" y="3326353"/>
            <a:ext cx="1894369" cy="7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ompany Listings | Cook Children's">
            <a:extLst>
              <a:ext uri="{FF2B5EF4-FFF2-40B4-BE49-F238E27FC236}">
                <a16:creationId xmlns:a16="http://schemas.microsoft.com/office/drawing/2014/main" id="{DEA2A65A-9EF9-1642-F879-4B0E7642E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7" r="2454" b="12375"/>
          <a:stretch/>
        </p:blipFill>
        <p:spPr bwMode="auto">
          <a:xfrm>
            <a:off x="176766" y="1196498"/>
            <a:ext cx="2311651" cy="54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ownload Logos - Toolkit | UAB">
            <a:extLst>
              <a:ext uri="{FF2B5EF4-FFF2-40B4-BE49-F238E27FC236}">
                <a16:creationId xmlns:a16="http://schemas.microsoft.com/office/drawing/2014/main" id="{1D2833FC-13F0-A4A3-E12B-CF7E0CC1A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111" y="2135569"/>
            <a:ext cx="2696909" cy="7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ohen Children's Medical Center">
            <a:extLst>
              <a:ext uri="{FF2B5EF4-FFF2-40B4-BE49-F238E27FC236}">
                <a16:creationId xmlns:a16="http://schemas.microsoft.com/office/drawing/2014/main" id="{EB581339-B303-FBE8-F846-DF2016D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5" y="6221998"/>
            <a:ext cx="4361905" cy="47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pecifications | Brand Center">
            <a:extLst>
              <a:ext uri="{FF2B5EF4-FFF2-40B4-BE49-F238E27FC236}">
                <a16:creationId xmlns:a16="http://schemas.microsoft.com/office/drawing/2014/main" id="{04E5F8B9-E20F-EB3F-E8B9-4B60F0A97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r="3429" b="16119"/>
          <a:stretch/>
        </p:blipFill>
        <p:spPr bwMode="auto">
          <a:xfrm>
            <a:off x="6356234" y="2924675"/>
            <a:ext cx="2552544" cy="65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urie Children's Appoints Dr. Thomas Shanley as President and CEO">
            <a:extLst>
              <a:ext uri="{FF2B5EF4-FFF2-40B4-BE49-F238E27FC236}">
                <a16:creationId xmlns:a16="http://schemas.microsoft.com/office/drawing/2014/main" id="{1176D18C-54AB-70A3-6DB1-2F3A7BAB1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 t="28570" r="8090" b="30697"/>
          <a:stretch/>
        </p:blipFill>
        <p:spPr bwMode="auto">
          <a:xfrm>
            <a:off x="2525369" y="2693756"/>
            <a:ext cx="2889743" cy="72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D4BFFE-6682-5AB0-EF31-5049F31A9182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14722" t="11368" r="3964"/>
          <a:stretch/>
        </p:blipFill>
        <p:spPr>
          <a:xfrm>
            <a:off x="9250628" y="474439"/>
            <a:ext cx="1424427" cy="946210"/>
          </a:xfrm>
          <a:prstGeom prst="rect">
            <a:avLst/>
          </a:prstGeom>
        </p:spPr>
      </p:pic>
      <p:pic>
        <p:nvPicPr>
          <p:cNvPr id="2052" name="Picture 4" descr="Hassenfeld Children's Hospital at NYU Langone | NYU Langone Health">
            <a:extLst>
              <a:ext uri="{FF2B5EF4-FFF2-40B4-BE49-F238E27FC236}">
                <a16:creationId xmlns:a16="http://schemas.microsoft.com/office/drawing/2014/main" id="{E4D80E29-AE5B-E6C8-FCDD-8AF54AF1A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49" y="5265257"/>
            <a:ext cx="2258568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1E146B-CF23-FA22-3288-B02E10AEF23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892143" y="5634959"/>
            <a:ext cx="3034499" cy="562705"/>
          </a:xfrm>
          <a:prstGeom prst="rect">
            <a:avLst/>
          </a:prstGeom>
        </p:spPr>
      </p:pic>
      <p:pic>
        <p:nvPicPr>
          <p:cNvPr id="21" name="Picture 2" descr="Researchers from Intermountain Healthcare and University of Utah Health  Launch Two Vital COVID-19 Clinical Trials to Test Effectiveness of Drugs">
            <a:extLst>
              <a:ext uri="{FF2B5EF4-FFF2-40B4-BE49-F238E27FC236}">
                <a16:creationId xmlns:a16="http://schemas.microsoft.com/office/drawing/2014/main" id="{6B791304-BED1-D922-ABB7-26708920E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593" y="4043816"/>
            <a:ext cx="2303145" cy="12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ediatric Care | Children's Healthcare of Atlanta">
            <a:extLst>
              <a:ext uri="{FF2B5EF4-FFF2-40B4-BE49-F238E27FC236}">
                <a16:creationId xmlns:a16="http://schemas.microsoft.com/office/drawing/2014/main" id="{4C82E169-0A9B-9D01-7264-26255791C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6" t="-48" r="14865" b="1"/>
          <a:stretch/>
        </p:blipFill>
        <p:spPr bwMode="auto">
          <a:xfrm>
            <a:off x="6611756" y="3499872"/>
            <a:ext cx="1458483" cy="114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My IU Health - Home">
            <a:extLst>
              <a:ext uri="{FF2B5EF4-FFF2-40B4-BE49-F238E27FC236}">
                <a16:creationId xmlns:a16="http://schemas.microsoft.com/office/drawing/2014/main" id="{CB868E0E-EFAD-B761-20B2-35D3BA077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452" y="2911788"/>
            <a:ext cx="1055084" cy="121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entral Pennsylvania Food Bank Receives $100,000 from UPMC Pinnacle  Foundation - Central Pennsylvania Food Bank">
            <a:extLst>
              <a:ext uri="{FF2B5EF4-FFF2-40B4-BE49-F238E27FC236}">
                <a16:creationId xmlns:a16="http://schemas.microsoft.com/office/drawing/2014/main" id="{64D35B0C-8578-738A-4237-52E7BF5D7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857" y="6221998"/>
            <a:ext cx="1690211" cy="41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Logos | Graphic Standards | UC Davis Health">
            <a:extLst>
              <a:ext uri="{FF2B5EF4-FFF2-40B4-BE49-F238E27FC236}">
                <a16:creationId xmlns:a16="http://schemas.microsoft.com/office/drawing/2014/main" id="{1473F07E-6F12-767E-28E5-0C83A325E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749" y="6357490"/>
            <a:ext cx="3600450" cy="32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hildren's Medical Center Dallas - Book Online - Emergency ...">
            <a:extLst>
              <a:ext uri="{FF2B5EF4-FFF2-40B4-BE49-F238E27FC236}">
                <a16:creationId xmlns:a16="http://schemas.microsoft.com/office/drawing/2014/main" id="{7007122B-BCF8-8C62-BDFB-DBB1C4552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3" t="8253" r="12828" b="13206"/>
          <a:stretch>
            <a:fillRect/>
          </a:stretch>
        </p:blipFill>
        <p:spPr bwMode="auto">
          <a:xfrm>
            <a:off x="10388945" y="39875"/>
            <a:ext cx="1800225" cy="90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ainbow Babies &amp; Children's Foundation | Cleveland OH">
            <a:extLst>
              <a:ext uri="{FF2B5EF4-FFF2-40B4-BE49-F238E27FC236}">
                <a16:creationId xmlns:a16="http://schemas.microsoft.com/office/drawing/2014/main" id="{FF5CCEB4-F5A9-2FE9-0FB3-39D520B40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8" r="2258" b="27590"/>
          <a:stretch/>
        </p:blipFill>
        <p:spPr bwMode="auto">
          <a:xfrm>
            <a:off x="10473806" y="5898327"/>
            <a:ext cx="1671318" cy="97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UCSF Health | UCSF Brand Identity">
            <a:extLst>
              <a:ext uri="{FF2B5EF4-FFF2-40B4-BE49-F238E27FC236}">
                <a16:creationId xmlns:a16="http://schemas.microsoft.com/office/drawing/2014/main" id="{DF75076F-46AB-2B96-71F2-54135A71F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8" t="37460" r="19492" b="41001"/>
          <a:stretch/>
        </p:blipFill>
        <p:spPr bwMode="auto">
          <a:xfrm>
            <a:off x="2634910" y="5743144"/>
            <a:ext cx="2049665" cy="44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A close-up of a logo&#10;&#10;Description automatically generated">
            <a:extLst>
              <a:ext uri="{FF2B5EF4-FFF2-40B4-BE49-F238E27FC236}">
                <a16:creationId xmlns:a16="http://schemas.microsoft.com/office/drawing/2014/main" id="{D963E864-C722-49E3-A162-1E776F464EB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45" y="53044"/>
            <a:ext cx="2179899" cy="618483"/>
          </a:xfrm>
          <a:prstGeom prst="rect">
            <a:avLst/>
          </a:prstGeom>
        </p:spPr>
      </p:pic>
      <p:pic>
        <p:nvPicPr>
          <p:cNvPr id="4098" name="Picture 2" descr="Take Care Arkansas">
            <a:extLst>
              <a:ext uri="{FF2B5EF4-FFF2-40B4-BE49-F238E27FC236}">
                <a16:creationId xmlns:a16="http://schemas.microsoft.com/office/drawing/2014/main" id="{2831E06A-5E84-AF18-F7D7-192F77D68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05" y="1818821"/>
            <a:ext cx="1863835" cy="7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790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D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633C08-330E-FFFB-6DE7-23275D692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18497-1308-BCF0-7CE1-71D5335E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67A289-B63C-532D-8E36-49DCF51FA31B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B0BC9A3-7360-E0D6-5020-7526BBFAB265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0EA2835-DACC-1305-39C6-D2A2179C9B00}"/>
              </a:ext>
            </a:extLst>
          </p:cNvPr>
          <p:cNvSpPr txBox="1">
            <a:spLocks/>
          </p:cNvSpPr>
          <p:nvPr/>
        </p:nvSpPr>
        <p:spPr>
          <a:xfrm>
            <a:off x="954807" y="942809"/>
            <a:ext cx="3362468" cy="101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12D59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Agenda, AM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Black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3012D4-E3D0-F3A9-EDB4-FE4EB7F07D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27DC9C-533A-E43F-2ECD-07F0EF498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932" y="942809"/>
            <a:ext cx="710565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7302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D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7ED854-4581-3F72-7284-3E7BDAA11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ADBE3-7C8E-1F44-0DB9-C29BCDAA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88F74A-2AB1-89CE-3054-503130859446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23FED87C-24AC-07BD-6383-183A61F7C129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9612EB-9092-2289-08EA-9C30B8DBA246}"/>
              </a:ext>
            </a:extLst>
          </p:cNvPr>
          <p:cNvSpPr txBox="1">
            <a:spLocks/>
          </p:cNvSpPr>
          <p:nvPr/>
        </p:nvSpPr>
        <p:spPr>
          <a:xfrm>
            <a:off x="954806" y="942809"/>
            <a:ext cx="9159011" cy="101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12D59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Agenda, PM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Black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B7539E7-B119-02D6-86AF-ED9CD4144A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2904D0-2901-AF36-BDB1-A424F5AA5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745" y="1954356"/>
            <a:ext cx="7342505" cy="431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77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D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3F677F-9749-1062-33D7-B14126F3F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03803-8240-2C4C-93C4-62BC3B6A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4BA017D-00DD-87C5-573E-90F784C1941E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7F0729B-BC0F-6783-1F3F-612F86FBB7C0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040FC4-A670-C8BE-0315-C6098D333F80}"/>
              </a:ext>
            </a:extLst>
          </p:cNvPr>
          <p:cNvSpPr txBox="1">
            <a:spLocks/>
          </p:cNvSpPr>
          <p:nvPr/>
        </p:nvSpPr>
        <p:spPr>
          <a:xfrm>
            <a:off x="954807" y="942809"/>
            <a:ext cx="7560148" cy="101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12D59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Educational Objectives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212D59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212D59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At the conclusion of this activity, learners should be able to: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Black"/>
              <a:ea typeface="+mn-ea"/>
              <a:cs typeface="+mn-cs"/>
            </a:endParaRP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CA19432B-7C6E-41B9-EEFC-F099BFA59CAE}"/>
              </a:ext>
            </a:extLst>
          </p:cNvPr>
          <p:cNvSpPr txBox="1"/>
          <p:nvPr/>
        </p:nvSpPr>
        <p:spPr>
          <a:xfrm>
            <a:off x="948405" y="1920087"/>
            <a:ext cx="9764820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buFont typeface="+mj-lt"/>
              <a:buAutoNum type="arabicPeriod"/>
            </a:pPr>
            <a:r>
              <a:rPr lang="en-US">
                <a:latin typeface="Montserrat Medium"/>
                <a:cs typeface="Hind"/>
              </a:rPr>
              <a:t>Describe the future of novel therapies, interventions, quality improvements, and solutions to today’s diabetes care challenges.   </a:t>
            </a:r>
          </a:p>
          <a:p>
            <a:pPr marL="342900" indent="-342900">
              <a:buAutoNum type="arabicPeriod"/>
            </a:pPr>
            <a:endParaRPr lang="en-US">
              <a:latin typeface="Montserrat Medium"/>
              <a:cs typeface="Hind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>
                <a:latin typeface="Montserrat Medium"/>
                <a:cs typeface="Hind"/>
              </a:rPr>
              <a:t>Identify gaps in population health needs and state 3 ways that you can provide more equitable care over the next 2 years.  </a:t>
            </a:r>
          </a:p>
          <a:p>
            <a:pPr marL="342900" indent="-342900">
              <a:buAutoNum type="arabicPeriod"/>
            </a:pPr>
            <a:endParaRPr lang="en-US">
              <a:latin typeface="Montserrat Medium"/>
              <a:cs typeface="Hind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>
                <a:latin typeface="Montserrat Medium"/>
                <a:cs typeface="Hind"/>
              </a:rPr>
              <a:t>Apply the strategies of the T1DX-QI Equity Framework which can help to improve diabetes health outcomes and increase diabetes device access for PwT1D and PwT2D.  </a:t>
            </a:r>
          </a:p>
          <a:p>
            <a:pPr marL="342900" indent="-342900">
              <a:buAutoNum type="arabicPeriod"/>
            </a:pPr>
            <a:endParaRPr lang="en-US">
              <a:latin typeface="Montserrat Medium"/>
              <a:cs typeface="Hind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>
                <a:latin typeface="Montserrat Medium"/>
                <a:cs typeface="Hind"/>
              </a:rPr>
              <a:t>Discuss expectations for PWD care/engagement and describe ways to co-design care with PWD and family members. </a:t>
            </a:r>
            <a:endParaRPr kumimoji="0" lang="en-US">
              <a:latin typeface="Montserrat Medium"/>
              <a:ea typeface="+mn-lt"/>
              <a:cs typeface="+mn-l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882CBE5-B6FD-556E-F5B8-C0DFCB417C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45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C8DD4-F502-ECE8-3CC1-86BA5766D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13681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D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7C0422-BA26-51A3-3566-95174FF05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73C4A-C6D0-F032-88DA-F95F579EB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493A8A-DA4D-93FE-986D-7522E5297BA1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5982C359-AB54-2659-93A6-DBBD498D05B5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ADCC8E-737D-D75D-7ADA-30825A67426C}"/>
              </a:ext>
            </a:extLst>
          </p:cNvPr>
          <p:cNvSpPr txBox="1">
            <a:spLocks/>
          </p:cNvSpPr>
          <p:nvPr/>
        </p:nvSpPr>
        <p:spPr>
          <a:xfrm>
            <a:off x="2290781" y="2922029"/>
            <a:ext cx="7560148" cy="101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>
                <a:solidFill>
                  <a:srgbClr val="212D59"/>
                </a:solidFill>
                <a:latin typeface="Montserrat Black"/>
              </a:rPr>
              <a:t>Breakfast</a:t>
            </a:r>
            <a:endParaRPr lang="en-US"/>
          </a:p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212D59"/>
                </a:solidFill>
                <a:latin typeface="Montserrat"/>
              </a:rPr>
              <a:t>Whitley Ballroom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>
              <a:solidFill>
                <a:schemeClr val="bg1"/>
              </a:solidFill>
              <a:latin typeface="Montserrat Black"/>
            </a:endParaRP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EE77AB53-28CA-0915-FF7A-0A49E9E76AAE}"/>
              </a:ext>
            </a:extLst>
          </p:cNvPr>
          <p:cNvSpPr txBox="1"/>
          <p:nvPr/>
        </p:nvSpPr>
        <p:spPr>
          <a:xfrm>
            <a:off x="1185911" y="3513360"/>
            <a:ext cx="9764820" cy="590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 dirty="0">
                <a:latin typeface="Montserrat"/>
                <a:ea typeface="+mn-lt"/>
                <a:cs typeface="+mn-lt"/>
              </a:rPr>
              <a:t>7:15 – 8:30 am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5336A3E-DB85-EF9D-FD83-D25CAA7693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1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C9FDAF9-212E-4713-9F16-FD34E8734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30" y="3550024"/>
            <a:ext cx="8520746" cy="33935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F83B4C0-8B1B-4391-95D3-CA5AED161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93" y="155921"/>
            <a:ext cx="5417238" cy="382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957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09FAE-106B-567B-F2A3-8A38CA54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986" y="2709824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Welcome to the 9th Annual T1DX-QI Learning Session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br>
              <a:rPr lang="en-US" sz="2700" i="1">
                <a:solidFill>
                  <a:schemeClr val="bg1"/>
                </a:solidFill>
                <a:latin typeface="Montserrat"/>
              </a:rPr>
            </a:br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29859B-6A9D-E6AD-1C9A-8342150F32CD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9513D614-8BE6-4723-9C76-238F3472B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593" y="5878166"/>
            <a:ext cx="1577960" cy="70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24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09FAE-106B-567B-F2A3-8A38CA54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>
                <a:solidFill>
                  <a:srgbClr val="212D59"/>
                </a:solidFill>
                <a:latin typeface="Montserrat Black"/>
              </a:rPr>
              <a:t>Logistics + Agenda Overview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29859B-6A9D-E6AD-1C9A-8342150F32CD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79E5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D269EBA-B09B-48A8-96E5-115F07F66A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242" y="5569889"/>
            <a:ext cx="1958847" cy="12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12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09FAE-106B-567B-F2A3-8A38CA54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29859B-6A9D-E6AD-1C9A-8342150F32CD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13C8930-F8D4-39CA-A845-3010FCB3D68E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6EE00D-39B7-2C47-95B8-4E4BB20834B2}"/>
              </a:ext>
            </a:extLst>
          </p:cNvPr>
          <p:cNvSpPr txBox="1">
            <a:spLocks/>
          </p:cNvSpPr>
          <p:nvPr/>
        </p:nvSpPr>
        <p:spPr>
          <a:xfrm>
            <a:off x="817419" y="778727"/>
            <a:ext cx="8161690" cy="1005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>
                <a:solidFill>
                  <a:srgbClr val="212D59"/>
                </a:solidFill>
                <a:latin typeface="Montserrat Black"/>
              </a:rPr>
              <a:t>Conference Rooms</a:t>
            </a:r>
            <a:endParaRPr lang="en-US" sz="3600">
              <a:solidFill>
                <a:srgbClr val="212D59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574F3CC-3288-4571-A076-FC95599482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A2D18E-0BA8-A9BF-6717-033C00E80C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484" t="7913" r="18935" b="1"/>
          <a:stretch>
            <a:fillRect/>
          </a:stretch>
        </p:blipFill>
        <p:spPr>
          <a:xfrm>
            <a:off x="886692" y="2289763"/>
            <a:ext cx="5741234" cy="3800861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89CCEFD-1629-F5AA-2463-B23C1921A35F}"/>
              </a:ext>
            </a:extLst>
          </p:cNvPr>
          <p:cNvGraphicFramePr>
            <a:graphicFrameLocks noGrp="1"/>
          </p:cNvGraphicFramePr>
          <p:nvPr/>
        </p:nvGraphicFramePr>
        <p:xfrm>
          <a:off x="7066473" y="1686846"/>
          <a:ext cx="4109348" cy="355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263">
                  <a:extLst>
                    <a:ext uri="{9D8B030D-6E8A-4147-A177-3AD203B41FA5}">
                      <a16:colId xmlns:a16="http://schemas.microsoft.com/office/drawing/2014/main" val="1457675177"/>
                    </a:ext>
                  </a:extLst>
                </a:gridCol>
                <a:gridCol w="2544085">
                  <a:extLst>
                    <a:ext uri="{9D8B030D-6E8A-4147-A177-3AD203B41FA5}">
                      <a16:colId xmlns:a16="http://schemas.microsoft.com/office/drawing/2014/main" val="872284091"/>
                    </a:ext>
                  </a:extLst>
                </a:gridCol>
              </a:tblGrid>
              <a:tr h="5429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986946"/>
                  </a:ext>
                </a:extLst>
              </a:tr>
              <a:tr h="542980">
                <a:tc>
                  <a:txBody>
                    <a:bodyPr/>
                    <a:lstStyle/>
                    <a:p>
                      <a:r>
                        <a:rPr lang="en-US" sz="1800" b="0" i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Plenary sessions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>
                          <a:solidFill>
                            <a:schemeClr val="tx1"/>
                          </a:solidFill>
                          <a:latin typeface="Montserrat" pitchFamily="2" charset="77"/>
                        </a:rPr>
                        <a:t>Whitley Ballroom, Salon 1-2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893754"/>
                  </a:ext>
                </a:extLst>
              </a:tr>
              <a:tr h="542980"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Montserrat" pitchFamily="2" charset="77"/>
                        </a:rPr>
                        <a:t>Breakout sessions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>
                          <a:latin typeface="Montserrat" pitchFamily="2" charset="77"/>
                        </a:rPr>
                        <a:t>Plaza 1-3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>
                          <a:latin typeface="Montserrat" pitchFamily="2" charset="77"/>
                        </a:rPr>
                        <a:t>Salon 3-5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>
                          <a:latin typeface="Montserrat" pitchFamily="2" charset="77"/>
                        </a:rPr>
                        <a:t>Salon 7-8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56392"/>
                  </a:ext>
                </a:extLst>
              </a:tr>
              <a:tr h="542980"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Montserrat" pitchFamily="2" charset="77"/>
                        </a:rPr>
                        <a:t>Sponsors &amp; research partners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Montserrat" pitchFamily="2" charset="77"/>
                        </a:rPr>
                        <a:t>Prefunction 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452314"/>
                  </a:ext>
                </a:extLst>
              </a:tr>
              <a:tr h="542980">
                <a:tc>
                  <a:txBody>
                    <a:bodyPr/>
                    <a:lstStyle/>
                    <a:p>
                      <a:r>
                        <a:rPr lang="en-US" sz="1800" b="0">
                          <a:latin typeface="Montserrat" pitchFamily="2" charset="77"/>
                        </a:rPr>
                        <a:t>Posters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Montserrat" pitchFamily="2" charset="77"/>
                          <a:cs typeface="Arial" panose="020B0604020202020204" pitchFamily="34" charset="0"/>
                        </a:rPr>
                        <a:t>Gallery I-II</a:t>
                      </a:r>
                      <a:endParaRPr lang="en-US" sz="1800" b="0">
                        <a:latin typeface="Montserrat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955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54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09FAE-106B-567B-F2A3-8A38CA54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29859B-6A9D-E6AD-1C9A-8342150F32CD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13C8930-F8D4-39CA-A845-3010FCB3D68E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6EE00D-39B7-2C47-95B8-4E4BB20834B2}"/>
              </a:ext>
            </a:extLst>
          </p:cNvPr>
          <p:cNvSpPr txBox="1">
            <a:spLocks/>
          </p:cNvSpPr>
          <p:nvPr/>
        </p:nvSpPr>
        <p:spPr>
          <a:xfrm>
            <a:off x="954807" y="942809"/>
            <a:ext cx="7560148" cy="101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12D59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Publishing the Work of the T1DX-QI 2025 Learning Session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Black"/>
              <a:ea typeface="+mn-ea"/>
              <a:cs typeface="+mn-cs"/>
            </a:endParaRP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E566F1F4-F73D-D619-8972-36E25436A48A}"/>
              </a:ext>
            </a:extLst>
          </p:cNvPr>
          <p:cNvSpPr txBox="1"/>
          <p:nvPr/>
        </p:nvSpPr>
        <p:spPr>
          <a:xfrm>
            <a:off x="948404" y="1920087"/>
            <a:ext cx="9968977" cy="9635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lt"/>
                <a:cs typeface="+mn-lt"/>
              </a:rPr>
              <a:t>Learning Session Commentary and 63 abstracts will be published in the Journal of Diabetes in the v. 17 Suppl.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lt"/>
              <a:cs typeface="+mn-l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574F3CC-3288-4571-A076-FC95599482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501E12-BE8F-B559-469C-5F1065879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18" y="3012381"/>
            <a:ext cx="98234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41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D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72D33A-29FC-3815-D472-E91843A6D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037CC-68A4-8319-92BC-E3FF8132D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8C2C1A-8421-F31A-600A-DD328B2D7834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46F26F1-F1E1-FAE0-ACB5-26EC0B724BB4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2D7151-3325-A12F-3375-EE440CFC6E1A}"/>
              </a:ext>
            </a:extLst>
          </p:cNvPr>
          <p:cNvSpPr txBox="1">
            <a:spLocks/>
          </p:cNvSpPr>
          <p:nvPr/>
        </p:nvSpPr>
        <p:spPr>
          <a:xfrm>
            <a:off x="954807" y="942809"/>
            <a:ext cx="7560148" cy="101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12D59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Logistics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212D59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6" name="TextBox 28">
            <a:extLst>
              <a:ext uri="{FF2B5EF4-FFF2-40B4-BE49-F238E27FC236}">
                <a16:creationId xmlns:a16="http://schemas.microsoft.com/office/drawing/2014/main" id="{09856DCA-DBB1-63CC-F3C6-E5C7BCD1D94C}"/>
              </a:ext>
            </a:extLst>
          </p:cNvPr>
          <p:cNvSpPr txBox="1"/>
          <p:nvPr/>
        </p:nvSpPr>
        <p:spPr>
          <a:xfrm>
            <a:off x="948405" y="1920087"/>
            <a:ext cx="8779177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US" sz="2400" kern="0">
                <a:solidFill>
                  <a:srgbClr val="F9F9F9">
                    <a:lumMod val="25000"/>
                  </a:srgbClr>
                </a:solidFill>
                <a:latin typeface="Montserrat" pitchFamily="2" charset="77"/>
                <a:cs typeface="Arial" panose="020B0604020202020204" pitchFamily="34" charset="0"/>
                <a:sym typeface="Avenir Heavy"/>
              </a:rPr>
              <a:t>Scan </a:t>
            </a:r>
            <a:r>
              <a:rPr lang="en-US" sz="2400" kern="0">
                <a:solidFill>
                  <a:srgbClr val="0C0C0C"/>
                </a:solidFill>
                <a:latin typeface="Montserrat" pitchFamily="2" charset="77"/>
                <a:sym typeface="Hind Bold"/>
              </a:rPr>
              <a:t>the QR code on your name badge </a:t>
            </a:r>
            <a:r>
              <a:rPr lang="en-US" sz="2400" kern="0">
                <a:solidFill>
                  <a:srgbClr val="F9F9F9">
                    <a:lumMod val="25000"/>
                  </a:srgbClr>
                </a:solidFill>
                <a:latin typeface="Montserrat" pitchFamily="2" charset="77"/>
                <a:cs typeface="Arial" panose="020B0604020202020204" pitchFamily="34" charset="0"/>
                <a:sym typeface="Avenir Heavy"/>
              </a:rPr>
              <a:t>for agenda.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chemeClr val="accent5">
                    <a:lumMod val="25000"/>
                  </a:schemeClr>
                </a:solidFill>
                <a:latin typeface="Montserrat" pitchFamily="2" charset="77"/>
                <a:sym typeface="Hind Bold"/>
              </a:rPr>
              <a:t>If you have any food allergies or restrictions that you have not communicated yet, please contact a T1DX staff member.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chemeClr val="accent5">
                    <a:lumMod val="25000"/>
                  </a:schemeClr>
                </a:solidFill>
                <a:latin typeface="Montserrat" pitchFamily="2" charset="77"/>
                <a:sym typeface="Hind Bold"/>
              </a:rPr>
              <a:t>Join us at the hotel staircase at 5:00 pm for a group photo!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chemeClr val="accent5">
                    <a:lumMod val="25000"/>
                  </a:schemeClr>
                </a:solidFill>
                <a:latin typeface="Montserrat" pitchFamily="2" charset="77"/>
                <a:sym typeface="Hind Bold"/>
              </a:rPr>
              <a:t>Dinner tonight at St Cecelia’s for RSVPed attendees, starts at 6:30 pm.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chemeClr val="accent5">
                    <a:lumMod val="25000"/>
                  </a:schemeClr>
                </a:solidFill>
                <a:latin typeface="Montserrat" pitchFamily="2" charset="77"/>
                <a:sym typeface="Hind Bold"/>
              </a:rPr>
              <a:t>T1D Exchange staff are here to help your get the most out of our time together. If you have any questions, please ask a member of the team.</a:t>
            </a:r>
            <a:endParaRPr lang="en-US" sz="2400" kern="0">
              <a:solidFill>
                <a:srgbClr val="F9F9F9">
                  <a:lumMod val="25000"/>
                </a:srgbClr>
              </a:solidFill>
              <a:latin typeface="Montserrat Medium" panose="00000600000000000000" pitchFamily="2" charset="0"/>
              <a:cs typeface="Arial" panose="020B0604020202020204" pitchFamily="34" charset="0"/>
              <a:sym typeface="Avenir Heavy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9678EE6-DAAE-3482-5BAB-550253F3E8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75EF4A4-A0F0-D277-27FE-9D9B031ED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595" y="2032379"/>
            <a:ext cx="1778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817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D5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13F217-F22D-29EB-CBB9-2237DAFFB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A7323-8F2F-2D75-D519-6D7A98E1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8" y="399761"/>
            <a:ext cx="10515600" cy="16303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br>
              <a:rPr lang="en-US" sz="2400">
                <a:solidFill>
                  <a:srgbClr val="79E5FA"/>
                </a:solidFill>
                <a:latin typeface="Arial Black"/>
              </a:rPr>
            </a:br>
            <a:r>
              <a:rPr lang="en-US" sz="6000">
                <a:solidFill>
                  <a:srgbClr val="79E5FA"/>
                </a:solidFill>
                <a:latin typeface="Montserrat Black"/>
              </a:rPr>
              <a:t>Section Header Here</a:t>
            </a:r>
            <a:br>
              <a:rPr lang="en-US" sz="6000">
                <a:solidFill>
                  <a:srgbClr val="79E5FA"/>
                </a:solidFill>
                <a:latin typeface="Montserrat Black"/>
              </a:rPr>
            </a:br>
            <a:r>
              <a:rPr lang="en-US" sz="2700" i="1">
                <a:solidFill>
                  <a:srgbClr val="79E5FA"/>
                </a:solidFill>
                <a:latin typeface="Montserrat"/>
              </a:rPr>
              <a:t>Subtitle Here</a:t>
            </a:r>
          </a:p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D7864B-FE04-3C19-B7D6-1426A91693A7}"/>
              </a:ext>
            </a:extLst>
          </p:cNvPr>
          <p:cNvCxnSpPr/>
          <p:nvPr/>
        </p:nvCxnSpPr>
        <p:spPr>
          <a:xfrm flipV="1">
            <a:off x="886692" y="1364673"/>
            <a:ext cx="7737763" cy="13855"/>
          </a:xfrm>
          <a:prstGeom prst="straightConnector1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76EBDD65-EB61-DFD4-FCB5-EDB8FB75E001}"/>
              </a:ext>
            </a:extLst>
          </p:cNvPr>
          <p:cNvSpPr/>
          <p:nvPr/>
        </p:nvSpPr>
        <p:spPr>
          <a:xfrm>
            <a:off x="676750" y="502788"/>
            <a:ext cx="10843843" cy="5847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177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641A85-21D5-3DAB-A894-3156D183F9A5}"/>
              </a:ext>
            </a:extLst>
          </p:cNvPr>
          <p:cNvSpPr txBox="1">
            <a:spLocks/>
          </p:cNvSpPr>
          <p:nvPr/>
        </p:nvSpPr>
        <p:spPr>
          <a:xfrm>
            <a:off x="954807" y="942809"/>
            <a:ext cx="10288788" cy="1011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12D59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T1DX-QI network of 63 centers cares for 150,000+ PWD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12D59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12D59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across 23 states and Washington D.C.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212D59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38101D7-36C3-465C-4EBE-8F9FE3BFCB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47" y="5408028"/>
            <a:ext cx="1432871" cy="94223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8B0EDB8-D02B-9515-6988-52410D629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49" y="1800392"/>
            <a:ext cx="79248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731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6cb74e-9669-4fd8-87b3-351e3976c142">
      <Terms xmlns="http://schemas.microsoft.com/office/infopath/2007/PartnerControls"/>
    </lcf76f155ced4ddcb4097134ff3c332f>
    <TaxCatchAll xmlns="2f7b054f-be38-41d2-978f-3d651b98064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B7EC0BF2544418F02C0F48049A820" ma:contentTypeVersion="20" ma:contentTypeDescription="Create a new document." ma:contentTypeScope="" ma:versionID="18810cc4c55cb84b30f10de76771b1be">
  <xsd:schema xmlns:xsd="http://www.w3.org/2001/XMLSchema" xmlns:xs="http://www.w3.org/2001/XMLSchema" xmlns:p="http://schemas.microsoft.com/office/2006/metadata/properties" xmlns:ns2="626cb74e-9669-4fd8-87b3-351e3976c142" xmlns:ns3="2f7b054f-be38-41d2-978f-3d651b980644" targetNamespace="http://schemas.microsoft.com/office/2006/metadata/properties" ma:root="true" ma:fieldsID="54ec4579b3dec1060686673f2321ce88" ns2:_="" ns3:_="">
    <xsd:import namespace="626cb74e-9669-4fd8-87b3-351e3976c142"/>
    <xsd:import namespace="2f7b054f-be38-41d2-978f-3d651b980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cb74e-9669-4fd8-87b3-351e3976c1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5708ab6-8f93-4a47-82a9-702180f093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b054f-be38-41d2-978f-3d651b980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4988c3-2911-4884-b1bb-ab625c693b77}" ma:internalName="TaxCatchAll" ma:showField="CatchAllData" ma:web="2f7b054f-be38-41d2-978f-3d651b9806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823F8C-66E8-4C30-9B52-9B75AFEBC1AC}">
  <ds:schemaRefs>
    <ds:schemaRef ds:uri="http://schemas.microsoft.com/office/2006/metadata/properties"/>
    <ds:schemaRef ds:uri="http://schemas.microsoft.com/office/infopath/2007/PartnerControls"/>
    <ds:schemaRef ds:uri="626cb74e-9669-4fd8-87b3-351e3976c142"/>
    <ds:schemaRef ds:uri="2f7b054f-be38-41d2-978f-3d651b980644"/>
  </ds:schemaRefs>
</ds:datastoreItem>
</file>

<file path=customXml/itemProps2.xml><?xml version="1.0" encoding="utf-8"?>
<ds:datastoreItem xmlns:ds="http://schemas.openxmlformats.org/officeDocument/2006/customXml" ds:itemID="{0E93D533-2F82-4F84-9D04-15F08908EB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6cb74e-9669-4fd8-87b3-351e3976c142"/>
    <ds:schemaRef ds:uri="2f7b054f-be38-41d2-978f-3d651b980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CAD7DA-9C12-45CC-ADA6-0D6D00DA37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 Section Header Here Subtitle Here </vt:lpstr>
      <vt:lpstr>PowerPoint Presentation</vt:lpstr>
      <vt:lpstr> Welcome to the 9th Annual T1DX-QI Learning Session   </vt:lpstr>
      <vt:lpstr> Logistics + Agenda Overview </vt:lpstr>
      <vt:lpstr> Section Header Here Subtitle Here </vt:lpstr>
      <vt:lpstr> Section Header Here Subtitle Here </vt:lpstr>
      <vt:lpstr> Section Header Here Subtitle Here </vt:lpstr>
      <vt:lpstr> Section Header Here Subtitle Here </vt:lpstr>
      <vt:lpstr>Adult centers care for 30,000 PwT1D</vt:lpstr>
      <vt:lpstr>Pediatric centers care for 60,000 PwT1D</vt:lpstr>
      <vt:lpstr> Section Header Here Subtitle Here </vt:lpstr>
      <vt:lpstr> Section Header Here Subtitle Here </vt:lpstr>
      <vt:lpstr> Section Header Here Subtitle Here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2025-11-14T16:58:30Z</dcterms:created>
  <dcterms:modified xsi:type="dcterms:W3CDTF">2025-11-14T16:58:43Z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0x010100B84B7EC0BF2544418F02C0F48049A820</vt:lpwstr>
  </property>
  <property fmtid="{D5CDD505-2E9C-101B-9397-08002B2CF9AE}" pid="3" name="MediaServiceImageTags">
    <vt:lpwstr/>
  </property>
</Properties>
</file>