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4" r:id="rId5"/>
  </p:sldMasterIdLst>
  <p:notesMasterIdLst>
    <p:notesMasterId r:id="rId21"/>
  </p:notesMasterIdLst>
  <p:sldIdLst>
    <p:sldId id="3185" r:id="rId6"/>
    <p:sldId id="271" r:id="rId7"/>
    <p:sldId id="267" r:id="rId8"/>
    <p:sldId id="3174" r:id="rId9"/>
    <p:sldId id="3172" r:id="rId10"/>
    <p:sldId id="3175" r:id="rId11"/>
    <p:sldId id="3182" r:id="rId12"/>
    <p:sldId id="3177" r:id="rId13"/>
    <p:sldId id="278" r:id="rId14"/>
    <p:sldId id="3179" r:id="rId15"/>
    <p:sldId id="3181" r:id="rId16"/>
    <p:sldId id="3176" r:id="rId17"/>
    <p:sldId id="268" r:id="rId18"/>
    <p:sldId id="3187" r:id="rId19"/>
    <p:sldId id="31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18BB4-7D2E-0769-B41A-1FC4CA8B12D3}" v="16" dt="2025-11-17T19:41:08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Rainey" userId="S::crainey@t1dexchange.org::c66522fd-7f79-4e4b-9477-0af3b7aa6656" providerId="AD" clId="Web-{5C518BB4-7D2E-0769-B41A-1FC4CA8B12D3}"/>
    <pc:docChg chg="addSld delSld addMainMaster modMainMaster">
      <pc:chgData name="Claire Rainey" userId="S::crainey@t1dexchange.org::c66522fd-7f79-4e4b-9477-0af3b7aa6656" providerId="AD" clId="Web-{5C518BB4-7D2E-0769-B41A-1FC4CA8B12D3}" dt="2025-11-17T19:41:08.939" v="15"/>
      <pc:docMkLst>
        <pc:docMk/>
      </pc:docMkLst>
      <pc:sldChg chg="del">
        <pc:chgData name="Claire Rainey" userId="S::crainey@t1dexchange.org::c66522fd-7f79-4e4b-9477-0af3b7aa6656" providerId="AD" clId="Web-{5C518BB4-7D2E-0769-B41A-1FC4CA8B12D3}" dt="2025-11-17T19:41:02.220" v="0"/>
        <pc:sldMkLst>
          <pc:docMk/>
          <pc:sldMk cId="109857222" sldId="256"/>
        </pc:sldMkLst>
      </pc:sldChg>
      <pc:sldChg chg="add">
        <pc:chgData name="Claire Rainey" userId="S::crainey@t1dexchange.org::c66522fd-7f79-4e4b-9477-0af3b7aa6656" providerId="AD" clId="Web-{5C518BB4-7D2E-0769-B41A-1FC4CA8B12D3}" dt="2025-11-17T19:41:04.876" v="3"/>
        <pc:sldMkLst>
          <pc:docMk/>
          <pc:sldMk cId="3467128954" sldId="267"/>
        </pc:sldMkLst>
      </pc:sldChg>
      <pc:sldChg chg="add">
        <pc:chgData name="Claire Rainey" userId="S::crainey@t1dexchange.org::c66522fd-7f79-4e4b-9477-0af3b7aa6656" providerId="AD" clId="Web-{5C518BB4-7D2E-0769-B41A-1FC4CA8B12D3}" dt="2025-11-17T19:41:08.267" v="13"/>
        <pc:sldMkLst>
          <pc:docMk/>
          <pc:sldMk cId="1266353017" sldId="268"/>
        </pc:sldMkLst>
      </pc:sldChg>
      <pc:sldChg chg="add">
        <pc:chgData name="Claire Rainey" userId="S::crainey@t1dexchange.org::c66522fd-7f79-4e4b-9477-0af3b7aa6656" providerId="AD" clId="Web-{5C518BB4-7D2E-0769-B41A-1FC4CA8B12D3}" dt="2025-11-17T19:41:04.158" v="2"/>
        <pc:sldMkLst>
          <pc:docMk/>
          <pc:sldMk cId="1681876016" sldId="271"/>
        </pc:sldMkLst>
      </pc:sldChg>
      <pc:sldChg chg="add">
        <pc:chgData name="Claire Rainey" userId="S::crainey@t1dexchange.org::c66522fd-7f79-4e4b-9477-0af3b7aa6656" providerId="AD" clId="Web-{5C518BB4-7D2E-0769-B41A-1FC4CA8B12D3}" dt="2025-11-17T19:41:06.814" v="9"/>
        <pc:sldMkLst>
          <pc:docMk/>
          <pc:sldMk cId="3024946168" sldId="278"/>
        </pc:sldMkLst>
      </pc:sldChg>
      <pc:sldChg chg="add">
        <pc:chgData name="Claire Rainey" userId="S::crainey@t1dexchange.org::c66522fd-7f79-4e4b-9477-0af3b7aa6656" providerId="AD" clId="Web-{5C518BB4-7D2E-0769-B41A-1FC4CA8B12D3}" dt="2025-11-17T19:41:05.501" v="5"/>
        <pc:sldMkLst>
          <pc:docMk/>
          <pc:sldMk cId="638674103" sldId="3172"/>
        </pc:sldMkLst>
      </pc:sldChg>
      <pc:sldChg chg="add">
        <pc:chgData name="Claire Rainey" userId="S::crainey@t1dexchange.org::c66522fd-7f79-4e4b-9477-0af3b7aa6656" providerId="AD" clId="Web-{5C518BB4-7D2E-0769-B41A-1FC4CA8B12D3}" dt="2025-11-17T19:41:04.986" v="4"/>
        <pc:sldMkLst>
          <pc:docMk/>
          <pc:sldMk cId="3824479370" sldId="3174"/>
        </pc:sldMkLst>
      </pc:sldChg>
      <pc:sldChg chg="add">
        <pc:chgData name="Claire Rainey" userId="S::crainey@t1dexchange.org::c66522fd-7f79-4e4b-9477-0af3b7aa6656" providerId="AD" clId="Web-{5C518BB4-7D2E-0769-B41A-1FC4CA8B12D3}" dt="2025-11-17T19:41:05.595" v="6"/>
        <pc:sldMkLst>
          <pc:docMk/>
          <pc:sldMk cId="2623799072" sldId="3175"/>
        </pc:sldMkLst>
      </pc:sldChg>
      <pc:sldChg chg="add">
        <pc:chgData name="Claire Rainey" userId="S::crainey@t1dexchange.org::c66522fd-7f79-4e4b-9477-0af3b7aa6656" providerId="AD" clId="Web-{5C518BB4-7D2E-0769-B41A-1FC4CA8B12D3}" dt="2025-11-17T19:41:07.705" v="12"/>
        <pc:sldMkLst>
          <pc:docMk/>
          <pc:sldMk cId="236404964" sldId="3176"/>
        </pc:sldMkLst>
      </pc:sldChg>
      <pc:sldChg chg="add">
        <pc:chgData name="Claire Rainey" userId="S::crainey@t1dexchange.org::c66522fd-7f79-4e4b-9477-0af3b7aa6656" providerId="AD" clId="Web-{5C518BB4-7D2E-0769-B41A-1FC4CA8B12D3}" dt="2025-11-17T19:41:06.361" v="8"/>
        <pc:sldMkLst>
          <pc:docMk/>
          <pc:sldMk cId="4044383526" sldId="3177"/>
        </pc:sldMkLst>
      </pc:sldChg>
      <pc:sldChg chg="add">
        <pc:chgData name="Claire Rainey" userId="S::crainey@t1dexchange.org::c66522fd-7f79-4e4b-9477-0af3b7aa6656" providerId="AD" clId="Web-{5C518BB4-7D2E-0769-B41A-1FC4CA8B12D3}" dt="2025-11-17T19:41:06.923" v="10"/>
        <pc:sldMkLst>
          <pc:docMk/>
          <pc:sldMk cId="1632195124" sldId="3179"/>
        </pc:sldMkLst>
      </pc:sldChg>
      <pc:sldChg chg="add">
        <pc:chgData name="Claire Rainey" userId="S::crainey@t1dexchange.org::c66522fd-7f79-4e4b-9477-0af3b7aa6656" providerId="AD" clId="Web-{5C518BB4-7D2E-0769-B41A-1FC4CA8B12D3}" dt="2025-11-17T19:41:07.611" v="11"/>
        <pc:sldMkLst>
          <pc:docMk/>
          <pc:sldMk cId="3452335209" sldId="3181"/>
        </pc:sldMkLst>
      </pc:sldChg>
      <pc:sldChg chg="add">
        <pc:chgData name="Claire Rainey" userId="S::crainey@t1dexchange.org::c66522fd-7f79-4e4b-9477-0af3b7aa6656" providerId="AD" clId="Web-{5C518BB4-7D2E-0769-B41A-1FC4CA8B12D3}" dt="2025-11-17T19:41:06.236" v="7"/>
        <pc:sldMkLst>
          <pc:docMk/>
          <pc:sldMk cId="3275384987" sldId="3182"/>
        </pc:sldMkLst>
      </pc:sldChg>
      <pc:sldChg chg="add">
        <pc:chgData name="Claire Rainey" userId="S::crainey@t1dexchange.org::c66522fd-7f79-4e4b-9477-0af3b7aa6656" providerId="AD" clId="Web-{5C518BB4-7D2E-0769-B41A-1FC4CA8B12D3}" dt="2025-11-17T19:41:04.048" v="1"/>
        <pc:sldMkLst>
          <pc:docMk/>
          <pc:sldMk cId="2640305902" sldId="3185"/>
        </pc:sldMkLst>
      </pc:sldChg>
      <pc:sldChg chg="add">
        <pc:chgData name="Claire Rainey" userId="S::crainey@t1dexchange.org::c66522fd-7f79-4e4b-9477-0af3b7aa6656" providerId="AD" clId="Web-{5C518BB4-7D2E-0769-B41A-1FC4CA8B12D3}" dt="2025-11-17T19:41:08.939" v="15"/>
        <pc:sldMkLst>
          <pc:docMk/>
          <pc:sldMk cId="483469833" sldId="3186"/>
        </pc:sldMkLst>
      </pc:sldChg>
      <pc:sldChg chg="add">
        <pc:chgData name="Claire Rainey" userId="S::crainey@t1dexchange.org::c66522fd-7f79-4e4b-9477-0af3b7aa6656" providerId="AD" clId="Web-{5C518BB4-7D2E-0769-B41A-1FC4CA8B12D3}" dt="2025-11-17T19:41:08.377" v="14"/>
        <pc:sldMkLst>
          <pc:docMk/>
          <pc:sldMk cId="3895855841" sldId="3187"/>
        </pc:sldMkLst>
      </pc:sldChg>
      <pc:sldMasterChg chg="addSldLayout modSldLayout">
        <pc:chgData name="Claire Rainey" userId="S::crainey@t1dexchange.org::c66522fd-7f79-4e4b-9477-0af3b7aa6656" providerId="AD" clId="Web-{5C518BB4-7D2E-0769-B41A-1FC4CA8B12D3}" dt="2025-11-17T19:41:04.876" v="3"/>
        <pc:sldMasterMkLst>
          <pc:docMk/>
          <pc:sldMasterMk cId="2460954070" sldId="2147483660"/>
        </pc:sldMasterMkLst>
        <pc:sldLayoutChg chg="replI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2460954070" sldId="2147483660"/>
            <pc:sldLayoutMk cId="3479445657" sldId="2147483671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048" v="1"/>
          <pc:sldLayoutMkLst>
            <pc:docMk/>
            <pc:sldMasterMk cId="2460954070" sldId="2147483660"/>
            <pc:sldLayoutMk cId="1326949697" sldId="2147483672"/>
          </pc:sldLayoutMkLst>
        </pc:sldLayoutChg>
      </pc:sldMasterChg>
      <pc:sldMasterChg chg="add addSldLayout">
        <pc:chgData name="Claire Rainey" userId="S::crainey@t1dexchange.org::c66522fd-7f79-4e4b-9477-0af3b7aa6656" providerId="AD" clId="Web-{5C518BB4-7D2E-0769-B41A-1FC4CA8B12D3}" dt="2025-11-17T19:41:04.876" v="3"/>
        <pc:sldMasterMkLst>
          <pc:docMk/>
          <pc:sldMasterMk cId="389160926" sldId="2147483764"/>
        </pc:sldMasterMkLst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133587736" sldId="2147483673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709850586" sldId="2147483674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1618278939" sldId="2147483675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895499489" sldId="2147483676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4039091165" sldId="2147483677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475364568" sldId="2147483678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4013427235" sldId="2147483679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279193803" sldId="2147483680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4166135894" sldId="2147483681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3426758542" sldId="2147483682"/>
          </pc:sldLayoutMkLst>
        </pc:sldLayoutChg>
        <pc:sldLayoutChg chg="add">
          <pc:chgData name="Claire Rainey" userId="S::crainey@t1dexchange.org::c66522fd-7f79-4e4b-9477-0af3b7aa6656" providerId="AD" clId="Web-{5C518BB4-7D2E-0769-B41A-1FC4CA8B12D3}" dt="2025-11-17T19:41:04.876" v="3"/>
          <pc:sldLayoutMkLst>
            <pc:docMk/>
            <pc:sldMasterMk cId="389160926" sldId="2147483764"/>
            <pc:sldLayoutMk cId="1550879698" sldId="21474837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E552-58F3-4CF8-AAFE-CAC435562F88}" type="datetimeFigureOut"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F8AA9-E8CA-4D3C-9402-4B0DC33AC1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5841B-8371-4E40-8020-20549004F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D3881-0ED7-3949-9CFC-1FEB328CDC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5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94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96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5877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70985058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893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9948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B968-E18E-9A4E-A8AF-180759A4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E4E8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8A2AF-DAB1-824D-81D5-0BAF3B1D7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02BB2-0BC3-43B9-97BD-63118173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AD1322-B6BC-40F6-9364-7816FD5F0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9116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71F90-DBFE-EE46-A019-9095DD2D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16FE7423-261B-4945-8D6D-F1144DE94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69F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82279-DE8F-CD44-8DDC-705DE6C88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2B409-4F07-4884-83A0-157E188D5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50E40-D558-47DA-8C1B-3C8FF777A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45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723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9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135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A152-9873-0A09-3C5A-C7F7C06EB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B2F8B-81B1-487B-B0BB-2764C3031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8F58-132A-FDED-9ED7-10080902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C7B8-D3A5-4FA9-9065-01BC4E88FB2F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F51D-D34F-6D98-F621-6383951A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91BB7-501B-FE77-AAF3-B4382AB8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E42A-E826-4F67-B531-1D61CC304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5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QI@t1dexchange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ECB5D-68C6-C845-F3A8-188F2E0AF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F301-1C09-BDAD-9608-85765B72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5C28B9-5DF0-91A0-AE9C-3D0FB5720B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B077943-9976-9EC6-69AA-29BC9BA3452A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4C92F8-A6FE-C38B-3DB5-B792A39C2E11}"/>
              </a:ext>
            </a:extLst>
          </p:cNvPr>
          <p:cNvSpPr txBox="1">
            <a:spLocks/>
          </p:cNvSpPr>
          <p:nvPr/>
        </p:nvSpPr>
        <p:spPr>
          <a:xfrm>
            <a:off x="2290781" y="292202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212D59"/>
                </a:solidFill>
                <a:latin typeface="Montserrat Black"/>
              </a:rPr>
              <a:t>Committee Report Outs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212D59"/>
                </a:solidFill>
                <a:latin typeface="Montserrat"/>
              </a:rPr>
              <a:t>Whitley Ballroom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32E662BA-6E04-7E2B-A125-4A6C8500E155}"/>
              </a:ext>
            </a:extLst>
          </p:cNvPr>
          <p:cNvSpPr txBox="1"/>
          <p:nvPr/>
        </p:nvSpPr>
        <p:spPr>
          <a:xfrm>
            <a:off x="1185911" y="3513360"/>
            <a:ext cx="9764820" cy="590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Montserrat"/>
                <a:ea typeface="+mn-lt"/>
                <a:cs typeface="+mn-lt"/>
              </a:rPr>
              <a:t>1:15 – 2:10pm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BC2649-77E0-235E-DD8A-A93274C3C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0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8B1111-3CCE-59AA-4337-12678666E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BDDA-C587-028D-9393-3170B171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AA0E82-C38D-D689-1295-42C9047B5959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0B25227-4809-B8EE-81F2-3653345D3A50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C277EB-511C-744F-E02B-EEDE456E0AD1}"/>
              </a:ext>
            </a:extLst>
          </p:cNvPr>
          <p:cNvSpPr txBox="1">
            <a:spLocks/>
          </p:cNvSpPr>
          <p:nvPr/>
        </p:nvSpPr>
        <p:spPr>
          <a:xfrm>
            <a:off x="1176884" y="3039505"/>
            <a:ext cx="9836251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212D59"/>
                </a:solidFill>
                <a:latin typeface="Montserrat Black"/>
              </a:rPr>
              <a:t>PwD</a:t>
            </a:r>
            <a:r>
              <a:rPr lang="en-US" sz="3600">
                <a:solidFill>
                  <a:srgbClr val="212D59"/>
                </a:solidFill>
                <a:latin typeface="Montserrat Black"/>
              </a:rPr>
              <a:t> Advisory Committee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3200" i="1">
                <a:solidFill>
                  <a:srgbClr val="212D59"/>
                </a:solidFill>
                <a:latin typeface="Montserrat"/>
              </a:rPr>
              <a:t>Co-Chairs: Emily Coppedge and Jeniece </a:t>
            </a:r>
            <a:r>
              <a:rPr lang="en-US" sz="3200" i="1" err="1">
                <a:solidFill>
                  <a:srgbClr val="212D59"/>
                </a:solidFill>
                <a:latin typeface="Montserrat"/>
              </a:rPr>
              <a:t>Ilkowitz</a:t>
            </a:r>
            <a:endParaRPr lang="en-US" sz="3200" err="1">
              <a:solidFill>
                <a:srgbClr val="000000"/>
              </a:solidFill>
              <a:latin typeface="Aptos" panose="020B0004020202020204"/>
            </a:endParaRPr>
          </a:p>
          <a:p>
            <a:pPr algn="ctr">
              <a:lnSpc>
                <a:spcPct val="150000"/>
              </a:lnSpc>
            </a:pPr>
            <a:endParaRPr lang="en-US" sz="3200" i="1">
              <a:solidFill>
                <a:srgbClr val="212D59"/>
              </a:solidFill>
              <a:latin typeface="Montserra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913282-2C4A-253D-5D37-C44EED791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9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5155086" y="-1962"/>
            <a:ext cx="3183169" cy="3008265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8460112" y="338266"/>
            <a:ext cx="3655393" cy="2646874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200" b="1">
                <a:solidFill>
                  <a:srgbClr val="3E4F8F"/>
                </a:solidFill>
                <a:latin typeface="Hind Regular"/>
                <a:cs typeface="Hind Regular"/>
                <a:sym typeface="Hind Regular"/>
              </a:rPr>
              <a:t>Key Topics for Discussion</a:t>
            </a:r>
            <a:endParaRPr lang="en-US" sz="2200"/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3E4F8F"/>
                </a:solidFill>
                <a:latin typeface="Hind Regular"/>
                <a:cs typeface="Hind Regular"/>
              </a:rPr>
              <a:t>Advise on strategy, clinical goals, and care priorities for T1DX-QI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3E4F8F"/>
                </a:solidFill>
                <a:latin typeface="Hind Regular"/>
                <a:cs typeface="Hind Regular"/>
              </a:rPr>
              <a:t>Provide PWD perspective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3E4F8F"/>
                </a:solidFill>
                <a:latin typeface="Hind Regular"/>
                <a:cs typeface="Hind Regular"/>
              </a:rPr>
              <a:t>Support collaborations and identify funding opportunities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3E4F8F"/>
                </a:solidFill>
                <a:latin typeface="Hind Regular"/>
                <a:cs typeface="Hind Regular"/>
              </a:rPr>
              <a:t>Participate in events and work with stakeholders to improve care quality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8537675" y="3716255"/>
            <a:ext cx="3576894" cy="2923873"/>
          </a:xfrm>
          <a:custGeom>
            <a:avLst/>
            <a:gdLst>
              <a:gd name="csX0" fmla="*/ 0 w 3576894"/>
              <a:gd name="csY0" fmla="*/ 0 h 2923873"/>
              <a:gd name="csX1" fmla="*/ 3576894 w 3576894"/>
              <a:gd name="csY1" fmla="*/ 0 h 2923873"/>
              <a:gd name="csX2" fmla="*/ 3576894 w 3576894"/>
              <a:gd name="csY2" fmla="*/ 2923873 h 2923873"/>
              <a:gd name="csX3" fmla="*/ 0 w 3576894"/>
              <a:gd name="csY3" fmla="*/ 2923873 h 2923873"/>
              <a:gd name="csX4" fmla="*/ 0 w 3576894"/>
              <a:gd name="csY4" fmla="*/ 0 h 29238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576894" h="2923873" fill="none" extrusionOk="0">
                <a:moveTo>
                  <a:pt x="0" y="0"/>
                </a:moveTo>
                <a:cubicBezTo>
                  <a:pt x="809755" y="-49533"/>
                  <a:pt x="1853135" y="-14809"/>
                  <a:pt x="3576894" y="0"/>
                </a:cubicBezTo>
                <a:cubicBezTo>
                  <a:pt x="3664533" y="387747"/>
                  <a:pt x="3504215" y="1552210"/>
                  <a:pt x="3576894" y="2923873"/>
                </a:cubicBezTo>
                <a:cubicBezTo>
                  <a:pt x="3176422" y="2875642"/>
                  <a:pt x="472524" y="3008328"/>
                  <a:pt x="0" y="2923873"/>
                </a:cubicBezTo>
                <a:cubicBezTo>
                  <a:pt x="-38581" y="1507063"/>
                  <a:pt x="63341" y="1139715"/>
                  <a:pt x="0" y="0"/>
                </a:cubicBezTo>
                <a:close/>
              </a:path>
              <a:path w="3576894" h="2923873" stroke="0" extrusionOk="0">
                <a:moveTo>
                  <a:pt x="0" y="0"/>
                </a:moveTo>
                <a:cubicBezTo>
                  <a:pt x="467788" y="118645"/>
                  <a:pt x="2684000" y="116012"/>
                  <a:pt x="3576894" y="0"/>
                </a:cubicBezTo>
                <a:cubicBezTo>
                  <a:pt x="3444012" y="591438"/>
                  <a:pt x="3661845" y="2436132"/>
                  <a:pt x="3576894" y="2923873"/>
                </a:cubicBezTo>
                <a:cubicBezTo>
                  <a:pt x="2678425" y="3058473"/>
                  <a:pt x="587425" y="2766677"/>
                  <a:pt x="0" y="2923873"/>
                </a:cubicBezTo>
                <a:cubicBezTo>
                  <a:pt x="-20187" y="1986580"/>
                  <a:pt x="-152480" y="4066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/>
            <a:r>
              <a:rPr lang="en-US" sz="2200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Goals for </a:t>
            </a:r>
            <a:r>
              <a:rPr lang="en-US" sz="2200" b="1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2026</a:t>
            </a:r>
            <a:endParaRPr lang="en-US" sz="2200" b="1" i="0" u="none" strike="noStrike" cap="none" spc="0" normalizeH="0" baseline="0">
              <a:ln>
                <a:noFill/>
              </a:ln>
              <a:solidFill>
                <a:srgbClr val="3E4F8F"/>
              </a:solidFill>
              <a:effectLst/>
              <a:uFillTx/>
              <a:latin typeface="Hind Regular"/>
              <a:ea typeface="Hind Regular"/>
              <a:cs typeface="Hind Regular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3E4F8F"/>
                </a:solidFill>
                <a:latin typeface="Hind Regular"/>
                <a:cs typeface="Hind Regular"/>
              </a:rPr>
              <a:t>More representation across centers</a:t>
            </a: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Please reach out to </a:t>
            </a:r>
            <a:r>
              <a:rPr lang="en-US">
                <a:solidFill>
                  <a:srgbClr val="3E4F8F"/>
                </a:solidFill>
                <a:latin typeface="Hind Regular"/>
                <a:ea typeface="Hind Regular"/>
                <a:cs typeface="Hind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QI@t1dexchange.org</a:t>
            </a:r>
            <a:r>
              <a:rPr lang="en-US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 if you'd like to join the PWD Advisory Committee or nominate a PWD</a:t>
            </a:r>
            <a:endParaRPr lang="en-US" sz="1800" i="0" u="none" strike="noStrike" cap="none" spc="0" normalizeH="0" baseline="0">
              <a:ln>
                <a:noFill/>
              </a:ln>
              <a:solidFill>
                <a:srgbClr val="3E4F8F"/>
              </a:solidFill>
              <a:effectLst/>
              <a:uFillTx/>
              <a:latin typeface="Hind Regular"/>
              <a:ea typeface="Hind Regular"/>
              <a:cs typeface="Hind Regular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Create and endorse PWD-facing materials in the QI Portal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86553" y="3297878"/>
            <a:ext cx="5071448" cy="3449567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normalizeH="0" baseline="0">
                <a:ln w="0"/>
                <a:solidFill>
                  <a:srgbClr val="3E4F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  <a:endParaRPr lang="en-US" sz="2200" b="1">
              <a:ln w="0"/>
              <a:solidFill>
                <a:srgbClr val="3E4F8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ind Regular"/>
              <a:ea typeface="Hind Regular"/>
              <a:cs typeface="Hind Regular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i="0" u="none" strike="noStrike" normalizeH="0" baseline="0">
                <a:ln w="0"/>
                <a:solidFill>
                  <a:srgbClr val="3E4F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Co-Chairs</a:t>
            </a:r>
            <a:endParaRPr lang="en-US" sz="1900">
              <a:ln w="0"/>
              <a:solidFill>
                <a:srgbClr val="3E4F8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ind Regular"/>
              <a:ea typeface="Hind Regular"/>
              <a:cs typeface="Hind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n/>
                <a:solidFill>
                  <a:srgbClr val="3E4F8F"/>
                </a:solidFill>
                <a:latin typeface="Hind Regular"/>
                <a:cs typeface="Hind Regular"/>
              </a:rPr>
              <a:t>Emily Coppedge, NP, Weill Cornell Medicine</a:t>
            </a:r>
            <a:endParaRPr lang="en-US" sz="17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n/>
                <a:solidFill>
                  <a:srgbClr val="3E4F8F"/>
                </a:solidFill>
                <a:latin typeface="Hind Regular"/>
                <a:cs typeface="Hind Regular"/>
              </a:rPr>
              <a:t>Jeniece </a:t>
            </a:r>
            <a:r>
              <a:rPr lang="en-US" sz="1700" err="1">
                <a:ln/>
                <a:solidFill>
                  <a:srgbClr val="3E4F8F"/>
                </a:solidFill>
                <a:latin typeface="Hind Regular"/>
                <a:cs typeface="Hind Regular"/>
              </a:rPr>
              <a:t>Ilkowitz</a:t>
            </a:r>
            <a:r>
              <a:rPr lang="en-US" sz="1700">
                <a:ln/>
                <a:solidFill>
                  <a:srgbClr val="3E4F8F"/>
                </a:solidFill>
                <a:latin typeface="Hind Regular"/>
                <a:cs typeface="Hind Regular"/>
              </a:rPr>
              <a:t>, RN, MA, CDCES, Hassenfeld Children’s Hospital at NYU Langone</a:t>
            </a:r>
          </a:p>
          <a:p>
            <a:r>
              <a:rPr lang="en-US" sz="1900">
                <a:ln/>
                <a:solidFill>
                  <a:srgbClr val="3E4F8F"/>
                </a:solidFill>
                <a:latin typeface="Hind Regular"/>
                <a:cs typeface="Hind Regular"/>
                <a:sym typeface="Hind Regular"/>
              </a:rPr>
              <a:t>T1DX Support Staff</a:t>
            </a:r>
            <a:endParaRPr lang="en-US" sz="1900">
              <a:solidFill>
                <a:srgbClr val="3E4F8F"/>
              </a:solidFill>
              <a:latin typeface="Hind Regular"/>
              <a:cs typeface="Hind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n/>
                <a:solidFill>
                  <a:srgbClr val="3E4F8F"/>
                </a:solidFill>
                <a:latin typeface="Hind Regular"/>
                <a:cs typeface="Hind Regular"/>
                <a:sym typeface="Hind Regular"/>
              </a:rPr>
              <a:t>Nicole </a:t>
            </a:r>
            <a:r>
              <a:rPr lang="en-US" sz="1700" err="1">
                <a:ln/>
                <a:solidFill>
                  <a:srgbClr val="3E4F8F"/>
                </a:solidFill>
                <a:latin typeface="Hind Regular"/>
                <a:cs typeface="Hind Regular"/>
                <a:sym typeface="Hind Regular"/>
              </a:rPr>
              <a:t>Rioles</a:t>
            </a:r>
            <a:r>
              <a:rPr lang="en-US" sz="1700">
                <a:ln/>
                <a:solidFill>
                  <a:srgbClr val="3E4F8F"/>
                </a:solidFill>
                <a:latin typeface="Hind Regular"/>
                <a:cs typeface="Hind Regular"/>
                <a:sym typeface="Hind Regular"/>
              </a:rPr>
              <a:t> </a:t>
            </a:r>
            <a:endParaRPr lang="en-US" sz="1700">
              <a:solidFill>
                <a:srgbClr val="3E4F8F"/>
              </a:solidFill>
              <a:latin typeface="Hind Regular"/>
              <a:cs typeface="Hind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n/>
                <a:solidFill>
                  <a:srgbClr val="3E4F8F"/>
                </a:solidFill>
                <a:latin typeface="Hind Regular"/>
                <a:cs typeface="Hind Regular"/>
                <a:sym typeface="Hind Regular"/>
              </a:rPr>
              <a:t>Claire Rainey</a:t>
            </a:r>
            <a:endParaRPr lang="en-US" sz="1700">
              <a:ln/>
              <a:solidFill>
                <a:srgbClr val="3E4F8F"/>
              </a:solidFill>
              <a:latin typeface="Hind Regular"/>
              <a:cs typeface="Hind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n/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Alyssa Cabrera </a:t>
            </a:r>
          </a:p>
          <a:p>
            <a:pPr hangingPunct="0"/>
            <a:r>
              <a:rPr lang="en-US" sz="1900">
                <a:solidFill>
                  <a:srgbClr val="3E4F8F"/>
                </a:solidFill>
                <a:latin typeface="Hind Regular"/>
                <a:ea typeface="Hind Regular"/>
                <a:cs typeface="Hind Regular"/>
                <a:sym typeface="Hind Regular"/>
              </a:rPr>
              <a:t>25+ Committee members </a:t>
            </a:r>
            <a:endParaRPr lang="en-US" sz="1900">
              <a:solidFill>
                <a:srgbClr val="3E4F8F"/>
              </a:solidFill>
              <a:latin typeface="Hind Regular"/>
              <a:ea typeface="Hind Regular"/>
              <a:cs typeface="Hind Regular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3E4F8F"/>
                </a:solidFill>
                <a:latin typeface="Hind Regular"/>
                <a:cs typeface="Hind Regular"/>
              </a:rPr>
              <a:t>Representation across 15+ centers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3E4F8F"/>
                </a:solidFill>
                <a:latin typeface="Hind Regular"/>
                <a:cs typeface="Hind Regular"/>
              </a:rPr>
              <a:t>4 organizations outside of the Collaborative </a:t>
            </a:r>
            <a:endParaRPr lang="en-US">
              <a:solidFill>
                <a:srgbClr val="3E4F8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90331" y="288801"/>
            <a:ext cx="5057768" cy="2646874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/>
            <a:r>
              <a:rPr lang="en-US" sz="2200" b="1">
                <a:solidFill>
                  <a:srgbClr val="3E4F8F"/>
                </a:solidFill>
                <a:latin typeface="Hind Regular"/>
                <a:cs typeface="Hind Regular"/>
                <a:sym typeface="Hind Regular"/>
              </a:rPr>
              <a:t>Accomplishments</a:t>
            </a:r>
            <a:endParaRPr lang="en-US" sz="2200" b="1">
              <a:solidFill>
                <a:srgbClr val="3E4F8F"/>
              </a:solidFill>
              <a:latin typeface="Hind Regular"/>
              <a:cs typeface="Hind Regular"/>
            </a:endParaRPr>
          </a:p>
          <a:p>
            <a:pPr marL="342900" indent="-342900">
              <a:buFont typeface="Wingdings"/>
              <a:buChar char="ü"/>
            </a:pPr>
            <a:r>
              <a:rPr lang="en-US" err="1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PwD</a:t>
            </a:r>
            <a:r>
              <a:rPr lang="en-US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 Engagement Guide </a:t>
            </a:r>
          </a:p>
          <a:p>
            <a:pPr marL="342900" indent="-342900">
              <a:buFont typeface="Wingdings"/>
              <a:buChar char="ü"/>
            </a:pPr>
            <a:r>
              <a:rPr lang="en-US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ADCES Presentation: </a:t>
            </a:r>
            <a:r>
              <a:rPr lang="en-US" i="1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Make Clinical Visits more Personal</a:t>
            </a:r>
            <a:endParaRPr lang="en-US" i="1" u="none" strike="noStrike" cap="none" spc="0" normalizeH="0" baseline="0">
              <a:ln>
                <a:noFill/>
              </a:ln>
              <a:solidFill>
                <a:srgbClr val="3E4F8F"/>
              </a:solidFill>
              <a:effectLst/>
              <a:uFillTx/>
              <a:latin typeface="Hind Regular"/>
              <a:ea typeface="Hind Regular"/>
              <a:cs typeface="Hind Regular"/>
            </a:endParaRPr>
          </a:p>
          <a:p>
            <a:pPr marL="342900" indent="-342900">
              <a:buFont typeface="Wingdings"/>
              <a:buChar char="ü"/>
            </a:pPr>
            <a:r>
              <a:rPr lang="en-US" i="1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T1D Care Plans </a:t>
            </a:r>
          </a:p>
          <a:p>
            <a:pPr marL="800100" indent="-342900">
              <a:buFont typeface="Courier New"/>
              <a:buChar char="o"/>
            </a:pPr>
            <a:r>
              <a:rPr lang="en-US">
                <a:solidFill>
                  <a:srgbClr val="3E4F8F"/>
                </a:solidFill>
                <a:latin typeface="Hind Regular"/>
                <a:ea typeface="Hind Regular"/>
                <a:cs typeface="Hind Regular"/>
              </a:rPr>
              <a:t>Guidance on communicating and </a:t>
            </a:r>
            <a:r>
              <a:rPr lang="en-US">
                <a:solidFill>
                  <a:srgbClr val="3E4F8F"/>
                </a:solidFill>
                <a:latin typeface="Hind Regular"/>
                <a:ea typeface="+mn-lt"/>
                <a:cs typeface="Hind Regular"/>
              </a:rPr>
              <a:t>self-advocating about T1D with non-diabetes healthcare providers</a:t>
            </a:r>
            <a:endParaRPr lang="en-US">
              <a:solidFill>
                <a:srgbClr val="3E4F8F"/>
              </a:solidFill>
              <a:latin typeface="Aptos"/>
              <a:ea typeface="Hind Regular"/>
              <a:cs typeface="Hind Regular"/>
            </a:endParaRPr>
          </a:p>
          <a:p>
            <a:pPr marL="800100" indent="-342900">
              <a:buFont typeface="Courier New"/>
              <a:buChar char="o"/>
            </a:pPr>
            <a:r>
              <a:rPr lang="en-US">
                <a:solidFill>
                  <a:srgbClr val="3E4F8F"/>
                </a:solidFill>
                <a:latin typeface="Aptos"/>
                <a:cs typeface="Hind Regular"/>
              </a:rPr>
              <a:t>Caregiver Reference Guide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5203728" y="905517"/>
            <a:ext cx="3085455" cy="1681962"/>
            <a:chOff x="4720667" y="-563342"/>
            <a:chExt cx="4312453" cy="2372136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4720667" y="-563342"/>
              <a:ext cx="4312453" cy="22209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3E4F8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/>
                  <a:cs typeface="Hind Bold"/>
                  <a:sym typeface="Hind Bold"/>
                </a:rPr>
                <a:t>People with Diabetes Advisory Committee</a:t>
              </a:r>
              <a:endParaRPr lang="en-US" sz="2400">
                <a:solidFill>
                  <a:srgbClr val="3E4F8F"/>
                </a:solidFill>
              </a:endParaRPr>
            </a:p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rgbClr val="3E4F8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/>
                  <a:ea typeface="Hind Bold"/>
                  <a:cs typeface="Hind Bold"/>
                </a:rPr>
                <a:t>2025</a:t>
              </a:r>
              <a:endParaRPr lang="en-US" sz="3200" b="0" i="0" u="none" strike="noStrike" cap="none" spc="0" normalizeH="0" baseline="0">
                <a:ln>
                  <a:noFill/>
                </a:ln>
                <a:solidFill>
                  <a:srgbClr val="3E4F8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Tx/>
                <a:latin typeface="Montserrat SemiBold"/>
                <a:ea typeface="Hind Bold"/>
                <a:cs typeface="Hind Bold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algn="ctr" hangingPunct="0"/>
              <a:endParaRPr lang="en-US" sz="4800">
                <a:solidFill>
                  <a:srgbClr val="F48E46"/>
                </a:solidFill>
                <a:latin typeface="Montserrat SemiBold" panose="00000700000000000000" pitchFamily="2" charset="0"/>
                <a:ea typeface="Hind Bold"/>
                <a:cs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1688" y="571971"/>
              <a:ext cx="2878101" cy="1236823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 descr="A blue key with white text&#10;&#10;AI-generated content may be incorrect.">
            <a:extLst>
              <a:ext uri="{FF2B5EF4-FFF2-40B4-BE49-F238E27FC236}">
                <a16:creationId xmlns:a16="http://schemas.microsoft.com/office/drawing/2014/main" id="{F49F6BCC-9EEA-238E-BD9B-9B3D3E1012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7" t="1802" r="-149"/>
          <a:stretch>
            <a:fillRect/>
          </a:stretch>
        </p:blipFill>
        <p:spPr>
          <a:xfrm>
            <a:off x="5204081" y="3873026"/>
            <a:ext cx="3097326" cy="3003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3768E-7A61-99D2-7E83-9BCE95884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547" y="2487282"/>
            <a:ext cx="1480868" cy="1466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1809AF-A8B8-4E6D-CD1A-6DD02C772B66}"/>
              </a:ext>
            </a:extLst>
          </p:cNvPr>
          <p:cNvSpPr txBox="1"/>
          <p:nvPr/>
        </p:nvSpPr>
        <p:spPr>
          <a:xfrm>
            <a:off x="2626421" y="4679731"/>
            <a:ext cx="2895755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9AAE1"/>
                </a:solidFill>
                <a:latin typeface="Hind Regular"/>
                <a:cs typeface="Hind Regular"/>
              </a:rPr>
              <a:t>Centers/orgs most represented</a:t>
            </a:r>
            <a:endParaRPr lang="en-US" sz="1400">
              <a:solidFill>
                <a:srgbClr val="000000"/>
              </a:solidFill>
              <a:latin typeface="Aptos" panose="020B0004020202020204"/>
              <a:cs typeface="Hind Regular"/>
            </a:endParaRPr>
          </a:p>
          <a:p>
            <a:pPr marL="285750" indent="-285750">
              <a:buFont typeface="Wingdings"/>
              <a:buChar char="§"/>
            </a:pPr>
            <a:r>
              <a:rPr lang="en-US" sz="1400">
                <a:solidFill>
                  <a:srgbClr val="39AAE1"/>
                </a:solidFill>
                <a:latin typeface="Hind Regular"/>
                <a:cs typeface="Hind Regular"/>
              </a:rPr>
              <a:t>CMH (4)</a:t>
            </a:r>
            <a:endParaRPr lang="en-US" sz="1400"/>
          </a:p>
          <a:p>
            <a:pPr marL="285750" indent="-285750">
              <a:buFont typeface="Wingdings"/>
              <a:buChar char="§"/>
            </a:pPr>
            <a:r>
              <a:rPr lang="en-US" sz="1400">
                <a:solidFill>
                  <a:srgbClr val="39AAE1"/>
                </a:solidFill>
                <a:latin typeface="Hind Regular"/>
                <a:cs typeface="Hind Regular"/>
              </a:rPr>
              <a:t>NYU Langone (3)</a:t>
            </a:r>
          </a:p>
          <a:p>
            <a:pPr marL="285750" indent="-285750">
              <a:buFont typeface="Wingdings"/>
              <a:buChar char="§"/>
            </a:pPr>
            <a:r>
              <a:rPr lang="en-US" sz="1400">
                <a:solidFill>
                  <a:srgbClr val="39AAE1"/>
                </a:solidFill>
                <a:latin typeface="Hind Regular"/>
                <a:cs typeface="Hind Regular"/>
              </a:rPr>
              <a:t>Cook Children's (2)</a:t>
            </a:r>
          </a:p>
          <a:p>
            <a:pPr marL="285750" indent="-285750">
              <a:buFont typeface="Wingdings"/>
              <a:buChar char="§"/>
            </a:pPr>
            <a:r>
              <a:rPr lang="en-US" sz="1400">
                <a:solidFill>
                  <a:srgbClr val="39AAE1"/>
                </a:solidFill>
                <a:latin typeface="Hind Regular"/>
                <a:cs typeface="Hind Regular"/>
              </a:rPr>
              <a:t>UAB (2)</a:t>
            </a:r>
          </a:p>
          <a:p>
            <a:pPr marL="285750" indent="-285750">
              <a:buFont typeface="Wingdings"/>
              <a:buChar char="§"/>
            </a:pPr>
            <a:r>
              <a:rPr lang="en-US" sz="1400">
                <a:solidFill>
                  <a:srgbClr val="39AAE1"/>
                </a:solidFill>
                <a:latin typeface="Hind Regular"/>
                <a:cs typeface="Hind Regular"/>
              </a:rPr>
              <a:t>Children with Diabetes (2)</a:t>
            </a:r>
            <a:endParaRPr lang="en-US"/>
          </a:p>
          <a:p>
            <a:pPr marL="285750" indent="-285750">
              <a:buFont typeface="Wingdings"/>
              <a:buChar char="§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523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688CD-EE8A-E7B1-6C50-804110716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554A-9757-93E0-325D-DA7DAF5A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E5A8EB-9C92-70B6-DCFB-9DDDB8ADF463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FD15B6B-0AE5-B68D-D454-9F7A135016F8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ACA06B-50B6-51E8-678D-7B06AF3F5416}"/>
              </a:ext>
            </a:extLst>
          </p:cNvPr>
          <p:cNvSpPr txBox="1">
            <a:spLocks/>
          </p:cNvSpPr>
          <p:nvPr/>
        </p:nvSpPr>
        <p:spPr>
          <a:xfrm>
            <a:off x="1157092" y="2920752"/>
            <a:ext cx="9836251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212D59"/>
                </a:solidFill>
                <a:latin typeface="Montserrat Black"/>
              </a:rPr>
              <a:t>QI Champions Committee</a:t>
            </a:r>
            <a:endParaRPr lang="en-US" err="1"/>
          </a:p>
          <a:p>
            <a:pPr algn="ctr">
              <a:lnSpc>
                <a:spcPct val="150000"/>
              </a:lnSpc>
            </a:pPr>
            <a:r>
              <a:rPr lang="en-US" sz="3200" i="1">
                <a:solidFill>
                  <a:srgbClr val="212D59"/>
                </a:solidFill>
                <a:latin typeface="Montserrat"/>
              </a:rPr>
              <a:t>Co-Chairs: Blake Adams and Lydia Holly</a:t>
            </a:r>
            <a:endParaRPr lang="en-US" sz="3200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B74C26-9176-BB07-1D59-53DE45F47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7553256" y="29549"/>
            <a:ext cx="4638744" cy="1877433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What is the makeup of the QI Champions Committee?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solidFill>
                  <a:srgbClr val="369FB2"/>
                </a:solidFill>
                <a:latin typeface="Hind Regular"/>
                <a:ea typeface="Calibri"/>
                <a:cs typeface="Hind Regular"/>
                <a:sym typeface="Hind Regular"/>
              </a:rPr>
              <a:t>This multidisciplinary committee consists of QI Coordinators, RNs, Patient Navigators, Fellows, Medical Students, Dietitians</a:t>
            </a:r>
            <a:r>
              <a:rPr lang="en-US" dirty="0">
                <a:solidFill>
                  <a:srgbClr val="369FB2"/>
                </a:solidFill>
                <a:latin typeface="Hind Regular"/>
                <a:cs typeface="Hind Regular"/>
                <a:sym typeface="Hind Regular"/>
              </a:rPr>
              <a:t>, CDCES and QI </a:t>
            </a:r>
            <a:r>
              <a:rPr lang="en-US" dirty="0">
                <a:solidFill>
                  <a:srgbClr val="369FB2"/>
                </a:solidFill>
                <a:latin typeface="Hind Regular"/>
                <a:ea typeface="Calibri"/>
                <a:cs typeface="Hind Regular"/>
                <a:sym typeface="Hind Regular"/>
              </a:rPr>
              <a:t>Specialists.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F9487F-3EDC-8070-195C-C9A8D59B864D}"/>
              </a:ext>
            </a:extLst>
          </p:cNvPr>
          <p:cNvSpPr/>
          <p:nvPr/>
        </p:nvSpPr>
        <p:spPr>
          <a:xfrm>
            <a:off x="8494625" y="1946542"/>
            <a:ext cx="3480536" cy="272658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gradFill>
              <a:gsLst>
                <a:gs pos="0">
                  <a:srgbClr val="CFF0F6">
                    <a:lumMod val="92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3135"/>
                      <a:gd name="connsiteY0" fmla="*/ 1169665 h 2339329"/>
                      <a:gd name="connsiteX1" fmla="*/ 2626568 w 5253135"/>
                      <a:gd name="connsiteY1" fmla="*/ 0 h 2339329"/>
                      <a:gd name="connsiteX2" fmla="*/ 5253136 w 5253135"/>
                      <a:gd name="connsiteY2" fmla="*/ 1169665 h 2339329"/>
                      <a:gd name="connsiteX3" fmla="*/ 2626568 w 5253135"/>
                      <a:gd name="connsiteY3" fmla="*/ 2339330 h 2339329"/>
                      <a:gd name="connsiteX4" fmla="*/ 0 w 5253135"/>
                      <a:gd name="connsiteY4" fmla="*/ 1169665 h 2339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3135" h="2339329" fill="none" extrusionOk="0">
                        <a:moveTo>
                          <a:pt x="0" y="1169665"/>
                        </a:moveTo>
                        <a:cubicBezTo>
                          <a:pt x="46359" y="529177"/>
                          <a:pt x="1257062" y="-166917"/>
                          <a:pt x="2626568" y="0"/>
                        </a:cubicBezTo>
                        <a:cubicBezTo>
                          <a:pt x="3980202" y="-14851"/>
                          <a:pt x="5116123" y="652674"/>
                          <a:pt x="5253136" y="1169665"/>
                        </a:cubicBezTo>
                        <a:cubicBezTo>
                          <a:pt x="5219929" y="1498975"/>
                          <a:pt x="4029945" y="2404975"/>
                          <a:pt x="2626568" y="2339330"/>
                        </a:cubicBezTo>
                        <a:cubicBezTo>
                          <a:pt x="1205546" y="2355896"/>
                          <a:pt x="20441" y="1820568"/>
                          <a:pt x="0" y="1169665"/>
                        </a:cubicBezTo>
                        <a:close/>
                      </a:path>
                      <a:path w="5253135" h="2339329" stroke="0" extrusionOk="0">
                        <a:moveTo>
                          <a:pt x="0" y="1169665"/>
                        </a:moveTo>
                        <a:cubicBezTo>
                          <a:pt x="-275738" y="353596"/>
                          <a:pt x="933269" y="91084"/>
                          <a:pt x="2626568" y="0"/>
                        </a:cubicBezTo>
                        <a:cubicBezTo>
                          <a:pt x="4253893" y="37202"/>
                          <a:pt x="5108765" y="528268"/>
                          <a:pt x="5253136" y="1169665"/>
                        </a:cubicBezTo>
                        <a:cubicBezTo>
                          <a:pt x="5134888" y="1931129"/>
                          <a:pt x="4030203" y="2598992"/>
                          <a:pt x="2626568" y="2339330"/>
                        </a:cubicBezTo>
                        <a:cubicBezTo>
                          <a:pt x="1042594" y="2266365"/>
                          <a:pt x="138347" y="1881756"/>
                          <a:pt x="0" y="116966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>
              <a:defRPr/>
            </a:pPr>
            <a:r>
              <a:rPr lang="en-US" b="1" dirty="0"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Committee Interest Areas</a:t>
            </a:r>
            <a:endParaRPr lang="en-US" dirty="0"/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Transition </a:t>
            </a:r>
            <a:r>
              <a:rPr lang="en-US" sz="140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Readiness</a:t>
            </a:r>
            <a:endParaRPr lang="en-US" sz="1400" b="0" i="0" u="none" strike="noStrike" kern="1200" cap="none" spc="0" normalizeH="0" baseline="0" noProof="0" dirty="0">
              <a:ln w="0"/>
              <a:solidFill>
                <a:srgbClr val="52CAE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ind Regular"/>
              <a:ea typeface="Hind Regular"/>
              <a:cs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Future </a:t>
            </a:r>
            <a:r>
              <a:rPr lang="en-US" sz="140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Publications</a:t>
            </a:r>
            <a:endParaRPr lang="en-US" sz="1400" b="0" i="0" u="none" strike="noStrike" kern="1200" cap="none" spc="0" normalizeH="0" baseline="0" noProof="0" dirty="0">
              <a:ln w="0"/>
              <a:solidFill>
                <a:srgbClr val="52CAE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ind Regular"/>
              <a:ea typeface="Hind Regular"/>
              <a:cs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Medical Devices 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Technology</a:t>
            </a: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QI Tools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</a:rPr>
              <a:t>SDoH</a:t>
            </a:r>
            <a:endParaRPr lang="en-US" sz="1400" dirty="0">
              <a:ln w="0"/>
              <a:solidFill>
                <a:srgbClr val="52CAE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ind Regular"/>
              <a:ea typeface="Hind Regular"/>
              <a:cs typeface="Hind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7062952" y="5270102"/>
            <a:ext cx="5044155" cy="1477323"/>
          </a:xfrm>
          <a:custGeom>
            <a:avLst/>
            <a:gdLst>
              <a:gd name="csX0" fmla="*/ 0 w 5044155"/>
              <a:gd name="csY0" fmla="*/ 0 h 1477323"/>
              <a:gd name="csX1" fmla="*/ 5044155 w 5044155"/>
              <a:gd name="csY1" fmla="*/ 0 h 1477323"/>
              <a:gd name="csX2" fmla="*/ 5044155 w 5044155"/>
              <a:gd name="csY2" fmla="*/ 1477323 h 1477323"/>
              <a:gd name="csX3" fmla="*/ 0 w 5044155"/>
              <a:gd name="csY3" fmla="*/ 1477323 h 1477323"/>
              <a:gd name="csX4" fmla="*/ 0 w 5044155"/>
              <a:gd name="csY4" fmla="*/ 0 h 14773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044155" h="1477323" fill="none" extrusionOk="0">
                <a:moveTo>
                  <a:pt x="0" y="0"/>
                </a:moveTo>
                <a:cubicBezTo>
                  <a:pt x="1529890" y="-49533"/>
                  <a:pt x="4394846" y="-14809"/>
                  <a:pt x="5044155" y="0"/>
                </a:cubicBezTo>
                <a:cubicBezTo>
                  <a:pt x="5061558" y="712788"/>
                  <a:pt x="5173134" y="1309926"/>
                  <a:pt x="5044155" y="1477323"/>
                </a:cubicBezTo>
                <a:cubicBezTo>
                  <a:pt x="2963023" y="1429092"/>
                  <a:pt x="1939746" y="1561778"/>
                  <a:pt x="0" y="1477323"/>
                </a:cubicBezTo>
                <a:cubicBezTo>
                  <a:pt x="-107507" y="1177146"/>
                  <a:pt x="-94266" y="205340"/>
                  <a:pt x="0" y="0"/>
                </a:cubicBezTo>
                <a:close/>
              </a:path>
              <a:path w="5044155" h="1477323" stroke="0" extrusionOk="0">
                <a:moveTo>
                  <a:pt x="0" y="0"/>
                </a:moveTo>
                <a:cubicBezTo>
                  <a:pt x="1145610" y="118645"/>
                  <a:pt x="4461949" y="116012"/>
                  <a:pt x="5044155" y="0"/>
                </a:cubicBezTo>
                <a:cubicBezTo>
                  <a:pt x="4979371" y="153247"/>
                  <a:pt x="5065499" y="1124241"/>
                  <a:pt x="5044155" y="1477323"/>
                </a:cubicBezTo>
                <a:cubicBezTo>
                  <a:pt x="4435478" y="1611923"/>
                  <a:pt x="1270823" y="1320127"/>
                  <a:pt x="0" y="1477323"/>
                </a:cubicBezTo>
                <a:cubicBezTo>
                  <a:pt x="-79872" y="1016045"/>
                  <a:pt x="118903" y="62975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Goals for 2026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Multiple 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enter presentations at each meeting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369FB2"/>
                </a:solidFill>
                <a:latin typeface="Hind Regular"/>
                <a:cs typeface="Hind Regular"/>
                <a:sym typeface="Hind Regular"/>
              </a:rPr>
              <a:t>Continued active Engagement and cross pollination of ideas across the Collaborative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369FB2"/>
                </a:solidFill>
                <a:latin typeface="Hind Regular"/>
                <a:cs typeface="Hind Regular"/>
                <a:sym typeface="Hind Regular"/>
              </a:rPr>
              <a:t>Abstract and manuscript development</a:t>
            </a:r>
            <a:endParaRPr lang="en-US" dirty="0">
              <a:solidFill>
                <a:srgbClr val="369FB2"/>
              </a:solidFill>
              <a:latin typeface="Hind Regular"/>
              <a:cs typeface="Hind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0" y="-10214"/>
            <a:ext cx="5980922" cy="3416316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Committee Co-Chairs</a:t>
            </a:r>
            <a:endParaRPr kumimoji="0" lang="en-US" sz="2200" b="0" i="0" u="none" strike="noStrike" kern="1200" cap="none" spc="0" normalizeH="0" baseline="0" noProof="0">
              <a:ln w="0"/>
              <a:solidFill>
                <a:srgbClr val="3E4E8D"/>
              </a:solidFill>
              <a:effectLst>
                <a:outerShdw blurRad="38100" dist="19050" dir="2700000" algn="tl" rotWithShape="0">
                  <a:srgbClr val="0C0C0C">
                    <a:alpha val="40000"/>
                  </a:srgbClr>
                </a:outerShdw>
              </a:effectLst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3E4E8D"/>
                </a:solidFill>
                <a:latin typeface="Hind Regular"/>
                <a:cs typeface="Hind Regular"/>
              </a:rPr>
              <a:t>Blake Adams, BSN, RN, Le Bonheur Children’s Hospital</a:t>
            </a:r>
            <a:endParaRPr lang="en-US" b="1">
              <a:solidFill>
                <a:srgbClr val="3E4E8D"/>
              </a:solidFill>
              <a:latin typeface="Hind Regular"/>
              <a:cs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1" dirty="0"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Lydia Holly, </a:t>
            </a:r>
            <a:r>
              <a:rPr lang="en-US" b="1" dirty="0"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BSN, RN, Children’ National Hospital</a:t>
            </a:r>
            <a:endParaRPr lang="en-US" b="1">
              <a:solidFill>
                <a:srgbClr val="3E4E8D"/>
              </a:solidFill>
              <a:latin typeface="Hind Regular"/>
              <a:cs typeface="Hind Regular"/>
              <a:sym typeface="Hind Regular"/>
            </a:endParaRPr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/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T1DX-QI Support Staff</a:t>
            </a:r>
            <a:endParaRPr kumimoji="0" lang="en-US" sz="2200" b="0" i="0" u="none" strike="noStrike" kern="1200" cap="none" spc="0" normalizeH="0" baseline="0" noProof="0">
              <a:ln/>
              <a:solidFill>
                <a:srgbClr val="3E4E8D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Timothy Bol</a:t>
            </a:r>
            <a:endParaRPr lang="en-US" b="1">
              <a:solidFill>
                <a:srgbClr val="3E4E8D"/>
              </a:solidFill>
              <a:latin typeface="Hind Regular"/>
              <a:cs typeface="Hind Regular"/>
              <a:sym typeface="Hind Regular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3E4E8D"/>
                </a:solidFill>
                <a:latin typeface="Hind Regular"/>
                <a:cs typeface="Hind Regular"/>
              </a:rPr>
              <a:t>Ori </a:t>
            </a:r>
            <a:r>
              <a:rPr lang="en-US" b="1" dirty="0" err="1">
                <a:solidFill>
                  <a:srgbClr val="3E4E8D"/>
                </a:solidFill>
                <a:latin typeface="Hind Regular"/>
                <a:cs typeface="Hind Regular"/>
              </a:rPr>
              <a:t>Odugbesan</a:t>
            </a:r>
            <a:endParaRPr lang="en-US" b="1" dirty="0" err="1">
              <a:solidFill>
                <a:srgbClr val="3E4E8D"/>
              </a:solidFill>
              <a:latin typeface="Hind Regular"/>
              <a:cs typeface="Hind Regular"/>
              <a:sym typeface="Hind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n/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70+ committee members</a:t>
            </a:r>
            <a:br>
              <a:rPr lang="en-US" sz="2200">
                <a:ln/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</a:br>
            <a:r>
              <a:rPr lang="en-US" sz="2200" dirty="0">
                <a:ln/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Representation from ALL pediatric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n/>
                <a:solidFill>
                  <a:srgbClr val="3E4E8D"/>
                </a:solidFill>
                <a:latin typeface="Hind Regular"/>
                <a:cs typeface="Hind Regular"/>
                <a:sym typeface="Hind Regular"/>
              </a:rPr>
              <a:t>and adult centers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1" y="3705143"/>
            <a:ext cx="5336628" cy="2923873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2025 Accomplishments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In six meetings, we fostered </a:t>
            </a:r>
            <a:endParaRPr lang="en-US">
              <a:solidFill>
                <a:srgbClr val="369FB2"/>
              </a:solidFill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collaboration on topics such as:</a:t>
            </a:r>
            <a:endParaRPr lang="en-US">
              <a:solidFill>
                <a:srgbClr val="369FB2"/>
              </a:solidFill>
              <a:latin typeface="Hind Regular"/>
              <a:ea typeface="Hind Regular"/>
              <a:cs typeface="Hind Regular"/>
              <a:sym typeface="Hind Regular"/>
            </a:endParaRPr>
          </a:p>
          <a:p>
            <a:pPr marL="742950" lvl="1" indent="-285750" hangingPunct="0">
              <a:buFont typeface="Wingdings" panose="05000000000000000000" pitchFamily="2" charset="2"/>
              <a:buChar char="ü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Barriers to Techno</a:t>
            </a:r>
            <a:r>
              <a:rPr lang="en-US" dirty="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logy</a:t>
            </a:r>
            <a:endParaRPr lang="en-US">
              <a:solidFill>
                <a:srgbClr val="369FB2"/>
              </a:solidFill>
              <a:latin typeface="Hind Regular"/>
              <a:ea typeface="Hind Regular"/>
              <a:cs typeface="Hind Regular"/>
              <a:sym typeface="Hind Regular"/>
            </a:endParaRPr>
          </a:p>
          <a:p>
            <a:pPr marL="742950" lvl="1" indent="-285750" hangingPunct="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Increased device equity in youth</a:t>
            </a:r>
            <a:endParaRPr lang="en-US">
              <a:solidFill>
                <a:srgbClr val="369FB2"/>
              </a:solidFill>
              <a:latin typeface="Hind Regular"/>
              <a:ea typeface="Hind Regular"/>
              <a:cs typeface="Hind Regular"/>
              <a:sym typeface="Hind Regular"/>
            </a:endParaRPr>
          </a:p>
          <a:p>
            <a:pPr marL="742950" lvl="1" indent="-285750" hangingPunct="0">
              <a:buFont typeface="Wingdings" panose="05000000000000000000" pitchFamily="2" charset="2"/>
              <a:buChar char="ü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Increased CGM access in Adults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369FB2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742950" lvl="1" indent="-285750" hangingPunct="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Increased screening for </a:t>
            </a:r>
            <a:r>
              <a:rPr lang="en-US" dirty="0" err="1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SDoH</a:t>
            </a:r>
          </a:p>
          <a:p>
            <a:pPr marL="742950" lvl="1" indent="-285750" hangingPunct="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Increased Food Security</a:t>
            </a:r>
          </a:p>
          <a:p>
            <a:pPr marL="742950" lvl="1" indent="-285750" hangingPunct="0">
              <a:buFont typeface="Wingdings" panose="05000000000000000000" pitchFamily="2" charset="2"/>
              <a:buChar char="ü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Transitions to adulthood </a:t>
            </a:r>
            <a:r>
              <a:rPr lang="en-US" dirty="0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with the help of therapy animals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69FB2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4447637" y="1764460"/>
            <a:ext cx="3842196" cy="3656994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616E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4652429" y="2500520"/>
            <a:ext cx="3205167" cy="2769582"/>
            <a:chOff x="4596713" y="1790333"/>
            <a:chExt cx="3863944" cy="3180466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4799338" y="1790333"/>
              <a:ext cx="3661319" cy="283706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QI Champions Committee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2025 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6713" y="3429000"/>
              <a:ext cx="3612105" cy="1541799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6635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2F73C-356C-FEC1-10BD-69A66EE0E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8428-193A-2861-4ECF-E3EFE00E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E377F0-FD2F-B376-BC9A-23C89ACE0140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29FE5AB-81B5-8DEF-F7B2-E328D8397FA0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53BBFB-ED33-33E7-5366-40F043CDC064}"/>
              </a:ext>
            </a:extLst>
          </p:cNvPr>
          <p:cNvSpPr txBox="1">
            <a:spLocks/>
          </p:cNvSpPr>
          <p:nvPr/>
        </p:nvSpPr>
        <p:spPr>
          <a:xfrm>
            <a:off x="1157092" y="2920752"/>
            <a:ext cx="9836251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212D59"/>
                </a:solidFill>
                <a:latin typeface="Montserrat Black"/>
              </a:rPr>
              <a:t>Health Equity Advancement Lab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212D59"/>
                </a:solidFill>
                <a:latin typeface="Montserrat"/>
              </a:rPr>
              <a:t>Co-Chairs: Drs. Dei-Tutu and Butler</a:t>
            </a:r>
            <a:endParaRPr lang="en-US" sz="3200" dirty="0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5F11CF1-C3B8-501C-DC8A-A8EC59387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5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7809543" y="88307"/>
            <a:ext cx="4358226" cy="3693315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Key Themes from Recent Meetings?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Continued commitment to health equity and collaboration.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Emphasis on community-academic partnerships and shared learning.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Focus on workforce diversity and addressing concordance gaps between patients and providers.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Ongoing discussions on language use in publications.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Navigating challenges in research funding while maintaining focus on equity-driven work.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F9487F-3EDC-8070-195C-C9A8D59B864D}"/>
              </a:ext>
            </a:extLst>
          </p:cNvPr>
          <p:cNvSpPr/>
          <p:nvPr/>
        </p:nvSpPr>
        <p:spPr>
          <a:xfrm>
            <a:off x="4490101" y="4753484"/>
            <a:ext cx="3480536" cy="207739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gradFill>
              <a:gsLst>
                <a:gs pos="0">
                  <a:srgbClr val="CFF0F6">
                    <a:lumMod val="92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3135"/>
                      <a:gd name="connsiteY0" fmla="*/ 1169665 h 2339329"/>
                      <a:gd name="connsiteX1" fmla="*/ 2626568 w 5253135"/>
                      <a:gd name="connsiteY1" fmla="*/ 0 h 2339329"/>
                      <a:gd name="connsiteX2" fmla="*/ 5253136 w 5253135"/>
                      <a:gd name="connsiteY2" fmla="*/ 1169665 h 2339329"/>
                      <a:gd name="connsiteX3" fmla="*/ 2626568 w 5253135"/>
                      <a:gd name="connsiteY3" fmla="*/ 2339330 h 2339329"/>
                      <a:gd name="connsiteX4" fmla="*/ 0 w 5253135"/>
                      <a:gd name="connsiteY4" fmla="*/ 1169665 h 2339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3135" h="2339329" fill="none" extrusionOk="0">
                        <a:moveTo>
                          <a:pt x="0" y="1169665"/>
                        </a:moveTo>
                        <a:cubicBezTo>
                          <a:pt x="46359" y="529177"/>
                          <a:pt x="1257062" y="-166917"/>
                          <a:pt x="2626568" y="0"/>
                        </a:cubicBezTo>
                        <a:cubicBezTo>
                          <a:pt x="3980202" y="-14851"/>
                          <a:pt x="5116123" y="652674"/>
                          <a:pt x="5253136" y="1169665"/>
                        </a:cubicBezTo>
                        <a:cubicBezTo>
                          <a:pt x="5219929" y="1498975"/>
                          <a:pt x="4029945" y="2404975"/>
                          <a:pt x="2626568" y="2339330"/>
                        </a:cubicBezTo>
                        <a:cubicBezTo>
                          <a:pt x="1205546" y="2355896"/>
                          <a:pt x="20441" y="1820568"/>
                          <a:pt x="0" y="1169665"/>
                        </a:cubicBezTo>
                        <a:close/>
                      </a:path>
                      <a:path w="5253135" h="2339329" stroke="0" extrusionOk="0">
                        <a:moveTo>
                          <a:pt x="0" y="1169665"/>
                        </a:moveTo>
                        <a:cubicBezTo>
                          <a:pt x="-275738" y="353596"/>
                          <a:pt x="933269" y="91084"/>
                          <a:pt x="2626568" y="0"/>
                        </a:cubicBezTo>
                        <a:cubicBezTo>
                          <a:pt x="4253893" y="37202"/>
                          <a:pt x="5108765" y="528268"/>
                          <a:pt x="5253136" y="1169665"/>
                        </a:cubicBezTo>
                        <a:cubicBezTo>
                          <a:pt x="5134888" y="1931129"/>
                          <a:pt x="4030203" y="2598992"/>
                          <a:pt x="2626568" y="2339330"/>
                        </a:cubicBezTo>
                        <a:cubicBezTo>
                          <a:pt x="1042594" y="2266365"/>
                          <a:pt x="138347" y="1881756"/>
                          <a:pt x="0" y="116966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Clinical Interest Areas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Equity focused special projects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2CA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New ideas for future papers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8077515" y="4054909"/>
            <a:ext cx="3822283" cy="2585319"/>
          </a:xfrm>
          <a:custGeom>
            <a:avLst/>
            <a:gdLst>
              <a:gd name="csX0" fmla="*/ 0 w 3822283"/>
              <a:gd name="csY0" fmla="*/ 0 h 2585319"/>
              <a:gd name="csX1" fmla="*/ 3822283 w 3822283"/>
              <a:gd name="csY1" fmla="*/ 0 h 2585319"/>
              <a:gd name="csX2" fmla="*/ 3822283 w 3822283"/>
              <a:gd name="csY2" fmla="*/ 2585319 h 2585319"/>
              <a:gd name="csX3" fmla="*/ 0 w 3822283"/>
              <a:gd name="csY3" fmla="*/ 2585319 h 2585319"/>
              <a:gd name="csX4" fmla="*/ 0 w 3822283"/>
              <a:gd name="csY4" fmla="*/ 0 h 25853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822283" h="2585319" fill="none" extrusionOk="0">
                <a:moveTo>
                  <a:pt x="0" y="0"/>
                </a:moveTo>
                <a:cubicBezTo>
                  <a:pt x="990913" y="-49533"/>
                  <a:pt x="2651987" y="-14809"/>
                  <a:pt x="3822283" y="0"/>
                </a:cubicBezTo>
                <a:cubicBezTo>
                  <a:pt x="3909922" y="821706"/>
                  <a:pt x="3749604" y="1567597"/>
                  <a:pt x="3822283" y="2585319"/>
                </a:cubicBezTo>
                <a:cubicBezTo>
                  <a:pt x="2142498" y="2537088"/>
                  <a:pt x="1091933" y="2669774"/>
                  <a:pt x="0" y="2585319"/>
                </a:cubicBezTo>
                <a:cubicBezTo>
                  <a:pt x="-38581" y="2174940"/>
                  <a:pt x="63341" y="317957"/>
                  <a:pt x="0" y="0"/>
                </a:cubicBezTo>
                <a:close/>
              </a:path>
              <a:path w="3822283" h="2585319" stroke="0" extrusionOk="0">
                <a:moveTo>
                  <a:pt x="0" y="0"/>
                </a:moveTo>
                <a:cubicBezTo>
                  <a:pt x="1148158" y="118645"/>
                  <a:pt x="2320297" y="116012"/>
                  <a:pt x="3822283" y="0"/>
                </a:cubicBezTo>
                <a:cubicBezTo>
                  <a:pt x="3689401" y="1148508"/>
                  <a:pt x="3907234" y="1528186"/>
                  <a:pt x="3822283" y="2585319"/>
                </a:cubicBezTo>
                <a:cubicBezTo>
                  <a:pt x="2824558" y="2719919"/>
                  <a:pt x="1140244" y="2428123"/>
                  <a:pt x="0" y="2585319"/>
                </a:cubicBezTo>
                <a:cubicBezTo>
                  <a:pt x="-20187" y="2014283"/>
                  <a:pt x="-152480" y="88982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Emerging Priorities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2026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Publish manuscript on workforce equity and concordance.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Strengthen collaborations between community organizations and academic centers.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Continue advancing health equity through sustainable programs and funding streams.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616E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-8738" y="70633"/>
            <a:ext cx="5025238" cy="2923873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Co-Chairs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3E4E8D"/>
              </a:solidFill>
              <a:effectLst>
                <a:outerShdw blurRad="38100" dist="19050" dir="2700000" algn="tl" rotWithShape="0">
                  <a:srgbClr val="0C0C0C">
                    <a:alpha val="40000"/>
                  </a:srgbClr>
                </a:outerShdw>
              </a:effectLst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Selorm Dei-Tutu, MD,  Texas Children’s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Ashley Butler, PhD, MD, Baylor College of Medicine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/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T1DX Support Staff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Trevon Wright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20+ committee members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15+ centers represented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135239" y="3564795"/>
            <a:ext cx="4354862" cy="3200872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2025 Accomplishments thus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far…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Created equity-focused questions for the 2025 survey questions.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Initiated manuscript development on workforce equity and diabetes outcomes(based on QI Equity Framework)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Facilitated discussions on policy relevance, grant proposals, and social drivers of health.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3606594" y="545896"/>
            <a:ext cx="4460033" cy="4254237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616E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3756076" y="928342"/>
            <a:ext cx="4310551" cy="3489347"/>
            <a:chOff x="3977177" y="796266"/>
            <a:chExt cx="4473496" cy="3459893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3977177" y="796266"/>
              <a:ext cx="4473496" cy="34598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HEAL Committee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2025 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7156" y="2478718"/>
              <a:ext cx="3612105" cy="1541799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8346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13C8930-F8D4-39CA-A845-3010FCB3D68E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6EE00D-39B7-2C47-95B8-4E4BB20834B2}"/>
              </a:ext>
            </a:extLst>
          </p:cNvPr>
          <p:cNvSpPr txBox="1">
            <a:spLocks/>
          </p:cNvSpPr>
          <p:nvPr/>
        </p:nvSpPr>
        <p:spPr>
          <a:xfrm>
            <a:off x="2295144" y="2920752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212D59"/>
                </a:solidFill>
                <a:latin typeface="Montserrat Black"/>
              </a:rPr>
              <a:t>Data Science Committee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rgbClr val="212D59"/>
                </a:solidFill>
                <a:latin typeface="Montserrat"/>
              </a:rPr>
              <a:t>Co-Chairs: Drs. Ryan McDonough and Nirali Shah </a:t>
            </a:r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>
              <a:solidFill>
                <a:schemeClr val="bg1"/>
              </a:solidFill>
              <a:latin typeface="Montserrat Black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A73D55-3D15-4350-B7F1-48D611CE2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7609017" y="2899192"/>
            <a:ext cx="4548385" cy="3816425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hangingPunct="0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     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Process for </a:t>
            </a:r>
            <a:r>
              <a:rPr lang="en-US" sz="1600" b="1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request to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add to data specification</a:t>
            </a:r>
            <a:endParaRPr lang="en-US" sz="1600" b="1">
              <a:solidFill>
                <a:srgbClr val="3E4E8D"/>
              </a:solidFill>
              <a:latin typeface="Hind Regular"/>
              <a:ea typeface="Hind Regular"/>
              <a:cs typeface="Hind Regular"/>
              <a:sym typeface="Hind Regular"/>
            </a:endParaRPr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3E4E8D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Idea for a change to the data specification is submitted to T1D Exchange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Determine if minor or major change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3E4E8D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Committee c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o-chairs review and </a:t>
            </a:r>
            <a:r>
              <a:rPr kumimoji="0" lang="en-US" sz="1600" i="0" u="none" strike="noStrike" kern="1200" cap="none" spc="0" normalizeH="0" baseline="0" noProof="0" err="1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pri</a:t>
            </a:r>
            <a:r>
              <a:rPr lang="en-US" sz="1600" err="1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oritize</a:t>
            </a:r>
            <a:r>
              <a:rPr lang="en-US" sz="1600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 the submitted changes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If prioritized, co-chairs will request slide-deck to explain change and invite to present at the next DSC meeting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Committee determines if it should be tested as a pilot project (only tested at a few centers first vs. full roll out among all centers)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Update data specification based on previous choice (before or after pilot)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8069022" y="103155"/>
            <a:ext cx="4094636" cy="2308320"/>
          </a:xfrm>
          <a:custGeom>
            <a:avLst/>
            <a:gdLst>
              <a:gd name="csX0" fmla="*/ 0 w 4094636"/>
              <a:gd name="csY0" fmla="*/ 0 h 2308320"/>
              <a:gd name="csX1" fmla="*/ 4094636 w 4094636"/>
              <a:gd name="csY1" fmla="*/ 0 h 2308320"/>
              <a:gd name="csX2" fmla="*/ 4094636 w 4094636"/>
              <a:gd name="csY2" fmla="*/ 2308320 h 2308320"/>
              <a:gd name="csX3" fmla="*/ 0 w 4094636"/>
              <a:gd name="csY3" fmla="*/ 2308320 h 2308320"/>
              <a:gd name="csX4" fmla="*/ 0 w 4094636"/>
              <a:gd name="csY4" fmla="*/ 0 h 23083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094636" h="2308320" fill="none" extrusionOk="0">
                <a:moveTo>
                  <a:pt x="0" y="0"/>
                </a:moveTo>
                <a:cubicBezTo>
                  <a:pt x="576419" y="-49533"/>
                  <a:pt x="2781643" y="-14809"/>
                  <a:pt x="4094636" y="0"/>
                </a:cubicBezTo>
                <a:cubicBezTo>
                  <a:pt x="4182275" y="757374"/>
                  <a:pt x="4021957" y="1429235"/>
                  <a:pt x="4094636" y="2308320"/>
                </a:cubicBezTo>
                <a:cubicBezTo>
                  <a:pt x="2799445" y="2260089"/>
                  <a:pt x="1172605" y="2392775"/>
                  <a:pt x="0" y="2308320"/>
                </a:cubicBezTo>
                <a:cubicBezTo>
                  <a:pt x="-38581" y="1445414"/>
                  <a:pt x="63341" y="400766"/>
                  <a:pt x="0" y="0"/>
                </a:cubicBezTo>
                <a:close/>
              </a:path>
              <a:path w="4094636" h="2308320" stroke="0" extrusionOk="0">
                <a:moveTo>
                  <a:pt x="0" y="0"/>
                </a:moveTo>
                <a:cubicBezTo>
                  <a:pt x="1362819" y="118645"/>
                  <a:pt x="3570934" y="116012"/>
                  <a:pt x="4094636" y="0"/>
                </a:cubicBezTo>
                <a:cubicBezTo>
                  <a:pt x="3961754" y="530187"/>
                  <a:pt x="4179587" y="1759389"/>
                  <a:pt x="4094636" y="2308320"/>
                </a:cubicBezTo>
                <a:cubicBezTo>
                  <a:pt x="3161600" y="2442920"/>
                  <a:pt x="723286" y="2151124"/>
                  <a:pt x="0" y="2308320"/>
                </a:cubicBezTo>
                <a:cubicBezTo>
                  <a:pt x="-20187" y="1247753"/>
                  <a:pt x="-152480" y="71414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                      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Goals for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2026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Finalize a data mapping guideline resource for mapped centers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Continue to add to data specification making it robust/up to date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9FB2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Streamline cohesive and consistent </a:t>
            </a:r>
            <a:r>
              <a:rPr lang="en-US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data capture across centers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38398" y="188120"/>
            <a:ext cx="4660063" cy="2893096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 w="0"/>
                <a:solidFill>
                  <a:srgbClr val="3E4E8D"/>
                </a:solidFill>
                <a:effectLst>
                  <a:outerShdw blurRad="38100" dist="19050" dir="2700000" algn="tl" rotWithShape="0">
                    <a:srgbClr val="0C0C0C">
                      <a:alpha val="40000"/>
                    </a:srgbClr>
                  </a:outerShdw>
                </a:effectLst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Co-Chairs</a:t>
            </a:r>
          </a:p>
          <a:p>
            <a:r>
              <a:rPr lang="en-US" sz="1600">
                <a:solidFill>
                  <a:schemeClr val="accent3"/>
                </a:solidFill>
                <a:latin typeface="Hind Regular" panose="02000000000000000000" pitchFamily="2" charset="0"/>
                <a:ea typeface="Aptos" panose="020B0004020202020204" pitchFamily="34" charset="0"/>
                <a:cs typeface="Hind Regular" panose="02000000000000000000" pitchFamily="2" charset="0"/>
              </a:rPr>
              <a:t>Dr. Ryan McDonough, Arkansas Children's</a:t>
            </a:r>
          </a:p>
          <a:p>
            <a:r>
              <a:rPr lang="en-US" sz="1600">
                <a:solidFill>
                  <a:schemeClr val="accent3"/>
                </a:solidFill>
                <a:latin typeface="Hind Regular" panose="02000000000000000000" pitchFamily="2" charset="0"/>
                <a:ea typeface="Calibri" panose="020F0502020204030204" pitchFamily="34" charset="0"/>
                <a:cs typeface="Hind Regular" panose="02000000000000000000" pitchFamily="2" charset="0"/>
              </a:rPr>
              <a:t>Dr. Nirali Shah, Icahn School of Mt. Sinai Adult</a:t>
            </a:r>
          </a:p>
          <a:p>
            <a:endParaRPr lang="en-US" b="1">
              <a:solidFill>
                <a:schemeClr val="accent3"/>
              </a:solidFill>
              <a:latin typeface="Hind Regular" panose="02000000000000000000" pitchFamily="2" charset="0"/>
              <a:ea typeface="Calibri" panose="020F0502020204030204" pitchFamily="34" charset="0"/>
              <a:cs typeface="Hind Regular" panose="02000000000000000000" pitchFamily="2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/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T1DX Support Staff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Emma Ospelt</a:t>
            </a:r>
            <a:r>
              <a:rPr lang="en-US" sz="1600" b="1">
                <a:ln/>
                <a:solidFill>
                  <a:srgbClr val="8493CF"/>
                </a:solidFill>
                <a:latin typeface="Hind Regular"/>
                <a:ea typeface="Hind Regular"/>
                <a:cs typeface="Hind Regular"/>
                <a:sym typeface="Hind Regular"/>
              </a:rPr>
              <a:t> 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/>
                <a:solidFill>
                  <a:srgbClr val="8493CF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Su</a:t>
            </a:r>
            <a:r>
              <a:rPr lang="en-US" sz="1600" b="1" err="1">
                <a:ln/>
                <a:solidFill>
                  <a:srgbClr val="8493CF"/>
                </a:solidFill>
                <a:latin typeface="Hind Regular"/>
                <a:ea typeface="Hind Regular"/>
                <a:cs typeface="Hind Regular"/>
                <a:sym typeface="Hind Regular"/>
              </a:rPr>
              <a:t>san</a:t>
            </a:r>
            <a:r>
              <a:rPr lang="en-US" sz="1600" b="1">
                <a:ln/>
                <a:solidFill>
                  <a:srgbClr val="8493CF"/>
                </a:solidFill>
                <a:latin typeface="Hind Regular"/>
                <a:ea typeface="Hind Regular"/>
                <a:cs typeface="Hind Regular"/>
                <a:sym typeface="Hind Regular"/>
              </a:rPr>
              <a:t> Thapa</a:t>
            </a:r>
            <a:endParaRPr kumimoji="0" lang="en-US" sz="1600" b="1" i="0" u="none" strike="noStrike" kern="1200" cap="none" spc="0" normalizeH="0" baseline="0" noProof="0">
              <a:ln/>
              <a:solidFill>
                <a:srgbClr val="8493CF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3E4E8D"/>
                </a:solidFill>
                <a:latin typeface="Hind Regular"/>
                <a:ea typeface="Hind Regular"/>
                <a:cs typeface="Hind Regular"/>
                <a:sym typeface="Hind Regular"/>
              </a:rPr>
              <a:t>28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+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committee members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20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 centers represented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92775" y="3782945"/>
            <a:ext cx="5021485" cy="2616097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Hind Regular"/>
                <a:ea typeface="Hind Regular"/>
                <a:cs typeface="Hind Regular"/>
                <a:sym typeface="Hind Regular"/>
              </a:rPr>
              <a:t>2025 Accomplishments thus far…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Helped finalize updated T1D and T2D data specifications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Helped to inform a Diabetes Technology Maturity Model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Shared best practices for collecting and integrating data into EMR</a:t>
            </a:r>
          </a:p>
          <a:p>
            <a:pPr marL="285750" indent="-285750" hangingPunct="0"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rgbClr val="369FB2"/>
                </a:solidFill>
                <a:latin typeface="Hind Regular"/>
                <a:ea typeface="Hind Regular"/>
                <a:cs typeface="Hind Regular"/>
                <a:sym typeface="Hind Regular"/>
              </a:rPr>
              <a:t>Brainstormed new ways to collect cutting  edge data and research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4026661" y="295455"/>
            <a:ext cx="4031937" cy="3955311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616E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3790454" y="536403"/>
            <a:ext cx="4310551" cy="3489347"/>
            <a:chOff x="4040310" y="1680518"/>
            <a:chExt cx="4473496" cy="3459893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4040310" y="1680518"/>
              <a:ext cx="4473496" cy="34598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Data Science Committee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3E4E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2025 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48E46"/>
                </a:solidFill>
                <a:effectLst/>
                <a:uLnTx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6713" y="3429000"/>
              <a:ext cx="3612105" cy="1541799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712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ADEB6-99B7-3801-1162-B19D89246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4D7D-BD45-2493-F0C0-6413A77D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EE329C-B2A2-563C-0BEA-4F07E5D709FB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012205C-2266-C605-71AA-C1CD967AC658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62E0C5-1DDE-E1E0-232A-E1D6551D1777}"/>
              </a:ext>
            </a:extLst>
          </p:cNvPr>
          <p:cNvSpPr txBox="1">
            <a:spLocks/>
          </p:cNvSpPr>
          <p:nvPr/>
        </p:nvSpPr>
        <p:spPr>
          <a:xfrm>
            <a:off x="2295144" y="2920752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212D59"/>
                </a:solidFill>
                <a:latin typeface="Montserrat Black"/>
              </a:rPr>
              <a:t>Data Governance Committee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rgbClr val="212D59"/>
                </a:solidFill>
                <a:latin typeface="Montserrat"/>
              </a:rPr>
              <a:t>Co-Chairs: Drs. Georgia Davis and David Hansen</a:t>
            </a:r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>
              <a:solidFill>
                <a:schemeClr val="bg1"/>
              </a:solidFill>
              <a:latin typeface="Montserrat Black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3F7E21-157B-0B90-23B7-B60114702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0" y="25684"/>
            <a:ext cx="5756856" cy="2431431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What is the purpose of the T1DX-QI Data Governance Committee? </a:t>
            </a:r>
            <a:endParaRPr lang="en-US" sz="1900">
              <a:solidFill>
                <a:schemeClr val="accent3"/>
              </a:solidFill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 sz="19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Optimize the use of healthcare data for clinical outcomes improvements</a:t>
            </a: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 sz="19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Expand research and QI through supported projects</a:t>
            </a: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 sz="19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Review new proposals</a:t>
            </a: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 sz="19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Monitor ongoing projects</a:t>
            </a: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 sz="19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Brainstorm new partnerships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89919" y="3919477"/>
            <a:ext cx="3915058" cy="2862318"/>
          </a:xfrm>
          <a:custGeom>
            <a:avLst/>
            <a:gdLst>
              <a:gd name="csX0" fmla="*/ 0 w 3915058"/>
              <a:gd name="csY0" fmla="*/ 0 h 2862318"/>
              <a:gd name="csX1" fmla="*/ 3915058 w 3915058"/>
              <a:gd name="csY1" fmla="*/ 0 h 2862318"/>
              <a:gd name="csX2" fmla="*/ 3915058 w 3915058"/>
              <a:gd name="csY2" fmla="*/ 2862318 h 2862318"/>
              <a:gd name="csX3" fmla="*/ 0 w 3915058"/>
              <a:gd name="csY3" fmla="*/ 2862318 h 2862318"/>
              <a:gd name="csX4" fmla="*/ 0 w 3915058"/>
              <a:gd name="csY4" fmla="*/ 0 h 28623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915058" h="2862318" fill="none" extrusionOk="0">
                <a:moveTo>
                  <a:pt x="0" y="0"/>
                </a:moveTo>
                <a:cubicBezTo>
                  <a:pt x="895552" y="-49533"/>
                  <a:pt x="2222458" y="-14809"/>
                  <a:pt x="3915058" y="0"/>
                </a:cubicBezTo>
                <a:cubicBezTo>
                  <a:pt x="4002697" y="1181562"/>
                  <a:pt x="3842379" y="2518514"/>
                  <a:pt x="3915058" y="2862318"/>
                </a:cubicBezTo>
                <a:cubicBezTo>
                  <a:pt x="2085761" y="2814087"/>
                  <a:pt x="611643" y="2946773"/>
                  <a:pt x="0" y="2862318"/>
                </a:cubicBezTo>
                <a:cubicBezTo>
                  <a:pt x="-38581" y="2461249"/>
                  <a:pt x="63341" y="1010689"/>
                  <a:pt x="0" y="0"/>
                </a:cubicBezTo>
                <a:close/>
              </a:path>
              <a:path w="3915058" h="2862318" stroke="0" extrusionOk="0">
                <a:moveTo>
                  <a:pt x="0" y="0"/>
                </a:moveTo>
                <a:cubicBezTo>
                  <a:pt x="467064" y="118645"/>
                  <a:pt x="2499871" y="116012"/>
                  <a:pt x="3915058" y="0"/>
                </a:cubicBezTo>
                <a:cubicBezTo>
                  <a:pt x="3782176" y="621961"/>
                  <a:pt x="4000009" y="2220383"/>
                  <a:pt x="3915058" y="2862318"/>
                </a:cubicBezTo>
                <a:cubicBezTo>
                  <a:pt x="2589497" y="2996918"/>
                  <a:pt x="571549" y="2705122"/>
                  <a:pt x="0" y="2862318"/>
                </a:cubicBezTo>
                <a:cubicBezTo>
                  <a:pt x="-20187" y="1488120"/>
                  <a:pt x="-152480" y="58532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Goals for </a:t>
            </a:r>
            <a:r>
              <a:rPr kumimoji="0" lang="en-US" sz="20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2026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Identify new multi-center project concepts for Collaborative sustainability</a:t>
            </a:r>
            <a:endParaRPr kumimoji="0" lang="en-US" sz="200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0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Support protocol and IRB decision-making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Advise on data use across T1DX-QI’s learning health network  and other data sources </a:t>
            </a:r>
            <a:endParaRPr kumimoji="0" lang="en-US" sz="200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7353837" y="25684"/>
            <a:ext cx="4838163" cy="3385538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  <a:endParaRPr lang="en-US" sz="2800" b="1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Co-Chairs</a:t>
            </a:r>
            <a:endParaRPr lang="en-US" sz="280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Georgia Davis, MD, Grady Memorial Hospital</a:t>
            </a: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David Hansen, MD, MPH, SUNY </a:t>
            </a:r>
            <a:r>
              <a:rPr lang="sv-SE" b="1" err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Upstate</a:t>
            </a:r>
            <a:r>
              <a:rPr lang="sv-SE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  Medical University</a:t>
            </a:r>
            <a:r>
              <a:rPr kumimoji="0" lang="sv-SE" b="1" i="0" u="none" strike="noStrike" normalizeH="0" baseline="0">
                <a:ln/>
                <a:solidFill>
                  <a:schemeClr val="accent2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, </a:t>
            </a:r>
            <a:r>
              <a:rPr lang="sv-SE" b="1" err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Pediatrics</a:t>
            </a:r>
            <a:endParaRPr kumimoji="0" lang="sv-SE" b="1" i="0" u="none" strike="noStrike" normalizeH="0" baseline="0">
              <a:ln/>
              <a:solidFill>
                <a:schemeClr val="accent2"/>
              </a:solidFill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algn="r" hangingPunct="0"/>
            <a:r>
              <a:rPr lang="en-US" sz="24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22+ committee members</a:t>
            </a:r>
            <a:br>
              <a:rPr lang="en-US" sz="24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</a:br>
            <a:r>
              <a:rPr lang="en-US" sz="24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20+ centers represented </a:t>
            </a:r>
          </a:p>
          <a:p>
            <a:pPr marR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i="0" u="none" strike="noStrike" normalizeH="0" baseline="0">
                <a:ln/>
                <a:solidFill>
                  <a:schemeClr val="accent3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T1DX Support Staff</a:t>
            </a:r>
          </a:p>
          <a:p>
            <a:pPr marL="285750" marR="0" indent="-28575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Nicole Rioles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8276942" y="3704745"/>
            <a:ext cx="3915058" cy="3000817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100" b="1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2025 A</a:t>
            </a:r>
            <a:r>
              <a:rPr kumimoji="0" lang="en-US" sz="21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ccomplishments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1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Revised the Data Governance Review Process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1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Reviewed 10 sponsored projects (T1D and T2D)</a:t>
            </a:r>
          </a:p>
          <a:p>
            <a:pPr marL="742950" lvl="1" indent="-285750" hangingPunct="0">
              <a:buFont typeface="Wingdings" panose="05000000000000000000" pitchFamily="2" charset="2"/>
              <a:buChar char="ü"/>
            </a:pPr>
            <a:r>
              <a:rPr lang="en-US" sz="21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5 activated</a:t>
            </a:r>
          </a:p>
          <a:p>
            <a:pPr marL="742950" lvl="1" indent="-285750" hangingPunct="0">
              <a:buFont typeface="Wingdings" panose="05000000000000000000" pitchFamily="2" charset="2"/>
              <a:buChar char="ü"/>
            </a:pPr>
            <a:r>
              <a:rPr lang="en-US" sz="21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3 project in consideration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1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Brainstormed 5 project concepts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3816909" y="1532570"/>
            <a:ext cx="4460033" cy="4254237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4004977" y="1906075"/>
            <a:ext cx="4122483" cy="3532184"/>
            <a:chOff x="4040310" y="1680518"/>
            <a:chExt cx="4473496" cy="3459893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4040310" y="1680518"/>
              <a:ext cx="4473496" cy="34598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Data Governance </a:t>
              </a:r>
              <a:r>
                <a:rPr kumimoji="0" lang="en-US" sz="3200" b="0" i="0" u="none" strike="noStrike" cap="none" spc="0" normalizeH="0" baseline="0">
                  <a:ln>
                    <a:noFill/>
                  </a:ln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Committee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2025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2168" y="3742510"/>
              <a:ext cx="3182582" cy="135846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3867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7E9D3-8D87-2A9C-02F4-3D58EDC2B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5C2D-36B3-9ACB-A9DE-7932C5E3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CC7388-FF18-39B8-3B3B-0682B2ECEEA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D8C1268-A381-C389-25F7-F35879112573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E133C7-C641-902A-8F59-D15A2874E8C8}"/>
              </a:ext>
            </a:extLst>
          </p:cNvPr>
          <p:cNvSpPr txBox="1">
            <a:spLocks/>
          </p:cNvSpPr>
          <p:nvPr/>
        </p:nvSpPr>
        <p:spPr>
          <a:xfrm>
            <a:off x="1157092" y="2920752"/>
            <a:ext cx="9836251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212D59"/>
                </a:solidFill>
                <a:latin typeface="Montserrat Black"/>
              </a:rPr>
              <a:t>Publications Committee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3200" i="1">
                <a:solidFill>
                  <a:srgbClr val="212D59"/>
                </a:solidFill>
                <a:latin typeface="Montserrat"/>
              </a:rPr>
              <a:t>Co-Chairs: Drs. Stephanie Crossen and Halis Kaan Akturk</a:t>
            </a:r>
            <a:endParaRPr lang="en-US" sz="320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>
              <a:solidFill>
                <a:schemeClr val="bg1"/>
              </a:solidFill>
              <a:latin typeface="Montserrat Black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B4D3BF-E316-09F9-4028-760FB7FC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9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7744364" y="34729"/>
            <a:ext cx="4358226" cy="2585319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What is the process of publishing through T1DX-QI?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Phase 0: Proposal Submission</a:t>
            </a:r>
            <a:endParaRPr lang="en-US">
              <a:solidFill>
                <a:schemeClr val="accent3"/>
              </a:solidFill>
              <a:latin typeface="Hind Regular"/>
              <a:ea typeface="Hind Regular"/>
              <a:cs typeface="Hind Regular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Phase 1: Data Review </a:t>
            </a:r>
            <a:endParaRPr lang="en-US" sz="1800" b="0" i="0" u="none" strike="noStrike" cap="none" spc="0" normalizeH="0" baseline="0">
              <a:ln>
                <a:noFill/>
              </a:ln>
              <a:solidFill>
                <a:schemeClr val="accent3"/>
              </a:solidFill>
              <a:effectLst/>
              <a:uFillTx/>
              <a:latin typeface="Hind Regular"/>
              <a:ea typeface="Hind Regular"/>
              <a:cs typeface="Hind Regular"/>
            </a:endParaRPr>
          </a:p>
          <a:p>
            <a:r>
              <a:rPr lang="en-US" sz="1600" i="1">
                <a:solidFill>
                  <a:schemeClr val="accent3"/>
                </a:solidFill>
                <a:latin typeface="Hind Regular"/>
                <a:cs typeface="Hind Regular"/>
              </a:rPr>
              <a:t>First author drafts manuscript</a:t>
            </a:r>
            <a:endParaRPr lang="en-US" sz="1600" i="1">
              <a:solidFill>
                <a:schemeClr val="accent3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Phase 2: Co-author Review</a:t>
            </a:r>
            <a:endParaRPr lang="en-US">
              <a:solidFill>
                <a:schemeClr val="accent3"/>
              </a:solidFill>
              <a:latin typeface="Hind Regular"/>
              <a:ea typeface="Hind Regular"/>
              <a:cs typeface="Hind Regular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Phase 3: Publication Committee Review </a:t>
            </a:r>
            <a:endParaRPr lang="en-US">
              <a:solidFill>
                <a:schemeClr val="accent3"/>
              </a:solidFill>
              <a:latin typeface="Hind Regular"/>
              <a:ea typeface="Hind Regular"/>
              <a:cs typeface="Hind Regular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Phase 4: Submitted to Journal </a:t>
            </a:r>
            <a:endParaRPr lang="en-US">
              <a:solidFill>
                <a:schemeClr val="accent3"/>
              </a:solidFill>
              <a:latin typeface="Hind Regular"/>
              <a:ea typeface="Hind Regular"/>
              <a:cs typeface="Hind Regular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Phase 5: Journal Acceptance </a:t>
            </a:r>
            <a:endParaRPr lang="en-US">
              <a:solidFill>
                <a:schemeClr val="accent3"/>
              </a:solidFill>
              <a:latin typeface="Hind Regular"/>
              <a:ea typeface="Hind Regular"/>
              <a:cs typeface="Hind Regular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F9487F-3EDC-8070-195C-C9A8D59B864D}"/>
              </a:ext>
            </a:extLst>
          </p:cNvPr>
          <p:cNvSpPr/>
          <p:nvPr/>
        </p:nvSpPr>
        <p:spPr>
          <a:xfrm>
            <a:off x="8546850" y="2405884"/>
            <a:ext cx="3480536" cy="246691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gradFill>
              <a:gsLst>
                <a:gs pos="0">
                  <a:srgbClr val="CFF0F6">
                    <a:lumMod val="92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3135"/>
                      <a:gd name="connsiteY0" fmla="*/ 1169665 h 2339329"/>
                      <a:gd name="connsiteX1" fmla="*/ 2626568 w 5253135"/>
                      <a:gd name="connsiteY1" fmla="*/ 0 h 2339329"/>
                      <a:gd name="connsiteX2" fmla="*/ 5253136 w 5253135"/>
                      <a:gd name="connsiteY2" fmla="*/ 1169665 h 2339329"/>
                      <a:gd name="connsiteX3" fmla="*/ 2626568 w 5253135"/>
                      <a:gd name="connsiteY3" fmla="*/ 2339330 h 2339329"/>
                      <a:gd name="connsiteX4" fmla="*/ 0 w 5253135"/>
                      <a:gd name="connsiteY4" fmla="*/ 1169665 h 2339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3135" h="2339329" fill="none" extrusionOk="0">
                        <a:moveTo>
                          <a:pt x="0" y="1169665"/>
                        </a:moveTo>
                        <a:cubicBezTo>
                          <a:pt x="46359" y="529177"/>
                          <a:pt x="1257062" y="-166917"/>
                          <a:pt x="2626568" y="0"/>
                        </a:cubicBezTo>
                        <a:cubicBezTo>
                          <a:pt x="3980202" y="-14851"/>
                          <a:pt x="5116123" y="652674"/>
                          <a:pt x="5253136" y="1169665"/>
                        </a:cubicBezTo>
                        <a:cubicBezTo>
                          <a:pt x="5219929" y="1498975"/>
                          <a:pt x="4029945" y="2404975"/>
                          <a:pt x="2626568" y="2339330"/>
                        </a:cubicBezTo>
                        <a:cubicBezTo>
                          <a:pt x="1205546" y="2355896"/>
                          <a:pt x="20441" y="1820568"/>
                          <a:pt x="0" y="1169665"/>
                        </a:cubicBezTo>
                        <a:close/>
                      </a:path>
                      <a:path w="5253135" h="2339329" stroke="0" extrusionOk="0">
                        <a:moveTo>
                          <a:pt x="0" y="1169665"/>
                        </a:moveTo>
                        <a:cubicBezTo>
                          <a:pt x="-275738" y="353596"/>
                          <a:pt x="933269" y="91084"/>
                          <a:pt x="2626568" y="0"/>
                        </a:cubicBezTo>
                        <a:cubicBezTo>
                          <a:pt x="4253893" y="37202"/>
                          <a:pt x="5108765" y="528268"/>
                          <a:pt x="5253136" y="1169665"/>
                        </a:cubicBezTo>
                        <a:cubicBezTo>
                          <a:pt x="5134888" y="1931129"/>
                          <a:pt x="4030203" y="2598992"/>
                          <a:pt x="2626568" y="2339330"/>
                        </a:cubicBezTo>
                        <a:cubicBezTo>
                          <a:pt x="1042594" y="2266365"/>
                          <a:pt x="138347" y="1881756"/>
                          <a:pt x="0" y="116966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/>
            <a:r>
              <a:rPr kumimoji="0" lang="en-US" sz="1800" b="1" i="0" u="none" strike="noStrike" normalizeH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Clinical Interest Areas</a:t>
            </a:r>
            <a:r>
              <a: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 Form</a:t>
            </a:r>
            <a:endParaRPr lang="en-US" sz="1800" b="1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Hind Regular"/>
              <a:ea typeface="Hind Regular"/>
              <a:cs typeface="Hind Regular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i="0" u="none" strike="noStrike" normalizeH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Co-authorship opportunities </a:t>
            </a:r>
            <a:endParaRPr lang="en-US" sz="18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Hind Regular"/>
              <a:ea typeface="Hind Regular"/>
              <a:cs typeface="Hind Regular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nd Regular"/>
                <a:ea typeface="Hind Regular"/>
                <a:cs typeface="Hind Regular"/>
                <a:sym typeface="Hind Regular"/>
              </a:rPr>
              <a:t>New ideas for future papers </a:t>
            </a:r>
            <a:endParaRPr lang="en-US" sz="18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Hind Regular"/>
              <a:ea typeface="Hind Regular"/>
              <a:cs typeface="Hind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-8738" y="70633"/>
            <a:ext cx="5980922" cy="2923873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  <a:endParaRPr lang="en-US" sz="2800" b="1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Co-Chairs</a:t>
            </a:r>
            <a:endParaRPr lang="en-US" sz="280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Stephanie Crossen, MD, MPH, UC Davis Pediatrics</a:t>
            </a: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b="1" i="0" u="none" strike="noStrike" normalizeH="0" baseline="0">
                <a:ln/>
                <a:solidFill>
                  <a:schemeClr val="accent2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Halis Kaan Akturk, MD, Barbara Davis Center Adult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i="0" u="none" strike="noStrike" normalizeH="0" baseline="0">
                <a:ln/>
                <a:solidFill>
                  <a:schemeClr val="accent3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T1DX Support Staff</a:t>
            </a: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Claire Rainey</a:t>
            </a: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Alyssa Cabrera 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40+ committee members</a:t>
            </a:r>
            <a:b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</a:b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25+ centers represented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92775" y="3746845"/>
            <a:ext cx="4368373" cy="2585319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b="1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2025 A</a:t>
            </a: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ccomplishments </a:t>
            </a:r>
            <a:r>
              <a:rPr lang="en-US" sz="2200" b="1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thus</a:t>
            </a:r>
            <a:endParaRPr kumimoji="0" lang="en-US" sz="2200" b="1" i="0" u="none" strike="noStrike" cap="none" spc="0" normalizeH="0" baseline="0">
              <a:ln>
                <a:noFill/>
              </a:ln>
              <a:solidFill>
                <a:schemeClr val="accent3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b="1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far…</a:t>
            </a:r>
            <a:endParaRPr lang="en-US" sz="2200" b="1" i="0" u="none" strike="noStrike" cap="none" spc="0" normalizeH="0" baseline="0">
              <a:ln>
                <a:noFill/>
              </a:ln>
              <a:solidFill>
                <a:schemeClr val="accent3"/>
              </a:solidFill>
              <a:effectLst/>
              <a:uFillTx/>
              <a:latin typeface="Hind Regular"/>
              <a:ea typeface="Hind Regular"/>
              <a:cs typeface="Hind Regular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4 Manuscripts</a:t>
            </a:r>
            <a:endParaRPr lang="en-US" sz="2000">
              <a:solidFill>
                <a:schemeClr val="tx2"/>
              </a:solidFill>
              <a:latin typeface="Hind Regular"/>
              <a:ea typeface="Hind Regular"/>
              <a:cs typeface="Hind Regular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17 Conference Oral Presentations/Abstracts</a:t>
            </a:r>
            <a:endParaRPr lang="en-US" sz="2000">
              <a:solidFill>
                <a:schemeClr val="tx2"/>
              </a:solidFill>
              <a:latin typeface="Hind Regular"/>
              <a:ea typeface="Hind Regular"/>
              <a:cs typeface="Hind Regular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T1DX-QI Publication Language Guide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Updated SOPs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4434746" y="1532570"/>
            <a:ext cx="3842196" cy="3656994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4734045" y="2108446"/>
            <a:ext cx="3249254" cy="2865210"/>
            <a:chOff x="4596713" y="1680518"/>
            <a:chExt cx="3917093" cy="3290281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4852487" y="1680518"/>
              <a:ext cx="3661319" cy="283706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>
                  <a:ln>
                    <a:noFill/>
                  </a:ln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Publications Committee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2025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6713" y="3429000"/>
              <a:ext cx="3612105" cy="1541799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6261100" y="4972183"/>
            <a:ext cx="3822283" cy="1754322"/>
          </a:xfrm>
          <a:custGeom>
            <a:avLst/>
            <a:gdLst>
              <a:gd name="csX0" fmla="*/ 0 w 3822283"/>
              <a:gd name="csY0" fmla="*/ 0 h 1754322"/>
              <a:gd name="csX1" fmla="*/ 3822283 w 3822283"/>
              <a:gd name="csY1" fmla="*/ 0 h 1754322"/>
              <a:gd name="csX2" fmla="*/ 3822283 w 3822283"/>
              <a:gd name="csY2" fmla="*/ 1754322 h 1754322"/>
              <a:gd name="csX3" fmla="*/ 0 w 3822283"/>
              <a:gd name="csY3" fmla="*/ 1754322 h 1754322"/>
              <a:gd name="csX4" fmla="*/ 0 w 3822283"/>
              <a:gd name="csY4" fmla="*/ 0 h 17543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822283" h="1754322" fill="none" extrusionOk="0">
                <a:moveTo>
                  <a:pt x="0" y="0"/>
                </a:moveTo>
                <a:cubicBezTo>
                  <a:pt x="990913" y="-49533"/>
                  <a:pt x="2651987" y="-14809"/>
                  <a:pt x="3822283" y="0"/>
                </a:cubicBezTo>
                <a:cubicBezTo>
                  <a:pt x="3732506" y="739794"/>
                  <a:pt x="3944531" y="967977"/>
                  <a:pt x="3822283" y="1754322"/>
                </a:cubicBezTo>
                <a:cubicBezTo>
                  <a:pt x="2142498" y="1706091"/>
                  <a:pt x="1091933" y="1838777"/>
                  <a:pt x="0" y="1754322"/>
                </a:cubicBezTo>
                <a:cubicBezTo>
                  <a:pt x="132874" y="1389732"/>
                  <a:pt x="95048" y="787707"/>
                  <a:pt x="0" y="0"/>
                </a:cubicBezTo>
                <a:close/>
              </a:path>
              <a:path w="3822283" h="1754322" stroke="0" extrusionOk="0">
                <a:moveTo>
                  <a:pt x="0" y="0"/>
                </a:moveTo>
                <a:cubicBezTo>
                  <a:pt x="1148158" y="118645"/>
                  <a:pt x="2320297" y="116012"/>
                  <a:pt x="3822283" y="0"/>
                </a:cubicBezTo>
                <a:cubicBezTo>
                  <a:pt x="3833669" y="475699"/>
                  <a:pt x="3703911" y="1151086"/>
                  <a:pt x="3822283" y="1754322"/>
                </a:cubicBezTo>
                <a:cubicBezTo>
                  <a:pt x="2824558" y="1888922"/>
                  <a:pt x="1140244" y="1597126"/>
                  <a:pt x="0" y="1754322"/>
                </a:cubicBezTo>
                <a:cubicBezTo>
                  <a:pt x="111251" y="933330"/>
                  <a:pt x="-6292" y="28868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Goals for </a:t>
            </a: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2026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Publish in 3 new journals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Publishing with a hope of targeting a primary care audience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High impact factor journals </a:t>
            </a:r>
            <a:endParaRPr kumimoji="0" lang="en-US" sz="1800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800" b="1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pic>
        <p:nvPicPr>
          <p:cNvPr id="12" name="Picture 1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A4314231-7F12-7B74-FF6E-4420C2CEF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94" y="5472545"/>
            <a:ext cx="1256806" cy="1256806"/>
          </a:xfrm>
          <a:prstGeom prst="rect">
            <a:avLst/>
          </a:prstGeom>
        </p:spPr>
      </p:pic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ABD76CAF-FE28-DD6E-F044-5C6A3EB40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390" y="4234594"/>
            <a:ext cx="1395754" cy="1265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D74D6E-BD0F-51B6-8960-62D5A155EE39}"/>
              </a:ext>
            </a:extLst>
          </p:cNvPr>
          <p:cNvSpPr txBox="1"/>
          <p:nvPr/>
        </p:nvSpPr>
        <p:spPr>
          <a:xfrm>
            <a:off x="2475367" y="6457124"/>
            <a:ext cx="2258324" cy="27699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en-US" sz="1200">
                <a:solidFill>
                  <a:schemeClr val="accent3"/>
                </a:solidFill>
                <a:latin typeface="Hind Regular"/>
                <a:ea typeface="Hind Bold"/>
                <a:cs typeface="Hind Bold"/>
              </a:rPr>
              <a:t>Publication Proposal Form</a:t>
            </a:r>
            <a:endParaRPr lang="en-US" sz="1200" b="0" i="0" u="none" strike="noStrike" cap="none" spc="0" normalizeH="0" baseline="0">
              <a:ln>
                <a:noFill/>
              </a:ln>
              <a:solidFill>
                <a:schemeClr val="accent3"/>
              </a:solidFill>
              <a:effectLst/>
              <a:uFillTx/>
              <a:latin typeface="Hind Regular"/>
              <a:ea typeface="Hind Bold"/>
              <a:cs typeface="Hind Bold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6B00FF-FE4D-34AF-E212-695191D44212}"/>
              </a:ext>
            </a:extLst>
          </p:cNvPr>
          <p:cNvCxnSpPr/>
          <p:nvPr/>
        </p:nvCxnSpPr>
        <p:spPr>
          <a:xfrm>
            <a:off x="11278342" y="3029939"/>
            <a:ext cx="271154" cy="1211282"/>
          </a:xfrm>
          <a:prstGeom prst="straightConnector1">
            <a:avLst/>
          </a:prstGeom>
          <a:noFill/>
          <a:ln w="25400" cap="flat">
            <a:solidFill>
              <a:srgbClr val="4472C4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7538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1B7150-6BDB-6763-660B-6CD700E31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298E-FF27-058F-E1C9-C6BBC698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45A9F6-CE0F-D2C2-468F-17CFF7612875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6580450-C103-92B0-4A78-223269D950A7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810BCA-EEBA-A7BF-612A-1ED4B71B54DC}"/>
              </a:ext>
            </a:extLst>
          </p:cNvPr>
          <p:cNvSpPr txBox="1">
            <a:spLocks/>
          </p:cNvSpPr>
          <p:nvPr/>
        </p:nvSpPr>
        <p:spPr>
          <a:xfrm>
            <a:off x="1157092" y="2920752"/>
            <a:ext cx="9836251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212D59"/>
                </a:solidFill>
                <a:latin typeface="Montserrat Black"/>
              </a:rPr>
              <a:t>Clinical Leadership Committee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212D59"/>
                </a:solidFill>
                <a:latin typeface="Montserrat"/>
              </a:rPr>
              <a:t>Co-Chairs: Drs. Carla </a:t>
            </a:r>
            <a:r>
              <a:rPr lang="en-US" sz="3200" i="1" dirty="0" err="1">
                <a:solidFill>
                  <a:srgbClr val="212D59"/>
                </a:solidFill>
                <a:latin typeface="Montserrat"/>
              </a:rPr>
              <a:t>Demeterco</a:t>
            </a:r>
            <a:r>
              <a:rPr lang="en-US" sz="3200" i="1" dirty="0">
                <a:solidFill>
                  <a:srgbClr val="212D59"/>
                </a:solidFill>
                <a:latin typeface="Montserrat"/>
              </a:rPr>
              <a:t>-Berggren and Francesco </a:t>
            </a:r>
            <a:r>
              <a:rPr lang="en-US" sz="3200" i="1" dirty="0" err="1">
                <a:solidFill>
                  <a:srgbClr val="212D59"/>
                </a:solidFill>
                <a:latin typeface="Montserrat"/>
              </a:rPr>
              <a:t>Vendrame</a:t>
            </a:r>
            <a:endParaRPr lang="en-US" sz="3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>
              <a:solidFill>
                <a:schemeClr val="bg1"/>
              </a:solidFill>
              <a:latin typeface="Montserrat Black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D04119-2DC0-9920-FA9D-7B9FAAFD2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FF0F6">
                <a:lumMod val="92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3BFBD0-C06A-7287-F3E6-CF6341B2B69A}"/>
              </a:ext>
            </a:extLst>
          </p:cNvPr>
          <p:cNvSpPr/>
          <p:nvPr/>
        </p:nvSpPr>
        <p:spPr>
          <a:xfrm>
            <a:off x="0" y="151183"/>
            <a:ext cx="4305178" cy="3139317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What is the purpose of the T1DX-QI Clinical Leadership Committee? </a:t>
            </a:r>
            <a:endParaRPr lang="en-US">
              <a:solidFill>
                <a:schemeClr val="accent3"/>
              </a:solidFill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Contribute to the long-term vision of the Collaborative</a:t>
            </a: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Explore partnership opportunities</a:t>
            </a: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Provide feedback on current and future project proposals</a:t>
            </a:r>
          </a:p>
          <a:p>
            <a:pPr marL="285750" indent="-285750" hangingPunct="0">
              <a:buFont typeface="Wingdings" pitchFamily="2" charset="2"/>
              <a:buChar char="v"/>
            </a:pPr>
            <a:r>
              <a:rPr lang="en-US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Support the research and QI focus of the Collaborative by promoting opportunities for potential sponsored partnerships and projects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9489E2-1DB4-9844-DF6D-52F2E72D8B0A}"/>
              </a:ext>
            </a:extLst>
          </p:cNvPr>
          <p:cNvSpPr/>
          <p:nvPr/>
        </p:nvSpPr>
        <p:spPr>
          <a:xfrm>
            <a:off x="89918" y="3582217"/>
            <a:ext cx="3915059" cy="3139317"/>
          </a:xfrm>
          <a:custGeom>
            <a:avLst/>
            <a:gdLst>
              <a:gd name="csX0" fmla="*/ 0 w 3915059"/>
              <a:gd name="csY0" fmla="*/ 0 h 3139317"/>
              <a:gd name="csX1" fmla="*/ 3915059 w 3915059"/>
              <a:gd name="csY1" fmla="*/ 0 h 3139317"/>
              <a:gd name="csX2" fmla="*/ 3915059 w 3915059"/>
              <a:gd name="csY2" fmla="*/ 3139317 h 3139317"/>
              <a:gd name="csX3" fmla="*/ 0 w 3915059"/>
              <a:gd name="csY3" fmla="*/ 3139317 h 3139317"/>
              <a:gd name="csX4" fmla="*/ 0 w 3915059"/>
              <a:gd name="csY4" fmla="*/ 0 h 31393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915059" h="3139317" fill="none" extrusionOk="0">
                <a:moveTo>
                  <a:pt x="0" y="0"/>
                </a:moveTo>
                <a:cubicBezTo>
                  <a:pt x="894876" y="-49533"/>
                  <a:pt x="2221613" y="-14809"/>
                  <a:pt x="3915059" y="0"/>
                </a:cubicBezTo>
                <a:cubicBezTo>
                  <a:pt x="4002698" y="1393728"/>
                  <a:pt x="3842380" y="1918259"/>
                  <a:pt x="3915059" y="3139317"/>
                </a:cubicBezTo>
                <a:cubicBezTo>
                  <a:pt x="2086486" y="3091086"/>
                  <a:pt x="611902" y="3223772"/>
                  <a:pt x="0" y="3139317"/>
                </a:cubicBezTo>
                <a:cubicBezTo>
                  <a:pt x="-38581" y="2008881"/>
                  <a:pt x="63341" y="1334047"/>
                  <a:pt x="0" y="0"/>
                </a:cubicBezTo>
                <a:close/>
              </a:path>
              <a:path w="3915059" h="3139317" stroke="0" extrusionOk="0">
                <a:moveTo>
                  <a:pt x="0" y="0"/>
                </a:moveTo>
                <a:cubicBezTo>
                  <a:pt x="466942" y="118645"/>
                  <a:pt x="2499494" y="116012"/>
                  <a:pt x="3915059" y="0"/>
                </a:cubicBezTo>
                <a:cubicBezTo>
                  <a:pt x="3782177" y="1277319"/>
                  <a:pt x="4000010" y="1583039"/>
                  <a:pt x="3915059" y="3139317"/>
                </a:cubicBezTo>
                <a:cubicBezTo>
                  <a:pt x="2590039" y="3273917"/>
                  <a:pt x="572417" y="2982121"/>
                  <a:pt x="0" y="3139317"/>
                </a:cubicBezTo>
                <a:cubicBezTo>
                  <a:pt x="-20187" y="2439260"/>
                  <a:pt x="-152480" y="35465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5400" cap="flat">
            <a:gradFill>
              <a:gsLst>
                <a:gs pos="46000">
                  <a:srgbClr val="E5F7FA"/>
                </a:gs>
                <a:gs pos="35665">
                  <a:srgbClr val="D5F2F7"/>
                </a:gs>
                <a:gs pos="58756">
                  <a:srgbClr val="BF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Goals for </a:t>
            </a: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2026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Publish State of T1D Care paper in Q2 2026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Develop T1D Screening and Monitoring Registry, by incorporating additional screening and monitoring elements into the data spec and into benchmarking measures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18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Sustainability: multi-center funding proposal submissions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07953-0E0F-0CD6-45D4-25A937FFA4E3}"/>
              </a:ext>
            </a:extLst>
          </p:cNvPr>
          <p:cNvSpPr/>
          <p:nvPr/>
        </p:nvSpPr>
        <p:spPr>
          <a:xfrm>
            <a:off x="7080069" y="12684"/>
            <a:ext cx="5111931" cy="3662537"/>
          </a:xfrm>
          <a:prstGeom prst="rect">
            <a:avLst/>
          </a:prstGeom>
          <a:solidFill>
            <a:srgbClr val="FFFFFF"/>
          </a:solidFill>
          <a:ln w="254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Member Snapshot</a:t>
            </a:r>
            <a:endParaRPr lang="en-US" sz="2800" b="1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ind Regular"/>
                <a:ea typeface="Hind Regular"/>
                <a:cs typeface="Hind Regular"/>
                <a:sym typeface="Hind Regular"/>
              </a:rPr>
              <a:t>Co-Chairs</a:t>
            </a:r>
            <a:endParaRPr lang="en-US" sz="280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nd Regular"/>
              <a:ea typeface="Hind Regular"/>
              <a:cs typeface="Hind Regular"/>
              <a:sym typeface="Hind Regular"/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Carla Demeterco-Berggren, MD, PhD, Rady Children’s</a:t>
            </a: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Francesco Vendrame</a:t>
            </a:r>
            <a:r>
              <a:rPr kumimoji="0" lang="sv-SE" b="1" i="0" u="none" strike="noStrike" normalizeH="0" baseline="0">
                <a:ln/>
                <a:solidFill>
                  <a:schemeClr val="accent2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, MD, PhD, University </a:t>
            </a:r>
            <a:r>
              <a:rPr kumimoji="0" lang="sv-SE" b="1" i="0" u="none" strike="noStrike" normalizeH="0" baseline="0" err="1">
                <a:ln/>
                <a:solidFill>
                  <a:schemeClr val="accent2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of</a:t>
            </a:r>
            <a:r>
              <a:rPr kumimoji="0" lang="sv-SE" b="1" i="0" u="none" strike="noStrike" normalizeH="0" baseline="0">
                <a:ln/>
                <a:solidFill>
                  <a:schemeClr val="accent2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 Miami, Adult</a:t>
            </a:r>
          </a:p>
          <a:p>
            <a:pPr algn="r" hangingPunct="0"/>
            <a:r>
              <a:rPr lang="en-US" sz="24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60+ committee members</a:t>
            </a:r>
            <a:br>
              <a:rPr lang="en-US" sz="24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</a:br>
            <a:r>
              <a:rPr lang="en-US" sz="2400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60+ centers represented </a:t>
            </a:r>
          </a:p>
          <a:p>
            <a:pPr marR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i="0" u="none" strike="noStrike" normalizeH="0" baseline="0">
                <a:ln/>
                <a:solidFill>
                  <a:schemeClr val="accent3"/>
                </a:solidFill>
                <a:uFillTx/>
                <a:latin typeface="Hind Regular"/>
                <a:ea typeface="Hind Regular"/>
                <a:cs typeface="Hind Regular"/>
                <a:sym typeface="Hind Regular"/>
              </a:rPr>
              <a:t>T1DX Support Staff</a:t>
            </a:r>
          </a:p>
          <a:p>
            <a:pPr marL="285750" marR="0" indent="-28575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Nicole Rioles</a:t>
            </a:r>
          </a:p>
          <a:p>
            <a:pPr marL="285750" marR="0" indent="-28575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>
                <a:ln/>
                <a:solidFill>
                  <a:schemeClr val="accent2"/>
                </a:solidFill>
                <a:latin typeface="Hind Regular"/>
                <a:ea typeface="Hind Regular"/>
                <a:cs typeface="Hind Regular"/>
                <a:sym typeface="Hind Regular"/>
              </a:rPr>
              <a:t>Claire Rainey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963DB-984A-3B29-A6E7-5231F11BD5A8}"/>
              </a:ext>
            </a:extLst>
          </p:cNvPr>
          <p:cNvSpPr/>
          <p:nvPr/>
        </p:nvSpPr>
        <p:spPr>
          <a:xfrm>
            <a:off x="8276942" y="3604717"/>
            <a:ext cx="3915058" cy="3200872"/>
          </a:xfrm>
          <a:prstGeom prst="rect">
            <a:avLst/>
          </a:prstGeom>
          <a:solidFill>
            <a:srgbClr val="FFFFFF"/>
          </a:solidFill>
          <a:ln w="50800" cap="flat">
            <a:gradFill>
              <a:gsLst>
                <a:gs pos="60162">
                  <a:srgbClr val="BEEBF3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b="1">
                <a:solidFill>
                  <a:schemeClr val="accent3"/>
                </a:solidFill>
                <a:latin typeface="Hind Regular"/>
                <a:ea typeface="Hind Regular"/>
                <a:cs typeface="Hind Regular"/>
                <a:sym typeface="Hind Regular"/>
              </a:rPr>
              <a:t>2025 A</a:t>
            </a: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ind Regular"/>
                <a:ea typeface="Hind Regular"/>
                <a:cs typeface="Hind Regular"/>
                <a:sym typeface="Hind Regular"/>
              </a:rPr>
              <a:t>ccomplishments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New benchmarking measures created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New Beta Cell Preservation work group established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T2D pediatrics workgroup has completed T2D data spec mapping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>
                <a:solidFill>
                  <a:schemeClr val="tx2"/>
                </a:solidFill>
                <a:latin typeface="Hind Regular"/>
                <a:ea typeface="Hind Regular"/>
                <a:cs typeface="Hind Regular"/>
                <a:sym typeface="Hind Regular"/>
              </a:rPr>
              <a:t>2025 Annual Survey completed with 97% return rate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A22B1-713C-D419-0E87-AA92AD0F758E}"/>
              </a:ext>
            </a:extLst>
          </p:cNvPr>
          <p:cNvSpPr/>
          <p:nvPr/>
        </p:nvSpPr>
        <p:spPr>
          <a:xfrm>
            <a:off x="3816909" y="1532570"/>
            <a:ext cx="4460033" cy="4254237"/>
          </a:xfrm>
          <a:prstGeom prst="ellipse">
            <a:avLst/>
          </a:prstGeom>
          <a:solidFill>
            <a:schemeClr val="bg1"/>
          </a:solidFill>
          <a:ln w="60325" cap="flat">
            <a:gradFill>
              <a:gsLst>
                <a:gs pos="90208">
                  <a:srgbClr val="BCEAF3"/>
                </a:gs>
                <a:gs pos="57350">
                  <a:srgbClr val="C1ECF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60033"/>
                      <a:gd name="connsiteY0" fmla="*/ 2127119 h 4254237"/>
                      <a:gd name="connsiteX1" fmla="*/ 2230017 w 4460033"/>
                      <a:gd name="connsiteY1" fmla="*/ 0 h 4254237"/>
                      <a:gd name="connsiteX2" fmla="*/ 4460034 w 4460033"/>
                      <a:gd name="connsiteY2" fmla="*/ 2127119 h 4254237"/>
                      <a:gd name="connsiteX3" fmla="*/ 2230017 w 4460033"/>
                      <a:gd name="connsiteY3" fmla="*/ 4254238 h 4254237"/>
                      <a:gd name="connsiteX4" fmla="*/ 0 w 4460033"/>
                      <a:gd name="connsiteY4" fmla="*/ 2127119 h 4254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0033" h="4254237" fill="none" extrusionOk="0">
                        <a:moveTo>
                          <a:pt x="0" y="2127119"/>
                        </a:moveTo>
                        <a:cubicBezTo>
                          <a:pt x="226364" y="979198"/>
                          <a:pt x="1010989" y="-25881"/>
                          <a:pt x="2230017" y="0"/>
                        </a:cubicBezTo>
                        <a:cubicBezTo>
                          <a:pt x="3276703" y="-28317"/>
                          <a:pt x="4304844" y="1098454"/>
                          <a:pt x="4460034" y="2127119"/>
                        </a:cubicBezTo>
                        <a:cubicBezTo>
                          <a:pt x="4451826" y="3223619"/>
                          <a:pt x="3421513" y="4309977"/>
                          <a:pt x="2230017" y="4254238"/>
                        </a:cubicBezTo>
                        <a:cubicBezTo>
                          <a:pt x="1166084" y="4348107"/>
                          <a:pt x="153322" y="3338758"/>
                          <a:pt x="0" y="2127119"/>
                        </a:cubicBezTo>
                        <a:close/>
                      </a:path>
                      <a:path w="4460033" h="4254237" stroke="0" extrusionOk="0">
                        <a:moveTo>
                          <a:pt x="0" y="2127119"/>
                        </a:moveTo>
                        <a:cubicBezTo>
                          <a:pt x="-151118" y="859131"/>
                          <a:pt x="977750" y="7755"/>
                          <a:pt x="2230017" y="0"/>
                        </a:cubicBezTo>
                        <a:cubicBezTo>
                          <a:pt x="3480729" y="4023"/>
                          <a:pt x="4265903" y="958517"/>
                          <a:pt x="4460034" y="2127119"/>
                        </a:cubicBezTo>
                        <a:cubicBezTo>
                          <a:pt x="4375891" y="3384064"/>
                          <a:pt x="3443964" y="4351836"/>
                          <a:pt x="2230017" y="4254238"/>
                        </a:cubicBezTo>
                        <a:cubicBezTo>
                          <a:pt x="896703" y="4198590"/>
                          <a:pt x="32810" y="3317571"/>
                          <a:pt x="0" y="212711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FDA0-5A80-645B-015E-E04E24A25D68}"/>
              </a:ext>
            </a:extLst>
          </p:cNvPr>
          <p:cNvGrpSpPr/>
          <p:nvPr/>
        </p:nvGrpSpPr>
        <p:grpSpPr>
          <a:xfrm>
            <a:off x="3816909" y="1820122"/>
            <a:ext cx="4310551" cy="3489347"/>
            <a:chOff x="4040310" y="1680518"/>
            <a:chExt cx="4473496" cy="3459893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09C4C-1A9B-8632-BB8B-54AD39FD27A7}"/>
                </a:ext>
              </a:extLst>
            </p:cNvPr>
            <p:cNvSpPr txBox="1"/>
            <p:nvPr/>
          </p:nvSpPr>
          <p:spPr>
            <a:xfrm>
              <a:off x="4040310" y="1680518"/>
              <a:ext cx="4473496" cy="345989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softEdge rad="762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 anchorCtr="0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Clinical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Leadership</a:t>
              </a:r>
              <a:r>
                <a:rPr kumimoji="0" lang="en-US" sz="3200" b="0" i="0" u="none" strike="noStrike" cap="none" spc="0" normalizeH="0" baseline="0">
                  <a:ln>
                    <a:noFill/>
                  </a:ln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Tx/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 Committee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SemiBold" panose="00000700000000000000" pitchFamily="2" charset="0"/>
                  <a:ea typeface="Hind Bold"/>
                  <a:cs typeface="Hind Bold"/>
                  <a:sym typeface="Hind Bold"/>
                </a:rPr>
                <a:t>2025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F48E46"/>
                </a:solidFill>
                <a:effectLst/>
                <a:uFillTx/>
                <a:latin typeface="Montserrat SemiBold" panose="00000700000000000000" pitchFamily="2" charset="0"/>
                <a:ea typeface="Hind Bold"/>
                <a:cs typeface="Hind Bold"/>
                <a:sym typeface="Hind Bold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1F216A-005C-A1CC-EA67-D3A4E012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2168" y="3742510"/>
              <a:ext cx="3182582" cy="135846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494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1D Exchange" id="{D3D75452-1B5C-45CF-A70F-202E3D484530}" vid="{4865459E-8706-4BBD-9F01-1BEEF996FB0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20" ma:contentTypeDescription="Create a new document." ma:contentTypeScope="" ma:versionID="18810cc4c55cb84b30f10de76771b1be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54ec4579b3dec1060686673f2321ce88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FA83BB76-5A63-4399-B9BE-3D636667F0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FEA476-3B79-4EAD-91FC-DD09961737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cb74e-9669-4fd8-87b3-351e3976c142"/>
    <ds:schemaRef ds:uri="2f7b054f-be38-41d2-978f-3d651b980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E722E-068A-42DA-B987-06FA3E63BD49}">
  <ds:schemaRefs>
    <ds:schemaRef ds:uri="http://schemas.microsoft.com/office/2006/metadata/properties"/>
    <ds:schemaRef ds:uri="http://schemas.microsoft.com/office/infopath/2007/PartnerControls"/>
    <ds:schemaRef ds:uri="626cb74e-9669-4fd8-87b3-351e3976c142"/>
    <ds:schemaRef ds:uri="2f7b054f-be38-41d2-978f-3d651b9806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1_T1D Exchange</vt:lpstr>
      <vt:lpstr> Section Header Here Subtitle Here </vt:lpstr>
      <vt:lpstr> Section Header Here Subtitle Here </vt:lpstr>
      <vt:lpstr>PowerPoint Presentation</vt:lpstr>
      <vt:lpstr> Section Header Here Subtitle Here </vt:lpstr>
      <vt:lpstr>PowerPoint Presentation</vt:lpstr>
      <vt:lpstr> Section Header Here Subtitle Here </vt:lpstr>
      <vt:lpstr>PowerPoint Presentation</vt:lpstr>
      <vt:lpstr> Section Header Here Subtitle Here </vt:lpstr>
      <vt:lpstr>PowerPoint Presentation</vt:lpstr>
      <vt:lpstr> Section Header Here Subtitle Here </vt:lpstr>
      <vt:lpstr>PowerPoint Presentation</vt:lpstr>
      <vt:lpstr> Section Header Here Subtitle Here </vt:lpstr>
      <vt:lpstr>PowerPoint Presentation</vt:lpstr>
      <vt:lpstr> Section Header Here Subtitle Here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2025-11-17T19:40:54Z</dcterms:created>
  <dcterms:modified xsi:type="dcterms:W3CDTF">2025-11-17T19:41:24Z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  <property fmtid="{D5CDD505-2E9C-101B-9397-08002B2CF9AE}" pid="3" name="MediaServiceImageTags">
    <vt:lpwstr/>
  </property>
</Properties>
</file>