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4"/>
    <p:sldMasterId id="2147483696" r:id="rId5"/>
    <p:sldMasterId id="2147483660" r:id="rId6"/>
    <p:sldMasterId id="2147483648" r:id="rId7"/>
    <p:sldMasterId id="2147483711" r:id="rId8"/>
    <p:sldMasterId id="2147483667" r:id="rId9"/>
  </p:sldMasterIdLst>
  <p:notesMasterIdLst>
    <p:notesMasterId r:id="rId60"/>
  </p:notesMasterIdLst>
  <p:sldIdLst>
    <p:sldId id="704" r:id="rId10"/>
    <p:sldId id="295" r:id="rId11"/>
    <p:sldId id="2147481002" r:id="rId12"/>
    <p:sldId id="2147481004" r:id="rId13"/>
    <p:sldId id="2147481006" r:id="rId14"/>
    <p:sldId id="308" r:id="rId15"/>
    <p:sldId id="565" r:id="rId16"/>
    <p:sldId id="571" r:id="rId17"/>
    <p:sldId id="2147481000" r:id="rId18"/>
    <p:sldId id="2147481009" r:id="rId19"/>
    <p:sldId id="2147481010" r:id="rId20"/>
    <p:sldId id="2147481001" r:id="rId21"/>
    <p:sldId id="2147481008" r:id="rId22"/>
    <p:sldId id="2147481011" r:id="rId23"/>
    <p:sldId id="2141411522" r:id="rId24"/>
    <p:sldId id="256" r:id="rId25"/>
    <p:sldId id="285" r:id="rId26"/>
    <p:sldId id="261" r:id="rId27"/>
    <p:sldId id="284" r:id="rId28"/>
    <p:sldId id="281" r:id="rId29"/>
    <p:sldId id="282" r:id="rId30"/>
    <p:sldId id="265" r:id="rId31"/>
    <p:sldId id="270" r:id="rId32"/>
    <p:sldId id="278" r:id="rId33"/>
    <p:sldId id="286" r:id="rId34"/>
    <p:sldId id="2141411523" r:id="rId35"/>
    <p:sldId id="258" r:id="rId36"/>
    <p:sldId id="260" r:id="rId37"/>
    <p:sldId id="283" r:id="rId38"/>
    <p:sldId id="2147481012" r:id="rId39"/>
    <p:sldId id="2147481013" r:id="rId40"/>
    <p:sldId id="268" r:id="rId41"/>
    <p:sldId id="276" r:id="rId42"/>
    <p:sldId id="279" r:id="rId43"/>
    <p:sldId id="271" r:id="rId44"/>
    <p:sldId id="2147481014" r:id="rId45"/>
    <p:sldId id="263" r:id="rId46"/>
    <p:sldId id="2141411525" r:id="rId47"/>
    <p:sldId id="2147481015" r:id="rId48"/>
    <p:sldId id="2147481016" r:id="rId49"/>
    <p:sldId id="2147481017" r:id="rId50"/>
    <p:sldId id="2147481018" r:id="rId51"/>
    <p:sldId id="2147481019" r:id="rId52"/>
    <p:sldId id="262" r:id="rId53"/>
    <p:sldId id="273" r:id="rId54"/>
    <p:sldId id="264" r:id="rId55"/>
    <p:sldId id="2147481020" r:id="rId56"/>
    <p:sldId id="269" r:id="rId57"/>
    <p:sldId id="2141411524" r:id="rId58"/>
    <p:sldId id="214141149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29FF6-E380-D1F2-F1D1-37E7019E5B2E}" v="21" dt="2025-11-10T01:35:28.747"/>
    <p1510:client id="{8999D70B-1B22-89AA-92C7-E4A48CECC720}" v="1" dt="2025-11-10T02:32:12.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Rainey" userId="S::crainey@t1dexchange.org::c66522fd-7f79-4e4b-9477-0af3b7aa6656" providerId="AD" clId="Web-{8999D70B-1B22-89AA-92C7-E4A48CECC720}"/>
    <pc:docChg chg="addSld modMainMaster">
      <pc:chgData name="Claire Rainey" userId="S::crainey@t1dexchange.org::c66522fd-7f79-4e4b-9477-0af3b7aa6656" providerId="AD" clId="Web-{8999D70B-1B22-89AA-92C7-E4A48CECC720}" dt="2025-11-10T02:32:12.119" v="0"/>
      <pc:docMkLst>
        <pc:docMk/>
      </pc:docMkLst>
      <pc:sldChg chg="add">
        <pc:chgData name="Claire Rainey" userId="S::crainey@t1dexchange.org::c66522fd-7f79-4e4b-9477-0af3b7aa6656" providerId="AD" clId="Web-{8999D70B-1B22-89AA-92C7-E4A48CECC720}" dt="2025-11-10T02:32:12.119" v="0"/>
        <pc:sldMkLst>
          <pc:docMk/>
          <pc:sldMk cId="3447567435" sldId="2141411499"/>
        </pc:sldMkLst>
      </pc:sldChg>
      <pc:sldMasterChg chg="addSldLayout modSldLayout">
        <pc:chgData name="Claire Rainey" userId="S::crainey@t1dexchange.org::c66522fd-7f79-4e4b-9477-0af3b7aa6656" providerId="AD" clId="Web-{8999D70B-1B22-89AA-92C7-E4A48CECC720}" dt="2025-11-10T02:32:12.119" v="0"/>
        <pc:sldMasterMkLst>
          <pc:docMk/>
          <pc:sldMasterMk cId="2460954070" sldId="2147483660"/>
        </pc:sldMasterMkLst>
        <pc:sldLayoutChg chg="add">
          <pc:chgData name="Claire Rainey" userId="S::crainey@t1dexchange.org::c66522fd-7f79-4e4b-9477-0af3b7aa6656" providerId="AD" clId="Web-{8999D70B-1B22-89AA-92C7-E4A48CECC720}" dt="2025-11-10T02:32:12.119" v="0"/>
          <pc:sldLayoutMkLst>
            <pc:docMk/>
            <pc:sldMasterMk cId="2460954070" sldId="2147483660"/>
            <pc:sldLayoutMk cId="1224580592" sldId="2147483672"/>
          </pc:sldLayoutMkLst>
        </pc:sldLayoutChg>
        <pc:sldLayoutChg chg="add">
          <pc:chgData name="Claire Rainey" userId="S::crainey@t1dexchange.org::c66522fd-7f79-4e4b-9477-0af3b7aa6656" providerId="AD" clId="Web-{8999D70B-1B22-89AA-92C7-E4A48CECC720}" dt="2025-11-10T02:32:12.119" v="0"/>
          <pc:sldLayoutMkLst>
            <pc:docMk/>
            <pc:sldMasterMk cId="2460954070" sldId="2147483660"/>
            <pc:sldLayoutMk cId="3053914633" sldId="2147483854"/>
          </pc:sldLayoutMkLst>
        </pc:sldLayoutChg>
        <pc:sldLayoutChg chg="add">
          <pc:chgData name="Claire Rainey" userId="S::crainey@t1dexchange.org::c66522fd-7f79-4e4b-9477-0af3b7aa6656" providerId="AD" clId="Web-{8999D70B-1B22-89AA-92C7-E4A48CECC720}" dt="2025-11-10T02:32:12.119" v="0"/>
          <pc:sldLayoutMkLst>
            <pc:docMk/>
            <pc:sldMasterMk cId="2460954070" sldId="2147483660"/>
            <pc:sldLayoutMk cId="3824787753" sldId="2147483856"/>
          </pc:sldLayoutMkLst>
        </pc:sldLayoutChg>
        <pc:sldLayoutChg chg="add">
          <pc:chgData name="Claire Rainey" userId="S::crainey@t1dexchange.org::c66522fd-7f79-4e4b-9477-0af3b7aa6656" providerId="AD" clId="Web-{8999D70B-1B22-89AA-92C7-E4A48CECC720}" dt="2025-11-10T02:32:12.119" v="0"/>
          <pc:sldLayoutMkLst>
            <pc:docMk/>
            <pc:sldMasterMk cId="2460954070" sldId="2147483660"/>
            <pc:sldLayoutMk cId="3287971088" sldId="2147483860"/>
          </pc:sldLayoutMkLst>
        </pc:sldLayoutChg>
        <pc:sldLayoutChg chg="replId">
          <pc:chgData name="Claire Rainey" userId="S::crainey@t1dexchange.org::c66522fd-7f79-4e4b-9477-0af3b7aa6656" providerId="AD" clId="Web-{8999D70B-1B22-89AA-92C7-E4A48CECC720}" dt="2025-11-10T02:32:12.119" v="0"/>
          <pc:sldLayoutMkLst>
            <pc:docMk/>
            <pc:sldMasterMk cId="2460954070" sldId="2147483660"/>
            <pc:sldLayoutMk cId="1073637643" sldId="2147483869"/>
          </pc:sldLayoutMkLst>
        </pc:sldLayoutChg>
      </pc:sldMasterChg>
      <pc:sldMasterChg chg="modSldLayout">
        <pc:chgData name="Claire Rainey" userId="S::crainey@t1dexchange.org::c66522fd-7f79-4e4b-9477-0af3b7aa6656" providerId="AD" clId="Web-{8999D70B-1B22-89AA-92C7-E4A48CECC720}" dt="2025-11-10T02:32:12.119" v="0"/>
        <pc:sldMasterMkLst>
          <pc:docMk/>
          <pc:sldMasterMk cId="2777378453" sldId="2147483696"/>
        </pc:sldMasterMkLst>
        <pc:sldLayoutChg chg="replId">
          <pc:chgData name="Claire Rainey" userId="S::crainey@t1dexchange.org::c66522fd-7f79-4e4b-9477-0af3b7aa6656" providerId="AD" clId="Web-{8999D70B-1B22-89AA-92C7-E4A48CECC720}" dt="2025-11-10T02:32:12.119" v="0"/>
          <pc:sldLayoutMkLst>
            <pc:docMk/>
            <pc:sldMasterMk cId="2777378453" sldId="2147483696"/>
            <pc:sldLayoutMk cId="1623169233" sldId="2147483870"/>
          </pc:sldLayoutMkLst>
        </pc:sldLayoutChg>
      </pc:sldMasterChg>
    </pc:docChg>
  </pc:docChgLst>
  <pc:docChgLst>
    <pc:chgData name="Claire Rainey" userId="S::crainey@t1dexchange.org::c66522fd-7f79-4e4b-9477-0af3b7aa6656" providerId="AD" clId="Web-{38951D82-8AAA-F161-22F0-C5808D436BA2}"/>
    <pc:docChg chg="addSld delSld modSld addMainMaster">
      <pc:chgData name="Claire Rainey" userId="S::crainey@t1dexchange.org::c66522fd-7f79-4e4b-9477-0af3b7aa6656" providerId="AD" clId="Web-{38951D82-8AAA-F161-22F0-C5808D436BA2}" dt="2025-10-30T20:51:32.777" v="18" actId="20577"/>
      <pc:docMkLst>
        <pc:docMk/>
      </pc:docMkLst>
      <pc:sldChg chg="modSp add">
        <pc:chgData name="Claire Rainey" userId="S::crainey@t1dexchange.org::c66522fd-7f79-4e4b-9477-0af3b7aa6656" providerId="AD" clId="Web-{38951D82-8AAA-F161-22F0-C5808D436BA2}" dt="2025-10-30T20:51:32.777" v="18" actId="20577"/>
        <pc:sldMkLst>
          <pc:docMk/>
          <pc:sldMk cId="1344214449" sldId="704"/>
        </pc:sldMkLst>
        <pc:spChg chg="mod">
          <ac:chgData name="Claire Rainey" userId="S::crainey@t1dexchange.org::c66522fd-7f79-4e4b-9477-0af3b7aa6656" providerId="AD" clId="Web-{38951D82-8AAA-F161-22F0-C5808D436BA2}" dt="2025-10-30T20:51:32.777" v="18" actId="20577"/>
          <ac:spMkLst>
            <pc:docMk/>
            <pc:sldMk cId="1344214449" sldId="704"/>
            <ac:spMk id="8" creationId="{6061F7A1-CFF8-D342-A9AF-5CB080C98BD0}"/>
          </ac:spMkLst>
        </pc:spChg>
      </pc:sldChg>
      <pc:sldMasterChg chg="add addSldLayout">
        <pc:chgData name="Claire Rainey" userId="S::crainey@t1dexchange.org::c66522fd-7f79-4e4b-9477-0af3b7aa6656" providerId="AD" clId="Web-{38951D82-8AAA-F161-22F0-C5808D436BA2}" dt="2025-10-30T20:49:50.244" v="0"/>
        <pc:sldMasterMkLst>
          <pc:docMk/>
          <pc:sldMasterMk cId="297052780" sldId="2147483858"/>
        </pc:sldMasterMkLst>
        <pc:sldLayoutChg chg="add">
          <pc:chgData name="Claire Rainey" userId="S::crainey@t1dexchange.org::c66522fd-7f79-4e4b-9477-0af3b7aa6656" providerId="AD" clId="Web-{38951D82-8AAA-F161-22F0-C5808D436BA2}" dt="2025-10-30T20:49:50.244" v="0"/>
          <pc:sldLayoutMkLst>
            <pc:docMk/>
            <pc:sldMasterMk cId="297052780" sldId="2147483858"/>
            <pc:sldLayoutMk cId="1062317506" sldId="2147483679"/>
          </pc:sldLayoutMkLst>
        </pc:sldLayoutChg>
        <pc:sldLayoutChg chg="add">
          <pc:chgData name="Claire Rainey" userId="S::crainey@t1dexchange.org::c66522fd-7f79-4e4b-9477-0af3b7aa6656" providerId="AD" clId="Web-{38951D82-8AAA-F161-22F0-C5808D436BA2}" dt="2025-10-30T20:49:50.244" v="0"/>
          <pc:sldLayoutMkLst>
            <pc:docMk/>
            <pc:sldMasterMk cId="297052780" sldId="2147483858"/>
            <pc:sldLayoutMk cId="1484069995" sldId="2147483855"/>
          </pc:sldLayoutMkLst>
        </pc:sldLayoutChg>
        <pc:sldLayoutChg chg="add">
          <pc:chgData name="Claire Rainey" userId="S::crainey@t1dexchange.org::c66522fd-7f79-4e4b-9477-0af3b7aa6656" providerId="AD" clId="Web-{38951D82-8AAA-F161-22F0-C5808D436BA2}" dt="2025-10-30T20:49:50.244" v="0"/>
          <pc:sldLayoutMkLst>
            <pc:docMk/>
            <pc:sldMasterMk cId="297052780" sldId="2147483858"/>
            <pc:sldLayoutMk cId="3750089566" sldId="2147483859"/>
          </pc:sldLayoutMkLst>
        </pc:sldLayoutChg>
      </pc:sldMasterChg>
    </pc:docChg>
  </pc:docChgLst>
  <pc:docChgLst>
    <pc:chgData name="Claire Rainey" userId="S::crainey@t1dexchange.org::c66522fd-7f79-4e4b-9477-0af3b7aa6656" providerId="AD" clId="Web-{BFDD6972-AFDA-DC46-56D5-D2B4F709C50B}"/>
    <pc:docChg chg="addSld modSld addMainMaster">
      <pc:chgData name="Claire Rainey" userId="S::crainey@t1dexchange.org::c66522fd-7f79-4e4b-9477-0af3b7aa6656" providerId="AD" clId="Web-{BFDD6972-AFDA-DC46-56D5-D2B4F709C50B}" dt="2025-10-31T15:35:36.205" v="1" actId="20577"/>
      <pc:docMkLst>
        <pc:docMk/>
      </pc:docMkLst>
      <pc:sldChg chg="modSp">
        <pc:chgData name="Claire Rainey" userId="S::crainey@t1dexchange.org::c66522fd-7f79-4e4b-9477-0af3b7aa6656" providerId="AD" clId="Web-{BFDD6972-AFDA-DC46-56D5-D2B4F709C50B}" dt="2025-10-31T15:35:36.205" v="1" actId="20577"/>
        <pc:sldMkLst>
          <pc:docMk/>
          <pc:sldMk cId="1344214449" sldId="704"/>
        </pc:sldMkLst>
        <pc:spChg chg="mod">
          <ac:chgData name="Claire Rainey" userId="S::crainey@t1dexchange.org::c66522fd-7f79-4e4b-9477-0af3b7aa6656" providerId="AD" clId="Web-{BFDD6972-AFDA-DC46-56D5-D2B4F709C50B}" dt="2025-10-31T15:35:36.205" v="1" actId="20577"/>
          <ac:spMkLst>
            <pc:docMk/>
            <pc:sldMk cId="1344214449" sldId="704"/>
            <ac:spMk id="8" creationId="{6061F7A1-CFF8-D342-A9AF-5CB080C98BD0}"/>
          </ac:spMkLst>
        </pc:spChg>
      </pc:sldChg>
      <pc:sldChg chg="add">
        <pc:chgData name="Claire Rainey" userId="S::crainey@t1dexchange.org::c66522fd-7f79-4e4b-9477-0af3b7aa6656" providerId="AD" clId="Web-{BFDD6972-AFDA-DC46-56D5-D2B4F709C50B}" dt="2025-10-31T15:35:30.596" v="0"/>
        <pc:sldMkLst>
          <pc:docMk/>
          <pc:sldMk cId="4274923278" sldId="2141411522"/>
        </pc:sldMkLst>
      </pc:sldChg>
      <pc:sldMasterChg chg="add addSldLayout">
        <pc:chgData name="Claire Rainey" userId="S::crainey@t1dexchange.org::c66522fd-7f79-4e4b-9477-0af3b7aa6656" providerId="AD" clId="Web-{BFDD6972-AFDA-DC46-56D5-D2B4F709C50B}" dt="2025-10-31T15:35:30.596" v="0"/>
        <pc:sldMasterMkLst>
          <pc:docMk/>
          <pc:sldMasterMk cId="2777378453" sldId="2147483696"/>
        </pc:sldMasterMkLst>
        <pc:sldLayoutChg chg="add">
          <pc:chgData name="Claire Rainey" userId="S::crainey@t1dexchange.org::c66522fd-7f79-4e4b-9477-0af3b7aa6656" providerId="AD" clId="Web-{BFDD6972-AFDA-DC46-56D5-D2B4F709C50B}" dt="2025-10-31T15:35:30.596" v="0"/>
          <pc:sldLayoutMkLst>
            <pc:docMk/>
            <pc:sldMasterMk cId="2777378453" sldId="2147483696"/>
            <pc:sldLayoutMk cId="180238198" sldId="2147483697"/>
          </pc:sldLayoutMkLst>
        </pc:sldLayoutChg>
        <pc:sldLayoutChg chg="add">
          <pc:chgData name="Claire Rainey" userId="S::crainey@t1dexchange.org::c66522fd-7f79-4e4b-9477-0af3b7aa6656" providerId="AD" clId="Web-{BFDD6972-AFDA-DC46-56D5-D2B4F709C50B}" dt="2025-10-31T15:35:30.596" v="0"/>
          <pc:sldLayoutMkLst>
            <pc:docMk/>
            <pc:sldMasterMk cId="2777378453" sldId="2147483696"/>
            <pc:sldLayoutMk cId="697051640" sldId="2147483698"/>
          </pc:sldLayoutMkLst>
        </pc:sldLayoutChg>
        <pc:sldLayoutChg chg="add">
          <pc:chgData name="Claire Rainey" userId="S::crainey@t1dexchange.org::c66522fd-7f79-4e4b-9477-0af3b7aa6656" providerId="AD" clId="Web-{BFDD6972-AFDA-DC46-56D5-D2B4F709C50B}" dt="2025-10-31T15:35:30.596" v="0"/>
          <pc:sldLayoutMkLst>
            <pc:docMk/>
            <pc:sldMasterMk cId="2777378453" sldId="2147483696"/>
            <pc:sldLayoutMk cId="3921060711" sldId="2147483861"/>
          </pc:sldLayoutMkLst>
        </pc:sldLayoutChg>
        <pc:sldLayoutChg chg="add">
          <pc:chgData name="Claire Rainey" userId="S::crainey@t1dexchange.org::c66522fd-7f79-4e4b-9477-0af3b7aa6656" providerId="AD" clId="Web-{BFDD6972-AFDA-DC46-56D5-D2B4F709C50B}" dt="2025-10-31T15:35:30.596" v="0"/>
          <pc:sldLayoutMkLst>
            <pc:docMk/>
            <pc:sldMasterMk cId="2777378453" sldId="2147483696"/>
            <pc:sldLayoutMk cId="1623169233" sldId="2147483870"/>
          </pc:sldLayoutMkLst>
        </pc:sldLayoutChg>
      </pc:sldMasterChg>
    </pc:docChg>
  </pc:docChgLst>
  <pc:docChgLst>
    <pc:chgData name="Claire Rainey" userId="S::crainey@t1dexchange.org::c66522fd-7f79-4e4b-9477-0af3b7aa6656" providerId="AD" clId="Web-{89829FF6-E380-D1F2-F1D1-37E7019E5B2E}"/>
    <pc:docChg chg="modSld">
      <pc:chgData name="Claire Rainey" userId="S::crainey@t1dexchange.org::c66522fd-7f79-4e4b-9477-0af3b7aa6656" providerId="AD" clId="Web-{89829FF6-E380-D1F2-F1D1-37E7019E5B2E}" dt="2025-11-10T01:35:26.950" v="8" actId="20577"/>
      <pc:docMkLst>
        <pc:docMk/>
      </pc:docMkLst>
      <pc:sldChg chg="modSp">
        <pc:chgData name="Claire Rainey" userId="S::crainey@t1dexchange.org::c66522fd-7f79-4e4b-9477-0af3b7aa6656" providerId="AD" clId="Web-{89829FF6-E380-D1F2-F1D1-37E7019E5B2E}" dt="2025-11-10T01:35:26.950" v="8" actId="20577"/>
        <pc:sldMkLst>
          <pc:docMk/>
          <pc:sldMk cId="1344214449" sldId="704"/>
        </pc:sldMkLst>
        <pc:spChg chg="mod">
          <ac:chgData name="Claire Rainey" userId="S::crainey@t1dexchange.org::c66522fd-7f79-4e4b-9477-0af3b7aa6656" providerId="AD" clId="Web-{89829FF6-E380-D1F2-F1D1-37E7019E5B2E}" dt="2025-11-10T01:35:26.950" v="8" actId="20577"/>
          <ac:spMkLst>
            <pc:docMk/>
            <pc:sldMk cId="1344214449" sldId="704"/>
            <ac:spMk id="8" creationId="{6061F7A1-CFF8-D342-A9AF-5CB080C98BD0}"/>
          </ac:spMkLst>
        </pc:spChg>
      </pc:sldChg>
    </pc:docChg>
  </pc:docChgLst>
  <pc:docChgLst>
    <pc:chgData name="Claire Rainey" userId="S::crainey@t1dexchange.org::c66522fd-7f79-4e4b-9477-0af3b7aa6656" providerId="AD" clId="Web-{DE760B2A-51EE-33B8-DA5E-4012D6179B35}"/>
    <pc:docChg chg="addSld addMainMaster modMainMaster">
      <pc:chgData name="Claire Rainey" userId="S::crainey@t1dexchange.org::c66522fd-7f79-4e4b-9477-0af3b7aa6656" providerId="AD" clId="Web-{DE760B2A-51EE-33B8-DA5E-4012D6179B35}" dt="2025-10-31T15:51:17.112" v="46"/>
      <pc:docMkLst>
        <pc:docMk/>
      </pc:docMkLst>
      <pc:sldChg chg="add">
        <pc:chgData name="Claire Rainey" userId="S::crainey@t1dexchange.org::c66522fd-7f79-4e4b-9477-0af3b7aa6656" providerId="AD" clId="Web-{DE760B2A-51EE-33B8-DA5E-4012D6179B35}" dt="2025-10-31T15:50:14.689" v="16"/>
        <pc:sldMkLst>
          <pc:docMk/>
          <pc:sldMk cId="2345028937" sldId="256"/>
        </pc:sldMkLst>
      </pc:sldChg>
      <pc:sldChg chg="add">
        <pc:chgData name="Claire Rainey" userId="S::crainey@t1dexchange.org::c66522fd-7f79-4e4b-9477-0af3b7aa6656" providerId="AD" clId="Web-{DE760B2A-51EE-33B8-DA5E-4012D6179B35}" dt="2025-10-31T15:50:43.252" v="26"/>
        <pc:sldMkLst>
          <pc:docMk/>
          <pc:sldMk cId="3776372867" sldId="258"/>
        </pc:sldMkLst>
      </pc:sldChg>
      <pc:sldChg chg="add">
        <pc:chgData name="Claire Rainey" userId="S::crainey@t1dexchange.org::c66522fd-7f79-4e4b-9477-0af3b7aa6656" providerId="AD" clId="Web-{DE760B2A-51EE-33B8-DA5E-4012D6179B35}" dt="2025-10-31T15:50:43.408" v="27"/>
        <pc:sldMkLst>
          <pc:docMk/>
          <pc:sldMk cId="4221104219" sldId="260"/>
        </pc:sldMkLst>
      </pc:sldChg>
      <pc:sldChg chg="add">
        <pc:chgData name="Claire Rainey" userId="S::crainey@t1dexchange.org::c66522fd-7f79-4e4b-9477-0af3b7aa6656" providerId="AD" clId="Web-{DE760B2A-51EE-33B8-DA5E-4012D6179B35}" dt="2025-10-31T15:50:14.814" v="18"/>
        <pc:sldMkLst>
          <pc:docMk/>
          <pc:sldMk cId="1701650887" sldId="261"/>
        </pc:sldMkLst>
      </pc:sldChg>
      <pc:sldChg chg="add">
        <pc:chgData name="Claire Rainey" userId="S::crainey@t1dexchange.org::c66522fd-7f79-4e4b-9477-0af3b7aa6656" providerId="AD" clId="Web-{DE760B2A-51EE-33B8-DA5E-4012D6179B35}" dt="2025-10-31T15:51:16.753" v="42"/>
        <pc:sldMkLst>
          <pc:docMk/>
          <pc:sldMk cId="1369911664" sldId="262"/>
        </pc:sldMkLst>
      </pc:sldChg>
      <pc:sldChg chg="add">
        <pc:chgData name="Claire Rainey" userId="S::crainey@t1dexchange.org::c66522fd-7f79-4e4b-9477-0af3b7aa6656" providerId="AD" clId="Web-{DE760B2A-51EE-33B8-DA5E-4012D6179B35}" dt="2025-10-31T15:50:44.893" v="36"/>
        <pc:sldMkLst>
          <pc:docMk/>
          <pc:sldMk cId="585521846" sldId="263"/>
        </pc:sldMkLst>
      </pc:sldChg>
      <pc:sldChg chg="add">
        <pc:chgData name="Claire Rainey" userId="S::crainey@t1dexchange.org::c66522fd-7f79-4e4b-9477-0af3b7aa6656" providerId="AD" clId="Web-{DE760B2A-51EE-33B8-DA5E-4012D6179B35}" dt="2025-10-31T15:51:16.987" v="44"/>
        <pc:sldMkLst>
          <pc:docMk/>
          <pc:sldMk cId="3762756598" sldId="264"/>
        </pc:sldMkLst>
      </pc:sldChg>
      <pc:sldChg chg="add">
        <pc:chgData name="Claire Rainey" userId="S::crainey@t1dexchange.org::c66522fd-7f79-4e4b-9477-0af3b7aa6656" providerId="AD" clId="Web-{DE760B2A-51EE-33B8-DA5E-4012D6179B35}" dt="2025-10-31T15:50:15.080" v="22"/>
        <pc:sldMkLst>
          <pc:docMk/>
          <pc:sldMk cId="263086542" sldId="265"/>
        </pc:sldMkLst>
      </pc:sldChg>
      <pc:sldChg chg="add">
        <pc:chgData name="Claire Rainey" userId="S::crainey@t1dexchange.org::c66522fd-7f79-4e4b-9477-0af3b7aa6656" providerId="AD" clId="Web-{DE760B2A-51EE-33B8-DA5E-4012D6179B35}" dt="2025-10-31T15:50:44.268" v="31"/>
        <pc:sldMkLst>
          <pc:docMk/>
          <pc:sldMk cId="686320534" sldId="268"/>
        </pc:sldMkLst>
      </pc:sldChg>
      <pc:sldChg chg="add">
        <pc:chgData name="Claire Rainey" userId="S::crainey@t1dexchange.org::c66522fd-7f79-4e4b-9477-0af3b7aa6656" providerId="AD" clId="Web-{DE760B2A-51EE-33B8-DA5E-4012D6179B35}" dt="2025-10-31T15:51:17.112" v="46"/>
        <pc:sldMkLst>
          <pc:docMk/>
          <pc:sldMk cId="7902695" sldId="269"/>
        </pc:sldMkLst>
      </pc:sldChg>
      <pc:sldChg chg="add">
        <pc:chgData name="Claire Rainey" userId="S::crainey@t1dexchange.org::c66522fd-7f79-4e4b-9477-0af3b7aa6656" providerId="AD" clId="Web-{DE760B2A-51EE-33B8-DA5E-4012D6179B35}" dt="2025-10-31T15:50:15.220" v="23"/>
        <pc:sldMkLst>
          <pc:docMk/>
          <pc:sldMk cId="3776575135" sldId="270"/>
        </pc:sldMkLst>
      </pc:sldChg>
      <pc:sldChg chg="add">
        <pc:chgData name="Claire Rainey" userId="S::crainey@t1dexchange.org::c66522fd-7f79-4e4b-9477-0af3b7aa6656" providerId="AD" clId="Web-{DE760B2A-51EE-33B8-DA5E-4012D6179B35}" dt="2025-10-31T15:50:44.658" v="34"/>
        <pc:sldMkLst>
          <pc:docMk/>
          <pc:sldMk cId="1094283739" sldId="271"/>
        </pc:sldMkLst>
      </pc:sldChg>
      <pc:sldChg chg="add">
        <pc:chgData name="Claire Rainey" userId="S::crainey@t1dexchange.org::c66522fd-7f79-4e4b-9477-0af3b7aa6656" providerId="AD" clId="Web-{DE760B2A-51EE-33B8-DA5E-4012D6179B35}" dt="2025-10-31T15:51:16.847" v="43"/>
        <pc:sldMkLst>
          <pc:docMk/>
          <pc:sldMk cId="923936747" sldId="273"/>
        </pc:sldMkLst>
      </pc:sldChg>
      <pc:sldChg chg="add">
        <pc:chgData name="Claire Rainey" userId="S::crainey@t1dexchange.org::c66522fd-7f79-4e4b-9477-0af3b7aa6656" providerId="AD" clId="Web-{DE760B2A-51EE-33B8-DA5E-4012D6179B35}" dt="2025-10-31T15:50:44.424" v="32"/>
        <pc:sldMkLst>
          <pc:docMk/>
          <pc:sldMk cId="2041074045" sldId="276"/>
        </pc:sldMkLst>
      </pc:sldChg>
      <pc:sldChg chg="add">
        <pc:chgData name="Claire Rainey" userId="S::crainey@t1dexchange.org::c66522fd-7f79-4e4b-9477-0af3b7aa6656" providerId="AD" clId="Web-{DE760B2A-51EE-33B8-DA5E-4012D6179B35}" dt="2025-10-31T15:50:15.267" v="24"/>
        <pc:sldMkLst>
          <pc:docMk/>
          <pc:sldMk cId="682249414" sldId="278"/>
        </pc:sldMkLst>
      </pc:sldChg>
      <pc:sldChg chg="add">
        <pc:chgData name="Claire Rainey" userId="S::crainey@t1dexchange.org::c66522fd-7f79-4e4b-9477-0af3b7aa6656" providerId="AD" clId="Web-{DE760B2A-51EE-33B8-DA5E-4012D6179B35}" dt="2025-10-31T15:50:44.502" v="33"/>
        <pc:sldMkLst>
          <pc:docMk/>
          <pc:sldMk cId="0" sldId="279"/>
        </pc:sldMkLst>
      </pc:sldChg>
      <pc:sldChg chg="add">
        <pc:chgData name="Claire Rainey" userId="S::crainey@t1dexchange.org::c66522fd-7f79-4e4b-9477-0af3b7aa6656" providerId="AD" clId="Web-{DE760B2A-51EE-33B8-DA5E-4012D6179B35}" dt="2025-10-31T15:50:14.908" v="20"/>
        <pc:sldMkLst>
          <pc:docMk/>
          <pc:sldMk cId="2068715539" sldId="281"/>
        </pc:sldMkLst>
      </pc:sldChg>
      <pc:sldChg chg="add">
        <pc:chgData name="Claire Rainey" userId="S::crainey@t1dexchange.org::c66522fd-7f79-4e4b-9477-0af3b7aa6656" providerId="AD" clId="Web-{DE760B2A-51EE-33B8-DA5E-4012D6179B35}" dt="2025-10-31T15:50:15.017" v="21"/>
        <pc:sldMkLst>
          <pc:docMk/>
          <pc:sldMk cId="3733094890" sldId="282"/>
        </pc:sldMkLst>
      </pc:sldChg>
      <pc:sldChg chg="add">
        <pc:chgData name="Claire Rainey" userId="S::crainey@t1dexchange.org::c66522fd-7f79-4e4b-9477-0af3b7aa6656" providerId="AD" clId="Web-{DE760B2A-51EE-33B8-DA5E-4012D6179B35}" dt="2025-10-31T15:50:43.518" v="28"/>
        <pc:sldMkLst>
          <pc:docMk/>
          <pc:sldMk cId="1302978599" sldId="283"/>
        </pc:sldMkLst>
      </pc:sldChg>
      <pc:sldChg chg="add">
        <pc:chgData name="Claire Rainey" userId="S::crainey@t1dexchange.org::c66522fd-7f79-4e4b-9477-0af3b7aa6656" providerId="AD" clId="Web-{DE760B2A-51EE-33B8-DA5E-4012D6179B35}" dt="2025-10-31T15:50:14.845" v="19"/>
        <pc:sldMkLst>
          <pc:docMk/>
          <pc:sldMk cId="65785636" sldId="284"/>
        </pc:sldMkLst>
      </pc:sldChg>
      <pc:sldChg chg="add">
        <pc:chgData name="Claire Rainey" userId="S::crainey@t1dexchange.org::c66522fd-7f79-4e4b-9477-0af3b7aa6656" providerId="AD" clId="Web-{DE760B2A-51EE-33B8-DA5E-4012D6179B35}" dt="2025-10-31T15:50:14.767" v="17"/>
        <pc:sldMkLst>
          <pc:docMk/>
          <pc:sldMk cId="1049188048" sldId="285"/>
        </pc:sldMkLst>
      </pc:sldChg>
      <pc:sldChg chg="add">
        <pc:chgData name="Claire Rainey" userId="S::crainey@t1dexchange.org::c66522fd-7f79-4e4b-9477-0af3b7aa6656" providerId="AD" clId="Web-{DE760B2A-51EE-33B8-DA5E-4012D6179B35}" dt="2025-10-31T15:50:15.408" v="25"/>
        <pc:sldMkLst>
          <pc:docMk/>
          <pc:sldMk cId="4202394921" sldId="286"/>
        </pc:sldMkLst>
      </pc:sldChg>
      <pc:sldChg chg="add">
        <pc:chgData name="Claire Rainey" userId="S::crainey@t1dexchange.org::c66522fd-7f79-4e4b-9477-0af3b7aa6656" providerId="AD" clId="Web-{DE760B2A-51EE-33B8-DA5E-4012D6179B35}" dt="2025-10-31T15:49:34.157" v="3"/>
        <pc:sldMkLst>
          <pc:docMk/>
          <pc:sldMk cId="0" sldId="295"/>
        </pc:sldMkLst>
      </pc:sldChg>
      <pc:sldChg chg="add">
        <pc:chgData name="Claire Rainey" userId="S::crainey@t1dexchange.org::c66522fd-7f79-4e4b-9477-0af3b7aa6656" providerId="AD" clId="Web-{DE760B2A-51EE-33B8-DA5E-4012D6179B35}" dt="2025-10-31T15:49:34.672" v="7"/>
        <pc:sldMkLst>
          <pc:docMk/>
          <pc:sldMk cId="0" sldId="308"/>
        </pc:sldMkLst>
      </pc:sldChg>
      <pc:sldChg chg="add">
        <pc:chgData name="Claire Rainey" userId="S::crainey@t1dexchange.org::c66522fd-7f79-4e4b-9477-0af3b7aa6656" providerId="AD" clId="Web-{DE760B2A-51EE-33B8-DA5E-4012D6179B35}" dt="2025-10-31T15:49:35" v="8"/>
        <pc:sldMkLst>
          <pc:docMk/>
          <pc:sldMk cId="3016231823" sldId="571"/>
        </pc:sldMkLst>
      </pc:sldChg>
      <pc:sldChg chg="add replId">
        <pc:chgData name="Claire Rainey" userId="S::crainey@t1dexchange.org::c66522fd-7f79-4e4b-9477-0af3b7aa6656" providerId="AD" clId="Web-{DE760B2A-51EE-33B8-DA5E-4012D6179B35}" dt="2025-10-31T15:49:21.203" v="0"/>
        <pc:sldMkLst>
          <pc:docMk/>
          <pc:sldMk cId="2172705558" sldId="2141411523"/>
        </pc:sldMkLst>
      </pc:sldChg>
      <pc:sldChg chg="add replId">
        <pc:chgData name="Claire Rainey" userId="S::crainey@t1dexchange.org::c66522fd-7f79-4e4b-9477-0af3b7aa6656" providerId="AD" clId="Web-{DE760B2A-51EE-33B8-DA5E-4012D6179B35}" dt="2025-10-31T15:49:23.578" v="1"/>
        <pc:sldMkLst>
          <pc:docMk/>
          <pc:sldMk cId="4006436560" sldId="2141411524"/>
        </pc:sldMkLst>
      </pc:sldChg>
      <pc:sldChg chg="add replId">
        <pc:chgData name="Claire Rainey" userId="S::crainey@t1dexchange.org::c66522fd-7f79-4e4b-9477-0af3b7aa6656" providerId="AD" clId="Web-{DE760B2A-51EE-33B8-DA5E-4012D6179B35}" dt="2025-10-31T15:49:26.016" v="2"/>
        <pc:sldMkLst>
          <pc:docMk/>
          <pc:sldMk cId="3348293570" sldId="2141411525"/>
        </pc:sldMkLst>
      </pc:sldChg>
      <pc:sldChg chg="add">
        <pc:chgData name="Claire Rainey" userId="S::crainey@t1dexchange.org::c66522fd-7f79-4e4b-9477-0af3b7aa6656" providerId="AD" clId="Web-{DE760B2A-51EE-33B8-DA5E-4012D6179B35}" dt="2025-10-31T15:49:35.156" v="9"/>
        <pc:sldMkLst>
          <pc:docMk/>
          <pc:sldMk cId="2416909648" sldId="2147481000"/>
        </pc:sldMkLst>
      </pc:sldChg>
      <pc:sldChg chg="add">
        <pc:chgData name="Claire Rainey" userId="S::crainey@t1dexchange.org::c66522fd-7f79-4e4b-9477-0af3b7aa6656" providerId="AD" clId="Web-{DE760B2A-51EE-33B8-DA5E-4012D6179B35}" dt="2025-10-31T15:49:35.625" v="12"/>
        <pc:sldMkLst>
          <pc:docMk/>
          <pc:sldMk cId="134787319" sldId="2147481001"/>
        </pc:sldMkLst>
      </pc:sldChg>
      <pc:sldChg chg="add">
        <pc:chgData name="Claire Rainey" userId="S::crainey@t1dexchange.org::c66522fd-7f79-4e4b-9477-0af3b7aa6656" providerId="AD" clId="Web-{DE760B2A-51EE-33B8-DA5E-4012D6179B35}" dt="2025-10-31T15:49:34.297" v="4"/>
        <pc:sldMkLst>
          <pc:docMk/>
          <pc:sldMk cId="2433841737" sldId="2147481002"/>
        </pc:sldMkLst>
      </pc:sldChg>
      <pc:sldChg chg="add">
        <pc:chgData name="Claire Rainey" userId="S::crainey@t1dexchange.org::c66522fd-7f79-4e4b-9477-0af3b7aa6656" providerId="AD" clId="Web-{DE760B2A-51EE-33B8-DA5E-4012D6179B35}" dt="2025-10-31T15:49:34.375" v="5"/>
        <pc:sldMkLst>
          <pc:docMk/>
          <pc:sldMk cId="2013826142" sldId="2147481004"/>
        </pc:sldMkLst>
      </pc:sldChg>
      <pc:sldChg chg="add">
        <pc:chgData name="Claire Rainey" userId="S::crainey@t1dexchange.org::c66522fd-7f79-4e4b-9477-0af3b7aa6656" providerId="AD" clId="Web-{DE760B2A-51EE-33B8-DA5E-4012D6179B35}" dt="2025-10-31T15:49:34.547" v="6"/>
        <pc:sldMkLst>
          <pc:docMk/>
          <pc:sldMk cId="2673989271" sldId="2147481006"/>
        </pc:sldMkLst>
      </pc:sldChg>
      <pc:sldChg chg="add">
        <pc:chgData name="Claire Rainey" userId="S::crainey@t1dexchange.org::c66522fd-7f79-4e4b-9477-0af3b7aa6656" providerId="AD" clId="Web-{DE760B2A-51EE-33B8-DA5E-4012D6179B35}" dt="2025-10-31T15:49:35.922" v="15"/>
        <pc:sldMkLst>
          <pc:docMk/>
          <pc:sldMk cId="2260184842" sldId="2147481007"/>
        </pc:sldMkLst>
      </pc:sldChg>
      <pc:sldChg chg="add">
        <pc:chgData name="Claire Rainey" userId="S::crainey@t1dexchange.org::c66522fd-7f79-4e4b-9477-0af3b7aa6656" providerId="AD" clId="Web-{DE760B2A-51EE-33B8-DA5E-4012D6179B35}" dt="2025-10-31T15:49:35.719" v="13"/>
        <pc:sldMkLst>
          <pc:docMk/>
          <pc:sldMk cId="2545536133" sldId="2147481008"/>
        </pc:sldMkLst>
      </pc:sldChg>
      <pc:sldChg chg="add">
        <pc:chgData name="Claire Rainey" userId="S::crainey@t1dexchange.org::c66522fd-7f79-4e4b-9477-0af3b7aa6656" providerId="AD" clId="Web-{DE760B2A-51EE-33B8-DA5E-4012D6179B35}" dt="2025-10-31T15:49:35.297" v="10"/>
        <pc:sldMkLst>
          <pc:docMk/>
          <pc:sldMk cId="209130451" sldId="2147481009"/>
        </pc:sldMkLst>
      </pc:sldChg>
      <pc:sldChg chg="add">
        <pc:chgData name="Claire Rainey" userId="S::crainey@t1dexchange.org::c66522fd-7f79-4e4b-9477-0af3b7aa6656" providerId="AD" clId="Web-{DE760B2A-51EE-33B8-DA5E-4012D6179B35}" dt="2025-10-31T15:49:35.391" v="11"/>
        <pc:sldMkLst>
          <pc:docMk/>
          <pc:sldMk cId="3544974706" sldId="2147481010"/>
        </pc:sldMkLst>
      </pc:sldChg>
      <pc:sldChg chg="add">
        <pc:chgData name="Claire Rainey" userId="S::crainey@t1dexchange.org::c66522fd-7f79-4e4b-9477-0af3b7aa6656" providerId="AD" clId="Web-{DE760B2A-51EE-33B8-DA5E-4012D6179B35}" dt="2025-10-31T15:49:35.875" v="14"/>
        <pc:sldMkLst>
          <pc:docMk/>
          <pc:sldMk cId="1686777125" sldId="2147481011"/>
        </pc:sldMkLst>
      </pc:sldChg>
      <pc:sldChg chg="add">
        <pc:chgData name="Claire Rainey" userId="S::crainey@t1dexchange.org::c66522fd-7f79-4e4b-9477-0af3b7aa6656" providerId="AD" clId="Web-{DE760B2A-51EE-33B8-DA5E-4012D6179B35}" dt="2025-10-31T15:50:43.799" v="29"/>
        <pc:sldMkLst>
          <pc:docMk/>
          <pc:sldMk cId="4182119997" sldId="2147481012"/>
        </pc:sldMkLst>
      </pc:sldChg>
      <pc:sldChg chg="add">
        <pc:chgData name="Claire Rainey" userId="S::crainey@t1dexchange.org::c66522fd-7f79-4e4b-9477-0af3b7aa6656" providerId="AD" clId="Web-{DE760B2A-51EE-33B8-DA5E-4012D6179B35}" dt="2025-10-31T15:50:44.174" v="30"/>
        <pc:sldMkLst>
          <pc:docMk/>
          <pc:sldMk cId="2956666785" sldId="2147481013"/>
        </pc:sldMkLst>
      </pc:sldChg>
      <pc:sldChg chg="add">
        <pc:chgData name="Claire Rainey" userId="S::crainey@t1dexchange.org::c66522fd-7f79-4e4b-9477-0af3b7aa6656" providerId="AD" clId="Web-{DE760B2A-51EE-33B8-DA5E-4012D6179B35}" dt="2025-10-31T15:50:44.799" v="35"/>
        <pc:sldMkLst>
          <pc:docMk/>
          <pc:sldMk cId="296449085" sldId="2147481014"/>
        </pc:sldMkLst>
      </pc:sldChg>
      <pc:sldChg chg="add">
        <pc:chgData name="Claire Rainey" userId="S::crainey@t1dexchange.org::c66522fd-7f79-4e4b-9477-0af3b7aa6656" providerId="AD" clId="Web-{DE760B2A-51EE-33B8-DA5E-4012D6179B35}" dt="2025-10-31T15:51:16.144" v="37"/>
        <pc:sldMkLst>
          <pc:docMk/>
          <pc:sldMk cId="4079418019" sldId="2147481015"/>
        </pc:sldMkLst>
      </pc:sldChg>
      <pc:sldChg chg="add">
        <pc:chgData name="Claire Rainey" userId="S::crainey@t1dexchange.org::c66522fd-7f79-4e4b-9477-0af3b7aa6656" providerId="AD" clId="Web-{DE760B2A-51EE-33B8-DA5E-4012D6179B35}" dt="2025-10-31T15:51:16.206" v="38"/>
        <pc:sldMkLst>
          <pc:docMk/>
          <pc:sldMk cId="2521890067" sldId="2147481016"/>
        </pc:sldMkLst>
      </pc:sldChg>
      <pc:sldChg chg="add">
        <pc:chgData name="Claire Rainey" userId="S::crainey@t1dexchange.org::c66522fd-7f79-4e4b-9477-0af3b7aa6656" providerId="AD" clId="Web-{DE760B2A-51EE-33B8-DA5E-4012D6179B35}" dt="2025-10-31T15:51:16.284" v="39"/>
        <pc:sldMkLst>
          <pc:docMk/>
          <pc:sldMk cId="1999758814" sldId="2147481017"/>
        </pc:sldMkLst>
      </pc:sldChg>
      <pc:sldChg chg="add">
        <pc:chgData name="Claire Rainey" userId="S::crainey@t1dexchange.org::c66522fd-7f79-4e4b-9477-0af3b7aa6656" providerId="AD" clId="Web-{DE760B2A-51EE-33B8-DA5E-4012D6179B35}" dt="2025-10-31T15:51:16.441" v="40"/>
        <pc:sldMkLst>
          <pc:docMk/>
          <pc:sldMk cId="3932514335" sldId="2147481018"/>
        </pc:sldMkLst>
      </pc:sldChg>
      <pc:sldChg chg="add">
        <pc:chgData name="Claire Rainey" userId="S::crainey@t1dexchange.org::c66522fd-7f79-4e4b-9477-0af3b7aa6656" providerId="AD" clId="Web-{DE760B2A-51EE-33B8-DA5E-4012D6179B35}" dt="2025-10-31T15:51:16.581" v="41"/>
        <pc:sldMkLst>
          <pc:docMk/>
          <pc:sldMk cId="1059047180" sldId="2147481019"/>
        </pc:sldMkLst>
      </pc:sldChg>
      <pc:sldChg chg="add">
        <pc:chgData name="Claire Rainey" userId="S::crainey@t1dexchange.org::c66522fd-7f79-4e4b-9477-0af3b7aa6656" providerId="AD" clId="Web-{DE760B2A-51EE-33B8-DA5E-4012D6179B35}" dt="2025-10-31T15:51:17.050" v="45"/>
        <pc:sldMkLst>
          <pc:docMk/>
          <pc:sldMk cId="1088787102" sldId="2147481020"/>
        </pc:sldMkLst>
      </pc:sldChg>
      <pc:sldMasterChg chg="add addSldLayout modSldLayout">
        <pc:chgData name="Claire Rainey" userId="S::crainey@t1dexchange.org::c66522fd-7f79-4e4b-9477-0af3b7aa6656" providerId="AD" clId="Web-{DE760B2A-51EE-33B8-DA5E-4012D6179B35}" dt="2025-10-31T15:50:43.252" v="26"/>
        <pc:sldMasterMkLst>
          <pc:docMk/>
          <pc:sldMasterMk cId="4061880406" sldId="2147483648"/>
        </pc:sldMasterMkLst>
        <pc:sldLayoutChg chg="add">
          <pc:chgData name="Claire Rainey" userId="S::crainey@t1dexchange.org::c66522fd-7f79-4e4b-9477-0af3b7aa6656" providerId="AD" clId="Web-{DE760B2A-51EE-33B8-DA5E-4012D6179B35}" dt="2025-10-31T15:50:14.689" v="16"/>
          <pc:sldLayoutMkLst>
            <pc:docMk/>
            <pc:sldMasterMk cId="4061880406" sldId="2147483648"/>
            <pc:sldLayoutMk cId="1541607644" sldId="2147483650"/>
          </pc:sldLayoutMkLst>
        </pc:sldLayoutChg>
        <pc:sldLayoutChg chg="add">
          <pc:chgData name="Claire Rainey" userId="S::crainey@t1dexchange.org::c66522fd-7f79-4e4b-9477-0af3b7aa6656" providerId="AD" clId="Web-{DE760B2A-51EE-33B8-DA5E-4012D6179B35}" dt="2025-10-31T15:50:14.689" v="16"/>
          <pc:sldLayoutMkLst>
            <pc:docMk/>
            <pc:sldMasterMk cId="4061880406" sldId="2147483648"/>
            <pc:sldLayoutMk cId="342680142" sldId="2147483651"/>
          </pc:sldLayoutMkLst>
        </pc:sldLayoutChg>
        <pc:sldLayoutChg chg="add">
          <pc:chgData name="Claire Rainey" userId="S::crainey@t1dexchange.org::c66522fd-7f79-4e4b-9477-0af3b7aa6656" providerId="AD" clId="Web-{DE760B2A-51EE-33B8-DA5E-4012D6179B35}" dt="2025-10-31T15:50:14.689" v="16"/>
          <pc:sldLayoutMkLst>
            <pc:docMk/>
            <pc:sldMasterMk cId="4061880406" sldId="2147483648"/>
            <pc:sldLayoutMk cId="3556643310" sldId="2147483652"/>
          </pc:sldLayoutMkLst>
        </pc:sldLayoutChg>
        <pc:sldLayoutChg chg="add">
          <pc:chgData name="Claire Rainey" userId="S::crainey@t1dexchange.org::c66522fd-7f79-4e4b-9477-0af3b7aa6656" providerId="AD" clId="Web-{DE760B2A-51EE-33B8-DA5E-4012D6179B35}" dt="2025-10-31T15:50:14.689" v="16"/>
          <pc:sldLayoutMkLst>
            <pc:docMk/>
            <pc:sldMasterMk cId="4061880406" sldId="2147483648"/>
            <pc:sldLayoutMk cId="1804259799" sldId="2147483653"/>
          </pc:sldLayoutMkLst>
        </pc:sldLayoutChg>
        <pc:sldLayoutChg chg="add">
          <pc:chgData name="Claire Rainey" userId="S::crainey@t1dexchange.org::c66522fd-7f79-4e4b-9477-0af3b7aa6656" providerId="AD" clId="Web-{DE760B2A-51EE-33B8-DA5E-4012D6179B35}" dt="2025-10-31T15:50:14.689" v="16"/>
          <pc:sldLayoutMkLst>
            <pc:docMk/>
            <pc:sldMasterMk cId="4061880406" sldId="2147483648"/>
            <pc:sldLayoutMk cId="4242283254" sldId="2147483654"/>
          </pc:sldLayoutMkLst>
        </pc:sldLayoutChg>
        <pc:sldLayoutChg chg="add">
          <pc:chgData name="Claire Rainey" userId="S::crainey@t1dexchange.org::c66522fd-7f79-4e4b-9477-0af3b7aa6656" providerId="AD" clId="Web-{DE760B2A-51EE-33B8-DA5E-4012D6179B35}" dt="2025-10-31T15:50:14.689" v="16"/>
          <pc:sldLayoutMkLst>
            <pc:docMk/>
            <pc:sldMasterMk cId="4061880406" sldId="2147483648"/>
            <pc:sldLayoutMk cId="1732494567" sldId="2147483655"/>
          </pc:sldLayoutMkLst>
        </pc:sldLayoutChg>
        <pc:sldLayoutChg chg="add">
          <pc:chgData name="Claire Rainey" userId="S::crainey@t1dexchange.org::c66522fd-7f79-4e4b-9477-0af3b7aa6656" providerId="AD" clId="Web-{DE760B2A-51EE-33B8-DA5E-4012D6179B35}" dt="2025-10-31T15:50:14.689" v="16"/>
          <pc:sldLayoutMkLst>
            <pc:docMk/>
            <pc:sldMasterMk cId="4061880406" sldId="2147483648"/>
            <pc:sldLayoutMk cId="1365148527" sldId="2147483656"/>
          </pc:sldLayoutMkLst>
        </pc:sldLayoutChg>
        <pc:sldLayoutChg chg="add">
          <pc:chgData name="Claire Rainey" userId="S::crainey@t1dexchange.org::c66522fd-7f79-4e4b-9477-0af3b7aa6656" providerId="AD" clId="Web-{DE760B2A-51EE-33B8-DA5E-4012D6179B35}" dt="2025-10-31T15:50:14.689" v="16"/>
          <pc:sldLayoutMkLst>
            <pc:docMk/>
            <pc:sldMasterMk cId="4061880406" sldId="2147483648"/>
            <pc:sldLayoutMk cId="1843394533" sldId="2147483657"/>
          </pc:sldLayoutMkLst>
        </pc:sldLayoutChg>
        <pc:sldLayoutChg chg="add">
          <pc:chgData name="Claire Rainey" userId="S::crainey@t1dexchange.org::c66522fd-7f79-4e4b-9477-0af3b7aa6656" providerId="AD" clId="Web-{DE760B2A-51EE-33B8-DA5E-4012D6179B35}" dt="2025-10-31T15:50:14.689" v="16"/>
          <pc:sldLayoutMkLst>
            <pc:docMk/>
            <pc:sldMasterMk cId="4061880406" sldId="2147483648"/>
            <pc:sldLayoutMk cId="727595431" sldId="2147483658"/>
          </pc:sldLayoutMkLst>
        </pc:sldLayoutChg>
        <pc:sldLayoutChg chg="add">
          <pc:chgData name="Claire Rainey" userId="S::crainey@t1dexchange.org::c66522fd-7f79-4e4b-9477-0af3b7aa6656" providerId="AD" clId="Web-{DE760B2A-51EE-33B8-DA5E-4012D6179B35}" dt="2025-10-31T15:50:14.689" v="16"/>
          <pc:sldLayoutMkLst>
            <pc:docMk/>
            <pc:sldMasterMk cId="4061880406" sldId="2147483648"/>
            <pc:sldLayoutMk cId="2292326900" sldId="2147483659"/>
          </pc:sldLayoutMkLst>
        </pc:sldLayoutChg>
        <pc:sldLayoutChg chg="add replId">
          <pc:chgData name="Claire Rainey" userId="S::crainey@t1dexchange.org::c66522fd-7f79-4e4b-9477-0af3b7aa6656" providerId="AD" clId="Web-{DE760B2A-51EE-33B8-DA5E-4012D6179B35}" dt="2025-10-31T15:50:43.252" v="26"/>
          <pc:sldLayoutMkLst>
            <pc:docMk/>
            <pc:sldMasterMk cId="4061880406" sldId="2147483648"/>
            <pc:sldLayoutMk cId="4136487689" sldId="2147483865"/>
          </pc:sldLayoutMkLst>
        </pc:sldLayoutChg>
      </pc:sldMasterChg>
      <pc:sldMasterChg chg="add addSldLayout modSldLayout">
        <pc:chgData name="Claire Rainey" userId="S::crainey@t1dexchange.org::c66522fd-7f79-4e4b-9477-0af3b7aa6656" providerId="AD" clId="Web-{DE760B2A-51EE-33B8-DA5E-4012D6179B35}" dt="2025-10-31T15:51:16.144" v="37"/>
        <pc:sldMasterMkLst>
          <pc:docMk/>
          <pc:sldMasterMk cId="2460954070" sldId="2147483660"/>
        </pc:sldMasterMkLst>
        <pc:sldLayoutChg chg="add">
          <pc:chgData name="Claire Rainey" userId="S::crainey@t1dexchange.org::c66522fd-7f79-4e4b-9477-0af3b7aa6656" providerId="AD" clId="Web-{DE760B2A-51EE-33B8-DA5E-4012D6179B35}" dt="2025-10-31T15:49:34.157" v="3"/>
          <pc:sldLayoutMkLst>
            <pc:docMk/>
            <pc:sldMasterMk cId="2460954070" sldId="2147483660"/>
            <pc:sldLayoutMk cId="1203092039" sldId="2147483664"/>
          </pc:sldLayoutMkLst>
        </pc:sldLayoutChg>
        <pc:sldLayoutChg chg="add">
          <pc:chgData name="Claire Rainey" userId="S::crainey@t1dexchange.org::c66522fd-7f79-4e4b-9477-0af3b7aa6656" providerId="AD" clId="Web-{DE760B2A-51EE-33B8-DA5E-4012D6179B35}" dt="2025-10-31T15:49:34.157" v="3"/>
          <pc:sldLayoutMkLst>
            <pc:docMk/>
            <pc:sldMasterMk cId="2460954070" sldId="2147483660"/>
            <pc:sldLayoutMk cId="3210312558" sldId="2147483666"/>
          </pc:sldLayoutMkLst>
        </pc:sldLayoutChg>
        <pc:sldLayoutChg chg="add">
          <pc:chgData name="Claire Rainey" userId="S::crainey@t1dexchange.org::c66522fd-7f79-4e4b-9477-0af3b7aa6656" providerId="AD" clId="Web-{DE760B2A-51EE-33B8-DA5E-4012D6179B35}" dt="2025-10-31T15:49:34.157" v="3"/>
          <pc:sldLayoutMkLst>
            <pc:docMk/>
            <pc:sldMasterMk cId="2460954070" sldId="2147483660"/>
            <pc:sldLayoutMk cId="3171841454" sldId="2147483668"/>
          </pc:sldLayoutMkLst>
        </pc:sldLayoutChg>
        <pc:sldLayoutChg chg="add">
          <pc:chgData name="Claire Rainey" userId="S::crainey@t1dexchange.org::c66522fd-7f79-4e4b-9477-0af3b7aa6656" providerId="AD" clId="Web-{DE760B2A-51EE-33B8-DA5E-4012D6179B35}" dt="2025-10-31T15:49:34.157" v="3"/>
          <pc:sldLayoutMkLst>
            <pc:docMk/>
            <pc:sldMasterMk cId="2460954070" sldId="2147483660"/>
            <pc:sldLayoutMk cId="2202905451" sldId="2147483670"/>
          </pc:sldLayoutMkLst>
        </pc:sldLayoutChg>
        <pc:sldLayoutChg chg="add">
          <pc:chgData name="Claire Rainey" userId="S::crainey@t1dexchange.org::c66522fd-7f79-4e4b-9477-0af3b7aa6656" providerId="AD" clId="Web-{DE760B2A-51EE-33B8-DA5E-4012D6179B35}" dt="2025-10-31T15:49:34.157" v="3"/>
          <pc:sldLayoutMkLst>
            <pc:docMk/>
            <pc:sldMasterMk cId="2460954070" sldId="2147483660"/>
            <pc:sldLayoutMk cId="3479445657" sldId="2147483671"/>
          </pc:sldLayoutMkLst>
        </pc:sldLayoutChg>
        <pc:sldLayoutChg chg="add">
          <pc:chgData name="Claire Rainey" userId="S::crainey@t1dexchange.org::c66522fd-7f79-4e4b-9477-0af3b7aa6656" providerId="AD" clId="Web-{DE760B2A-51EE-33B8-DA5E-4012D6179B35}" dt="2025-10-31T15:49:34.157" v="3"/>
          <pc:sldLayoutMkLst>
            <pc:docMk/>
            <pc:sldMasterMk cId="2460954070" sldId="2147483660"/>
            <pc:sldLayoutMk cId="1053701818" sldId="2147483673"/>
          </pc:sldLayoutMkLst>
        </pc:sldLayoutChg>
        <pc:sldLayoutChg chg="add replId">
          <pc:chgData name="Claire Rainey" userId="S::crainey@t1dexchange.org::c66522fd-7f79-4e4b-9477-0af3b7aa6656" providerId="AD" clId="Web-{DE760B2A-51EE-33B8-DA5E-4012D6179B35}" dt="2025-10-31T15:50:43.252" v="26"/>
          <pc:sldLayoutMkLst>
            <pc:docMk/>
            <pc:sldMasterMk cId="2460954070" sldId="2147483660"/>
            <pc:sldLayoutMk cId="949138452" sldId="2147483862"/>
          </pc:sldLayoutMkLst>
        </pc:sldLayoutChg>
        <pc:sldLayoutChg chg="add replId">
          <pc:chgData name="Claire Rainey" userId="S::crainey@t1dexchange.org::c66522fd-7f79-4e4b-9477-0af3b7aa6656" providerId="AD" clId="Web-{DE760B2A-51EE-33B8-DA5E-4012D6179B35}" dt="2025-10-31T15:50:43.252" v="26"/>
          <pc:sldLayoutMkLst>
            <pc:docMk/>
            <pc:sldMasterMk cId="2460954070" sldId="2147483660"/>
            <pc:sldLayoutMk cId="2591524520" sldId="2147483863"/>
          </pc:sldLayoutMkLst>
        </pc:sldLayoutChg>
        <pc:sldLayoutChg chg="add replId">
          <pc:chgData name="Claire Rainey" userId="S::crainey@t1dexchange.org::c66522fd-7f79-4e4b-9477-0af3b7aa6656" providerId="AD" clId="Web-{DE760B2A-51EE-33B8-DA5E-4012D6179B35}" dt="2025-10-31T15:50:43.252" v="26"/>
          <pc:sldLayoutMkLst>
            <pc:docMk/>
            <pc:sldMasterMk cId="2460954070" sldId="2147483660"/>
            <pc:sldLayoutMk cId="2385387890" sldId="2147483864"/>
          </pc:sldLayoutMkLst>
        </pc:sldLayoutChg>
        <pc:sldLayoutChg chg="add replId">
          <pc:chgData name="Claire Rainey" userId="S::crainey@t1dexchange.org::c66522fd-7f79-4e4b-9477-0af3b7aa6656" providerId="AD" clId="Web-{DE760B2A-51EE-33B8-DA5E-4012D6179B35}" dt="2025-10-31T15:51:16.144" v="37"/>
          <pc:sldLayoutMkLst>
            <pc:docMk/>
            <pc:sldMasterMk cId="2460954070" sldId="2147483660"/>
            <pc:sldLayoutMk cId="3146388984" sldId="2147483866"/>
          </pc:sldLayoutMkLst>
        </pc:sldLayoutChg>
        <pc:sldLayoutChg chg="add replId">
          <pc:chgData name="Claire Rainey" userId="S::crainey@t1dexchange.org::c66522fd-7f79-4e4b-9477-0af3b7aa6656" providerId="AD" clId="Web-{DE760B2A-51EE-33B8-DA5E-4012D6179B35}" dt="2025-10-31T15:51:16.144" v="37"/>
          <pc:sldLayoutMkLst>
            <pc:docMk/>
            <pc:sldMasterMk cId="2460954070" sldId="2147483660"/>
            <pc:sldLayoutMk cId="3733172339" sldId="2147483867"/>
          </pc:sldLayoutMkLst>
        </pc:sldLayoutChg>
        <pc:sldLayoutChg chg="add replId">
          <pc:chgData name="Claire Rainey" userId="S::crainey@t1dexchange.org::c66522fd-7f79-4e4b-9477-0af3b7aa6656" providerId="AD" clId="Web-{DE760B2A-51EE-33B8-DA5E-4012D6179B35}" dt="2025-10-31T15:51:16.144" v="37"/>
          <pc:sldLayoutMkLst>
            <pc:docMk/>
            <pc:sldMasterMk cId="2460954070" sldId="2147483660"/>
            <pc:sldLayoutMk cId="1718958274" sldId="2147483868"/>
          </pc:sldLayoutMkLst>
        </pc:sldLayoutChg>
        <pc:sldLayoutChg chg="add">
          <pc:chgData name="Claire Rainey" userId="S::crainey@t1dexchange.org::c66522fd-7f79-4e4b-9477-0af3b7aa6656" providerId="AD" clId="Web-{DE760B2A-51EE-33B8-DA5E-4012D6179B35}" dt="2025-10-31T15:49:34.157" v="3"/>
          <pc:sldLayoutMkLst>
            <pc:docMk/>
            <pc:sldMasterMk cId="2460954070" sldId="2147483660"/>
            <pc:sldLayoutMk cId="1073637643" sldId="2147483869"/>
          </pc:sldLayoutMkLst>
        </pc:sldLayoutChg>
      </pc:sldMasterChg>
      <pc:sldMasterChg chg="add addSldLayout">
        <pc:chgData name="Claire Rainey" userId="S::crainey@t1dexchange.org::c66522fd-7f79-4e4b-9477-0af3b7aa6656" providerId="AD" clId="Web-{DE760B2A-51EE-33B8-DA5E-4012D6179B35}" dt="2025-10-31T15:51:16.144" v="37"/>
        <pc:sldMasterMkLst>
          <pc:docMk/>
          <pc:sldMasterMk cId="3876019238" sldId="2147483667"/>
        </pc:sldMasterMkLst>
        <pc:sldLayoutChg chg="add">
          <pc:chgData name="Claire Rainey" userId="S::crainey@t1dexchange.org::c66522fd-7f79-4e4b-9477-0af3b7aa6656" providerId="AD" clId="Web-{DE760B2A-51EE-33B8-DA5E-4012D6179B35}" dt="2025-10-31T15:51:16.144" v="37"/>
          <pc:sldLayoutMkLst>
            <pc:docMk/>
            <pc:sldMasterMk cId="3876019238" sldId="2147483667"/>
            <pc:sldLayoutMk cId="1408721737" sldId="2147483665"/>
          </pc:sldLayoutMkLst>
        </pc:sldLayoutChg>
        <pc:sldLayoutChg chg="add">
          <pc:chgData name="Claire Rainey" userId="S::crainey@t1dexchange.org::c66522fd-7f79-4e4b-9477-0af3b7aa6656" providerId="AD" clId="Web-{DE760B2A-51EE-33B8-DA5E-4012D6179B35}" dt="2025-10-31T15:51:16.144" v="37"/>
          <pc:sldLayoutMkLst>
            <pc:docMk/>
            <pc:sldMasterMk cId="3876019238" sldId="2147483667"/>
            <pc:sldLayoutMk cId="4114970330" sldId="2147483669"/>
          </pc:sldLayoutMkLst>
        </pc:sldLayoutChg>
      </pc:sldMasterChg>
      <pc:sldMasterChg chg="add addSldLayout">
        <pc:chgData name="Claire Rainey" userId="S::crainey@t1dexchange.org::c66522fd-7f79-4e4b-9477-0af3b7aa6656" providerId="AD" clId="Web-{DE760B2A-51EE-33B8-DA5E-4012D6179B35}" dt="2025-10-31T15:50:43.252" v="26"/>
        <pc:sldMasterMkLst>
          <pc:docMk/>
          <pc:sldMasterMk cId="1866729570" sldId="2147483711"/>
        </pc:sldMasterMkLst>
        <pc:sldLayoutChg chg="add">
          <pc:chgData name="Claire Rainey" userId="S::crainey@t1dexchange.org::c66522fd-7f79-4e4b-9477-0af3b7aa6656" providerId="AD" clId="Web-{DE760B2A-51EE-33B8-DA5E-4012D6179B35}" dt="2025-10-31T15:50:43.252" v="26"/>
          <pc:sldLayoutMkLst>
            <pc:docMk/>
            <pc:sldMasterMk cId="1866729570" sldId="2147483711"/>
            <pc:sldLayoutMk cId="2369044623" sldId="2147483649"/>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3468754379" sldId="2147483661"/>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801633211" sldId="2147483662"/>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3315524809" sldId="2147483663"/>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1649302091" sldId="2147483712"/>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752698989" sldId="2147483713"/>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1630730020" sldId="2147483714"/>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266869414" sldId="2147483715"/>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1636121371" sldId="2147483716"/>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2064237097" sldId="2147483717"/>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535375749" sldId="2147483718"/>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910016116" sldId="2147483719"/>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3150741750" sldId="2147483720"/>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1923781585" sldId="2147483721"/>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1336109105" sldId="2147483722"/>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2871538432" sldId="2147483723"/>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2681781094" sldId="2147483724"/>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1629505399" sldId="2147483725"/>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910832147" sldId="2147483726"/>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4141664539" sldId="2147483727"/>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354537616" sldId="2147483728"/>
          </pc:sldLayoutMkLst>
        </pc:sldLayoutChg>
        <pc:sldLayoutChg chg="add">
          <pc:chgData name="Claire Rainey" userId="S::crainey@t1dexchange.org::c66522fd-7f79-4e4b-9477-0af3b7aa6656" providerId="AD" clId="Web-{DE760B2A-51EE-33B8-DA5E-4012D6179B35}" dt="2025-10-31T15:50:43.252" v="26"/>
          <pc:sldLayoutMkLst>
            <pc:docMk/>
            <pc:sldMasterMk cId="1866729570" sldId="2147483711"/>
            <pc:sldLayoutMk cId="266931326" sldId="214748372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hla-my.sharepoint.com/personal/laugordon_chla_usc_edu/Documents/Book%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hla-my.sharepoint.com/personal/laugordon_chla_usc_edu/Documents/Book%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atthewcanonico\Downloads\Endo%20project\CGM%20survey%20cleaned%20for%20UA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liveutk-my.sharepoint.com/personal/mcanoni1_uthsc_edu/Documents/Endo%20projects/CGM%20Q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liveutk-my.sharepoint.com/personal/mcanoni1_uthsc_edu/Documents/Endo%20projects/CGM%20surve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a:t>Percentage of Patients with Baseline Abnormal and Follow Up UACR Within 6 Months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 of patients with abnormal UACR</c:v>
          </c:tx>
          <c:spPr>
            <a:solidFill>
              <a:schemeClr val="accent1"/>
            </a:solidFill>
            <a:ln>
              <a:noFill/>
            </a:ln>
            <a:effectLst/>
          </c:spPr>
          <c:invertIfNegative val="0"/>
          <c:cat>
            <c:strRef>
              <c:f>Sheet2!$B$1:$C$1</c:f>
              <c:strCache>
                <c:ptCount val="2"/>
                <c:pt idx="0">
                  <c:v>Type 1 Diabetes</c:v>
                </c:pt>
                <c:pt idx="1">
                  <c:v>Type 2 Diabetes</c:v>
                </c:pt>
              </c:strCache>
            </c:strRef>
          </c:cat>
          <c:val>
            <c:numRef>
              <c:f>Sheet2!$B$2:$C$2</c:f>
              <c:numCache>
                <c:formatCode>General</c:formatCode>
                <c:ptCount val="2"/>
                <c:pt idx="0">
                  <c:v>30</c:v>
                </c:pt>
                <c:pt idx="1">
                  <c:v>53</c:v>
                </c:pt>
              </c:numCache>
            </c:numRef>
          </c:val>
          <c:extLst>
            <c:ext xmlns:c16="http://schemas.microsoft.com/office/drawing/2014/chart" uri="{C3380CC4-5D6E-409C-BE32-E72D297353CC}">
              <c16:uniqueId val="{00000000-0449-40AC-A0B0-F1AF095BD1C9}"/>
            </c:ext>
          </c:extLst>
        </c:ser>
        <c:ser>
          <c:idx val="1"/>
          <c:order val="1"/>
          <c:tx>
            <c:v>% of patients with initial abnormal who had repeat sample within 6 mo</c:v>
          </c:tx>
          <c:spPr>
            <a:solidFill>
              <a:srgbClr val="8ED973"/>
            </a:solidFill>
            <a:ln>
              <a:noFill/>
            </a:ln>
            <a:effectLst/>
          </c:spPr>
          <c:invertIfNegative val="0"/>
          <c:cat>
            <c:strRef>
              <c:f>Sheet2!$B$1:$C$1</c:f>
              <c:strCache>
                <c:ptCount val="2"/>
                <c:pt idx="0">
                  <c:v>Type 1 Diabetes</c:v>
                </c:pt>
                <c:pt idx="1">
                  <c:v>Type 2 Diabetes</c:v>
                </c:pt>
              </c:strCache>
            </c:strRef>
          </c:cat>
          <c:val>
            <c:numRef>
              <c:f>Sheet2!$B$3:$C$3</c:f>
              <c:numCache>
                <c:formatCode>General</c:formatCode>
                <c:ptCount val="2"/>
                <c:pt idx="0">
                  <c:v>33</c:v>
                </c:pt>
                <c:pt idx="1">
                  <c:v>63</c:v>
                </c:pt>
              </c:numCache>
            </c:numRef>
          </c:val>
          <c:extLst>
            <c:ext xmlns:c16="http://schemas.microsoft.com/office/drawing/2014/chart" uri="{C3380CC4-5D6E-409C-BE32-E72D297353CC}">
              <c16:uniqueId val="{00000001-0449-40AC-A0B0-F1AF095BD1C9}"/>
            </c:ext>
          </c:extLst>
        </c:ser>
        <c:dLbls>
          <c:showLegendKey val="0"/>
          <c:showVal val="0"/>
          <c:showCatName val="0"/>
          <c:showSerName val="0"/>
          <c:showPercent val="0"/>
          <c:showBubbleSize val="0"/>
        </c:dLbls>
        <c:gapWidth val="140"/>
        <c:overlap val="-30"/>
        <c:axId val="1833857544"/>
        <c:axId val="1833859592"/>
      </c:barChart>
      <c:catAx>
        <c:axId val="183385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33859592"/>
        <c:crosses val="autoZero"/>
        <c:auto val="1"/>
        <c:lblAlgn val="ctr"/>
        <c:lblOffset val="100"/>
        <c:noMultiLvlLbl val="0"/>
      </c:catAx>
      <c:valAx>
        <c:axId val="1833859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3857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t>Provider Knowledge Improvement After PDSA Cycle 1</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Sheet3!A12</c:f>
              <c:strCache>
                <c:ptCount val="1"/>
                <c:pt idx="0">
                  <c:v>Pre-Survey</c:v>
                </c:pt>
              </c:strCache>
            </c:strRef>
          </c:tx>
          <c:spPr>
            <a:solidFill>
              <a:schemeClr val="accent1"/>
            </a:solidFill>
            <a:ln>
              <a:noFill/>
            </a:ln>
            <a:effectLst/>
          </c:spPr>
          <c:invertIfNegative val="0"/>
          <c:cat>
            <c:strRef>
              <c:f>Sheet3!$B$11:$D$11</c:f>
              <c:strCache>
                <c:ptCount val="3"/>
                <c:pt idx="0">
                  <c:v>Question 1</c:v>
                </c:pt>
                <c:pt idx="1">
                  <c:v>Question 2</c:v>
                </c:pt>
                <c:pt idx="2">
                  <c:v>Question 3</c:v>
                </c:pt>
              </c:strCache>
            </c:strRef>
          </c:cat>
          <c:val>
            <c:numRef>
              <c:f>Sheet3!$B$12:$D$12</c:f>
              <c:numCache>
                <c:formatCode>General</c:formatCode>
                <c:ptCount val="3"/>
                <c:pt idx="0">
                  <c:v>70</c:v>
                </c:pt>
                <c:pt idx="1">
                  <c:v>40</c:v>
                </c:pt>
                <c:pt idx="2">
                  <c:v>70</c:v>
                </c:pt>
              </c:numCache>
            </c:numRef>
          </c:val>
          <c:extLst>
            <c:ext xmlns:c16="http://schemas.microsoft.com/office/drawing/2014/chart" uri="{C3380CC4-5D6E-409C-BE32-E72D297353CC}">
              <c16:uniqueId val="{00000000-27BC-4439-BBDD-EF5BD5C93CD7}"/>
            </c:ext>
          </c:extLst>
        </c:ser>
        <c:ser>
          <c:idx val="1"/>
          <c:order val="1"/>
          <c:tx>
            <c:strRef>
              <c:f>Sheet3!A13</c:f>
              <c:strCache>
                <c:ptCount val="1"/>
                <c:pt idx="0">
                  <c:v>Post-Survey</c:v>
                </c:pt>
              </c:strCache>
            </c:strRef>
          </c:tx>
          <c:spPr>
            <a:solidFill>
              <a:srgbClr val="F5C6AB"/>
            </a:solidFill>
            <a:ln>
              <a:noFill/>
            </a:ln>
            <a:effectLst/>
          </c:spPr>
          <c:invertIfNegative val="0"/>
          <c:cat>
            <c:strRef>
              <c:f>Sheet3!$B$11:$D$11</c:f>
              <c:strCache>
                <c:ptCount val="3"/>
                <c:pt idx="0">
                  <c:v>Question 1</c:v>
                </c:pt>
                <c:pt idx="1">
                  <c:v>Question 2</c:v>
                </c:pt>
                <c:pt idx="2">
                  <c:v>Question 3</c:v>
                </c:pt>
              </c:strCache>
            </c:strRef>
          </c:cat>
          <c:val>
            <c:numRef>
              <c:f>Sheet3!$B$13:$D$13</c:f>
              <c:numCache>
                <c:formatCode>General</c:formatCode>
                <c:ptCount val="3"/>
                <c:pt idx="0">
                  <c:v>100</c:v>
                </c:pt>
                <c:pt idx="1">
                  <c:v>64</c:v>
                </c:pt>
                <c:pt idx="2">
                  <c:v>73</c:v>
                </c:pt>
              </c:numCache>
            </c:numRef>
          </c:val>
          <c:extLst>
            <c:ext xmlns:c16="http://schemas.microsoft.com/office/drawing/2014/chart" uri="{C3380CC4-5D6E-409C-BE32-E72D297353CC}">
              <c16:uniqueId val="{00000001-27BC-4439-BBDD-EF5BD5C93CD7}"/>
            </c:ext>
          </c:extLst>
        </c:ser>
        <c:dLbls>
          <c:showLegendKey val="0"/>
          <c:showVal val="0"/>
          <c:showCatName val="0"/>
          <c:showSerName val="0"/>
          <c:showPercent val="0"/>
          <c:showBubbleSize val="0"/>
        </c:dLbls>
        <c:gapWidth val="140"/>
        <c:overlap val="-30"/>
        <c:axId val="1946841095"/>
        <c:axId val="1946843143"/>
      </c:barChart>
      <c:catAx>
        <c:axId val="1946841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46843143"/>
        <c:crosses val="autoZero"/>
        <c:auto val="1"/>
        <c:lblAlgn val="ctr"/>
        <c:lblOffset val="100"/>
        <c:noMultiLvlLbl val="0"/>
      </c:catAx>
      <c:valAx>
        <c:axId val="194684314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 of Providers Who Answered Correctly</a:t>
                </a:r>
              </a:p>
            </c:rich>
          </c:tx>
          <c:layout>
            <c:manualLayout>
              <c:xMode val="edge"/>
              <c:yMode val="edge"/>
              <c:x val="1.4624183006535991E-2"/>
              <c:y val="0.1380309814214399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46841095"/>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CGM Use by Diabetes Type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'Playing with Data'!$A$6:$A$8</c:f>
              <c:strCache>
                <c:ptCount val="3"/>
                <c:pt idx="0">
                  <c:v>T1D</c:v>
                </c:pt>
                <c:pt idx="1">
                  <c:v>T2D</c:v>
                </c:pt>
                <c:pt idx="2">
                  <c:v>Other</c:v>
                </c:pt>
              </c:strCache>
            </c:strRef>
          </c:cat>
          <c:val>
            <c:numRef>
              <c:f>'Playing with Data'!$D$6:$D$8</c:f>
              <c:numCache>
                <c:formatCode>0%</c:formatCode>
                <c:ptCount val="3"/>
                <c:pt idx="0">
                  <c:v>0.88749999999999996</c:v>
                </c:pt>
                <c:pt idx="1">
                  <c:v>0.40384615384615385</c:v>
                </c:pt>
                <c:pt idx="2">
                  <c:v>0.5</c:v>
                </c:pt>
              </c:numCache>
            </c:numRef>
          </c:val>
          <c:extLst>
            <c:ext xmlns:c16="http://schemas.microsoft.com/office/drawing/2014/chart" uri="{C3380CC4-5D6E-409C-BE32-E72D297353CC}">
              <c16:uniqueId val="{00000000-0749-A843-8E5F-741311FF2E59}"/>
            </c:ext>
          </c:extLst>
        </c:ser>
        <c:dLbls>
          <c:showLegendKey val="0"/>
          <c:showVal val="0"/>
          <c:showCatName val="0"/>
          <c:showSerName val="0"/>
          <c:showPercent val="0"/>
          <c:showBubbleSize val="0"/>
        </c:dLbls>
        <c:gapWidth val="219"/>
        <c:overlap val="-27"/>
        <c:axId val="679538400"/>
        <c:axId val="1829491552"/>
      </c:barChart>
      <c:catAx>
        <c:axId val="67953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29491552"/>
        <c:crosses val="autoZero"/>
        <c:auto val="1"/>
        <c:lblAlgn val="ctr"/>
        <c:lblOffset val="100"/>
        <c:noMultiLvlLbl val="0"/>
      </c:catAx>
      <c:valAx>
        <c:axId val="1829491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79538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'T2 no CGM'!$B$4</c:f>
              <c:strCache>
                <c:ptCount val="1"/>
                <c:pt idx="0">
                  <c:v>Heard of CGM?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2C-4B3F-BC22-CCA6ACAA5C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2C-4B3F-BC22-CCA6ACAA5C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2C-4B3F-BC22-CCA6ACAA5CB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'T2 no CGM'!$C$3:$E$3</c:f>
              <c:strCache>
                <c:ptCount val="3"/>
                <c:pt idx="0">
                  <c:v>Yes</c:v>
                </c:pt>
                <c:pt idx="1">
                  <c:v>No</c:v>
                </c:pt>
                <c:pt idx="2">
                  <c:v>No answer</c:v>
                </c:pt>
              </c:strCache>
            </c:strRef>
          </c:cat>
          <c:val>
            <c:numRef>
              <c:f>'T2 no CGM'!$C$4:$E$4</c:f>
              <c:numCache>
                <c:formatCode>General</c:formatCode>
                <c:ptCount val="3"/>
                <c:pt idx="0">
                  <c:v>21</c:v>
                </c:pt>
                <c:pt idx="1">
                  <c:v>14</c:v>
                </c:pt>
                <c:pt idx="2">
                  <c:v>2</c:v>
                </c:pt>
              </c:numCache>
            </c:numRef>
          </c:val>
          <c:extLst>
            <c:ext xmlns:c16="http://schemas.microsoft.com/office/drawing/2014/chart" uri="{C3380CC4-5D6E-409C-BE32-E72D297353CC}">
              <c16:uniqueId val="{00000006-3C80-44F2-A956-278894D5966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a:t>Frequency of Barriers by Diabetes Type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'Survey Raw Table'!$Q$309</c:f>
              <c:strCache>
                <c:ptCount val="1"/>
                <c:pt idx="0">
                  <c:v>Adhesion/wear</c:v>
                </c:pt>
              </c:strCache>
            </c:strRef>
          </c:tx>
          <c:spPr>
            <a:solidFill>
              <a:srgbClr val="E971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Raw Table'!$R$308:$T$308</c:f>
              <c:strCache>
                <c:ptCount val="3"/>
                <c:pt idx="0">
                  <c:v>T1</c:v>
                </c:pt>
                <c:pt idx="1">
                  <c:v>T2</c:v>
                </c:pt>
                <c:pt idx="2">
                  <c:v>Other</c:v>
                </c:pt>
              </c:strCache>
            </c:strRef>
          </c:cat>
          <c:val>
            <c:numRef>
              <c:f>'Survey Raw Table'!$R$309:$T$309</c:f>
              <c:numCache>
                <c:formatCode>0.0%</c:formatCode>
                <c:ptCount val="3"/>
                <c:pt idx="0">
                  <c:v>0.29310344827586204</c:v>
                </c:pt>
                <c:pt idx="1">
                  <c:v>0.13333333333333333</c:v>
                </c:pt>
                <c:pt idx="2">
                  <c:v>0.2</c:v>
                </c:pt>
              </c:numCache>
            </c:numRef>
          </c:val>
          <c:extLst>
            <c:ext xmlns:c16="http://schemas.microsoft.com/office/drawing/2014/chart" uri="{C3380CC4-5D6E-409C-BE32-E72D297353CC}">
              <c16:uniqueId val="{00000000-ED49-4B97-9FA6-383EC0EED4BB}"/>
            </c:ext>
          </c:extLst>
        </c:ser>
        <c:ser>
          <c:idx val="1"/>
          <c:order val="1"/>
          <c:tx>
            <c:strRef>
              <c:f>'Survey Raw Table'!$Q$310</c:f>
              <c:strCache>
                <c:ptCount val="1"/>
                <c:pt idx="0">
                  <c:v>Access/insurance</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Raw Table'!$R$308:$T$308</c:f>
              <c:strCache>
                <c:ptCount val="3"/>
                <c:pt idx="0">
                  <c:v>T1</c:v>
                </c:pt>
                <c:pt idx="1">
                  <c:v>T2</c:v>
                </c:pt>
                <c:pt idx="2">
                  <c:v>Other</c:v>
                </c:pt>
              </c:strCache>
            </c:strRef>
          </c:cat>
          <c:val>
            <c:numRef>
              <c:f>'Survey Raw Table'!$R$310:$T$310</c:f>
              <c:numCache>
                <c:formatCode>0.0%</c:formatCode>
                <c:ptCount val="3"/>
                <c:pt idx="0">
                  <c:v>0.18965517241379309</c:v>
                </c:pt>
                <c:pt idx="1">
                  <c:v>0.46666666666666667</c:v>
                </c:pt>
                <c:pt idx="2">
                  <c:v>0.6</c:v>
                </c:pt>
              </c:numCache>
            </c:numRef>
          </c:val>
          <c:extLst>
            <c:ext xmlns:c16="http://schemas.microsoft.com/office/drawing/2014/chart" uri="{C3380CC4-5D6E-409C-BE32-E72D297353CC}">
              <c16:uniqueId val="{00000001-ED49-4B97-9FA6-383EC0EED4BB}"/>
            </c:ext>
          </c:extLst>
        </c:ser>
        <c:ser>
          <c:idx val="2"/>
          <c:order val="2"/>
          <c:tx>
            <c:strRef>
              <c:f>'Survey Raw Table'!$Q$311</c:f>
              <c:strCache>
                <c:ptCount val="1"/>
                <c:pt idx="0">
                  <c:v>Failure/inaccuracy/malfunction</c:v>
                </c:pt>
              </c:strCache>
            </c:strRef>
          </c:tx>
          <c:spPr>
            <a:solidFill>
              <a:srgbClr val="ADADAD"/>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007F-4D3E-929E-355F801C4958}"/>
                </c:ext>
              </c:extLst>
            </c:dLbl>
            <c:dLbl>
              <c:idx val="2"/>
              <c:delete val="1"/>
              <c:extLst>
                <c:ext xmlns:c15="http://schemas.microsoft.com/office/drawing/2012/chart" uri="{CE6537A1-D6FC-4f65-9D91-7224C49458BB}"/>
                <c:ext xmlns:c16="http://schemas.microsoft.com/office/drawing/2014/chart" uri="{C3380CC4-5D6E-409C-BE32-E72D297353CC}">
                  <c16:uniqueId val="{00000001-007F-4D3E-929E-355F801C495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Raw Table'!$R$308:$T$308</c:f>
              <c:strCache>
                <c:ptCount val="3"/>
                <c:pt idx="0">
                  <c:v>T1</c:v>
                </c:pt>
                <c:pt idx="1">
                  <c:v>T2</c:v>
                </c:pt>
                <c:pt idx="2">
                  <c:v>Other</c:v>
                </c:pt>
              </c:strCache>
            </c:strRef>
          </c:cat>
          <c:val>
            <c:numRef>
              <c:f>'Survey Raw Table'!$R$311:$T$311</c:f>
              <c:numCache>
                <c:formatCode>0.0%</c:formatCode>
                <c:ptCount val="3"/>
                <c:pt idx="0">
                  <c:v>0.39655172413793105</c:v>
                </c:pt>
                <c:pt idx="1">
                  <c:v>0</c:v>
                </c:pt>
                <c:pt idx="2">
                  <c:v>0</c:v>
                </c:pt>
              </c:numCache>
            </c:numRef>
          </c:val>
          <c:extLst>
            <c:ext xmlns:c16="http://schemas.microsoft.com/office/drawing/2014/chart" uri="{C3380CC4-5D6E-409C-BE32-E72D297353CC}">
              <c16:uniqueId val="{00000004-ED49-4B97-9FA6-383EC0EED4BB}"/>
            </c:ext>
          </c:extLst>
        </c:ser>
        <c:ser>
          <c:idx val="3"/>
          <c:order val="3"/>
          <c:tx>
            <c:strRef>
              <c:f>'Survey Raw Table'!$Q$312</c:f>
              <c:strCache>
                <c:ptCount val="1"/>
                <c:pt idx="0">
                  <c:v>Burnout/hesitancy/no interest</c:v>
                </c:pt>
              </c:strCache>
            </c:strRef>
          </c:tx>
          <c:spPr>
            <a:solidFill>
              <a:srgbClr val="1560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Raw Table'!$R$308:$T$308</c:f>
              <c:strCache>
                <c:ptCount val="3"/>
                <c:pt idx="0">
                  <c:v>T1</c:v>
                </c:pt>
                <c:pt idx="1">
                  <c:v>T2</c:v>
                </c:pt>
                <c:pt idx="2">
                  <c:v>Other</c:v>
                </c:pt>
              </c:strCache>
            </c:strRef>
          </c:cat>
          <c:val>
            <c:numRef>
              <c:f>'Survey Raw Table'!$R$312:$T$312</c:f>
              <c:numCache>
                <c:formatCode>0.0%</c:formatCode>
                <c:ptCount val="3"/>
                <c:pt idx="0">
                  <c:v>0.1206896551724138</c:v>
                </c:pt>
                <c:pt idx="1">
                  <c:v>0.4</c:v>
                </c:pt>
                <c:pt idx="2">
                  <c:v>0.2</c:v>
                </c:pt>
              </c:numCache>
            </c:numRef>
          </c:val>
          <c:extLst>
            <c:ext xmlns:c16="http://schemas.microsoft.com/office/drawing/2014/chart" uri="{C3380CC4-5D6E-409C-BE32-E72D297353CC}">
              <c16:uniqueId val="{00000005-ED49-4B97-9FA6-383EC0EED4BB}"/>
            </c:ext>
          </c:extLst>
        </c:ser>
        <c:dLbls>
          <c:showLegendKey val="0"/>
          <c:showVal val="0"/>
          <c:showCatName val="0"/>
          <c:showSerName val="0"/>
          <c:showPercent val="0"/>
          <c:showBubbleSize val="0"/>
        </c:dLbls>
        <c:gapWidth val="150"/>
        <c:overlap val="100"/>
        <c:axId val="810784263"/>
        <c:axId val="810786311"/>
      </c:barChart>
      <c:catAx>
        <c:axId val="810784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10786311"/>
        <c:crosses val="autoZero"/>
        <c:auto val="1"/>
        <c:lblAlgn val="ctr"/>
        <c:lblOffset val="100"/>
        <c:noMultiLvlLbl val="0"/>
      </c:catAx>
      <c:valAx>
        <c:axId val="8107863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078426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000">
  <a:srgbClr val="637CEF"/>
  <a:srgbClr val="E3008C"/>
  <a:srgbClr val="2AA0A4"/>
  <a:srgbClr val="9373C0"/>
  <a:srgbClr val="13A10E"/>
  <a:srgbClr val="3A96DD"/>
  <a:srgbClr val="CA5010"/>
  <a:srgbClr val="57811B"/>
  <a:srgbClr val="B146C2"/>
  <a:srgbClr val="AE8C00"/>
  <a:srgbClr val="AE8C00"/>
  <a:srgbClr val="637CEF"/>
  <a:srgbClr val="EE5FB7"/>
  <a:srgbClr val="008B94"/>
  <a:srgbClr val="D77440"/>
  <a:srgbClr val="BA58C9"/>
  <a:srgbClr val="3A96DD"/>
  <a:srgbClr val="E3008C"/>
  <a:srgbClr val="C36BD1"/>
  <a:srgbClr val="D06228"/>
  <a:srgbClr val="57811B"/>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33AF9-7DA0-493E-BF1F-662A355984C7}" type="datetimeFigureOut">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8ABE8-7E18-4BBE-B87F-562B430D24EA}" type="slidenum">
              <a:t>‹#›</a:t>
            </a:fld>
            <a:endParaRPr lang="en-US"/>
          </a:p>
        </p:txBody>
      </p:sp>
    </p:spTree>
    <p:extLst>
      <p:ext uri="{BB962C8B-B14F-4D97-AF65-F5344CB8AC3E}">
        <p14:creationId xmlns:p14="http://schemas.microsoft.com/office/powerpoint/2010/main" val="257924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mc.ncbi.nlm.nih.gov/articles/PMC4169353/#R9"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0C2A16-E831-4982-B14D-4D072FE2BF6C}" type="slidenum">
              <a:rPr lang="en-US" smtClean="0"/>
              <a:t>1</a:t>
            </a:fld>
            <a:endParaRPr lang="en-US"/>
          </a:p>
        </p:txBody>
      </p:sp>
    </p:spTree>
    <p:extLst>
      <p:ext uri="{BB962C8B-B14F-4D97-AF65-F5344CB8AC3E}">
        <p14:creationId xmlns:p14="http://schemas.microsoft.com/office/powerpoint/2010/main" val="1063588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43244950-1C1F-DC7A-CD2A-2C97EB1A510C}"/>
            </a:ext>
          </a:extLst>
        </p:cNvPr>
        <p:cNvGrpSpPr/>
        <p:nvPr/>
      </p:nvGrpSpPr>
      <p:grpSpPr>
        <a:xfrm>
          <a:off x="0" y="0"/>
          <a:ext cx="0" cy="0"/>
          <a:chOff x="0" y="0"/>
          <a:chExt cx="0" cy="0"/>
        </a:xfrm>
      </p:grpSpPr>
      <p:sp>
        <p:nvSpPr>
          <p:cNvPr id="108" name="Google Shape;108;g380cf01eab2_1_34:notes">
            <a:extLst>
              <a:ext uri="{FF2B5EF4-FFF2-40B4-BE49-F238E27FC236}">
                <a16:creationId xmlns:a16="http://schemas.microsoft.com/office/drawing/2014/main" id="{E71C9D56-642B-ED97-D149-E3B1444220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80cf01eab2_1_34:notes">
            <a:extLst>
              <a:ext uri="{FF2B5EF4-FFF2-40B4-BE49-F238E27FC236}">
                <a16:creationId xmlns:a16="http://schemas.microsoft.com/office/drawing/2014/main" id="{106E54EE-CAAE-369C-B243-5AB87D9588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18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Cambria" panose="02040503050406030204" pitchFamily="18" charset="0"/>
              </a:rPr>
              <a:t>19.9% of participants with T2DM had diabetic kidney disease, compared to 5.8% with T1DM, despite a similar disease duration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0D1C6-379A-49EA-858A-BBA70E5AE0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0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KDD is a living, breathing document and you can use a key to indicate status of intervention implementation for others to easily know the status of your project.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71FC7-D62E-4653-AAC5-B9EA0AF5C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328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really wanted to start by making sure the transition was happening to ensure patients were not being lost during this process</a:t>
            </a:r>
          </a:p>
          <a:p>
            <a:endParaRPr lang="en-US" dirty="0"/>
          </a:p>
        </p:txBody>
      </p:sp>
      <p:sp>
        <p:nvSpPr>
          <p:cNvPr id="4" name="Slide Number Placeholder 3"/>
          <p:cNvSpPr>
            <a:spLocks noGrp="1"/>
          </p:cNvSpPr>
          <p:nvPr>
            <p:ph type="sldNum" sz="quarter" idx="5"/>
          </p:nvPr>
        </p:nvSpPr>
        <p:spPr/>
        <p:txBody>
          <a:bodyPr/>
          <a:lstStyle/>
          <a:p>
            <a:fld id="{A331A8BD-E1E0-4949-94CD-8D476096C67E}" type="slidenum">
              <a:rPr lang="en-US" smtClean="0"/>
              <a:t>19</a:t>
            </a:fld>
            <a:endParaRPr lang="en-US"/>
          </a:p>
        </p:txBody>
      </p:sp>
    </p:spTree>
    <p:extLst>
      <p:ext uri="{BB962C8B-B14F-4D97-AF65-F5344CB8AC3E}">
        <p14:creationId xmlns:p14="http://schemas.microsoft.com/office/powerpoint/2010/main" val="138846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B1B1B"/>
                </a:solidFill>
              </a:rPr>
              <a:t>Microalbuminuria, defined as a urine albumin excretion of 30–299 mg/day (or an albumin to creatinine ratio of 30–299 mg/g creatinine in random samples) in at least 2 of 3 measurements, is the earliest sign of DKD and occurs in 26% of children and adolescents after 10 years and in 51% after 19 years of diabetes.[</a:t>
            </a:r>
            <a:r>
              <a:rPr lang="en-US" u="sng" dirty="0">
                <a:solidFill>
                  <a:srgbClr val="005EA2"/>
                </a:solidFill>
                <a:hlinkClick r:id="rId3"/>
              </a:rPr>
              <a:t>9</a:t>
            </a:r>
            <a:r>
              <a:rPr lang="en-US" dirty="0">
                <a:solidFill>
                  <a:srgbClr val="1B1B1B"/>
                </a:solidFill>
              </a:rPr>
              <a:t>] In the classic DKD presentation, once microalbuminuria develops, urine albumin excretion continues to rise, particularly in presence of uncontrolled risk factors. Macroalbuminuria, defined as a urine albumin excretion ≥300 mg/day (or albumin to creatinine ratio ≥300 mg/g creatinine), heralds the onset of overt DKD and is thought to inexorably lead to impaired GFR (defined as an estimated GFR &lt;60ml/min/1.73m</a:t>
            </a:r>
            <a:r>
              <a:rPr lang="en-US" baseline="30000" dirty="0">
                <a:solidFill>
                  <a:srgbClr val="1B1B1B"/>
                </a:solidFill>
              </a:rPr>
              <a:t>2</a:t>
            </a:r>
            <a:r>
              <a:rPr lang="en-US" dirty="0">
                <a:solidFill>
                  <a:srgbClr val="1B1B1B"/>
                </a:solidFill>
              </a:rPr>
              <a:t>) and eventually ESRD</a:t>
            </a:r>
            <a:endParaRPr lang="en-US" dirty="0"/>
          </a:p>
          <a:p>
            <a:endParaRPr lang="en-US" dirty="0"/>
          </a:p>
        </p:txBody>
      </p:sp>
      <p:sp>
        <p:nvSpPr>
          <p:cNvPr id="4" name="Slide Number Placeholder 3"/>
          <p:cNvSpPr>
            <a:spLocks noGrp="1"/>
          </p:cNvSpPr>
          <p:nvPr>
            <p:ph type="sldNum" sz="quarter" idx="5"/>
          </p:nvPr>
        </p:nvSpPr>
        <p:spPr/>
        <p:txBody>
          <a:bodyPr/>
          <a:lstStyle/>
          <a:p>
            <a:fld id="{53E04282-351B-1640-9EBD-4C7655831B8D}" type="slidenum">
              <a:rPr lang="en-US" smtClean="0"/>
              <a:t>29</a:t>
            </a:fld>
            <a:endParaRPr lang="en-US"/>
          </a:p>
        </p:txBody>
      </p:sp>
    </p:spTree>
    <p:extLst>
      <p:ext uri="{BB962C8B-B14F-4D97-AF65-F5344CB8AC3E}">
        <p14:creationId xmlns:p14="http://schemas.microsoft.com/office/powerpoint/2010/main" val="3881663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48FBED22-C34F-D71A-20B3-325D27BB758F}"/>
            </a:ext>
          </a:extLst>
        </p:cNvPr>
        <p:cNvGrpSpPr/>
        <p:nvPr/>
      </p:nvGrpSpPr>
      <p:grpSpPr>
        <a:xfrm>
          <a:off x="0" y="0"/>
          <a:ext cx="0" cy="0"/>
          <a:chOff x="0" y="0"/>
          <a:chExt cx="0" cy="0"/>
        </a:xfrm>
      </p:grpSpPr>
      <p:sp>
        <p:nvSpPr>
          <p:cNvPr id="97" name="Google Shape;97;g380cf01eab2_1_21:notes">
            <a:extLst>
              <a:ext uri="{FF2B5EF4-FFF2-40B4-BE49-F238E27FC236}">
                <a16:creationId xmlns:a16="http://schemas.microsoft.com/office/drawing/2014/main" id="{E3806E37-2920-F66B-A3B8-F7552128D6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80cf01eab2_1_21:notes">
            <a:extLst>
              <a:ext uri="{FF2B5EF4-FFF2-40B4-BE49-F238E27FC236}">
                <a16:creationId xmlns:a16="http://schemas.microsoft.com/office/drawing/2014/main" id="{0BE58541-80D9-9C53-FDF4-AA26AA3380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237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7FF037B7-378C-061E-F3DD-92B4CB731B6C}"/>
            </a:ext>
          </a:extLst>
        </p:cNvPr>
        <p:cNvGrpSpPr/>
        <p:nvPr/>
      </p:nvGrpSpPr>
      <p:grpSpPr>
        <a:xfrm>
          <a:off x="0" y="0"/>
          <a:ext cx="0" cy="0"/>
          <a:chOff x="0" y="0"/>
          <a:chExt cx="0" cy="0"/>
        </a:xfrm>
      </p:grpSpPr>
      <p:sp>
        <p:nvSpPr>
          <p:cNvPr id="67" name="Google Shape;67;g380cf01eab2_0_634:notes">
            <a:extLst>
              <a:ext uri="{FF2B5EF4-FFF2-40B4-BE49-F238E27FC236}">
                <a16:creationId xmlns:a16="http://schemas.microsoft.com/office/drawing/2014/main" id="{4D9510FF-8F7C-C640-623B-D8AFC4F3AE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80cf01eab2_0_634:notes">
            <a:extLst>
              <a:ext uri="{FF2B5EF4-FFF2-40B4-BE49-F238E27FC236}">
                <a16:creationId xmlns:a16="http://schemas.microsoft.com/office/drawing/2014/main" id="{CCF74054-FF72-ACE5-B638-8879BA7566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63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80cf01eab2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80cf01eab2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189D47F0-D14E-C978-BD91-639E08867537}"/>
            </a:ext>
          </a:extLst>
        </p:cNvPr>
        <p:cNvGrpSpPr/>
        <p:nvPr/>
      </p:nvGrpSpPr>
      <p:grpSpPr>
        <a:xfrm>
          <a:off x="0" y="0"/>
          <a:ext cx="0" cy="0"/>
          <a:chOff x="0" y="0"/>
          <a:chExt cx="0" cy="0"/>
        </a:xfrm>
      </p:grpSpPr>
      <p:sp>
        <p:nvSpPr>
          <p:cNvPr id="108" name="Google Shape;108;g380cf01eab2_1_34:notes">
            <a:extLst>
              <a:ext uri="{FF2B5EF4-FFF2-40B4-BE49-F238E27FC236}">
                <a16:creationId xmlns:a16="http://schemas.microsoft.com/office/drawing/2014/main" id="{DF750D02-8B94-EAA9-9FAA-68E8967FE1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80cf01eab2_1_34:notes">
            <a:extLst>
              <a:ext uri="{FF2B5EF4-FFF2-40B4-BE49-F238E27FC236}">
                <a16:creationId xmlns:a16="http://schemas.microsoft.com/office/drawing/2014/main" id="{341E1636-6E3D-B0EA-FD67-F41869FAB0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191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6.xml"/><Relationship Id="rId1" Type="http://schemas.openxmlformats.org/officeDocument/2006/relationships/tags" Target="../tags/tag1.xml"/><Relationship Id="rId4"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ullets, 2 Columns">
    <p:spTree>
      <p:nvGrpSpPr>
        <p:cNvPr id="1" name=""/>
        <p:cNvGrpSpPr/>
        <p:nvPr/>
      </p:nvGrpSpPr>
      <p:grpSpPr>
        <a:xfrm>
          <a:off x="0" y="0"/>
          <a:ext cx="0" cy="0"/>
          <a:chOff x="0" y="0"/>
          <a:chExt cx="0" cy="0"/>
        </a:xfrm>
      </p:grpSpPr>
      <p:sp>
        <p:nvSpPr>
          <p:cNvPr id="70" name="Title Text"/>
          <p:cNvSpPr txBox="1">
            <a:spLocks noGrp="1"/>
          </p:cNvSpPr>
          <p:nvPr>
            <p:ph type="title"/>
          </p:nvPr>
        </p:nvSpPr>
        <p:spPr>
          <a:xfrm>
            <a:off x="548640" y="228600"/>
            <a:ext cx="10972800" cy="457200"/>
          </a:xfrm>
          <a:prstGeom prst="rect">
            <a:avLst/>
          </a:prstGeom>
        </p:spPr>
        <p:txBody>
          <a:bodyPr/>
          <a:lstStyle/>
          <a:p>
            <a:r>
              <a:rPr lang="en-US"/>
              <a:t>Click to edit Master title style</a:t>
            </a:r>
            <a:endParaRPr/>
          </a:p>
        </p:txBody>
      </p:sp>
      <p:sp>
        <p:nvSpPr>
          <p:cNvPr id="3" name="Content Placeholder 2"/>
          <p:cNvSpPr>
            <a:spLocks noGrp="1"/>
          </p:cNvSpPr>
          <p:nvPr>
            <p:ph sz="quarter" idx="10"/>
          </p:nvPr>
        </p:nvSpPr>
        <p:spPr>
          <a:xfrm>
            <a:off x="549274" y="914400"/>
            <a:ext cx="5257800" cy="4876800"/>
          </a:xfrm>
        </p:spPr>
        <p:txBody>
          <a:bodyPr>
            <a:noAutofit/>
          </a:bodyPr>
          <a:lstStyle>
            <a:lvl1pPr>
              <a:buClr>
                <a:srgbClr val="52CAE0"/>
              </a:buClr>
              <a:buSzPct val="125000"/>
              <a:defRPr>
                <a:solidFill>
                  <a:srgbClr val="47606D"/>
                </a:solidFill>
              </a:defRPr>
            </a:lvl1pPr>
            <a:lvl2pPr marL="685799" indent="-342900">
              <a:buClr>
                <a:srgbClr val="52CAE0"/>
              </a:buClr>
              <a:buSzPct val="90000"/>
              <a:buFont typeface="Courier New" panose="02070309020205020404" pitchFamily="49" charset="0"/>
              <a:buChar char="o"/>
              <a:defRPr>
                <a:solidFill>
                  <a:srgbClr val="47606D"/>
                </a:solidFill>
              </a:defRPr>
            </a:lvl2pPr>
            <a:lvl3pPr marL="891538" indent="-205738">
              <a:buClr>
                <a:srgbClr val="52CAE0"/>
              </a:buClr>
              <a:buSzPct val="110000"/>
              <a:buFont typeface="Wingdings" panose="05000000000000000000" pitchFamily="2" charset="2"/>
              <a:buChar char="§"/>
              <a:defRPr>
                <a:solidFill>
                  <a:srgbClr val="47606D"/>
                </a:solidFill>
              </a:defRPr>
            </a:lvl3pPr>
            <a:lvl4pPr marL="1266092" indent="-237392">
              <a:buClr>
                <a:srgbClr val="52CAE0"/>
              </a:buClr>
              <a:buSzPct val="60000"/>
              <a:buFont typeface="Wingdings" panose="05000000000000000000" pitchFamily="2" charset="2"/>
              <a:buChar char="q"/>
              <a:defRPr>
                <a:solidFill>
                  <a:srgbClr val="47606D"/>
                </a:solidFill>
              </a:defRPr>
            </a:lvl4pPr>
            <a:lvl5pPr marL="1608992" indent="-237392">
              <a:buClr>
                <a:srgbClr val="52CAE0"/>
              </a:buClr>
              <a:buSzPct val="80000"/>
              <a:buFont typeface="Wingdings" panose="05000000000000000000" pitchFamily="2" charset="2"/>
              <a:buChar char="Ø"/>
              <a:defRPr>
                <a:solidFill>
                  <a:srgbClr val="47606D"/>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quarter" idx="11"/>
          </p:nvPr>
        </p:nvSpPr>
        <p:spPr>
          <a:xfrm>
            <a:off x="6263640" y="914400"/>
            <a:ext cx="5257800" cy="4876800"/>
          </a:xfrm>
        </p:spPr>
        <p:txBody>
          <a:bodyPr>
            <a:noAutofit/>
          </a:bodyPr>
          <a:lstStyle>
            <a:lvl1pPr>
              <a:buClr>
                <a:srgbClr val="52CAE0"/>
              </a:buClr>
              <a:buSzPct val="125000"/>
              <a:defRPr>
                <a:solidFill>
                  <a:srgbClr val="47606D"/>
                </a:solidFill>
              </a:defRPr>
            </a:lvl1pPr>
            <a:lvl2pPr marL="685799" indent="-342900">
              <a:buClr>
                <a:srgbClr val="52CAE0"/>
              </a:buClr>
              <a:buSzPct val="90000"/>
              <a:buFont typeface="Courier New" panose="02070309020205020404" pitchFamily="49" charset="0"/>
              <a:buChar char="o"/>
              <a:defRPr>
                <a:solidFill>
                  <a:srgbClr val="47606D"/>
                </a:solidFill>
              </a:defRPr>
            </a:lvl2pPr>
            <a:lvl3pPr marL="891538" indent="-205738">
              <a:buClr>
                <a:srgbClr val="52CAE0"/>
              </a:buClr>
              <a:buSzPct val="110000"/>
              <a:buFont typeface="Wingdings" panose="05000000000000000000" pitchFamily="2" charset="2"/>
              <a:buChar char="§"/>
              <a:defRPr>
                <a:solidFill>
                  <a:srgbClr val="47606D"/>
                </a:solidFill>
              </a:defRPr>
            </a:lvl3pPr>
            <a:lvl4pPr marL="1266092" indent="-237392">
              <a:buClr>
                <a:srgbClr val="52CAE0"/>
              </a:buClr>
              <a:buSzPct val="60000"/>
              <a:buFont typeface="Wingdings" panose="05000000000000000000" pitchFamily="2" charset="2"/>
              <a:buChar char="q"/>
              <a:defRPr>
                <a:solidFill>
                  <a:srgbClr val="47606D"/>
                </a:solidFill>
              </a:defRPr>
            </a:lvl4pPr>
            <a:lvl5pPr marL="1608992" indent="-237392">
              <a:buClr>
                <a:srgbClr val="52CAE0"/>
              </a:buClr>
              <a:buSzPct val="80000"/>
              <a:buFont typeface="Wingdings" panose="05000000000000000000" pitchFamily="2" charset="2"/>
              <a:buChar char="Ø"/>
              <a:defRPr>
                <a:solidFill>
                  <a:srgbClr val="47606D"/>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11AA361F-9EAB-B64D-8795-E7A20B30FD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375008956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sp>
        <p:nvSpPr>
          <p:cNvPr id="124" name="Rectangle"/>
          <p:cNvSpPr/>
          <p:nvPr/>
        </p:nvSpPr>
        <p:spPr>
          <a:xfrm>
            <a:off x="0" y="5962506"/>
            <a:ext cx="12192000" cy="908194"/>
          </a:xfrm>
          <a:prstGeom prst="rect">
            <a:avLst/>
          </a:prstGeom>
          <a:solidFill>
            <a:srgbClr val="3E4E8D"/>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a:p>
        </p:txBody>
      </p:sp>
      <p:pic>
        <p:nvPicPr>
          <p:cNvPr id="3" name="Picture 2">
            <a:extLst>
              <a:ext uri="{FF2B5EF4-FFF2-40B4-BE49-F238E27FC236}">
                <a16:creationId xmlns:a16="http://schemas.microsoft.com/office/drawing/2014/main" id="{5DBBAD7F-97A3-A549-8DD2-3F48709C6F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35EDA66-8AEA-0C45-845A-C94FE8499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spTree>
    <p:extLst>
      <p:ext uri="{BB962C8B-B14F-4D97-AF65-F5344CB8AC3E}">
        <p14:creationId xmlns:p14="http://schemas.microsoft.com/office/powerpoint/2010/main" val="122458059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sp>
        <p:nvSpPr>
          <p:cNvPr id="124" name="Rectangle"/>
          <p:cNvSpPr/>
          <p:nvPr/>
        </p:nvSpPr>
        <p:spPr>
          <a:xfrm>
            <a:off x="0" y="5962506"/>
            <a:ext cx="12192000" cy="908194"/>
          </a:xfrm>
          <a:prstGeom prst="rect">
            <a:avLst/>
          </a:prstGeom>
          <a:solidFill>
            <a:srgbClr val="3E4E8D"/>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a:p>
        </p:txBody>
      </p:sp>
      <p:pic>
        <p:nvPicPr>
          <p:cNvPr id="3" name="Picture 2">
            <a:extLst>
              <a:ext uri="{FF2B5EF4-FFF2-40B4-BE49-F238E27FC236}">
                <a16:creationId xmlns:a16="http://schemas.microsoft.com/office/drawing/2014/main" id="{5DBBAD7F-97A3-A549-8DD2-3F48709C6F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35EDA66-8AEA-0C45-845A-C94FE8499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spTree>
    <p:extLst>
      <p:ext uri="{BB962C8B-B14F-4D97-AF65-F5344CB8AC3E}">
        <p14:creationId xmlns:p14="http://schemas.microsoft.com/office/powerpoint/2010/main" val="148406999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548640" y="228600"/>
            <a:ext cx="10972800" cy="457200"/>
          </a:xfrm>
          <a:prstGeom prst="rect">
            <a:avLst/>
          </a:prstGeom>
          <a:noFill/>
          <a:ln>
            <a:noFill/>
          </a:ln>
        </p:spPr>
        <p:txBody>
          <a:bodyPr spcFirstLastPara="1" wrap="square" lIns="34275" tIns="34275" rIns="34275" bIns="34275" anchor="ctr" anchorCtr="0">
            <a:noAutofit/>
          </a:bodyPr>
          <a:lstStyle>
            <a:lvl1pPr lvl="0" algn="l">
              <a:lnSpc>
                <a:spcPct val="100000"/>
              </a:lnSpc>
              <a:spcBef>
                <a:spcPts val="0"/>
              </a:spcBef>
              <a:spcAft>
                <a:spcPts val="0"/>
              </a:spcAft>
              <a:buClr>
                <a:srgbClr val="3E4E8D"/>
              </a:buClr>
              <a:buSzPts val="1400"/>
              <a:buNone/>
              <a:defRPr/>
            </a:lvl1pPr>
            <a:lvl2pPr lvl="1" algn="l">
              <a:lnSpc>
                <a:spcPct val="100000"/>
              </a:lnSpc>
              <a:spcBef>
                <a:spcPts val="0"/>
              </a:spcBef>
              <a:spcAft>
                <a:spcPts val="0"/>
              </a:spcAft>
              <a:buClr>
                <a:srgbClr val="1BA2AC"/>
              </a:buClr>
              <a:buSzPts val="1400"/>
              <a:buNone/>
              <a:defRPr/>
            </a:lvl2pPr>
            <a:lvl3pPr lvl="2" algn="l">
              <a:lnSpc>
                <a:spcPct val="100000"/>
              </a:lnSpc>
              <a:spcBef>
                <a:spcPts val="0"/>
              </a:spcBef>
              <a:spcAft>
                <a:spcPts val="0"/>
              </a:spcAft>
              <a:buClr>
                <a:srgbClr val="1BA2AC"/>
              </a:buClr>
              <a:buSzPts val="1400"/>
              <a:buNone/>
              <a:defRPr/>
            </a:lvl3pPr>
            <a:lvl4pPr lvl="3" algn="l">
              <a:lnSpc>
                <a:spcPct val="100000"/>
              </a:lnSpc>
              <a:spcBef>
                <a:spcPts val="0"/>
              </a:spcBef>
              <a:spcAft>
                <a:spcPts val="0"/>
              </a:spcAft>
              <a:buClr>
                <a:srgbClr val="1BA2AC"/>
              </a:buClr>
              <a:buSzPts val="1400"/>
              <a:buNone/>
              <a:defRPr/>
            </a:lvl4pPr>
            <a:lvl5pPr lvl="4" algn="l">
              <a:lnSpc>
                <a:spcPct val="100000"/>
              </a:lnSpc>
              <a:spcBef>
                <a:spcPts val="0"/>
              </a:spcBef>
              <a:spcAft>
                <a:spcPts val="0"/>
              </a:spcAft>
              <a:buClr>
                <a:srgbClr val="1BA2AC"/>
              </a:buClr>
              <a:buSzPts val="1400"/>
              <a:buNone/>
              <a:defRPr/>
            </a:lvl5pPr>
            <a:lvl6pPr lvl="5" algn="l">
              <a:lnSpc>
                <a:spcPct val="100000"/>
              </a:lnSpc>
              <a:spcBef>
                <a:spcPts val="0"/>
              </a:spcBef>
              <a:spcAft>
                <a:spcPts val="0"/>
              </a:spcAft>
              <a:buClr>
                <a:srgbClr val="1BA2AC"/>
              </a:buClr>
              <a:buSzPts val="1400"/>
              <a:buNone/>
              <a:defRPr/>
            </a:lvl6pPr>
            <a:lvl7pPr lvl="6" algn="l">
              <a:lnSpc>
                <a:spcPct val="100000"/>
              </a:lnSpc>
              <a:spcBef>
                <a:spcPts val="0"/>
              </a:spcBef>
              <a:spcAft>
                <a:spcPts val="0"/>
              </a:spcAft>
              <a:buClr>
                <a:srgbClr val="1BA2AC"/>
              </a:buClr>
              <a:buSzPts val="1400"/>
              <a:buNone/>
              <a:defRPr/>
            </a:lvl7pPr>
            <a:lvl8pPr lvl="7" algn="l">
              <a:lnSpc>
                <a:spcPct val="100000"/>
              </a:lnSpc>
              <a:spcBef>
                <a:spcPts val="0"/>
              </a:spcBef>
              <a:spcAft>
                <a:spcPts val="0"/>
              </a:spcAft>
              <a:buClr>
                <a:srgbClr val="1BA2AC"/>
              </a:buClr>
              <a:buSzPts val="1400"/>
              <a:buNone/>
              <a:defRPr/>
            </a:lvl8pPr>
            <a:lvl9pPr lvl="8" algn="l">
              <a:lnSpc>
                <a:spcPct val="100000"/>
              </a:lnSpc>
              <a:spcBef>
                <a:spcPts val="0"/>
              </a:spcBef>
              <a:spcAft>
                <a:spcPts val="0"/>
              </a:spcAft>
              <a:buClr>
                <a:srgbClr val="1BA2AC"/>
              </a:buClr>
              <a:buSzPts val="1400"/>
              <a:buNone/>
              <a:defRPr/>
            </a:lvl9pPr>
          </a:lstStyle>
          <a:p>
            <a:endParaRPr/>
          </a:p>
        </p:txBody>
      </p:sp>
    </p:spTree>
    <p:extLst>
      <p:ext uri="{BB962C8B-B14F-4D97-AF65-F5344CB8AC3E}">
        <p14:creationId xmlns:p14="http://schemas.microsoft.com/office/powerpoint/2010/main" val="30539146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Title Text">
            <a:extLst>
              <a:ext uri="{FF2B5EF4-FFF2-40B4-BE49-F238E27FC236}">
                <a16:creationId xmlns:a16="http://schemas.microsoft.com/office/drawing/2014/main" id="{AA6BC4EE-9385-8048-94F7-C8E9B0881855}"/>
              </a:ext>
            </a:extLst>
          </p:cNvPr>
          <p:cNvSpPr txBox="1">
            <a:spLocks noGrp="1"/>
          </p:cNvSpPr>
          <p:nvPr>
            <p:ph type="title"/>
          </p:nvPr>
        </p:nvSpPr>
        <p:spPr>
          <a:xfrm>
            <a:off x="548640" y="228600"/>
            <a:ext cx="10972800" cy="457200"/>
          </a:xfrm>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32879710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06400" y="2057400"/>
            <a:ext cx="11379200" cy="259080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10418131" y="851976"/>
            <a:ext cx="184731" cy="341632"/>
          </a:xfrm>
          <a:prstGeom prst="rect">
            <a:avLst/>
          </a:prstGeom>
          <a:noFill/>
        </p:spPr>
        <p:txBody>
          <a:bodyPr wrap="none" rtlCol="0">
            <a:spAutoFit/>
          </a:bodyPr>
          <a:lstStyle/>
          <a:p>
            <a:pPr defTabSz="457200">
              <a:lnSpc>
                <a:spcPct val="90000"/>
              </a:lnSpc>
            </a:pPr>
            <a:endParaRPr lang="en-US" sz="1800" dirty="0">
              <a:solidFill>
                <a:srgbClr val="696253"/>
              </a:solidFill>
            </a:endParaRPr>
          </a:p>
        </p:txBody>
      </p:sp>
    </p:spTree>
    <p:extLst>
      <p:ext uri="{BB962C8B-B14F-4D97-AF65-F5344CB8AC3E}">
        <p14:creationId xmlns:p14="http://schemas.microsoft.com/office/powerpoint/2010/main" val="382478775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6" descr="A picture containing graphical user interface&#10;&#10;Description automatically generated">
            <a:extLst>
              <a:ext uri="{FF2B5EF4-FFF2-40B4-BE49-F238E27FC236}">
                <a16:creationId xmlns:a16="http://schemas.microsoft.com/office/drawing/2014/main" id="{4BD4BAC9-B941-D210-4432-1ED6652F3DD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2EF995F-5F77-D0B5-39CD-5A0C4356D0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028700"/>
            <a:ext cx="458893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600197"/>
            <a:ext cx="6096000" cy="2743200"/>
          </a:xfrm>
        </p:spPr>
        <p:txBody>
          <a:bodyPr>
            <a:noAutofit/>
          </a:bodyPr>
          <a:lstStyle>
            <a:lvl1pPr marL="0" marR="0" indent="0" algn="l" defTabSz="609555" rtl="0" eaLnBrk="1" fontAlgn="auto" latinLnBrk="0" hangingPunct="1">
              <a:lnSpc>
                <a:spcPct val="100000"/>
              </a:lnSpc>
              <a:spcBef>
                <a:spcPct val="0"/>
              </a:spcBef>
              <a:spcAft>
                <a:spcPts val="0"/>
              </a:spcAft>
              <a:buClrTx/>
              <a:buSzTx/>
              <a:buFontTx/>
              <a:buNone/>
              <a:tabLst/>
              <a:defRPr sz="7200" b="1" i="0">
                <a:latin typeface="Arial"/>
                <a:cs typeface="Arial"/>
              </a:defRPr>
            </a:lvl1pPr>
          </a:lstStyle>
          <a:p>
            <a:r>
              <a:rPr lang="en-US"/>
              <a:t>Click to edit Master title style</a:t>
            </a:r>
          </a:p>
        </p:txBody>
      </p:sp>
    </p:spTree>
    <p:extLst>
      <p:ext uri="{BB962C8B-B14F-4D97-AF65-F5344CB8AC3E}">
        <p14:creationId xmlns:p14="http://schemas.microsoft.com/office/powerpoint/2010/main" val="1073637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1A77F9E-DA28-3C95-7F7D-9EAA0CC638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67151" y="6057900"/>
            <a:ext cx="41105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09599" y="1600200"/>
            <a:ext cx="5128735"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506581" y="1600200"/>
            <a:ext cx="5075819"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274638"/>
            <a:ext cx="10972800" cy="1143000"/>
          </a:xfrm>
        </p:spPr>
        <p:txBody>
          <a:bodyPr/>
          <a:lstStyle>
            <a:lvl1pPr>
              <a:defRPr b="1">
                <a:latin typeface="Arial"/>
                <a:cs typeface="Arial"/>
              </a:defRPr>
            </a:lvl1pPr>
          </a:lstStyle>
          <a:p>
            <a:r>
              <a:rPr lang="en-US" dirty="0"/>
              <a:t>Click to edit Master title style</a:t>
            </a:r>
          </a:p>
        </p:txBody>
      </p:sp>
      <p:sp>
        <p:nvSpPr>
          <p:cNvPr id="3" name="Date Placeholder 3">
            <a:extLst>
              <a:ext uri="{FF2B5EF4-FFF2-40B4-BE49-F238E27FC236}">
                <a16:creationId xmlns:a16="http://schemas.microsoft.com/office/drawing/2014/main" id="{627F03A3-4D40-56E0-B254-AAD6189B7007}"/>
              </a:ext>
            </a:extLst>
          </p:cNvPr>
          <p:cNvSpPr>
            <a:spLocks noGrp="1"/>
          </p:cNvSpPr>
          <p:nvPr>
            <p:ph type="dt" sz="half" idx="14"/>
          </p:nvPr>
        </p:nvSpPr>
        <p:spPr/>
        <p:txBody>
          <a:bodyPr/>
          <a:lstStyle>
            <a:lvl1pPr>
              <a:defRPr/>
            </a:lvl1pPr>
          </a:lstStyle>
          <a:p>
            <a:pPr>
              <a:defRPr/>
            </a:pPr>
            <a:fld id="{DB94339F-39C4-41D2-BFF6-C4C5D5FE1924}" type="datetime1">
              <a:rPr lang="en-US" altLang="en-US"/>
              <a:pPr>
                <a:defRPr/>
              </a:pPr>
              <a:t>11/12/2025</a:t>
            </a:fld>
            <a:endParaRPr lang="en-US" altLang="en-US"/>
          </a:p>
        </p:txBody>
      </p:sp>
      <p:sp>
        <p:nvSpPr>
          <p:cNvPr id="4" name="Footer Placeholder 4">
            <a:extLst>
              <a:ext uri="{FF2B5EF4-FFF2-40B4-BE49-F238E27FC236}">
                <a16:creationId xmlns:a16="http://schemas.microsoft.com/office/drawing/2014/main" id="{B9DDF2D6-7C34-C398-A2C8-AB4F2B311467}"/>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5A27344-BC66-9926-78D7-87CB05EDF9E0}"/>
              </a:ext>
            </a:extLst>
          </p:cNvPr>
          <p:cNvSpPr>
            <a:spLocks noGrp="1"/>
          </p:cNvSpPr>
          <p:nvPr>
            <p:ph type="sldNum" sz="quarter" idx="16"/>
          </p:nvPr>
        </p:nvSpPr>
        <p:spPr/>
        <p:txBody>
          <a:bodyPr/>
          <a:lstStyle>
            <a:lvl1pPr>
              <a:defRPr/>
            </a:lvl1pPr>
          </a:lstStyle>
          <a:p>
            <a:fld id="{A82CA1A4-09BD-4CB1-8E4D-4223E383DCDC}" type="slidenum">
              <a:rPr lang="en-US" altLang="en-US"/>
              <a:pPr/>
              <a:t>‹#›</a:t>
            </a:fld>
            <a:endParaRPr lang="en-US" altLang="en-US"/>
          </a:p>
        </p:txBody>
      </p:sp>
    </p:spTree>
    <p:extLst>
      <p:ext uri="{BB962C8B-B14F-4D97-AF65-F5344CB8AC3E}">
        <p14:creationId xmlns:p14="http://schemas.microsoft.com/office/powerpoint/2010/main" val="1053701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21FC-DB8F-0F53-46EA-DAE52EA39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5BC572-93E3-B158-6A36-BBB71ED06C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33C69-AD0F-1C82-64A0-71869B24741D}"/>
              </a:ext>
            </a:extLst>
          </p:cNvPr>
          <p:cNvSpPr>
            <a:spLocks noGrp="1"/>
          </p:cNvSpPr>
          <p:nvPr>
            <p:ph type="dt" sz="half" idx="10"/>
          </p:nvPr>
        </p:nvSpPr>
        <p:spPr/>
        <p:txBody>
          <a:bodyPr/>
          <a:lstStyle/>
          <a:p>
            <a:fld id="{48DFB0FB-9B16-4B43-A34F-42FDDC57C9C7}" type="datetimeFigureOut">
              <a:rPr lang="en-US" smtClean="0"/>
              <a:t>11/12/2025</a:t>
            </a:fld>
            <a:endParaRPr lang="en-US"/>
          </a:p>
        </p:txBody>
      </p:sp>
      <p:sp>
        <p:nvSpPr>
          <p:cNvPr id="5" name="Footer Placeholder 4">
            <a:extLst>
              <a:ext uri="{FF2B5EF4-FFF2-40B4-BE49-F238E27FC236}">
                <a16:creationId xmlns:a16="http://schemas.microsoft.com/office/drawing/2014/main" id="{7DA6CD36-EA1D-FA77-EBC6-709B5DFA9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9D1CA-B2E5-C467-B322-8DB7C8657AAC}"/>
              </a:ext>
            </a:extLst>
          </p:cNvPr>
          <p:cNvSpPr>
            <a:spLocks noGrp="1"/>
          </p:cNvSpPr>
          <p:nvPr>
            <p:ph type="sldNum" sz="quarter" idx="12"/>
          </p:nvPr>
        </p:nvSpPr>
        <p:spPr/>
        <p:txBody>
          <a:bodyPr/>
          <a:lstStyle/>
          <a:p>
            <a:fld id="{B3FAEB1B-D733-4EA0-8B75-C8F1D5A0E5A8}" type="slidenum">
              <a:rPr lang="en-US" smtClean="0"/>
              <a:t>‹#›</a:t>
            </a:fld>
            <a:endParaRPr lang="en-US"/>
          </a:p>
        </p:txBody>
      </p:sp>
    </p:spTree>
    <p:extLst>
      <p:ext uri="{BB962C8B-B14F-4D97-AF65-F5344CB8AC3E}">
        <p14:creationId xmlns:p14="http://schemas.microsoft.com/office/powerpoint/2010/main" val="4136487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7046-A695-B6B4-4BFE-C413EA99FF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FBD55-6284-C100-0412-F9B7ED3B60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33F32-3FBF-4998-16D2-54F2EF5F924C}"/>
              </a:ext>
            </a:extLst>
          </p:cNvPr>
          <p:cNvSpPr>
            <a:spLocks noGrp="1"/>
          </p:cNvSpPr>
          <p:nvPr>
            <p:ph type="dt" sz="half" idx="10"/>
          </p:nvPr>
        </p:nvSpPr>
        <p:spPr/>
        <p:txBody>
          <a:bodyPr/>
          <a:lstStyle/>
          <a:p>
            <a:fld id="{48DFB0FB-9B16-4B43-A34F-42FDDC57C9C7}" type="datetimeFigureOut">
              <a:rPr lang="en-US" smtClean="0"/>
              <a:t>11/12/2025</a:t>
            </a:fld>
            <a:endParaRPr lang="en-US"/>
          </a:p>
        </p:txBody>
      </p:sp>
      <p:sp>
        <p:nvSpPr>
          <p:cNvPr id="5" name="Footer Placeholder 4">
            <a:extLst>
              <a:ext uri="{FF2B5EF4-FFF2-40B4-BE49-F238E27FC236}">
                <a16:creationId xmlns:a16="http://schemas.microsoft.com/office/drawing/2014/main" id="{5EBCFD66-DED6-0A76-2899-BFF86F8AF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E95E2-52D4-FB67-1AB1-9F1B923C7108}"/>
              </a:ext>
            </a:extLst>
          </p:cNvPr>
          <p:cNvSpPr>
            <a:spLocks noGrp="1"/>
          </p:cNvSpPr>
          <p:nvPr>
            <p:ph type="sldNum" sz="quarter" idx="12"/>
          </p:nvPr>
        </p:nvSpPr>
        <p:spPr/>
        <p:txBody>
          <a:bodyPr/>
          <a:lstStyle/>
          <a:p>
            <a:fld id="{B3FAEB1B-D733-4EA0-8B75-C8F1D5A0E5A8}" type="slidenum">
              <a:rPr lang="en-US" smtClean="0"/>
              <a:t>‹#›</a:t>
            </a:fld>
            <a:endParaRPr lang="en-US"/>
          </a:p>
        </p:txBody>
      </p:sp>
    </p:spTree>
    <p:extLst>
      <p:ext uri="{BB962C8B-B14F-4D97-AF65-F5344CB8AC3E}">
        <p14:creationId xmlns:p14="http://schemas.microsoft.com/office/powerpoint/2010/main" val="1541607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B74D-A3B8-3341-37E2-CEED00D72E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3309BD-9685-7287-A8EA-A2653A559A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9F83C9-6853-8D7E-C338-D8C427F64D4D}"/>
              </a:ext>
            </a:extLst>
          </p:cNvPr>
          <p:cNvSpPr>
            <a:spLocks noGrp="1"/>
          </p:cNvSpPr>
          <p:nvPr>
            <p:ph type="dt" sz="half" idx="10"/>
          </p:nvPr>
        </p:nvSpPr>
        <p:spPr/>
        <p:txBody>
          <a:bodyPr/>
          <a:lstStyle/>
          <a:p>
            <a:fld id="{48DFB0FB-9B16-4B43-A34F-42FDDC57C9C7}" type="datetimeFigureOut">
              <a:rPr lang="en-US" smtClean="0"/>
              <a:t>11/12/2025</a:t>
            </a:fld>
            <a:endParaRPr lang="en-US"/>
          </a:p>
        </p:txBody>
      </p:sp>
      <p:sp>
        <p:nvSpPr>
          <p:cNvPr id="5" name="Footer Placeholder 4">
            <a:extLst>
              <a:ext uri="{FF2B5EF4-FFF2-40B4-BE49-F238E27FC236}">
                <a16:creationId xmlns:a16="http://schemas.microsoft.com/office/drawing/2014/main" id="{5A671C0F-B45E-FFC6-DEA1-F8FD0C011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893CD-E15A-EDDC-C031-44FA74A8CC62}"/>
              </a:ext>
            </a:extLst>
          </p:cNvPr>
          <p:cNvSpPr>
            <a:spLocks noGrp="1"/>
          </p:cNvSpPr>
          <p:nvPr>
            <p:ph type="sldNum" sz="quarter" idx="12"/>
          </p:nvPr>
        </p:nvSpPr>
        <p:spPr/>
        <p:txBody>
          <a:bodyPr/>
          <a:lstStyle/>
          <a:p>
            <a:fld id="{B3FAEB1B-D733-4EA0-8B75-C8F1D5A0E5A8}" type="slidenum">
              <a:rPr lang="en-US" smtClean="0"/>
              <a:t>‹#›</a:t>
            </a:fld>
            <a:endParaRPr lang="en-US"/>
          </a:p>
        </p:txBody>
      </p:sp>
    </p:spTree>
    <p:extLst>
      <p:ext uri="{BB962C8B-B14F-4D97-AF65-F5344CB8AC3E}">
        <p14:creationId xmlns:p14="http://schemas.microsoft.com/office/powerpoint/2010/main" val="342680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489D9-1A03-7E7C-2C79-4858890F0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CD7B8D-E582-8C84-D5D0-485E7F7BD6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9D2C3-9222-F693-DC9A-624578331E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49C2DB-42A2-2385-B9D0-07B46BFFFE98}"/>
              </a:ext>
            </a:extLst>
          </p:cNvPr>
          <p:cNvSpPr>
            <a:spLocks noGrp="1"/>
          </p:cNvSpPr>
          <p:nvPr>
            <p:ph type="dt" sz="half" idx="10"/>
          </p:nvPr>
        </p:nvSpPr>
        <p:spPr/>
        <p:txBody>
          <a:bodyPr/>
          <a:lstStyle/>
          <a:p>
            <a:fld id="{48DFB0FB-9B16-4B43-A34F-42FDDC57C9C7}" type="datetimeFigureOut">
              <a:rPr lang="en-US" smtClean="0"/>
              <a:t>11/12/2025</a:t>
            </a:fld>
            <a:endParaRPr lang="en-US"/>
          </a:p>
        </p:txBody>
      </p:sp>
      <p:sp>
        <p:nvSpPr>
          <p:cNvPr id="6" name="Footer Placeholder 5">
            <a:extLst>
              <a:ext uri="{FF2B5EF4-FFF2-40B4-BE49-F238E27FC236}">
                <a16:creationId xmlns:a16="http://schemas.microsoft.com/office/drawing/2014/main" id="{E0FC0709-4895-BF2B-20D2-93293EED75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A4C83-78B9-911D-0824-30AF37A7D086}"/>
              </a:ext>
            </a:extLst>
          </p:cNvPr>
          <p:cNvSpPr>
            <a:spLocks noGrp="1"/>
          </p:cNvSpPr>
          <p:nvPr>
            <p:ph type="sldNum" sz="quarter" idx="12"/>
          </p:nvPr>
        </p:nvSpPr>
        <p:spPr/>
        <p:txBody>
          <a:bodyPr/>
          <a:lstStyle/>
          <a:p>
            <a:fld id="{B3FAEB1B-D733-4EA0-8B75-C8F1D5A0E5A8}" type="slidenum">
              <a:rPr lang="en-US" smtClean="0"/>
              <a:t>‹#›</a:t>
            </a:fld>
            <a:endParaRPr lang="en-US"/>
          </a:p>
        </p:txBody>
      </p:sp>
    </p:spTree>
    <p:extLst>
      <p:ext uri="{BB962C8B-B14F-4D97-AF65-F5344CB8AC3E}">
        <p14:creationId xmlns:p14="http://schemas.microsoft.com/office/powerpoint/2010/main" val="3556643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FFA7-A7AC-6A8E-89A2-BD0B210BF8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BED490-1024-E57B-0696-740299E00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6C29BE-055F-F9EE-23BD-A51002494E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D6314C-3546-68E4-99F4-E4319F9C6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C8DAE0-367C-3138-19B7-270E552AAF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DC125D-9EE9-1C41-918B-B1201B6D86C0}"/>
              </a:ext>
            </a:extLst>
          </p:cNvPr>
          <p:cNvSpPr>
            <a:spLocks noGrp="1"/>
          </p:cNvSpPr>
          <p:nvPr>
            <p:ph type="dt" sz="half" idx="10"/>
          </p:nvPr>
        </p:nvSpPr>
        <p:spPr/>
        <p:txBody>
          <a:bodyPr/>
          <a:lstStyle/>
          <a:p>
            <a:fld id="{48DFB0FB-9B16-4B43-A34F-42FDDC57C9C7}" type="datetimeFigureOut">
              <a:rPr lang="en-US" smtClean="0"/>
              <a:t>11/12/2025</a:t>
            </a:fld>
            <a:endParaRPr lang="en-US"/>
          </a:p>
        </p:txBody>
      </p:sp>
      <p:sp>
        <p:nvSpPr>
          <p:cNvPr id="8" name="Footer Placeholder 7">
            <a:extLst>
              <a:ext uri="{FF2B5EF4-FFF2-40B4-BE49-F238E27FC236}">
                <a16:creationId xmlns:a16="http://schemas.microsoft.com/office/drawing/2014/main" id="{D482CC36-B8F0-2B67-0657-536853D33C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E6B998-3581-CA37-DADC-D3F203615E02}"/>
              </a:ext>
            </a:extLst>
          </p:cNvPr>
          <p:cNvSpPr>
            <a:spLocks noGrp="1"/>
          </p:cNvSpPr>
          <p:nvPr>
            <p:ph type="sldNum" sz="quarter" idx="12"/>
          </p:nvPr>
        </p:nvSpPr>
        <p:spPr/>
        <p:txBody>
          <a:bodyPr/>
          <a:lstStyle/>
          <a:p>
            <a:fld id="{B3FAEB1B-D733-4EA0-8B75-C8F1D5A0E5A8}" type="slidenum">
              <a:rPr lang="en-US" smtClean="0"/>
              <a:t>‹#›</a:t>
            </a:fld>
            <a:endParaRPr lang="en-US"/>
          </a:p>
        </p:txBody>
      </p:sp>
    </p:spTree>
    <p:extLst>
      <p:ext uri="{BB962C8B-B14F-4D97-AF65-F5344CB8AC3E}">
        <p14:creationId xmlns:p14="http://schemas.microsoft.com/office/powerpoint/2010/main" val="180425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Title Text">
            <a:extLst>
              <a:ext uri="{FF2B5EF4-FFF2-40B4-BE49-F238E27FC236}">
                <a16:creationId xmlns:a16="http://schemas.microsoft.com/office/drawing/2014/main" id="{AA6BC4EE-9385-8048-94F7-C8E9B0881855}"/>
              </a:ext>
            </a:extLst>
          </p:cNvPr>
          <p:cNvSpPr txBox="1">
            <a:spLocks noGrp="1"/>
          </p:cNvSpPr>
          <p:nvPr>
            <p:ph type="title"/>
          </p:nvPr>
        </p:nvSpPr>
        <p:spPr>
          <a:xfrm>
            <a:off x="548640" y="228600"/>
            <a:ext cx="10972800" cy="457200"/>
          </a:xfrm>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106231750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F0E2-6896-A63C-BF6D-2657A8DAB5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851F42-3355-CA83-6FED-84258442B082}"/>
              </a:ext>
            </a:extLst>
          </p:cNvPr>
          <p:cNvSpPr>
            <a:spLocks noGrp="1"/>
          </p:cNvSpPr>
          <p:nvPr>
            <p:ph type="dt" sz="half" idx="10"/>
          </p:nvPr>
        </p:nvSpPr>
        <p:spPr/>
        <p:txBody>
          <a:bodyPr/>
          <a:lstStyle/>
          <a:p>
            <a:fld id="{48DFB0FB-9B16-4B43-A34F-42FDDC57C9C7}" type="datetimeFigureOut">
              <a:rPr lang="en-US" smtClean="0"/>
              <a:t>11/12/2025</a:t>
            </a:fld>
            <a:endParaRPr lang="en-US"/>
          </a:p>
        </p:txBody>
      </p:sp>
      <p:sp>
        <p:nvSpPr>
          <p:cNvPr id="4" name="Footer Placeholder 3">
            <a:extLst>
              <a:ext uri="{FF2B5EF4-FFF2-40B4-BE49-F238E27FC236}">
                <a16:creationId xmlns:a16="http://schemas.microsoft.com/office/drawing/2014/main" id="{A72CA3D3-F59F-7964-4A23-110BF66996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667EB-38DA-67FF-D9DA-9E96777D549E}"/>
              </a:ext>
            </a:extLst>
          </p:cNvPr>
          <p:cNvSpPr>
            <a:spLocks noGrp="1"/>
          </p:cNvSpPr>
          <p:nvPr>
            <p:ph type="sldNum" sz="quarter" idx="12"/>
          </p:nvPr>
        </p:nvSpPr>
        <p:spPr/>
        <p:txBody>
          <a:bodyPr/>
          <a:lstStyle/>
          <a:p>
            <a:fld id="{B3FAEB1B-D733-4EA0-8B75-C8F1D5A0E5A8}" type="slidenum">
              <a:rPr lang="en-US" smtClean="0"/>
              <a:t>‹#›</a:t>
            </a:fld>
            <a:endParaRPr lang="en-US"/>
          </a:p>
        </p:txBody>
      </p:sp>
    </p:spTree>
    <p:extLst>
      <p:ext uri="{BB962C8B-B14F-4D97-AF65-F5344CB8AC3E}">
        <p14:creationId xmlns:p14="http://schemas.microsoft.com/office/powerpoint/2010/main" val="4242283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7963E2-82E7-C703-82A1-0414AA3C6F41}"/>
              </a:ext>
            </a:extLst>
          </p:cNvPr>
          <p:cNvSpPr>
            <a:spLocks noGrp="1"/>
          </p:cNvSpPr>
          <p:nvPr>
            <p:ph type="dt" sz="half" idx="10"/>
          </p:nvPr>
        </p:nvSpPr>
        <p:spPr/>
        <p:txBody>
          <a:bodyPr/>
          <a:lstStyle/>
          <a:p>
            <a:fld id="{48DFB0FB-9B16-4B43-A34F-42FDDC57C9C7}" type="datetimeFigureOut">
              <a:rPr lang="en-US" smtClean="0"/>
              <a:t>11/12/2025</a:t>
            </a:fld>
            <a:endParaRPr lang="en-US"/>
          </a:p>
        </p:txBody>
      </p:sp>
      <p:sp>
        <p:nvSpPr>
          <p:cNvPr id="3" name="Footer Placeholder 2">
            <a:extLst>
              <a:ext uri="{FF2B5EF4-FFF2-40B4-BE49-F238E27FC236}">
                <a16:creationId xmlns:a16="http://schemas.microsoft.com/office/drawing/2014/main" id="{FDFDC549-093E-B684-955F-CB5F4DBD3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8F7A1A-2462-2DE8-A18C-53B750A13923}"/>
              </a:ext>
            </a:extLst>
          </p:cNvPr>
          <p:cNvSpPr>
            <a:spLocks noGrp="1"/>
          </p:cNvSpPr>
          <p:nvPr>
            <p:ph type="sldNum" sz="quarter" idx="12"/>
          </p:nvPr>
        </p:nvSpPr>
        <p:spPr/>
        <p:txBody>
          <a:bodyPr/>
          <a:lstStyle/>
          <a:p>
            <a:fld id="{B3FAEB1B-D733-4EA0-8B75-C8F1D5A0E5A8}" type="slidenum">
              <a:rPr lang="en-US" smtClean="0"/>
              <a:t>‹#›</a:t>
            </a:fld>
            <a:endParaRPr lang="en-US"/>
          </a:p>
        </p:txBody>
      </p:sp>
    </p:spTree>
    <p:extLst>
      <p:ext uri="{BB962C8B-B14F-4D97-AF65-F5344CB8AC3E}">
        <p14:creationId xmlns:p14="http://schemas.microsoft.com/office/powerpoint/2010/main" val="173249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A0CB-A204-BF57-3AD1-47BE4C738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475A29-6C43-F20D-32BD-8BB67B80F8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369DDF-5487-C82C-19C7-2CA42384B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174F70-0D4B-63B9-4698-C8CA527EB709}"/>
              </a:ext>
            </a:extLst>
          </p:cNvPr>
          <p:cNvSpPr>
            <a:spLocks noGrp="1"/>
          </p:cNvSpPr>
          <p:nvPr>
            <p:ph type="dt" sz="half" idx="10"/>
          </p:nvPr>
        </p:nvSpPr>
        <p:spPr/>
        <p:txBody>
          <a:bodyPr/>
          <a:lstStyle/>
          <a:p>
            <a:fld id="{48DFB0FB-9B16-4B43-A34F-42FDDC57C9C7}" type="datetimeFigureOut">
              <a:rPr lang="en-US" smtClean="0"/>
              <a:t>11/12/2025</a:t>
            </a:fld>
            <a:endParaRPr lang="en-US"/>
          </a:p>
        </p:txBody>
      </p:sp>
      <p:sp>
        <p:nvSpPr>
          <p:cNvPr id="6" name="Footer Placeholder 5">
            <a:extLst>
              <a:ext uri="{FF2B5EF4-FFF2-40B4-BE49-F238E27FC236}">
                <a16:creationId xmlns:a16="http://schemas.microsoft.com/office/drawing/2014/main" id="{6713BE67-9C60-E739-ADD4-5D791D387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FB3B1-C07B-7DBC-DDB0-E54884B3E16E}"/>
              </a:ext>
            </a:extLst>
          </p:cNvPr>
          <p:cNvSpPr>
            <a:spLocks noGrp="1"/>
          </p:cNvSpPr>
          <p:nvPr>
            <p:ph type="sldNum" sz="quarter" idx="12"/>
          </p:nvPr>
        </p:nvSpPr>
        <p:spPr/>
        <p:txBody>
          <a:bodyPr/>
          <a:lstStyle/>
          <a:p>
            <a:fld id="{B3FAEB1B-D733-4EA0-8B75-C8F1D5A0E5A8}" type="slidenum">
              <a:rPr lang="en-US" smtClean="0"/>
              <a:t>‹#›</a:t>
            </a:fld>
            <a:endParaRPr lang="en-US"/>
          </a:p>
        </p:txBody>
      </p:sp>
    </p:spTree>
    <p:extLst>
      <p:ext uri="{BB962C8B-B14F-4D97-AF65-F5344CB8AC3E}">
        <p14:creationId xmlns:p14="http://schemas.microsoft.com/office/powerpoint/2010/main" val="1365148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79BF-5F1D-1F20-7895-FA825D21E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0ECE-FEF2-6A94-B684-7AC1D34166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04E402-2388-D66A-44A5-AF0714DF6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EF098-DB80-25B2-5BA7-70B9BE837E79}"/>
              </a:ext>
            </a:extLst>
          </p:cNvPr>
          <p:cNvSpPr>
            <a:spLocks noGrp="1"/>
          </p:cNvSpPr>
          <p:nvPr>
            <p:ph type="dt" sz="half" idx="10"/>
          </p:nvPr>
        </p:nvSpPr>
        <p:spPr/>
        <p:txBody>
          <a:bodyPr/>
          <a:lstStyle/>
          <a:p>
            <a:fld id="{48DFB0FB-9B16-4B43-A34F-42FDDC57C9C7}" type="datetimeFigureOut">
              <a:rPr lang="en-US" smtClean="0"/>
              <a:t>11/12/2025</a:t>
            </a:fld>
            <a:endParaRPr lang="en-US"/>
          </a:p>
        </p:txBody>
      </p:sp>
      <p:sp>
        <p:nvSpPr>
          <p:cNvPr id="6" name="Footer Placeholder 5">
            <a:extLst>
              <a:ext uri="{FF2B5EF4-FFF2-40B4-BE49-F238E27FC236}">
                <a16:creationId xmlns:a16="http://schemas.microsoft.com/office/drawing/2014/main" id="{FCAB8F3A-D060-D7DC-4FD5-C460F4266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0F03C-AB1B-F32C-3D5A-D9C74ED7226E}"/>
              </a:ext>
            </a:extLst>
          </p:cNvPr>
          <p:cNvSpPr>
            <a:spLocks noGrp="1"/>
          </p:cNvSpPr>
          <p:nvPr>
            <p:ph type="sldNum" sz="quarter" idx="12"/>
          </p:nvPr>
        </p:nvSpPr>
        <p:spPr/>
        <p:txBody>
          <a:bodyPr/>
          <a:lstStyle/>
          <a:p>
            <a:fld id="{B3FAEB1B-D733-4EA0-8B75-C8F1D5A0E5A8}" type="slidenum">
              <a:rPr lang="en-US" smtClean="0"/>
              <a:t>‹#›</a:t>
            </a:fld>
            <a:endParaRPr lang="en-US"/>
          </a:p>
        </p:txBody>
      </p:sp>
    </p:spTree>
    <p:extLst>
      <p:ext uri="{BB962C8B-B14F-4D97-AF65-F5344CB8AC3E}">
        <p14:creationId xmlns:p14="http://schemas.microsoft.com/office/powerpoint/2010/main" val="1843394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A0CE1-B3BC-80EA-10D7-B1B8328D0A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DD35C5-3670-EA4D-2487-13234DC428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DA65F-23D1-47FB-918E-5BECE1CBE11F}"/>
              </a:ext>
            </a:extLst>
          </p:cNvPr>
          <p:cNvSpPr>
            <a:spLocks noGrp="1"/>
          </p:cNvSpPr>
          <p:nvPr>
            <p:ph type="dt" sz="half" idx="10"/>
          </p:nvPr>
        </p:nvSpPr>
        <p:spPr/>
        <p:txBody>
          <a:bodyPr/>
          <a:lstStyle/>
          <a:p>
            <a:fld id="{48DFB0FB-9B16-4B43-A34F-42FDDC57C9C7}" type="datetimeFigureOut">
              <a:rPr lang="en-US" smtClean="0"/>
              <a:t>11/12/2025</a:t>
            </a:fld>
            <a:endParaRPr lang="en-US"/>
          </a:p>
        </p:txBody>
      </p:sp>
      <p:sp>
        <p:nvSpPr>
          <p:cNvPr id="5" name="Footer Placeholder 4">
            <a:extLst>
              <a:ext uri="{FF2B5EF4-FFF2-40B4-BE49-F238E27FC236}">
                <a16:creationId xmlns:a16="http://schemas.microsoft.com/office/drawing/2014/main" id="{7CB7C092-07BA-C82D-39F9-4EC3F78A3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CBAE7-34D9-8825-F11E-7A4FF444D237}"/>
              </a:ext>
            </a:extLst>
          </p:cNvPr>
          <p:cNvSpPr>
            <a:spLocks noGrp="1"/>
          </p:cNvSpPr>
          <p:nvPr>
            <p:ph type="sldNum" sz="quarter" idx="12"/>
          </p:nvPr>
        </p:nvSpPr>
        <p:spPr/>
        <p:txBody>
          <a:bodyPr/>
          <a:lstStyle/>
          <a:p>
            <a:fld id="{B3FAEB1B-D733-4EA0-8B75-C8F1D5A0E5A8}" type="slidenum">
              <a:rPr lang="en-US" smtClean="0"/>
              <a:t>‹#›</a:t>
            </a:fld>
            <a:endParaRPr lang="en-US"/>
          </a:p>
        </p:txBody>
      </p:sp>
    </p:spTree>
    <p:extLst>
      <p:ext uri="{BB962C8B-B14F-4D97-AF65-F5344CB8AC3E}">
        <p14:creationId xmlns:p14="http://schemas.microsoft.com/office/powerpoint/2010/main" val="727595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A33B3-CB14-ED1C-BF56-6EDDF0D7DE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744CA4-D364-CD9D-913F-38E9DAFA49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1EF93-3386-CF9B-B9AC-F665D8E983F3}"/>
              </a:ext>
            </a:extLst>
          </p:cNvPr>
          <p:cNvSpPr>
            <a:spLocks noGrp="1"/>
          </p:cNvSpPr>
          <p:nvPr>
            <p:ph type="dt" sz="half" idx="10"/>
          </p:nvPr>
        </p:nvSpPr>
        <p:spPr/>
        <p:txBody>
          <a:bodyPr/>
          <a:lstStyle/>
          <a:p>
            <a:fld id="{48DFB0FB-9B16-4B43-A34F-42FDDC57C9C7}" type="datetimeFigureOut">
              <a:rPr lang="en-US" smtClean="0"/>
              <a:t>11/12/2025</a:t>
            </a:fld>
            <a:endParaRPr lang="en-US"/>
          </a:p>
        </p:txBody>
      </p:sp>
      <p:sp>
        <p:nvSpPr>
          <p:cNvPr id="5" name="Footer Placeholder 4">
            <a:extLst>
              <a:ext uri="{FF2B5EF4-FFF2-40B4-BE49-F238E27FC236}">
                <a16:creationId xmlns:a16="http://schemas.microsoft.com/office/drawing/2014/main" id="{B27DFAA8-C816-5156-22C3-D6E4C8E46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9B9EA-8EBB-5A28-D362-AF528BD16A10}"/>
              </a:ext>
            </a:extLst>
          </p:cNvPr>
          <p:cNvSpPr>
            <a:spLocks noGrp="1"/>
          </p:cNvSpPr>
          <p:nvPr>
            <p:ph type="sldNum" sz="quarter" idx="12"/>
          </p:nvPr>
        </p:nvSpPr>
        <p:spPr/>
        <p:txBody>
          <a:bodyPr/>
          <a:lstStyle/>
          <a:p>
            <a:fld id="{B3FAEB1B-D733-4EA0-8B75-C8F1D5A0E5A8}" type="slidenum">
              <a:rPr lang="en-US" smtClean="0"/>
              <a:t>‹#›</a:t>
            </a:fld>
            <a:endParaRPr lang="en-US"/>
          </a:p>
        </p:txBody>
      </p:sp>
    </p:spTree>
    <p:extLst>
      <p:ext uri="{BB962C8B-B14F-4D97-AF65-F5344CB8AC3E}">
        <p14:creationId xmlns:p14="http://schemas.microsoft.com/office/powerpoint/2010/main" val="2292326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11/12/2025</a:t>
            </a:fld>
            <a:endParaRPr lang="en-US" dirty="0"/>
          </a:p>
        </p:txBody>
      </p:sp>
      <p:sp>
        <p:nvSpPr>
          <p:cNvPr id="5" name="Footer Placeholder 4"/>
          <p:cNvSpPr>
            <a:spLocks noGrp="1"/>
          </p:cNvSpPr>
          <p:nvPr>
            <p:ph type="ftr" sz="quarter" idx="11"/>
          </p:nvPr>
        </p:nvSpPr>
        <p:spPr/>
        <p:txBody>
          <a:bodyPr/>
          <a:lstStyle/>
          <a:p>
            <a:r>
              <a:rPr lang="en-US"/>
              <a:t>No disclosures</a:t>
            </a:r>
            <a:endParaRPr lang="en-US" dirty="0"/>
          </a:p>
        </p:txBody>
      </p:sp>
      <p:sp>
        <p:nvSpPr>
          <p:cNvPr id="6" name="Slide Number Placeholder 5"/>
          <p:cNvSpPr>
            <a:spLocks noGrp="1"/>
          </p:cNvSpPr>
          <p:nvPr>
            <p:ph type="sldNum" sz="quarter" idx="12"/>
          </p:nvPr>
        </p:nvSpPr>
        <p:spPr/>
        <p:txBody>
          <a:bodyPr/>
          <a:lstStyle/>
          <a:p>
            <a:fld id="{EDA472AE-FF42-7F4F-86F0-AC4622453C8E}" type="slidenum">
              <a:rPr lang="en-US" smtClean="0"/>
              <a:pPr/>
              <a:t>‹#›</a:t>
            </a:fld>
            <a:endParaRPr lang="en-US" dirty="0"/>
          </a:p>
        </p:txBody>
      </p:sp>
    </p:spTree>
    <p:extLst>
      <p:ext uri="{BB962C8B-B14F-4D97-AF65-F5344CB8AC3E}">
        <p14:creationId xmlns:p14="http://schemas.microsoft.com/office/powerpoint/2010/main" val="1649302091"/>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11/12/2025</a:t>
            </a:fld>
            <a:endParaRPr lang="en-US" dirty="0"/>
          </a:p>
        </p:txBody>
      </p:sp>
      <p:sp>
        <p:nvSpPr>
          <p:cNvPr id="5" name="Footer Placeholder 4"/>
          <p:cNvSpPr>
            <a:spLocks noGrp="1"/>
          </p:cNvSpPr>
          <p:nvPr>
            <p:ph type="ftr" sz="quarter" idx="11"/>
          </p:nvPr>
        </p:nvSpPr>
        <p:spPr/>
        <p:txBody>
          <a:bodyPr/>
          <a:lstStyle/>
          <a:p>
            <a:r>
              <a:rPr lang="en-US"/>
              <a:t>No disclosures</a:t>
            </a:r>
            <a:endParaRPr lang="en-US" dirty="0"/>
          </a:p>
        </p:txBody>
      </p:sp>
      <p:sp>
        <p:nvSpPr>
          <p:cNvPr id="6" name="Slide Number Placeholder 5"/>
          <p:cNvSpPr>
            <a:spLocks noGrp="1"/>
          </p:cNvSpPr>
          <p:nvPr>
            <p:ph type="sldNum" sz="quarter" idx="12"/>
          </p:nvPr>
        </p:nvSpPr>
        <p:spPr/>
        <p:txBody>
          <a:bodyPr/>
          <a:lstStyle/>
          <a:p>
            <a:fld id="{EDA472AE-FF42-7F4F-86F0-AC4622453C8E}" type="slidenum">
              <a:rPr lang="en-US" smtClean="0"/>
              <a:pPr/>
              <a:t>‹#›</a:t>
            </a:fld>
            <a:endParaRPr lang="en-US" dirty="0"/>
          </a:p>
        </p:txBody>
      </p:sp>
    </p:spTree>
    <p:extLst>
      <p:ext uri="{BB962C8B-B14F-4D97-AF65-F5344CB8AC3E}">
        <p14:creationId xmlns:p14="http://schemas.microsoft.com/office/powerpoint/2010/main" val="752698989"/>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11/12/2025</a:t>
            </a:fld>
            <a:endParaRPr lang="en-US" dirty="0"/>
          </a:p>
        </p:txBody>
      </p:sp>
      <p:sp>
        <p:nvSpPr>
          <p:cNvPr id="5" name="Footer Placeholder 4"/>
          <p:cNvSpPr>
            <a:spLocks noGrp="1"/>
          </p:cNvSpPr>
          <p:nvPr>
            <p:ph type="ftr" sz="quarter" idx="11"/>
          </p:nvPr>
        </p:nvSpPr>
        <p:spPr/>
        <p:txBody>
          <a:bodyPr/>
          <a:lstStyle/>
          <a:p>
            <a:r>
              <a:rPr lang="en-US"/>
              <a:t>No disclosures</a:t>
            </a:r>
            <a:endParaRPr lang="en-US" dirty="0"/>
          </a:p>
        </p:txBody>
      </p:sp>
      <p:sp>
        <p:nvSpPr>
          <p:cNvPr id="6" name="Slide Number Placeholder 5"/>
          <p:cNvSpPr>
            <a:spLocks noGrp="1"/>
          </p:cNvSpPr>
          <p:nvPr>
            <p:ph type="sldNum" sz="quarter" idx="12"/>
          </p:nvPr>
        </p:nvSpPr>
        <p:spPr/>
        <p:txBody>
          <a:bodyPr/>
          <a:lstStyle/>
          <a:p>
            <a:fld id="{EDA472AE-FF42-7F4F-86F0-AC4622453C8E}" type="slidenum">
              <a:rPr lang="en-US" smtClean="0"/>
              <a:pPr/>
              <a:t>‹#›</a:t>
            </a:fld>
            <a:endParaRPr lang="en-US" dirty="0"/>
          </a:p>
        </p:txBody>
      </p:sp>
    </p:spTree>
    <p:extLst>
      <p:ext uri="{BB962C8B-B14F-4D97-AF65-F5344CB8AC3E}">
        <p14:creationId xmlns:p14="http://schemas.microsoft.com/office/powerpoint/2010/main" val="1630730020"/>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11/12/2025</a:t>
            </a:fld>
            <a:endParaRPr lang="en-US" dirty="0"/>
          </a:p>
        </p:txBody>
      </p:sp>
      <p:sp>
        <p:nvSpPr>
          <p:cNvPr id="6" name="Footer Placeholder 5"/>
          <p:cNvSpPr>
            <a:spLocks noGrp="1"/>
          </p:cNvSpPr>
          <p:nvPr>
            <p:ph type="ftr" sz="quarter" idx="11"/>
          </p:nvPr>
        </p:nvSpPr>
        <p:spPr/>
        <p:txBody>
          <a:bodyPr/>
          <a:lstStyle/>
          <a:p>
            <a:r>
              <a:rPr lang="en-US"/>
              <a:t>No disclosures</a:t>
            </a:r>
            <a:endParaRPr lang="en-US" dirty="0"/>
          </a:p>
        </p:txBody>
      </p:sp>
      <p:sp>
        <p:nvSpPr>
          <p:cNvPr id="7" name="Slide Number Placeholder 6"/>
          <p:cNvSpPr>
            <a:spLocks noGrp="1"/>
          </p:cNvSpPr>
          <p:nvPr>
            <p:ph type="sldNum" sz="quarter" idx="12"/>
          </p:nvPr>
        </p:nvSpPr>
        <p:spPr/>
        <p:txBody>
          <a:bodyPr/>
          <a:lstStyle/>
          <a:p>
            <a:fld id="{EDA472AE-FF42-7F4F-86F0-AC4622453C8E}" type="slidenum">
              <a:rPr lang="en-US" smtClean="0"/>
              <a:pPr/>
              <a:t>‹#›</a:t>
            </a:fld>
            <a:endParaRPr lang="en-US" dirty="0"/>
          </a:p>
        </p:txBody>
      </p:sp>
    </p:spTree>
    <p:extLst>
      <p:ext uri="{BB962C8B-B14F-4D97-AF65-F5344CB8AC3E}">
        <p14:creationId xmlns:p14="http://schemas.microsoft.com/office/powerpoint/2010/main" val="26686941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ullets, 2 Columns">
    <p:spTree>
      <p:nvGrpSpPr>
        <p:cNvPr id="1" name=""/>
        <p:cNvGrpSpPr/>
        <p:nvPr/>
      </p:nvGrpSpPr>
      <p:grpSpPr>
        <a:xfrm>
          <a:off x="0" y="0"/>
          <a:ext cx="0" cy="0"/>
          <a:chOff x="0" y="0"/>
          <a:chExt cx="0" cy="0"/>
        </a:xfrm>
      </p:grpSpPr>
      <p:sp>
        <p:nvSpPr>
          <p:cNvPr id="70" name="Title Text"/>
          <p:cNvSpPr txBox="1">
            <a:spLocks noGrp="1"/>
          </p:cNvSpPr>
          <p:nvPr>
            <p:ph type="title"/>
          </p:nvPr>
        </p:nvSpPr>
        <p:spPr>
          <a:xfrm>
            <a:off x="548640" y="228600"/>
            <a:ext cx="10972800" cy="457200"/>
          </a:xfrm>
          <a:prstGeom prst="rect">
            <a:avLst/>
          </a:prstGeom>
        </p:spPr>
        <p:txBody>
          <a:bodyPr/>
          <a:lstStyle/>
          <a:p>
            <a:r>
              <a:rPr lang="en-US"/>
              <a:t>Click to edit Master title style</a:t>
            </a:r>
            <a:endParaRPr/>
          </a:p>
        </p:txBody>
      </p:sp>
      <p:sp>
        <p:nvSpPr>
          <p:cNvPr id="3" name="Content Placeholder 2"/>
          <p:cNvSpPr>
            <a:spLocks noGrp="1"/>
          </p:cNvSpPr>
          <p:nvPr>
            <p:ph sz="quarter" idx="10"/>
          </p:nvPr>
        </p:nvSpPr>
        <p:spPr>
          <a:xfrm>
            <a:off x="549274" y="914400"/>
            <a:ext cx="5257800" cy="4876800"/>
          </a:xfrm>
        </p:spPr>
        <p:txBody>
          <a:bodyPr>
            <a:noAutofit/>
          </a:bodyPr>
          <a:lstStyle>
            <a:lvl1pPr>
              <a:buClr>
                <a:srgbClr val="52CAE0"/>
              </a:buClr>
              <a:buSzPct val="125000"/>
              <a:defRPr>
                <a:solidFill>
                  <a:srgbClr val="47606D"/>
                </a:solidFill>
              </a:defRPr>
            </a:lvl1pPr>
            <a:lvl2pPr marL="685799" indent="-342900">
              <a:buClr>
                <a:srgbClr val="52CAE0"/>
              </a:buClr>
              <a:buSzPct val="90000"/>
              <a:buFont typeface="Courier New" panose="02070309020205020404" pitchFamily="49" charset="0"/>
              <a:buChar char="o"/>
              <a:defRPr>
                <a:solidFill>
                  <a:srgbClr val="47606D"/>
                </a:solidFill>
              </a:defRPr>
            </a:lvl2pPr>
            <a:lvl3pPr marL="891538" indent="-205738">
              <a:buClr>
                <a:srgbClr val="52CAE0"/>
              </a:buClr>
              <a:buSzPct val="110000"/>
              <a:buFont typeface="Wingdings" panose="05000000000000000000" pitchFamily="2" charset="2"/>
              <a:buChar char="§"/>
              <a:defRPr>
                <a:solidFill>
                  <a:srgbClr val="47606D"/>
                </a:solidFill>
              </a:defRPr>
            </a:lvl3pPr>
            <a:lvl4pPr marL="1266092" indent="-237392">
              <a:buClr>
                <a:srgbClr val="52CAE0"/>
              </a:buClr>
              <a:buSzPct val="60000"/>
              <a:buFont typeface="Wingdings" panose="05000000000000000000" pitchFamily="2" charset="2"/>
              <a:buChar char="q"/>
              <a:defRPr>
                <a:solidFill>
                  <a:srgbClr val="47606D"/>
                </a:solidFill>
              </a:defRPr>
            </a:lvl4pPr>
            <a:lvl5pPr marL="1608992" indent="-237392">
              <a:buClr>
                <a:srgbClr val="52CAE0"/>
              </a:buClr>
              <a:buSzPct val="80000"/>
              <a:buFont typeface="Wingdings" panose="05000000000000000000" pitchFamily="2" charset="2"/>
              <a:buChar char="Ø"/>
              <a:defRPr>
                <a:solidFill>
                  <a:srgbClr val="47606D"/>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quarter" idx="11"/>
          </p:nvPr>
        </p:nvSpPr>
        <p:spPr>
          <a:xfrm>
            <a:off x="6263640" y="914400"/>
            <a:ext cx="5257800" cy="4876800"/>
          </a:xfrm>
        </p:spPr>
        <p:txBody>
          <a:bodyPr>
            <a:noAutofit/>
          </a:bodyPr>
          <a:lstStyle>
            <a:lvl1pPr>
              <a:buClr>
                <a:srgbClr val="52CAE0"/>
              </a:buClr>
              <a:buSzPct val="125000"/>
              <a:defRPr>
                <a:solidFill>
                  <a:srgbClr val="47606D"/>
                </a:solidFill>
              </a:defRPr>
            </a:lvl1pPr>
            <a:lvl2pPr marL="685799" indent="-342900">
              <a:buClr>
                <a:srgbClr val="52CAE0"/>
              </a:buClr>
              <a:buSzPct val="90000"/>
              <a:buFont typeface="Courier New" panose="02070309020205020404" pitchFamily="49" charset="0"/>
              <a:buChar char="o"/>
              <a:defRPr>
                <a:solidFill>
                  <a:srgbClr val="47606D"/>
                </a:solidFill>
              </a:defRPr>
            </a:lvl2pPr>
            <a:lvl3pPr marL="891538" indent="-205738">
              <a:buClr>
                <a:srgbClr val="52CAE0"/>
              </a:buClr>
              <a:buSzPct val="110000"/>
              <a:buFont typeface="Wingdings" panose="05000000000000000000" pitchFamily="2" charset="2"/>
              <a:buChar char="§"/>
              <a:defRPr>
                <a:solidFill>
                  <a:srgbClr val="47606D"/>
                </a:solidFill>
              </a:defRPr>
            </a:lvl3pPr>
            <a:lvl4pPr marL="1266092" indent="-237392">
              <a:buClr>
                <a:srgbClr val="52CAE0"/>
              </a:buClr>
              <a:buSzPct val="60000"/>
              <a:buFont typeface="Wingdings" panose="05000000000000000000" pitchFamily="2" charset="2"/>
              <a:buChar char="q"/>
              <a:defRPr>
                <a:solidFill>
                  <a:srgbClr val="47606D"/>
                </a:solidFill>
              </a:defRPr>
            </a:lvl4pPr>
            <a:lvl5pPr marL="1608992" indent="-237392">
              <a:buClr>
                <a:srgbClr val="52CAE0"/>
              </a:buClr>
              <a:buSzPct val="80000"/>
              <a:buFont typeface="Wingdings" panose="05000000000000000000" pitchFamily="2" charset="2"/>
              <a:buChar char="Ø"/>
              <a:defRPr>
                <a:solidFill>
                  <a:srgbClr val="47606D"/>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1AA361F-9EAB-B64D-8795-E7A20B30FD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180238198"/>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11/12/2025</a:t>
            </a:fld>
            <a:endParaRPr lang="en-US" dirty="0"/>
          </a:p>
        </p:txBody>
      </p:sp>
      <p:sp>
        <p:nvSpPr>
          <p:cNvPr id="8" name="Footer Placeholder 7"/>
          <p:cNvSpPr>
            <a:spLocks noGrp="1"/>
          </p:cNvSpPr>
          <p:nvPr>
            <p:ph type="ftr" sz="quarter" idx="11"/>
          </p:nvPr>
        </p:nvSpPr>
        <p:spPr/>
        <p:txBody>
          <a:bodyPr/>
          <a:lstStyle/>
          <a:p>
            <a:r>
              <a:rPr lang="en-US"/>
              <a:t>No disclosures</a:t>
            </a:r>
            <a:endParaRPr lang="en-US" dirty="0"/>
          </a:p>
        </p:txBody>
      </p:sp>
      <p:sp>
        <p:nvSpPr>
          <p:cNvPr id="9" name="Slide Number Placeholder 8"/>
          <p:cNvSpPr>
            <a:spLocks noGrp="1"/>
          </p:cNvSpPr>
          <p:nvPr>
            <p:ph type="sldNum" sz="quarter" idx="12"/>
          </p:nvPr>
        </p:nvSpPr>
        <p:spPr/>
        <p:txBody>
          <a:bodyPr/>
          <a:lstStyle/>
          <a:p>
            <a:fld id="{EDA472AE-FF42-7F4F-86F0-AC4622453C8E}" type="slidenum">
              <a:rPr lang="en-US" smtClean="0"/>
              <a:pPr/>
              <a:t>‹#›</a:t>
            </a:fld>
            <a:endParaRPr lang="en-US" dirty="0"/>
          </a:p>
        </p:txBody>
      </p:sp>
    </p:spTree>
    <p:extLst>
      <p:ext uri="{BB962C8B-B14F-4D97-AF65-F5344CB8AC3E}">
        <p14:creationId xmlns:p14="http://schemas.microsoft.com/office/powerpoint/2010/main" val="1636121371"/>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11/12/2025</a:t>
            </a:fld>
            <a:endParaRPr lang="en-US" dirty="0"/>
          </a:p>
        </p:txBody>
      </p:sp>
      <p:sp>
        <p:nvSpPr>
          <p:cNvPr id="4" name="Footer Placeholder 3"/>
          <p:cNvSpPr>
            <a:spLocks noGrp="1"/>
          </p:cNvSpPr>
          <p:nvPr>
            <p:ph type="ftr" sz="quarter" idx="11"/>
          </p:nvPr>
        </p:nvSpPr>
        <p:spPr/>
        <p:txBody>
          <a:bodyPr/>
          <a:lstStyle/>
          <a:p>
            <a:r>
              <a:rPr lang="en-US"/>
              <a:t>No disclosures</a:t>
            </a:r>
            <a:endParaRPr lang="en-US" dirty="0"/>
          </a:p>
        </p:txBody>
      </p:sp>
      <p:sp>
        <p:nvSpPr>
          <p:cNvPr id="5" name="Slide Number Placeholder 4"/>
          <p:cNvSpPr>
            <a:spLocks noGrp="1"/>
          </p:cNvSpPr>
          <p:nvPr>
            <p:ph type="sldNum" sz="quarter" idx="12"/>
          </p:nvPr>
        </p:nvSpPr>
        <p:spPr/>
        <p:txBody>
          <a:bodyPr/>
          <a:lstStyle/>
          <a:p>
            <a:fld id="{EDA472AE-FF42-7F4F-86F0-AC4622453C8E}" type="slidenum">
              <a:rPr lang="en-US" smtClean="0"/>
              <a:pPr/>
              <a:t>‹#›</a:t>
            </a:fld>
            <a:endParaRPr lang="en-US" dirty="0"/>
          </a:p>
        </p:txBody>
      </p:sp>
    </p:spTree>
    <p:extLst>
      <p:ext uri="{BB962C8B-B14F-4D97-AF65-F5344CB8AC3E}">
        <p14:creationId xmlns:p14="http://schemas.microsoft.com/office/powerpoint/2010/main" val="2064237097"/>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11/12/2025</a:t>
            </a:fld>
            <a:endParaRPr lang="en-US" dirty="0"/>
          </a:p>
        </p:txBody>
      </p:sp>
      <p:sp>
        <p:nvSpPr>
          <p:cNvPr id="3" name="Footer Placeholder 2"/>
          <p:cNvSpPr>
            <a:spLocks noGrp="1"/>
          </p:cNvSpPr>
          <p:nvPr>
            <p:ph type="ftr" sz="quarter" idx="11"/>
          </p:nvPr>
        </p:nvSpPr>
        <p:spPr/>
        <p:txBody>
          <a:bodyPr/>
          <a:lstStyle/>
          <a:p>
            <a:r>
              <a:rPr lang="en-US"/>
              <a:t>No disclosures</a:t>
            </a:r>
            <a:endParaRPr lang="en-US" dirty="0"/>
          </a:p>
        </p:txBody>
      </p:sp>
      <p:sp>
        <p:nvSpPr>
          <p:cNvPr id="4" name="Slide Number Placeholder 3"/>
          <p:cNvSpPr>
            <a:spLocks noGrp="1"/>
          </p:cNvSpPr>
          <p:nvPr>
            <p:ph type="sldNum" sz="quarter" idx="12"/>
          </p:nvPr>
        </p:nvSpPr>
        <p:spPr/>
        <p:txBody>
          <a:bodyPr/>
          <a:lstStyle/>
          <a:p>
            <a:fld id="{EDA472AE-FF42-7F4F-86F0-AC4622453C8E}" type="slidenum">
              <a:rPr lang="en-US" smtClean="0"/>
              <a:pPr/>
              <a:t>‹#›</a:t>
            </a:fld>
            <a:endParaRPr lang="en-US" dirty="0"/>
          </a:p>
        </p:txBody>
      </p:sp>
    </p:spTree>
    <p:extLst>
      <p:ext uri="{BB962C8B-B14F-4D97-AF65-F5344CB8AC3E}">
        <p14:creationId xmlns:p14="http://schemas.microsoft.com/office/powerpoint/2010/main" val="535375749"/>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11/12/2025</a:t>
            </a:fld>
            <a:endParaRPr lang="en-US" dirty="0"/>
          </a:p>
        </p:txBody>
      </p:sp>
      <p:sp>
        <p:nvSpPr>
          <p:cNvPr id="6" name="Footer Placeholder 5"/>
          <p:cNvSpPr>
            <a:spLocks noGrp="1"/>
          </p:cNvSpPr>
          <p:nvPr>
            <p:ph type="ftr" sz="quarter" idx="11"/>
          </p:nvPr>
        </p:nvSpPr>
        <p:spPr/>
        <p:txBody>
          <a:bodyPr/>
          <a:lstStyle/>
          <a:p>
            <a:r>
              <a:rPr lang="en-US"/>
              <a:t>No disclosures</a:t>
            </a:r>
            <a:endParaRPr lang="en-US" dirty="0"/>
          </a:p>
        </p:txBody>
      </p:sp>
      <p:sp>
        <p:nvSpPr>
          <p:cNvPr id="7" name="Slide Number Placeholder 6"/>
          <p:cNvSpPr>
            <a:spLocks noGrp="1"/>
          </p:cNvSpPr>
          <p:nvPr>
            <p:ph type="sldNum" sz="quarter" idx="12"/>
          </p:nvPr>
        </p:nvSpPr>
        <p:spPr/>
        <p:txBody>
          <a:bodyPr/>
          <a:lstStyle/>
          <a:p>
            <a:fld id="{EDA472AE-FF42-7F4F-86F0-AC4622453C8E}" type="slidenum">
              <a:rPr lang="en-US" smtClean="0"/>
              <a:pPr/>
              <a:t>‹#›</a:t>
            </a:fld>
            <a:endParaRPr lang="en-US" dirty="0"/>
          </a:p>
        </p:txBody>
      </p:sp>
    </p:spTree>
    <p:extLst>
      <p:ext uri="{BB962C8B-B14F-4D97-AF65-F5344CB8AC3E}">
        <p14:creationId xmlns:p14="http://schemas.microsoft.com/office/powerpoint/2010/main" val="91001611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11/12/2025</a:t>
            </a:fld>
            <a:endParaRPr lang="en-US" dirty="0"/>
          </a:p>
        </p:txBody>
      </p:sp>
      <p:sp>
        <p:nvSpPr>
          <p:cNvPr id="6" name="Footer Placeholder 5"/>
          <p:cNvSpPr>
            <a:spLocks noGrp="1"/>
          </p:cNvSpPr>
          <p:nvPr>
            <p:ph type="ftr" sz="quarter" idx="11"/>
          </p:nvPr>
        </p:nvSpPr>
        <p:spPr/>
        <p:txBody>
          <a:bodyPr/>
          <a:lstStyle/>
          <a:p>
            <a:r>
              <a:rPr lang="en-US"/>
              <a:t>No disclosures</a:t>
            </a:r>
            <a:endParaRPr lang="en-US" dirty="0"/>
          </a:p>
        </p:txBody>
      </p:sp>
      <p:sp>
        <p:nvSpPr>
          <p:cNvPr id="7" name="Slide Number Placeholder 6"/>
          <p:cNvSpPr>
            <a:spLocks noGrp="1"/>
          </p:cNvSpPr>
          <p:nvPr>
            <p:ph type="sldNum" sz="quarter" idx="12"/>
          </p:nvPr>
        </p:nvSpPr>
        <p:spPr/>
        <p:txBody>
          <a:bodyPr/>
          <a:lstStyle/>
          <a:p>
            <a:fld id="{EDA472AE-FF42-7F4F-86F0-AC4622453C8E}" type="slidenum">
              <a:rPr lang="en-US" smtClean="0"/>
              <a:pPr/>
              <a:t>‹#›</a:t>
            </a:fld>
            <a:endParaRPr lang="en-US" dirty="0"/>
          </a:p>
        </p:txBody>
      </p:sp>
    </p:spTree>
    <p:extLst>
      <p:ext uri="{BB962C8B-B14F-4D97-AF65-F5344CB8AC3E}">
        <p14:creationId xmlns:p14="http://schemas.microsoft.com/office/powerpoint/2010/main" val="3150741750"/>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11/12/2025</a:t>
            </a:fld>
            <a:endParaRPr lang="en-US" dirty="0"/>
          </a:p>
        </p:txBody>
      </p:sp>
      <p:sp>
        <p:nvSpPr>
          <p:cNvPr id="5" name="Footer Placeholder 4"/>
          <p:cNvSpPr>
            <a:spLocks noGrp="1"/>
          </p:cNvSpPr>
          <p:nvPr>
            <p:ph type="ftr" sz="quarter" idx="11"/>
          </p:nvPr>
        </p:nvSpPr>
        <p:spPr/>
        <p:txBody>
          <a:bodyPr/>
          <a:lstStyle/>
          <a:p>
            <a:r>
              <a:rPr lang="en-US"/>
              <a:t>No disclosures</a:t>
            </a:r>
            <a:endParaRPr lang="en-US" dirty="0"/>
          </a:p>
        </p:txBody>
      </p:sp>
      <p:sp>
        <p:nvSpPr>
          <p:cNvPr id="6" name="Slide Number Placeholder 5"/>
          <p:cNvSpPr>
            <a:spLocks noGrp="1"/>
          </p:cNvSpPr>
          <p:nvPr>
            <p:ph type="sldNum" sz="quarter" idx="12"/>
          </p:nvPr>
        </p:nvSpPr>
        <p:spPr/>
        <p:txBody>
          <a:bodyPr/>
          <a:lstStyle/>
          <a:p>
            <a:fld id="{EDA472AE-FF42-7F4F-86F0-AC4622453C8E}" type="slidenum">
              <a:rPr lang="en-US" smtClean="0"/>
              <a:pPr/>
              <a:t>‹#›</a:t>
            </a:fld>
            <a:endParaRPr lang="en-US" dirty="0"/>
          </a:p>
        </p:txBody>
      </p:sp>
    </p:spTree>
    <p:extLst>
      <p:ext uri="{BB962C8B-B14F-4D97-AF65-F5344CB8AC3E}">
        <p14:creationId xmlns:p14="http://schemas.microsoft.com/office/powerpoint/2010/main" val="1923781585"/>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11/12/2025</a:t>
            </a:fld>
            <a:endParaRPr lang="en-US" dirty="0"/>
          </a:p>
        </p:txBody>
      </p:sp>
      <p:sp>
        <p:nvSpPr>
          <p:cNvPr id="5" name="Footer Placeholder 4"/>
          <p:cNvSpPr>
            <a:spLocks noGrp="1"/>
          </p:cNvSpPr>
          <p:nvPr>
            <p:ph type="ftr" sz="quarter" idx="11"/>
          </p:nvPr>
        </p:nvSpPr>
        <p:spPr/>
        <p:txBody>
          <a:bodyPr/>
          <a:lstStyle/>
          <a:p>
            <a:r>
              <a:rPr lang="en-US"/>
              <a:t>No disclosures</a:t>
            </a:r>
            <a:endParaRPr lang="en-US" dirty="0"/>
          </a:p>
        </p:txBody>
      </p:sp>
      <p:sp>
        <p:nvSpPr>
          <p:cNvPr id="6" name="Slide Number Placeholder 5"/>
          <p:cNvSpPr>
            <a:spLocks noGrp="1"/>
          </p:cNvSpPr>
          <p:nvPr>
            <p:ph type="sldNum" sz="quarter" idx="12"/>
          </p:nvPr>
        </p:nvSpPr>
        <p:spPr/>
        <p:txBody>
          <a:bodyPr/>
          <a:lstStyle/>
          <a:p>
            <a:fld id="{EDA472AE-FF42-7F4F-86F0-AC4622453C8E}" type="slidenum">
              <a:rPr lang="en-US" smtClean="0"/>
              <a:pPr/>
              <a:t>‹#›</a:t>
            </a:fld>
            <a:endParaRPr lang="en-US" dirty="0"/>
          </a:p>
        </p:txBody>
      </p:sp>
    </p:spTree>
    <p:extLst>
      <p:ext uri="{BB962C8B-B14F-4D97-AF65-F5344CB8AC3E}">
        <p14:creationId xmlns:p14="http://schemas.microsoft.com/office/powerpoint/2010/main" val="1336109105"/>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Title Slide (Blu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E257B79-8E7B-C741-823C-16629AA3F5B1}"/>
              </a:ext>
            </a:extLst>
          </p:cNvPr>
          <p:cNvSpPr>
            <a:spLocks noGrp="1"/>
          </p:cNvSpPr>
          <p:nvPr>
            <p:ph type="ctrTitle" hasCustomPrompt="1"/>
          </p:nvPr>
        </p:nvSpPr>
        <p:spPr>
          <a:xfrm>
            <a:off x="1524000" y="2830934"/>
            <a:ext cx="9144000" cy="1425673"/>
          </a:xfrm>
        </p:spPr>
        <p:txBody>
          <a:bodyPr anchor="t" anchorCtr="0"/>
          <a:lstStyle>
            <a:lvl1pPr algn="ctr">
              <a:lnSpc>
                <a:spcPts val="5400"/>
              </a:lnSpc>
              <a:defRPr sz="6000">
                <a:solidFill>
                  <a:srgbClr val="FFFFFF"/>
                </a:solidFill>
              </a:defRPr>
            </a:lvl1pPr>
          </a:lstStyle>
          <a:p>
            <a:r>
              <a:rPr lang="en-US" dirty="0"/>
              <a:t>Click to edit Master </a:t>
            </a:r>
            <a:br>
              <a:rPr lang="en-US" dirty="0"/>
            </a:br>
            <a:r>
              <a:rPr lang="en-US" dirty="0"/>
              <a:t>title style</a:t>
            </a:r>
          </a:p>
        </p:txBody>
      </p:sp>
      <p:sp>
        <p:nvSpPr>
          <p:cNvPr id="9" name="Subtitle 2">
            <a:extLst>
              <a:ext uri="{FF2B5EF4-FFF2-40B4-BE49-F238E27FC236}">
                <a16:creationId xmlns:a16="http://schemas.microsoft.com/office/drawing/2014/main" id="{2BC42B55-B273-2947-9448-F16BB9AA0B99}"/>
              </a:ext>
            </a:extLst>
          </p:cNvPr>
          <p:cNvSpPr>
            <a:spLocks noGrp="1"/>
          </p:cNvSpPr>
          <p:nvPr>
            <p:ph type="subTitle" idx="1"/>
          </p:nvPr>
        </p:nvSpPr>
        <p:spPr>
          <a:xfrm>
            <a:off x="1524000" y="4348683"/>
            <a:ext cx="9144000" cy="90541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Rectangle 1">
            <a:extLst>
              <a:ext uri="{FF2B5EF4-FFF2-40B4-BE49-F238E27FC236}">
                <a16:creationId xmlns:a16="http://schemas.microsoft.com/office/drawing/2014/main" id="{3BC0FD7B-0B50-1C0F-4D21-7213B55A1727}"/>
              </a:ext>
            </a:extLst>
          </p:cNvPr>
          <p:cNvSpPr/>
          <p:nvPr userDrawn="1"/>
        </p:nvSpPr>
        <p:spPr>
          <a:xfrm>
            <a:off x="0" y="0"/>
            <a:ext cx="12192000" cy="6858000"/>
          </a:xfrm>
          <a:prstGeom prst="rect">
            <a:avLst/>
          </a:prstGeom>
          <a:solidFill>
            <a:srgbClr val="004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7C8A"/>
              </a:solidFill>
            </a:endParaRPr>
          </a:p>
        </p:txBody>
      </p:sp>
      <p:pic>
        <p:nvPicPr>
          <p:cNvPr id="3" name="Picture 2">
            <a:extLst>
              <a:ext uri="{FF2B5EF4-FFF2-40B4-BE49-F238E27FC236}">
                <a16:creationId xmlns:a16="http://schemas.microsoft.com/office/drawing/2014/main" id="{273EC4CC-51F2-6486-C235-F28F4111DF85}"/>
              </a:ext>
            </a:extLst>
          </p:cNvPr>
          <p:cNvPicPr>
            <a:picLocks noChangeAspect="1"/>
          </p:cNvPicPr>
          <p:nvPr userDrawn="1"/>
        </p:nvPicPr>
        <p:blipFill rotWithShape="1">
          <a:blip r:embed="rId2">
            <a:lum/>
            <a:alphaModFix amt="12000"/>
            <a:extLst>
              <a:ext uri="{28A0092B-C50C-407E-A947-70E740481C1C}">
                <a14:useLocalDpi xmlns:a14="http://schemas.microsoft.com/office/drawing/2010/main" val="0"/>
              </a:ext>
            </a:extLst>
          </a:blip>
          <a:srcRect r="25443"/>
          <a:stretch/>
        </p:blipFill>
        <p:spPr>
          <a:xfrm>
            <a:off x="7143605" y="0"/>
            <a:ext cx="5048395" cy="6858000"/>
          </a:xfrm>
          <a:prstGeom prst="rect">
            <a:avLst/>
          </a:prstGeom>
        </p:spPr>
      </p:pic>
      <p:pic>
        <p:nvPicPr>
          <p:cNvPr id="4" name="Picture 3">
            <a:extLst>
              <a:ext uri="{FF2B5EF4-FFF2-40B4-BE49-F238E27FC236}">
                <a16:creationId xmlns:a16="http://schemas.microsoft.com/office/drawing/2014/main" id="{72FCEBC0-8AEB-A2EE-15D5-3EB096529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1295" y="871306"/>
            <a:ext cx="3661561" cy="1441429"/>
          </a:xfrm>
          <a:prstGeom prst="rect">
            <a:avLst/>
          </a:prstGeom>
        </p:spPr>
      </p:pic>
    </p:spTree>
    <p:extLst>
      <p:ext uri="{BB962C8B-B14F-4D97-AF65-F5344CB8AC3E}">
        <p14:creationId xmlns:p14="http://schemas.microsoft.com/office/powerpoint/2010/main" val="2871538432"/>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Disclaimer (MUST BE INCLUDE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1710F5-E7F9-EE48-B96F-0FBCE5964119}"/>
              </a:ext>
            </a:extLst>
          </p:cNvPr>
          <p:cNvSpPr>
            <a:spLocks noGrp="1"/>
          </p:cNvSpPr>
          <p:nvPr>
            <p:ph type="ftr" sz="quarter" idx="10"/>
          </p:nvPr>
        </p:nvSpPr>
        <p:spPr/>
        <p:txBody>
          <a:bodyPr/>
          <a:lstStyle/>
          <a:p>
            <a:r>
              <a:rPr lang="en-US"/>
              <a:t>No disclosures</a:t>
            </a:r>
            <a:endParaRPr lang="en-US" dirty="0"/>
          </a:p>
        </p:txBody>
      </p:sp>
      <p:sp>
        <p:nvSpPr>
          <p:cNvPr id="8" name="Slide Number Placeholder 7">
            <a:extLst>
              <a:ext uri="{FF2B5EF4-FFF2-40B4-BE49-F238E27FC236}">
                <a16:creationId xmlns:a16="http://schemas.microsoft.com/office/drawing/2014/main" id="{22501B89-25B4-5D48-BF99-C65FC9527C82}"/>
              </a:ext>
            </a:extLst>
          </p:cNvPr>
          <p:cNvSpPr>
            <a:spLocks noGrp="1"/>
          </p:cNvSpPr>
          <p:nvPr>
            <p:ph type="sldNum" sz="quarter" idx="11"/>
          </p:nvPr>
        </p:nvSpPr>
        <p:spPr/>
        <p:txBody>
          <a:bodyPr/>
          <a:lstStyle/>
          <a:p>
            <a:fld id="{EDA472AE-FF42-7F4F-86F0-AC4622453C8E}" type="slidenum">
              <a:rPr lang="en-US" smtClean="0"/>
              <a:pPr/>
              <a:t>‹#›</a:t>
            </a:fld>
            <a:endParaRPr lang="en-US" dirty="0"/>
          </a:p>
        </p:txBody>
      </p:sp>
      <p:sp>
        <p:nvSpPr>
          <p:cNvPr id="2" name="TextBox 1">
            <a:extLst>
              <a:ext uri="{FF2B5EF4-FFF2-40B4-BE49-F238E27FC236}">
                <a16:creationId xmlns:a16="http://schemas.microsoft.com/office/drawing/2014/main" id="{6AB16009-8E15-633E-DC9C-E8A70A3631C7}"/>
              </a:ext>
            </a:extLst>
          </p:cNvPr>
          <p:cNvSpPr txBox="1"/>
          <p:nvPr userDrawn="1"/>
        </p:nvSpPr>
        <p:spPr>
          <a:xfrm>
            <a:off x="227072" y="2432515"/>
            <a:ext cx="1051559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0" i="0" dirty="0">
                <a:latin typeface="+mj-lt"/>
                <a:cs typeface="Calibri Light" panose="020F0302020204030204" pitchFamily="34" charset="0"/>
              </a:rPr>
              <a:t>Disclaimer</a:t>
            </a:r>
          </a:p>
          <a:p>
            <a:pPr algn="l"/>
            <a:endParaRPr lang="en-US" sz="6000" dirty="0"/>
          </a:p>
        </p:txBody>
      </p:sp>
      <p:sp>
        <p:nvSpPr>
          <p:cNvPr id="3" name="TextBox 2">
            <a:extLst>
              <a:ext uri="{FF2B5EF4-FFF2-40B4-BE49-F238E27FC236}">
                <a16:creationId xmlns:a16="http://schemas.microsoft.com/office/drawing/2014/main" id="{A558A1E6-A59C-61CF-FC13-6E2B5C5D7D79}"/>
              </a:ext>
            </a:extLst>
          </p:cNvPr>
          <p:cNvSpPr txBox="1"/>
          <p:nvPr userDrawn="1"/>
        </p:nvSpPr>
        <p:spPr>
          <a:xfrm>
            <a:off x="228598" y="3402011"/>
            <a:ext cx="106462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bg1">
                    <a:lumMod val="50000"/>
                  </a:schemeClr>
                </a:solidFill>
                <a:latin typeface="+mj-lt"/>
              </a:rPr>
              <a:t>The content, views, opinions, and information presented herein are the presenter’s own and do not necessarily reflect the views of Children’s Hospital Los Angeles (CHLA). Presentation at CHLA events or in connection with CHLA activities does not constitute an endorsement by CHLA of the presenter’s views, and CHLA specifically disclaims any legal liability or responsibility for the presentation’s content.</a:t>
            </a:r>
          </a:p>
        </p:txBody>
      </p:sp>
    </p:spTree>
    <p:extLst>
      <p:ext uri="{BB962C8B-B14F-4D97-AF65-F5344CB8AC3E}">
        <p14:creationId xmlns:p14="http://schemas.microsoft.com/office/powerpoint/2010/main" val="268178109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415667" y="1108233"/>
            <a:ext cx="7113200" cy="16596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3333">
                <a:solidFill>
                  <a:schemeClr val="lt1"/>
                </a:solidFill>
              </a:defRPr>
            </a:lvl1pPr>
            <a:lvl2pPr lvl="1">
              <a:spcBef>
                <a:spcPts val="0"/>
              </a:spcBef>
              <a:spcAft>
                <a:spcPts val="0"/>
              </a:spcAft>
              <a:buClr>
                <a:schemeClr val="lt1"/>
              </a:buClr>
              <a:buSzPts val="10000"/>
              <a:buNone/>
              <a:defRPr sz="13333">
                <a:solidFill>
                  <a:schemeClr val="lt1"/>
                </a:solidFill>
              </a:defRPr>
            </a:lvl2pPr>
            <a:lvl3pPr lvl="2">
              <a:spcBef>
                <a:spcPts val="0"/>
              </a:spcBef>
              <a:spcAft>
                <a:spcPts val="0"/>
              </a:spcAft>
              <a:buClr>
                <a:schemeClr val="lt1"/>
              </a:buClr>
              <a:buSzPts val="10000"/>
              <a:buNone/>
              <a:defRPr sz="13333">
                <a:solidFill>
                  <a:schemeClr val="lt1"/>
                </a:solidFill>
              </a:defRPr>
            </a:lvl3pPr>
            <a:lvl4pPr lvl="3">
              <a:spcBef>
                <a:spcPts val="0"/>
              </a:spcBef>
              <a:spcAft>
                <a:spcPts val="0"/>
              </a:spcAft>
              <a:buClr>
                <a:schemeClr val="lt1"/>
              </a:buClr>
              <a:buSzPts val="10000"/>
              <a:buNone/>
              <a:defRPr sz="13333">
                <a:solidFill>
                  <a:schemeClr val="lt1"/>
                </a:solidFill>
              </a:defRPr>
            </a:lvl4pPr>
            <a:lvl5pPr lvl="4">
              <a:spcBef>
                <a:spcPts val="0"/>
              </a:spcBef>
              <a:spcAft>
                <a:spcPts val="0"/>
              </a:spcAft>
              <a:buClr>
                <a:schemeClr val="lt1"/>
              </a:buClr>
              <a:buSzPts val="10000"/>
              <a:buNone/>
              <a:defRPr sz="13333">
                <a:solidFill>
                  <a:schemeClr val="lt1"/>
                </a:solidFill>
              </a:defRPr>
            </a:lvl5pPr>
            <a:lvl6pPr lvl="5">
              <a:spcBef>
                <a:spcPts val="0"/>
              </a:spcBef>
              <a:spcAft>
                <a:spcPts val="0"/>
              </a:spcAft>
              <a:buClr>
                <a:schemeClr val="lt1"/>
              </a:buClr>
              <a:buSzPts val="10000"/>
              <a:buNone/>
              <a:defRPr sz="13333">
                <a:solidFill>
                  <a:schemeClr val="lt1"/>
                </a:solidFill>
              </a:defRPr>
            </a:lvl6pPr>
            <a:lvl7pPr lvl="6">
              <a:spcBef>
                <a:spcPts val="0"/>
              </a:spcBef>
              <a:spcAft>
                <a:spcPts val="0"/>
              </a:spcAft>
              <a:buClr>
                <a:schemeClr val="lt1"/>
              </a:buClr>
              <a:buSzPts val="10000"/>
              <a:buNone/>
              <a:defRPr sz="13333">
                <a:solidFill>
                  <a:schemeClr val="lt1"/>
                </a:solidFill>
              </a:defRPr>
            </a:lvl7pPr>
            <a:lvl8pPr lvl="7">
              <a:spcBef>
                <a:spcPts val="0"/>
              </a:spcBef>
              <a:spcAft>
                <a:spcPts val="0"/>
              </a:spcAft>
              <a:buClr>
                <a:schemeClr val="lt1"/>
              </a:buClr>
              <a:buSzPts val="10000"/>
              <a:buNone/>
              <a:defRPr sz="13333">
                <a:solidFill>
                  <a:schemeClr val="lt1"/>
                </a:solidFill>
              </a:defRPr>
            </a:lvl8pPr>
            <a:lvl9pPr lvl="8">
              <a:spcBef>
                <a:spcPts val="0"/>
              </a:spcBef>
              <a:spcAft>
                <a:spcPts val="0"/>
              </a:spcAft>
              <a:buClr>
                <a:schemeClr val="lt1"/>
              </a:buClr>
              <a:buSzPts val="10000"/>
              <a:buNone/>
              <a:defRPr sz="13333">
                <a:solidFill>
                  <a:schemeClr val="lt1"/>
                </a:solidFill>
              </a:defRPr>
            </a:lvl9pPr>
          </a:lstStyle>
          <a:p>
            <a:r>
              <a:t>xx%</a:t>
            </a:r>
          </a:p>
        </p:txBody>
      </p:sp>
      <p:sp>
        <p:nvSpPr>
          <p:cNvPr id="56" name="Google Shape;56;p11"/>
          <p:cNvSpPr txBox="1">
            <a:spLocks noGrp="1"/>
          </p:cNvSpPr>
          <p:nvPr>
            <p:ph type="body" idx="1"/>
          </p:nvPr>
        </p:nvSpPr>
        <p:spPr>
          <a:xfrm>
            <a:off x="415600" y="2828567"/>
            <a:ext cx="7113200" cy="1256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Clr>
                <a:schemeClr val="accent2"/>
              </a:buClr>
              <a:buSzPts val="1300"/>
              <a:buChar char="●"/>
              <a:defRPr>
                <a:solidFill>
                  <a:schemeClr val="accent2"/>
                </a:solidFill>
              </a:defRPr>
            </a:lvl1pPr>
            <a:lvl2pPr marL="1219170" lvl="1" indent="-397923">
              <a:spcBef>
                <a:spcPts val="0"/>
              </a:spcBef>
              <a:spcAft>
                <a:spcPts val="0"/>
              </a:spcAft>
              <a:buClr>
                <a:schemeClr val="accent2"/>
              </a:buClr>
              <a:buSzPts val="1100"/>
              <a:buChar char="○"/>
              <a:defRPr>
                <a:solidFill>
                  <a:schemeClr val="accent2"/>
                </a:solidFill>
              </a:defRPr>
            </a:lvl2pPr>
            <a:lvl3pPr marL="1828754" lvl="2" indent="-397923">
              <a:spcBef>
                <a:spcPts val="0"/>
              </a:spcBef>
              <a:spcAft>
                <a:spcPts val="0"/>
              </a:spcAft>
              <a:buClr>
                <a:schemeClr val="accent2"/>
              </a:buClr>
              <a:buSzPts val="1100"/>
              <a:buChar char="■"/>
              <a:defRPr>
                <a:solidFill>
                  <a:schemeClr val="accent2"/>
                </a:solidFill>
              </a:defRPr>
            </a:lvl3pPr>
            <a:lvl4pPr marL="2438339" lvl="3" indent="-397923">
              <a:spcBef>
                <a:spcPts val="0"/>
              </a:spcBef>
              <a:spcAft>
                <a:spcPts val="0"/>
              </a:spcAft>
              <a:buClr>
                <a:schemeClr val="accent2"/>
              </a:buClr>
              <a:buSzPts val="1100"/>
              <a:buChar char="●"/>
              <a:defRPr>
                <a:solidFill>
                  <a:schemeClr val="accent2"/>
                </a:solidFill>
              </a:defRPr>
            </a:lvl4pPr>
            <a:lvl5pPr marL="3047924" lvl="4" indent="-397923">
              <a:spcBef>
                <a:spcPts val="0"/>
              </a:spcBef>
              <a:spcAft>
                <a:spcPts val="0"/>
              </a:spcAft>
              <a:buClr>
                <a:schemeClr val="accent2"/>
              </a:buClr>
              <a:buSzPts val="1100"/>
              <a:buChar char="○"/>
              <a:defRPr>
                <a:solidFill>
                  <a:schemeClr val="accent2"/>
                </a:solidFill>
              </a:defRPr>
            </a:lvl5pPr>
            <a:lvl6pPr marL="3657509" lvl="5" indent="-397923">
              <a:spcBef>
                <a:spcPts val="0"/>
              </a:spcBef>
              <a:spcAft>
                <a:spcPts val="0"/>
              </a:spcAft>
              <a:buClr>
                <a:schemeClr val="accent2"/>
              </a:buClr>
              <a:buSzPts val="1100"/>
              <a:buChar char="■"/>
              <a:defRPr>
                <a:solidFill>
                  <a:schemeClr val="accent2"/>
                </a:solidFill>
              </a:defRPr>
            </a:lvl6pPr>
            <a:lvl7pPr marL="4267093" lvl="6" indent="-397923">
              <a:spcBef>
                <a:spcPts val="0"/>
              </a:spcBef>
              <a:spcAft>
                <a:spcPts val="0"/>
              </a:spcAft>
              <a:buClr>
                <a:schemeClr val="accent2"/>
              </a:buClr>
              <a:buSzPts val="1100"/>
              <a:buChar char="●"/>
              <a:defRPr>
                <a:solidFill>
                  <a:schemeClr val="accent2"/>
                </a:solidFill>
              </a:defRPr>
            </a:lvl7pPr>
            <a:lvl8pPr marL="4876678" lvl="7" indent="-397923">
              <a:spcBef>
                <a:spcPts val="0"/>
              </a:spcBef>
              <a:spcAft>
                <a:spcPts val="0"/>
              </a:spcAft>
              <a:buClr>
                <a:schemeClr val="accent2"/>
              </a:buClr>
              <a:buSzPts val="1100"/>
              <a:buChar char="○"/>
              <a:defRPr>
                <a:solidFill>
                  <a:schemeClr val="accent2"/>
                </a:solidFill>
              </a:defRPr>
            </a:lvl8pPr>
            <a:lvl9pPr marL="5486263" lvl="8" indent="-397923">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950539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sp>
        <p:nvSpPr>
          <p:cNvPr id="124" name="Rectangle"/>
          <p:cNvSpPr/>
          <p:nvPr/>
        </p:nvSpPr>
        <p:spPr>
          <a:xfrm>
            <a:off x="0" y="5962506"/>
            <a:ext cx="12192000" cy="908194"/>
          </a:xfrm>
          <a:prstGeom prst="rect">
            <a:avLst/>
          </a:prstGeom>
          <a:solidFill>
            <a:srgbClr val="3E4E8D"/>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dirty="0"/>
          </a:p>
        </p:txBody>
      </p:sp>
      <p:pic>
        <p:nvPicPr>
          <p:cNvPr id="3" name="Picture 2">
            <a:extLst>
              <a:ext uri="{FF2B5EF4-FFF2-40B4-BE49-F238E27FC236}">
                <a16:creationId xmlns:a16="http://schemas.microsoft.com/office/drawing/2014/main" id="{5DBBAD7F-97A3-A549-8DD2-3F48709C6F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35EDA66-8AEA-0C45-845A-C94FE8499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spTree>
    <p:extLst>
      <p:ext uri="{BB962C8B-B14F-4D97-AF65-F5344CB8AC3E}">
        <p14:creationId xmlns:p14="http://schemas.microsoft.com/office/powerpoint/2010/main" val="697051640"/>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accent3"/>
        </a:solidFill>
        <a:effectLst/>
      </p:bgPr>
    </p:bg>
    <p:spTree>
      <p:nvGrpSpPr>
        <p:cNvPr id="1" name="Shape 14"/>
        <p:cNvGrpSpPr/>
        <p:nvPr/>
      </p:nvGrpSpPr>
      <p:grpSpPr>
        <a:xfrm>
          <a:off x="0" y="0"/>
          <a:ext cx="0" cy="0"/>
          <a:chOff x="0" y="0"/>
          <a:chExt cx="0" cy="0"/>
        </a:xfrm>
      </p:grpSpPr>
      <p:sp>
        <p:nvSpPr>
          <p:cNvPr id="17" name="Google Shape;17;p3"/>
          <p:cNvSpPr txBox="1">
            <a:spLocks noGrp="1"/>
          </p:cNvSpPr>
          <p:nvPr>
            <p:ph type="title"/>
          </p:nvPr>
        </p:nvSpPr>
        <p:spPr>
          <a:xfrm>
            <a:off x="415600" y="719633"/>
            <a:ext cx="11360800" cy="17100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8" name="Google Shape;18;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0832147"/>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8" name="Google Shape;28;p5"/>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415600" y="2007600"/>
            <a:ext cx="5333200" cy="41016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6443200" y="2007600"/>
            <a:ext cx="5333200" cy="41016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41664539"/>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8" name="Google Shape;38;p7"/>
          <p:cNvSpPr txBox="1">
            <a:spLocks noGrp="1"/>
          </p:cNvSpPr>
          <p:nvPr>
            <p:ph type="title"/>
          </p:nvPr>
        </p:nvSpPr>
        <p:spPr>
          <a:xfrm>
            <a:off x="415633" y="667900"/>
            <a:ext cx="4170000" cy="24388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415600" y="3187533"/>
            <a:ext cx="4170000" cy="30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Clr>
                <a:schemeClr val="accent2"/>
              </a:buClr>
              <a:buSzPts val="1300"/>
              <a:buChar char="●"/>
              <a:defRPr>
                <a:solidFill>
                  <a:schemeClr val="accent2"/>
                </a:solidFill>
              </a:defRPr>
            </a:lvl1pPr>
            <a:lvl2pPr marL="1219170" lvl="1" indent="-397923">
              <a:spcBef>
                <a:spcPts val="0"/>
              </a:spcBef>
              <a:spcAft>
                <a:spcPts val="0"/>
              </a:spcAft>
              <a:buClr>
                <a:schemeClr val="accent2"/>
              </a:buClr>
              <a:buSzPts val="1100"/>
              <a:buChar char="○"/>
              <a:defRPr>
                <a:solidFill>
                  <a:schemeClr val="accent2"/>
                </a:solidFill>
              </a:defRPr>
            </a:lvl2pPr>
            <a:lvl3pPr marL="1828754" lvl="2" indent="-397923">
              <a:spcBef>
                <a:spcPts val="0"/>
              </a:spcBef>
              <a:spcAft>
                <a:spcPts val="0"/>
              </a:spcAft>
              <a:buClr>
                <a:schemeClr val="accent2"/>
              </a:buClr>
              <a:buSzPts val="1100"/>
              <a:buChar char="■"/>
              <a:defRPr>
                <a:solidFill>
                  <a:schemeClr val="accent2"/>
                </a:solidFill>
              </a:defRPr>
            </a:lvl3pPr>
            <a:lvl4pPr marL="2438339" lvl="3" indent="-397923">
              <a:spcBef>
                <a:spcPts val="0"/>
              </a:spcBef>
              <a:spcAft>
                <a:spcPts val="0"/>
              </a:spcAft>
              <a:buClr>
                <a:schemeClr val="accent2"/>
              </a:buClr>
              <a:buSzPts val="1100"/>
              <a:buChar char="●"/>
              <a:defRPr>
                <a:solidFill>
                  <a:schemeClr val="accent2"/>
                </a:solidFill>
              </a:defRPr>
            </a:lvl4pPr>
            <a:lvl5pPr marL="3047924" lvl="4" indent="-397923">
              <a:spcBef>
                <a:spcPts val="0"/>
              </a:spcBef>
              <a:spcAft>
                <a:spcPts val="0"/>
              </a:spcAft>
              <a:buClr>
                <a:schemeClr val="accent2"/>
              </a:buClr>
              <a:buSzPts val="1100"/>
              <a:buChar char="○"/>
              <a:defRPr>
                <a:solidFill>
                  <a:schemeClr val="accent2"/>
                </a:solidFill>
              </a:defRPr>
            </a:lvl5pPr>
            <a:lvl6pPr marL="3657509" lvl="5" indent="-397923">
              <a:spcBef>
                <a:spcPts val="0"/>
              </a:spcBef>
              <a:spcAft>
                <a:spcPts val="0"/>
              </a:spcAft>
              <a:buClr>
                <a:schemeClr val="accent2"/>
              </a:buClr>
              <a:buSzPts val="1100"/>
              <a:buChar char="■"/>
              <a:defRPr>
                <a:solidFill>
                  <a:schemeClr val="accent2"/>
                </a:solidFill>
              </a:defRPr>
            </a:lvl6pPr>
            <a:lvl7pPr marL="4267093" lvl="6" indent="-397923">
              <a:spcBef>
                <a:spcPts val="0"/>
              </a:spcBef>
              <a:spcAft>
                <a:spcPts val="0"/>
              </a:spcAft>
              <a:buClr>
                <a:schemeClr val="accent2"/>
              </a:buClr>
              <a:buSzPts val="1100"/>
              <a:buChar char="●"/>
              <a:defRPr>
                <a:solidFill>
                  <a:schemeClr val="accent2"/>
                </a:solidFill>
              </a:defRPr>
            </a:lvl7pPr>
            <a:lvl8pPr marL="4876678" lvl="7" indent="-397923">
              <a:spcBef>
                <a:spcPts val="0"/>
              </a:spcBef>
              <a:spcAft>
                <a:spcPts val="0"/>
              </a:spcAft>
              <a:buClr>
                <a:schemeClr val="accent2"/>
              </a:buClr>
              <a:buSzPts val="1100"/>
              <a:buChar char="○"/>
              <a:defRPr>
                <a:solidFill>
                  <a:schemeClr val="accent2"/>
                </a:solidFill>
              </a:defRPr>
            </a:lvl8pPr>
            <a:lvl9pPr marL="5486263" lvl="8" indent="-397923">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53761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2" name="Google Shape;52;p10"/>
          <p:cNvSpPr txBox="1">
            <a:spLocks noGrp="1"/>
          </p:cNvSpPr>
          <p:nvPr>
            <p:ph type="body" idx="1"/>
          </p:nvPr>
        </p:nvSpPr>
        <p:spPr>
          <a:xfrm>
            <a:off x="415600" y="6028533"/>
            <a:ext cx="10639200" cy="6140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93132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4E9F0D-BA29-8A40-A40B-9B2FDF0EB79C}"/>
              </a:ext>
            </a:extLst>
          </p:cNvPr>
          <p:cNvSpPr/>
          <p:nvPr userDrawn="1"/>
        </p:nvSpPr>
        <p:spPr>
          <a:xfrm>
            <a:off x="0" y="0"/>
            <a:ext cx="12192000" cy="6858000"/>
          </a:xfrm>
          <a:prstGeom prst="rect">
            <a:avLst/>
          </a:prstGeom>
          <a:solidFill>
            <a:srgbClr val="004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7C8A"/>
              </a:solidFill>
            </a:endParaRPr>
          </a:p>
        </p:txBody>
      </p:sp>
      <p:pic>
        <p:nvPicPr>
          <p:cNvPr id="10" name="Picture 9">
            <a:extLst>
              <a:ext uri="{FF2B5EF4-FFF2-40B4-BE49-F238E27FC236}">
                <a16:creationId xmlns:a16="http://schemas.microsoft.com/office/drawing/2014/main" id="{3A7BFF68-41BC-4D4C-AAD5-7EF474A8B2FB}"/>
              </a:ext>
            </a:extLst>
          </p:cNvPr>
          <p:cNvPicPr>
            <a:picLocks noChangeAspect="1"/>
          </p:cNvPicPr>
          <p:nvPr userDrawn="1"/>
        </p:nvPicPr>
        <p:blipFill rotWithShape="1">
          <a:blip r:embed="rId2">
            <a:lum/>
            <a:alphaModFix amt="12000"/>
            <a:extLst>
              <a:ext uri="{28A0092B-C50C-407E-A947-70E740481C1C}">
                <a14:useLocalDpi xmlns:a14="http://schemas.microsoft.com/office/drawing/2010/main" val="0"/>
              </a:ext>
            </a:extLst>
          </a:blip>
          <a:srcRect r="25443"/>
          <a:stretch/>
        </p:blipFill>
        <p:spPr>
          <a:xfrm>
            <a:off x="7143605" y="0"/>
            <a:ext cx="5048395" cy="6858000"/>
          </a:xfrm>
          <a:prstGeom prst="rect">
            <a:avLst/>
          </a:prstGeom>
        </p:spPr>
      </p:pic>
      <p:pic>
        <p:nvPicPr>
          <p:cNvPr id="13" name="Picture 12">
            <a:extLst>
              <a:ext uri="{FF2B5EF4-FFF2-40B4-BE49-F238E27FC236}">
                <a16:creationId xmlns:a16="http://schemas.microsoft.com/office/drawing/2014/main" id="{7B02F3FE-9255-154E-8E19-4826E07DCD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1295" y="871306"/>
            <a:ext cx="3661561" cy="1441429"/>
          </a:xfrm>
          <a:prstGeom prst="rect">
            <a:avLst/>
          </a:prstGeom>
        </p:spPr>
      </p:pic>
      <p:sp>
        <p:nvSpPr>
          <p:cNvPr id="8" name="Title 1">
            <a:extLst>
              <a:ext uri="{FF2B5EF4-FFF2-40B4-BE49-F238E27FC236}">
                <a16:creationId xmlns:a16="http://schemas.microsoft.com/office/drawing/2014/main" id="{2E257B79-8E7B-C741-823C-16629AA3F5B1}"/>
              </a:ext>
            </a:extLst>
          </p:cNvPr>
          <p:cNvSpPr>
            <a:spLocks noGrp="1"/>
          </p:cNvSpPr>
          <p:nvPr>
            <p:ph type="ctrTitle" hasCustomPrompt="1"/>
          </p:nvPr>
        </p:nvSpPr>
        <p:spPr>
          <a:xfrm>
            <a:off x="1524000" y="2830934"/>
            <a:ext cx="9144000" cy="1425673"/>
          </a:xfrm>
        </p:spPr>
        <p:txBody>
          <a:bodyPr anchor="t" anchorCtr="0"/>
          <a:lstStyle>
            <a:lvl1pPr algn="ctr">
              <a:lnSpc>
                <a:spcPts val="5400"/>
              </a:lnSpc>
              <a:defRPr sz="6000">
                <a:solidFill>
                  <a:srgbClr val="FFFFFF"/>
                </a:solidFill>
              </a:defRPr>
            </a:lvl1pPr>
          </a:lstStyle>
          <a:p>
            <a:r>
              <a:rPr lang="en-US" dirty="0"/>
              <a:t>Click to edit Master </a:t>
            </a:r>
            <a:br>
              <a:rPr lang="en-US" dirty="0"/>
            </a:br>
            <a:r>
              <a:rPr lang="en-US" dirty="0"/>
              <a:t>title style</a:t>
            </a:r>
          </a:p>
        </p:txBody>
      </p:sp>
      <p:sp>
        <p:nvSpPr>
          <p:cNvPr id="9" name="Subtitle 2">
            <a:extLst>
              <a:ext uri="{FF2B5EF4-FFF2-40B4-BE49-F238E27FC236}">
                <a16:creationId xmlns:a16="http://schemas.microsoft.com/office/drawing/2014/main" id="{2BC42B55-B273-2947-9448-F16BB9AA0B99}"/>
              </a:ext>
            </a:extLst>
          </p:cNvPr>
          <p:cNvSpPr>
            <a:spLocks noGrp="1"/>
          </p:cNvSpPr>
          <p:nvPr>
            <p:ph type="subTitle" idx="1"/>
          </p:nvPr>
        </p:nvSpPr>
        <p:spPr>
          <a:xfrm>
            <a:off x="1524000" y="4348683"/>
            <a:ext cx="9144000" cy="90541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01633211"/>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isclaimer (MUST BE INCLUDE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1710F5-E7F9-EE48-B96F-0FBCE5964119}"/>
              </a:ext>
            </a:extLst>
          </p:cNvPr>
          <p:cNvSpPr>
            <a:spLocks noGrp="1"/>
          </p:cNvSpPr>
          <p:nvPr>
            <p:ph type="ftr" sz="quarter" idx="10"/>
          </p:nvPr>
        </p:nvSpPr>
        <p:spPr/>
        <p:txBody>
          <a:bodyPr/>
          <a:lstStyle/>
          <a:p>
            <a:r>
              <a:rPr lang="en-US" dirty="0"/>
              <a:t>No disclosures</a:t>
            </a:r>
          </a:p>
        </p:txBody>
      </p:sp>
      <p:sp>
        <p:nvSpPr>
          <p:cNvPr id="8" name="Slide Number Placeholder 7">
            <a:extLst>
              <a:ext uri="{FF2B5EF4-FFF2-40B4-BE49-F238E27FC236}">
                <a16:creationId xmlns:a16="http://schemas.microsoft.com/office/drawing/2014/main" id="{22501B89-25B4-5D48-BF99-C65FC9527C82}"/>
              </a:ext>
            </a:extLst>
          </p:cNvPr>
          <p:cNvSpPr>
            <a:spLocks noGrp="1"/>
          </p:cNvSpPr>
          <p:nvPr>
            <p:ph type="sldNum" sz="quarter" idx="11"/>
          </p:nvPr>
        </p:nvSpPr>
        <p:spPr/>
        <p:txBody>
          <a:bodyPr/>
          <a:lstStyle/>
          <a:p>
            <a:fld id="{EDA472AE-FF42-7F4F-86F0-AC4622453C8E}" type="slidenum">
              <a:rPr lang="en-US" smtClean="0"/>
              <a:pPr/>
              <a:t>‹#›</a:t>
            </a:fld>
            <a:endParaRPr lang="en-US" dirty="0"/>
          </a:p>
        </p:txBody>
      </p:sp>
      <p:sp>
        <p:nvSpPr>
          <p:cNvPr id="6" name="TextBox 5">
            <a:extLst>
              <a:ext uri="{FF2B5EF4-FFF2-40B4-BE49-F238E27FC236}">
                <a16:creationId xmlns:a16="http://schemas.microsoft.com/office/drawing/2014/main" id="{8DD21D1D-E7BD-185E-D4FD-E9FE2AED927B}"/>
              </a:ext>
            </a:extLst>
          </p:cNvPr>
          <p:cNvSpPr txBox="1"/>
          <p:nvPr userDrawn="1"/>
        </p:nvSpPr>
        <p:spPr>
          <a:xfrm>
            <a:off x="227072" y="2432515"/>
            <a:ext cx="1051559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0" i="0" dirty="0">
                <a:latin typeface="+mj-lt"/>
                <a:cs typeface="Calibri Light" panose="020F0302020204030204" pitchFamily="34" charset="0"/>
              </a:rPr>
              <a:t>Disclaimer</a:t>
            </a:r>
          </a:p>
          <a:p>
            <a:pPr algn="l"/>
            <a:endParaRPr lang="en-US" sz="6000" dirty="0"/>
          </a:p>
        </p:txBody>
      </p:sp>
      <p:sp>
        <p:nvSpPr>
          <p:cNvPr id="10" name="TextBox 9">
            <a:extLst>
              <a:ext uri="{FF2B5EF4-FFF2-40B4-BE49-F238E27FC236}">
                <a16:creationId xmlns:a16="http://schemas.microsoft.com/office/drawing/2014/main" id="{794E777F-0C69-FF33-E3ED-3C9402269F7B}"/>
              </a:ext>
            </a:extLst>
          </p:cNvPr>
          <p:cNvSpPr txBox="1"/>
          <p:nvPr userDrawn="1"/>
        </p:nvSpPr>
        <p:spPr>
          <a:xfrm>
            <a:off x="228598" y="3402011"/>
            <a:ext cx="106462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bg1">
                    <a:lumMod val="50000"/>
                  </a:schemeClr>
                </a:solidFill>
                <a:latin typeface="+mj-lt"/>
              </a:rPr>
              <a:t>The content, views, opinions, and information presented herein are the presenter’s own and do not necessarily reflect the views of Children’s Hospital Los Angeles (CHLA). Presentation at CHLA events or in connection with CHLA activities does not constitute an endorsement by CHLA of the presenter’s views, and CHLA specifically disclaims any legal liability or responsibility for the presentation’s content.</a:t>
            </a:r>
          </a:p>
        </p:txBody>
      </p:sp>
    </p:spTree>
    <p:extLst>
      <p:ext uri="{BB962C8B-B14F-4D97-AF65-F5344CB8AC3E}">
        <p14:creationId xmlns:p14="http://schemas.microsoft.com/office/powerpoint/2010/main" val="3315524809"/>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lan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4E9F0D-BA29-8A40-A40B-9B2FDF0EB79C}"/>
              </a:ext>
            </a:extLst>
          </p:cNvPr>
          <p:cNvSpPr/>
          <p:nvPr userDrawn="1"/>
        </p:nvSpPr>
        <p:spPr>
          <a:xfrm>
            <a:off x="0" y="0"/>
            <a:ext cx="12192000" cy="6858000"/>
          </a:xfrm>
          <a:prstGeom prst="rect">
            <a:avLst/>
          </a:prstGeom>
          <a:solidFill>
            <a:srgbClr val="004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7C8A"/>
              </a:solidFill>
            </a:endParaRPr>
          </a:p>
        </p:txBody>
      </p:sp>
      <p:pic>
        <p:nvPicPr>
          <p:cNvPr id="12" name="Picture 11">
            <a:extLst>
              <a:ext uri="{FF2B5EF4-FFF2-40B4-BE49-F238E27FC236}">
                <a16:creationId xmlns:a16="http://schemas.microsoft.com/office/drawing/2014/main" id="{146074BD-AC46-AA4E-9642-7017DE77F425}"/>
              </a:ext>
            </a:extLst>
          </p:cNvPr>
          <p:cNvPicPr>
            <a:picLocks noChangeAspect="1"/>
          </p:cNvPicPr>
          <p:nvPr userDrawn="1"/>
        </p:nvPicPr>
        <p:blipFill rotWithShape="1">
          <a:blip r:embed="rId2">
            <a:lum/>
            <a:alphaModFix amt="12000"/>
            <a:extLst>
              <a:ext uri="{28A0092B-C50C-407E-A947-70E740481C1C}">
                <a14:useLocalDpi xmlns:a14="http://schemas.microsoft.com/office/drawing/2010/main" val="0"/>
              </a:ext>
            </a:extLst>
          </a:blip>
          <a:srcRect r="25443"/>
          <a:stretch/>
        </p:blipFill>
        <p:spPr>
          <a:xfrm>
            <a:off x="7143605" y="0"/>
            <a:ext cx="5048395" cy="6858000"/>
          </a:xfrm>
          <a:prstGeom prst="rect">
            <a:avLst/>
          </a:prstGeom>
        </p:spPr>
      </p:pic>
      <p:sp>
        <p:nvSpPr>
          <p:cNvPr id="7" name="Footer Placeholder 6">
            <a:extLst>
              <a:ext uri="{FF2B5EF4-FFF2-40B4-BE49-F238E27FC236}">
                <a16:creationId xmlns:a16="http://schemas.microsoft.com/office/drawing/2014/main" id="{161710F5-E7F9-EE48-B96F-0FBCE5964119}"/>
              </a:ext>
            </a:extLst>
          </p:cNvPr>
          <p:cNvSpPr>
            <a:spLocks noGrp="1"/>
          </p:cNvSpPr>
          <p:nvPr>
            <p:ph type="ftr" sz="quarter" idx="10"/>
          </p:nvPr>
        </p:nvSpPr>
        <p:spPr/>
        <p:txBody>
          <a:bodyPr/>
          <a:lstStyle>
            <a:lvl1pPr>
              <a:defRPr>
                <a:solidFill>
                  <a:schemeClr val="bg1"/>
                </a:solidFill>
              </a:defRPr>
            </a:lvl1pPr>
          </a:lstStyle>
          <a:p>
            <a:r>
              <a:rPr lang="en-US" dirty="0"/>
              <a:t>No disclosures</a:t>
            </a:r>
          </a:p>
        </p:txBody>
      </p:sp>
      <p:sp>
        <p:nvSpPr>
          <p:cNvPr id="8" name="Slide Number Placeholder 7">
            <a:extLst>
              <a:ext uri="{FF2B5EF4-FFF2-40B4-BE49-F238E27FC236}">
                <a16:creationId xmlns:a16="http://schemas.microsoft.com/office/drawing/2014/main" id="{22501B89-25B4-5D48-BF99-C65FC9527C82}"/>
              </a:ext>
            </a:extLst>
          </p:cNvPr>
          <p:cNvSpPr>
            <a:spLocks noGrp="1"/>
          </p:cNvSpPr>
          <p:nvPr>
            <p:ph type="sldNum" sz="quarter" idx="11"/>
          </p:nvPr>
        </p:nvSpPr>
        <p:spPr/>
        <p:txBody>
          <a:bodyPr/>
          <a:lstStyle/>
          <a:p>
            <a:fld id="{EDA472AE-FF42-7F4F-86F0-AC4622453C8E}" type="slidenum">
              <a:rPr lang="en-US" smtClean="0"/>
              <a:pPr/>
              <a:t>‹#›</a:t>
            </a:fld>
            <a:endParaRPr lang="en-US" dirty="0"/>
          </a:p>
        </p:txBody>
      </p:sp>
      <p:pic>
        <p:nvPicPr>
          <p:cNvPr id="10" name="Picture 9">
            <a:extLst>
              <a:ext uri="{FF2B5EF4-FFF2-40B4-BE49-F238E27FC236}">
                <a16:creationId xmlns:a16="http://schemas.microsoft.com/office/drawing/2014/main" id="{04B463EA-E367-9040-94FC-A7A0E0E773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939" y="6169193"/>
            <a:ext cx="1156355" cy="455217"/>
          </a:xfrm>
          <a:prstGeom prst="rect">
            <a:avLst/>
          </a:prstGeom>
        </p:spPr>
      </p:pic>
    </p:spTree>
    <p:extLst>
      <p:ext uri="{BB962C8B-B14F-4D97-AF65-F5344CB8AC3E}">
        <p14:creationId xmlns:p14="http://schemas.microsoft.com/office/powerpoint/2010/main" val="3468754379"/>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Blank Slide (use for full page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044623"/>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2448" y="704088"/>
            <a:ext cx="9964061" cy="1389888"/>
          </a:xfrm>
        </p:spPr>
        <p:txBody>
          <a:bodyPr vert="horz" lIns="91440" tIns="45720" rIns="91440" bIns="45720" rtlCol="0" anchor="ctr">
            <a:normAutofit/>
          </a:bodyPr>
          <a:lstStyle>
            <a:lvl1pPr>
              <a:defRPr lang="en-US">
                <a:solidFill>
                  <a:schemeClr val="accent1">
                    <a:lumMod val="75000"/>
                  </a:schemeClr>
                </a:solidFill>
                <a:latin typeface="+mn-lt"/>
                <a:cs typeface="Arial" charset="0"/>
              </a:defRPr>
            </a:lvl1pPr>
          </a:lstStyle>
          <a:p>
            <a:pPr lvl="0"/>
            <a:r>
              <a:rPr lang="en-US"/>
              <a:t>Click to edit Master title style</a:t>
            </a:r>
          </a:p>
        </p:txBody>
      </p:sp>
      <p:sp>
        <p:nvSpPr>
          <p:cNvPr id="3" name="Subtitle 2"/>
          <p:cNvSpPr>
            <a:spLocks noGrp="1"/>
          </p:cNvSpPr>
          <p:nvPr>
            <p:ph type="subTitle" idx="1"/>
          </p:nvPr>
        </p:nvSpPr>
        <p:spPr>
          <a:xfrm>
            <a:off x="2094200" y="2770632"/>
            <a:ext cx="9635247" cy="1655762"/>
          </a:xfrm>
        </p:spPr>
        <p:txBody>
          <a:bodyPr vert="horz" lIns="91440" tIns="45720" rIns="91440" bIns="45720" rtlCol="0">
            <a:normAutofit/>
          </a:bodyPr>
          <a:lstStyle>
            <a:lvl1pPr marL="0" indent="0">
              <a:buNone/>
              <a:defRPr lang="en-US" dirty="0">
                <a:solidFill>
                  <a:schemeClr val="accent1">
                    <a:lumMod val="75000"/>
                  </a:schemeClr>
                </a:solidFill>
                <a:latin typeface="+mn-lt"/>
              </a:defRPr>
            </a:lvl1pPr>
          </a:lstStyle>
          <a:p>
            <a:pPr marL="228600" lvl="0" indent="-228600"/>
            <a:r>
              <a:rPr lang="en-US"/>
              <a:t>Click to edit Master subtitle style</a:t>
            </a:r>
          </a:p>
        </p:txBody>
      </p:sp>
      <p:sp>
        <p:nvSpPr>
          <p:cNvPr id="7" name="Rectangle 6">
            <a:extLst>
              <a:ext uri="{FF2B5EF4-FFF2-40B4-BE49-F238E27FC236}">
                <a16:creationId xmlns:a16="http://schemas.microsoft.com/office/drawing/2014/main" id="{DC4E379B-8F23-4238-973B-89B9F94A059D}"/>
              </a:ext>
            </a:extLst>
          </p:cNvPr>
          <p:cNvSpPr/>
          <p:nvPr userDrawn="1"/>
        </p:nvSpPr>
        <p:spPr>
          <a:xfrm>
            <a:off x="-6016" y="0"/>
            <a:ext cx="1359673" cy="6858000"/>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0253F31-D3B5-4676-A8C3-45F7A9966979}"/>
              </a:ext>
            </a:extLst>
          </p:cNvPr>
          <p:cNvCxnSpPr/>
          <p:nvPr userDrawn="1"/>
        </p:nvCxnSpPr>
        <p:spPr>
          <a:xfrm>
            <a:off x="1264257" y="0"/>
            <a:ext cx="0" cy="683966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Date Placeholder 3">
            <a:extLst>
              <a:ext uri="{FF2B5EF4-FFF2-40B4-BE49-F238E27FC236}">
                <a16:creationId xmlns:a16="http://schemas.microsoft.com/office/drawing/2014/main" id="{4414973F-17BB-4F38-B7D3-ADDE4718BF6B}"/>
              </a:ext>
            </a:extLst>
          </p:cNvPr>
          <p:cNvSpPr>
            <a:spLocks noGrp="1"/>
          </p:cNvSpPr>
          <p:nvPr>
            <p:ph type="dt" sz="half" idx="10"/>
          </p:nvPr>
        </p:nvSpPr>
        <p:spPr>
          <a:xfrm>
            <a:off x="1490826" y="6366056"/>
            <a:ext cx="96969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AA6A90-9627-B343-B2F9-B70A478D12D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832598BD-158A-460B-849C-FF9C3905803D}"/>
              </a:ext>
            </a:extLst>
          </p:cNvPr>
          <p:cNvSpPr>
            <a:spLocks noGrp="1"/>
          </p:cNvSpPr>
          <p:nvPr>
            <p:ph type="ftr" sz="quarter" idx="11"/>
          </p:nvPr>
        </p:nvSpPr>
        <p:spPr>
          <a:xfrm>
            <a:off x="2578635" y="6366056"/>
            <a:ext cx="26982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Slide Number Placeholder 5">
            <a:extLst>
              <a:ext uri="{FF2B5EF4-FFF2-40B4-BE49-F238E27FC236}">
                <a16:creationId xmlns:a16="http://schemas.microsoft.com/office/drawing/2014/main" id="{3C05B3C9-7DF4-4A4A-BC38-AFEE1BE4BD00}"/>
              </a:ext>
            </a:extLst>
          </p:cNvPr>
          <p:cNvSpPr>
            <a:spLocks noGrp="1"/>
          </p:cNvSpPr>
          <p:nvPr>
            <p:ph type="sldNum" sz="quarter" idx="12"/>
          </p:nvPr>
        </p:nvSpPr>
        <p:spPr>
          <a:xfrm>
            <a:off x="5394969" y="6366056"/>
            <a:ext cx="71457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0FDCF-5A94-7346-B741-93B1747BC9C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2C0862A-258F-4FA0-9626-7A0DA35A70BF}"/>
              </a:ext>
            </a:extLst>
          </p:cNvPr>
          <p:cNvPicPr>
            <a:picLocks noChangeAspect="1"/>
          </p:cNvPicPr>
          <p:nvPr userDrawn="1"/>
        </p:nvPicPr>
        <p:blipFill>
          <a:blip r:embed="rId3"/>
          <a:stretch>
            <a:fillRect/>
          </a:stretch>
        </p:blipFill>
        <p:spPr>
          <a:xfrm>
            <a:off x="9691781" y="6068907"/>
            <a:ext cx="2322116" cy="667808"/>
          </a:xfrm>
          <a:prstGeom prst="rect">
            <a:avLst/>
          </a:prstGeom>
        </p:spPr>
      </p:pic>
      <p:pic>
        <p:nvPicPr>
          <p:cNvPr id="12" name="Picture 11" descr="A black sign with white text&#10;&#10;Description automatically generated">
            <a:extLst>
              <a:ext uri="{FF2B5EF4-FFF2-40B4-BE49-F238E27FC236}">
                <a16:creationId xmlns:a16="http://schemas.microsoft.com/office/drawing/2014/main" id="{5095EE5A-6A5E-474D-B27B-9F4D6223008F}"/>
              </a:ext>
            </a:extLst>
          </p:cNvPr>
          <p:cNvPicPr>
            <a:picLocks noChangeAspect="1"/>
          </p:cNvPicPr>
          <p:nvPr userDrawn="1"/>
        </p:nvPicPr>
        <p:blipFill>
          <a:blip r:embed="rId4"/>
          <a:stretch>
            <a:fillRect/>
          </a:stretch>
        </p:blipFill>
        <p:spPr>
          <a:xfrm>
            <a:off x="6285653" y="6085989"/>
            <a:ext cx="2993813" cy="623634"/>
          </a:xfrm>
          <a:prstGeom prst="rect">
            <a:avLst/>
          </a:prstGeom>
        </p:spPr>
      </p:pic>
      <p:cxnSp>
        <p:nvCxnSpPr>
          <p:cNvPr id="13" name="Straight Connector 12">
            <a:extLst>
              <a:ext uri="{FF2B5EF4-FFF2-40B4-BE49-F238E27FC236}">
                <a16:creationId xmlns:a16="http://schemas.microsoft.com/office/drawing/2014/main" id="{5BBD4617-05AE-453A-B851-69DBD41A53CA}"/>
              </a:ext>
            </a:extLst>
          </p:cNvPr>
          <p:cNvCxnSpPr>
            <a:cxnSpLocks/>
          </p:cNvCxnSpPr>
          <p:nvPr userDrawn="1"/>
        </p:nvCxnSpPr>
        <p:spPr>
          <a:xfrm>
            <a:off x="9455573" y="6068907"/>
            <a:ext cx="0" cy="6407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08721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428F9-EF5C-4CE5-868A-178DDF162E9D}"/>
              </a:ext>
            </a:extLst>
          </p:cNvPr>
          <p:cNvSpPr>
            <a:spLocks noGrp="1"/>
          </p:cNvSpPr>
          <p:nvPr>
            <p:ph type="title"/>
          </p:nvPr>
        </p:nvSpPr>
        <p:spPr/>
        <p:txBody>
          <a:bodyPr/>
          <a:lstStyle>
            <a:lvl1pPr>
              <a:defRPr>
                <a:solidFill>
                  <a:schemeClr val="accent1">
                    <a:lumMod val="75000"/>
                  </a:schemeClr>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04156CD7-FA9C-4CAA-AB3F-7262A5D22A77}"/>
              </a:ext>
            </a:extLst>
          </p:cNvPr>
          <p:cNvSpPr>
            <a:spLocks noGrp="1"/>
          </p:cNvSpPr>
          <p:nvPr>
            <p:ph idx="1"/>
          </p:nvPr>
        </p:nvSpPr>
        <p:spPr/>
        <p:txBody>
          <a:bodyPr/>
          <a:lstStyle>
            <a:lvl1pPr>
              <a:defRPr>
                <a:solidFill>
                  <a:schemeClr val="accent1">
                    <a:lumMod val="75000"/>
                  </a:schemeClr>
                </a:solidFill>
                <a:latin typeface="+mn-lt"/>
              </a:defRPr>
            </a:lvl1pPr>
            <a:lvl2pPr>
              <a:defRPr>
                <a:solidFill>
                  <a:schemeClr val="accent1">
                    <a:lumMod val="75000"/>
                  </a:schemeClr>
                </a:solidFill>
                <a:latin typeface="+mn-lt"/>
              </a:defRPr>
            </a:lvl2pPr>
            <a:lvl3pPr>
              <a:defRPr>
                <a:solidFill>
                  <a:schemeClr val="accent1">
                    <a:lumMod val="75000"/>
                  </a:schemeClr>
                </a:solidFill>
                <a:latin typeface="+mn-lt"/>
              </a:defRPr>
            </a:lvl3pPr>
            <a:lvl4pPr>
              <a:defRPr>
                <a:solidFill>
                  <a:schemeClr val="accent1">
                    <a:lumMod val="75000"/>
                  </a:schemeClr>
                </a:solidFill>
                <a:latin typeface="+mn-lt"/>
              </a:defRPr>
            </a:lvl4pPr>
            <a:lvl5pPr>
              <a:defRPr>
                <a:solidFill>
                  <a:schemeClr val="accent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226DE-9CDF-4BA8-8905-25AE2FCF8D66}"/>
              </a:ext>
            </a:extLst>
          </p:cNvPr>
          <p:cNvSpPr>
            <a:spLocks noGrp="1"/>
          </p:cNvSpPr>
          <p:nvPr>
            <p:ph type="dt" sz="half" idx="10"/>
          </p:nvPr>
        </p:nvSpPr>
        <p:spPr>
          <a:xfrm>
            <a:off x="838200" y="6356350"/>
            <a:ext cx="996950" cy="365125"/>
          </a:xfrm>
        </p:spPr>
        <p:txBody>
          <a:bodyPr/>
          <a:lstStyle/>
          <a:p>
            <a:fld id="{5A46D723-07D8-470A-B478-9DA894F4E64D}" type="datetimeFigureOut">
              <a:rPr lang="en-US" smtClean="0"/>
              <a:t>11/12/2025</a:t>
            </a:fld>
            <a:endParaRPr lang="en-US"/>
          </a:p>
        </p:txBody>
      </p:sp>
      <p:sp>
        <p:nvSpPr>
          <p:cNvPr id="5" name="Footer Placeholder 4">
            <a:extLst>
              <a:ext uri="{FF2B5EF4-FFF2-40B4-BE49-F238E27FC236}">
                <a16:creationId xmlns:a16="http://schemas.microsoft.com/office/drawing/2014/main" id="{82C4B51D-AD31-404F-AF53-663515ABF2A7}"/>
              </a:ext>
            </a:extLst>
          </p:cNvPr>
          <p:cNvSpPr>
            <a:spLocks noGrp="1"/>
          </p:cNvSpPr>
          <p:nvPr>
            <p:ph type="ftr" sz="quarter" idx="11"/>
          </p:nvPr>
        </p:nvSpPr>
        <p:spPr>
          <a:xfrm>
            <a:off x="1997711" y="6352240"/>
            <a:ext cx="4497056" cy="365125"/>
          </a:xfrm>
        </p:spPr>
        <p:txBody>
          <a:bodyPr/>
          <a:lstStyle/>
          <a:p>
            <a:endParaRPr lang="en-US"/>
          </a:p>
        </p:txBody>
      </p:sp>
      <p:sp>
        <p:nvSpPr>
          <p:cNvPr id="6" name="Slide Number Placeholder 5">
            <a:extLst>
              <a:ext uri="{FF2B5EF4-FFF2-40B4-BE49-F238E27FC236}">
                <a16:creationId xmlns:a16="http://schemas.microsoft.com/office/drawing/2014/main" id="{94D0EF86-72F7-48D6-83ED-5D4A029102BF}"/>
              </a:ext>
            </a:extLst>
          </p:cNvPr>
          <p:cNvSpPr>
            <a:spLocks noGrp="1"/>
          </p:cNvSpPr>
          <p:nvPr>
            <p:ph type="sldNum" sz="quarter" idx="12"/>
          </p:nvPr>
        </p:nvSpPr>
        <p:spPr>
          <a:xfrm>
            <a:off x="6645650" y="6352239"/>
            <a:ext cx="793675" cy="365125"/>
          </a:xfrm>
        </p:spPr>
        <p:txBody>
          <a:bodyPr/>
          <a:lstStyle/>
          <a:p>
            <a:fld id="{E4C3D464-1176-4854-A654-D5A3D9DC7F94}" type="slidenum">
              <a:rPr lang="en-US" smtClean="0"/>
              <a:t>‹#›</a:t>
            </a:fld>
            <a:endParaRPr lang="en-US"/>
          </a:p>
        </p:txBody>
      </p:sp>
      <p:sp>
        <p:nvSpPr>
          <p:cNvPr id="7" name="Rectangle 6">
            <a:extLst>
              <a:ext uri="{FF2B5EF4-FFF2-40B4-BE49-F238E27FC236}">
                <a16:creationId xmlns:a16="http://schemas.microsoft.com/office/drawing/2014/main" id="{BFFA927A-4B2B-4329-BEA1-ED67AA0727C7}"/>
              </a:ext>
            </a:extLst>
          </p:cNvPr>
          <p:cNvSpPr/>
          <p:nvPr userDrawn="1"/>
        </p:nvSpPr>
        <p:spPr>
          <a:xfrm>
            <a:off x="-1" y="-9168"/>
            <a:ext cx="482177" cy="68671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0CBDA96-97DD-4175-B8CF-88BD4D5E9579}"/>
              </a:ext>
            </a:extLst>
          </p:cNvPr>
          <p:cNvCxnSpPr/>
          <p:nvPr userDrawn="1"/>
        </p:nvCxnSpPr>
        <p:spPr>
          <a:xfrm>
            <a:off x="386761" y="0"/>
            <a:ext cx="0" cy="683966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8FA9D48-B855-40DF-8FA6-18BFC0EE639A}"/>
              </a:ext>
            </a:extLst>
          </p:cNvPr>
          <p:cNvPicPr>
            <a:picLocks noChangeAspect="1"/>
          </p:cNvPicPr>
          <p:nvPr userDrawn="1"/>
        </p:nvPicPr>
        <p:blipFill>
          <a:blip r:embed="rId2"/>
          <a:stretch>
            <a:fillRect/>
          </a:stretch>
        </p:blipFill>
        <p:spPr>
          <a:xfrm>
            <a:off x="10243151" y="6220570"/>
            <a:ext cx="1741959" cy="500963"/>
          </a:xfrm>
          <a:prstGeom prst="rect">
            <a:avLst/>
          </a:prstGeom>
        </p:spPr>
      </p:pic>
      <p:pic>
        <p:nvPicPr>
          <p:cNvPr id="15" name="Picture 14" descr="A black sign with white text&#10;&#10;Description automatically generated">
            <a:extLst>
              <a:ext uri="{FF2B5EF4-FFF2-40B4-BE49-F238E27FC236}">
                <a16:creationId xmlns:a16="http://schemas.microsoft.com/office/drawing/2014/main" id="{8390F0E0-3B7E-4993-9E73-01BABDDB47AD}"/>
              </a:ext>
            </a:extLst>
          </p:cNvPr>
          <p:cNvPicPr>
            <a:picLocks noChangeAspect="1"/>
          </p:cNvPicPr>
          <p:nvPr userDrawn="1"/>
        </p:nvPicPr>
        <p:blipFill>
          <a:blip r:embed="rId3"/>
          <a:stretch>
            <a:fillRect/>
          </a:stretch>
        </p:blipFill>
        <p:spPr>
          <a:xfrm>
            <a:off x="7674186" y="6236130"/>
            <a:ext cx="2255519" cy="469842"/>
          </a:xfrm>
          <a:prstGeom prst="rect">
            <a:avLst/>
          </a:prstGeom>
        </p:spPr>
      </p:pic>
      <p:cxnSp>
        <p:nvCxnSpPr>
          <p:cNvPr id="16" name="Straight Connector 15">
            <a:extLst>
              <a:ext uri="{FF2B5EF4-FFF2-40B4-BE49-F238E27FC236}">
                <a16:creationId xmlns:a16="http://schemas.microsoft.com/office/drawing/2014/main" id="{353AF8AB-B102-4849-B2F6-12A3AA7709CB}"/>
              </a:ext>
            </a:extLst>
          </p:cNvPr>
          <p:cNvCxnSpPr>
            <a:cxnSpLocks/>
          </p:cNvCxnSpPr>
          <p:nvPr userDrawn="1"/>
        </p:nvCxnSpPr>
        <p:spPr>
          <a:xfrm>
            <a:off x="10092266" y="6220570"/>
            <a:ext cx="0" cy="4854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97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Title Text">
            <a:extLst>
              <a:ext uri="{FF2B5EF4-FFF2-40B4-BE49-F238E27FC236}">
                <a16:creationId xmlns:a16="http://schemas.microsoft.com/office/drawing/2014/main" id="{AA6BC4EE-9385-8048-94F7-C8E9B0881855}"/>
              </a:ext>
            </a:extLst>
          </p:cNvPr>
          <p:cNvSpPr txBox="1">
            <a:spLocks noGrp="1"/>
          </p:cNvSpPr>
          <p:nvPr>
            <p:ph type="title"/>
          </p:nvPr>
        </p:nvSpPr>
        <p:spPr>
          <a:xfrm>
            <a:off x="548640" y="228600"/>
            <a:ext cx="10972800" cy="457200"/>
          </a:xfrm>
          <a:prstGeom prst="rect">
            <a:avLst/>
          </a:prstGeom>
        </p:spPr>
        <p:txBody>
          <a:bodyPr/>
          <a:lstStyle/>
          <a:p>
            <a:r>
              <a:rPr lang="en-US" dirty="0"/>
              <a:t>Click to edit Master title style</a:t>
            </a:r>
            <a:endParaRPr dirty="0"/>
          </a:p>
        </p:txBody>
      </p:sp>
    </p:spTree>
    <p:extLst>
      <p:ext uri="{BB962C8B-B14F-4D97-AF65-F5344CB8AC3E}">
        <p14:creationId xmlns:p14="http://schemas.microsoft.com/office/powerpoint/2010/main" val="162316923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A0F7B-1836-4408-A13A-CBDC4F00295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2462B-3926-46F3-AE23-D0828B051A39}" type="slidenum">
              <a:rPr lang="en-US" smtClean="0"/>
              <a:t>‹#›</a:t>
            </a:fld>
            <a:endParaRPr lang="en-US"/>
          </a:p>
        </p:txBody>
      </p:sp>
    </p:spTree>
    <p:extLst>
      <p:ext uri="{BB962C8B-B14F-4D97-AF65-F5344CB8AC3E}">
        <p14:creationId xmlns:p14="http://schemas.microsoft.com/office/powerpoint/2010/main" val="3921060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8.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image" Target="../media/image9.emf"/><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heme" Target="../theme/theme5.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548640" y="228600"/>
            <a:ext cx="10972800" cy="4572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pic>
        <p:nvPicPr>
          <p:cNvPr id="4" name="Picture 3">
            <a:extLst>
              <a:ext uri="{FF2B5EF4-FFF2-40B4-BE49-F238E27FC236}">
                <a16:creationId xmlns:a16="http://schemas.microsoft.com/office/drawing/2014/main" id="{946FCCF0-8AC0-ED4C-8D03-7FA5EC43323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297052780"/>
      </p:ext>
    </p:extLst>
  </p:cSld>
  <p:clrMap bg1="lt1" tx1="dk1" bg2="lt2" tx2="dk2" accent1="accent1" accent2="accent2" accent3="accent3" accent4="accent4" accent5="accent5" accent6="accent6" hlink="hlink" folHlink="folHlink"/>
  <p:sldLayoutIdLst>
    <p:sldLayoutId id="2147483859" r:id="rId1"/>
    <p:sldLayoutId id="2147483855" r:id="rId2"/>
    <p:sldLayoutId id="2147483679" r:id="rId3"/>
  </p:sldLayoutIdLst>
  <p:transition spd="med"/>
  <p:txStyles>
    <p:titleStyle>
      <a:lvl1pPr marL="0" marR="0" indent="0" algn="l" defTabSz="342900" rtl="0" eaLnBrk="1" latinLnBrk="0" hangingPunct="1">
        <a:lnSpc>
          <a:spcPct val="100000"/>
        </a:lnSpc>
        <a:spcBef>
          <a:spcPts val="0"/>
        </a:spcBef>
        <a:spcAft>
          <a:spcPts val="0"/>
        </a:spcAft>
        <a:buClrTx/>
        <a:buSzTx/>
        <a:buFontTx/>
        <a:buNone/>
        <a:tabLst/>
        <a:defRPr sz="3200" b="1" i="0" u="none" strike="noStrike" cap="none" spc="-45" baseline="0">
          <a:ln>
            <a:noFill/>
          </a:ln>
          <a:solidFill>
            <a:srgbClr val="3E4E8D"/>
          </a:solidFill>
          <a:uFillTx/>
          <a:latin typeface="Montserrat SemiBold" pitchFamily="2" charset="77"/>
          <a:ea typeface="Montserrat SemiBold" pitchFamily="2" charset="77"/>
          <a:cs typeface="Hind Medium" panose="02000000000000000000" pitchFamily="2" charset="77"/>
          <a:sym typeface="Hind Bold"/>
        </a:defRPr>
      </a:lvl1pPr>
      <a:lvl2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2pPr>
      <a:lvl3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3pPr>
      <a:lvl4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4pPr>
      <a:lvl5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5pPr>
      <a:lvl6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6pPr>
      <a:lvl7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7pPr>
      <a:lvl8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8pPr>
      <a:lvl9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9pPr>
    </p:titleStyle>
    <p:bodyStyle>
      <a:lvl1pPr marL="257175" marR="0" indent="-257175" algn="l" defTabSz="342900" rtl="0" eaLnBrk="1" latinLnBrk="0" hangingPunct="1">
        <a:lnSpc>
          <a:spcPct val="100000"/>
        </a:lnSpc>
        <a:spcBef>
          <a:spcPts val="400"/>
        </a:spcBef>
        <a:spcAft>
          <a:spcPts val="0"/>
        </a:spcAft>
        <a:buClr>
          <a:srgbClr val="52CAE0"/>
        </a:buClr>
        <a:buSzPct val="110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1pPr>
      <a:lvl2pPr marL="584000" marR="0" indent="-241101" algn="l" defTabSz="342900" rtl="0" eaLnBrk="1" latinLnBrk="0" hangingPunct="1">
        <a:lnSpc>
          <a:spcPct val="100000"/>
        </a:lnSpc>
        <a:spcBef>
          <a:spcPts val="400"/>
        </a:spcBef>
        <a:spcAft>
          <a:spcPts val="0"/>
        </a:spcAft>
        <a:buClr>
          <a:srgbClr val="52CAE0"/>
        </a:buClr>
        <a:buSzPct val="110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2pPr>
      <a:lvl3pPr marL="891538" marR="0" indent="-205738"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3pPr>
      <a:lvl4pPr marL="12660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4pPr>
      <a:lvl5pPr marL="16089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p:bodyStyle>
    <p:other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548640" y="228600"/>
            <a:ext cx="10972800" cy="4572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p>
            <a:r>
              <a:rPr dirty="0"/>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4" name="Picture 3">
            <a:extLst>
              <a:ext uri="{FF2B5EF4-FFF2-40B4-BE49-F238E27FC236}">
                <a16:creationId xmlns:a16="http://schemas.microsoft.com/office/drawing/2014/main" id="{946FCCF0-8AC0-ED4C-8D03-7FA5EC4332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27773784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870" r:id="rId3"/>
    <p:sldLayoutId id="2147483861" r:id="rId4"/>
  </p:sldLayoutIdLst>
  <p:transition spd="med"/>
  <p:txStyles>
    <p:titleStyle>
      <a:lvl1pPr marL="0" marR="0" indent="0" algn="l" defTabSz="342900" rtl="0" eaLnBrk="1" latinLnBrk="0" hangingPunct="1">
        <a:lnSpc>
          <a:spcPct val="100000"/>
        </a:lnSpc>
        <a:spcBef>
          <a:spcPts val="0"/>
        </a:spcBef>
        <a:spcAft>
          <a:spcPts val="0"/>
        </a:spcAft>
        <a:buClrTx/>
        <a:buSzTx/>
        <a:buFontTx/>
        <a:buNone/>
        <a:tabLst/>
        <a:defRPr sz="3200" b="1" i="0" u="none" strike="noStrike" cap="none" spc="-45" baseline="0">
          <a:ln>
            <a:noFill/>
          </a:ln>
          <a:solidFill>
            <a:srgbClr val="3E4E8D"/>
          </a:solidFill>
          <a:uFillTx/>
          <a:latin typeface="Montserrat SemiBold" pitchFamily="2" charset="77"/>
          <a:ea typeface="Montserrat SemiBold" pitchFamily="2" charset="77"/>
          <a:cs typeface="Hind Medium" panose="02000000000000000000" pitchFamily="2" charset="77"/>
          <a:sym typeface="Hind Bold"/>
        </a:defRPr>
      </a:lvl1pPr>
      <a:lvl2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2pPr>
      <a:lvl3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3pPr>
      <a:lvl4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4pPr>
      <a:lvl5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5pPr>
      <a:lvl6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6pPr>
      <a:lvl7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7pPr>
      <a:lvl8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8pPr>
      <a:lvl9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9pPr>
    </p:titleStyle>
    <p:bodyStyle>
      <a:lvl1pPr marL="257175" marR="0" indent="-257175" algn="l" defTabSz="342900" rtl="0" eaLnBrk="1" latinLnBrk="0" hangingPunct="1">
        <a:lnSpc>
          <a:spcPct val="100000"/>
        </a:lnSpc>
        <a:spcBef>
          <a:spcPts val="400"/>
        </a:spcBef>
        <a:spcAft>
          <a:spcPts val="0"/>
        </a:spcAft>
        <a:buClr>
          <a:srgbClr val="52CAE0"/>
        </a:buClr>
        <a:buSzPct val="110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1pPr>
      <a:lvl2pPr marL="584000" marR="0" indent="-241101" algn="l" defTabSz="342900" rtl="0" eaLnBrk="1" latinLnBrk="0" hangingPunct="1">
        <a:lnSpc>
          <a:spcPct val="100000"/>
        </a:lnSpc>
        <a:spcBef>
          <a:spcPts val="400"/>
        </a:spcBef>
        <a:spcAft>
          <a:spcPts val="0"/>
        </a:spcAft>
        <a:buClr>
          <a:srgbClr val="52CAE0"/>
        </a:buClr>
        <a:buSzPct val="110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2pPr>
      <a:lvl3pPr marL="891538" marR="0" indent="-205738"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3pPr>
      <a:lvl4pPr marL="12660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4pPr>
      <a:lvl5pPr marL="16089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p:bodyStyle>
    <p:other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864" r:id="rId1"/>
    <p:sldLayoutId id="2147483862" r:id="rId2"/>
    <p:sldLayoutId id="2147483863" r:id="rId3"/>
    <p:sldLayoutId id="2147483664" r:id="rId4"/>
    <p:sldLayoutId id="2147483867" r:id="rId5"/>
    <p:sldLayoutId id="2147483666" r:id="rId6"/>
    <p:sldLayoutId id="2147483866" r:id="rId7"/>
    <p:sldLayoutId id="2147483668" r:id="rId8"/>
    <p:sldLayoutId id="2147483868" r:id="rId9"/>
    <p:sldLayoutId id="2147483670" r:id="rId10"/>
    <p:sldLayoutId id="2147483671" r:id="rId11"/>
    <p:sldLayoutId id="2147483672" r:id="rId12"/>
    <p:sldLayoutId id="2147483854" r:id="rId13"/>
    <p:sldLayoutId id="2147483860" r:id="rId14"/>
    <p:sldLayoutId id="2147483856" r:id="rId15"/>
    <p:sldLayoutId id="2147483869" r:id="rId16"/>
    <p:sldLayoutId id="214748367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356A40-12D7-38D2-FD13-54B20F7ECD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0B8B74-7F9F-17BC-2B90-A6C734A9D3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EE9D0-C427-D480-E006-16A42BC62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DFB0FB-9B16-4B43-A34F-42FDDC57C9C7}" type="datetimeFigureOut">
              <a:rPr lang="en-US" smtClean="0"/>
              <a:t>11/12/2025</a:t>
            </a:fld>
            <a:endParaRPr lang="en-US"/>
          </a:p>
        </p:txBody>
      </p:sp>
      <p:sp>
        <p:nvSpPr>
          <p:cNvPr id="5" name="Footer Placeholder 4">
            <a:extLst>
              <a:ext uri="{FF2B5EF4-FFF2-40B4-BE49-F238E27FC236}">
                <a16:creationId xmlns:a16="http://schemas.microsoft.com/office/drawing/2014/main" id="{C701A581-BBAC-1987-761B-AFA2EEABF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DB0C5B7-3210-3E72-E618-24DC3DE46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FAEB1B-D733-4EA0-8B75-C8F1D5A0E5A8}" type="slidenum">
              <a:rPr lang="en-US" smtClean="0"/>
              <a:t>‹#›</a:t>
            </a:fld>
            <a:endParaRPr lang="en-US"/>
          </a:p>
        </p:txBody>
      </p:sp>
    </p:spTree>
    <p:extLst>
      <p:ext uri="{BB962C8B-B14F-4D97-AF65-F5344CB8AC3E}">
        <p14:creationId xmlns:p14="http://schemas.microsoft.com/office/powerpoint/2010/main" val="4061880406"/>
      </p:ext>
    </p:extLst>
  </p:cSld>
  <p:clrMap bg1="lt1" tx1="dk1" bg2="lt2" tx2="dk2" accent1="accent1" accent2="accent2" accent3="accent3" accent4="accent4" accent5="accent5" accent6="accent6" hlink="hlink" folHlink="folHlink"/>
  <p:sldLayoutIdLst>
    <p:sldLayoutId id="2147483865"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No disclosures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472AE-FF42-7F4F-86F0-AC4622453C8E}" type="slidenum">
              <a:rPr lang="en-US" smtClean="0"/>
              <a:pPr/>
              <a:t>‹#›</a:t>
            </a:fld>
            <a:endParaRPr lang="en-US" dirty="0"/>
          </a:p>
        </p:txBody>
      </p:sp>
      <p:sp>
        <p:nvSpPr>
          <p:cNvPr id="7" name="Rectangle 6">
            <a:extLst>
              <a:ext uri="{FF2B5EF4-FFF2-40B4-BE49-F238E27FC236}">
                <a16:creationId xmlns:a16="http://schemas.microsoft.com/office/drawing/2014/main" id="{F4D7EFD9-284A-8C9B-0076-E7434D4E0CA2}"/>
              </a:ext>
            </a:extLst>
          </p:cNvPr>
          <p:cNvSpPr/>
          <p:nvPr userDrawn="1"/>
        </p:nvSpPr>
        <p:spPr>
          <a:xfrm>
            <a:off x="11615928" y="0"/>
            <a:ext cx="576072" cy="6858000"/>
          </a:xfrm>
          <a:prstGeom prst="rect">
            <a:avLst/>
          </a:prstGeom>
          <a:solidFill>
            <a:srgbClr val="004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69B1054-6AEA-8557-330F-487C8BCD98C3}"/>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239267" y="6167588"/>
            <a:ext cx="1164509" cy="458426"/>
          </a:xfrm>
          <a:prstGeom prst="rect">
            <a:avLst/>
          </a:prstGeom>
        </p:spPr>
      </p:pic>
    </p:spTree>
    <p:extLst>
      <p:ext uri="{BB962C8B-B14F-4D97-AF65-F5344CB8AC3E}">
        <p14:creationId xmlns:p14="http://schemas.microsoft.com/office/powerpoint/2010/main" val="186672957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662" r:id="rId19"/>
    <p:sldLayoutId id="2147483663" r:id="rId20"/>
    <p:sldLayoutId id="2147483661" r:id="rId21"/>
    <p:sldLayoutId id="2147483649" r:id="rId2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608" userDrawn="1">
          <p15:clr>
            <a:srgbClr val="F26B43"/>
          </p15:clr>
        </p15:guide>
        <p15:guide id="4" pos="144" userDrawn="1">
          <p15:clr>
            <a:srgbClr val="F26B43"/>
          </p15:clr>
        </p15:guide>
        <p15:guide id="5" orient="horz" pos="1128" userDrawn="1">
          <p15:clr>
            <a:srgbClr val="F26B43"/>
          </p15:clr>
        </p15:guide>
        <p15:guide id="6" pos="6720" userDrawn="1">
          <p15:clr>
            <a:srgbClr val="F26B43"/>
          </p15:clr>
        </p15:guide>
        <p15:guide id="7" orient="horz" pos="4176" userDrawn="1">
          <p15:clr>
            <a:srgbClr val="F26B43"/>
          </p15:clr>
        </p15:guide>
        <p15:guide id="8" pos="7320" userDrawn="1">
          <p15:clr>
            <a:srgbClr val="F26B43"/>
          </p15:clr>
        </p15:guide>
        <p15:guide id="9" pos="7176" userDrawn="1">
          <p15:clr>
            <a:srgbClr val="F26B43"/>
          </p15:clr>
        </p15:guide>
        <p15:guide id="10" orient="horz" pos="144" userDrawn="1">
          <p15:clr>
            <a:srgbClr val="F26B43"/>
          </p15:clr>
        </p15:guide>
        <p15:guide id="11" orient="horz" pos="3768" userDrawn="1">
          <p15:clr>
            <a:srgbClr val="F26B43"/>
          </p15:clr>
        </p15:guide>
        <p15:guide id="12" orient="horz" pos="98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A8B555-4683-4C1A-8CA0-8DD217AB2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8489E7-AF52-4857-8F6E-96E0CB8218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56A24-05AD-40E5-BADF-CBDF684608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6D723-07D8-470A-B478-9DA894F4E64D}" type="datetimeFigureOut">
              <a:rPr lang="en-US" smtClean="0"/>
              <a:t>11/12/2025</a:t>
            </a:fld>
            <a:endParaRPr lang="en-US"/>
          </a:p>
        </p:txBody>
      </p:sp>
      <p:sp>
        <p:nvSpPr>
          <p:cNvPr id="5" name="Footer Placeholder 4">
            <a:extLst>
              <a:ext uri="{FF2B5EF4-FFF2-40B4-BE49-F238E27FC236}">
                <a16:creationId xmlns:a16="http://schemas.microsoft.com/office/drawing/2014/main" id="{3F8041F4-CEEE-40D9-B232-E8DD6C02C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2C72B5-20FE-4EB1-8F24-7864FB5A1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3D464-1176-4854-A654-D5A3D9DC7F94}" type="slidenum">
              <a:rPr lang="en-US" smtClean="0"/>
              <a:t>‹#›</a:t>
            </a:fld>
            <a:endParaRPr lang="en-US"/>
          </a:p>
        </p:txBody>
      </p:sp>
    </p:spTree>
    <p:extLst>
      <p:ext uri="{BB962C8B-B14F-4D97-AF65-F5344CB8AC3E}">
        <p14:creationId xmlns:p14="http://schemas.microsoft.com/office/powerpoint/2010/main" val="3876019238"/>
      </p:ext>
    </p:extLst>
  </p:cSld>
  <p:clrMap bg1="lt1" tx1="dk1" bg2="lt2" tx2="dk2" accent1="accent1" accent2="accent2" accent3="accent3" accent4="accent4" accent5="accent5" accent6="accent6" hlink="hlink" folHlink="folHlink"/>
  <p:sldLayoutIdLst>
    <p:sldLayoutId id="2147483665"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mailto:Vana.raman@hsc.utah.edu" TargetMode="External"/><Relationship Id="rId2" Type="http://schemas.openxmlformats.org/officeDocument/2006/relationships/hyperlink" Target="mailto:Allison.smego@hsc.utah.edu" TargetMode="External"/><Relationship Id="rId1" Type="http://schemas.openxmlformats.org/officeDocument/2006/relationships/slideLayout" Target="../slideLayouts/slideLayout26.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illed, group, bunch, many&#10;&#10;Description automatically generated">
            <a:extLst>
              <a:ext uri="{FF2B5EF4-FFF2-40B4-BE49-F238E27FC236}">
                <a16:creationId xmlns:a16="http://schemas.microsoft.com/office/drawing/2014/main" id="{85F49C10-8453-A14E-A6D6-AB0A43B24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061F7A1-CFF8-D342-A9AF-5CB080C98BD0}"/>
              </a:ext>
            </a:extLst>
          </p:cNvPr>
          <p:cNvSpPr/>
          <p:nvPr/>
        </p:nvSpPr>
        <p:spPr>
          <a:xfrm>
            <a:off x="0" y="1736811"/>
            <a:ext cx="12192000" cy="2431431"/>
          </a:xfrm>
          <a:prstGeom prst="rect">
            <a:avLst/>
          </a:prstGeom>
          <a:solidFill>
            <a:srgbClr val="FFFFFF">
              <a:alpha val="87000"/>
            </a:srgbClr>
          </a:solidFill>
          <a:ln w="25400" cap="flat">
            <a:noFill/>
            <a:prstDash val="solid"/>
            <a:round/>
          </a:ln>
          <a:effectLst>
            <a:outerShdw dist="23000" sx="1000" sy="1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endParaRPr lang="en-US" sz="4000">
              <a:solidFill>
                <a:srgbClr val="47616E"/>
              </a:solidFill>
              <a:latin typeface="Hind Regular"/>
              <a:cs typeface="Hind Regular"/>
            </a:endParaRPr>
          </a:p>
          <a:p>
            <a:pPr algn="ctr"/>
            <a:r>
              <a:rPr lang="en-US" sz="4000" dirty="0">
                <a:solidFill>
                  <a:srgbClr val="47616E"/>
                </a:solidFill>
                <a:latin typeface="Hind Regular"/>
                <a:cs typeface="Hind Regular"/>
              </a:rPr>
              <a:t>T2D and Reducing Risks</a:t>
            </a:r>
            <a:endParaRPr lang="en-US" dirty="0"/>
          </a:p>
          <a:p>
            <a:pPr algn="ctr"/>
            <a:r>
              <a:rPr lang="en-US" sz="2800" i="1" dirty="0">
                <a:solidFill>
                  <a:srgbClr val="47616E"/>
                </a:solidFill>
                <a:latin typeface="Hind Regular"/>
                <a:cs typeface="Hind Regular"/>
              </a:rPr>
              <a:t>Moderated by James Dawson</a:t>
            </a:r>
          </a:p>
          <a:p>
            <a:pPr algn="ctr"/>
            <a:endParaRPr lang="en-US" sz="4000">
              <a:solidFill>
                <a:srgbClr val="47616E"/>
              </a:solidFill>
              <a:latin typeface="Hind Regular"/>
              <a:cs typeface="Hind Regular"/>
            </a:endParaRPr>
          </a:p>
        </p:txBody>
      </p:sp>
      <p:sp>
        <p:nvSpPr>
          <p:cNvPr id="11" name="TextBox 10">
            <a:extLst>
              <a:ext uri="{FF2B5EF4-FFF2-40B4-BE49-F238E27FC236}">
                <a16:creationId xmlns:a16="http://schemas.microsoft.com/office/drawing/2014/main" id="{FA541A89-5206-2242-9AFB-02DE48E4971E}"/>
              </a:ext>
            </a:extLst>
          </p:cNvPr>
          <p:cNvSpPr txBox="1"/>
          <p:nvPr/>
        </p:nvSpPr>
        <p:spPr>
          <a:xfrm>
            <a:off x="4224542" y="4608613"/>
            <a:ext cx="7722087"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endParaRPr lang="en-US" sz="2800" b="1">
              <a:solidFill>
                <a:srgbClr val="3E4E8D"/>
              </a:solidFill>
              <a:latin typeface="Montserrat SemiBold"/>
              <a:cs typeface="Hind Bold"/>
            </a:endParaRPr>
          </a:p>
        </p:txBody>
      </p:sp>
    </p:spTree>
    <p:extLst>
      <p:ext uri="{BB962C8B-B14F-4D97-AF65-F5344CB8AC3E}">
        <p14:creationId xmlns:p14="http://schemas.microsoft.com/office/powerpoint/2010/main" val="134421444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0F13-DE4A-92ED-C578-159C01DCD876}"/>
              </a:ext>
            </a:extLst>
          </p:cNvPr>
          <p:cNvSpPr>
            <a:spLocks noGrp="1"/>
          </p:cNvSpPr>
          <p:nvPr>
            <p:ph type="title"/>
          </p:nvPr>
        </p:nvSpPr>
        <p:spPr/>
        <p:txBody>
          <a:bodyPr/>
          <a:lstStyle/>
          <a:p>
            <a:r>
              <a:rPr lang="en-US" dirty="0">
                <a:solidFill>
                  <a:srgbClr val="0070C0"/>
                </a:solidFill>
              </a:rPr>
              <a:t>Keys to Success</a:t>
            </a:r>
            <a:endParaRPr lang="en-US" dirty="0"/>
          </a:p>
        </p:txBody>
      </p:sp>
      <p:pic>
        <p:nvPicPr>
          <p:cNvPr id="8" name="Content Placeholder 7" descr="A plastic bottle with a cap&#10;&#10;AI-generated content may be incorrect.">
            <a:extLst>
              <a:ext uri="{FF2B5EF4-FFF2-40B4-BE49-F238E27FC236}">
                <a16:creationId xmlns:a16="http://schemas.microsoft.com/office/drawing/2014/main" id="{E01DF070-0DFE-7E3C-067F-D0F338BE5B56}"/>
              </a:ext>
            </a:extLst>
          </p:cNvPr>
          <p:cNvPicPr>
            <a:picLocks noGrp="1" noChangeAspect="1"/>
          </p:cNvPicPr>
          <p:nvPr>
            <p:ph idx="1"/>
          </p:nvPr>
        </p:nvPicPr>
        <p:blipFill>
          <a:blip r:embed="rId2"/>
          <a:stretch>
            <a:fillRect/>
          </a:stretch>
        </p:blipFill>
        <p:spPr>
          <a:xfrm>
            <a:off x="9597463" y="3149098"/>
            <a:ext cx="1760072" cy="3128128"/>
          </a:xfrm>
          <a:prstGeom prst="rect">
            <a:avLst/>
          </a:prstGeom>
        </p:spPr>
      </p:pic>
      <p:sp>
        <p:nvSpPr>
          <p:cNvPr id="5" name="TextBox 14">
            <a:extLst>
              <a:ext uri="{FF2B5EF4-FFF2-40B4-BE49-F238E27FC236}">
                <a16:creationId xmlns:a16="http://schemas.microsoft.com/office/drawing/2014/main" id="{00497611-F426-7290-B3D2-D44707AEA02F}"/>
              </a:ext>
            </a:extLst>
          </p:cNvPr>
          <p:cNvSpPr txBox="1"/>
          <p:nvPr/>
        </p:nvSpPr>
        <p:spPr>
          <a:xfrm>
            <a:off x="834000" y="2328806"/>
            <a:ext cx="10438085" cy="1432956"/>
          </a:xfrm>
          <a:prstGeom prst="rect">
            <a:avLst/>
          </a:prstGeom>
          <a:noFill/>
        </p:spPr>
        <p:txBody>
          <a:bodyPr wrap="square" lIns="91440" tIns="45720" rIns="91440" bIns="45720" anchor="t">
            <a:spAutoFit/>
          </a:bodyPr>
          <a:lstStyle>
            <a:defPPr>
              <a:defRPr lang="en-US"/>
            </a:defPPr>
            <a:lvl1pPr marL="0"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9pPr>
          </a:lstStyle>
          <a:p>
            <a:pPr marL="227965" marR="0" lvl="0" indent="-227965"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MS PGothic"/>
                <a:cs typeface="Arial"/>
              </a:rPr>
              <a:t>Remind patient at check in and provide water bottle and cup at rooming</a:t>
            </a:r>
            <a:endParaRPr kumimoji="0" lang="en-US" sz="2000" b="0" i="0" u="none" strike="noStrike" kern="1200" cap="none" spc="0" normalizeH="0" baseline="0" noProof="0">
              <a:ln>
                <a:noFill/>
              </a:ln>
              <a:solidFill>
                <a:prstClr val="black"/>
              </a:solidFill>
              <a:effectLst/>
              <a:uLnTx/>
              <a:uFillTx/>
              <a:latin typeface="Aptos"/>
              <a:ea typeface="MS PGothic"/>
              <a:cs typeface="Arial"/>
            </a:endParaRPr>
          </a:p>
          <a:p>
            <a:pPr marL="227965" marR="0" lvl="0" indent="-227965"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ＭＳ Ｐゴシック"/>
                <a:cs typeface="Arial"/>
              </a:rPr>
              <a:t>Add screening education or templated T2D AVS</a:t>
            </a:r>
          </a:p>
          <a:p>
            <a:pPr marL="227965" marR="0" lvl="0" indent="-227965"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ＭＳ Ｐゴシック"/>
                <a:cs typeface="Arial"/>
              </a:rPr>
              <a:t>Mail lab orders to patient homes </a:t>
            </a:r>
          </a:p>
        </p:txBody>
      </p:sp>
      <p:sp>
        <p:nvSpPr>
          <p:cNvPr id="6" name="Rectangle: Rounded Corners 5">
            <a:extLst>
              <a:ext uri="{FF2B5EF4-FFF2-40B4-BE49-F238E27FC236}">
                <a16:creationId xmlns:a16="http://schemas.microsoft.com/office/drawing/2014/main" id="{E2DD508A-D864-2E2B-43CE-276FEA81A182}"/>
              </a:ext>
            </a:extLst>
          </p:cNvPr>
          <p:cNvSpPr/>
          <p:nvPr/>
        </p:nvSpPr>
        <p:spPr>
          <a:xfrm>
            <a:off x="840705" y="1823946"/>
            <a:ext cx="10521616" cy="403245"/>
          </a:xfrm>
          <a:prstGeom prst="roundRect">
            <a:avLst/>
          </a:prstGeom>
          <a:solidFill>
            <a:srgbClr val="B3EBFF"/>
          </a:solidFill>
        </p:spPr>
        <p:style>
          <a:lnRef idx="2">
            <a:schemeClr val="lt1">
              <a:hueOff val="0"/>
              <a:satOff val="0"/>
              <a:lumOff val="0"/>
              <a:alphaOff val="0"/>
            </a:schemeClr>
          </a:lnRef>
          <a:fillRef idx="1">
            <a:scrgbClr r="0" g="0" b="0"/>
          </a:fillRef>
          <a:effectRef idx="0">
            <a:schemeClr val="accent5">
              <a:hueOff val="-4966938"/>
              <a:satOff val="19906"/>
              <a:lumOff val="4314"/>
              <a:alphaOff val="0"/>
            </a:schemeClr>
          </a:effectRef>
          <a:fontRef idx="minor">
            <a:schemeClr val="lt1"/>
          </a:fontRef>
        </p:style>
        <p:txBody>
          <a:bodyPr/>
          <a:lstStyle>
            <a:defPPr>
              <a:defRPr lang="en-US"/>
            </a:defPPr>
            <a:lvl1pPr marL="0"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 name="Rectangle: Rounded Corners 4">
            <a:extLst>
              <a:ext uri="{FF2B5EF4-FFF2-40B4-BE49-F238E27FC236}">
                <a16:creationId xmlns:a16="http://schemas.microsoft.com/office/drawing/2014/main" id="{6CA2F966-899A-B0A0-4F11-93F2A02B0782}"/>
              </a:ext>
            </a:extLst>
          </p:cNvPr>
          <p:cNvSpPr txBox="1"/>
          <p:nvPr/>
        </p:nvSpPr>
        <p:spPr>
          <a:xfrm>
            <a:off x="937148" y="1823579"/>
            <a:ext cx="10328732" cy="403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defPPr>
              <a:defRPr lang="en-US"/>
            </a:defPPr>
            <a:lvl1pPr marL="0"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829713" rtl="0" eaLnBrk="0" fontAlgn="base" latinLnBrk="0" hangingPunct="0">
              <a:lnSpc>
                <a:spcPct val="90000"/>
              </a:lnSpc>
              <a:spcBef>
                <a:spcPct val="0"/>
              </a:spcBef>
              <a:spcAft>
                <a:spcPct val="3500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Patient participation</a:t>
            </a:r>
            <a:endPar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9" name="Picture 8" descr="A brown box with black straps&#10;&#10;AI-generated content may be incorrect.">
            <a:extLst>
              <a:ext uri="{FF2B5EF4-FFF2-40B4-BE49-F238E27FC236}">
                <a16:creationId xmlns:a16="http://schemas.microsoft.com/office/drawing/2014/main" id="{1A7FA331-BA2D-A383-33C3-601D52A40E81}"/>
              </a:ext>
            </a:extLst>
          </p:cNvPr>
          <p:cNvPicPr>
            <a:picLocks noChangeAspect="1"/>
          </p:cNvPicPr>
          <p:nvPr/>
        </p:nvPicPr>
        <p:blipFill>
          <a:blip r:embed="rId3"/>
          <a:stretch>
            <a:fillRect/>
          </a:stretch>
        </p:blipFill>
        <p:spPr>
          <a:xfrm>
            <a:off x="667752" y="4712619"/>
            <a:ext cx="2143627" cy="1292894"/>
          </a:xfrm>
          <a:prstGeom prst="rect">
            <a:avLst/>
          </a:prstGeom>
        </p:spPr>
      </p:pic>
      <p:pic>
        <p:nvPicPr>
          <p:cNvPr id="11" name="Picture 10">
            <a:extLst>
              <a:ext uri="{FF2B5EF4-FFF2-40B4-BE49-F238E27FC236}">
                <a16:creationId xmlns:a16="http://schemas.microsoft.com/office/drawing/2014/main" id="{32E89EA3-6374-38E2-F29D-21E1C47AC8AE}"/>
              </a:ext>
            </a:extLst>
          </p:cNvPr>
          <p:cNvPicPr>
            <a:picLocks noChangeAspect="1"/>
          </p:cNvPicPr>
          <p:nvPr/>
        </p:nvPicPr>
        <p:blipFill>
          <a:blip r:embed="rId4"/>
          <a:stretch>
            <a:fillRect/>
          </a:stretch>
        </p:blipFill>
        <p:spPr>
          <a:xfrm>
            <a:off x="3779921" y="4100227"/>
            <a:ext cx="5404184" cy="1996307"/>
          </a:xfrm>
          <a:prstGeom prst="rect">
            <a:avLst/>
          </a:prstGeom>
        </p:spPr>
      </p:pic>
    </p:spTree>
    <p:extLst>
      <p:ext uri="{BB962C8B-B14F-4D97-AF65-F5344CB8AC3E}">
        <p14:creationId xmlns:p14="http://schemas.microsoft.com/office/powerpoint/2010/main" val="20913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BD4C-AA40-B042-214D-62B1D8EAB6CA}"/>
              </a:ext>
            </a:extLst>
          </p:cNvPr>
          <p:cNvSpPr>
            <a:spLocks noGrp="1"/>
          </p:cNvSpPr>
          <p:nvPr>
            <p:ph type="title"/>
          </p:nvPr>
        </p:nvSpPr>
        <p:spPr/>
        <p:txBody>
          <a:bodyPr/>
          <a:lstStyle/>
          <a:p>
            <a:r>
              <a:rPr lang="en-US" dirty="0">
                <a:solidFill>
                  <a:srgbClr val="0070C0"/>
                </a:solidFill>
              </a:rPr>
              <a:t>Keys to Success</a:t>
            </a:r>
            <a:endParaRPr lang="en-US" dirty="0"/>
          </a:p>
        </p:txBody>
      </p:sp>
      <p:pic>
        <p:nvPicPr>
          <p:cNvPr id="9" name="Content Placeholder 8" descr="Administrator - Free people icons">
            <a:extLst>
              <a:ext uri="{FF2B5EF4-FFF2-40B4-BE49-F238E27FC236}">
                <a16:creationId xmlns:a16="http://schemas.microsoft.com/office/drawing/2014/main" id="{3AB0F5E9-5E21-8BA7-5B27-BD1443BFA0BB}"/>
              </a:ext>
            </a:extLst>
          </p:cNvPr>
          <p:cNvPicPr>
            <a:picLocks noGrp="1" noChangeAspect="1"/>
          </p:cNvPicPr>
          <p:nvPr>
            <p:ph idx="1"/>
          </p:nvPr>
        </p:nvPicPr>
        <p:blipFill>
          <a:blip r:embed="rId2"/>
          <a:stretch>
            <a:fillRect/>
          </a:stretch>
        </p:blipFill>
        <p:spPr>
          <a:xfrm>
            <a:off x="8007866" y="3370360"/>
            <a:ext cx="1914944" cy="1914944"/>
          </a:xfrm>
          <a:prstGeom prst="rect">
            <a:avLst/>
          </a:prstGeom>
        </p:spPr>
      </p:pic>
      <p:grpSp>
        <p:nvGrpSpPr>
          <p:cNvPr id="4" name="Group 3">
            <a:extLst>
              <a:ext uri="{FF2B5EF4-FFF2-40B4-BE49-F238E27FC236}">
                <a16:creationId xmlns:a16="http://schemas.microsoft.com/office/drawing/2014/main" id="{E91FD6D7-155D-B678-90A3-4F392DC5BC8E}"/>
              </a:ext>
            </a:extLst>
          </p:cNvPr>
          <p:cNvGrpSpPr/>
          <p:nvPr/>
        </p:nvGrpSpPr>
        <p:grpSpPr>
          <a:xfrm>
            <a:off x="839347" y="1821125"/>
            <a:ext cx="10523335" cy="403280"/>
            <a:chOff x="781910" y="1506208"/>
            <a:chExt cx="7892501" cy="449842"/>
          </a:xfrm>
        </p:grpSpPr>
        <p:sp>
          <p:nvSpPr>
            <p:cNvPr id="6" name="Rectangle: Rounded Corners 5">
              <a:extLst>
                <a:ext uri="{FF2B5EF4-FFF2-40B4-BE49-F238E27FC236}">
                  <a16:creationId xmlns:a16="http://schemas.microsoft.com/office/drawing/2014/main" id="{03AF8B16-B7B9-D371-7C9D-5874ACDDE0EC}"/>
                </a:ext>
              </a:extLst>
            </p:cNvPr>
            <p:cNvSpPr/>
            <p:nvPr/>
          </p:nvSpPr>
          <p:spPr>
            <a:xfrm>
              <a:off x="782554" y="1506662"/>
              <a:ext cx="7891212" cy="448936"/>
            </a:xfrm>
            <a:prstGeom prst="round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lstStyle>
              <a:defPPr>
                <a:defRPr lang="en-US"/>
              </a:defPPr>
              <a:lvl1pPr marL="0"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 name="Rectangle: Rounded Corners 4">
              <a:extLst>
                <a:ext uri="{FF2B5EF4-FFF2-40B4-BE49-F238E27FC236}">
                  <a16:creationId xmlns:a16="http://schemas.microsoft.com/office/drawing/2014/main" id="{D783447B-BD30-D3BD-254F-0C9E27D31674}"/>
                </a:ext>
              </a:extLst>
            </p:cNvPr>
            <p:cNvSpPr txBox="1"/>
            <p:nvPr/>
          </p:nvSpPr>
          <p:spPr>
            <a:xfrm>
              <a:off x="781910" y="1506208"/>
              <a:ext cx="7892501" cy="449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defPPr>
                <a:defRPr lang="en-US"/>
              </a:defPPr>
              <a:lvl1pPr marL="0"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829713" rtl="0" eaLnBrk="0" fontAlgn="base" latinLnBrk="0" hangingPunct="0">
                <a:lnSpc>
                  <a:spcPct val="150000"/>
                </a:lnSpc>
                <a:spcBef>
                  <a:spcPct val="0"/>
                </a:spcBef>
                <a:spcAft>
                  <a:spcPct val="3500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Care Access</a:t>
              </a:r>
            </a:p>
          </p:txBody>
        </p:sp>
      </p:grpSp>
      <p:sp>
        <p:nvSpPr>
          <p:cNvPr id="5" name="TextBox 18">
            <a:extLst>
              <a:ext uri="{FF2B5EF4-FFF2-40B4-BE49-F238E27FC236}">
                <a16:creationId xmlns:a16="http://schemas.microsoft.com/office/drawing/2014/main" id="{1C9C6878-587C-F3AC-644B-CA5ACC207795}"/>
              </a:ext>
            </a:extLst>
          </p:cNvPr>
          <p:cNvSpPr txBox="1"/>
          <p:nvPr/>
        </p:nvSpPr>
        <p:spPr>
          <a:xfrm>
            <a:off x="839346" y="2223802"/>
            <a:ext cx="10524937" cy="1432956"/>
          </a:xfrm>
          <a:prstGeom prst="rect">
            <a:avLst/>
          </a:prstGeom>
          <a:noFill/>
        </p:spPr>
        <p:txBody>
          <a:bodyPr wrap="square" lIns="91440" tIns="45720" rIns="91440" bIns="45720" rtlCol="0" anchor="t">
            <a:spAutoFit/>
          </a:bodyPr>
          <a:lstStyle>
            <a:defPPr>
              <a:defRPr lang="en-US"/>
            </a:defPPr>
            <a:lvl1pPr marL="0"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9pPr>
          </a:lstStyle>
          <a:p>
            <a:pPr marL="227965" marR="0" lvl="0" indent="-227965"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MS PGothic"/>
                <a:cs typeface="Arial"/>
              </a:rPr>
              <a:t>Appointment coordination and resource utilization</a:t>
            </a:r>
          </a:p>
          <a:p>
            <a:pPr marL="227965" marR="0" lvl="0" indent="-227965"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MS PGothic"/>
                <a:cs typeface="Arial"/>
              </a:rPr>
              <a:t>Utilizing </a:t>
            </a:r>
            <a:r>
              <a:rPr kumimoji="0" lang="en-US" sz="2000" b="0" i="0" u="none" strike="noStrike" kern="1200" cap="none" spc="0" normalizeH="0" baseline="0" noProof="0">
                <a:ln>
                  <a:noFill/>
                </a:ln>
                <a:solidFill>
                  <a:prstClr val="black"/>
                </a:solidFill>
                <a:effectLst/>
                <a:uLnTx/>
                <a:uFillTx/>
                <a:latin typeface="Aptos"/>
                <a:ea typeface="MS PGothic"/>
                <a:cs typeface="Arial"/>
              </a:rPr>
              <a:t>Partners For</a:t>
            </a:r>
            <a:r>
              <a:rPr kumimoji="0" lang="en-US" sz="2000" b="0" i="0" u="none" strike="noStrike" kern="1200" cap="none" spc="0" normalizeH="0" baseline="0" noProof="0" dirty="0">
                <a:ln>
                  <a:noFill/>
                </a:ln>
                <a:solidFill>
                  <a:prstClr val="black"/>
                </a:solidFill>
                <a:effectLst/>
                <a:uLnTx/>
                <a:uFillTx/>
                <a:latin typeface="Aptos"/>
                <a:ea typeface="MS PGothic"/>
                <a:cs typeface="Arial"/>
              </a:rPr>
              <a:t> </a:t>
            </a:r>
            <a:r>
              <a:rPr kumimoji="0" lang="en-US" sz="2000" b="0" i="0" u="none" strike="noStrike" kern="1200" cap="none" spc="0" normalizeH="0" baseline="0" noProof="0">
                <a:ln>
                  <a:noFill/>
                </a:ln>
                <a:solidFill>
                  <a:prstClr val="black"/>
                </a:solidFill>
                <a:effectLst/>
                <a:uLnTx/>
                <a:uFillTx/>
                <a:latin typeface="Aptos"/>
                <a:ea typeface="MS PGothic"/>
                <a:cs typeface="Arial"/>
              </a:rPr>
              <a:t>Kids Resources</a:t>
            </a:r>
            <a:r>
              <a:rPr kumimoji="0" lang="en-US" sz="2000" b="0" i="0" u="none" strike="noStrike" kern="1200" cap="none" spc="0" normalizeH="0" baseline="0" noProof="0" dirty="0">
                <a:ln>
                  <a:noFill/>
                </a:ln>
                <a:solidFill>
                  <a:prstClr val="black"/>
                </a:solidFill>
                <a:effectLst/>
                <a:uLnTx/>
                <a:uFillTx/>
                <a:latin typeface="Aptos"/>
                <a:ea typeface="MS PGothic"/>
                <a:cs typeface="Arial"/>
              </a:rPr>
              <a:t> to help with barriers</a:t>
            </a:r>
          </a:p>
          <a:p>
            <a:pPr marL="227965" marR="0" lvl="0" indent="-227965"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MS PGothic"/>
                <a:cs typeface="Arial"/>
              </a:rPr>
              <a:t>Discussing FMLA with legal guardians </a:t>
            </a:r>
          </a:p>
        </p:txBody>
      </p:sp>
      <p:pic>
        <p:nvPicPr>
          <p:cNvPr id="3" name="Picture 2" descr="A close-up of a logo&#10;&#10;AI-generated content may be incorrect.">
            <a:extLst>
              <a:ext uri="{FF2B5EF4-FFF2-40B4-BE49-F238E27FC236}">
                <a16:creationId xmlns:a16="http://schemas.microsoft.com/office/drawing/2014/main" id="{692B4416-96A9-A258-AD96-40119F843045}"/>
              </a:ext>
            </a:extLst>
          </p:cNvPr>
          <p:cNvPicPr>
            <a:picLocks noChangeAspect="1"/>
          </p:cNvPicPr>
          <p:nvPr/>
        </p:nvPicPr>
        <p:blipFill>
          <a:blip r:embed="rId3"/>
          <a:stretch>
            <a:fillRect/>
          </a:stretch>
        </p:blipFill>
        <p:spPr>
          <a:xfrm>
            <a:off x="1646356" y="4073425"/>
            <a:ext cx="3190875" cy="876300"/>
          </a:xfrm>
          <a:prstGeom prst="rect">
            <a:avLst/>
          </a:prstGeom>
        </p:spPr>
      </p:pic>
    </p:spTree>
    <p:extLst>
      <p:ext uri="{BB962C8B-B14F-4D97-AF65-F5344CB8AC3E}">
        <p14:creationId xmlns:p14="http://schemas.microsoft.com/office/powerpoint/2010/main" val="354497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D46B11-66F9-0A2A-412C-3573534C13A1}"/>
              </a:ext>
            </a:extLst>
          </p:cNvPr>
          <p:cNvPicPr>
            <a:picLocks noChangeAspect="1"/>
          </p:cNvPicPr>
          <p:nvPr/>
        </p:nvPicPr>
        <p:blipFill>
          <a:blip r:embed="rId2"/>
          <a:stretch>
            <a:fillRect/>
          </a:stretch>
        </p:blipFill>
        <p:spPr>
          <a:xfrm>
            <a:off x="409575" y="552450"/>
            <a:ext cx="11382375" cy="5766955"/>
          </a:xfrm>
          <a:prstGeom prst="rect">
            <a:avLst/>
          </a:prstGeom>
        </p:spPr>
      </p:pic>
    </p:spTree>
    <p:extLst>
      <p:ext uri="{BB962C8B-B14F-4D97-AF65-F5344CB8AC3E}">
        <p14:creationId xmlns:p14="http://schemas.microsoft.com/office/powerpoint/2010/main" val="134787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0C23-CB29-B18F-9A08-503424B80955}"/>
              </a:ext>
            </a:extLst>
          </p:cNvPr>
          <p:cNvSpPr>
            <a:spLocks noGrp="1"/>
          </p:cNvSpPr>
          <p:nvPr>
            <p:ph type="title"/>
          </p:nvPr>
        </p:nvSpPr>
        <p:spPr/>
        <p:txBody>
          <a:bodyPr/>
          <a:lstStyle/>
          <a:p>
            <a:r>
              <a:rPr lang="en-US" dirty="0">
                <a:solidFill>
                  <a:srgbClr val="0070C0"/>
                </a:solidFill>
              </a:rPr>
              <a:t>Next steps</a:t>
            </a:r>
          </a:p>
        </p:txBody>
      </p:sp>
      <p:sp>
        <p:nvSpPr>
          <p:cNvPr id="3" name="Content Placeholder 2">
            <a:extLst>
              <a:ext uri="{FF2B5EF4-FFF2-40B4-BE49-F238E27FC236}">
                <a16:creationId xmlns:a16="http://schemas.microsoft.com/office/drawing/2014/main" id="{677BA14E-CBEE-F263-2E11-54375933FAB0}"/>
              </a:ext>
            </a:extLst>
          </p:cNvPr>
          <p:cNvSpPr>
            <a:spLocks noGrp="1"/>
          </p:cNvSpPr>
          <p:nvPr>
            <p:ph idx="1"/>
          </p:nvPr>
        </p:nvSpPr>
        <p:spPr/>
        <p:txBody>
          <a:bodyPr vert="horz" lIns="91440" tIns="45720" rIns="91440" bIns="45720" rtlCol="0" anchor="t">
            <a:normAutofit/>
          </a:bodyPr>
          <a:lstStyle/>
          <a:p>
            <a:r>
              <a:rPr lang="en-US" dirty="0"/>
              <a:t>Expand project metrics for comprehensive screening in youth with T2D</a:t>
            </a:r>
          </a:p>
          <a:p>
            <a:r>
              <a:rPr lang="en-US" dirty="0"/>
              <a:t>Standardize institutional management algorithms for positive screens</a:t>
            </a:r>
          </a:p>
          <a:p>
            <a:r>
              <a:rPr lang="en-US" dirty="0"/>
              <a:t>Expand dedicated T2D care </a:t>
            </a:r>
          </a:p>
          <a:p>
            <a:endParaRPr lang="en-US" dirty="0"/>
          </a:p>
        </p:txBody>
      </p:sp>
    </p:spTree>
    <p:extLst>
      <p:ext uri="{BB962C8B-B14F-4D97-AF65-F5344CB8AC3E}">
        <p14:creationId xmlns:p14="http://schemas.microsoft.com/office/powerpoint/2010/main" val="254553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98BC2-126A-0705-DA7A-605C3C86BF5A}"/>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616A6157-6CE6-B571-8987-C38E0969E207}"/>
              </a:ext>
            </a:extLst>
          </p:cNvPr>
          <p:cNvSpPr>
            <a:spLocks noGrp="1"/>
          </p:cNvSpPr>
          <p:nvPr>
            <p:ph type="ctrTitle"/>
          </p:nvPr>
        </p:nvSpPr>
        <p:spPr>
          <a:xfrm>
            <a:off x="226593" y="950001"/>
            <a:ext cx="7093432" cy="4454634"/>
          </a:xfrm>
        </p:spPr>
        <p:txBody>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607454">
              <a:lnSpc>
                <a:spcPct val="150000"/>
              </a:lnSpc>
              <a:spcBef>
                <a:spcPts val="0"/>
              </a:spcBef>
              <a:spcAft>
                <a:spcPts val="0"/>
              </a:spcAft>
            </a:pPr>
            <a:r>
              <a:rPr lang="en-US" sz="6000" b="0" dirty="0">
                <a:solidFill>
                  <a:srgbClr val="0070C0"/>
                </a:solidFill>
                <a:latin typeface="Aptos Display"/>
                <a:ea typeface="ＭＳ Ｐゴシック"/>
                <a:cs typeface="Arial"/>
              </a:rPr>
              <a:t>Thank you</a:t>
            </a:r>
            <a:br>
              <a:rPr lang="en-US" sz="6000" b="0" dirty="0">
                <a:solidFill>
                  <a:srgbClr val="0070C0"/>
                </a:solidFill>
                <a:latin typeface="Aptos Display"/>
                <a:ea typeface="ＭＳ Ｐゴシック"/>
                <a:cs typeface="Arial"/>
              </a:rPr>
            </a:br>
            <a:r>
              <a:rPr lang="en-US" sz="6000" b="0" dirty="0">
                <a:solidFill>
                  <a:srgbClr val="0070C0"/>
                </a:solidFill>
                <a:latin typeface="Aptos Display"/>
                <a:ea typeface="ＭＳ Ｐゴシック"/>
                <a:cs typeface="Arial"/>
              </a:rPr>
              <a:t>Questions/discussion</a:t>
            </a:r>
            <a:endParaRPr lang="en-US" sz="6000" b="0" dirty="0">
              <a:solidFill>
                <a:srgbClr val="000000"/>
              </a:solidFill>
              <a:latin typeface="Aptos Display"/>
              <a:ea typeface="ＭＳ Ｐゴシック"/>
              <a:cs typeface="Arial"/>
            </a:endParaRPr>
          </a:p>
          <a:p>
            <a:pPr algn="ctr" defTabSz="607454">
              <a:lnSpc>
                <a:spcPct val="200000"/>
              </a:lnSpc>
              <a:spcBef>
                <a:spcPts val="0"/>
              </a:spcBef>
              <a:spcAft>
                <a:spcPts val="0"/>
              </a:spcAft>
            </a:pPr>
            <a:endParaRPr lang="en-US" sz="4000" b="0" dirty="0">
              <a:solidFill>
                <a:srgbClr val="0070C0"/>
              </a:solidFill>
              <a:cs typeface="Arial"/>
            </a:endParaRPr>
          </a:p>
        </p:txBody>
      </p:sp>
    </p:spTree>
    <p:extLst>
      <p:ext uri="{BB962C8B-B14F-4D97-AF65-F5344CB8AC3E}">
        <p14:creationId xmlns:p14="http://schemas.microsoft.com/office/powerpoint/2010/main" val="1686777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237E-DDDA-319D-FDDC-0E99E05433EA}"/>
            </a:ext>
          </a:extLst>
        </p:cNvPr>
        <p:cNvGrpSpPr/>
        <p:nvPr/>
      </p:nvGrpSpPr>
      <p:grpSpPr>
        <a:xfrm>
          <a:off x="0" y="0"/>
          <a:ext cx="0" cy="0"/>
          <a:chOff x="0" y="0"/>
          <a:chExt cx="0" cy="0"/>
        </a:xfrm>
      </p:grpSpPr>
    </p:spTree>
    <p:extLst>
      <p:ext uri="{BB962C8B-B14F-4D97-AF65-F5344CB8AC3E}">
        <p14:creationId xmlns:p14="http://schemas.microsoft.com/office/powerpoint/2010/main" val="427492327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C8053-A5D5-22D8-D666-06517DACFF52}"/>
              </a:ext>
            </a:extLst>
          </p:cNvPr>
          <p:cNvSpPr>
            <a:spLocks noGrp="1"/>
          </p:cNvSpPr>
          <p:nvPr>
            <p:ph type="ctrTitle"/>
          </p:nvPr>
        </p:nvSpPr>
        <p:spPr/>
        <p:txBody>
          <a:bodyPr/>
          <a:lstStyle/>
          <a:p>
            <a:br>
              <a:rPr lang="en-US" sz="1800" dirty="0">
                <a:effectLst/>
                <a:latin typeface="Calibri" panose="020F0502020204030204" pitchFamily="34" charset="0"/>
                <a:ea typeface="Aptos" panose="020B0004020202020204" pitchFamily="34" charset="0"/>
              </a:rPr>
            </a:br>
            <a:endParaRPr lang="en-US" dirty="0"/>
          </a:p>
        </p:txBody>
      </p:sp>
      <p:sp>
        <p:nvSpPr>
          <p:cNvPr id="3" name="Subtitle 2">
            <a:extLst>
              <a:ext uri="{FF2B5EF4-FFF2-40B4-BE49-F238E27FC236}">
                <a16:creationId xmlns:a16="http://schemas.microsoft.com/office/drawing/2014/main" id="{85F296DB-3F9F-6729-8FCB-A724ACC73D5C}"/>
              </a:ext>
            </a:extLst>
          </p:cNvPr>
          <p:cNvSpPr>
            <a:spLocks noGrp="1"/>
          </p:cNvSpPr>
          <p:nvPr>
            <p:ph type="subTitle" idx="1"/>
          </p:nvPr>
        </p:nvSpPr>
        <p:spPr>
          <a:xfrm>
            <a:off x="816634" y="664234"/>
            <a:ext cx="10558732" cy="5071403"/>
          </a:xfrm>
        </p:spPr>
        <p:txBody>
          <a:bodyPr>
            <a:normAutofit lnSpcReduction="10000"/>
          </a:bodyPr>
          <a:lstStyle/>
          <a:p>
            <a:r>
              <a:rPr lang="en-US" sz="4000" dirty="0">
                <a:solidFill>
                  <a:srgbClr val="000000"/>
                </a:solidFill>
              </a:rPr>
              <a:t>Improving Adherence to Screening Guidelines for Eye Examination in Youth with Diabetes</a:t>
            </a:r>
          </a:p>
          <a:p>
            <a:endParaRPr lang="en-US" sz="2000" dirty="0"/>
          </a:p>
          <a:p>
            <a:r>
              <a:rPr lang="en-US" sz="2000" dirty="0"/>
              <a:t>Allison Smego, MD</a:t>
            </a:r>
          </a:p>
          <a:p>
            <a:r>
              <a:rPr lang="en-US" sz="2000" dirty="0"/>
              <a:t>Dalhila Solorzano, MD</a:t>
            </a:r>
            <a:r>
              <a:rPr lang="en-US" sz="2000" dirty="0">
                <a:solidFill>
                  <a:srgbClr val="242424"/>
                </a:solidFill>
                <a:ea typeface="+mn-lt"/>
                <a:cs typeface="+mn-lt"/>
              </a:rPr>
              <a:t> </a:t>
            </a:r>
          </a:p>
          <a:p>
            <a:r>
              <a:rPr lang="en-US" sz="2000" dirty="0">
                <a:solidFill>
                  <a:srgbClr val="242424"/>
                </a:solidFill>
                <a:ea typeface="+mn-lt"/>
                <a:cs typeface="+mn-lt"/>
              </a:rPr>
              <a:t>Jessika Weber, DO</a:t>
            </a:r>
          </a:p>
          <a:p>
            <a:r>
              <a:rPr lang="en-US" sz="2000" dirty="0">
                <a:solidFill>
                  <a:srgbClr val="242424"/>
                </a:solidFill>
                <a:ea typeface="+mn-lt"/>
                <a:cs typeface="+mn-lt"/>
              </a:rPr>
              <a:t>Janet Sirstins, RN, BSN, CDCES</a:t>
            </a:r>
          </a:p>
          <a:p>
            <a:r>
              <a:rPr lang="en-US" sz="2000" dirty="0">
                <a:solidFill>
                  <a:srgbClr val="242424"/>
                </a:solidFill>
                <a:ea typeface="+mn-lt"/>
                <a:cs typeface="+mn-lt"/>
              </a:rPr>
              <a:t>Zoey Chery, CMA</a:t>
            </a:r>
            <a:endParaRPr lang="en-US" sz="2000" baseline="30000" dirty="0">
              <a:solidFill>
                <a:srgbClr val="242424"/>
              </a:solidFill>
              <a:ea typeface="+mn-lt"/>
              <a:cs typeface="+mn-lt"/>
            </a:endParaRPr>
          </a:p>
          <a:p>
            <a:r>
              <a:rPr lang="en-US" sz="2000" dirty="0"/>
              <a:t>Vandana Raman, MD</a:t>
            </a:r>
          </a:p>
          <a:p>
            <a:endParaRPr lang="en-US" sz="2000" dirty="0"/>
          </a:p>
          <a:p>
            <a:r>
              <a:rPr lang="en-US" dirty="0"/>
              <a:t>Division of Pediatric Endocrinology, University of Utah</a:t>
            </a:r>
          </a:p>
          <a:p>
            <a:r>
              <a:rPr lang="en-US" dirty="0"/>
              <a:t>Primary Children’s Hospital, Pediatric Diabetes Program</a:t>
            </a:r>
          </a:p>
        </p:txBody>
      </p:sp>
    </p:spTree>
    <p:extLst>
      <p:ext uri="{BB962C8B-B14F-4D97-AF65-F5344CB8AC3E}">
        <p14:creationId xmlns:p14="http://schemas.microsoft.com/office/powerpoint/2010/main" val="2345028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BF3E5-CF6B-31C5-EE7A-E181241D87DC}"/>
              </a:ext>
            </a:extLst>
          </p:cNvPr>
          <p:cNvSpPr>
            <a:spLocks noGrp="1"/>
          </p:cNvSpPr>
          <p:nvPr>
            <p:ph type="title"/>
          </p:nvPr>
        </p:nvSpPr>
        <p:spPr/>
        <p:txBody>
          <a:bodyPr/>
          <a:lstStyle/>
          <a:p>
            <a:r>
              <a:rPr lang="en-US" dirty="0"/>
              <a:t>Primary Children’s Hospital</a:t>
            </a:r>
            <a:br>
              <a:rPr lang="en-US" dirty="0"/>
            </a:br>
            <a:r>
              <a:rPr lang="en-US" dirty="0"/>
              <a:t>Diabetes Clinic</a:t>
            </a:r>
          </a:p>
        </p:txBody>
      </p:sp>
      <p:sp>
        <p:nvSpPr>
          <p:cNvPr id="3" name="Content Placeholder 2">
            <a:extLst>
              <a:ext uri="{FF2B5EF4-FFF2-40B4-BE49-F238E27FC236}">
                <a16:creationId xmlns:a16="http://schemas.microsoft.com/office/drawing/2014/main" id="{ADE7AD40-4578-7C3F-253A-84EAA0B61D6D}"/>
              </a:ext>
            </a:extLst>
          </p:cNvPr>
          <p:cNvSpPr>
            <a:spLocks noGrp="1"/>
          </p:cNvSpPr>
          <p:nvPr>
            <p:ph idx="1"/>
          </p:nvPr>
        </p:nvSpPr>
        <p:spPr/>
        <p:txBody>
          <a:bodyPr>
            <a:normAutofit/>
          </a:bodyPr>
          <a:lstStyle/>
          <a:p>
            <a:r>
              <a:rPr lang="en-US" sz="2600" dirty="0"/>
              <a:t>Salt Lake City, UT</a:t>
            </a:r>
          </a:p>
          <a:p>
            <a:r>
              <a:rPr lang="en-US" sz="2600" dirty="0"/>
              <a:t>~2500 type 1 diabetes patients</a:t>
            </a:r>
          </a:p>
          <a:p>
            <a:r>
              <a:rPr lang="en-US" sz="2600" dirty="0"/>
              <a:t>~300 type 2 diabetes patients (rising)</a:t>
            </a:r>
          </a:p>
          <a:p>
            <a:r>
              <a:rPr lang="en-US" sz="2600" dirty="0"/>
              <a:t>Second location: Lehi, UT</a:t>
            </a:r>
          </a:p>
          <a:p>
            <a:r>
              <a:rPr lang="en-US" sz="2600" dirty="0"/>
              <a:t>Outreach Clinics: Logan, Layton, St. George</a:t>
            </a:r>
          </a:p>
          <a:p>
            <a:r>
              <a:rPr lang="en-US" sz="2600" dirty="0"/>
              <a:t>Large catchment area from surrounding states</a:t>
            </a:r>
          </a:p>
          <a:p>
            <a:r>
              <a:rPr lang="en-US" sz="2600" dirty="0"/>
              <a:t>Insurance: 77% private, 23% public</a:t>
            </a:r>
            <a:endParaRPr lang="en-US" dirty="0"/>
          </a:p>
        </p:txBody>
      </p:sp>
      <p:sp>
        <p:nvSpPr>
          <p:cNvPr id="5" name="TextBox 4">
            <a:extLst>
              <a:ext uri="{FF2B5EF4-FFF2-40B4-BE49-F238E27FC236}">
                <a16:creationId xmlns:a16="http://schemas.microsoft.com/office/drawing/2014/main" id="{1C3E1F5D-2065-4485-8B2B-3E51419F96C2}"/>
              </a:ext>
            </a:extLst>
          </p:cNvPr>
          <p:cNvSpPr txBox="1"/>
          <p:nvPr/>
        </p:nvSpPr>
        <p:spPr>
          <a:xfrm>
            <a:off x="2732983" y="5687598"/>
            <a:ext cx="6096000" cy="978729"/>
          </a:xfrm>
          <a:prstGeom prst="rect">
            <a:avLst/>
          </a:prstGeom>
          <a:noFill/>
        </p:spPr>
        <p:txBody>
          <a:bodyPr wrap="square">
            <a:spAutoFit/>
          </a:bodyPr>
          <a:lstStyle/>
          <a:p>
            <a:pPr marL="0" indent="0">
              <a:buNone/>
            </a:pPr>
            <a:r>
              <a:rPr lang="en-US" dirty="0"/>
              <a:t>Contacts </a:t>
            </a:r>
          </a:p>
          <a:p>
            <a:pPr marL="0" lvl="0" indent="0" defTabSz="548640">
              <a:lnSpc>
                <a:spcPct val="100000"/>
              </a:lnSpc>
              <a:spcBef>
                <a:spcPct val="20000"/>
              </a:spcBef>
              <a:buNone/>
              <a:defRPr/>
            </a:pPr>
            <a:r>
              <a:rPr lang="en-US" sz="1800" dirty="0"/>
              <a:t>Allison Smego, MD                        Vana Raman, MD</a:t>
            </a:r>
          </a:p>
          <a:p>
            <a:pPr marL="0" indent="0">
              <a:buNone/>
              <a:defRPr/>
            </a:pPr>
            <a:r>
              <a:rPr lang="en-US" sz="1800" dirty="0">
                <a:hlinkClick r:id="rId2"/>
              </a:rPr>
              <a:t>Allison.smego@hsc.utah.edu</a:t>
            </a:r>
            <a:r>
              <a:rPr lang="en-US" sz="1800" dirty="0"/>
              <a:t>    </a:t>
            </a:r>
            <a:r>
              <a:rPr lang="en-US" sz="1800" dirty="0">
                <a:hlinkClick r:id="rId3"/>
              </a:rPr>
              <a:t>Vana.raman@hsc.utah.edu</a:t>
            </a:r>
            <a:r>
              <a:rPr lang="en-US" sz="1600" dirty="0"/>
              <a:t> </a:t>
            </a:r>
          </a:p>
        </p:txBody>
      </p:sp>
      <p:pic>
        <p:nvPicPr>
          <p:cNvPr id="12" name="Picture 11">
            <a:extLst>
              <a:ext uri="{FF2B5EF4-FFF2-40B4-BE49-F238E27FC236}">
                <a16:creationId xmlns:a16="http://schemas.microsoft.com/office/drawing/2014/main" id="{7EC9C846-0050-41E5-B214-36C1510E278E}"/>
              </a:ext>
            </a:extLst>
          </p:cNvPr>
          <p:cNvPicPr>
            <a:picLocks noChangeAspect="1"/>
          </p:cNvPicPr>
          <p:nvPr/>
        </p:nvPicPr>
        <p:blipFill>
          <a:blip r:embed="rId4"/>
          <a:srcRect l="6090"/>
          <a:stretch>
            <a:fillRect/>
          </a:stretch>
        </p:blipFill>
        <p:spPr>
          <a:xfrm>
            <a:off x="7580243" y="93853"/>
            <a:ext cx="4161184" cy="4056385"/>
          </a:xfrm>
          <a:prstGeom prst="rect">
            <a:avLst/>
          </a:prstGeom>
        </p:spPr>
      </p:pic>
      <p:pic>
        <p:nvPicPr>
          <p:cNvPr id="14" name="Picture 13">
            <a:extLst>
              <a:ext uri="{FF2B5EF4-FFF2-40B4-BE49-F238E27FC236}">
                <a16:creationId xmlns:a16="http://schemas.microsoft.com/office/drawing/2014/main" id="{4EB2933D-351A-F89E-81CF-2926780B7CD8}"/>
              </a:ext>
            </a:extLst>
          </p:cNvPr>
          <p:cNvPicPr>
            <a:picLocks noChangeAspect="1"/>
          </p:cNvPicPr>
          <p:nvPr/>
        </p:nvPicPr>
        <p:blipFill>
          <a:blip r:embed="rId5"/>
          <a:stretch>
            <a:fillRect/>
          </a:stretch>
        </p:blipFill>
        <p:spPr>
          <a:xfrm>
            <a:off x="9372323" y="4150238"/>
            <a:ext cx="1981477" cy="857370"/>
          </a:xfrm>
          <a:prstGeom prst="rect">
            <a:avLst/>
          </a:prstGeom>
        </p:spPr>
      </p:pic>
    </p:spTree>
    <p:extLst>
      <p:ext uri="{BB962C8B-B14F-4D97-AF65-F5344CB8AC3E}">
        <p14:creationId xmlns:p14="http://schemas.microsoft.com/office/powerpoint/2010/main" val="1049188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A385-92F1-A53C-B5C6-2DCB42631E7C}"/>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B3F2BD8-3B81-ADB6-D54A-4267C49882DA}"/>
              </a:ext>
            </a:extLst>
          </p:cNvPr>
          <p:cNvSpPr>
            <a:spLocks noGrp="1"/>
          </p:cNvSpPr>
          <p:nvPr>
            <p:ph idx="1"/>
          </p:nvPr>
        </p:nvSpPr>
        <p:spPr/>
        <p:txBody>
          <a:bodyPr/>
          <a:lstStyle/>
          <a:p>
            <a:pPr lvl="1"/>
            <a:r>
              <a:rPr lang="en-US" sz="2800" dirty="0"/>
              <a:t>Diabetic retinopathy is leading cause of blindness in adults</a:t>
            </a:r>
          </a:p>
          <a:p>
            <a:pPr lvl="1"/>
            <a:r>
              <a:rPr lang="en-US" sz="2800" dirty="0"/>
              <a:t>Regular screening enables timely detection and intervention, reducing the risk of vision loss</a:t>
            </a:r>
          </a:p>
          <a:p>
            <a:pPr lvl="1"/>
            <a:r>
              <a:rPr lang="en-US" sz="2800" dirty="0"/>
              <a:t>Historically, our clinic struggled to obtain and document retinal exams in patients with diabetes</a:t>
            </a:r>
          </a:p>
          <a:p>
            <a:pPr lvl="1"/>
            <a:endParaRPr lang="en-US" dirty="0"/>
          </a:p>
          <a:p>
            <a:endParaRPr lang="en-US" dirty="0"/>
          </a:p>
        </p:txBody>
      </p:sp>
    </p:spTree>
    <p:extLst>
      <p:ext uri="{BB962C8B-B14F-4D97-AF65-F5344CB8AC3E}">
        <p14:creationId xmlns:p14="http://schemas.microsoft.com/office/powerpoint/2010/main" val="170165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4612-4796-22F9-F940-1ADABDE4442E}"/>
              </a:ext>
            </a:extLst>
          </p:cNvPr>
          <p:cNvSpPr>
            <a:spLocks noGrp="1"/>
          </p:cNvSpPr>
          <p:nvPr>
            <p:ph type="title"/>
          </p:nvPr>
        </p:nvSpPr>
        <p:spPr/>
        <p:txBody>
          <a:bodyPr/>
          <a:lstStyle/>
          <a:p>
            <a:r>
              <a:rPr lang="en-US" dirty="0"/>
              <a:t>SMART Aim</a:t>
            </a:r>
          </a:p>
        </p:txBody>
      </p:sp>
      <p:sp>
        <p:nvSpPr>
          <p:cNvPr id="3" name="Content Placeholder 2">
            <a:extLst>
              <a:ext uri="{FF2B5EF4-FFF2-40B4-BE49-F238E27FC236}">
                <a16:creationId xmlns:a16="http://schemas.microsoft.com/office/drawing/2014/main" id="{13218F15-7D29-C3A3-9035-B839306648E0}"/>
              </a:ext>
            </a:extLst>
          </p:cNvPr>
          <p:cNvSpPr>
            <a:spLocks noGrp="1"/>
          </p:cNvSpPr>
          <p:nvPr>
            <p:ph idx="1"/>
          </p:nvPr>
        </p:nvSpPr>
        <p:spPr>
          <a:xfrm>
            <a:off x="838200" y="1575459"/>
            <a:ext cx="10515600" cy="4351338"/>
          </a:xfrm>
        </p:spPr>
        <p:txBody>
          <a:bodyPr/>
          <a:lstStyle/>
          <a:p>
            <a:pPr marL="457200" indent="-457200"/>
            <a:r>
              <a:rPr lang="en-US" sz="3600" dirty="0">
                <a:ea typeface="Verdana"/>
                <a:cs typeface="Calibri"/>
              </a:rPr>
              <a:t>Increase retinal examinations among patients with diabetes in alignment with the ADA screening recommendations by Dec 2024</a:t>
            </a:r>
          </a:p>
          <a:p>
            <a:pPr marL="1371600" lvl="2" indent="-457200"/>
            <a:r>
              <a:rPr lang="en-US" sz="2800" dirty="0">
                <a:ea typeface="Verdana"/>
                <a:cs typeface="Calibri"/>
              </a:rPr>
              <a:t>Type 1 diabetes from 75% to 82%</a:t>
            </a:r>
          </a:p>
          <a:p>
            <a:pPr marL="1371600" lvl="2" indent="-457200"/>
            <a:r>
              <a:rPr lang="en-US" sz="2800" dirty="0">
                <a:ea typeface="Verdana"/>
                <a:cs typeface="Calibri"/>
              </a:rPr>
              <a:t>Type 2 diabetes from 50% to 55%</a:t>
            </a:r>
          </a:p>
          <a:p>
            <a:pPr marL="1371600" lvl="2" indent="-457200"/>
            <a:r>
              <a:rPr lang="en-US" sz="2800" dirty="0">
                <a:ea typeface="Verdana"/>
                <a:cs typeface="Calibri"/>
              </a:rPr>
              <a:t>Pilot: main clinic location </a:t>
            </a:r>
          </a:p>
          <a:p>
            <a:pPr marL="1371600" lvl="2" indent="-457200"/>
            <a:endParaRPr lang="en-US" dirty="0"/>
          </a:p>
        </p:txBody>
      </p:sp>
    </p:spTree>
    <p:extLst>
      <p:ext uri="{BB962C8B-B14F-4D97-AF65-F5344CB8AC3E}">
        <p14:creationId xmlns:p14="http://schemas.microsoft.com/office/powerpoint/2010/main" val="6578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EB155FD-EA88-1347-D5D9-D4F2BCC01352}"/>
              </a:ext>
            </a:extLst>
          </p:cNvPr>
          <p:cNvSpPr>
            <a:spLocks noGrp="1"/>
          </p:cNvSpPr>
          <p:nvPr>
            <p:ph type="ctrTitle"/>
          </p:nvPr>
        </p:nvSpPr>
        <p:spPr>
          <a:xfrm>
            <a:off x="226593" y="950001"/>
            <a:ext cx="7093432" cy="3657600"/>
          </a:xfrm>
        </p:spPr>
        <p:txBody>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607454"/>
            <a:r>
              <a:rPr lang="en-US" sz="4000" b="0" dirty="0">
                <a:solidFill>
                  <a:srgbClr val="0070C0"/>
                </a:solidFill>
                <a:latin typeface="Arial"/>
                <a:ea typeface="ＭＳ Ｐゴシック"/>
                <a:cs typeface="Arial"/>
              </a:rPr>
              <a:t>Raising the Bar</a:t>
            </a:r>
            <a:br>
              <a:rPr lang="en-US" sz="4000" b="0" dirty="0">
                <a:solidFill>
                  <a:srgbClr val="0070C0"/>
                </a:solidFill>
                <a:latin typeface="Arial"/>
                <a:ea typeface="ＭＳ Ｐゴシック"/>
                <a:cs typeface="Arial"/>
              </a:rPr>
            </a:br>
            <a:r>
              <a:rPr lang="en-US" sz="4000" b="0" dirty="0">
                <a:solidFill>
                  <a:srgbClr val="0070C0"/>
                </a:solidFill>
                <a:latin typeface="Arial"/>
                <a:ea typeface="ＭＳ Ｐゴシック"/>
                <a:cs typeface="Arial"/>
              </a:rPr>
              <a:t>Increasing Urine Microalbumin Screening Compliance in a Pediatric Type 2 Diabetes Program  </a:t>
            </a:r>
          </a:p>
          <a:p>
            <a:pPr algn="ctr" defTabSz="607454">
              <a:spcAft>
                <a:spcPct val="0"/>
              </a:spcAft>
            </a:pPr>
            <a:endParaRPr lang="en-US" altLang="en-US" sz="4000" b="0" dirty="0">
              <a:solidFill>
                <a:srgbClr val="0070C0"/>
              </a:solidFill>
              <a:cs typeface="Arial"/>
            </a:endParaRPr>
          </a:p>
        </p:txBody>
      </p:sp>
      <p:sp>
        <p:nvSpPr>
          <p:cNvPr id="19459" name="Subtitle 2">
            <a:extLst>
              <a:ext uri="{FF2B5EF4-FFF2-40B4-BE49-F238E27FC236}">
                <a16:creationId xmlns:a16="http://schemas.microsoft.com/office/drawing/2014/main" id="{253167E5-B4D5-FF64-A10C-FF7AF235A5A8}"/>
              </a:ext>
            </a:extLst>
          </p:cNvPr>
          <p:cNvSpPr>
            <a:spLocks noGrp="1"/>
          </p:cNvSpPr>
          <p:nvPr>
            <p:ph type="subTitle" idx="4294967295"/>
          </p:nvPr>
        </p:nvSpPr>
        <p:spPr>
          <a:xfrm>
            <a:off x="1355068" y="4837300"/>
            <a:ext cx="5046688" cy="914400"/>
          </a:xfrm>
        </p:spPr>
        <p:txBody>
          <a:bodyPr vert="horz" lIns="91440" tIns="45720" rIns="91440" bIns="45720" rtlCol="0" anchor="t">
            <a:norm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453390" indent="-453390" algn="ctr">
              <a:buNone/>
            </a:pPr>
            <a:r>
              <a:rPr lang="en-US" altLang="en-US" sz="2400" dirty="0">
                <a:solidFill>
                  <a:srgbClr val="0070C0"/>
                </a:solidFill>
                <a:latin typeface="Arial"/>
                <a:ea typeface="ＭＳ Ｐゴシック"/>
                <a:cs typeface="Arial"/>
              </a:rPr>
              <a:t>Leena </a:t>
            </a:r>
            <a:r>
              <a:rPr lang="en-US" altLang="en-US" sz="2400" dirty="0" err="1">
                <a:solidFill>
                  <a:srgbClr val="0070C0"/>
                </a:solidFill>
                <a:latin typeface="Arial"/>
                <a:ea typeface="ＭＳ Ｐゴシック"/>
                <a:cs typeface="Arial"/>
              </a:rPr>
              <a:t>Mamilly</a:t>
            </a:r>
            <a:r>
              <a:rPr lang="en-US" altLang="en-US" sz="2400" dirty="0">
                <a:solidFill>
                  <a:srgbClr val="0070C0"/>
                </a:solidFill>
                <a:latin typeface="Arial"/>
                <a:ea typeface="ＭＳ Ｐゴシック"/>
                <a:cs typeface="Arial"/>
              </a:rPr>
              <a:t>, MD </a:t>
            </a:r>
            <a:endParaRPr lang="en-US" sz="2400">
              <a:solidFill>
                <a:srgbClr val="0070C0"/>
              </a:solidFill>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F4CF-934F-591E-4315-A8704D5884D5}"/>
              </a:ext>
            </a:extLst>
          </p:cNvPr>
          <p:cNvSpPr>
            <a:spLocks noGrp="1"/>
          </p:cNvSpPr>
          <p:nvPr>
            <p:ph type="title"/>
          </p:nvPr>
        </p:nvSpPr>
        <p:spPr>
          <a:xfrm>
            <a:off x="838200" y="273685"/>
            <a:ext cx="10515600" cy="1325563"/>
          </a:xfrm>
        </p:spPr>
        <p:txBody>
          <a:bodyPr/>
          <a:lstStyle/>
          <a:p>
            <a:r>
              <a:rPr lang="en-US" dirty="0"/>
              <a:t>Key Driver Diagram</a:t>
            </a:r>
          </a:p>
        </p:txBody>
      </p:sp>
      <p:pic>
        <p:nvPicPr>
          <p:cNvPr id="5" name="Picture 4">
            <a:extLst>
              <a:ext uri="{FF2B5EF4-FFF2-40B4-BE49-F238E27FC236}">
                <a16:creationId xmlns:a16="http://schemas.microsoft.com/office/drawing/2014/main" id="{8A0271AC-5906-1C2E-C05A-918F3349FA27}"/>
              </a:ext>
            </a:extLst>
          </p:cNvPr>
          <p:cNvPicPr>
            <a:picLocks noChangeAspect="1"/>
          </p:cNvPicPr>
          <p:nvPr/>
        </p:nvPicPr>
        <p:blipFill>
          <a:blip r:embed="rId2"/>
          <a:srcRect l="1409" t="1278" r="2826" b="2481"/>
          <a:stretch>
            <a:fillRect/>
          </a:stretch>
        </p:blipFill>
        <p:spPr>
          <a:xfrm>
            <a:off x="2157273" y="1240919"/>
            <a:ext cx="8708995" cy="4376161"/>
          </a:xfrm>
          <a:prstGeom prst="rect">
            <a:avLst/>
          </a:prstGeom>
        </p:spPr>
      </p:pic>
    </p:spTree>
    <p:extLst>
      <p:ext uri="{BB962C8B-B14F-4D97-AF65-F5344CB8AC3E}">
        <p14:creationId xmlns:p14="http://schemas.microsoft.com/office/powerpoint/2010/main" val="206871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AFEB-3F20-0B44-69FB-450B9DC1411E}"/>
              </a:ext>
            </a:extLst>
          </p:cNvPr>
          <p:cNvSpPr>
            <a:spLocks noGrp="1"/>
          </p:cNvSpPr>
          <p:nvPr>
            <p:ph type="title"/>
          </p:nvPr>
        </p:nvSpPr>
        <p:spPr/>
        <p:txBody>
          <a:bodyPr/>
          <a:lstStyle/>
          <a:p>
            <a:r>
              <a:rPr lang="en-US" dirty="0"/>
              <a:t>PDSA 1-3: Documenting retinal exam</a:t>
            </a:r>
          </a:p>
        </p:txBody>
      </p:sp>
      <p:sp>
        <p:nvSpPr>
          <p:cNvPr id="3" name="Content Placeholder 2">
            <a:extLst>
              <a:ext uri="{FF2B5EF4-FFF2-40B4-BE49-F238E27FC236}">
                <a16:creationId xmlns:a16="http://schemas.microsoft.com/office/drawing/2014/main" id="{8C777DA6-6765-1C7B-5CA2-79B9CDB9A0E5}"/>
              </a:ext>
            </a:extLst>
          </p:cNvPr>
          <p:cNvSpPr>
            <a:spLocks noGrp="1"/>
          </p:cNvSpPr>
          <p:nvPr>
            <p:ph idx="1"/>
          </p:nvPr>
        </p:nvSpPr>
        <p:spPr>
          <a:xfrm>
            <a:off x="838200" y="1713484"/>
            <a:ext cx="10515600" cy="4351338"/>
          </a:xfrm>
        </p:spPr>
        <p:txBody>
          <a:bodyPr/>
          <a:lstStyle/>
          <a:p>
            <a:r>
              <a:rPr lang="en-US" dirty="0"/>
              <a:t>Standardized documentation of retinal exams</a:t>
            </a:r>
          </a:p>
          <a:p>
            <a:pPr lvl="1"/>
            <a:r>
              <a:rPr lang="en-US" dirty="0"/>
              <a:t>Patients asked about eye most recent eye exam by MA at every visit</a:t>
            </a:r>
          </a:p>
          <a:p>
            <a:r>
              <a:rPr lang="en-US" dirty="0"/>
              <a:t>Filter to easily identify most recent retinal exam</a:t>
            </a:r>
          </a:p>
          <a:p>
            <a:endParaRPr lang="en-US" dirty="0"/>
          </a:p>
        </p:txBody>
      </p:sp>
      <p:sp>
        <p:nvSpPr>
          <p:cNvPr id="4" name="Title 1">
            <a:extLst>
              <a:ext uri="{FF2B5EF4-FFF2-40B4-BE49-F238E27FC236}">
                <a16:creationId xmlns:a16="http://schemas.microsoft.com/office/drawing/2014/main" id="{1D7B6C0C-2EB8-6699-3F8E-51CD2BF55D95}"/>
              </a:ext>
            </a:extLst>
          </p:cNvPr>
          <p:cNvSpPr txBox="1">
            <a:spLocks/>
          </p:cNvSpPr>
          <p:nvPr/>
        </p:nvSpPr>
        <p:spPr>
          <a:xfrm>
            <a:off x="838200" y="3416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PDSA 4: </a:t>
            </a:r>
            <a:r>
              <a:rPr lang="en-US" dirty="0" err="1"/>
              <a:t>RetinaVue</a:t>
            </a:r>
            <a:r>
              <a:rPr lang="en-US" dirty="0"/>
              <a:t> camera</a:t>
            </a:r>
          </a:p>
        </p:txBody>
      </p:sp>
      <p:sp>
        <p:nvSpPr>
          <p:cNvPr id="5" name="Content Placeholder 2">
            <a:extLst>
              <a:ext uri="{FF2B5EF4-FFF2-40B4-BE49-F238E27FC236}">
                <a16:creationId xmlns:a16="http://schemas.microsoft.com/office/drawing/2014/main" id="{5F77A010-780D-8829-788B-53A7D37B0691}"/>
              </a:ext>
            </a:extLst>
          </p:cNvPr>
          <p:cNvSpPr txBox="1">
            <a:spLocks/>
          </p:cNvSpPr>
          <p:nvPr/>
        </p:nvSpPr>
        <p:spPr>
          <a:xfrm>
            <a:off x="990600" y="4528867"/>
            <a:ext cx="10515600" cy="18004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Enabled in-clinic retinal screening during routine appointments</a:t>
            </a:r>
          </a:p>
        </p:txBody>
      </p:sp>
      <p:pic>
        <p:nvPicPr>
          <p:cNvPr id="7" name="Picture 6">
            <a:extLst>
              <a:ext uri="{FF2B5EF4-FFF2-40B4-BE49-F238E27FC236}">
                <a16:creationId xmlns:a16="http://schemas.microsoft.com/office/drawing/2014/main" id="{76422EE4-D1AE-438F-3EE4-7A09BEA03FE7}"/>
              </a:ext>
            </a:extLst>
          </p:cNvPr>
          <p:cNvPicPr>
            <a:picLocks noChangeAspect="1"/>
          </p:cNvPicPr>
          <p:nvPr/>
        </p:nvPicPr>
        <p:blipFill>
          <a:blip r:embed="rId2"/>
          <a:stretch>
            <a:fillRect/>
          </a:stretch>
        </p:blipFill>
        <p:spPr>
          <a:xfrm>
            <a:off x="7967504" y="5036671"/>
            <a:ext cx="2529074" cy="1630898"/>
          </a:xfrm>
          <a:prstGeom prst="rect">
            <a:avLst/>
          </a:prstGeom>
        </p:spPr>
      </p:pic>
      <p:pic>
        <p:nvPicPr>
          <p:cNvPr id="8" name="Picture 7">
            <a:extLst>
              <a:ext uri="{FF2B5EF4-FFF2-40B4-BE49-F238E27FC236}">
                <a16:creationId xmlns:a16="http://schemas.microsoft.com/office/drawing/2014/main" id="{5C83E185-6F43-D5DF-A40F-6BC803142634}"/>
              </a:ext>
            </a:extLst>
          </p:cNvPr>
          <p:cNvPicPr>
            <a:picLocks noChangeAspect="1"/>
          </p:cNvPicPr>
          <p:nvPr/>
        </p:nvPicPr>
        <p:blipFill>
          <a:blip r:embed="rId3"/>
          <a:stretch>
            <a:fillRect/>
          </a:stretch>
        </p:blipFill>
        <p:spPr>
          <a:xfrm>
            <a:off x="2243263" y="3159389"/>
            <a:ext cx="6768038" cy="2692731"/>
          </a:xfrm>
          <a:prstGeom prst="rect">
            <a:avLst/>
          </a:prstGeom>
        </p:spPr>
      </p:pic>
    </p:spTree>
    <p:extLst>
      <p:ext uri="{BB962C8B-B14F-4D97-AF65-F5344CB8AC3E}">
        <p14:creationId xmlns:p14="http://schemas.microsoft.com/office/powerpoint/2010/main" val="373309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046C54-A2E9-BF0A-280E-0B61C12915C0}"/>
              </a:ext>
            </a:extLst>
          </p:cNvPr>
          <p:cNvPicPr>
            <a:picLocks noChangeAspect="1"/>
          </p:cNvPicPr>
          <p:nvPr/>
        </p:nvPicPr>
        <p:blipFill>
          <a:blip r:embed="rId2"/>
          <a:srcRect r="550"/>
          <a:stretch>
            <a:fillRect/>
          </a:stretch>
        </p:blipFill>
        <p:spPr>
          <a:xfrm>
            <a:off x="1102095" y="133166"/>
            <a:ext cx="9932849" cy="5450890"/>
          </a:xfrm>
          <a:prstGeom prst="rect">
            <a:avLst/>
          </a:prstGeom>
        </p:spPr>
      </p:pic>
    </p:spTree>
    <p:extLst>
      <p:ext uri="{BB962C8B-B14F-4D97-AF65-F5344CB8AC3E}">
        <p14:creationId xmlns:p14="http://schemas.microsoft.com/office/powerpoint/2010/main" val="263086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A385-92F1-A53C-B5C6-2DCB42631E7C}"/>
              </a:ext>
            </a:extLst>
          </p:cNvPr>
          <p:cNvSpPr>
            <a:spLocks noGrp="1"/>
          </p:cNvSpPr>
          <p:nvPr>
            <p:ph type="title"/>
          </p:nvPr>
        </p:nvSpPr>
        <p:spPr/>
        <p:txBody>
          <a:bodyPr/>
          <a:lstStyle/>
          <a:p>
            <a:r>
              <a:rPr lang="en-US" dirty="0"/>
              <a:t>Progress</a:t>
            </a:r>
          </a:p>
        </p:txBody>
      </p:sp>
      <p:pic>
        <p:nvPicPr>
          <p:cNvPr id="4" name="Picture 3">
            <a:extLst>
              <a:ext uri="{FF2B5EF4-FFF2-40B4-BE49-F238E27FC236}">
                <a16:creationId xmlns:a16="http://schemas.microsoft.com/office/drawing/2014/main" id="{09C9BBA7-C7A6-C4B4-1782-169E5C9B887B}"/>
              </a:ext>
            </a:extLst>
          </p:cNvPr>
          <p:cNvPicPr>
            <a:picLocks noChangeAspect="1"/>
          </p:cNvPicPr>
          <p:nvPr/>
        </p:nvPicPr>
        <p:blipFill>
          <a:blip r:embed="rId2"/>
          <a:srcRect r="778" b="2064"/>
          <a:stretch>
            <a:fillRect/>
          </a:stretch>
        </p:blipFill>
        <p:spPr>
          <a:xfrm>
            <a:off x="3120741" y="618667"/>
            <a:ext cx="7757168" cy="5333561"/>
          </a:xfrm>
          <a:prstGeom prst="rect">
            <a:avLst/>
          </a:prstGeom>
        </p:spPr>
      </p:pic>
      <p:pic>
        <p:nvPicPr>
          <p:cNvPr id="7" name="Picture 6">
            <a:extLst>
              <a:ext uri="{FF2B5EF4-FFF2-40B4-BE49-F238E27FC236}">
                <a16:creationId xmlns:a16="http://schemas.microsoft.com/office/drawing/2014/main" id="{01DC87C4-965C-26DA-FCCF-5EF2582E6F10}"/>
              </a:ext>
            </a:extLst>
          </p:cNvPr>
          <p:cNvPicPr>
            <a:picLocks noChangeAspect="1"/>
          </p:cNvPicPr>
          <p:nvPr/>
        </p:nvPicPr>
        <p:blipFill>
          <a:blip r:embed="rId3"/>
          <a:stretch>
            <a:fillRect/>
          </a:stretch>
        </p:blipFill>
        <p:spPr>
          <a:xfrm>
            <a:off x="3100862" y="458643"/>
            <a:ext cx="9091138" cy="5469171"/>
          </a:xfrm>
          <a:prstGeom prst="rect">
            <a:avLst/>
          </a:prstGeom>
        </p:spPr>
      </p:pic>
      <p:sp>
        <p:nvSpPr>
          <p:cNvPr id="3" name="TextBox 2">
            <a:extLst>
              <a:ext uri="{FF2B5EF4-FFF2-40B4-BE49-F238E27FC236}">
                <a16:creationId xmlns:a16="http://schemas.microsoft.com/office/drawing/2014/main" id="{654EAE54-C8E2-B5BB-C0A7-BBA6AF047787}"/>
              </a:ext>
            </a:extLst>
          </p:cNvPr>
          <p:cNvSpPr txBox="1"/>
          <p:nvPr/>
        </p:nvSpPr>
        <p:spPr>
          <a:xfrm>
            <a:off x="513153" y="1784411"/>
            <a:ext cx="2450237" cy="923330"/>
          </a:xfrm>
          <a:prstGeom prst="rect">
            <a:avLst/>
          </a:prstGeom>
          <a:noFill/>
        </p:spPr>
        <p:txBody>
          <a:bodyPr wrap="square" rtlCol="0">
            <a:spAutoFit/>
          </a:bodyPr>
          <a:lstStyle/>
          <a:p>
            <a:r>
              <a:rPr lang="en-US" dirty="0"/>
              <a:t>Pilot: main clinic location – got </a:t>
            </a:r>
            <a:r>
              <a:rPr lang="en-US" dirty="0" err="1"/>
              <a:t>RetinaVue</a:t>
            </a:r>
            <a:r>
              <a:rPr lang="en-US" dirty="0"/>
              <a:t> spring 2024</a:t>
            </a:r>
          </a:p>
        </p:txBody>
      </p:sp>
      <p:sp>
        <p:nvSpPr>
          <p:cNvPr id="5" name="TextBox 4">
            <a:extLst>
              <a:ext uri="{FF2B5EF4-FFF2-40B4-BE49-F238E27FC236}">
                <a16:creationId xmlns:a16="http://schemas.microsoft.com/office/drawing/2014/main" id="{B67A02B7-8F2E-7E29-F475-EB509CA1D9A5}"/>
              </a:ext>
            </a:extLst>
          </p:cNvPr>
          <p:cNvSpPr txBox="1"/>
          <p:nvPr/>
        </p:nvSpPr>
        <p:spPr>
          <a:xfrm>
            <a:off x="513153" y="2639116"/>
            <a:ext cx="2450237" cy="923330"/>
          </a:xfrm>
          <a:prstGeom prst="rect">
            <a:avLst/>
          </a:prstGeom>
          <a:noFill/>
        </p:spPr>
        <p:txBody>
          <a:bodyPr wrap="square" rtlCol="0">
            <a:spAutoFit/>
          </a:bodyPr>
          <a:lstStyle/>
          <a:p>
            <a:r>
              <a:rPr lang="en-US" dirty="0"/>
              <a:t>Including our second campus  - got </a:t>
            </a:r>
            <a:r>
              <a:rPr lang="en-US" dirty="0" err="1"/>
              <a:t>RetinaVue</a:t>
            </a:r>
            <a:r>
              <a:rPr lang="en-US" dirty="0"/>
              <a:t> early 2025</a:t>
            </a:r>
          </a:p>
        </p:txBody>
      </p:sp>
    </p:spTree>
    <p:extLst>
      <p:ext uri="{BB962C8B-B14F-4D97-AF65-F5344CB8AC3E}">
        <p14:creationId xmlns:p14="http://schemas.microsoft.com/office/powerpoint/2010/main" val="377657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9C09-ABE2-F039-FCF7-E46315EA19BF}"/>
              </a:ext>
            </a:extLst>
          </p:cNvPr>
          <p:cNvSpPr>
            <a:spLocks noGrp="1"/>
          </p:cNvSpPr>
          <p:nvPr>
            <p:ph type="title"/>
          </p:nvPr>
        </p:nvSpPr>
        <p:spPr/>
        <p:txBody>
          <a:bodyPr/>
          <a:lstStyle/>
          <a:p>
            <a:r>
              <a:rPr lang="en-US" dirty="0"/>
              <a:t>Conclusions, Opportunities, Challenges</a:t>
            </a:r>
          </a:p>
        </p:txBody>
      </p:sp>
      <p:sp>
        <p:nvSpPr>
          <p:cNvPr id="3" name="Content Placeholder 2">
            <a:extLst>
              <a:ext uri="{FF2B5EF4-FFF2-40B4-BE49-F238E27FC236}">
                <a16:creationId xmlns:a16="http://schemas.microsoft.com/office/drawing/2014/main" id="{7B9508E3-0B71-B36F-F04D-A9717EE4CF5B}"/>
              </a:ext>
            </a:extLst>
          </p:cNvPr>
          <p:cNvSpPr>
            <a:spLocks noGrp="1"/>
          </p:cNvSpPr>
          <p:nvPr>
            <p:ph idx="1"/>
          </p:nvPr>
        </p:nvSpPr>
        <p:spPr/>
        <p:txBody>
          <a:bodyPr>
            <a:normAutofit/>
          </a:bodyPr>
          <a:lstStyle/>
          <a:p>
            <a:r>
              <a:rPr lang="en-US" sz="2000" dirty="0"/>
              <a:t>Standardized documentation and work-flow allowed for easier identification of eligible patients</a:t>
            </a:r>
          </a:p>
          <a:p>
            <a:r>
              <a:rPr lang="en-US" sz="2000" dirty="0"/>
              <a:t>Involving the entire care team allowed for multiple opportunities to offer patient reminders</a:t>
            </a:r>
          </a:p>
          <a:p>
            <a:r>
              <a:rPr lang="en-US" sz="2000" dirty="0"/>
              <a:t>In-clinic eye exam with </a:t>
            </a:r>
            <a:r>
              <a:rPr lang="en-US" sz="2000" dirty="0" err="1"/>
              <a:t>RetinaVue</a:t>
            </a:r>
            <a:r>
              <a:rPr lang="en-US" sz="2000" dirty="0"/>
              <a:t> Camera well received by patients and families</a:t>
            </a:r>
          </a:p>
          <a:p>
            <a:pPr lvl="1"/>
            <a:r>
              <a:rPr lang="en-US" sz="1800" dirty="0"/>
              <a:t>No billing complaints</a:t>
            </a:r>
          </a:p>
          <a:p>
            <a:pPr lvl="1"/>
            <a:r>
              <a:rPr lang="en-US" sz="1800" dirty="0"/>
              <a:t>Fast turn around on reports</a:t>
            </a:r>
          </a:p>
          <a:p>
            <a:pPr lvl="1"/>
            <a:r>
              <a:rPr lang="en-US" sz="1800" dirty="0"/>
              <a:t>One less office visit for patients and families</a:t>
            </a:r>
          </a:p>
          <a:p>
            <a:r>
              <a:rPr lang="en-US" sz="2000" dirty="0" err="1"/>
              <a:t>RetinaVue</a:t>
            </a:r>
            <a:r>
              <a:rPr lang="en-US" sz="2000" dirty="0"/>
              <a:t> success at main location made it possible to petition for camera for second clinic location (implemented March 2025)</a:t>
            </a:r>
          </a:p>
          <a:p>
            <a:r>
              <a:rPr lang="en-US" sz="2000" dirty="0"/>
              <a:t>New EMR system as of September 2025 – new challenges </a:t>
            </a:r>
            <a:r>
              <a:rPr lang="en-US" sz="2000" dirty="0">
                <a:sym typeface="Wingdings" panose="05000000000000000000" pitchFamily="2" charset="2"/>
              </a:rPr>
              <a:t></a:t>
            </a:r>
            <a:endParaRPr lang="en-US" sz="2000" dirty="0"/>
          </a:p>
          <a:p>
            <a:pPr marL="0" indent="0">
              <a:buNone/>
            </a:pPr>
            <a:endParaRPr lang="en-US" dirty="0"/>
          </a:p>
        </p:txBody>
      </p:sp>
    </p:spTree>
    <p:extLst>
      <p:ext uri="{BB962C8B-B14F-4D97-AF65-F5344CB8AC3E}">
        <p14:creationId xmlns:p14="http://schemas.microsoft.com/office/powerpoint/2010/main" val="68224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ergency Medicine Fellowships | Spencer Fox Eccles School of Medicine |  University of Utah Health">
            <a:extLst>
              <a:ext uri="{FF2B5EF4-FFF2-40B4-BE49-F238E27FC236}">
                <a16:creationId xmlns:a16="http://schemas.microsoft.com/office/drawing/2014/main" id="{000D9C32-F7FA-C128-F760-F2E3F414A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15" y="537404"/>
            <a:ext cx="11978969" cy="46574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5B53B80-E9DB-0B95-533A-4AA2CCF9F98D}"/>
              </a:ext>
            </a:extLst>
          </p:cNvPr>
          <p:cNvSpPr>
            <a:spLocks noGrp="1"/>
          </p:cNvSpPr>
          <p:nvPr>
            <p:ph type="title"/>
          </p:nvPr>
        </p:nvSpPr>
        <p:spPr>
          <a:xfrm>
            <a:off x="3456022" y="337584"/>
            <a:ext cx="5279953" cy="1325563"/>
          </a:xfrm>
        </p:spPr>
        <p:txBody>
          <a:bodyPr/>
          <a:lstStyle/>
          <a:p>
            <a:r>
              <a:rPr lang="en-US" dirty="0"/>
              <a:t>Questions/Comments</a:t>
            </a:r>
          </a:p>
        </p:txBody>
      </p:sp>
    </p:spTree>
    <p:extLst>
      <p:ext uri="{BB962C8B-B14F-4D97-AF65-F5344CB8AC3E}">
        <p14:creationId xmlns:p14="http://schemas.microsoft.com/office/powerpoint/2010/main" val="4202394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0DFE4-28BD-E328-47F3-1522333091B6}"/>
            </a:ext>
          </a:extLst>
        </p:cNvPr>
        <p:cNvGrpSpPr/>
        <p:nvPr/>
      </p:nvGrpSpPr>
      <p:grpSpPr>
        <a:xfrm>
          <a:off x="0" y="0"/>
          <a:ext cx="0" cy="0"/>
          <a:chOff x="0" y="0"/>
          <a:chExt cx="0" cy="0"/>
        </a:xfrm>
      </p:grpSpPr>
    </p:spTree>
    <p:extLst>
      <p:ext uri="{BB962C8B-B14F-4D97-AF65-F5344CB8AC3E}">
        <p14:creationId xmlns:p14="http://schemas.microsoft.com/office/powerpoint/2010/main" val="21727055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423" y="2514890"/>
            <a:ext cx="8769531" cy="756997"/>
          </a:xfrm>
        </p:spPr>
        <p:txBody>
          <a:bodyPr anchor="t" anchorCtr="0">
            <a:noAutofit/>
          </a:bodyPr>
          <a:lstStyle/>
          <a:p>
            <a:r>
              <a:rPr lang="en-US" sz="3600" b="1" dirty="0"/>
              <a:t>Improving Diabetic Nephropathy Screening Practices for Type 1 and Type 2 Diabetes</a:t>
            </a:r>
            <a:endParaRPr lang="en-US" sz="3600" b="1" dirty="0">
              <a:ea typeface="Calibri Light"/>
              <a:cs typeface="Calibri Light"/>
            </a:endParaRPr>
          </a:p>
        </p:txBody>
      </p:sp>
      <p:sp>
        <p:nvSpPr>
          <p:cNvPr id="3" name="Subtitle 2"/>
          <p:cNvSpPr>
            <a:spLocks noGrp="1"/>
          </p:cNvSpPr>
          <p:nvPr>
            <p:ph type="subTitle" idx="1"/>
          </p:nvPr>
        </p:nvSpPr>
        <p:spPr>
          <a:xfrm>
            <a:off x="1063255" y="4257464"/>
            <a:ext cx="10065489" cy="2126545"/>
          </a:xfrm>
        </p:spPr>
        <p:txBody>
          <a:bodyPr anchor="ctr">
            <a:normAutofit fontScale="92500" lnSpcReduction="10000"/>
          </a:bodyPr>
          <a:lstStyle/>
          <a:p>
            <a:pPr>
              <a:spcBef>
                <a:spcPts val="400"/>
              </a:spcBef>
            </a:pPr>
            <a:r>
              <a:rPr lang="en-US" sz="2600" dirty="0"/>
              <a:t>Laurel Gordon, MD; Victoria Goldman, MD; Kelli Kaneta, MD; Wendy Bravo, MD, MSCE; Tara Sardesai, MD; Brian Miyazaki, MD; Lily C. Chao, MD, MS </a:t>
            </a:r>
            <a:r>
              <a:rPr lang="en-US" dirty="0"/>
              <a:t>​</a:t>
            </a:r>
          </a:p>
          <a:p>
            <a:pPr>
              <a:spcBef>
                <a:spcPts val="400"/>
              </a:spcBef>
            </a:pPr>
            <a:endParaRPr lang="en-US" dirty="0"/>
          </a:p>
          <a:p>
            <a:pPr>
              <a:spcBef>
                <a:spcPts val="400"/>
              </a:spcBef>
            </a:pPr>
            <a:endParaRPr lang="en-US" dirty="0"/>
          </a:p>
          <a:p>
            <a:pPr>
              <a:spcBef>
                <a:spcPts val="400"/>
              </a:spcBef>
            </a:pPr>
            <a:r>
              <a:rPr lang="en-US" dirty="0"/>
              <a:t>2025 T1DX-QI November Learning Session</a:t>
            </a:r>
          </a:p>
          <a:p>
            <a:pPr>
              <a:spcBef>
                <a:spcPts val="400"/>
              </a:spcBef>
            </a:pPr>
            <a:r>
              <a:rPr lang="en-US" dirty="0"/>
              <a:t>November 12, 2025</a:t>
            </a:r>
          </a:p>
        </p:txBody>
      </p:sp>
      <p:sp>
        <p:nvSpPr>
          <p:cNvPr id="4" name="TextBox 3">
            <a:extLst>
              <a:ext uri="{FF2B5EF4-FFF2-40B4-BE49-F238E27FC236}">
                <a16:creationId xmlns:a16="http://schemas.microsoft.com/office/drawing/2014/main" id="{C18B2D2D-7E64-516D-F049-6CFD70D8D025}"/>
              </a:ext>
            </a:extLst>
          </p:cNvPr>
          <p:cNvSpPr txBox="1"/>
          <p:nvPr/>
        </p:nvSpPr>
        <p:spPr>
          <a:xfrm>
            <a:off x="80681" y="6490347"/>
            <a:ext cx="24829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chemeClr val="bg2">
                    <a:lumMod val="90000"/>
                  </a:schemeClr>
                </a:solidFill>
                <a:ea typeface="Calibri"/>
                <a:cs typeface="Calibri"/>
              </a:rPr>
              <a:t>No disclosures</a:t>
            </a:r>
          </a:p>
        </p:txBody>
      </p:sp>
    </p:spTree>
    <p:extLst>
      <p:ext uri="{BB962C8B-B14F-4D97-AF65-F5344CB8AC3E}">
        <p14:creationId xmlns:p14="http://schemas.microsoft.com/office/powerpoint/2010/main" val="3776372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2114-4B84-8D45-9D57-C1DB991DC0C1}"/>
              </a:ext>
            </a:extLst>
          </p:cNvPr>
          <p:cNvSpPr>
            <a:spLocks noGrp="1"/>
          </p:cNvSpPr>
          <p:nvPr>
            <p:ph type="title"/>
          </p:nvPr>
        </p:nvSpPr>
        <p:spPr>
          <a:xfrm>
            <a:off x="224460" y="388535"/>
            <a:ext cx="11072116" cy="1325563"/>
          </a:xfrm>
        </p:spPr>
        <p:txBody>
          <a:bodyPr anchor="t">
            <a:normAutofit/>
          </a:bodyPr>
          <a:lstStyle/>
          <a:p>
            <a:r>
              <a:rPr lang="en-US" sz="4000" dirty="0"/>
              <a:t>Diabetic Kidney Disease &amp; Importance of Screening</a:t>
            </a:r>
            <a:endParaRPr lang="en-US" sz="4000" dirty="0">
              <a:ea typeface="Calibri Light"/>
              <a:cs typeface="Calibri Light"/>
            </a:endParaRPr>
          </a:p>
        </p:txBody>
      </p:sp>
      <p:sp>
        <p:nvSpPr>
          <p:cNvPr id="3" name="Content Placeholder 2">
            <a:extLst>
              <a:ext uri="{FF2B5EF4-FFF2-40B4-BE49-F238E27FC236}">
                <a16:creationId xmlns:a16="http://schemas.microsoft.com/office/drawing/2014/main" id="{947CB223-C972-1240-BE58-13D85052799A}"/>
              </a:ext>
            </a:extLst>
          </p:cNvPr>
          <p:cNvSpPr>
            <a:spLocks noGrp="1"/>
          </p:cNvSpPr>
          <p:nvPr>
            <p:ph sz="half" idx="1"/>
          </p:nvPr>
        </p:nvSpPr>
        <p:spPr>
          <a:xfrm>
            <a:off x="569223" y="2261849"/>
            <a:ext cx="5181600" cy="4351338"/>
          </a:xfrm>
        </p:spPr>
        <p:txBody>
          <a:bodyPr vert="horz" lIns="91440" tIns="45720" rIns="91440" bIns="45720" rtlCol="0" anchor="t">
            <a:normAutofit/>
          </a:bodyPr>
          <a:lstStyle/>
          <a:p>
            <a:pPr marL="0" indent="0" fontAlgn="base">
              <a:buNone/>
            </a:pPr>
            <a:endParaRPr lang="en-US" sz="1600" dirty="0">
              <a:ea typeface="Calibri"/>
              <a:cs typeface="Calibri"/>
            </a:endParaRPr>
          </a:p>
          <a:p>
            <a:pPr fontAlgn="base"/>
            <a:r>
              <a:rPr lang="en-US" sz="2000" dirty="0"/>
              <a:t>DKD findings:​</a:t>
            </a:r>
          </a:p>
          <a:p>
            <a:pPr lvl="1"/>
            <a:r>
              <a:rPr lang="en-US" sz="2000" dirty="0">
                <a:ea typeface="Calibri"/>
                <a:cs typeface="Calibri"/>
              </a:rPr>
              <a:t>Persistent albuminuria (gold standard) </a:t>
            </a:r>
          </a:p>
          <a:p>
            <a:pPr lvl="1"/>
            <a:r>
              <a:rPr lang="en-US" sz="2000" dirty="0">
                <a:ea typeface="Calibri"/>
                <a:cs typeface="Calibri"/>
              </a:rPr>
              <a:t>Arterial hypertension </a:t>
            </a:r>
          </a:p>
          <a:p>
            <a:pPr lvl="1"/>
            <a:r>
              <a:rPr lang="en-US" sz="2000" dirty="0">
                <a:ea typeface="Calibri"/>
                <a:cs typeface="Calibri"/>
              </a:rPr>
              <a:t>Progressive decline in eGFR </a:t>
            </a:r>
            <a:endParaRPr lang="en-US" dirty="0"/>
          </a:p>
          <a:p>
            <a:r>
              <a:rPr lang="en-US" sz="2000" dirty="0"/>
              <a:t>Diabetic nephropathy </a:t>
            </a:r>
            <a:r>
              <a:rPr lang="en-US" sz="2000" b="1" dirty="0"/>
              <a:t>→ </a:t>
            </a:r>
            <a:r>
              <a:rPr lang="en-US" sz="2000" dirty="0"/>
              <a:t>increased risk of:</a:t>
            </a:r>
            <a:endParaRPr lang="en-US" sz="2000" dirty="0">
              <a:ea typeface="Calibri"/>
              <a:cs typeface="Calibri"/>
            </a:endParaRPr>
          </a:p>
          <a:p>
            <a:pPr lvl="1"/>
            <a:r>
              <a:rPr lang="en-US" sz="2000" dirty="0">
                <a:ea typeface="Calibri"/>
                <a:cs typeface="Calibri"/>
              </a:rPr>
              <a:t>Chronic kidney disease and end stage renal disease</a:t>
            </a:r>
          </a:p>
          <a:p>
            <a:pPr lvl="1"/>
            <a:r>
              <a:rPr lang="en-US" sz="2000" dirty="0">
                <a:ea typeface="Calibri"/>
                <a:cs typeface="Calibri"/>
              </a:rPr>
              <a:t>Cardiovascular disease</a:t>
            </a:r>
            <a:endParaRPr lang="en-US" sz="2000">
              <a:ea typeface="Calibri"/>
              <a:cs typeface="Calibri"/>
            </a:endParaRPr>
          </a:p>
          <a:p>
            <a:pPr lvl="1"/>
            <a:r>
              <a:rPr lang="en-US" sz="2000" dirty="0">
                <a:ea typeface="Calibri"/>
                <a:cs typeface="Calibri"/>
              </a:rPr>
              <a:t>Premature mortality</a:t>
            </a:r>
            <a:endParaRPr lang="en-US" sz="2000">
              <a:ea typeface="Calibri"/>
              <a:cs typeface="Calibri"/>
            </a:endParaRPr>
          </a:p>
          <a:p>
            <a:pPr lvl="1" fontAlgn="base"/>
            <a:endParaRPr lang="en-US" sz="2000" dirty="0"/>
          </a:p>
          <a:p>
            <a:pPr marL="457200" lvl="1" indent="0" fontAlgn="base">
              <a:buNone/>
            </a:pPr>
            <a:endParaRPr lang="en-US" sz="1600" dirty="0">
              <a:ea typeface="Calibri"/>
              <a:cs typeface="Calibri"/>
            </a:endParaRPr>
          </a:p>
          <a:p>
            <a:pPr marL="457200" lvl="1" indent="0">
              <a:buNone/>
            </a:pPr>
            <a:endParaRPr lang="en-US" sz="1600" dirty="0">
              <a:ea typeface="Calibri"/>
              <a:cs typeface="Calibri"/>
            </a:endParaRPr>
          </a:p>
          <a:p>
            <a:pPr marL="194310" indent="0">
              <a:spcBef>
                <a:spcPts val="0"/>
              </a:spcBef>
              <a:spcAft>
                <a:spcPts val="600"/>
              </a:spcAft>
              <a:buNone/>
            </a:pPr>
            <a:endParaRPr lang="en-US" b="1" dirty="0">
              <a:ea typeface="Calibri" panose="020F0502020204030204"/>
              <a:cs typeface="Calibri" panose="020F0502020204030204"/>
            </a:endParaRPr>
          </a:p>
          <a:p>
            <a:pPr marL="194310" indent="0">
              <a:spcBef>
                <a:spcPts val="0"/>
              </a:spcBef>
              <a:spcAft>
                <a:spcPts val="600"/>
              </a:spcAft>
              <a:buNone/>
            </a:pPr>
            <a:endParaRPr lang="en-US" b="1" dirty="0">
              <a:ea typeface="Calibri" panose="020F0502020204030204"/>
              <a:cs typeface="Calibri" panose="020F0502020204030204"/>
            </a:endParaRPr>
          </a:p>
          <a:p>
            <a:pPr fontAlgn="base"/>
            <a:endParaRPr lang="en-US" sz="2000" dirty="0">
              <a:ea typeface="Calibri" panose="020F0502020204030204"/>
              <a:cs typeface="Calibri" panose="020F0502020204030204"/>
            </a:endParaRPr>
          </a:p>
          <a:p>
            <a:endParaRPr lang="en-US" sz="2000" dirty="0">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1C16FE32-9159-9D44-9B59-F5F9B4942C9A}"/>
              </a:ext>
            </a:extLst>
          </p:cNvPr>
          <p:cNvSpPr>
            <a:spLocks noGrp="1"/>
          </p:cNvSpPr>
          <p:nvPr>
            <p:ph type="sldNum" sz="quarter" idx="12"/>
          </p:nvPr>
        </p:nvSpPr>
        <p:spPr/>
        <p:txBody>
          <a:bodyPr anchor="b">
            <a:normAutofit/>
          </a:bodyPr>
          <a:lstStyle/>
          <a:p>
            <a:pPr>
              <a:spcAft>
                <a:spcPts val="600"/>
              </a:spcAft>
            </a:pPr>
            <a:fld id="{EDA472AE-FF42-7F4F-86F0-AC4622453C8E}" type="slidenum">
              <a:rPr lang="en-US" smtClean="0"/>
              <a:pPr>
                <a:spcAft>
                  <a:spcPts val="600"/>
                </a:spcAft>
              </a:pPr>
              <a:t>28</a:t>
            </a:fld>
            <a:endParaRPr lang="en-US"/>
          </a:p>
        </p:txBody>
      </p:sp>
      <p:pic>
        <p:nvPicPr>
          <p:cNvPr id="1026" name="Picture 2" descr="Figure 1">
            <a:extLst>
              <a:ext uri="{FF2B5EF4-FFF2-40B4-BE49-F238E27FC236}">
                <a16:creationId xmlns:a16="http://schemas.microsoft.com/office/drawing/2014/main" id="{8DEDE32E-F8C1-5D33-AA2A-2BD23947D5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67094" y="1464676"/>
            <a:ext cx="4308794" cy="4345085"/>
          </a:xfrm>
          <a:prstGeom prst="rect">
            <a:avLst/>
          </a:prstGeom>
          <a:solidFill>
            <a:srgbClr val="FFFFFF"/>
          </a:solidFill>
        </p:spPr>
      </p:pic>
      <p:sp>
        <p:nvSpPr>
          <p:cNvPr id="4" name="TextBox 3">
            <a:extLst>
              <a:ext uri="{FF2B5EF4-FFF2-40B4-BE49-F238E27FC236}">
                <a16:creationId xmlns:a16="http://schemas.microsoft.com/office/drawing/2014/main" id="{D3DBA6C2-1BFA-1A2D-FE64-BF4C3EE10BDE}"/>
              </a:ext>
            </a:extLst>
          </p:cNvPr>
          <p:cNvSpPr txBox="1"/>
          <p:nvPr/>
        </p:nvSpPr>
        <p:spPr>
          <a:xfrm>
            <a:off x="625010" y="1404135"/>
            <a:ext cx="4905910" cy="1015663"/>
          </a:xfrm>
          <a:prstGeom prst="rect">
            <a:avLst/>
          </a:prstGeom>
          <a:solidFill>
            <a:schemeClr val="accent1">
              <a:lumMod val="40000"/>
              <a:lumOff val="6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Significant increase in diabetic kidney disease (DKD) with increasing T1D and T2D incidence </a:t>
            </a:r>
            <a:r>
              <a:rPr lang="en-US" sz="2000" b="1" dirty="0">
                <a:ea typeface="Calibri"/>
                <a:cs typeface="Calibri"/>
              </a:rPr>
              <a:t>1.1 → 3.4% (2002-2013)</a:t>
            </a:r>
            <a:r>
              <a:rPr lang="en-US" sz="2000" dirty="0">
                <a:ea typeface="Calibri"/>
                <a:cs typeface="Calibri"/>
              </a:rPr>
              <a:t> </a:t>
            </a:r>
            <a:r>
              <a:rPr lang="en-US" sz="1600" dirty="0">
                <a:ea typeface="Calibri"/>
                <a:cs typeface="Calibri"/>
              </a:rPr>
              <a:t>(Li et al., 2016)</a:t>
            </a:r>
            <a:endParaRPr lang="en-US" dirty="0"/>
          </a:p>
        </p:txBody>
      </p:sp>
    </p:spTree>
    <p:extLst>
      <p:ext uri="{BB962C8B-B14F-4D97-AF65-F5344CB8AC3E}">
        <p14:creationId xmlns:p14="http://schemas.microsoft.com/office/powerpoint/2010/main" val="4221104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p15">
            <a:extLst>
              <a:ext uri="{FF2B5EF4-FFF2-40B4-BE49-F238E27FC236}">
                <a16:creationId xmlns:a16="http://schemas.microsoft.com/office/drawing/2014/main" id="{BC0CFA16-6D5A-7291-5FCF-90831C084D9A}"/>
              </a:ext>
            </a:extLst>
          </p:cNvPr>
          <p:cNvSpPr txBox="1">
            <a:spLocks/>
          </p:cNvSpPr>
          <p:nvPr/>
        </p:nvSpPr>
        <p:spPr>
          <a:xfrm>
            <a:off x="838200" y="46832"/>
            <a:ext cx="10515600" cy="1325563"/>
          </a:xfrm>
          <a:prstGeom prst="rect">
            <a:avLst/>
          </a:prstGeom>
        </p:spPr>
        <p:txBody>
          <a:bodyPr spcFirstLastPara="1"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dirty="0">
                <a:latin typeface="+mj-lt"/>
                <a:ea typeface="+mj-ea"/>
                <a:cs typeface="+mj-cs"/>
              </a:rPr>
              <a:t>Current DKD Screening Recommendations</a:t>
            </a:r>
            <a:endParaRPr lang="en-US" kern="1200" dirty="0">
              <a:latin typeface="+mj-lt"/>
              <a:ea typeface="+mj-ea"/>
              <a:cs typeface="+mj-cs"/>
            </a:endParaRPr>
          </a:p>
        </p:txBody>
      </p:sp>
      <p:sp>
        <p:nvSpPr>
          <p:cNvPr id="4" name="Rounded Rectangle 3">
            <a:extLst>
              <a:ext uri="{FF2B5EF4-FFF2-40B4-BE49-F238E27FC236}">
                <a16:creationId xmlns:a16="http://schemas.microsoft.com/office/drawing/2014/main" id="{F9061157-A89A-FE4B-0E8E-5DCFF9AAD98B}"/>
              </a:ext>
            </a:extLst>
          </p:cNvPr>
          <p:cNvSpPr/>
          <p:nvPr/>
        </p:nvSpPr>
        <p:spPr>
          <a:xfrm>
            <a:off x="1152525" y="1372395"/>
            <a:ext cx="4114800" cy="1447800"/>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b="1" dirty="0"/>
              <a:t>Type 1 Diabetes</a:t>
            </a:r>
          </a:p>
          <a:p>
            <a:pPr algn="ctr"/>
            <a:r>
              <a:rPr lang="en" dirty="0">
                <a:solidFill>
                  <a:schemeClr val="tx1"/>
                </a:solidFill>
              </a:rPr>
              <a:t>Annual screening once dx 5 years:</a:t>
            </a:r>
            <a:endParaRPr lang="en" dirty="0">
              <a:solidFill>
                <a:schemeClr val="tx1"/>
              </a:solidFill>
              <a:ea typeface="Calibri"/>
              <a:cs typeface="Calibri"/>
            </a:endParaRPr>
          </a:p>
          <a:p>
            <a:pPr marL="342900" indent="-342900" algn="ctr">
              <a:lnSpc>
                <a:spcPct val="114999"/>
              </a:lnSpc>
            </a:pPr>
            <a:r>
              <a:rPr lang="en" dirty="0">
                <a:solidFill>
                  <a:schemeClr val="tx1"/>
                </a:solidFill>
              </a:rPr>
              <a:t>Puberty OR age &gt; 10 years (whichever is earlier) </a:t>
            </a:r>
          </a:p>
        </p:txBody>
      </p:sp>
      <p:sp>
        <p:nvSpPr>
          <p:cNvPr id="6" name="Rounded Rectangle 5">
            <a:extLst>
              <a:ext uri="{FF2B5EF4-FFF2-40B4-BE49-F238E27FC236}">
                <a16:creationId xmlns:a16="http://schemas.microsoft.com/office/drawing/2014/main" id="{770D7DE8-D3AA-0055-B49C-D1F39511D784}"/>
              </a:ext>
            </a:extLst>
          </p:cNvPr>
          <p:cNvSpPr/>
          <p:nvPr/>
        </p:nvSpPr>
        <p:spPr>
          <a:xfrm>
            <a:off x="5581650" y="1372395"/>
            <a:ext cx="4114800" cy="1447800"/>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lIns="91440" tIns="45720" rIns="91440" bIns="45720" rtlCol="0" anchor="t"/>
          <a:lstStyle/>
          <a:p>
            <a:pPr algn="ctr"/>
            <a:r>
              <a:rPr lang="en-US" b="1" dirty="0"/>
              <a:t>Type 2 Diabetes</a:t>
            </a:r>
          </a:p>
          <a:p>
            <a:pPr algn="ctr"/>
            <a:endParaRPr lang="en" dirty="0">
              <a:solidFill>
                <a:schemeClr val="tx1"/>
              </a:solidFill>
            </a:endParaRPr>
          </a:p>
          <a:p>
            <a:pPr algn="ctr"/>
            <a:r>
              <a:rPr lang="en" dirty="0">
                <a:solidFill>
                  <a:schemeClr val="tx1"/>
                </a:solidFill>
              </a:rPr>
              <a:t>Annual screening starting at diagnosis</a:t>
            </a:r>
          </a:p>
        </p:txBody>
      </p:sp>
      <p:sp>
        <p:nvSpPr>
          <p:cNvPr id="7" name="Down Arrow 6">
            <a:extLst>
              <a:ext uri="{FF2B5EF4-FFF2-40B4-BE49-F238E27FC236}">
                <a16:creationId xmlns:a16="http://schemas.microsoft.com/office/drawing/2014/main" id="{724B247D-2990-CB3C-0D52-216B7A33ED6C}"/>
              </a:ext>
            </a:extLst>
          </p:cNvPr>
          <p:cNvSpPr/>
          <p:nvPr/>
        </p:nvSpPr>
        <p:spPr>
          <a:xfrm>
            <a:off x="5214938" y="2982120"/>
            <a:ext cx="366712" cy="614363"/>
          </a:xfrm>
          <a:prstGeom prst="down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1E71235F-2442-FE36-13CB-26339563174D}"/>
              </a:ext>
            </a:extLst>
          </p:cNvPr>
          <p:cNvSpPr/>
          <p:nvPr/>
        </p:nvSpPr>
        <p:spPr>
          <a:xfrm>
            <a:off x="3459957" y="3771900"/>
            <a:ext cx="3745706" cy="993774"/>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14999"/>
              </a:lnSpc>
            </a:pPr>
            <a:r>
              <a:rPr lang="en-US" dirty="0">
                <a:solidFill>
                  <a:schemeClr val="tx1"/>
                </a:solidFill>
                <a:ea typeface="Roboto"/>
                <a:cs typeface="Roboto"/>
              </a:rPr>
              <a:t>Confirm with 2/3 urine samples over a 6-month period</a:t>
            </a:r>
          </a:p>
        </p:txBody>
      </p:sp>
      <p:sp>
        <p:nvSpPr>
          <p:cNvPr id="10" name="Rounded Rectangle 9">
            <a:extLst>
              <a:ext uri="{FF2B5EF4-FFF2-40B4-BE49-F238E27FC236}">
                <a16:creationId xmlns:a16="http://schemas.microsoft.com/office/drawing/2014/main" id="{63A50533-55DE-B08A-7B1C-E3C2CF8BFFDC}"/>
              </a:ext>
            </a:extLst>
          </p:cNvPr>
          <p:cNvSpPr/>
          <p:nvPr/>
        </p:nvSpPr>
        <p:spPr>
          <a:xfrm>
            <a:off x="3777853" y="5485605"/>
            <a:ext cx="2874169" cy="993774"/>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14999"/>
              </a:lnSpc>
            </a:pPr>
            <a:r>
              <a:rPr lang="en-US" dirty="0">
                <a:solidFill>
                  <a:schemeClr val="tx1"/>
                </a:solidFill>
                <a:ea typeface="Roboto"/>
                <a:cs typeface="Roboto"/>
              </a:rPr>
              <a:t>Optimize glucose and BP Add ACE inhibitor</a:t>
            </a:r>
            <a:endParaRPr lang="en-US" sz="2400" dirty="0">
              <a:solidFill>
                <a:schemeClr val="tx1"/>
              </a:solidFill>
            </a:endParaRPr>
          </a:p>
        </p:txBody>
      </p:sp>
      <p:sp>
        <p:nvSpPr>
          <p:cNvPr id="12" name="Down Arrow 11">
            <a:extLst>
              <a:ext uri="{FF2B5EF4-FFF2-40B4-BE49-F238E27FC236}">
                <a16:creationId xmlns:a16="http://schemas.microsoft.com/office/drawing/2014/main" id="{64D446FB-CE7F-E7B4-F135-729BE5B3FD18}"/>
              </a:ext>
            </a:extLst>
          </p:cNvPr>
          <p:cNvSpPr/>
          <p:nvPr/>
        </p:nvSpPr>
        <p:spPr>
          <a:xfrm>
            <a:off x="5162551" y="4818062"/>
            <a:ext cx="366712" cy="614363"/>
          </a:xfrm>
          <a:prstGeom prst="down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2810818-661C-71E8-F1CD-3EB891CF9010}"/>
              </a:ext>
            </a:extLst>
          </p:cNvPr>
          <p:cNvSpPr txBox="1"/>
          <p:nvPr/>
        </p:nvSpPr>
        <p:spPr>
          <a:xfrm>
            <a:off x="5890248" y="2815866"/>
            <a:ext cx="3876675" cy="923330"/>
          </a:xfrm>
          <a:prstGeom prst="rect">
            <a:avLst/>
          </a:prstGeom>
          <a:noFill/>
          <a:ln w="19050">
            <a:noFill/>
          </a:ln>
        </p:spPr>
        <p:txBody>
          <a:bodyPr wrap="square" rtlCol="0">
            <a:spAutoFit/>
          </a:bodyPr>
          <a:lstStyle/>
          <a:p>
            <a:pPr marL="285750" indent="-285750">
              <a:buFont typeface="Arial" panose="020B0604020202020204" pitchFamily="34" charset="0"/>
              <a:buChar char="•"/>
            </a:pPr>
            <a:r>
              <a:rPr lang="en-US" dirty="0"/>
              <a:t>Screen with random spot urine</a:t>
            </a:r>
          </a:p>
          <a:p>
            <a:pPr marL="285750" indent="-285750">
              <a:buFont typeface="Arial" panose="020B0604020202020204" pitchFamily="34" charset="0"/>
              <a:buChar char="•"/>
            </a:pPr>
            <a:r>
              <a:rPr lang="en-US" dirty="0"/>
              <a:t>First morning void preferred</a:t>
            </a:r>
          </a:p>
          <a:p>
            <a:pPr marL="285750" indent="-285750">
              <a:buFont typeface="Arial" panose="020B0604020202020204" pitchFamily="34" charset="0"/>
              <a:buChar char="•"/>
            </a:pPr>
            <a:r>
              <a:rPr lang="en-US" dirty="0"/>
              <a:t>Goal: </a:t>
            </a:r>
            <a:r>
              <a:rPr lang="en-US" dirty="0" err="1"/>
              <a:t>Alb:Cr</a:t>
            </a:r>
            <a:r>
              <a:rPr lang="en-US" dirty="0"/>
              <a:t> &lt; 30mg/g</a:t>
            </a:r>
          </a:p>
        </p:txBody>
      </p:sp>
    </p:spTree>
    <p:extLst>
      <p:ext uri="{BB962C8B-B14F-4D97-AF65-F5344CB8AC3E}">
        <p14:creationId xmlns:p14="http://schemas.microsoft.com/office/powerpoint/2010/main" val="130297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4D34025-B419-C540-B0BD-6A50642E2807}"/>
              </a:ext>
            </a:extLst>
          </p:cNvPr>
          <p:cNvSpPr>
            <a:spLocks noGrp="1"/>
          </p:cNvSpPr>
          <p:nvPr>
            <p:ph type="title"/>
          </p:nvPr>
        </p:nvSpPr>
        <p:spPr/>
        <p:txBody>
          <a:bodyPr/>
          <a:lstStyle/>
          <a:p>
            <a:r>
              <a:rPr lang="en-US" altLang="en-US" b="0" dirty="0">
                <a:solidFill>
                  <a:srgbClr val="0070C0"/>
                </a:solidFill>
                <a:latin typeface="Arial"/>
                <a:cs typeface="Arial"/>
              </a:rPr>
              <a:t>The NCH type 2 diabetes experience</a:t>
            </a:r>
          </a:p>
        </p:txBody>
      </p:sp>
      <p:sp>
        <p:nvSpPr>
          <p:cNvPr id="20483" name="Content Placeholder 2">
            <a:extLst>
              <a:ext uri="{FF2B5EF4-FFF2-40B4-BE49-F238E27FC236}">
                <a16:creationId xmlns:a16="http://schemas.microsoft.com/office/drawing/2014/main" id="{79FC8BBE-48F7-CD4E-1909-FA3074A5A7DB}"/>
              </a:ext>
            </a:extLst>
          </p:cNvPr>
          <p:cNvSpPr>
            <a:spLocks noGrp="1"/>
          </p:cNvSpPr>
          <p:nvPr>
            <p:ph idx="1"/>
          </p:nvPr>
        </p:nvSpPr>
        <p:spPr>
          <a:xfrm>
            <a:off x="838201" y="1893984"/>
            <a:ext cx="5913883" cy="4415327"/>
          </a:xfrm>
        </p:spPr>
        <p:txBody>
          <a:bodyPr vert="horz" lIns="91440" tIns="45720" rIns="91440" bIns="45720" rtlCol="0" anchor="t">
            <a:normAutofit/>
          </a:bodyPr>
          <a:lstStyle/>
          <a:p>
            <a:r>
              <a:rPr lang="en-US" altLang="en-US" sz="2600" dirty="0">
                <a:latin typeface="Aptos"/>
                <a:cs typeface="Arial"/>
              </a:rPr>
              <a:t>Established in 2014, expanded in 2021</a:t>
            </a:r>
          </a:p>
          <a:p>
            <a:r>
              <a:rPr lang="en-US" altLang="en-US" sz="2600" dirty="0">
                <a:latin typeface="Aptos"/>
                <a:cs typeface="Arial"/>
              </a:rPr>
              <a:t>Multidisciplinary clinic</a:t>
            </a:r>
          </a:p>
          <a:p>
            <a:r>
              <a:rPr lang="en-US" sz="2600" dirty="0"/>
              <a:t>Twice monthly, total of 24 patients</a:t>
            </a:r>
          </a:p>
          <a:p>
            <a:r>
              <a:rPr lang="en-US" sz="2600" dirty="0"/>
              <a:t>Alternating visit types</a:t>
            </a:r>
          </a:p>
          <a:p>
            <a:r>
              <a:rPr lang="en-US" sz="2600" dirty="0"/>
              <a:t>General diabetes clinics</a:t>
            </a:r>
          </a:p>
        </p:txBody>
      </p:sp>
      <p:graphicFrame>
        <p:nvGraphicFramePr>
          <p:cNvPr id="11" name="Table 10">
            <a:extLst>
              <a:ext uri="{FF2B5EF4-FFF2-40B4-BE49-F238E27FC236}">
                <a16:creationId xmlns:a16="http://schemas.microsoft.com/office/drawing/2014/main" id="{AEDFC288-776F-30B9-BA44-65F260B902DB}"/>
              </a:ext>
            </a:extLst>
          </p:cNvPr>
          <p:cNvGraphicFramePr>
            <a:graphicFrameLocks noGrp="1"/>
          </p:cNvGraphicFramePr>
          <p:nvPr/>
        </p:nvGraphicFramePr>
        <p:xfrm>
          <a:off x="6990411" y="1995090"/>
          <a:ext cx="2275979" cy="2877330"/>
        </p:xfrm>
        <a:graphic>
          <a:graphicData uri="http://schemas.openxmlformats.org/drawingml/2006/table">
            <a:tbl>
              <a:tblPr bandRow="1">
                <a:tableStyleId>{5C22544A-7EE6-4342-B048-85BDC9FD1C3A}</a:tableStyleId>
              </a:tblPr>
              <a:tblGrid>
                <a:gridCol w="2275979">
                  <a:extLst>
                    <a:ext uri="{9D8B030D-6E8A-4147-A177-3AD203B41FA5}">
                      <a16:colId xmlns:a16="http://schemas.microsoft.com/office/drawing/2014/main" val="3295729631"/>
                    </a:ext>
                  </a:extLst>
                </a:gridCol>
              </a:tblGrid>
              <a:tr h="522220">
                <a:tc>
                  <a:txBody>
                    <a:bodyPr/>
                    <a:lstStyle/>
                    <a:p>
                      <a:pPr algn="ctr" fontAlgn="base">
                        <a:lnSpc>
                          <a:spcPts val="2400"/>
                        </a:lnSpc>
                        <a:buNone/>
                      </a:pPr>
                      <a:r>
                        <a:rPr lang="en-US" sz="2000" b="1" dirty="0">
                          <a:solidFill>
                            <a:srgbClr val="FFFFFF"/>
                          </a:solidFill>
                          <a:effectLst/>
                          <a:latin typeface="Aptos"/>
                        </a:rPr>
                        <a:t>Visit A</a:t>
                      </a:r>
                      <a:endParaRPr lang="en-US" b="1" dirty="0">
                        <a:solidFill>
                          <a:srgbClr val="FFFFFF"/>
                        </a:solidFill>
                        <a:effectLst/>
                        <a:latin typeface="Aptos"/>
                      </a:endParaRPr>
                    </a:p>
                  </a:txBody>
                  <a:tcPr marL="91411" marR="91411">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060998548"/>
                  </a:ext>
                </a:extLst>
              </a:tr>
              <a:tr h="522220">
                <a:tc>
                  <a:txBody>
                    <a:bodyPr/>
                    <a:lstStyle/>
                    <a:p>
                      <a:pPr algn="ctr" fontAlgn="base">
                        <a:lnSpc>
                          <a:spcPts val="2400"/>
                        </a:lnSpc>
                        <a:buNone/>
                      </a:pPr>
                      <a:r>
                        <a:rPr lang="en-US" sz="2000" dirty="0">
                          <a:effectLst/>
                          <a:latin typeface="Aptos"/>
                        </a:rPr>
                        <a:t>Provider</a:t>
                      </a:r>
                      <a:endParaRPr lang="en-US" dirty="0">
                        <a:effectLst/>
                        <a:latin typeface="Aptos"/>
                      </a:endParaRPr>
                    </a:p>
                  </a:txBody>
                  <a:tcPr marL="91411" marR="91411">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36195"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49012401"/>
                  </a:ext>
                </a:extLst>
              </a:tr>
              <a:tr h="522220">
                <a:tc>
                  <a:txBody>
                    <a:bodyPr/>
                    <a:lstStyle/>
                    <a:p>
                      <a:pPr lvl="0" algn="ctr">
                        <a:lnSpc>
                          <a:spcPts val="2400"/>
                        </a:lnSpc>
                        <a:buNone/>
                      </a:pPr>
                      <a:r>
                        <a:rPr lang="en-US" sz="2000" dirty="0">
                          <a:effectLst/>
                          <a:latin typeface="Aptos"/>
                        </a:rPr>
                        <a:t>Diabetes LPN</a:t>
                      </a:r>
                    </a:p>
                  </a:txBody>
                  <a:tcPr marL="91410" marR="91410">
                    <a:lnL w="12058">
                      <a:solidFill>
                        <a:srgbClr val="FFFFFF"/>
                      </a:solidFill>
                    </a:lnL>
                    <a:lnR w="12058">
                      <a:solidFill>
                        <a:srgbClr val="FFFFFF"/>
                      </a:solidFill>
                    </a:lnR>
                    <a:lnT w="12059" cap="flat" cmpd="sng" algn="ctr">
                      <a:solidFill>
                        <a:srgbClr val="FFFFFF"/>
                      </a:solidFill>
                      <a:prstDash val="solid"/>
                      <a:round/>
                      <a:headEnd type="none" w="med" len="med"/>
                      <a:tailEnd type="none" w="med" len="med"/>
                    </a:lnT>
                    <a:lnB w="12058">
                      <a:solidFill>
                        <a:srgbClr val="FFFFFF"/>
                      </a:solidFill>
                    </a:lnB>
                    <a:solidFill>
                      <a:schemeClr val="bg1">
                        <a:lumMod val="95000"/>
                      </a:schemeClr>
                    </a:solidFill>
                  </a:tcPr>
                </a:tc>
                <a:extLst>
                  <a:ext uri="{0D108BD9-81ED-4DB2-BD59-A6C34878D82A}">
                    <a16:rowId xmlns:a16="http://schemas.microsoft.com/office/drawing/2014/main" val="1089539246"/>
                  </a:ext>
                </a:extLst>
              </a:tr>
              <a:tr h="788450">
                <a:tc>
                  <a:txBody>
                    <a:bodyPr/>
                    <a:lstStyle/>
                    <a:p>
                      <a:pPr algn="ctr" fontAlgn="base">
                        <a:lnSpc>
                          <a:spcPts val="2400"/>
                        </a:lnSpc>
                        <a:buNone/>
                      </a:pPr>
                      <a:r>
                        <a:rPr lang="en-US" sz="2000" dirty="0">
                          <a:effectLst/>
                          <a:latin typeface="Aptos"/>
                        </a:rPr>
                        <a:t>Registered dietician</a:t>
                      </a:r>
                    </a:p>
                  </a:txBody>
                  <a:tcPr marL="91411" marR="91411">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8"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6728515"/>
                  </a:ext>
                </a:extLst>
              </a:tr>
              <a:tr h="522220">
                <a:tc>
                  <a:txBody>
                    <a:bodyPr/>
                    <a:lstStyle/>
                    <a:p>
                      <a:pPr algn="ctr" fontAlgn="base">
                        <a:lnSpc>
                          <a:spcPts val="2400"/>
                        </a:lnSpc>
                        <a:buNone/>
                      </a:pPr>
                      <a:r>
                        <a:rPr lang="en-US" sz="2000" dirty="0">
                          <a:effectLst/>
                          <a:latin typeface="Aptos"/>
                        </a:rPr>
                        <a:t>Social worker</a:t>
                      </a:r>
                      <a:endParaRPr lang="en-US" dirty="0">
                        <a:effectLst/>
                        <a:latin typeface="Aptos"/>
                      </a:endParaRPr>
                    </a:p>
                  </a:txBody>
                  <a:tcPr marL="91411" marR="91411">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16219934"/>
                  </a:ext>
                </a:extLst>
              </a:tr>
            </a:tbl>
          </a:graphicData>
        </a:graphic>
      </p:graphicFrame>
      <p:graphicFrame>
        <p:nvGraphicFramePr>
          <p:cNvPr id="13" name="Table 12">
            <a:extLst>
              <a:ext uri="{FF2B5EF4-FFF2-40B4-BE49-F238E27FC236}">
                <a16:creationId xmlns:a16="http://schemas.microsoft.com/office/drawing/2014/main" id="{08DA4255-F0D7-5926-A61E-10C96373691F}"/>
              </a:ext>
            </a:extLst>
          </p:cNvPr>
          <p:cNvGraphicFramePr>
            <a:graphicFrameLocks noGrp="1"/>
          </p:cNvGraphicFramePr>
          <p:nvPr/>
        </p:nvGraphicFramePr>
        <p:xfrm>
          <a:off x="9548728" y="1993838"/>
          <a:ext cx="2296507" cy="2880146"/>
        </p:xfrm>
        <a:graphic>
          <a:graphicData uri="http://schemas.openxmlformats.org/drawingml/2006/table">
            <a:tbl>
              <a:tblPr firstRow="1" bandRow="1">
                <a:tableStyleId>{21E4AEA4-8DFA-4A89-87EB-49C32662AFE0}</a:tableStyleId>
              </a:tblPr>
              <a:tblGrid>
                <a:gridCol w="2296507">
                  <a:extLst>
                    <a:ext uri="{9D8B030D-6E8A-4147-A177-3AD203B41FA5}">
                      <a16:colId xmlns:a16="http://schemas.microsoft.com/office/drawing/2014/main" val="1490758798"/>
                    </a:ext>
                  </a:extLst>
                </a:gridCol>
              </a:tblGrid>
              <a:tr h="468574">
                <a:tc>
                  <a:txBody>
                    <a:bodyPr/>
                    <a:lstStyle/>
                    <a:p>
                      <a:pPr algn="ctr"/>
                      <a:r>
                        <a:rPr lang="en-US" sz="2000" dirty="0"/>
                        <a:t>Visit B</a:t>
                      </a:r>
                    </a:p>
                  </a:txBody>
                  <a:tcPr marL="91438" marR="91438" marT="45725" marB="45725"/>
                </a:tc>
                <a:extLst>
                  <a:ext uri="{0D108BD9-81ED-4DB2-BD59-A6C34878D82A}">
                    <a16:rowId xmlns:a16="http://schemas.microsoft.com/office/drawing/2014/main" val="2707810684"/>
                  </a:ext>
                </a:extLst>
              </a:tr>
              <a:tr h="468574">
                <a:tc>
                  <a:txBody>
                    <a:bodyPr/>
                    <a:lstStyle/>
                    <a:p>
                      <a:pPr algn="ctr"/>
                      <a:r>
                        <a:rPr lang="en-US" sz="2000" dirty="0"/>
                        <a:t>Provider</a:t>
                      </a:r>
                    </a:p>
                  </a:txBody>
                  <a:tcPr marL="91438" marR="91438" marT="45725" marB="45725">
                    <a:solidFill>
                      <a:schemeClr val="bg1">
                        <a:lumMod val="95000"/>
                      </a:schemeClr>
                    </a:solidFill>
                  </a:tcPr>
                </a:tc>
                <a:extLst>
                  <a:ext uri="{0D108BD9-81ED-4DB2-BD59-A6C34878D82A}">
                    <a16:rowId xmlns:a16="http://schemas.microsoft.com/office/drawing/2014/main" val="2831548092"/>
                  </a:ext>
                </a:extLst>
              </a:tr>
              <a:tr h="468574">
                <a:tc>
                  <a:txBody>
                    <a:bodyPr/>
                    <a:lstStyle/>
                    <a:p>
                      <a:pPr lvl="0" algn="ctr">
                        <a:buNone/>
                      </a:pPr>
                      <a:r>
                        <a:rPr lang="en-US" sz="2000" dirty="0"/>
                        <a:t>Diabetes LPN</a:t>
                      </a:r>
                    </a:p>
                  </a:txBody>
                  <a:tcPr marL="91438" marR="91438" marT="45724" marB="45724">
                    <a:solidFill>
                      <a:schemeClr val="bg1">
                        <a:lumMod val="95000"/>
                      </a:schemeClr>
                    </a:solidFill>
                  </a:tcPr>
                </a:tc>
                <a:extLst>
                  <a:ext uri="{0D108BD9-81ED-4DB2-BD59-A6C34878D82A}">
                    <a16:rowId xmlns:a16="http://schemas.microsoft.com/office/drawing/2014/main" val="3897485571"/>
                  </a:ext>
                </a:extLst>
              </a:tr>
              <a:tr h="468574">
                <a:tc>
                  <a:txBody>
                    <a:bodyPr/>
                    <a:lstStyle/>
                    <a:p>
                      <a:pPr algn="ctr"/>
                      <a:r>
                        <a:rPr lang="en-US" sz="2000" dirty="0"/>
                        <a:t>Diabetes Educator</a:t>
                      </a:r>
                    </a:p>
                  </a:txBody>
                  <a:tcPr marL="91438" marR="91438" marT="45725" marB="45725">
                    <a:solidFill>
                      <a:schemeClr val="bg1">
                        <a:lumMod val="95000"/>
                      </a:schemeClr>
                    </a:solidFill>
                  </a:tcPr>
                </a:tc>
                <a:extLst>
                  <a:ext uri="{0D108BD9-81ED-4DB2-BD59-A6C34878D82A}">
                    <a16:rowId xmlns:a16="http://schemas.microsoft.com/office/drawing/2014/main" val="546802792"/>
                  </a:ext>
                </a:extLst>
              </a:tr>
              <a:tr h="468574">
                <a:tc>
                  <a:txBody>
                    <a:bodyPr/>
                    <a:lstStyle/>
                    <a:p>
                      <a:pPr algn="ctr"/>
                      <a:r>
                        <a:rPr lang="en-US" sz="2000" dirty="0"/>
                        <a:t>Therapeutic  Recreation specialist</a:t>
                      </a:r>
                    </a:p>
                  </a:txBody>
                  <a:tcPr marL="91438" marR="91438" marT="45725" marB="45725">
                    <a:solidFill>
                      <a:schemeClr val="bg1">
                        <a:lumMod val="95000"/>
                      </a:schemeClr>
                    </a:solidFill>
                  </a:tcPr>
                </a:tc>
                <a:extLst>
                  <a:ext uri="{0D108BD9-81ED-4DB2-BD59-A6C34878D82A}">
                    <a16:rowId xmlns:a16="http://schemas.microsoft.com/office/drawing/2014/main" val="1066380447"/>
                  </a:ext>
                </a:extLst>
              </a:tr>
            </a:tbl>
          </a:graphicData>
        </a:graphic>
      </p:graphicFrame>
      <p:graphicFrame>
        <p:nvGraphicFramePr>
          <p:cNvPr id="3" name="Table 2">
            <a:extLst>
              <a:ext uri="{FF2B5EF4-FFF2-40B4-BE49-F238E27FC236}">
                <a16:creationId xmlns:a16="http://schemas.microsoft.com/office/drawing/2014/main" id="{28D7632B-69CB-0CAE-1903-9837B10FA941}"/>
              </a:ext>
            </a:extLst>
          </p:cNvPr>
          <p:cNvGraphicFramePr>
            <a:graphicFrameLocks noGrp="1"/>
          </p:cNvGraphicFramePr>
          <p:nvPr/>
        </p:nvGraphicFramePr>
        <p:xfrm>
          <a:off x="7648643" y="5064859"/>
          <a:ext cx="3506395" cy="1188720"/>
        </p:xfrm>
        <a:graphic>
          <a:graphicData uri="http://schemas.openxmlformats.org/drawingml/2006/table">
            <a:tbl>
              <a:tblPr firstRow="1" bandRow="1">
                <a:tableStyleId>{C083E6E3-FA7D-4D7B-A595-EF9225AFEA82}</a:tableStyleId>
              </a:tblPr>
              <a:tblGrid>
                <a:gridCol w="3506395">
                  <a:extLst>
                    <a:ext uri="{9D8B030D-6E8A-4147-A177-3AD203B41FA5}">
                      <a16:colId xmlns:a16="http://schemas.microsoft.com/office/drawing/2014/main" val="253770040"/>
                    </a:ext>
                  </a:extLst>
                </a:gridCol>
              </a:tblGrid>
              <a:tr h="370840">
                <a:tc>
                  <a:txBody>
                    <a:bodyPr/>
                    <a:lstStyle/>
                    <a:p>
                      <a:pPr algn="ctr"/>
                      <a:r>
                        <a:rPr lang="en-US" sz="2000" b="0" dirty="0"/>
                        <a:t>Psychologist</a:t>
                      </a:r>
                    </a:p>
                  </a:txBody>
                  <a:tcPr>
                    <a:lnL w="0">
                      <a:noFill/>
                    </a:lnL>
                    <a:lnR w="0">
                      <a:noFill/>
                    </a:lnR>
                    <a:lnT w="0">
                      <a:noFill/>
                    </a:lnT>
                    <a:lnB w="0">
                      <a:noFill/>
                    </a:lnB>
                    <a:solidFill>
                      <a:schemeClr val="bg1">
                        <a:lumMod val="95000"/>
                      </a:schemeClr>
                    </a:solidFill>
                  </a:tcPr>
                </a:tc>
                <a:extLst>
                  <a:ext uri="{0D108BD9-81ED-4DB2-BD59-A6C34878D82A}">
                    <a16:rowId xmlns:a16="http://schemas.microsoft.com/office/drawing/2014/main" val="769974645"/>
                  </a:ext>
                </a:extLst>
              </a:tr>
              <a:tr h="370840">
                <a:tc>
                  <a:txBody>
                    <a:bodyPr/>
                    <a:lstStyle/>
                    <a:p>
                      <a:pPr algn="ctr"/>
                      <a:r>
                        <a:rPr lang="en-US" sz="2000" dirty="0"/>
                        <a:t>Nephrologist</a:t>
                      </a:r>
                    </a:p>
                  </a:txBody>
                  <a:tcPr>
                    <a:lnL w="0">
                      <a:noFill/>
                    </a:lnL>
                    <a:lnR w="0">
                      <a:noFill/>
                    </a:lnR>
                    <a:lnT w="0">
                      <a:noFill/>
                    </a:lnT>
                    <a:lnB w="0">
                      <a:noFill/>
                    </a:lnB>
                    <a:solidFill>
                      <a:schemeClr val="bg1">
                        <a:lumMod val="95000"/>
                      </a:schemeClr>
                    </a:solidFill>
                  </a:tcPr>
                </a:tc>
                <a:extLst>
                  <a:ext uri="{0D108BD9-81ED-4DB2-BD59-A6C34878D82A}">
                    <a16:rowId xmlns:a16="http://schemas.microsoft.com/office/drawing/2014/main" val="969069757"/>
                  </a:ext>
                </a:extLst>
              </a:tr>
              <a:tr h="370840">
                <a:tc>
                  <a:txBody>
                    <a:bodyPr/>
                    <a:lstStyle/>
                    <a:p>
                      <a:pPr algn="ctr"/>
                      <a:r>
                        <a:rPr lang="en-US" sz="2000" dirty="0"/>
                        <a:t>Clinical pharmacist</a:t>
                      </a:r>
                    </a:p>
                  </a:txBody>
                  <a:tcPr>
                    <a:lnL w="0">
                      <a:noFill/>
                    </a:lnL>
                    <a:lnR w="0">
                      <a:noFill/>
                    </a:lnR>
                    <a:lnT w="0">
                      <a:noFill/>
                    </a:lnT>
                    <a:lnB w="0">
                      <a:noFill/>
                    </a:lnB>
                    <a:solidFill>
                      <a:schemeClr val="bg1">
                        <a:lumMod val="95000"/>
                      </a:schemeClr>
                    </a:solidFill>
                  </a:tcPr>
                </a:tc>
                <a:extLst>
                  <a:ext uri="{0D108BD9-81ED-4DB2-BD59-A6C34878D82A}">
                    <a16:rowId xmlns:a16="http://schemas.microsoft.com/office/drawing/2014/main" val="2213341715"/>
                  </a:ext>
                </a:extLst>
              </a:tr>
            </a:tbl>
          </a:graphicData>
        </a:graphic>
      </p:graphicFrame>
    </p:spTree>
    <p:extLst>
      <p:ext uri="{BB962C8B-B14F-4D97-AF65-F5344CB8AC3E}">
        <p14:creationId xmlns:p14="http://schemas.microsoft.com/office/powerpoint/2010/main" val="2433841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714FD75F-90ED-9405-1C70-A67AFA8CF800}"/>
            </a:ext>
          </a:extLst>
        </p:cNvPr>
        <p:cNvGrpSpPr/>
        <p:nvPr/>
      </p:nvGrpSpPr>
      <p:grpSpPr>
        <a:xfrm>
          <a:off x="0" y="0"/>
          <a:ext cx="0" cy="0"/>
          <a:chOff x="0" y="0"/>
          <a:chExt cx="0" cy="0"/>
        </a:xfrm>
      </p:grpSpPr>
      <p:sp>
        <p:nvSpPr>
          <p:cNvPr id="100" name="Google Shape;100;p18">
            <a:extLst>
              <a:ext uri="{FF2B5EF4-FFF2-40B4-BE49-F238E27FC236}">
                <a16:creationId xmlns:a16="http://schemas.microsoft.com/office/drawing/2014/main" id="{EAF96F3D-5756-572D-5598-20F7A3D30063}"/>
              </a:ext>
            </a:extLst>
          </p:cNvPr>
          <p:cNvSpPr txBox="1">
            <a:spLocks noGrp="1"/>
          </p:cNvSpPr>
          <p:nvPr>
            <p:ph type="title"/>
          </p:nvPr>
        </p:nvSpPr>
        <p:spPr>
          <a:xfrm>
            <a:off x="0" y="0"/>
            <a:ext cx="4988037" cy="6858000"/>
          </a:xfrm>
          <a:prstGeom prst="rect">
            <a:avLst/>
          </a:prstGeom>
          <a:solidFill>
            <a:schemeClr val="accent5">
              <a:lumMod val="20000"/>
              <a:lumOff val="80000"/>
            </a:schemeClr>
          </a:solidFill>
        </p:spPr>
        <p:txBody>
          <a:bodyPr spcFirstLastPara="1" vert="horz" wrap="square" lIns="121900" tIns="121900" rIns="121900" bIns="121900" rtlCol="0" anchor="t" anchorCtr="0">
            <a:normAutofit/>
          </a:bodyPr>
          <a:lstStyle/>
          <a:p>
            <a:br>
              <a:rPr lang="en" sz="2400" b="1" dirty="0">
                <a:solidFill>
                  <a:schemeClr val="tx1"/>
                </a:solidFill>
              </a:rPr>
            </a:br>
            <a:r>
              <a:rPr lang="en" sz="2400" b="1" dirty="0">
                <a:solidFill>
                  <a:schemeClr val="tx1"/>
                </a:solidFill>
              </a:rPr>
              <a:t>  Provider Survey:</a:t>
            </a:r>
            <a:br>
              <a:rPr lang="en" sz="2400" b="1" dirty="0">
                <a:ea typeface="Calibri Light"/>
                <a:cs typeface="Calibri Light"/>
              </a:rPr>
            </a:br>
            <a:r>
              <a:rPr lang="en" sz="2400" b="1" i="1" dirty="0">
                <a:solidFill>
                  <a:schemeClr val="tx1"/>
                </a:solidFill>
                <a:ea typeface="Calibri Light"/>
                <a:cs typeface="Calibri Light"/>
              </a:rPr>
              <a:t>  Knowledge &amp; Current Practices</a:t>
            </a:r>
          </a:p>
        </p:txBody>
      </p:sp>
      <p:sp>
        <p:nvSpPr>
          <p:cNvPr id="101" name="Google Shape;101;p18">
            <a:extLst>
              <a:ext uri="{FF2B5EF4-FFF2-40B4-BE49-F238E27FC236}">
                <a16:creationId xmlns:a16="http://schemas.microsoft.com/office/drawing/2014/main" id="{291002BD-F12E-2444-54F2-59DC9025E1A9}"/>
              </a:ext>
            </a:extLst>
          </p:cNvPr>
          <p:cNvSpPr txBox="1"/>
          <p:nvPr/>
        </p:nvSpPr>
        <p:spPr>
          <a:xfrm>
            <a:off x="227797" y="1473596"/>
            <a:ext cx="4252036" cy="5608578"/>
          </a:xfrm>
          <a:prstGeom prst="rect">
            <a:avLst/>
          </a:prstGeom>
          <a:noFill/>
          <a:ln>
            <a:noFill/>
          </a:ln>
        </p:spPr>
        <p:txBody>
          <a:bodyPr spcFirstLastPara="1" wrap="square" lIns="121900" tIns="121900" rIns="121900" bIns="121900" anchor="t" anchorCtr="0">
            <a:noAutofit/>
          </a:bodyPr>
          <a:lstStyle/>
          <a:p>
            <a:pPr algn="ctr"/>
            <a:r>
              <a:rPr lang="en" sz="1700" i="1" dirty="0">
                <a:solidFill>
                  <a:schemeClr val="dk2"/>
                </a:solidFill>
                <a:ea typeface="Roboto"/>
                <a:cs typeface="Roboto"/>
                <a:sym typeface="Roboto"/>
              </a:rPr>
              <a:t>20 diabetes providers surveyed</a:t>
            </a:r>
            <a:r>
              <a:rPr lang="en-US" sz="1700" i="1" dirty="0">
                <a:solidFill>
                  <a:schemeClr val="dk2"/>
                </a:solidFill>
                <a:ea typeface="Roboto"/>
                <a:cs typeface="Roboto"/>
                <a:sym typeface="Roboto"/>
              </a:rPr>
              <a:t> (physicians, nurse practitioners)</a:t>
            </a:r>
            <a:endParaRPr lang="en-US" sz="1700" i="1" dirty="0">
              <a:solidFill>
                <a:schemeClr val="dk2"/>
              </a:solidFill>
              <a:ea typeface="Roboto"/>
              <a:cs typeface="Roboto"/>
            </a:endParaRPr>
          </a:p>
          <a:p>
            <a:pPr algn="ctr"/>
            <a:endParaRPr sz="1700" dirty="0">
              <a:solidFill>
                <a:schemeClr val="dk2"/>
              </a:solidFill>
              <a:ea typeface="Roboto"/>
              <a:cs typeface="Roboto"/>
            </a:endParaRPr>
          </a:p>
          <a:p>
            <a:pPr algn="ctr"/>
            <a:r>
              <a:rPr lang="en" sz="1700" b="1" dirty="0">
                <a:solidFill>
                  <a:schemeClr val="dk2"/>
                </a:solidFill>
                <a:ea typeface="Roboto"/>
                <a:cs typeface="Roboto"/>
                <a:sym typeface="Roboto"/>
              </a:rPr>
              <a:t>70% </a:t>
            </a:r>
            <a:r>
              <a:rPr lang="en" sz="1700" dirty="0">
                <a:solidFill>
                  <a:schemeClr val="dk2"/>
                </a:solidFill>
                <a:ea typeface="Roboto"/>
                <a:cs typeface="Roboto"/>
                <a:sym typeface="Roboto"/>
              </a:rPr>
              <a:t>correctly identified </a:t>
            </a:r>
            <a:r>
              <a:rPr lang="en" sz="1700" b="1" dirty="0">
                <a:solidFill>
                  <a:schemeClr val="dk2"/>
                </a:solidFill>
                <a:ea typeface="Roboto"/>
                <a:cs typeface="Roboto"/>
                <a:sym typeface="Roboto"/>
              </a:rPr>
              <a:t>T1DM</a:t>
            </a:r>
            <a:r>
              <a:rPr lang="en" sz="1700" dirty="0">
                <a:solidFill>
                  <a:schemeClr val="dk2"/>
                </a:solidFill>
                <a:ea typeface="Roboto"/>
                <a:cs typeface="Roboto"/>
                <a:sym typeface="Roboto"/>
              </a:rPr>
              <a:t> screening guidelines</a:t>
            </a:r>
            <a:endParaRPr sz="1700" dirty="0">
              <a:solidFill>
                <a:schemeClr val="dk2"/>
              </a:solidFill>
              <a:ea typeface="Roboto"/>
              <a:cs typeface="Roboto"/>
            </a:endParaRPr>
          </a:p>
          <a:p>
            <a:pPr algn="ctr"/>
            <a:endParaRPr sz="1700" dirty="0">
              <a:solidFill>
                <a:schemeClr val="dk2"/>
              </a:solidFill>
              <a:ea typeface="Roboto"/>
              <a:cs typeface="Roboto"/>
            </a:endParaRPr>
          </a:p>
          <a:p>
            <a:pPr algn="ctr"/>
            <a:r>
              <a:rPr lang="en" sz="1700" b="1" dirty="0">
                <a:solidFill>
                  <a:schemeClr val="dk2"/>
                </a:solidFill>
                <a:ea typeface="Roboto"/>
                <a:cs typeface="Roboto"/>
                <a:sym typeface="Roboto"/>
              </a:rPr>
              <a:t>100%</a:t>
            </a:r>
            <a:r>
              <a:rPr lang="en" sz="1700" dirty="0">
                <a:solidFill>
                  <a:schemeClr val="dk2"/>
                </a:solidFill>
                <a:ea typeface="Roboto"/>
                <a:cs typeface="Roboto"/>
                <a:sym typeface="Roboto"/>
              </a:rPr>
              <a:t> correctly identified </a:t>
            </a:r>
            <a:r>
              <a:rPr lang="en" sz="1700" b="1" dirty="0">
                <a:solidFill>
                  <a:schemeClr val="dk2"/>
                </a:solidFill>
                <a:ea typeface="Roboto"/>
                <a:cs typeface="Roboto"/>
                <a:sym typeface="Roboto"/>
              </a:rPr>
              <a:t>T2DM</a:t>
            </a:r>
            <a:r>
              <a:rPr lang="en" sz="1700" dirty="0">
                <a:solidFill>
                  <a:schemeClr val="dk2"/>
                </a:solidFill>
                <a:ea typeface="Roboto"/>
                <a:cs typeface="Roboto"/>
                <a:sym typeface="Roboto"/>
              </a:rPr>
              <a:t> screening guidelines </a:t>
            </a:r>
            <a:endParaRPr sz="1700" dirty="0">
              <a:solidFill>
                <a:schemeClr val="dk2"/>
              </a:solidFill>
              <a:ea typeface="Roboto"/>
              <a:cs typeface="Roboto"/>
            </a:endParaRPr>
          </a:p>
          <a:p>
            <a:pPr algn="ctr"/>
            <a:endParaRPr sz="1700" dirty="0">
              <a:solidFill>
                <a:schemeClr val="dk2"/>
              </a:solidFill>
              <a:ea typeface="Roboto"/>
              <a:cs typeface="Roboto"/>
            </a:endParaRPr>
          </a:p>
          <a:p>
            <a:pPr algn="ctr"/>
            <a:r>
              <a:rPr lang="en" sz="1700" b="1" dirty="0">
                <a:solidFill>
                  <a:schemeClr val="dk2"/>
                </a:solidFill>
                <a:ea typeface="Roboto"/>
                <a:cs typeface="Roboto"/>
                <a:sym typeface="Roboto"/>
              </a:rPr>
              <a:t>40%</a:t>
            </a:r>
            <a:r>
              <a:rPr lang="en" sz="1700" dirty="0">
                <a:solidFill>
                  <a:schemeClr val="dk2"/>
                </a:solidFill>
                <a:ea typeface="Roboto"/>
                <a:cs typeface="Roboto"/>
                <a:sym typeface="Roboto"/>
              </a:rPr>
              <a:t> selected correct criteria for </a:t>
            </a:r>
            <a:r>
              <a:rPr lang="en" sz="1700" b="1" dirty="0">
                <a:solidFill>
                  <a:schemeClr val="dk2"/>
                </a:solidFill>
                <a:ea typeface="Roboto"/>
                <a:cs typeface="Roboto"/>
                <a:sym typeface="Roboto"/>
              </a:rPr>
              <a:t>time frame and number of samples</a:t>
            </a:r>
            <a:r>
              <a:rPr lang="en" sz="1700" dirty="0">
                <a:solidFill>
                  <a:schemeClr val="dk2"/>
                </a:solidFill>
                <a:ea typeface="Roboto"/>
                <a:cs typeface="Roboto"/>
                <a:sym typeface="Roboto"/>
              </a:rPr>
              <a:t> collected for youth to meet </a:t>
            </a:r>
            <a:r>
              <a:rPr lang="en" sz="1700" b="1" dirty="0">
                <a:solidFill>
                  <a:schemeClr val="dk2"/>
                </a:solidFill>
                <a:ea typeface="Roboto"/>
                <a:cs typeface="Roboto"/>
                <a:sym typeface="Roboto"/>
              </a:rPr>
              <a:t>criteria for DKD </a:t>
            </a:r>
            <a:endParaRPr lang="en" sz="1700" b="1" dirty="0">
              <a:solidFill>
                <a:schemeClr val="dk2"/>
              </a:solidFill>
              <a:ea typeface="Roboto"/>
              <a:cs typeface="Roboto"/>
            </a:endParaRPr>
          </a:p>
          <a:p>
            <a:pPr algn="ctr"/>
            <a:endParaRPr lang="en" sz="1700" b="1" dirty="0">
              <a:solidFill>
                <a:schemeClr val="dk2"/>
              </a:solidFill>
              <a:ea typeface="Roboto"/>
              <a:cs typeface="Roboto"/>
            </a:endParaRPr>
          </a:p>
          <a:p>
            <a:pPr algn="ctr"/>
            <a:r>
              <a:rPr lang="en" sz="1700" b="1" dirty="0">
                <a:solidFill>
                  <a:schemeClr val="dk2"/>
                </a:solidFill>
                <a:ea typeface="Roboto"/>
                <a:cs typeface="Roboto"/>
              </a:rPr>
              <a:t>70% </a:t>
            </a:r>
            <a:r>
              <a:rPr lang="en" sz="1700" dirty="0">
                <a:solidFill>
                  <a:schemeClr val="dk2"/>
                </a:solidFill>
                <a:ea typeface="Roboto"/>
                <a:cs typeface="Roboto"/>
              </a:rPr>
              <a:t>selected correct criteria for </a:t>
            </a:r>
            <a:r>
              <a:rPr lang="en" sz="1700" b="1" dirty="0">
                <a:solidFill>
                  <a:schemeClr val="dk2"/>
                </a:solidFill>
                <a:ea typeface="Roboto"/>
                <a:cs typeface="Roboto"/>
              </a:rPr>
              <a:t>repeat sampling needed </a:t>
            </a:r>
            <a:r>
              <a:rPr lang="en" sz="1700" dirty="0">
                <a:solidFill>
                  <a:schemeClr val="dk2"/>
                </a:solidFill>
                <a:ea typeface="Roboto"/>
                <a:cs typeface="Roboto"/>
              </a:rPr>
              <a:t>to confirm diagnosis of DKD</a:t>
            </a:r>
            <a:r>
              <a:rPr lang="en" sz="1700" b="1" dirty="0">
                <a:solidFill>
                  <a:schemeClr val="dk2"/>
                </a:solidFill>
                <a:ea typeface="Roboto"/>
                <a:cs typeface="Roboto"/>
              </a:rPr>
              <a:t> </a:t>
            </a:r>
          </a:p>
          <a:p>
            <a:pPr algn="ctr"/>
            <a:endParaRPr lang="en" sz="1700" dirty="0">
              <a:solidFill>
                <a:schemeClr val="dk2"/>
              </a:solidFill>
              <a:ea typeface="Roboto"/>
              <a:cs typeface="Roboto"/>
            </a:endParaRPr>
          </a:p>
          <a:p>
            <a:pPr algn="ctr"/>
            <a:r>
              <a:rPr lang="en" sz="1700" b="1" dirty="0">
                <a:solidFill>
                  <a:schemeClr val="dk2"/>
                </a:solidFill>
                <a:ea typeface="Roboto"/>
                <a:cs typeface="Roboto"/>
                <a:sym typeface="Roboto"/>
              </a:rPr>
              <a:t>Referrals to nephrology</a:t>
            </a:r>
            <a:r>
              <a:rPr lang="en" sz="1700" dirty="0">
                <a:solidFill>
                  <a:schemeClr val="dk2"/>
                </a:solidFill>
                <a:ea typeface="Roboto"/>
                <a:cs typeface="Roboto"/>
                <a:sym typeface="Roboto"/>
              </a:rPr>
              <a:t> and initiation of </a:t>
            </a:r>
            <a:r>
              <a:rPr lang="en" sz="1700" b="1" dirty="0">
                <a:solidFill>
                  <a:schemeClr val="dk2"/>
                </a:solidFill>
                <a:ea typeface="Roboto"/>
                <a:cs typeface="Roboto"/>
                <a:sym typeface="Roboto"/>
              </a:rPr>
              <a:t>ACE inhibitors</a:t>
            </a:r>
            <a:r>
              <a:rPr lang="en" sz="1700" dirty="0">
                <a:solidFill>
                  <a:schemeClr val="dk2"/>
                </a:solidFill>
                <a:ea typeface="Roboto"/>
                <a:cs typeface="Roboto"/>
                <a:sym typeface="Roboto"/>
              </a:rPr>
              <a:t> varied widely</a:t>
            </a:r>
            <a:endParaRPr sz="1700" dirty="0">
              <a:solidFill>
                <a:schemeClr val="dk2"/>
              </a:solidFill>
              <a:ea typeface="Roboto"/>
              <a:cs typeface="Roboto"/>
            </a:endParaRPr>
          </a:p>
        </p:txBody>
      </p:sp>
      <p:sp>
        <p:nvSpPr>
          <p:cNvPr id="3" name="Google Shape;91;p17">
            <a:extLst>
              <a:ext uri="{FF2B5EF4-FFF2-40B4-BE49-F238E27FC236}">
                <a16:creationId xmlns:a16="http://schemas.microsoft.com/office/drawing/2014/main" id="{7B61EF51-C62C-23E8-ADB6-87E49BBE5612}"/>
              </a:ext>
            </a:extLst>
          </p:cNvPr>
          <p:cNvSpPr txBox="1">
            <a:spLocks/>
          </p:cNvSpPr>
          <p:nvPr/>
        </p:nvSpPr>
        <p:spPr>
          <a:xfrm>
            <a:off x="5307458" y="365125"/>
            <a:ext cx="6003533" cy="828979"/>
          </a:xfrm>
          <a:prstGeom prst="rect">
            <a:avLst/>
          </a:prstGeom>
        </p:spPr>
        <p:txBody>
          <a:bodyPr spcFirstLastPara="1" vert="horz" wrap="square" lIns="121900" tIns="121900" rIns="121900" bIns="121900" rtlCol="0" anchor="ctr" anchorCtr="0">
            <a:noAutofit/>
          </a:bodyPr>
          <a:lstStyle>
            <a:lvl1pPr lvl="0" algn="l" defTabSz="914400" rtl="0" eaLnBrk="1" latinLnBrk="0" hangingPunct="1">
              <a:lnSpc>
                <a:spcPct val="90000"/>
              </a:lnSpc>
              <a:spcBef>
                <a:spcPts val="0"/>
              </a:spcBef>
              <a:spcAft>
                <a:spcPts val="0"/>
              </a:spcAft>
              <a:buClr>
                <a:schemeClr val="lt1"/>
              </a:buClr>
              <a:buSzPts val="2800"/>
              <a:buNone/>
              <a:defRPr sz="4400" kern="1200">
                <a:solidFill>
                  <a:schemeClr val="lt1"/>
                </a:solidFill>
                <a:latin typeface="+mj-lt"/>
                <a:ea typeface="+mj-ea"/>
                <a:cs typeface="+mj-cs"/>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r>
              <a:rPr lang="en" sz="2400" b="1" dirty="0">
                <a:solidFill>
                  <a:schemeClr val="tx2">
                    <a:lumMod val="76000"/>
                  </a:schemeClr>
                </a:solidFill>
              </a:rPr>
              <a:t>Chart Review: </a:t>
            </a:r>
            <a:br>
              <a:rPr lang="en" sz="2400" b="1" dirty="0">
                <a:solidFill>
                  <a:schemeClr val="tx2">
                    <a:lumMod val="76000"/>
                  </a:schemeClr>
                </a:solidFill>
              </a:rPr>
            </a:br>
            <a:r>
              <a:rPr lang="en" sz="2400" b="1" i="1" dirty="0">
                <a:solidFill>
                  <a:schemeClr val="tx2">
                    <a:lumMod val="76000"/>
                  </a:schemeClr>
                </a:solidFill>
              </a:rPr>
              <a:t>Adherence to Current Screening Guidelines</a:t>
            </a:r>
            <a:endParaRPr lang="en-US" sz="2400" b="1" i="1" dirty="0">
              <a:solidFill>
                <a:schemeClr val="tx2">
                  <a:lumMod val="76000"/>
                </a:schemeClr>
              </a:solidFill>
              <a:ea typeface="Calibri Light"/>
              <a:cs typeface="Calibri Light"/>
            </a:endParaRPr>
          </a:p>
        </p:txBody>
      </p:sp>
      <p:graphicFrame>
        <p:nvGraphicFramePr>
          <p:cNvPr id="8" name="Chart 7" descr="Chart type: Clustered Column. '% of patients with any abnormal UACR', '% of patients with initial abnormal who had repeat UACR within 6 months' by 'Field1'&#10;&#10;Description automatically generated">
            <a:extLst>
              <a:ext uri="{FF2B5EF4-FFF2-40B4-BE49-F238E27FC236}">
                <a16:creationId xmlns:a16="http://schemas.microsoft.com/office/drawing/2014/main" id="{A8162F12-BC64-51DC-4C0F-D9B553AFD85B}"/>
              </a:ext>
            </a:extLst>
          </p:cNvPr>
          <p:cNvGraphicFramePr>
            <a:graphicFrameLocks/>
          </p:cNvGraphicFramePr>
          <p:nvPr/>
        </p:nvGraphicFramePr>
        <p:xfrm>
          <a:off x="5598880" y="1463746"/>
          <a:ext cx="5410200" cy="475907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1827269B-FC5C-88AD-4F4F-A452AE34C1F8}"/>
              </a:ext>
            </a:extLst>
          </p:cNvPr>
          <p:cNvSpPr>
            <a:spLocks noGrp="1"/>
          </p:cNvSpPr>
          <p:nvPr>
            <p:ph type="sldNum" idx="12"/>
          </p:nvPr>
        </p:nvSpPr>
        <p:spPr/>
        <p:txBody>
          <a:bodyPr/>
          <a:lstStyle/>
          <a:p>
            <a:fld id="{00000000-1234-1234-1234-123412341234}" type="slidenum">
              <a:rPr lang="en" smtClean="0"/>
              <a:pPr/>
              <a:t>30</a:t>
            </a:fld>
            <a:endParaRPr lang="en-US"/>
          </a:p>
        </p:txBody>
      </p:sp>
    </p:spTree>
    <p:extLst>
      <p:ext uri="{BB962C8B-B14F-4D97-AF65-F5344CB8AC3E}">
        <p14:creationId xmlns:p14="http://schemas.microsoft.com/office/powerpoint/2010/main" val="4182119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AAB814E-6427-4495-8118-A39FDFB559C9}"/>
              </a:ext>
            </a:extLst>
          </p:cNvPr>
          <p:cNvGrpSpPr/>
          <p:nvPr/>
        </p:nvGrpSpPr>
        <p:grpSpPr>
          <a:xfrm>
            <a:off x="0" y="124452"/>
            <a:ext cx="10389240" cy="5783891"/>
            <a:chOff x="2447652" y="1612020"/>
            <a:chExt cx="6963049" cy="3967593"/>
          </a:xfrm>
        </p:grpSpPr>
        <p:grpSp>
          <p:nvGrpSpPr>
            <p:cNvPr id="20" name="Group 19">
              <a:extLst>
                <a:ext uri="{FF2B5EF4-FFF2-40B4-BE49-F238E27FC236}">
                  <a16:creationId xmlns:a16="http://schemas.microsoft.com/office/drawing/2014/main" id="{8EBF3F97-2CCB-4F5C-9CF7-DA9E524AF15A}"/>
                </a:ext>
              </a:extLst>
            </p:cNvPr>
            <p:cNvGrpSpPr/>
            <p:nvPr/>
          </p:nvGrpSpPr>
          <p:grpSpPr>
            <a:xfrm>
              <a:off x="2447652" y="2318915"/>
              <a:ext cx="6963049" cy="3260698"/>
              <a:chOff x="1231535" y="1815654"/>
              <a:chExt cx="9284060" cy="4347596"/>
            </a:xfrm>
          </p:grpSpPr>
          <p:cxnSp>
            <p:nvCxnSpPr>
              <p:cNvPr id="4" name="Straight Connector 3">
                <a:extLst>
                  <a:ext uri="{FF2B5EF4-FFF2-40B4-BE49-F238E27FC236}">
                    <a16:creationId xmlns:a16="http://schemas.microsoft.com/office/drawing/2014/main" id="{1D88384E-2FBF-423B-B1D0-E07F8DF9F733}"/>
                  </a:ext>
                </a:extLst>
              </p:cNvPr>
              <p:cNvCxnSpPr/>
              <p:nvPr/>
            </p:nvCxnSpPr>
            <p:spPr>
              <a:xfrm flipV="1">
                <a:off x="8651645" y="4156896"/>
                <a:ext cx="1472578" cy="1717116"/>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D20C26E-AB20-42AE-B856-5EF3F82A1FC6}"/>
                  </a:ext>
                </a:extLst>
              </p:cNvPr>
              <p:cNvCxnSpPr/>
              <p:nvPr/>
            </p:nvCxnSpPr>
            <p:spPr>
              <a:xfrm flipV="1">
                <a:off x="3112820" y="4156896"/>
                <a:ext cx="1444019" cy="1680539"/>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8B80CEB-19B8-4EBB-91BD-F3C755E69966}"/>
                  </a:ext>
                </a:extLst>
              </p:cNvPr>
              <p:cNvCxnSpPr/>
              <p:nvPr/>
            </p:nvCxnSpPr>
            <p:spPr>
              <a:xfrm flipV="1">
                <a:off x="5895414" y="4156896"/>
                <a:ext cx="1444019" cy="1680539"/>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BC7BDA-AA25-4B58-8D9D-BAEAE01C6F95}"/>
                  </a:ext>
                </a:extLst>
              </p:cNvPr>
              <p:cNvCxnSpPr/>
              <p:nvPr/>
            </p:nvCxnSpPr>
            <p:spPr>
              <a:xfrm>
                <a:off x="8642127" y="2151928"/>
                <a:ext cx="1444019" cy="1680539"/>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B0ED92E-B36F-4C53-A229-7CE4D70853F0}"/>
                  </a:ext>
                </a:extLst>
              </p:cNvPr>
              <p:cNvCxnSpPr/>
              <p:nvPr/>
            </p:nvCxnSpPr>
            <p:spPr>
              <a:xfrm>
                <a:off x="3074744" y="2151928"/>
                <a:ext cx="1444019" cy="1680539"/>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149D5E-7B13-475D-B273-346B3025BD58}"/>
                  </a:ext>
                </a:extLst>
              </p:cNvPr>
              <p:cNvCxnSpPr/>
              <p:nvPr/>
            </p:nvCxnSpPr>
            <p:spPr>
              <a:xfrm>
                <a:off x="5857337" y="2151928"/>
                <a:ext cx="1444019" cy="1680539"/>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ight Arrow 57">
                <a:extLst>
                  <a:ext uri="{FF2B5EF4-FFF2-40B4-BE49-F238E27FC236}">
                    <a16:creationId xmlns:a16="http://schemas.microsoft.com/office/drawing/2014/main" id="{7D34859D-E5C6-439C-8123-40B2131D6C8D}"/>
                  </a:ext>
                </a:extLst>
              </p:cNvPr>
              <p:cNvSpPr/>
              <p:nvPr/>
            </p:nvSpPr>
            <p:spPr>
              <a:xfrm>
                <a:off x="1813361" y="3662701"/>
                <a:ext cx="8702234" cy="622926"/>
              </a:xfrm>
              <a:prstGeom prst="rightArrow">
                <a:avLst>
                  <a:gd name="adj1" fmla="val 50000"/>
                  <a:gd name="adj2" fmla="val 5376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ar-IQ" sz="1867">
                  <a:solidFill>
                    <a:schemeClr val="tx1">
                      <a:lumMod val="85000"/>
                      <a:lumOff val="15000"/>
                    </a:schemeClr>
                  </a:solidFill>
                  <a:ea typeface="Cambria" panose="02040503050406030204" pitchFamily="18" charset="0"/>
                </a:endParaRPr>
              </a:p>
            </p:txBody>
          </p:sp>
          <p:sp>
            <p:nvSpPr>
              <p:cNvPr id="12" name="Freeform 98">
                <a:extLst>
                  <a:ext uri="{FF2B5EF4-FFF2-40B4-BE49-F238E27FC236}">
                    <a16:creationId xmlns:a16="http://schemas.microsoft.com/office/drawing/2014/main" id="{F4C7EF6A-0868-4A10-91CB-1C7FF583A93D}"/>
                  </a:ext>
                </a:extLst>
              </p:cNvPr>
              <p:cNvSpPr>
                <a:spLocks noChangeArrowheads="1"/>
              </p:cNvSpPr>
              <p:nvPr/>
            </p:nvSpPr>
            <p:spPr bwMode="auto">
              <a:xfrm>
                <a:off x="8945282" y="2512200"/>
                <a:ext cx="142059" cy="142791"/>
              </a:xfrm>
              <a:custGeom>
                <a:avLst/>
                <a:gdLst>
                  <a:gd name="connsiteX0" fmla="*/ 153988 w 307976"/>
                  <a:gd name="connsiteY0" fmla="*/ 0 h 309562"/>
                  <a:gd name="connsiteX1" fmla="*/ 307976 w 307976"/>
                  <a:gd name="connsiteY1" fmla="*/ 154781 h 309562"/>
                  <a:gd name="connsiteX2" fmla="*/ 153988 w 307976"/>
                  <a:gd name="connsiteY2" fmla="*/ 309562 h 309562"/>
                  <a:gd name="connsiteX3" fmla="*/ 0 w 307976"/>
                  <a:gd name="connsiteY3" fmla="*/ 154781 h 309562"/>
                  <a:gd name="connsiteX4" fmla="*/ 153988 w 307976"/>
                  <a:gd name="connsiteY4" fmla="*/ 0 h 30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6" h="309562">
                    <a:moveTo>
                      <a:pt x="153988" y="0"/>
                    </a:moveTo>
                    <a:cubicBezTo>
                      <a:pt x="239034" y="0"/>
                      <a:pt x="307976" y="69298"/>
                      <a:pt x="307976" y="154781"/>
                    </a:cubicBezTo>
                    <a:cubicBezTo>
                      <a:pt x="307976" y="240264"/>
                      <a:pt x="239034" y="309562"/>
                      <a:pt x="153988" y="309562"/>
                    </a:cubicBezTo>
                    <a:cubicBezTo>
                      <a:pt x="68942" y="309562"/>
                      <a:pt x="0" y="240264"/>
                      <a:pt x="0" y="154781"/>
                    </a:cubicBezTo>
                    <a:cubicBezTo>
                      <a:pt x="0" y="69298"/>
                      <a:pt x="68942" y="0"/>
                      <a:pt x="153988" y="0"/>
                    </a:cubicBezTo>
                    <a:close/>
                  </a:path>
                </a:pathLst>
              </a:custGeom>
              <a:solidFill>
                <a:schemeClr val="accent1"/>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933">
                  <a:solidFill>
                    <a:schemeClr val="tx1">
                      <a:lumMod val="85000"/>
                      <a:lumOff val="15000"/>
                    </a:schemeClr>
                  </a:solidFill>
                  <a:ea typeface="Cambria" panose="02040503050406030204" pitchFamily="18" charset="0"/>
                </a:endParaRPr>
              </a:p>
            </p:txBody>
          </p:sp>
          <p:sp>
            <p:nvSpPr>
              <p:cNvPr id="13" name="Freeform 96">
                <a:extLst>
                  <a:ext uri="{FF2B5EF4-FFF2-40B4-BE49-F238E27FC236}">
                    <a16:creationId xmlns:a16="http://schemas.microsoft.com/office/drawing/2014/main" id="{B131C160-2631-4491-AE04-B446FFCE3159}"/>
                  </a:ext>
                </a:extLst>
              </p:cNvPr>
              <p:cNvSpPr>
                <a:spLocks noChangeArrowheads="1"/>
              </p:cNvSpPr>
              <p:nvPr/>
            </p:nvSpPr>
            <p:spPr bwMode="auto">
              <a:xfrm>
                <a:off x="9941157" y="3768761"/>
                <a:ext cx="399083" cy="399083"/>
              </a:xfrm>
              <a:custGeom>
                <a:avLst/>
                <a:gdLst>
                  <a:gd name="connsiteX0" fmla="*/ 432594 w 865188"/>
                  <a:gd name="connsiteY0" fmla="*/ 0 h 865188"/>
                  <a:gd name="connsiteX1" fmla="*/ 865188 w 865188"/>
                  <a:gd name="connsiteY1" fmla="*/ 432594 h 865188"/>
                  <a:gd name="connsiteX2" fmla="*/ 432594 w 865188"/>
                  <a:gd name="connsiteY2" fmla="*/ 865188 h 865188"/>
                  <a:gd name="connsiteX3" fmla="*/ 0 w 865188"/>
                  <a:gd name="connsiteY3" fmla="*/ 432594 h 865188"/>
                  <a:gd name="connsiteX4" fmla="*/ 432594 w 865188"/>
                  <a:gd name="connsiteY4" fmla="*/ 0 h 865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8" h="865188">
                    <a:moveTo>
                      <a:pt x="432594" y="0"/>
                    </a:moveTo>
                    <a:cubicBezTo>
                      <a:pt x="671510" y="0"/>
                      <a:pt x="865188" y="193679"/>
                      <a:pt x="865188" y="432594"/>
                    </a:cubicBezTo>
                    <a:cubicBezTo>
                      <a:pt x="865188" y="671509"/>
                      <a:pt x="671510" y="865188"/>
                      <a:pt x="432594" y="865188"/>
                    </a:cubicBezTo>
                    <a:cubicBezTo>
                      <a:pt x="193678" y="865188"/>
                      <a:pt x="0" y="671509"/>
                      <a:pt x="0" y="432594"/>
                    </a:cubicBezTo>
                    <a:cubicBezTo>
                      <a:pt x="0" y="193679"/>
                      <a:pt x="193678" y="0"/>
                      <a:pt x="432594" y="0"/>
                    </a:cubicBezTo>
                    <a:close/>
                  </a:path>
                </a:pathLst>
              </a:cu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1867">
                  <a:solidFill>
                    <a:schemeClr val="bg1">
                      <a:lumMod val="95000"/>
                    </a:schemeClr>
                  </a:solidFill>
                  <a:ea typeface="Cambria" panose="02040503050406030204" pitchFamily="18" charset="0"/>
                </a:endParaRPr>
              </a:p>
            </p:txBody>
          </p:sp>
          <p:sp>
            <p:nvSpPr>
              <p:cNvPr id="14" name="Freeform 100">
                <a:extLst>
                  <a:ext uri="{FF2B5EF4-FFF2-40B4-BE49-F238E27FC236}">
                    <a16:creationId xmlns:a16="http://schemas.microsoft.com/office/drawing/2014/main" id="{0259C138-24AE-487E-89FD-52F5ADF9AEB3}"/>
                  </a:ext>
                </a:extLst>
              </p:cNvPr>
              <p:cNvSpPr>
                <a:spLocks noChangeArrowheads="1"/>
              </p:cNvSpPr>
              <p:nvPr/>
            </p:nvSpPr>
            <p:spPr bwMode="auto">
              <a:xfrm>
                <a:off x="8376681" y="1832480"/>
                <a:ext cx="365399" cy="365399"/>
              </a:xfrm>
              <a:custGeom>
                <a:avLst/>
                <a:gdLst>
                  <a:gd name="connsiteX0" fmla="*/ 396084 w 792164"/>
                  <a:gd name="connsiteY0" fmla="*/ 0 h 792164"/>
                  <a:gd name="connsiteX1" fmla="*/ 792164 w 792164"/>
                  <a:gd name="connsiteY1" fmla="*/ 396082 h 792164"/>
                  <a:gd name="connsiteX2" fmla="*/ 396084 w 792164"/>
                  <a:gd name="connsiteY2" fmla="*/ 792164 h 792164"/>
                  <a:gd name="connsiteX3" fmla="*/ 0 w 792164"/>
                  <a:gd name="connsiteY3" fmla="*/ 396082 h 792164"/>
                  <a:gd name="connsiteX4" fmla="*/ 396084 w 792164"/>
                  <a:gd name="connsiteY4" fmla="*/ 0 h 792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64" h="792164">
                    <a:moveTo>
                      <a:pt x="396084" y="0"/>
                    </a:moveTo>
                    <a:cubicBezTo>
                      <a:pt x="614832" y="0"/>
                      <a:pt x="792164" y="177332"/>
                      <a:pt x="792164" y="396082"/>
                    </a:cubicBezTo>
                    <a:cubicBezTo>
                      <a:pt x="792164" y="614832"/>
                      <a:pt x="614832" y="792164"/>
                      <a:pt x="396084" y="792164"/>
                    </a:cubicBezTo>
                    <a:cubicBezTo>
                      <a:pt x="177332" y="792164"/>
                      <a:pt x="0" y="614832"/>
                      <a:pt x="0" y="396082"/>
                    </a:cubicBezTo>
                    <a:cubicBezTo>
                      <a:pt x="0" y="177332"/>
                      <a:pt x="177332" y="0"/>
                      <a:pt x="396084" y="0"/>
                    </a:cubicBezTo>
                    <a:close/>
                  </a:path>
                </a:pathLst>
              </a:custGeom>
              <a:solidFill>
                <a:schemeClr val="accent1"/>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r>
                  <a:rPr lang="en-US" altLang="en-US" sz="1867" dirty="0">
                    <a:solidFill>
                      <a:schemeClr val="bg1">
                        <a:lumMod val="95000"/>
                      </a:schemeClr>
                    </a:solidFill>
                    <a:ea typeface="Cambria" panose="02040503050406030204" pitchFamily="18" charset="0"/>
                  </a:rPr>
                  <a:t>1</a:t>
                </a:r>
              </a:p>
            </p:txBody>
          </p:sp>
          <p:sp>
            <p:nvSpPr>
              <p:cNvPr id="15" name="TextBox 46">
                <a:extLst>
                  <a:ext uri="{FF2B5EF4-FFF2-40B4-BE49-F238E27FC236}">
                    <a16:creationId xmlns:a16="http://schemas.microsoft.com/office/drawing/2014/main" id="{728CCDC4-BE77-4A42-966D-A423B1AE970D}"/>
                  </a:ext>
                </a:extLst>
              </p:cNvPr>
              <p:cNvSpPr txBox="1">
                <a:spLocks noChangeArrowheads="1"/>
              </p:cNvSpPr>
              <p:nvPr/>
            </p:nvSpPr>
            <p:spPr bwMode="auto">
              <a:xfrm>
                <a:off x="6828625" y="1815654"/>
                <a:ext cx="1554591" cy="36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defTabSz="342891">
                  <a:lnSpc>
                    <a:spcPct val="120000"/>
                  </a:lnSpc>
                  <a:defRPr/>
                </a:pPr>
                <a:r>
                  <a:rPr lang="en-US" sz="1600" b="1" dirty="0">
                    <a:solidFill>
                      <a:schemeClr val="tx1">
                        <a:lumMod val="85000"/>
                        <a:lumOff val="15000"/>
                      </a:schemeClr>
                    </a:solidFill>
                    <a:ea typeface="Cambria"/>
                    <a:cs typeface="Roboto"/>
                    <a:sym typeface="Roboto" charset="0"/>
                  </a:rPr>
                  <a:t>Patient Factors</a:t>
                </a:r>
                <a:endParaRPr lang="en-US" sz="1600" dirty="0">
                  <a:solidFill>
                    <a:schemeClr val="tx1">
                      <a:lumMod val="85000"/>
                      <a:lumOff val="15000"/>
                    </a:schemeClr>
                  </a:solidFill>
                  <a:cs typeface="Arial"/>
                </a:endParaRPr>
              </a:p>
            </p:txBody>
          </p:sp>
          <p:sp>
            <p:nvSpPr>
              <p:cNvPr id="17" name="Freeform 97">
                <a:extLst>
                  <a:ext uri="{FF2B5EF4-FFF2-40B4-BE49-F238E27FC236}">
                    <a16:creationId xmlns:a16="http://schemas.microsoft.com/office/drawing/2014/main" id="{D9C16201-FB68-4167-B08A-B1924210E51A}"/>
                  </a:ext>
                </a:extLst>
              </p:cNvPr>
              <p:cNvSpPr>
                <a:spLocks noChangeArrowheads="1"/>
              </p:cNvSpPr>
              <p:nvPr/>
            </p:nvSpPr>
            <p:spPr bwMode="auto">
              <a:xfrm>
                <a:off x="9543539" y="3210045"/>
                <a:ext cx="142059" cy="142059"/>
              </a:xfrm>
              <a:custGeom>
                <a:avLst/>
                <a:gdLst>
                  <a:gd name="connsiteX0" fmla="*/ 153988 w 307976"/>
                  <a:gd name="connsiteY0" fmla="*/ 0 h 307976"/>
                  <a:gd name="connsiteX1" fmla="*/ 307976 w 307976"/>
                  <a:gd name="connsiteY1" fmla="*/ 153988 h 307976"/>
                  <a:gd name="connsiteX2" fmla="*/ 153988 w 307976"/>
                  <a:gd name="connsiteY2" fmla="*/ 307976 h 307976"/>
                  <a:gd name="connsiteX3" fmla="*/ 0 w 307976"/>
                  <a:gd name="connsiteY3" fmla="*/ 153988 h 307976"/>
                  <a:gd name="connsiteX4" fmla="*/ 153988 w 307976"/>
                  <a:gd name="connsiteY4" fmla="*/ 0 h 30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6" h="307976">
                    <a:moveTo>
                      <a:pt x="153988" y="0"/>
                    </a:moveTo>
                    <a:cubicBezTo>
                      <a:pt x="239034" y="0"/>
                      <a:pt x="307976" y="68943"/>
                      <a:pt x="307976" y="153988"/>
                    </a:cubicBezTo>
                    <a:cubicBezTo>
                      <a:pt x="307976" y="239033"/>
                      <a:pt x="239034" y="307976"/>
                      <a:pt x="153988" y="307976"/>
                    </a:cubicBezTo>
                    <a:cubicBezTo>
                      <a:pt x="68944" y="307976"/>
                      <a:pt x="0" y="239033"/>
                      <a:pt x="0" y="153988"/>
                    </a:cubicBezTo>
                    <a:cubicBezTo>
                      <a:pt x="0" y="68943"/>
                      <a:pt x="68944" y="0"/>
                      <a:pt x="153988" y="0"/>
                    </a:cubicBezTo>
                    <a:close/>
                  </a:path>
                </a:pathLst>
              </a:custGeom>
              <a:solidFill>
                <a:schemeClr val="accent1"/>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933">
                  <a:solidFill>
                    <a:schemeClr val="tx1">
                      <a:lumMod val="85000"/>
                      <a:lumOff val="15000"/>
                    </a:schemeClr>
                  </a:solidFill>
                  <a:ea typeface="Cambria" panose="02040503050406030204" pitchFamily="18" charset="0"/>
                </a:endParaRPr>
              </a:p>
            </p:txBody>
          </p:sp>
          <p:sp>
            <p:nvSpPr>
              <p:cNvPr id="18" name="Freeform 93">
                <a:extLst>
                  <a:ext uri="{FF2B5EF4-FFF2-40B4-BE49-F238E27FC236}">
                    <a16:creationId xmlns:a16="http://schemas.microsoft.com/office/drawing/2014/main" id="{FF260517-6AC2-4B43-B099-9810BFFA9C5C}"/>
                  </a:ext>
                </a:extLst>
              </p:cNvPr>
              <p:cNvSpPr>
                <a:spLocks noChangeArrowheads="1"/>
              </p:cNvSpPr>
              <p:nvPr/>
            </p:nvSpPr>
            <p:spPr bwMode="auto">
              <a:xfrm>
                <a:off x="8376682" y="5797851"/>
                <a:ext cx="365397" cy="365399"/>
              </a:xfrm>
              <a:custGeom>
                <a:avLst/>
                <a:gdLst>
                  <a:gd name="connsiteX0" fmla="*/ 396080 w 792160"/>
                  <a:gd name="connsiteY0" fmla="*/ 0 h 792164"/>
                  <a:gd name="connsiteX1" fmla="*/ 792160 w 792160"/>
                  <a:gd name="connsiteY1" fmla="*/ 396082 h 792164"/>
                  <a:gd name="connsiteX2" fmla="*/ 396080 w 792160"/>
                  <a:gd name="connsiteY2" fmla="*/ 792164 h 792164"/>
                  <a:gd name="connsiteX3" fmla="*/ 0 w 792160"/>
                  <a:gd name="connsiteY3" fmla="*/ 396082 h 792164"/>
                  <a:gd name="connsiteX4" fmla="*/ 396080 w 792160"/>
                  <a:gd name="connsiteY4" fmla="*/ 0 h 792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60" h="792164">
                    <a:moveTo>
                      <a:pt x="396080" y="0"/>
                    </a:moveTo>
                    <a:cubicBezTo>
                      <a:pt x="614828" y="0"/>
                      <a:pt x="792160" y="177332"/>
                      <a:pt x="792160" y="396082"/>
                    </a:cubicBezTo>
                    <a:cubicBezTo>
                      <a:pt x="792160" y="614832"/>
                      <a:pt x="614828" y="792164"/>
                      <a:pt x="396080" y="792164"/>
                    </a:cubicBezTo>
                    <a:cubicBezTo>
                      <a:pt x="177332" y="792164"/>
                      <a:pt x="0" y="614832"/>
                      <a:pt x="0" y="396082"/>
                    </a:cubicBezTo>
                    <a:cubicBezTo>
                      <a:pt x="0" y="177332"/>
                      <a:pt x="177332" y="0"/>
                      <a:pt x="396080" y="0"/>
                    </a:cubicBezTo>
                    <a:close/>
                  </a:path>
                </a:pathLst>
              </a:custGeom>
              <a:solidFill>
                <a:schemeClr val="accent1"/>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r>
                  <a:rPr lang="en-US" altLang="en-US" sz="1867" dirty="0">
                    <a:solidFill>
                      <a:schemeClr val="bg1">
                        <a:lumMod val="95000"/>
                      </a:schemeClr>
                    </a:solidFill>
                    <a:ea typeface="Cambria" panose="02040503050406030204" pitchFamily="18" charset="0"/>
                  </a:rPr>
                  <a:t>2</a:t>
                </a:r>
              </a:p>
            </p:txBody>
          </p:sp>
          <p:sp>
            <p:nvSpPr>
              <p:cNvPr id="21" name="Freeform 94">
                <a:extLst>
                  <a:ext uri="{FF2B5EF4-FFF2-40B4-BE49-F238E27FC236}">
                    <a16:creationId xmlns:a16="http://schemas.microsoft.com/office/drawing/2014/main" id="{062A7E12-25BE-4036-97D4-536F7A552890}"/>
                  </a:ext>
                </a:extLst>
              </p:cNvPr>
              <p:cNvSpPr>
                <a:spLocks noChangeArrowheads="1"/>
              </p:cNvSpPr>
              <p:nvPr/>
            </p:nvSpPr>
            <p:spPr bwMode="auto">
              <a:xfrm>
                <a:off x="8917456" y="5410490"/>
                <a:ext cx="142792" cy="142059"/>
              </a:xfrm>
              <a:custGeom>
                <a:avLst/>
                <a:gdLst>
                  <a:gd name="connsiteX0" fmla="*/ 154782 w 309564"/>
                  <a:gd name="connsiteY0" fmla="*/ 0 h 307976"/>
                  <a:gd name="connsiteX1" fmla="*/ 309564 w 309564"/>
                  <a:gd name="connsiteY1" fmla="*/ 153988 h 307976"/>
                  <a:gd name="connsiteX2" fmla="*/ 154782 w 309564"/>
                  <a:gd name="connsiteY2" fmla="*/ 307976 h 307976"/>
                  <a:gd name="connsiteX3" fmla="*/ 0 w 309564"/>
                  <a:gd name="connsiteY3" fmla="*/ 153988 h 307976"/>
                  <a:gd name="connsiteX4" fmla="*/ 154782 w 309564"/>
                  <a:gd name="connsiteY4" fmla="*/ 0 h 30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64" h="307976">
                    <a:moveTo>
                      <a:pt x="154782" y="0"/>
                    </a:moveTo>
                    <a:cubicBezTo>
                      <a:pt x="240264" y="0"/>
                      <a:pt x="309564" y="68943"/>
                      <a:pt x="309564" y="153988"/>
                    </a:cubicBezTo>
                    <a:cubicBezTo>
                      <a:pt x="309564" y="239033"/>
                      <a:pt x="240264" y="307976"/>
                      <a:pt x="154782" y="307976"/>
                    </a:cubicBezTo>
                    <a:cubicBezTo>
                      <a:pt x="69300" y="307976"/>
                      <a:pt x="0" y="239033"/>
                      <a:pt x="0" y="153988"/>
                    </a:cubicBezTo>
                    <a:cubicBezTo>
                      <a:pt x="0" y="68943"/>
                      <a:pt x="69300" y="0"/>
                      <a:pt x="154782" y="0"/>
                    </a:cubicBezTo>
                    <a:close/>
                  </a:path>
                </a:pathLst>
              </a:custGeom>
              <a:solidFill>
                <a:schemeClr val="accent1"/>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933">
                  <a:solidFill>
                    <a:schemeClr val="tx1">
                      <a:lumMod val="85000"/>
                      <a:lumOff val="15000"/>
                    </a:schemeClr>
                  </a:solidFill>
                  <a:ea typeface="Cambria" panose="02040503050406030204" pitchFamily="18" charset="0"/>
                </a:endParaRPr>
              </a:p>
            </p:txBody>
          </p:sp>
          <p:sp>
            <p:nvSpPr>
              <p:cNvPr id="23" name="Freeform 95">
                <a:extLst>
                  <a:ext uri="{FF2B5EF4-FFF2-40B4-BE49-F238E27FC236}">
                    <a16:creationId xmlns:a16="http://schemas.microsoft.com/office/drawing/2014/main" id="{FDEEA5DA-74D6-4611-80D7-DCA3480608DE}"/>
                  </a:ext>
                </a:extLst>
              </p:cNvPr>
              <p:cNvSpPr>
                <a:spLocks noChangeArrowheads="1"/>
              </p:cNvSpPr>
              <p:nvPr/>
            </p:nvSpPr>
            <p:spPr bwMode="auto">
              <a:xfrm>
                <a:off x="9505462" y="4721432"/>
                <a:ext cx="142792" cy="142792"/>
              </a:xfrm>
              <a:custGeom>
                <a:avLst/>
                <a:gdLst>
                  <a:gd name="connsiteX0" fmla="*/ 154780 w 309564"/>
                  <a:gd name="connsiteY0" fmla="*/ 0 h 309564"/>
                  <a:gd name="connsiteX1" fmla="*/ 309564 w 309564"/>
                  <a:gd name="connsiteY1" fmla="*/ 154782 h 309564"/>
                  <a:gd name="connsiteX2" fmla="*/ 154780 w 309564"/>
                  <a:gd name="connsiteY2" fmla="*/ 309564 h 309564"/>
                  <a:gd name="connsiteX3" fmla="*/ 0 w 309564"/>
                  <a:gd name="connsiteY3" fmla="*/ 154782 h 309564"/>
                  <a:gd name="connsiteX4" fmla="*/ 154780 w 309564"/>
                  <a:gd name="connsiteY4" fmla="*/ 0 h 309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64" h="309564">
                    <a:moveTo>
                      <a:pt x="154780" y="0"/>
                    </a:moveTo>
                    <a:cubicBezTo>
                      <a:pt x="240264" y="0"/>
                      <a:pt x="309564" y="69298"/>
                      <a:pt x="309564" y="154782"/>
                    </a:cubicBezTo>
                    <a:cubicBezTo>
                      <a:pt x="309564" y="240266"/>
                      <a:pt x="240264" y="309564"/>
                      <a:pt x="154780" y="309564"/>
                    </a:cubicBezTo>
                    <a:cubicBezTo>
                      <a:pt x="69296" y="309564"/>
                      <a:pt x="0" y="240266"/>
                      <a:pt x="0" y="154782"/>
                    </a:cubicBezTo>
                    <a:cubicBezTo>
                      <a:pt x="0" y="69298"/>
                      <a:pt x="69296" y="0"/>
                      <a:pt x="154780" y="0"/>
                    </a:cubicBezTo>
                    <a:close/>
                  </a:path>
                </a:pathLst>
              </a:custGeom>
              <a:solidFill>
                <a:schemeClr val="accent1"/>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933">
                  <a:solidFill>
                    <a:schemeClr val="tx1">
                      <a:lumMod val="85000"/>
                      <a:lumOff val="15000"/>
                    </a:schemeClr>
                  </a:solidFill>
                  <a:ea typeface="Cambria" panose="02040503050406030204" pitchFamily="18" charset="0"/>
                </a:endParaRPr>
              </a:p>
            </p:txBody>
          </p:sp>
          <p:sp>
            <p:nvSpPr>
              <p:cNvPr id="25" name="Freeform 91">
                <a:extLst>
                  <a:ext uri="{FF2B5EF4-FFF2-40B4-BE49-F238E27FC236}">
                    <a16:creationId xmlns:a16="http://schemas.microsoft.com/office/drawing/2014/main" id="{C8744CF8-F258-41C4-8C62-C1D1ECAD2840}"/>
                  </a:ext>
                </a:extLst>
              </p:cNvPr>
              <p:cNvSpPr>
                <a:spLocks noChangeArrowheads="1"/>
              </p:cNvSpPr>
              <p:nvPr/>
            </p:nvSpPr>
            <p:spPr bwMode="auto">
              <a:xfrm>
                <a:off x="6162690" y="2512200"/>
                <a:ext cx="142059" cy="142791"/>
              </a:xfrm>
              <a:custGeom>
                <a:avLst/>
                <a:gdLst>
                  <a:gd name="connsiteX0" fmla="*/ 153988 w 307976"/>
                  <a:gd name="connsiteY0" fmla="*/ 0 h 309562"/>
                  <a:gd name="connsiteX1" fmla="*/ 307976 w 307976"/>
                  <a:gd name="connsiteY1" fmla="*/ 154781 h 309562"/>
                  <a:gd name="connsiteX2" fmla="*/ 153988 w 307976"/>
                  <a:gd name="connsiteY2" fmla="*/ 309562 h 309562"/>
                  <a:gd name="connsiteX3" fmla="*/ 0 w 307976"/>
                  <a:gd name="connsiteY3" fmla="*/ 154781 h 309562"/>
                  <a:gd name="connsiteX4" fmla="*/ 153988 w 307976"/>
                  <a:gd name="connsiteY4" fmla="*/ 0 h 30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6" h="309562">
                    <a:moveTo>
                      <a:pt x="153988" y="0"/>
                    </a:moveTo>
                    <a:cubicBezTo>
                      <a:pt x="239033" y="0"/>
                      <a:pt x="307976" y="69298"/>
                      <a:pt x="307976" y="154781"/>
                    </a:cubicBezTo>
                    <a:cubicBezTo>
                      <a:pt x="307976" y="240264"/>
                      <a:pt x="239033" y="309562"/>
                      <a:pt x="153988" y="309562"/>
                    </a:cubicBezTo>
                    <a:cubicBezTo>
                      <a:pt x="68943" y="309562"/>
                      <a:pt x="0" y="240264"/>
                      <a:pt x="0" y="154781"/>
                    </a:cubicBezTo>
                    <a:cubicBezTo>
                      <a:pt x="0" y="69298"/>
                      <a:pt x="68943" y="0"/>
                      <a:pt x="153988" y="0"/>
                    </a:cubicBezTo>
                    <a:close/>
                  </a:path>
                </a:pathLst>
              </a:custGeom>
              <a:solidFill>
                <a:schemeClr val="accent2"/>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933">
                  <a:solidFill>
                    <a:schemeClr val="tx1">
                      <a:lumMod val="85000"/>
                      <a:lumOff val="15000"/>
                    </a:schemeClr>
                  </a:solidFill>
                  <a:ea typeface="Cambria" panose="02040503050406030204" pitchFamily="18" charset="0"/>
                </a:endParaRPr>
              </a:p>
            </p:txBody>
          </p:sp>
          <p:sp>
            <p:nvSpPr>
              <p:cNvPr id="26" name="Freeform 89">
                <a:extLst>
                  <a:ext uri="{FF2B5EF4-FFF2-40B4-BE49-F238E27FC236}">
                    <a16:creationId xmlns:a16="http://schemas.microsoft.com/office/drawing/2014/main" id="{79DA5F6F-1EEB-4BAD-9671-A6CFDF7A97BD}"/>
                  </a:ext>
                </a:extLst>
              </p:cNvPr>
              <p:cNvSpPr>
                <a:spLocks noChangeArrowheads="1"/>
              </p:cNvSpPr>
              <p:nvPr/>
            </p:nvSpPr>
            <p:spPr bwMode="auto">
              <a:xfrm>
                <a:off x="7158565" y="3768761"/>
                <a:ext cx="399083" cy="399083"/>
              </a:xfrm>
              <a:custGeom>
                <a:avLst/>
                <a:gdLst>
                  <a:gd name="connsiteX0" fmla="*/ 432594 w 865188"/>
                  <a:gd name="connsiteY0" fmla="*/ 0 h 865188"/>
                  <a:gd name="connsiteX1" fmla="*/ 865188 w 865188"/>
                  <a:gd name="connsiteY1" fmla="*/ 432594 h 865188"/>
                  <a:gd name="connsiteX2" fmla="*/ 432594 w 865188"/>
                  <a:gd name="connsiteY2" fmla="*/ 865188 h 865188"/>
                  <a:gd name="connsiteX3" fmla="*/ 0 w 865188"/>
                  <a:gd name="connsiteY3" fmla="*/ 432594 h 865188"/>
                  <a:gd name="connsiteX4" fmla="*/ 432594 w 865188"/>
                  <a:gd name="connsiteY4" fmla="*/ 0 h 865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8" h="865188">
                    <a:moveTo>
                      <a:pt x="432594" y="0"/>
                    </a:moveTo>
                    <a:cubicBezTo>
                      <a:pt x="671509" y="0"/>
                      <a:pt x="865188" y="193679"/>
                      <a:pt x="865188" y="432594"/>
                    </a:cubicBezTo>
                    <a:cubicBezTo>
                      <a:pt x="865188" y="671509"/>
                      <a:pt x="671509" y="865188"/>
                      <a:pt x="432594" y="865188"/>
                    </a:cubicBezTo>
                    <a:cubicBezTo>
                      <a:pt x="193679" y="865188"/>
                      <a:pt x="0" y="671509"/>
                      <a:pt x="0" y="432594"/>
                    </a:cubicBezTo>
                    <a:cubicBezTo>
                      <a:pt x="0" y="193679"/>
                      <a:pt x="193679" y="0"/>
                      <a:pt x="432594"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1867">
                  <a:solidFill>
                    <a:schemeClr val="bg1">
                      <a:lumMod val="95000"/>
                    </a:schemeClr>
                  </a:solidFill>
                  <a:ea typeface="Cambria" panose="02040503050406030204" pitchFamily="18" charset="0"/>
                </a:endParaRPr>
              </a:p>
            </p:txBody>
          </p:sp>
          <p:sp>
            <p:nvSpPr>
              <p:cNvPr id="27" name="Freeform 92">
                <a:extLst>
                  <a:ext uri="{FF2B5EF4-FFF2-40B4-BE49-F238E27FC236}">
                    <a16:creationId xmlns:a16="http://schemas.microsoft.com/office/drawing/2014/main" id="{BF1EC1BD-52F0-4B7E-8C8C-1EA2B03A9788}"/>
                  </a:ext>
                </a:extLst>
              </p:cNvPr>
              <p:cNvSpPr>
                <a:spLocks noChangeArrowheads="1"/>
              </p:cNvSpPr>
              <p:nvPr/>
            </p:nvSpPr>
            <p:spPr bwMode="auto">
              <a:xfrm>
                <a:off x="5594089" y="1832480"/>
                <a:ext cx="365399" cy="365399"/>
              </a:xfrm>
              <a:custGeom>
                <a:avLst/>
                <a:gdLst>
                  <a:gd name="connsiteX0" fmla="*/ 396082 w 792164"/>
                  <a:gd name="connsiteY0" fmla="*/ 0 h 792164"/>
                  <a:gd name="connsiteX1" fmla="*/ 792164 w 792164"/>
                  <a:gd name="connsiteY1" fmla="*/ 396082 h 792164"/>
                  <a:gd name="connsiteX2" fmla="*/ 396082 w 792164"/>
                  <a:gd name="connsiteY2" fmla="*/ 792164 h 792164"/>
                  <a:gd name="connsiteX3" fmla="*/ 0 w 792164"/>
                  <a:gd name="connsiteY3" fmla="*/ 396082 h 792164"/>
                  <a:gd name="connsiteX4" fmla="*/ 396082 w 792164"/>
                  <a:gd name="connsiteY4" fmla="*/ 0 h 792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64" h="792164">
                    <a:moveTo>
                      <a:pt x="396082" y="0"/>
                    </a:moveTo>
                    <a:cubicBezTo>
                      <a:pt x="614832" y="0"/>
                      <a:pt x="792164" y="177332"/>
                      <a:pt x="792164" y="396082"/>
                    </a:cubicBezTo>
                    <a:cubicBezTo>
                      <a:pt x="792164" y="614832"/>
                      <a:pt x="614832" y="792164"/>
                      <a:pt x="396082" y="792164"/>
                    </a:cubicBezTo>
                    <a:cubicBezTo>
                      <a:pt x="177332" y="792164"/>
                      <a:pt x="0" y="614832"/>
                      <a:pt x="0" y="396082"/>
                    </a:cubicBezTo>
                    <a:cubicBezTo>
                      <a:pt x="0" y="177332"/>
                      <a:pt x="177332" y="0"/>
                      <a:pt x="396082" y="0"/>
                    </a:cubicBezTo>
                    <a:close/>
                  </a:path>
                </a:pathLst>
              </a:custGeom>
              <a:solidFill>
                <a:schemeClr val="accent4">
                  <a:lumMod val="60000"/>
                  <a:lumOff val="40000"/>
                </a:schemeClr>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r>
                  <a:rPr lang="en-US" altLang="en-US" sz="1867" dirty="0">
                    <a:ea typeface="Cambria" panose="02040503050406030204" pitchFamily="18" charset="0"/>
                  </a:rPr>
                  <a:t>3</a:t>
                </a:r>
              </a:p>
            </p:txBody>
          </p:sp>
          <p:sp>
            <p:nvSpPr>
              <p:cNvPr id="28" name="TextBox 46">
                <a:extLst>
                  <a:ext uri="{FF2B5EF4-FFF2-40B4-BE49-F238E27FC236}">
                    <a16:creationId xmlns:a16="http://schemas.microsoft.com/office/drawing/2014/main" id="{58FD03F1-90BC-42CE-B5D8-6B93FBAB6CC1}"/>
                  </a:ext>
                </a:extLst>
              </p:cNvPr>
              <p:cNvSpPr txBox="1">
                <a:spLocks noChangeArrowheads="1"/>
              </p:cNvSpPr>
              <p:nvPr/>
            </p:nvSpPr>
            <p:spPr bwMode="auto">
              <a:xfrm>
                <a:off x="4019252" y="1815654"/>
                <a:ext cx="1575828" cy="36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defTabSz="342891">
                  <a:lnSpc>
                    <a:spcPct val="120000"/>
                  </a:lnSpc>
                  <a:defRPr/>
                </a:pPr>
                <a:r>
                  <a:rPr lang="en-US" sz="1600" b="1" dirty="0">
                    <a:solidFill>
                      <a:schemeClr val="tx1">
                        <a:lumMod val="85000"/>
                        <a:lumOff val="15000"/>
                      </a:schemeClr>
                    </a:solidFill>
                    <a:ea typeface="Cambria"/>
                    <a:cs typeface="Roboto"/>
                    <a:sym typeface="Roboto" charset="0"/>
                  </a:rPr>
                  <a:t>Environment</a:t>
                </a:r>
                <a:endParaRPr lang="en-US" sz="1600" dirty="0">
                  <a:solidFill>
                    <a:schemeClr val="tx1">
                      <a:lumMod val="85000"/>
                      <a:lumOff val="15000"/>
                    </a:schemeClr>
                  </a:solidFill>
                  <a:cs typeface="Arial"/>
                </a:endParaRPr>
              </a:p>
            </p:txBody>
          </p:sp>
          <p:sp>
            <p:nvSpPr>
              <p:cNvPr id="30" name="Freeform 90">
                <a:extLst>
                  <a:ext uri="{FF2B5EF4-FFF2-40B4-BE49-F238E27FC236}">
                    <a16:creationId xmlns:a16="http://schemas.microsoft.com/office/drawing/2014/main" id="{9E73881A-FC4E-4921-B655-B754C887BF6D}"/>
                  </a:ext>
                </a:extLst>
              </p:cNvPr>
              <p:cNvSpPr>
                <a:spLocks noChangeArrowheads="1"/>
              </p:cNvSpPr>
              <p:nvPr/>
            </p:nvSpPr>
            <p:spPr bwMode="auto">
              <a:xfrm>
                <a:off x="6760946" y="3210045"/>
                <a:ext cx="142059" cy="142059"/>
              </a:xfrm>
              <a:custGeom>
                <a:avLst/>
                <a:gdLst>
                  <a:gd name="connsiteX0" fmla="*/ 153988 w 307976"/>
                  <a:gd name="connsiteY0" fmla="*/ 0 h 307976"/>
                  <a:gd name="connsiteX1" fmla="*/ 307976 w 307976"/>
                  <a:gd name="connsiteY1" fmla="*/ 153988 h 307976"/>
                  <a:gd name="connsiteX2" fmla="*/ 153988 w 307976"/>
                  <a:gd name="connsiteY2" fmla="*/ 307976 h 307976"/>
                  <a:gd name="connsiteX3" fmla="*/ 0 w 307976"/>
                  <a:gd name="connsiteY3" fmla="*/ 153988 h 307976"/>
                  <a:gd name="connsiteX4" fmla="*/ 153988 w 307976"/>
                  <a:gd name="connsiteY4" fmla="*/ 0 h 30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6" h="307976">
                    <a:moveTo>
                      <a:pt x="153988" y="0"/>
                    </a:moveTo>
                    <a:cubicBezTo>
                      <a:pt x="239033" y="0"/>
                      <a:pt x="307976" y="68943"/>
                      <a:pt x="307976" y="153988"/>
                    </a:cubicBezTo>
                    <a:cubicBezTo>
                      <a:pt x="307976" y="239033"/>
                      <a:pt x="239033" y="307976"/>
                      <a:pt x="153988" y="307976"/>
                    </a:cubicBezTo>
                    <a:cubicBezTo>
                      <a:pt x="68943" y="307976"/>
                      <a:pt x="0" y="239033"/>
                      <a:pt x="0" y="153988"/>
                    </a:cubicBezTo>
                    <a:cubicBezTo>
                      <a:pt x="0" y="68943"/>
                      <a:pt x="68943" y="0"/>
                      <a:pt x="153988" y="0"/>
                    </a:cubicBezTo>
                    <a:close/>
                  </a:path>
                </a:pathLst>
              </a:custGeom>
              <a:solidFill>
                <a:schemeClr val="accent2"/>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933">
                  <a:solidFill>
                    <a:schemeClr val="tx1">
                      <a:lumMod val="85000"/>
                      <a:lumOff val="15000"/>
                    </a:schemeClr>
                  </a:solidFill>
                  <a:ea typeface="Cambria" panose="02040503050406030204" pitchFamily="18" charset="0"/>
                </a:endParaRPr>
              </a:p>
            </p:txBody>
          </p:sp>
          <p:sp>
            <p:nvSpPr>
              <p:cNvPr id="31" name="Freeform 86">
                <a:extLst>
                  <a:ext uri="{FF2B5EF4-FFF2-40B4-BE49-F238E27FC236}">
                    <a16:creationId xmlns:a16="http://schemas.microsoft.com/office/drawing/2014/main" id="{9877D9AB-C949-40B3-8843-7DBC96ABDFA0}"/>
                  </a:ext>
                </a:extLst>
              </p:cNvPr>
              <p:cNvSpPr>
                <a:spLocks noChangeArrowheads="1"/>
              </p:cNvSpPr>
              <p:nvPr/>
            </p:nvSpPr>
            <p:spPr bwMode="auto">
              <a:xfrm>
                <a:off x="5594089" y="5797851"/>
                <a:ext cx="365398" cy="365399"/>
              </a:xfrm>
              <a:custGeom>
                <a:avLst/>
                <a:gdLst>
                  <a:gd name="connsiteX0" fmla="*/ 396081 w 792162"/>
                  <a:gd name="connsiteY0" fmla="*/ 0 h 792164"/>
                  <a:gd name="connsiteX1" fmla="*/ 792162 w 792162"/>
                  <a:gd name="connsiteY1" fmla="*/ 396082 h 792164"/>
                  <a:gd name="connsiteX2" fmla="*/ 396081 w 792162"/>
                  <a:gd name="connsiteY2" fmla="*/ 792164 h 792164"/>
                  <a:gd name="connsiteX3" fmla="*/ 0 w 792162"/>
                  <a:gd name="connsiteY3" fmla="*/ 396082 h 792164"/>
                  <a:gd name="connsiteX4" fmla="*/ 396081 w 792162"/>
                  <a:gd name="connsiteY4" fmla="*/ 0 h 792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62" h="792164">
                    <a:moveTo>
                      <a:pt x="396081" y="0"/>
                    </a:moveTo>
                    <a:cubicBezTo>
                      <a:pt x="614830" y="0"/>
                      <a:pt x="792162" y="177332"/>
                      <a:pt x="792162" y="396082"/>
                    </a:cubicBezTo>
                    <a:cubicBezTo>
                      <a:pt x="792162" y="614832"/>
                      <a:pt x="614830" y="792164"/>
                      <a:pt x="396081" y="792164"/>
                    </a:cubicBezTo>
                    <a:cubicBezTo>
                      <a:pt x="177332" y="792164"/>
                      <a:pt x="0" y="614832"/>
                      <a:pt x="0" y="396082"/>
                    </a:cubicBezTo>
                    <a:cubicBezTo>
                      <a:pt x="0" y="177332"/>
                      <a:pt x="177332" y="0"/>
                      <a:pt x="396081" y="0"/>
                    </a:cubicBezTo>
                    <a:close/>
                  </a:path>
                </a:pathLst>
              </a:custGeom>
              <a:solidFill>
                <a:schemeClr val="accent4">
                  <a:lumMod val="60000"/>
                  <a:lumOff val="40000"/>
                </a:schemeClr>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r>
                  <a:rPr lang="en-US" altLang="en-US" sz="1867" dirty="0">
                    <a:ea typeface="Cambria" panose="02040503050406030204" pitchFamily="18" charset="0"/>
                  </a:rPr>
                  <a:t>4</a:t>
                </a:r>
              </a:p>
            </p:txBody>
          </p:sp>
          <p:sp>
            <p:nvSpPr>
              <p:cNvPr id="34" name="Freeform 87">
                <a:extLst>
                  <a:ext uri="{FF2B5EF4-FFF2-40B4-BE49-F238E27FC236}">
                    <a16:creationId xmlns:a16="http://schemas.microsoft.com/office/drawing/2014/main" id="{0847D520-21DA-462C-9222-38B35E77BDBD}"/>
                  </a:ext>
                </a:extLst>
              </p:cNvPr>
              <p:cNvSpPr>
                <a:spLocks noChangeArrowheads="1"/>
              </p:cNvSpPr>
              <p:nvPr/>
            </p:nvSpPr>
            <p:spPr bwMode="auto">
              <a:xfrm>
                <a:off x="6136328" y="5408476"/>
                <a:ext cx="142059" cy="142059"/>
              </a:xfrm>
              <a:custGeom>
                <a:avLst/>
                <a:gdLst>
                  <a:gd name="connsiteX0" fmla="*/ 153988 w 307976"/>
                  <a:gd name="connsiteY0" fmla="*/ 0 h 307976"/>
                  <a:gd name="connsiteX1" fmla="*/ 307976 w 307976"/>
                  <a:gd name="connsiteY1" fmla="*/ 153988 h 307976"/>
                  <a:gd name="connsiteX2" fmla="*/ 153988 w 307976"/>
                  <a:gd name="connsiteY2" fmla="*/ 307976 h 307976"/>
                  <a:gd name="connsiteX3" fmla="*/ 0 w 307976"/>
                  <a:gd name="connsiteY3" fmla="*/ 153988 h 307976"/>
                  <a:gd name="connsiteX4" fmla="*/ 153988 w 307976"/>
                  <a:gd name="connsiteY4" fmla="*/ 0 h 30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6" h="307976">
                    <a:moveTo>
                      <a:pt x="153988" y="0"/>
                    </a:moveTo>
                    <a:cubicBezTo>
                      <a:pt x="239033" y="0"/>
                      <a:pt x="307976" y="68943"/>
                      <a:pt x="307976" y="153988"/>
                    </a:cubicBezTo>
                    <a:cubicBezTo>
                      <a:pt x="307976" y="239033"/>
                      <a:pt x="239033" y="307976"/>
                      <a:pt x="153988" y="307976"/>
                    </a:cubicBezTo>
                    <a:cubicBezTo>
                      <a:pt x="68943" y="307976"/>
                      <a:pt x="0" y="239033"/>
                      <a:pt x="0" y="153988"/>
                    </a:cubicBezTo>
                    <a:cubicBezTo>
                      <a:pt x="0" y="68943"/>
                      <a:pt x="68943" y="0"/>
                      <a:pt x="153988" y="0"/>
                    </a:cubicBezTo>
                    <a:close/>
                  </a:path>
                </a:pathLst>
              </a:custGeom>
              <a:solidFill>
                <a:schemeClr val="accent2"/>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933">
                  <a:solidFill>
                    <a:schemeClr val="tx1">
                      <a:lumMod val="85000"/>
                      <a:lumOff val="15000"/>
                    </a:schemeClr>
                  </a:solidFill>
                  <a:ea typeface="Cambria" panose="02040503050406030204" pitchFamily="18" charset="0"/>
                </a:endParaRPr>
              </a:p>
            </p:txBody>
          </p:sp>
          <p:sp>
            <p:nvSpPr>
              <p:cNvPr id="36" name="Freeform 88">
                <a:extLst>
                  <a:ext uri="{FF2B5EF4-FFF2-40B4-BE49-F238E27FC236}">
                    <a16:creationId xmlns:a16="http://schemas.microsoft.com/office/drawing/2014/main" id="{06DA3015-822C-4DC9-993A-9FA1C91B2CE1}"/>
                  </a:ext>
                </a:extLst>
              </p:cNvPr>
              <p:cNvSpPr>
                <a:spLocks noChangeArrowheads="1"/>
              </p:cNvSpPr>
              <p:nvPr/>
            </p:nvSpPr>
            <p:spPr bwMode="auto">
              <a:xfrm>
                <a:off x="6729094" y="4708617"/>
                <a:ext cx="142059" cy="142792"/>
              </a:xfrm>
              <a:custGeom>
                <a:avLst/>
                <a:gdLst>
                  <a:gd name="connsiteX0" fmla="*/ 153988 w 307976"/>
                  <a:gd name="connsiteY0" fmla="*/ 0 h 309564"/>
                  <a:gd name="connsiteX1" fmla="*/ 307976 w 307976"/>
                  <a:gd name="connsiteY1" fmla="*/ 154782 h 309564"/>
                  <a:gd name="connsiteX2" fmla="*/ 153988 w 307976"/>
                  <a:gd name="connsiteY2" fmla="*/ 309564 h 309564"/>
                  <a:gd name="connsiteX3" fmla="*/ 0 w 307976"/>
                  <a:gd name="connsiteY3" fmla="*/ 154782 h 309564"/>
                  <a:gd name="connsiteX4" fmla="*/ 153988 w 307976"/>
                  <a:gd name="connsiteY4" fmla="*/ 0 h 309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6" h="309564">
                    <a:moveTo>
                      <a:pt x="153988" y="0"/>
                    </a:moveTo>
                    <a:cubicBezTo>
                      <a:pt x="239033" y="0"/>
                      <a:pt x="307976" y="69298"/>
                      <a:pt x="307976" y="154782"/>
                    </a:cubicBezTo>
                    <a:cubicBezTo>
                      <a:pt x="307976" y="240266"/>
                      <a:pt x="239033" y="309564"/>
                      <a:pt x="153988" y="309564"/>
                    </a:cubicBezTo>
                    <a:cubicBezTo>
                      <a:pt x="68943" y="309564"/>
                      <a:pt x="0" y="240266"/>
                      <a:pt x="0" y="154782"/>
                    </a:cubicBezTo>
                    <a:cubicBezTo>
                      <a:pt x="0" y="69298"/>
                      <a:pt x="68943" y="0"/>
                      <a:pt x="153988" y="0"/>
                    </a:cubicBezTo>
                    <a:close/>
                  </a:path>
                </a:pathLst>
              </a:custGeom>
              <a:solidFill>
                <a:schemeClr val="accent2"/>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933">
                  <a:solidFill>
                    <a:schemeClr val="tx1">
                      <a:lumMod val="85000"/>
                      <a:lumOff val="15000"/>
                    </a:schemeClr>
                  </a:solidFill>
                  <a:ea typeface="Cambria" panose="02040503050406030204" pitchFamily="18" charset="0"/>
                </a:endParaRPr>
              </a:p>
            </p:txBody>
          </p:sp>
          <p:sp>
            <p:nvSpPr>
              <p:cNvPr id="38" name="Freeform 80">
                <a:extLst>
                  <a:ext uri="{FF2B5EF4-FFF2-40B4-BE49-F238E27FC236}">
                    <a16:creationId xmlns:a16="http://schemas.microsoft.com/office/drawing/2014/main" id="{569BF4C1-397B-454C-BE2D-D73C0DE7C011}"/>
                  </a:ext>
                </a:extLst>
              </p:cNvPr>
              <p:cNvSpPr>
                <a:spLocks noChangeArrowheads="1"/>
              </p:cNvSpPr>
              <p:nvPr/>
            </p:nvSpPr>
            <p:spPr bwMode="auto">
              <a:xfrm>
                <a:off x="3380097" y="2512200"/>
                <a:ext cx="142059" cy="142791"/>
              </a:xfrm>
              <a:custGeom>
                <a:avLst/>
                <a:gdLst>
                  <a:gd name="connsiteX0" fmla="*/ 153988 w 307976"/>
                  <a:gd name="connsiteY0" fmla="*/ 0 h 309562"/>
                  <a:gd name="connsiteX1" fmla="*/ 307976 w 307976"/>
                  <a:gd name="connsiteY1" fmla="*/ 154781 h 309562"/>
                  <a:gd name="connsiteX2" fmla="*/ 153988 w 307976"/>
                  <a:gd name="connsiteY2" fmla="*/ 309562 h 309562"/>
                  <a:gd name="connsiteX3" fmla="*/ 0 w 307976"/>
                  <a:gd name="connsiteY3" fmla="*/ 154781 h 309562"/>
                  <a:gd name="connsiteX4" fmla="*/ 153988 w 307976"/>
                  <a:gd name="connsiteY4" fmla="*/ 0 h 30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6" h="309562">
                    <a:moveTo>
                      <a:pt x="153988" y="0"/>
                    </a:moveTo>
                    <a:cubicBezTo>
                      <a:pt x="239033" y="0"/>
                      <a:pt x="307976" y="69298"/>
                      <a:pt x="307976" y="154781"/>
                    </a:cubicBezTo>
                    <a:cubicBezTo>
                      <a:pt x="307976" y="240264"/>
                      <a:pt x="239033" y="309562"/>
                      <a:pt x="153988" y="309562"/>
                    </a:cubicBezTo>
                    <a:cubicBezTo>
                      <a:pt x="68943" y="309562"/>
                      <a:pt x="0" y="240264"/>
                      <a:pt x="0" y="154781"/>
                    </a:cubicBezTo>
                    <a:cubicBezTo>
                      <a:pt x="0" y="69298"/>
                      <a:pt x="68943" y="0"/>
                      <a:pt x="153988" y="0"/>
                    </a:cubicBezTo>
                    <a:close/>
                  </a:path>
                </a:pathLst>
              </a:custGeom>
              <a:solidFill>
                <a:schemeClr val="accent3"/>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933">
                  <a:solidFill>
                    <a:schemeClr val="tx1">
                      <a:lumMod val="85000"/>
                      <a:lumOff val="15000"/>
                    </a:schemeClr>
                  </a:solidFill>
                  <a:ea typeface="Cambria" panose="02040503050406030204" pitchFamily="18" charset="0"/>
                </a:endParaRPr>
              </a:p>
            </p:txBody>
          </p:sp>
          <p:sp>
            <p:nvSpPr>
              <p:cNvPr id="39" name="Freeform 82">
                <a:extLst>
                  <a:ext uri="{FF2B5EF4-FFF2-40B4-BE49-F238E27FC236}">
                    <a16:creationId xmlns:a16="http://schemas.microsoft.com/office/drawing/2014/main" id="{9C4F0F3B-34C2-4184-8AF0-B7230ADCD555}"/>
                  </a:ext>
                </a:extLst>
              </p:cNvPr>
              <p:cNvSpPr>
                <a:spLocks noChangeArrowheads="1"/>
              </p:cNvSpPr>
              <p:nvPr/>
            </p:nvSpPr>
            <p:spPr bwMode="auto">
              <a:xfrm>
                <a:off x="4376705" y="3768761"/>
                <a:ext cx="398350" cy="399083"/>
              </a:xfrm>
              <a:custGeom>
                <a:avLst/>
                <a:gdLst>
                  <a:gd name="connsiteX0" fmla="*/ 431800 w 863600"/>
                  <a:gd name="connsiteY0" fmla="*/ 0 h 865188"/>
                  <a:gd name="connsiteX1" fmla="*/ 863600 w 863600"/>
                  <a:gd name="connsiteY1" fmla="*/ 432594 h 865188"/>
                  <a:gd name="connsiteX2" fmla="*/ 431800 w 863600"/>
                  <a:gd name="connsiteY2" fmla="*/ 865188 h 865188"/>
                  <a:gd name="connsiteX3" fmla="*/ 0 w 863600"/>
                  <a:gd name="connsiteY3" fmla="*/ 432594 h 865188"/>
                  <a:gd name="connsiteX4" fmla="*/ 431800 w 863600"/>
                  <a:gd name="connsiteY4" fmla="*/ 0 h 865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865188">
                    <a:moveTo>
                      <a:pt x="431800" y="0"/>
                    </a:moveTo>
                    <a:cubicBezTo>
                      <a:pt x="670277" y="0"/>
                      <a:pt x="863600" y="193679"/>
                      <a:pt x="863600" y="432594"/>
                    </a:cubicBezTo>
                    <a:cubicBezTo>
                      <a:pt x="863600" y="671509"/>
                      <a:pt x="670277" y="865188"/>
                      <a:pt x="431800" y="865188"/>
                    </a:cubicBezTo>
                    <a:cubicBezTo>
                      <a:pt x="193323" y="865188"/>
                      <a:pt x="0" y="671509"/>
                      <a:pt x="0" y="432594"/>
                    </a:cubicBezTo>
                    <a:cubicBezTo>
                      <a:pt x="0" y="193679"/>
                      <a:pt x="193323" y="0"/>
                      <a:pt x="431800" y="0"/>
                    </a:cubicBezTo>
                    <a:close/>
                  </a:path>
                </a:pathLst>
              </a:custGeom>
              <a:solidFill>
                <a:schemeClr val="accent6"/>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1867">
                  <a:solidFill>
                    <a:schemeClr val="bg1">
                      <a:lumMod val="95000"/>
                    </a:schemeClr>
                  </a:solidFill>
                  <a:ea typeface="Cambria" panose="02040503050406030204" pitchFamily="18" charset="0"/>
                </a:endParaRPr>
              </a:p>
            </p:txBody>
          </p:sp>
          <p:sp>
            <p:nvSpPr>
              <p:cNvPr id="40" name="Freeform 79">
                <a:extLst>
                  <a:ext uri="{FF2B5EF4-FFF2-40B4-BE49-F238E27FC236}">
                    <a16:creationId xmlns:a16="http://schemas.microsoft.com/office/drawing/2014/main" id="{AF07A392-6D6B-4072-9AB1-7BF07F8D2CC0}"/>
                  </a:ext>
                </a:extLst>
              </p:cNvPr>
              <p:cNvSpPr>
                <a:spLocks noChangeArrowheads="1"/>
              </p:cNvSpPr>
              <p:nvPr/>
            </p:nvSpPr>
            <p:spPr bwMode="auto">
              <a:xfrm>
                <a:off x="2811496" y="1832480"/>
                <a:ext cx="365399" cy="365399"/>
              </a:xfrm>
              <a:custGeom>
                <a:avLst/>
                <a:gdLst>
                  <a:gd name="connsiteX0" fmla="*/ 396082 w 792164"/>
                  <a:gd name="connsiteY0" fmla="*/ 0 h 792164"/>
                  <a:gd name="connsiteX1" fmla="*/ 792164 w 792164"/>
                  <a:gd name="connsiteY1" fmla="*/ 396082 h 792164"/>
                  <a:gd name="connsiteX2" fmla="*/ 396082 w 792164"/>
                  <a:gd name="connsiteY2" fmla="*/ 792164 h 792164"/>
                  <a:gd name="connsiteX3" fmla="*/ 0 w 792164"/>
                  <a:gd name="connsiteY3" fmla="*/ 396082 h 792164"/>
                  <a:gd name="connsiteX4" fmla="*/ 396082 w 792164"/>
                  <a:gd name="connsiteY4" fmla="*/ 0 h 792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64" h="792164">
                    <a:moveTo>
                      <a:pt x="396082" y="0"/>
                    </a:moveTo>
                    <a:cubicBezTo>
                      <a:pt x="614832" y="0"/>
                      <a:pt x="792164" y="177332"/>
                      <a:pt x="792164" y="396082"/>
                    </a:cubicBezTo>
                    <a:cubicBezTo>
                      <a:pt x="792164" y="614832"/>
                      <a:pt x="614832" y="792164"/>
                      <a:pt x="396082" y="792164"/>
                    </a:cubicBezTo>
                    <a:cubicBezTo>
                      <a:pt x="177332" y="792164"/>
                      <a:pt x="0" y="614832"/>
                      <a:pt x="0" y="396082"/>
                    </a:cubicBezTo>
                    <a:cubicBezTo>
                      <a:pt x="0" y="177332"/>
                      <a:pt x="177332" y="0"/>
                      <a:pt x="396082" y="0"/>
                    </a:cubicBezTo>
                    <a:close/>
                  </a:path>
                </a:pathLst>
              </a:custGeom>
              <a:solidFill>
                <a:schemeClr val="accent6">
                  <a:lumMod val="60000"/>
                  <a:lumOff val="40000"/>
                </a:schemeClr>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r>
                  <a:rPr lang="en-US" altLang="en-US" sz="1867" dirty="0">
                    <a:solidFill>
                      <a:schemeClr val="bg1">
                        <a:lumMod val="95000"/>
                      </a:schemeClr>
                    </a:solidFill>
                    <a:ea typeface="Cambria" panose="02040503050406030204" pitchFamily="18" charset="0"/>
                  </a:rPr>
                  <a:t>5</a:t>
                </a:r>
              </a:p>
            </p:txBody>
          </p:sp>
          <p:sp>
            <p:nvSpPr>
              <p:cNvPr id="41" name="TextBox 46">
                <a:extLst>
                  <a:ext uri="{FF2B5EF4-FFF2-40B4-BE49-F238E27FC236}">
                    <a16:creationId xmlns:a16="http://schemas.microsoft.com/office/drawing/2014/main" id="{9F5F99E6-388A-4ED5-8D4D-33EA2E279054}"/>
                  </a:ext>
                </a:extLst>
              </p:cNvPr>
              <p:cNvSpPr txBox="1">
                <a:spLocks noChangeArrowheads="1"/>
              </p:cNvSpPr>
              <p:nvPr/>
            </p:nvSpPr>
            <p:spPr bwMode="auto">
              <a:xfrm>
                <a:off x="1231535" y="1815654"/>
                <a:ext cx="1559717" cy="36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defTabSz="342891">
                  <a:lnSpc>
                    <a:spcPct val="120000"/>
                  </a:lnSpc>
                  <a:defRPr/>
                </a:pPr>
                <a:r>
                  <a:rPr lang="en-US" sz="1600" b="1" dirty="0">
                    <a:solidFill>
                      <a:schemeClr val="tx1">
                        <a:lumMod val="85000"/>
                        <a:lumOff val="15000"/>
                      </a:schemeClr>
                    </a:solidFill>
                    <a:ea typeface="Cambria"/>
                    <a:cs typeface="Roboto"/>
                    <a:sym typeface="Roboto" charset="0"/>
                  </a:rPr>
                  <a:t>People</a:t>
                </a:r>
                <a:endParaRPr lang="en-US" sz="1600" dirty="0">
                  <a:solidFill>
                    <a:schemeClr val="tx1">
                      <a:lumMod val="85000"/>
                      <a:lumOff val="15000"/>
                    </a:schemeClr>
                  </a:solidFill>
                  <a:cs typeface="Arial"/>
                </a:endParaRPr>
              </a:p>
            </p:txBody>
          </p:sp>
          <p:sp>
            <p:nvSpPr>
              <p:cNvPr id="43" name="Freeform 81">
                <a:extLst>
                  <a:ext uri="{FF2B5EF4-FFF2-40B4-BE49-F238E27FC236}">
                    <a16:creationId xmlns:a16="http://schemas.microsoft.com/office/drawing/2014/main" id="{9E8993FA-ECE3-4601-A769-A8CF92DC5AE5}"/>
                  </a:ext>
                </a:extLst>
              </p:cNvPr>
              <p:cNvSpPr>
                <a:spLocks noChangeArrowheads="1"/>
              </p:cNvSpPr>
              <p:nvPr/>
            </p:nvSpPr>
            <p:spPr bwMode="auto">
              <a:xfrm>
                <a:off x="3978354" y="3210045"/>
                <a:ext cx="142059" cy="142059"/>
              </a:xfrm>
              <a:custGeom>
                <a:avLst/>
                <a:gdLst>
                  <a:gd name="connsiteX0" fmla="*/ 153988 w 307976"/>
                  <a:gd name="connsiteY0" fmla="*/ 0 h 307976"/>
                  <a:gd name="connsiteX1" fmla="*/ 307976 w 307976"/>
                  <a:gd name="connsiteY1" fmla="*/ 153988 h 307976"/>
                  <a:gd name="connsiteX2" fmla="*/ 153988 w 307976"/>
                  <a:gd name="connsiteY2" fmla="*/ 307976 h 307976"/>
                  <a:gd name="connsiteX3" fmla="*/ 0 w 307976"/>
                  <a:gd name="connsiteY3" fmla="*/ 153988 h 307976"/>
                  <a:gd name="connsiteX4" fmla="*/ 153988 w 307976"/>
                  <a:gd name="connsiteY4" fmla="*/ 0 h 30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6" h="307976">
                    <a:moveTo>
                      <a:pt x="153988" y="0"/>
                    </a:moveTo>
                    <a:cubicBezTo>
                      <a:pt x="239033" y="0"/>
                      <a:pt x="307976" y="68943"/>
                      <a:pt x="307976" y="153988"/>
                    </a:cubicBezTo>
                    <a:cubicBezTo>
                      <a:pt x="307976" y="239033"/>
                      <a:pt x="239033" y="307976"/>
                      <a:pt x="153988" y="307976"/>
                    </a:cubicBezTo>
                    <a:cubicBezTo>
                      <a:pt x="68943" y="307976"/>
                      <a:pt x="0" y="239033"/>
                      <a:pt x="0" y="153988"/>
                    </a:cubicBezTo>
                    <a:cubicBezTo>
                      <a:pt x="0" y="68943"/>
                      <a:pt x="68943" y="0"/>
                      <a:pt x="153988" y="0"/>
                    </a:cubicBezTo>
                    <a:close/>
                  </a:path>
                </a:pathLst>
              </a:custGeom>
              <a:solidFill>
                <a:schemeClr val="accent3"/>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933">
                  <a:solidFill>
                    <a:schemeClr val="tx1">
                      <a:lumMod val="85000"/>
                      <a:lumOff val="15000"/>
                    </a:schemeClr>
                  </a:solidFill>
                  <a:ea typeface="Cambria" panose="02040503050406030204" pitchFamily="18" charset="0"/>
                </a:endParaRPr>
              </a:p>
            </p:txBody>
          </p:sp>
          <p:sp>
            <p:nvSpPr>
              <p:cNvPr id="44" name="Freeform 85">
                <a:extLst>
                  <a:ext uri="{FF2B5EF4-FFF2-40B4-BE49-F238E27FC236}">
                    <a16:creationId xmlns:a16="http://schemas.microsoft.com/office/drawing/2014/main" id="{29779AC0-68CC-4C22-A666-FB5CBAF8F623}"/>
                  </a:ext>
                </a:extLst>
              </p:cNvPr>
              <p:cNvSpPr>
                <a:spLocks noChangeArrowheads="1"/>
              </p:cNvSpPr>
              <p:nvPr/>
            </p:nvSpPr>
            <p:spPr bwMode="auto">
              <a:xfrm>
                <a:off x="2811497" y="5797851"/>
                <a:ext cx="365398" cy="365399"/>
              </a:xfrm>
              <a:custGeom>
                <a:avLst/>
                <a:gdLst>
                  <a:gd name="connsiteX0" fmla="*/ 396081 w 792162"/>
                  <a:gd name="connsiteY0" fmla="*/ 0 h 792164"/>
                  <a:gd name="connsiteX1" fmla="*/ 792162 w 792162"/>
                  <a:gd name="connsiteY1" fmla="*/ 396082 h 792164"/>
                  <a:gd name="connsiteX2" fmla="*/ 396081 w 792162"/>
                  <a:gd name="connsiteY2" fmla="*/ 792164 h 792164"/>
                  <a:gd name="connsiteX3" fmla="*/ 0 w 792162"/>
                  <a:gd name="connsiteY3" fmla="*/ 396082 h 792164"/>
                  <a:gd name="connsiteX4" fmla="*/ 396081 w 792162"/>
                  <a:gd name="connsiteY4" fmla="*/ 0 h 792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62" h="792164">
                    <a:moveTo>
                      <a:pt x="396081" y="0"/>
                    </a:moveTo>
                    <a:cubicBezTo>
                      <a:pt x="614830" y="0"/>
                      <a:pt x="792162" y="177332"/>
                      <a:pt x="792162" y="396082"/>
                    </a:cubicBezTo>
                    <a:cubicBezTo>
                      <a:pt x="792162" y="614832"/>
                      <a:pt x="614830" y="792164"/>
                      <a:pt x="396081" y="792164"/>
                    </a:cubicBezTo>
                    <a:cubicBezTo>
                      <a:pt x="177332" y="792164"/>
                      <a:pt x="0" y="614832"/>
                      <a:pt x="0" y="396082"/>
                    </a:cubicBezTo>
                    <a:cubicBezTo>
                      <a:pt x="0" y="177332"/>
                      <a:pt x="177332" y="0"/>
                      <a:pt x="396081" y="0"/>
                    </a:cubicBezTo>
                    <a:close/>
                  </a:path>
                </a:pathLst>
              </a:custGeom>
              <a:solidFill>
                <a:schemeClr val="accent6">
                  <a:lumMod val="60000"/>
                  <a:lumOff val="40000"/>
                </a:schemeClr>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r>
                  <a:rPr lang="en-US" altLang="en-US" sz="1867" dirty="0">
                    <a:solidFill>
                      <a:schemeClr val="bg1">
                        <a:lumMod val="95000"/>
                      </a:schemeClr>
                    </a:solidFill>
                    <a:ea typeface="Cambria" panose="02040503050406030204" pitchFamily="18" charset="0"/>
                  </a:rPr>
                  <a:t>6</a:t>
                </a:r>
              </a:p>
            </p:txBody>
          </p:sp>
          <p:sp>
            <p:nvSpPr>
              <p:cNvPr id="47" name="Freeform 84">
                <a:extLst>
                  <a:ext uri="{FF2B5EF4-FFF2-40B4-BE49-F238E27FC236}">
                    <a16:creationId xmlns:a16="http://schemas.microsoft.com/office/drawing/2014/main" id="{076EE06E-2113-4332-854D-F8A95D507AF8}"/>
                  </a:ext>
                </a:extLst>
              </p:cNvPr>
              <p:cNvSpPr>
                <a:spLocks noChangeArrowheads="1"/>
              </p:cNvSpPr>
              <p:nvPr/>
            </p:nvSpPr>
            <p:spPr bwMode="auto">
              <a:xfrm>
                <a:off x="3348244" y="5408476"/>
                <a:ext cx="142059" cy="142059"/>
              </a:xfrm>
              <a:custGeom>
                <a:avLst/>
                <a:gdLst>
                  <a:gd name="connsiteX0" fmla="*/ 153988 w 307976"/>
                  <a:gd name="connsiteY0" fmla="*/ 0 h 307976"/>
                  <a:gd name="connsiteX1" fmla="*/ 307976 w 307976"/>
                  <a:gd name="connsiteY1" fmla="*/ 153988 h 307976"/>
                  <a:gd name="connsiteX2" fmla="*/ 153988 w 307976"/>
                  <a:gd name="connsiteY2" fmla="*/ 307976 h 307976"/>
                  <a:gd name="connsiteX3" fmla="*/ 0 w 307976"/>
                  <a:gd name="connsiteY3" fmla="*/ 153988 h 307976"/>
                  <a:gd name="connsiteX4" fmla="*/ 153988 w 307976"/>
                  <a:gd name="connsiteY4" fmla="*/ 0 h 30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6" h="307976">
                    <a:moveTo>
                      <a:pt x="153988" y="0"/>
                    </a:moveTo>
                    <a:cubicBezTo>
                      <a:pt x="239033" y="0"/>
                      <a:pt x="307976" y="68943"/>
                      <a:pt x="307976" y="153988"/>
                    </a:cubicBezTo>
                    <a:cubicBezTo>
                      <a:pt x="307976" y="239033"/>
                      <a:pt x="239033" y="307976"/>
                      <a:pt x="153988" y="307976"/>
                    </a:cubicBezTo>
                    <a:cubicBezTo>
                      <a:pt x="68943" y="307976"/>
                      <a:pt x="0" y="239033"/>
                      <a:pt x="0" y="153988"/>
                    </a:cubicBezTo>
                    <a:cubicBezTo>
                      <a:pt x="0" y="68943"/>
                      <a:pt x="68943" y="0"/>
                      <a:pt x="153988" y="0"/>
                    </a:cubicBezTo>
                    <a:close/>
                  </a:path>
                </a:pathLst>
              </a:custGeom>
              <a:solidFill>
                <a:schemeClr val="accent3"/>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933">
                  <a:solidFill>
                    <a:schemeClr val="tx1">
                      <a:lumMod val="85000"/>
                      <a:lumOff val="15000"/>
                    </a:schemeClr>
                  </a:solidFill>
                  <a:ea typeface="Cambria" panose="02040503050406030204" pitchFamily="18" charset="0"/>
                </a:endParaRPr>
              </a:p>
            </p:txBody>
          </p:sp>
          <p:sp>
            <p:nvSpPr>
              <p:cNvPr id="49" name="Freeform 83">
                <a:extLst>
                  <a:ext uri="{FF2B5EF4-FFF2-40B4-BE49-F238E27FC236}">
                    <a16:creationId xmlns:a16="http://schemas.microsoft.com/office/drawing/2014/main" id="{0EC84FBE-C7EA-4557-89DE-0B2C48B4A525}"/>
                  </a:ext>
                </a:extLst>
              </p:cNvPr>
              <p:cNvSpPr>
                <a:spLocks noChangeArrowheads="1"/>
              </p:cNvSpPr>
              <p:nvPr/>
            </p:nvSpPr>
            <p:spPr bwMode="auto">
              <a:xfrm>
                <a:off x="3946501" y="4708617"/>
                <a:ext cx="142059" cy="142792"/>
              </a:xfrm>
              <a:custGeom>
                <a:avLst/>
                <a:gdLst>
                  <a:gd name="connsiteX0" fmla="*/ 153988 w 307976"/>
                  <a:gd name="connsiteY0" fmla="*/ 0 h 309564"/>
                  <a:gd name="connsiteX1" fmla="*/ 307976 w 307976"/>
                  <a:gd name="connsiteY1" fmla="*/ 154782 h 309564"/>
                  <a:gd name="connsiteX2" fmla="*/ 153988 w 307976"/>
                  <a:gd name="connsiteY2" fmla="*/ 309564 h 309564"/>
                  <a:gd name="connsiteX3" fmla="*/ 0 w 307976"/>
                  <a:gd name="connsiteY3" fmla="*/ 154782 h 309564"/>
                  <a:gd name="connsiteX4" fmla="*/ 153988 w 307976"/>
                  <a:gd name="connsiteY4" fmla="*/ 0 h 309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6" h="309564">
                    <a:moveTo>
                      <a:pt x="153988" y="0"/>
                    </a:moveTo>
                    <a:cubicBezTo>
                      <a:pt x="239033" y="0"/>
                      <a:pt x="307976" y="69298"/>
                      <a:pt x="307976" y="154782"/>
                    </a:cubicBezTo>
                    <a:cubicBezTo>
                      <a:pt x="307976" y="240266"/>
                      <a:pt x="239033" y="309564"/>
                      <a:pt x="153988" y="309564"/>
                    </a:cubicBezTo>
                    <a:cubicBezTo>
                      <a:pt x="68943" y="309564"/>
                      <a:pt x="0" y="240266"/>
                      <a:pt x="0" y="154782"/>
                    </a:cubicBezTo>
                    <a:cubicBezTo>
                      <a:pt x="0" y="69298"/>
                      <a:pt x="68943" y="0"/>
                      <a:pt x="153988" y="0"/>
                    </a:cubicBezTo>
                    <a:close/>
                  </a:path>
                </a:pathLst>
              </a:custGeom>
              <a:solidFill>
                <a:schemeClr val="accent3"/>
              </a:solidFill>
              <a:ln>
                <a:noFill/>
              </a:ln>
            </p:spPr>
            <p:txBody>
              <a:bodyPr wrap="square" lIns="0" tIns="0" rIns="0" bIns="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85783">
                  <a:defRPr/>
                </a:pPr>
                <a:endParaRPr lang="en-US" altLang="en-US" sz="933">
                  <a:solidFill>
                    <a:schemeClr val="tx1">
                      <a:lumMod val="85000"/>
                      <a:lumOff val="15000"/>
                    </a:schemeClr>
                  </a:solidFill>
                  <a:ea typeface="Cambria" panose="02040503050406030204" pitchFamily="18" charset="0"/>
                </a:endParaRPr>
              </a:p>
            </p:txBody>
          </p:sp>
          <p:sp>
            <p:nvSpPr>
              <p:cNvPr id="53" name="Rectangle 52">
                <a:extLst>
                  <a:ext uri="{FF2B5EF4-FFF2-40B4-BE49-F238E27FC236}">
                    <a16:creationId xmlns:a16="http://schemas.microsoft.com/office/drawing/2014/main" id="{1338BAC9-C03A-4137-BD12-12C21A176321}"/>
                  </a:ext>
                </a:extLst>
              </p:cNvPr>
              <p:cNvSpPr/>
              <p:nvPr/>
            </p:nvSpPr>
            <p:spPr>
              <a:xfrm>
                <a:off x="1272054" y="2301320"/>
                <a:ext cx="2110875" cy="675429"/>
              </a:xfrm>
              <a:prstGeom prst="rect">
                <a:avLst/>
              </a:prstGeom>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1333" dirty="0">
                    <a:solidFill>
                      <a:srgbClr val="242A39"/>
                    </a:solidFill>
                    <a:ea typeface="Roboto"/>
                    <a:cs typeface="Roboto"/>
                  </a:rPr>
                  <a:t>Limited provider awareness on screening guidelines /remembering to order</a:t>
                </a:r>
                <a:endParaRPr lang="en-US" sz="2133" dirty="0">
                  <a:solidFill>
                    <a:srgbClr val="242A39"/>
                  </a:solidFill>
                </a:endParaRPr>
              </a:p>
            </p:txBody>
          </p:sp>
          <p:sp>
            <p:nvSpPr>
              <p:cNvPr id="54" name="Rectangle 53">
                <a:extLst>
                  <a:ext uri="{FF2B5EF4-FFF2-40B4-BE49-F238E27FC236}">
                    <a16:creationId xmlns:a16="http://schemas.microsoft.com/office/drawing/2014/main" id="{4984284B-B324-4A5C-9F3D-991FDBDF6FAC}"/>
                  </a:ext>
                </a:extLst>
              </p:cNvPr>
              <p:cNvSpPr/>
              <p:nvPr/>
            </p:nvSpPr>
            <p:spPr>
              <a:xfrm>
                <a:off x="1645191" y="3147603"/>
                <a:ext cx="2378389" cy="487819"/>
              </a:xfrm>
              <a:prstGeom prst="rect">
                <a:avLst/>
              </a:prstGeom>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1333" dirty="0">
                    <a:solidFill>
                      <a:srgbClr val="242A39"/>
                    </a:solidFill>
                    <a:ea typeface="Roboto"/>
                    <a:cs typeface="Roboto"/>
                  </a:rPr>
                  <a:t>Patient knowledge gaps/inability to complete labs</a:t>
                </a:r>
                <a:endParaRPr lang="en-US" sz="2133" dirty="0">
                  <a:solidFill>
                    <a:srgbClr val="242A39"/>
                  </a:solidFill>
                </a:endParaRPr>
              </a:p>
            </p:txBody>
          </p:sp>
          <p:sp>
            <p:nvSpPr>
              <p:cNvPr id="55" name="Rectangle 54">
                <a:extLst>
                  <a:ext uri="{FF2B5EF4-FFF2-40B4-BE49-F238E27FC236}">
                    <a16:creationId xmlns:a16="http://schemas.microsoft.com/office/drawing/2014/main" id="{C96D189F-7476-4A40-B33D-F7A6B58A0089}"/>
                  </a:ext>
                </a:extLst>
              </p:cNvPr>
              <p:cNvSpPr/>
              <p:nvPr/>
            </p:nvSpPr>
            <p:spPr>
              <a:xfrm>
                <a:off x="3994501" y="2400884"/>
                <a:ext cx="2171675" cy="487819"/>
              </a:xfrm>
              <a:prstGeom prst="rect">
                <a:avLst/>
              </a:prstGeom>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1333" dirty="0">
                    <a:solidFill>
                      <a:srgbClr val="242A39"/>
                    </a:solidFill>
                    <a:ea typeface="Roboto"/>
                    <a:cs typeface="Roboto"/>
                  </a:rPr>
                  <a:t>Patient transportation barriers to clinics and labs</a:t>
                </a:r>
              </a:p>
            </p:txBody>
          </p:sp>
          <p:sp>
            <p:nvSpPr>
              <p:cNvPr id="56" name="Rectangle 55">
                <a:extLst>
                  <a:ext uri="{FF2B5EF4-FFF2-40B4-BE49-F238E27FC236}">
                    <a16:creationId xmlns:a16="http://schemas.microsoft.com/office/drawing/2014/main" id="{A9A1B4D3-83C1-42F6-B79C-0123F2784176}"/>
                  </a:ext>
                </a:extLst>
              </p:cNvPr>
              <p:cNvSpPr/>
              <p:nvPr/>
            </p:nvSpPr>
            <p:spPr>
              <a:xfrm>
                <a:off x="4658272" y="3122711"/>
                <a:ext cx="2110876" cy="487819"/>
              </a:xfrm>
              <a:prstGeom prst="rect">
                <a:avLst/>
              </a:prstGeom>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1333" dirty="0">
                    <a:solidFill>
                      <a:srgbClr val="242A39"/>
                    </a:solidFill>
                    <a:ea typeface="Roboto"/>
                    <a:cs typeface="Roboto"/>
                  </a:rPr>
                  <a:t>Difficulty collecting urine samples in clinical setting</a:t>
                </a:r>
                <a:endParaRPr lang="en-US" sz="2133" dirty="0"/>
              </a:p>
            </p:txBody>
          </p:sp>
          <p:sp>
            <p:nvSpPr>
              <p:cNvPr id="57" name="Rectangle 56">
                <a:extLst>
                  <a:ext uri="{FF2B5EF4-FFF2-40B4-BE49-F238E27FC236}">
                    <a16:creationId xmlns:a16="http://schemas.microsoft.com/office/drawing/2014/main" id="{5C6AB312-3EFC-4424-ACCE-982E8DDB9F3B}"/>
                  </a:ext>
                </a:extLst>
              </p:cNvPr>
              <p:cNvSpPr/>
              <p:nvPr/>
            </p:nvSpPr>
            <p:spPr>
              <a:xfrm>
                <a:off x="7345269" y="3122711"/>
                <a:ext cx="2195993" cy="487819"/>
              </a:xfrm>
              <a:prstGeom prst="rect">
                <a:avLst/>
              </a:prstGeom>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1333" dirty="0">
                    <a:solidFill>
                      <a:srgbClr val="242A39"/>
                    </a:solidFill>
                    <a:ea typeface="Roboto"/>
                    <a:cs typeface="Roboto"/>
                  </a:rPr>
                  <a:t>High no-show rates preventing urine collection</a:t>
                </a:r>
                <a:endParaRPr lang="en-US" sz="2133" dirty="0"/>
              </a:p>
            </p:txBody>
          </p:sp>
          <p:sp>
            <p:nvSpPr>
              <p:cNvPr id="58" name="Rectangle 57">
                <a:extLst>
                  <a:ext uri="{FF2B5EF4-FFF2-40B4-BE49-F238E27FC236}">
                    <a16:creationId xmlns:a16="http://schemas.microsoft.com/office/drawing/2014/main" id="{C79E0C15-383E-4EF4-AB8B-AE010B943B26}"/>
                  </a:ext>
                </a:extLst>
              </p:cNvPr>
              <p:cNvSpPr/>
              <p:nvPr/>
            </p:nvSpPr>
            <p:spPr>
              <a:xfrm>
                <a:off x="6617820" y="2400884"/>
                <a:ext cx="2329749" cy="675429"/>
              </a:xfrm>
              <a:prstGeom prst="rect">
                <a:avLst/>
              </a:prstGeom>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1333" dirty="0">
                    <a:solidFill>
                      <a:srgbClr val="242A39"/>
                    </a:solidFill>
                    <a:ea typeface="Roboto"/>
                    <a:cs typeface="Roboto"/>
                  </a:rPr>
                  <a:t>Patient reluctance to complete labs or forgetting to collect urine at home</a:t>
                </a:r>
                <a:endParaRPr lang="en-US" sz="2133" dirty="0"/>
              </a:p>
            </p:txBody>
          </p:sp>
          <p:sp>
            <p:nvSpPr>
              <p:cNvPr id="59" name="Rectangle 58">
                <a:extLst>
                  <a:ext uri="{FF2B5EF4-FFF2-40B4-BE49-F238E27FC236}">
                    <a16:creationId xmlns:a16="http://schemas.microsoft.com/office/drawing/2014/main" id="{73820587-8EE3-417A-BED0-1B831DC143FE}"/>
                  </a:ext>
                </a:extLst>
              </p:cNvPr>
              <p:cNvSpPr/>
              <p:nvPr/>
            </p:nvSpPr>
            <p:spPr>
              <a:xfrm>
                <a:off x="1454445" y="5033799"/>
                <a:ext cx="1940643" cy="675429"/>
              </a:xfrm>
              <a:prstGeom prst="rect">
                <a:avLst/>
              </a:prstGeom>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1333" dirty="0">
                    <a:solidFill>
                      <a:srgbClr val="242A39"/>
                    </a:solidFill>
                    <a:ea typeface="Roboto"/>
                    <a:cs typeface="Roboto"/>
                  </a:rPr>
                  <a:t>Urine cups not regularly given to patients to collect at home</a:t>
                </a:r>
                <a:endParaRPr lang="en-US" sz="2133" dirty="0"/>
              </a:p>
            </p:txBody>
          </p:sp>
          <p:sp>
            <p:nvSpPr>
              <p:cNvPr id="60" name="Rectangle 59">
                <a:extLst>
                  <a:ext uri="{FF2B5EF4-FFF2-40B4-BE49-F238E27FC236}">
                    <a16:creationId xmlns:a16="http://schemas.microsoft.com/office/drawing/2014/main" id="{B2F01AB9-95D6-4122-92A6-4C8425EE8AB2}"/>
                  </a:ext>
                </a:extLst>
              </p:cNvPr>
              <p:cNvSpPr/>
              <p:nvPr/>
            </p:nvSpPr>
            <p:spPr>
              <a:xfrm>
                <a:off x="2070778" y="4474373"/>
                <a:ext cx="1892004" cy="487819"/>
              </a:xfrm>
              <a:prstGeom prst="rect">
                <a:avLst/>
              </a:prstGeom>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1333" dirty="0">
                    <a:solidFill>
                      <a:srgbClr val="242A39"/>
                    </a:solidFill>
                    <a:ea typeface="Roboto"/>
                    <a:cs typeface="Roboto"/>
                  </a:rPr>
                  <a:t>Lack of in-clinic ability to obtain measurements</a:t>
                </a:r>
                <a:endParaRPr lang="en-US" sz="2133" dirty="0"/>
              </a:p>
            </p:txBody>
          </p:sp>
          <p:sp>
            <p:nvSpPr>
              <p:cNvPr id="61" name="Rectangle 60">
                <a:extLst>
                  <a:ext uri="{FF2B5EF4-FFF2-40B4-BE49-F238E27FC236}">
                    <a16:creationId xmlns:a16="http://schemas.microsoft.com/office/drawing/2014/main" id="{57E97D55-54D2-418A-BE06-B91BD9BC0408}"/>
                  </a:ext>
                </a:extLst>
              </p:cNvPr>
              <p:cNvSpPr/>
              <p:nvPr/>
            </p:nvSpPr>
            <p:spPr>
              <a:xfrm>
                <a:off x="4500195" y="4448038"/>
                <a:ext cx="2268953" cy="487819"/>
              </a:xfrm>
              <a:prstGeom prst="rect">
                <a:avLst/>
              </a:prstGeom>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1333" dirty="0">
                    <a:solidFill>
                      <a:srgbClr val="242A39"/>
                    </a:solidFill>
                    <a:ea typeface="Roboto"/>
                    <a:cs typeface="Roboto"/>
                  </a:rPr>
                  <a:t>No prompting in EMR when patient due for screening</a:t>
                </a:r>
              </a:p>
            </p:txBody>
          </p:sp>
          <p:sp>
            <p:nvSpPr>
              <p:cNvPr id="62" name="Rectangle 61">
                <a:extLst>
                  <a:ext uri="{FF2B5EF4-FFF2-40B4-BE49-F238E27FC236}">
                    <a16:creationId xmlns:a16="http://schemas.microsoft.com/office/drawing/2014/main" id="{8A450009-B09E-4547-A98A-9D744632CABF}"/>
                  </a:ext>
                </a:extLst>
              </p:cNvPr>
              <p:cNvSpPr/>
              <p:nvPr/>
            </p:nvSpPr>
            <p:spPr>
              <a:xfrm>
                <a:off x="7226694" y="4290031"/>
                <a:ext cx="2354070" cy="675429"/>
              </a:xfrm>
              <a:prstGeom prst="rect">
                <a:avLst/>
              </a:prstGeom>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1333" dirty="0">
                    <a:solidFill>
                      <a:srgbClr val="242A39"/>
                    </a:solidFill>
                    <a:ea typeface="Roboto"/>
                    <a:cs typeface="Roboto"/>
                  </a:rPr>
                  <a:t>Lack of clear guidelines on collection of urine and initiation of treatment</a:t>
                </a:r>
              </a:p>
            </p:txBody>
          </p:sp>
          <p:sp>
            <p:nvSpPr>
              <p:cNvPr id="63" name="Rectangle 62">
                <a:extLst>
                  <a:ext uri="{FF2B5EF4-FFF2-40B4-BE49-F238E27FC236}">
                    <a16:creationId xmlns:a16="http://schemas.microsoft.com/office/drawing/2014/main" id="{DA4339CD-D800-4F45-AE0A-37F3F7768323}"/>
                  </a:ext>
                </a:extLst>
              </p:cNvPr>
              <p:cNvSpPr/>
              <p:nvPr/>
            </p:nvSpPr>
            <p:spPr>
              <a:xfrm>
                <a:off x="3892186" y="5054358"/>
                <a:ext cx="2220314" cy="675429"/>
              </a:xfrm>
              <a:prstGeom prst="rect">
                <a:avLst/>
              </a:prstGeom>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1333" dirty="0">
                    <a:solidFill>
                      <a:srgbClr val="242A39"/>
                    </a:solidFill>
                    <a:ea typeface="Roboto"/>
                    <a:cs typeface="Roboto"/>
                  </a:rPr>
                  <a:t>Appointments at various times so not able to collect first AM void in clinic</a:t>
                </a:r>
                <a:endParaRPr lang="en-US" sz="2133" dirty="0">
                  <a:cs typeface="Arial"/>
                </a:endParaRPr>
              </a:p>
            </p:txBody>
          </p:sp>
          <p:sp>
            <p:nvSpPr>
              <p:cNvPr id="64" name="Rectangle 63">
                <a:extLst>
                  <a:ext uri="{FF2B5EF4-FFF2-40B4-BE49-F238E27FC236}">
                    <a16:creationId xmlns:a16="http://schemas.microsoft.com/office/drawing/2014/main" id="{12CC7D0D-D58B-4DE7-BA50-EF5EBCB86105}"/>
                  </a:ext>
                </a:extLst>
              </p:cNvPr>
              <p:cNvSpPr/>
              <p:nvPr/>
            </p:nvSpPr>
            <p:spPr>
              <a:xfrm>
                <a:off x="6557021" y="5208036"/>
                <a:ext cx="2390549" cy="487819"/>
              </a:xfrm>
              <a:prstGeom prst="rect">
                <a:avLst/>
              </a:prstGeom>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1333" dirty="0">
                    <a:solidFill>
                      <a:srgbClr val="242A39"/>
                    </a:solidFill>
                    <a:ea typeface="Roboto"/>
                    <a:cs typeface="Roboto"/>
                  </a:rPr>
                  <a:t>Wide variation in provider practice currently</a:t>
                </a:r>
                <a:endParaRPr lang="en-US" sz="2133" dirty="0"/>
              </a:p>
            </p:txBody>
          </p:sp>
        </p:grpSp>
        <p:sp>
          <p:nvSpPr>
            <p:cNvPr id="16" name="TextBox 15">
              <a:extLst>
                <a:ext uri="{FF2B5EF4-FFF2-40B4-BE49-F238E27FC236}">
                  <a16:creationId xmlns:a16="http://schemas.microsoft.com/office/drawing/2014/main" id="{FAC31C5F-EDAF-47BC-AC2C-5B4CC8F196D7}"/>
                </a:ext>
              </a:extLst>
            </p:cNvPr>
            <p:cNvSpPr txBox="1"/>
            <p:nvPr/>
          </p:nvSpPr>
          <p:spPr>
            <a:xfrm>
              <a:off x="2560696" y="1612020"/>
              <a:ext cx="3148150" cy="478509"/>
            </a:xfrm>
            <a:prstGeom prst="rect">
              <a:avLst/>
            </a:prstGeom>
            <a:noFill/>
          </p:spPr>
          <p:txBody>
            <a:bodyPr wrap="square" lIns="121920" tIns="60960" rIns="121920" bIns="6096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733" b="1" dirty="0">
                  <a:solidFill>
                    <a:schemeClr val="tx1">
                      <a:lumMod val="85000"/>
                      <a:lumOff val="15000"/>
                    </a:schemeClr>
                  </a:solidFill>
                  <a:latin typeface="+mj-lt"/>
                  <a:ea typeface="Cambria"/>
                </a:rPr>
                <a:t>Fishbone Diagram</a:t>
              </a:r>
              <a:endParaRPr lang="en-US" sz="1867" b="1" dirty="0">
                <a:solidFill>
                  <a:schemeClr val="tx1">
                    <a:lumMod val="85000"/>
                    <a:lumOff val="15000"/>
                  </a:schemeClr>
                </a:solidFill>
                <a:latin typeface="+mj-lt"/>
                <a:ea typeface="Roboto"/>
                <a:cs typeface="Roboto"/>
              </a:endParaRPr>
            </a:p>
          </p:txBody>
        </p:sp>
      </p:grpSp>
      <p:sp>
        <p:nvSpPr>
          <p:cNvPr id="24" name="TextBox 46">
            <a:extLst>
              <a:ext uri="{FF2B5EF4-FFF2-40B4-BE49-F238E27FC236}">
                <a16:creationId xmlns:a16="http://schemas.microsoft.com/office/drawing/2014/main" id="{CFC0187D-ACEE-CC28-465D-B382588F8BDE}"/>
              </a:ext>
            </a:extLst>
          </p:cNvPr>
          <p:cNvSpPr txBox="1">
            <a:spLocks noChangeArrowheads="1"/>
          </p:cNvSpPr>
          <p:nvPr/>
        </p:nvSpPr>
        <p:spPr bwMode="auto">
          <a:xfrm>
            <a:off x="5661512" y="5536719"/>
            <a:ext cx="2325167" cy="3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defTabSz="342891">
              <a:lnSpc>
                <a:spcPct val="120000"/>
              </a:lnSpc>
              <a:defRPr/>
            </a:pPr>
            <a:r>
              <a:rPr lang="en-US" sz="1600" b="1" dirty="0">
                <a:solidFill>
                  <a:schemeClr val="tx1">
                    <a:lumMod val="85000"/>
                    <a:lumOff val="15000"/>
                  </a:schemeClr>
                </a:solidFill>
                <a:ea typeface="Cambria"/>
                <a:cs typeface="Roboto"/>
                <a:sym typeface="Roboto" charset="0"/>
              </a:rPr>
              <a:t>Policies/Guidelines</a:t>
            </a:r>
            <a:endParaRPr lang="en-US" sz="1600" dirty="0">
              <a:solidFill>
                <a:schemeClr val="tx1">
                  <a:lumMod val="85000"/>
                  <a:lumOff val="15000"/>
                </a:schemeClr>
              </a:solidFill>
              <a:cs typeface="Arial"/>
            </a:endParaRPr>
          </a:p>
        </p:txBody>
      </p:sp>
      <p:sp>
        <p:nvSpPr>
          <p:cNvPr id="33" name="TextBox 46">
            <a:extLst>
              <a:ext uri="{FF2B5EF4-FFF2-40B4-BE49-F238E27FC236}">
                <a16:creationId xmlns:a16="http://schemas.microsoft.com/office/drawing/2014/main" id="{DD69C9C6-D143-21F0-6E84-2051E0A839E1}"/>
              </a:ext>
            </a:extLst>
          </p:cNvPr>
          <p:cNvSpPr txBox="1">
            <a:spLocks noChangeArrowheads="1"/>
          </p:cNvSpPr>
          <p:nvPr/>
        </p:nvSpPr>
        <p:spPr bwMode="auto">
          <a:xfrm>
            <a:off x="2623744" y="5536719"/>
            <a:ext cx="2227229" cy="3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defTabSz="342891">
              <a:lnSpc>
                <a:spcPct val="120000"/>
              </a:lnSpc>
              <a:defRPr/>
            </a:pPr>
            <a:r>
              <a:rPr lang="en-US" sz="1600" b="1" dirty="0">
                <a:solidFill>
                  <a:schemeClr val="tx1">
                    <a:lumMod val="85000"/>
                    <a:lumOff val="15000"/>
                  </a:schemeClr>
                </a:solidFill>
                <a:ea typeface="Cambria"/>
                <a:cs typeface="Roboto"/>
                <a:sym typeface="Roboto" charset="0"/>
              </a:rPr>
              <a:t>Methods/Workflow</a:t>
            </a:r>
            <a:endParaRPr lang="en-US" sz="1600" dirty="0">
              <a:solidFill>
                <a:schemeClr val="tx1">
                  <a:lumMod val="85000"/>
                  <a:lumOff val="15000"/>
                </a:schemeClr>
              </a:solidFill>
              <a:cs typeface="Arial"/>
            </a:endParaRPr>
          </a:p>
        </p:txBody>
      </p:sp>
      <p:sp>
        <p:nvSpPr>
          <p:cNvPr id="37" name="TextBox 46">
            <a:extLst>
              <a:ext uri="{FF2B5EF4-FFF2-40B4-BE49-F238E27FC236}">
                <a16:creationId xmlns:a16="http://schemas.microsoft.com/office/drawing/2014/main" id="{B12BD79A-6FE3-EDC9-20A4-901314BF96E8}"/>
              </a:ext>
            </a:extLst>
          </p:cNvPr>
          <p:cNvSpPr txBox="1">
            <a:spLocks noChangeArrowheads="1"/>
          </p:cNvSpPr>
          <p:nvPr/>
        </p:nvSpPr>
        <p:spPr bwMode="auto">
          <a:xfrm>
            <a:off x="184193" y="5536719"/>
            <a:ext cx="1556240" cy="3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defTabSz="342891">
              <a:lnSpc>
                <a:spcPct val="120000"/>
              </a:lnSpc>
              <a:defRPr/>
            </a:pPr>
            <a:r>
              <a:rPr lang="en-US" sz="1600" b="1" dirty="0">
                <a:solidFill>
                  <a:schemeClr val="tx1">
                    <a:lumMod val="85000"/>
                    <a:lumOff val="15000"/>
                  </a:schemeClr>
                </a:solidFill>
                <a:ea typeface="Cambria"/>
                <a:cs typeface="Roboto"/>
                <a:sym typeface="Roboto" charset="0"/>
              </a:rPr>
              <a:t>Equipment</a:t>
            </a:r>
            <a:endParaRPr lang="en-US" sz="1600" dirty="0">
              <a:solidFill>
                <a:schemeClr val="tx1">
                  <a:lumMod val="85000"/>
                  <a:lumOff val="15000"/>
                </a:schemeClr>
              </a:solidFill>
              <a:cs typeface="Arial"/>
            </a:endParaRPr>
          </a:p>
        </p:txBody>
      </p:sp>
      <p:sp>
        <p:nvSpPr>
          <p:cNvPr id="3" name="TextBox 2">
            <a:extLst>
              <a:ext uri="{FF2B5EF4-FFF2-40B4-BE49-F238E27FC236}">
                <a16:creationId xmlns:a16="http://schemas.microsoft.com/office/drawing/2014/main" id="{CC191BEE-8C87-A5C8-3425-B63FF9EE5491}"/>
              </a:ext>
            </a:extLst>
          </p:cNvPr>
          <p:cNvSpPr txBox="1"/>
          <p:nvPr/>
        </p:nvSpPr>
        <p:spPr>
          <a:xfrm>
            <a:off x="10338220" y="2883940"/>
            <a:ext cx="1761915" cy="1354217"/>
          </a:xfrm>
          <a:prstGeom prst="rect">
            <a:avLst/>
          </a:prstGeom>
          <a:solidFill>
            <a:schemeClr val="accent4">
              <a:lumMod val="40000"/>
              <a:lumOff val="60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1600" dirty="0"/>
              <a:t>Inconsistencies and Variable Adherence to DKD Screening Guidelines</a:t>
            </a:r>
          </a:p>
        </p:txBody>
      </p:sp>
      <p:sp>
        <p:nvSpPr>
          <p:cNvPr id="19" name="Slide Number Placeholder 18">
            <a:extLst>
              <a:ext uri="{FF2B5EF4-FFF2-40B4-BE49-F238E27FC236}">
                <a16:creationId xmlns:a16="http://schemas.microsoft.com/office/drawing/2014/main" id="{9C59F0C3-385B-8D02-253C-E57DA71F7CD5}"/>
              </a:ext>
            </a:extLst>
          </p:cNvPr>
          <p:cNvSpPr>
            <a:spLocks noGrp="1"/>
          </p:cNvSpPr>
          <p:nvPr>
            <p:ph type="sldNum" sz="quarter" idx="12"/>
          </p:nvPr>
        </p:nvSpPr>
        <p:spPr/>
        <p:txBody>
          <a:bodyPr/>
          <a:lstStyle/>
          <a:p>
            <a:fld id="{EDA472AE-FF42-7F4F-86F0-AC4622453C8E}" type="slidenum">
              <a:rPr lang="en-US" smtClean="0"/>
              <a:pPr/>
              <a:t>31</a:t>
            </a:fld>
            <a:endParaRPr lang="en-US"/>
          </a:p>
        </p:txBody>
      </p:sp>
    </p:spTree>
    <p:extLst>
      <p:ext uri="{BB962C8B-B14F-4D97-AF65-F5344CB8AC3E}">
        <p14:creationId xmlns:p14="http://schemas.microsoft.com/office/powerpoint/2010/main" val="2956666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69">
          <a:extLst>
            <a:ext uri="{FF2B5EF4-FFF2-40B4-BE49-F238E27FC236}">
              <a16:creationId xmlns:a16="http://schemas.microsoft.com/office/drawing/2014/main" id="{E419C6D4-918A-6A92-13CA-7E6A692D1EC3}"/>
            </a:ext>
          </a:extLst>
        </p:cNvPr>
        <p:cNvGrpSpPr/>
        <p:nvPr/>
      </p:nvGrpSpPr>
      <p:grpSpPr>
        <a:xfrm>
          <a:off x="0" y="0"/>
          <a:ext cx="0" cy="0"/>
          <a:chOff x="0" y="0"/>
          <a:chExt cx="0" cy="0"/>
        </a:xfrm>
      </p:grpSpPr>
      <p:sp>
        <p:nvSpPr>
          <p:cNvPr id="70" name="Google Shape;70;p14">
            <a:extLst>
              <a:ext uri="{FF2B5EF4-FFF2-40B4-BE49-F238E27FC236}">
                <a16:creationId xmlns:a16="http://schemas.microsoft.com/office/drawing/2014/main" id="{1213AA2D-9A7E-3078-B1BF-32B990AE10DD}"/>
              </a:ext>
            </a:extLst>
          </p:cNvPr>
          <p:cNvSpPr txBox="1">
            <a:spLocks noGrp="1"/>
          </p:cNvSpPr>
          <p:nvPr>
            <p:ph type="title"/>
          </p:nvPr>
        </p:nvSpPr>
        <p:spPr>
          <a:xfrm>
            <a:off x="415600" y="197899"/>
            <a:ext cx="11360800" cy="763600"/>
          </a:xfrm>
        </p:spPr>
        <p:txBody>
          <a:bodyPr spcFirstLastPara="1" vert="horz" wrap="square" lIns="121900" tIns="121900" rIns="121900" bIns="121900" rtlCol="0" anchor="ctr" anchorCtr="0">
            <a:normAutofit/>
          </a:bodyPr>
          <a:lstStyle/>
          <a:p>
            <a:r>
              <a:rPr lang="en-US" sz="3700" b="1" dirty="0">
                <a:ea typeface="Calibri Light"/>
                <a:cs typeface="Calibri Light"/>
              </a:rPr>
              <a:t>Specific Aims:</a:t>
            </a:r>
          </a:p>
        </p:txBody>
      </p:sp>
      <p:pic>
        <p:nvPicPr>
          <p:cNvPr id="545" name="Graphic 544" descr="Badge with solid fill">
            <a:extLst>
              <a:ext uri="{FF2B5EF4-FFF2-40B4-BE49-F238E27FC236}">
                <a16:creationId xmlns:a16="http://schemas.microsoft.com/office/drawing/2014/main" id="{AAAAA9E6-DD56-AAC2-CBD7-DD4FCC2DAA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4955" y="1107484"/>
            <a:ext cx="1559377" cy="1613807"/>
          </a:xfrm>
          <a:prstGeom prst="rect">
            <a:avLst/>
          </a:prstGeom>
        </p:spPr>
      </p:pic>
      <p:pic>
        <p:nvPicPr>
          <p:cNvPr id="546" name="Graphic 545" descr="Badge 1 with solid fill">
            <a:extLst>
              <a:ext uri="{FF2B5EF4-FFF2-40B4-BE49-F238E27FC236}">
                <a16:creationId xmlns:a16="http://schemas.microsoft.com/office/drawing/2014/main" id="{D74ADCF9-C487-B541-E810-8F7C7EB090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99513" y="1107562"/>
            <a:ext cx="1559377" cy="1559377"/>
          </a:xfrm>
          <a:prstGeom prst="rect">
            <a:avLst/>
          </a:prstGeom>
        </p:spPr>
      </p:pic>
      <p:sp>
        <p:nvSpPr>
          <p:cNvPr id="549" name="TextBox 548">
            <a:extLst>
              <a:ext uri="{FF2B5EF4-FFF2-40B4-BE49-F238E27FC236}">
                <a16:creationId xmlns:a16="http://schemas.microsoft.com/office/drawing/2014/main" id="{12EB0D40-057E-39B8-14D3-62BCAB2EA747}"/>
              </a:ext>
            </a:extLst>
          </p:cNvPr>
          <p:cNvSpPr txBox="1"/>
          <p:nvPr/>
        </p:nvSpPr>
        <p:spPr>
          <a:xfrm>
            <a:off x="6409655" y="2705016"/>
            <a:ext cx="4859127" cy="3036665"/>
          </a:xfrm>
          <a:prstGeom prst="rect">
            <a:avLst/>
          </a:prstGeom>
          <a:noFill/>
          <a:ln w="28575">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100" dirty="0">
                <a:solidFill>
                  <a:schemeClr val="accent1"/>
                </a:solidFill>
                <a:ea typeface="Roboto"/>
                <a:cs typeface="Roboto"/>
              </a:rPr>
              <a:t>Impro</a:t>
            </a:r>
            <a:r>
              <a:rPr lang="en-US" sz="2100" dirty="0">
                <a:solidFill>
                  <a:schemeClr val="accent1">
                    <a:lumMod val="90000"/>
                    <a:lumOff val="10000"/>
                  </a:schemeClr>
                </a:solidFill>
                <a:ea typeface="Roboto"/>
                <a:cs typeface="Roboto"/>
              </a:rPr>
              <a:t>ve the </a:t>
            </a:r>
            <a:r>
              <a:rPr lang="en-US" sz="2100" dirty="0">
                <a:solidFill>
                  <a:schemeClr val="accent5"/>
                </a:solidFill>
                <a:ea typeface="Roboto"/>
                <a:cs typeface="Roboto"/>
              </a:rPr>
              <a:t>percentage of patients </a:t>
            </a:r>
            <a:r>
              <a:rPr lang="en-US" sz="2100" b="1" dirty="0">
                <a:solidFill>
                  <a:schemeClr val="tx2">
                    <a:lumMod val="76000"/>
                  </a:schemeClr>
                </a:solidFill>
                <a:ea typeface="Roboto"/>
                <a:cs typeface="Roboto"/>
              </a:rPr>
              <a:t>with elevated urine albumin to creatinine ratios (UACR) who have repeat sample obtained within 6 months</a:t>
            </a:r>
            <a:r>
              <a:rPr lang="en-US" sz="2100" dirty="0">
                <a:solidFill>
                  <a:schemeClr val="tx2">
                    <a:lumMod val="76000"/>
                  </a:schemeClr>
                </a:solidFill>
                <a:ea typeface="Roboto"/>
                <a:cs typeface="Roboto"/>
              </a:rPr>
              <a:t> </a:t>
            </a:r>
            <a:r>
              <a:rPr lang="en-US" sz="2100" dirty="0">
                <a:solidFill>
                  <a:schemeClr val="accent1">
                    <a:lumMod val="90000"/>
                    <a:lumOff val="10000"/>
                  </a:schemeClr>
                </a:solidFill>
                <a:ea typeface="Roboto"/>
                <a:cs typeface="Roboto"/>
              </a:rPr>
              <a:t>to goals of:</a:t>
            </a:r>
            <a:endParaRPr lang="en-US" sz="2133" dirty="0">
              <a:solidFill>
                <a:schemeClr val="accent1">
                  <a:lumMod val="90000"/>
                  <a:lumOff val="10000"/>
                </a:schemeClr>
              </a:solidFill>
              <a:ea typeface="Roboto"/>
              <a:cs typeface="Roboto"/>
            </a:endParaRPr>
          </a:p>
          <a:p>
            <a:endParaRPr lang="en-US" sz="2100" dirty="0">
              <a:solidFill>
                <a:schemeClr val="accent1">
                  <a:lumMod val="90000"/>
                  <a:lumOff val="10000"/>
                </a:schemeClr>
              </a:solidFill>
              <a:ea typeface="Roboto"/>
              <a:cs typeface="Roboto"/>
            </a:endParaRPr>
          </a:p>
          <a:p>
            <a:endParaRPr lang="en-US" sz="2100" dirty="0">
              <a:solidFill>
                <a:schemeClr val="accent1">
                  <a:lumMod val="90000"/>
                  <a:lumOff val="10000"/>
                </a:schemeClr>
              </a:solidFill>
              <a:ea typeface="Roboto"/>
              <a:cs typeface="Roboto"/>
            </a:endParaRPr>
          </a:p>
          <a:p>
            <a:pPr marL="380365" indent="-380365">
              <a:buFont typeface="Arial"/>
              <a:buChar char="•"/>
            </a:pPr>
            <a:r>
              <a:rPr lang="en-US" sz="2100" dirty="0">
                <a:solidFill>
                  <a:schemeClr val="tx2">
                    <a:lumMod val="76000"/>
                  </a:schemeClr>
                </a:solidFill>
                <a:ea typeface="Roboto"/>
                <a:cs typeface="Roboto"/>
              </a:rPr>
              <a:t>50% for T1D</a:t>
            </a:r>
          </a:p>
          <a:p>
            <a:pPr marL="380365" indent="-380365">
              <a:buFont typeface="Arial"/>
              <a:buChar char="•"/>
            </a:pPr>
            <a:r>
              <a:rPr lang="en-US" sz="2100" dirty="0">
                <a:solidFill>
                  <a:schemeClr val="tx2">
                    <a:lumMod val="76000"/>
                  </a:schemeClr>
                </a:solidFill>
                <a:ea typeface="Roboto"/>
                <a:cs typeface="Roboto"/>
              </a:rPr>
              <a:t>80% for T2D</a:t>
            </a:r>
          </a:p>
          <a:p>
            <a:r>
              <a:rPr lang="en-US" sz="2133" dirty="0">
                <a:ea typeface="Roboto"/>
                <a:cs typeface="Roboto"/>
              </a:rPr>
              <a:t> </a:t>
            </a:r>
          </a:p>
        </p:txBody>
      </p:sp>
      <p:sp>
        <p:nvSpPr>
          <p:cNvPr id="2" name="TextBox 1">
            <a:extLst>
              <a:ext uri="{FF2B5EF4-FFF2-40B4-BE49-F238E27FC236}">
                <a16:creationId xmlns:a16="http://schemas.microsoft.com/office/drawing/2014/main" id="{A292BFD7-6E41-893F-7692-E90F2B68964E}"/>
              </a:ext>
            </a:extLst>
          </p:cNvPr>
          <p:cNvSpPr txBox="1"/>
          <p:nvPr/>
        </p:nvSpPr>
        <p:spPr>
          <a:xfrm>
            <a:off x="419756" y="2714660"/>
            <a:ext cx="5563253" cy="4006161"/>
          </a:xfrm>
          <a:prstGeom prst="rect">
            <a:avLst/>
          </a:prstGeom>
          <a:noFill/>
          <a:ln w="28575">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100" dirty="0">
                <a:solidFill>
                  <a:schemeClr val="accent1">
                    <a:lumMod val="90000"/>
                    <a:lumOff val="10000"/>
                  </a:schemeClr>
                </a:solidFill>
                <a:ea typeface="Calibri"/>
                <a:cs typeface="Calibri"/>
              </a:rPr>
              <a:t>Improve</a:t>
            </a:r>
            <a:r>
              <a:rPr lang="en-US" sz="2100" dirty="0">
                <a:solidFill>
                  <a:srgbClr val="5780CA"/>
                </a:solidFill>
                <a:ea typeface="Calibri"/>
                <a:cs typeface="Calibri"/>
              </a:rPr>
              <a:t> percentage of providers who select </a:t>
            </a:r>
            <a:r>
              <a:rPr lang="en-US" sz="2100" b="1" dirty="0">
                <a:solidFill>
                  <a:schemeClr val="tx2">
                    <a:lumMod val="76000"/>
                  </a:schemeClr>
                </a:solidFill>
                <a:ea typeface="Calibri"/>
                <a:cs typeface="Calibri"/>
              </a:rPr>
              <a:t>correct time frame for initiation of screening in T1D, time frame for urine sample collection, and number of repeat samples needed for diagnosis</a:t>
            </a:r>
            <a:r>
              <a:rPr lang="en-US" sz="2100" dirty="0">
                <a:solidFill>
                  <a:srgbClr val="5780CA"/>
                </a:solidFill>
                <a:ea typeface="Calibri"/>
                <a:cs typeface="Calibri"/>
              </a:rPr>
              <a:t> within 3 months:</a:t>
            </a:r>
          </a:p>
          <a:p>
            <a:endParaRPr lang="en-US" sz="2100" dirty="0">
              <a:solidFill>
                <a:srgbClr val="5780CA"/>
              </a:solidFill>
              <a:ea typeface="Calibri"/>
              <a:cs typeface="Calibri"/>
            </a:endParaRPr>
          </a:p>
          <a:p>
            <a:pPr marL="342900" indent="-342900">
              <a:buFont typeface="Arial"/>
              <a:buChar char="•"/>
            </a:pPr>
            <a:r>
              <a:rPr lang="en-US" sz="2100" dirty="0">
                <a:solidFill>
                  <a:schemeClr val="tx2">
                    <a:lumMod val="76000"/>
                  </a:schemeClr>
                </a:solidFill>
                <a:ea typeface="Calibri"/>
                <a:cs typeface="Calibri"/>
              </a:rPr>
              <a:t>Correct time frame for screening in T1D: 90%</a:t>
            </a:r>
          </a:p>
          <a:p>
            <a:pPr marL="342900" indent="-342900">
              <a:buFont typeface="Arial"/>
              <a:buChar char="•"/>
            </a:pPr>
            <a:r>
              <a:rPr lang="en-US" sz="2100" dirty="0">
                <a:solidFill>
                  <a:schemeClr val="tx2">
                    <a:lumMod val="76000"/>
                  </a:schemeClr>
                </a:solidFill>
                <a:ea typeface="Calibri"/>
                <a:cs typeface="Calibri"/>
              </a:rPr>
              <a:t>Correct time frame for sample collection and repeat samples needed: 75%</a:t>
            </a:r>
          </a:p>
          <a:p>
            <a:endParaRPr lang="en-US" sz="2100" dirty="0">
              <a:solidFill>
                <a:srgbClr val="5780CA"/>
              </a:solidFill>
              <a:ea typeface="Calibri"/>
              <a:cs typeface="Calibri"/>
            </a:endParaRPr>
          </a:p>
          <a:p>
            <a:endParaRPr lang="en-US" sz="2100" dirty="0">
              <a:solidFill>
                <a:srgbClr val="5780CA"/>
              </a:solidFill>
              <a:ea typeface="Calibri"/>
              <a:cs typeface="Calibri"/>
            </a:endParaRPr>
          </a:p>
          <a:p>
            <a:r>
              <a:rPr lang="en-US" sz="2133" dirty="0">
                <a:ea typeface="Roboto"/>
                <a:cs typeface="Roboto"/>
              </a:rPr>
              <a:t> </a:t>
            </a:r>
          </a:p>
        </p:txBody>
      </p:sp>
      <p:sp>
        <p:nvSpPr>
          <p:cNvPr id="3" name="Slide Number Placeholder 2">
            <a:extLst>
              <a:ext uri="{FF2B5EF4-FFF2-40B4-BE49-F238E27FC236}">
                <a16:creationId xmlns:a16="http://schemas.microsoft.com/office/drawing/2014/main" id="{CC8A37F8-7454-A5DA-F351-FAD8DF01A48B}"/>
              </a:ext>
            </a:extLst>
          </p:cNvPr>
          <p:cNvSpPr>
            <a:spLocks noGrp="1"/>
          </p:cNvSpPr>
          <p:nvPr>
            <p:ph type="sldNum" idx="12"/>
          </p:nvPr>
        </p:nvSpPr>
        <p:spPr/>
        <p:txBody>
          <a:bodyPr/>
          <a:lstStyle/>
          <a:p>
            <a:fld id="{00000000-1234-1234-1234-123412341234}" type="slidenum">
              <a:rPr lang="en" smtClean="0"/>
              <a:pPr/>
              <a:t>32</a:t>
            </a:fld>
            <a:endParaRPr lang="en-US"/>
          </a:p>
        </p:txBody>
      </p:sp>
    </p:spTree>
    <p:extLst>
      <p:ext uri="{BB962C8B-B14F-4D97-AF65-F5344CB8AC3E}">
        <p14:creationId xmlns:p14="http://schemas.microsoft.com/office/powerpoint/2010/main" val="686320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his flow chart can be filled in to create the SMART aim from key drivers and secondary driver/change ideas.">
            <a:extLst>
              <a:ext uri="{FF2B5EF4-FFF2-40B4-BE49-F238E27FC236}">
                <a16:creationId xmlns:a16="http://schemas.microsoft.com/office/drawing/2014/main" id="{04D4153D-D049-4306-AE19-6685CC4B8395}"/>
              </a:ext>
            </a:extLst>
          </p:cNvPr>
          <p:cNvSpPr txBox="1"/>
          <p:nvPr/>
        </p:nvSpPr>
        <p:spPr>
          <a:xfrm>
            <a:off x="140544" y="1184110"/>
            <a:ext cx="3563693" cy="4001095"/>
          </a:xfrm>
          <a:prstGeom prst="rect">
            <a:avLst/>
          </a:prstGeom>
          <a:solidFill>
            <a:schemeClr val="accent4">
              <a:lumMod val="20000"/>
              <a:lumOff val="80000"/>
            </a:schemeClr>
          </a:solidFill>
          <a:ln>
            <a:solidFill>
              <a:schemeClr val="tx1"/>
            </a:solidFill>
          </a:ln>
        </p:spPr>
        <p:txBody>
          <a:bodyPr wrap="square" lIns="121920" tIns="60960" rIns="121920" bIns="6096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b="1" dirty="0">
                <a:ea typeface="Roboto"/>
                <a:cs typeface="Roboto"/>
              </a:rPr>
              <a:t>SMART Aims: </a:t>
            </a:r>
          </a:p>
          <a:p>
            <a:endParaRPr lang="en-US" sz="1600" b="1" dirty="0">
              <a:ea typeface="Roboto"/>
              <a:cs typeface="Roboto"/>
            </a:endParaRPr>
          </a:p>
          <a:p>
            <a:pPr marL="342900" indent="-342900">
              <a:buAutoNum type="arabicParenR"/>
            </a:pPr>
            <a:r>
              <a:rPr lang="en-US" sz="1600" dirty="0">
                <a:ea typeface="Roboto"/>
                <a:cs typeface="Roboto"/>
              </a:rPr>
              <a:t>To improve percentage of providers who select correct time frame for initiation of screening in T1D, time frame for urine sample collection, and number of repeat samples needed for diagnosis within 3 months.</a:t>
            </a:r>
            <a:endParaRPr lang="en-US" dirty="0">
              <a:ea typeface="Calibri"/>
              <a:cs typeface="Calibri"/>
            </a:endParaRPr>
          </a:p>
          <a:p>
            <a:pPr marL="342900" indent="-342900">
              <a:buAutoNum type="arabicParenR"/>
            </a:pPr>
            <a:endParaRPr lang="en-US" sz="1600" dirty="0">
              <a:ea typeface="Roboto"/>
              <a:cs typeface="Roboto"/>
            </a:endParaRPr>
          </a:p>
          <a:p>
            <a:pPr marL="342900" indent="-342900">
              <a:buAutoNum type="arabicParenR"/>
            </a:pPr>
            <a:r>
              <a:rPr lang="en-US" sz="1600" dirty="0">
                <a:ea typeface="Roboto"/>
                <a:cs typeface="Roboto"/>
              </a:rPr>
              <a:t>To improve the percentage of patients with elevated urine albumin to creatinine ratio (UACR) who have repeat sample obtained within 6 months.</a:t>
            </a:r>
          </a:p>
          <a:p>
            <a:r>
              <a:rPr lang="en-US" sz="1200" dirty="0">
                <a:ea typeface="Roboto"/>
                <a:cs typeface="Roboto"/>
              </a:rPr>
              <a:t> </a:t>
            </a:r>
          </a:p>
        </p:txBody>
      </p:sp>
      <p:sp>
        <p:nvSpPr>
          <p:cNvPr id="3" name="TextBox 2">
            <a:extLst>
              <a:ext uri="{FF2B5EF4-FFF2-40B4-BE49-F238E27FC236}">
                <a16:creationId xmlns:a16="http://schemas.microsoft.com/office/drawing/2014/main" id="{E72E5E65-BDC1-4F76-B31D-AD1D3E5AC6EA}"/>
              </a:ext>
            </a:extLst>
          </p:cNvPr>
          <p:cNvSpPr txBox="1"/>
          <p:nvPr/>
        </p:nvSpPr>
        <p:spPr>
          <a:xfrm>
            <a:off x="4249947" y="139449"/>
            <a:ext cx="4037163" cy="677108"/>
          </a:xfrm>
          <a:prstGeom prst="rect">
            <a:avLst/>
          </a:prstGeom>
          <a:noFill/>
        </p:spPr>
        <p:txBody>
          <a:bodyPr wrap="square" lIns="121920" tIns="60960" rIns="121920" bIns="6096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600" b="1" dirty="0">
                <a:latin typeface="+mj-lt"/>
              </a:rPr>
              <a:t>Key Driver Diagram</a:t>
            </a:r>
            <a:endParaRPr lang="en-US" sz="3600" dirty="0">
              <a:latin typeface="+mj-lt"/>
              <a:cs typeface="Arial"/>
            </a:endParaRPr>
          </a:p>
        </p:txBody>
      </p:sp>
      <p:sp>
        <p:nvSpPr>
          <p:cNvPr id="4" name="TextBox 3" descr="This flow chart can be filled in to create the SMART aim from key drivers and secondary driver/change ideas.">
            <a:extLst>
              <a:ext uri="{FF2B5EF4-FFF2-40B4-BE49-F238E27FC236}">
                <a16:creationId xmlns:a16="http://schemas.microsoft.com/office/drawing/2014/main" id="{DC8DB1BE-364E-4A5D-87D5-9C88152207EF}"/>
              </a:ext>
            </a:extLst>
          </p:cNvPr>
          <p:cNvSpPr txBox="1"/>
          <p:nvPr/>
        </p:nvSpPr>
        <p:spPr>
          <a:xfrm>
            <a:off x="4908429" y="1722429"/>
            <a:ext cx="2147979" cy="769441"/>
          </a:xfrm>
          <a:prstGeom prst="rect">
            <a:avLst/>
          </a:prstGeom>
          <a:solidFill>
            <a:schemeClr val="accent6">
              <a:lumMod val="40000"/>
              <a:lumOff val="60000"/>
            </a:schemeClr>
          </a:solidFill>
          <a:ln>
            <a:solidFill>
              <a:schemeClr val="tx1"/>
            </a:solidFill>
          </a:ln>
        </p:spPr>
        <p:txBody>
          <a:bodyPr wrap="square" lIns="121920" tIns="60960" rIns="121920" bIns="6096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dirty="0">
                <a:ea typeface="Roboto"/>
                <a:cs typeface="Roboto"/>
              </a:rPr>
              <a:t>Development of a clear, standardized protocol for  UACR testing</a:t>
            </a:r>
          </a:p>
        </p:txBody>
      </p:sp>
      <p:sp>
        <p:nvSpPr>
          <p:cNvPr id="5" name="TextBox 4" descr="This flow chart can be filled in to create the SMART aim from key drivers and secondary driver/change ideas.">
            <a:extLst>
              <a:ext uri="{FF2B5EF4-FFF2-40B4-BE49-F238E27FC236}">
                <a16:creationId xmlns:a16="http://schemas.microsoft.com/office/drawing/2014/main" id="{D8E87B4F-AAA5-4BC3-9547-D3807D88F882}"/>
              </a:ext>
            </a:extLst>
          </p:cNvPr>
          <p:cNvSpPr txBox="1"/>
          <p:nvPr/>
        </p:nvSpPr>
        <p:spPr>
          <a:xfrm>
            <a:off x="4906989" y="2780627"/>
            <a:ext cx="2147979" cy="769441"/>
          </a:xfrm>
          <a:prstGeom prst="rect">
            <a:avLst/>
          </a:prstGeom>
          <a:solidFill>
            <a:schemeClr val="accent6">
              <a:lumMod val="40000"/>
              <a:lumOff val="60000"/>
            </a:schemeClr>
          </a:solidFill>
          <a:ln>
            <a:solidFill>
              <a:schemeClr val="tx1"/>
            </a:solidFill>
          </a:ln>
        </p:spPr>
        <p:txBody>
          <a:bodyPr wrap="square" lIns="121920" tIns="60960" rIns="121920" bIns="6096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dirty="0">
                <a:ea typeface="Roboto"/>
                <a:cs typeface="Roboto"/>
              </a:rPr>
              <a:t>Provider education on repeat screening and timing of samples</a:t>
            </a:r>
            <a:endParaRPr lang="en-US" sz="1800" dirty="0">
              <a:ea typeface="Roboto"/>
              <a:cs typeface="Roboto"/>
            </a:endParaRPr>
          </a:p>
        </p:txBody>
      </p:sp>
      <p:sp>
        <p:nvSpPr>
          <p:cNvPr id="6" name="TextBox 5" descr="This flow chart can be filled in to create the SMART aim from key drivers and secondary driver/change ideas.">
            <a:extLst>
              <a:ext uri="{FF2B5EF4-FFF2-40B4-BE49-F238E27FC236}">
                <a16:creationId xmlns:a16="http://schemas.microsoft.com/office/drawing/2014/main" id="{40926F1F-DD20-440D-8AE7-5DF73F1305C0}"/>
              </a:ext>
            </a:extLst>
          </p:cNvPr>
          <p:cNvSpPr txBox="1"/>
          <p:nvPr/>
        </p:nvSpPr>
        <p:spPr>
          <a:xfrm>
            <a:off x="4906989" y="3838827"/>
            <a:ext cx="2147979" cy="769441"/>
          </a:xfrm>
          <a:prstGeom prst="rect">
            <a:avLst/>
          </a:prstGeom>
          <a:solidFill>
            <a:schemeClr val="accent6">
              <a:lumMod val="40000"/>
              <a:lumOff val="60000"/>
            </a:schemeClr>
          </a:solidFill>
          <a:ln>
            <a:solidFill>
              <a:schemeClr val="tx1"/>
            </a:solidFill>
          </a:ln>
        </p:spPr>
        <p:txBody>
          <a:bodyPr wrap="square" lIns="121920" tIns="60960" rIns="121920" bIns="6096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dirty="0">
                <a:ea typeface="Roboto"/>
                <a:cs typeface="Roboto"/>
              </a:rPr>
              <a:t>Patients under-standing importance of timing of urine collection </a:t>
            </a:r>
            <a:endParaRPr lang="en-US" sz="1800" dirty="0">
              <a:ea typeface="Roboto"/>
              <a:cs typeface="Roboto"/>
            </a:endParaRPr>
          </a:p>
        </p:txBody>
      </p:sp>
      <p:sp>
        <p:nvSpPr>
          <p:cNvPr id="7" name="TextBox 6" descr="This flow chart can be filled in to create the SMART aim from key drivers and secondary driver/change ideas.">
            <a:extLst>
              <a:ext uri="{FF2B5EF4-FFF2-40B4-BE49-F238E27FC236}">
                <a16:creationId xmlns:a16="http://schemas.microsoft.com/office/drawing/2014/main" id="{F10676EC-FA32-4F32-948A-81E29953CE3A}"/>
              </a:ext>
            </a:extLst>
          </p:cNvPr>
          <p:cNvSpPr txBox="1"/>
          <p:nvPr/>
        </p:nvSpPr>
        <p:spPr>
          <a:xfrm>
            <a:off x="4906989" y="4993502"/>
            <a:ext cx="2147979" cy="769441"/>
          </a:xfrm>
          <a:prstGeom prst="rect">
            <a:avLst/>
          </a:prstGeom>
          <a:solidFill>
            <a:schemeClr val="accent6">
              <a:lumMod val="40000"/>
              <a:lumOff val="60000"/>
            </a:schemeClr>
          </a:solidFill>
          <a:ln>
            <a:solidFill>
              <a:schemeClr val="tx1"/>
            </a:solidFill>
          </a:ln>
        </p:spPr>
        <p:txBody>
          <a:bodyPr wrap="square" lIns="121920" tIns="60960" rIns="121920" bIns="6096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dirty="0">
                <a:ea typeface="Roboto"/>
                <a:cs typeface="Roboto"/>
              </a:rPr>
              <a:t>Training and supporting providers in use of clinical flowsheet</a:t>
            </a:r>
          </a:p>
        </p:txBody>
      </p:sp>
      <p:sp>
        <p:nvSpPr>
          <p:cNvPr id="9" name="TextBox 8" descr="This flow chart can be filled in to create the SMART aim from key drivers and secondary driver/change ideas.">
            <a:extLst>
              <a:ext uri="{FF2B5EF4-FFF2-40B4-BE49-F238E27FC236}">
                <a16:creationId xmlns:a16="http://schemas.microsoft.com/office/drawing/2014/main" id="{E632AFB4-D7B1-4120-AFB7-5CE75E4CD607}"/>
              </a:ext>
            </a:extLst>
          </p:cNvPr>
          <p:cNvSpPr txBox="1"/>
          <p:nvPr/>
        </p:nvSpPr>
        <p:spPr>
          <a:xfrm>
            <a:off x="4906989" y="1038659"/>
            <a:ext cx="2147979" cy="338554"/>
          </a:xfrm>
          <a:prstGeom prst="rect">
            <a:avLst/>
          </a:prstGeom>
          <a:solidFill>
            <a:schemeClr val="accent6">
              <a:lumMod val="40000"/>
              <a:lumOff val="60000"/>
            </a:schemeClr>
          </a:solidFill>
          <a:ln>
            <a:solidFill>
              <a:schemeClr val="tx1"/>
            </a:solidFill>
          </a:ln>
        </p:spPr>
        <p:txBody>
          <a:bodyPr wrap="square" lIns="121920" tIns="60960" rIns="121920" bIns="6096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b="1" dirty="0">
                <a:solidFill>
                  <a:srgbClr val="31394D"/>
                </a:solidFill>
                <a:ea typeface="Roboto"/>
                <a:cs typeface="Roboto"/>
              </a:rPr>
              <a:t>Key Drivers</a:t>
            </a:r>
            <a:endParaRPr lang="en-US" sz="2000" b="1" dirty="0">
              <a:cs typeface="Arial"/>
            </a:endParaRPr>
          </a:p>
        </p:txBody>
      </p:sp>
      <p:sp>
        <p:nvSpPr>
          <p:cNvPr id="10" name="TextBox 9" descr="This flow chart can be filled in to create the SMART aim from key drivers and secondary driver/change ideas.">
            <a:extLst>
              <a:ext uri="{FF2B5EF4-FFF2-40B4-BE49-F238E27FC236}">
                <a16:creationId xmlns:a16="http://schemas.microsoft.com/office/drawing/2014/main" id="{0CD991AB-50D9-45DF-BEA3-BD963C4602EB}"/>
              </a:ext>
            </a:extLst>
          </p:cNvPr>
          <p:cNvSpPr txBox="1"/>
          <p:nvPr/>
        </p:nvSpPr>
        <p:spPr>
          <a:xfrm>
            <a:off x="8057615" y="1041590"/>
            <a:ext cx="3128019" cy="338554"/>
          </a:xfrm>
          <a:prstGeom prst="rect">
            <a:avLst/>
          </a:prstGeom>
          <a:solidFill>
            <a:schemeClr val="accent1">
              <a:lumMod val="20000"/>
              <a:lumOff val="80000"/>
            </a:schemeClr>
          </a:solidFill>
          <a:ln>
            <a:solidFill>
              <a:schemeClr val="tx1"/>
            </a:solidFill>
          </a:ln>
        </p:spPr>
        <p:txBody>
          <a:bodyPr wrap="square" lIns="121920" tIns="60960" rIns="121920" bIns="6096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b="1" dirty="0">
                <a:ea typeface="Roboto"/>
                <a:cs typeface="Roboto"/>
              </a:rPr>
              <a:t>Secondary Driver/Change Ideas</a:t>
            </a:r>
          </a:p>
        </p:txBody>
      </p:sp>
      <p:sp>
        <p:nvSpPr>
          <p:cNvPr id="11" name="TextBox 10" descr="This flow chart can be filled in to create the SMART aim from key drivers and secondary driver/change ideas.">
            <a:extLst>
              <a:ext uri="{FF2B5EF4-FFF2-40B4-BE49-F238E27FC236}">
                <a16:creationId xmlns:a16="http://schemas.microsoft.com/office/drawing/2014/main" id="{AEB858D0-4640-4EAC-A503-A13603D83CDE}"/>
              </a:ext>
            </a:extLst>
          </p:cNvPr>
          <p:cNvSpPr txBox="1"/>
          <p:nvPr/>
        </p:nvSpPr>
        <p:spPr>
          <a:xfrm>
            <a:off x="7788691" y="1714458"/>
            <a:ext cx="4173199" cy="984885"/>
          </a:xfrm>
          <a:prstGeom prst="rect">
            <a:avLst/>
          </a:prstGeom>
          <a:solidFill>
            <a:schemeClr val="accent1">
              <a:lumMod val="20000"/>
              <a:lumOff val="80000"/>
            </a:schemeClr>
          </a:solidFill>
          <a:ln>
            <a:solidFill>
              <a:schemeClr val="tx1"/>
            </a:solidFill>
          </a:ln>
        </p:spPr>
        <p:txBody>
          <a:bodyPr wrap="square" lIns="121920" tIns="60960" rIns="121920" bIns="6096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27965" indent="-227965">
              <a:buChar char="•"/>
            </a:pPr>
            <a:r>
              <a:rPr lang="en-US" sz="1400" dirty="0">
                <a:ea typeface="Roboto"/>
                <a:cs typeface="Roboto"/>
              </a:rPr>
              <a:t>Develop flowsheet for DKD screening aligned with national screening guidelines</a:t>
            </a:r>
            <a:endParaRPr lang="en-US" sz="1800" dirty="0">
              <a:ea typeface="Roboto"/>
              <a:cs typeface="Arial"/>
            </a:endParaRPr>
          </a:p>
          <a:p>
            <a:pPr marL="227965" indent="-227965">
              <a:buChar char="•"/>
            </a:pPr>
            <a:r>
              <a:rPr lang="en-US" sz="1400" dirty="0">
                <a:ea typeface="Roboto"/>
                <a:cs typeface="Roboto"/>
              </a:rPr>
              <a:t>Integrate flowsheet into clinical settings for easy reference</a:t>
            </a:r>
          </a:p>
        </p:txBody>
      </p:sp>
      <p:sp>
        <p:nvSpPr>
          <p:cNvPr id="12" name="TextBox 11" descr="This flow chart can be filled in to create the SMART aim from key drivers and secondary driver/change ideas.">
            <a:extLst>
              <a:ext uri="{FF2B5EF4-FFF2-40B4-BE49-F238E27FC236}">
                <a16:creationId xmlns:a16="http://schemas.microsoft.com/office/drawing/2014/main" id="{08275210-2813-429C-BA2A-D94F5FB98F33}"/>
              </a:ext>
            </a:extLst>
          </p:cNvPr>
          <p:cNvSpPr txBox="1"/>
          <p:nvPr/>
        </p:nvSpPr>
        <p:spPr>
          <a:xfrm>
            <a:off x="7790220" y="2853905"/>
            <a:ext cx="4173199" cy="984885"/>
          </a:xfrm>
          <a:prstGeom prst="rect">
            <a:avLst/>
          </a:prstGeom>
          <a:solidFill>
            <a:schemeClr val="accent1">
              <a:lumMod val="20000"/>
              <a:lumOff val="80000"/>
            </a:schemeClr>
          </a:solidFill>
          <a:ln>
            <a:solidFill>
              <a:schemeClr val="tx1"/>
            </a:solidFill>
          </a:ln>
        </p:spPr>
        <p:txBody>
          <a:bodyPr wrap="square" lIns="121920" tIns="60960" rIns="121920" bIns="6096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27965" indent="-227965">
              <a:buChar char="•"/>
            </a:pPr>
            <a:r>
              <a:rPr lang="en-US" sz="1400" dirty="0">
                <a:ea typeface="Roboto"/>
                <a:cs typeface="Roboto"/>
              </a:rPr>
              <a:t>Review guidelines and flowsheet in departmental educational conferences</a:t>
            </a:r>
            <a:endParaRPr lang="en-US" sz="2000" dirty="0">
              <a:ea typeface="Roboto"/>
              <a:cs typeface="Arial"/>
            </a:endParaRPr>
          </a:p>
          <a:p>
            <a:pPr marL="227965" indent="-227965">
              <a:buChar char="•"/>
            </a:pPr>
            <a:r>
              <a:rPr lang="en-US" sz="1400" dirty="0">
                <a:ea typeface="Roboto"/>
                <a:cs typeface="Roboto"/>
              </a:rPr>
              <a:t>Review options for collecting repeat urine samples from patients</a:t>
            </a:r>
          </a:p>
        </p:txBody>
      </p:sp>
      <p:sp>
        <p:nvSpPr>
          <p:cNvPr id="13" name="TextBox 12" descr="This flow chart can be filled in to create the SMART aim from key drivers and secondary driver/change ideas.">
            <a:extLst>
              <a:ext uri="{FF2B5EF4-FFF2-40B4-BE49-F238E27FC236}">
                <a16:creationId xmlns:a16="http://schemas.microsoft.com/office/drawing/2014/main" id="{7F4AA00E-099A-42CA-9A48-4BBAC8198110}"/>
              </a:ext>
            </a:extLst>
          </p:cNvPr>
          <p:cNvSpPr txBox="1"/>
          <p:nvPr/>
        </p:nvSpPr>
        <p:spPr>
          <a:xfrm>
            <a:off x="7779043" y="4008789"/>
            <a:ext cx="4173199" cy="984885"/>
          </a:xfrm>
          <a:prstGeom prst="rect">
            <a:avLst/>
          </a:prstGeom>
          <a:solidFill>
            <a:schemeClr val="accent1">
              <a:lumMod val="20000"/>
              <a:lumOff val="80000"/>
            </a:schemeClr>
          </a:solidFill>
          <a:ln>
            <a:solidFill>
              <a:schemeClr val="tx1"/>
            </a:solidFill>
          </a:ln>
        </p:spPr>
        <p:txBody>
          <a:bodyPr wrap="square" lIns="121920" tIns="60960" rIns="121920" bIns="6096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27965" indent="-227965">
              <a:buChar char="•"/>
            </a:pPr>
            <a:r>
              <a:rPr lang="en-US" sz="1400" dirty="0">
                <a:ea typeface="Roboto"/>
                <a:cs typeface="Roboto"/>
              </a:rPr>
              <a:t>Have clinicians educate patients on repeat urine collection in clinic</a:t>
            </a:r>
            <a:endParaRPr lang="en-US"/>
          </a:p>
          <a:p>
            <a:pPr marL="227965" indent="-227965">
              <a:buChar char="•"/>
            </a:pPr>
            <a:r>
              <a:rPr lang="en-US" sz="1400" dirty="0">
                <a:ea typeface="Roboto"/>
                <a:cs typeface="Roboto"/>
              </a:rPr>
              <a:t>Provide urine collection instructions and extra urine cups for patient during clinic visit </a:t>
            </a:r>
          </a:p>
        </p:txBody>
      </p:sp>
      <p:sp>
        <p:nvSpPr>
          <p:cNvPr id="14" name="TextBox 13" descr="This flow chart can be filled in to create the SMART aim from key drivers and secondary driver/change ideas.">
            <a:extLst>
              <a:ext uri="{FF2B5EF4-FFF2-40B4-BE49-F238E27FC236}">
                <a16:creationId xmlns:a16="http://schemas.microsoft.com/office/drawing/2014/main" id="{4FF1ABA5-9734-41A5-869A-6B35EDA8CBCB}"/>
              </a:ext>
            </a:extLst>
          </p:cNvPr>
          <p:cNvSpPr txBox="1"/>
          <p:nvPr/>
        </p:nvSpPr>
        <p:spPr>
          <a:xfrm>
            <a:off x="7791560" y="5192762"/>
            <a:ext cx="4173199" cy="769441"/>
          </a:xfrm>
          <a:prstGeom prst="rect">
            <a:avLst/>
          </a:prstGeom>
          <a:solidFill>
            <a:schemeClr val="accent1">
              <a:lumMod val="20000"/>
              <a:lumOff val="80000"/>
            </a:schemeClr>
          </a:solidFill>
          <a:ln>
            <a:solidFill>
              <a:schemeClr val="tx1"/>
            </a:solidFill>
          </a:ln>
        </p:spPr>
        <p:txBody>
          <a:bodyPr wrap="square" lIns="121920" tIns="60960" rIns="121920" bIns="6096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27965" indent="-227965">
              <a:buChar char="•"/>
            </a:pPr>
            <a:r>
              <a:rPr lang="en-US" sz="1400" dirty="0">
                <a:ea typeface="Roboto"/>
                <a:cs typeface="Roboto"/>
              </a:rPr>
              <a:t>Hold sessions to review clinician questions and feedback regarding flowsheet</a:t>
            </a:r>
            <a:endParaRPr lang="en-US"/>
          </a:p>
          <a:p>
            <a:pPr marL="227965" indent="-227965">
              <a:buChar char="•"/>
            </a:pPr>
            <a:r>
              <a:rPr lang="en-US" sz="1400" dirty="0">
                <a:ea typeface="Roboto"/>
                <a:cs typeface="Roboto"/>
              </a:rPr>
              <a:t>Make changes to flowsheet based on feedback</a:t>
            </a:r>
          </a:p>
        </p:txBody>
      </p:sp>
      <p:cxnSp>
        <p:nvCxnSpPr>
          <p:cNvPr id="17" name="Straight Arrow Connector 16" descr="This flow chart can be filled in to create the SMART aim from key drivers and secondary driver/change ideas.">
            <a:extLst>
              <a:ext uri="{FF2B5EF4-FFF2-40B4-BE49-F238E27FC236}">
                <a16:creationId xmlns:a16="http://schemas.microsoft.com/office/drawing/2014/main" id="{0E5817E3-DDD6-4944-A73F-CD1C5DC3EC32}"/>
              </a:ext>
              <a:ext uri="{C183D7F6-B498-43B3-948B-1728B52AA6E4}">
                <adec:decorative xmlns:adec="http://schemas.microsoft.com/office/drawing/2017/decorative" val="1"/>
              </a:ext>
            </a:extLst>
          </p:cNvPr>
          <p:cNvCxnSpPr>
            <a:cxnSpLocks/>
          </p:cNvCxnSpPr>
          <p:nvPr/>
        </p:nvCxnSpPr>
        <p:spPr>
          <a:xfrm flipH="1">
            <a:off x="7008827" y="2023057"/>
            <a:ext cx="763709" cy="79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This flow chart can be filled in to create the SMART aim from key drivers and secondary driver/change ideas.">
            <a:extLst>
              <a:ext uri="{FF2B5EF4-FFF2-40B4-BE49-F238E27FC236}">
                <a16:creationId xmlns:a16="http://schemas.microsoft.com/office/drawing/2014/main" id="{C44D5306-42A6-41AA-B02C-742F4FC3E3F4}"/>
              </a:ext>
              <a:ext uri="{C183D7F6-B498-43B3-948B-1728B52AA6E4}">
                <adec:decorative xmlns:adec="http://schemas.microsoft.com/office/drawing/2017/decorative" val="1"/>
              </a:ext>
            </a:extLst>
          </p:cNvPr>
          <p:cNvCxnSpPr>
            <a:cxnSpLocks/>
          </p:cNvCxnSpPr>
          <p:nvPr/>
        </p:nvCxnSpPr>
        <p:spPr>
          <a:xfrm flipH="1">
            <a:off x="3693418" y="2026102"/>
            <a:ext cx="1225840" cy="311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This flow chart can be filled in to create the SMART aim from key drivers and secondary driver/change ideas.">
            <a:extLst>
              <a:ext uri="{FF2B5EF4-FFF2-40B4-BE49-F238E27FC236}">
                <a16:creationId xmlns:a16="http://schemas.microsoft.com/office/drawing/2014/main" id="{18B80FF2-F4B5-4A23-BA4B-F32CC2AF37F0}"/>
              </a:ext>
              <a:ext uri="{C183D7F6-B498-43B3-948B-1728B52AA6E4}">
                <adec:decorative xmlns:adec="http://schemas.microsoft.com/office/drawing/2017/decorative" val="1"/>
              </a:ext>
            </a:extLst>
          </p:cNvPr>
          <p:cNvCxnSpPr>
            <a:cxnSpLocks/>
            <a:stCxn id="6" idx="1"/>
          </p:cNvCxnSpPr>
          <p:nvPr/>
        </p:nvCxnSpPr>
        <p:spPr>
          <a:xfrm flipH="1" flipV="1">
            <a:off x="3703063" y="4047156"/>
            <a:ext cx="1203926" cy="176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descr="This flow chart can be filled in to create the SMART aim from key drivers and secondary driver/change ideas.">
            <a:extLst>
              <a:ext uri="{FF2B5EF4-FFF2-40B4-BE49-F238E27FC236}">
                <a16:creationId xmlns:a16="http://schemas.microsoft.com/office/drawing/2014/main" id="{11E63B87-3E4F-4B9D-B3B1-D9489604D4CF}"/>
              </a:ext>
              <a:ext uri="{C183D7F6-B498-43B3-948B-1728B52AA6E4}">
                <adec:decorative xmlns:adec="http://schemas.microsoft.com/office/drawing/2017/decorative" val="1"/>
              </a:ext>
            </a:extLst>
          </p:cNvPr>
          <p:cNvCxnSpPr>
            <a:cxnSpLocks/>
          </p:cNvCxnSpPr>
          <p:nvPr/>
        </p:nvCxnSpPr>
        <p:spPr>
          <a:xfrm flipH="1">
            <a:off x="3703063" y="3031578"/>
            <a:ext cx="1216195" cy="152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descr="This flow chart can be filled in to create the SMART aim from key drivers and secondary driver/change ideas.">
            <a:extLst>
              <a:ext uri="{FF2B5EF4-FFF2-40B4-BE49-F238E27FC236}">
                <a16:creationId xmlns:a16="http://schemas.microsoft.com/office/drawing/2014/main" id="{B527C67B-EAF2-4697-B88B-8679572E569D}"/>
              </a:ext>
              <a:ext uri="{C183D7F6-B498-43B3-948B-1728B52AA6E4}">
                <adec:decorative xmlns:adec="http://schemas.microsoft.com/office/drawing/2017/decorative" val="1"/>
              </a:ext>
            </a:extLst>
          </p:cNvPr>
          <p:cNvCxnSpPr>
            <a:cxnSpLocks/>
          </p:cNvCxnSpPr>
          <p:nvPr/>
        </p:nvCxnSpPr>
        <p:spPr>
          <a:xfrm flipH="1" flipV="1">
            <a:off x="3703063" y="4823712"/>
            <a:ext cx="1192749" cy="313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descr="This flow chart can be filled in to create the SMART aim from key drivers and secondary driver/change ideas.">
            <a:extLst>
              <a:ext uri="{FF2B5EF4-FFF2-40B4-BE49-F238E27FC236}">
                <a16:creationId xmlns:a16="http://schemas.microsoft.com/office/drawing/2014/main" id="{B42B5106-A0C3-487C-983C-E1FC0F843A09}"/>
              </a:ext>
              <a:ext uri="{C183D7F6-B498-43B3-948B-1728B52AA6E4}">
                <adec:decorative xmlns:adec="http://schemas.microsoft.com/office/drawing/2017/decorative" val="1"/>
              </a:ext>
            </a:extLst>
          </p:cNvPr>
          <p:cNvCxnSpPr/>
          <p:nvPr/>
        </p:nvCxnSpPr>
        <p:spPr>
          <a:xfrm flipH="1">
            <a:off x="7036148" y="3125361"/>
            <a:ext cx="704491" cy="34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descr="This flow chart can be filled in to create the SMART aim from key drivers and secondary driver/change ideas.">
            <a:extLst>
              <a:ext uri="{FF2B5EF4-FFF2-40B4-BE49-F238E27FC236}">
                <a16:creationId xmlns:a16="http://schemas.microsoft.com/office/drawing/2014/main" id="{F3FDDA0F-38B3-47FA-A295-E385D68A9ACD}"/>
              </a:ext>
              <a:ext uri="{C183D7F6-B498-43B3-948B-1728B52AA6E4}">
                <adec:decorative xmlns:adec="http://schemas.microsoft.com/office/drawing/2017/decorative" val="1"/>
              </a:ext>
            </a:extLst>
          </p:cNvPr>
          <p:cNvCxnSpPr/>
          <p:nvPr/>
        </p:nvCxnSpPr>
        <p:spPr>
          <a:xfrm flipH="1">
            <a:off x="7036827" y="4281601"/>
            <a:ext cx="704491" cy="34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descr="This flow chart can be filled in to create the SMART aim from key drivers and secondary driver/change ideas.">
            <a:extLst>
              <a:ext uri="{FF2B5EF4-FFF2-40B4-BE49-F238E27FC236}">
                <a16:creationId xmlns:a16="http://schemas.microsoft.com/office/drawing/2014/main" id="{FA670463-A21C-4864-9BB3-38D7A20A25CA}"/>
              </a:ext>
              <a:ext uri="{C183D7F6-B498-43B3-948B-1728B52AA6E4}">
                <adec:decorative xmlns:adec="http://schemas.microsoft.com/office/drawing/2017/decorative" val="1"/>
              </a:ext>
            </a:extLst>
          </p:cNvPr>
          <p:cNvCxnSpPr/>
          <p:nvPr/>
        </p:nvCxnSpPr>
        <p:spPr>
          <a:xfrm flipH="1">
            <a:off x="7073137" y="5418550"/>
            <a:ext cx="704491" cy="34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3826B635-A181-8CFA-02A0-264A1D6B99B4}"/>
              </a:ext>
            </a:extLst>
          </p:cNvPr>
          <p:cNvSpPr>
            <a:spLocks noGrp="1"/>
          </p:cNvSpPr>
          <p:nvPr>
            <p:ph type="sldNum" sz="quarter" idx="12"/>
          </p:nvPr>
        </p:nvSpPr>
        <p:spPr/>
        <p:txBody>
          <a:bodyPr/>
          <a:lstStyle/>
          <a:p>
            <a:fld id="{EDA472AE-FF42-7F4F-86F0-AC4622453C8E}" type="slidenum">
              <a:rPr lang="en-US" smtClean="0"/>
              <a:pPr/>
              <a:t>33</a:t>
            </a:fld>
            <a:endParaRPr lang="en-US"/>
          </a:p>
        </p:txBody>
      </p:sp>
    </p:spTree>
    <p:extLst>
      <p:ext uri="{BB962C8B-B14F-4D97-AF65-F5344CB8AC3E}">
        <p14:creationId xmlns:p14="http://schemas.microsoft.com/office/powerpoint/2010/main" val="2041074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 y="0"/>
            <a:ext cx="11610753" cy="1373830"/>
          </a:xfrm>
          <a:prstGeom prst="rect">
            <a:avLst/>
          </a:prstGeom>
          <a:solidFill>
            <a:schemeClr val="accent1">
              <a:lumMod val="20000"/>
              <a:lumOff val="80000"/>
            </a:schemeClr>
          </a:solidFill>
        </p:spPr>
        <p:txBody>
          <a:bodyPr spcFirstLastPara="1" vert="horz" wrap="square" lIns="121900" tIns="121900" rIns="121900" bIns="121900" rtlCol="0" anchor="t" anchorCtr="0">
            <a:normAutofit fontScale="90000"/>
          </a:bodyPr>
          <a:lstStyle/>
          <a:p>
            <a:br>
              <a:rPr lang="en" b="1" dirty="0"/>
            </a:br>
            <a:r>
              <a:rPr lang="en" b="1" dirty="0"/>
              <a:t> PDSA Cycles:</a:t>
            </a:r>
            <a:endParaRPr lang="en" b="1" dirty="0">
              <a:ea typeface="Calibri Light"/>
              <a:cs typeface="Calibri Light"/>
            </a:endParaRPr>
          </a:p>
        </p:txBody>
      </p:sp>
      <p:graphicFrame>
        <p:nvGraphicFramePr>
          <p:cNvPr id="2" name="Table 1">
            <a:extLst>
              <a:ext uri="{FF2B5EF4-FFF2-40B4-BE49-F238E27FC236}">
                <a16:creationId xmlns:a16="http://schemas.microsoft.com/office/drawing/2014/main" id="{99E3033B-1FE3-300D-2076-9733003D36F9}"/>
              </a:ext>
            </a:extLst>
          </p:cNvPr>
          <p:cNvGraphicFramePr>
            <a:graphicFrameLocks noGrp="1"/>
          </p:cNvGraphicFramePr>
          <p:nvPr/>
        </p:nvGraphicFramePr>
        <p:xfrm>
          <a:off x="795904" y="1715545"/>
          <a:ext cx="9855372" cy="4071010"/>
        </p:xfrm>
        <a:graphic>
          <a:graphicData uri="http://schemas.openxmlformats.org/drawingml/2006/table">
            <a:tbl>
              <a:tblPr firstRow="1" bandRow="1">
                <a:tableStyleId>{8A107856-5554-42FB-B03E-39F5DBC370BA}</a:tableStyleId>
              </a:tblPr>
              <a:tblGrid>
                <a:gridCol w="3285124">
                  <a:extLst>
                    <a:ext uri="{9D8B030D-6E8A-4147-A177-3AD203B41FA5}">
                      <a16:colId xmlns:a16="http://schemas.microsoft.com/office/drawing/2014/main" val="3362329181"/>
                    </a:ext>
                  </a:extLst>
                </a:gridCol>
                <a:gridCol w="3285124">
                  <a:extLst>
                    <a:ext uri="{9D8B030D-6E8A-4147-A177-3AD203B41FA5}">
                      <a16:colId xmlns:a16="http://schemas.microsoft.com/office/drawing/2014/main" val="883703392"/>
                    </a:ext>
                  </a:extLst>
                </a:gridCol>
                <a:gridCol w="3285124">
                  <a:extLst>
                    <a:ext uri="{9D8B030D-6E8A-4147-A177-3AD203B41FA5}">
                      <a16:colId xmlns:a16="http://schemas.microsoft.com/office/drawing/2014/main" val="767455585"/>
                    </a:ext>
                  </a:extLst>
                </a:gridCol>
              </a:tblGrid>
              <a:tr h="424712">
                <a:tc>
                  <a:txBody>
                    <a:bodyPr/>
                    <a:lstStyle/>
                    <a:p>
                      <a:endParaRPr lang="en-US" dirty="0"/>
                    </a:p>
                  </a:txBody>
                  <a:tcPr/>
                </a:tc>
                <a:tc>
                  <a:txBody>
                    <a:bodyPr/>
                    <a:lstStyle/>
                    <a:p>
                      <a:r>
                        <a:rPr lang="en-US" dirty="0"/>
                        <a:t>Cycle 1 (completed)</a:t>
                      </a:r>
                    </a:p>
                  </a:txBody>
                  <a:tcPr/>
                </a:tc>
                <a:tc>
                  <a:txBody>
                    <a:bodyPr/>
                    <a:lstStyle/>
                    <a:p>
                      <a:r>
                        <a:rPr lang="en-US" dirty="0"/>
                        <a:t>Cycle 2 (pending)</a:t>
                      </a:r>
                    </a:p>
                  </a:txBody>
                  <a:tcPr/>
                </a:tc>
                <a:extLst>
                  <a:ext uri="{0D108BD9-81ED-4DB2-BD59-A6C34878D82A}">
                    <a16:rowId xmlns:a16="http://schemas.microsoft.com/office/drawing/2014/main" val="3271617437"/>
                  </a:ext>
                </a:extLst>
              </a:tr>
              <a:tr h="2183258">
                <a:tc>
                  <a:txBody>
                    <a:bodyPr/>
                    <a:lstStyle/>
                    <a:p>
                      <a:r>
                        <a:rPr lang="en-US" b="1" dirty="0"/>
                        <a:t>Intervention</a:t>
                      </a:r>
                    </a:p>
                  </a:txBody>
                  <a:tcPr/>
                </a:tc>
                <a:tc>
                  <a:txBody>
                    <a:bodyPr/>
                    <a:lstStyle/>
                    <a:p>
                      <a:pPr marL="0" indent="0">
                        <a:buNone/>
                      </a:pPr>
                      <a:r>
                        <a:rPr lang="en-US" dirty="0"/>
                        <a:t>Developed new DKD screening flowsheet for provider use</a:t>
                      </a:r>
                    </a:p>
                    <a:p>
                      <a:pPr marL="0" lvl="0" indent="0">
                        <a:buNone/>
                      </a:pPr>
                      <a:endParaRPr lang="en-US" dirty="0"/>
                    </a:p>
                    <a:p>
                      <a:pPr marL="0" lvl="0" indent="0">
                        <a:buNone/>
                      </a:pPr>
                      <a:r>
                        <a:rPr lang="en-US" dirty="0"/>
                        <a:t>Conducted educational session with providers reviewing current screening guidelines and flowsheet</a:t>
                      </a:r>
                    </a:p>
                  </a:txBody>
                  <a:tcPr/>
                </a:tc>
                <a:tc>
                  <a:txBody>
                    <a:bodyPr/>
                    <a:lstStyle/>
                    <a:p>
                      <a:pPr marL="0" lvl="0" indent="0" algn="l">
                        <a:lnSpc>
                          <a:spcPct val="100000"/>
                        </a:lnSpc>
                        <a:buNone/>
                      </a:pPr>
                      <a:r>
                        <a:rPr lang="en-US" sz="1800" u="none" strike="noStrike" baseline="0" noProof="0" dirty="0">
                          <a:solidFill>
                            <a:srgbClr val="000000"/>
                          </a:solidFill>
                        </a:rPr>
                        <a:t>Place clinical flowsheets in provider rooms</a:t>
                      </a:r>
                      <a:endParaRPr lang="en-US" dirty="0"/>
                    </a:p>
                    <a:p>
                      <a:pPr marL="0" lvl="0" indent="0" algn="l">
                        <a:lnSpc>
                          <a:spcPct val="100000"/>
                        </a:lnSpc>
                        <a:buNone/>
                      </a:pPr>
                      <a:endParaRPr lang="en-US" sz="1800" u="none" strike="noStrike" baseline="0" noProof="0" dirty="0">
                        <a:solidFill>
                          <a:srgbClr val="000000"/>
                        </a:solidFill>
                      </a:endParaRPr>
                    </a:p>
                    <a:p>
                      <a:pPr marL="0" lvl="0" indent="0" algn="l">
                        <a:lnSpc>
                          <a:spcPct val="100000"/>
                        </a:lnSpc>
                        <a:buNone/>
                      </a:pPr>
                      <a:r>
                        <a:rPr lang="en-US" sz="1800" u="none" strike="noStrike" baseline="0" noProof="0" dirty="0">
                          <a:solidFill>
                            <a:srgbClr val="000000"/>
                          </a:solidFill>
                        </a:rPr>
                        <a:t>Provide urine collection instruction handout and urine collection cups regularly to patients</a:t>
                      </a:r>
                      <a:endParaRPr lang="en-US"/>
                    </a:p>
                  </a:txBody>
                  <a:tcPr/>
                </a:tc>
                <a:extLst>
                  <a:ext uri="{0D108BD9-81ED-4DB2-BD59-A6C34878D82A}">
                    <a16:rowId xmlns:a16="http://schemas.microsoft.com/office/drawing/2014/main" val="1872376181"/>
                  </a:ext>
                </a:extLst>
              </a:tr>
              <a:tr h="1056842">
                <a:tc>
                  <a:txBody>
                    <a:bodyPr/>
                    <a:lstStyle/>
                    <a:p>
                      <a:r>
                        <a:rPr lang="en-US" b="1" dirty="0"/>
                        <a:t>Assessment</a:t>
                      </a:r>
                    </a:p>
                  </a:txBody>
                  <a:tcPr/>
                </a:tc>
                <a:tc>
                  <a:txBody>
                    <a:bodyPr/>
                    <a:lstStyle/>
                    <a:p>
                      <a:pPr marL="0" indent="0">
                        <a:buNone/>
                      </a:pPr>
                      <a:r>
                        <a:rPr lang="en-US" dirty="0"/>
                        <a:t>Reassessed knowledge via same provider survey 3 months later</a:t>
                      </a:r>
                    </a:p>
                  </a:txBody>
                  <a:tcPr/>
                </a:tc>
                <a:tc>
                  <a:txBody>
                    <a:bodyPr/>
                    <a:lstStyle/>
                    <a:p>
                      <a:pPr lvl="0">
                        <a:buNone/>
                      </a:pPr>
                      <a:r>
                        <a:rPr lang="en-US" sz="1800" u="none" strike="noStrike" baseline="0" noProof="0" dirty="0">
                          <a:solidFill>
                            <a:srgbClr val="000000"/>
                          </a:solidFill>
                        </a:rPr>
                        <a:t>Perform repeat chart review to assess percentage of patients with abnormal sample who have repeat sample obtained within 6 months</a:t>
                      </a:r>
                      <a:endParaRPr lang="en-US" dirty="0"/>
                    </a:p>
                  </a:txBody>
                  <a:tcPr/>
                </a:tc>
                <a:extLst>
                  <a:ext uri="{0D108BD9-81ED-4DB2-BD59-A6C34878D82A}">
                    <a16:rowId xmlns:a16="http://schemas.microsoft.com/office/drawing/2014/main" val="251395206"/>
                  </a:ext>
                </a:extLst>
              </a:tr>
            </a:tbl>
          </a:graphicData>
        </a:graphic>
      </p:graphicFrame>
      <p:sp>
        <p:nvSpPr>
          <p:cNvPr id="4" name="Slide Number Placeholder 3">
            <a:extLst>
              <a:ext uri="{FF2B5EF4-FFF2-40B4-BE49-F238E27FC236}">
                <a16:creationId xmlns:a16="http://schemas.microsoft.com/office/drawing/2014/main" id="{EB5B2193-D534-925A-1F8E-AF670894E9B6}"/>
              </a:ext>
            </a:extLst>
          </p:cNvPr>
          <p:cNvSpPr>
            <a:spLocks noGrp="1"/>
          </p:cNvSpPr>
          <p:nvPr>
            <p:ph type="sldNum" sz="quarter" idx="12"/>
          </p:nvPr>
        </p:nvSpPr>
        <p:spPr/>
        <p:txBody>
          <a:bodyPr/>
          <a:lstStyle/>
          <a:p>
            <a:fld id="{EDA472AE-FF42-7F4F-86F0-AC4622453C8E}"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9C2AE7BD-C86E-BB8D-DDE1-2552261AC527}"/>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C69515EB-7AF2-8AB3-D4A7-EDA8E10227CE}"/>
              </a:ext>
            </a:extLst>
          </p:cNvPr>
          <p:cNvSpPr>
            <a:spLocks noGrp="1"/>
          </p:cNvSpPr>
          <p:nvPr>
            <p:ph type="title"/>
          </p:nvPr>
        </p:nvSpPr>
        <p:spPr>
          <a:xfrm>
            <a:off x="256674" y="284915"/>
            <a:ext cx="10515600" cy="1325563"/>
          </a:xfrm>
        </p:spPr>
        <p:txBody>
          <a:bodyPr/>
          <a:lstStyle/>
          <a:p>
            <a:r>
              <a:rPr lang="en-US" dirty="0">
                <a:ea typeface="Calibri Light"/>
                <a:cs typeface="Calibri Light"/>
              </a:rPr>
              <a:t>Provider Flowsheet Development</a:t>
            </a:r>
            <a:endParaRPr lang="en-US" dirty="0"/>
          </a:p>
        </p:txBody>
      </p:sp>
      <p:pic>
        <p:nvPicPr>
          <p:cNvPr id="5" name="Picture 4" descr="A screenshot of a diagram&#10;&#10;AI-generated content may be incorrect.">
            <a:extLst>
              <a:ext uri="{FF2B5EF4-FFF2-40B4-BE49-F238E27FC236}">
                <a16:creationId xmlns:a16="http://schemas.microsoft.com/office/drawing/2014/main" id="{173E0DD6-BD34-2A85-05D5-E2B8FA18788C}"/>
              </a:ext>
            </a:extLst>
          </p:cNvPr>
          <p:cNvPicPr>
            <a:picLocks noChangeAspect="1"/>
          </p:cNvPicPr>
          <p:nvPr/>
        </p:nvPicPr>
        <p:blipFill>
          <a:blip r:embed="rId3"/>
          <a:srcRect b="8553"/>
          <a:stretch>
            <a:fillRect/>
          </a:stretch>
        </p:blipFill>
        <p:spPr>
          <a:xfrm>
            <a:off x="116306" y="1354389"/>
            <a:ext cx="11357810" cy="4682206"/>
          </a:xfrm>
          <a:prstGeom prst="rect">
            <a:avLst/>
          </a:prstGeom>
          <a:noFill/>
        </p:spPr>
      </p:pic>
      <p:sp>
        <p:nvSpPr>
          <p:cNvPr id="18" name="Slide Number Placeholder 4">
            <a:extLst>
              <a:ext uri="{FF2B5EF4-FFF2-40B4-BE49-F238E27FC236}">
                <a16:creationId xmlns:a16="http://schemas.microsoft.com/office/drawing/2014/main" id="{30D05345-D505-1BA4-079F-9CB5ED1CD2BC}"/>
              </a:ext>
            </a:extLst>
          </p:cNvPr>
          <p:cNvSpPr>
            <a:spLocks noGrp="1"/>
          </p:cNvSpPr>
          <p:nvPr>
            <p:ph type="sldNum" sz="quarter" idx="12"/>
          </p:nvPr>
        </p:nvSpPr>
        <p:spPr>
          <a:xfrm>
            <a:off x="8610600" y="6356350"/>
            <a:ext cx="2743200" cy="365125"/>
          </a:xfrm>
        </p:spPr>
        <p:txBody>
          <a:bodyPr/>
          <a:lstStyle/>
          <a:p>
            <a:pPr>
              <a:spcAft>
                <a:spcPts val="600"/>
              </a:spcAft>
            </a:pPr>
            <a:fld id="{EDA472AE-FF42-7F4F-86F0-AC4622453C8E}" type="slidenum">
              <a:rPr lang="en-US" smtClean="0"/>
              <a:pPr>
                <a:spcAft>
                  <a:spcPts val="600"/>
                </a:spcAft>
              </a:pPr>
              <a:t>35</a:t>
            </a:fld>
            <a:endParaRPr lang="en-US"/>
          </a:p>
        </p:txBody>
      </p:sp>
      <p:cxnSp>
        <p:nvCxnSpPr>
          <p:cNvPr id="6" name="Straight Arrow Connector 5">
            <a:extLst>
              <a:ext uri="{FF2B5EF4-FFF2-40B4-BE49-F238E27FC236}">
                <a16:creationId xmlns:a16="http://schemas.microsoft.com/office/drawing/2014/main" id="{F5BB0009-4224-1419-178B-8C5A18CB7A52}"/>
              </a:ext>
            </a:extLst>
          </p:cNvPr>
          <p:cNvCxnSpPr/>
          <p:nvPr/>
        </p:nvCxnSpPr>
        <p:spPr>
          <a:xfrm>
            <a:off x="6015788" y="1353552"/>
            <a:ext cx="30079" cy="4682289"/>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283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C9EF27D6-4ABC-F6C6-613F-19286814E930}"/>
            </a:ext>
          </a:extLst>
        </p:cNvPr>
        <p:cNvGrpSpPr/>
        <p:nvPr/>
      </p:nvGrpSpPr>
      <p:grpSpPr>
        <a:xfrm>
          <a:off x="0" y="0"/>
          <a:ext cx="0" cy="0"/>
          <a:chOff x="0" y="0"/>
          <a:chExt cx="0" cy="0"/>
        </a:xfrm>
      </p:grpSpPr>
      <p:sp>
        <p:nvSpPr>
          <p:cNvPr id="111" name="Google Shape;111;p20">
            <a:extLst>
              <a:ext uri="{FF2B5EF4-FFF2-40B4-BE49-F238E27FC236}">
                <a16:creationId xmlns:a16="http://schemas.microsoft.com/office/drawing/2014/main" id="{274B6CBA-AD6A-97E1-C251-83C3859B3A66}"/>
              </a:ext>
            </a:extLst>
          </p:cNvPr>
          <p:cNvSpPr txBox="1">
            <a:spLocks noGrp="1"/>
          </p:cNvSpPr>
          <p:nvPr>
            <p:ph type="title"/>
          </p:nvPr>
        </p:nvSpPr>
        <p:spPr>
          <a:xfrm>
            <a:off x="216568" y="-226428"/>
            <a:ext cx="10515600" cy="1325563"/>
          </a:xfrm>
        </p:spPr>
        <p:txBody>
          <a:bodyPr spcFirstLastPara="1" vert="horz" lIns="91440" tIns="45720" rIns="91440" bIns="45720" rtlCol="0" anchor="ctr" anchorCtr="0">
            <a:normAutofit/>
          </a:bodyPr>
          <a:lstStyle/>
          <a:p>
            <a:br>
              <a:rPr lang="en-US" b="1" kern="1200">
                <a:latin typeface="+mj-lt"/>
                <a:ea typeface="+mj-ea"/>
                <a:cs typeface="+mj-cs"/>
              </a:rPr>
            </a:br>
            <a:r>
              <a:rPr lang="en-US" b="1" kern="1200">
                <a:latin typeface="+mj-lt"/>
                <a:ea typeface="+mj-ea"/>
                <a:cs typeface="+mj-cs"/>
              </a:rPr>
              <a:t> Post Cycle 1 Results:</a:t>
            </a:r>
          </a:p>
        </p:txBody>
      </p:sp>
      <p:sp>
        <p:nvSpPr>
          <p:cNvPr id="3" name="TextBox 2">
            <a:extLst>
              <a:ext uri="{FF2B5EF4-FFF2-40B4-BE49-F238E27FC236}">
                <a16:creationId xmlns:a16="http://schemas.microsoft.com/office/drawing/2014/main" id="{A1DC7F86-C7B5-C121-47EB-E3C2738F46BC}"/>
              </a:ext>
            </a:extLst>
          </p:cNvPr>
          <p:cNvSpPr txBox="1"/>
          <p:nvPr/>
        </p:nvSpPr>
        <p:spPr>
          <a:xfrm>
            <a:off x="285356" y="1389163"/>
            <a:ext cx="3931920" cy="435133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28600" indent="-228600" defTabSz="914400">
              <a:lnSpc>
                <a:spcPct val="90000"/>
              </a:lnSpc>
              <a:spcBef>
                <a:spcPts val="1000"/>
              </a:spcBef>
              <a:buFont typeface="Arial" panose="020B0604020202020204" pitchFamily="34" charset="0"/>
              <a:buChar char="•"/>
            </a:pPr>
            <a:r>
              <a:rPr lang="en-US" i="1" dirty="0">
                <a:ea typeface="Calibri"/>
                <a:cs typeface="Calibri"/>
              </a:rPr>
              <a:t>Question 1:</a:t>
            </a:r>
            <a:r>
              <a:rPr lang="en-US" dirty="0">
                <a:ea typeface="Calibri"/>
                <a:cs typeface="Calibri"/>
              </a:rPr>
              <a:t> </a:t>
            </a:r>
            <a:r>
              <a:rPr lang="en-US" dirty="0">
                <a:solidFill>
                  <a:srgbClr val="000000"/>
                </a:solidFill>
                <a:latin typeface="Calibri"/>
                <a:ea typeface="Calibri"/>
                <a:cs typeface="Calibri"/>
              </a:rPr>
              <a:t>                                           How often do you screen for diabetic nephropathy in patients with T1D?</a:t>
            </a:r>
          </a:p>
          <a:p>
            <a:pPr defTabSz="914400">
              <a:lnSpc>
                <a:spcPct val="90000"/>
              </a:lnSpc>
              <a:spcBef>
                <a:spcPts val="1000"/>
              </a:spcBef>
            </a:pPr>
            <a:endParaRPr lang="en-US" dirty="0">
              <a:ea typeface="Calibri"/>
              <a:cs typeface="Calibri"/>
            </a:endParaRPr>
          </a:p>
          <a:p>
            <a:pPr marL="228600" indent="-228600" defTabSz="914400">
              <a:lnSpc>
                <a:spcPct val="90000"/>
              </a:lnSpc>
              <a:spcBef>
                <a:spcPts val="1000"/>
              </a:spcBef>
              <a:buFont typeface="Arial" panose="020B0604020202020204" pitchFamily="34" charset="0"/>
              <a:buChar char="•"/>
            </a:pPr>
            <a:r>
              <a:rPr lang="en-US" i="1" dirty="0"/>
              <a:t>Question 2:   </a:t>
            </a:r>
            <a:r>
              <a:rPr lang="en-US" dirty="0"/>
              <a:t>                                            What is the time frame for collection of positive urine samples for which a patient would meet criteria for diabetic nephropathy? </a:t>
            </a:r>
            <a:endParaRPr lang="en-US" dirty="0">
              <a:ea typeface="Calibri"/>
              <a:cs typeface="Calibri"/>
            </a:endParaRPr>
          </a:p>
          <a:p>
            <a:pPr defTabSz="914400">
              <a:lnSpc>
                <a:spcPct val="90000"/>
              </a:lnSpc>
              <a:spcBef>
                <a:spcPts val="1000"/>
              </a:spcBef>
            </a:pPr>
            <a:endParaRPr lang="en-US" dirty="0">
              <a:ea typeface="Calibri"/>
              <a:cs typeface="Calibri"/>
            </a:endParaRPr>
          </a:p>
          <a:p>
            <a:pPr marL="228600" indent="-228600" defTabSz="914400">
              <a:lnSpc>
                <a:spcPct val="90000"/>
              </a:lnSpc>
              <a:spcBef>
                <a:spcPts val="1000"/>
              </a:spcBef>
              <a:buFont typeface="Arial" panose="020B0604020202020204" pitchFamily="34" charset="0"/>
              <a:buChar char="•"/>
            </a:pPr>
            <a:r>
              <a:rPr lang="en-US" i="1" dirty="0"/>
              <a:t>Question 3:</a:t>
            </a:r>
            <a:r>
              <a:rPr lang="en-US" dirty="0"/>
              <a:t> If the initial sample demonstrates elevated microalbumin, when would you obtain the next sample ideally (assuming all samples are done correctly)? </a:t>
            </a:r>
            <a:endParaRPr lang="en-US" dirty="0">
              <a:ea typeface="Calibri"/>
              <a:cs typeface="Calibri"/>
            </a:endParaRPr>
          </a:p>
          <a:p>
            <a:pPr marL="228600" indent="-228600" defTabSz="914400">
              <a:lnSpc>
                <a:spcPct val="90000"/>
              </a:lnSpc>
              <a:spcBef>
                <a:spcPts val="1000"/>
              </a:spcBef>
              <a:buFont typeface="Arial" panose="020B0604020202020204" pitchFamily="34" charset="0"/>
              <a:buChar char="•"/>
            </a:pPr>
            <a:endParaRPr lang="en-US" dirty="0"/>
          </a:p>
          <a:p>
            <a:pPr marL="228600" indent="-228600" defTabSz="914400">
              <a:lnSpc>
                <a:spcPct val="90000"/>
              </a:lnSpc>
              <a:spcBef>
                <a:spcPts val="1000"/>
              </a:spcBef>
              <a:buFont typeface="Arial" panose="020B0604020202020204" pitchFamily="34" charset="0"/>
              <a:buChar char="•"/>
            </a:pPr>
            <a:endParaRPr lang="en-US" dirty="0">
              <a:ea typeface="Calibri" panose="020F0502020204030204"/>
              <a:cs typeface="Calibri" panose="020F0502020204030204"/>
            </a:endParaRPr>
          </a:p>
        </p:txBody>
      </p:sp>
      <p:sp>
        <p:nvSpPr>
          <p:cNvPr id="121" name="Slide Number Placeholder 5">
            <a:extLst>
              <a:ext uri="{FF2B5EF4-FFF2-40B4-BE49-F238E27FC236}">
                <a16:creationId xmlns:a16="http://schemas.microsoft.com/office/drawing/2014/main" id="{F96C9A30-7597-DB36-5EFC-33EA3E9931BA}"/>
              </a:ext>
            </a:extLst>
          </p:cNvPr>
          <p:cNvSpPr>
            <a:spLocks noGrp="1"/>
          </p:cNvSpPr>
          <p:nvPr>
            <p:ph type="sldNum" sz="quarter" idx="12"/>
          </p:nvPr>
        </p:nvSpPr>
        <p:spPr>
          <a:xfrm>
            <a:off x="8610600" y="6356350"/>
            <a:ext cx="2743200" cy="365125"/>
          </a:xfrm>
        </p:spPr>
        <p:txBody>
          <a:bodyPr/>
          <a:lstStyle/>
          <a:p>
            <a:pPr>
              <a:spcAft>
                <a:spcPts val="600"/>
              </a:spcAft>
            </a:pPr>
            <a:fld id="{EDA472AE-FF42-7F4F-86F0-AC4622453C8E}" type="slidenum">
              <a:rPr lang="en-US" smtClean="0"/>
              <a:pPr>
                <a:spcAft>
                  <a:spcPts val="600"/>
                </a:spcAft>
              </a:pPr>
              <a:t>36</a:t>
            </a:fld>
            <a:endParaRPr lang="en-US"/>
          </a:p>
        </p:txBody>
      </p:sp>
      <p:graphicFrame>
        <p:nvGraphicFramePr>
          <p:cNvPr id="7" name="Chart 6" descr="Chart type: Clustered Column. 'Pre-Survey', 'Post-Survey' by 'Field1'&#10;&#10;Description automatically generated">
            <a:extLst>
              <a:ext uri="{FF2B5EF4-FFF2-40B4-BE49-F238E27FC236}">
                <a16:creationId xmlns:a16="http://schemas.microsoft.com/office/drawing/2014/main" id="{B9E43A6F-5519-CA32-BEC4-05F7FDADD12C}"/>
              </a:ext>
            </a:extLst>
          </p:cNvPr>
          <p:cNvGraphicFramePr>
            <a:graphicFrameLocks/>
          </p:cNvGraphicFramePr>
          <p:nvPr/>
        </p:nvGraphicFramePr>
        <p:xfrm>
          <a:off x="4648888" y="1317299"/>
          <a:ext cx="6504494" cy="4353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449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8A3A-874A-45B9-EBE5-72194C41C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DD0FA-8E4F-B158-6A09-1ACDA618E8BA}"/>
              </a:ext>
            </a:extLst>
          </p:cNvPr>
          <p:cNvSpPr>
            <a:spLocks noGrp="1"/>
          </p:cNvSpPr>
          <p:nvPr>
            <p:ph type="title"/>
          </p:nvPr>
        </p:nvSpPr>
        <p:spPr/>
        <p:txBody>
          <a:bodyPr anchor="t">
            <a:normAutofit/>
          </a:bodyPr>
          <a:lstStyle/>
          <a:p>
            <a:r>
              <a:rPr lang="en-US" dirty="0"/>
              <a:t>References</a:t>
            </a:r>
          </a:p>
        </p:txBody>
      </p:sp>
      <p:sp>
        <p:nvSpPr>
          <p:cNvPr id="3" name="Content Placeholder 2">
            <a:extLst>
              <a:ext uri="{FF2B5EF4-FFF2-40B4-BE49-F238E27FC236}">
                <a16:creationId xmlns:a16="http://schemas.microsoft.com/office/drawing/2014/main" id="{702417C9-EB39-7A91-822D-B4B2017F8418}"/>
              </a:ext>
            </a:extLst>
          </p:cNvPr>
          <p:cNvSpPr>
            <a:spLocks noGrp="1"/>
          </p:cNvSpPr>
          <p:nvPr>
            <p:ph sz="half" idx="1"/>
          </p:nvPr>
        </p:nvSpPr>
        <p:spPr>
          <a:xfrm>
            <a:off x="988094" y="1227175"/>
            <a:ext cx="8358051" cy="4780219"/>
          </a:xfrm>
        </p:spPr>
        <p:txBody>
          <a:bodyPr>
            <a:normAutofit/>
          </a:bodyPr>
          <a:lstStyle/>
          <a:p>
            <a:pPr marL="0" indent="0" fontAlgn="base">
              <a:buNone/>
            </a:pPr>
            <a:r>
              <a:rPr lang="en-US" sz="1600" dirty="0" err="1"/>
              <a:t>Afkarian</a:t>
            </a:r>
            <a:r>
              <a:rPr lang="en-US" sz="1600" dirty="0"/>
              <a:t> M. (2015). Diabetic kidney disease in children and adolescents. </a:t>
            </a:r>
            <a:r>
              <a:rPr lang="en-US" sz="1600" i="1" dirty="0"/>
              <a:t>Pediatric nephrology (Berlin, Germany)</a:t>
            </a:r>
            <a:r>
              <a:rPr lang="en-US" sz="1600" dirty="0"/>
              <a:t>, </a:t>
            </a:r>
            <a:r>
              <a:rPr lang="en-US" sz="1600" i="1" dirty="0"/>
              <a:t>30</a:t>
            </a:r>
            <a:r>
              <a:rPr lang="en-US" sz="1600" dirty="0"/>
              <a:t>(1), 65–71. https://doi.org/10.1007/s00467-014-2796-5</a:t>
            </a:r>
          </a:p>
          <a:p>
            <a:pPr marL="0" indent="0" fontAlgn="base">
              <a:buNone/>
            </a:pPr>
            <a:r>
              <a:rPr lang="en-US" sz="1600" dirty="0"/>
              <a:t>Children and adolescents: Standards of Care in Diabetes—2025." </a:t>
            </a:r>
            <a:r>
              <a:rPr lang="en-US" sz="1600" i="1" dirty="0"/>
              <a:t>Diabetes Care</a:t>
            </a:r>
            <a:r>
              <a:rPr lang="en-US" sz="1600" dirty="0"/>
              <a:t> 48, no. Supplement_1 (2025): S283-S305</a:t>
            </a:r>
          </a:p>
          <a:p>
            <a:pPr marL="0" indent="0" fontAlgn="base">
              <a:buNone/>
            </a:pPr>
            <a:r>
              <a:rPr lang="en-US" sz="1600" dirty="0" err="1"/>
              <a:t>Dabelea</a:t>
            </a:r>
            <a:r>
              <a:rPr lang="en-US" sz="1600" dirty="0"/>
              <a:t>, D., Stafford, J. M., Mayer-Davis, E. J., D’Agostino, R., Dolan, L., Imperatore, G., ... &amp; SEARCH for Diabetes in Youth Research Group. (2017). Association of type 1 diabetes vs type 2 diabetes diagnosed during childhood and adolescence with complications during teenage years and young adulthood. </a:t>
            </a:r>
            <a:r>
              <a:rPr lang="en-US" sz="1600" i="1" dirty="0"/>
              <a:t>Jama</a:t>
            </a:r>
            <a:r>
              <a:rPr lang="en-US" sz="1600" dirty="0"/>
              <a:t>, </a:t>
            </a:r>
            <a:r>
              <a:rPr lang="en-US" sz="1600" i="1" dirty="0"/>
              <a:t>317</a:t>
            </a:r>
            <a:r>
              <a:rPr lang="en-US" sz="1600" dirty="0"/>
              <a:t>(8), 825-835.</a:t>
            </a:r>
          </a:p>
          <a:p>
            <a:pPr marL="0" indent="0" fontAlgn="base">
              <a:buNone/>
            </a:pPr>
            <a:r>
              <a:rPr lang="en-US" sz="1600" dirty="0"/>
              <a:t>Dart, A. B., Sellers, E. A., Martens, P. J., </a:t>
            </a:r>
            <a:r>
              <a:rPr lang="en-US" sz="1600" dirty="0" err="1"/>
              <a:t>Rigatto</a:t>
            </a:r>
            <a:r>
              <a:rPr lang="en-US" sz="1600" dirty="0"/>
              <a:t>, C., Brownell, M. D., &amp; Dean, H. J. (2012). High burden of kidney disease in youth-onset type 2 diabetes. </a:t>
            </a:r>
            <a:r>
              <a:rPr lang="en-US" sz="1600" i="1" dirty="0"/>
              <a:t>Diabetes care</a:t>
            </a:r>
            <a:r>
              <a:rPr lang="en-US" sz="1600" dirty="0"/>
              <a:t>, </a:t>
            </a:r>
            <a:r>
              <a:rPr lang="en-US" sz="1600" i="1" dirty="0"/>
              <a:t>35</a:t>
            </a:r>
            <a:r>
              <a:rPr lang="en-US" sz="1600" dirty="0"/>
              <a:t>(6), 1265–1271. https://doi.org/10.2337/dc11-2312</a:t>
            </a:r>
          </a:p>
          <a:p>
            <a:pPr marL="0" indent="0" fontAlgn="base">
              <a:buNone/>
            </a:pPr>
            <a:r>
              <a:rPr lang="en-US" sz="1600" dirty="0"/>
              <a:t>Li, L., </a:t>
            </a:r>
            <a:r>
              <a:rPr lang="en-US" sz="1600" dirty="0" err="1"/>
              <a:t>Jick</a:t>
            </a:r>
            <a:r>
              <a:rPr lang="en-US" sz="1600" dirty="0"/>
              <a:t>, S., Breitenstein, S., &amp; Michel, A. (2016). Prevalence of diabetes and diabetic nephropathy in a large US commercially insured pediatric population, 2002–2013. </a:t>
            </a:r>
            <a:r>
              <a:rPr lang="en-US" sz="1600" i="1" dirty="0"/>
              <a:t>Diabetes care</a:t>
            </a:r>
            <a:r>
              <a:rPr lang="en-US" sz="1600" dirty="0"/>
              <a:t>, </a:t>
            </a:r>
            <a:r>
              <a:rPr lang="en-US" sz="1600" i="1" dirty="0"/>
              <a:t>39</a:t>
            </a:r>
            <a:r>
              <a:rPr lang="en-US" sz="1600" dirty="0"/>
              <a:t>(2), 278-284</a:t>
            </a:r>
          </a:p>
          <a:p>
            <a:pPr marL="0" indent="0" fontAlgn="base">
              <a:buNone/>
            </a:pPr>
            <a:r>
              <a:rPr lang="en-US" sz="1600" dirty="0"/>
              <a:t>Lopez, L. N., Wang, W., Loomba, L., </a:t>
            </a:r>
            <a:r>
              <a:rPr lang="en-US" sz="1600" dirty="0" err="1"/>
              <a:t>Afkarian</a:t>
            </a:r>
            <a:r>
              <a:rPr lang="en-US" sz="1600" dirty="0"/>
              <a:t>, M., &amp; Butani, L. (2022). Diabetic kidney disease in children and adolescents: an update. </a:t>
            </a:r>
            <a:r>
              <a:rPr lang="en-US" sz="1600" i="1" dirty="0"/>
              <a:t>Pediatric Nephrology</a:t>
            </a:r>
            <a:r>
              <a:rPr lang="en-US" sz="1600" dirty="0"/>
              <a:t>, </a:t>
            </a:r>
            <a:r>
              <a:rPr lang="en-US" sz="1600" i="1" dirty="0"/>
              <a:t>37</a:t>
            </a:r>
            <a:r>
              <a:rPr lang="en-US" sz="1600" dirty="0"/>
              <a:t>(11), 2583-2597.</a:t>
            </a:r>
          </a:p>
          <a:p>
            <a:pPr marL="0" indent="0" fontAlgn="base">
              <a:buNone/>
            </a:pPr>
            <a:r>
              <a:rPr lang="en-US" sz="1600" dirty="0"/>
              <a:t>Muntean, C., </a:t>
            </a:r>
            <a:r>
              <a:rPr lang="en-US" sz="1600" dirty="0" err="1"/>
              <a:t>Starcea</a:t>
            </a:r>
            <a:r>
              <a:rPr lang="en-US" sz="1600" dirty="0"/>
              <a:t>, I. M., &amp; </a:t>
            </a:r>
            <a:r>
              <a:rPr lang="en-US" sz="1600" dirty="0" err="1"/>
              <a:t>Banescu</a:t>
            </a:r>
            <a:r>
              <a:rPr lang="en-US" sz="1600" dirty="0"/>
              <a:t>, C. (2022). Diabetic kidney disease in pediatric patients: A current review. </a:t>
            </a:r>
            <a:r>
              <a:rPr lang="en-US" sz="1600" i="1" dirty="0"/>
              <a:t>World journal of diabetes</a:t>
            </a:r>
            <a:r>
              <a:rPr lang="en-US" sz="1600" dirty="0"/>
              <a:t>, </a:t>
            </a:r>
            <a:r>
              <a:rPr lang="en-US" sz="1600" i="1" dirty="0"/>
              <a:t>13</a:t>
            </a:r>
            <a:r>
              <a:rPr lang="en-US" sz="1600" dirty="0"/>
              <a:t>(8), 587–599. https://doi.org/10.4239/wjd.v13.i8.587</a:t>
            </a:r>
          </a:p>
          <a:p>
            <a:pPr marL="0" indent="0" fontAlgn="base">
              <a:buNone/>
            </a:pPr>
            <a:endParaRPr lang="en-US" sz="1200" dirty="0"/>
          </a:p>
          <a:p>
            <a:pPr marL="0" indent="0">
              <a:buNone/>
            </a:pPr>
            <a:endParaRPr lang="en-US" sz="1200" dirty="0"/>
          </a:p>
        </p:txBody>
      </p:sp>
      <p:sp>
        <p:nvSpPr>
          <p:cNvPr id="5" name="Slide Number Placeholder 4">
            <a:extLst>
              <a:ext uri="{FF2B5EF4-FFF2-40B4-BE49-F238E27FC236}">
                <a16:creationId xmlns:a16="http://schemas.microsoft.com/office/drawing/2014/main" id="{875B4878-E2B0-3C4B-B1E3-830378470906}"/>
              </a:ext>
            </a:extLst>
          </p:cNvPr>
          <p:cNvSpPr>
            <a:spLocks noGrp="1"/>
          </p:cNvSpPr>
          <p:nvPr>
            <p:ph type="sldNum" sz="quarter" idx="12"/>
          </p:nvPr>
        </p:nvSpPr>
        <p:spPr/>
        <p:txBody>
          <a:bodyPr anchor="b">
            <a:normAutofit/>
          </a:bodyPr>
          <a:lstStyle/>
          <a:p>
            <a:pPr>
              <a:spcAft>
                <a:spcPts val="600"/>
              </a:spcAft>
            </a:pPr>
            <a:fld id="{EDA472AE-FF42-7F4F-86F0-AC4622453C8E}" type="slidenum">
              <a:rPr lang="en-US" smtClean="0"/>
              <a:pPr>
                <a:spcAft>
                  <a:spcPts val="600"/>
                </a:spcAft>
              </a:pPr>
              <a:t>37</a:t>
            </a:fld>
            <a:endParaRPr lang="en-US"/>
          </a:p>
        </p:txBody>
      </p:sp>
    </p:spTree>
    <p:extLst>
      <p:ext uri="{BB962C8B-B14F-4D97-AF65-F5344CB8AC3E}">
        <p14:creationId xmlns:p14="http://schemas.microsoft.com/office/powerpoint/2010/main" val="585521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95332-5B47-5D4E-B0EC-F804FEC30DD6}"/>
            </a:ext>
          </a:extLst>
        </p:cNvPr>
        <p:cNvGrpSpPr/>
        <p:nvPr/>
      </p:nvGrpSpPr>
      <p:grpSpPr>
        <a:xfrm>
          <a:off x="0" y="0"/>
          <a:ext cx="0" cy="0"/>
          <a:chOff x="0" y="0"/>
          <a:chExt cx="0" cy="0"/>
        </a:xfrm>
      </p:grpSpPr>
    </p:spTree>
    <p:extLst>
      <p:ext uri="{BB962C8B-B14F-4D97-AF65-F5344CB8AC3E}">
        <p14:creationId xmlns:p14="http://schemas.microsoft.com/office/powerpoint/2010/main" val="334829357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AE5E-3083-4FBE-8042-99DBDCF08F50}"/>
              </a:ext>
            </a:extLst>
          </p:cNvPr>
          <p:cNvSpPr>
            <a:spLocks noGrp="1"/>
          </p:cNvSpPr>
          <p:nvPr>
            <p:ph type="ctrTitle"/>
          </p:nvPr>
        </p:nvSpPr>
        <p:spPr/>
        <p:txBody>
          <a:bodyPr>
            <a:normAutofit fontScale="90000"/>
          </a:bodyPr>
          <a:lstStyle/>
          <a:p>
            <a:r>
              <a:rPr lang="en-US"/>
              <a:t>Advancing Equity and Outcomes:</a:t>
            </a:r>
            <a:br>
              <a:rPr lang="en-US"/>
            </a:br>
            <a:r>
              <a:rPr lang="en-US"/>
              <a:t>A QI Initiative to Increase CGM Use in Children with T2D</a:t>
            </a:r>
          </a:p>
        </p:txBody>
      </p:sp>
      <p:sp>
        <p:nvSpPr>
          <p:cNvPr id="3" name="Subtitle 2">
            <a:extLst>
              <a:ext uri="{FF2B5EF4-FFF2-40B4-BE49-F238E27FC236}">
                <a16:creationId xmlns:a16="http://schemas.microsoft.com/office/drawing/2014/main" id="{FADC4078-7317-4E38-AF19-D1215FB732C8}"/>
              </a:ext>
            </a:extLst>
          </p:cNvPr>
          <p:cNvSpPr>
            <a:spLocks noGrp="1"/>
          </p:cNvSpPr>
          <p:nvPr>
            <p:ph type="subTitle" idx="1"/>
          </p:nvPr>
        </p:nvSpPr>
        <p:spPr/>
        <p:txBody>
          <a:bodyPr>
            <a:normAutofit/>
          </a:bodyPr>
          <a:lstStyle/>
          <a:p>
            <a:r>
              <a:rPr lang="en-US">
                <a:latin typeface="Arial"/>
                <a:cs typeface="Arial"/>
              </a:rPr>
              <a:t>Matthew </a:t>
            </a:r>
            <a:r>
              <a:rPr lang="en-US" err="1">
                <a:latin typeface="Arial"/>
                <a:cs typeface="Arial"/>
              </a:rPr>
              <a:t>Canonico</a:t>
            </a:r>
            <a:r>
              <a:rPr lang="en-US">
                <a:latin typeface="Arial"/>
                <a:cs typeface="Arial"/>
              </a:rPr>
              <a:t>, BS; Loretta Smith, PNP; Blake Adams, RN; Grace Nelson, MD </a:t>
            </a:r>
            <a:endParaRPr lang="en-US" sz="1200" b="1">
              <a:solidFill>
                <a:srgbClr val="000000"/>
              </a:solidFill>
              <a:latin typeface="Arial"/>
              <a:cs typeface="Arial"/>
            </a:endParaRPr>
          </a:p>
          <a:p>
            <a:r>
              <a:rPr lang="en-US">
                <a:latin typeface="Arial"/>
                <a:cs typeface="Arial"/>
              </a:rPr>
              <a:t>University of Tennessee Health Science Center</a:t>
            </a:r>
            <a:endParaRPr lang="en-US" sz="1200" b="1">
              <a:solidFill>
                <a:srgbClr val="000000"/>
              </a:solidFill>
              <a:latin typeface="Arial"/>
              <a:cs typeface="Arial"/>
            </a:endParaRPr>
          </a:p>
          <a:p>
            <a:endParaRPr lang="en-US"/>
          </a:p>
        </p:txBody>
      </p:sp>
    </p:spTree>
    <p:extLst>
      <p:ext uri="{BB962C8B-B14F-4D97-AF65-F5344CB8AC3E}">
        <p14:creationId xmlns:p14="http://schemas.microsoft.com/office/powerpoint/2010/main" val="407941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BED6-29AC-DF72-8E16-E6F69AD05367}"/>
              </a:ext>
            </a:extLst>
          </p:cNvPr>
          <p:cNvSpPr>
            <a:spLocks noGrp="1"/>
          </p:cNvSpPr>
          <p:nvPr>
            <p:ph type="title"/>
          </p:nvPr>
        </p:nvSpPr>
        <p:spPr/>
        <p:txBody>
          <a:bodyPr/>
          <a:lstStyle/>
          <a:p>
            <a:r>
              <a:rPr lang="en-US" dirty="0">
                <a:solidFill>
                  <a:srgbClr val="0070C0"/>
                </a:solidFill>
              </a:rPr>
              <a:t>T2D Patient population</a:t>
            </a:r>
          </a:p>
        </p:txBody>
      </p:sp>
      <p:pic>
        <p:nvPicPr>
          <p:cNvPr id="10" name="Content Placeholder 9" descr="A pie chart with numbers and a few percentages&#10;&#10;AI-generated content may be incorrect.">
            <a:extLst>
              <a:ext uri="{FF2B5EF4-FFF2-40B4-BE49-F238E27FC236}">
                <a16:creationId xmlns:a16="http://schemas.microsoft.com/office/drawing/2014/main" id="{5C2654B2-6114-5CAC-A34D-44451C3FD469}"/>
              </a:ext>
            </a:extLst>
          </p:cNvPr>
          <p:cNvPicPr>
            <a:picLocks noGrp="1" noChangeAspect="1"/>
          </p:cNvPicPr>
          <p:nvPr>
            <p:ph idx="1"/>
          </p:nvPr>
        </p:nvPicPr>
        <p:blipFill>
          <a:blip r:embed="rId2"/>
          <a:stretch>
            <a:fillRect/>
          </a:stretch>
        </p:blipFill>
        <p:spPr>
          <a:xfrm>
            <a:off x="8591037" y="1593787"/>
            <a:ext cx="3186928" cy="2726637"/>
          </a:xfrm>
          <a:prstGeom prst="rect">
            <a:avLst/>
          </a:prstGeom>
        </p:spPr>
      </p:pic>
      <p:pic>
        <p:nvPicPr>
          <p:cNvPr id="11" name="Picture 10" descr="A pie chart with text on it&#10;&#10;AI-generated content may be incorrect.">
            <a:extLst>
              <a:ext uri="{FF2B5EF4-FFF2-40B4-BE49-F238E27FC236}">
                <a16:creationId xmlns:a16="http://schemas.microsoft.com/office/drawing/2014/main" id="{CC83008D-5CF5-43D7-F981-FD48DDE68A70}"/>
              </a:ext>
            </a:extLst>
          </p:cNvPr>
          <p:cNvPicPr>
            <a:picLocks noChangeAspect="1"/>
          </p:cNvPicPr>
          <p:nvPr/>
        </p:nvPicPr>
        <p:blipFill>
          <a:blip r:embed="rId3"/>
          <a:stretch>
            <a:fillRect/>
          </a:stretch>
        </p:blipFill>
        <p:spPr>
          <a:xfrm>
            <a:off x="4900678" y="3192558"/>
            <a:ext cx="3185863" cy="2652463"/>
          </a:xfrm>
          <a:prstGeom prst="rect">
            <a:avLst/>
          </a:prstGeom>
        </p:spPr>
      </p:pic>
      <p:sp>
        <p:nvSpPr>
          <p:cNvPr id="14" name="Content Placeholder 2">
            <a:extLst>
              <a:ext uri="{FF2B5EF4-FFF2-40B4-BE49-F238E27FC236}">
                <a16:creationId xmlns:a16="http://schemas.microsoft.com/office/drawing/2014/main" id="{61099B95-E6BA-C2AE-B72F-307978A595E4}"/>
              </a:ext>
            </a:extLst>
          </p:cNvPr>
          <p:cNvSpPr txBox="1">
            <a:spLocks/>
          </p:cNvSpPr>
          <p:nvPr/>
        </p:nvSpPr>
        <p:spPr>
          <a:xfrm>
            <a:off x="627647" y="1971175"/>
            <a:ext cx="4269206" cy="37165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a:ea typeface="+mn-ea"/>
                <a:cs typeface="Arial"/>
              </a:rPr>
              <a:t>505 T2D visits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a:ea typeface="+mn-ea"/>
                <a:cs typeface="Arial"/>
              </a:rPr>
              <a:t>171 unique patients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a:ea typeface="+mn-ea"/>
                <a:cs typeface="Arial"/>
              </a:rPr>
              <a:t>60% females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a:ea typeface="+mn-ea"/>
                <a:cs typeface="Arial" panose="020B0604020202020204" pitchFamily="34" charset="0"/>
              </a:rPr>
              <a:t>Age 15.1±1.7 years</a:t>
            </a:r>
            <a:endParaRPr kumimoji="0" lang="en-US"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2013826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a:t>Background &amp; Objective</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vert="horz" lIns="91440" tIns="45720" rIns="91440" bIns="45720" rtlCol="0" anchor="t">
            <a:normAutofit/>
          </a:bodyPr>
          <a:lstStyle/>
          <a:p>
            <a:r>
              <a:rPr lang="en-US"/>
              <a:t>Continuous glucose monitoring (CGM) is an important tool for glycemic control.</a:t>
            </a:r>
            <a:endParaRPr lang="en-US">
              <a:ea typeface="Calibri"/>
              <a:cs typeface="Calibri"/>
            </a:endParaRPr>
          </a:p>
          <a:p>
            <a:r>
              <a:rPr lang="en-US"/>
              <a:t>Uptake is high in T1D, but significantly lower in T2D.</a:t>
            </a:r>
            <a:endParaRPr lang="en-US">
              <a:ea typeface="Calibri"/>
              <a:cs typeface="Calibri"/>
            </a:endParaRPr>
          </a:p>
          <a:p>
            <a:r>
              <a:rPr lang="en-US"/>
              <a:t>Objective: Identify barriers in CGM use and increase overall percentage CGM use for Type 2 Diabetes from 40% to 50%.</a:t>
            </a:r>
            <a:endParaRPr lang="en-US">
              <a:ea typeface="Calibri"/>
              <a:cs typeface="Calibri"/>
            </a:endParaRPr>
          </a:p>
          <a:p>
            <a:pPr marL="0" indent="0">
              <a:buNone/>
            </a:pPr>
            <a:endParaRPr lang="en-US" sz="1200">
              <a:solidFill>
                <a:schemeClr val="tx1"/>
              </a:solidFill>
              <a:ea typeface="Calibri"/>
              <a:cs typeface="Calibri"/>
            </a:endParaRPr>
          </a:p>
          <a:p>
            <a:endParaRPr lang="en-US">
              <a:solidFill>
                <a:srgbClr val="2F5597"/>
              </a:solidFill>
              <a:ea typeface="Calibri"/>
              <a:cs typeface="Calibri"/>
            </a:endParaRPr>
          </a:p>
          <a:p>
            <a:r>
              <a:rPr lang="en-US" sz="1400">
                <a:solidFill>
                  <a:schemeClr val="bg1"/>
                </a:solidFill>
                <a:ea typeface="Calibri"/>
                <a:cs typeface="Calibri"/>
              </a:rPr>
              <a:t>Smart AIM: Identify barriers in CGM use and increase overall % CGM use for Type 2 Diabetes patients from 40 to 50%</a:t>
            </a:r>
            <a:endParaRPr lang="en-US">
              <a:solidFill>
                <a:schemeClr val="bg1"/>
              </a:solidFill>
              <a:ea typeface="Calibri"/>
              <a:cs typeface="Calibri"/>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2521890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B2426-EB9E-CBF1-C33C-098170B9F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C12C6C-C217-69D1-819F-FB486D3A3F6C}"/>
              </a:ext>
            </a:extLst>
          </p:cNvPr>
          <p:cNvSpPr>
            <a:spLocks noGrp="1"/>
          </p:cNvSpPr>
          <p:nvPr>
            <p:ph type="title"/>
          </p:nvPr>
        </p:nvSpPr>
        <p:spPr/>
        <p:txBody>
          <a:bodyPr/>
          <a:lstStyle/>
          <a:p>
            <a:r>
              <a:rPr lang="en-US"/>
              <a:t>Methods</a:t>
            </a:r>
          </a:p>
        </p:txBody>
      </p:sp>
      <p:sp>
        <p:nvSpPr>
          <p:cNvPr id="3" name="Content Placeholder 2">
            <a:extLst>
              <a:ext uri="{FF2B5EF4-FFF2-40B4-BE49-F238E27FC236}">
                <a16:creationId xmlns:a16="http://schemas.microsoft.com/office/drawing/2014/main" id="{2283D229-8A24-645E-A1EB-9F8FC47F15D1}"/>
              </a:ext>
            </a:extLst>
          </p:cNvPr>
          <p:cNvSpPr>
            <a:spLocks noGrp="1"/>
          </p:cNvSpPr>
          <p:nvPr>
            <p:ph idx="1"/>
          </p:nvPr>
        </p:nvSpPr>
        <p:spPr/>
        <p:txBody>
          <a:bodyPr vert="horz" lIns="91440" tIns="45720" rIns="91440" bIns="45720" rtlCol="0" anchor="t">
            <a:normAutofit/>
          </a:bodyPr>
          <a:lstStyle/>
          <a:p>
            <a:r>
              <a:rPr lang="en-US"/>
              <a:t>Initial and follow-up questionnaires administered at Le Bonheur Diabetes &amp; Endocrinology Clinic in single NP DM clinic.</a:t>
            </a:r>
          </a:p>
          <a:p>
            <a:r>
              <a:rPr lang="en-US"/>
              <a:t>Data collected: insulin use, A1c, CGM awareness and usage, attitudes, and barriers from patients prescribed insulin.</a:t>
            </a:r>
          </a:p>
          <a:p>
            <a:r>
              <a:rPr lang="en-US"/>
              <a:t>This project reflects preliminary, initial and follow-up data. Data collection and analysis are ongoing.</a:t>
            </a:r>
            <a:endParaRPr lang="en-US">
              <a:ea typeface="Calibri"/>
              <a:cs typeface="Calibri"/>
            </a:endParaRPr>
          </a:p>
          <a:p>
            <a:endParaRPr lang="en-US"/>
          </a:p>
        </p:txBody>
      </p:sp>
    </p:spTree>
    <p:extLst>
      <p:ext uri="{BB962C8B-B14F-4D97-AF65-F5344CB8AC3E}">
        <p14:creationId xmlns:p14="http://schemas.microsoft.com/office/powerpoint/2010/main" val="1999758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AF33B-E814-0306-B799-E09C61960129}"/>
              </a:ext>
            </a:extLst>
          </p:cNvPr>
          <p:cNvSpPr>
            <a:spLocks noGrp="1"/>
          </p:cNvSpPr>
          <p:nvPr>
            <p:ph type="title"/>
          </p:nvPr>
        </p:nvSpPr>
        <p:spPr/>
        <p:txBody>
          <a:bodyPr/>
          <a:lstStyle/>
          <a:p>
            <a:r>
              <a:rPr lang="en-US"/>
              <a:t>KDD for CGM Use</a:t>
            </a:r>
          </a:p>
        </p:txBody>
      </p:sp>
      <p:sp>
        <p:nvSpPr>
          <p:cNvPr id="5" name="Content Placeholder 4">
            <a:extLst>
              <a:ext uri="{FF2B5EF4-FFF2-40B4-BE49-F238E27FC236}">
                <a16:creationId xmlns:a16="http://schemas.microsoft.com/office/drawing/2014/main" id="{78797A40-EA14-32B8-13A0-92BE2D3F219A}"/>
              </a:ext>
            </a:extLst>
          </p:cNvPr>
          <p:cNvSpPr>
            <a:spLocks noGrp="1"/>
          </p:cNvSpPr>
          <p:nvPr>
            <p:ph idx="1"/>
          </p:nvPr>
        </p:nvSpPr>
        <p:spPr>
          <a:xfrm>
            <a:off x="838200" y="1399507"/>
            <a:ext cx="10515600" cy="4777456"/>
          </a:xfrm>
        </p:spPr>
        <p:txBody>
          <a:bodyPr/>
          <a:lstStyle/>
          <a:p>
            <a:r>
              <a:rPr lang="en-US"/>
              <a:t>Key Driver Diagram				</a:t>
            </a:r>
            <a:r>
              <a:rPr lang="en-US" sz="2000"/>
              <a:t>Secondary Drivers</a:t>
            </a:r>
          </a:p>
          <a:p>
            <a:pPr marL="0" indent="0">
              <a:buNone/>
            </a:pPr>
            <a:r>
              <a:rPr lang="en-US" sz="2000"/>
              <a:t>        SMART Aim 		Primary Drivers			</a:t>
            </a:r>
          </a:p>
        </p:txBody>
      </p:sp>
      <p:sp>
        <p:nvSpPr>
          <p:cNvPr id="6" name="Rectangle 5">
            <a:extLst>
              <a:ext uri="{FF2B5EF4-FFF2-40B4-BE49-F238E27FC236}">
                <a16:creationId xmlns:a16="http://schemas.microsoft.com/office/drawing/2014/main" id="{1C16A960-3422-56D0-D97D-7CB4B88F4359}"/>
              </a:ext>
            </a:extLst>
          </p:cNvPr>
          <p:cNvSpPr/>
          <p:nvPr/>
        </p:nvSpPr>
        <p:spPr>
          <a:xfrm>
            <a:off x="469003" y="4793945"/>
            <a:ext cx="1796143" cy="20125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effectLst>
                  <a:outerShdw blurRad="50800" dist="38100" dir="2700000" algn="tl" rotWithShape="0">
                    <a:prstClr val="black">
                      <a:alpha val="40000"/>
                    </a:prstClr>
                  </a:outerShdw>
                </a:effectLst>
              </a:rPr>
              <a:t>Global Aim: Improve CGM use within the clinic for Type 2 Diabetes and improve continued use once CGM initiated.</a:t>
            </a:r>
          </a:p>
          <a:p>
            <a:pPr algn="ctr"/>
            <a:endParaRPr lang="en-US" sz="1400">
              <a:effectLst>
                <a:outerShdw blurRad="50800" dist="38100" dir="2700000" algn="tl" rotWithShape="0">
                  <a:prstClr val="black">
                    <a:alpha val="40000"/>
                  </a:prstClr>
                </a:outerShdw>
              </a:effectLst>
            </a:endParaRPr>
          </a:p>
        </p:txBody>
      </p:sp>
      <p:sp>
        <p:nvSpPr>
          <p:cNvPr id="8" name="Rectangle 7">
            <a:extLst>
              <a:ext uri="{FF2B5EF4-FFF2-40B4-BE49-F238E27FC236}">
                <a16:creationId xmlns:a16="http://schemas.microsoft.com/office/drawing/2014/main" id="{B05F4B6B-5C16-4487-B53F-86F2D3ADABBE}"/>
              </a:ext>
            </a:extLst>
          </p:cNvPr>
          <p:cNvSpPr/>
          <p:nvPr/>
        </p:nvSpPr>
        <p:spPr>
          <a:xfrm>
            <a:off x="3537857" y="2786743"/>
            <a:ext cx="1915886" cy="489857"/>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rPr>
              <a:t>Malfunctioning CGM</a:t>
            </a:r>
          </a:p>
        </p:txBody>
      </p:sp>
      <p:sp>
        <p:nvSpPr>
          <p:cNvPr id="9" name="Rectangle 8">
            <a:extLst>
              <a:ext uri="{FF2B5EF4-FFF2-40B4-BE49-F238E27FC236}">
                <a16:creationId xmlns:a16="http://schemas.microsoft.com/office/drawing/2014/main" id="{4CFD3018-B388-D4F2-802E-D0D7C71A51C2}"/>
              </a:ext>
            </a:extLst>
          </p:cNvPr>
          <p:cNvSpPr/>
          <p:nvPr/>
        </p:nvSpPr>
        <p:spPr>
          <a:xfrm>
            <a:off x="3537857" y="3432434"/>
            <a:ext cx="1915886" cy="489857"/>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Access to  Care</a:t>
            </a:r>
          </a:p>
        </p:txBody>
      </p:sp>
      <p:sp>
        <p:nvSpPr>
          <p:cNvPr id="10" name="Rectangle 9">
            <a:extLst>
              <a:ext uri="{FF2B5EF4-FFF2-40B4-BE49-F238E27FC236}">
                <a16:creationId xmlns:a16="http://schemas.microsoft.com/office/drawing/2014/main" id="{1981E619-D7B5-116D-AC2C-EC91BC4D30C2}"/>
              </a:ext>
            </a:extLst>
          </p:cNvPr>
          <p:cNvSpPr/>
          <p:nvPr/>
        </p:nvSpPr>
        <p:spPr>
          <a:xfrm>
            <a:off x="3524942" y="4069451"/>
            <a:ext cx="1928801" cy="567347"/>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rPr>
              <a:t>Health Equity when discussing CGM</a:t>
            </a:r>
          </a:p>
        </p:txBody>
      </p:sp>
      <p:sp>
        <p:nvSpPr>
          <p:cNvPr id="11" name="Rectangle 10">
            <a:extLst>
              <a:ext uri="{FF2B5EF4-FFF2-40B4-BE49-F238E27FC236}">
                <a16:creationId xmlns:a16="http://schemas.microsoft.com/office/drawing/2014/main" id="{1771E9D2-6BD1-1024-E2DE-33790DBFDC6C}"/>
              </a:ext>
            </a:extLst>
          </p:cNvPr>
          <p:cNvSpPr/>
          <p:nvPr/>
        </p:nvSpPr>
        <p:spPr>
          <a:xfrm>
            <a:off x="3560268" y="5388430"/>
            <a:ext cx="1915886" cy="489857"/>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Patient Access at multiple locations</a:t>
            </a:r>
          </a:p>
        </p:txBody>
      </p:sp>
      <p:sp>
        <p:nvSpPr>
          <p:cNvPr id="12" name="Rectangle 11">
            <a:extLst>
              <a:ext uri="{FF2B5EF4-FFF2-40B4-BE49-F238E27FC236}">
                <a16:creationId xmlns:a16="http://schemas.microsoft.com/office/drawing/2014/main" id="{A389E377-0D92-9DC1-5F17-BD225288DB0C}"/>
              </a:ext>
            </a:extLst>
          </p:cNvPr>
          <p:cNvSpPr/>
          <p:nvPr/>
        </p:nvSpPr>
        <p:spPr>
          <a:xfrm>
            <a:off x="6738254" y="1941228"/>
            <a:ext cx="3472543" cy="83990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FF0000"/>
                </a:solidFill>
              </a:rPr>
              <a:t>**</a:t>
            </a:r>
            <a:r>
              <a:rPr lang="en-US" sz="1400">
                <a:solidFill>
                  <a:schemeClr val="tx1"/>
                </a:solidFill>
              </a:rPr>
              <a:t>Survey families at clinic appointments and then survey again at follow up to assess barriers. Update survey to have better data. </a:t>
            </a:r>
          </a:p>
        </p:txBody>
      </p:sp>
      <p:sp>
        <p:nvSpPr>
          <p:cNvPr id="13" name="Rectangle 12">
            <a:extLst>
              <a:ext uri="{FF2B5EF4-FFF2-40B4-BE49-F238E27FC236}">
                <a16:creationId xmlns:a16="http://schemas.microsoft.com/office/drawing/2014/main" id="{8C908E5C-BEC2-5149-1F36-20DC344F397E}"/>
              </a:ext>
            </a:extLst>
          </p:cNvPr>
          <p:cNvSpPr/>
          <p:nvPr/>
        </p:nvSpPr>
        <p:spPr>
          <a:xfrm>
            <a:off x="6738252" y="2973097"/>
            <a:ext cx="3472543" cy="85990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Provide families educational handouts on troubleshooting CGM on My Chart or during clinic appointment after CGM initiation</a:t>
            </a:r>
          </a:p>
        </p:txBody>
      </p:sp>
      <p:sp>
        <p:nvSpPr>
          <p:cNvPr id="14" name="Rectangle 13">
            <a:extLst>
              <a:ext uri="{FF2B5EF4-FFF2-40B4-BE49-F238E27FC236}">
                <a16:creationId xmlns:a16="http://schemas.microsoft.com/office/drawing/2014/main" id="{724AFEEB-5DCC-24DD-C93A-14B579053F28}"/>
              </a:ext>
            </a:extLst>
          </p:cNvPr>
          <p:cNvSpPr/>
          <p:nvPr/>
        </p:nvSpPr>
        <p:spPr>
          <a:xfrm>
            <a:off x="6738251" y="4009520"/>
            <a:ext cx="3472543" cy="60872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Review check in form with staff to assure consistent CGM discussion at each Diabetes appointment</a:t>
            </a:r>
          </a:p>
        </p:txBody>
      </p:sp>
      <p:sp>
        <p:nvSpPr>
          <p:cNvPr id="15" name="Rectangle 14">
            <a:extLst>
              <a:ext uri="{FF2B5EF4-FFF2-40B4-BE49-F238E27FC236}">
                <a16:creationId xmlns:a16="http://schemas.microsoft.com/office/drawing/2014/main" id="{E10E47A6-1E6D-0E2E-188C-123363DBD1BF}"/>
              </a:ext>
            </a:extLst>
          </p:cNvPr>
          <p:cNvSpPr/>
          <p:nvPr/>
        </p:nvSpPr>
        <p:spPr>
          <a:xfrm>
            <a:off x="6738254" y="5460735"/>
            <a:ext cx="3472543" cy="60483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Survey patient at both downtown and East location</a:t>
            </a:r>
          </a:p>
        </p:txBody>
      </p:sp>
      <p:cxnSp>
        <p:nvCxnSpPr>
          <p:cNvPr id="19" name="Straight Arrow Connector 18">
            <a:extLst>
              <a:ext uri="{FF2B5EF4-FFF2-40B4-BE49-F238E27FC236}">
                <a16:creationId xmlns:a16="http://schemas.microsoft.com/office/drawing/2014/main" id="{0401CD94-12FF-3783-AD6F-73AB24E9DA99}"/>
              </a:ext>
            </a:extLst>
          </p:cNvPr>
          <p:cNvCxnSpPr>
            <a:cxnSpLocks/>
            <a:endCxn id="8" idx="1"/>
          </p:cNvCxnSpPr>
          <p:nvPr/>
        </p:nvCxnSpPr>
        <p:spPr>
          <a:xfrm flipV="1">
            <a:off x="2971800" y="3031672"/>
            <a:ext cx="566057" cy="11088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A7744733-9E3B-4AEB-30F6-A5942CA679EA}"/>
              </a:ext>
            </a:extLst>
          </p:cNvPr>
          <p:cNvCxnSpPr>
            <a:cxnSpLocks/>
            <a:endCxn id="9" idx="1"/>
          </p:cNvCxnSpPr>
          <p:nvPr/>
        </p:nvCxnSpPr>
        <p:spPr>
          <a:xfrm flipV="1">
            <a:off x="2971800" y="3677363"/>
            <a:ext cx="566057" cy="4631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D8CEBB64-65BD-B9C9-D9A7-49FF3638FEC5}"/>
              </a:ext>
            </a:extLst>
          </p:cNvPr>
          <p:cNvCxnSpPr>
            <a:cxnSpLocks/>
          </p:cNvCxnSpPr>
          <p:nvPr/>
        </p:nvCxnSpPr>
        <p:spPr>
          <a:xfrm>
            <a:off x="2990849" y="4140484"/>
            <a:ext cx="531320" cy="4756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A647262B-A055-748A-3927-DF97FAE68F41}"/>
              </a:ext>
            </a:extLst>
          </p:cNvPr>
          <p:cNvCxnSpPr>
            <a:cxnSpLocks/>
          </p:cNvCxnSpPr>
          <p:nvPr/>
        </p:nvCxnSpPr>
        <p:spPr>
          <a:xfrm>
            <a:off x="2971800" y="4102781"/>
            <a:ext cx="527956" cy="13557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Rectangle 27">
            <a:extLst>
              <a:ext uri="{FF2B5EF4-FFF2-40B4-BE49-F238E27FC236}">
                <a16:creationId xmlns:a16="http://schemas.microsoft.com/office/drawing/2014/main" id="{F5CDB41A-85D9-4CBF-9459-CE0547313A2E}"/>
              </a:ext>
            </a:extLst>
          </p:cNvPr>
          <p:cNvSpPr/>
          <p:nvPr/>
        </p:nvSpPr>
        <p:spPr>
          <a:xfrm>
            <a:off x="1295731" y="3307699"/>
            <a:ext cx="1677360" cy="1108811"/>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rPr>
              <a:t>Identify barriers in CGM use and increase overall % CGM use for Type 2 Diabetes patients from 40% to 50% </a:t>
            </a:r>
            <a:endParaRPr lang="en-US" sz="1200">
              <a:solidFill>
                <a:schemeClr val="tx1"/>
              </a:solidFill>
              <a:ea typeface="Calibri"/>
              <a:cs typeface="Calibri"/>
            </a:endParaRPr>
          </a:p>
        </p:txBody>
      </p:sp>
      <p:sp>
        <p:nvSpPr>
          <p:cNvPr id="29" name="Rectangle 28">
            <a:extLst>
              <a:ext uri="{FF2B5EF4-FFF2-40B4-BE49-F238E27FC236}">
                <a16:creationId xmlns:a16="http://schemas.microsoft.com/office/drawing/2014/main" id="{35FB64DD-2506-2880-D8F6-8A556DBFE3C4}"/>
              </a:ext>
            </a:extLst>
          </p:cNvPr>
          <p:cNvSpPr/>
          <p:nvPr/>
        </p:nvSpPr>
        <p:spPr>
          <a:xfrm>
            <a:off x="3537857" y="4797079"/>
            <a:ext cx="1915886" cy="489857"/>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ea typeface="Calibri"/>
                <a:cs typeface="Calibri"/>
              </a:rPr>
              <a:t>Awareness of CGM</a:t>
            </a:r>
          </a:p>
        </p:txBody>
      </p:sp>
      <p:cxnSp>
        <p:nvCxnSpPr>
          <p:cNvPr id="31" name="Straight Arrow Connector 30">
            <a:extLst>
              <a:ext uri="{FF2B5EF4-FFF2-40B4-BE49-F238E27FC236}">
                <a16:creationId xmlns:a16="http://schemas.microsoft.com/office/drawing/2014/main" id="{A7EFED17-143D-A5E0-515A-1CAB97A62CE4}"/>
              </a:ext>
            </a:extLst>
          </p:cNvPr>
          <p:cNvCxnSpPr>
            <a:cxnSpLocks/>
            <a:stCxn id="9" idx="3"/>
          </p:cNvCxnSpPr>
          <p:nvPr/>
        </p:nvCxnSpPr>
        <p:spPr>
          <a:xfrm flipV="1">
            <a:off x="5453743" y="2472587"/>
            <a:ext cx="1350785" cy="12047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1D26681D-C2C9-547E-EB75-46EAB155D366}"/>
              </a:ext>
            </a:extLst>
          </p:cNvPr>
          <p:cNvCxnSpPr>
            <a:cxnSpLocks/>
          </p:cNvCxnSpPr>
          <p:nvPr/>
        </p:nvCxnSpPr>
        <p:spPr>
          <a:xfrm flipV="1">
            <a:off x="5453743" y="2448777"/>
            <a:ext cx="1322612" cy="21272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6C9E31E3-CECB-9003-5489-0BAD9B478B07}"/>
              </a:ext>
            </a:extLst>
          </p:cNvPr>
          <p:cNvCxnSpPr>
            <a:cxnSpLocks/>
            <a:stCxn id="8" idx="3"/>
            <a:endCxn id="13" idx="1"/>
          </p:cNvCxnSpPr>
          <p:nvPr/>
        </p:nvCxnSpPr>
        <p:spPr>
          <a:xfrm>
            <a:off x="5453743" y="3031672"/>
            <a:ext cx="1284509" cy="3713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F26DC724-81B4-D6CD-8DE9-13F530B0F8A3}"/>
              </a:ext>
            </a:extLst>
          </p:cNvPr>
          <p:cNvCxnSpPr>
            <a:cxnSpLocks/>
            <a:stCxn id="10" idx="3"/>
            <a:endCxn id="14" idx="1"/>
          </p:cNvCxnSpPr>
          <p:nvPr/>
        </p:nvCxnSpPr>
        <p:spPr>
          <a:xfrm flipV="1">
            <a:off x="5453743" y="4313881"/>
            <a:ext cx="1284508" cy="392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5C3219DA-82F8-53F5-7949-467DA946757D}"/>
              </a:ext>
            </a:extLst>
          </p:cNvPr>
          <p:cNvCxnSpPr>
            <a:cxnSpLocks/>
            <a:stCxn id="29" idx="3"/>
          </p:cNvCxnSpPr>
          <p:nvPr/>
        </p:nvCxnSpPr>
        <p:spPr>
          <a:xfrm flipV="1">
            <a:off x="5453743" y="2492214"/>
            <a:ext cx="1322612" cy="25497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5169694F-3495-A375-5F57-4245949E7D98}"/>
              </a:ext>
            </a:extLst>
          </p:cNvPr>
          <p:cNvCxnSpPr>
            <a:cxnSpLocks/>
            <a:stCxn id="11" idx="3"/>
            <a:endCxn id="15" idx="1"/>
          </p:cNvCxnSpPr>
          <p:nvPr/>
        </p:nvCxnSpPr>
        <p:spPr>
          <a:xfrm>
            <a:off x="5476154" y="5633359"/>
            <a:ext cx="1262100" cy="1297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8" name="Rectangle 57">
            <a:extLst>
              <a:ext uri="{FF2B5EF4-FFF2-40B4-BE49-F238E27FC236}">
                <a16:creationId xmlns:a16="http://schemas.microsoft.com/office/drawing/2014/main" id="{643B7BB4-5F9F-C776-47F8-59F1FEEE9CFB}"/>
              </a:ext>
            </a:extLst>
          </p:cNvPr>
          <p:cNvSpPr/>
          <p:nvPr/>
        </p:nvSpPr>
        <p:spPr>
          <a:xfrm>
            <a:off x="6738250" y="4726101"/>
            <a:ext cx="3472543" cy="60483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Authorization specialist to help with CGM starts and insurance coverage.</a:t>
            </a:r>
          </a:p>
        </p:txBody>
      </p:sp>
      <p:cxnSp>
        <p:nvCxnSpPr>
          <p:cNvPr id="59" name="Straight Arrow Connector 58">
            <a:extLst>
              <a:ext uri="{FF2B5EF4-FFF2-40B4-BE49-F238E27FC236}">
                <a16:creationId xmlns:a16="http://schemas.microsoft.com/office/drawing/2014/main" id="{BD623A6A-3466-2FCA-BFBE-1014652F621B}"/>
              </a:ext>
            </a:extLst>
          </p:cNvPr>
          <p:cNvCxnSpPr>
            <a:cxnSpLocks/>
            <a:stCxn id="29" idx="3"/>
            <a:endCxn id="58" idx="1"/>
          </p:cNvCxnSpPr>
          <p:nvPr/>
        </p:nvCxnSpPr>
        <p:spPr>
          <a:xfrm>
            <a:off x="5473115" y="3789229"/>
            <a:ext cx="1258678" cy="12392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 name="Straight Arrow Connector 1">
            <a:extLst>
              <a:ext uri="{FF2B5EF4-FFF2-40B4-BE49-F238E27FC236}">
                <a16:creationId xmlns:a16="http://schemas.microsoft.com/office/drawing/2014/main" id="{96E938AC-2910-6C26-9563-B6B59DC0205A}"/>
              </a:ext>
            </a:extLst>
          </p:cNvPr>
          <p:cNvCxnSpPr>
            <a:cxnSpLocks/>
          </p:cNvCxnSpPr>
          <p:nvPr/>
        </p:nvCxnSpPr>
        <p:spPr>
          <a:xfrm flipV="1">
            <a:off x="5473116" y="4501151"/>
            <a:ext cx="1265135" cy="6720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32514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4DF0-4FE0-7566-4B28-8560354FDE5A}"/>
              </a:ext>
            </a:extLst>
          </p:cNvPr>
          <p:cNvSpPr>
            <a:spLocks noGrp="1"/>
          </p:cNvSpPr>
          <p:nvPr>
            <p:ph type="title"/>
          </p:nvPr>
        </p:nvSpPr>
        <p:spPr>
          <a:xfrm>
            <a:off x="838200" y="365125"/>
            <a:ext cx="10515600" cy="740425"/>
          </a:xfrm>
        </p:spPr>
        <p:txBody>
          <a:bodyPr>
            <a:normAutofit/>
          </a:bodyPr>
          <a:lstStyle/>
          <a:p>
            <a:r>
              <a:rPr lang="en-US" sz="3000"/>
              <a:t>Fishbone Diagram for CGM use</a:t>
            </a:r>
          </a:p>
        </p:txBody>
      </p:sp>
      <p:sp>
        <p:nvSpPr>
          <p:cNvPr id="3" name="Content Placeholder 2">
            <a:extLst>
              <a:ext uri="{FF2B5EF4-FFF2-40B4-BE49-F238E27FC236}">
                <a16:creationId xmlns:a16="http://schemas.microsoft.com/office/drawing/2014/main" id="{65F2DBA5-6A89-02C5-29F0-E3CFC72594C6}"/>
              </a:ext>
            </a:extLst>
          </p:cNvPr>
          <p:cNvSpPr>
            <a:spLocks noGrp="1"/>
          </p:cNvSpPr>
          <p:nvPr>
            <p:ph idx="1"/>
          </p:nvPr>
        </p:nvSpPr>
        <p:spPr>
          <a:xfrm flipV="1">
            <a:off x="10966175" y="6006786"/>
            <a:ext cx="387624" cy="124456"/>
          </a:xfrm>
        </p:spPr>
        <p:txBody>
          <a:bodyPr>
            <a:normAutofit fontScale="25000" lnSpcReduction="20000"/>
          </a:bodyPr>
          <a:lstStyle/>
          <a:p>
            <a:endParaRPr lang="en-US"/>
          </a:p>
        </p:txBody>
      </p:sp>
      <p:cxnSp>
        <p:nvCxnSpPr>
          <p:cNvPr id="4" name="Straight Arrow Connector 3">
            <a:extLst>
              <a:ext uri="{FF2B5EF4-FFF2-40B4-BE49-F238E27FC236}">
                <a16:creationId xmlns:a16="http://schemas.microsoft.com/office/drawing/2014/main" id="{D9F29D6F-A5A9-8498-0F77-FEE5521F1FB6}"/>
              </a:ext>
            </a:extLst>
          </p:cNvPr>
          <p:cNvCxnSpPr/>
          <p:nvPr/>
        </p:nvCxnSpPr>
        <p:spPr>
          <a:xfrm>
            <a:off x="1170609" y="3843130"/>
            <a:ext cx="8139042" cy="993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46B4A9D4-FB84-3E3B-E01F-02B25676DC7A}"/>
              </a:ext>
            </a:extLst>
          </p:cNvPr>
          <p:cNvSpPr txBox="1"/>
          <p:nvPr/>
        </p:nvSpPr>
        <p:spPr>
          <a:xfrm>
            <a:off x="9420087" y="3103217"/>
            <a:ext cx="1634434" cy="1384995"/>
          </a:xfrm>
          <a:custGeom>
            <a:avLst/>
            <a:gdLst>
              <a:gd name="connsiteX0" fmla="*/ 0 w 1634434"/>
              <a:gd name="connsiteY0" fmla="*/ 0 h 1384995"/>
              <a:gd name="connsiteX1" fmla="*/ 1634434 w 1634434"/>
              <a:gd name="connsiteY1" fmla="*/ 0 h 1384995"/>
              <a:gd name="connsiteX2" fmla="*/ 1634434 w 1634434"/>
              <a:gd name="connsiteY2" fmla="*/ 1384995 h 1384995"/>
              <a:gd name="connsiteX3" fmla="*/ 0 w 1634434"/>
              <a:gd name="connsiteY3" fmla="*/ 1384995 h 1384995"/>
              <a:gd name="connsiteX4" fmla="*/ 0 w 1634434"/>
              <a:gd name="connsiteY4" fmla="*/ 0 h 138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34" h="1384995" fill="none" extrusionOk="0">
                <a:moveTo>
                  <a:pt x="0" y="0"/>
                </a:moveTo>
                <a:cubicBezTo>
                  <a:pt x="211363" y="-55474"/>
                  <a:pt x="1435566" y="5307"/>
                  <a:pt x="1634434" y="0"/>
                </a:cubicBezTo>
                <a:cubicBezTo>
                  <a:pt x="1587305" y="163966"/>
                  <a:pt x="1561902" y="961022"/>
                  <a:pt x="1634434" y="1384995"/>
                </a:cubicBezTo>
                <a:cubicBezTo>
                  <a:pt x="1314777" y="1450504"/>
                  <a:pt x="601282" y="1333622"/>
                  <a:pt x="0" y="1384995"/>
                </a:cubicBezTo>
                <a:cubicBezTo>
                  <a:pt x="45885" y="829797"/>
                  <a:pt x="-53120" y="296281"/>
                  <a:pt x="0" y="0"/>
                </a:cubicBezTo>
                <a:close/>
              </a:path>
              <a:path w="1634434" h="1384995" stroke="0" extrusionOk="0">
                <a:moveTo>
                  <a:pt x="0" y="0"/>
                </a:moveTo>
                <a:cubicBezTo>
                  <a:pt x="478602" y="112111"/>
                  <a:pt x="865561" y="29620"/>
                  <a:pt x="1634434" y="0"/>
                </a:cubicBezTo>
                <a:cubicBezTo>
                  <a:pt x="1640016" y="577775"/>
                  <a:pt x="1687223" y="1085079"/>
                  <a:pt x="1634434" y="1384995"/>
                </a:cubicBezTo>
                <a:cubicBezTo>
                  <a:pt x="953154" y="1453478"/>
                  <a:pt x="665714" y="1411554"/>
                  <a:pt x="0" y="1384995"/>
                </a:cubicBezTo>
                <a:cubicBezTo>
                  <a:pt x="25599" y="933076"/>
                  <a:pt x="-32611" y="206911"/>
                  <a:pt x="0" y="0"/>
                </a:cubicBezTo>
                <a:close/>
              </a:path>
            </a:pathLst>
          </a:custGeom>
          <a:ln>
            <a:extLst>
              <a:ext uri="{C807C97D-BFC1-408E-A445-0C87EB9F89A2}">
                <ask:lineSketchStyleProps xmlns:ask="http://schemas.microsoft.com/office/drawing/2018/sketchyshapes" sd="3989574929">
                  <a:prstGeom prst="rect">
                    <a:avLst/>
                  </a:prstGeom>
                  <ask:type>
                    <ask:lineSketchCurved/>
                  </ask:type>
                </ask:lineSketchStyleProps>
              </a:ext>
            </a:extLst>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rPr>
              <a:t>Smart AIM: Identify barriers in CGM use and increase overall % CGM use for Type 2 Diabetes patients from 40 to 50%.</a:t>
            </a:r>
          </a:p>
        </p:txBody>
      </p:sp>
      <p:sp>
        <p:nvSpPr>
          <p:cNvPr id="8" name="TextBox 7">
            <a:extLst>
              <a:ext uri="{FF2B5EF4-FFF2-40B4-BE49-F238E27FC236}">
                <a16:creationId xmlns:a16="http://schemas.microsoft.com/office/drawing/2014/main" id="{E09C5C07-2354-7318-DDDA-774EC602A22D}"/>
              </a:ext>
            </a:extLst>
          </p:cNvPr>
          <p:cNvSpPr txBox="1"/>
          <p:nvPr/>
        </p:nvSpPr>
        <p:spPr>
          <a:xfrm>
            <a:off x="1225826" y="4483652"/>
            <a:ext cx="2959652" cy="1415772"/>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Place</a:t>
            </a:r>
            <a:r>
              <a:rPr lang="en-US" sz="1200"/>
              <a:t>:</a:t>
            </a:r>
          </a:p>
          <a:p>
            <a:r>
              <a:rPr lang="en-US" sz="1200"/>
              <a:t>-Check in form used at both Humphreys and Downtown clinic with every Diabetes appointment</a:t>
            </a:r>
          </a:p>
          <a:p>
            <a:r>
              <a:rPr lang="en-US" sz="1200"/>
              <a:t>-Day 2 Education only offered downtown clinic location</a:t>
            </a:r>
          </a:p>
          <a:p>
            <a:r>
              <a:rPr lang="en-US" sz="1200"/>
              <a:t>-Survey only used at Downtown location</a:t>
            </a:r>
          </a:p>
        </p:txBody>
      </p:sp>
      <p:sp>
        <p:nvSpPr>
          <p:cNvPr id="11" name="TextBox 10">
            <a:extLst>
              <a:ext uri="{FF2B5EF4-FFF2-40B4-BE49-F238E27FC236}">
                <a16:creationId xmlns:a16="http://schemas.microsoft.com/office/drawing/2014/main" id="{7621FE6F-CE1D-C1B7-5BD2-C80B46D828F2}"/>
              </a:ext>
            </a:extLst>
          </p:cNvPr>
          <p:cNvSpPr txBox="1"/>
          <p:nvPr/>
        </p:nvSpPr>
        <p:spPr>
          <a:xfrm>
            <a:off x="1281043" y="2462312"/>
            <a:ext cx="2849217" cy="1046440"/>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Policies and Procedures</a:t>
            </a:r>
            <a:r>
              <a:rPr lang="en-US" sz="1200"/>
              <a:t>:</a:t>
            </a:r>
          </a:p>
          <a:p>
            <a:r>
              <a:rPr lang="en-US" sz="1200"/>
              <a:t>-CGM introduced at Day 2 Education-different in T2DM</a:t>
            </a:r>
            <a:endParaRPr lang="en-US" sz="1200">
              <a:ea typeface="Calibri"/>
              <a:cs typeface="Calibri"/>
            </a:endParaRPr>
          </a:p>
          <a:p>
            <a:r>
              <a:rPr lang="en-US" sz="1200"/>
              <a:t>- Staff unsure of coverage for T2DM and CGM</a:t>
            </a:r>
          </a:p>
        </p:txBody>
      </p:sp>
      <p:sp>
        <p:nvSpPr>
          <p:cNvPr id="12" name="TextBox 11">
            <a:extLst>
              <a:ext uri="{FF2B5EF4-FFF2-40B4-BE49-F238E27FC236}">
                <a16:creationId xmlns:a16="http://schemas.microsoft.com/office/drawing/2014/main" id="{3026621D-9428-3D6E-7024-AEEC3D724BE6}"/>
              </a:ext>
            </a:extLst>
          </p:cNvPr>
          <p:cNvSpPr txBox="1"/>
          <p:nvPr/>
        </p:nvSpPr>
        <p:spPr>
          <a:xfrm>
            <a:off x="4814956" y="1193898"/>
            <a:ext cx="2286000" cy="2616101"/>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Product</a:t>
            </a:r>
            <a:r>
              <a:rPr lang="en-US" sz="1200"/>
              <a:t>:</a:t>
            </a:r>
          </a:p>
          <a:p>
            <a:r>
              <a:rPr lang="en-US" sz="1200"/>
              <a:t>-CGM not covered by all insurance plans .</a:t>
            </a:r>
          </a:p>
          <a:p>
            <a:r>
              <a:rPr lang="en-US" sz="1200"/>
              <a:t>-Type 2 DM is not always a covered diagnosis for CGM</a:t>
            </a:r>
          </a:p>
          <a:p>
            <a:r>
              <a:rPr lang="en-US" sz="1200"/>
              <a:t>-No in person training for CGM, so some hesitancy to apply device for new users</a:t>
            </a:r>
          </a:p>
          <a:p>
            <a:r>
              <a:rPr lang="en-US" sz="1200"/>
              <a:t>-Difficulty trouble shooting CGM</a:t>
            </a:r>
          </a:p>
          <a:p>
            <a:r>
              <a:rPr lang="en-US" sz="1200"/>
              <a:t>-Difficulty obtaining supplies</a:t>
            </a:r>
          </a:p>
          <a:p>
            <a:endParaRPr lang="en-US" sz="1200"/>
          </a:p>
          <a:p>
            <a:endParaRPr lang="en-US"/>
          </a:p>
        </p:txBody>
      </p:sp>
      <p:sp>
        <p:nvSpPr>
          <p:cNvPr id="13" name="TextBox 12">
            <a:extLst>
              <a:ext uri="{FF2B5EF4-FFF2-40B4-BE49-F238E27FC236}">
                <a16:creationId xmlns:a16="http://schemas.microsoft.com/office/drawing/2014/main" id="{1235F129-4A42-4061-A507-75D323320897}"/>
              </a:ext>
            </a:extLst>
          </p:cNvPr>
          <p:cNvSpPr txBox="1"/>
          <p:nvPr/>
        </p:nvSpPr>
        <p:spPr>
          <a:xfrm>
            <a:off x="7354956" y="4365550"/>
            <a:ext cx="1954695" cy="2400657"/>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People</a:t>
            </a:r>
            <a:r>
              <a:rPr lang="en-US"/>
              <a:t>:</a:t>
            </a:r>
          </a:p>
          <a:p>
            <a:r>
              <a:rPr lang="en-US" sz="1200"/>
              <a:t>-Provider/staff forget to offer </a:t>
            </a:r>
          </a:p>
          <a:p>
            <a:r>
              <a:rPr lang="en-US" sz="1200"/>
              <a:t>-Patients unable to troubleshoot issues with CGM</a:t>
            </a:r>
          </a:p>
          <a:p>
            <a:r>
              <a:rPr lang="en-US" sz="1200"/>
              <a:t>-Patient unable to consistently get supplies</a:t>
            </a:r>
          </a:p>
          <a:p>
            <a:r>
              <a:rPr lang="en-US" sz="1200"/>
              <a:t>-Difficulty getting CGM PA’s done in a timely manner to prevent lack of supplies</a:t>
            </a:r>
          </a:p>
        </p:txBody>
      </p:sp>
      <p:sp>
        <p:nvSpPr>
          <p:cNvPr id="14" name="TextBox 13">
            <a:extLst>
              <a:ext uri="{FF2B5EF4-FFF2-40B4-BE49-F238E27FC236}">
                <a16:creationId xmlns:a16="http://schemas.microsoft.com/office/drawing/2014/main" id="{0177FA79-6538-5C91-E49F-FABCA4C22ECA}"/>
              </a:ext>
            </a:extLst>
          </p:cNvPr>
          <p:cNvSpPr txBox="1"/>
          <p:nvPr/>
        </p:nvSpPr>
        <p:spPr>
          <a:xfrm>
            <a:off x="4826000" y="4406347"/>
            <a:ext cx="2274956" cy="1600438"/>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Process</a:t>
            </a:r>
            <a:r>
              <a:rPr lang="en-US" sz="1200"/>
              <a:t>:</a:t>
            </a:r>
          </a:p>
          <a:p>
            <a:r>
              <a:rPr lang="en-US" sz="1200"/>
              <a:t>-Not consistently discussing CGM with all patients</a:t>
            </a:r>
          </a:p>
          <a:p>
            <a:r>
              <a:rPr lang="en-US" sz="1200"/>
              <a:t>-Staff not asking CGM info consistently  during Diabetes check in.</a:t>
            </a:r>
          </a:p>
          <a:p>
            <a:r>
              <a:rPr lang="en-US" sz="1200"/>
              <a:t>-Utilizing educational handouts to assist with troubleshooting</a:t>
            </a:r>
          </a:p>
        </p:txBody>
      </p:sp>
      <p:sp>
        <p:nvSpPr>
          <p:cNvPr id="15" name="TextBox 14">
            <a:extLst>
              <a:ext uri="{FF2B5EF4-FFF2-40B4-BE49-F238E27FC236}">
                <a16:creationId xmlns:a16="http://schemas.microsoft.com/office/drawing/2014/main" id="{B3790550-99B4-7EC2-0D86-68C593806930}"/>
              </a:ext>
            </a:extLst>
          </p:cNvPr>
          <p:cNvSpPr txBox="1"/>
          <p:nvPr/>
        </p:nvSpPr>
        <p:spPr>
          <a:xfrm>
            <a:off x="8061739" y="1921565"/>
            <a:ext cx="3114260" cy="646331"/>
          </a:xfrm>
          <a:prstGeom prst="rec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Global Aim: Improve CGM use within the </a:t>
            </a:r>
            <a:r>
              <a:rPr lang="en-US" sz="1200" err="1"/>
              <a:t>clnic</a:t>
            </a:r>
            <a:r>
              <a:rPr lang="en-US" sz="1200"/>
              <a:t> for </a:t>
            </a:r>
            <a:r>
              <a:rPr lang="en-US" sz="1200" err="1"/>
              <a:t>Tyoe</a:t>
            </a:r>
            <a:r>
              <a:rPr lang="en-US" sz="1200"/>
              <a:t> 2 Diabetes and improve continued use once initiated</a:t>
            </a:r>
          </a:p>
        </p:txBody>
      </p:sp>
      <p:cxnSp>
        <p:nvCxnSpPr>
          <p:cNvPr id="16" name="Straight Arrow Connector 15">
            <a:extLst>
              <a:ext uri="{FF2B5EF4-FFF2-40B4-BE49-F238E27FC236}">
                <a16:creationId xmlns:a16="http://schemas.microsoft.com/office/drawing/2014/main" id="{C0FD7441-6E69-5545-F760-80A625F61FB6}"/>
              </a:ext>
            </a:extLst>
          </p:cNvPr>
          <p:cNvCxnSpPr/>
          <p:nvPr/>
        </p:nvCxnSpPr>
        <p:spPr>
          <a:xfrm flipH="1" flipV="1">
            <a:off x="3125303" y="3357217"/>
            <a:ext cx="452784" cy="4969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0A0E68FB-F77C-5F59-97AA-04478EF01412}"/>
              </a:ext>
            </a:extLst>
          </p:cNvPr>
          <p:cNvCxnSpPr/>
          <p:nvPr/>
        </p:nvCxnSpPr>
        <p:spPr>
          <a:xfrm flipH="1" flipV="1">
            <a:off x="5654051" y="3468842"/>
            <a:ext cx="397565" cy="4306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F641D7F5-FC18-D804-A85E-E743222729A2}"/>
              </a:ext>
            </a:extLst>
          </p:cNvPr>
          <p:cNvCxnSpPr/>
          <p:nvPr/>
        </p:nvCxnSpPr>
        <p:spPr>
          <a:xfrm flipH="1">
            <a:off x="1998869" y="3832088"/>
            <a:ext cx="530087" cy="618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5E61BC51-8D8E-08F4-B1BB-BC287D8A836A}"/>
              </a:ext>
            </a:extLst>
          </p:cNvPr>
          <p:cNvCxnSpPr/>
          <p:nvPr/>
        </p:nvCxnSpPr>
        <p:spPr>
          <a:xfrm flipH="1">
            <a:off x="5345042" y="3931478"/>
            <a:ext cx="353390" cy="4417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9E976C23-8378-419D-D3CE-838C010873CC}"/>
              </a:ext>
            </a:extLst>
          </p:cNvPr>
          <p:cNvCxnSpPr/>
          <p:nvPr/>
        </p:nvCxnSpPr>
        <p:spPr>
          <a:xfrm flipH="1">
            <a:off x="8105912" y="3920435"/>
            <a:ext cx="397565" cy="5300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9047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ACAF7-B0EF-C8AF-0783-DFB7613D0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66CF0-6A05-B746-F3B1-50E459167E35}"/>
              </a:ext>
            </a:extLst>
          </p:cNvPr>
          <p:cNvSpPr>
            <a:spLocks noGrp="1"/>
          </p:cNvSpPr>
          <p:nvPr>
            <p:ph type="title"/>
          </p:nvPr>
        </p:nvSpPr>
        <p:spPr>
          <a:xfrm>
            <a:off x="838199" y="454577"/>
            <a:ext cx="11191876" cy="1325563"/>
          </a:xfrm>
        </p:spPr>
        <p:txBody>
          <a:bodyPr anchor="ctr">
            <a:normAutofit/>
          </a:bodyPr>
          <a:lstStyle/>
          <a:p>
            <a:r>
              <a:rPr lang="en-US" sz="3200"/>
              <a:t>Results: CGM Use by Diabetes Type     CGM Knowledge</a:t>
            </a:r>
          </a:p>
        </p:txBody>
      </p:sp>
      <p:sp>
        <p:nvSpPr>
          <p:cNvPr id="8" name="TextBox 7">
            <a:extLst>
              <a:ext uri="{FF2B5EF4-FFF2-40B4-BE49-F238E27FC236}">
                <a16:creationId xmlns:a16="http://schemas.microsoft.com/office/drawing/2014/main" id="{217FB411-4CA5-A567-501D-E8204C0D5E82}"/>
              </a:ext>
            </a:extLst>
          </p:cNvPr>
          <p:cNvSpPr txBox="1"/>
          <p:nvPr/>
        </p:nvSpPr>
        <p:spPr>
          <a:xfrm>
            <a:off x="4403557" y="2526632"/>
            <a:ext cx="794084" cy="369332"/>
          </a:xfrm>
          <a:prstGeom prst="rect">
            <a:avLst/>
          </a:prstGeom>
          <a:noFill/>
        </p:spPr>
        <p:txBody>
          <a:bodyPr wrap="square" rtlCol="0">
            <a:spAutoFit/>
          </a:bodyPr>
          <a:lstStyle/>
          <a:p>
            <a:r>
              <a:rPr lang="en-US" b="1">
                <a:solidFill>
                  <a:schemeClr val="bg1"/>
                </a:solidFill>
              </a:rPr>
              <a:t>18</a:t>
            </a:r>
          </a:p>
        </p:txBody>
      </p:sp>
      <p:sp>
        <p:nvSpPr>
          <p:cNvPr id="9" name="TextBox 8">
            <a:extLst>
              <a:ext uri="{FF2B5EF4-FFF2-40B4-BE49-F238E27FC236}">
                <a16:creationId xmlns:a16="http://schemas.microsoft.com/office/drawing/2014/main" id="{1E1AC823-B67B-BA6F-32CA-273DDE220FB8}"/>
              </a:ext>
            </a:extLst>
          </p:cNvPr>
          <p:cNvSpPr txBox="1"/>
          <p:nvPr/>
        </p:nvSpPr>
        <p:spPr>
          <a:xfrm>
            <a:off x="4363452" y="3978440"/>
            <a:ext cx="794084" cy="369332"/>
          </a:xfrm>
          <a:prstGeom prst="rect">
            <a:avLst/>
          </a:prstGeom>
          <a:noFill/>
        </p:spPr>
        <p:txBody>
          <a:bodyPr wrap="square" rtlCol="0">
            <a:spAutoFit/>
          </a:bodyPr>
          <a:lstStyle/>
          <a:p>
            <a:r>
              <a:rPr lang="en-US" b="1">
                <a:solidFill>
                  <a:schemeClr val="bg1"/>
                </a:solidFill>
              </a:rPr>
              <a:t>142</a:t>
            </a:r>
          </a:p>
        </p:txBody>
      </p:sp>
      <p:sp>
        <p:nvSpPr>
          <p:cNvPr id="10" name="TextBox 9">
            <a:extLst>
              <a:ext uri="{FF2B5EF4-FFF2-40B4-BE49-F238E27FC236}">
                <a16:creationId xmlns:a16="http://schemas.microsoft.com/office/drawing/2014/main" id="{0A7CF071-D95B-6325-CEDD-18BA4CC8BBB0}"/>
              </a:ext>
            </a:extLst>
          </p:cNvPr>
          <p:cNvSpPr txBox="1"/>
          <p:nvPr/>
        </p:nvSpPr>
        <p:spPr>
          <a:xfrm>
            <a:off x="6216309" y="4916902"/>
            <a:ext cx="794084" cy="369332"/>
          </a:xfrm>
          <a:prstGeom prst="rect">
            <a:avLst/>
          </a:prstGeom>
          <a:noFill/>
        </p:spPr>
        <p:txBody>
          <a:bodyPr wrap="square" rtlCol="0">
            <a:spAutoFit/>
          </a:bodyPr>
          <a:lstStyle/>
          <a:p>
            <a:r>
              <a:rPr lang="en-US" b="1">
                <a:solidFill>
                  <a:schemeClr val="bg1"/>
                </a:solidFill>
              </a:rPr>
              <a:t>16</a:t>
            </a:r>
          </a:p>
        </p:txBody>
      </p:sp>
      <p:sp>
        <p:nvSpPr>
          <p:cNvPr id="11" name="TextBox 10">
            <a:extLst>
              <a:ext uri="{FF2B5EF4-FFF2-40B4-BE49-F238E27FC236}">
                <a16:creationId xmlns:a16="http://schemas.microsoft.com/office/drawing/2014/main" id="{238AD207-B67E-803A-E6E5-2B19BCB71F18}"/>
              </a:ext>
            </a:extLst>
          </p:cNvPr>
          <p:cNvSpPr txBox="1"/>
          <p:nvPr/>
        </p:nvSpPr>
        <p:spPr>
          <a:xfrm>
            <a:off x="6224331" y="5454310"/>
            <a:ext cx="794084" cy="369332"/>
          </a:xfrm>
          <a:prstGeom prst="rect">
            <a:avLst/>
          </a:prstGeom>
          <a:noFill/>
        </p:spPr>
        <p:txBody>
          <a:bodyPr wrap="square" rtlCol="0">
            <a:spAutoFit/>
          </a:bodyPr>
          <a:lstStyle/>
          <a:p>
            <a:r>
              <a:rPr lang="en-US" b="1">
                <a:solidFill>
                  <a:schemeClr val="bg1"/>
                </a:solidFill>
              </a:rPr>
              <a:t>12</a:t>
            </a:r>
          </a:p>
        </p:txBody>
      </p:sp>
      <p:sp>
        <p:nvSpPr>
          <p:cNvPr id="12" name="TextBox 11">
            <a:extLst>
              <a:ext uri="{FF2B5EF4-FFF2-40B4-BE49-F238E27FC236}">
                <a16:creationId xmlns:a16="http://schemas.microsoft.com/office/drawing/2014/main" id="{DE5486AB-2BD1-78B6-0A19-4BAC92A369B5}"/>
              </a:ext>
            </a:extLst>
          </p:cNvPr>
          <p:cNvSpPr txBox="1"/>
          <p:nvPr/>
        </p:nvSpPr>
        <p:spPr>
          <a:xfrm>
            <a:off x="8077191" y="5550562"/>
            <a:ext cx="794084" cy="369332"/>
          </a:xfrm>
          <a:prstGeom prst="rect">
            <a:avLst/>
          </a:prstGeom>
          <a:noFill/>
        </p:spPr>
        <p:txBody>
          <a:bodyPr wrap="square" rtlCol="0">
            <a:spAutoFit/>
          </a:bodyPr>
          <a:lstStyle/>
          <a:p>
            <a:r>
              <a:rPr lang="en-US" b="1">
                <a:solidFill>
                  <a:schemeClr val="bg1"/>
                </a:solidFill>
              </a:rPr>
              <a:t>3</a:t>
            </a:r>
          </a:p>
        </p:txBody>
      </p:sp>
      <p:sp>
        <p:nvSpPr>
          <p:cNvPr id="21" name="Content Placeholder 6">
            <a:extLst>
              <a:ext uri="{FF2B5EF4-FFF2-40B4-BE49-F238E27FC236}">
                <a16:creationId xmlns:a16="http://schemas.microsoft.com/office/drawing/2014/main" id="{9E3C06B3-DFDD-633E-3724-EC64E1C35EB2}"/>
              </a:ext>
            </a:extLst>
          </p:cNvPr>
          <p:cNvSpPr>
            <a:spLocks noGrp="1"/>
          </p:cNvSpPr>
          <p:nvPr>
            <p:ph idx="1"/>
          </p:nvPr>
        </p:nvSpPr>
        <p:spPr>
          <a:xfrm>
            <a:off x="8822653" y="4436127"/>
            <a:ext cx="3158800" cy="1967296"/>
          </a:xfrm>
        </p:spPr>
        <p:txBody>
          <a:bodyPr/>
          <a:lstStyle/>
          <a:p>
            <a:pPr marL="0" indent="0">
              <a:buNone/>
            </a:pPr>
            <a:r>
              <a:rPr lang="en-US"/>
              <a:t>Patients surveyed thus far: 160 T1D, 52 T2D, 10 other</a:t>
            </a:r>
          </a:p>
        </p:txBody>
      </p:sp>
      <p:graphicFrame>
        <p:nvGraphicFramePr>
          <p:cNvPr id="22" name="Chart 21">
            <a:extLst>
              <a:ext uri="{FF2B5EF4-FFF2-40B4-BE49-F238E27FC236}">
                <a16:creationId xmlns:a16="http://schemas.microsoft.com/office/drawing/2014/main" id="{AB7957EF-F515-A897-424D-BF4C6B7A1BB0}"/>
              </a:ext>
            </a:extLst>
          </p:cNvPr>
          <p:cNvGraphicFramePr>
            <a:graphicFrameLocks/>
          </p:cNvGraphicFramePr>
          <p:nvPr/>
        </p:nvGraphicFramePr>
        <p:xfrm>
          <a:off x="1228725" y="1443038"/>
          <a:ext cx="7129463" cy="43806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F0ADD3B6-1AA7-7F43-1B21-3C3F98495164}"/>
              </a:ext>
            </a:extLst>
          </p:cNvPr>
          <p:cNvGraphicFramePr>
            <a:graphicFrameLocks/>
          </p:cNvGraphicFramePr>
          <p:nvPr/>
        </p:nvGraphicFramePr>
        <p:xfrm>
          <a:off x="8301037" y="1443037"/>
          <a:ext cx="3893855" cy="27088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9911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D9E00-EF55-A8C4-234A-D9AD4A3E9BA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78CA4D4-CCFF-C214-4FF0-FF86B85703E8}"/>
              </a:ext>
            </a:extLst>
          </p:cNvPr>
          <p:cNvSpPr>
            <a:spLocks noGrp="1"/>
          </p:cNvSpPr>
          <p:nvPr>
            <p:ph type="title"/>
          </p:nvPr>
        </p:nvSpPr>
        <p:spPr>
          <a:xfrm>
            <a:off x="838200" y="454577"/>
            <a:ext cx="10515600" cy="1325563"/>
          </a:xfrm>
        </p:spPr>
        <p:txBody>
          <a:bodyPr/>
          <a:lstStyle/>
          <a:p>
            <a:r>
              <a:rPr lang="en-US"/>
              <a:t>Results: Barriers Reported</a:t>
            </a:r>
          </a:p>
        </p:txBody>
      </p:sp>
      <p:sp>
        <p:nvSpPr>
          <p:cNvPr id="3" name="Content Placeholder 2">
            <a:extLst>
              <a:ext uri="{FF2B5EF4-FFF2-40B4-BE49-F238E27FC236}">
                <a16:creationId xmlns:a16="http://schemas.microsoft.com/office/drawing/2014/main" id="{6A13965A-3887-283E-4BC0-A489DBA72955}"/>
              </a:ext>
            </a:extLst>
          </p:cNvPr>
          <p:cNvSpPr>
            <a:spLocks noGrp="1"/>
          </p:cNvSpPr>
          <p:nvPr>
            <p:ph idx="1"/>
          </p:nvPr>
        </p:nvSpPr>
        <p:spPr/>
        <p:txBody>
          <a:bodyPr vert="horz" lIns="91440" tIns="45720" rIns="91440" bIns="45720" rtlCol="0" anchor="t">
            <a:normAutofit/>
          </a:bodyPr>
          <a:lstStyle/>
          <a:p>
            <a:r>
              <a:rPr lang="en-US">
                <a:latin typeface="Arial"/>
                <a:cs typeface="Arial"/>
              </a:rPr>
              <a:t>One-third of all patients reported barriers to CGM.</a:t>
            </a:r>
          </a:p>
          <a:p>
            <a:r>
              <a:rPr lang="en-US">
                <a:latin typeface="Arial"/>
                <a:cs typeface="Arial"/>
              </a:rPr>
              <a:t>Representative examples:</a:t>
            </a:r>
          </a:p>
          <a:p>
            <a:pPr lvl="1">
              <a:buFont typeface="Courier New" panose="020B0604020202020204" pitchFamily="34" charset="0"/>
              <a:buChar char="o"/>
            </a:pPr>
            <a:r>
              <a:rPr lang="en-US" sz="2800" i="1">
                <a:solidFill>
                  <a:srgbClr val="115740"/>
                </a:solidFill>
                <a:latin typeface="Arial"/>
                <a:cs typeface="Arial"/>
              </a:rPr>
              <a:t>“It's uncomfortable and easy to come out.”</a:t>
            </a:r>
            <a:endParaRPr lang="en-US" sz="2800">
              <a:solidFill>
                <a:srgbClr val="115740"/>
              </a:solidFill>
            </a:endParaRPr>
          </a:p>
          <a:p>
            <a:pPr lvl="1">
              <a:buFont typeface="Courier New" panose="020B0604020202020204" pitchFamily="34" charset="0"/>
              <a:buChar char="o"/>
            </a:pPr>
            <a:r>
              <a:rPr lang="en-US" sz="2800" i="1">
                <a:solidFill>
                  <a:srgbClr val="115740"/>
                </a:solidFill>
                <a:latin typeface="Arial"/>
                <a:cs typeface="Arial"/>
              </a:rPr>
              <a:t>“Not interested in CGM. Readings are off by 100 or so.”</a:t>
            </a:r>
          </a:p>
          <a:p>
            <a:pPr lvl="1">
              <a:buFont typeface="Courier New" panose="020B0604020202020204" pitchFamily="34" charset="0"/>
              <a:buChar char="o"/>
            </a:pPr>
            <a:r>
              <a:rPr lang="en-US" sz="2800" i="1">
                <a:solidFill>
                  <a:srgbClr val="115740"/>
                </a:solidFill>
                <a:latin typeface="Arial"/>
                <a:cs typeface="Arial"/>
              </a:rPr>
              <a:t>“Need to change sensors frequently with issues. Apple loses signal every night and has to be reopened frequently.”</a:t>
            </a:r>
          </a:p>
          <a:p>
            <a:pPr lvl="1">
              <a:buFont typeface="Courier New" panose="020B0604020202020204" pitchFamily="34" charset="0"/>
              <a:buChar char="o"/>
            </a:pPr>
            <a:r>
              <a:rPr lang="en-US" sz="2800" i="1">
                <a:solidFill>
                  <a:srgbClr val="115740"/>
                </a:solidFill>
                <a:latin typeface="Arial"/>
                <a:cs typeface="Arial"/>
              </a:rPr>
              <a:t>“No insurance” </a:t>
            </a:r>
            <a:r>
              <a:rPr lang="en-US" sz="2800">
                <a:solidFill>
                  <a:srgbClr val="115740"/>
                </a:solidFill>
                <a:latin typeface="Arial"/>
                <a:cs typeface="Arial"/>
              </a:rPr>
              <a:t>or</a:t>
            </a:r>
            <a:r>
              <a:rPr lang="en-US" sz="2800" i="1">
                <a:solidFill>
                  <a:srgbClr val="115740"/>
                </a:solidFill>
                <a:latin typeface="Arial"/>
                <a:cs typeface="Arial"/>
              </a:rPr>
              <a:t> “Insurance wouldn't cover the cost.”</a:t>
            </a:r>
          </a:p>
          <a:p>
            <a:r>
              <a:rPr lang="en-US">
                <a:latin typeface="Arial"/>
                <a:cs typeface="Arial"/>
              </a:rPr>
              <a:t>Main themes: (a) adhesion/wear, (b) access/insurance, (c) failure/inaccuracy/malfunction, (d) burnout/hesitancy/no interest</a:t>
            </a:r>
          </a:p>
        </p:txBody>
      </p:sp>
    </p:spTree>
    <p:extLst>
      <p:ext uri="{BB962C8B-B14F-4D97-AF65-F5344CB8AC3E}">
        <p14:creationId xmlns:p14="http://schemas.microsoft.com/office/powerpoint/2010/main" val="923936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D54C1-2866-8EB9-D7C2-7DDDAA395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F6B0A-3906-36B7-C330-F29FAFE56DD6}"/>
              </a:ext>
            </a:extLst>
          </p:cNvPr>
          <p:cNvSpPr>
            <a:spLocks noGrp="1"/>
          </p:cNvSpPr>
          <p:nvPr>
            <p:ph type="title"/>
          </p:nvPr>
        </p:nvSpPr>
        <p:spPr>
          <a:xfrm>
            <a:off x="838200" y="454577"/>
            <a:ext cx="10515600" cy="1325563"/>
          </a:xfrm>
        </p:spPr>
        <p:txBody>
          <a:bodyPr anchor="ctr">
            <a:normAutofit/>
          </a:bodyPr>
          <a:lstStyle/>
          <a:p>
            <a:r>
              <a:rPr lang="en-US"/>
              <a:t>Results: Reported Barriers to CGM</a:t>
            </a:r>
          </a:p>
        </p:txBody>
      </p:sp>
      <p:graphicFrame>
        <p:nvGraphicFramePr>
          <p:cNvPr id="3" name="Chart 2">
            <a:extLst>
              <a:ext uri="{FF2B5EF4-FFF2-40B4-BE49-F238E27FC236}">
                <a16:creationId xmlns:a16="http://schemas.microsoft.com/office/drawing/2014/main" id="{715C8EFD-A811-3464-9F1C-1E337B26F49A}"/>
              </a:ext>
              <a:ext uri="{147F2762-F138-4A5C-976F-8EAC2B608ADB}">
                <a16:predDERef xmlns:a16="http://schemas.microsoft.com/office/drawing/2014/main" pred="{4D9E149D-B8FD-82E4-8C1D-3C7D1B4AE69E}"/>
              </a:ext>
            </a:extLst>
          </p:cNvPr>
          <p:cNvGraphicFramePr>
            <a:graphicFrameLocks/>
          </p:cNvGraphicFramePr>
          <p:nvPr/>
        </p:nvGraphicFramePr>
        <p:xfrm>
          <a:off x="979738" y="1519823"/>
          <a:ext cx="10781631" cy="47551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2756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05FFC-EEE0-B719-39E3-ADACEE11B07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287D3B3-5A00-4BD4-C869-551074D04095}"/>
              </a:ext>
            </a:extLst>
          </p:cNvPr>
          <p:cNvSpPr>
            <a:spLocks noGrp="1"/>
          </p:cNvSpPr>
          <p:nvPr>
            <p:ph type="title"/>
          </p:nvPr>
        </p:nvSpPr>
        <p:spPr>
          <a:xfrm>
            <a:off x="838200" y="454577"/>
            <a:ext cx="10515600" cy="1325563"/>
          </a:xfrm>
        </p:spPr>
        <p:txBody>
          <a:bodyPr/>
          <a:lstStyle/>
          <a:p>
            <a:r>
              <a:rPr lang="en-US">
                <a:latin typeface="Arial"/>
                <a:cs typeface="Arial"/>
              </a:rPr>
              <a:t>Results: Follow-up Surveys (Preliminary)</a:t>
            </a:r>
          </a:p>
        </p:txBody>
      </p:sp>
      <p:sp>
        <p:nvSpPr>
          <p:cNvPr id="7" name="Content Placeholder 6">
            <a:extLst>
              <a:ext uri="{FF2B5EF4-FFF2-40B4-BE49-F238E27FC236}">
                <a16:creationId xmlns:a16="http://schemas.microsoft.com/office/drawing/2014/main" id="{3EDB60B6-5FD0-DD45-6355-B4477228EE3D}"/>
              </a:ext>
            </a:extLst>
          </p:cNvPr>
          <p:cNvSpPr>
            <a:spLocks noGrp="1"/>
          </p:cNvSpPr>
          <p:nvPr>
            <p:ph idx="1"/>
          </p:nvPr>
        </p:nvSpPr>
        <p:spPr>
          <a:xfrm>
            <a:off x="838199" y="1915077"/>
            <a:ext cx="10863263" cy="4351338"/>
          </a:xfrm>
        </p:spPr>
        <p:txBody>
          <a:bodyPr vert="horz" lIns="91440" tIns="45720" rIns="91440" bIns="45720" rtlCol="0" anchor="t">
            <a:normAutofit/>
          </a:bodyPr>
          <a:lstStyle/>
          <a:p>
            <a:r>
              <a:rPr lang="en-US">
                <a:latin typeface="Arial"/>
                <a:cs typeface="Arial"/>
              </a:rPr>
              <a:t>Of 69 patients with T1D who have followed up and provided survey responses, 56 of them (81%) report using CGM most of the time.</a:t>
            </a:r>
          </a:p>
          <a:p>
            <a:r>
              <a:rPr lang="en-US">
                <a:latin typeface="Arial"/>
                <a:cs typeface="Arial"/>
              </a:rPr>
              <a:t>Of 23 patients with T2D, only 7 (30%) report the same.</a:t>
            </a:r>
          </a:p>
          <a:p>
            <a:r>
              <a:rPr lang="en-US">
                <a:latin typeface="Arial"/>
                <a:cs typeface="Arial"/>
              </a:rPr>
              <a:t>16% of T1D patients and 17% of T2D patients report continued concerns/barriers to CGM, matching those from the first round of data collection, e.g.:</a:t>
            </a:r>
          </a:p>
          <a:p>
            <a:pPr lvl="1"/>
            <a:r>
              <a:rPr lang="en-US" i="1">
                <a:latin typeface="Arial"/>
                <a:cs typeface="Arial"/>
              </a:rPr>
              <a:t>“Falls off” </a:t>
            </a:r>
          </a:p>
          <a:p>
            <a:pPr lvl="1"/>
            <a:r>
              <a:rPr lang="en-US" i="1">
                <a:latin typeface="Arial"/>
                <a:cs typeface="Arial"/>
              </a:rPr>
              <a:t>“Does not have insurance” </a:t>
            </a:r>
          </a:p>
          <a:p>
            <a:pPr lvl="1"/>
            <a:r>
              <a:rPr lang="en-US" i="1">
                <a:latin typeface="Arial"/>
                <a:cs typeface="Arial"/>
              </a:rPr>
              <a:t>“Inaccurate” </a:t>
            </a:r>
            <a:endParaRPr lang="en-US">
              <a:latin typeface="Arial"/>
              <a:cs typeface="Arial"/>
            </a:endParaRPr>
          </a:p>
          <a:p>
            <a:endParaRPr lang="en-US"/>
          </a:p>
        </p:txBody>
      </p:sp>
    </p:spTree>
    <p:extLst>
      <p:ext uri="{BB962C8B-B14F-4D97-AF65-F5344CB8AC3E}">
        <p14:creationId xmlns:p14="http://schemas.microsoft.com/office/powerpoint/2010/main" val="1088787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40074-F020-806B-6482-C4A56F71D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2C42D-11B6-092D-FD28-B2CC8BAE53E6}"/>
              </a:ext>
            </a:extLst>
          </p:cNvPr>
          <p:cNvSpPr>
            <a:spLocks noGrp="1"/>
          </p:cNvSpPr>
          <p:nvPr>
            <p:ph type="title"/>
          </p:nvPr>
        </p:nvSpPr>
        <p:spPr>
          <a:xfrm>
            <a:off x="838200" y="454577"/>
            <a:ext cx="10515600" cy="1325563"/>
          </a:xfrm>
        </p:spPr>
        <p:txBody>
          <a:bodyPr anchor="ctr">
            <a:normAutofit/>
          </a:bodyPr>
          <a:lstStyle/>
          <a:p>
            <a:r>
              <a:rPr lang="en-US"/>
              <a:t>Conclusions and Future Plans</a:t>
            </a:r>
          </a:p>
        </p:txBody>
      </p:sp>
      <p:sp>
        <p:nvSpPr>
          <p:cNvPr id="5" name="Content Placeholder 4">
            <a:extLst>
              <a:ext uri="{FF2B5EF4-FFF2-40B4-BE49-F238E27FC236}">
                <a16:creationId xmlns:a16="http://schemas.microsoft.com/office/drawing/2014/main" id="{E9762C59-1BC8-9CDE-5046-907DC3B72AF4}"/>
              </a:ext>
            </a:extLst>
          </p:cNvPr>
          <p:cNvSpPr>
            <a:spLocks noGrp="1"/>
          </p:cNvSpPr>
          <p:nvPr>
            <p:ph idx="1"/>
          </p:nvPr>
        </p:nvSpPr>
        <p:spPr/>
        <p:txBody>
          <a:bodyPr vert="horz" lIns="91440" tIns="45720" rIns="91440" bIns="45720" rtlCol="0" anchor="t">
            <a:normAutofit fontScale="92500" lnSpcReduction="10000"/>
          </a:bodyPr>
          <a:lstStyle/>
          <a:p>
            <a:r>
              <a:rPr lang="en-US"/>
              <a:t>Awareness of and access to CGM vary significantly between T1D and T2D pediatric patients.</a:t>
            </a:r>
            <a:endParaRPr lang="en-US">
              <a:ea typeface="Calibri"/>
              <a:cs typeface="Calibri"/>
            </a:endParaRPr>
          </a:p>
          <a:p>
            <a:r>
              <a:rPr lang="en-US"/>
              <a:t>Barriers include access/insurance, adhesion/wear, device failure, and hesitancy.</a:t>
            </a:r>
            <a:endParaRPr lang="en-US">
              <a:ea typeface="Calibri"/>
              <a:cs typeface="Calibri"/>
            </a:endParaRPr>
          </a:p>
          <a:p>
            <a:r>
              <a:rPr lang="en-US"/>
              <a:t>Targeted interventions may improve CGM uptake and outcomes in T2D.</a:t>
            </a:r>
            <a:endParaRPr lang="en-US">
              <a:ea typeface="Calibri"/>
              <a:cs typeface="Calibri"/>
            </a:endParaRPr>
          </a:p>
          <a:p>
            <a:pPr marL="0" indent="0">
              <a:buNone/>
            </a:pPr>
            <a:endParaRPr lang="en-US">
              <a:ea typeface="Calibri"/>
              <a:cs typeface="Calibri"/>
            </a:endParaRPr>
          </a:p>
          <a:p>
            <a:r>
              <a:rPr lang="en-US">
                <a:ea typeface="Calibri"/>
                <a:cs typeface="Calibri"/>
              </a:rPr>
              <a:t>Continue to survey patients, and potentially extend surveys to multiple locations</a:t>
            </a:r>
          </a:p>
          <a:p>
            <a:r>
              <a:rPr lang="en-US">
                <a:ea typeface="Calibri"/>
                <a:cs typeface="Calibri"/>
              </a:rPr>
              <a:t>Provide education resources to families for every CGM start to help with troubleshooting and adherence. </a:t>
            </a:r>
          </a:p>
          <a:p>
            <a:r>
              <a:rPr lang="en-US">
                <a:ea typeface="Calibri"/>
                <a:cs typeface="Calibri"/>
              </a:rPr>
              <a:t>Consistently ask CGM questions during intake at Diabetes appointments.</a:t>
            </a:r>
            <a:endParaRPr lang="en-US"/>
          </a:p>
          <a:p>
            <a:endParaRPr lang="en-US">
              <a:ea typeface="Calibri" panose="020F0502020204030204"/>
              <a:cs typeface="Calibri" panose="020F0502020204030204"/>
            </a:endParaRPr>
          </a:p>
        </p:txBody>
      </p:sp>
    </p:spTree>
    <p:extLst>
      <p:ext uri="{BB962C8B-B14F-4D97-AF65-F5344CB8AC3E}">
        <p14:creationId xmlns:p14="http://schemas.microsoft.com/office/powerpoint/2010/main" val="7902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C2F1D-A537-8B1F-D52D-638304C0ECAC}"/>
            </a:ext>
          </a:extLst>
        </p:cNvPr>
        <p:cNvGrpSpPr/>
        <p:nvPr/>
      </p:nvGrpSpPr>
      <p:grpSpPr>
        <a:xfrm>
          <a:off x="0" y="0"/>
          <a:ext cx="0" cy="0"/>
          <a:chOff x="0" y="0"/>
          <a:chExt cx="0" cy="0"/>
        </a:xfrm>
      </p:grpSpPr>
    </p:spTree>
    <p:extLst>
      <p:ext uri="{BB962C8B-B14F-4D97-AF65-F5344CB8AC3E}">
        <p14:creationId xmlns:p14="http://schemas.microsoft.com/office/powerpoint/2010/main" val="40064365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0BBE-C366-083A-4175-629EE40388EC}"/>
              </a:ext>
            </a:extLst>
          </p:cNvPr>
          <p:cNvSpPr>
            <a:spLocks noGrp="1"/>
          </p:cNvSpPr>
          <p:nvPr>
            <p:ph type="title"/>
          </p:nvPr>
        </p:nvSpPr>
        <p:spPr>
          <a:xfrm>
            <a:off x="838200" y="365125"/>
            <a:ext cx="5602706" cy="1345615"/>
          </a:xfrm>
        </p:spPr>
        <p:txBody>
          <a:bodyPr/>
          <a:lstStyle/>
          <a:p>
            <a:r>
              <a:rPr lang="en-US" dirty="0">
                <a:solidFill>
                  <a:srgbClr val="0070C0"/>
                </a:solidFill>
              </a:rPr>
              <a:t>T2D Team</a:t>
            </a:r>
          </a:p>
        </p:txBody>
      </p:sp>
      <p:pic>
        <p:nvPicPr>
          <p:cNvPr id="4" name="Content Placeholder 3" descr="A collage of women with text&#10;&#10;AI-generated content may be incorrect.">
            <a:extLst>
              <a:ext uri="{FF2B5EF4-FFF2-40B4-BE49-F238E27FC236}">
                <a16:creationId xmlns:a16="http://schemas.microsoft.com/office/drawing/2014/main" id="{60FDCD62-E09F-BCA5-8AEB-D9129D5FFE58}"/>
              </a:ext>
            </a:extLst>
          </p:cNvPr>
          <p:cNvPicPr>
            <a:picLocks noGrp="1" noChangeAspect="1"/>
          </p:cNvPicPr>
          <p:nvPr>
            <p:ph idx="1"/>
          </p:nvPr>
        </p:nvPicPr>
        <p:blipFill>
          <a:blip r:embed="rId2"/>
          <a:stretch>
            <a:fillRect/>
          </a:stretch>
        </p:blipFill>
        <p:spPr>
          <a:xfrm>
            <a:off x="6752989" y="71020"/>
            <a:ext cx="3518707" cy="6707522"/>
          </a:xfrm>
          <a:prstGeom prst="rect">
            <a:avLst/>
          </a:prstGeom>
        </p:spPr>
      </p:pic>
      <p:pic>
        <p:nvPicPr>
          <p:cNvPr id="3" name="Picture 2" descr="Manmohan Kamboj">
            <a:extLst>
              <a:ext uri="{FF2B5EF4-FFF2-40B4-BE49-F238E27FC236}">
                <a16:creationId xmlns:a16="http://schemas.microsoft.com/office/drawing/2014/main" id="{0BDA421C-D73F-C3A5-0745-1914CB2F0B5E}"/>
              </a:ext>
            </a:extLst>
          </p:cNvPr>
          <p:cNvPicPr>
            <a:picLocks noChangeAspect="1"/>
          </p:cNvPicPr>
          <p:nvPr/>
        </p:nvPicPr>
        <p:blipFill>
          <a:blip r:embed="rId3"/>
          <a:stretch>
            <a:fillRect/>
          </a:stretch>
        </p:blipFill>
        <p:spPr>
          <a:xfrm>
            <a:off x="2249712" y="1930806"/>
            <a:ext cx="1860884" cy="1240212"/>
          </a:xfrm>
          <a:prstGeom prst="rect">
            <a:avLst/>
          </a:prstGeom>
        </p:spPr>
      </p:pic>
      <p:pic>
        <p:nvPicPr>
          <p:cNvPr id="5" name="Picture 4" descr="A person smiling at camera&#10;&#10;AI-generated content may be incorrect.">
            <a:extLst>
              <a:ext uri="{FF2B5EF4-FFF2-40B4-BE49-F238E27FC236}">
                <a16:creationId xmlns:a16="http://schemas.microsoft.com/office/drawing/2014/main" id="{7E5599E3-6B69-90A2-E142-80CB48910C56}"/>
              </a:ext>
            </a:extLst>
          </p:cNvPr>
          <p:cNvPicPr>
            <a:picLocks noChangeAspect="1"/>
          </p:cNvPicPr>
          <p:nvPr/>
        </p:nvPicPr>
        <p:blipFill>
          <a:blip r:embed="rId4"/>
          <a:stretch>
            <a:fillRect/>
          </a:stretch>
        </p:blipFill>
        <p:spPr>
          <a:xfrm>
            <a:off x="1092757" y="3690937"/>
            <a:ext cx="1012157" cy="1140494"/>
          </a:xfrm>
          <a:prstGeom prst="rect">
            <a:avLst/>
          </a:prstGeom>
        </p:spPr>
      </p:pic>
      <p:pic>
        <p:nvPicPr>
          <p:cNvPr id="7" name="Picture 6" descr="A person smiling at camera&#10;&#10;AI-generated content may be incorrect.">
            <a:extLst>
              <a:ext uri="{FF2B5EF4-FFF2-40B4-BE49-F238E27FC236}">
                <a16:creationId xmlns:a16="http://schemas.microsoft.com/office/drawing/2014/main" id="{EB2CB408-CBD5-1D1D-8B52-2C2474D2C1BE}"/>
              </a:ext>
            </a:extLst>
          </p:cNvPr>
          <p:cNvPicPr>
            <a:picLocks noChangeAspect="1"/>
          </p:cNvPicPr>
          <p:nvPr/>
        </p:nvPicPr>
        <p:blipFill>
          <a:blip r:embed="rId5"/>
          <a:stretch>
            <a:fillRect/>
          </a:stretch>
        </p:blipFill>
        <p:spPr>
          <a:xfrm>
            <a:off x="2879390" y="3698338"/>
            <a:ext cx="935172" cy="1141395"/>
          </a:xfrm>
          <a:prstGeom prst="rect">
            <a:avLst/>
          </a:prstGeom>
        </p:spPr>
      </p:pic>
      <p:sp>
        <p:nvSpPr>
          <p:cNvPr id="8" name="TextBox 7">
            <a:extLst>
              <a:ext uri="{FF2B5EF4-FFF2-40B4-BE49-F238E27FC236}">
                <a16:creationId xmlns:a16="http://schemas.microsoft.com/office/drawing/2014/main" id="{C3E9B074-C669-BD35-26EC-ACC8DFB3F432}"/>
              </a:ext>
            </a:extLst>
          </p:cNvPr>
          <p:cNvSpPr txBox="1"/>
          <p:nvPr/>
        </p:nvSpPr>
        <p:spPr>
          <a:xfrm>
            <a:off x="2247827" y="3210233"/>
            <a:ext cx="186185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ptos" panose="020B0004020202020204"/>
                <a:ea typeface="+mn-ea"/>
                <a:cs typeface="+mn-cs"/>
              </a:rPr>
              <a:t>Manmohan Kamboj,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ptos" panose="020B0004020202020204"/>
                <a:ea typeface="+mn-ea"/>
                <a:cs typeface="+mn-cs"/>
              </a:rPr>
              <a:t>Division chief</a:t>
            </a:r>
          </a:p>
        </p:txBody>
      </p:sp>
      <p:sp>
        <p:nvSpPr>
          <p:cNvPr id="9" name="TextBox 8">
            <a:extLst>
              <a:ext uri="{FF2B5EF4-FFF2-40B4-BE49-F238E27FC236}">
                <a16:creationId xmlns:a16="http://schemas.microsoft.com/office/drawing/2014/main" id="{1FEC6DC2-AF9E-A9C5-18B3-8DE42DB477D5}"/>
              </a:ext>
            </a:extLst>
          </p:cNvPr>
          <p:cNvSpPr txBox="1"/>
          <p:nvPr/>
        </p:nvSpPr>
        <p:spPr>
          <a:xfrm>
            <a:off x="799809" y="4924491"/>
            <a:ext cx="161119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ptos" panose="020B0004020202020204"/>
                <a:ea typeface="+mn-ea"/>
                <a:cs typeface="+mn-cs"/>
              </a:rPr>
              <a:t>Malak Abdelhadi, MBOE, LSSBB</a:t>
            </a: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0B0004020202020204"/>
                <a:ea typeface="+mn-ea"/>
                <a:cs typeface="+mn-cs"/>
              </a:rPr>
              <a:t>Quality consultant</a:t>
            </a:r>
          </a:p>
        </p:txBody>
      </p:sp>
      <p:sp>
        <p:nvSpPr>
          <p:cNvPr id="10" name="TextBox 9">
            <a:extLst>
              <a:ext uri="{FF2B5EF4-FFF2-40B4-BE49-F238E27FC236}">
                <a16:creationId xmlns:a16="http://schemas.microsoft.com/office/drawing/2014/main" id="{1422C359-3519-2A9F-0A9E-98A3A5A06729}"/>
              </a:ext>
            </a:extLst>
          </p:cNvPr>
          <p:cNvSpPr txBox="1"/>
          <p:nvPr/>
        </p:nvSpPr>
        <p:spPr>
          <a:xfrm>
            <a:off x="2408247" y="4924733"/>
            <a:ext cx="186185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0B0004020202020204"/>
                <a:ea typeface="+mn-ea"/>
                <a:cs typeface="+mn-cs"/>
              </a:rPr>
              <a:t>Teri Zortman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0B0004020202020204"/>
                <a:ea typeface="+mn-ea"/>
                <a:cs typeface="+mn-cs"/>
              </a:rPr>
              <a:t>T2D program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0B0004020202020204"/>
                <a:ea typeface="+mn-ea"/>
                <a:cs typeface="+mn-cs"/>
              </a:rPr>
              <a:t>Administrative assistant</a:t>
            </a:r>
          </a:p>
        </p:txBody>
      </p:sp>
      <p:sp>
        <p:nvSpPr>
          <p:cNvPr id="11" name="TextBox 10">
            <a:extLst>
              <a:ext uri="{FF2B5EF4-FFF2-40B4-BE49-F238E27FC236}">
                <a16:creationId xmlns:a16="http://schemas.microsoft.com/office/drawing/2014/main" id="{18C535AD-2996-4381-273C-D1509899BA93}"/>
              </a:ext>
            </a:extLst>
          </p:cNvPr>
          <p:cNvSpPr txBox="1"/>
          <p:nvPr/>
        </p:nvSpPr>
        <p:spPr>
          <a:xfrm>
            <a:off x="4263616" y="5010458"/>
            <a:ext cx="186185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0B0004020202020204"/>
                <a:ea typeface="+mn-ea"/>
                <a:cs typeface="+mn-cs"/>
              </a:rPr>
              <a:t>Alyssa Kramer,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0B0004020202020204"/>
                <a:ea typeface="+mn-ea"/>
                <a:cs typeface="+mn-cs"/>
              </a:rPr>
              <a:t>Data analyst</a:t>
            </a:r>
            <a:endParaRPr kumimoji="0" lang="en-US" sz="1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pic>
        <p:nvPicPr>
          <p:cNvPr id="12" name="Picture 11" descr="A person with long brown hair&#10;&#10;AI-generated content may be incorrect.">
            <a:extLst>
              <a:ext uri="{FF2B5EF4-FFF2-40B4-BE49-F238E27FC236}">
                <a16:creationId xmlns:a16="http://schemas.microsoft.com/office/drawing/2014/main" id="{EE3B183C-BC53-DEAA-9D0F-4C4C82EEE7CE}"/>
              </a:ext>
            </a:extLst>
          </p:cNvPr>
          <p:cNvPicPr>
            <a:picLocks noChangeAspect="1"/>
          </p:cNvPicPr>
          <p:nvPr/>
        </p:nvPicPr>
        <p:blipFill>
          <a:blip r:embed="rId6"/>
          <a:stretch>
            <a:fillRect/>
          </a:stretch>
        </p:blipFill>
        <p:spPr>
          <a:xfrm>
            <a:off x="4569493" y="3694696"/>
            <a:ext cx="937462" cy="1143002"/>
          </a:xfrm>
          <a:prstGeom prst="rect">
            <a:avLst/>
          </a:prstGeom>
        </p:spPr>
      </p:pic>
    </p:spTree>
    <p:extLst>
      <p:ext uri="{BB962C8B-B14F-4D97-AF65-F5344CB8AC3E}">
        <p14:creationId xmlns:p14="http://schemas.microsoft.com/office/powerpoint/2010/main" val="2673989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212D59"/>
        </a:solidFill>
        <a:effectLst/>
      </p:bgPr>
    </p:bg>
    <p:spTree>
      <p:nvGrpSpPr>
        <p:cNvPr id="1" name="">
          <a:extLst>
            <a:ext uri="{FF2B5EF4-FFF2-40B4-BE49-F238E27FC236}">
              <a16:creationId xmlns:a16="http://schemas.microsoft.com/office/drawing/2014/main" id="{F77C0422-BA26-51A3-3566-95174FF05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73C4A-C6D0-F032-88DA-F95F579EB6FF}"/>
              </a:ext>
            </a:extLst>
          </p:cNvPr>
          <p:cNvSpPr>
            <a:spLocks noGrp="1"/>
          </p:cNvSpPr>
          <p:nvPr>
            <p:ph type="title"/>
          </p:nvPr>
        </p:nvSpPr>
        <p:spPr>
          <a:xfrm>
            <a:off x="817418" y="399761"/>
            <a:ext cx="10515600" cy="1630363"/>
          </a:xfrm>
        </p:spPr>
        <p:txBody>
          <a:bodyPr>
            <a:normAutofit fontScale="90000"/>
          </a:bodyPr>
          <a:lstStyle/>
          <a:p>
            <a:pPr>
              <a:lnSpc>
                <a:spcPct val="150000"/>
              </a:lnSpc>
              <a:spcBef>
                <a:spcPts val="0"/>
              </a:spcBef>
            </a:pPr>
            <a:br>
              <a:rPr lang="en-US" sz="2400">
                <a:solidFill>
                  <a:srgbClr val="79E5FA"/>
                </a:solidFill>
                <a:latin typeface="Arial Black"/>
              </a:rPr>
            </a:br>
            <a:r>
              <a:rPr lang="en-US" sz="6000">
                <a:solidFill>
                  <a:srgbClr val="79E5FA"/>
                </a:solidFill>
                <a:latin typeface="Montserrat Black"/>
              </a:rPr>
              <a:t>Section Header Here</a:t>
            </a:r>
            <a:br>
              <a:rPr lang="en-US" sz="6000">
                <a:solidFill>
                  <a:srgbClr val="79E5FA"/>
                </a:solidFill>
                <a:latin typeface="Montserrat Black"/>
              </a:rPr>
            </a:br>
            <a:r>
              <a:rPr lang="en-US" sz="2700" i="1">
                <a:solidFill>
                  <a:srgbClr val="79E5FA"/>
                </a:solidFill>
                <a:latin typeface="Montserrat"/>
              </a:rPr>
              <a:t>Subtitle Here</a:t>
            </a:r>
          </a:p>
          <a:p>
            <a:endParaRPr lang="en-US"/>
          </a:p>
        </p:txBody>
      </p:sp>
      <p:cxnSp>
        <p:nvCxnSpPr>
          <p:cNvPr id="7" name="Straight Arrow Connector 6">
            <a:extLst>
              <a:ext uri="{FF2B5EF4-FFF2-40B4-BE49-F238E27FC236}">
                <a16:creationId xmlns:a16="http://schemas.microsoft.com/office/drawing/2014/main" id="{FF493A8A-DA4D-93FE-986D-7522E5297BA1}"/>
              </a:ext>
            </a:extLst>
          </p:cNvPr>
          <p:cNvCxnSpPr/>
          <p:nvPr/>
        </p:nvCxnSpPr>
        <p:spPr>
          <a:xfrm flipV="1">
            <a:off x="886692" y="1364673"/>
            <a:ext cx="7737763" cy="13855"/>
          </a:xfrm>
          <a:prstGeom prst="straightConnector1">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5982C359-AB54-2659-93A6-DBBD498D05B5}"/>
              </a:ext>
            </a:extLst>
          </p:cNvPr>
          <p:cNvSpPr/>
          <p:nvPr/>
        </p:nvSpPr>
        <p:spPr>
          <a:xfrm>
            <a:off x="676750" y="502788"/>
            <a:ext cx="10843843" cy="5847476"/>
          </a:xfrm>
          <a:prstGeom prst="rect">
            <a:avLst/>
          </a:prstGeom>
          <a:solidFill>
            <a:schemeClr val="bg1"/>
          </a:solidFill>
          <a:ln>
            <a:noFill/>
          </a:ln>
          <a:effectLst>
            <a:outerShdw blurRad="2794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0AADCC8E-737D-D75D-7ADA-30825A67426C}"/>
              </a:ext>
            </a:extLst>
          </p:cNvPr>
          <p:cNvSpPr txBox="1">
            <a:spLocks/>
          </p:cNvSpPr>
          <p:nvPr/>
        </p:nvSpPr>
        <p:spPr>
          <a:xfrm>
            <a:off x="2290781" y="3011094"/>
            <a:ext cx="7560148" cy="1011547"/>
          </a:xfrm>
          <a:prstGeom prst="rect">
            <a:avLst/>
          </a:prstGeom>
        </p:spPr>
        <p:txBody>
          <a:bodyPr vert="horz" lIns="91440" tIns="45720" rIns="91440" bIns="45720" rtlCol="0" anchor="ct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i="1">
                <a:solidFill>
                  <a:srgbClr val="212D59"/>
                </a:solidFill>
                <a:latin typeface="Montserrat Black"/>
              </a:rPr>
              <a:t>Break</a:t>
            </a:r>
            <a:endParaRPr lang="en-US"/>
          </a:p>
          <a:p>
            <a:pPr algn="ctr">
              <a:lnSpc>
                <a:spcPct val="130000"/>
              </a:lnSpc>
            </a:pPr>
            <a:r>
              <a:rPr lang="en-US" sz="2400" i="1">
                <a:solidFill>
                  <a:srgbClr val="212D59"/>
                </a:solidFill>
                <a:latin typeface="Montserrat"/>
              </a:rPr>
              <a:t>Please return to Whitley Ballroom by 11:10 am</a:t>
            </a:r>
            <a:endParaRPr lang="en-US"/>
          </a:p>
          <a:p>
            <a:pPr algn="ctr">
              <a:lnSpc>
                <a:spcPct val="150000"/>
              </a:lnSpc>
            </a:pPr>
            <a:endParaRPr lang="en-US" sz="2400" i="1" dirty="0">
              <a:solidFill>
                <a:srgbClr val="212D59"/>
              </a:solidFill>
              <a:latin typeface="Montserrat"/>
            </a:endParaRPr>
          </a:p>
          <a:p>
            <a:pPr>
              <a:lnSpc>
                <a:spcPct val="150000"/>
              </a:lnSpc>
            </a:pPr>
            <a:endParaRPr lang="en-US">
              <a:solidFill>
                <a:schemeClr val="bg1"/>
              </a:solidFill>
              <a:latin typeface="Montserrat Black"/>
            </a:endParaRPr>
          </a:p>
        </p:txBody>
      </p:sp>
      <p:pic>
        <p:nvPicPr>
          <p:cNvPr id="8" name="Imagen 7">
            <a:extLst>
              <a:ext uri="{FF2B5EF4-FFF2-40B4-BE49-F238E27FC236}">
                <a16:creationId xmlns:a16="http://schemas.microsoft.com/office/drawing/2014/main" id="{65336A3E-DB85-EF9D-FD83-D25CAA7693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0147" y="5408028"/>
            <a:ext cx="1432871" cy="942236"/>
          </a:xfrm>
          <a:prstGeom prst="rect">
            <a:avLst/>
          </a:prstGeom>
        </p:spPr>
      </p:pic>
    </p:spTree>
    <p:extLst>
      <p:ext uri="{BB962C8B-B14F-4D97-AF65-F5344CB8AC3E}">
        <p14:creationId xmlns:p14="http://schemas.microsoft.com/office/powerpoint/2010/main" val="344756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s://www.ncbi.nlm.nih.gov/corecgi/tileshop/tileshop.fcgi?p=PMC3&amp;id=527734&amp;s=86&amp;r=1&amp;c=1">
            <a:extLst>
              <a:ext uri="{FF2B5EF4-FFF2-40B4-BE49-F238E27FC236}">
                <a16:creationId xmlns:a16="http://schemas.microsoft.com/office/drawing/2014/main" id="{D7F632F8-7E75-3EA6-9936-440B5FC7A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183" y="2455843"/>
            <a:ext cx="4793005" cy="317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04B848E0-A358-774B-A39C-A275E2358458}"/>
              </a:ext>
            </a:extLst>
          </p:cNvPr>
          <p:cNvSpPr txBox="1">
            <a:spLocks/>
          </p:cNvSpPr>
          <p:nvPr/>
        </p:nvSpPr>
        <p:spPr>
          <a:xfrm>
            <a:off x="952500" y="274639"/>
            <a:ext cx="10022304" cy="915987"/>
          </a:xfrm>
          <a:prstGeom prst="rect">
            <a:avLst/>
          </a:prstGeom>
        </p:spPr>
        <p:txBody>
          <a:bodyPr lIns="91440" tIns="45720" rIns="91440" bIns="45720" anchor="t"/>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Aptos Display"/>
                <a:ea typeface="ＭＳ Ｐゴシック"/>
                <a:cs typeface="Arial"/>
              </a:rPr>
              <a:t>Project Metric: Diabetic Kidney disease</a:t>
            </a:r>
            <a:endParaRPr kumimoji="0" lang="en-US" sz="5300" b="0" i="0" u="none" strike="noStrike" kern="1200" cap="none" spc="0" normalizeH="0" baseline="0" noProof="0" dirty="0">
              <a:ln>
                <a:noFill/>
              </a:ln>
              <a:solidFill>
                <a:srgbClr val="0070C0"/>
              </a:solidFill>
              <a:effectLst/>
              <a:uLnTx/>
              <a:uFillTx/>
              <a:latin typeface="Aptos Display"/>
              <a:ea typeface="ＭＳ Ｐゴシック" panose="020B0600070205080204" pitchFamily="34" charset="-128"/>
              <a:cs typeface="Arial"/>
            </a:endParaRPr>
          </a:p>
        </p:txBody>
      </p:sp>
      <p:sp>
        <p:nvSpPr>
          <p:cNvPr id="5" name="Content Placeholder 4">
            <a:extLst>
              <a:ext uri="{FF2B5EF4-FFF2-40B4-BE49-F238E27FC236}">
                <a16:creationId xmlns:a16="http://schemas.microsoft.com/office/drawing/2014/main" id="{B597B7E5-1B55-7DFE-864C-07EC624C16A6}"/>
              </a:ext>
            </a:extLst>
          </p:cNvPr>
          <p:cNvSpPr>
            <a:spLocks noGrp="1"/>
          </p:cNvSpPr>
          <p:nvPr>
            <p:ph idx="1"/>
          </p:nvPr>
        </p:nvSpPr>
        <p:spPr>
          <a:xfrm>
            <a:off x="609599" y="1600201"/>
            <a:ext cx="6501499" cy="4525963"/>
          </a:xfrm>
        </p:spPr>
        <p:txBody>
          <a:bodyPr vert="horz" lIns="91440" tIns="45720" rIns="91440" bIns="45720" rtlCol="0" anchor="t">
            <a:norm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fontAlgn="base"/>
            <a:r>
              <a:rPr lang="en-US" sz="2400" dirty="0">
                <a:latin typeface="Aptos"/>
                <a:ea typeface="ＭＳ Ｐゴシック"/>
                <a:cs typeface="Arial"/>
              </a:rPr>
              <a:t>Diabetic kidney disease (DKD) is one of the most common complications of T2D </a:t>
            </a:r>
          </a:p>
          <a:p>
            <a:pPr fontAlgn="base"/>
            <a:r>
              <a:rPr lang="en-US" sz="2400" dirty="0">
                <a:latin typeface="Aptos"/>
                <a:ea typeface="ＭＳ Ｐゴシック"/>
                <a:cs typeface="Arial"/>
              </a:rPr>
              <a:t>Affects 20% of youth with T2D by the age of 21 years</a:t>
            </a:r>
          </a:p>
          <a:p>
            <a:pPr fontAlgn="base"/>
            <a:r>
              <a:rPr lang="en-US" sz="2400" dirty="0">
                <a:latin typeface="Aptos"/>
                <a:ea typeface="ＭＳ Ｐゴシック"/>
                <a:cs typeface="Arial"/>
              </a:rPr>
              <a:t>Closely linked to CV complications and death</a:t>
            </a:r>
          </a:p>
          <a:p>
            <a:r>
              <a:rPr lang="en-US" sz="2400" dirty="0">
                <a:latin typeface="Aptos"/>
                <a:ea typeface="ＭＳ Ｐゴシック"/>
                <a:cs typeface="Arial"/>
              </a:rPr>
              <a:t>Urine microalbumin/creatinine ratio screening at diagnosis and annually</a:t>
            </a:r>
            <a:endParaRPr lang="en-US" sz="2400" dirty="0">
              <a:latin typeface="Aptos"/>
              <a:cs typeface="Arial" panose="020B0604020202020204" pitchFamily="34" charset="0"/>
            </a:endParaRPr>
          </a:p>
        </p:txBody>
      </p:sp>
      <p:sp>
        <p:nvSpPr>
          <p:cNvPr id="6" name="TextBox 5">
            <a:extLst>
              <a:ext uri="{FF2B5EF4-FFF2-40B4-BE49-F238E27FC236}">
                <a16:creationId xmlns:a16="http://schemas.microsoft.com/office/drawing/2014/main" id="{871777AF-9869-265A-354F-10222DF11DC5}"/>
              </a:ext>
            </a:extLst>
          </p:cNvPr>
          <p:cNvSpPr txBox="1"/>
          <p:nvPr/>
        </p:nvSpPr>
        <p:spPr>
          <a:xfrm>
            <a:off x="3315158" y="6366463"/>
            <a:ext cx="3807025" cy="307777"/>
          </a:xfrm>
          <a:prstGeom prst="rect">
            <a:avLst/>
          </a:prstGeom>
          <a:noFill/>
        </p:spPr>
        <p:txBody>
          <a:bodyPr wrap="square" lIns="91440" tIns="45720" rIns="91440" bIns="45720" rtlCol="0" anchor="t">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B1B1B"/>
                </a:solidFill>
                <a:effectLst/>
                <a:uLnTx/>
                <a:uFillTx/>
                <a:latin typeface="Aptos"/>
                <a:ea typeface="ＭＳ Ｐゴシック"/>
                <a:cs typeface="Arial"/>
              </a:rPr>
              <a:t>Jensen ET, </a:t>
            </a:r>
            <a:r>
              <a:rPr kumimoji="0" lang="en-US" sz="1400" b="0" i="0" u="none" strike="noStrike" kern="1200" cap="none" spc="0" normalizeH="0" baseline="0" noProof="0" err="1">
                <a:ln>
                  <a:noFill/>
                </a:ln>
                <a:solidFill>
                  <a:srgbClr val="1B1B1B"/>
                </a:solidFill>
                <a:effectLst/>
                <a:uLnTx/>
                <a:uFillTx/>
                <a:latin typeface="Aptos"/>
                <a:ea typeface="ＭＳ Ｐゴシック"/>
                <a:cs typeface="Arial"/>
              </a:rPr>
              <a:t>Dabelea</a:t>
            </a:r>
            <a:r>
              <a:rPr kumimoji="0" lang="en-US" sz="1400" b="0" i="0" u="none" strike="noStrike" kern="1200" cap="none" spc="0" normalizeH="0" baseline="0" noProof="0" dirty="0">
                <a:ln>
                  <a:noFill/>
                </a:ln>
                <a:solidFill>
                  <a:srgbClr val="1B1B1B"/>
                </a:solidFill>
                <a:effectLst/>
                <a:uLnTx/>
                <a:uFillTx/>
                <a:latin typeface="Aptos"/>
                <a:ea typeface="ＭＳ Ｐゴシック"/>
                <a:cs typeface="Arial"/>
              </a:rPr>
              <a:t> D. </a:t>
            </a:r>
            <a:r>
              <a:rPr kumimoji="0" lang="en-US" sz="1400" b="0" i="1" u="none" strike="noStrike" kern="1200" cap="none" spc="0" normalizeH="0" baseline="0" noProof="0" dirty="0">
                <a:ln>
                  <a:noFill/>
                </a:ln>
                <a:solidFill>
                  <a:srgbClr val="1B1B1B"/>
                </a:solidFill>
                <a:effectLst/>
                <a:uLnTx/>
                <a:uFillTx/>
                <a:latin typeface="Aptos"/>
                <a:ea typeface="ＭＳ Ｐゴシック"/>
                <a:cs typeface="Arial"/>
              </a:rPr>
              <a:t>Curr Diab Rep</a:t>
            </a:r>
            <a:r>
              <a:rPr kumimoji="0" lang="en-US" sz="1400" b="0" i="0" u="none" strike="noStrike" kern="1200" cap="none" spc="0" normalizeH="0" baseline="0" noProof="0" dirty="0">
                <a:ln>
                  <a:noFill/>
                </a:ln>
                <a:solidFill>
                  <a:srgbClr val="1B1B1B"/>
                </a:solidFill>
                <a:effectLst/>
                <a:uLnTx/>
                <a:uFillTx/>
                <a:latin typeface="Aptos"/>
                <a:ea typeface="ＭＳ Ｐゴシック"/>
                <a:cs typeface="Arial"/>
              </a:rPr>
              <a:t>. 2018</a:t>
            </a:r>
            <a:endParaRPr kumimoji="0" lang="en-US" sz="1400" b="0" i="0" u="none" strike="noStrike" kern="1200" cap="none" spc="0" normalizeH="0" baseline="0" noProof="0">
              <a:ln>
                <a:noFill/>
              </a:ln>
              <a:solidFill>
                <a:prstClr val="black"/>
              </a:solidFill>
              <a:effectLst/>
              <a:uLnTx/>
              <a:uFillTx/>
              <a:latin typeface="Aptos"/>
              <a:ea typeface="ＭＳ Ｐゴシック"/>
              <a:cs typeface="Arial"/>
            </a:endParaRPr>
          </a:p>
        </p:txBody>
      </p:sp>
      <p:sp>
        <p:nvSpPr>
          <p:cNvPr id="2" name="TextBox 1">
            <a:extLst>
              <a:ext uri="{FF2B5EF4-FFF2-40B4-BE49-F238E27FC236}">
                <a16:creationId xmlns:a16="http://schemas.microsoft.com/office/drawing/2014/main" id="{913E8224-8903-1FE8-69C3-ABA4BC732A14}"/>
              </a:ext>
            </a:extLst>
          </p:cNvPr>
          <p:cNvSpPr txBox="1"/>
          <p:nvPr/>
        </p:nvSpPr>
        <p:spPr>
          <a:xfrm>
            <a:off x="0" y="9676"/>
            <a:ext cx="787200" cy="369332"/>
          </a:xfrm>
          <a:prstGeom prst="rect">
            <a:avLst/>
          </a:prstGeom>
          <a:noFill/>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ＭＳ Ｐゴシック" panose="020B0600070205080204" pitchFamily="34" charset="-128"/>
                <a:cs typeface="+mn-cs"/>
              </a:rPr>
              <a:t>LM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4A91D9F-BAAF-376F-B205-8A8DC0C140FB}"/>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715" b="2370"/>
          <a:stretch/>
        </p:blipFill>
        <p:spPr bwMode="auto">
          <a:xfrm>
            <a:off x="-57149" y="929006"/>
            <a:ext cx="6213143" cy="5004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60B145-A2E7-9E22-3CD5-3CBE2A971269}"/>
              </a:ext>
            </a:extLst>
          </p:cNvPr>
          <p:cNvSpPr txBox="1"/>
          <p:nvPr/>
        </p:nvSpPr>
        <p:spPr>
          <a:xfrm>
            <a:off x="6222669" y="193299"/>
            <a:ext cx="5973537" cy="6521594"/>
          </a:xfrm>
          <a:prstGeom prst="rect">
            <a:avLst/>
          </a:prstGeom>
          <a:noFill/>
        </p:spPr>
        <p:txBody>
          <a:bodyPr wrap="square" lIns="91440" tIns="45720" rIns="91440" bIns="45720" anchor="t">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Aptos" panose="020B0004020202020204" pitchFamily="34" charset="0"/>
                <a:cs typeface="Times New Roman"/>
              </a:rPr>
              <a:t>Remind patient at check in and provide water bottle and cup at rooming</a:t>
            </a:r>
            <a:endParaRPr kumimoji="0" lang="en-US" sz="1700" b="0" i="0" u="none" strike="noStrike" kern="1200" cap="none" spc="0" normalizeH="0" baseline="0" noProof="0">
              <a:ln>
                <a:noFill/>
              </a:ln>
              <a:solidFill>
                <a:prstClr val="black"/>
              </a:solidFill>
              <a:effectLst/>
              <a:uLnTx/>
              <a:uFillTx/>
              <a:latin typeface="Aptos"/>
              <a:ea typeface="ＭＳ Ｐゴシック" panose="020B0600070205080204" pitchFamily="34" charset="-128"/>
              <a:cs typeface="Times New Roman"/>
            </a:endParaRP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Aptos" panose="020B0004020202020204" pitchFamily="34" charset="0"/>
                <a:cs typeface="Times New Roman"/>
              </a:rPr>
              <a:t>Nurse/PCA to use secure chat to send testing reminder</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0" cap="none" spc="0" normalizeH="0" baseline="0" noProof="0" dirty="0">
                <a:ln>
                  <a:noFill/>
                </a:ln>
                <a:solidFill>
                  <a:srgbClr val="000000"/>
                </a:solidFill>
                <a:effectLst/>
                <a:uLnTx/>
                <a:uFillTx/>
                <a:latin typeface="Aptos" panose="020B0004020202020204"/>
                <a:ea typeface="Times New Roman" panose="02020603050405020304" pitchFamily="18" charset="0"/>
                <a:cs typeface="Times New Roman"/>
              </a:rPr>
              <a:t>Front desk to remind patient at check in </a:t>
            </a:r>
            <a:endParaRPr kumimoji="0" lang="en-US" sz="1700" b="0" i="0" u="none" strike="noStrike" kern="0" cap="none" spc="0" normalizeH="0" baseline="0" noProof="0">
              <a:ln>
                <a:noFill/>
              </a:ln>
              <a:solidFill>
                <a:prstClr val="black"/>
              </a:solidFill>
              <a:effectLst/>
              <a:uLnTx/>
              <a:uFillTx/>
              <a:latin typeface="Aptos" panose="020B0004020202020204"/>
              <a:ea typeface="Times New Roman" panose="02020603050405020304" pitchFamily="18" charset="0"/>
              <a:cs typeface="Times New Roman"/>
            </a:endParaRP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Aptos" panose="020B0004020202020204" pitchFamily="34" charset="0"/>
                <a:cs typeface="Times New Roman"/>
              </a:rPr>
              <a:t>Provide education using universal scripting with purposeful language on importance of collection</a:t>
            </a:r>
            <a:endParaRPr kumimoji="0" lang="en-US" sz="17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a:endParaRP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Aptos" panose="020B0004020202020204" pitchFamily="34" charset="0"/>
                <a:cs typeface="Times New Roman"/>
              </a:rPr>
              <a:t>Adding a note to the automated appt  reminder</a:t>
            </a:r>
            <a:endParaRPr kumimoji="0" lang="en-US" sz="1700" b="0" i="0" u="none" strike="noStrike" kern="100" cap="none" spc="0" normalizeH="0" baseline="0" noProof="0">
              <a:ln>
                <a:noFill/>
              </a:ln>
              <a:solidFill>
                <a:prstClr val="black"/>
              </a:solidFill>
              <a:effectLst/>
              <a:uLnTx/>
              <a:uFillTx/>
              <a:latin typeface="Aptos" panose="020B0004020202020204"/>
              <a:ea typeface="Aptos" panose="020B0004020202020204" pitchFamily="34" charset="0"/>
              <a:cs typeface="Times New Roman" panose="02020603050405020304" pitchFamily="18" charset="0"/>
            </a:endParaRP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Aptos" panose="020B0004020202020204" pitchFamily="34" charset="0"/>
                <a:cs typeface="Times New Roman"/>
              </a:rPr>
              <a:t>Utilizing PFK resources</a:t>
            </a:r>
            <a:endParaRPr kumimoji="0" lang="en-US" sz="1700" b="0" i="0" u="none" strike="noStrike" kern="100" cap="none" spc="0" normalizeH="0" baseline="0" noProof="0">
              <a:ln>
                <a:noFill/>
              </a:ln>
              <a:solidFill>
                <a:prstClr val="black"/>
              </a:solidFill>
              <a:effectLst/>
              <a:uLnTx/>
              <a:uFillTx/>
              <a:latin typeface="Aptos" panose="020B0004020202020204"/>
              <a:ea typeface="Aptos" panose="020B0004020202020204" pitchFamily="34" charset="0"/>
              <a:cs typeface="Times New Roman" panose="02020603050405020304" pitchFamily="18" charset="0"/>
            </a:endParaRP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Aptos" panose="020B0004020202020204" pitchFamily="34" charset="0"/>
                <a:cs typeface="Times New Roman"/>
              </a:rPr>
              <a:t>Endo team to address barriers </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Aptos" panose="020B0004020202020204" pitchFamily="34" charset="0"/>
                <a:cs typeface="Times New Roman"/>
              </a:rPr>
              <a:t>Send out survey to patients to understand barriers</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a:cs typeface="Times New Roman"/>
              </a:rPr>
              <a:t>Coordination with other clinics</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a:cs typeface="Times New Roman"/>
              </a:rPr>
              <a:t>Discussing FMLA with legal guardians</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a:cs typeface="Times New Roman"/>
              </a:rPr>
              <a:t>Reminder signage in multiple clinics</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a:cs typeface="Times New Roman"/>
              </a:rPr>
              <a:t>Utilizing care gap and then reporting errors</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a:cs typeface="Times New Roman"/>
              </a:rPr>
              <a:t>Epic flag for microalbumin</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a:cs typeface="Times New Roman"/>
              </a:rPr>
              <a:t>Additional chart review for nursing/providers/ PCA</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a:cs typeface="Times New Roman"/>
              </a:rPr>
              <a:t>Update problem list</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a:cs typeface="Times New Roman"/>
              </a:rPr>
              <a:t>Missed screening tracker (care gap missing column) </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a:cs typeface="Times New Roman"/>
              </a:rPr>
              <a:t>Transportation </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a:cs typeface="Times New Roman"/>
              </a:rPr>
              <a:t>Health information and technology access</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a:cs typeface="Times New Roman"/>
              </a:rPr>
              <a:t>Appointment coordination and resource utilization </a:t>
            </a:r>
          </a:p>
          <a:p>
            <a:pPr marL="342900" marR="0" lvl="0" indent="-342900" algn="l" defTabSz="609585" rtl="0" eaLnBrk="0" fontAlgn="base" latinLnBrk="0" hangingPunct="0">
              <a:lnSpc>
                <a:spcPct val="107000"/>
              </a:lnSpc>
              <a:spcBef>
                <a:spcPts val="0"/>
              </a:spcBef>
              <a:spcAft>
                <a:spcPts val="0"/>
              </a:spcAft>
              <a:buClrTx/>
              <a:buSzTx/>
              <a:buFontTx/>
              <a:buAutoNum type="arabicPeriod"/>
              <a:tabLst/>
              <a:defRPr/>
            </a:pPr>
            <a:r>
              <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a:cs typeface="Times New Roman"/>
              </a:rPr>
              <a:t>Lab coordination and streamlining workflow</a:t>
            </a:r>
            <a:endPar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panose="020B0600070205080204" pitchFamily="34" charset="-128"/>
              <a:cs typeface="Times New Roman"/>
            </a:endParaRPr>
          </a:p>
          <a:p>
            <a:pPr marL="0" marR="0" lvl="0" indent="0" algn="l" defTabSz="609585" rtl="0" eaLnBrk="0" fontAlgn="base" latinLnBrk="0" hangingPunct="0">
              <a:lnSpc>
                <a:spcPct val="107000"/>
              </a:lnSpc>
              <a:spcBef>
                <a:spcPts val="0"/>
              </a:spcBef>
              <a:spcAft>
                <a:spcPts val="0"/>
              </a:spcAft>
              <a:buClrTx/>
              <a:buSzTx/>
              <a:buFontTx/>
              <a:buNone/>
              <a:tabLst/>
              <a:defRPr/>
            </a:pPr>
            <a:endParaRPr kumimoji="0" lang="en-US" sz="1700" b="0" i="0" u="none" strike="noStrike" kern="100" cap="none" spc="0" normalizeH="0" baseline="0" noProof="0" dirty="0">
              <a:ln>
                <a:noFill/>
              </a:ln>
              <a:solidFill>
                <a:prstClr val="black"/>
              </a:solidFill>
              <a:effectLst/>
              <a:uLnTx/>
              <a:uFillTx/>
              <a:latin typeface="Aptos" panose="020B0004020202020204"/>
              <a:ea typeface="ＭＳ Ｐゴシック" panose="020B0600070205080204" pitchFamily="34" charset="-128"/>
              <a:cs typeface="Times New Roman"/>
            </a:endParaRPr>
          </a:p>
        </p:txBody>
      </p:sp>
    </p:spTree>
    <p:extLst>
      <p:ext uri="{BB962C8B-B14F-4D97-AF65-F5344CB8AC3E}">
        <p14:creationId xmlns:p14="http://schemas.microsoft.com/office/powerpoint/2010/main" val="73725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a:extLst>
              <a:ext uri="{FF2B5EF4-FFF2-40B4-BE49-F238E27FC236}">
                <a16:creationId xmlns:a16="http://schemas.microsoft.com/office/drawing/2014/main" id="{2CAAADDB-46F6-4771-A1C5-324059CE5BB0}"/>
              </a:ext>
            </a:extLst>
          </p:cNvPr>
          <p:cNvSpPr>
            <a:spLocks noChangeArrowheads="1"/>
          </p:cNvSpPr>
          <p:nvPr/>
        </p:nvSpPr>
        <p:spPr bwMode="auto">
          <a:xfrm>
            <a:off x="230606" y="95388"/>
            <a:ext cx="11387889" cy="59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456565" marR="0" lvl="0" indent="-456565" algn="ctr" defTabSz="121914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ptos Display"/>
                <a:ea typeface="ＭＳ Ｐゴシック"/>
                <a:cs typeface="Arial"/>
              </a:rPr>
              <a:t>Improvement of urine microalbuminuria screening rate in youth with T2D</a:t>
            </a:r>
            <a:endParaRPr kumimoji="0" lang="en-US" sz="2800" b="1" i="0" u="none" strike="noStrike" kern="1200" cap="none" spc="0" normalizeH="0" baseline="0" noProof="0">
              <a:ln>
                <a:noFill/>
              </a:ln>
              <a:solidFill>
                <a:srgbClr val="0070C0"/>
              </a:solidFill>
              <a:effectLst/>
              <a:uLnTx/>
              <a:uFillTx/>
              <a:latin typeface="Aptos Display"/>
              <a:ea typeface="ＭＳ Ｐゴシック" panose="020B0600070205080204" pitchFamily="34" charset="-128"/>
              <a:cs typeface="Arial"/>
            </a:endParaRPr>
          </a:p>
        </p:txBody>
      </p:sp>
      <p:sp>
        <p:nvSpPr>
          <p:cNvPr id="5" name="Rectangle 25">
            <a:extLst>
              <a:ext uri="{FF2B5EF4-FFF2-40B4-BE49-F238E27FC236}">
                <a16:creationId xmlns:a16="http://schemas.microsoft.com/office/drawing/2014/main" id="{D6D71CE4-98AB-4C25-8AEF-2F81DDDDECE4}"/>
              </a:ext>
            </a:extLst>
          </p:cNvPr>
          <p:cNvSpPr>
            <a:spLocks noChangeArrowheads="1"/>
          </p:cNvSpPr>
          <p:nvPr/>
        </p:nvSpPr>
        <p:spPr bwMode="auto">
          <a:xfrm>
            <a:off x="226990" y="1594867"/>
            <a:ext cx="3687783" cy="2257520"/>
          </a:xfrm>
          <a:prstGeom prst="rect">
            <a:avLst/>
          </a:prstGeom>
          <a:solidFill>
            <a:sysClr val="window" lastClr="FFFFFF">
              <a:lumMod val="95000"/>
            </a:sysClr>
          </a:solidFill>
          <a:ln w="19050">
            <a:solidFill>
              <a:sysClr val="windowText" lastClr="000000"/>
            </a:solidFill>
            <a:miter lim="800000"/>
            <a:headEnd/>
            <a:tailEnd/>
          </a:ln>
          <a:effectLst/>
        </p:spPr>
        <p:txBody>
          <a:bodyPr wrap="square" anchor="ct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609570" rtl="0" eaLnBrk="0" fontAlgn="base" latinLnBrk="0" hangingPunct="0">
              <a:lnSpc>
                <a:spcPct val="100000"/>
              </a:lnSpc>
              <a:spcBef>
                <a:spcPct val="0"/>
              </a:spcBef>
              <a:spcAft>
                <a:spcPct val="0"/>
              </a:spcAft>
              <a:buClrTx/>
              <a:buSzTx/>
              <a:buFontTx/>
              <a:buNone/>
              <a:tabLst/>
              <a:defRPr/>
            </a:pPr>
            <a:r>
              <a:rPr kumimoji="0" lang="en-US" sz="2133" b="1" i="0" u="none" strike="noStrike" kern="1200" cap="none" spc="0" normalizeH="0" baseline="0" noProof="0" dirty="0">
                <a:ln>
                  <a:noFill/>
                </a:ln>
                <a:solidFill>
                  <a:srgbClr val="7030A0"/>
                </a:solidFill>
                <a:effectLst/>
                <a:uLnTx/>
                <a:uFillTx/>
                <a:latin typeface="Arial" panose="020B0604020202020204" pitchFamily="34" charset="0"/>
                <a:ea typeface="ＭＳ Ｐゴシック" panose="020B0600070205080204" pitchFamily="34" charset="-128"/>
                <a:cs typeface="+mn-cs"/>
              </a:rPr>
              <a:t>Increase the % of Microalbuminuria screening </a:t>
            </a:r>
            <a:r>
              <a:rPr kumimoji="0" lang="en-US" sz="2133"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among children/adolescents &lt;19 years with T2D </a:t>
            </a:r>
            <a:r>
              <a:rPr kumimoji="0" lang="en-US" sz="2133"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from 74% to 82% </a:t>
            </a:r>
            <a:r>
              <a:rPr kumimoji="0" lang="en-US" sz="2133" b="1"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by 12/31/2025 and sustain for one year.</a:t>
            </a:r>
            <a:endParaRPr kumimoji="0" lang="en-US" sz="2133"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9" name="Rectangle 29">
            <a:extLst>
              <a:ext uri="{FF2B5EF4-FFF2-40B4-BE49-F238E27FC236}">
                <a16:creationId xmlns:a16="http://schemas.microsoft.com/office/drawing/2014/main" id="{35F71ADB-CB12-4743-A072-FE3FCF37E255}"/>
              </a:ext>
            </a:extLst>
          </p:cNvPr>
          <p:cNvSpPr>
            <a:spLocks noChangeArrowheads="1"/>
          </p:cNvSpPr>
          <p:nvPr/>
        </p:nvSpPr>
        <p:spPr bwMode="auto">
          <a:xfrm>
            <a:off x="848895" y="1074501"/>
            <a:ext cx="2336800"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1219140" rtl="0" eaLnBrk="0" fontAlgn="base" latinLnBrk="0" hangingPunct="0">
              <a:lnSpc>
                <a:spcPct val="100000"/>
              </a:lnSpc>
              <a:spcBef>
                <a:spcPct val="20000"/>
              </a:spcBef>
              <a:spcAft>
                <a:spcPct val="0"/>
              </a:spcAft>
              <a:buClrTx/>
              <a:buSzTx/>
              <a:buFontTx/>
              <a:buNone/>
              <a:tabLst/>
              <a:defRPr/>
            </a:pPr>
            <a:r>
              <a:rPr kumimoji="0" lang="en-US" sz="2667"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Aim</a:t>
            </a:r>
          </a:p>
        </p:txBody>
      </p:sp>
      <p:sp>
        <p:nvSpPr>
          <p:cNvPr id="23" name="Rectangle 25">
            <a:extLst>
              <a:ext uri="{FF2B5EF4-FFF2-40B4-BE49-F238E27FC236}">
                <a16:creationId xmlns:a16="http://schemas.microsoft.com/office/drawing/2014/main" id="{D2238024-196E-4725-9200-7AC41FB16495}"/>
              </a:ext>
            </a:extLst>
          </p:cNvPr>
          <p:cNvSpPr>
            <a:spLocks noChangeArrowheads="1"/>
          </p:cNvSpPr>
          <p:nvPr/>
        </p:nvSpPr>
        <p:spPr bwMode="auto">
          <a:xfrm>
            <a:off x="226989" y="4393101"/>
            <a:ext cx="3687787" cy="977183"/>
          </a:xfrm>
          <a:prstGeom prst="rect">
            <a:avLst/>
          </a:prstGeom>
          <a:solidFill>
            <a:sysClr val="window" lastClr="FFFFFF"/>
          </a:solidFill>
          <a:ln w="38100">
            <a:solidFill>
              <a:sysClr val="windowText" lastClr="000000"/>
            </a:solidFill>
            <a:miter lim="800000"/>
            <a:headEnd/>
            <a:tailEnd/>
          </a:ln>
          <a:effectLst/>
        </p:spPr>
        <p:txBody>
          <a:bodyPr wrap="none" anchor="ct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Global Goal: </a:t>
            </a:r>
          </a:p>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Deliver high standard care to children </a:t>
            </a:r>
          </a:p>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with T2D based on national guidelines. </a:t>
            </a:r>
          </a:p>
          <a:p>
            <a:pPr marL="0" marR="0" lvl="0" indent="0" algn="ctr" defTabSz="1219140" rtl="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5" name="Line 26">
            <a:extLst>
              <a:ext uri="{FF2B5EF4-FFF2-40B4-BE49-F238E27FC236}">
                <a16:creationId xmlns:a16="http://schemas.microsoft.com/office/drawing/2014/main" id="{A764F3A5-0711-47BA-AF18-BA5CAB646294}"/>
              </a:ext>
            </a:extLst>
          </p:cNvPr>
          <p:cNvSpPr>
            <a:spLocks noChangeShapeType="1"/>
          </p:cNvSpPr>
          <p:nvPr/>
        </p:nvSpPr>
        <p:spPr bwMode="auto">
          <a:xfrm flipH="1">
            <a:off x="2072464" y="3911615"/>
            <a:ext cx="4937" cy="49244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6" name="Line 26">
            <a:extLst>
              <a:ext uri="{FF2B5EF4-FFF2-40B4-BE49-F238E27FC236}">
                <a16:creationId xmlns:a16="http://schemas.microsoft.com/office/drawing/2014/main" id="{6811CAFA-7A50-1A9A-BD19-F5B8B6408D5B}"/>
              </a:ext>
            </a:extLst>
          </p:cNvPr>
          <p:cNvSpPr>
            <a:spLocks noChangeShapeType="1"/>
          </p:cNvSpPr>
          <p:nvPr/>
        </p:nvSpPr>
        <p:spPr bwMode="auto">
          <a:xfrm flipH="1">
            <a:off x="3975613" y="3736622"/>
            <a:ext cx="447803" cy="11847"/>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27" name="Rectangle 27">
            <a:extLst>
              <a:ext uri="{FF2B5EF4-FFF2-40B4-BE49-F238E27FC236}">
                <a16:creationId xmlns:a16="http://schemas.microsoft.com/office/drawing/2014/main" id="{487CB564-349A-0141-AB98-03D38D4279E2}"/>
              </a:ext>
            </a:extLst>
          </p:cNvPr>
          <p:cNvSpPr>
            <a:spLocks noChangeArrowheads="1"/>
          </p:cNvSpPr>
          <p:nvPr/>
        </p:nvSpPr>
        <p:spPr bwMode="auto">
          <a:xfrm>
            <a:off x="4206639" y="1058481"/>
            <a:ext cx="2923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609585" rtl="0" eaLnBrk="1" fontAlgn="base" latinLnBrk="0" hangingPunct="1">
              <a:lnSpc>
                <a:spcPct val="100000"/>
              </a:lnSpc>
              <a:spcBef>
                <a:spcPct val="0"/>
              </a:spcBef>
              <a:spcAft>
                <a:spcPct val="0"/>
              </a:spcAft>
              <a:buClrTx/>
              <a:buSzTx/>
              <a:buFont typeface="Arial" pitchFamily="34" charset="0"/>
              <a:buNone/>
              <a:tabLst/>
              <a:defRPr/>
            </a:pPr>
            <a:r>
              <a:rPr kumimoji="0" lang="en-US" altLang="en-US" sz="2400"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t>Key Drivers</a:t>
            </a:r>
          </a:p>
        </p:txBody>
      </p:sp>
      <p:sp>
        <p:nvSpPr>
          <p:cNvPr id="28" name="Rectangle 28">
            <a:extLst>
              <a:ext uri="{FF2B5EF4-FFF2-40B4-BE49-F238E27FC236}">
                <a16:creationId xmlns:a16="http://schemas.microsoft.com/office/drawing/2014/main" id="{864E4720-4E1F-1EB4-C591-8F73847B7CD3}"/>
              </a:ext>
            </a:extLst>
          </p:cNvPr>
          <p:cNvSpPr>
            <a:spLocks noChangeArrowheads="1"/>
          </p:cNvSpPr>
          <p:nvPr/>
        </p:nvSpPr>
        <p:spPr bwMode="auto">
          <a:xfrm>
            <a:off x="8870609" y="684762"/>
            <a:ext cx="2144640"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609585" rtl="0" eaLnBrk="1" fontAlgn="base" latinLnBrk="0" hangingPunct="1">
              <a:lnSpc>
                <a:spcPct val="100000"/>
              </a:lnSpc>
              <a:spcBef>
                <a:spcPct val="0"/>
              </a:spcBef>
              <a:spcAft>
                <a:spcPct val="0"/>
              </a:spcAft>
              <a:buClrTx/>
              <a:buSzTx/>
              <a:buFont typeface="Arial" pitchFamily="34" charset="0"/>
              <a:buNone/>
              <a:tabLst/>
              <a:defRPr/>
            </a:pPr>
            <a:r>
              <a:rPr kumimoji="0" lang="en-US" altLang="en-US" sz="2133"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itchFamily="34" charset="0"/>
              </a:rPr>
              <a:t>Interventions</a:t>
            </a:r>
          </a:p>
        </p:txBody>
      </p:sp>
      <p:sp>
        <p:nvSpPr>
          <p:cNvPr id="2" name="TextBox 1">
            <a:extLst>
              <a:ext uri="{FF2B5EF4-FFF2-40B4-BE49-F238E27FC236}">
                <a16:creationId xmlns:a16="http://schemas.microsoft.com/office/drawing/2014/main" id="{129BB4F3-1072-116A-F148-9EE95BA5C31D}"/>
              </a:ext>
            </a:extLst>
          </p:cNvPr>
          <p:cNvSpPr txBox="1">
            <a:spLocks/>
          </p:cNvSpPr>
          <p:nvPr/>
        </p:nvSpPr>
        <p:spPr>
          <a:xfrm>
            <a:off x="4164705" y="1776638"/>
            <a:ext cx="2440611" cy="338554"/>
          </a:xfrm>
          <a:custGeom>
            <a:avLst/>
            <a:gdLst>
              <a:gd name="connsiteX0" fmla="*/ 0 w 1830458"/>
              <a:gd name="connsiteY0" fmla="*/ 0 h 369332"/>
              <a:gd name="connsiteX1" fmla="*/ 1830458 w 1830458"/>
              <a:gd name="connsiteY1" fmla="*/ 0 h 369332"/>
              <a:gd name="connsiteX2" fmla="*/ 1830458 w 1830458"/>
              <a:gd name="connsiteY2" fmla="*/ 369332 h 369332"/>
              <a:gd name="connsiteX3" fmla="*/ 0 w 1830458"/>
              <a:gd name="connsiteY3" fmla="*/ 369332 h 369332"/>
              <a:gd name="connsiteX4" fmla="*/ 0 w 1830458"/>
              <a:gd name="connsiteY4" fmla="*/ 0 h 369332"/>
              <a:gd name="connsiteX0" fmla="*/ 0 w 1830458"/>
              <a:gd name="connsiteY0" fmla="*/ 0 h 369332"/>
              <a:gd name="connsiteX1" fmla="*/ 1830458 w 1830458"/>
              <a:gd name="connsiteY1" fmla="*/ 0 h 369332"/>
              <a:gd name="connsiteX2" fmla="*/ 1825123 w 1830458"/>
              <a:gd name="connsiteY2" fmla="*/ 194518 h 369332"/>
              <a:gd name="connsiteX3" fmla="*/ 1830458 w 1830458"/>
              <a:gd name="connsiteY3" fmla="*/ 369332 h 369332"/>
              <a:gd name="connsiteX4" fmla="*/ 0 w 1830458"/>
              <a:gd name="connsiteY4" fmla="*/ 369332 h 369332"/>
              <a:gd name="connsiteX5" fmla="*/ 0 w 1830458"/>
              <a:gd name="connsiteY5"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0458" h="369332">
                <a:moveTo>
                  <a:pt x="0" y="0"/>
                </a:moveTo>
                <a:lnTo>
                  <a:pt x="1830458" y="0"/>
                </a:lnTo>
                <a:lnTo>
                  <a:pt x="1825123" y="194518"/>
                </a:lnTo>
                <a:lnTo>
                  <a:pt x="1830458" y="369332"/>
                </a:lnTo>
                <a:lnTo>
                  <a:pt x="0" y="369332"/>
                </a:lnTo>
                <a:lnTo>
                  <a:pt x="0" y="0"/>
                </a:lnTo>
                <a:close/>
              </a:path>
            </a:pathLst>
          </a:custGeom>
          <a:solidFill>
            <a:schemeClr val="accent1">
              <a:lumMod val="20000"/>
              <a:lumOff val="80000"/>
            </a:schemeClr>
          </a:solidFill>
          <a:ln w="19050">
            <a:solidFill>
              <a:schemeClr val="tx1"/>
            </a:solidFill>
          </a:ln>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Patient Participation</a:t>
            </a:r>
          </a:p>
        </p:txBody>
      </p:sp>
      <p:sp>
        <p:nvSpPr>
          <p:cNvPr id="3" name="TextBox 2">
            <a:extLst>
              <a:ext uri="{FF2B5EF4-FFF2-40B4-BE49-F238E27FC236}">
                <a16:creationId xmlns:a16="http://schemas.microsoft.com/office/drawing/2014/main" id="{1DB562C0-E22A-3EA8-BF20-6F57046381E6}"/>
              </a:ext>
            </a:extLst>
          </p:cNvPr>
          <p:cNvSpPr txBox="1"/>
          <p:nvPr/>
        </p:nvSpPr>
        <p:spPr>
          <a:xfrm>
            <a:off x="4139680" y="2689866"/>
            <a:ext cx="2440611" cy="584775"/>
          </a:xfrm>
          <a:prstGeom prst="rect">
            <a:avLst/>
          </a:prstGeom>
          <a:solidFill>
            <a:schemeClr val="accent1">
              <a:lumMod val="20000"/>
              <a:lumOff val="80000"/>
            </a:schemeClr>
          </a:solidFill>
          <a:ln w="19050">
            <a:solidFill>
              <a:schemeClr val="tx1"/>
            </a:solidFill>
          </a:ln>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Patient Appt Adherence</a:t>
            </a:r>
          </a:p>
        </p:txBody>
      </p:sp>
      <p:sp>
        <p:nvSpPr>
          <p:cNvPr id="6" name="TextBox 5">
            <a:extLst>
              <a:ext uri="{FF2B5EF4-FFF2-40B4-BE49-F238E27FC236}">
                <a16:creationId xmlns:a16="http://schemas.microsoft.com/office/drawing/2014/main" id="{E6896879-E43B-8746-4597-7BDF15C905BD}"/>
              </a:ext>
            </a:extLst>
          </p:cNvPr>
          <p:cNvSpPr txBox="1"/>
          <p:nvPr/>
        </p:nvSpPr>
        <p:spPr>
          <a:xfrm>
            <a:off x="4213757" y="4228718"/>
            <a:ext cx="2389556" cy="338554"/>
          </a:xfrm>
          <a:prstGeom prst="rect">
            <a:avLst/>
          </a:prstGeom>
          <a:solidFill>
            <a:schemeClr val="accent1">
              <a:lumMod val="20000"/>
              <a:lumOff val="80000"/>
            </a:schemeClr>
          </a:solidFill>
          <a:ln w="19050">
            <a:solidFill>
              <a:schemeClr val="tx1"/>
            </a:solidFill>
          </a:ln>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Staff Practice</a:t>
            </a:r>
          </a:p>
        </p:txBody>
      </p:sp>
      <p:sp>
        <p:nvSpPr>
          <p:cNvPr id="8" name="TextBox 7">
            <a:extLst>
              <a:ext uri="{FF2B5EF4-FFF2-40B4-BE49-F238E27FC236}">
                <a16:creationId xmlns:a16="http://schemas.microsoft.com/office/drawing/2014/main" id="{4F6FF852-4405-B4AC-F56C-17208CE13B66}"/>
              </a:ext>
            </a:extLst>
          </p:cNvPr>
          <p:cNvSpPr txBox="1"/>
          <p:nvPr/>
        </p:nvSpPr>
        <p:spPr>
          <a:xfrm>
            <a:off x="4206639" y="5266621"/>
            <a:ext cx="2440607" cy="338554"/>
          </a:xfrm>
          <a:prstGeom prst="rect">
            <a:avLst/>
          </a:prstGeom>
          <a:solidFill>
            <a:schemeClr val="accent1">
              <a:lumMod val="20000"/>
              <a:lumOff val="80000"/>
            </a:schemeClr>
          </a:solidFill>
          <a:ln w="19050">
            <a:solidFill>
              <a:schemeClr val="tx1"/>
            </a:solidFill>
          </a:ln>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Care Access</a:t>
            </a:r>
          </a:p>
        </p:txBody>
      </p:sp>
      <p:sp>
        <p:nvSpPr>
          <p:cNvPr id="14" name="TextBox 13">
            <a:extLst>
              <a:ext uri="{FF2B5EF4-FFF2-40B4-BE49-F238E27FC236}">
                <a16:creationId xmlns:a16="http://schemas.microsoft.com/office/drawing/2014/main" id="{9FD2B4B6-37E1-EDDD-B112-BDBAD3979E28}"/>
              </a:ext>
            </a:extLst>
          </p:cNvPr>
          <p:cNvSpPr txBox="1">
            <a:spLocks/>
          </p:cNvSpPr>
          <p:nvPr/>
        </p:nvSpPr>
        <p:spPr>
          <a:xfrm>
            <a:off x="7978354" y="1033359"/>
            <a:ext cx="4008997" cy="523220"/>
          </a:xfrm>
          <a:prstGeom prst="rect">
            <a:avLst/>
          </a:prstGeom>
          <a:noFill/>
          <a:ln>
            <a:solidFill>
              <a:schemeClr val="tx1"/>
            </a:solidFill>
          </a:ln>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Remind patient at check in and provide water bottle and cup at rooming</a:t>
            </a:r>
          </a:p>
        </p:txBody>
      </p:sp>
      <p:sp>
        <p:nvSpPr>
          <p:cNvPr id="16" name="TextBox 15">
            <a:extLst>
              <a:ext uri="{FF2B5EF4-FFF2-40B4-BE49-F238E27FC236}">
                <a16:creationId xmlns:a16="http://schemas.microsoft.com/office/drawing/2014/main" id="{6FD7C6A6-EB4E-D7DB-C7F1-E524911E7072}"/>
              </a:ext>
            </a:extLst>
          </p:cNvPr>
          <p:cNvSpPr txBox="1"/>
          <p:nvPr/>
        </p:nvSpPr>
        <p:spPr>
          <a:xfrm>
            <a:off x="7980870" y="1677655"/>
            <a:ext cx="4008997" cy="543867"/>
          </a:xfrm>
          <a:prstGeom prst="rect">
            <a:avLst/>
          </a:prstGeom>
          <a:noFill/>
          <a:ln>
            <a:solidFill>
              <a:schemeClr val="tx1"/>
            </a:solidFill>
          </a:ln>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67" b="0"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Nurse/PCA to leave a note in the secure chat as a reminder for Microalbumin testing </a:t>
            </a:r>
          </a:p>
        </p:txBody>
      </p:sp>
      <p:sp>
        <p:nvSpPr>
          <p:cNvPr id="15" name="TextBox 14">
            <a:extLst>
              <a:ext uri="{FF2B5EF4-FFF2-40B4-BE49-F238E27FC236}">
                <a16:creationId xmlns:a16="http://schemas.microsoft.com/office/drawing/2014/main" id="{722A755B-6A7D-0690-1BD1-2662330195F5}"/>
              </a:ext>
            </a:extLst>
          </p:cNvPr>
          <p:cNvSpPr txBox="1"/>
          <p:nvPr/>
        </p:nvSpPr>
        <p:spPr>
          <a:xfrm>
            <a:off x="7969530" y="2430479"/>
            <a:ext cx="4001988" cy="318100"/>
          </a:xfrm>
          <a:prstGeom prst="rect">
            <a:avLst/>
          </a:prstGeom>
          <a:noFill/>
          <a:ln>
            <a:solidFill>
              <a:schemeClr val="tx1"/>
            </a:solidFill>
          </a:ln>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Reminder signage in multiple clinics</a:t>
            </a:r>
          </a:p>
        </p:txBody>
      </p:sp>
      <p:sp>
        <p:nvSpPr>
          <p:cNvPr id="21" name="TextBox 20">
            <a:extLst>
              <a:ext uri="{FF2B5EF4-FFF2-40B4-BE49-F238E27FC236}">
                <a16:creationId xmlns:a16="http://schemas.microsoft.com/office/drawing/2014/main" id="{89857893-6F0B-97A0-D9EA-69F4FD367C67}"/>
              </a:ext>
            </a:extLst>
          </p:cNvPr>
          <p:cNvSpPr txBox="1"/>
          <p:nvPr/>
        </p:nvSpPr>
        <p:spPr>
          <a:xfrm>
            <a:off x="7963599" y="2922335"/>
            <a:ext cx="4001988" cy="543867"/>
          </a:xfrm>
          <a:prstGeom prst="rect">
            <a:avLst/>
          </a:prstGeom>
          <a:noFill/>
          <a:ln>
            <a:solidFill>
              <a:schemeClr val="tx1"/>
            </a:solidFill>
          </a:ln>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Appointment coordination and resource utilization</a:t>
            </a:r>
          </a:p>
        </p:txBody>
      </p:sp>
      <p:sp>
        <p:nvSpPr>
          <p:cNvPr id="58" name="TextBox 57">
            <a:extLst>
              <a:ext uri="{FF2B5EF4-FFF2-40B4-BE49-F238E27FC236}">
                <a16:creationId xmlns:a16="http://schemas.microsoft.com/office/drawing/2014/main" id="{372F51A1-34B2-68BD-9AAC-D04291AD90EB}"/>
              </a:ext>
            </a:extLst>
          </p:cNvPr>
          <p:cNvSpPr txBox="1"/>
          <p:nvPr/>
        </p:nvSpPr>
        <p:spPr>
          <a:xfrm>
            <a:off x="7982164" y="3639634"/>
            <a:ext cx="4008997" cy="318100"/>
          </a:xfrm>
          <a:prstGeom prst="rect">
            <a:avLst/>
          </a:prstGeom>
          <a:noFill/>
          <a:ln>
            <a:solidFill>
              <a:schemeClr val="tx1"/>
            </a:solidFill>
          </a:ln>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67" b="0"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Utilizing PFK Resources to help with barriers </a:t>
            </a:r>
          </a:p>
        </p:txBody>
      </p:sp>
      <p:sp>
        <p:nvSpPr>
          <p:cNvPr id="62" name="TextBox 61">
            <a:extLst>
              <a:ext uri="{FF2B5EF4-FFF2-40B4-BE49-F238E27FC236}">
                <a16:creationId xmlns:a16="http://schemas.microsoft.com/office/drawing/2014/main" id="{AE3E639E-8747-EF70-1911-9C7AE5BC46C8}"/>
              </a:ext>
            </a:extLst>
          </p:cNvPr>
          <p:cNvSpPr txBox="1"/>
          <p:nvPr/>
        </p:nvSpPr>
        <p:spPr>
          <a:xfrm>
            <a:off x="7994079" y="4127568"/>
            <a:ext cx="4008997" cy="800219"/>
          </a:xfrm>
          <a:prstGeom prst="rect">
            <a:avLst/>
          </a:prstGeom>
          <a:noFill/>
          <a:ln>
            <a:solidFill>
              <a:schemeClr val="tx1"/>
            </a:solidFill>
          </a:ln>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67" b="0"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Discussing FMLA with legal guardians – a one-page hand out (social work- reach out to Ming)</a:t>
            </a:r>
          </a:p>
        </p:txBody>
      </p:sp>
      <p:sp>
        <p:nvSpPr>
          <p:cNvPr id="65" name="TextBox 64">
            <a:extLst>
              <a:ext uri="{FF2B5EF4-FFF2-40B4-BE49-F238E27FC236}">
                <a16:creationId xmlns:a16="http://schemas.microsoft.com/office/drawing/2014/main" id="{AC89FF16-444D-A4E2-CB47-3028840EF766}"/>
              </a:ext>
            </a:extLst>
          </p:cNvPr>
          <p:cNvSpPr txBox="1"/>
          <p:nvPr/>
        </p:nvSpPr>
        <p:spPr>
          <a:xfrm>
            <a:off x="8025580" y="5722687"/>
            <a:ext cx="3984340" cy="543867"/>
          </a:xfrm>
          <a:prstGeom prst="rect">
            <a:avLst/>
          </a:prstGeom>
          <a:noFill/>
          <a:ln>
            <a:solidFill>
              <a:schemeClr val="tx1"/>
            </a:solidFill>
          </a:ln>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67" b="0"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Adding a note to the automated reminder that goes out. Action reminders</a:t>
            </a:r>
          </a:p>
        </p:txBody>
      </p:sp>
      <p:sp>
        <p:nvSpPr>
          <p:cNvPr id="68" name="TextBox 67">
            <a:extLst>
              <a:ext uri="{FF2B5EF4-FFF2-40B4-BE49-F238E27FC236}">
                <a16:creationId xmlns:a16="http://schemas.microsoft.com/office/drawing/2014/main" id="{C8038401-A09F-E6CA-C96F-8A0B86DBC11E}"/>
              </a:ext>
            </a:extLst>
          </p:cNvPr>
          <p:cNvSpPr txBox="1"/>
          <p:nvPr/>
        </p:nvSpPr>
        <p:spPr>
          <a:xfrm>
            <a:off x="8005527" y="5303810"/>
            <a:ext cx="3984340" cy="318100"/>
          </a:xfrm>
          <a:prstGeom prst="rect">
            <a:avLst/>
          </a:prstGeom>
          <a:noFill/>
          <a:ln>
            <a:solidFill>
              <a:schemeClr val="tx1"/>
            </a:solidFill>
          </a:ln>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67" b="0"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Epic flag for Microalbumin</a:t>
            </a:r>
          </a:p>
        </p:txBody>
      </p:sp>
      <p:cxnSp>
        <p:nvCxnSpPr>
          <p:cNvPr id="11" name="Straight Arrow Connector 10">
            <a:extLst>
              <a:ext uri="{FF2B5EF4-FFF2-40B4-BE49-F238E27FC236}">
                <a16:creationId xmlns:a16="http://schemas.microsoft.com/office/drawing/2014/main" id="{66DC2C76-5AD3-474A-452F-85254DC5D240}"/>
              </a:ext>
            </a:extLst>
          </p:cNvPr>
          <p:cNvCxnSpPr>
            <a:cxnSpLocks/>
          </p:cNvCxnSpPr>
          <p:nvPr/>
        </p:nvCxnSpPr>
        <p:spPr>
          <a:xfrm flipH="1">
            <a:off x="6612592" y="1249228"/>
            <a:ext cx="1371985" cy="6596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B6847D4-FD6D-35AA-AAF7-60E1F53A27DD}"/>
              </a:ext>
            </a:extLst>
          </p:cNvPr>
          <p:cNvCxnSpPr>
            <a:cxnSpLocks/>
          </p:cNvCxnSpPr>
          <p:nvPr/>
        </p:nvCxnSpPr>
        <p:spPr>
          <a:xfrm flipH="1" flipV="1">
            <a:off x="6601842" y="2987597"/>
            <a:ext cx="1362293" cy="2134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169DB326-FB9C-1EBC-8EBD-FD252202572F}"/>
              </a:ext>
            </a:extLst>
          </p:cNvPr>
          <p:cNvCxnSpPr>
            <a:cxnSpLocks/>
          </p:cNvCxnSpPr>
          <p:nvPr/>
        </p:nvCxnSpPr>
        <p:spPr>
          <a:xfrm flipH="1" flipV="1">
            <a:off x="6608654" y="1913626"/>
            <a:ext cx="1408409" cy="40667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549CF83B-AE4E-9408-ABB0-9550935011F9}"/>
              </a:ext>
            </a:extLst>
          </p:cNvPr>
          <p:cNvCxnSpPr>
            <a:cxnSpLocks/>
          </p:cNvCxnSpPr>
          <p:nvPr/>
        </p:nvCxnSpPr>
        <p:spPr>
          <a:xfrm flipH="1" flipV="1">
            <a:off x="6567933" y="2963681"/>
            <a:ext cx="1387901" cy="8178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5FA33B3D-43C0-349B-1BEF-1657FFA58C83}"/>
              </a:ext>
            </a:extLst>
          </p:cNvPr>
          <p:cNvCxnSpPr>
            <a:cxnSpLocks/>
            <a:stCxn id="21" idx="1"/>
            <a:endCxn id="8" idx="3"/>
          </p:cNvCxnSpPr>
          <p:nvPr/>
        </p:nvCxnSpPr>
        <p:spPr>
          <a:xfrm flipH="1">
            <a:off x="6607076" y="2624736"/>
            <a:ext cx="1344057" cy="17455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751FA02D-232F-1389-E6E3-6E403BAC1F14}"/>
              </a:ext>
            </a:extLst>
          </p:cNvPr>
          <p:cNvCxnSpPr>
            <a:cxnSpLocks/>
          </p:cNvCxnSpPr>
          <p:nvPr/>
        </p:nvCxnSpPr>
        <p:spPr>
          <a:xfrm flipH="1">
            <a:off x="6668812" y="3222099"/>
            <a:ext cx="1290229" cy="21806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8F6F511B-CF5F-95B2-2AE9-46B30CF13EAA}"/>
              </a:ext>
            </a:extLst>
          </p:cNvPr>
          <p:cNvCxnSpPr>
            <a:cxnSpLocks/>
            <a:stCxn id="16" idx="1"/>
            <a:endCxn id="6" idx="3"/>
          </p:cNvCxnSpPr>
          <p:nvPr/>
        </p:nvCxnSpPr>
        <p:spPr>
          <a:xfrm flipH="1" flipV="1">
            <a:off x="6638734" y="1943704"/>
            <a:ext cx="1375533" cy="742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0" name="Straight Arrow Connector 69">
            <a:extLst>
              <a:ext uri="{FF2B5EF4-FFF2-40B4-BE49-F238E27FC236}">
                <a16:creationId xmlns:a16="http://schemas.microsoft.com/office/drawing/2014/main" id="{E3E3822E-D000-7FFA-3223-478DFEF0B5AA}"/>
              </a:ext>
            </a:extLst>
          </p:cNvPr>
          <p:cNvCxnSpPr>
            <a:cxnSpLocks/>
            <a:stCxn id="62" idx="1"/>
            <a:endCxn id="3" idx="3"/>
          </p:cNvCxnSpPr>
          <p:nvPr/>
        </p:nvCxnSpPr>
        <p:spPr>
          <a:xfrm flipH="1">
            <a:off x="6658170" y="3775706"/>
            <a:ext cx="1325883" cy="16544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2" name="Straight Arrow Connector 71">
            <a:extLst>
              <a:ext uri="{FF2B5EF4-FFF2-40B4-BE49-F238E27FC236}">
                <a16:creationId xmlns:a16="http://schemas.microsoft.com/office/drawing/2014/main" id="{AB9CE9DA-EC9F-5570-DE8E-717F8170868C}"/>
              </a:ext>
            </a:extLst>
          </p:cNvPr>
          <p:cNvCxnSpPr>
            <a:cxnSpLocks/>
          </p:cNvCxnSpPr>
          <p:nvPr/>
        </p:nvCxnSpPr>
        <p:spPr>
          <a:xfrm flipH="1" flipV="1">
            <a:off x="6627126" y="4420444"/>
            <a:ext cx="1378839" cy="6745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4" name="Straight Arrow Connector 73">
            <a:extLst>
              <a:ext uri="{FF2B5EF4-FFF2-40B4-BE49-F238E27FC236}">
                <a16:creationId xmlns:a16="http://schemas.microsoft.com/office/drawing/2014/main" id="{35B37FFC-5C96-2CD3-6B28-9ECB1A99217C}"/>
              </a:ext>
            </a:extLst>
          </p:cNvPr>
          <p:cNvCxnSpPr>
            <a:cxnSpLocks/>
            <a:stCxn id="65" idx="1"/>
            <a:endCxn id="2" idx="2"/>
          </p:cNvCxnSpPr>
          <p:nvPr/>
        </p:nvCxnSpPr>
        <p:spPr>
          <a:xfrm flipH="1" flipV="1">
            <a:off x="6598203" y="1954946"/>
            <a:ext cx="1427377" cy="40396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5" name="Straight Arrow Connector 74">
            <a:extLst>
              <a:ext uri="{FF2B5EF4-FFF2-40B4-BE49-F238E27FC236}">
                <a16:creationId xmlns:a16="http://schemas.microsoft.com/office/drawing/2014/main" id="{AE8058C9-1E26-2B69-5D6D-F715187ADBAE}"/>
              </a:ext>
            </a:extLst>
          </p:cNvPr>
          <p:cNvCxnSpPr>
            <a:cxnSpLocks/>
            <a:stCxn id="65" idx="1"/>
            <a:endCxn id="3" idx="3"/>
          </p:cNvCxnSpPr>
          <p:nvPr/>
        </p:nvCxnSpPr>
        <p:spPr>
          <a:xfrm flipH="1" flipV="1">
            <a:off x="6580291" y="2982254"/>
            <a:ext cx="1445289" cy="30123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8" name="Picture 17">
            <a:extLst>
              <a:ext uri="{FF2B5EF4-FFF2-40B4-BE49-F238E27FC236}">
                <a16:creationId xmlns:a16="http://schemas.microsoft.com/office/drawing/2014/main" id="{7FFE554A-62CB-2A88-C426-AD19BC4F11D1}"/>
              </a:ext>
            </a:extLst>
          </p:cNvPr>
          <p:cNvPicPr>
            <a:picLocks noChangeAspect="1"/>
          </p:cNvPicPr>
          <p:nvPr/>
        </p:nvPicPr>
        <p:blipFill>
          <a:blip r:embed="rId3"/>
          <a:stretch>
            <a:fillRect/>
          </a:stretch>
        </p:blipFill>
        <p:spPr>
          <a:xfrm>
            <a:off x="226989" y="5466126"/>
            <a:ext cx="3722947" cy="1259949"/>
          </a:xfrm>
          <a:prstGeom prst="rect">
            <a:avLst/>
          </a:prstGeom>
        </p:spPr>
      </p:pic>
      <p:pic>
        <p:nvPicPr>
          <p:cNvPr id="24" name="Picture 23">
            <a:extLst>
              <a:ext uri="{FF2B5EF4-FFF2-40B4-BE49-F238E27FC236}">
                <a16:creationId xmlns:a16="http://schemas.microsoft.com/office/drawing/2014/main" id="{F472240B-A69D-A451-65CB-D39B1B0CE6CC}"/>
              </a:ext>
            </a:extLst>
          </p:cNvPr>
          <p:cNvPicPr>
            <a:picLocks noChangeAspect="1"/>
          </p:cNvPicPr>
          <p:nvPr/>
        </p:nvPicPr>
        <p:blipFill>
          <a:blip r:embed="rId4"/>
          <a:stretch>
            <a:fillRect/>
          </a:stretch>
        </p:blipFill>
        <p:spPr>
          <a:xfrm>
            <a:off x="362425" y="5880668"/>
            <a:ext cx="235732" cy="219475"/>
          </a:xfrm>
          <a:prstGeom prst="rect">
            <a:avLst/>
          </a:prstGeom>
        </p:spPr>
      </p:pic>
      <p:pic>
        <p:nvPicPr>
          <p:cNvPr id="29" name="Picture 28">
            <a:extLst>
              <a:ext uri="{FF2B5EF4-FFF2-40B4-BE49-F238E27FC236}">
                <a16:creationId xmlns:a16="http://schemas.microsoft.com/office/drawing/2014/main" id="{A92D44FD-CE1C-F01F-CD27-9D8018CA171B}"/>
              </a:ext>
            </a:extLst>
          </p:cNvPr>
          <p:cNvPicPr>
            <a:picLocks noChangeAspect="1"/>
          </p:cNvPicPr>
          <p:nvPr/>
        </p:nvPicPr>
        <p:blipFill>
          <a:blip r:embed="rId5"/>
          <a:stretch>
            <a:fillRect/>
          </a:stretch>
        </p:blipFill>
        <p:spPr>
          <a:xfrm>
            <a:off x="362425" y="5584672"/>
            <a:ext cx="227604" cy="219475"/>
          </a:xfrm>
          <a:prstGeom prst="rect">
            <a:avLst/>
          </a:prstGeom>
        </p:spPr>
      </p:pic>
      <p:cxnSp>
        <p:nvCxnSpPr>
          <p:cNvPr id="31" name="Straight Arrow Connector 30">
            <a:extLst>
              <a:ext uri="{FF2B5EF4-FFF2-40B4-BE49-F238E27FC236}">
                <a16:creationId xmlns:a16="http://schemas.microsoft.com/office/drawing/2014/main" id="{CCF6663A-C027-BCE9-8FEA-4EAFB6E222E2}"/>
              </a:ext>
            </a:extLst>
          </p:cNvPr>
          <p:cNvCxnSpPr>
            <a:cxnSpLocks/>
          </p:cNvCxnSpPr>
          <p:nvPr/>
        </p:nvCxnSpPr>
        <p:spPr>
          <a:xfrm flipH="1">
            <a:off x="6588602" y="1967256"/>
            <a:ext cx="1402257" cy="2473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Isosceles Triangle 9">
            <a:extLst>
              <a:ext uri="{FF2B5EF4-FFF2-40B4-BE49-F238E27FC236}">
                <a16:creationId xmlns:a16="http://schemas.microsoft.com/office/drawing/2014/main" id="{B620A9D7-6A53-BED3-5DA7-6E5BB4C29990}"/>
              </a:ext>
            </a:extLst>
          </p:cNvPr>
          <p:cNvSpPr/>
          <p:nvPr/>
        </p:nvSpPr>
        <p:spPr>
          <a:xfrm>
            <a:off x="11693971" y="1960443"/>
            <a:ext cx="227807" cy="222251"/>
          </a:xfrm>
          <a:prstGeom prs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30" name="Picture 29">
            <a:extLst>
              <a:ext uri="{FF2B5EF4-FFF2-40B4-BE49-F238E27FC236}">
                <a16:creationId xmlns:a16="http://schemas.microsoft.com/office/drawing/2014/main" id="{A285B236-1B37-F1FE-5D94-5760C8A0C33F}"/>
              </a:ext>
            </a:extLst>
          </p:cNvPr>
          <p:cNvPicPr>
            <a:picLocks noChangeAspect="1"/>
          </p:cNvPicPr>
          <p:nvPr/>
        </p:nvPicPr>
        <p:blipFill>
          <a:blip r:embed="rId6"/>
          <a:stretch>
            <a:fillRect/>
          </a:stretch>
        </p:blipFill>
        <p:spPr>
          <a:xfrm>
            <a:off x="11762263" y="3706561"/>
            <a:ext cx="227604" cy="219475"/>
          </a:xfrm>
          <a:prstGeom prst="rect">
            <a:avLst/>
          </a:prstGeom>
        </p:spPr>
      </p:pic>
      <p:pic>
        <p:nvPicPr>
          <p:cNvPr id="36" name="Picture 35">
            <a:extLst>
              <a:ext uri="{FF2B5EF4-FFF2-40B4-BE49-F238E27FC236}">
                <a16:creationId xmlns:a16="http://schemas.microsoft.com/office/drawing/2014/main" id="{75FF2AC9-CCCC-601F-D9D4-76B25C0A63C3}"/>
              </a:ext>
            </a:extLst>
          </p:cNvPr>
          <p:cNvPicPr>
            <a:picLocks noChangeAspect="1"/>
          </p:cNvPicPr>
          <p:nvPr/>
        </p:nvPicPr>
        <p:blipFill>
          <a:blip r:embed="rId6"/>
          <a:stretch>
            <a:fillRect/>
          </a:stretch>
        </p:blipFill>
        <p:spPr>
          <a:xfrm>
            <a:off x="11657301" y="6011701"/>
            <a:ext cx="227604" cy="219475"/>
          </a:xfrm>
          <a:prstGeom prst="rect">
            <a:avLst/>
          </a:prstGeom>
        </p:spPr>
      </p:pic>
      <p:pic>
        <p:nvPicPr>
          <p:cNvPr id="37" name="Picture 36">
            <a:extLst>
              <a:ext uri="{FF2B5EF4-FFF2-40B4-BE49-F238E27FC236}">
                <a16:creationId xmlns:a16="http://schemas.microsoft.com/office/drawing/2014/main" id="{A46B8566-2328-AC07-7A7A-12D2C9919337}"/>
              </a:ext>
            </a:extLst>
          </p:cNvPr>
          <p:cNvPicPr>
            <a:picLocks noChangeAspect="1"/>
          </p:cNvPicPr>
          <p:nvPr/>
        </p:nvPicPr>
        <p:blipFill>
          <a:blip r:embed="rId5"/>
          <a:stretch>
            <a:fillRect/>
          </a:stretch>
        </p:blipFill>
        <p:spPr>
          <a:xfrm>
            <a:off x="11728938" y="1206615"/>
            <a:ext cx="227604" cy="219475"/>
          </a:xfrm>
          <a:prstGeom prst="rect">
            <a:avLst/>
          </a:prstGeom>
        </p:spPr>
      </p:pic>
      <p:pic>
        <p:nvPicPr>
          <p:cNvPr id="38" name="Picture 37">
            <a:extLst>
              <a:ext uri="{FF2B5EF4-FFF2-40B4-BE49-F238E27FC236}">
                <a16:creationId xmlns:a16="http://schemas.microsoft.com/office/drawing/2014/main" id="{79F99ABA-0C17-25FA-74A1-6C24F099C422}"/>
              </a:ext>
            </a:extLst>
          </p:cNvPr>
          <p:cNvPicPr>
            <a:picLocks noChangeAspect="1"/>
          </p:cNvPicPr>
          <p:nvPr/>
        </p:nvPicPr>
        <p:blipFill>
          <a:blip r:embed="rId5"/>
          <a:stretch>
            <a:fillRect/>
          </a:stretch>
        </p:blipFill>
        <p:spPr>
          <a:xfrm>
            <a:off x="11682191" y="2580128"/>
            <a:ext cx="227604" cy="219475"/>
          </a:xfrm>
          <a:prstGeom prst="rect">
            <a:avLst/>
          </a:prstGeom>
        </p:spPr>
      </p:pic>
      <p:pic>
        <p:nvPicPr>
          <p:cNvPr id="39" name="Picture 38">
            <a:extLst>
              <a:ext uri="{FF2B5EF4-FFF2-40B4-BE49-F238E27FC236}">
                <a16:creationId xmlns:a16="http://schemas.microsoft.com/office/drawing/2014/main" id="{7B4391EA-82F6-101B-4935-1EC0415D7B9C}"/>
              </a:ext>
            </a:extLst>
          </p:cNvPr>
          <p:cNvPicPr>
            <a:picLocks noChangeAspect="1"/>
          </p:cNvPicPr>
          <p:nvPr/>
        </p:nvPicPr>
        <p:blipFill>
          <a:blip r:embed="rId4"/>
          <a:stretch>
            <a:fillRect/>
          </a:stretch>
        </p:blipFill>
        <p:spPr>
          <a:xfrm>
            <a:off x="11640298" y="4668237"/>
            <a:ext cx="235732" cy="219475"/>
          </a:xfrm>
          <a:prstGeom prst="rect">
            <a:avLst/>
          </a:prstGeom>
        </p:spPr>
      </p:pic>
      <p:pic>
        <p:nvPicPr>
          <p:cNvPr id="40" name="Picture 39">
            <a:extLst>
              <a:ext uri="{FF2B5EF4-FFF2-40B4-BE49-F238E27FC236}">
                <a16:creationId xmlns:a16="http://schemas.microsoft.com/office/drawing/2014/main" id="{FC409878-A677-BF22-E542-CA4BA872C038}"/>
              </a:ext>
            </a:extLst>
          </p:cNvPr>
          <p:cNvPicPr>
            <a:picLocks noChangeAspect="1"/>
          </p:cNvPicPr>
          <p:nvPr/>
        </p:nvPicPr>
        <p:blipFill>
          <a:blip r:embed="rId5"/>
          <a:stretch>
            <a:fillRect/>
          </a:stretch>
        </p:blipFill>
        <p:spPr>
          <a:xfrm>
            <a:off x="11674771" y="5357668"/>
            <a:ext cx="227604" cy="219475"/>
          </a:xfrm>
          <a:prstGeom prst="rect">
            <a:avLst/>
          </a:prstGeom>
        </p:spPr>
      </p:pic>
      <p:pic>
        <p:nvPicPr>
          <p:cNvPr id="46" name="Picture 45">
            <a:extLst>
              <a:ext uri="{FF2B5EF4-FFF2-40B4-BE49-F238E27FC236}">
                <a16:creationId xmlns:a16="http://schemas.microsoft.com/office/drawing/2014/main" id="{CBE337D2-B694-265D-6734-4AE5D20DEC81}"/>
              </a:ext>
            </a:extLst>
          </p:cNvPr>
          <p:cNvPicPr>
            <a:picLocks noChangeAspect="1"/>
          </p:cNvPicPr>
          <p:nvPr/>
        </p:nvPicPr>
        <p:blipFill>
          <a:blip r:embed="rId4"/>
          <a:stretch>
            <a:fillRect/>
          </a:stretch>
        </p:blipFill>
        <p:spPr>
          <a:xfrm>
            <a:off x="11644397" y="3098989"/>
            <a:ext cx="235732" cy="219475"/>
          </a:xfrm>
          <a:prstGeom prst="rect">
            <a:avLst/>
          </a:prstGeom>
        </p:spPr>
      </p:pic>
      <p:sp>
        <p:nvSpPr>
          <p:cNvPr id="59" name="TextBox 58">
            <a:extLst>
              <a:ext uri="{FF2B5EF4-FFF2-40B4-BE49-F238E27FC236}">
                <a16:creationId xmlns:a16="http://schemas.microsoft.com/office/drawing/2014/main" id="{FB22FD6C-C9C5-F7B1-E785-EF33E87404B9}"/>
              </a:ext>
            </a:extLst>
          </p:cNvPr>
          <p:cNvSpPr txBox="1"/>
          <p:nvPr/>
        </p:nvSpPr>
        <p:spPr>
          <a:xfrm>
            <a:off x="8001823" y="4947719"/>
            <a:ext cx="4001253" cy="318100"/>
          </a:xfrm>
          <a:prstGeom prst="rect">
            <a:avLst/>
          </a:prstGeom>
          <a:noFill/>
          <a:ln>
            <a:solidFill>
              <a:schemeClr val="tx1"/>
            </a:solidFill>
          </a:ln>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67" b="0"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Microalbumin/Cr testing added to LPIP list</a:t>
            </a:r>
          </a:p>
        </p:txBody>
      </p:sp>
      <p:pic>
        <p:nvPicPr>
          <p:cNvPr id="63" name="Picture 62">
            <a:extLst>
              <a:ext uri="{FF2B5EF4-FFF2-40B4-BE49-F238E27FC236}">
                <a16:creationId xmlns:a16="http://schemas.microsoft.com/office/drawing/2014/main" id="{7D89C2E2-ECFB-8929-10F4-B7949453DB29}"/>
              </a:ext>
            </a:extLst>
          </p:cNvPr>
          <p:cNvPicPr>
            <a:picLocks noChangeAspect="1"/>
          </p:cNvPicPr>
          <p:nvPr/>
        </p:nvPicPr>
        <p:blipFill>
          <a:blip r:embed="rId5"/>
          <a:stretch>
            <a:fillRect/>
          </a:stretch>
        </p:blipFill>
        <p:spPr>
          <a:xfrm>
            <a:off x="11640298" y="5007945"/>
            <a:ext cx="227604" cy="219475"/>
          </a:xfrm>
          <a:prstGeom prst="rect">
            <a:avLst/>
          </a:prstGeom>
        </p:spPr>
      </p:pic>
      <p:cxnSp>
        <p:nvCxnSpPr>
          <p:cNvPr id="64" name="Straight Arrow Connector 63">
            <a:extLst>
              <a:ext uri="{FF2B5EF4-FFF2-40B4-BE49-F238E27FC236}">
                <a16:creationId xmlns:a16="http://schemas.microsoft.com/office/drawing/2014/main" id="{2F1BCB46-992F-97AB-F979-854009DA10C0}"/>
              </a:ext>
            </a:extLst>
          </p:cNvPr>
          <p:cNvCxnSpPr>
            <a:cxnSpLocks/>
          </p:cNvCxnSpPr>
          <p:nvPr/>
        </p:nvCxnSpPr>
        <p:spPr>
          <a:xfrm flipH="1" flipV="1">
            <a:off x="6568549" y="2996467"/>
            <a:ext cx="1423523" cy="15466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0F6CE567-A5E3-CF5E-1FAE-B47776322576}"/>
              </a:ext>
            </a:extLst>
          </p:cNvPr>
          <p:cNvCxnSpPr>
            <a:cxnSpLocks/>
          </p:cNvCxnSpPr>
          <p:nvPr/>
        </p:nvCxnSpPr>
        <p:spPr>
          <a:xfrm flipH="1">
            <a:off x="6668196" y="4507627"/>
            <a:ext cx="1325883" cy="9225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1623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55D465A-FEC8-F785-7EE4-BD5A398E7F04}"/>
              </a:ext>
            </a:extLst>
          </p:cNvPr>
          <p:cNvSpPr>
            <a:spLocks noGrp="1"/>
          </p:cNvSpPr>
          <p:nvPr>
            <p:ph type="title"/>
          </p:nvPr>
        </p:nvSpPr>
        <p:spPr>
          <a:xfrm>
            <a:off x="637674" y="194678"/>
            <a:ext cx="10515600" cy="1325563"/>
          </a:xfrm>
        </p:spPr>
        <p:txBody>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r>
              <a:rPr lang="en-US" dirty="0">
                <a:solidFill>
                  <a:srgbClr val="0070C0"/>
                </a:solidFill>
                <a:latin typeface="Aptos Display"/>
                <a:ea typeface="ＭＳ Ｐゴシック"/>
                <a:cs typeface="Arial"/>
              </a:rPr>
              <a:t>Keys to Success</a:t>
            </a:r>
          </a:p>
        </p:txBody>
      </p:sp>
      <p:grpSp>
        <p:nvGrpSpPr>
          <p:cNvPr id="5" name="Group 4">
            <a:extLst>
              <a:ext uri="{FF2B5EF4-FFF2-40B4-BE49-F238E27FC236}">
                <a16:creationId xmlns:a16="http://schemas.microsoft.com/office/drawing/2014/main" id="{AF45365D-5A5C-3F87-15FB-A25FE738C987}"/>
              </a:ext>
            </a:extLst>
          </p:cNvPr>
          <p:cNvGrpSpPr/>
          <p:nvPr/>
        </p:nvGrpSpPr>
        <p:grpSpPr>
          <a:xfrm>
            <a:off x="609600" y="1451099"/>
            <a:ext cx="10972800" cy="403245"/>
            <a:chOff x="0" y="1019"/>
            <a:chExt cx="8229600" cy="454432"/>
          </a:xfrm>
        </p:grpSpPr>
        <p:sp>
          <p:nvSpPr>
            <p:cNvPr id="6" name="Rectangle: Rounded Corners 5">
              <a:extLst>
                <a:ext uri="{FF2B5EF4-FFF2-40B4-BE49-F238E27FC236}">
                  <a16:creationId xmlns:a16="http://schemas.microsoft.com/office/drawing/2014/main" id="{387CD10A-5087-B2C1-7959-C3C22C217280}"/>
                </a:ext>
              </a:extLst>
            </p:cNvPr>
            <p:cNvSpPr/>
            <p:nvPr/>
          </p:nvSpPr>
          <p:spPr>
            <a:xfrm>
              <a:off x="0" y="1019"/>
              <a:ext cx="8229600" cy="454432"/>
            </a:xfrm>
            <a:prstGeom prst="roundRect">
              <a:avLst/>
            </a:prstGeom>
            <a:solidFill>
              <a:srgbClr val="FFE89F"/>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 name="Rectangle: Rounded Corners 4">
              <a:extLst>
                <a:ext uri="{FF2B5EF4-FFF2-40B4-BE49-F238E27FC236}">
                  <a16:creationId xmlns:a16="http://schemas.microsoft.com/office/drawing/2014/main" id="{F0169729-0EBE-6521-75E8-B89AFDCDBECC}"/>
                </a:ext>
              </a:extLst>
            </p:cNvPr>
            <p:cNvSpPr txBox="1"/>
            <p:nvPr/>
          </p:nvSpPr>
          <p:spPr>
            <a:xfrm>
              <a:off x="22184" y="23203"/>
              <a:ext cx="8185232" cy="410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829713" rtl="0" eaLnBrk="0" fontAlgn="base" latinLnBrk="0" hangingPunct="0">
                <a:lnSpc>
                  <a:spcPct val="90000"/>
                </a:lnSpc>
                <a:spcBef>
                  <a:spcPct val="0"/>
                </a:spcBef>
                <a:spcAft>
                  <a:spcPct val="3500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Staff Practices</a:t>
              </a:r>
            </a:p>
          </p:txBody>
        </p:sp>
      </p:grpSp>
      <p:sp>
        <p:nvSpPr>
          <p:cNvPr id="8" name="TextBox 7">
            <a:extLst>
              <a:ext uri="{FF2B5EF4-FFF2-40B4-BE49-F238E27FC236}">
                <a16:creationId xmlns:a16="http://schemas.microsoft.com/office/drawing/2014/main" id="{0513E1F6-6F35-4F83-A2E8-D021423871BD}"/>
              </a:ext>
            </a:extLst>
          </p:cNvPr>
          <p:cNvSpPr txBox="1"/>
          <p:nvPr/>
        </p:nvSpPr>
        <p:spPr>
          <a:xfrm>
            <a:off x="639179" y="1824432"/>
            <a:ext cx="10913643" cy="1894621"/>
          </a:xfrm>
          <a:prstGeom prst="rect">
            <a:avLst/>
          </a:prstGeom>
          <a:noFill/>
        </p:spPr>
        <p:txBody>
          <a:bodyPr wrap="square" lIns="91440" tIns="45720" rIns="91440" bIns="45720" rtlCol="0" anchor="t">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227965" marR="0" lvl="0" indent="-227965"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MS PGothic"/>
                <a:cs typeface="Arial"/>
              </a:rPr>
              <a:t>Reminder signage in multiple clinics</a:t>
            </a:r>
          </a:p>
          <a:p>
            <a:pPr marL="227965" marR="0" lvl="0" indent="-227965"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MS PGothic"/>
                <a:cs typeface="Arial"/>
              </a:rPr>
              <a:t>Pre-identify patients with T2D due for microalbumin screening </a:t>
            </a:r>
          </a:p>
          <a:p>
            <a:pPr marL="227965" marR="0" lvl="0" indent="-227965"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MS PGothic"/>
                <a:cs typeface="Arial"/>
              </a:rPr>
              <a:t>Epic flag for Microalbumin</a:t>
            </a:r>
          </a:p>
          <a:p>
            <a:pPr marL="227965" marR="0" lvl="0" indent="-227965"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MS PGothic"/>
                <a:cs typeface="Arial"/>
              </a:rPr>
              <a:t>Enable urine microalbumin order via LPIP </a:t>
            </a:r>
          </a:p>
        </p:txBody>
      </p:sp>
      <p:sp>
        <p:nvSpPr>
          <p:cNvPr id="12" name="TextBox 11">
            <a:extLst>
              <a:ext uri="{FF2B5EF4-FFF2-40B4-BE49-F238E27FC236}">
                <a16:creationId xmlns:a16="http://schemas.microsoft.com/office/drawing/2014/main" id="{766CCF3E-597D-422E-DBCD-1AAA2F6AD309}"/>
              </a:ext>
            </a:extLst>
          </p:cNvPr>
          <p:cNvSpPr txBox="1"/>
          <p:nvPr/>
        </p:nvSpPr>
        <p:spPr>
          <a:xfrm>
            <a:off x="763097" y="3800033"/>
            <a:ext cx="246308" cy="492443"/>
          </a:xfrm>
          <a:prstGeom prst="rect">
            <a:avLst/>
          </a:prstGeom>
          <a:noFill/>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3" name="TextBox 12">
            <a:extLst>
              <a:ext uri="{FF2B5EF4-FFF2-40B4-BE49-F238E27FC236}">
                <a16:creationId xmlns:a16="http://schemas.microsoft.com/office/drawing/2014/main" id="{546D4D58-0291-4E8C-A7EA-D293013D47B0}"/>
              </a:ext>
            </a:extLst>
          </p:cNvPr>
          <p:cNvSpPr txBox="1"/>
          <p:nvPr/>
        </p:nvSpPr>
        <p:spPr>
          <a:xfrm>
            <a:off x="966297" y="4003233"/>
            <a:ext cx="246308" cy="492443"/>
          </a:xfrm>
          <a:prstGeom prst="rect">
            <a:avLst/>
          </a:prstGeom>
          <a:noFill/>
        </p:spPr>
        <p:txBody>
          <a:bodyPr wrap="square" rtlCol="0">
            <a:spAutoFit/>
          </a:bodyPr>
          <a:lstStyle>
            <a:defPPr>
              <a:defRPr lang="en-US"/>
            </a:defPPr>
            <a:lvl1pPr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2" name="Picture 1" descr="A container of yellow liquid&#10;&#10;AI-generated content may be incorrect.">
            <a:extLst>
              <a:ext uri="{FF2B5EF4-FFF2-40B4-BE49-F238E27FC236}">
                <a16:creationId xmlns:a16="http://schemas.microsoft.com/office/drawing/2014/main" id="{AAE197E3-F3B3-9D02-1E97-494F9DF5A67E}"/>
              </a:ext>
            </a:extLst>
          </p:cNvPr>
          <p:cNvPicPr>
            <a:picLocks noChangeAspect="1"/>
          </p:cNvPicPr>
          <p:nvPr/>
        </p:nvPicPr>
        <p:blipFill>
          <a:blip r:embed="rId2"/>
          <a:stretch>
            <a:fillRect/>
          </a:stretch>
        </p:blipFill>
        <p:spPr>
          <a:xfrm>
            <a:off x="892342" y="4000499"/>
            <a:ext cx="3489158" cy="1975185"/>
          </a:xfrm>
          <a:prstGeom prst="rect">
            <a:avLst/>
          </a:prstGeom>
        </p:spPr>
      </p:pic>
      <p:pic>
        <p:nvPicPr>
          <p:cNvPr id="3" name="Picture 2" descr="A container of urine with yellow liquid&#10;&#10;AI-generated content may be incorrect.">
            <a:extLst>
              <a:ext uri="{FF2B5EF4-FFF2-40B4-BE49-F238E27FC236}">
                <a16:creationId xmlns:a16="http://schemas.microsoft.com/office/drawing/2014/main" id="{E62DB196-9E8E-1D2A-99B5-D0DEA91B2209}"/>
              </a:ext>
            </a:extLst>
          </p:cNvPr>
          <p:cNvPicPr>
            <a:picLocks noChangeAspect="1"/>
          </p:cNvPicPr>
          <p:nvPr/>
        </p:nvPicPr>
        <p:blipFill>
          <a:blip r:embed="rId3"/>
          <a:stretch>
            <a:fillRect/>
          </a:stretch>
        </p:blipFill>
        <p:spPr>
          <a:xfrm>
            <a:off x="8351920" y="4441658"/>
            <a:ext cx="3348790" cy="1905001"/>
          </a:xfrm>
          <a:prstGeom prst="rect">
            <a:avLst/>
          </a:prstGeom>
        </p:spPr>
      </p:pic>
      <p:pic>
        <p:nvPicPr>
          <p:cNvPr id="4" name="Picture 3" descr="A screenshot of a medical test&#10;&#10;AI-generated content may be incorrect.">
            <a:extLst>
              <a:ext uri="{FF2B5EF4-FFF2-40B4-BE49-F238E27FC236}">
                <a16:creationId xmlns:a16="http://schemas.microsoft.com/office/drawing/2014/main" id="{A2F10133-9855-E1B4-0D68-3C86C84DA518}"/>
              </a:ext>
            </a:extLst>
          </p:cNvPr>
          <p:cNvPicPr>
            <a:picLocks noChangeAspect="1"/>
          </p:cNvPicPr>
          <p:nvPr/>
        </p:nvPicPr>
        <p:blipFill>
          <a:blip r:embed="rId4"/>
          <a:stretch>
            <a:fillRect/>
          </a:stretch>
        </p:blipFill>
        <p:spPr>
          <a:xfrm>
            <a:off x="5030202" y="4370221"/>
            <a:ext cx="2462463" cy="1977690"/>
          </a:xfrm>
          <a:prstGeom prst="rect">
            <a:avLst/>
          </a:prstGeom>
        </p:spPr>
      </p:pic>
    </p:spTree>
    <p:extLst>
      <p:ext uri="{BB962C8B-B14F-4D97-AF65-F5344CB8AC3E}">
        <p14:creationId xmlns:p14="http://schemas.microsoft.com/office/powerpoint/2010/main" val="2416909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1D Exchange Annual Meeting Template 2015">
  <a:themeElements>
    <a:clrScheme name="T1D Exchange">
      <a:dk1>
        <a:srgbClr val="000000"/>
      </a:dk1>
      <a:lt1>
        <a:srgbClr val="FFFFFF"/>
      </a:lt1>
      <a:dk2>
        <a:srgbClr val="3B3B3B"/>
      </a:dk2>
      <a:lt2>
        <a:srgbClr val="FFFFFF"/>
      </a:lt2>
      <a:accent1>
        <a:srgbClr val="B1DFE0"/>
      </a:accent1>
      <a:accent2>
        <a:srgbClr val="7FD0D9"/>
      </a:accent2>
      <a:accent3>
        <a:srgbClr val="18A1AB"/>
      </a:accent3>
      <a:accent4>
        <a:srgbClr val="47606D"/>
      </a:accent4>
      <a:accent5>
        <a:srgbClr val="FEE0CE"/>
      </a:accent5>
      <a:accent6>
        <a:srgbClr val="AFCFFF"/>
      </a:accent6>
      <a:hlink>
        <a:srgbClr val="056BD1"/>
      </a:hlink>
      <a:folHlink>
        <a:srgbClr val="056BD1"/>
      </a:folHlink>
    </a:clrScheme>
    <a:fontScheme name="T1D Exchange">
      <a:majorFont>
        <a:latin typeface="Hind"/>
        <a:ea typeface="Helvetica"/>
        <a:cs typeface="Helvetica"/>
      </a:majorFont>
      <a:minorFont>
        <a:latin typeface="Hind"/>
        <a:ea typeface="Calibri"/>
        <a:cs typeface="Calibri"/>
      </a:minorFont>
    </a:fontScheme>
    <a:fmtScheme name="1_T1D Exchange Annual Meeting Template 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7616E"/>
            </a:solidFill>
            <a:effectLst/>
            <a:uFillTx/>
            <a:latin typeface="Hind Regular"/>
            <a:ea typeface="Hind Regular"/>
            <a:cs typeface="Hind Regular"/>
            <a:sym typeface="Hin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V10 Board Strategy Deck -7-2-19 for HCT.pptx" id="{5A3BD3B1-7070-4C8A-BA64-3133C20ECFD6}" vid="{F9FCAB9D-214E-44ED-B3AF-DB97B0F3FDE5}"/>
    </a:ext>
  </a:extLst>
</a:theme>
</file>

<file path=ppt/theme/theme2.xml><?xml version="1.0" encoding="utf-8"?>
<a:theme xmlns:a="http://schemas.openxmlformats.org/drawingml/2006/main" name="1_T1D Exchange Annual Meeting Template 2015">
  <a:themeElements>
    <a:clrScheme name="T1D Exchange">
      <a:dk1>
        <a:srgbClr val="000000"/>
      </a:dk1>
      <a:lt1>
        <a:srgbClr val="FFFFFF"/>
      </a:lt1>
      <a:dk2>
        <a:srgbClr val="3B3B3B"/>
      </a:dk2>
      <a:lt2>
        <a:srgbClr val="FFFFFF"/>
      </a:lt2>
      <a:accent1>
        <a:srgbClr val="B1DFE0"/>
      </a:accent1>
      <a:accent2>
        <a:srgbClr val="7FD0D9"/>
      </a:accent2>
      <a:accent3>
        <a:srgbClr val="18A1AB"/>
      </a:accent3>
      <a:accent4>
        <a:srgbClr val="47606D"/>
      </a:accent4>
      <a:accent5>
        <a:srgbClr val="FEE0CE"/>
      </a:accent5>
      <a:accent6>
        <a:srgbClr val="AFCFFF"/>
      </a:accent6>
      <a:hlink>
        <a:srgbClr val="056BD1"/>
      </a:hlink>
      <a:folHlink>
        <a:srgbClr val="056BD1"/>
      </a:folHlink>
    </a:clrScheme>
    <a:fontScheme name="T1D Exchange">
      <a:majorFont>
        <a:latin typeface="Hind"/>
        <a:ea typeface="Helvetica"/>
        <a:cs typeface="Helvetica"/>
      </a:majorFont>
      <a:minorFont>
        <a:latin typeface="Hind"/>
        <a:ea typeface="Calibri"/>
        <a:cs typeface="Calibri"/>
      </a:minorFont>
    </a:fontScheme>
    <a:fmtScheme name="1_T1D Exchange Annual Meeting Template 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7616E"/>
            </a:solidFill>
            <a:effectLst/>
            <a:uFillTx/>
            <a:latin typeface="Hind Regular"/>
            <a:ea typeface="Hind Regular"/>
            <a:cs typeface="Hind Regular"/>
            <a:sym typeface="Hin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V10 Board Strategy Deck -7-2-19 for HCT.pptx" id="{5A3BD3B1-7070-4C8A-BA64-3133C20ECFD6}" vid="{F9FCAB9D-214E-44ED-B3AF-DB97B0F3FD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FCE9E27-CB0D-4168-ABB9-0EFE2A87CF51}" vid="{5AD66A97-3975-415C-9A65-70658BDF147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26cb74e-9669-4fd8-87b3-351e3976c142">
      <Terms xmlns="http://schemas.microsoft.com/office/infopath/2007/PartnerControls"/>
    </lcf76f155ced4ddcb4097134ff3c332f>
    <TaxCatchAll xmlns="2f7b054f-be38-41d2-978f-3d651b98064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4B7EC0BF2544418F02C0F48049A820" ma:contentTypeVersion="20" ma:contentTypeDescription="Create a new document." ma:contentTypeScope="" ma:versionID="18810cc4c55cb84b30f10de76771b1be">
  <xsd:schema xmlns:xsd="http://www.w3.org/2001/XMLSchema" xmlns:xs="http://www.w3.org/2001/XMLSchema" xmlns:p="http://schemas.microsoft.com/office/2006/metadata/properties" xmlns:ns2="626cb74e-9669-4fd8-87b3-351e3976c142" xmlns:ns3="2f7b054f-be38-41d2-978f-3d651b980644" targetNamespace="http://schemas.microsoft.com/office/2006/metadata/properties" ma:root="true" ma:fieldsID="54ec4579b3dec1060686673f2321ce88" ns2:_="" ns3:_="">
    <xsd:import namespace="626cb74e-9669-4fd8-87b3-351e3976c142"/>
    <xsd:import namespace="2f7b054f-be38-41d2-978f-3d651b9806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cb74e-9669-4fd8-87b3-351e3976c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708ab6-8f93-4a47-82a9-702180f093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7b054f-be38-41d2-978f-3d651b98064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4988c3-2911-4884-b1bb-ab625c693b77}" ma:internalName="TaxCatchAll" ma:showField="CatchAllData" ma:web="2f7b054f-be38-41d2-978f-3d651b980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430DC1-5AAE-4B8F-BE41-11C3481088B7}">
  <ds:schemaRefs>
    <ds:schemaRef ds:uri="http://schemas.microsoft.com/office/2006/metadata/properties"/>
    <ds:schemaRef ds:uri="http://schemas.microsoft.com/office/infopath/2007/PartnerControls"/>
    <ds:schemaRef ds:uri="626cb74e-9669-4fd8-87b3-351e3976c142"/>
    <ds:schemaRef ds:uri="2f7b054f-be38-41d2-978f-3d651b980644"/>
  </ds:schemaRefs>
</ds:datastoreItem>
</file>

<file path=customXml/itemProps2.xml><?xml version="1.0" encoding="utf-8"?>
<ds:datastoreItem xmlns:ds="http://schemas.openxmlformats.org/officeDocument/2006/customXml" ds:itemID="{2A445820-E812-4222-81A5-5343B22C26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6cb74e-9669-4fd8-87b3-351e3976c142"/>
    <ds:schemaRef ds:uri="2f7b054f-be38-41d2-978f-3d651b980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A80436-38E9-41E4-9038-CE68800CDC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3341</Words>
  <Application>Microsoft Office PowerPoint</Application>
  <PresentationFormat>Widescreen</PresentationFormat>
  <Paragraphs>409</Paragraphs>
  <Slides>50</Slides>
  <Notes>10</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50</vt:i4>
      </vt:variant>
    </vt:vector>
  </HeadingPairs>
  <TitlesOfParts>
    <vt:vector size="74" baseType="lpstr">
      <vt:lpstr>Aptos</vt:lpstr>
      <vt:lpstr>Aptos Display</vt:lpstr>
      <vt:lpstr>Arial</vt:lpstr>
      <vt:lpstr>Arial Black</vt:lpstr>
      <vt:lpstr>Calibri</vt:lpstr>
      <vt:lpstr>Calibri Light</vt:lpstr>
      <vt:lpstr>Cambria</vt:lpstr>
      <vt:lpstr>Courier New</vt:lpstr>
      <vt:lpstr>Hind Bold</vt:lpstr>
      <vt:lpstr>Hind Regular</vt:lpstr>
      <vt:lpstr>Merriweather</vt:lpstr>
      <vt:lpstr>Montserrat</vt:lpstr>
      <vt:lpstr>Montserrat Black</vt:lpstr>
      <vt:lpstr>Montserrat SemiBold</vt:lpstr>
      <vt:lpstr>Roboto</vt:lpstr>
      <vt:lpstr>Times New Roman</vt:lpstr>
      <vt:lpstr>Verdana</vt:lpstr>
      <vt:lpstr>Wingdings</vt:lpstr>
      <vt:lpstr>1_T1D Exchange Annual Meeting Template 2015</vt:lpstr>
      <vt:lpstr>1_T1D Exchange Annual Meeting Template 2015</vt:lpstr>
      <vt:lpstr>office theme</vt:lpstr>
      <vt:lpstr>Office Theme</vt:lpstr>
      <vt:lpstr>Office 2013 - 2022 Theme</vt:lpstr>
      <vt:lpstr>Custom Design</vt:lpstr>
      <vt:lpstr>PowerPoint Presentation</vt:lpstr>
      <vt:lpstr>Raising the Bar Increasing Urine Microalbumin Screening Compliance in a Pediatric Type 2 Diabetes Program   </vt:lpstr>
      <vt:lpstr>The NCH type 2 diabetes experience</vt:lpstr>
      <vt:lpstr>T2D Patient population</vt:lpstr>
      <vt:lpstr>T2D Team</vt:lpstr>
      <vt:lpstr>PowerPoint Presentation</vt:lpstr>
      <vt:lpstr>PowerPoint Presentation</vt:lpstr>
      <vt:lpstr>PowerPoint Presentation</vt:lpstr>
      <vt:lpstr>Keys to Success</vt:lpstr>
      <vt:lpstr>Keys to Success</vt:lpstr>
      <vt:lpstr>Keys to Success</vt:lpstr>
      <vt:lpstr>PowerPoint Presentation</vt:lpstr>
      <vt:lpstr>Next steps</vt:lpstr>
      <vt:lpstr>Thank you Questions/discussion </vt:lpstr>
      <vt:lpstr>PowerPoint Presentation</vt:lpstr>
      <vt:lpstr> </vt:lpstr>
      <vt:lpstr>Primary Children’s Hospital Diabetes Clinic</vt:lpstr>
      <vt:lpstr>Background</vt:lpstr>
      <vt:lpstr>SMART Aim</vt:lpstr>
      <vt:lpstr>Key Driver Diagram</vt:lpstr>
      <vt:lpstr>PDSA 1-3: Documenting retinal exam</vt:lpstr>
      <vt:lpstr>PowerPoint Presentation</vt:lpstr>
      <vt:lpstr>Progress</vt:lpstr>
      <vt:lpstr>Conclusions, Opportunities, Challenges</vt:lpstr>
      <vt:lpstr>Questions/Comments</vt:lpstr>
      <vt:lpstr>PowerPoint Presentation</vt:lpstr>
      <vt:lpstr>Improving Diabetic Nephropathy Screening Practices for Type 1 and Type 2 Diabetes</vt:lpstr>
      <vt:lpstr>Diabetic Kidney Disease &amp; Importance of Screening</vt:lpstr>
      <vt:lpstr>PowerPoint Presentation</vt:lpstr>
      <vt:lpstr>   Provider Survey:   Knowledge &amp; Current Practices</vt:lpstr>
      <vt:lpstr>PowerPoint Presentation</vt:lpstr>
      <vt:lpstr>Specific Aims:</vt:lpstr>
      <vt:lpstr>PowerPoint Presentation</vt:lpstr>
      <vt:lpstr>  PDSA Cycles:</vt:lpstr>
      <vt:lpstr>Provider Flowsheet Development</vt:lpstr>
      <vt:lpstr>  Post Cycle 1 Results:</vt:lpstr>
      <vt:lpstr>References</vt:lpstr>
      <vt:lpstr>PowerPoint Presentation</vt:lpstr>
      <vt:lpstr>Advancing Equity and Outcomes: A QI Initiative to Increase CGM Use in Children with T2D</vt:lpstr>
      <vt:lpstr>Background &amp; Objective</vt:lpstr>
      <vt:lpstr>Methods</vt:lpstr>
      <vt:lpstr>KDD for CGM Use</vt:lpstr>
      <vt:lpstr>Fishbone Diagram for CGM use</vt:lpstr>
      <vt:lpstr>Results: CGM Use by Diabetes Type     CGM Knowledge</vt:lpstr>
      <vt:lpstr>Results: Barriers Reported</vt:lpstr>
      <vt:lpstr>Results: Reported Barriers to CGM</vt:lpstr>
      <vt:lpstr>Results: Follow-up Surveys (Preliminary)</vt:lpstr>
      <vt:lpstr>Conclusions and Future Plans</vt:lpstr>
      <vt:lpstr>PowerPoint Presentation</vt:lpstr>
      <vt:lpstr> Section Header Here Subtitle Here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Claire Rainey</cp:lastModifiedBy>
  <cp:revision>24</cp:revision>
  <dcterms:created xsi:type="dcterms:W3CDTF">2025-10-30T20:49:35Z</dcterms:created>
  <dcterms:modified xsi:type="dcterms:W3CDTF">2025-11-12T14:13:10Z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0x010100B84B7EC0BF2544418F02C0F48049A820</vt:lpwstr>
  </property>
  <property fmtid="{D5CDD505-2E9C-101B-9397-08002B2CF9AE}" pid="3" name="MediaServiceImageTags">
    <vt:lpwstr/>
  </property>
</Properties>
</file>