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4"/>
    <p:sldMasterId id="2147483934" r:id="rId5"/>
    <p:sldMasterId id="2147483933" r:id="rId6"/>
    <p:sldMasterId id="2147483648" r:id="rId7"/>
    <p:sldMasterId id="2147483660" r:id="rId8"/>
    <p:sldMasterId id="2147483944" r:id="rId9"/>
    <p:sldMasterId id="2147483846" r:id="rId10"/>
  </p:sldMasterIdLst>
  <p:notesMasterIdLst>
    <p:notesMasterId r:id="rId74"/>
  </p:notesMasterIdLst>
  <p:sldIdLst>
    <p:sldId id="703" r:id="rId11"/>
    <p:sldId id="500" r:id="rId12"/>
    <p:sldId id="502" r:id="rId13"/>
    <p:sldId id="503" r:id="rId14"/>
    <p:sldId id="504" r:id="rId15"/>
    <p:sldId id="523" r:id="rId16"/>
    <p:sldId id="512" r:id="rId17"/>
    <p:sldId id="506" r:id="rId18"/>
    <p:sldId id="507" r:id="rId19"/>
    <p:sldId id="519" r:id="rId20"/>
    <p:sldId id="508" r:id="rId21"/>
    <p:sldId id="524" r:id="rId22"/>
    <p:sldId id="509" r:id="rId23"/>
    <p:sldId id="522" r:id="rId24"/>
    <p:sldId id="510" r:id="rId25"/>
    <p:sldId id="511" r:id="rId26"/>
    <p:sldId id="514" r:id="rId27"/>
    <p:sldId id="515" r:id="rId28"/>
    <p:sldId id="501" r:id="rId29"/>
    <p:sldId id="742" r:id="rId30"/>
    <p:sldId id="256" r:id="rId31"/>
    <p:sldId id="278" r:id="rId32"/>
    <p:sldId id="273" r:id="rId33"/>
    <p:sldId id="267" r:id="rId34"/>
    <p:sldId id="268" r:id="rId35"/>
    <p:sldId id="279" r:id="rId36"/>
    <p:sldId id="269" r:id="rId37"/>
    <p:sldId id="283" r:id="rId38"/>
    <p:sldId id="281" r:id="rId39"/>
    <p:sldId id="284" r:id="rId40"/>
    <p:sldId id="275" r:id="rId41"/>
    <p:sldId id="743" r:id="rId42"/>
    <p:sldId id="272" r:id="rId43"/>
    <p:sldId id="261" r:id="rId44"/>
    <p:sldId id="262" r:id="rId45"/>
    <p:sldId id="352" r:id="rId46"/>
    <p:sldId id="704" r:id="rId47"/>
    <p:sldId id="265" r:id="rId48"/>
    <p:sldId id="266" r:id="rId49"/>
    <p:sldId id="705" r:id="rId50"/>
    <p:sldId id="270" r:id="rId51"/>
    <p:sldId id="271" r:id="rId52"/>
    <p:sldId id="744" r:id="rId53"/>
    <p:sldId id="285" r:id="rId54"/>
    <p:sldId id="287" r:id="rId55"/>
    <p:sldId id="302" r:id="rId56"/>
    <p:sldId id="294" r:id="rId57"/>
    <p:sldId id="295" r:id="rId58"/>
    <p:sldId id="296" r:id="rId59"/>
    <p:sldId id="289" r:id="rId60"/>
    <p:sldId id="290" r:id="rId61"/>
    <p:sldId id="291" r:id="rId62"/>
    <p:sldId id="293" r:id="rId63"/>
    <p:sldId id="706" r:id="rId64"/>
    <p:sldId id="303" r:id="rId65"/>
    <p:sldId id="288" r:id="rId66"/>
    <p:sldId id="297" r:id="rId67"/>
    <p:sldId id="298" r:id="rId68"/>
    <p:sldId id="299" r:id="rId69"/>
    <p:sldId id="300" r:id="rId70"/>
    <p:sldId id="301" r:id="rId71"/>
    <p:sldId id="745" r:id="rId72"/>
    <p:sldId id="2141411499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AC9DFC-9D00-8BA6-D34A-6101B6B6D372}" v="1" dt="2025-11-10T02:31:34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notesMaster" Target="notesMasters/notesMaster1.xml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Rainey" userId="S::crainey@t1dexchange.org::c66522fd-7f79-4e4b-9477-0af3b7aa6656" providerId="AD" clId="Web-{16970CB1-B060-3193-1390-666A8F6B2C59}"/>
    <pc:docChg chg="addSld delSld modSld addMainMaster">
      <pc:chgData name="Claire Rainey" userId="S::crainey@t1dexchange.org::c66522fd-7f79-4e4b-9477-0af3b7aa6656" providerId="AD" clId="Web-{16970CB1-B060-3193-1390-666A8F6B2C59}" dt="2025-10-30T20:42:35.511" v="5"/>
      <pc:docMkLst>
        <pc:docMk/>
      </pc:docMkLst>
      <pc:sldChg chg="modSp add del">
        <pc:chgData name="Claire Rainey" userId="S::crainey@t1dexchange.org::c66522fd-7f79-4e4b-9477-0af3b7aa6656" providerId="AD" clId="Web-{16970CB1-B060-3193-1390-666A8F6B2C59}" dt="2025-10-30T20:42:31.886" v="4" actId="20577"/>
        <pc:sldMkLst>
          <pc:docMk/>
          <pc:sldMk cId="3329208454" sldId="703"/>
        </pc:sldMkLst>
        <pc:spChg chg="mod">
          <ac:chgData name="Claire Rainey" userId="S::crainey@t1dexchange.org::c66522fd-7f79-4e4b-9477-0af3b7aa6656" providerId="AD" clId="Web-{16970CB1-B060-3193-1390-666A8F6B2C59}" dt="2025-10-30T20:42:31.886" v="4" actId="20577"/>
          <ac:spMkLst>
            <pc:docMk/>
            <pc:sldMk cId="3329208454" sldId="703"/>
            <ac:spMk id="8" creationId="{6061F7A1-CFF8-D342-A9AF-5CB080C98BD0}"/>
          </ac:spMkLst>
        </pc:spChg>
      </pc:sldChg>
      <pc:sldMasterChg chg="add addSldLayout">
        <pc:chgData name="Claire Rainey" userId="S::crainey@t1dexchange.org::c66522fd-7f79-4e4b-9477-0af3b7aa6656" providerId="AD" clId="Web-{16970CB1-B060-3193-1390-666A8F6B2C59}" dt="2025-10-30T20:42:02.011" v="0"/>
        <pc:sldMasterMkLst>
          <pc:docMk/>
          <pc:sldMasterMk cId="297052780" sldId="2147483858"/>
        </pc:sldMasterMkLst>
        <pc:sldLayoutChg chg="add">
          <pc:chgData name="Claire Rainey" userId="S::crainey@t1dexchange.org::c66522fd-7f79-4e4b-9477-0af3b7aa6656" providerId="AD" clId="Web-{16970CB1-B060-3193-1390-666A8F6B2C59}" dt="2025-10-30T20:42:02.011" v="0"/>
          <pc:sldLayoutMkLst>
            <pc:docMk/>
            <pc:sldMasterMk cId="297052780" sldId="2147483858"/>
            <pc:sldLayoutMk cId="1062317506" sldId="2147483679"/>
          </pc:sldLayoutMkLst>
        </pc:sldLayoutChg>
        <pc:sldLayoutChg chg="add">
          <pc:chgData name="Claire Rainey" userId="S::crainey@t1dexchange.org::c66522fd-7f79-4e4b-9477-0af3b7aa6656" providerId="AD" clId="Web-{16970CB1-B060-3193-1390-666A8F6B2C59}" dt="2025-10-30T20:42:02.011" v="0"/>
          <pc:sldLayoutMkLst>
            <pc:docMk/>
            <pc:sldMasterMk cId="297052780" sldId="2147483858"/>
            <pc:sldLayoutMk cId="1484069995" sldId="2147483855"/>
          </pc:sldLayoutMkLst>
        </pc:sldLayoutChg>
        <pc:sldLayoutChg chg="add">
          <pc:chgData name="Claire Rainey" userId="S::crainey@t1dexchange.org::c66522fd-7f79-4e4b-9477-0af3b7aa6656" providerId="AD" clId="Web-{16970CB1-B060-3193-1390-666A8F6B2C59}" dt="2025-10-30T20:42:02.011" v="0"/>
          <pc:sldLayoutMkLst>
            <pc:docMk/>
            <pc:sldMasterMk cId="297052780" sldId="2147483858"/>
            <pc:sldLayoutMk cId="3750089566" sldId="2147483932"/>
          </pc:sldLayoutMkLst>
        </pc:sldLayoutChg>
      </pc:sldMasterChg>
    </pc:docChg>
  </pc:docChgLst>
  <pc:docChgLst>
    <pc:chgData name="Claire Rainey" userId="S::crainey@t1dexchange.org::c66522fd-7f79-4e4b-9477-0af3b7aa6656" providerId="AD" clId="Web-{05591EB4-FF69-76FF-1B0E-FD6C2D86B6C3}"/>
    <pc:docChg chg="delSld">
      <pc:chgData name="Claire Rainey" userId="S::crainey@t1dexchange.org::c66522fd-7f79-4e4b-9477-0af3b7aa6656" providerId="AD" clId="Web-{05591EB4-FF69-76FF-1B0E-FD6C2D86B6C3}" dt="2025-10-31T16:51:30.842" v="1"/>
      <pc:docMkLst>
        <pc:docMk/>
      </pc:docMkLst>
    </pc:docChg>
  </pc:docChgLst>
  <pc:docChgLst>
    <pc:chgData name="Claire Rainey" userId="S::crainey@t1dexchange.org::c66522fd-7f79-4e4b-9477-0af3b7aa6656" providerId="AD" clId="Web-{4EAC9DFC-9D00-8BA6-D34A-6101B6B6D372}"/>
    <pc:docChg chg="addSld modMainMaster">
      <pc:chgData name="Claire Rainey" userId="S::crainey@t1dexchange.org::c66522fd-7f79-4e4b-9477-0af3b7aa6656" providerId="AD" clId="Web-{4EAC9DFC-9D00-8BA6-D34A-6101B6B6D372}" dt="2025-11-10T02:31:34.251" v="0"/>
      <pc:docMkLst>
        <pc:docMk/>
      </pc:docMkLst>
      <pc:sldChg chg="add">
        <pc:chgData name="Claire Rainey" userId="S::crainey@t1dexchange.org::c66522fd-7f79-4e4b-9477-0af3b7aa6656" providerId="AD" clId="Web-{4EAC9DFC-9D00-8BA6-D34A-6101B6B6D372}" dt="2025-11-10T02:31:34.251" v="0"/>
        <pc:sldMkLst>
          <pc:docMk/>
          <pc:sldMk cId="3447567435" sldId="2141411499"/>
        </pc:sldMkLst>
      </pc:sldChg>
      <pc:sldMasterChg chg="addSldLayout">
        <pc:chgData name="Claire Rainey" userId="S::crainey@t1dexchange.org::c66522fd-7f79-4e4b-9477-0af3b7aa6656" providerId="AD" clId="Web-{4EAC9DFC-9D00-8BA6-D34A-6101B6B6D372}" dt="2025-11-10T02:31:34.251" v="0"/>
        <pc:sldMasterMkLst>
          <pc:docMk/>
          <pc:sldMasterMk cId="2460954070" sldId="2147483846"/>
        </pc:sldMasterMkLst>
        <pc:sldLayoutChg chg="add">
          <pc:chgData name="Claire Rainey" userId="S::crainey@t1dexchange.org::c66522fd-7f79-4e4b-9477-0af3b7aa6656" providerId="AD" clId="Web-{4EAC9DFC-9D00-8BA6-D34A-6101B6B6D372}" dt="2025-11-10T02:31:34.251" v="0"/>
          <pc:sldLayoutMkLst>
            <pc:docMk/>
            <pc:sldMasterMk cId="2460954070" sldId="2147483846"/>
            <pc:sldLayoutMk cId="3824787753" sldId="2147483856"/>
          </pc:sldLayoutMkLst>
        </pc:sldLayoutChg>
        <pc:sldLayoutChg chg="add">
          <pc:chgData name="Claire Rainey" userId="S::crainey@t1dexchange.org::c66522fd-7f79-4e4b-9477-0af3b7aa6656" providerId="AD" clId="Web-{4EAC9DFC-9D00-8BA6-D34A-6101B6B6D372}" dt="2025-11-10T02:31:34.251" v="0"/>
          <pc:sldLayoutMkLst>
            <pc:docMk/>
            <pc:sldMasterMk cId="2460954070" sldId="2147483846"/>
            <pc:sldLayoutMk cId="3287971088" sldId="2147483860"/>
          </pc:sldLayoutMkLst>
        </pc:sldLayoutChg>
      </pc:sldMasterChg>
      <pc:sldMasterChg chg="modSldLayout">
        <pc:chgData name="Claire Rainey" userId="S::crainey@t1dexchange.org::c66522fd-7f79-4e4b-9477-0af3b7aa6656" providerId="AD" clId="Web-{4EAC9DFC-9D00-8BA6-D34A-6101B6B6D372}" dt="2025-11-10T02:31:34.251" v="0"/>
        <pc:sldMasterMkLst>
          <pc:docMk/>
          <pc:sldMasterMk cId="172771477" sldId="2147483934"/>
        </pc:sldMasterMkLst>
        <pc:sldLayoutChg chg="replId">
          <pc:chgData name="Claire Rainey" userId="S::crainey@t1dexchange.org::c66522fd-7f79-4e4b-9477-0af3b7aa6656" providerId="AD" clId="Web-{4EAC9DFC-9D00-8BA6-D34A-6101B6B6D372}" dt="2025-11-10T02:31:34.251" v="0"/>
          <pc:sldLayoutMkLst>
            <pc:docMk/>
            <pc:sldMasterMk cId="172771477" sldId="2147483934"/>
            <pc:sldLayoutMk cId="402791749" sldId="2147483950"/>
          </pc:sldLayoutMkLst>
        </pc:sldLayoutChg>
      </pc:sldMasterChg>
    </pc:docChg>
  </pc:docChgLst>
  <pc:docChgLst>
    <pc:chgData name="Claire Rainey" userId="S::crainey@t1dexchange.org::c66522fd-7f79-4e4b-9477-0af3b7aa6656" providerId="AD" clId="Web-{C00A307D-933E-5232-6233-1C9EF00825FA}"/>
    <pc:docChg chg="addSld delSld modSld addMainMaster modMainMaster">
      <pc:chgData name="Claire Rainey" userId="S::crainey@t1dexchange.org::c66522fd-7f79-4e4b-9477-0af3b7aa6656" providerId="AD" clId="Web-{C00A307D-933E-5232-6233-1C9EF00825FA}" dt="2025-10-31T15:21:43.921" v="121" actId="20577"/>
      <pc:docMkLst>
        <pc:docMk/>
      </pc:docMkLst>
      <pc:sldChg chg="add">
        <pc:chgData name="Claire Rainey" userId="S::crainey@t1dexchange.org::c66522fd-7f79-4e4b-9477-0af3b7aa6656" providerId="AD" clId="Web-{C00A307D-933E-5232-6233-1C9EF00825FA}" dt="2025-10-31T15:15:34.977" v="46"/>
        <pc:sldMkLst>
          <pc:docMk/>
          <pc:sldMk cId="0" sldId="261"/>
        </pc:sldMkLst>
      </pc:sldChg>
      <pc:sldChg chg="add">
        <pc:chgData name="Claire Rainey" userId="S::crainey@t1dexchange.org::c66522fd-7f79-4e4b-9477-0af3b7aa6656" providerId="AD" clId="Web-{C00A307D-933E-5232-6233-1C9EF00825FA}" dt="2025-10-31T15:15:35.056" v="47"/>
        <pc:sldMkLst>
          <pc:docMk/>
          <pc:sldMk cId="860587401" sldId="262"/>
        </pc:sldMkLst>
      </pc:sldChg>
      <pc:sldChg chg="add">
        <pc:chgData name="Claire Rainey" userId="S::crainey@t1dexchange.org::c66522fd-7f79-4e4b-9477-0af3b7aa6656" providerId="AD" clId="Web-{C00A307D-933E-5232-6233-1C9EF00825FA}" dt="2025-10-31T15:15:35.571" v="50"/>
        <pc:sldMkLst>
          <pc:docMk/>
          <pc:sldMk cId="1432306200" sldId="265"/>
        </pc:sldMkLst>
      </pc:sldChg>
      <pc:sldChg chg="add">
        <pc:chgData name="Claire Rainey" userId="S::crainey@t1dexchange.org::c66522fd-7f79-4e4b-9477-0af3b7aa6656" providerId="AD" clId="Web-{C00A307D-933E-5232-6233-1C9EF00825FA}" dt="2025-10-31T15:15:35.759" v="51"/>
        <pc:sldMkLst>
          <pc:docMk/>
          <pc:sldMk cId="2025521144" sldId="266"/>
        </pc:sldMkLst>
      </pc:sldChg>
      <pc:sldChg chg="add">
        <pc:chgData name="Claire Rainey" userId="S::crainey@t1dexchange.org::c66522fd-7f79-4e4b-9477-0af3b7aa6656" providerId="AD" clId="Web-{C00A307D-933E-5232-6233-1C9EF00825FA}" dt="2025-10-31T15:15:36.603" v="53"/>
        <pc:sldMkLst>
          <pc:docMk/>
          <pc:sldMk cId="3752117980" sldId="270"/>
        </pc:sldMkLst>
      </pc:sldChg>
      <pc:sldChg chg="add">
        <pc:chgData name="Claire Rainey" userId="S::crainey@t1dexchange.org::c66522fd-7f79-4e4b-9477-0af3b7aa6656" providerId="AD" clId="Web-{C00A307D-933E-5232-6233-1C9EF00825FA}" dt="2025-10-31T15:15:36.649" v="54"/>
        <pc:sldMkLst>
          <pc:docMk/>
          <pc:sldMk cId="1101862222" sldId="271"/>
        </pc:sldMkLst>
      </pc:sldChg>
      <pc:sldChg chg="add">
        <pc:chgData name="Claire Rainey" userId="S::crainey@t1dexchange.org::c66522fd-7f79-4e4b-9477-0af3b7aa6656" providerId="AD" clId="Web-{C00A307D-933E-5232-6233-1C9EF00825FA}" dt="2025-10-31T15:15:34.931" v="45"/>
        <pc:sldMkLst>
          <pc:docMk/>
          <pc:sldMk cId="1170317033" sldId="272"/>
        </pc:sldMkLst>
      </pc:sldChg>
      <pc:sldChg chg="add">
        <pc:chgData name="Claire Rainey" userId="S::crainey@t1dexchange.org::c66522fd-7f79-4e4b-9477-0af3b7aa6656" providerId="AD" clId="Web-{C00A307D-933E-5232-6233-1C9EF00825FA}" dt="2025-10-31T15:16:13.869" v="55"/>
        <pc:sldMkLst>
          <pc:docMk/>
          <pc:sldMk cId="940783110" sldId="285"/>
        </pc:sldMkLst>
      </pc:sldChg>
      <pc:sldChg chg="add">
        <pc:chgData name="Claire Rainey" userId="S::crainey@t1dexchange.org::c66522fd-7f79-4e4b-9477-0af3b7aa6656" providerId="AD" clId="Web-{C00A307D-933E-5232-6233-1C9EF00825FA}" dt="2025-10-31T15:16:14.057" v="56"/>
        <pc:sldMkLst>
          <pc:docMk/>
          <pc:sldMk cId="2885703628" sldId="287"/>
        </pc:sldMkLst>
      </pc:sldChg>
      <pc:sldChg chg="add">
        <pc:chgData name="Claire Rainey" userId="S::crainey@t1dexchange.org::c66522fd-7f79-4e4b-9477-0af3b7aa6656" providerId="AD" clId="Web-{C00A307D-933E-5232-6233-1C9EF00825FA}" dt="2025-10-31T15:16:15.229" v="69"/>
        <pc:sldMkLst>
          <pc:docMk/>
          <pc:sldMk cId="247256629" sldId="288"/>
        </pc:sldMkLst>
      </pc:sldChg>
      <pc:sldChg chg="add">
        <pc:chgData name="Claire Rainey" userId="S::crainey@t1dexchange.org::c66522fd-7f79-4e4b-9477-0af3b7aa6656" providerId="AD" clId="Web-{C00A307D-933E-5232-6233-1C9EF00825FA}" dt="2025-10-31T15:16:14.650" v="62"/>
        <pc:sldMkLst>
          <pc:docMk/>
          <pc:sldMk cId="3641058090" sldId="289"/>
        </pc:sldMkLst>
      </pc:sldChg>
      <pc:sldChg chg="add">
        <pc:chgData name="Claire Rainey" userId="S::crainey@t1dexchange.org::c66522fd-7f79-4e4b-9477-0af3b7aa6656" providerId="AD" clId="Web-{C00A307D-933E-5232-6233-1C9EF00825FA}" dt="2025-10-31T15:16:14.775" v="63"/>
        <pc:sldMkLst>
          <pc:docMk/>
          <pc:sldMk cId="1273757798" sldId="290"/>
        </pc:sldMkLst>
      </pc:sldChg>
      <pc:sldChg chg="add">
        <pc:chgData name="Claire Rainey" userId="S::crainey@t1dexchange.org::c66522fd-7f79-4e4b-9477-0af3b7aa6656" providerId="AD" clId="Web-{C00A307D-933E-5232-6233-1C9EF00825FA}" dt="2025-10-31T15:16:14.838" v="64"/>
        <pc:sldMkLst>
          <pc:docMk/>
          <pc:sldMk cId="3960509984" sldId="291"/>
        </pc:sldMkLst>
      </pc:sldChg>
      <pc:sldChg chg="add">
        <pc:chgData name="Claire Rainey" userId="S::crainey@t1dexchange.org::c66522fd-7f79-4e4b-9477-0af3b7aa6656" providerId="AD" clId="Web-{C00A307D-933E-5232-6233-1C9EF00825FA}" dt="2025-10-31T15:16:14.885" v="65"/>
        <pc:sldMkLst>
          <pc:docMk/>
          <pc:sldMk cId="2212365754" sldId="293"/>
        </pc:sldMkLst>
      </pc:sldChg>
      <pc:sldChg chg="add">
        <pc:chgData name="Claire Rainey" userId="S::crainey@t1dexchange.org::c66522fd-7f79-4e4b-9477-0af3b7aa6656" providerId="AD" clId="Web-{C00A307D-933E-5232-6233-1C9EF00825FA}" dt="2025-10-31T15:16:14.322" v="59"/>
        <pc:sldMkLst>
          <pc:docMk/>
          <pc:sldMk cId="803558098" sldId="294"/>
        </pc:sldMkLst>
      </pc:sldChg>
      <pc:sldChg chg="add">
        <pc:chgData name="Claire Rainey" userId="S::crainey@t1dexchange.org::c66522fd-7f79-4e4b-9477-0af3b7aa6656" providerId="AD" clId="Web-{C00A307D-933E-5232-6233-1C9EF00825FA}" dt="2025-10-31T15:16:14.353" v="60"/>
        <pc:sldMkLst>
          <pc:docMk/>
          <pc:sldMk cId="183135017" sldId="295"/>
        </pc:sldMkLst>
      </pc:sldChg>
      <pc:sldChg chg="add">
        <pc:chgData name="Claire Rainey" userId="S::crainey@t1dexchange.org::c66522fd-7f79-4e4b-9477-0af3b7aa6656" providerId="AD" clId="Web-{C00A307D-933E-5232-6233-1C9EF00825FA}" dt="2025-10-31T15:16:14.447" v="61"/>
        <pc:sldMkLst>
          <pc:docMk/>
          <pc:sldMk cId="68341972" sldId="296"/>
        </pc:sldMkLst>
      </pc:sldChg>
      <pc:sldChg chg="add">
        <pc:chgData name="Claire Rainey" userId="S::crainey@t1dexchange.org::c66522fd-7f79-4e4b-9477-0af3b7aa6656" providerId="AD" clId="Web-{C00A307D-933E-5232-6233-1C9EF00825FA}" dt="2025-10-31T15:16:15.307" v="70"/>
        <pc:sldMkLst>
          <pc:docMk/>
          <pc:sldMk cId="3456087442" sldId="297"/>
        </pc:sldMkLst>
      </pc:sldChg>
      <pc:sldChg chg="add">
        <pc:chgData name="Claire Rainey" userId="S::crainey@t1dexchange.org::c66522fd-7f79-4e4b-9477-0af3b7aa6656" providerId="AD" clId="Web-{C00A307D-933E-5232-6233-1C9EF00825FA}" dt="2025-10-31T15:16:15.369" v="71"/>
        <pc:sldMkLst>
          <pc:docMk/>
          <pc:sldMk cId="553452505" sldId="298"/>
        </pc:sldMkLst>
      </pc:sldChg>
      <pc:sldChg chg="add">
        <pc:chgData name="Claire Rainey" userId="S::crainey@t1dexchange.org::c66522fd-7f79-4e4b-9477-0af3b7aa6656" providerId="AD" clId="Web-{C00A307D-933E-5232-6233-1C9EF00825FA}" dt="2025-10-31T15:16:15.447" v="72"/>
        <pc:sldMkLst>
          <pc:docMk/>
          <pc:sldMk cId="3545109047" sldId="299"/>
        </pc:sldMkLst>
      </pc:sldChg>
      <pc:sldChg chg="add">
        <pc:chgData name="Claire Rainey" userId="S::crainey@t1dexchange.org::c66522fd-7f79-4e4b-9477-0af3b7aa6656" providerId="AD" clId="Web-{C00A307D-933E-5232-6233-1C9EF00825FA}" dt="2025-10-31T15:16:15.525" v="73"/>
        <pc:sldMkLst>
          <pc:docMk/>
          <pc:sldMk cId="963956097" sldId="300"/>
        </pc:sldMkLst>
      </pc:sldChg>
      <pc:sldChg chg="add">
        <pc:chgData name="Claire Rainey" userId="S::crainey@t1dexchange.org::c66522fd-7f79-4e4b-9477-0af3b7aa6656" providerId="AD" clId="Web-{C00A307D-933E-5232-6233-1C9EF00825FA}" dt="2025-10-31T15:16:15.604" v="74"/>
        <pc:sldMkLst>
          <pc:docMk/>
          <pc:sldMk cId="3512065025" sldId="301"/>
        </pc:sldMkLst>
      </pc:sldChg>
      <pc:sldChg chg="add">
        <pc:chgData name="Claire Rainey" userId="S::crainey@t1dexchange.org::c66522fd-7f79-4e4b-9477-0af3b7aa6656" providerId="AD" clId="Web-{C00A307D-933E-5232-6233-1C9EF00825FA}" dt="2025-10-31T15:16:14.135" v="57"/>
        <pc:sldMkLst>
          <pc:docMk/>
          <pc:sldMk cId="2313174245" sldId="302"/>
        </pc:sldMkLst>
      </pc:sldChg>
      <pc:sldChg chg="add">
        <pc:chgData name="Claire Rainey" userId="S::crainey@t1dexchange.org::c66522fd-7f79-4e4b-9477-0af3b7aa6656" providerId="AD" clId="Web-{C00A307D-933E-5232-6233-1C9EF00825FA}" dt="2025-10-31T15:16:15.057" v="67"/>
        <pc:sldMkLst>
          <pc:docMk/>
          <pc:sldMk cId="3874681892" sldId="303"/>
        </pc:sldMkLst>
      </pc:sldChg>
      <pc:sldChg chg="add">
        <pc:chgData name="Claire Rainey" userId="S::crainey@t1dexchange.org::c66522fd-7f79-4e4b-9477-0af3b7aa6656" providerId="AD" clId="Web-{C00A307D-933E-5232-6233-1C9EF00825FA}" dt="2025-10-31T15:15:35.243" v="48"/>
        <pc:sldMkLst>
          <pc:docMk/>
          <pc:sldMk cId="1031846940" sldId="352"/>
        </pc:sldMkLst>
      </pc:sldChg>
      <pc:sldChg chg="add">
        <pc:chgData name="Claire Rainey" userId="S::crainey@t1dexchange.org::c66522fd-7f79-4e4b-9477-0af3b7aa6656" providerId="AD" clId="Web-{C00A307D-933E-5232-6233-1C9EF00825FA}" dt="2025-10-31T15:14:39.663" v="16"/>
        <pc:sldMkLst>
          <pc:docMk/>
          <pc:sldMk cId="1151719628" sldId="500"/>
        </pc:sldMkLst>
      </pc:sldChg>
      <pc:sldChg chg="add">
        <pc:chgData name="Claire Rainey" userId="S::crainey@t1dexchange.org::c66522fd-7f79-4e4b-9477-0af3b7aa6656" providerId="AD" clId="Web-{C00A307D-933E-5232-6233-1C9EF00825FA}" dt="2025-10-31T15:14:41.117" v="33"/>
        <pc:sldMkLst>
          <pc:docMk/>
          <pc:sldMk cId="3698725760" sldId="501"/>
        </pc:sldMkLst>
      </pc:sldChg>
      <pc:sldChg chg="add">
        <pc:chgData name="Claire Rainey" userId="S::crainey@t1dexchange.org::c66522fd-7f79-4e4b-9477-0af3b7aa6656" providerId="AD" clId="Web-{C00A307D-933E-5232-6233-1C9EF00825FA}" dt="2025-10-31T15:14:39.726" v="17"/>
        <pc:sldMkLst>
          <pc:docMk/>
          <pc:sldMk cId="3169675992" sldId="502"/>
        </pc:sldMkLst>
      </pc:sldChg>
      <pc:sldChg chg="add">
        <pc:chgData name="Claire Rainey" userId="S::crainey@t1dexchange.org::c66522fd-7f79-4e4b-9477-0af3b7aa6656" providerId="AD" clId="Web-{C00A307D-933E-5232-6233-1C9EF00825FA}" dt="2025-10-31T15:14:39.788" v="18"/>
        <pc:sldMkLst>
          <pc:docMk/>
          <pc:sldMk cId="2018300867" sldId="503"/>
        </pc:sldMkLst>
      </pc:sldChg>
      <pc:sldChg chg="add">
        <pc:chgData name="Claire Rainey" userId="S::crainey@t1dexchange.org::c66522fd-7f79-4e4b-9477-0af3b7aa6656" providerId="AD" clId="Web-{C00A307D-933E-5232-6233-1C9EF00825FA}" dt="2025-10-31T15:14:39.882" v="19"/>
        <pc:sldMkLst>
          <pc:docMk/>
          <pc:sldMk cId="2379972995" sldId="504"/>
        </pc:sldMkLst>
      </pc:sldChg>
      <pc:sldChg chg="add">
        <pc:chgData name="Claire Rainey" userId="S::crainey@t1dexchange.org::c66522fd-7f79-4e4b-9477-0af3b7aa6656" providerId="AD" clId="Web-{C00A307D-933E-5232-6233-1C9EF00825FA}" dt="2025-10-31T15:14:40.163" v="22"/>
        <pc:sldMkLst>
          <pc:docMk/>
          <pc:sldMk cId="3715597513" sldId="506"/>
        </pc:sldMkLst>
      </pc:sldChg>
      <pc:sldChg chg="add">
        <pc:chgData name="Claire Rainey" userId="S::crainey@t1dexchange.org::c66522fd-7f79-4e4b-9477-0af3b7aa6656" providerId="AD" clId="Web-{C00A307D-933E-5232-6233-1C9EF00825FA}" dt="2025-10-31T15:14:40.273" v="23"/>
        <pc:sldMkLst>
          <pc:docMk/>
          <pc:sldMk cId="4095237566" sldId="507"/>
        </pc:sldMkLst>
      </pc:sldChg>
      <pc:sldChg chg="add">
        <pc:chgData name="Claire Rainey" userId="S::crainey@t1dexchange.org::c66522fd-7f79-4e4b-9477-0af3b7aa6656" providerId="AD" clId="Web-{C00A307D-933E-5232-6233-1C9EF00825FA}" dt="2025-10-31T15:14:40.460" v="25"/>
        <pc:sldMkLst>
          <pc:docMk/>
          <pc:sldMk cId="1733461736" sldId="508"/>
        </pc:sldMkLst>
      </pc:sldChg>
      <pc:sldChg chg="add">
        <pc:chgData name="Claire Rainey" userId="S::crainey@t1dexchange.org::c66522fd-7f79-4e4b-9477-0af3b7aa6656" providerId="AD" clId="Web-{C00A307D-933E-5232-6233-1C9EF00825FA}" dt="2025-10-31T15:14:40.663" v="27"/>
        <pc:sldMkLst>
          <pc:docMk/>
          <pc:sldMk cId="3035373982" sldId="509"/>
        </pc:sldMkLst>
      </pc:sldChg>
      <pc:sldChg chg="add">
        <pc:chgData name="Claire Rainey" userId="S::crainey@t1dexchange.org::c66522fd-7f79-4e4b-9477-0af3b7aa6656" providerId="AD" clId="Web-{C00A307D-933E-5232-6233-1C9EF00825FA}" dt="2025-10-31T15:14:40.835" v="29"/>
        <pc:sldMkLst>
          <pc:docMk/>
          <pc:sldMk cId="113815958" sldId="510"/>
        </pc:sldMkLst>
      </pc:sldChg>
      <pc:sldChg chg="add">
        <pc:chgData name="Claire Rainey" userId="S::crainey@t1dexchange.org::c66522fd-7f79-4e4b-9477-0af3b7aa6656" providerId="AD" clId="Web-{C00A307D-933E-5232-6233-1C9EF00825FA}" dt="2025-10-31T15:14:40.913" v="30"/>
        <pc:sldMkLst>
          <pc:docMk/>
          <pc:sldMk cId="2945991705" sldId="511"/>
        </pc:sldMkLst>
      </pc:sldChg>
      <pc:sldChg chg="add">
        <pc:chgData name="Claire Rainey" userId="S::crainey@t1dexchange.org::c66522fd-7f79-4e4b-9477-0af3b7aa6656" providerId="AD" clId="Web-{C00A307D-933E-5232-6233-1C9EF00825FA}" dt="2025-10-31T15:14:40.101" v="21"/>
        <pc:sldMkLst>
          <pc:docMk/>
          <pc:sldMk cId="761905440" sldId="512"/>
        </pc:sldMkLst>
      </pc:sldChg>
      <pc:sldChg chg="add">
        <pc:chgData name="Claire Rainey" userId="S::crainey@t1dexchange.org::c66522fd-7f79-4e4b-9477-0af3b7aa6656" providerId="AD" clId="Web-{C00A307D-933E-5232-6233-1C9EF00825FA}" dt="2025-10-31T15:14:40.992" v="31"/>
        <pc:sldMkLst>
          <pc:docMk/>
          <pc:sldMk cId="1409989640" sldId="514"/>
        </pc:sldMkLst>
      </pc:sldChg>
      <pc:sldChg chg="add">
        <pc:chgData name="Claire Rainey" userId="S::crainey@t1dexchange.org::c66522fd-7f79-4e4b-9477-0af3b7aa6656" providerId="AD" clId="Web-{C00A307D-933E-5232-6233-1C9EF00825FA}" dt="2025-10-31T15:14:41.070" v="32"/>
        <pc:sldMkLst>
          <pc:docMk/>
          <pc:sldMk cId="2829979522" sldId="515"/>
        </pc:sldMkLst>
      </pc:sldChg>
      <pc:sldChg chg="add">
        <pc:chgData name="Claire Rainey" userId="S::crainey@t1dexchange.org::c66522fd-7f79-4e4b-9477-0af3b7aa6656" providerId="AD" clId="Web-{C00A307D-933E-5232-6233-1C9EF00825FA}" dt="2025-10-31T15:14:40.335" v="24"/>
        <pc:sldMkLst>
          <pc:docMk/>
          <pc:sldMk cId="1951425173" sldId="519"/>
        </pc:sldMkLst>
      </pc:sldChg>
      <pc:sldChg chg="add">
        <pc:chgData name="Claire Rainey" userId="S::crainey@t1dexchange.org::c66522fd-7f79-4e4b-9477-0af3b7aa6656" providerId="AD" clId="Web-{C00A307D-933E-5232-6233-1C9EF00825FA}" dt="2025-10-31T15:14:40.726" v="28"/>
        <pc:sldMkLst>
          <pc:docMk/>
          <pc:sldMk cId="631563685" sldId="522"/>
        </pc:sldMkLst>
      </pc:sldChg>
      <pc:sldChg chg="add">
        <pc:chgData name="Claire Rainey" userId="S::crainey@t1dexchange.org::c66522fd-7f79-4e4b-9477-0af3b7aa6656" providerId="AD" clId="Web-{C00A307D-933E-5232-6233-1C9EF00825FA}" dt="2025-10-31T15:14:39.991" v="20"/>
        <pc:sldMkLst>
          <pc:docMk/>
          <pc:sldMk cId="254895764" sldId="523"/>
        </pc:sldMkLst>
      </pc:sldChg>
      <pc:sldChg chg="add">
        <pc:chgData name="Claire Rainey" userId="S::crainey@t1dexchange.org::c66522fd-7f79-4e4b-9477-0af3b7aa6656" providerId="AD" clId="Web-{C00A307D-933E-5232-6233-1C9EF00825FA}" dt="2025-10-31T15:14:40.523" v="26"/>
        <pc:sldMkLst>
          <pc:docMk/>
          <pc:sldMk cId="3611418323" sldId="524"/>
        </pc:sldMkLst>
      </pc:sldChg>
      <pc:sldChg chg="modSp">
        <pc:chgData name="Claire Rainey" userId="S::crainey@t1dexchange.org::c66522fd-7f79-4e4b-9477-0af3b7aa6656" providerId="AD" clId="Web-{C00A307D-933E-5232-6233-1C9EF00825FA}" dt="2025-10-31T15:21:43.921" v="121" actId="20577"/>
        <pc:sldMkLst>
          <pc:docMk/>
          <pc:sldMk cId="3329208454" sldId="703"/>
        </pc:sldMkLst>
        <pc:spChg chg="mod">
          <ac:chgData name="Claire Rainey" userId="S::crainey@t1dexchange.org::c66522fd-7f79-4e4b-9477-0af3b7aa6656" providerId="AD" clId="Web-{C00A307D-933E-5232-6233-1C9EF00825FA}" dt="2025-10-31T15:21:43.921" v="121" actId="20577"/>
          <ac:spMkLst>
            <pc:docMk/>
            <pc:sldMk cId="3329208454" sldId="703"/>
            <ac:spMk id="8" creationId="{6061F7A1-CFF8-D342-A9AF-5CB080C98BD0}"/>
          </ac:spMkLst>
        </pc:spChg>
      </pc:sldChg>
      <pc:sldChg chg="add">
        <pc:chgData name="Claire Rainey" userId="S::crainey@t1dexchange.org::c66522fd-7f79-4e4b-9477-0af3b7aa6656" providerId="AD" clId="Web-{C00A307D-933E-5232-6233-1C9EF00825FA}" dt="2025-10-31T15:15:35.321" v="49"/>
        <pc:sldMkLst>
          <pc:docMk/>
          <pc:sldMk cId="2372123305" sldId="704"/>
        </pc:sldMkLst>
      </pc:sldChg>
      <pc:sldChg chg="add">
        <pc:chgData name="Claire Rainey" userId="S::crainey@t1dexchange.org::c66522fd-7f79-4e4b-9477-0af3b7aa6656" providerId="AD" clId="Web-{C00A307D-933E-5232-6233-1C9EF00825FA}" dt="2025-10-31T15:15:35.993" v="52"/>
        <pc:sldMkLst>
          <pc:docMk/>
          <pc:sldMk cId="1388418006" sldId="705"/>
        </pc:sldMkLst>
      </pc:sldChg>
      <pc:sldChg chg="add">
        <pc:chgData name="Claire Rainey" userId="S::crainey@t1dexchange.org::c66522fd-7f79-4e4b-9477-0af3b7aa6656" providerId="AD" clId="Web-{C00A307D-933E-5232-6233-1C9EF00825FA}" dt="2025-10-31T15:16:14.963" v="66"/>
        <pc:sldMkLst>
          <pc:docMk/>
          <pc:sldMk cId="3423237058" sldId="706"/>
        </pc:sldMkLst>
      </pc:sldChg>
      <pc:sldChg chg="add">
        <pc:chgData name="Claire Rainey" userId="S::crainey@t1dexchange.org::c66522fd-7f79-4e4b-9477-0af3b7aa6656" providerId="AD" clId="Web-{C00A307D-933E-5232-6233-1C9EF00825FA}" dt="2025-10-31T15:20:41.608" v="115"/>
        <pc:sldMkLst>
          <pc:docMk/>
          <pc:sldMk cId="1605562752" sldId="742"/>
        </pc:sldMkLst>
      </pc:sldChg>
      <pc:sldChg chg="add">
        <pc:chgData name="Claire Rainey" userId="S::crainey@t1dexchange.org::c66522fd-7f79-4e4b-9477-0af3b7aa6656" providerId="AD" clId="Web-{C00A307D-933E-5232-6233-1C9EF00825FA}" dt="2025-10-31T15:20:47.639" v="116"/>
        <pc:sldMkLst>
          <pc:docMk/>
          <pc:sldMk cId="3175832863" sldId="743"/>
        </pc:sldMkLst>
      </pc:sldChg>
      <pc:sldChg chg="add">
        <pc:chgData name="Claire Rainey" userId="S::crainey@t1dexchange.org::c66522fd-7f79-4e4b-9477-0af3b7aa6656" providerId="AD" clId="Web-{C00A307D-933E-5232-6233-1C9EF00825FA}" dt="2025-10-31T15:20:52.343" v="117"/>
        <pc:sldMkLst>
          <pc:docMk/>
          <pc:sldMk cId="4054976998" sldId="744"/>
        </pc:sldMkLst>
      </pc:sldChg>
      <pc:sldChg chg="add">
        <pc:chgData name="Claire Rainey" userId="S::crainey@t1dexchange.org::c66522fd-7f79-4e4b-9477-0af3b7aa6656" providerId="AD" clId="Web-{C00A307D-933E-5232-6233-1C9EF00825FA}" dt="2025-10-31T15:21:01.015" v="118"/>
        <pc:sldMkLst>
          <pc:docMk/>
          <pc:sldMk cId="4148875607" sldId="745"/>
        </pc:sldMkLst>
      </pc:sldChg>
      <pc:sldMasterChg chg="add addSldLayout">
        <pc:chgData name="Claire Rainey" userId="S::crainey@t1dexchange.org::c66522fd-7f79-4e4b-9477-0af3b7aa6656" providerId="AD" clId="Web-{C00A307D-933E-5232-6233-1C9EF00825FA}" dt="2025-10-31T15:15:34.931" v="45"/>
        <pc:sldMasterMkLst>
          <pc:docMk/>
          <pc:sldMasterMk cId="0" sldId="2147483648"/>
        </pc:sldMasterMkLst>
        <pc:sldLayoutChg chg="add">
          <pc:chgData name="Claire Rainey" userId="S::crainey@t1dexchange.org::c66522fd-7f79-4e4b-9477-0af3b7aa6656" providerId="AD" clId="Web-{C00A307D-933E-5232-6233-1C9EF00825FA}" dt="2025-10-31T15:15:34.931" v="45"/>
          <pc:sldLayoutMkLst>
            <pc:docMk/>
            <pc:sldMasterMk cId="0" sldId="2147483648"/>
            <pc:sldLayoutMk cId="1652395559" sldId="2147483649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34.931" v="45"/>
          <pc:sldLayoutMkLst>
            <pc:docMk/>
            <pc:sldMasterMk cId="0" sldId="2147483648"/>
            <pc:sldLayoutMk cId="2689095640" sldId="2147483650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34.931" v="45"/>
          <pc:sldLayoutMkLst>
            <pc:docMk/>
            <pc:sldMasterMk cId="0" sldId="2147483648"/>
            <pc:sldLayoutMk cId="4221615310" sldId="2147483651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34.931" v="45"/>
          <pc:sldLayoutMkLst>
            <pc:docMk/>
            <pc:sldMasterMk cId="0" sldId="2147483648"/>
            <pc:sldLayoutMk cId="1689232484" sldId="2147483652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34.931" v="45"/>
          <pc:sldLayoutMkLst>
            <pc:docMk/>
            <pc:sldMasterMk cId="0" sldId="2147483648"/>
            <pc:sldLayoutMk cId="1134529252" sldId="2147483653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34.931" v="45"/>
          <pc:sldLayoutMkLst>
            <pc:docMk/>
            <pc:sldMasterMk cId="0" sldId="2147483648"/>
            <pc:sldLayoutMk cId="758904217" sldId="2147483654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34.931" v="45"/>
          <pc:sldLayoutMkLst>
            <pc:docMk/>
            <pc:sldMasterMk cId="0" sldId="2147483648"/>
            <pc:sldLayoutMk cId="1273094011" sldId="2147483655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34.931" v="45"/>
          <pc:sldLayoutMkLst>
            <pc:docMk/>
            <pc:sldMasterMk cId="0" sldId="2147483648"/>
            <pc:sldLayoutMk cId="785737377" sldId="2147483656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34.931" v="45"/>
          <pc:sldLayoutMkLst>
            <pc:docMk/>
            <pc:sldMasterMk cId="0" sldId="2147483648"/>
            <pc:sldLayoutMk cId="407232355" sldId="2147483657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34.931" v="45"/>
          <pc:sldLayoutMkLst>
            <pc:docMk/>
            <pc:sldMasterMk cId="0" sldId="2147483648"/>
            <pc:sldLayoutMk cId="4251846651" sldId="2147483658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34.931" v="45"/>
          <pc:sldLayoutMkLst>
            <pc:docMk/>
            <pc:sldMasterMk cId="0" sldId="2147483648"/>
            <pc:sldLayoutMk cId="1543644244" sldId="2147483659"/>
          </pc:sldLayoutMkLst>
        </pc:sldLayoutChg>
      </pc:sldMasterChg>
      <pc:sldMasterChg chg="add addSldLayout modSldLayout">
        <pc:chgData name="Claire Rainey" userId="S::crainey@t1dexchange.org::c66522fd-7f79-4e4b-9477-0af3b7aa6656" providerId="AD" clId="Web-{C00A307D-933E-5232-6233-1C9EF00825FA}" dt="2025-10-31T15:20:41.608" v="115"/>
        <pc:sldMasterMkLst>
          <pc:docMk/>
          <pc:sldMasterMk cId="1424613581" sldId="2147483660"/>
        </pc:sldMasterMkLst>
        <pc:sldLayoutChg chg="add">
          <pc:chgData name="Claire Rainey" userId="S::crainey@t1dexchange.org::c66522fd-7f79-4e4b-9477-0af3b7aa6656" providerId="AD" clId="Web-{C00A307D-933E-5232-6233-1C9EF00825FA}" dt="2025-10-31T15:15:35.243" v="48"/>
          <pc:sldLayoutMkLst>
            <pc:docMk/>
            <pc:sldMasterMk cId="1424613581" sldId="2147483660"/>
            <pc:sldLayoutMk cId="3949967941" sldId="2147483662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35.243" v="48"/>
          <pc:sldLayoutMkLst>
            <pc:docMk/>
            <pc:sldMasterMk cId="1424613581" sldId="2147483660"/>
            <pc:sldLayoutMk cId="3806581750" sldId="2147483663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35.243" v="48"/>
          <pc:sldLayoutMkLst>
            <pc:docMk/>
            <pc:sldMasterMk cId="1424613581" sldId="2147483660"/>
            <pc:sldLayoutMk cId="849145766" sldId="2147483664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35.243" v="48"/>
          <pc:sldLayoutMkLst>
            <pc:docMk/>
            <pc:sldMasterMk cId="1424613581" sldId="2147483660"/>
            <pc:sldLayoutMk cId="486952971" sldId="2147483669"/>
          </pc:sldLayoutMkLst>
        </pc:sldLayoutChg>
        <pc:sldLayoutChg chg="add replId">
          <pc:chgData name="Claire Rainey" userId="S::crainey@t1dexchange.org::c66522fd-7f79-4e4b-9477-0af3b7aa6656" providerId="AD" clId="Web-{C00A307D-933E-5232-6233-1C9EF00825FA}" dt="2025-10-31T15:16:13.869" v="55"/>
          <pc:sldLayoutMkLst>
            <pc:docMk/>
            <pc:sldMasterMk cId="1424613581" sldId="2147483660"/>
            <pc:sldLayoutMk cId="644330220" sldId="2147483936"/>
          </pc:sldLayoutMkLst>
        </pc:sldLayoutChg>
        <pc:sldLayoutChg chg="add replId">
          <pc:chgData name="Claire Rainey" userId="S::crainey@t1dexchange.org::c66522fd-7f79-4e4b-9477-0af3b7aa6656" providerId="AD" clId="Web-{C00A307D-933E-5232-6233-1C9EF00825FA}" dt="2025-10-31T15:16:13.869" v="55"/>
          <pc:sldLayoutMkLst>
            <pc:docMk/>
            <pc:sldMasterMk cId="1424613581" sldId="2147483660"/>
            <pc:sldLayoutMk cId="1154111179" sldId="2147483937"/>
          </pc:sldLayoutMkLst>
        </pc:sldLayoutChg>
        <pc:sldLayoutChg chg="add replId">
          <pc:chgData name="Claire Rainey" userId="S::crainey@t1dexchange.org::c66522fd-7f79-4e4b-9477-0af3b7aa6656" providerId="AD" clId="Web-{C00A307D-933E-5232-6233-1C9EF00825FA}" dt="2025-10-31T15:16:13.869" v="55"/>
          <pc:sldLayoutMkLst>
            <pc:docMk/>
            <pc:sldMasterMk cId="1424613581" sldId="2147483660"/>
            <pc:sldLayoutMk cId="2566624569" sldId="2147483938"/>
          </pc:sldLayoutMkLst>
        </pc:sldLayoutChg>
        <pc:sldLayoutChg chg="add replI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1424613581" sldId="2147483660"/>
            <pc:sldLayoutMk cId="1949060336" sldId="2147483939"/>
          </pc:sldLayoutMkLst>
        </pc:sldLayoutChg>
        <pc:sldLayoutChg chg="add replI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1424613581" sldId="2147483660"/>
            <pc:sldLayoutMk cId="681666875" sldId="2147483943"/>
          </pc:sldLayoutMkLst>
        </pc:sldLayoutChg>
        <pc:sldLayoutChg chg="add replI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1424613581" sldId="2147483660"/>
            <pc:sldLayoutMk cId="407355747" sldId="2147483945"/>
          </pc:sldLayoutMkLst>
        </pc:sldLayoutChg>
        <pc:sldLayoutChg chg="add replI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1424613581" sldId="2147483660"/>
            <pc:sldLayoutMk cId="2937049174" sldId="2147483948"/>
          </pc:sldLayoutMkLst>
        </pc:sldLayoutChg>
      </pc:sldMasterChg>
      <pc:sldMasterChg chg="add addSldLayout">
        <pc:chgData name="Claire Rainey" userId="S::crainey@t1dexchange.org::c66522fd-7f79-4e4b-9477-0af3b7aa6656" providerId="AD" clId="Web-{C00A307D-933E-5232-6233-1C9EF00825FA}" dt="2025-10-31T15:20:41.608" v="115"/>
        <pc:sldMasterMkLst>
          <pc:docMk/>
          <pc:sldMasterMk cId="2460954070" sldId="2147483846"/>
        </pc:sldMasterMkLst>
        <pc:sldLayoutChg chg="ad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2460954070" sldId="2147483846"/>
            <pc:sldLayoutMk cId="2385387890" sldId="2147483661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2460954070" sldId="2147483846"/>
            <pc:sldLayoutMk cId="3733172339" sldId="2147483665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2460954070" sldId="2147483846"/>
            <pc:sldLayoutMk cId="3210312558" sldId="2147483666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2460954070" sldId="2147483846"/>
            <pc:sldLayoutMk cId="3146388984" sldId="2147483667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2460954070" sldId="2147483846"/>
            <pc:sldLayoutMk cId="3171841454" sldId="2147483668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2460954070" sldId="2147483846"/>
            <pc:sldLayoutMk cId="2202905451" sldId="2147483670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2460954070" sldId="2147483846"/>
            <pc:sldLayoutMk cId="3479445657" sldId="2147483671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2460954070" sldId="2147483846"/>
            <pc:sldLayoutMk cId="1224580592" sldId="2147483672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2460954070" sldId="2147483846"/>
            <pc:sldLayoutMk cId="949138452" sldId="2147483847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2460954070" sldId="2147483846"/>
            <pc:sldLayoutMk cId="1203092039" sldId="2147483848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2460954070" sldId="2147483846"/>
            <pc:sldLayoutMk cId="2591524520" sldId="2147483852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2460954070" sldId="2147483846"/>
            <pc:sldLayoutMk cId="1718958274" sldId="2147483853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2460954070" sldId="2147483846"/>
            <pc:sldLayoutMk cId="3053914633" sldId="2147483854"/>
          </pc:sldLayoutMkLst>
        </pc:sldLayoutChg>
      </pc:sldMasterChg>
      <pc:sldMasterChg chg="modSldLayout">
        <pc:chgData name="Claire Rainey" userId="S::crainey@t1dexchange.org::c66522fd-7f79-4e4b-9477-0af3b7aa6656" providerId="AD" clId="Web-{C00A307D-933E-5232-6233-1C9EF00825FA}" dt="2025-10-31T15:14:39.663" v="16"/>
        <pc:sldMasterMkLst>
          <pc:docMk/>
          <pc:sldMasterMk cId="297052780" sldId="2147483858"/>
        </pc:sldMasterMkLst>
        <pc:sldLayoutChg chg="replI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297052780" sldId="2147483858"/>
            <pc:sldLayoutMk cId="3750089566" sldId="2147483932"/>
          </pc:sldLayoutMkLst>
        </pc:sldLayoutChg>
      </pc:sldMasterChg>
      <pc:sldMasterChg chg="add replId addSldLayout modSldLayout">
        <pc:chgData name="Claire Rainey" userId="S::crainey@t1dexchange.org::c66522fd-7f79-4e4b-9477-0af3b7aa6656" providerId="AD" clId="Web-{C00A307D-933E-5232-6233-1C9EF00825FA}" dt="2025-10-31T15:20:41.608" v="115"/>
        <pc:sldMasterMkLst>
          <pc:docMk/>
          <pc:sldMasterMk cId="3901174473" sldId="2147483933"/>
        </pc:sldMasterMkLst>
        <pc:sldLayoutChg chg="add">
          <pc:chgData name="Claire Rainey" userId="S::crainey@t1dexchange.org::c66522fd-7f79-4e4b-9477-0af3b7aa6656" providerId="AD" clId="Web-{C00A307D-933E-5232-6233-1C9EF00825FA}" dt="2025-10-31T15:15:06.617" v="34"/>
          <pc:sldLayoutMkLst>
            <pc:docMk/>
            <pc:sldMasterMk cId="3901174473" sldId="2147483933"/>
            <pc:sldLayoutMk cId="4204882251" sldId="2147483673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06.617" v="34"/>
          <pc:sldLayoutMkLst>
            <pc:docMk/>
            <pc:sldMasterMk cId="3901174473" sldId="2147483933"/>
            <pc:sldLayoutMk cId="2904529153" sldId="2147483674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06.617" v="34"/>
          <pc:sldLayoutMkLst>
            <pc:docMk/>
            <pc:sldMasterMk cId="3901174473" sldId="2147483933"/>
            <pc:sldLayoutMk cId="4104323756" sldId="2147483676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5:06.617" v="34"/>
          <pc:sldLayoutMkLst>
            <pc:docMk/>
            <pc:sldMasterMk cId="3901174473" sldId="2147483933"/>
            <pc:sldLayoutMk cId="1052425" sldId="2147483678"/>
          </pc:sldLayoutMkLst>
        </pc:sldLayoutChg>
        <pc:sldLayoutChg chg="add replId">
          <pc:chgData name="Claire Rainey" userId="S::crainey@t1dexchange.org::c66522fd-7f79-4e4b-9477-0af3b7aa6656" providerId="AD" clId="Web-{C00A307D-933E-5232-6233-1C9EF00825FA}" dt="2025-10-31T15:15:35.243" v="48"/>
          <pc:sldLayoutMkLst>
            <pc:docMk/>
            <pc:sldMasterMk cId="3901174473" sldId="2147483933"/>
            <pc:sldLayoutMk cId="1541845714" sldId="2147483935"/>
          </pc:sldLayoutMkLst>
        </pc:sldLayoutChg>
        <pc:sldLayoutChg chg="add replI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3901174473" sldId="2147483933"/>
            <pc:sldLayoutMk cId="4096204708" sldId="2147483949"/>
          </pc:sldLayoutMkLst>
        </pc:sldLayoutChg>
      </pc:sldMasterChg>
      <pc:sldMasterChg chg="add replId addSldLayout modSldLayout">
        <pc:chgData name="Claire Rainey" userId="S::crainey@t1dexchange.org::c66522fd-7f79-4e4b-9477-0af3b7aa6656" providerId="AD" clId="Web-{C00A307D-933E-5232-6233-1C9EF00825FA}" dt="2025-10-31T15:20:41.608" v="115"/>
        <pc:sldMasterMkLst>
          <pc:docMk/>
          <pc:sldMasterMk cId="172771477" sldId="2147483934"/>
        </pc:sldMasterMkLst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0" sldId="2147483708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2813096190" sldId="2147483745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1319420617" sldId="2147483746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3503367300" sldId="2147483747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1937549960" sldId="2147483756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1751277112" sldId="2147483760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377995858" sldId="2147483779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1307166622" sldId="2147483780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932980389" sldId="2147483794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1136197148" sldId="2147483834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2897448728" sldId="2147483849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487808262" sldId="2147483850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3362606336" sldId="2147483851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1229477155" sldId="2147483859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2229646965" sldId="2147483862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4222604822" sldId="2147483864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2059678598" sldId="2147483865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1853192655" sldId="2147483866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2199538484" sldId="2147483877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2787132883" sldId="2147483878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3726214396" sldId="2147483879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4235257969" sldId="2147483880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3235232937" sldId="2147483885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977303073" sldId="2147483886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1740259481" sldId="2147483889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1329167905" sldId="2147483891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3708065600" sldId="2147483928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1636292753" sldId="2147483929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1556498185" sldId="2147483930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3091740343" sldId="2147483931"/>
          </pc:sldLayoutMkLst>
        </pc:sldLayoutChg>
        <pc:sldLayoutChg chg="add replI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172771477" sldId="2147483934"/>
            <pc:sldLayoutMk cId="3990420587" sldId="2147483940"/>
          </pc:sldLayoutMkLst>
        </pc:sldLayoutChg>
        <pc:sldLayoutChg chg="add replI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172771477" sldId="2147483934"/>
            <pc:sldLayoutMk cId="1764667853" sldId="2147483941"/>
          </pc:sldLayoutMkLst>
        </pc:sldLayoutChg>
        <pc:sldLayoutChg chg="add replI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172771477" sldId="2147483934"/>
            <pc:sldLayoutMk cId="3967721722" sldId="2147483946"/>
          </pc:sldLayoutMkLst>
        </pc:sldLayoutChg>
        <pc:sldLayoutChg chg="add">
          <pc:chgData name="Claire Rainey" userId="S::crainey@t1dexchange.org::c66522fd-7f79-4e4b-9477-0af3b7aa6656" providerId="AD" clId="Web-{C00A307D-933E-5232-6233-1C9EF00825FA}" dt="2025-10-31T15:14:39.663" v="16"/>
          <pc:sldLayoutMkLst>
            <pc:docMk/>
            <pc:sldMasterMk cId="172771477" sldId="2147483934"/>
            <pc:sldLayoutMk cId="402791749" sldId="2147483950"/>
          </pc:sldLayoutMkLst>
        </pc:sldLayoutChg>
      </pc:sldMasterChg>
      <pc:sldMasterChg chg="add replId addSldLayout modSldLayout">
        <pc:chgData name="Claire Rainey" userId="S::crainey@t1dexchange.org::c66522fd-7f79-4e4b-9477-0af3b7aa6656" providerId="AD" clId="Web-{C00A307D-933E-5232-6233-1C9EF00825FA}" dt="2025-10-31T15:20:41.608" v="115"/>
        <pc:sldMasterMkLst>
          <pc:docMk/>
          <pc:sldMasterMk cId="3876019238" sldId="2147483944"/>
        </pc:sldMasterMkLst>
        <pc:sldLayoutChg chg="add replI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3876019238" sldId="2147483944"/>
            <pc:sldLayoutMk cId="1408721737" sldId="2147483942"/>
          </pc:sldLayoutMkLst>
        </pc:sldLayoutChg>
        <pc:sldLayoutChg chg="add replId">
          <pc:chgData name="Claire Rainey" userId="S::crainey@t1dexchange.org::c66522fd-7f79-4e4b-9477-0af3b7aa6656" providerId="AD" clId="Web-{C00A307D-933E-5232-6233-1C9EF00825FA}" dt="2025-10-31T15:20:41.608" v="115"/>
          <pc:sldLayoutMkLst>
            <pc:docMk/>
            <pc:sldMasterMk cId="3876019238" sldId="2147483944"/>
            <pc:sldLayoutMk cId="3474000360" sldId="2147483947"/>
          </pc:sldLayoutMkLst>
        </pc:sldLayoutChg>
      </pc:sldMasterChg>
    </pc:docChg>
  </pc:docChgLst>
  <pc:docChgLst>
    <pc:chgData name="Claire Rainey" userId="S::crainey@t1dexchange.org::c66522fd-7f79-4e4b-9477-0af3b7aa6656" providerId="AD" clId="Web-{5B0C1247-794E-F5AB-2418-F79EF2A19E02}"/>
    <pc:docChg chg="addSld delSld">
      <pc:chgData name="Claire Rainey" userId="S::crainey@t1dexchange.org::c66522fd-7f79-4e4b-9477-0af3b7aa6656" providerId="AD" clId="Web-{5B0C1247-794E-F5AB-2418-F79EF2A19E02}" dt="2025-11-06T21:47:07.134" v="21"/>
      <pc:docMkLst>
        <pc:docMk/>
      </pc:docMkLst>
      <pc:sldChg chg="add del">
        <pc:chgData name="Claire Rainey" userId="S::crainey@t1dexchange.org::c66522fd-7f79-4e4b-9477-0af3b7aa6656" providerId="AD" clId="Web-{5B0C1247-794E-F5AB-2418-F79EF2A19E02}" dt="2025-11-06T21:47:05.822" v="11"/>
        <pc:sldMkLst>
          <pc:docMk/>
          <pc:sldMk cId="995252592" sldId="256"/>
        </pc:sldMkLst>
      </pc:sldChg>
      <pc:sldChg chg="add del">
        <pc:chgData name="Claire Rainey" userId="S::crainey@t1dexchange.org::c66522fd-7f79-4e4b-9477-0af3b7aa6656" providerId="AD" clId="Web-{5B0C1247-794E-F5AB-2418-F79EF2A19E02}" dt="2025-11-06T21:47:06.118" v="14"/>
        <pc:sldMkLst>
          <pc:docMk/>
          <pc:sldMk cId="717709577" sldId="267"/>
        </pc:sldMkLst>
      </pc:sldChg>
      <pc:sldChg chg="add del">
        <pc:chgData name="Claire Rainey" userId="S::crainey@t1dexchange.org::c66522fd-7f79-4e4b-9477-0af3b7aa6656" providerId="AD" clId="Web-{5B0C1247-794E-F5AB-2418-F79EF2A19E02}" dt="2025-11-06T21:47:06.306" v="15"/>
        <pc:sldMkLst>
          <pc:docMk/>
          <pc:sldMk cId="3265557581" sldId="268"/>
        </pc:sldMkLst>
      </pc:sldChg>
      <pc:sldChg chg="add del">
        <pc:chgData name="Claire Rainey" userId="S::crainey@t1dexchange.org::c66522fd-7f79-4e4b-9477-0af3b7aa6656" providerId="AD" clId="Web-{5B0C1247-794E-F5AB-2418-F79EF2A19E02}" dt="2025-11-06T21:47:06.540" v="17"/>
        <pc:sldMkLst>
          <pc:docMk/>
          <pc:sldMk cId="109033707" sldId="269"/>
        </pc:sldMkLst>
      </pc:sldChg>
      <pc:sldChg chg="add del">
        <pc:chgData name="Claire Rainey" userId="S::crainey@t1dexchange.org::c66522fd-7f79-4e4b-9477-0af3b7aa6656" providerId="AD" clId="Web-{5B0C1247-794E-F5AB-2418-F79EF2A19E02}" dt="2025-11-06T21:47:06.025" v="13"/>
        <pc:sldMkLst>
          <pc:docMk/>
          <pc:sldMk cId="3988857888" sldId="273"/>
        </pc:sldMkLst>
      </pc:sldChg>
      <pc:sldChg chg="add del">
        <pc:chgData name="Claire Rainey" userId="S::crainey@t1dexchange.org::c66522fd-7f79-4e4b-9477-0af3b7aa6656" providerId="AD" clId="Web-{5B0C1247-794E-F5AB-2418-F79EF2A19E02}" dt="2025-11-06T21:47:07.134" v="21"/>
        <pc:sldMkLst>
          <pc:docMk/>
          <pc:sldMk cId="1663568643" sldId="275"/>
        </pc:sldMkLst>
      </pc:sldChg>
      <pc:sldChg chg="add del">
        <pc:chgData name="Claire Rainey" userId="S::crainey@t1dexchange.org::c66522fd-7f79-4e4b-9477-0af3b7aa6656" providerId="AD" clId="Web-{5B0C1247-794E-F5AB-2418-F79EF2A19E02}" dt="2025-11-06T21:47:05.931" v="12"/>
        <pc:sldMkLst>
          <pc:docMk/>
          <pc:sldMk cId="180665086" sldId="278"/>
        </pc:sldMkLst>
      </pc:sldChg>
      <pc:sldChg chg="add del">
        <pc:chgData name="Claire Rainey" userId="S::crainey@t1dexchange.org::c66522fd-7f79-4e4b-9477-0af3b7aa6656" providerId="AD" clId="Web-{5B0C1247-794E-F5AB-2418-F79EF2A19E02}" dt="2025-11-06T21:47:06.415" v="16"/>
        <pc:sldMkLst>
          <pc:docMk/>
          <pc:sldMk cId="3106401729" sldId="279"/>
        </pc:sldMkLst>
      </pc:sldChg>
      <pc:sldChg chg="add del">
        <pc:chgData name="Claire Rainey" userId="S::crainey@t1dexchange.org::c66522fd-7f79-4e4b-9477-0af3b7aa6656" providerId="AD" clId="Web-{5B0C1247-794E-F5AB-2418-F79EF2A19E02}" dt="2025-11-06T21:47:06.884" v="19"/>
        <pc:sldMkLst>
          <pc:docMk/>
          <pc:sldMk cId="3170998858" sldId="281"/>
        </pc:sldMkLst>
      </pc:sldChg>
      <pc:sldChg chg="add del">
        <pc:chgData name="Claire Rainey" userId="S::crainey@t1dexchange.org::c66522fd-7f79-4e4b-9477-0af3b7aa6656" providerId="AD" clId="Web-{5B0C1247-794E-F5AB-2418-F79EF2A19E02}" dt="2025-11-06T21:47:06.743" v="18"/>
        <pc:sldMkLst>
          <pc:docMk/>
          <pc:sldMk cId="190714178" sldId="283"/>
        </pc:sldMkLst>
      </pc:sldChg>
      <pc:sldChg chg="add del">
        <pc:chgData name="Claire Rainey" userId="S::crainey@t1dexchange.org::c66522fd-7f79-4e4b-9477-0af3b7aa6656" providerId="AD" clId="Web-{5B0C1247-794E-F5AB-2418-F79EF2A19E02}" dt="2025-11-06T21:47:07.009" v="20"/>
        <pc:sldMkLst>
          <pc:docMk/>
          <pc:sldMk cId="1076886002" sldId="28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helbylindsey\Desktop\DKA%20Research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helbylindsey\Desktop\DKA%20Research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helbylindsey\Desktop\DKA%20Research%20Data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elbylindsey\Desktop\DKA%20Research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elbylindsey\Desktop\DKA%20Research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elbylindsey\Desktop\DKA%20Research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elbylindsey\Desktop\DKA%20Research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elbylindsey\Desktop\DKA%20Research%20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elbylindsey\Desktop\DKA%20Research%20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DKA on Insulin Pump Jan 2024- July 2025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4762705373572078E-2"/>
          <c:y val="0.14193860794138702"/>
          <c:w val="0.94167857576521796"/>
          <c:h val="0.74560086740494336"/>
        </c:manualLayout>
      </c:layout>
      <c:lineChart>
        <c:grouping val="standard"/>
        <c:varyColors val="0"/>
        <c:ser>
          <c:idx val="0"/>
          <c:order val="0"/>
          <c:tx>
            <c:strRef>
              <c:f>Sheet5!$AG$116</c:f>
              <c:strCache>
                <c:ptCount val="1"/>
                <c:pt idx="0">
                  <c:v>Pump</c:v>
                </c:pt>
              </c:strCache>
            </c:strRef>
          </c:tx>
          <c:spPr>
            <a:ln w="9525" cap="rnd">
              <a:noFill/>
              <a:prstDash val="dash"/>
              <a:round/>
            </a:ln>
            <a:effectLst/>
          </c:spPr>
          <c:marker>
            <c:symbol val="none"/>
          </c:marker>
          <c:cat>
            <c:numRef>
              <c:f>Sheet5!$AF$117:$AF$135</c:f>
              <c:numCache>
                <c:formatCode>mmm\-yy</c:formatCode>
                <c:ptCount val="19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</c:numCache>
            </c:numRef>
          </c:cat>
          <c:val>
            <c:numRef>
              <c:f>Sheet5!$AG$117:$AG$135</c:f>
              <c:numCache>
                <c:formatCode>General</c:formatCode>
                <c:ptCount val="19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12-A644-9AAD-494B06C0B5CD}"/>
            </c:ext>
          </c:extLst>
        </c:ser>
        <c:ser>
          <c:idx val="1"/>
          <c:order val="1"/>
          <c:tx>
            <c:strRef>
              <c:f>Sheet5!$AH$116</c:f>
              <c:strCache>
                <c:ptCount val="1"/>
                <c:pt idx="0">
                  <c:v>Insertion Site</c:v>
                </c:pt>
              </c:strCache>
            </c:strRef>
          </c:tx>
          <c:spPr>
            <a:ln w="9525" cap="rnd">
              <a:noFill/>
              <a:prstDash val="dash"/>
              <a:round/>
            </a:ln>
            <a:effectLst/>
          </c:spPr>
          <c:marker>
            <c:symbol val="none"/>
          </c:marker>
          <c:cat>
            <c:numRef>
              <c:f>Sheet5!$AF$117:$AF$135</c:f>
              <c:numCache>
                <c:formatCode>mmm\-yy</c:formatCode>
                <c:ptCount val="19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</c:numCache>
            </c:numRef>
          </c:cat>
          <c:val>
            <c:numRef>
              <c:f>Sheet5!$AH$117:$AH$135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2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</c:v>
                </c:pt>
                <c:pt idx="13">
                  <c:v>1</c:v>
                </c:pt>
                <c:pt idx="14">
                  <c:v>0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12-A644-9AAD-494B06C0B5CD}"/>
            </c:ext>
          </c:extLst>
        </c:ser>
        <c:ser>
          <c:idx val="2"/>
          <c:order val="2"/>
          <c:tx>
            <c:strRef>
              <c:f>Sheet5!$AI$116</c:f>
              <c:strCache>
                <c:ptCount val="1"/>
                <c:pt idx="0">
                  <c:v>Infection</c:v>
                </c:pt>
              </c:strCache>
            </c:strRef>
          </c:tx>
          <c:spPr>
            <a:ln w="9525" cap="rnd">
              <a:noFill/>
              <a:prstDash val="dash"/>
              <a:round/>
            </a:ln>
            <a:effectLst/>
          </c:spPr>
          <c:marker>
            <c:symbol val="none"/>
          </c:marker>
          <c:dPt>
            <c:idx val="1"/>
            <c:marker>
              <c:symbol val="diamond"/>
              <c:size val="3"/>
            </c:marker>
            <c:bubble3D val="0"/>
            <c:extLst>
              <c:ext xmlns:c16="http://schemas.microsoft.com/office/drawing/2014/chart" uri="{C3380CC4-5D6E-409C-BE32-E72D297353CC}">
                <c16:uniqueId val="{00000002-7C12-A644-9AAD-494B06C0B5CD}"/>
              </c:ext>
            </c:extLst>
          </c:dPt>
          <c:cat>
            <c:numRef>
              <c:f>Sheet5!$AF$117:$AF$135</c:f>
              <c:numCache>
                <c:formatCode>mmm\-yy</c:formatCode>
                <c:ptCount val="19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</c:numCache>
            </c:numRef>
          </c:cat>
          <c:val>
            <c:numRef>
              <c:f>Sheet5!$AI$117:$AI$135</c:f>
              <c:numCache>
                <c:formatCode>General</c:formatCode>
                <c:ptCount val="19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C12-A644-9AAD-494B06C0B5CD}"/>
            </c:ext>
          </c:extLst>
        </c:ser>
        <c:ser>
          <c:idx val="3"/>
          <c:order val="3"/>
          <c:tx>
            <c:strRef>
              <c:f>Sheet5!$AJ$116</c:f>
              <c:strCache>
                <c:ptCount val="1"/>
                <c:pt idx="0">
                  <c:v>Not wearing</c:v>
                </c:pt>
              </c:strCache>
            </c:strRef>
          </c:tx>
          <c:spPr>
            <a:ln w="9525" cap="rnd">
              <a:noFill/>
              <a:prstDash val="dash"/>
              <a:round/>
            </a:ln>
            <a:effectLst/>
          </c:spPr>
          <c:marker>
            <c:symbol val="none"/>
          </c:marker>
          <c:cat>
            <c:numRef>
              <c:f>Sheet5!$AF$117:$AF$135</c:f>
              <c:numCache>
                <c:formatCode>mmm\-yy</c:formatCode>
                <c:ptCount val="19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</c:numCache>
            </c:numRef>
          </c:cat>
          <c:val>
            <c:numRef>
              <c:f>Sheet5!$AJ$117:$AJ$135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2</c:v>
                </c:pt>
                <c:pt idx="18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C12-A644-9AAD-494B06C0B5CD}"/>
            </c:ext>
          </c:extLst>
        </c:ser>
        <c:ser>
          <c:idx val="4"/>
          <c:order val="4"/>
          <c:tx>
            <c:strRef>
              <c:f>Sheet5!$AK$116</c:f>
              <c:strCache>
                <c:ptCount val="1"/>
                <c:pt idx="0">
                  <c:v>Noncompliance</c:v>
                </c:pt>
              </c:strCache>
            </c:strRef>
          </c:tx>
          <c:spPr>
            <a:ln w="9525" cap="rnd">
              <a:noFill/>
              <a:prstDash val="dash"/>
              <a:round/>
            </a:ln>
            <a:effectLst/>
          </c:spPr>
          <c:marker>
            <c:symbol val="none"/>
          </c:marker>
          <c:cat>
            <c:numRef>
              <c:f>Sheet5!$AF$117:$AF$135</c:f>
              <c:numCache>
                <c:formatCode>mmm\-yy</c:formatCode>
                <c:ptCount val="19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</c:numCache>
            </c:numRef>
          </c:cat>
          <c:val>
            <c:numRef>
              <c:f>Sheet5!$AK$117:$AK$135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C12-A644-9AAD-494B06C0B5CD}"/>
            </c:ext>
          </c:extLst>
        </c:ser>
        <c:ser>
          <c:idx val="5"/>
          <c:order val="5"/>
          <c:tx>
            <c:strRef>
              <c:f>Sheet5!$AL$116</c:f>
              <c:strCache>
                <c:ptCount val="1"/>
                <c:pt idx="0">
                  <c:v>Total Pump</c:v>
                </c:pt>
              </c:strCache>
            </c:strRef>
          </c:tx>
          <c:spPr>
            <a:ln w="9525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diamond"/>
            <c:size val="3"/>
            <c:spPr>
              <a:solidFill>
                <a:schemeClr val="tx1"/>
              </a:solidFill>
              <a:ln>
                <a:noFill/>
              </a:ln>
            </c:spPr>
          </c:marker>
          <c:cat>
            <c:numRef>
              <c:f>Sheet5!$AF$117:$AF$135</c:f>
              <c:numCache>
                <c:formatCode>mmm\-yy</c:formatCode>
                <c:ptCount val="19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</c:numCache>
            </c:numRef>
          </c:cat>
          <c:val>
            <c:numRef>
              <c:f>Sheet5!$AL$117:$AL$135</c:f>
              <c:numCache>
                <c:formatCode>General</c:formatCode>
                <c:ptCount val="19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4</c:v>
                </c:pt>
                <c:pt idx="7">
                  <c:v>7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1</c:v>
                </c:pt>
                <c:pt idx="14">
                  <c:v>3</c:v>
                </c:pt>
                <c:pt idx="15">
                  <c:v>4</c:v>
                </c:pt>
                <c:pt idx="16">
                  <c:v>3</c:v>
                </c:pt>
                <c:pt idx="17">
                  <c:v>4</c:v>
                </c:pt>
                <c:pt idx="18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C12-A644-9AAD-494B06C0B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74654159"/>
        <c:axId val="1675341759"/>
      </c:lineChart>
      <c:dateAx>
        <c:axId val="1674654159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341759"/>
        <c:crosses val="autoZero"/>
        <c:auto val="1"/>
        <c:lblOffset val="100"/>
        <c:baseTimeUnit val="months"/>
      </c:dateAx>
      <c:valAx>
        <c:axId val="167534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#</a:t>
                </a:r>
                <a:r>
                  <a:rPr lang="en-US" sz="1200" b="0" baseline="0"/>
                  <a:t> of admissions</a:t>
                </a:r>
                <a:endParaRPr lang="en-US" sz="1200" b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4654159"/>
        <c:crosses val="autoZero"/>
        <c:crossBetween val="between"/>
      </c:valAx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DKA in Pump Users March 2024- July 2024</a:t>
            </a:r>
          </a:p>
        </c:rich>
      </c:tx>
      <c:layout>
        <c:manualLayout>
          <c:xMode val="edge"/>
          <c:yMode val="edge"/>
          <c:x val="0.36106618537723845"/>
          <c:y val="2.46059178201094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4765723498365936"/>
          <c:y val="0.12023066594850972"/>
          <c:w val="0.58022966463936032"/>
          <c:h val="0.8520876765038671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D8616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82-274A-B5B1-2EA623C8027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82-274A-B5B1-2EA623C80277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82-274A-B5B1-2EA623C8027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82-274A-B5B1-2EA623C80277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382-274A-B5B1-2EA623C802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Sheet5!$BG$44:$BG$48</c:f>
              <c:strCache>
                <c:ptCount val="5"/>
                <c:pt idx="0">
                  <c:v>Pump</c:v>
                </c:pt>
                <c:pt idx="1">
                  <c:v>Infection</c:v>
                </c:pt>
                <c:pt idx="2">
                  <c:v>Not Wearing</c:v>
                </c:pt>
                <c:pt idx="3">
                  <c:v>Noncomplaince</c:v>
                </c:pt>
                <c:pt idx="4">
                  <c:v>Insertion Site</c:v>
                </c:pt>
              </c:strCache>
            </c:strRef>
          </c:cat>
          <c:val>
            <c:numRef>
              <c:f>Sheet5!$BH$44:$BH$48</c:f>
              <c:numCache>
                <c:formatCode>0%</c:formatCode>
                <c:ptCount val="5"/>
                <c:pt idx="0">
                  <c:v>0.18181818181818182</c:v>
                </c:pt>
                <c:pt idx="1">
                  <c:v>0.18181818181818182</c:v>
                </c:pt>
                <c:pt idx="2">
                  <c:v>0.27272727272727271</c:v>
                </c:pt>
                <c:pt idx="3">
                  <c:v>9.0909090909090912E-2</c:v>
                </c:pt>
                <c:pt idx="4">
                  <c:v>0.27272727272727271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82-274A-B5B1-2EA623C8027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DKA in Pump Users March 2025- July 2025</a:t>
            </a:r>
          </a:p>
        </c:rich>
      </c:tx>
      <c:layout>
        <c:manualLayout>
          <c:xMode val="edge"/>
          <c:yMode val="edge"/>
          <c:x val="0.36139562465339076"/>
          <c:y val="1.515242624944282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D8616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CD-0F4B-9C4F-B756077A57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CD-0F4B-9C4F-B756077A5782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CD-0F4B-9C4F-B756077A57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CCD-0F4B-9C4F-B756077A5782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CCD-0F4B-9C4F-B756077A57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Sheet5!$BG$28:$BG$32</c:f>
              <c:strCache>
                <c:ptCount val="5"/>
                <c:pt idx="0">
                  <c:v>Pump</c:v>
                </c:pt>
                <c:pt idx="1">
                  <c:v>Infection</c:v>
                </c:pt>
                <c:pt idx="2">
                  <c:v>Not Wearing</c:v>
                </c:pt>
                <c:pt idx="3">
                  <c:v>Pump Upkeep Failure</c:v>
                </c:pt>
                <c:pt idx="4">
                  <c:v>Insertion Site</c:v>
                </c:pt>
              </c:strCache>
            </c:strRef>
          </c:cat>
          <c:val>
            <c:numRef>
              <c:f>Sheet5!$BH$28:$BH$32</c:f>
              <c:numCache>
                <c:formatCode>0%</c:formatCode>
                <c:ptCount val="5"/>
                <c:pt idx="0">
                  <c:v>0.16666666666666666</c:v>
                </c:pt>
                <c:pt idx="1">
                  <c:v>5.5555555555555552E-2</c:v>
                </c:pt>
                <c:pt idx="2">
                  <c:v>0.33333333333333331</c:v>
                </c:pt>
                <c:pt idx="3">
                  <c:v>0.33333333333333331</c:v>
                </c:pt>
                <c:pt idx="4">
                  <c:v>0.1111111111111111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CCD-0F4B-9C4F-B756077A578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layout>
        <c:manualLayout>
          <c:xMode val="edge"/>
          <c:yMode val="edge"/>
          <c:x val="0"/>
          <c:y val="0.19926896105420799"/>
          <c:w val="0.29903683395825942"/>
          <c:h val="0.75432118562127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DKA by Cause in Pump Users : March-July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Sheet5!$BH$76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Sheet5!$BG$77:$BG$81</c:f>
              <c:strCache>
                <c:ptCount val="5"/>
                <c:pt idx="0">
                  <c:v>Pump</c:v>
                </c:pt>
                <c:pt idx="1">
                  <c:v>Infection</c:v>
                </c:pt>
                <c:pt idx="2">
                  <c:v>Not Wearing</c:v>
                </c:pt>
                <c:pt idx="3">
                  <c:v>Pump Upkeep Failure</c:v>
                </c:pt>
                <c:pt idx="4">
                  <c:v>Insertion Site</c:v>
                </c:pt>
              </c:strCache>
            </c:strRef>
          </c:cat>
          <c:val>
            <c:numRef>
              <c:f>Sheet5!$BH$77:$BH$81</c:f>
              <c:numCache>
                <c:formatCode>0%</c:formatCode>
                <c:ptCount val="5"/>
                <c:pt idx="0">
                  <c:v>0.18</c:v>
                </c:pt>
                <c:pt idx="1">
                  <c:v>0.18</c:v>
                </c:pt>
                <c:pt idx="2">
                  <c:v>0.27</c:v>
                </c:pt>
                <c:pt idx="3">
                  <c:v>0.21</c:v>
                </c:pt>
                <c:pt idx="4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B0-3F4C-B036-23A29AD943F9}"/>
            </c:ext>
          </c:extLst>
        </c:ser>
        <c:ser>
          <c:idx val="1"/>
          <c:order val="1"/>
          <c:tx>
            <c:strRef>
              <c:f>Sheet5!$BI$76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Sheet5!$BG$77:$BG$81</c:f>
              <c:strCache>
                <c:ptCount val="5"/>
                <c:pt idx="0">
                  <c:v>Pump</c:v>
                </c:pt>
                <c:pt idx="1">
                  <c:v>Infection</c:v>
                </c:pt>
                <c:pt idx="2">
                  <c:v>Not Wearing</c:v>
                </c:pt>
                <c:pt idx="3">
                  <c:v>Pump Upkeep Failure</c:v>
                </c:pt>
                <c:pt idx="4">
                  <c:v>Insertion Site</c:v>
                </c:pt>
              </c:strCache>
            </c:strRef>
          </c:cat>
          <c:val>
            <c:numRef>
              <c:f>Sheet5!$BI$77:$BI$81</c:f>
              <c:numCache>
                <c:formatCode>0%</c:formatCode>
                <c:ptCount val="5"/>
                <c:pt idx="0">
                  <c:v>0.16666666666666666</c:v>
                </c:pt>
                <c:pt idx="1">
                  <c:v>5.5555555555555552E-2</c:v>
                </c:pt>
                <c:pt idx="2">
                  <c:v>0.33333333333333331</c:v>
                </c:pt>
                <c:pt idx="3">
                  <c:v>0.33333333333333331</c:v>
                </c:pt>
                <c:pt idx="4">
                  <c:v>0.1111111111111111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B0-3F4C-B036-23A29AD94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3179344"/>
        <c:axId val="995030415"/>
      </c:barChart>
      <c:catAx>
        <c:axId val="42317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5030415"/>
        <c:crosses val="autoZero"/>
        <c:auto val="1"/>
        <c:lblAlgn val="ctr"/>
        <c:lblOffset val="100"/>
        <c:noMultiLvlLbl val="0"/>
      </c:catAx>
      <c:valAx>
        <c:axId val="995030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179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Sheet5!$AH$116</c:f>
              <c:strCache>
                <c:ptCount val="1"/>
                <c:pt idx="0">
                  <c:v>Insertion Site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Sheet5!$AF$117:$AF$135</c:f>
              <c:numCache>
                <c:formatCode>mmm\-yy</c:formatCode>
                <c:ptCount val="19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</c:numCache>
            </c:numRef>
          </c:cat>
          <c:val>
            <c:numRef>
              <c:f>Sheet5!$AH$117:$AH$135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2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</c:v>
                </c:pt>
                <c:pt idx="13">
                  <c:v>1</c:v>
                </c:pt>
                <c:pt idx="14">
                  <c:v>0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6A-AB47-9351-6CD44AF48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6371696"/>
        <c:axId val="236683376"/>
      </c:lineChart>
      <c:dateAx>
        <c:axId val="23637169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683376"/>
        <c:crosses val="autoZero"/>
        <c:auto val="1"/>
        <c:lblOffset val="100"/>
        <c:baseTimeUnit val="months"/>
      </c:dateAx>
      <c:valAx>
        <c:axId val="23668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371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Sheet5!$AG$116</c:f>
              <c:strCache>
                <c:ptCount val="1"/>
                <c:pt idx="0">
                  <c:v>Pump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Sheet5!$AF$117:$AF$135</c:f>
              <c:numCache>
                <c:formatCode>mmm\-yy</c:formatCode>
                <c:ptCount val="19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</c:numCache>
            </c:numRef>
          </c:cat>
          <c:val>
            <c:numRef>
              <c:f>Sheet5!$AG$117:$AG$135</c:f>
              <c:numCache>
                <c:formatCode>General</c:formatCode>
                <c:ptCount val="19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21-6D4B-A556-E164A030E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6461952"/>
        <c:axId val="235959216"/>
      </c:lineChart>
      <c:dateAx>
        <c:axId val="23646195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5959216"/>
        <c:crosses val="autoZero"/>
        <c:auto val="1"/>
        <c:lblOffset val="100"/>
        <c:baseTimeUnit val="months"/>
      </c:dateAx>
      <c:valAx>
        <c:axId val="23595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46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Sheet5!$AI$116</c:f>
              <c:strCache>
                <c:ptCount val="1"/>
                <c:pt idx="0">
                  <c:v>Infection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Sheet5!$AF$117:$AF$135</c:f>
              <c:numCache>
                <c:formatCode>mmm\-yy</c:formatCode>
                <c:ptCount val="19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</c:numCache>
            </c:numRef>
          </c:cat>
          <c:val>
            <c:numRef>
              <c:f>Sheet5!$AI$117:$AI$135</c:f>
              <c:numCache>
                <c:formatCode>General</c:formatCode>
                <c:ptCount val="19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1C-F849-8917-81BAE16CD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6259872"/>
        <c:axId val="236435152"/>
      </c:lineChart>
      <c:dateAx>
        <c:axId val="23625987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435152"/>
        <c:crosses val="autoZero"/>
        <c:auto val="1"/>
        <c:lblOffset val="100"/>
        <c:baseTimeUnit val="months"/>
      </c:dateAx>
      <c:valAx>
        <c:axId val="23643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259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Sheet5!$AJ$116</c:f>
              <c:strCache>
                <c:ptCount val="1"/>
                <c:pt idx="0">
                  <c:v>Not wearing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Sheet5!$AF$117:$AF$135</c:f>
              <c:numCache>
                <c:formatCode>mmm\-yy</c:formatCode>
                <c:ptCount val="19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</c:numCache>
            </c:numRef>
          </c:cat>
          <c:val>
            <c:numRef>
              <c:f>Sheet5!$AJ$117:$AJ$135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2</c:v>
                </c:pt>
                <c:pt idx="18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B2-6A40-B836-184E029419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9775120"/>
        <c:axId val="919776832"/>
      </c:lineChart>
      <c:dateAx>
        <c:axId val="91977512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9776832"/>
        <c:crosses val="autoZero"/>
        <c:auto val="1"/>
        <c:lblOffset val="100"/>
        <c:baseTimeUnit val="months"/>
      </c:dateAx>
      <c:valAx>
        <c:axId val="91977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9775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Sheet5!$AK$116</c:f>
              <c:strCache>
                <c:ptCount val="1"/>
                <c:pt idx="0">
                  <c:v>Noncompliance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Sheet5!$AF$117:$AF$135</c:f>
              <c:numCache>
                <c:formatCode>mmm\-yy</c:formatCode>
                <c:ptCount val="19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</c:numCache>
            </c:numRef>
          </c:cat>
          <c:val>
            <c:numRef>
              <c:f>Sheet5!$AK$117:$AK$135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CB-914E-80BD-A6597FF522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9672176"/>
        <c:axId val="919673888"/>
      </c:lineChart>
      <c:dateAx>
        <c:axId val="9196721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9673888"/>
        <c:crosses val="autoZero"/>
        <c:auto val="1"/>
        <c:lblOffset val="100"/>
        <c:baseTimeUnit val="months"/>
      </c:dateAx>
      <c:valAx>
        <c:axId val="91967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9672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29982-4BC9-496A-8174-A225084529EB}" type="datetimeFigureOut"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5CEDA-DE63-49DB-B8CE-CD301175C95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06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2A16-E831-4982-B14D-4D072FE2BF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88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Used inpatient and outpatient by our pediatric colleagues.  Standard location helps RN/RD CDCES and inpatient team know pump setting.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62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20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07155-D71D-420A-AAAB-EF2520FD62D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4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s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9274" y="914400"/>
            <a:ext cx="5257800" cy="4876800"/>
          </a:xfrm>
        </p:spPr>
        <p:txBody>
          <a:bodyPr>
            <a:noAutofit/>
          </a:bodyPr>
          <a:lstStyle>
            <a:lvl1pPr>
              <a:buClr>
                <a:srgbClr val="52CAE0"/>
              </a:buClr>
              <a:buSzPct val="125000"/>
              <a:defRPr>
                <a:solidFill>
                  <a:srgbClr val="47606D"/>
                </a:solidFill>
              </a:defRPr>
            </a:lvl1pPr>
            <a:lvl2pPr marL="685799" indent="-342900"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defRPr>
                <a:solidFill>
                  <a:srgbClr val="47606D"/>
                </a:solidFill>
              </a:defRPr>
            </a:lvl2pPr>
            <a:lvl3pPr marL="891538" indent="-205738"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defRPr>
                <a:solidFill>
                  <a:srgbClr val="47606D"/>
                </a:solidFill>
              </a:defRPr>
            </a:lvl3pPr>
            <a:lvl4pPr marL="1266092" indent="-237392"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defRPr>
                <a:solidFill>
                  <a:srgbClr val="47606D"/>
                </a:solidFill>
              </a:defRPr>
            </a:lvl4pPr>
            <a:lvl5pPr marL="1608992" indent="-237392"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defRPr>
                <a:solidFill>
                  <a:srgbClr val="47606D"/>
                </a:solidFill>
              </a:defRPr>
            </a:lvl5pPr>
            <a:lvl6pPr marL="1988817" indent="-274317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6263640" y="914400"/>
            <a:ext cx="5257800" cy="4876800"/>
          </a:xfrm>
        </p:spPr>
        <p:txBody>
          <a:bodyPr>
            <a:noAutofit/>
          </a:bodyPr>
          <a:lstStyle>
            <a:lvl1pPr>
              <a:buClr>
                <a:srgbClr val="52CAE0"/>
              </a:buClr>
              <a:buSzPct val="125000"/>
              <a:defRPr>
                <a:solidFill>
                  <a:srgbClr val="47606D"/>
                </a:solidFill>
              </a:defRPr>
            </a:lvl1pPr>
            <a:lvl2pPr marL="685799" indent="-342900"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defRPr>
                <a:solidFill>
                  <a:srgbClr val="47606D"/>
                </a:solidFill>
              </a:defRPr>
            </a:lvl2pPr>
            <a:lvl3pPr marL="891538" indent="-205738"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defRPr>
                <a:solidFill>
                  <a:srgbClr val="47606D"/>
                </a:solidFill>
              </a:defRPr>
            </a:lvl3pPr>
            <a:lvl4pPr marL="1266092" indent="-237392"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defRPr>
                <a:solidFill>
                  <a:srgbClr val="47606D"/>
                </a:solidFill>
              </a:defRPr>
            </a:lvl4pPr>
            <a:lvl5pPr marL="1608992" indent="-237392"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defRPr>
                <a:solidFill>
                  <a:srgbClr val="47606D"/>
                </a:solidFill>
              </a:defRPr>
            </a:lvl5pPr>
            <a:lvl6pPr marL="1988817" indent="-274317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A361F-9EAB-B64D-8795-E7A20B30FD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5" y="5878285"/>
            <a:ext cx="1665515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89566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D8A05-3CFD-0145-B20E-A39ADC58692B}"/>
              </a:ext>
            </a:extLst>
          </p:cNvPr>
          <p:cNvSpPr txBox="1"/>
          <p:nvPr userDrawn="1"/>
        </p:nvSpPr>
        <p:spPr>
          <a:xfrm>
            <a:off x="6897757" y="993913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51FF9-3593-6341-A38B-6B4BEACE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2CC1-996B-E345-A007-C7C5B0E1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F1DF0-5259-B140-98C8-5A22FFC95A09}"/>
              </a:ext>
            </a:extLst>
          </p:cNvPr>
          <p:cNvSpPr txBox="1"/>
          <p:nvPr userDrawn="1"/>
        </p:nvSpPr>
        <p:spPr>
          <a:xfrm>
            <a:off x="6972300" y="2486025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D989026-D407-2E48-BC47-EA2C3ADECD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4" y="412749"/>
            <a:ext cx="11268074" cy="101441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Agenda page headline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E7CF021-F4B6-BF4D-AD8E-E02B8EDE1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687513"/>
            <a:ext cx="11268075" cy="4370387"/>
          </a:xfrm>
        </p:spPr>
        <p:txBody>
          <a:bodyPr/>
          <a:lstStyle>
            <a:lvl1pPr>
              <a:spcAft>
                <a:spcPts val="800"/>
              </a:spcAft>
              <a:defRPr sz="2200" b="1">
                <a:solidFill>
                  <a:schemeClr val="accent3"/>
                </a:solidFill>
              </a:defRPr>
            </a:lvl1pPr>
            <a:lvl2pPr marL="2286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2pPr>
            <a:lvl3pPr marL="457200" indent="-228600">
              <a:spcAft>
                <a:spcPts val="800"/>
              </a:spcAft>
              <a:buFont typeface="System Font Regular"/>
              <a:buChar char="–"/>
              <a:defRPr/>
            </a:lvl3pPr>
            <a:lvl4pPr marL="228600" indent="-228600">
              <a:spcAft>
                <a:spcPts val="800"/>
              </a:spcAft>
              <a:buFont typeface="Arial" panose="020B0604020202020204" pitchFamily="34" charset="0"/>
              <a:buChar char="•"/>
              <a:defRPr/>
            </a:lvl4pPr>
            <a:lvl5pPr marL="457200" indent="-228600">
              <a:spcAft>
                <a:spcPts val="800"/>
              </a:spcAft>
              <a:buFont typeface="System Font Regular"/>
              <a:buChar char="–"/>
              <a:defRPr sz="1600"/>
            </a:lvl5pPr>
            <a:lvl6pPr>
              <a:spcAft>
                <a:spcPts val="800"/>
              </a:spcAft>
              <a:defRPr/>
            </a:lvl6pPr>
            <a:lvl7pPr>
              <a:spcAft>
                <a:spcPts val="800"/>
              </a:spcAft>
              <a:defRPr/>
            </a:lvl7pPr>
            <a:lvl8pPr>
              <a:spcAft>
                <a:spcPts val="800"/>
              </a:spcAft>
              <a:defRPr/>
            </a:lvl8pPr>
            <a:lvl9pPr>
              <a:spcAft>
                <a:spcPts val="80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2C2A95-FCAC-8F4A-9175-330EA002C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384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D4A6B7-AE00-5043-8502-D05D7B6F454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399A2-C462-D449-9EEC-9F1501F7D64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845C16D-74E6-9A43-A800-0A2FFFA73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4" y="412749"/>
            <a:ext cx="11268074" cy="1014414"/>
          </a:xfrm>
        </p:spPr>
        <p:txBody>
          <a:bodyPr/>
          <a:lstStyle/>
          <a:p>
            <a:r>
              <a:rPr lang="en-US"/>
              <a:t>Agenda page headline here 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679D7E77-FBAA-CF44-8346-2CCF326C2AA9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461963" y="1687513"/>
            <a:ext cx="11268074" cy="4370387"/>
          </a:xfrm>
          <a:solidFill>
            <a:schemeClr val="bg1">
              <a:lumMod val="85000"/>
            </a:schemeClr>
          </a:solidFill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2CCBE1-C059-7A41-A6C7-9F6576CD85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67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/3col_imag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5DE13-DF4F-A942-878B-B21B8A8A80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CDAC6-4F1D-1840-A371-F03E0AE68A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5B127E-EA11-EA45-9D40-80B92489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412749"/>
            <a:ext cx="7421562" cy="1014413"/>
          </a:xfrm>
        </p:spPr>
        <p:txBody>
          <a:bodyPr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BD7D3B-CB43-9044-B00D-999C9F7C3D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1" y="1687513"/>
            <a:ext cx="7415213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5E90A1-F8A2-FE43-B3E4-5D1DAF06AF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66100" y="412750"/>
            <a:ext cx="3563938" cy="5645150"/>
          </a:xfrm>
          <a:solidFill>
            <a:schemeClr val="bg1">
              <a:lumMod val="85000"/>
            </a:schemeClr>
          </a:solidFill>
        </p:spPr>
        <p:txBody>
          <a:bodyPr tIns="228600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04D099-202C-9E4E-BEB3-50A92487D4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48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32944-0232-2E42-81E7-BAEE331D861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DC3D60-959E-D249-994F-84185C526F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529E557C-5767-4847-B8BF-1A81B3688EE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964" y="1687513"/>
            <a:ext cx="11268073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7DBF42-FE64-264C-80DF-7CC1D3991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412749"/>
            <a:ext cx="11268074" cy="10144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4DDC-A39E-0940-B8C0-39F551A79D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96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5DE13-DF4F-A942-878B-B21B8A8A80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CDAC6-4F1D-1840-A371-F03E0AE68A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0C47D75-C1DF-8D4D-A586-D1D7EA17059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1488" y="1687513"/>
            <a:ext cx="5476875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BFD67E82-5546-DA4D-AD5D-1F463B538D4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48173" y="1687513"/>
            <a:ext cx="5476875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5B127E-EA11-EA45-9D40-80B92489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412749"/>
            <a:ext cx="11268074" cy="10144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846AE7-50CE-AF40-AA30-F8488C3230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20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79F241-E8FA-F745-9BE5-156FFA2874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BFD19-B1E2-6C47-BE5F-AD22398F148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65029DA-9E31-CA47-8E3A-62DA9B0C7A7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1488" y="1687513"/>
            <a:ext cx="3567111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2F23112B-A491-CE49-A4AA-F0D05F0A1A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17773" y="1687513"/>
            <a:ext cx="3567111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8EB0A0F7-9C92-9B49-A9A2-710AC68254E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178573" y="1687513"/>
            <a:ext cx="3567111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961D6F-79A5-AF46-8F4F-893761CE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A8760E-16C8-B741-82D5-7614407C11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67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col image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1BB64-6203-9140-924D-D6A4F4D87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788" y="4291013"/>
            <a:ext cx="3567110" cy="1766887"/>
          </a:xfrm>
        </p:spPr>
        <p:txBody>
          <a:bodyPr/>
          <a:lstStyle>
            <a:lvl1pPr>
              <a:defRPr b="0" i="0"/>
            </a:lvl1pPr>
            <a:lvl2pPr>
              <a:defRPr sz="1800" b="1" i="0"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FD6EDBE-5706-3C4E-8E00-336772570F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6272" y="4291013"/>
            <a:ext cx="3567429" cy="1766887"/>
          </a:xfrm>
        </p:spPr>
        <p:txBody>
          <a:bodyPr/>
          <a:lstStyle>
            <a:lvl1pPr>
              <a:defRPr b="0" i="0"/>
            </a:lvl1pPr>
            <a:lvl2pPr>
              <a:defRPr sz="1800" b="1" i="0"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A29C03E-EEC3-EA47-A2B3-9211C623CC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15790" y="4291013"/>
            <a:ext cx="3567429" cy="1766887"/>
          </a:xfrm>
        </p:spPr>
        <p:txBody>
          <a:bodyPr/>
          <a:lstStyle>
            <a:lvl1pPr>
              <a:defRPr b="0" i="0"/>
            </a:lvl1pPr>
            <a:lvl2pPr>
              <a:defRPr sz="1800" b="1" i="0"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A911A0-E501-294A-88CA-43122993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144E141-F42D-EB43-8EC1-99CDBC44224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84267C8-FC93-A24D-93DE-9B40EAEF7A9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0E4D576-11CF-A148-8ABB-9F940BB99E01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8788" y="1687513"/>
            <a:ext cx="3567112" cy="235743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ECEFF7E-1DAA-4A4A-9C04-211781BFE5DD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19588" y="1687513"/>
            <a:ext cx="3567112" cy="235743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455B716-4AE0-854B-AA1C-77190C35FB9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63454" y="1687513"/>
            <a:ext cx="3567112" cy="235743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CF5CB4-873A-F84A-93E8-05A8612BF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1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col image captions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5CCD431-4702-274F-AA13-35883D5B67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2926" y="1687513"/>
            <a:ext cx="3567111" cy="235694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9A9EDD0-3BF3-BB44-B8E0-0ED68D13F9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8790" y="1687513"/>
            <a:ext cx="3567110" cy="235694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1BB64-6203-9140-924D-D6A4F4D87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788" y="4291013"/>
            <a:ext cx="3567110" cy="17668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sz="1800" b="1" i="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AB026BD-6827-2946-87B8-A1F7848DF9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12444" y="1687513"/>
            <a:ext cx="3567111" cy="235694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A911A0-E501-294A-88CA-43122993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76FD3D01-4FD7-6049-88A9-3A61B1C9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BE9F8CB1-004F-FB4E-917C-1F105BC254A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43650"/>
            <a:ext cx="3844926" cy="20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Confidential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9582925-D5DB-3248-9C91-7736C365A0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5893" y="4291013"/>
            <a:ext cx="3567110" cy="17668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sz="1800" b="1" i="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5CC192BF-FC35-F14B-AB13-E6250BE74FF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72998" y="4291013"/>
            <a:ext cx="3567110" cy="17668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sz="1800" b="1" i="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8B0045-FF3A-0146-BC1D-919C4205E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77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col image captions_cl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5CCD431-4702-274F-AA13-35883D5B67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2926" y="1687513"/>
            <a:ext cx="3567111" cy="235694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9A9EDD0-3BF3-BB44-B8E0-0ED68D13F9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8790" y="1687513"/>
            <a:ext cx="3567110" cy="235694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1BB64-6203-9140-924D-D6A4F4D87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788" y="4291013"/>
            <a:ext cx="3567110" cy="17668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sz="1800" b="1" i="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AB026BD-6827-2946-87B8-A1F7848DF9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12444" y="1687513"/>
            <a:ext cx="3567111" cy="235694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A911A0-E501-294A-88CA-43122993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76FD3D01-4FD7-6049-88A9-3A61B1C9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BE9F8CB1-004F-FB4E-917C-1F105BC254A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43650"/>
            <a:ext cx="3844926" cy="20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Confidential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9582925-D5DB-3248-9C91-7736C365A0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5893" y="4291013"/>
            <a:ext cx="3567110" cy="17668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sz="1800" b="1" i="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5CC192BF-FC35-F14B-AB13-E6250BE74FF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72998" y="4291013"/>
            <a:ext cx="3567110" cy="17668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 sz="1800" b="1" i="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A4C76B-3976-0646-A3E8-1E11CAAAC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40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79F241-E8FA-F745-9BE5-156FFA2874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BFD19-B1E2-6C47-BE5F-AD22398F148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1FE84D-74BB-474A-AFD2-6D1BBBF7C6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1687513"/>
            <a:ext cx="2581275" cy="4370387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3E394FD-5E38-1F4C-89C3-90B249C84D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70054" y="1687513"/>
            <a:ext cx="2581275" cy="4370387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34DA82A-D524-EF48-B3AA-188A961ADA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8165" y="1687513"/>
            <a:ext cx="2581275" cy="4370387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9A56579-7A7B-7D4D-B5A2-E8A1324C22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48995" y="1687513"/>
            <a:ext cx="2581275" cy="4370387"/>
          </a:xfrm>
        </p:spPr>
        <p:txBody>
          <a:bodyPr/>
          <a:lstStyle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DD30CC-7F78-2C4D-9B22-326EF4CB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B823D7-B8D4-5849-AD34-EBF111710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9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"/>
          <p:cNvSpPr/>
          <p:nvPr/>
        </p:nvSpPr>
        <p:spPr>
          <a:xfrm>
            <a:off x="0" y="5962506"/>
            <a:ext cx="12192000" cy="908194"/>
          </a:xfrm>
          <a:prstGeom prst="rect">
            <a:avLst/>
          </a:prstGeom>
          <a:solidFill>
            <a:srgbClr val="3E4E8D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 sz="1800">
                <a:solidFill>
                  <a:srgbClr val="1BA2AC"/>
                </a:solidFill>
                <a:latin typeface="Hind Regular"/>
                <a:ea typeface="Hind Regular"/>
                <a:cs typeface="Hind Regular"/>
                <a:sym typeface="Hind Regular"/>
              </a:defRPr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BAD7F-97A3-A549-8DD2-3F48709C6F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5EDA66-8AEA-0C45-845A-C94FE84991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71" y="781955"/>
            <a:ext cx="6433458" cy="42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6999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_imag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5DE13-DF4F-A942-878B-B21B8A8A80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CDAC6-4F1D-1840-A371-F03E0AE68A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5B127E-EA11-EA45-9D40-80B92489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638" y="412750"/>
            <a:ext cx="5486400" cy="1019142"/>
          </a:xfrm>
        </p:spPr>
        <p:txBody>
          <a:bodyPr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BD7D3B-CB43-9044-B00D-999C9F7C3D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3638" y="1687513"/>
            <a:ext cx="5486399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5E90A1-F8A2-FE43-B3E4-5D1DAF06AF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5948363" cy="6057899"/>
          </a:xfrm>
          <a:solidFill>
            <a:schemeClr val="bg1">
              <a:lumMod val="85000"/>
            </a:schemeClr>
          </a:solidFill>
        </p:spPr>
        <p:txBody>
          <a:bodyPr tIns="228600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923F21-C1B3-734F-A4D1-41118A87F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08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col_4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5DE13-DF4F-A942-878B-B21B8A8A80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CDAC6-4F1D-1840-A371-F03E0AE68A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5B127E-EA11-EA45-9D40-80B92489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412750"/>
            <a:ext cx="5486399" cy="1022350"/>
          </a:xfrm>
        </p:spPr>
        <p:txBody>
          <a:bodyPr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BD7D3B-CB43-9044-B00D-999C9F7C3D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1963" y="1687513"/>
            <a:ext cx="5486400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5E90A1-F8A2-FE43-B3E4-5D1DAF06AF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3637" y="2612570"/>
            <a:ext cx="2602365" cy="3445329"/>
          </a:xfrm>
          <a:solidFill>
            <a:schemeClr val="bg1">
              <a:lumMod val="85000"/>
            </a:schemeClr>
          </a:solidFill>
        </p:spPr>
        <p:txBody>
          <a:bodyPr tIns="20116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E477FD2-DB71-C54A-8D89-EDB670EF316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27671" y="4212771"/>
            <a:ext cx="2602365" cy="1845128"/>
          </a:xfrm>
          <a:solidFill>
            <a:schemeClr val="bg1">
              <a:lumMod val="85000"/>
            </a:schemeClr>
          </a:solidFill>
        </p:spPr>
        <p:txBody>
          <a:bodyPr tIns="11887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A5C46A3-094F-4945-BE91-20EA84C959A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3637" y="412750"/>
            <a:ext cx="2602365" cy="1914069"/>
          </a:xfrm>
          <a:solidFill>
            <a:schemeClr val="bg1">
              <a:lumMod val="85000"/>
            </a:schemeClr>
          </a:solidFill>
        </p:spPr>
        <p:txBody>
          <a:bodyPr tIns="12801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F8AB093-651D-D448-87E3-F4BA5092B9D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27671" y="412750"/>
            <a:ext cx="2602365" cy="3511062"/>
          </a:xfrm>
          <a:solidFill>
            <a:schemeClr val="bg1">
              <a:lumMod val="85000"/>
            </a:schemeClr>
          </a:solidFill>
        </p:spPr>
        <p:txBody>
          <a:bodyPr tIns="21031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D782C6-51CC-B94C-86B1-DE4704EF54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06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/3col_imageR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5DE13-DF4F-A942-878B-B21B8A8A80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CDAC6-4F1D-1840-A371-F03E0AE68A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r>
              <a:rPr lang="en-US"/>
              <a:t>Confidential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5B127E-EA11-EA45-9D40-80B92489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412749"/>
            <a:ext cx="7421562" cy="1014413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BD7D3B-CB43-9044-B00D-999C9F7C3D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1963" y="1687513"/>
            <a:ext cx="7421562" cy="4370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/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5E90A1-F8A2-FE43-B3E4-5D1DAF06AF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66100" y="412750"/>
            <a:ext cx="4025900" cy="5645150"/>
          </a:xfrm>
          <a:solidFill>
            <a:schemeClr val="bg1">
              <a:lumMod val="85000"/>
            </a:schemeClr>
          </a:solidFill>
        </p:spPr>
        <p:txBody>
          <a:bodyPr tIns="228600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F055B-8CA4-724A-A99F-B0FF8979DC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20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/3col_imageR_cl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5DE13-DF4F-A942-878B-B21B8A8A80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CDAC6-4F1D-1840-A371-F03E0AE68A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r>
              <a:rPr lang="en-US"/>
              <a:t>Confidential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5B127E-EA11-EA45-9D40-80B92489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412750"/>
            <a:ext cx="7421562" cy="102235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BD7D3B-CB43-9044-B00D-999C9F7C3D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1963" y="1687513"/>
            <a:ext cx="7421562" cy="4370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/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5E90A1-F8A2-FE43-B3E4-5D1DAF06AF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66100" y="412750"/>
            <a:ext cx="4025900" cy="5645150"/>
          </a:xfrm>
          <a:solidFill>
            <a:schemeClr val="bg1">
              <a:lumMod val="85000"/>
            </a:schemeClr>
          </a:solidFill>
        </p:spPr>
        <p:txBody>
          <a:bodyPr tIns="228600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A97166-C560-A544-B637-A11FCCC88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98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allout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ECABCB-F979-4545-B548-295C2B422473}"/>
              </a:ext>
            </a:extLst>
          </p:cNvPr>
          <p:cNvSpPr/>
          <p:nvPr userDrawn="1"/>
        </p:nvSpPr>
        <p:spPr bwMode="auto">
          <a:xfrm>
            <a:off x="0" y="0"/>
            <a:ext cx="40259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95D118-7FF6-5443-B179-FAF02054009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3234614-3A4F-AE41-B291-DC511EB9C0D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D706A32-3AAA-5347-9F6D-D5115ED0F2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08475" y="1687513"/>
            <a:ext cx="7421563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3FDCD27-E56F-4E4C-B87B-5A241A633B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08474" y="412750"/>
            <a:ext cx="7421561" cy="1025278"/>
          </a:xfrm>
        </p:spPr>
        <p:txBody>
          <a:bodyPr tIns="0" anchor="t" anchorCtr="0"/>
          <a:lstStyle>
            <a:lvl1pPr>
              <a:lnSpc>
                <a:spcPct val="100000"/>
              </a:lnSpc>
              <a:spcAft>
                <a:spcPts val="0"/>
              </a:spcAft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ts val="3400"/>
              </a:lnSpc>
              <a:spcAft>
                <a:spcPts val="0"/>
              </a:spcAft>
              <a:defRPr sz="3200" b="1">
                <a:solidFill>
                  <a:schemeClr val="accent1"/>
                </a:solidFill>
              </a:defRPr>
            </a:lvl2pPr>
            <a:lvl3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3pPr>
            <a:lvl4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4pPr>
            <a:lvl5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5pPr>
            <a:lvl6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6pPr>
            <a:lvl7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7pPr>
            <a:lvl8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8pPr>
            <a:lvl9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A5FEF70-12D8-F345-AABA-8A9321BF56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1963" y="1687513"/>
            <a:ext cx="3563937" cy="4370387"/>
          </a:xfrm>
        </p:spPr>
        <p:txBody>
          <a:bodyPr r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/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BF4DFC67-0C7F-6341-993D-7C0F527CB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412749"/>
            <a:ext cx="3563936" cy="1025279"/>
          </a:xfrm>
        </p:spPr>
        <p:txBody>
          <a:bodyPr r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A7EE49-9FA1-8549-BCD6-B075E76E5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21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allout_c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ECABCB-F979-4545-B548-295C2B422473}"/>
              </a:ext>
            </a:extLst>
          </p:cNvPr>
          <p:cNvSpPr/>
          <p:nvPr userDrawn="1"/>
        </p:nvSpPr>
        <p:spPr bwMode="auto">
          <a:xfrm>
            <a:off x="0" y="0"/>
            <a:ext cx="40259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accent3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95D118-7FF6-5443-B179-FAF02054009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3234614-3A4F-AE41-B291-DC511EB9C0D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D706A32-3AAA-5347-9F6D-D5115ED0F2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08475" y="1687513"/>
            <a:ext cx="7421563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3FDCD27-E56F-4E4C-B87B-5A241A633B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08474" y="412750"/>
            <a:ext cx="7421561" cy="1019142"/>
          </a:xfrm>
        </p:spPr>
        <p:txBody>
          <a:bodyPr tIns="0" anchor="t" anchorCtr="0"/>
          <a:lstStyle>
            <a:lvl1pPr>
              <a:lnSpc>
                <a:spcPct val="100000"/>
              </a:lnSpc>
              <a:spcAft>
                <a:spcPts val="0"/>
              </a:spcAft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ts val="3400"/>
              </a:lnSpc>
              <a:spcAft>
                <a:spcPts val="0"/>
              </a:spcAft>
              <a:defRPr sz="3200" b="1">
                <a:solidFill>
                  <a:schemeClr val="accent1"/>
                </a:solidFill>
              </a:defRPr>
            </a:lvl2pPr>
            <a:lvl3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3pPr>
            <a:lvl4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4pPr>
            <a:lvl5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5pPr>
            <a:lvl6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6pPr>
            <a:lvl7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7pPr>
            <a:lvl8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8pPr>
            <a:lvl9pPr marL="0" indent="0">
              <a:lnSpc>
                <a:spcPts val="3400"/>
              </a:lnSpc>
              <a:buFontTx/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A5FEF70-12D8-F345-AABA-8A9321BF56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1963" y="1687513"/>
            <a:ext cx="3563937" cy="4370387"/>
          </a:xfrm>
        </p:spPr>
        <p:txBody>
          <a:bodyPr r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BF4DFC67-0C7F-6341-993D-7C0F527CB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412750"/>
            <a:ext cx="3563936" cy="1019142"/>
          </a:xfrm>
        </p:spPr>
        <p:txBody>
          <a:bodyPr r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19473B-AE5E-4D42-8131-E4715F0F2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65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col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9A7A099-8FCD-F248-90AD-8AB09DA1ADC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8166099" y="1687513"/>
            <a:ext cx="3563937" cy="4370387"/>
          </a:xfrm>
          <a:pattFill prst="pct10">
            <a:fgClr>
              <a:schemeClr val="tx2"/>
            </a:fgClr>
            <a:bgClr>
              <a:schemeClr val="bg1"/>
            </a:bgClr>
          </a:pattFill>
        </p:spPr>
        <p:txBody>
          <a:bodyPr tIns="2468880"/>
          <a:lstStyle>
            <a:lvl1pPr algn="ctr">
              <a:defRPr b="0" i="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97DF7-737E-674E-8C8C-A9F6B6F81AF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B04AD2-63CC-544C-8144-D8940E62B5A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6626077-5E3D-2645-9458-6002601FE51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1488" y="1687513"/>
            <a:ext cx="7412037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C29201-7D57-2347-BBDF-E3000BA3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0D8EFC-42A5-7440-9297-963B80C67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5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312" y="1427163"/>
            <a:ext cx="7421563" cy="2076433"/>
          </a:xfrm>
          <a:noFill/>
        </p:spPr>
        <p:txBody>
          <a:bodyPr lIns="0" tIns="0" rIns="731520" bIns="0" anchor="ctr" anchorCtr="0"/>
          <a:lstStyle>
            <a:lvl1pPr>
              <a:lnSpc>
                <a:spcPct val="100000"/>
              </a:lnSpc>
              <a:defRPr sz="3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2D8A05-3CFD-0145-B20E-A39ADC58692B}"/>
              </a:ext>
            </a:extLst>
          </p:cNvPr>
          <p:cNvSpPr txBox="1"/>
          <p:nvPr userDrawn="1"/>
        </p:nvSpPr>
        <p:spPr>
          <a:xfrm>
            <a:off x="6897757" y="993913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51FF9-3593-6341-A38B-6B4BEACE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2CC1-996B-E345-A007-C7C5B0E1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F1DF0-5259-B140-98C8-5A22FFC95A09}"/>
              </a:ext>
            </a:extLst>
          </p:cNvPr>
          <p:cNvSpPr txBox="1"/>
          <p:nvPr userDrawn="1"/>
        </p:nvSpPr>
        <p:spPr>
          <a:xfrm>
            <a:off x="6972300" y="2486025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D7CA492-3955-4A43-AB33-485DEE348D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38375" y="3503596"/>
            <a:ext cx="2251499" cy="1038667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/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- Click to edit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FAF9A21D-B748-B342-A98D-DF27CBA04F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611" y="1050925"/>
            <a:ext cx="2856982" cy="3495369"/>
          </a:xfrm>
          <a:custGeom>
            <a:avLst/>
            <a:gdLst>
              <a:gd name="connsiteX0" fmla="*/ 0 w 2856982"/>
              <a:gd name="connsiteY0" fmla="*/ 0 h 3495369"/>
              <a:gd name="connsiteX1" fmla="*/ 2856982 w 2856982"/>
              <a:gd name="connsiteY1" fmla="*/ 0 h 3495369"/>
              <a:gd name="connsiteX2" fmla="*/ 2856982 w 2856982"/>
              <a:gd name="connsiteY2" fmla="*/ 3495369 h 3495369"/>
              <a:gd name="connsiteX3" fmla="*/ 733521 w 2856982"/>
              <a:gd name="connsiteY3" fmla="*/ 3495369 h 3495369"/>
              <a:gd name="connsiteX4" fmla="*/ 0 w 2856982"/>
              <a:gd name="connsiteY4" fmla="*/ 1285923 h 3495369"/>
              <a:gd name="connsiteX5" fmla="*/ 0 w 2856982"/>
              <a:gd name="connsiteY5" fmla="*/ 0 h 349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6982" h="3495369">
                <a:moveTo>
                  <a:pt x="0" y="0"/>
                </a:moveTo>
                <a:cubicBezTo>
                  <a:pt x="2856982" y="0"/>
                  <a:pt x="2856982" y="0"/>
                  <a:pt x="2856982" y="0"/>
                </a:cubicBezTo>
                <a:lnTo>
                  <a:pt x="2856982" y="3495369"/>
                </a:lnTo>
                <a:cubicBezTo>
                  <a:pt x="733521" y="3495369"/>
                  <a:pt x="733521" y="3495369"/>
                  <a:pt x="733521" y="3495369"/>
                </a:cubicBezTo>
                <a:cubicBezTo>
                  <a:pt x="276403" y="2876334"/>
                  <a:pt x="0" y="2114351"/>
                  <a:pt x="0" y="1285923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18872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F2C9A4-4D52-8E4E-89B1-F3A52DCC64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32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51FF9-3593-6341-A38B-6B4BEACE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2CC1-996B-E345-A007-C7C5B0E1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D1AE34-3B22-D54F-A337-9FF831C8CD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611" y="1050925"/>
            <a:ext cx="2856982" cy="3495369"/>
          </a:xfrm>
          <a:custGeom>
            <a:avLst/>
            <a:gdLst>
              <a:gd name="connsiteX0" fmla="*/ 0 w 2856982"/>
              <a:gd name="connsiteY0" fmla="*/ 0 h 3495369"/>
              <a:gd name="connsiteX1" fmla="*/ 2856982 w 2856982"/>
              <a:gd name="connsiteY1" fmla="*/ 0 h 3495369"/>
              <a:gd name="connsiteX2" fmla="*/ 2856982 w 2856982"/>
              <a:gd name="connsiteY2" fmla="*/ 3495369 h 3495369"/>
              <a:gd name="connsiteX3" fmla="*/ 733521 w 2856982"/>
              <a:gd name="connsiteY3" fmla="*/ 3495369 h 3495369"/>
              <a:gd name="connsiteX4" fmla="*/ 0 w 2856982"/>
              <a:gd name="connsiteY4" fmla="*/ 1285923 h 3495369"/>
              <a:gd name="connsiteX5" fmla="*/ 0 w 2856982"/>
              <a:gd name="connsiteY5" fmla="*/ 0 h 349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6982" h="3495369">
                <a:moveTo>
                  <a:pt x="0" y="0"/>
                </a:moveTo>
                <a:cubicBezTo>
                  <a:pt x="2856982" y="0"/>
                  <a:pt x="2856982" y="0"/>
                  <a:pt x="2856982" y="0"/>
                </a:cubicBezTo>
                <a:lnTo>
                  <a:pt x="2856982" y="3495369"/>
                </a:lnTo>
                <a:cubicBezTo>
                  <a:pt x="733521" y="3495369"/>
                  <a:pt x="733521" y="3495369"/>
                  <a:pt x="733521" y="3495369"/>
                </a:cubicBezTo>
                <a:cubicBezTo>
                  <a:pt x="276403" y="2876334"/>
                  <a:pt x="0" y="2114351"/>
                  <a:pt x="0" y="1285923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18872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6D07E3D-6BE9-A941-A2FF-BF3BDB54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1427163"/>
            <a:ext cx="7421563" cy="2076433"/>
          </a:xfrm>
          <a:noFill/>
        </p:spPr>
        <p:txBody>
          <a:bodyPr lIns="0" tIns="0" rIns="731520" bIns="0" anchor="ctr" anchorCtr="0"/>
          <a:lstStyle>
            <a:lvl1pPr>
              <a:lnSpc>
                <a:spcPct val="100000"/>
              </a:lnSpc>
              <a:defRPr sz="3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4E500B8-F67C-5B49-8D18-41101EF050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38375" y="3503596"/>
            <a:ext cx="2251499" cy="1038667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/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- Click to edit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B94BC1-1169-B24D-B3BB-245FAAB75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43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D8A05-3CFD-0145-B20E-A39ADC58692B}"/>
              </a:ext>
            </a:extLst>
          </p:cNvPr>
          <p:cNvSpPr txBox="1"/>
          <p:nvPr userDrawn="1"/>
        </p:nvSpPr>
        <p:spPr>
          <a:xfrm>
            <a:off x="6897757" y="993913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51FF9-3593-6341-A38B-6B4BEACE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2CC1-996B-E345-A007-C7C5B0E1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F1DF0-5259-B140-98C8-5A22FFC95A09}"/>
              </a:ext>
            </a:extLst>
          </p:cNvPr>
          <p:cNvSpPr txBox="1"/>
          <p:nvPr userDrawn="1"/>
        </p:nvSpPr>
        <p:spPr>
          <a:xfrm>
            <a:off x="6972300" y="2486025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8CD0C29-68A9-F242-BE34-A4988100D2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963" y="4729798"/>
            <a:ext cx="5781675" cy="1185862"/>
          </a:xfrm>
        </p:spPr>
        <p:txBody>
          <a:bodyPr tIns="9144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485B6F4-E6CC-4E4E-A21F-C2CED10B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12750"/>
            <a:ext cx="7421563" cy="2180548"/>
          </a:xfrm>
          <a:noFill/>
        </p:spPr>
        <p:txBody>
          <a:bodyPr lIns="0" tIns="0" rIns="0" bIns="365760" anchor="ctr" anchorCtr="0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71D140-1984-9A43-8AB2-C185C8433C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8687" y="1"/>
            <a:ext cx="3113314" cy="2763520"/>
          </a:xfrm>
          <a:solidFill>
            <a:schemeClr val="bg1">
              <a:lumMod val="75000"/>
            </a:schemeClr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3D4C8EC-E84B-7341-86A0-866278ACD4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3441380"/>
            <a:ext cx="5484685" cy="984738"/>
          </a:xfrm>
        </p:spPr>
        <p:txBody>
          <a:bodyPr lIns="0" tIns="0" rIns="91440"/>
          <a:lstStyle>
            <a:lvl1pPr>
              <a:lnSpc>
                <a:spcPct val="100000"/>
              </a:lnSpc>
              <a:spcAft>
                <a:spcPts val="0"/>
              </a:spcAft>
              <a:defRPr sz="2200" b="1" i="0">
                <a:solidFill>
                  <a:schemeClr val="accent3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200" b="1">
                <a:solidFill>
                  <a:schemeClr val="accent3"/>
                </a:solidFill>
              </a:defRPr>
            </a:lvl2pPr>
            <a:lvl3pPr marL="0" indent="0">
              <a:buFontTx/>
              <a:buNone/>
              <a:defRPr sz="2200" b="1">
                <a:solidFill>
                  <a:schemeClr val="accent3"/>
                </a:solidFill>
              </a:defRPr>
            </a:lvl3pPr>
            <a:lvl4pPr marL="0" indent="0">
              <a:buFontTx/>
              <a:buNone/>
              <a:defRPr sz="2200" b="1">
                <a:solidFill>
                  <a:schemeClr val="accent3"/>
                </a:solidFill>
              </a:defRPr>
            </a:lvl4pPr>
            <a:lvl5pPr marL="0" indent="0">
              <a:buFontTx/>
              <a:buNone/>
              <a:defRPr sz="2200" b="1">
                <a:solidFill>
                  <a:schemeClr val="accent3"/>
                </a:solidFill>
              </a:defRPr>
            </a:lvl5pPr>
            <a:lvl6pPr marL="0" indent="0">
              <a:buFontTx/>
              <a:buNone/>
              <a:defRPr sz="2200" b="1">
                <a:solidFill>
                  <a:schemeClr val="accent3"/>
                </a:solidFill>
              </a:defRPr>
            </a:lvl6pPr>
            <a:lvl7pPr marL="0" indent="0">
              <a:buFontTx/>
              <a:buNone/>
              <a:defRPr sz="2200" b="1">
                <a:solidFill>
                  <a:schemeClr val="accent3"/>
                </a:solidFill>
              </a:defRPr>
            </a:lvl7pPr>
            <a:lvl8pPr marL="0" indent="0">
              <a:buFontTx/>
              <a:buNone/>
              <a:defRPr sz="2200" b="1">
                <a:solidFill>
                  <a:schemeClr val="accent3"/>
                </a:solidFill>
              </a:defRPr>
            </a:lvl8pPr>
            <a:lvl9pPr marL="0" indent="0">
              <a:buFontTx/>
              <a:buNone/>
              <a:defRPr sz="22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1646F88-B2B6-1B4D-B4DA-43FFF6B605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48946" y="3419433"/>
            <a:ext cx="1502228" cy="439387"/>
          </a:xfrm>
        </p:spPr>
        <p:txBody>
          <a:bodyPr tIns="0" anchor="b" anchorCtr="0"/>
          <a:lstStyle>
            <a:lvl1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1,234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BF8FF4C-1801-1D48-A2DD-74FBD4CB81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8946" y="3835071"/>
            <a:ext cx="1502228" cy="264820"/>
          </a:xfrm>
        </p:spPr>
        <p:txBody>
          <a:bodyPr tIns="0" anchor="t" anchorCtr="0"/>
          <a:lstStyle>
            <a:lvl1pPr>
              <a:defRPr sz="1200" b="1" i="0" cap="all" baseline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1200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7pPr>
            <a:lvl8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8pPr>
            <a:lvl9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19F13525-093C-9142-9F68-8BA82F0C3E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48946" y="4268518"/>
            <a:ext cx="1502228" cy="439387"/>
          </a:xfrm>
        </p:spPr>
        <p:txBody>
          <a:bodyPr tIns="0" anchor="b" anchorCtr="0"/>
          <a:lstStyle>
            <a:lvl1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12%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0A3EFF8C-30C1-D840-9A86-21DC62798E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48946" y="4684156"/>
            <a:ext cx="1502228" cy="264820"/>
          </a:xfrm>
        </p:spPr>
        <p:txBody>
          <a:bodyPr tIns="0" anchor="t" anchorCtr="0"/>
          <a:lstStyle>
            <a:lvl1pPr>
              <a:defRPr sz="1200" b="1" i="0" cap="all" baseline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1200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7pPr>
            <a:lvl8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8pPr>
            <a:lvl9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8BCE8F2-6527-564D-A90C-620636A40B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48946" y="5165105"/>
            <a:ext cx="1502228" cy="439387"/>
          </a:xfrm>
        </p:spPr>
        <p:txBody>
          <a:bodyPr tIns="0" anchor="b" anchorCtr="0"/>
          <a:lstStyle>
            <a:lvl1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1,234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62FD70E6-F0A9-B44E-9DFD-55E0F34C3E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48946" y="5580743"/>
            <a:ext cx="1502228" cy="264820"/>
          </a:xfrm>
        </p:spPr>
        <p:txBody>
          <a:bodyPr tIns="0" anchor="t" anchorCtr="0"/>
          <a:lstStyle>
            <a:lvl1pPr>
              <a:defRPr sz="1200" b="1" i="0" cap="all" baseline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1200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7pPr>
            <a:lvl8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8pPr>
            <a:lvl9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LABEL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6E5107-A15E-634A-994C-54AB5E315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7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>
            <a:extLst>
              <a:ext uri="{FF2B5EF4-FFF2-40B4-BE49-F238E27FC236}">
                <a16:creationId xmlns:a16="http://schemas.microsoft.com/office/drawing/2014/main" id="{AA6BC4EE-9385-8048-94F7-C8E9B08818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231750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D8A05-3CFD-0145-B20E-A39ADC58692B}"/>
              </a:ext>
            </a:extLst>
          </p:cNvPr>
          <p:cNvSpPr txBox="1"/>
          <p:nvPr userDrawn="1"/>
        </p:nvSpPr>
        <p:spPr>
          <a:xfrm>
            <a:off x="6897757" y="993913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51FF9-3593-6341-A38B-6B4BEACE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2CC1-996B-E345-A007-C7C5B0E1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F1DF0-5259-B140-98C8-5A22FFC95A09}"/>
              </a:ext>
            </a:extLst>
          </p:cNvPr>
          <p:cNvSpPr txBox="1"/>
          <p:nvPr userDrawn="1"/>
        </p:nvSpPr>
        <p:spPr>
          <a:xfrm>
            <a:off x="6972300" y="2486025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485B6F4-E6CC-4E4E-A21F-C2CED10B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12750"/>
            <a:ext cx="7421563" cy="2180548"/>
          </a:xfrm>
          <a:noFill/>
        </p:spPr>
        <p:txBody>
          <a:bodyPr lIns="0" tIns="0" rIns="0" bIns="365760" anchor="ctr" anchorCtr="0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71D140-1984-9A43-8AB2-C185C8433C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8687" y="1"/>
            <a:ext cx="3113314" cy="2763520"/>
          </a:xfrm>
          <a:solidFill>
            <a:schemeClr val="bg1">
              <a:lumMod val="75000"/>
            </a:schemeClr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E76C706-2CC1-004E-BD32-05CC8F301B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963" y="4729798"/>
            <a:ext cx="5781675" cy="1185862"/>
          </a:xfrm>
        </p:spPr>
        <p:txBody>
          <a:bodyPr tIns="9144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EF4A391-49FE-754D-807C-14CED30112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3441380"/>
            <a:ext cx="5484685" cy="984738"/>
          </a:xfrm>
        </p:spPr>
        <p:txBody>
          <a:bodyPr lIns="0" tIns="0" rIns="91440"/>
          <a:lstStyle>
            <a:lvl1pPr>
              <a:lnSpc>
                <a:spcPct val="100000"/>
              </a:lnSpc>
              <a:spcAft>
                <a:spcPts val="0"/>
              </a:spcAft>
              <a:defRPr sz="2200" b="1" i="0">
                <a:solidFill>
                  <a:schemeClr val="accent3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200" b="1">
                <a:solidFill>
                  <a:schemeClr val="accent3"/>
                </a:solidFill>
              </a:defRPr>
            </a:lvl2pPr>
            <a:lvl3pPr marL="0" indent="0">
              <a:buFontTx/>
              <a:buNone/>
              <a:defRPr sz="2200" b="1">
                <a:solidFill>
                  <a:schemeClr val="accent3"/>
                </a:solidFill>
              </a:defRPr>
            </a:lvl3pPr>
            <a:lvl4pPr marL="0" indent="0">
              <a:buFontTx/>
              <a:buNone/>
              <a:defRPr sz="2200" b="1">
                <a:solidFill>
                  <a:schemeClr val="accent3"/>
                </a:solidFill>
              </a:defRPr>
            </a:lvl4pPr>
            <a:lvl5pPr marL="0" indent="0">
              <a:buFontTx/>
              <a:buNone/>
              <a:defRPr sz="2200" b="1">
                <a:solidFill>
                  <a:schemeClr val="accent3"/>
                </a:solidFill>
              </a:defRPr>
            </a:lvl5pPr>
            <a:lvl6pPr marL="0" indent="0">
              <a:buFontTx/>
              <a:buNone/>
              <a:defRPr sz="2200" b="1">
                <a:solidFill>
                  <a:schemeClr val="accent3"/>
                </a:solidFill>
              </a:defRPr>
            </a:lvl6pPr>
            <a:lvl7pPr marL="0" indent="0">
              <a:buFontTx/>
              <a:buNone/>
              <a:defRPr sz="2200" b="1">
                <a:solidFill>
                  <a:schemeClr val="accent3"/>
                </a:solidFill>
              </a:defRPr>
            </a:lvl7pPr>
            <a:lvl8pPr marL="0" indent="0">
              <a:buFontTx/>
              <a:buNone/>
              <a:defRPr sz="2200" b="1">
                <a:solidFill>
                  <a:schemeClr val="accent3"/>
                </a:solidFill>
              </a:defRPr>
            </a:lvl8pPr>
            <a:lvl9pPr marL="0" indent="0">
              <a:buFontTx/>
              <a:buNone/>
              <a:defRPr sz="22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BD16161B-1CAE-104C-AF50-FB8EBC09CA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48946" y="3419433"/>
            <a:ext cx="1502228" cy="439387"/>
          </a:xfrm>
        </p:spPr>
        <p:txBody>
          <a:bodyPr tIns="0" anchor="b" anchorCtr="0"/>
          <a:lstStyle>
            <a:lvl1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1,234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4B784A8-9C7D-0141-A746-C8BA90528A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8946" y="3835071"/>
            <a:ext cx="1502228" cy="264820"/>
          </a:xfrm>
        </p:spPr>
        <p:txBody>
          <a:bodyPr tIns="0" anchor="t" anchorCtr="0"/>
          <a:lstStyle>
            <a:lvl1pPr>
              <a:defRPr sz="1200" b="1" i="0" cap="all" baseline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1200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7pPr>
            <a:lvl8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8pPr>
            <a:lvl9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181CB463-BCB8-AC4A-8437-54247E806D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48946" y="4268518"/>
            <a:ext cx="1502228" cy="439387"/>
          </a:xfrm>
        </p:spPr>
        <p:txBody>
          <a:bodyPr tIns="0" anchor="b" anchorCtr="0"/>
          <a:lstStyle>
            <a:lvl1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12%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F7D4178C-81E1-9D4A-936F-2893CF14F5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48946" y="4684156"/>
            <a:ext cx="1502228" cy="264820"/>
          </a:xfrm>
        </p:spPr>
        <p:txBody>
          <a:bodyPr tIns="0" anchor="t" anchorCtr="0"/>
          <a:lstStyle>
            <a:lvl1pPr>
              <a:defRPr sz="1200" b="1" i="0" cap="all" baseline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1200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7pPr>
            <a:lvl8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8pPr>
            <a:lvl9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958E59F-651F-4445-811D-3809594E64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48946" y="5165105"/>
            <a:ext cx="1502228" cy="439387"/>
          </a:xfrm>
        </p:spPr>
        <p:txBody>
          <a:bodyPr tIns="0" anchor="b" anchorCtr="0"/>
          <a:lstStyle>
            <a:lvl1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1,234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1761FED-CE9C-3541-80ED-13FB00356F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48946" y="5580743"/>
            <a:ext cx="1502228" cy="264820"/>
          </a:xfrm>
        </p:spPr>
        <p:txBody>
          <a:bodyPr tIns="0" anchor="t" anchorCtr="0"/>
          <a:lstStyle>
            <a:lvl1pPr>
              <a:defRPr sz="1200" b="1" i="0" cap="all" baseline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1200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7pPr>
            <a:lvl8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8pPr>
            <a:lvl9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LABEL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9C4B0F-6FE0-214D-A9EE-3E1B5F5526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679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461962" y="1687513"/>
            <a:ext cx="11268075" cy="4370388"/>
          </a:xfrm>
          <a:solidFill>
            <a:schemeClr val="tx1"/>
          </a:solidFill>
        </p:spPr>
        <p:txBody>
          <a:bodyPr tIns="731520" anchor="ctr" anchorCtr="0"/>
          <a:lstStyle>
            <a:lvl1pPr algn="ctr">
              <a:defRPr sz="2000" b="0" i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E75D-F0F4-1A4A-BA42-8E0F9FE8B8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0DA73-79E1-CA4D-B988-803AAD67AB5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3271C3-F272-0E41-A902-6BF1EDE7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2E75FC-DC74-AB45-B1F1-1AB18571D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59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ideo fu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tIns="731520" anchor="ctr" anchorCtr="0"/>
          <a:lstStyle>
            <a:lvl1pPr algn="ctr">
              <a:defRPr sz="2000" b="0" i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970E05D-6C9C-AA4C-9AC8-08594C5B389D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61963" y="1427164"/>
            <a:ext cx="11268075" cy="4630736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tIns="2514600"/>
          <a:lstStyle>
            <a:lvl1pPr algn="ctr">
              <a:defRPr b="0" i="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899BB9-E201-8940-BB81-82A108C8C22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9B0EF7-FABC-1349-801E-CBFFA0CEFAC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1D4610-EAA1-7041-94B1-404FE57EC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480590-8DED-DA47-9D78-701D1EFCA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6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E7879B-1635-8E4C-A4F6-DC181C8D0D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tIns="2743200" rIns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37549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_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693C0-E9D6-7A48-80C4-9E7F61E2BD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673A9-C69E-B647-B6D9-287B1B94C9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39C59D-1ABB-9645-B394-B871367B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D6DDC7E-86BB-3C4C-BB1D-5153B24F38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427163"/>
            <a:ext cx="12192000" cy="4630737"/>
          </a:xfrm>
          <a:solidFill>
            <a:schemeClr val="bg1">
              <a:lumMod val="75000"/>
            </a:schemeClr>
          </a:solidFill>
        </p:spPr>
        <p:txBody>
          <a:bodyPr tIns="2743200" rIns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B1C4D-7D2C-C54A-88FE-460BA3EEF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92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693C0-E9D6-7A48-80C4-9E7F61E2BD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673A9-C69E-B647-B6D9-287B1B94C9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39C59D-1ABB-9645-B394-B871367B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0A4233-1B4A-914B-8872-C023BCF57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77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883525" y="2047739"/>
            <a:ext cx="3846511" cy="1331255"/>
          </a:xfrm>
          <a:noFill/>
        </p:spPr>
        <p:txBody>
          <a:bodyPr lIns="0" tIns="0" rIns="731520" bIns="0" anchor="b" anchorCtr="0"/>
          <a:lstStyle>
            <a:lvl1pPr algn="r">
              <a:lnSpc>
                <a:spcPct val="1000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54C60DD-A22D-F64D-BEE9-9A4F3F211B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662" y="3321415"/>
            <a:ext cx="3563938" cy="593725"/>
          </a:xfrm>
        </p:spPr>
        <p:txBody>
          <a:bodyPr tIns="0" anchor="t" anchorCtr="0"/>
          <a:lstStyle>
            <a:lvl1pPr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buFontTx/>
              <a:buNone/>
              <a:defRPr sz="12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6D6F8A89-F12A-1244-8C9E-529EB81D03A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61964" y="2650123"/>
            <a:ext cx="593725" cy="593725"/>
          </a:xfrm>
          <a:solidFill>
            <a:schemeClr val="bg1">
              <a:lumMod val="75000"/>
            </a:schemeClr>
          </a:solidFill>
        </p:spPr>
        <p:txBody>
          <a:bodyPr tIns="457200"/>
          <a:lstStyle>
            <a:lvl1pPr algn="ctr">
              <a:defRPr sz="800"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7A80A41-5C5A-EC4E-B944-E4E6D60966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4662" y="3915139"/>
            <a:ext cx="5461002" cy="193029"/>
          </a:xfrm>
        </p:spPr>
        <p:txBody>
          <a:bodyPr tIns="0" rIns="0" numCol="1" anchor="b" anchorCtr="0"/>
          <a:lstStyle>
            <a:lvl1pPr>
              <a:buFontTx/>
              <a:buNone/>
              <a:defRPr sz="1200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Tx/>
              <a:buNone/>
              <a:defRPr sz="12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1"/>
            <a:r>
              <a:rPr lang="en-US"/>
              <a:t>Entity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C39AD0D-7010-8948-B139-75D9E89A8D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661" y="4098242"/>
            <a:ext cx="5473701" cy="702874"/>
          </a:xfrm>
        </p:spPr>
        <p:txBody>
          <a:bodyPr tIns="0" rIns="1005840" numCol="2" anchor="t" anchorCtr="0"/>
          <a:lstStyle>
            <a:lvl1pPr>
              <a:buFontTx/>
              <a:buNone/>
              <a:defRPr sz="1200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Tx/>
              <a:buNone/>
              <a:defRPr sz="12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2"/>
            <a:r>
              <a:rPr lang="en-US"/>
              <a:t>Address Line 1</a:t>
            </a:r>
          </a:p>
          <a:p>
            <a:pPr lvl="2"/>
            <a:r>
              <a:rPr lang="en-US"/>
              <a:t>Address Line 2</a:t>
            </a:r>
          </a:p>
          <a:p>
            <a:pPr lvl="2"/>
            <a:r>
              <a:rPr lang="en-US"/>
              <a:t>City, State Zip</a:t>
            </a:r>
          </a:p>
          <a:p>
            <a:pPr lvl="2"/>
            <a:endParaRPr lang="en-US"/>
          </a:p>
          <a:p>
            <a:pPr lvl="2"/>
            <a:r>
              <a:rPr lang="en-US"/>
              <a:t>123.456.7890</a:t>
            </a:r>
          </a:p>
          <a:p>
            <a:pPr lvl="2"/>
            <a:r>
              <a:rPr lang="en-US" err="1"/>
              <a:t>Emailaddress@email.com</a:t>
            </a:r>
            <a:endParaRPr lang="en-US"/>
          </a:p>
          <a:p>
            <a:pPr lvl="2"/>
            <a:r>
              <a:rPr lang="en-US" err="1"/>
              <a:t>Websiteurl.com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4E51C3-1B9F-064C-BA61-C0F66F9E29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46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2EAC75-4F62-F74C-A6C0-E87B71094265}"/>
              </a:ext>
            </a:extLst>
          </p:cNvPr>
          <p:cNvSpPr/>
          <p:nvPr userDrawn="1"/>
        </p:nvSpPr>
        <p:spPr>
          <a:xfrm>
            <a:off x="0" y="2803617"/>
            <a:ext cx="12192000" cy="40543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9851992-6C00-CD42-BDF3-2681FAD583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61362" y="659003"/>
            <a:ext cx="8154714" cy="94964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Department or</a:t>
            </a:r>
            <a:br>
              <a:rPr lang="en-US"/>
            </a:br>
            <a:r>
              <a:rPr lang="en-US"/>
              <a:t>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D0EED-109D-C04F-8385-AA0DCCE5D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048" y="628181"/>
            <a:ext cx="2401246" cy="111412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3AAE5A-4923-2548-8F07-82C0836B6BFA}"/>
              </a:ext>
            </a:extLst>
          </p:cNvPr>
          <p:cNvCxnSpPr>
            <a:cxnSpLocks/>
          </p:cNvCxnSpPr>
          <p:nvPr userDrawn="1"/>
        </p:nvCxnSpPr>
        <p:spPr>
          <a:xfrm flipV="1">
            <a:off x="3394953" y="243192"/>
            <a:ext cx="0" cy="1779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5CE8D78-E84C-C949-BEC3-8436AECAFE9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60640" y="5512753"/>
            <a:ext cx="4699966" cy="1046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Author / Presenter Name</a:t>
            </a:r>
            <a:br>
              <a:rPr lang="en-US"/>
            </a:br>
            <a:r>
              <a:rPr lang="en-US"/>
              <a:t>Credentials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582DEE-0045-134B-90B0-797BD6AF73B4}"/>
              </a:ext>
            </a:extLst>
          </p:cNvPr>
          <p:cNvCxnSpPr/>
          <p:nvPr userDrawn="1"/>
        </p:nvCxnSpPr>
        <p:spPr>
          <a:xfrm flipV="1">
            <a:off x="3394953" y="243191"/>
            <a:ext cx="0" cy="2412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8941DD6-CE9E-8F44-9AD6-E7111856149F}"/>
              </a:ext>
            </a:extLst>
          </p:cNvPr>
          <p:cNvSpPr/>
          <p:nvPr userDrawn="1"/>
        </p:nvSpPr>
        <p:spPr>
          <a:xfrm>
            <a:off x="1" y="2803616"/>
            <a:ext cx="12192000" cy="570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323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2E42C05-9D2B-6542-B366-8DA24F1DEBA0}"/>
              </a:ext>
            </a:extLst>
          </p:cNvPr>
          <p:cNvSpPr/>
          <p:nvPr userDrawn="1"/>
        </p:nvSpPr>
        <p:spPr>
          <a:xfrm>
            <a:off x="-1524" y="0"/>
            <a:ext cx="12193524" cy="33736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A6774B9-7EC6-864E-9952-54CD236A7C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6230" y="2130878"/>
            <a:ext cx="9144000" cy="94964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Title</a:t>
            </a:r>
            <a:br>
              <a:rPr lang="en-US"/>
            </a:br>
            <a:r>
              <a:rPr lang="en-US"/>
              <a:t>Divider Layout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663AEB-9E08-5746-8BDC-9D192E9D682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96230" y="3657600"/>
            <a:ext cx="9144000" cy="2092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Description of program might go here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</a:t>
            </a:r>
          </a:p>
        </p:txBody>
      </p:sp>
    </p:spTree>
    <p:extLst>
      <p:ext uri="{BB962C8B-B14F-4D97-AF65-F5344CB8AC3E}">
        <p14:creationId xmlns:p14="http://schemas.microsoft.com/office/powerpoint/2010/main" val="105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963" y="412749"/>
            <a:ext cx="5486399" cy="1731735"/>
          </a:xfrm>
          <a:noFill/>
        </p:spPr>
        <p:txBody>
          <a:bodyPr lIns="1097280" tIns="0" rIns="731520" bIns="91440" anchor="b" anchorCtr="0"/>
          <a:lstStyle>
            <a:lvl1pPr>
              <a:lnSpc>
                <a:spcPct val="90000"/>
              </a:lnSpc>
              <a:defRPr sz="3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CEF577-D49E-EE4D-9822-BF86CC676F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1963" y="3129223"/>
            <a:ext cx="3846511" cy="998640"/>
          </a:xfrm>
        </p:spPr>
        <p:txBody>
          <a:bodyPr lIns="1097280" tIns="0" anchor="b" anchorCtr="0"/>
          <a:lstStyle>
            <a:lvl1pPr>
              <a:buFontTx/>
              <a:buNone/>
              <a:defRPr sz="1400" b="1">
                <a:solidFill>
                  <a:schemeClr val="accent1"/>
                </a:solidFill>
              </a:defRPr>
            </a:lvl1pPr>
            <a:lvl2pPr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FontTx/>
              <a:buNone/>
              <a:defRPr>
                <a:solidFill>
                  <a:schemeClr val="tx1"/>
                </a:solidFill>
              </a:defRPr>
            </a:lvl6pPr>
            <a:lvl7pPr marL="0" indent="0">
              <a:buFontTx/>
              <a:buNone/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  <a:p>
            <a:pPr lvl="2"/>
            <a:r>
              <a:rPr lang="en-US" dirty="0"/>
              <a:t>Audience</a:t>
            </a:r>
          </a:p>
          <a:p>
            <a:pPr lvl="2"/>
            <a:r>
              <a:rPr lang="en-US" dirty="0"/>
              <a:t>Date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3F15D6-39BD-4E4F-A707-072DFAE5DB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2144485"/>
            <a:ext cx="5484685" cy="984738"/>
          </a:xfrm>
        </p:spPr>
        <p:txBody>
          <a:bodyPr lIns="1097280" tIns="0" rIns="457200"/>
          <a:lstStyle>
            <a:lvl1pPr>
              <a:lnSpc>
                <a:spcPct val="100000"/>
              </a:lnSpc>
              <a:spcAft>
                <a:spcPts val="0"/>
              </a:spcAft>
              <a:defRPr sz="2000" b="1" i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accent2"/>
                </a:solidFill>
              </a:defRPr>
            </a:lvl2pPr>
            <a:lvl3pPr marL="0" indent="0">
              <a:buFontTx/>
              <a:buNone/>
              <a:defRPr sz="2000"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 sz="2000" b="1"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 sz="2000" b="1">
                <a:solidFill>
                  <a:schemeClr val="accent2"/>
                </a:solidFill>
              </a:defRPr>
            </a:lvl5pPr>
            <a:lvl6pPr marL="0" indent="0">
              <a:buFontTx/>
              <a:buNone/>
              <a:defRPr sz="2000" b="1">
                <a:solidFill>
                  <a:schemeClr val="accent2"/>
                </a:solidFill>
              </a:defRPr>
            </a:lvl6pPr>
            <a:lvl7pPr marL="0" indent="0">
              <a:buFontTx/>
              <a:buNone/>
              <a:defRPr sz="2000" b="1">
                <a:solidFill>
                  <a:schemeClr val="accent2"/>
                </a:solidFill>
              </a:defRPr>
            </a:lvl7pPr>
            <a:lvl8pPr marL="0" indent="0">
              <a:buFontTx/>
              <a:buNone/>
              <a:defRPr sz="2000" b="1">
                <a:solidFill>
                  <a:schemeClr val="accent2"/>
                </a:solidFill>
              </a:defRPr>
            </a:lvl8pPr>
            <a:lvl9pPr marL="0" indent="0">
              <a:buFontTx/>
              <a:buNone/>
              <a:defRPr sz="2000" b="1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BEA5A6-A33E-494C-BC74-CBE1F826922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67339" y="1"/>
            <a:ext cx="7824356" cy="4689381"/>
          </a:xfrm>
          <a:custGeom>
            <a:avLst/>
            <a:gdLst>
              <a:gd name="connsiteX0" fmla="*/ 1115282 w 7824356"/>
              <a:gd name="connsiteY0" fmla="*/ 0 h 4689381"/>
              <a:gd name="connsiteX1" fmla="*/ 7824356 w 7824356"/>
              <a:gd name="connsiteY1" fmla="*/ 0 h 4689381"/>
              <a:gd name="connsiteX2" fmla="*/ 7824356 w 7824356"/>
              <a:gd name="connsiteY2" fmla="*/ 4689381 h 4689381"/>
              <a:gd name="connsiteX3" fmla="*/ 0 w 7824356"/>
              <a:gd name="connsiteY3" fmla="*/ 4689381 h 4689381"/>
              <a:gd name="connsiteX4" fmla="*/ 1115282 w 7824356"/>
              <a:gd name="connsiteY4" fmla="*/ 1372807 h 4689381"/>
              <a:gd name="connsiteX5" fmla="*/ 1115282 w 7824356"/>
              <a:gd name="connsiteY5" fmla="*/ 0 h 468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4356" h="4689381">
                <a:moveTo>
                  <a:pt x="1115282" y="0"/>
                </a:moveTo>
                <a:lnTo>
                  <a:pt x="7824356" y="0"/>
                </a:lnTo>
                <a:cubicBezTo>
                  <a:pt x="7824356" y="0"/>
                  <a:pt x="7824356" y="0"/>
                  <a:pt x="7824356" y="4689381"/>
                </a:cubicBezTo>
                <a:cubicBezTo>
                  <a:pt x="7824356" y="4689381"/>
                  <a:pt x="7824356" y="4689381"/>
                  <a:pt x="0" y="4689381"/>
                </a:cubicBezTo>
                <a:cubicBezTo>
                  <a:pt x="695946" y="3764620"/>
                  <a:pt x="1115282" y="2611413"/>
                  <a:pt x="1115282" y="1372807"/>
                </a:cubicBezTo>
                <a:cubicBezTo>
                  <a:pt x="1115282" y="1372807"/>
                  <a:pt x="1115282" y="1372807"/>
                  <a:pt x="111528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73736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042B26-49CE-2F48-8A39-DD315200AC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0728" y="5915610"/>
            <a:ext cx="3402456" cy="42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80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add picture or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F0771791-6B4A-454F-9372-296F62762D4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611206" y="1439681"/>
            <a:ext cx="3974124" cy="4375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E42C05-9D2B-6542-B366-8DA24F1DEBA0}"/>
              </a:ext>
            </a:extLst>
          </p:cNvPr>
          <p:cNvSpPr/>
          <p:nvPr userDrawn="1"/>
        </p:nvSpPr>
        <p:spPr>
          <a:xfrm>
            <a:off x="-1524" y="1"/>
            <a:ext cx="12193524" cy="10902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A6774B9-7EC6-864E-9952-54CD236A7C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6230" y="427982"/>
            <a:ext cx="9144000" cy="45124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Topic Title About This Length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F7DB34-BFA4-EA47-9F18-3B2D3C2EFA01}"/>
              </a:ext>
            </a:extLst>
          </p:cNvPr>
          <p:cNvCxnSpPr/>
          <p:nvPr userDrawn="1"/>
        </p:nvCxnSpPr>
        <p:spPr>
          <a:xfrm flipV="1">
            <a:off x="1205464" y="243191"/>
            <a:ext cx="0" cy="2412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5EF1015-71D5-E142-80AE-622693A1EE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96230" y="1428814"/>
            <a:ext cx="5699162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Description of program might go here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1845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2E42C05-9D2B-6542-B366-8DA24F1DEBA0}"/>
              </a:ext>
            </a:extLst>
          </p:cNvPr>
          <p:cNvSpPr/>
          <p:nvPr userDrawn="1"/>
        </p:nvSpPr>
        <p:spPr>
          <a:xfrm>
            <a:off x="-1524" y="1"/>
            <a:ext cx="12193524" cy="10902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A6774B9-7EC6-864E-9952-54CD236A7C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6230" y="427982"/>
            <a:ext cx="9144000" cy="45124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Topic Title About This Length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F7DB34-BFA4-EA47-9F18-3B2D3C2EFA01}"/>
              </a:ext>
            </a:extLst>
          </p:cNvPr>
          <p:cNvCxnSpPr/>
          <p:nvPr userDrawn="1"/>
        </p:nvCxnSpPr>
        <p:spPr>
          <a:xfrm flipV="1">
            <a:off x="1205464" y="243191"/>
            <a:ext cx="0" cy="2412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266839-3768-1640-AAC7-EC1829D98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6230" y="1428814"/>
            <a:ext cx="9972224" cy="44594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85000"/>
              <a:buFont typeface="Wingdings" panose="05000000000000000000" pitchFamily="2" charset="2"/>
              <a:buChar char="§"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Proxima Nova Light" panose="02000506030000020004" pitchFamily="2" charset="0"/>
              <a:buChar char="–"/>
              <a:tabLst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150221"/>
                </a:solidFill>
                <a:latin typeface="Proxima Nova A Thin" panose="02000506030000020004" pitchFamily="2" charset="0"/>
              </a:defRPr>
            </a:lvl3pPr>
            <a:lvl4pPr>
              <a:defRPr b="0" i="0">
                <a:solidFill>
                  <a:srgbClr val="150221"/>
                </a:solidFill>
                <a:latin typeface="Gibson Light" panose="02000000000000000000" pitchFamily="2" charset="77"/>
              </a:defRPr>
            </a:lvl4pPr>
            <a:lvl5pPr>
              <a:defRPr b="0" i="0">
                <a:solidFill>
                  <a:srgbClr val="150221"/>
                </a:solidFill>
                <a:latin typeface="Gibson Light" panose="02000000000000000000" pitchFamily="2" charset="77"/>
              </a:defRPr>
            </a:lvl5pPr>
          </a:lstStyle>
          <a:p>
            <a:pPr lvl="0"/>
            <a:r>
              <a:rPr lang="en-US"/>
              <a:t>Introduction to a series of bullets points to make important points about the program or what you feel is important to say here. Important points about the program.</a:t>
            </a:r>
          </a:p>
          <a:p>
            <a:pPr lvl="1"/>
            <a:r>
              <a:rPr lang="en-US"/>
              <a:t>Text is here</a:t>
            </a:r>
            <a:br>
              <a:rPr lang="en-US"/>
            </a:br>
            <a:endParaRPr lang="en-US"/>
          </a:p>
          <a:p>
            <a:pPr lvl="0"/>
            <a:r>
              <a:rPr lang="en-US"/>
              <a:t>Important points about the program or what you feel is important to say here.</a:t>
            </a:r>
          </a:p>
          <a:p>
            <a:pPr lvl="1"/>
            <a:r>
              <a:rPr lang="en-US"/>
              <a:t>Text is here</a:t>
            </a:r>
            <a:br>
              <a:rPr lang="en-US"/>
            </a:br>
            <a:endParaRPr lang="en-US"/>
          </a:p>
          <a:p>
            <a:pPr lvl="0"/>
            <a:r>
              <a:rPr lang="en-US"/>
              <a:t>Series of bullets points to make important points about the program or what you feel is important to say here.</a:t>
            </a:r>
          </a:p>
        </p:txBody>
      </p:sp>
    </p:spTree>
    <p:extLst>
      <p:ext uri="{BB962C8B-B14F-4D97-AF65-F5344CB8AC3E}">
        <p14:creationId xmlns:p14="http://schemas.microsoft.com/office/powerpoint/2010/main" val="2904529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dd picture or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B6310ABD-CBF5-8F4E-9E70-319A0E90437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611206" y="1439681"/>
            <a:ext cx="3974124" cy="4375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A6774B9-7EC6-864E-9952-54CD236A7C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6230" y="427982"/>
            <a:ext cx="9144000" cy="45124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Title Topic Continued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F7DB34-BFA4-EA47-9F18-3B2D3C2EFA01}"/>
              </a:ext>
            </a:extLst>
          </p:cNvPr>
          <p:cNvCxnSpPr/>
          <p:nvPr userDrawn="1"/>
        </p:nvCxnSpPr>
        <p:spPr>
          <a:xfrm flipV="1">
            <a:off x="1205464" y="243191"/>
            <a:ext cx="0" cy="2412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F7E0925-4366-4240-A1BE-1952A244026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96230" y="1428813"/>
            <a:ext cx="5699162" cy="43213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Description of program might go here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</a:t>
            </a:r>
          </a:p>
          <a:p>
            <a:endParaRPr lang="en-US"/>
          </a:p>
          <a:p>
            <a:r>
              <a:rPr lang="en-US"/>
              <a:t>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6204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yp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A6774B9-7EC6-864E-9952-54CD236A7C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6230" y="427982"/>
            <a:ext cx="9144000" cy="45124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Title Topic Continued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F7DB34-BFA4-EA47-9F18-3B2D3C2EFA01}"/>
              </a:ext>
            </a:extLst>
          </p:cNvPr>
          <p:cNvCxnSpPr/>
          <p:nvPr userDrawn="1"/>
        </p:nvCxnSpPr>
        <p:spPr>
          <a:xfrm flipV="1">
            <a:off x="1205464" y="243191"/>
            <a:ext cx="0" cy="2412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F60ACC-01D8-D74A-A59F-79FE2FA961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6230" y="1428814"/>
            <a:ext cx="9972224" cy="44594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85000"/>
              <a:buFont typeface="Wingdings" panose="05000000000000000000" pitchFamily="2" charset="2"/>
              <a:buChar char="§"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Proxima Nova Light" panose="02000506030000020004" pitchFamily="2" charset="0"/>
              <a:buChar char="–"/>
              <a:tabLst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150221"/>
                </a:solidFill>
                <a:latin typeface="Proxima Nova A Thin" panose="02000506030000020004" pitchFamily="2" charset="0"/>
              </a:defRPr>
            </a:lvl3pPr>
            <a:lvl4pPr>
              <a:defRPr b="0" i="0">
                <a:solidFill>
                  <a:srgbClr val="150221"/>
                </a:solidFill>
                <a:latin typeface="Gibson Light" panose="02000000000000000000" pitchFamily="2" charset="77"/>
              </a:defRPr>
            </a:lvl4pPr>
            <a:lvl5pPr>
              <a:defRPr b="0" i="0">
                <a:solidFill>
                  <a:srgbClr val="150221"/>
                </a:solidFill>
                <a:latin typeface="Gibson Light" panose="02000000000000000000" pitchFamily="2" charset="77"/>
              </a:defRPr>
            </a:lvl5pPr>
          </a:lstStyle>
          <a:p>
            <a:pPr lvl="0"/>
            <a:r>
              <a:rPr lang="en-US"/>
              <a:t>Introduction to a series of bullets points to make important points about the program or what you feel is important to say here. Important points about the program.</a:t>
            </a:r>
          </a:p>
          <a:p>
            <a:pPr lvl="1"/>
            <a:r>
              <a:rPr lang="en-US"/>
              <a:t>Text is here</a:t>
            </a:r>
            <a:br>
              <a:rPr lang="en-US"/>
            </a:br>
            <a:endParaRPr lang="en-US"/>
          </a:p>
          <a:p>
            <a:pPr lvl="0"/>
            <a:r>
              <a:rPr lang="en-US"/>
              <a:t>Important points about the program or what you feel is important to say here.</a:t>
            </a:r>
          </a:p>
          <a:p>
            <a:pPr lvl="1"/>
            <a:r>
              <a:rPr lang="en-US"/>
              <a:t>Text is here</a:t>
            </a:r>
            <a:br>
              <a:rPr lang="en-US"/>
            </a:br>
            <a:endParaRPr lang="en-US"/>
          </a:p>
          <a:p>
            <a:pPr lvl="0"/>
            <a:r>
              <a:rPr lang="en-US"/>
              <a:t>Series of bullets points to make important points about the program or what you feel is important to say here.</a:t>
            </a:r>
          </a:p>
        </p:txBody>
      </p:sp>
    </p:spTree>
    <p:extLst>
      <p:ext uri="{BB962C8B-B14F-4D97-AF65-F5344CB8AC3E}">
        <p14:creationId xmlns:p14="http://schemas.microsoft.com/office/powerpoint/2010/main" val="4204882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909B89-FE6B-A5D8-4944-BB872DA004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CAF939-3787-9E19-ABC3-1962A414CD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802D54-34EC-E04C-98EC-DD0502F06A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F1C0B-EE77-4F18-9DDD-B64953583F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395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6D498E-15D1-F96D-50CA-3645EE14A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5A719D-2247-4F97-807E-49D611A9BB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FA9C69-87B0-6020-B635-470D3817D0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BA371-EF0C-466E-B7E9-D956DAD4A2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095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6D2ABE-AAA0-E9AF-A2BE-3C321C93E3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517D3D-0AAD-D10B-F5D7-52D300FC8D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B1C615-1E53-6BC4-753F-44C4439F1B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36C2E4-52DC-4B67-BB6E-433B3BF850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615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523300-141E-FC05-A061-E9E024291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DEF6AF-A141-C674-04ED-73993FE241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47D225-7940-ED20-3CA8-0F18E43FE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2FAEA4-AE69-4F64-94F3-566DBAD826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232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C135AB-D67E-151E-2E2C-165513F04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795FD2-8158-DD08-3ADC-257208A673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13986A-B46F-DB08-CC08-ECA37C4D4F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E5A54-79FF-4B08-9CDA-412CD401CB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529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D0417A5-4802-AA6F-E467-D6551080CE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D0E87D-F08B-67BC-722B-2D0A36100B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2166E4-59B3-1910-2929-7CD24E0BC2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D989A5-C9D1-417E-BD45-D22DAB919B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904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D8A05-3CFD-0145-B20E-A39ADC58692B}"/>
              </a:ext>
            </a:extLst>
          </p:cNvPr>
          <p:cNvSpPr txBox="1"/>
          <p:nvPr userDrawn="1"/>
        </p:nvSpPr>
        <p:spPr>
          <a:xfrm>
            <a:off x="6897757" y="993913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5500758-2570-0347-BF62-65E89305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730" y="1720849"/>
            <a:ext cx="5486308" cy="1725613"/>
          </a:xfrm>
          <a:noFill/>
        </p:spPr>
        <p:txBody>
          <a:bodyPr lIns="0" tIns="0" rIns="0" bIns="91440" anchor="b" anchorCtr="0"/>
          <a:lstStyle>
            <a:lvl1pPr>
              <a:lnSpc>
                <a:spcPct val="90000"/>
              </a:lnSpc>
              <a:defRPr sz="3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092772B-79FA-2C42-9A5F-DC7C240B8C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3638" y="3446463"/>
            <a:ext cx="5484594" cy="984738"/>
          </a:xfrm>
        </p:spPr>
        <p:txBody>
          <a:bodyPr lIns="0" tIns="0" rIns="0"/>
          <a:lstStyle>
            <a:lvl1pPr>
              <a:lnSpc>
                <a:spcPct val="100000"/>
              </a:lnSpc>
              <a:spcAft>
                <a:spcPts val="0"/>
              </a:spcAft>
              <a:defRPr sz="2000" b="1" i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sz="2000" b="1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sz="2000" b="1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sz="2000" b="1">
                <a:solidFill>
                  <a:schemeClr val="tx1"/>
                </a:solidFill>
              </a:defRPr>
            </a:lvl5pPr>
            <a:lvl6pPr marL="0" indent="0">
              <a:buFontTx/>
              <a:buNone/>
              <a:defRPr sz="2000" b="1">
                <a:solidFill>
                  <a:schemeClr val="tx1"/>
                </a:solidFill>
              </a:defRPr>
            </a:lvl6pPr>
            <a:lvl7pPr marL="0" indent="0">
              <a:buFontTx/>
              <a:buNone/>
              <a:defRPr sz="2000" b="1">
                <a:solidFill>
                  <a:schemeClr val="tx1"/>
                </a:solidFill>
              </a:defRPr>
            </a:lvl7pPr>
            <a:lvl8pPr marL="0" indent="0">
              <a:buFontTx/>
              <a:buNone/>
              <a:defRPr sz="2000" b="1">
                <a:solidFill>
                  <a:schemeClr val="tx1"/>
                </a:solidFill>
              </a:defRPr>
            </a:lvl8pPr>
            <a:lvl9pPr marL="0" indent="0">
              <a:buFontTx/>
              <a:buNone/>
              <a:defRPr sz="20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C530527-6D0C-AE43-8A68-2FC4EF18BB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3638" y="4438651"/>
            <a:ext cx="5484594" cy="1897550"/>
          </a:xfrm>
        </p:spPr>
        <p:txBody>
          <a:bodyPr lIns="0" tIns="0" anchor="b" anchorCtr="0"/>
          <a:lstStyle>
            <a:lvl1pPr>
              <a:buFontTx/>
              <a:buNone/>
              <a:defRPr sz="1400" b="1">
                <a:solidFill>
                  <a:schemeClr val="accent1"/>
                </a:solidFill>
              </a:defRPr>
            </a:lvl1pPr>
            <a:lvl2pPr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FontTx/>
              <a:buNone/>
              <a:defRPr>
                <a:solidFill>
                  <a:schemeClr val="tx1"/>
                </a:solidFill>
              </a:defRPr>
            </a:lvl6pPr>
            <a:lvl7pPr marL="0" indent="0">
              <a:buFontTx/>
              <a:buNone/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Presenter Name</a:t>
            </a:r>
          </a:p>
          <a:p>
            <a:pPr lvl="2"/>
            <a:r>
              <a:rPr lang="en-US" dirty="0"/>
              <a:t>Presenter Title</a:t>
            </a:r>
          </a:p>
          <a:p>
            <a:pPr lvl="2"/>
            <a:r>
              <a:rPr lang="en-US" dirty="0"/>
              <a:t>Audience</a:t>
            </a:r>
          </a:p>
          <a:p>
            <a:pPr lvl="2"/>
            <a:r>
              <a:rPr lang="en-US" dirty="0"/>
              <a:t>Date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63B4006-2C4D-1843-924E-0B0854AF278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436914"/>
            <a:ext cx="4352555" cy="5423105"/>
          </a:xfrm>
          <a:custGeom>
            <a:avLst/>
            <a:gdLst>
              <a:gd name="connsiteX0" fmla="*/ 0 w 4352555"/>
              <a:gd name="connsiteY0" fmla="*/ 0 h 5423105"/>
              <a:gd name="connsiteX1" fmla="*/ 4352555 w 4352555"/>
              <a:gd name="connsiteY1" fmla="*/ 0 h 5423105"/>
              <a:gd name="connsiteX2" fmla="*/ 4352555 w 4352555"/>
              <a:gd name="connsiteY2" fmla="*/ 1117524 h 5423105"/>
              <a:gd name="connsiteX3" fmla="*/ 47004 w 4352555"/>
              <a:gd name="connsiteY3" fmla="*/ 5423105 h 5423105"/>
              <a:gd name="connsiteX4" fmla="*/ 0 w 4352555"/>
              <a:gd name="connsiteY4" fmla="*/ 5423105 h 5423105"/>
              <a:gd name="connsiteX5" fmla="*/ 0 w 4352555"/>
              <a:gd name="connsiteY5" fmla="*/ 0 h 542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555" h="5423105">
                <a:moveTo>
                  <a:pt x="0" y="0"/>
                </a:moveTo>
                <a:lnTo>
                  <a:pt x="4352555" y="0"/>
                </a:lnTo>
                <a:cubicBezTo>
                  <a:pt x="4352555" y="0"/>
                  <a:pt x="4352555" y="0"/>
                  <a:pt x="4352555" y="1117524"/>
                </a:cubicBezTo>
                <a:cubicBezTo>
                  <a:pt x="4352555" y="3499785"/>
                  <a:pt x="2423309" y="5423105"/>
                  <a:pt x="47004" y="5423105"/>
                </a:cubicBezTo>
                <a:cubicBezTo>
                  <a:pt x="29442" y="5423105"/>
                  <a:pt x="11622" y="5423105"/>
                  <a:pt x="0" y="5423105"/>
                </a:cubicBezTo>
                <a:cubicBezTo>
                  <a:pt x="0" y="5423105"/>
                  <a:pt x="0" y="5423105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210312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03EDB9-A9EA-A74C-A9E5-16707E2F83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859" y="511588"/>
            <a:ext cx="3366772" cy="4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04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6CA262-6E7D-C38C-FE0F-7B49657CB0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9D82AC-2588-F923-F087-34DAC63708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4A5F02-2C42-2E2E-F971-BCFC6B9D9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794F5D-85CB-474E-A0B4-21EABD925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0940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D85F47-EDE9-2C5E-D2B4-1FC71FE60A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A1AD1A-4803-77C2-1EB5-4EA331F377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AB9BC3-CA28-60E9-C246-64CB72A6A4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D6952-2CC9-463F-B131-E75AC8E606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737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E0071-F5C2-9765-9D77-988D7856FB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B0F72-BC88-DA1D-4F28-1B17840D51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CF960-E0F9-FC5E-AA3E-F2C28A21B3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2CACF-D4D9-46F3-970C-2204F7D965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323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CC4ACA-4B33-CB0C-D26A-DA0A6D42DF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EE736E-E1F7-2F09-9EC1-ADB0051BEF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A13423-932C-72BE-E701-7A041BC51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CE84EC-EC74-4FEE-9A6A-826190D9B0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8466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729294-7914-E036-1003-B852038175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DAD0A6-5BBF-869A-7372-E860A4D31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CCD492-57BD-B70B-36E3-09E606ED83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AE84FB-FE18-45BB-BFDA-AAC0D8859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644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008A8-66EC-C692-342F-7E0543C27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9B901-4FB1-32B8-B4C7-917D2C988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EE0D3-26A1-8477-72A4-7F2A4A24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E32-40B4-47D7-90EB-26778A5F9D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38B8B-9C2D-C75D-0783-853112DDE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0202B-8FEF-C48E-A97B-B3624D29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E24B-0276-4DE4-A269-90B655AC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603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77701-6DF8-174F-92CB-8D3A4EF73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E0D34-F20C-4BF5-E1E9-2AE716869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675A2-A8FD-A2AF-1FCE-6D1DEC610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E32-40B4-47D7-90EB-26778A5F9D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72598-C915-4D46-135A-0799AF900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1D372-67A3-A517-4985-4CCBA7CD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E24B-0276-4DE4-A269-90B655AC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67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80D0F-D156-F001-FFBC-5F610933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9C5BB-DDEF-8970-DCF5-74BE82BFC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06774-5625-D7E1-BEF6-BA65D614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E32-40B4-47D7-90EB-26778A5F9D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7D61B-6DBE-77D7-C629-6AB9BFE3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232E-AE00-7D60-EC4D-4B67DDE5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E24B-0276-4DE4-A269-90B655AC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817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4CEA5-83C2-F815-2F03-3F2170DE6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D405-1B56-3D74-734A-46A10A3ED3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DCCE9-A44D-94DE-BB7A-5C3F5C592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C128F-63F7-B60F-2423-3ABCEC7E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E32-40B4-47D7-90EB-26778A5F9D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5EB51-3BEA-42DD-0B9D-6E8F01C5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8EF78-DA75-22C6-59F0-2C9E93CC7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E24B-0276-4DE4-A269-90B655AC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457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9B2A9-ED26-4AA9-432D-09D028D44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74D1-950D-4D2A-340C-951C82002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E3BB2-9634-551F-BA02-CB8F08866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F01D1C-772E-DCCE-2883-21EEEA5BA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D3F349-B8AE-CAF1-C0F1-50A423DA4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92AC43-9380-BA2D-300F-E1F3450BA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E32-40B4-47D7-90EB-26778A5F9D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B3151-EF04-8DF4-7566-DE413DE51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6C6BE-74A8-90E5-4167-494816F1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E24B-0276-4DE4-A269-90B655AC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11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3CA7995-5E46-A148-9C6E-C675693F3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353" y="1720851"/>
            <a:ext cx="5486399" cy="1725476"/>
          </a:xfrm>
          <a:noFill/>
        </p:spPr>
        <p:txBody>
          <a:bodyPr lIns="0" tIns="0" rIns="91440" bIns="91440" anchor="b" anchorCtr="0"/>
          <a:lstStyle>
            <a:lvl1pPr>
              <a:lnSpc>
                <a:spcPct val="90000"/>
              </a:lnSpc>
              <a:defRPr sz="3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1E430B-7638-C74A-9319-339471985D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5353" y="3446327"/>
            <a:ext cx="5484685" cy="1514026"/>
          </a:xfrm>
        </p:spPr>
        <p:txBody>
          <a:bodyPr lIns="0" tIns="0" rIns="91440"/>
          <a:lstStyle>
            <a:lvl1pPr>
              <a:lnSpc>
                <a:spcPct val="100000"/>
              </a:lnSpc>
              <a:spcAft>
                <a:spcPts val="0"/>
              </a:spcAft>
              <a:defRPr sz="2000" b="1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2000" b="1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20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20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20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17F23AF-9BDB-764B-9021-F75A3947EE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5353" y="4960353"/>
            <a:ext cx="3846511" cy="1383297"/>
          </a:xfrm>
        </p:spPr>
        <p:txBody>
          <a:bodyPr lIns="0" tIns="0" anchor="b" anchorCtr="0"/>
          <a:lstStyle>
            <a:lvl1pPr>
              <a:buFontTx/>
              <a:buNone/>
              <a:defRPr sz="1400" b="1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1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  <a:p>
            <a:pPr lvl="2"/>
            <a:r>
              <a:rPr lang="en-US" dirty="0"/>
              <a:t>Audience</a:t>
            </a:r>
          </a:p>
          <a:p>
            <a:pPr lvl="2"/>
            <a:r>
              <a:rPr lang="en-US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C555A3-D257-B745-A813-EA53464B3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6796" y="2293111"/>
            <a:ext cx="1667846" cy="8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78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6B1F7-846A-0073-CB7C-27BCB241F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46B52-7E6C-5D0D-482A-81F619550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E32-40B4-47D7-90EB-26778A5F9D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92AF9-BF6B-98CB-BAF9-48AA1D9F9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E8521-4830-1B29-0A5B-00647BF5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E24B-0276-4DE4-A269-90B655AC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668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5ADD63-F7F6-A8FA-645F-FD3538ED5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E32-40B4-47D7-90EB-26778A5F9D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96DE75-CF97-A874-84AC-74665B227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C77F6-4FCF-17A8-3ECD-601B0E255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E24B-0276-4DE4-A269-90B655AC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302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60475-B802-A69B-7BE8-2B6FF3A4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025C9-CC2F-2C4A-AC6A-FBE36C7B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EAF0F-C15A-CEE1-BB09-0875B942E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991F5-C98A-A0BE-35B9-63DC1D07D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E32-40B4-47D7-90EB-26778A5F9D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41444-B7F1-FF57-E1E8-1BBF8F2FD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90D71-DDDE-3398-8E5C-78F5F0624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E24B-0276-4DE4-A269-90B655AC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57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8846E-D1EB-7243-AEAB-3D22003E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D77B9-22D5-3DF3-4808-B3B7D659E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92841-3F73-5C2C-3049-AC2E2F64C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E3A71-5D76-3BB5-D755-E79CCECF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E32-40B4-47D7-90EB-26778A5F9D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327E2-024E-E5CC-FE7A-0D323FB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B40C0-157A-181D-BDE3-2396E6A46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E24B-0276-4DE4-A269-90B655AC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529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2CCBD-8312-A772-51E0-2BE883283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D37833-AA5E-4CEC-F77D-1DF3DCE4C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C0D5D-5139-0679-23A4-19ACD4E1C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E32-40B4-47D7-90EB-26778A5F9D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BB41C-B4D6-7496-CE99-6327F9801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7E27D-05A1-3D08-2C06-EF158223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E24B-0276-4DE4-A269-90B655AC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245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A5610-5416-4CD2-3C0A-98D20E110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BAD94D-71BC-D1F6-E64F-3FD507A34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206F3-D554-072E-49C7-6FE33C032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DE32-40B4-47D7-90EB-26778A5F9D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ABC2F-A1E5-C27D-20E9-7FF78136C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25CF0-A6FF-DEE4-BA5D-868F7038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E24B-0276-4DE4-A269-90B655AC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49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1882" y="1371600"/>
            <a:ext cx="9144000" cy="1389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80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416" y="2926080"/>
            <a:ext cx="8842248" cy="165576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414973F-17BB-4F38-B7D3-ADDE4718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552" y="6331923"/>
            <a:ext cx="103739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A6A90-9627-B343-B2F9-B70A478D12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32598BD-158A-460B-849C-FF9C3905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4150" y="6334194"/>
            <a:ext cx="364916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C05B3C9-7DF4-4A4A-BC38-AFEE1BE4B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79522" y="6331922"/>
            <a:ext cx="80091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0FDCF-5A94-7346-B741-93B1747BC9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DAC16D-529B-4127-AAE0-33B859D1F223}"/>
              </a:ext>
            </a:extLst>
          </p:cNvPr>
          <p:cNvCxnSpPr>
            <a:cxnSpLocks/>
          </p:cNvCxnSpPr>
          <p:nvPr userDrawn="1"/>
        </p:nvCxnSpPr>
        <p:spPr>
          <a:xfrm>
            <a:off x="0" y="628461"/>
            <a:ext cx="12192000" cy="0"/>
          </a:xfrm>
          <a:prstGeom prst="line">
            <a:avLst/>
          </a:prstGeom>
          <a:ln w="12700">
            <a:solidFill>
              <a:srgbClr val="EF3E36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371BC36-4E22-47E1-B766-69A792060C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1781" y="6068907"/>
            <a:ext cx="2322116" cy="667808"/>
          </a:xfrm>
          <a:prstGeom prst="rect">
            <a:avLst/>
          </a:prstGeom>
        </p:spPr>
      </p:pic>
      <p:pic>
        <p:nvPicPr>
          <p:cNvPr id="18" name="Picture 17" descr="A black sign with white text&#10;&#10;Description automatically generated">
            <a:extLst>
              <a:ext uri="{FF2B5EF4-FFF2-40B4-BE49-F238E27FC236}">
                <a16:creationId xmlns:a16="http://schemas.microsoft.com/office/drawing/2014/main" id="{F4FD5E29-9A9C-4C15-A2F8-BDC763DACE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85653" y="6085989"/>
            <a:ext cx="2993813" cy="62363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AF6746-42C1-4117-9967-2E856D5208F5}"/>
              </a:ext>
            </a:extLst>
          </p:cNvPr>
          <p:cNvCxnSpPr>
            <a:cxnSpLocks/>
          </p:cNvCxnSpPr>
          <p:nvPr userDrawn="1"/>
        </p:nvCxnSpPr>
        <p:spPr>
          <a:xfrm>
            <a:off x="9455573" y="6068907"/>
            <a:ext cx="0" cy="64071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087217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226DE-9CDF-4BA8-8905-25AE2FCF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447800" cy="365125"/>
          </a:xfrm>
        </p:spPr>
        <p:txBody>
          <a:bodyPr/>
          <a:lstStyle/>
          <a:p>
            <a:fld id="{5A46D723-07D8-470A-B478-9DA894F4E64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4B51D-AD31-404F-AF53-663515AB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5891" y="6352240"/>
            <a:ext cx="316614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0EF86-72F7-48D6-83ED-5D4A0291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51927" y="6352239"/>
            <a:ext cx="937885" cy="365125"/>
          </a:xfrm>
        </p:spPr>
        <p:txBody>
          <a:bodyPr/>
          <a:lstStyle/>
          <a:p>
            <a:fld id="{E4C3D464-1176-4854-A654-D5A3D9DC7F9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98DFF1-C6CE-448E-A32D-BFF27A09B52B}"/>
              </a:ext>
            </a:extLst>
          </p:cNvPr>
          <p:cNvCxnSpPr>
            <a:cxnSpLocks/>
          </p:cNvCxnSpPr>
          <p:nvPr userDrawn="1"/>
        </p:nvCxnSpPr>
        <p:spPr>
          <a:xfrm>
            <a:off x="0" y="650535"/>
            <a:ext cx="12192000" cy="0"/>
          </a:xfrm>
          <a:prstGeom prst="line">
            <a:avLst/>
          </a:prstGeom>
          <a:ln w="12700">
            <a:solidFill>
              <a:srgbClr val="EF3E36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BB428F9-EF5C-4CE5-868A-178DDF16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0"/>
            <a:ext cx="10515600" cy="1325563"/>
          </a:xfrm>
        </p:spPr>
        <p:txBody>
          <a:bodyPr/>
          <a:lstStyle>
            <a:lvl1pPr>
              <a:lnSpc>
                <a:spcPct val="75000"/>
              </a:lnSpc>
              <a:defRPr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56CD7-FA9C-4CAA-AB3F-7262A5D22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6000"/>
            <a:ext cx="10515600" cy="412790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FCD933-A9A4-4A40-B3C0-EC403D42C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3151" y="6220570"/>
            <a:ext cx="1741959" cy="500963"/>
          </a:xfrm>
          <a:prstGeom prst="rect">
            <a:avLst/>
          </a:prstGeom>
        </p:spPr>
      </p:pic>
      <p:pic>
        <p:nvPicPr>
          <p:cNvPr id="14" name="Picture 13" descr="A black sign with white text&#10;&#10;Description automatically generated">
            <a:extLst>
              <a:ext uri="{FF2B5EF4-FFF2-40B4-BE49-F238E27FC236}">
                <a16:creationId xmlns:a16="http://schemas.microsoft.com/office/drawing/2014/main" id="{BDD0F3B6-BF38-47BC-8946-B12BDC0EA6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186" y="6236130"/>
            <a:ext cx="2255519" cy="46984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B8B248-C21D-47D5-9153-1036CF6C27D8}"/>
              </a:ext>
            </a:extLst>
          </p:cNvPr>
          <p:cNvCxnSpPr>
            <a:cxnSpLocks/>
          </p:cNvCxnSpPr>
          <p:nvPr userDrawn="1"/>
        </p:nvCxnSpPr>
        <p:spPr>
          <a:xfrm>
            <a:off x="10092266" y="6220570"/>
            <a:ext cx="0" cy="48540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0003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963" y="653568"/>
            <a:ext cx="5486399" cy="3759406"/>
          </a:xfrm>
          <a:noFill/>
        </p:spPr>
        <p:txBody>
          <a:bodyPr lIns="1097280" tIns="868680" rIns="1554480" bIns="0" anchor="t" anchorCtr="0"/>
          <a:lstStyle>
            <a:lvl1pPr>
              <a:lnSpc>
                <a:spcPts val="3300"/>
              </a:lnSpc>
              <a:defRPr sz="3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2D8A05-3CFD-0145-B20E-A39ADC58692B}"/>
              </a:ext>
            </a:extLst>
          </p:cNvPr>
          <p:cNvSpPr txBox="1"/>
          <p:nvPr userDrawn="1"/>
        </p:nvSpPr>
        <p:spPr>
          <a:xfrm>
            <a:off x="6897757" y="993913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D108A-413D-7545-80AC-CFE850D4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003CD65-BD31-C14D-BEC2-800FAAF4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92B3B3-0DD5-CD46-BE2E-4A2BD31E04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92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"/>
          <p:cNvSpPr/>
          <p:nvPr/>
        </p:nvSpPr>
        <p:spPr>
          <a:xfrm>
            <a:off x="0" y="5962506"/>
            <a:ext cx="12192000" cy="908194"/>
          </a:xfrm>
          <a:prstGeom prst="rect">
            <a:avLst/>
          </a:prstGeom>
          <a:solidFill>
            <a:srgbClr val="3E4E8D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 sz="1800">
                <a:solidFill>
                  <a:srgbClr val="1BA2AC"/>
                </a:solidFill>
                <a:latin typeface="Hind Regular"/>
                <a:ea typeface="Hind Regular"/>
                <a:cs typeface="Hind Regular"/>
                <a:sym typeface="Hind Regular"/>
              </a:defRPr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BAD7F-97A3-A549-8DD2-3F48709C6F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5EDA66-8AEA-0C45-845A-C94FE84991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71" y="781955"/>
            <a:ext cx="6433458" cy="42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805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D8A05-3CFD-0145-B20E-A39ADC58692B}"/>
              </a:ext>
            </a:extLst>
          </p:cNvPr>
          <p:cNvSpPr txBox="1"/>
          <p:nvPr userDrawn="1"/>
        </p:nvSpPr>
        <p:spPr>
          <a:xfrm>
            <a:off x="6897757" y="993913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D108A-413D-7545-80AC-CFE850D4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003CD65-BD31-C14D-BEC2-800FAAF4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10FA2E3B-3F05-8A49-A65A-A311A3A1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653568"/>
            <a:ext cx="5486399" cy="3759406"/>
          </a:xfrm>
          <a:noFill/>
        </p:spPr>
        <p:txBody>
          <a:bodyPr lIns="1097280" tIns="868680" rIns="1554480" bIns="0" anchor="t" anchorCtr="0"/>
          <a:lstStyle>
            <a:lvl1pPr>
              <a:lnSpc>
                <a:spcPts val="3300"/>
              </a:lnSpc>
              <a:defRPr sz="3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EFAE58-26CE-4B43-8A76-918342699E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32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E8D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A2AC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A2AC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A2AC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A2AC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A2AC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A2AC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A2AC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A2AC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91463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>
            <a:extLst>
              <a:ext uri="{FF2B5EF4-FFF2-40B4-BE49-F238E27FC236}">
                <a16:creationId xmlns:a16="http://schemas.microsoft.com/office/drawing/2014/main" id="{AA6BC4EE-9385-8048-94F7-C8E9B08818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7971088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6400" y="2057400"/>
            <a:ext cx="11379200" cy="25908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418131" y="851976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lnSpc>
                <a:spcPct val="90000"/>
              </a:lnSpc>
            </a:pPr>
            <a:endParaRPr lang="en-US" sz="1800" dirty="0">
              <a:solidFill>
                <a:srgbClr val="6962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87753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D8A05-3CFD-0145-B20E-A39ADC58692B}"/>
              </a:ext>
            </a:extLst>
          </p:cNvPr>
          <p:cNvSpPr txBox="1"/>
          <p:nvPr userDrawn="1"/>
        </p:nvSpPr>
        <p:spPr>
          <a:xfrm>
            <a:off x="6897757" y="993913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D108A-413D-7545-80AC-CFE850D4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003CD65-BD31-C14D-BEC2-800FAAF4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EEB5602-FC4F-1440-BEFB-CA6F2E13B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653568"/>
            <a:ext cx="5486399" cy="3759406"/>
          </a:xfrm>
          <a:noFill/>
        </p:spPr>
        <p:txBody>
          <a:bodyPr lIns="1097280" tIns="868680" rIns="1554480" bIns="0" anchor="t" anchorCtr="0"/>
          <a:lstStyle>
            <a:lvl1pPr>
              <a:lnSpc>
                <a:spcPts val="3300"/>
              </a:lnSpc>
              <a:defRPr sz="3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08F227-9225-0D4E-9F43-210CB533A2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03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FCCF0-8AC0-ED4C-8D03-7FA5EC4332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5" y="5878285"/>
            <a:ext cx="1665515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855" r:id="rId2"/>
    <p:sldLayoutId id="2147483679" r:id="rId3"/>
  </p:sldLayoutIdLst>
  <p:transition spd="med"/>
  <p:txStyles>
    <p:titleStyle>
      <a:lvl1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-45" baseline="0">
          <a:ln>
            <a:noFill/>
          </a:ln>
          <a:solidFill>
            <a:srgbClr val="3E4E8D"/>
          </a:solidFill>
          <a:uFillTx/>
          <a:latin typeface="Montserrat SemiBold" pitchFamily="2" charset="77"/>
          <a:ea typeface="Montserrat SemiBold" pitchFamily="2" charset="77"/>
          <a:cs typeface="Hind Medium" panose="02000000000000000000" pitchFamily="2" charset="77"/>
          <a:sym typeface="Hind Bold"/>
        </a:defRPr>
      </a:lvl1pPr>
      <a:lvl2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2pPr>
      <a:lvl3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3pPr>
      <a:lvl4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4pPr>
      <a:lvl5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5pPr>
      <a:lvl6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6pPr>
      <a:lvl7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7pPr>
      <a:lvl8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8pPr>
      <a:lvl9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9pPr>
    </p:titleStyle>
    <p:bodyStyle>
      <a:lvl1pPr marL="257175" marR="0" indent="-257175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11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1pPr>
      <a:lvl2pPr marL="584000" marR="0" indent="-241101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11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2pPr>
      <a:lvl3pPr marL="891538" marR="0" indent="-205738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99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3pPr>
      <a:lvl4pPr marL="1266092" marR="0" indent="-237392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99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4pPr>
      <a:lvl5pPr marL="1608992" marR="0" indent="-237392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99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5pPr>
      <a:lvl6pPr marL="1988817" marR="0" indent="-274317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00BCDD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696F70"/>
          </a:solidFill>
          <a:uFillTx/>
          <a:latin typeface="Hind Regular"/>
          <a:ea typeface="Hind Regular"/>
          <a:cs typeface="Hind Regular"/>
          <a:sym typeface="Hind Regular"/>
        </a:defRPr>
      </a:lvl6pPr>
      <a:lvl7pPr marL="2331717" marR="0" indent="-274317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00BCDD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696F70"/>
          </a:solidFill>
          <a:uFillTx/>
          <a:latin typeface="Hind Regular"/>
          <a:ea typeface="Hind Regular"/>
          <a:cs typeface="Hind Regular"/>
          <a:sym typeface="Hind Regular"/>
        </a:defRPr>
      </a:lvl7pPr>
      <a:lvl8pPr marL="2674617" marR="0" indent="-274317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00BCDD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696F70"/>
          </a:solidFill>
          <a:uFillTx/>
          <a:latin typeface="Hind Regular"/>
          <a:ea typeface="Hind Regular"/>
          <a:cs typeface="Hind Regular"/>
          <a:sym typeface="Hind Regular"/>
        </a:defRPr>
      </a:lvl8pPr>
      <a:lvl9pPr marL="3017517" marR="0" indent="-274317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00BCDD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696F70"/>
          </a:solidFill>
          <a:uFillTx/>
          <a:latin typeface="Hind Regular"/>
          <a:ea typeface="Hind Regular"/>
          <a:cs typeface="Hind Regular"/>
          <a:sym typeface="Hind Regular"/>
        </a:defRPr>
      </a:lvl9pPr>
    </p:bodyStyle>
    <p:otherStyle>
      <a:lvl1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1pPr>
      <a:lvl2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2pPr>
      <a:lvl3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3pPr>
      <a:lvl4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4pPr>
      <a:lvl5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5pPr>
      <a:lvl6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6pPr>
      <a:lvl7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7pPr>
      <a:lvl8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8pPr>
      <a:lvl9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1964" y="415925"/>
            <a:ext cx="11268074" cy="1015967"/>
          </a:xfrm>
          <a:prstGeom prst="rect">
            <a:avLst/>
          </a:prstGeom>
        </p:spPr>
        <p:txBody>
          <a:bodyPr vert="horz" lIns="0" tIns="0" rIns="137160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1964" y="1720850"/>
            <a:ext cx="11268074" cy="4337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1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7742" y="6346858"/>
            <a:ext cx="382295" cy="193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0" i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r">
              <a:defRPr sz="1000" b="0" i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r">
              <a:defRPr sz="1000" b="0" i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r">
              <a:defRPr sz="1000" b="0" i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r">
              <a:defRPr sz="1000" b="0" i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r">
              <a:defRPr sz="1000" b="0" i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r">
              <a:defRPr sz="1000" b="0" i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r">
              <a:defRPr sz="1000" b="0" i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r">
              <a:defRPr sz="1000" b="0" i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F567E9-0F8A-7A42-93BC-4CB9D6A8A731}"/>
              </a:ext>
            </a:extLst>
          </p:cNvPr>
          <p:cNvSpPr txBox="1"/>
          <p:nvPr userDrawn="1"/>
        </p:nvSpPr>
        <p:spPr>
          <a:xfrm>
            <a:off x="7010400" y="7672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-3657600" algn="l">
              <a:spcAft>
                <a:spcPts val="1000"/>
              </a:spcAft>
            </a:pPr>
            <a:endParaRPr lang="en-US" sz="1800" b="0" i="0">
              <a:solidFill>
                <a:schemeClr val="accent6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85144-1A90-9649-8FEE-7F30D22B9842}"/>
              </a:ext>
            </a:extLst>
          </p:cNvPr>
          <p:cNvSpPr txBox="1"/>
          <p:nvPr userDrawn="1"/>
        </p:nvSpPr>
        <p:spPr>
          <a:xfrm>
            <a:off x="8935656" y="174777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-3657600" algn="l">
              <a:spcAft>
                <a:spcPts val="1000"/>
              </a:spcAft>
            </a:pPr>
            <a:endParaRPr lang="en-US" sz="1800" b="0" i="0">
              <a:solidFill>
                <a:schemeClr val="accent6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C31E79FD-4941-894F-81D1-F0A672A77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43650"/>
            <a:ext cx="3844926" cy="20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accent3"/>
                </a:solidFill>
              </a:defRPr>
            </a:lvl1pPr>
            <a:lvl2pPr marL="0" algn="ctr">
              <a:defRPr sz="1000">
                <a:solidFill>
                  <a:schemeClr val="accent3"/>
                </a:solidFill>
              </a:defRPr>
            </a:lvl2pPr>
            <a:lvl3pPr marL="0" algn="ctr">
              <a:defRPr sz="1000">
                <a:solidFill>
                  <a:schemeClr val="accent3"/>
                </a:solidFill>
              </a:defRPr>
            </a:lvl3pPr>
            <a:lvl4pPr marL="0" algn="ctr">
              <a:defRPr sz="1000">
                <a:solidFill>
                  <a:schemeClr val="accent3"/>
                </a:solidFill>
              </a:defRPr>
            </a:lvl4pPr>
            <a:lvl5pPr marL="0" algn="ctr">
              <a:defRPr sz="1000">
                <a:solidFill>
                  <a:schemeClr val="accent3"/>
                </a:solidFill>
              </a:defRPr>
            </a:lvl5pPr>
            <a:lvl6pPr marL="0" algn="ctr">
              <a:defRPr sz="1000">
                <a:solidFill>
                  <a:schemeClr val="accent3"/>
                </a:solidFill>
              </a:defRPr>
            </a:lvl6pPr>
            <a:lvl7pPr marL="0" algn="ctr">
              <a:defRPr sz="1000">
                <a:solidFill>
                  <a:schemeClr val="accent3"/>
                </a:solidFill>
              </a:defRPr>
            </a:lvl7pPr>
            <a:lvl8pPr marL="0" algn="ctr">
              <a:defRPr sz="1000">
                <a:solidFill>
                  <a:schemeClr val="accent3"/>
                </a:solidFill>
              </a:defRPr>
            </a:lvl8pPr>
            <a:lvl9pPr marL="0" algn="ctr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277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864" r:id="rId2"/>
    <p:sldLayoutId id="2147483865" r:id="rId3"/>
    <p:sldLayoutId id="2147483866" r:id="rId4"/>
    <p:sldLayoutId id="2147483885" r:id="rId5"/>
    <p:sldLayoutId id="2147483886" r:id="rId6"/>
    <p:sldLayoutId id="2147483877" r:id="rId7"/>
    <p:sldLayoutId id="2147483941" r:id="rId8"/>
    <p:sldLayoutId id="2147483849" r:id="rId9"/>
    <p:sldLayoutId id="2147483745" r:id="rId10"/>
    <p:sldLayoutId id="2147483746" r:id="rId11"/>
    <p:sldLayoutId id="2147483747" r:id="rId12"/>
    <p:sldLayoutId id="2147483950" r:id="rId13"/>
    <p:sldLayoutId id="2147483859" r:id="rId14"/>
    <p:sldLayoutId id="2147483931" r:id="rId15"/>
    <p:sldLayoutId id="2147483834" r:id="rId16"/>
    <p:sldLayoutId id="2147483850" r:id="rId17"/>
    <p:sldLayoutId id="2147483851" r:id="rId18"/>
    <p:sldLayoutId id="2147483940" r:id="rId19"/>
    <p:sldLayoutId id="2147483930" r:id="rId20"/>
    <p:sldLayoutId id="2147483946" r:id="rId21"/>
    <p:sldLayoutId id="2147483928" r:id="rId22"/>
    <p:sldLayoutId id="2147483779" r:id="rId23"/>
    <p:sldLayoutId id="2147483878" r:id="rId24"/>
    <p:sldLayoutId id="2147483879" r:id="rId25"/>
    <p:sldLayoutId id="2147483880" r:id="rId26"/>
    <p:sldLayoutId id="2147483891" r:id="rId27"/>
    <p:sldLayoutId id="2147483889" r:id="rId28"/>
    <p:sldLayoutId id="2147483708" r:id="rId29"/>
    <p:sldLayoutId id="2147483780" r:id="rId30"/>
    <p:sldLayoutId id="2147483756" r:id="rId31"/>
    <p:sldLayoutId id="2147483929" r:id="rId32"/>
    <p:sldLayoutId id="2147483760" r:id="rId33"/>
    <p:sldLayoutId id="2147483862" r:id="rId3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baseline="0">
          <a:solidFill>
            <a:schemeClr val="accent1"/>
          </a:solidFill>
          <a:latin typeface="Times New Roman" panose="02020603050405020304" pitchFamily="18" charset="0"/>
          <a:ea typeface="Verdana" panose="020B0604030504040204" pitchFamily="34" charset="0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Clr>
          <a:schemeClr val="accent1"/>
        </a:buClr>
        <a:buFontTx/>
        <a:buNone/>
        <a:tabLst>
          <a:tab pos="280988" algn="l"/>
        </a:tabLst>
        <a:defRPr sz="2200" b="1" i="0" kern="1200" cap="none" baseline="0">
          <a:solidFill>
            <a:schemeClr val="accent3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228600" indent="-228600" algn="l" defTabSz="29260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tabLst>
          <a:tab pos="276225" algn="l"/>
          <a:tab pos="584200" algn="l"/>
        </a:tabLst>
        <a:defRPr sz="1600" b="0" i="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457200" marR="0" indent="-228600" algn="l" defTabSz="292608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System Font Regular"/>
        <a:buChar char="–"/>
        <a:tabLst/>
        <a:defRPr sz="1600" b="0" i="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0" indent="0" algn="l" defTabSz="29260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Tx/>
        <a:buNone/>
        <a:tabLst>
          <a:tab pos="292608" algn="l"/>
          <a:tab pos="585216" algn="l"/>
        </a:tabLst>
        <a:defRPr sz="1400" b="0" i="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System Font Regular"/>
        <a:buChar char="–"/>
        <a:tabLst/>
        <a:defRPr sz="1400" b="0" i="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Tx/>
        <a:buNone/>
        <a:tabLst/>
        <a:defRPr sz="1400" b="0" i="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Tx/>
        <a:buNone/>
        <a:tabLst/>
        <a:defRPr sz="1400" b="0" i="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714" userDrawn="1">
          <p15:clr>
            <a:srgbClr val="F26B43"/>
          </p15:clr>
        </p15:guide>
        <p15:guide id="3" pos="291" userDrawn="1">
          <p15:clr>
            <a:srgbClr val="F26B43"/>
          </p15:clr>
        </p15:guide>
        <p15:guide id="8" pos="2536" userDrawn="1">
          <p15:clr>
            <a:srgbClr val="F26B43"/>
          </p15:clr>
        </p15:guide>
        <p15:guide id="9" pos="3747" userDrawn="1">
          <p15:clr>
            <a:srgbClr val="F26B43"/>
          </p15:clr>
        </p15:guide>
        <p15:guide id="10" pos="3840" userDrawn="1">
          <p15:clr>
            <a:srgbClr val="F26B43"/>
          </p15:clr>
        </p15:guide>
        <p15:guide id="12" pos="3933" userDrawn="1">
          <p15:clr>
            <a:srgbClr val="F26B43"/>
          </p15:clr>
        </p15:guide>
        <p15:guide id="13" pos="7389" userDrawn="1">
          <p15:clr>
            <a:srgbClr val="F26B43"/>
          </p15:clr>
        </p15:guide>
        <p15:guide id="15" pos="4966" userDrawn="1">
          <p15:clr>
            <a:srgbClr val="F26B43"/>
          </p15:clr>
        </p15:guide>
        <p15:guide id="16" pos="5144" userDrawn="1">
          <p15:clr>
            <a:srgbClr val="F26B43"/>
          </p15:clr>
        </p15:guide>
        <p15:guide id="26" orient="horz" pos="1063" userDrawn="1">
          <p15:clr>
            <a:srgbClr val="F26B43"/>
          </p15:clr>
        </p15:guide>
        <p15:guide id="31" orient="horz" pos="3816" userDrawn="1">
          <p15:clr>
            <a:srgbClr val="F26B43"/>
          </p15:clr>
        </p15:guide>
        <p15:guide id="32" orient="horz" pos="3996" userDrawn="1">
          <p15:clr>
            <a:srgbClr val="F26B43"/>
          </p15:clr>
        </p15:guide>
        <p15:guide id="33" orient="horz" pos="899" userDrawn="1">
          <p15:clr>
            <a:srgbClr val="F26B43"/>
          </p15:clr>
        </p15:guide>
        <p15:guide id="35" orient="horz" pos="4124" userDrawn="1">
          <p15:clr>
            <a:srgbClr val="F26B43"/>
          </p15:clr>
        </p15:guide>
        <p15:guide id="36" orient="horz" pos="26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0FAAFB-31ED-7348-8C91-067AEE5A8DC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90983" y="6300995"/>
            <a:ext cx="1205866" cy="55949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8A51C4B-8F60-E047-B767-F262E23C0E5C}"/>
              </a:ext>
            </a:extLst>
          </p:cNvPr>
          <p:cNvSpPr txBox="1">
            <a:spLocks/>
          </p:cNvSpPr>
          <p:nvPr userDrawn="1"/>
        </p:nvSpPr>
        <p:spPr>
          <a:xfrm>
            <a:off x="8755583" y="6383757"/>
            <a:ext cx="3228332" cy="3169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Gibson Light" panose="02000000000000000000" pitchFamily="2" charset="77"/>
                <a:ea typeface="+mj-ea"/>
                <a:cs typeface="+mj-cs"/>
              </a:defRPr>
            </a:lvl1pPr>
          </a:lstStyle>
          <a:p>
            <a:pPr algn="r"/>
            <a:fld id="{3A10251A-7818-2840-96FB-1EA917552BBA}" type="slidenum">
              <a:rPr lang="en-US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2BB9D1-F621-D141-9813-E082BA958C6C}"/>
              </a:ext>
            </a:extLst>
          </p:cNvPr>
          <p:cNvSpPr txBox="1">
            <a:spLocks/>
          </p:cNvSpPr>
          <p:nvPr userDrawn="1"/>
        </p:nvSpPr>
        <p:spPr>
          <a:xfrm>
            <a:off x="3368749" y="6423470"/>
            <a:ext cx="5452977" cy="2990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accent6"/>
                </a:solidFill>
                <a:latin typeface="Proxima Nova Light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T1D Exchange 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D71AC4-7692-F44D-B38E-BF4438F63321}"/>
              </a:ext>
            </a:extLst>
          </p:cNvPr>
          <p:cNvCxnSpPr>
            <a:cxnSpLocks/>
          </p:cNvCxnSpPr>
          <p:nvPr userDrawn="1"/>
        </p:nvCxnSpPr>
        <p:spPr>
          <a:xfrm flipH="1">
            <a:off x="314425" y="6287959"/>
            <a:ext cx="11563150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7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935" r:id="rId3"/>
    <p:sldLayoutId id="2147483674" r:id="rId4"/>
    <p:sldLayoutId id="2147483949" r:id="rId5"/>
    <p:sldLayoutId id="21474836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BED9450-1AFF-0EA5-340F-DEC6DBCA2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05C04F1-3665-28AD-9FF1-4A043DBB7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7BABB1B-6805-DEEA-DE96-D6883947B9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304AE77-CB87-80DC-D76E-C3C2DBCE6D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130CB8B-833B-A523-8A41-77C1445FB1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57F3ACD-B8C1-438D-8607-19C91959CC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MS PGothic" panose="020B0600070205080204" pitchFamily="34" charset="-128"/>
          <a:cs typeface="ＭＳ Ｐゴシック" pitchFamily="6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MS PGothic" panose="020B0600070205080204" pitchFamily="34" charset="-128"/>
          <a:cs typeface="ＭＳ Ｐゴシック" pitchFamily="6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MS PGothic" panose="020B0600070205080204" pitchFamily="34" charset="-128"/>
          <a:cs typeface="ＭＳ Ｐゴシック" pitchFamily="6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MS PGothic" panose="020B0600070205080204" pitchFamily="34" charset="-128"/>
          <a:cs typeface="ＭＳ Ｐゴシック" pitchFamily="6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5251C-9A9B-68ED-8D1B-9E75206D6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30047-198B-2D94-FA45-D6910B406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29BE5-70EF-A114-071B-DF440B668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CDE32-40B4-47D7-90EB-26778A5F9D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46572-26C9-7355-7AB9-6A82A524A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F95F3-AC38-3B9D-C5BF-9BE4F3C2A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7E24B-0276-4DE4-A269-90B655AC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1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662" r:id="rId2"/>
    <p:sldLayoutId id="2147483663" r:id="rId3"/>
    <p:sldLayoutId id="2147483664" r:id="rId4"/>
    <p:sldLayoutId id="2147483937" r:id="rId5"/>
    <p:sldLayoutId id="2147483943" r:id="rId6"/>
    <p:sldLayoutId id="2147483936" r:id="rId7"/>
    <p:sldLayoutId id="2147483945" r:id="rId8"/>
    <p:sldLayoutId id="2147483669" r:id="rId9"/>
    <p:sldLayoutId id="2147483938" r:id="rId10"/>
    <p:sldLayoutId id="21474839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A8B555-4683-4C1A-8CA0-8DD217AB2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489E7-AF52-4857-8F6E-96E0CB821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56A24-05AD-40E5-BADF-CBDF68460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6D723-07D8-470A-B478-9DA894F4E64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041F4-CEEE-40D9-B232-E8DD6C02C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C72B5-20FE-4EB1-8F24-7864FB5A1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3D464-1176-4854-A654-D5A3D9DC7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1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47" r:id="rId2"/>
    <p:sldLayoutId id="2147483852" r:id="rId3"/>
    <p:sldLayoutId id="2147483848" r:id="rId4"/>
    <p:sldLayoutId id="2147483665" r:id="rId5"/>
    <p:sldLayoutId id="2147483666" r:id="rId6"/>
    <p:sldLayoutId id="2147483667" r:id="rId7"/>
    <p:sldLayoutId id="2147483668" r:id="rId8"/>
    <p:sldLayoutId id="2147483853" r:id="rId9"/>
    <p:sldLayoutId id="2147483670" r:id="rId10"/>
    <p:sldLayoutId id="2147483671" r:id="rId11"/>
    <p:sldLayoutId id="2147483672" r:id="rId12"/>
    <p:sldLayoutId id="2147483854" r:id="rId13"/>
    <p:sldLayoutId id="2147483860" r:id="rId14"/>
    <p:sldLayoutId id="214748385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40.xml"/><Relationship Id="rId1" Type="http://schemas.openxmlformats.org/officeDocument/2006/relationships/video" Target="https://www.youtube.com/embed/96auw2v9sc4?feature=oembed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s://www.youtube.com/watch?v=96auw2v9sc4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31.pn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32.svg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illed, group, bunch, many&#10;&#10;Description automatically generated">
            <a:extLst>
              <a:ext uri="{FF2B5EF4-FFF2-40B4-BE49-F238E27FC236}">
                <a16:creationId xmlns:a16="http://schemas.microsoft.com/office/drawing/2014/main" id="{85F49C10-8453-A14E-A6D6-AB0A43B24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61F7A1-CFF8-D342-A9AF-5CB080C98BD0}"/>
              </a:ext>
            </a:extLst>
          </p:cNvPr>
          <p:cNvSpPr/>
          <p:nvPr/>
        </p:nvSpPr>
        <p:spPr>
          <a:xfrm>
            <a:off x="0" y="2298503"/>
            <a:ext cx="12192000" cy="2369875"/>
          </a:xfrm>
          <a:prstGeom prst="rect">
            <a:avLst/>
          </a:prstGeom>
          <a:solidFill>
            <a:srgbClr val="FFFFFF">
              <a:alpha val="87000"/>
            </a:srgbClr>
          </a:solidFill>
          <a:ln w="25400" cap="flat">
            <a:noFill/>
            <a:prstDash val="solid"/>
            <a:round/>
          </a:ln>
          <a:effectLst>
            <a:outerShdw dist="230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/>
            <a:endParaRPr lang="en-US" sz="4000">
              <a:solidFill>
                <a:srgbClr val="47616E"/>
              </a:solidFill>
              <a:latin typeface="Hind Regular"/>
              <a:cs typeface="Hind Regular"/>
            </a:endParaRPr>
          </a:p>
          <a:p>
            <a:pPr algn="ctr"/>
            <a:r>
              <a:rPr lang="en-US" sz="4000" dirty="0">
                <a:solidFill>
                  <a:srgbClr val="47616E"/>
                </a:solidFill>
                <a:latin typeface="Hind Regular"/>
                <a:cs typeface="Hind Regular"/>
              </a:rPr>
              <a:t>Complications and Comorbidities in Diabetes </a:t>
            </a:r>
            <a:endParaRPr lang="en-US" dirty="0"/>
          </a:p>
          <a:p>
            <a:pPr algn="ctr"/>
            <a:r>
              <a:rPr lang="en-US" sz="2800" i="1" dirty="0">
                <a:solidFill>
                  <a:srgbClr val="47616E"/>
                </a:solidFill>
                <a:latin typeface="Hind Regular"/>
                <a:cs typeface="Hind Regular"/>
              </a:rPr>
              <a:t>Moderated by Marina Basina, MD</a:t>
            </a:r>
          </a:p>
          <a:p>
            <a:pPr algn="ctr"/>
            <a:endParaRPr lang="en-US" sz="4000">
              <a:solidFill>
                <a:srgbClr val="47616E"/>
              </a:solidFill>
              <a:latin typeface="Hind Regular"/>
              <a:cs typeface="Hind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541A89-5206-2242-9AFB-02DE48E4971E}"/>
              </a:ext>
            </a:extLst>
          </p:cNvPr>
          <p:cNvSpPr txBox="1"/>
          <p:nvPr/>
        </p:nvSpPr>
        <p:spPr>
          <a:xfrm>
            <a:off x="4224542" y="4608613"/>
            <a:ext cx="772208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endParaRPr lang="en-US" sz="2800" b="1">
              <a:solidFill>
                <a:srgbClr val="3E4E8D"/>
              </a:solidFill>
              <a:latin typeface="Montserrat SemiBold"/>
              <a:cs typeface="Hind Bold"/>
            </a:endParaRPr>
          </a:p>
        </p:txBody>
      </p:sp>
    </p:spTree>
    <p:extLst>
      <p:ext uri="{BB962C8B-B14F-4D97-AF65-F5344CB8AC3E}">
        <p14:creationId xmlns:p14="http://schemas.microsoft.com/office/powerpoint/2010/main" val="33292084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C2611-8C91-56A3-65C6-D82D6E054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742643-0245-385C-EF7F-1533DE95B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9EF500-ED36-46BA-8531-11CEC568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9605A0-2BDA-EA5B-E8A3-39BD37229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311151"/>
            <a:ext cx="11268074" cy="576356"/>
          </a:xfrm>
        </p:spPr>
        <p:txBody>
          <a:bodyPr/>
          <a:lstStyle/>
          <a:p>
            <a:r>
              <a:rPr lang="en-US" dirty="0"/>
              <a:t>Survey Cont’d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0B24A6-346E-2D94-8D1B-A16D5D60387F}"/>
              </a:ext>
            </a:extLst>
          </p:cNvPr>
          <p:cNvSpPr txBox="1"/>
          <p:nvPr/>
        </p:nvSpPr>
        <p:spPr>
          <a:xfrm>
            <a:off x="461963" y="887507"/>
            <a:ext cx="1126807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Case Scenario 2: </a:t>
            </a:r>
            <a:r>
              <a:rPr lang="en-US" b="1" dirty="0" err="1"/>
              <a:t>Omnipod</a:t>
            </a:r>
            <a:r>
              <a:rPr lang="en-US" b="1" dirty="0"/>
              <a:t> 5</a:t>
            </a:r>
          </a:p>
          <a:p>
            <a:endParaRPr lang="en-US" dirty="0"/>
          </a:p>
          <a:p>
            <a:r>
              <a:rPr lang="en-US" dirty="0"/>
              <a:t>Patient is on </a:t>
            </a:r>
            <a:r>
              <a:rPr lang="en-US" dirty="0" err="1"/>
              <a:t>Omnipod</a:t>
            </a:r>
            <a:r>
              <a:rPr lang="en-US" dirty="0"/>
              <a:t> 5 pump on Auto Mode. Target 110, CHO 7, ISF 30, TDD 40 units. Has backup Lantus at home.</a:t>
            </a:r>
          </a:p>
          <a:p>
            <a:r>
              <a:rPr lang="en-US" b="1" dirty="0"/>
              <a:t>What would you advise ?</a:t>
            </a:r>
            <a:endParaRPr lang="en-US" dirty="0"/>
          </a:p>
          <a:p>
            <a:pPr marL="342900" lvl="0" indent="-342900">
              <a:buAutoNum type="alphaUcPeriod"/>
            </a:pPr>
            <a:r>
              <a:rPr lang="en-US" dirty="0"/>
              <a:t>Switch to manual mode, increase basal rates by 20%.</a:t>
            </a:r>
          </a:p>
          <a:p>
            <a:pPr marL="342900" lvl="0" indent="-342900">
              <a:buAutoNum type="alphaUcPeriod"/>
            </a:pPr>
            <a:r>
              <a:rPr lang="en-US" dirty="0"/>
              <a:t>Switch to SC injections for the next 2-3 days.</a:t>
            </a:r>
          </a:p>
          <a:p>
            <a:pPr marL="342900" lvl="0" indent="-342900">
              <a:buAutoNum type="alphaUcPeriod"/>
            </a:pPr>
            <a:r>
              <a:rPr lang="en-US" dirty="0"/>
              <a:t>Continue auto mode, take 10 units of Lantus in addition to the pump.</a:t>
            </a:r>
          </a:p>
          <a:p>
            <a:pPr marL="342900" lvl="0" indent="-342900">
              <a:buAutoNum type="alphaUcPeriod"/>
            </a:pPr>
            <a:r>
              <a:rPr lang="en-US" dirty="0"/>
              <a:t>Continue auto mode, change carb ratio to 5 and ISF to 20.</a:t>
            </a:r>
          </a:p>
          <a:p>
            <a:pPr marL="342900" lvl="0" indent="-342900">
              <a:buAutoNum type="alphaUcPeriod"/>
            </a:pPr>
            <a:r>
              <a:rPr lang="en-US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951425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F2B35F-B229-A1D1-E77F-C82D9D59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3539" y="6343651"/>
            <a:ext cx="3844926" cy="20320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03D37E-7CAA-89CB-AC59-97D7701D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105E9C-AF19-33E4-A502-17DF94C3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– </a:t>
            </a:r>
            <a:r>
              <a:rPr lang="en-US" dirty="0" err="1"/>
              <a:t>Omnipod</a:t>
            </a:r>
            <a:r>
              <a:rPr lang="en-US" dirty="0"/>
              <a:t> 5</a:t>
            </a:r>
          </a:p>
        </p:txBody>
      </p:sp>
      <p:pic>
        <p:nvPicPr>
          <p:cNvPr id="9" name="Picture 8" descr="A graph with a red and blue bar chart&#10;&#10;Description automatically generated">
            <a:extLst>
              <a:ext uri="{FF2B5EF4-FFF2-40B4-BE49-F238E27FC236}">
                <a16:creationId xmlns:a16="http://schemas.microsoft.com/office/drawing/2014/main" id="{ECF87290-8149-6D2D-2F53-4208EEAD1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9" y="1171470"/>
            <a:ext cx="10661942" cy="5149234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25D134B-023E-6A19-B40D-B83480111501}"/>
              </a:ext>
            </a:extLst>
          </p:cNvPr>
          <p:cNvSpPr txBox="1">
            <a:spLocks/>
          </p:cNvSpPr>
          <p:nvPr/>
        </p:nvSpPr>
        <p:spPr>
          <a:xfrm>
            <a:off x="7502816" y="6343650"/>
            <a:ext cx="3844926" cy="20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The number of survey responses n = 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2B16B-0014-C925-0EB2-3BDB23FBB692}"/>
              </a:ext>
            </a:extLst>
          </p:cNvPr>
          <p:cNvSpPr txBox="1"/>
          <p:nvPr/>
        </p:nvSpPr>
        <p:spPr>
          <a:xfrm>
            <a:off x="5504873" y="272412"/>
            <a:ext cx="660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Patient is on </a:t>
            </a:r>
            <a:r>
              <a:rPr lang="en-US" dirty="0" err="1"/>
              <a:t>Omnipod</a:t>
            </a:r>
            <a:r>
              <a:rPr lang="en-US" dirty="0"/>
              <a:t> 5 pump on Auto Mode. Target 110, CHO 7, ISF 30, TDD 40 units. Has backup Lantus at home. What would you advise ?</a:t>
            </a:r>
          </a:p>
        </p:txBody>
      </p:sp>
    </p:spTree>
    <p:extLst>
      <p:ext uri="{BB962C8B-B14F-4D97-AF65-F5344CB8AC3E}">
        <p14:creationId xmlns:p14="http://schemas.microsoft.com/office/powerpoint/2010/main" val="1733461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E8460-3E43-2D2F-4458-CE6274CB8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28092F-5702-C6D7-ED8E-E8B5216BB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FB4721-9AAC-4A14-E983-2EC9C76F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AA3E2-8CEC-F1C3-EF32-DC9195BD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311151"/>
            <a:ext cx="11268074" cy="576356"/>
          </a:xfrm>
        </p:spPr>
        <p:txBody>
          <a:bodyPr/>
          <a:lstStyle/>
          <a:p>
            <a:r>
              <a:rPr lang="en-US" dirty="0"/>
              <a:t>Survey Cont’d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DD7743-3460-C34B-AC94-C1A14F6946CD}"/>
              </a:ext>
            </a:extLst>
          </p:cNvPr>
          <p:cNvSpPr txBox="1"/>
          <p:nvPr/>
        </p:nvSpPr>
        <p:spPr>
          <a:xfrm>
            <a:off x="461963" y="887507"/>
            <a:ext cx="1126807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r>
              <a:rPr lang="en-US" b="1" dirty="0"/>
              <a:t>Case Scenario 3: Medtronic 780G</a:t>
            </a:r>
          </a:p>
          <a:p>
            <a:endParaRPr lang="en-US" dirty="0"/>
          </a:p>
          <a:p>
            <a:r>
              <a:rPr lang="en-US" dirty="0"/>
              <a:t>Patient is on Medtronic 780G pump with Target 110, CHO 7, ISF 30, TDD 40 units. Has backup Lantus at home.</a:t>
            </a:r>
          </a:p>
          <a:p>
            <a:r>
              <a:rPr lang="en-US" b="1" dirty="0"/>
              <a:t>What would you advise ?</a:t>
            </a:r>
            <a:endParaRPr lang="en-US" dirty="0"/>
          </a:p>
          <a:p>
            <a:pPr marL="342900" lvl="0" indent="-342900">
              <a:buAutoNum type="alphaUcPeriod"/>
            </a:pPr>
            <a:r>
              <a:rPr lang="en-US" dirty="0"/>
              <a:t>Switch to manual mode, increase basal rates by 20%.</a:t>
            </a:r>
          </a:p>
          <a:p>
            <a:pPr marL="342900" lvl="0" indent="-342900">
              <a:buAutoNum type="alphaUcPeriod"/>
            </a:pPr>
            <a:r>
              <a:rPr lang="en-US" dirty="0"/>
              <a:t>Switch to SC injections for the next 2-3 days.</a:t>
            </a:r>
          </a:p>
          <a:p>
            <a:pPr marL="342900" lvl="0" indent="-342900">
              <a:buAutoNum type="alphaUcPeriod"/>
            </a:pPr>
            <a:r>
              <a:rPr lang="en-US" dirty="0"/>
              <a:t>Continue auto mode, take 10 units of Lantus in addition to the pump.</a:t>
            </a:r>
          </a:p>
          <a:p>
            <a:pPr marL="342900" lvl="0" indent="-342900">
              <a:buAutoNum type="alphaUcPeriod"/>
            </a:pPr>
            <a:r>
              <a:rPr lang="en-US" dirty="0"/>
              <a:t>Continue auto mode, change carb ratio to 5 and ISF to 20.</a:t>
            </a:r>
          </a:p>
          <a:p>
            <a:pPr marL="342900" lvl="0" indent="-342900">
              <a:buAutoNum type="alphaUcPeriod"/>
            </a:pPr>
            <a:r>
              <a:rPr lang="en-US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3611418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E17984-D1B6-C599-35AE-A7C37634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E352F9-A954-C81E-E62F-9281945D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332578-4C6C-2014-5EBF-D0B7C77E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311150"/>
            <a:ext cx="11268074" cy="1014414"/>
          </a:xfrm>
        </p:spPr>
        <p:txBody>
          <a:bodyPr/>
          <a:lstStyle/>
          <a:p>
            <a:r>
              <a:rPr lang="en-US" dirty="0"/>
              <a:t>Data Analysis – Medtronic </a:t>
            </a:r>
          </a:p>
        </p:txBody>
      </p:sp>
      <p:pic>
        <p:nvPicPr>
          <p:cNvPr id="9" name="Picture 8" descr="A graph with a red and blue line&#10;&#10;Description automatically generated">
            <a:extLst>
              <a:ext uri="{FF2B5EF4-FFF2-40B4-BE49-F238E27FC236}">
                <a16:creationId xmlns:a16="http://schemas.microsoft.com/office/drawing/2014/main" id="{521B0742-D6F8-F9E6-617D-FD91B2973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24" y="825357"/>
            <a:ext cx="10001918" cy="5207285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D180C5F-244F-043B-AD05-00DE8BCC0417}"/>
              </a:ext>
            </a:extLst>
          </p:cNvPr>
          <p:cNvSpPr txBox="1">
            <a:spLocks/>
          </p:cNvSpPr>
          <p:nvPr/>
        </p:nvSpPr>
        <p:spPr>
          <a:xfrm>
            <a:off x="7502816" y="6343650"/>
            <a:ext cx="3844926" cy="20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The number of survey responses n = 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8DB3A-CEFF-14E0-79AC-F01CDB7E683B}"/>
              </a:ext>
            </a:extLst>
          </p:cNvPr>
          <p:cNvSpPr txBox="1"/>
          <p:nvPr/>
        </p:nvSpPr>
        <p:spPr>
          <a:xfrm>
            <a:off x="5162703" y="102412"/>
            <a:ext cx="7029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Patient is on Medtronic 780G pump with Target 110, CHO 7, ISF 30, TDD 40 units. Has backup Lantus at home. What would you advise ?</a:t>
            </a:r>
          </a:p>
        </p:txBody>
      </p:sp>
    </p:spTree>
    <p:extLst>
      <p:ext uri="{BB962C8B-B14F-4D97-AF65-F5344CB8AC3E}">
        <p14:creationId xmlns:p14="http://schemas.microsoft.com/office/powerpoint/2010/main" val="3035373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A3DED-47FE-C5AA-B5BD-5257A869C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17AF96-EE52-E050-A770-4EAA1AC1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6CCDC2-30B9-9329-F26A-21E2143D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36EE30-6D0C-1573-C778-026E68740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Cont’d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71439-92B4-D53A-F8F8-1100EF023EE0}"/>
              </a:ext>
            </a:extLst>
          </p:cNvPr>
          <p:cNvSpPr txBox="1"/>
          <p:nvPr/>
        </p:nvSpPr>
        <p:spPr>
          <a:xfrm>
            <a:off x="461962" y="1123943"/>
            <a:ext cx="11364726" cy="2113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Scenario 4: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iLet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457200" marR="0">
              <a:lnSpc>
                <a:spcPct val="115000"/>
              </a:lnSpc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 is on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iLet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pump with Target 110, CHO 7, ISF 30, TDD 40 units. Has backup Lantus at home.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457200" marR="0">
              <a:lnSpc>
                <a:spcPct val="115000"/>
              </a:lnSpc>
              <a:buNone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would you advise ?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800100" marR="0" indent="-342900">
              <a:lnSpc>
                <a:spcPct val="115000"/>
              </a:lnSpc>
              <a:buAutoNum type="alphaU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Switch to SC injections for the next 2-3 days.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800100" marR="0" indent="-342900">
              <a:lnSpc>
                <a:spcPct val="115000"/>
              </a:lnSpc>
              <a:buAutoNum type="alphaU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 all meals as larger than usual.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800100" marR="0" indent="-342900">
              <a:lnSpc>
                <a:spcPct val="115000"/>
              </a:lnSpc>
              <a:buAutoNum type="alphaU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563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F9B69F-90AE-320A-3729-0B565FEA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A2E8CD-881D-1CA6-D345-B3B18D50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2BEE8C-C612-FFD2-C447-D82D3A5B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– </a:t>
            </a:r>
            <a:r>
              <a:rPr lang="en-US" dirty="0" err="1"/>
              <a:t>iLet</a:t>
            </a:r>
            <a:endParaRPr lang="en-US" dirty="0"/>
          </a:p>
        </p:txBody>
      </p:sp>
      <p:pic>
        <p:nvPicPr>
          <p:cNvPr id="7" name="Picture 6" descr="A graph with red and blue bars&#10;&#10;Description automatically generated">
            <a:extLst>
              <a:ext uri="{FF2B5EF4-FFF2-40B4-BE49-F238E27FC236}">
                <a16:creationId xmlns:a16="http://schemas.microsoft.com/office/drawing/2014/main" id="{2C527377-68DD-8F5A-032E-26C4377F1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769" y="919956"/>
            <a:ext cx="9446462" cy="5324728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25EA01F-1EDD-B95E-BFE3-A55C99EBFD6A}"/>
              </a:ext>
            </a:extLst>
          </p:cNvPr>
          <p:cNvSpPr txBox="1">
            <a:spLocks/>
          </p:cNvSpPr>
          <p:nvPr/>
        </p:nvSpPr>
        <p:spPr>
          <a:xfrm>
            <a:off x="7502816" y="6343650"/>
            <a:ext cx="3844926" cy="20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The number of survey responses n 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4AEC99-F9AF-384C-EDDA-50B5656F0BE4}"/>
              </a:ext>
            </a:extLst>
          </p:cNvPr>
          <p:cNvSpPr txBox="1"/>
          <p:nvPr/>
        </p:nvSpPr>
        <p:spPr>
          <a:xfrm>
            <a:off x="3745866" y="110283"/>
            <a:ext cx="8275320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 is on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iLet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pump with Target 110, CHO 7, ISF 30, TDD 40 units. Has backup Lantus at home.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would you advise 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5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40C441-2A0B-2807-3C07-CA02F08F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20B666-1D48-9E51-10E9-7496591F4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140492"/>
            <a:ext cx="11268074" cy="1014414"/>
          </a:xfrm>
        </p:spPr>
        <p:txBody>
          <a:bodyPr/>
          <a:lstStyle/>
          <a:p>
            <a:r>
              <a:rPr lang="en-US" dirty="0"/>
              <a:t>Limitations and Future Directions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D69696-3AD3-5EE8-0D0C-CE00060FAF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789542"/>
            <a:ext cx="11268075" cy="575054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Limitations: 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solidFill>
                  <a:schemeClr val="tx1"/>
                </a:solidFill>
              </a:rPr>
              <a:t>Tracking patient messages being sent between RNs and providers (solution could be retrospective review) 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solidFill>
                  <a:schemeClr val="tx1"/>
                </a:solidFill>
              </a:rPr>
              <a:t>Tracking response times from first message to final reply (solution could be doing retrospective review of time stamps) 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solidFill>
                  <a:schemeClr val="tx1"/>
                </a:solidFill>
              </a:rPr>
              <a:t>Varying practices among providers sometimes resulted in no clear consensus in the survey answers so when a protocol is written and implemented this may limit buy in.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Future Directions: 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solidFill>
                  <a:schemeClr val="tx1"/>
                </a:solidFill>
              </a:rPr>
              <a:t>Creating a protocol using the data from our survey 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solidFill>
                  <a:schemeClr val="tx1"/>
                </a:solidFill>
              </a:rPr>
              <a:t>Testing the protocol in the clinic with 1-2 RNs 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solidFill>
                  <a:schemeClr val="tx1"/>
                </a:solidFill>
              </a:rPr>
              <a:t>Implementing the protocol in the clinic as the standard protocol for sick day management for patients on AID systems 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solidFill>
                  <a:schemeClr val="tx2"/>
                </a:solidFill>
              </a:rPr>
              <a:t>A future expert opinion publication on sick day management, created by convening field experts to develop actionable and practical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945991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916515-A1D4-0ADA-13BD-83FB698E7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14" y="1371286"/>
            <a:ext cx="5042263" cy="507422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F5C9A7-DC28-D38B-6636-4E5CAA32B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AE72F-7C86-EF3C-7561-8A11332B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51CE6C-505A-8B97-B195-49216428B32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dirty="0"/>
              <a:t>   The draft pump specific sick day management protocol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C51B168-FE42-49F1-2DD1-2052CA556EC8}"/>
              </a:ext>
            </a:extLst>
          </p:cNvPr>
          <p:cNvSpPr txBox="1">
            <a:spLocks/>
          </p:cNvSpPr>
          <p:nvPr/>
        </p:nvSpPr>
        <p:spPr>
          <a:xfrm>
            <a:off x="7693171" y="5613478"/>
            <a:ext cx="3844926" cy="101441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TWIIST will be added to this configuration set once it becomes more widely available.</a:t>
            </a:r>
          </a:p>
        </p:txBody>
      </p:sp>
    </p:spTree>
    <p:extLst>
      <p:ext uri="{BB962C8B-B14F-4D97-AF65-F5344CB8AC3E}">
        <p14:creationId xmlns:p14="http://schemas.microsoft.com/office/powerpoint/2010/main" val="1409989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D91C8-830F-D6D1-BBC9-F18ED036A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DD7396-3360-ED28-838F-928E8DF7B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A3CF0-5E27-78E6-CE55-C652D611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9BE43F-0E16-589D-21FE-8331AC981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412748"/>
            <a:ext cx="11268074" cy="1511301"/>
          </a:xfrm>
        </p:spPr>
        <p:txBody>
          <a:bodyPr/>
          <a:lstStyle/>
          <a:p>
            <a:pPr algn="ctr"/>
            <a:r>
              <a:rPr lang="en-US" dirty="0"/>
              <a:t>   A record of the patient’s most recent sick-day insulin pump settings and management recommendations provided during the previous illness episode.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8CDDE0-11ED-0BC3-94F9-6DAEECAE9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4" y="2245031"/>
            <a:ext cx="11268075" cy="3795500"/>
          </a:xfrm>
        </p:spPr>
        <p:txBody>
          <a:bodyPr/>
          <a:lstStyle/>
          <a:p>
            <a:r>
              <a:rPr lang="en-US" sz="1800" b="0" dirty="0">
                <a:solidFill>
                  <a:schemeClr val="tx1"/>
                </a:solidFill>
              </a:rPr>
              <a:t>RNs and Providers can track the last illness that the patient suffered and record the pump settings as a reference guide to any future sick day pump changes while also considering the default pump specific sick day settings.  A smart phrase will be created to capture these recommendations and send to the patient.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The data would comprise of the following entries :</a:t>
            </a:r>
          </a:p>
          <a:p>
            <a:r>
              <a:rPr lang="en-US" sz="1800" dirty="0">
                <a:solidFill>
                  <a:schemeClr val="tx1"/>
                </a:solidFill>
              </a:rPr>
              <a:t>Type of illness</a:t>
            </a:r>
          </a:p>
          <a:p>
            <a:r>
              <a:rPr lang="en-US" sz="1800" dirty="0">
                <a:solidFill>
                  <a:schemeClr val="tx1"/>
                </a:solidFill>
              </a:rPr>
              <a:t>Auto mode on/off</a:t>
            </a:r>
          </a:p>
          <a:p>
            <a:r>
              <a:rPr lang="en-US" sz="1800" dirty="0">
                <a:solidFill>
                  <a:schemeClr val="tx1"/>
                </a:solidFill>
              </a:rPr>
              <a:t>basal rate</a:t>
            </a:r>
          </a:p>
          <a:p>
            <a:r>
              <a:rPr lang="en-US" sz="1800" dirty="0">
                <a:solidFill>
                  <a:schemeClr val="tx1"/>
                </a:solidFill>
              </a:rPr>
              <a:t>carb ratio</a:t>
            </a:r>
          </a:p>
          <a:p>
            <a:r>
              <a:rPr lang="en-US" sz="1800" dirty="0">
                <a:solidFill>
                  <a:schemeClr val="tx1"/>
                </a:solidFill>
              </a:rPr>
              <a:t>correction factor</a:t>
            </a:r>
          </a:p>
          <a:p>
            <a:endParaRPr lang="en-US" b="0" dirty="0">
              <a:solidFill>
                <a:schemeClr val="tx1"/>
              </a:solidFill>
            </a:endParaRPr>
          </a:p>
          <a:p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1F1151F-ACFE-CAD3-B467-1559E25E35EF}"/>
              </a:ext>
            </a:extLst>
          </p:cNvPr>
          <p:cNvSpPr txBox="1">
            <a:spLocks/>
          </p:cNvSpPr>
          <p:nvPr/>
        </p:nvSpPr>
        <p:spPr>
          <a:xfrm>
            <a:off x="614363" y="1579155"/>
            <a:ext cx="11268075" cy="1014415"/>
          </a:xfrm>
          <a:prstGeom prst="rect">
            <a:avLst/>
          </a:prstGeom>
        </p:spPr>
        <p:txBody>
          <a:bodyPr vert="horz" lIns="0" tIns="0" rIns="13716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none" baseline="0">
                <a:solidFill>
                  <a:schemeClr val="accent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dirty="0"/>
              <a:t>  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79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C9A7-5A77-3FAD-7E70-A1399342E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10" y="2109777"/>
            <a:ext cx="3846511" cy="133125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872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058B-3606-4E44-AC9C-DB47FE1A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2" y="1720851"/>
            <a:ext cx="7899917" cy="1725476"/>
          </a:xfrm>
        </p:spPr>
        <p:txBody>
          <a:bodyPr/>
          <a:lstStyle/>
          <a:p>
            <a:r>
              <a:rPr lang="en-US" dirty="0"/>
              <a:t>Sick Day Management Protocols for Patients on AIDs (Automated Insulin Delivery Systems) to Reduce Messages Sent to Providers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4F64C-725D-3944-94D2-BCD91D767D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92083" y="3446327"/>
            <a:ext cx="7437956" cy="1514026"/>
          </a:xfrm>
        </p:spPr>
        <p:txBody>
          <a:bodyPr/>
          <a:lstStyle/>
          <a:p>
            <a:r>
              <a:rPr lang="en-US" b="0" dirty="0"/>
              <a:t>Kaveri Bhargava, Former T1D Exchange QI Coordinator </a:t>
            </a:r>
          </a:p>
          <a:p>
            <a:r>
              <a:rPr lang="en-US" b="0" dirty="0"/>
              <a:t>Arati Nagarkar, T1D Exchange QI Coordinator</a:t>
            </a:r>
          </a:p>
          <a:p>
            <a:r>
              <a:rPr lang="en-US" b="0" dirty="0"/>
              <a:t>Dr. Tamaryn Fox, Endocrinology Fellow</a:t>
            </a:r>
          </a:p>
          <a:p>
            <a:r>
              <a:rPr lang="en-US" b="0" dirty="0"/>
              <a:t>Dr. Marina Basina, Primary Investigator</a:t>
            </a:r>
          </a:p>
          <a:p>
            <a:endParaRPr lang="en-US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09EB5-47E2-D94C-9808-4117EBB479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5353" y="4960353"/>
            <a:ext cx="3846511" cy="117251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1719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5A540-5B7C-AB02-60A8-3884BDB57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56275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B7D78-C0A8-A941-AC24-A6E0D7C97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8667" y="762325"/>
            <a:ext cx="8154714" cy="949643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 sz="3200">
                <a:latin typeface="Arial"/>
                <a:cs typeface="Arial"/>
              </a:rPr>
              <a:t>Having Your Back(up): Implementing Safety Nets for Insulin Pump Failures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F0080-C6C2-6A4B-957E-FF422E9E9BC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26825" y="4120972"/>
            <a:ext cx="5062726" cy="2235178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1800" dirty="0">
                <a:latin typeface="Arial"/>
                <a:cs typeface="Arial"/>
              </a:rPr>
              <a:t>Vivian Lee, Medical Student</a:t>
            </a:r>
            <a:endParaRPr lang="en-US" sz="1800" dirty="0"/>
          </a:p>
          <a:p>
            <a:r>
              <a:rPr lang="en-US" sz="1800" dirty="0">
                <a:latin typeface="Arial"/>
                <a:cs typeface="Arial"/>
              </a:rPr>
              <a:t>Berit Bagley RN, CDCES</a:t>
            </a:r>
            <a:endParaRPr lang="en-US" dirty="0"/>
          </a:p>
          <a:p>
            <a:r>
              <a:rPr lang="en-US" sz="1800" dirty="0">
                <a:latin typeface="Arial"/>
                <a:cs typeface="Arial"/>
              </a:rPr>
              <a:t>Deborah Plante, MD</a:t>
            </a:r>
          </a:p>
          <a:p>
            <a:r>
              <a:rPr lang="en-US" sz="1800" dirty="0">
                <a:latin typeface="Arial"/>
                <a:cs typeface="Arial"/>
              </a:rPr>
              <a:t>Julie Durette RD, CDCES </a:t>
            </a:r>
            <a:endParaRPr lang="en-US" dirty="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Connor Reilly MS, PMP, CPHQ  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D0E22-A0C5-742A-1A52-8CE8BAD6B773}"/>
              </a:ext>
            </a:extLst>
          </p:cNvPr>
          <p:cNvSpPr txBox="1"/>
          <p:nvPr/>
        </p:nvSpPr>
        <p:spPr>
          <a:xfrm>
            <a:off x="226017" y="2841356"/>
            <a:ext cx="80332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/>
                <a:ea typeface="Calibri"/>
                <a:cs typeface="Arial"/>
              </a:rPr>
              <a:t>Division of Endocrinology, Diabetes and Metabolism</a:t>
            </a:r>
          </a:p>
        </p:txBody>
      </p:sp>
      <p:pic>
        <p:nvPicPr>
          <p:cNvPr id="5" name="Picture 4" descr="A large building with a circular road and a parking lot&#10;&#10;AI-generated content may be incorrect.">
            <a:extLst>
              <a:ext uri="{FF2B5EF4-FFF2-40B4-BE49-F238E27FC236}">
                <a16:creationId xmlns:a16="http://schemas.microsoft.com/office/drawing/2014/main" id="{C4104DAB-8509-BFA3-C183-BB7CDE8E9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189" y="3772706"/>
            <a:ext cx="4195520" cy="2767416"/>
          </a:xfrm>
          <a:prstGeom prst="rect">
            <a:avLst/>
          </a:prstGeom>
        </p:spPr>
      </p:pic>
      <p:pic>
        <p:nvPicPr>
          <p:cNvPr id="6" name="Picture 5" descr="Hundreds Of Thousands Of Medtronic Insulin Pumps Recalled | MedTruth -  Prescription Drug &amp; Medical Device Safety | Informed Advocacy">
            <a:extLst>
              <a:ext uri="{FF2B5EF4-FFF2-40B4-BE49-F238E27FC236}">
                <a16:creationId xmlns:a16="http://schemas.microsoft.com/office/drawing/2014/main" id="{C1A1C6EF-0AEA-78E0-4A63-4917E4D87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780" y="3771253"/>
            <a:ext cx="4178085" cy="277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52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356CA-9C50-BAFB-47A1-C3ABA88F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/>
              <a:t>Background</a:t>
            </a: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EC5B9FC9-AB66-84F1-EC5F-EAB8E38D2111}"/>
              </a:ext>
            </a:extLst>
          </p:cNvPr>
          <p:cNvSpPr/>
          <p:nvPr/>
        </p:nvSpPr>
        <p:spPr>
          <a:xfrm>
            <a:off x="2990854" y="2782958"/>
            <a:ext cx="7549376" cy="1292084"/>
          </a:xfrm>
          <a:prstGeom prst="flowChartAlternateProcess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/>
                <a:cs typeface="Arial"/>
              </a:rPr>
              <a:t>Pump site failure accounts for 57% of DKA events among pump users</a:t>
            </a:r>
          </a:p>
        </p:txBody>
      </p:sp>
      <p:sp>
        <p:nvSpPr>
          <p:cNvPr id="5" name="Alternate Process 4">
            <a:extLst>
              <a:ext uri="{FF2B5EF4-FFF2-40B4-BE49-F238E27FC236}">
                <a16:creationId xmlns:a16="http://schemas.microsoft.com/office/drawing/2014/main" id="{37FB44DD-E8B6-7791-D5C3-8A14E922B3D5}"/>
              </a:ext>
            </a:extLst>
          </p:cNvPr>
          <p:cNvSpPr/>
          <p:nvPr/>
        </p:nvSpPr>
        <p:spPr>
          <a:xfrm>
            <a:off x="2990854" y="1288365"/>
            <a:ext cx="7549376" cy="1292084"/>
          </a:xfrm>
          <a:prstGeom prst="flowChartAlternateProcess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Arial"/>
                <a:cs typeface="Arial"/>
              </a:rPr>
              <a:t>60% of adults with T1D are on insulin pump therapy</a:t>
            </a:r>
          </a:p>
        </p:txBody>
      </p:sp>
      <p:sp>
        <p:nvSpPr>
          <p:cNvPr id="6" name="Alternate Process 5">
            <a:extLst>
              <a:ext uri="{FF2B5EF4-FFF2-40B4-BE49-F238E27FC236}">
                <a16:creationId xmlns:a16="http://schemas.microsoft.com/office/drawing/2014/main" id="{44402ECF-210E-FD81-1EDE-8EF1E68ECDA8}"/>
              </a:ext>
            </a:extLst>
          </p:cNvPr>
          <p:cNvSpPr/>
          <p:nvPr/>
        </p:nvSpPr>
        <p:spPr>
          <a:xfrm>
            <a:off x="2990854" y="4248145"/>
            <a:ext cx="7549376" cy="1292084"/>
          </a:xfrm>
          <a:prstGeom prst="flowChartAlternateProcess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Arial"/>
                <a:cs typeface="Arial"/>
              </a:rPr>
              <a:t>Professional societies recommend patients have a pump backup plan (BUP) to mitigate risk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F02680-C9B4-3612-1728-22B828517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50" y="1155316"/>
            <a:ext cx="1773232" cy="1452647"/>
          </a:xfrm>
          <a:prstGeom prst="rect">
            <a:avLst/>
          </a:prstGeom>
        </p:spPr>
      </p:pic>
      <p:pic>
        <p:nvPicPr>
          <p:cNvPr id="8" name="Graphic 7" descr="Clipboard with solid fill">
            <a:extLst>
              <a:ext uri="{FF2B5EF4-FFF2-40B4-BE49-F238E27FC236}">
                <a16:creationId xmlns:a16="http://schemas.microsoft.com/office/drawing/2014/main" id="{85050A3C-96CF-EE4F-DDD4-8292BACF9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5067" y="4232424"/>
            <a:ext cx="1307805" cy="1307805"/>
          </a:xfrm>
          <a:prstGeom prst="rect">
            <a:avLst/>
          </a:prstGeom>
        </p:spPr>
      </p:pic>
      <p:pic>
        <p:nvPicPr>
          <p:cNvPr id="3" name="Graphic 2" descr="Ambulance with solid fill">
            <a:extLst>
              <a:ext uri="{FF2B5EF4-FFF2-40B4-BE49-F238E27FC236}">
                <a16:creationId xmlns:a16="http://schemas.microsoft.com/office/drawing/2014/main" id="{F0E2A805-D07B-2D0E-EA4F-0A1FBF7BF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4800" y="2707800"/>
            <a:ext cx="1442400" cy="14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5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528BF-6A18-366B-A6D7-355663DE7F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Insulin Pump Safety</a:t>
            </a: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36E9AD52-A92A-355F-8E6B-80A961B18683}"/>
              </a:ext>
            </a:extLst>
          </p:cNvPr>
          <p:cNvSpPr/>
          <p:nvPr/>
        </p:nvSpPr>
        <p:spPr>
          <a:xfrm>
            <a:off x="1789043" y="1351722"/>
            <a:ext cx="9130411" cy="2053188"/>
          </a:xfrm>
          <a:prstGeom prst="flowChartAlternateProcess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effectLst/>
                <a:latin typeface="Arial"/>
                <a:ea typeface="Calibri"/>
                <a:cs typeface="Calibri"/>
              </a:rPr>
              <a:t>Problem</a:t>
            </a:r>
            <a:r>
              <a:rPr lang="en-US" sz="2800" b="1">
                <a:latin typeface="Arial"/>
                <a:ea typeface="Calibri"/>
                <a:cs typeface="Calibri"/>
              </a:rPr>
              <a:t>:</a:t>
            </a:r>
            <a:r>
              <a:rPr lang="en-US" sz="2800" b="1">
                <a:effectLst/>
                <a:latin typeface="Arial"/>
                <a:ea typeface="Calibri"/>
                <a:cs typeface="Calibri"/>
              </a:rPr>
              <a:t> </a:t>
            </a:r>
            <a:endParaRPr lang="en-US" sz="2800">
              <a:effectLst/>
              <a:latin typeface="Arial"/>
              <a:ea typeface="Calibri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en-US" sz="2800">
                <a:latin typeface="Arial"/>
                <a:ea typeface="Calibri"/>
                <a:cs typeface="Times New Roman"/>
              </a:rPr>
              <a:t>Complete BUP documentation (active basal insulin </a:t>
            </a:r>
            <a:r>
              <a:rPr lang="en-US" sz="2800" err="1">
                <a:latin typeface="Arial"/>
                <a:ea typeface="Calibri"/>
                <a:cs typeface="Times New Roman"/>
              </a:rPr>
              <a:t>rx</a:t>
            </a:r>
            <a:r>
              <a:rPr lang="en-US" sz="2800">
                <a:latin typeface="Arial"/>
                <a:ea typeface="Calibri"/>
                <a:cs typeface="Times New Roman"/>
              </a:rPr>
              <a:t> + instructions in After-Visit Summary/AVS)</a:t>
            </a:r>
            <a:r>
              <a:rPr lang="en-US" sz="2800">
                <a:effectLst/>
                <a:latin typeface="Arial"/>
                <a:ea typeface="Calibri"/>
                <a:cs typeface="Times New Roman"/>
              </a:rPr>
              <a:t> </a:t>
            </a:r>
            <a:r>
              <a:rPr lang="en-US" sz="2800">
                <a:latin typeface="Arial"/>
                <a:ea typeface="Calibri"/>
                <a:cs typeface="Times New Roman"/>
              </a:rPr>
              <a:t>often absent or inconsistently placed in EPIC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5" name="Alternate Process 4">
            <a:extLst>
              <a:ext uri="{FF2B5EF4-FFF2-40B4-BE49-F238E27FC236}">
                <a16:creationId xmlns:a16="http://schemas.microsoft.com/office/drawing/2014/main" id="{28AECA32-D3E3-01C3-7696-0C61E078A017}"/>
              </a:ext>
            </a:extLst>
          </p:cNvPr>
          <p:cNvSpPr/>
          <p:nvPr/>
        </p:nvSpPr>
        <p:spPr>
          <a:xfrm>
            <a:off x="1789043" y="3692190"/>
            <a:ext cx="9117496" cy="2266121"/>
          </a:xfrm>
          <a:prstGeom prst="flowChartAlternateProcess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effectLst/>
                <a:latin typeface="Arial"/>
                <a:ea typeface="Calibri"/>
                <a:cs typeface="Arial"/>
              </a:rPr>
              <a:t>Aim: </a:t>
            </a:r>
            <a:endParaRPr lang="en-US" sz="2800">
              <a:effectLst/>
              <a:latin typeface="Arial"/>
              <a:ea typeface="Calibri"/>
              <a:cs typeface="Arial"/>
            </a:endParaRPr>
          </a:p>
          <a:p>
            <a:r>
              <a:rPr lang="en-US" sz="2800">
                <a:latin typeface="Arial"/>
                <a:cs typeface="Arial"/>
              </a:rPr>
              <a:t>By August 2025, increase complete BUP documentation by 15% and standardize it with EPIC's Insulin Instructions (EII)</a:t>
            </a:r>
          </a:p>
        </p:txBody>
      </p:sp>
      <p:pic>
        <p:nvPicPr>
          <p:cNvPr id="3" name="Graphic 2" descr="Question Mark with solid fill">
            <a:extLst>
              <a:ext uri="{FF2B5EF4-FFF2-40B4-BE49-F238E27FC236}">
                <a16:creationId xmlns:a16="http://schemas.microsoft.com/office/drawing/2014/main" id="{881D67DD-E24B-3E74-ACF8-ED2C64239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919" y="1673817"/>
            <a:ext cx="1424551" cy="1405178"/>
          </a:xfrm>
          <a:prstGeom prst="rect">
            <a:avLst/>
          </a:prstGeom>
        </p:spPr>
      </p:pic>
      <p:pic>
        <p:nvPicPr>
          <p:cNvPr id="6" name="Graphic 5" descr="Bullseye with solid fill">
            <a:extLst>
              <a:ext uri="{FF2B5EF4-FFF2-40B4-BE49-F238E27FC236}">
                <a16:creationId xmlns:a16="http://schemas.microsoft.com/office/drawing/2014/main" id="{AB64C54A-4F79-850F-A905-B1C5DADBC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174" y="4192291"/>
            <a:ext cx="1301856" cy="137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57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7B61-48B3-B0C9-EA3D-68E6573B7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230" y="172278"/>
            <a:ext cx="9144000" cy="706953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 sz="4000" dirty="0">
                <a:latin typeface="Arial"/>
                <a:cs typeface="Arial"/>
              </a:rPr>
              <a:t>Retrospective Chart Review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C694E8-FB0B-CF05-CC05-FC60A8E296A1}"/>
              </a:ext>
            </a:extLst>
          </p:cNvPr>
          <p:cNvGraphicFramePr>
            <a:graphicFrameLocks noGrp="1"/>
          </p:cNvGraphicFramePr>
          <p:nvPr/>
        </p:nvGraphicFramePr>
        <p:xfrm>
          <a:off x="5211305" y="1252779"/>
          <a:ext cx="6401305" cy="472730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941263">
                  <a:extLst>
                    <a:ext uri="{9D8B030D-6E8A-4147-A177-3AD203B41FA5}">
                      <a16:colId xmlns:a16="http://schemas.microsoft.com/office/drawing/2014/main" val="3382981761"/>
                    </a:ext>
                  </a:extLst>
                </a:gridCol>
                <a:gridCol w="1241814">
                  <a:extLst>
                    <a:ext uri="{9D8B030D-6E8A-4147-A177-3AD203B41FA5}">
                      <a16:colId xmlns:a16="http://schemas.microsoft.com/office/drawing/2014/main" val="2927910892"/>
                    </a:ext>
                  </a:extLst>
                </a:gridCol>
                <a:gridCol w="1218228">
                  <a:extLst>
                    <a:ext uri="{9D8B030D-6E8A-4147-A177-3AD203B41FA5}">
                      <a16:colId xmlns:a16="http://schemas.microsoft.com/office/drawing/2014/main" val="2384689089"/>
                    </a:ext>
                  </a:extLst>
                </a:gridCol>
              </a:tblGrid>
              <a:tr h="4845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7688"/>
                  </a:ext>
                </a:extLst>
              </a:tr>
              <a:tr h="851177">
                <a:tc>
                  <a:txBody>
                    <a:bodyPr/>
                    <a:lstStyle/>
                    <a:p>
                      <a:r>
                        <a:rPr lang="en-US"/>
                        <a:t>Pump Implant Flag</a:t>
                      </a:r>
                      <a:endParaRPr lang="en-US" b="1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  <a:p>
                      <a:pPr algn="ctr"/>
                      <a:r>
                        <a:rPr lang="en-US"/>
                        <a:t>(18%)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(82%)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220072"/>
                  </a:ext>
                </a:extLst>
              </a:tr>
              <a:tr h="851177">
                <a:tc>
                  <a:txBody>
                    <a:bodyPr/>
                    <a:lstStyle/>
                    <a:p>
                      <a:r>
                        <a:rPr lang="en-US"/>
                        <a:t>Pump Settings Documented</a:t>
                      </a:r>
                      <a:endParaRPr lang="en-US" b="1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/>
                        <a:t>(11%)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(89%)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4031291"/>
                  </a:ext>
                </a:extLst>
              </a:tr>
              <a:tr h="851177">
                <a:tc>
                  <a:txBody>
                    <a:bodyPr/>
                    <a:lstStyle/>
                    <a:p>
                      <a:r>
                        <a:rPr lang="en-US"/>
                        <a:t>Backup Plan Documented Chart note/AVS</a:t>
                      </a:r>
                      <a:endParaRPr lang="en-US" b="1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(81%)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(19%)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7102704"/>
                  </a:ext>
                </a:extLst>
              </a:tr>
              <a:tr h="851177">
                <a:tc>
                  <a:txBody>
                    <a:bodyPr/>
                    <a:lstStyle/>
                    <a:p>
                      <a:r>
                        <a:rPr lang="en-US" b="1"/>
                        <a:t>Active Basal Insulin prescription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/>
                        <a:t>(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58.6%</a:t>
                      </a:r>
                      <a:r>
                        <a:rPr lang="en-US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/>
                        <a:t>(41.4%)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069602"/>
                  </a:ext>
                </a:extLst>
              </a:tr>
              <a:tr h="838082">
                <a:tc>
                  <a:txBody>
                    <a:bodyPr/>
                    <a:lstStyle/>
                    <a:p>
                      <a:r>
                        <a:rPr lang="en-US" b="1"/>
                        <a:t>All components of successful backup plan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(88.5%)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(11.5%)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4053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2F9A662-80A2-9898-C18F-1B6C89FC61E9}"/>
              </a:ext>
            </a:extLst>
          </p:cNvPr>
          <p:cNvSpPr txBox="1"/>
          <p:nvPr/>
        </p:nvSpPr>
        <p:spPr>
          <a:xfrm>
            <a:off x="1149458" y="2298915"/>
            <a:ext cx="4417016" cy="37454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D9421-07E4-1C9D-A001-CC2A0D3E536A}"/>
              </a:ext>
            </a:extLst>
          </p:cNvPr>
          <p:cNvSpPr txBox="1"/>
          <p:nvPr/>
        </p:nvSpPr>
        <p:spPr>
          <a:xfrm>
            <a:off x="1282485" y="2754824"/>
            <a:ext cx="4157419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/>
                <a:cs typeface="Arial"/>
              </a:rPr>
              <a:t>Assessed frequency of patients having the necessary components of a complete BUP</a:t>
            </a:r>
            <a:endParaRPr lang="en-US" sz="2800">
              <a:latin typeface="Arial"/>
              <a:ea typeface="Calibri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F7104-FD39-20FA-79CD-CE52A6029DD7}"/>
              </a:ext>
            </a:extLst>
          </p:cNvPr>
          <p:cNvSpPr txBox="1"/>
          <p:nvPr/>
        </p:nvSpPr>
        <p:spPr>
          <a:xfrm>
            <a:off x="5211305" y="1310899"/>
            <a:ext cx="231183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ea typeface="Calibri"/>
                <a:cs typeface="Calibri"/>
              </a:rPr>
              <a:t>N = 157 patients</a:t>
            </a:r>
          </a:p>
        </p:txBody>
      </p:sp>
    </p:spTree>
    <p:extLst>
      <p:ext uri="{BB962C8B-B14F-4D97-AF65-F5344CB8AC3E}">
        <p14:creationId xmlns:p14="http://schemas.microsoft.com/office/powerpoint/2010/main" val="717709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27C01-18A3-3E49-4D18-C340212A0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196" y="2525193"/>
            <a:ext cx="3443329" cy="2270344"/>
          </a:xfrm>
        </p:spPr>
        <p:txBody>
          <a:bodyPr lIns="91440" tIns="45720" rIns="91440" bIns="45720" anchor="t">
            <a:noAutofit/>
          </a:bodyPr>
          <a:lstStyle/>
          <a:p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Majority have no backup plan</a:t>
            </a:r>
          </a:p>
          <a:p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EMR documentation location varies by provider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461582-2309-270C-EEAC-FCFB7225A1C6}"/>
              </a:ext>
            </a:extLst>
          </p:cNvPr>
          <p:cNvSpPr/>
          <p:nvPr/>
        </p:nvSpPr>
        <p:spPr>
          <a:xfrm>
            <a:off x="5404816" y="3661925"/>
            <a:ext cx="1993199" cy="37082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99A065-053D-1DC8-4F3A-7E3F709E6B0C}"/>
              </a:ext>
            </a:extLst>
          </p:cNvPr>
          <p:cNvGrpSpPr/>
          <p:nvPr/>
        </p:nvGrpSpPr>
        <p:grpSpPr>
          <a:xfrm>
            <a:off x="4281407" y="1460186"/>
            <a:ext cx="7666532" cy="4171650"/>
            <a:chOff x="4281407" y="1460186"/>
            <a:chExt cx="7666532" cy="4171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F18878-B4FA-1BF3-101B-024A6F231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7879" y="1460186"/>
              <a:ext cx="6930060" cy="4171650"/>
            </a:xfrm>
            <a:prstGeom prst="rect">
              <a:avLst/>
            </a:prstGeom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D10913AA-9148-B8D9-AEBC-99B4927A0E5E}"/>
                </a:ext>
              </a:extLst>
            </p:cNvPr>
            <p:cNvSpPr/>
            <p:nvPr/>
          </p:nvSpPr>
          <p:spPr>
            <a:xfrm>
              <a:off x="4281407" y="5075694"/>
              <a:ext cx="968643" cy="32933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A273292-6358-C6BC-7545-BF25651AE13A}"/>
              </a:ext>
            </a:extLst>
          </p:cNvPr>
          <p:cNvSpPr txBox="1"/>
          <p:nvPr/>
        </p:nvSpPr>
        <p:spPr>
          <a:xfrm>
            <a:off x="1470991" y="258279"/>
            <a:ext cx="4718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Audit Results </a:t>
            </a:r>
          </a:p>
        </p:txBody>
      </p:sp>
    </p:spTree>
    <p:extLst>
      <p:ext uri="{BB962C8B-B14F-4D97-AF65-F5344CB8AC3E}">
        <p14:creationId xmlns:p14="http://schemas.microsoft.com/office/powerpoint/2010/main" val="3265557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BE21-BA5F-4F67-ED66-15F6A3B64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230" y="427982"/>
            <a:ext cx="10396779" cy="451249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 sz="4000">
                <a:latin typeface="Arial"/>
                <a:cs typeface="Arial"/>
              </a:rPr>
              <a:t>Survey to Adult Endocrinology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DF2FD-1DD3-976B-984D-E646DEFC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196" y="1254697"/>
            <a:ext cx="4431580" cy="5240851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400" b="1">
                <a:latin typeface="Arial"/>
                <a:cs typeface="Arial"/>
              </a:rPr>
              <a:t>Method of Providing BUP Instructions (Verbal</a:t>
            </a:r>
            <a:r>
              <a:rPr lang="en-US" sz="2400">
                <a:latin typeface="Arial"/>
                <a:cs typeface="Arial"/>
              </a:rPr>
              <a:t>, </a:t>
            </a:r>
            <a:r>
              <a:rPr lang="en-US" sz="2400" b="1">
                <a:latin typeface="Arial"/>
                <a:cs typeface="Arial"/>
              </a:rPr>
              <a:t>AVS</a:t>
            </a:r>
            <a:r>
              <a:rPr lang="en-US" sz="2400">
                <a:latin typeface="Arial"/>
                <a:cs typeface="Arial"/>
              </a:rPr>
              <a:t>, </a:t>
            </a:r>
            <a:r>
              <a:rPr lang="en-US" sz="2400" b="1">
                <a:latin typeface="Arial"/>
                <a:cs typeface="Arial"/>
              </a:rPr>
              <a:t>Prescription</a:t>
            </a:r>
            <a:r>
              <a:rPr lang="en-US" sz="2400">
                <a:latin typeface="Arial"/>
                <a:cs typeface="Arial"/>
              </a:rPr>
              <a:t>, </a:t>
            </a:r>
            <a:r>
              <a:rPr lang="en-US" sz="2400" b="1">
                <a:latin typeface="Arial"/>
                <a:cs typeface="Arial"/>
              </a:rPr>
              <a:t>Free text):</a:t>
            </a:r>
            <a:r>
              <a:rPr lang="en-US" sz="2400">
                <a:latin typeface="Arial"/>
                <a:cs typeface="Arial"/>
              </a:rPr>
              <a:t> Multiple methods often used together</a:t>
            </a:r>
            <a:endParaRPr lang="en-US" sz="2400"/>
          </a:p>
          <a:p>
            <a:pPr marL="0" indent="0">
              <a:buNone/>
            </a:pPr>
            <a:endParaRPr lang="en-US" sz="2400">
              <a:latin typeface="Arial"/>
              <a:cs typeface="Arial"/>
            </a:endParaRPr>
          </a:p>
          <a:p>
            <a:r>
              <a:rPr lang="en-US" sz="2400" b="1">
                <a:latin typeface="Arial"/>
                <a:cs typeface="Arial"/>
              </a:rPr>
              <a:t>Use of EMR to document Insulin Pump/CGM</a:t>
            </a:r>
          </a:p>
          <a:p>
            <a:pPr marL="0" indent="0">
              <a:buNone/>
            </a:pPr>
            <a:endParaRPr lang="en-US" sz="2400" b="1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>
              <a:latin typeface="Arial"/>
              <a:cs typeface="Arial"/>
            </a:endParaRPr>
          </a:p>
          <a:p>
            <a:r>
              <a:rPr lang="en-US" sz="2400" b="1">
                <a:latin typeface="Arial"/>
                <a:cs typeface="Arial"/>
              </a:rPr>
              <a:t>Knowledge of EPIC's "Insulin Instructions" Feature:</a:t>
            </a:r>
          </a:p>
          <a:p>
            <a:endParaRPr lang="en-US" sz="1300" b="1">
              <a:latin typeface="Arial"/>
              <a:cs typeface="Arial"/>
            </a:endParaRPr>
          </a:p>
        </p:txBody>
      </p:sp>
      <p:pic>
        <p:nvPicPr>
          <p:cNvPr id="4" name="Picture 3" descr="A blue bar with white text&#10;&#10;Description automatically generated">
            <a:extLst>
              <a:ext uri="{FF2B5EF4-FFF2-40B4-BE49-F238E27FC236}">
                <a16:creationId xmlns:a16="http://schemas.microsoft.com/office/drawing/2014/main" id="{EFCDE4D4-BAB4-5FA0-44CB-8C4AB6965E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12" b="2258"/>
          <a:stretch>
            <a:fillRect/>
          </a:stretch>
        </p:blipFill>
        <p:spPr>
          <a:xfrm>
            <a:off x="5116862" y="4736751"/>
            <a:ext cx="5087181" cy="1956505"/>
          </a:xfrm>
          <a:prstGeom prst="rect">
            <a:avLst/>
          </a:prstGeom>
        </p:spPr>
      </p:pic>
      <p:pic>
        <p:nvPicPr>
          <p:cNvPr id="5" name="Picture 4" descr="A blue rectangular object with a white background&#10;&#10;Description automatically generated">
            <a:extLst>
              <a:ext uri="{FF2B5EF4-FFF2-40B4-BE49-F238E27FC236}">
                <a16:creationId xmlns:a16="http://schemas.microsoft.com/office/drawing/2014/main" id="{BE64AE4E-C272-7CB2-E269-AF297779A1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29" b="4290"/>
          <a:stretch>
            <a:fillRect/>
          </a:stretch>
        </p:blipFill>
        <p:spPr>
          <a:xfrm>
            <a:off x="5115893" y="2683706"/>
            <a:ext cx="5072735" cy="18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01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2329D4-AAF7-B91D-B843-0112A953D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450" y="427982"/>
            <a:ext cx="10325745" cy="451249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 sz="3600">
                <a:latin typeface="Arial"/>
                <a:cs typeface="Arial"/>
              </a:rPr>
              <a:t>Intervention: EII for Pump Settings &amp; BUP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7C15A0-D249-9F2D-4927-64BBE007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026" y="2149283"/>
            <a:ext cx="3371567" cy="337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A6F347-CCD9-B503-4CD9-CC1DFB571B8C}"/>
              </a:ext>
            </a:extLst>
          </p:cNvPr>
          <p:cNvSpPr txBox="1"/>
          <p:nvPr/>
        </p:nvSpPr>
        <p:spPr>
          <a:xfrm>
            <a:off x="1288079" y="6139730"/>
            <a:ext cx="62502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Link: </a:t>
            </a:r>
            <a:r>
              <a:rPr lang="en-US">
                <a:ea typeface="+mn-lt"/>
                <a:cs typeface="+mn-lt"/>
                <a:hlinkClick r:id="rId4"/>
              </a:rPr>
              <a:t>https://www.youtube.com/watch?v=96auw2v9sc4</a:t>
            </a:r>
            <a:endParaRPr lang="en-US"/>
          </a:p>
        </p:txBody>
      </p:sp>
      <p:pic>
        <p:nvPicPr>
          <p:cNvPr id="4" name="Online Media 3" title="Insulin Pump Settings and Backup Insulin Plan">
            <a:hlinkClick r:id="" action="ppaction://media"/>
            <a:extLst>
              <a:ext uri="{FF2B5EF4-FFF2-40B4-BE49-F238E27FC236}">
                <a16:creationId xmlns:a16="http://schemas.microsoft.com/office/drawing/2014/main" id="{35249E8F-5418-4208-6EFC-FF31AE807A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53452" y="1056774"/>
            <a:ext cx="7435513" cy="507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3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02EF-C552-BCC7-11B7-F979B2E21B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16" y="453813"/>
            <a:ext cx="11197524" cy="451249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 sz="3200">
                <a:latin typeface="Arial"/>
                <a:cs typeface="Arial"/>
              </a:rPr>
              <a:t>Intervention: Step-By-Step Guides in Provider Workspaces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68423EB-F4BB-E019-8471-5A99C10E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8" r="-68" b="105"/>
          <a:stretch>
            <a:fillRect/>
          </a:stretch>
        </p:blipFill>
        <p:spPr>
          <a:xfrm>
            <a:off x="1637491" y="1097798"/>
            <a:ext cx="8911511" cy="57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4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74614-A65C-F112-7A68-690019275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078" y="285914"/>
            <a:ext cx="10784237" cy="619147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 sz="3000">
                <a:latin typeface="Arial"/>
                <a:cs typeface="Arial"/>
              </a:rPr>
              <a:t>Change in BUP Documentation and EII Use Post-Intervention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FA287A3-B27D-BD85-87FC-CB4583A625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18" r="-242" b="897"/>
          <a:stretch>
            <a:fillRect/>
          </a:stretch>
        </p:blipFill>
        <p:spPr>
          <a:xfrm>
            <a:off x="1892569" y="1113940"/>
            <a:ext cx="8402468" cy="514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9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550BE9-7A74-8D82-3777-9D6374FC8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Problem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C2581-EA4D-70E2-6419-48B0F56E96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2"/>
                </a:solidFill>
              </a:rPr>
              <a:t>An increasing number of patients with diabetes utilizing AID insulin pumps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During times of illness, pump settings need to be adjusted.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There is an increased risk of both hypoglycemia and hyperglycemia during times of illness 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No existing protocols to help manage AID during illness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Messages are sent to physicians with questions about insulin dose modification and are  waiting for the </a:t>
            </a:r>
            <a:r>
              <a:rPr lang="en-US" sz="2400" b="0" dirty="0">
                <a:solidFill>
                  <a:schemeClr val="tx2"/>
                </a:solidFill>
              </a:rPr>
              <a:t>response.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2"/>
                </a:solidFill>
              </a:rPr>
              <a:t>This can result in delays in response time and ultimately delays in patient care.</a:t>
            </a:r>
          </a:p>
        </p:txBody>
      </p:sp>
    </p:spTree>
    <p:extLst>
      <p:ext uri="{BB962C8B-B14F-4D97-AF65-F5344CB8AC3E}">
        <p14:creationId xmlns:p14="http://schemas.microsoft.com/office/powerpoint/2010/main" val="3169675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65CA4B-9D06-C856-5711-F63792B884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Next Steps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37CE4-99C6-C076-EE73-F2E3CEA71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6230" y="1686814"/>
            <a:ext cx="5849162" cy="4081588"/>
          </a:xfrm>
        </p:spPr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 sz="2800" dirty="0">
                <a:latin typeface="Arial"/>
                <a:cs typeface="Arial"/>
              </a:rPr>
              <a:t>Re-survey providers</a:t>
            </a:r>
            <a:endParaRPr lang="en-US" sz="2800" dirty="0"/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Continued education on accessing &amp; implementing EII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Annual technology update clinic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Standardized BUP </a:t>
            </a:r>
            <a:r>
              <a:rPr lang="en-US" sz="2800" err="1">
                <a:latin typeface="Arial"/>
                <a:cs typeface="Arial"/>
              </a:rPr>
              <a:t>Smartphrase</a:t>
            </a:r>
            <a:r>
              <a:rPr lang="en-US" sz="2800" dirty="0">
                <a:latin typeface="Arial"/>
                <a:cs typeface="Arial"/>
              </a:rPr>
              <a:t> or note template</a:t>
            </a:r>
          </a:p>
        </p:txBody>
      </p:sp>
      <p:pic>
        <p:nvPicPr>
          <p:cNvPr id="5" name="Picture 4" descr="Where next concept illustration | Premium Vector">
            <a:extLst>
              <a:ext uri="{FF2B5EF4-FFF2-40B4-BE49-F238E27FC236}">
                <a16:creationId xmlns:a16="http://schemas.microsoft.com/office/drawing/2014/main" id="{BAA47E81-2E21-42F4-AD81-E82AB8E6A0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78" b="2165"/>
          <a:stretch>
            <a:fillRect/>
          </a:stretch>
        </p:blipFill>
        <p:spPr>
          <a:xfrm>
            <a:off x="7629915" y="1433407"/>
            <a:ext cx="4308179" cy="4332761"/>
          </a:xfrm>
          <a:prstGeom prst="rect">
            <a:avLst/>
          </a:prstGeom>
        </p:spPr>
      </p:pic>
      <p:pic>
        <p:nvPicPr>
          <p:cNvPr id="2" name="Graphic 1" descr="Clipboard with solid fill">
            <a:extLst>
              <a:ext uri="{FF2B5EF4-FFF2-40B4-BE49-F238E27FC236}">
                <a16:creationId xmlns:a16="http://schemas.microsoft.com/office/drawing/2014/main" id="{D882E4B6-5FFA-980F-691F-82E799781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800" y="1435800"/>
            <a:ext cx="1034400" cy="1028400"/>
          </a:xfrm>
          <a:prstGeom prst="rect">
            <a:avLst/>
          </a:prstGeom>
        </p:spPr>
      </p:pic>
      <p:pic>
        <p:nvPicPr>
          <p:cNvPr id="6" name="Graphic 5" descr="Classroom with solid fill">
            <a:extLst>
              <a:ext uri="{FF2B5EF4-FFF2-40B4-BE49-F238E27FC236}">
                <a16:creationId xmlns:a16="http://schemas.microsoft.com/office/drawing/2014/main" id="{65F6E418-203E-485E-AB20-C5D6705D3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0800" y="2527800"/>
            <a:ext cx="1058400" cy="1070400"/>
          </a:xfrm>
          <a:prstGeom prst="rect">
            <a:avLst/>
          </a:prstGeom>
        </p:spPr>
      </p:pic>
      <p:pic>
        <p:nvPicPr>
          <p:cNvPr id="7" name="Graphic 6" descr="Cloud Computing with solid fill">
            <a:extLst>
              <a:ext uri="{FF2B5EF4-FFF2-40B4-BE49-F238E27FC236}">
                <a16:creationId xmlns:a16="http://schemas.microsoft.com/office/drawing/2014/main" id="{B187094C-CD5C-C19C-FF63-5DD080C715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0800" y="3727800"/>
            <a:ext cx="1076400" cy="1094400"/>
          </a:xfrm>
          <a:prstGeom prst="rect">
            <a:avLst/>
          </a:prstGeom>
        </p:spPr>
      </p:pic>
      <p:pic>
        <p:nvPicPr>
          <p:cNvPr id="8" name="Graphic 7" descr="Postit Notes with solid fill">
            <a:extLst>
              <a:ext uri="{FF2B5EF4-FFF2-40B4-BE49-F238E27FC236}">
                <a16:creationId xmlns:a16="http://schemas.microsoft.com/office/drawing/2014/main" id="{4ED31751-44F2-E8BA-C2CE-E1E3F670B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800" y="4963800"/>
            <a:ext cx="980400" cy="9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86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3C36D9-391D-54DE-3216-1C39DE97C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230" y="544219"/>
            <a:ext cx="4830306" cy="451249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 sz="4000">
                <a:latin typeface="Arial"/>
                <a:cs typeface="Arial"/>
              </a:rPr>
              <a:t>Takeaways</a:t>
            </a:r>
          </a:p>
        </p:txBody>
      </p:sp>
      <p:sp>
        <p:nvSpPr>
          <p:cNvPr id="2" name="Pentagon 1">
            <a:extLst>
              <a:ext uri="{FF2B5EF4-FFF2-40B4-BE49-F238E27FC236}">
                <a16:creationId xmlns:a16="http://schemas.microsoft.com/office/drawing/2014/main" id="{9CA0439D-3F3C-A6A6-882D-95E61CB36854}"/>
              </a:ext>
            </a:extLst>
          </p:cNvPr>
          <p:cNvSpPr/>
          <p:nvPr/>
        </p:nvSpPr>
        <p:spPr>
          <a:xfrm>
            <a:off x="1396229" y="3056794"/>
            <a:ext cx="6670673" cy="1437714"/>
          </a:xfrm>
          <a:prstGeom prst="homePlat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u="sng" dirty="0">
                <a:latin typeface="Arial"/>
                <a:cs typeface="Arial"/>
              </a:rPr>
              <a:t>All</a:t>
            </a:r>
            <a:r>
              <a:rPr lang="en-US" sz="2400" dirty="0">
                <a:latin typeface="Arial"/>
                <a:cs typeface="Arial"/>
              </a:rPr>
              <a:t> insulin pump patients should have BUP documented in a standardized location; inconsistency jeopardizes safety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29CB8FB1-7E9D-F74E-2C63-CCBFD2379083}"/>
              </a:ext>
            </a:extLst>
          </p:cNvPr>
          <p:cNvSpPr/>
          <p:nvPr/>
        </p:nvSpPr>
        <p:spPr>
          <a:xfrm>
            <a:off x="1396229" y="4786135"/>
            <a:ext cx="6670673" cy="1330361"/>
          </a:xfrm>
          <a:prstGeom prst="homePlat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latin typeface="Arial"/>
                <a:cs typeface="Arial"/>
              </a:rPr>
              <a:t>EII recommended for standardization &amp; accessibility to outpatient &amp; inpatient providers</a:t>
            </a:r>
          </a:p>
        </p:txBody>
      </p:sp>
      <p:sp>
        <p:nvSpPr>
          <p:cNvPr id="4" name="Pentagon 4">
            <a:extLst>
              <a:ext uri="{FF2B5EF4-FFF2-40B4-BE49-F238E27FC236}">
                <a16:creationId xmlns:a16="http://schemas.microsoft.com/office/drawing/2014/main" id="{A3E0C43B-1A49-6ADB-C1D2-D091279B4763}"/>
              </a:ext>
            </a:extLst>
          </p:cNvPr>
          <p:cNvSpPr/>
          <p:nvPr/>
        </p:nvSpPr>
        <p:spPr>
          <a:xfrm>
            <a:off x="1396229" y="1189236"/>
            <a:ext cx="6670673" cy="1465972"/>
          </a:xfrm>
          <a:prstGeom prst="homePlat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latin typeface="Arial"/>
                <a:cs typeface="Arial"/>
              </a:rPr>
              <a:t>Significantly improved BUP documentation overall &amp; increased EII utilization; limited by variable provider engagement with EII</a:t>
            </a:r>
          </a:p>
        </p:txBody>
      </p:sp>
      <p:pic>
        <p:nvPicPr>
          <p:cNvPr id="7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935A1A1-9EA6-0292-F833-691F6F2A6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771" y="2039503"/>
            <a:ext cx="3371567" cy="337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28485E-B13F-B4FC-7B00-4978FAE1F69C}"/>
              </a:ext>
            </a:extLst>
          </p:cNvPr>
          <p:cNvSpPr txBox="1"/>
          <p:nvPr/>
        </p:nvSpPr>
        <p:spPr>
          <a:xfrm>
            <a:off x="8704881" y="1924373"/>
            <a:ext cx="29317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ea typeface="Calibri"/>
                <a:cs typeface="Arial"/>
              </a:rPr>
              <a:t>QR code to EII video: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6" name="Graphic 5" descr="Old Key outline">
            <a:extLst>
              <a:ext uri="{FF2B5EF4-FFF2-40B4-BE49-F238E27FC236}">
                <a16:creationId xmlns:a16="http://schemas.microsoft.com/office/drawing/2014/main" id="{3ADD81E1-4F3C-D19F-4F1A-2A2575498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970" y="1467172"/>
            <a:ext cx="914400" cy="914400"/>
          </a:xfrm>
          <a:prstGeom prst="rect">
            <a:avLst/>
          </a:prstGeom>
        </p:spPr>
      </p:pic>
      <p:pic>
        <p:nvPicPr>
          <p:cNvPr id="11" name="Graphic 10" descr="Old Key outline">
            <a:extLst>
              <a:ext uri="{FF2B5EF4-FFF2-40B4-BE49-F238E27FC236}">
                <a16:creationId xmlns:a16="http://schemas.microsoft.com/office/drawing/2014/main" id="{A6A00BB4-5B7E-EE16-A5D7-E9A97AE1F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8970" y="3320511"/>
            <a:ext cx="914400" cy="914400"/>
          </a:xfrm>
          <a:prstGeom prst="rect">
            <a:avLst/>
          </a:prstGeom>
        </p:spPr>
      </p:pic>
      <p:pic>
        <p:nvPicPr>
          <p:cNvPr id="12" name="Graphic 11" descr="Old Key outline">
            <a:extLst>
              <a:ext uri="{FF2B5EF4-FFF2-40B4-BE49-F238E27FC236}">
                <a16:creationId xmlns:a16="http://schemas.microsoft.com/office/drawing/2014/main" id="{0F5780F1-FDD8-0E02-BB0B-B80EEE056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970" y="49542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68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5A540-5B7C-AB02-60A8-3884BDB57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83286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l="-27000" t="13000" r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6DD34A-76B4-D711-AF1C-6D6BFC815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5F10870-38B4-1649-6220-D044623D244D}"/>
              </a:ext>
            </a:extLst>
          </p:cNvPr>
          <p:cNvGrpSpPr/>
          <p:nvPr/>
        </p:nvGrpSpPr>
        <p:grpSpPr>
          <a:xfrm>
            <a:off x="1524001" y="1"/>
            <a:ext cx="9143999" cy="914401"/>
            <a:chOff x="48361" y="-150933"/>
            <a:chExt cx="7757794" cy="2031753"/>
          </a:xfrm>
          <a:noFill/>
          <a:scene3d>
            <a:camera prst="orthographicFront"/>
            <a:lightRig rig="flat" dir="t"/>
          </a:scene3d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1E95512-9CDB-61A8-8222-BC84B9F0B5F3}"/>
                </a:ext>
              </a:extLst>
            </p:cNvPr>
            <p:cNvSpPr/>
            <p:nvPr/>
          </p:nvSpPr>
          <p:spPr>
            <a:xfrm>
              <a:off x="48362" y="-150933"/>
              <a:ext cx="7693146" cy="193605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9B05994F-20DF-285C-59A8-E2AC28A45C55}"/>
                </a:ext>
              </a:extLst>
            </p:cNvPr>
            <p:cNvSpPr txBox="1"/>
            <p:nvPr/>
          </p:nvSpPr>
          <p:spPr>
            <a:xfrm>
              <a:off x="48361" y="-150931"/>
              <a:ext cx="7757794" cy="2031751"/>
            </a:xfrm>
            <a:prstGeom prst="rect">
              <a:avLst/>
            </a:prstGeom>
            <a:solidFill>
              <a:srgbClr val="9DD5FB"/>
            </a:solidFill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kern="1200"/>
                <a:t>Screening for Peripheral Arterial Disease (PAD) in Diabetes Using the Ankle Brachial Index (ABI)</a:t>
              </a:r>
            </a:p>
          </p:txBody>
        </p:sp>
      </p:grpSp>
      <p:pic>
        <p:nvPicPr>
          <p:cNvPr id="14" name="Picture 13" descr="A black background with red lines&#10;&#10;AI-generated content may be incorrect.">
            <a:extLst>
              <a:ext uri="{FF2B5EF4-FFF2-40B4-BE49-F238E27FC236}">
                <a16:creationId xmlns:a16="http://schemas.microsoft.com/office/drawing/2014/main" id="{6EB42B77-26B1-BD02-7E2D-6E85D815B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852" y="6172201"/>
            <a:ext cx="2261812" cy="585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BB70E6-8826-7712-82D4-1195EDB68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267367"/>
            <a:ext cx="1781424" cy="590632"/>
          </a:xfrm>
          <a:prstGeom prst="rect">
            <a:avLst/>
          </a:prstGeom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BF8B3261-AC0C-A6F7-1CF2-C93EE6705375}"/>
              </a:ext>
            </a:extLst>
          </p:cNvPr>
          <p:cNvSpPr txBox="1"/>
          <p:nvPr/>
        </p:nvSpPr>
        <p:spPr>
          <a:xfrm>
            <a:off x="1600200" y="1215391"/>
            <a:ext cx="3962400" cy="1676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100" kern="1200">
                <a:solidFill>
                  <a:schemeClr val="tx1"/>
                </a:solidFill>
              </a:rPr>
              <a:t>Jerusha Owusu-Barnie M.S.</a:t>
            </a:r>
          </a:p>
          <a:p>
            <a:pPr marL="0" lvl="0" indent="0" algn="ctr" defTabSz="93345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tx1"/>
                </a:solidFill>
              </a:rPr>
              <a:t>Data Coordinator</a:t>
            </a:r>
            <a:endParaRPr lang="en-US" sz="2100" kern="120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15FB97-C1E9-15BE-BD6A-D198B0CB1856}"/>
              </a:ext>
            </a:extLst>
          </p:cNvPr>
          <p:cNvSpPr txBox="1"/>
          <p:nvPr/>
        </p:nvSpPr>
        <p:spPr>
          <a:xfrm>
            <a:off x="1524001" y="2667001"/>
            <a:ext cx="321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Adults ≥50yrs. seen Oct-2024 to Jun-2025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3DCEA12E-001C-D0D3-829C-7BB99270AD6F}"/>
              </a:ext>
            </a:extLst>
          </p:cNvPr>
          <p:cNvSpPr/>
          <p:nvPr/>
        </p:nvSpPr>
        <p:spPr bwMode="auto">
          <a:xfrm>
            <a:off x="4876800" y="3314700"/>
            <a:ext cx="228600" cy="2286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0317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darkblue.jpg">
            <a:extLst>
              <a:ext uri="{FF2B5EF4-FFF2-40B4-BE49-F238E27FC236}">
                <a16:creationId xmlns:a16="http://schemas.microsoft.com/office/drawing/2014/main" id="{54D81795-E881-2C06-07C8-89009B900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10" descr="footer_uuh.jpg">
            <a:extLst>
              <a:ext uri="{FF2B5EF4-FFF2-40B4-BE49-F238E27FC236}">
                <a16:creationId xmlns:a16="http://schemas.microsoft.com/office/drawing/2014/main" id="{4D131CC9-2A86-83F1-D116-EF8E4C5C0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7E510-1593-701F-A1D7-7F217B5E1B72}"/>
              </a:ext>
            </a:extLst>
          </p:cNvPr>
          <p:cNvSpPr txBox="1"/>
          <p:nvPr/>
        </p:nvSpPr>
        <p:spPr>
          <a:xfrm>
            <a:off x="1905000" y="14103"/>
            <a:ext cx="8763000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Objective</a:t>
            </a: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The Society for Vascular Surgery and the American Podiatric Medical Association guideline recommend all people with diabetes ≥50 years of age be screened for PAD. </a:t>
            </a:r>
          </a:p>
          <a:p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Interpretation of ABI results</a:t>
            </a:r>
          </a:p>
          <a:p>
            <a:pPr lvl="1"/>
            <a:r>
              <a:rPr lang="en-US" sz="2400"/>
              <a:t>Normal: 1.0 to 1.3</a:t>
            </a:r>
          </a:p>
          <a:p>
            <a:pPr lvl="1"/>
            <a:r>
              <a:rPr lang="en-US" sz="2400"/>
              <a:t>Borderline: 0.9 to 1.0</a:t>
            </a:r>
          </a:p>
          <a:p>
            <a:pPr lvl="1"/>
            <a:r>
              <a:rPr lang="en-US" sz="2400"/>
              <a:t>Mild PAD: 0.7 to 0.9</a:t>
            </a:r>
          </a:p>
          <a:p>
            <a:pPr lvl="1"/>
            <a:r>
              <a:rPr lang="en-US" sz="2400"/>
              <a:t>Moderate PAD: 0.4 to 0.7</a:t>
            </a:r>
          </a:p>
          <a:p>
            <a:pPr lvl="1"/>
            <a:r>
              <a:rPr lang="en-US" sz="2400"/>
              <a:t>Severe PAD: Lower than 0.4</a:t>
            </a:r>
          </a:p>
          <a:p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Risk factors of PAD: cardiovascular, metabolic, demographic</a:t>
            </a:r>
          </a:p>
          <a:p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Complications: cardiovascular events, foot ulcers, amputation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2400"/>
          </a:p>
          <a:p>
            <a:endParaRPr lang="en-US"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01A37-985F-7358-31BE-AEF4F7185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D561925E-B81F-A7DC-A4EE-D6A108024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2" t="9570" r="11180" b="10486"/>
          <a:stretch/>
        </p:blipFill>
        <p:spPr>
          <a:xfrm>
            <a:off x="4703219" y="1530182"/>
            <a:ext cx="3292826" cy="3062000"/>
          </a:xfrm>
          <a:prstGeom prst="rect">
            <a:avLst/>
          </a:prstGeom>
        </p:spPr>
      </p:pic>
      <p:pic>
        <p:nvPicPr>
          <p:cNvPr id="14337" name="Picture 4" descr="sidebar_darkblue.jpg">
            <a:extLst>
              <a:ext uri="{FF2B5EF4-FFF2-40B4-BE49-F238E27FC236}">
                <a16:creationId xmlns:a16="http://schemas.microsoft.com/office/drawing/2014/main" id="{EB2D90B3-8A95-F47E-B64F-E858232C2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4151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10" descr="footer_uuh.jpg">
            <a:extLst>
              <a:ext uri="{FF2B5EF4-FFF2-40B4-BE49-F238E27FC236}">
                <a16:creationId xmlns:a16="http://schemas.microsoft.com/office/drawing/2014/main" id="{46EEF697-0F1C-A797-DEA1-4B680DB0D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5A34C6-9C7C-CE10-691D-00F851A971BC}"/>
              </a:ext>
            </a:extLst>
          </p:cNvPr>
          <p:cNvSpPr txBox="1">
            <a:spLocks/>
          </p:cNvSpPr>
          <p:nvPr/>
        </p:nvSpPr>
        <p:spPr>
          <a:xfrm>
            <a:off x="1905001" y="1"/>
            <a:ext cx="8760108" cy="7877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r>
              <a:rPr lang="en-US" sz="4400" kern="0"/>
              <a:t>PDSA Cycle 1.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563571-072B-B7ED-C103-8C2CE040764E}"/>
              </a:ext>
            </a:extLst>
          </p:cNvPr>
          <p:cNvSpPr txBox="1"/>
          <p:nvPr/>
        </p:nvSpPr>
        <p:spPr>
          <a:xfrm>
            <a:off x="1795995" y="787737"/>
            <a:ext cx="37782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Act: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Smart Phrase in EPIC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Screen and improve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Provide training and resources to staff</a:t>
            </a:r>
          </a:p>
          <a:p>
            <a:endParaRPr lang="en-US" sz="1600"/>
          </a:p>
          <a:p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47903-E710-6B51-D327-815E9180018B}"/>
              </a:ext>
            </a:extLst>
          </p:cNvPr>
          <p:cNvSpPr txBox="1"/>
          <p:nvPr/>
        </p:nvSpPr>
        <p:spPr>
          <a:xfrm>
            <a:off x="7372281" y="787736"/>
            <a:ext cx="3432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Aim: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Screen 50% of patients ≥50yrs. in 6 to 12 months (Start on 10/18/2024)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446FD1-FD10-EABE-0ADE-D9D03F2D9025}"/>
              </a:ext>
            </a:extLst>
          </p:cNvPr>
          <p:cNvSpPr txBox="1"/>
          <p:nvPr/>
        </p:nvSpPr>
        <p:spPr>
          <a:xfrm>
            <a:off x="7703331" y="3704052"/>
            <a:ext cx="3292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Start screening Dr. Lundi’s (Podiatrist) patients who are 50yrs and over.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5B247-FDCC-E225-6898-CF2016224CB0}"/>
              </a:ext>
            </a:extLst>
          </p:cNvPr>
          <p:cNvSpPr txBox="1"/>
          <p:nvPr/>
        </p:nvSpPr>
        <p:spPr>
          <a:xfrm>
            <a:off x="1795996" y="3704052"/>
            <a:ext cx="513196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Study: </a:t>
            </a:r>
            <a:r>
              <a:rPr lang="en-US" sz="1600"/>
              <a:t>up to 11/15/2024</a:t>
            </a:r>
          </a:p>
          <a:p>
            <a:r>
              <a:rPr lang="en-US" sz="1600"/>
              <a:t>Screened: 61 out of 165 patients seen</a:t>
            </a:r>
          </a:p>
          <a:p>
            <a:r>
              <a:rPr lang="en-US" sz="1600"/>
              <a:t>Referred: 17 patients out of 61 patients</a:t>
            </a:r>
          </a:p>
          <a:p>
            <a:r>
              <a:rPr lang="en-US" sz="1600"/>
              <a:t>Declined: 10 patients</a:t>
            </a:r>
          </a:p>
          <a:p>
            <a:r>
              <a:rPr lang="en-US" sz="1600"/>
              <a:t>Already seeing Vascular: 1 patient</a:t>
            </a:r>
          </a:p>
          <a:p>
            <a:endParaRPr lang="en-US" sz="1400"/>
          </a:p>
          <a:p>
            <a:r>
              <a:rPr lang="en-US" sz="1600"/>
              <a:t>LPNs: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Documenting by exception/declined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Need to train staff on troubleshooting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Need a Flow Sheet built into Epic for easy documentation </a:t>
            </a:r>
          </a:p>
          <a:p>
            <a:endParaRPr lang="en-US" sz="1400"/>
          </a:p>
          <a:p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60587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859C34E-1B60-EA8D-8578-0CC95B43BB77}"/>
              </a:ext>
            </a:extLst>
          </p:cNvPr>
          <p:cNvSpPr/>
          <p:nvPr/>
        </p:nvSpPr>
        <p:spPr>
          <a:xfrm rot="5400000">
            <a:off x="6827429" y="2218273"/>
            <a:ext cx="5115293" cy="238342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B7037B-810E-42DC-BDF7-F2DC3B860917}"/>
              </a:ext>
            </a:extLst>
          </p:cNvPr>
          <p:cNvGrpSpPr/>
          <p:nvPr/>
        </p:nvGrpSpPr>
        <p:grpSpPr>
          <a:xfrm>
            <a:off x="1880374" y="971958"/>
            <a:ext cx="3388853" cy="2521802"/>
            <a:chOff x="-1398452" y="-939077"/>
            <a:chExt cx="6024630" cy="448320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D5BA4BF-703E-4AAE-8103-37413B506D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4936" y="-939077"/>
              <a:ext cx="3471242" cy="448320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F561CF-5BB4-4BEF-AD48-A900D5AC9C4D}"/>
                </a:ext>
              </a:extLst>
            </p:cNvPr>
            <p:cNvCxnSpPr>
              <a:cxnSpLocks/>
            </p:cNvCxnSpPr>
            <p:nvPr/>
          </p:nvCxnSpPr>
          <p:spPr>
            <a:xfrm>
              <a:off x="-1398452" y="1922362"/>
              <a:ext cx="4566278" cy="0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EC0AB94-3FF7-45F4-A1B3-3D7702ECDCC1}"/>
                </a:ext>
              </a:extLst>
            </p:cNvPr>
            <p:cNvCxnSpPr>
              <a:cxnSpLocks/>
            </p:cNvCxnSpPr>
            <p:nvPr/>
          </p:nvCxnSpPr>
          <p:spPr>
            <a:xfrm>
              <a:off x="-1044814" y="3263683"/>
              <a:ext cx="5381468" cy="0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D520D-00C4-42C8-BB1F-1BDA97D35E8D}"/>
              </a:ext>
            </a:extLst>
          </p:cNvPr>
          <p:cNvGrpSpPr/>
          <p:nvPr/>
        </p:nvGrpSpPr>
        <p:grpSpPr>
          <a:xfrm>
            <a:off x="4752005" y="1036445"/>
            <a:ext cx="3393360" cy="2478802"/>
            <a:chOff x="3706673" y="-824432"/>
            <a:chExt cx="6032640" cy="440675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803E636-F8C8-45E7-94E5-B5EB02F852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5718" y="-824432"/>
              <a:ext cx="3113595" cy="4406758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27C1031-AC70-499C-88DC-7C6019E4B4BE}"/>
                </a:ext>
              </a:extLst>
            </p:cNvPr>
            <p:cNvCxnSpPr>
              <a:cxnSpLocks/>
            </p:cNvCxnSpPr>
            <p:nvPr/>
          </p:nvCxnSpPr>
          <p:spPr>
            <a:xfrm>
              <a:off x="3706673" y="1922364"/>
              <a:ext cx="4778649" cy="0"/>
            </a:xfrm>
            <a:prstGeom prst="line">
              <a:avLst/>
            </a:prstGeom>
            <a:ln w="1905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DDA79F4-762C-4FBD-8951-6A80C406DD06}"/>
                </a:ext>
              </a:extLst>
            </p:cNvPr>
            <p:cNvCxnSpPr>
              <a:cxnSpLocks/>
            </p:cNvCxnSpPr>
            <p:nvPr/>
          </p:nvCxnSpPr>
          <p:spPr>
            <a:xfrm>
              <a:off x="4216525" y="2676520"/>
              <a:ext cx="4818386" cy="0"/>
            </a:xfrm>
            <a:prstGeom prst="line">
              <a:avLst/>
            </a:prstGeom>
            <a:ln w="1905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482E1E-38E4-40A2-9860-2321659EC0E6}"/>
              </a:ext>
            </a:extLst>
          </p:cNvPr>
          <p:cNvGrpSpPr/>
          <p:nvPr/>
        </p:nvGrpSpPr>
        <p:grpSpPr>
          <a:xfrm>
            <a:off x="1683387" y="3560112"/>
            <a:ext cx="3037844" cy="2404162"/>
            <a:chOff x="-413921" y="3623486"/>
            <a:chExt cx="5400609" cy="42740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18D0C6B-F324-4A55-86D2-F3776A3F2CE2}"/>
                </a:ext>
              </a:extLst>
            </p:cNvPr>
            <p:cNvCxnSpPr>
              <a:cxnSpLocks/>
              <a:endCxn id="81" idx="0"/>
            </p:cNvCxnSpPr>
            <p:nvPr/>
          </p:nvCxnSpPr>
          <p:spPr>
            <a:xfrm flipH="1">
              <a:off x="2419050" y="3623486"/>
              <a:ext cx="2567638" cy="4274067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5D4A8AD-2C0B-44EA-BAAC-F076D32FD193}"/>
                </a:ext>
              </a:extLst>
            </p:cNvPr>
            <p:cNvCxnSpPr>
              <a:cxnSpLocks/>
            </p:cNvCxnSpPr>
            <p:nvPr/>
          </p:nvCxnSpPr>
          <p:spPr>
            <a:xfrm>
              <a:off x="-202951" y="5786268"/>
              <a:ext cx="3778182" cy="0"/>
            </a:xfrm>
            <a:prstGeom prst="line">
              <a:avLst/>
            </a:prstGeom>
            <a:ln w="19050">
              <a:solidFill>
                <a:schemeClr val="accent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BA176C7-6EA3-4676-AFEB-A10654EFEE16}"/>
                </a:ext>
              </a:extLst>
            </p:cNvPr>
            <p:cNvCxnSpPr>
              <a:cxnSpLocks/>
            </p:cNvCxnSpPr>
            <p:nvPr/>
          </p:nvCxnSpPr>
          <p:spPr>
            <a:xfrm>
              <a:off x="-413921" y="4721701"/>
              <a:ext cx="4690482" cy="0"/>
            </a:xfrm>
            <a:prstGeom prst="line">
              <a:avLst/>
            </a:prstGeom>
            <a:ln w="19050">
              <a:solidFill>
                <a:schemeClr val="accent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EDD300-8AC1-41F4-83DA-AF7EDC31F719}"/>
              </a:ext>
            </a:extLst>
          </p:cNvPr>
          <p:cNvGrpSpPr/>
          <p:nvPr/>
        </p:nvGrpSpPr>
        <p:grpSpPr>
          <a:xfrm>
            <a:off x="4637489" y="3544738"/>
            <a:ext cx="3382770" cy="2449083"/>
            <a:chOff x="2201155" y="3581811"/>
            <a:chExt cx="6013814" cy="43539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81F8274-0A0E-4386-8C5F-60759A08B191}"/>
                </a:ext>
              </a:extLst>
            </p:cNvPr>
            <p:cNvCxnSpPr>
              <a:cxnSpLocks/>
              <a:endCxn id="84" idx="0"/>
            </p:cNvCxnSpPr>
            <p:nvPr/>
          </p:nvCxnSpPr>
          <p:spPr>
            <a:xfrm flipH="1">
              <a:off x="5623013" y="3581811"/>
              <a:ext cx="2591956" cy="4353926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044B6C6-4104-419C-B991-40A19F1E6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1155" y="5031509"/>
              <a:ext cx="5059595" cy="14299"/>
            </a:xfrm>
            <a:prstGeom prst="line">
              <a:avLst/>
            </a:prstGeom>
            <a:ln w="19050">
              <a:solidFill>
                <a:schemeClr val="accent5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F109CE1-2996-4748-9940-1201484B3FBA}"/>
                </a:ext>
              </a:extLst>
            </p:cNvPr>
            <p:cNvCxnSpPr>
              <a:cxnSpLocks/>
            </p:cNvCxnSpPr>
            <p:nvPr/>
          </p:nvCxnSpPr>
          <p:spPr>
            <a:xfrm>
              <a:off x="2772209" y="4400266"/>
              <a:ext cx="4896861" cy="0"/>
            </a:xfrm>
            <a:prstGeom prst="line">
              <a:avLst/>
            </a:prstGeom>
            <a:ln w="19050">
              <a:solidFill>
                <a:schemeClr val="accent5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2537"/>
            <a:ext cx="7886700" cy="671290"/>
          </a:xfrm>
        </p:spPr>
        <p:txBody>
          <a:bodyPr/>
          <a:lstStyle/>
          <a:p>
            <a:r>
              <a:rPr lang="en-US" noProof="1"/>
              <a:t>Fishbone Diagram (Ankle-Brachial Index)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FC26EE-08E7-40E4-8819-77374B2DDA63}"/>
              </a:ext>
            </a:extLst>
          </p:cNvPr>
          <p:cNvSpPr/>
          <p:nvPr/>
        </p:nvSpPr>
        <p:spPr>
          <a:xfrm>
            <a:off x="1470413" y="2324525"/>
            <a:ext cx="30129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noProof="1">
                <a:solidFill>
                  <a:prstClr val="black"/>
                </a:solidFill>
                <a:latin typeface="Calibri" panose="020F0502020204030204"/>
                <a:ea typeface="+mn-ea"/>
              </a:rPr>
              <a:t>No standardized process for workflow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19ECD35-80FC-450C-8049-EC31032772F1}"/>
              </a:ext>
            </a:extLst>
          </p:cNvPr>
          <p:cNvSpPr/>
          <p:nvPr/>
        </p:nvSpPr>
        <p:spPr>
          <a:xfrm>
            <a:off x="1455923" y="2855942"/>
            <a:ext cx="340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noProof="1">
                <a:solidFill>
                  <a:prstClr val="black"/>
                </a:solidFill>
                <a:latin typeface="Calibri" panose="020F0502020204030204"/>
                <a:ea typeface="+mn-ea"/>
              </a:rPr>
              <a:t>Inefficient documentation of scanned images into EPIC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F497112-FFDF-4157-B38D-F4D7A4A1692E}"/>
              </a:ext>
            </a:extLst>
          </p:cNvPr>
          <p:cNvSpPr/>
          <p:nvPr/>
        </p:nvSpPr>
        <p:spPr>
          <a:xfrm>
            <a:off x="5272683" y="3073516"/>
            <a:ext cx="210314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88" noProof="1">
                <a:solidFill>
                  <a:prstClr val="black"/>
                </a:solidFill>
                <a:latin typeface="Calibri" panose="020F0502020204030204"/>
                <a:ea typeface="+mn-ea"/>
              </a:rPr>
              <a:t>.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7FC405C-8623-429B-9853-CBACC8E45A97}"/>
              </a:ext>
            </a:extLst>
          </p:cNvPr>
          <p:cNvSpPr/>
          <p:nvPr/>
        </p:nvSpPr>
        <p:spPr>
          <a:xfrm>
            <a:off x="4268746" y="2123699"/>
            <a:ext cx="3061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noProof="1">
                <a:solidFill>
                  <a:prstClr val="black"/>
                </a:solidFill>
                <a:latin typeface="Calibri" panose="020F0502020204030204"/>
                <a:ea typeface="+mn-ea"/>
              </a:rPr>
              <a:t>Already seeing Vascular/exclusion criteria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4E871D7-23A5-45FE-ADFD-9430D1ECF323}"/>
              </a:ext>
            </a:extLst>
          </p:cNvPr>
          <p:cNvSpPr/>
          <p:nvPr/>
        </p:nvSpPr>
        <p:spPr>
          <a:xfrm>
            <a:off x="4665445" y="2685501"/>
            <a:ext cx="30613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noProof="1">
                <a:solidFill>
                  <a:prstClr val="black"/>
                </a:solidFill>
                <a:latin typeface="Calibri" panose="020F0502020204030204"/>
                <a:ea typeface="+mn-ea"/>
              </a:rPr>
              <a:t>Declining scan(offer in future in 6 mo) 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5DEDA65-2707-4164-851C-A98CA0C78BA2}"/>
              </a:ext>
            </a:extLst>
          </p:cNvPr>
          <p:cNvSpPr/>
          <p:nvPr/>
        </p:nvSpPr>
        <p:spPr>
          <a:xfrm>
            <a:off x="1683387" y="4463831"/>
            <a:ext cx="2362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noProof="1">
                <a:solidFill>
                  <a:prstClr val="black"/>
                </a:solidFill>
                <a:latin typeface="Calibri" panose="020F0502020204030204"/>
                <a:ea typeface="+mn-ea"/>
              </a:rPr>
              <a:t>Device troubleshooting issues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4130A91-2808-4173-B010-AE834BDC14B7}"/>
              </a:ext>
            </a:extLst>
          </p:cNvPr>
          <p:cNvSpPr/>
          <p:nvPr/>
        </p:nvSpPr>
        <p:spPr>
          <a:xfrm>
            <a:off x="4441298" y="4081305"/>
            <a:ext cx="31717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noProof="1">
                <a:solidFill>
                  <a:prstClr val="black"/>
                </a:solidFill>
                <a:latin typeface="Calibri" panose="020F0502020204030204"/>
                <a:ea typeface="+mn-ea"/>
              </a:rPr>
              <a:t>Lack of easy and efficient documentation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293C7A0-C56D-4FCF-9EC7-ED9DC9BED911}"/>
              </a:ext>
            </a:extLst>
          </p:cNvPr>
          <p:cNvSpPr/>
          <p:nvPr/>
        </p:nvSpPr>
        <p:spPr>
          <a:xfrm>
            <a:off x="4292939" y="3517427"/>
            <a:ext cx="3500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noProof="1">
                <a:solidFill>
                  <a:prstClr val="black"/>
                </a:solidFill>
                <a:latin typeface="Calibri" panose="020F0502020204030204"/>
                <a:ea typeface="+mn-ea"/>
              </a:rPr>
              <a:t>No standardized process for referral to vascular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86CDED-0393-4C36-87B5-D02EF5C9A821}"/>
              </a:ext>
            </a:extLst>
          </p:cNvPr>
          <p:cNvGrpSpPr/>
          <p:nvPr/>
        </p:nvGrpSpPr>
        <p:grpSpPr>
          <a:xfrm>
            <a:off x="1699390" y="861481"/>
            <a:ext cx="2213611" cy="846476"/>
            <a:chOff x="440371" y="1554772"/>
            <a:chExt cx="2544278" cy="56061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4644F7F-CFF3-41A7-8CCE-8D55C6EC45AA}"/>
                </a:ext>
              </a:extLst>
            </p:cNvPr>
            <p:cNvGrpSpPr/>
            <p:nvPr/>
          </p:nvGrpSpPr>
          <p:grpSpPr>
            <a:xfrm>
              <a:off x="587012" y="1554772"/>
              <a:ext cx="2397637" cy="560610"/>
              <a:chOff x="125194" y="1554772"/>
              <a:chExt cx="2397637" cy="56061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44A306F-3D96-4998-B45D-548E79030B6A}"/>
                  </a:ext>
                </a:extLst>
              </p:cNvPr>
              <p:cNvSpPr/>
              <p:nvPr/>
            </p:nvSpPr>
            <p:spPr>
              <a:xfrm>
                <a:off x="125194" y="1563417"/>
                <a:ext cx="1623431" cy="5519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noProof="1">
                    <a:solidFill>
                      <a:prstClr val="white"/>
                    </a:solidFill>
                    <a:latin typeface="Calibri" panose="020F0502020204030204"/>
                  </a:rPr>
                  <a:t>Policies &amp; Procedures</a:t>
                </a:r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8B967F1E-BC97-47E7-B769-4D74AD9D3326}"/>
                  </a:ext>
                </a:extLst>
              </p:cNvPr>
              <p:cNvSpPr/>
              <p:nvPr/>
            </p:nvSpPr>
            <p:spPr>
              <a:xfrm>
                <a:off x="1748625" y="1554772"/>
                <a:ext cx="774206" cy="559048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013" noProof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43173D9-1339-461D-A31B-66D29D2423F0}"/>
                </a:ext>
              </a:extLst>
            </p:cNvPr>
            <p:cNvSpPr/>
            <p:nvPr/>
          </p:nvSpPr>
          <p:spPr>
            <a:xfrm>
              <a:off x="440371" y="1563417"/>
              <a:ext cx="170873" cy="5519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013" noProof="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E5E758-A6FB-4971-BE10-B196F2C67092}"/>
              </a:ext>
            </a:extLst>
          </p:cNvPr>
          <p:cNvGrpSpPr/>
          <p:nvPr/>
        </p:nvGrpSpPr>
        <p:grpSpPr>
          <a:xfrm>
            <a:off x="4544793" y="873155"/>
            <a:ext cx="2338773" cy="844117"/>
            <a:chOff x="6121160" y="1551709"/>
            <a:chExt cx="2243875" cy="551965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C53A6DA-99CD-4983-A8EA-CCFF9FD8741F}"/>
                </a:ext>
              </a:extLst>
            </p:cNvPr>
            <p:cNvGrpSpPr/>
            <p:nvPr/>
          </p:nvGrpSpPr>
          <p:grpSpPr>
            <a:xfrm>
              <a:off x="6287871" y="1551709"/>
              <a:ext cx="2077164" cy="551965"/>
              <a:chOff x="480291" y="1551709"/>
              <a:chExt cx="2077164" cy="551965"/>
            </a:xfrm>
            <a:solidFill>
              <a:schemeClr val="accent6"/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A804D4F-6D36-443B-B89C-94AD2336E9BE}"/>
                  </a:ext>
                </a:extLst>
              </p:cNvPr>
              <p:cNvSpPr/>
              <p:nvPr/>
            </p:nvSpPr>
            <p:spPr>
              <a:xfrm>
                <a:off x="480291" y="1551709"/>
                <a:ext cx="1528524" cy="5519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noProof="1">
                    <a:solidFill>
                      <a:prstClr val="white"/>
                    </a:solidFill>
                    <a:latin typeface="Calibri" panose="020F0502020204030204"/>
                  </a:rPr>
                  <a:t>Patient</a:t>
                </a:r>
              </a:p>
            </p:txBody>
          </p:sp>
          <p:sp>
            <p:nvSpPr>
              <p:cNvPr id="78" name="Right Triangle 77">
                <a:extLst>
                  <a:ext uri="{FF2B5EF4-FFF2-40B4-BE49-F238E27FC236}">
                    <a16:creationId xmlns:a16="http://schemas.microsoft.com/office/drawing/2014/main" id="{620CA5F7-B112-4756-8CF0-687246BA62D8}"/>
                  </a:ext>
                </a:extLst>
              </p:cNvPr>
              <p:cNvSpPr/>
              <p:nvPr/>
            </p:nvSpPr>
            <p:spPr>
              <a:xfrm>
                <a:off x="2008815" y="1551709"/>
                <a:ext cx="548640" cy="55196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500" noProof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01D74A1-B1A8-470F-8C91-9E9AF813D7FA}"/>
                </a:ext>
              </a:extLst>
            </p:cNvPr>
            <p:cNvSpPr/>
            <p:nvPr/>
          </p:nvSpPr>
          <p:spPr>
            <a:xfrm>
              <a:off x="6121160" y="1551709"/>
              <a:ext cx="170873" cy="5519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500" noProof="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936687-8EED-4A33-B736-8107AE3316B9}"/>
              </a:ext>
            </a:extLst>
          </p:cNvPr>
          <p:cNvGrpSpPr/>
          <p:nvPr/>
        </p:nvGrpSpPr>
        <p:grpSpPr>
          <a:xfrm>
            <a:off x="1710820" y="5131414"/>
            <a:ext cx="2085363" cy="832861"/>
            <a:chOff x="2043120" y="5103068"/>
            <a:chExt cx="2541780" cy="5526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D10DEB2-1C42-467A-AA2D-F966FFD092DF}"/>
                </a:ext>
              </a:extLst>
            </p:cNvPr>
            <p:cNvGrpSpPr/>
            <p:nvPr/>
          </p:nvGrpSpPr>
          <p:grpSpPr>
            <a:xfrm>
              <a:off x="2096213" y="5103068"/>
              <a:ext cx="2488687" cy="552695"/>
              <a:chOff x="1178409" y="4770047"/>
              <a:chExt cx="2488687" cy="552695"/>
            </a:xfrm>
            <a:solidFill>
              <a:schemeClr val="accent3"/>
            </a:solidFill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60A0B4D-8192-41A7-82FD-86F85396FD3D}"/>
                  </a:ext>
                </a:extLst>
              </p:cNvPr>
              <p:cNvSpPr/>
              <p:nvPr/>
            </p:nvSpPr>
            <p:spPr>
              <a:xfrm>
                <a:off x="1178409" y="4770049"/>
                <a:ext cx="1893873" cy="5507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900" b="1" noProof="1">
                    <a:solidFill>
                      <a:prstClr val="white"/>
                    </a:solidFill>
                    <a:latin typeface="Calibri" panose="020F0502020204030204"/>
                  </a:rPr>
                  <a:t>Provider/Staff</a:t>
                </a:r>
              </a:p>
            </p:txBody>
          </p:sp>
          <p:sp>
            <p:nvSpPr>
              <p:cNvPr id="81" name="Right Triangle 80">
                <a:extLst>
                  <a:ext uri="{FF2B5EF4-FFF2-40B4-BE49-F238E27FC236}">
                    <a16:creationId xmlns:a16="http://schemas.microsoft.com/office/drawing/2014/main" id="{7E5A34AA-85BB-4CC5-8C72-8668FAFE51EB}"/>
                  </a:ext>
                </a:extLst>
              </p:cNvPr>
              <p:cNvSpPr/>
              <p:nvPr/>
            </p:nvSpPr>
            <p:spPr>
              <a:xfrm flipV="1">
                <a:off x="3034202" y="4770047"/>
                <a:ext cx="632894" cy="55269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500" noProof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B30C3A8-04EB-4A59-A2A7-6C0562D8DE13}"/>
                </a:ext>
              </a:extLst>
            </p:cNvPr>
            <p:cNvSpPr/>
            <p:nvPr/>
          </p:nvSpPr>
          <p:spPr>
            <a:xfrm>
              <a:off x="2043120" y="5103070"/>
              <a:ext cx="155654" cy="55196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500" noProof="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3C6C8A-35D4-4EC3-9353-D5B41F656B89}"/>
              </a:ext>
            </a:extLst>
          </p:cNvPr>
          <p:cNvGrpSpPr/>
          <p:nvPr/>
        </p:nvGrpSpPr>
        <p:grpSpPr>
          <a:xfrm>
            <a:off x="4880355" y="5125352"/>
            <a:ext cx="2224931" cy="868469"/>
            <a:chOff x="4785048" y="5105451"/>
            <a:chExt cx="2248037" cy="55196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AE3AD86-802A-4C26-B490-B2D786CD1107}"/>
                </a:ext>
              </a:extLst>
            </p:cNvPr>
            <p:cNvGrpSpPr/>
            <p:nvPr/>
          </p:nvGrpSpPr>
          <p:grpSpPr>
            <a:xfrm>
              <a:off x="4955921" y="5105451"/>
              <a:ext cx="2077164" cy="551965"/>
              <a:chOff x="1366116" y="4770049"/>
              <a:chExt cx="2077164" cy="551965"/>
            </a:xfrm>
            <a:solidFill>
              <a:schemeClr val="accent5"/>
            </a:solidFill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7B5C23F-A1A8-41B2-81B7-721B61874B1E}"/>
                  </a:ext>
                </a:extLst>
              </p:cNvPr>
              <p:cNvSpPr/>
              <p:nvPr/>
            </p:nvSpPr>
            <p:spPr>
              <a:xfrm>
                <a:off x="1366116" y="4770049"/>
                <a:ext cx="1528524" cy="5519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noProof="1">
                    <a:solidFill>
                      <a:prstClr val="white"/>
                    </a:solidFill>
                    <a:latin typeface="Calibri" panose="020F0502020204030204"/>
                  </a:rPr>
                  <a:t>Process</a:t>
                </a:r>
              </a:p>
            </p:txBody>
          </p:sp>
          <p:sp>
            <p:nvSpPr>
              <p:cNvPr id="84" name="Right Triangle 83">
                <a:extLst>
                  <a:ext uri="{FF2B5EF4-FFF2-40B4-BE49-F238E27FC236}">
                    <a16:creationId xmlns:a16="http://schemas.microsoft.com/office/drawing/2014/main" id="{7CF303BD-63A9-4A5D-AA32-7D44A10F49CE}"/>
                  </a:ext>
                </a:extLst>
              </p:cNvPr>
              <p:cNvSpPr/>
              <p:nvPr/>
            </p:nvSpPr>
            <p:spPr>
              <a:xfrm flipV="1">
                <a:off x="2894640" y="4770049"/>
                <a:ext cx="548640" cy="55196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013" noProof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3801728-FC4A-4028-84C6-CF6934D82E06}"/>
                </a:ext>
              </a:extLst>
            </p:cNvPr>
            <p:cNvSpPr/>
            <p:nvPr/>
          </p:nvSpPr>
          <p:spPr>
            <a:xfrm>
              <a:off x="4785048" y="5105451"/>
              <a:ext cx="170873" cy="55196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013" noProof="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276199E6-C183-4A0D-8816-4A775B066A10}"/>
              </a:ext>
            </a:extLst>
          </p:cNvPr>
          <p:cNvSpPr/>
          <p:nvPr/>
        </p:nvSpPr>
        <p:spPr>
          <a:xfrm>
            <a:off x="1174760" y="3656673"/>
            <a:ext cx="3218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noProof="1">
                <a:solidFill>
                  <a:prstClr val="black"/>
                </a:solidFill>
                <a:latin typeface="Calibri" panose="020F0502020204030204"/>
                <a:ea typeface="+mn-ea"/>
              </a:rPr>
              <a:t>Adjustments to using device causing delays in screening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C56268-E40B-FB5D-FF6F-15A872B50068}"/>
              </a:ext>
            </a:extLst>
          </p:cNvPr>
          <p:cNvCxnSpPr>
            <a:cxnSpLocks/>
          </p:cNvCxnSpPr>
          <p:nvPr/>
        </p:nvCxnSpPr>
        <p:spPr>
          <a:xfrm flipV="1">
            <a:off x="5057635" y="4775917"/>
            <a:ext cx="2158036" cy="8021"/>
          </a:xfrm>
          <a:prstGeom prst="line">
            <a:avLst/>
          </a:prstGeom>
          <a:ln w="19050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E14CCE-E8C5-5A5C-017C-41A1D7C1127B}"/>
              </a:ext>
            </a:extLst>
          </p:cNvPr>
          <p:cNvSpPr txBox="1"/>
          <p:nvPr/>
        </p:nvSpPr>
        <p:spPr>
          <a:xfrm>
            <a:off x="4637490" y="4468140"/>
            <a:ext cx="2706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 panose="020F0502020204030204"/>
                <a:ea typeface="+mn-ea"/>
              </a:rPr>
              <a:t>Time constraints (20mins/patient)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7ABAC1-610D-FCC9-608C-FE5F3B412497}"/>
              </a:ext>
            </a:extLst>
          </p:cNvPr>
          <p:cNvCxnSpPr>
            <a:cxnSpLocks/>
          </p:cNvCxnSpPr>
          <p:nvPr/>
        </p:nvCxnSpPr>
        <p:spPr>
          <a:xfrm>
            <a:off x="6379325" y="3429000"/>
            <a:ext cx="1623436" cy="0"/>
          </a:xfrm>
          <a:prstGeom prst="line">
            <a:avLst/>
          </a:prstGeom>
          <a:ln w="1905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62EC6E4-B816-F8EB-1430-892D676233D3}"/>
              </a:ext>
            </a:extLst>
          </p:cNvPr>
          <p:cNvSpPr txBox="1"/>
          <p:nvPr/>
        </p:nvSpPr>
        <p:spPr>
          <a:xfrm>
            <a:off x="8288755" y="2749943"/>
            <a:ext cx="19216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white"/>
                </a:solidFill>
                <a:latin typeface="Calibri" panose="020F0502020204030204"/>
                <a:ea typeface="+mn-ea"/>
              </a:rPr>
              <a:t>Screen 50 percent of patients ≥50yrs. in 6 to 12 months.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0D709-3DF1-50CD-0141-435E000E52C1}"/>
              </a:ext>
            </a:extLst>
          </p:cNvPr>
          <p:cNvSpPr txBox="1"/>
          <p:nvPr/>
        </p:nvSpPr>
        <p:spPr>
          <a:xfrm>
            <a:off x="6301887" y="3150250"/>
            <a:ext cx="1725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 panose="020F0502020204030204"/>
                <a:ea typeface="+mn-ea"/>
              </a:rPr>
              <a:t>Equipment limitation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E5B0B5-5E4A-2BF1-D78F-140DC048D047}"/>
              </a:ext>
            </a:extLst>
          </p:cNvPr>
          <p:cNvCxnSpPr>
            <a:cxnSpLocks/>
          </p:cNvCxnSpPr>
          <p:nvPr/>
        </p:nvCxnSpPr>
        <p:spPr>
          <a:xfrm>
            <a:off x="1710819" y="3537679"/>
            <a:ext cx="6495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0" descr="footer_uuh.jpg">
            <a:extLst>
              <a:ext uri="{FF2B5EF4-FFF2-40B4-BE49-F238E27FC236}">
                <a16:creationId xmlns:a16="http://schemas.microsoft.com/office/drawing/2014/main" id="{D5CF0ED9-F6C3-15AC-B9A4-D99A8C0C6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sidebar_darkblue.jpg">
            <a:extLst>
              <a:ext uri="{FF2B5EF4-FFF2-40B4-BE49-F238E27FC236}">
                <a16:creationId xmlns:a16="http://schemas.microsoft.com/office/drawing/2014/main" id="{B29A8BDD-FA70-0A63-617E-5BEE7FBA8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05799" cy="626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846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77089-6A19-599D-7BC0-CCD3D21DC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darkblue.jpg">
            <a:extLst>
              <a:ext uri="{FF2B5EF4-FFF2-40B4-BE49-F238E27FC236}">
                <a16:creationId xmlns:a16="http://schemas.microsoft.com/office/drawing/2014/main" id="{93EA7547-4A0B-D12E-57E4-0E7559E1D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10" descr="footer_uuh.jpg">
            <a:extLst>
              <a:ext uri="{FF2B5EF4-FFF2-40B4-BE49-F238E27FC236}">
                <a16:creationId xmlns:a16="http://schemas.microsoft.com/office/drawing/2014/main" id="{07C0FC2D-6A79-472E-DC9E-0099A60D1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1E0B9A-A611-7A91-4821-93014D3C5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576" y="40100"/>
            <a:ext cx="8739424" cy="62626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16878E-C774-56EC-22EF-A10E4BF359ED}"/>
              </a:ext>
            </a:extLst>
          </p:cNvPr>
          <p:cNvSpPr/>
          <p:nvPr/>
        </p:nvSpPr>
        <p:spPr bwMode="auto">
          <a:xfrm>
            <a:off x="8534400" y="1923288"/>
            <a:ext cx="2098852" cy="249631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C5FEC1-5625-91DC-7CC5-75F4C109A4C7}"/>
              </a:ext>
            </a:extLst>
          </p:cNvPr>
          <p:cNvSpPr/>
          <p:nvPr/>
        </p:nvSpPr>
        <p:spPr bwMode="auto">
          <a:xfrm>
            <a:off x="2083210" y="3048000"/>
            <a:ext cx="5231990" cy="16764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7600BB-3557-5E8C-97F1-1760547DC62C}"/>
              </a:ext>
            </a:extLst>
          </p:cNvPr>
          <p:cNvSpPr/>
          <p:nvPr/>
        </p:nvSpPr>
        <p:spPr bwMode="auto">
          <a:xfrm>
            <a:off x="2086258" y="4724400"/>
            <a:ext cx="5228942" cy="98307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212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6FAF0-55AA-E0A0-C30A-0D8264C93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E1D7B0-A2E6-8951-18A7-0F7C7D8DD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-33528"/>
            <a:ext cx="1143000" cy="689152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6080733-7136-0B6B-A81A-A60B4C932651}"/>
              </a:ext>
            </a:extLst>
          </p:cNvPr>
          <p:cNvGraphicFramePr>
            <a:graphicFrameLocks noGrp="1"/>
          </p:cNvGraphicFramePr>
          <p:nvPr/>
        </p:nvGraphicFramePr>
        <p:xfrm>
          <a:off x="2698956" y="6386502"/>
          <a:ext cx="6705600" cy="4616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05600">
                  <a:extLst>
                    <a:ext uri="{9D8B030D-6E8A-4147-A177-3AD203B41FA5}">
                      <a16:colId xmlns:a16="http://schemas.microsoft.com/office/drawing/2014/main" val="3494113852"/>
                    </a:ext>
                  </a:extLst>
                </a:gridCol>
              </a:tblGrid>
              <a:tr h="23083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* t-test and Chi-squared test used for p-value comparing PAD confirmed vs. no PAD present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9461322"/>
                  </a:ext>
                </a:extLst>
              </a:tr>
              <a:tr h="23083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**2 patients had pancreatic diabetes, were on insulin pump therapy and were combined with the T1D group for these analyses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679735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487D70D-C30D-BAD2-2F37-80550B98F2AC}"/>
              </a:ext>
            </a:extLst>
          </p:cNvPr>
          <p:cNvGraphicFramePr>
            <a:graphicFrameLocks noGrp="1"/>
          </p:cNvGraphicFramePr>
          <p:nvPr/>
        </p:nvGraphicFramePr>
        <p:xfrm>
          <a:off x="2667001" y="9833"/>
          <a:ext cx="7924800" cy="6314764"/>
        </p:xfrm>
        <a:graphic>
          <a:graphicData uri="http://schemas.openxmlformats.org/drawingml/2006/table">
            <a:tbl>
              <a:tblPr/>
              <a:tblGrid>
                <a:gridCol w="2880290">
                  <a:extLst>
                    <a:ext uri="{9D8B030D-6E8A-4147-A177-3AD203B41FA5}">
                      <a16:colId xmlns:a16="http://schemas.microsoft.com/office/drawing/2014/main" val="4135985084"/>
                    </a:ext>
                  </a:extLst>
                </a:gridCol>
                <a:gridCol w="1572160">
                  <a:extLst>
                    <a:ext uri="{9D8B030D-6E8A-4147-A177-3AD203B41FA5}">
                      <a16:colId xmlns:a16="http://schemas.microsoft.com/office/drawing/2014/main" val="316107955"/>
                    </a:ext>
                  </a:extLst>
                </a:gridCol>
                <a:gridCol w="1904193">
                  <a:extLst>
                    <a:ext uri="{9D8B030D-6E8A-4147-A177-3AD203B41FA5}">
                      <a16:colId xmlns:a16="http://schemas.microsoft.com/office/drawing/2014/main" val="2731730145"/>
                    </a:ext>
                  </a:extLst>
                </a:gridCol>
                <a:gridCol w="1568157">
                  <a:extLst>
                    <a:ext uri="{9D8B030D-6E8A-4147-A177-3AD203B41FA5}">
                      <a16:colId xmlns:a16="http://schemas.microsoft.com/office/drawing/2014/main" val="4045711531"/>
                    </a:ext>
                  </a:extLst>
                </a:gridCol>
              </a:tblGrid>
              <a:tr h="39320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(Oct 2024 - June 2025)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Total, n (%)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ABI not screened, n (%)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ABI screened, n (%)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341203"/>
                  </a:ext>
                </a:extLst>
              </a:tr>
              <a:tr h="25947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Number of patients seen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768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523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245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278807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Age (years), mean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SD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9.3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9.5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8.7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028501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Age ≥65 (years), mean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SD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6.5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6.8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5.8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263288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Sex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322778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Male</a:t>
                      </a:r>
                    </a:p>
                  </a:txBody>
                  <a:tcPr marL="124231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399 (51.9)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264 (50.5)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135 (55.1)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011034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Female</a:t>
                      </a:r>
                    </a:p>
                  </a:txBody>
                  <a:tcPr marL="124231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369 (48.1)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259 (49.5)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110 (44.9)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3678054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Race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279139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Non-Hispanic White</a:t>
                      </a:r>
                    </a:p>
                  </a:txBody>
                  <a:tcPr marL="124231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420 (54.7)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298 (57.0)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122 (49.8)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930667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Non-Hispanic Black</a:t>
                      </a:r>
                    </a:p>
                  </a:txBody>
                  <a:tcPr marL="124231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249 (32.4)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165 (31.6)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84 (34.3)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766934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Hispanic</a:t>
                      </a:r>
                    </a:p>
                  </a:txBody>
                  <a:tcPr marL="124231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 (5.3)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 (4.8)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 (6.5)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712266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Type 1 diabetes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96 (12.5)**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 (12.2)**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 (13.1)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315741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Type 2 diabetes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647 (84.2)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439 (83.9)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208 (84.9)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657486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Prediabetes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 (0.4)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 (0.4)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 (0.4)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181692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HbA1c, median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SD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7.7%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1.7, 729 (94.9)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7.7%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1.8, 490 (93.7)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7.7%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1.6, 239 (97.6)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913160"/>
                  </a:ext>
                </a:extLst>
              </a:tr>
              <a:tr h="22769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Diabetes duration (years), mean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SD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13.1, 623 (81.1)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13.2, 419 (80.1)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12.9, 204 (83.3)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009474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BMI kg/m2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32.8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8.0, 738 (96.1)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33.7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8.6, 499 (95.4)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30.9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5.9, 239 (97.6)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002417"/>
                  </a:ext>
                </a:extLst>
              </a:tr>
              <a:tr h="21053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Obesity (BMI ≥ 30)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37.5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6.7, 444 (57.8)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38.4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7.2, 316 (60.4)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35.0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4.5, 128 (52.2)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834391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Smoking history 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731644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Former</a:t>
                      </a:r>
                    </a:p>
                  </a:txBody>
                  <a:tcPr marL="124231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309 (40.2)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206 (39.4)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103 (42.0)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745982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Current</a:t>
                      </a:r>
                    </a:p>
                  </a:txBody>
                  <a:tcPr marL="124231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130 (16.9)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83 (15.9)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 (19.2)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0254331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Non-smoker</a:t>
                      </a:r>
                    </a:p>
                  </a:txBody>
                  <a:tcPr marL="124231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325 (42.3)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232 (44.4)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93 (38.0)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97698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Insurance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7440031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Private</a:t>
                      </a:r>
                    </a:p>
                  </a:txBody>
                  <a:tcPr marL="124231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130 (16.9)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82 (15.7)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 (19.6)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416992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Medicaid/Medicare</a:t>
                      </a:r>
                    </a:p>
                  </a:txBody>
                  <a:tcPr marL="124231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632 (82.3)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438 (83.8)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194 (78.2)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901309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Insulin use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500 (65.1)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343 (65.6)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157 (64.1)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51431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CGM Use</a:t>
                      </a:r>
                    </a:p>
                  </a:txBody>
                  <a:tcPr marL="124231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379 (75.8)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258 (75.2)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121 (77.1)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094635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Pump Use</a:t>
                      </a:r>
                    </a:p>
                  </a:txBody>
                  <a:tcPr marL="124231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 (11.0)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 (10.5)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 (12.1)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15257"/>
                  </a:ext>
                </a:extLst>
              </a:tr>
              <a:tr h="20895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Exclusion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113 (14.7)</a:t>
                      </a: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02" marR="6902" marT="6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00636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5975A47-44B6-93CA-C1F9-488E20CD1521}"/>
              </a:ext>
            </a:extLst>
          </p:cNvPr>
          <p:cNvSpPr/>
          <p:nvPr/>
        </p:nvSpPr>
        <p:spPr bwMode="auto">
          <a:xfrm>
            <a:off x="5486400" y="457200"/>
            <a:ext cx="4267200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6BB249-AAE8-C0AF-D7AF-75FEF051AB49}"/>
              </a:ext>
            </a:extLst>
          </p:cNvPr>
          <p:cNvSpPr/>
          <p:nvPr/>
        </p:nvSpPr>
        <p:spPr bwMode="auto">
          <a:xfrm>
            <a:off x="5468112" y="1905000"/>
            <a:ext cx="4267200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40AA6C-3A16-52F8-52DE-7D5FE96E8D64}"/>
              </a:ext>
            </a:extLst>
          </p:cNvPr>
          <p:cNvSpPr/>
          <p:nvPr/>
        </p:nvSpPr>
        <p:spPr bwMode="auto">
          <a:xfrm>
            <a:off x="5486400" y="654976"/>
            <a:ext cx="4267200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A97D52-C59C-836B-B3F0-CE0E6398FF03}"/>
              </a:ext>
            </a:extLst>
          </p:cNvPr>
          <p:cNvSpPr/>
          <p:nvPr/>
        </p:nvSpPr>
        <p:spPr bwMode="auto">
          <a:xfrm>
            <a:off x="5486400" y="2757752"/>
            <a:ext cx="4267200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1D1DCC-60C1-5F90-8F25-A3F492B51080}"/>
              </a:ext>
            </a:extLst>
          </p:cNvPr>
          <p:cNvSpPr/>
          <p:nvPr/>
        </p:nvSpPr>
        <p:spPr bwMode="auto">
          <a:xfrm>
            <a:off x="5468112" y="3833351"/>
            <a:ext cx="4971288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2E7D86-9020-4552-3432-3B778D4A13C0}"/>
              </a:ext>
            </a:extLst>
          </p:cNvPr>
          <p:cNvSpPr/>
          <p:nvPr/>
        </p:nvSpPr>
        <p:spPr bwMode="auto">
          <a:xfrm>
            <a:off x="5468112" y="4214352"/>
            <a:ext cx="4989576" cy="47175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230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03516-152D-0784-47FA-227DDC59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footer_uuh.jpg">
            <a:extLst>
              <a:ext uri="{FF2B5EF4-FFF2-40B4-BE49-F238E27FC236}">
                <a16:creationId xmlns:a16="http://schemas.microsoft.com/office/drawing/2014/main" id="{E2FF480E-80E7-D76D-3571-C46C63CB1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A1B2D-EDD7-DF20-A548-F1661D073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952" y="0"/>
            <a:ext cx="1139968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2D7342-D63A-AAB0-78C5-4FDC5ADA6DC8}"/>
              </a:ext>
            </a:extLst>
          </p:cNvPr>
          <p:cNvGraphicFramePr>
            <a:graphicFrameLocks noGrp="1"/>
          </p:cNvGraphicFramePr>
          <p:nvPr/>
        </p:nvGraphicFramePr>
        <p:xfrm>
          <a:off x="2660922" y="1"/>
          <a:ext cx="8007079" cy="6262684"/>
        </p:xfrm>
        <a:graphic>
          <a:graphicData uri="http://schemas.openxmlformats.org/drawingml/2006/table">
            <a:tbl>
              <a:tblPr/>
              <a:tblGrid>
                <a:gridCol w="3066541">
                  <a:extLst>
                    <a:ext uri="{9D8B030D-6E8A-4147-A177-3AD203B41FA5}">
                      <a16:colId xmlns:a16="http://schemas.microsoft.com/office/drawing/2014/main" val="257609930"/>
                    </a:ext>
                  </a:extLst>
                </a:gridCol>
                <a:gridCol w="2265833">
                  <a:extLst>
                    <a:ext uri="{9D8B030D-6E8A-4147-A177-3AD203B41FA5}">
                      <a16:colId xmlns:a16="http://schemas.microsoft.com/office/drawing/2014/main" val="1847647341"/>
                    </a:ext>
                  </a:extLst>
                </a:gridCol>
                <a:gridCol w="2674705">
                  <a:extLst>
                    <a:ext uri="{9D8B030D-6E8A-4147-A177-3AD203B41FA5}">
                      <a16:colId xmlns:a16="http://schemas.microsoft.com/office/drawing/2014/main" val="277804936"/>
                    </a:ext>
                  </a:extLst>
                </a:gridCol>
              </a:tblGrid>
              <a:tr h="36884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(Oct 2024 - June 2025)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Referred to Vascular, n (%)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Completed Vascular appt, n (%)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185470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Number of patients seen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88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165112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Age (years), mean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SD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8.9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9.0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418161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Age ≥65 (years), mean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SD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6.3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6.9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396779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Sex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213159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Male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 (60.2)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 (63.5)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009140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Female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 (39.8)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 (36.5)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498207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Race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998737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Non-Hispanic White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 (59.1)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 (59.6)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911351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Non-Hispanic Black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 (28.4)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 (28.8)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876028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Hispanic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 (6.8)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 (7.7)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027222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Type 1 diabetes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 (18.2)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 (15.4)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244162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Type 2 diabetes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 (79.6)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 (82.7)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166278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Prediabetes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 (1.1)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 (1.9)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519545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HbA1c, median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SD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7.6%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1.4, 86 (97.7)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7.5%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1.6, 51 (98.1)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9955629"/>
                  </a:ext>
                </a:extLst>
              </a:tr>
              <a:tr h="2455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Diabetes duration (years), mean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SD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13.9, 75 (85.2)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14.4, 44 (84.6)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965747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BMI kg/m2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31.3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5.8, 86 (97.7)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31.9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5.9, 51 (98.1)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069105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Obesity (BMI ≥ 30)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35.2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4.3, 49 (55.7)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35.7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4.5, 30 (57.7)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530959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Smoking history 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333967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Former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 (42.1)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 (38.5)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54165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Current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 (18.2)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 (15.4)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067140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Non-smoker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 (39.8)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 (46.2)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838356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Insurance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644803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Private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 (12.5)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 (11.5)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180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Medicaid/Medicare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77 (87.5)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 (88.5)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860531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Insulin use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 (72.7)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 (75.0)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70769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CGM Use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 (82.8)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 (76.9)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879131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Pump Use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 (2.0)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 (15.4)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390018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Joslin ABI results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372445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Evidence of PAD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 (45.5)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 (48.1)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802144"/>
                  </a:ext>
                </a:extLst>
              </a:tr>
              <a:tr h="1947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PAD indeterminate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 (54.6)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 (51.9)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35959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5D969C2-E06B-4354-A4BE-35D90440A42A}"/>
              </a:ext>
            </a:extLst>
          </p:cNvPr>
          <p:cNvSpPr/>
          <p:nvPr/>
        </p:nvSpPr>
        <p:spPr bwMode="auto">
          <a:xfrm>
            <a:off x="5696712" y="366715"/>
            <a:ext cx="2075688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D84224-68D9-21DA-C2B2-FAFA73EDA987}"/>
              </a:ext>
            </a:extLst>
          </p:cNvPr>
          <p:cNvSpPr/>
          <p:nvPr/>
        </p:nvSpPr>
        <p:spPr bwMode="auto">
          <a:xfrm>
            <a:off x="5696711" y="595316"/>
            <a:ext cx="2075688" cy="18973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EACB0-159A-3D9D-3EA1-47C7C6DB3867}"/>
              </a:ext>
            </a:extLst>
          </p:cNvPr>
          <p:cNvSpPr/>
          <p:nvPr/>
        </p:nvSpPr>
        <p:spPr bwMode="auto">
          <a:xfrm>
            <a:off x="5696711" y="1168724"/>
            <a:ext cx="2075688" cy="21164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B055A0-2D84-9574-4893-4BEC3F903413}"/>
              </a:ext>
            </a:extLst>
          </p:cNvPr>
          <p:cNvSpPr/>
          <p:nvPr/>
        </p:nvSpPr>
        <p:spPr bwMode="auto">
          <a:xfrm>
            <a:off x="5696711" y="1729372"/>
            <a:ext cx="2075688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4A3CB7-A1BE-5F0D-3C1D-24FBA69309B6}"/>
              </a:ext>
            </a:extLst>
          </p:cNvPr>
          <p:cNvSpPr/>
          <p:nvPr/>
        </p:nvSpPr>
        <p:spPr bwMode="auto">
          <a:xfrm>
            <a:off x="5696713" y="2519071"/>
            <a:ext cx="2075687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08AFD3-313E-4268-719D-FD231311452A}"/>
              </a:ext>
            </a:extLst>
          </p:cNvPr>
          <p:cNvSpPr/>
          <p:nvPr/>
        </p:nvSpPr>
        <p:spPr bwMode="auto">
          <a:xfrm>
            <a:off x="5696712" y="3131343"/>
            <a:ext cx="2075687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552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A786A5-8AB7-BDAD-5042-29C6460BD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F0D479-5AF8-B6F1-DBDD-277793CC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268AC7-BE05-AB01-37B9-44371A6FF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Statement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84F5E-7183-719C-2AAB-A8DAD4CFF9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Aim:</a:t>
            </a:r>
            <a:r>
              <a:rPr lang="en-US" b="0" dirty="0">
                <a:solidFill>
                  <a:schemeClr val="tx1"/>
                </a:solidFill>
              </a:rPr>
              <a:t> To improve the efficiency of communication between patients and diabetes care teams by :</a:t>
            </a:r>
          </a:p>
          <a:p>
            <a:pPr marL="457200" indent="-457200">
              <a:buAutoNum type="arabicParenBoth"/>
            </a:pPr>
            <a:r>
              <a:rPr lang="en-US" b="0" dirty="0">
                <a:solidFill>
                  <a:schemeClr val="tx1"/>
                </a:solidFill>
              </a:rPr>
              <a:t>Shortening the turnaround time for provider responses to patient messages regarding insulin pump adjustments during illness. </a:t>
            </a:r>
          </a:p>
          <a:p>
            <a:pPr marL="457200" indent="-457200">
              <a:buAutoNum type="arabicParenBoth"/>
            </a:pPr>
            <a:r>
              <a:rPr lang="en-US" b="0" dirty="0">
                <a:solidFill>
                  <a:schemeClr val="tx1"/>
                </a:solidFill>
              </a:rPr>
              <a:t>Reducing the number of messages escalated from triage nurses to physicians.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00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80384-5C64-9E0A-479A-A19F71BCD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90E808-C709-4266-1538-EF7BF8B69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0"/>
            <a:ext cx="1146048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33A0627-184F-33E7-C21E-575A0084BD6D}"/>
              </a:ext>
            </a:extLst>
          </p:cNvPr>
          <p:cNvGraphicFramePr>
            <a:graphicFrameLocks noGrp="1"/>
          </p:cNvGraphicFramePr>
          <p:nvPr/>
        </p:nvGraphicFramePr>
        <p:xfrm>
          <a:off x="2670049" y="2459"/>
          <a:ext cx="7997953" cy="6260214"/>
        </p:xfrm>
        <a:graphic>
          <a:graphicData uri="http://schemas.openxmlformats.org/drawingml/2006/table">
            <a:tbl>
              <a:tblPr/>
              <a:tblGrid>
                <a:gridCol w="3211670">
                  <a:extLst>
                    <a:ext uri="{9D8B030D-6E8A-4147-A177-3AD203B41FA5}">
                      <a16:colId xmlns:a16="http://schemas.microsoft.com/office/drawing/2014/main" val="3708309423"/>
                    </a:ext>
                  </a:extLst>
                </a:gridCol>
                <a:gridCol w="2020676">
                  <a:extLst>
                    <a:ext uri="{9D8B030D-6E8A-4147-A177-3AD203B41FA5}">
                      <a16:colId xmlns:a16="http://schemas.microsoft.com/office/drawing/2014/main" val="1174747404"/>
                    </a:ext>
                  </a:extLst>
                </a:gridCol>
                <a:gridCol w="1909160">
                  <a:extLst>
                    <a:ext uri="{9D8B030D-6E8A-4147-A177-3AD203B41FA5}">
                      <a16:colId xmlns:a16="http://schemas.microsoft.com/office/drawing/2014/main" val="1171959311"/>
                    </a:ext>
                  </a:extLst>
                </a:gridCol>
                <a:gridCol w="856447">
                  <a:extLst>
                    <a:ext uri="{9D8B030D-6E8A-4147-A177-3AD203B41FA5}">
                      <a16:colId xmlns:a16="http://schemas.microsoft.com/office/drawing/2014/main" val="1619822628"/>
                    </a:ext>
                  </a:extLst>
                </a:gridCol>
              </a:tblGrid>
              <a:tr h="30008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(Oct 2024 - June 2025)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No PAD present, n (%)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PAD confirmed, n (%)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P-value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19182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Number of patients seen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842280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Age (years), mean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SD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8.7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9.8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0.49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574478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Age ≥65 (years), mean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SD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7.2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6.0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0.33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274053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Sex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34740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Male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 (64.7)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 (61.1)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0.80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238171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Female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 (35.3)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(38.9)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447436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Race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524059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Non-Hispanic White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 (66.7)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 (44.4)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0.09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386839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Non-Hispanic Black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 (23.5)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(38.9)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566598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Hispanic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 (2.9)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 (16.7)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7333148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Type 1 diabetes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 (11.8)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 (22.2)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0.49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784128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Type 2 diabetes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 (85.3)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 (77.8)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325888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Prediabetes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 (2.9)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 (0)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937111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HbA1c, median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SD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7.3%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1.6, 33 (97.1)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7.9%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1.7, 18 (100.0)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0.23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476119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Diabetes duration (years), mean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SD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12.1, 28 (82.4)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16.3, 16 (88.9)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0.04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622607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BMI kg/m2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32.7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5.3, 33 (97.1)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30.3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6.8, 18 (100.0)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0.20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717481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Obesity (BMI ≥ 30)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36.1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3.9, 20 (58.8)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34.7 </a:t>
                      </a:r>
                      <a:r>
                        <a:rPr lang="en-US" sz="1200" b="0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+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5.5, 10 (55.6)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0.46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060467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Smoking history 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231867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Former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 (35.3)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 (44.4)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0.35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10680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Current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 (11.8)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 (22.2)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561285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Non-smoker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 (52.9)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 (33.3)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2937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Insurance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5956647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Private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 (11.8)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 (11.1)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0.94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490236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Medicaid/Medicare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 (88.2)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 (88.9)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008592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Insulin use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 (70.6)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 (83.3)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579558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CGM Use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 (75.0)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 (80.0)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0.65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398105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Pump Use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 (12.5)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 (20.0)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293222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Joslin ABI results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9925216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Evidence of PAD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 (41.2)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 (61.1)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0.17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20311"/>
                  </a:ext>
                </a:extLst>
              </a:tr>
              <a:tr h="1986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PAD indeterminate</a:t>
                      </a:r>
                    </a:p>
                  </a:txBody>
                  <a:tcPr marL="119462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 (58.8)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(38.9)</a:t>
                      </a: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637" marR="6637" marT="66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76515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20CDB5-E13E-EE29-E849-6ABFDDA9B457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6477000"/>
          <a:ext cx="6705600" cy="30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05600">
                  <a:extLst>
                    <a:ext uri="{9D8B030D-6E8A-4147-A177-3AD203B41FA5}">
                      <a16:colId xmlns:a16="http://schemas.microsoft.com/office/drawing/2014/main" val="349411385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* t-test and Chi-squared test used for p-value comparing </a:t>
                      </a:r>
                      <a:r>
                        <a:rPr lang="en-US" sz="900" b="1" u="none" strike="noStrike">
                          <a:effectLst/>
                        </a:rPr>
                        <a:t>PAD confirmed </a:t>
                      </a:r>
                      <a:r>
                        <a:rPr lang="en-US" sz="900" u="none" strike="noStrike">
                          <a:effectLst/>
                        </a:rPr>
                        <a:t>vs. </a:t>
                      </a:r>
                      <a:r>
                        <a:rPr lang="en-US" sz="900" b="1" u="none" strike="noStrike">
                          <a:effectLst/>
                        </a:rPr>
                        <a:t>no PAD present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946132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BFEEDB7-838E-19DD-8A6E-43CFE54A899B}"/>
              </a:ext>
            </a:extLst>
          </p:cNvPr>
          <p:cNvSpPr/>
          <p:nvPr/>
        </p:nvSpPr>
        <p:spPr bwMode="auto">
          <a:xfrm>
            <a:off x="5715000" y="304800"/>
            <a:ext cx="3806952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67A2AB-29C8-AE0B-0A76-589E0AF44988}"/>
              </a:ext>
            </a:extLst>
          </p:cNvPr>
          <p:cNvSpPr/>
          <p:nvPr/>
        </p:nvSpPr>
        <p:spPr bwMode="auto">
          <a:xfrm>
            <a:off x="5715000" y="3126357"/>
            <a:ext cx="3806953" cy="16451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2F1023-1B84-5C57-E14C-ABE43FBCFF15}"/>
              </a:ext>
            </a:extLst>
          </p:cNvPr>
          <p:cNvSpPr/>
          <p:nvPr/>
        </p:nvSpPr>
        <p:spPr bwMode="auto">
          <a:xfrm>
            <a:off x="5714999" y="2875010"/>
            <a:ext cx="3806952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9FEDA4-EA1F-60E3-0336-CD94E4AA4162}"/>
              </a:ext>
            </a:extLst>
          </p:cNvPr>
          <p:cNvSpPr/>
          <p:nvPr/>
        </p:nvSpPr>
        <p:spPr bwMode="auto">
          <a:xfrm>
            <a:off x="5714999" y="716763"/>
            <a:ext cx="3806952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2EBC2C-9F47-6A81-8CD7-13704D7A4579}"/>
              </a:ext>
            </a:extLst>
          </p:cNvPr>
          <p:cNvSpPr/>
          <p:nvPr/>
        </p:nvSpPr>
        <p:spPr bwMode="auto">
          <a:xfrm>
            <a:off x="5714999" y="3886200"/>
            <a:ext cx="3806953" cy="3810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841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62893-1757-E59A-C2ED-FB07E1DAC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darkblue.jpg">
            <a:extLst>
              <a:ext uri="{FF2B5EF4-FFF2-40B4-BE49-F238E27FC236}">
                <a16:creationId xmlns:a16="http://schemas.microsoft.com/office/drawing/2014/main" id="{656B2E8F-A741-72AE-1A5D-00AEB39B2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10" descr="footer_uuh.jpg">
            <a:extLst>
              <a:ext uri="{FF2B5EF4-FFF2-40B4-BE49-F238E27FC236}">
                <a16:creationId xmlns:a16="http://schemas.microsoft.com/office/drawing/2014/main" id="{572EBF52-AFFB-4E01-0BC0-313175E5E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50E101-5497-0842-13B6-326B4B13E83E}"/>
              </a:ext>
            </a:extLst>
          </p:cNvPr>
          <p:cNvSpPr txBox="1"/>
          <p:nvPr/>
        </p:nvSpPr>
        <p:spPr>
          <a:xfrm>
            <a:off x="2057401" y="285696"/>
            <a:ext cx="492194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 Learned: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Limited vascular cuff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Importance of proper education and technique to ensure accurate results and staff confidence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Integrating efficiently into clinical workflow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EPIC integration for flowsheets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Template build for scheduling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CDA8B-E156-1302-18BC-8D145D9A34AF}"/>
              </a:ext>
            </a:extLst>
          </p:cNvPr>
          <p:cNvSpPr txBox="1"/>
          <p:nvPr/>
        </p:nvSpPr>
        <p:spPr>
          <a:xfrm>
            <a:off x="2033588" y="2336393"/>
            <a:ext cx="492194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Exclusion criteria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referral rate – cost effectiveness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Conditions such as diabetes and advanced kidney disease, which are often comorbid with PAD, make ABI measurements more difficult and less accurate due to arterial stiffness.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547D2F-F7CA-B465-80A9-63F740B6F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1" y="134188"/>
            <a:ext cx="2257425" cy="590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56813C-8596-863B-4349-73794963DE68}"/>
              </a:ext>
            </a:extLst>
          </p:cNvPr>
          <p:cNvSpPr txBox="1"/>
          <p:nvPr/>
        </p:nvSpPr>
        <p:spPr>
          <a:xfrm>
            <a:off x="2057401" y="4563821"/>
            <a:ext cx="4921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Next Steps: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Continue to investigate result inaccuracy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Further investigate disparities in healthcare access for implementing ABI testing, particularly in communities with high rates of comorbidities like diabetes.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7" name="Picture 6" descr="A person lying on a hospital bed with medical equipment&#10;&#10;AI-generated content may be incorrect.">
            <a:extLst>
              <a:ext uri="{FF2B5EF4-FFF2-40B4-BE49-F238E27FC236}">
                <a16:creationId xmlns:a16="http://schemas.microsoft.com/office/drawing/2014/main" id="{358AFC26-B644-2161-CC9C-5A871BBDD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576" y="793580"/>
            <a:ext cx="3311462" cy="4220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07681C-BD49-FFD8-ECF8-F2D928E19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634" y="5014560"/>
            <a:ext cx="1888320" cy="1248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56D4EC-2D66-09DB-DBC7-DE947C3BFE49}"/>
              </a:ext>
            </a:extLst>
          </p:cNvPr>
          <p:cNvSpPr txBox="1"/>
          <p:nvPr/>
        </p:nvSpPr>
        <p:spPr>
          <a:xfrm>
            <a:off x="7680497" y="4958510"/>
            <a:ext cx="2494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Arjo Huntleigh Doppler Ability Device</a:t>
            </a:r>
          </a:p>
        </p:txBody>
      </p:sp>
    </p:spTree>
    <p:extLst>
      <p:ext uri="{BB962C8B-B14F-4D97-AF65-F5344CB8AC3E}">
        <p14:creationId xmlns:p14="http://schemas.microsoft.com/office/powerpoint/2010/main" val="3752117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8E7DF-635A-BF83-45B9-A4E28216F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darkblue.jpg">
            <a:extLst>
              <a:ext uri="{FF2B5EF4-FFF2-40B4-BE49-F238E27FC236}">
                <a16:creationId xmlns:a16="http://schemas.microsoft.com/office/drawing/2014/main" id="{AE0F3E3A-4A74-9E4F-694A-140C4495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10" descr="footer_uuh.jpg">
            <a:extLst>
              <a:ext uri="{FF2B5EF4-FFF2-40B4-BE49-F238E27FC236}">
                <a16:creationId xmlns:a16="http://schemas.microsoft.com/office/drawing/2014/main" id="{DE0F3FBF-22A5-E4E5-9CBE-6E938AB51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12C0F1-811D-CA76-7FF4-8610CF741413}"/>
              </a:ext>
            </a:extLst>
          </p:cNvPr>
          <p:cNvSpPr txBox="1"/>
          <p:nvPr/>
        </p:nvSpPr>
        <p:spPr>
          <a:xfrm>
            <a:off x="2286000" y="751344"/>
            <a:ext cx="510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Acknowledgements</a:t>
            </a:r>
          </a:p>
          <a:p>
            <a:endParaRPr lang="en-US" sz="1200">
              <a:latin typeface="+mn-lt"/>
              <a:cs typeface="Times New Roman" panose="02020603050405020304" pitchFamily="18" charset="0"/>
            </a:endParaRPr>
          </a:p>
          <a:p>
            <a:pPr lvl="1"/>
            <a:r>
              <a:rPr lang="en-US" sz="1200">
                <a:latin typeface="+mn-lt"/>
                <a:cs typeface="Times New Roman" panose="02020603050405020304" pitchFamily="18" charset="0"/>
              </a:rPr>
              <a:t>Ruth S. Weinstock  MD PhD</a:t>
            </a:r>
          </a:p>
          <a:p>
            <a:pPr lvl="1"/>
            <a:r>
              <a:rPr lang="en-US" sz="1200">
                <a:latin typeface="+mn-lt"/>
                <a:cs typeface="Times New Roman" panose="02020603050405020304" pitchFamily="18" charset="0"/>
              </a:rPr>
              <a:t>Ricardo Lundi DPM</a:t>
            </a:r>
          </a:p>
          <a:p>
            <a:pPr lvl="1"/>
            <a:r>
              <a:rPr lang="en-US" sz="1200">
                <a:latin typeface="+mn-lt"/>
                <a:cs typeface="Times New Roman" panose="02020603050405020304" pitchFamily="18" charset="0"/>
              </a:rPr>
              <a:t>Frances Logan LPN</a:t>
            </a:r>
          </a:p>
          <a:p>
            <a:pPr lvl="1"/>
            <a:r>
              <a:rPr lang="en-US" sz="1200">
                <a:latin typeface="+mn-lt"/>
                <a:cs typeface="Times New Roman" panose="02020603050405020304" pitchFamily="18" charset="0"/>
              </a:rPr>
              <a:t>Joseph Erardi BS, Quality Assurance Coordinator</a:t>
            </a:r>
          </a:p>
          <a:p>
            <a:pPr lvl="1"/>
            <a:r>
              <a:rPr lang="en-US" sz="1200">
                <a:latin typeface="+mn-lt"/>
                <a:cs typeface="Times New Roman" panose="02020603050405020304" pitchFamily="18" charset="0"/>
              </a:rPr>
              <a:t>Beth Wells MSN, RN, Associate Nursing Director</a:t>
            </a:r>
          </a:p>
          <a:p>
            <a:pPr lvl="1"/>
            <a:r>
              <a:rPr lang="en-US" sz="1200">
                <a:latin typeface="+mn-lt"/>
                <a:cs typeface="Times New Roman" panose="02020603050405020304" pitchFamily="18" charset="0"/>
              </a:rPr>
              <a:t>Jessica Reis MSN, RN, Diabetes Center Nurse Manager</a:t>
            </a:r>
          </a:p>
          <a:p>
            <a:pPr lvl="1"/>
            <a:r>
              <a:rPr lang="en-US" sz="1200">
                <a:latin typeface="+mn-lt"/>
                <a:cs typeface="Times New Roman" panose="02020603050405020304" pitchFamily="18" charset="0"/>
              </a:rPr>
              <a:t>SUNY Upstate IT Team</a:t>
            </a:r>
          </a:p>
          <a:p>
            <a:pPr marL="0" indent="0">
              <a:buNone/>
            </a:pPr>
            <a:endParaRPr lang="en-US" sz="1200">
              <a:latin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>
                <a:latin typeface="+mn-lt"/>
                <a:cs typeface="Times New Roman" panose="02020603050405020304" pitchFamily="18" charset="0"/>
              </a:rPr>
              <a:t>           T1D Exchange QI Collaborative</a:t>
            </a:r>
          </a:p>
          <a:p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4CAC2F-7803-E658-8734-BCACBB1E7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1" y="134188"/>
            <a:ext cx="22574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62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5A540-5B7C-AB02-60A8-3884BDB57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97699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40E9BF-B273-4B54-860E-32A1D3B09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2758" y="1976548"/>
            <a:ext cx="9144000" cy="13898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Quality Improvement Analysis of Sick Day Rule Updates on DKA Admissions in Children With Type 1 Diabetes Using Hybrid Closed-Loop Insulin Pumps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D36D92A-F82D-4CFA-87F5-79EAB8CCE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2758" y="3780322"/>
            <a:ext cx="8842248" cy="165576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Shelby Lindsey, BA; Candice Walker, MD; Grace Nelson, MD; Blake Adams, RN; Alyssa Dye, MD</a:t>
            </a:r>
            <a:endParaRPr lang="en-US" dirty="0"/>
          </a:p>
          <a:p>
            <a:r>
              <a:rPr lang="en-US" b="1" dirty="0"/>
              <a:t>University of Tennessee Health Science Center</a:t>
            </a:r>
            <a:endParaRPr lang="en-US" dirty="0"/>
          </a:p>
          <a:p>
            <a:r>
              <a:rPr lang="en-US" b="1" dirty="0"/>
              <a:t>Memphis, Tennessee, USA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83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C8102-4E36-3DE6-3810-C077C4DD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Demographics</a:t>
            </a:r>
          </a:p>
        </p:txBody>
      </p:sp>
      <p:pic>
        <p:nvPicPr>
          <p:cNvPr id="5" name="Content Placeholder 4" descr="A screenshot of a graph&#10;&#10;AI-generated content may be incorrect.">
            <a:extLst>
              <a:ext uri="{FF2B5EF4-FFF2-40B4-BE49-F238E27FC236}">
                <a16:creationId xmlns:a16="http://schemas.microsoft.com/office/drawing/2014/main" id="{03D6ADD4-87D3-1006-562D-2335B3F99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74" y="1698008"/>
            <a:ext cx="4106857" cy="4528951"/>
          </a:xfrm>
        </p:spPr>
      </p:pic>
      <p:pic>
        <p:nvPicPr>
          <p:cNvPr id="10" name="Picture 9" descr="A map of the united states&#10;&#10;AI-generated content may be incorrect.">
            <a:extLst>
              <a:ext uri="{FF2B5EF4-FFF2-40B4-BE49-F238E27FC236}">
                <a16:creationId xmlns:a16="http://schemas.microsoft.com/office/drawing/2014/main" id="{FE06F092-BA15-10DC-86E5-E3B05905C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3" y="2295906"/>
            <a:ext cx="4052838" cy="3546234"/>
          </a:xfrm>
          <a:prstGeom prst="rect">
            <a:avLst/>
          </a:prstGeom>
        </p:spPr>
      </p:pic>
      <p:pic>
        <p:nvPicPr>
          <p:cNvPr id="12" name="Picture 11" descr="A red heart with white stitching&#10;&#10;AI-generated content may be incorrect.">
            <a:extLst>
              <a:ext uri="{FF2B5EF4-FFF2-40B4-BE49-F238E27FC236}">
                <a16:creationId xmlns:a16="http://schemas.microsoft.com/office/drawing/2014/main" id="{ED23A043-BE8A-5C85-2B43-52B3348D7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941" y="3576055"/>
            <a:ext cx="184984" cy="144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C6E0D-030E-DBAC-3FBF-30861FFBACE4}"/>
              </a:ext>
            </a:extLst>
          </p:cNvPr>
          <p:cNvSpPr txBox="1"/>
          <p:nvPr/>
        </p:nvSpPr>
        <p:spPr>
          <a:xfrm>
            <a:off x="253343" y="6611779"/>
            <a:ext cx="41216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Community Health Needs Assessment</a:t>
            </a:r>
            <a:r>
              <a:rPr lang="en-US" sz="1000" dirty="0"/>
              <a:t>. Le Bonheur Children’s Hospital. 2024</a:t>
            </a: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10908048-998E-AA11-8F81-E600AFCD7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12" y="1485741"/>
            <a:ext cx="3963694" cy="45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036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540C-91DE-820B-0A0E-CACC72C7B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502"/>
            <a:ext cx="10515600" cy="1325563"/>
          </a:xfrm>
        </p:spPr>
        <p:txBody>
          <a:bodyPr/>
          <a:lstStyle/>
          <a:p>
            <a:r>
              <a:rPr lang="en-US" dirty="0"/>
              <a:t>Initial QI Analysis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A67695D-E397-A2D6-F723-CE9E24DCCC27}"/>
              </a:ext>
            </a:extLst>
          </p:cNvPr>
          <p:cNvCxnSpPr/>
          <p:nvPr/>
        </p:nvCxnSpPr>
        <p:spPr>
          <a:xfrm>
            <a:off x="1170609" y="3843130"/>
            <a:ext cx="8139042" cy="993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9672084-CE4D-6F73-321C-98FE7DB236C8}"/>
              </a:ext>
            </a:extLst>
          </p:cNvPr>
          <p:cNvSpPr txBox="1"/>
          <p:nvPr/>
        </p:nvSpPr>
        <p:spPr>
          <a:xfrm>
            <a:off x="9309651" y="2883877"/>
            <a:ext cx="1795434" cy="1600438"/>
          </a:xfrm>
          <a:custGeom>
            <a:avLst/>
            <a:gdLst>
              <a:gd name="csX0" fmla="*/ 0 w 1795434"/>
              <a:gd name="csY0" fmla="*/ 0 h 1600438"/>
              <a:gd name="csX1" fmla="*/ 1795434 w 1795434"/>
              <a:gd name="csY1" fmla="*/ 0 h 1600438"/>
              <a:gd name="csX2" fmla="*/ 1795434 w 1795434"/>
              <a:gd name="csY2" fmla="*/ 1600438 h 1600438"/>
              <a:gd name="csX3" fmla="*/ 0 w 1795434"/>
              <a:gd name="csY3" fmla="*/ 1600438 h 1600438"/>
              <a:gd name="csX4" fmla="*/ 0 w 1795434"/>
              <a:gd name="csY4" fmla="*/ 0 h 16004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795434" h="1600438" fill="none" extrusionOk="0">
                <a:moveTo>
                  <a:pt x="0" y="0"/>
                </a:moveTo>
                <a:cubicBezTo>
                  <a:pt x="587821" y="-22625"/>
                  <a:pt x="1569523" y="-159354"/>
                  <a:pt x="1795434" y="0"/>
                </a:cubicBezTo>
                <a:cubicBezTo>
                  <a:pt x="1939035" y="766058"/>
                  <a:pt x="1907807" y="1279021"/>
                  <a:pt x="1795434" y="1600438"/>
                </a:cubicBezTo>
                <a:cubicBezTo>
                  <a:pt x="1063502" y="1466375"/>
                  <a:pt x="691039" y="1745368"/>
                  <a:pt x="0" y="1600438"/>
                </a:cubicBezTo>
                <a:cubicBezTo>
                  <a:pt x="138624" y="1380596"/>
                  <a:pt x="-32521" y="241939"/>
                  <a:pt x="0" y="0"/>
                </a:cubicBezTo>
                <a:close/>
              </a:path>
              <a:path w="1795434" h="1600438" stroke="0" extrusionOk="0">
                <a:moveTo>
                  <a:pt x="0" y="0"/>
                </a:moveTo>
                <a:cubicBezTo>
                  <a:pt x="803332" y="154585"/>
                  <a:pt x="928624" y="-29777"/>
                  <a:pt x="1795434" y="0"/>
                </a:cubicBezTo>
                <a:cubicBezTo>
                  <a:pt x="1907325" y="700044"/>
                  <a:pt x="1849280" y="1108542"/>
                  <a:pt x="1795434" y="1600438"/>
                </a:cubicBezTo>
                <a:cubicBezTo>
                  <a:pt x="989499" y="1580112"/>
                  <a:pt x="682983" y="1533218"/>
                  <a:pt x="0" y="1600438"/>
                </a:cubicBezTo>
                <a:cubicBezTo>
                  <a:pt x="67591" y="865973"/>
                  <a:pt x="-123271" y="21449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Smart AIM: Decrease DKA hospital admissions by 5% for Type 1 Diabetics utilizing Hybrid Closed Loop pump by August 2025.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8244F-21A8-1303-DA0B-8946BE9AC1D2}"/>
              </a:ext>
            </a:extLst>
          </p:cNvPr>
          <p:cNvSpPr txBox="1"/>
          <p:nvPr/>
        </p:nvSpPr>
        <p:spPr>
          <a:xfrm>
            <a:off x="1261089" y="2273147"/>
            <a:ext cx="2849217" cy="1046440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Policies and Procedures</a:t>
            </a:r>
            <a:r>
              <a:rPr lang="en-US" sz="1200" b="1" dirty="0"/>
              <a:t>:</a:t>
            </a:r>
          </a:p>
          <a:p>
            <a:r>
              <a:rPr lang="en-US" sz="1200" dirty="0"/>
              <a:t>-Sick day rules were complicated, and families had a hard time following</a:t>
            </a:r>
          </a:p>
          <a:p>
            <a:r>
              <a:rPr lang="en-US" sz="1200" dirty="0"/>
              <a:t>-Insurance requiring lengthy PA process for Pump and CGM supplies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62E7DE-EA51-3732-4AEB-B1B1A7EF9983}"/>
              </a:ext>
            </a:extLst>
          </p:cNvPr>
          <p:cNvSpPr txBox="1"/>
          <p:nvPr/>
        </p:nvSpPr>
        <p:spPr>
          <a:xfrm>
            <a:off x="4741534" y="1934065"/>
            <a:ext cx="2286000" cy="1415772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/>
              <a:t>Product</a:t>
            </a:r>
            <a:r>
              <a:rPr lang="en-US" sz="1200" b="1" dirty="0"/>
              <a:t>:</a:t>
            </a:r>
          </a:p>
          <a:p>
            <a:r>
              <a:rPr lang="en-US" sz="1200" dirty="0"/>
              <a:t>-Not being able to acquire supplies for insulin pump</a:t>
            </a:r>
          </a:p>
          <a:p>
            <a:r>
              <a:rPr lang="en-US" sz="1200" dirty="0"/>
              <a:t>-Connectivity issues with CGM and therefore pump not working</a:t>
            </a:r>
          </a:p>
          <a:p>
            <a:r>
              <a:rPr lang="en-US" sz="1200" dirty="0"/>
              <a:t>-Insertion site failure</a:t>
            </a:r>
          </a:p>
          <a:p>
            <a:r>
              <a:rPr lang="en-US" sz="1200" dirty="0"/>
              <a:t>-Pump malfunctioning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DE33B-FC90-699E-E029-A510AE547FD4}"/>
              </a:ext>
            </a:extLst>
          </p:cNvPr>
          <p:cNvSpPr txBox="1"/>
          <p:nvPr/>
        </p:nvSpPr>
        <p:spPr>
          <a:xfrm>
            <a:off x="4923651" y="4414735"/>
            <a:ext cx="2307590" cy="14773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/>
              <a:t>People</a:t>
            </a:r>
            <a:r>
              <a:rPr lang="en-US" b="1" dirty="0"/>
              <a:t>:</a:t>
            </a:r>
          </a:p>
          <a:p>
            <a:r>
              <a:rPr lang="en-US" sz="1200" dirty="0"/>
              <a:t>-Unable to follow sick day rules</a:t>
            </a:r>
          </a:p>
          <a:p>
            <a:r>
              <a:rPr lang="en-US" sz="1200" dirty="0"/>
              <a:t>-Unable to adhere medical regimen</a:t>
            </a:r>
          </a:p>
          <a:p>
            <a:r>
              <a:rPr lang="en-US" sz="1200" dirty="0"/>
              <a:t>-Families having difficulty troubleshooting technology</a:t>
            </a:r>
          </a:p>
          <a:p>
            <a:r>
              <a:rPr lang="en-US" sz="1200" dirty="0"/>
              <a:t>-Not wearing device consistently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6292BE-FD02-AB58-F078-DD58FDE4FD93}"/>
              </a:ext>
            </a:extLst>
          </p:cNvPr>
          <p:cNvSpPr txBox="1"/>
          <p:nvPr/>
        </p:nvSpPr>
        <p:spPr>
          <a:xfrm>
            <a:off x="2197900" y="4466063"/>
            <a:ext cx="2307590" cy="141577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/>
              <a:t>Process</a:t>
            </a:r>
            <a:r>
              <a:rPr lang="en-US" sz="1200" b="1" dirty="0"/>
              <a:t>:</a:t>
            </a:r>
          </a:p>
          <a:p>
            <a:r>
              <a:rPr lang="en-US" sz="1200" dirty="0"/>
              <a:t>-Families being educated by pump company, but not grasping troubleshooting techniques</a:t>
            </a:r>
          </a:p>
          <a:p>
            <a:r>
              <a:rPr lang="en-US" sz="1200" dirty="0"/>
              <a:t>- Two week follow up post pump start sometimes not happening in a timely manner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837334-D5BD-64AF-F65C-92A97629A5AE}"/>
              </a:ext>
            </a:extLst>
          </p:cNvPr>
          <p:cNvCxnSpPr>
            <a:cxnSpLocks/>
          </p:cNvCxnSpPr>
          <p:nvPr/>
        </p:nvCxnSpPr>
        <p:spPr>
          <a:xfrm>
            <a:off x="3736222" y="3357217"/>
            <a:ext cx="480496" cy="485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CD51EC-7BD5-E686-FEE0-846EF414BB8E}"/>
              </a:ext>
            </a:extLst>
          </p:cNvPr>
          <p:cNvCxnSpPr>
            <a:cxnSpLocks/>
          </p:cNvCxnSpPr>
          <p:nvPr/>
        </p:nvCxnSpPr>
        <p:spPr>
          <a:xfrm>
            <a:off x="6782331" y="3367616"/>
            <a:ext cx="399449" cy="475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110B71-5092-52D3-7BFC-89F7F79B2472}"/>
              </a:ext>
            </a:extLst>
          </p:cNvPr>
          <p:cNvCxnSpPr>
            <a:cxnSpLocks/>
          </p:cNvCxnSpPr>
          <p:nvPr/>
        </p:nvCxnSpPr>
        <p:spPr>
          <a:xfrm flipV="1">
            <a:off x="3642350" y="3911903"/>
            <a:ext cx="571803" cy="584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4A390E-5F39-0BDA-85D0-44EDF23B630A}"/>
              </a:ext>
            </a:extLst>
          </p:cNvPr>
          <p:cNvCxnSpPr>
            <a:cxnSpLocks/>
          </p:cNvCxnSpPr>
          <p:nvPr/>
        </p:nvCxnSpPr>
        <p:spPr>
          <a:xfrm flipV="1">
            <a:off x="6747164" y="3948886"/>
            <a:ext cx="434616" cy="529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174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diagram&#10;&#10;AI-generated content may be incorrect.">
            <a:extLst>
              <a:ext uri="{FF2B5EF4-FFF2-40B4-BE49-F238E27FC236}">
                <a16:creationId xmlns:a16="http://schemas.microsoft.com/office/drawing/2014/main" id="{D67E0BB7-A577-C183-1C3D-9097FA75F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29" y="748222"/>
            <a:ext cx="6314721" cy="5361556"/>
          </a:xfr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4D22B182-7576-51A2-2763-D136DCBDFE8D}"/>
              </a:ext>
            </a:extLst>
          </p:cNvPr>
          <p:cNvSpPr/>
          <p:nvPr/>
        </p:nvSpPr>
        <p:spPr>
          <a:xfrm>
            <a:off x="7239000" y="3543300"/>
            <a:ext cx="1905000" cy="476250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1C759-9C93-5706-DF43-5AC06AD35D7C}"/>
              </a:ext>
            </a:extLst>
          </p:cNvPr>
          <p:cNvSpPr txBox="1"/>
          <p:nvPr/>
        </p:nvSpPr>
        <p:spPr>
          <a:xfrm>
            <a:off x="9315450" y="3027374"/>
            <a:ext cx="2559204" cy="150810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endParaRPr lang="en-US" sz="1600" kern="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en-US" sz="1600" dirty="0"/>
              <a:t>Changes made to rules emphasizing insertion site troubleshooting and timely site changes</a:t>
            </a:r>
          </a:p>
          <a:p>
            <a:pPr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35580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0395-BF02-07EB-7526-C52EE556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7AF6B-3DAA-CE66-0ACF-83385B93E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6001"/>
            <a:ext cx="10515600" cy="3108960"/>
          </a:xfrm>
        </p:spPr>
        <p:txBody>
          <a:bodyPr/>
          <a:lstStyle/>
          <a:p>
            <a:r>
              <a:rPr lang="en-US" dirty="0"/>
              <a:t>Quality Improvement Analysis</a:t>
            </a:r>
          </a:p>
          <a:p>
            <a:r>
              <a:rPr lang="en-US" dirty="0"/>
              <a:t>Patient data collected via chart review from January 2024-July 2025</a:t>
            </a:r>
          </a:p>
          <a:p>
            <a:r>
              <a:rPr lang="en-US" dirty="0"/>
              <a:t>New sick day rules initiated February 2025</a:t>
            </a:r>
          </a:p>
        </p:txBody>
      </p:sp>
    </p:spTree>
    <p:extLst>
      <p:ext uri="{BB962C8B-B14F-4D97-AF65-F5344CB8AC3E}">
        <p14:creationId xmlns:p14="http://schemas.microsoft.com/office/powerpoint/2010/main" val="1831350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A1DF9-2E97-F7BD-0E5B-486FDACD2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1764BC-66CD-D0DF-E265-E8D42CDC1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64586"/>
            <a:ext cx="10515600" cy="1325563"/>
          </a:xfrm>
        </p:spPr>
        <p:txBody>
          <a:bodyPr/>
          <a:lstStyle/>
          <a:p>
            <a:r>
              <a:rPr lang="en-US" dirty="0"/>
              <a:t>PDSA Cycle 1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913C3ED-0EB7-7347-E3C2-20409D8EDC99}"/>
              </a:ext>
            </a:extLst>
          </p:cNvPr>
          <p:cNvCxnSpPr>
            <a:cxnSpLocks/>
          </p:cNvCxnSpPr>
          <p:nvPr/>
        </p:nvCxnSpPr>
        <p:spPr>
          <a:xfrm flipV="1">
            <a:off x="6094412" y="1214846"/>
            <a:ext cx="0" cy="5185954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58E4A8-823F-ABED-0C6B-90171AF31949}"/>
              </a:ext>
            </a:extLst>
          </p:cNvPr>
          <p:cNvCxnSpPr>
            <a:cxnSpLocks/>
          </p:cNvCxnSpPr>
          <p:nvPr/>
        </p:nvCxnSpPr>
        <p:spPr>
          <a:xfrm flipH="1">
            <a:off x="608742" y="3807823"/>
            <a:ext cx="10951887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90706349-9748-50B5-FB01-3124D3F43CC0}"/>
              </a:ext>
            </a:extLst>
          </p:cNvPr>
          <p:cNvSpPr>
            <a:spLocks/>
          </p:cNvSpPr>
          <p:nvPr/>
        </p:nvSpPr>
        <p:spPr bwMode="auto">
          <a:xfrm>
            <a:off x="6108700" y="1792288"/>
            <a:ext cx="2016125" cy="2017713"/>
          </a:xfrm>
          <a:custGeom>
            <a:avLst/>
            <a:gdLst>
              <a:gd name="T0" fmla="*/ 0 w 1336"/>
              <a:gd name="T1" fmla="*/ 0 h 1336"/>
              <a:gd name="T2" fmla="*/ 0 w 1336"/>
              <a:gd name="T3" fmla="*/ 552 h 1336"/>
              <a:gd name="T4" fmla="*/ 784 w 1336"/>
              <a:gd name="T5" fmla="*/ 1336 h 1336"/>
              <a:gd name="T6" fmla="*/ 1336 w 1336"/>
              <a:gd name="T7" fmla="*/ 1336 h 1336"/>
              <a:gd name="T8" fmla="*/ 0 w 1336"/>
              <a:gd name="T9" fmla="*/ 0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6" h="1336">
                <a:moveTo>
                  <a:pt x="0" y="0"/>
                </a:moveTo>
                <a:cubicBezTo>
                  <a:pt x="0" y="552"/>
                  <a:pt x="0" y="552"/>
                  <a:pt x="0" y="552"/>
                </a:cubicBezTo>
                <a:cubicBezTo>
                  <a:pt x="433" y="552"/>
                  <a:pt x="784" y="903"/>
                  <a:pt x="784" y="1336"/>
                </a:cubicBezTo>
                <a:cubicBezTo>
                  <a:pt x="1336" y="1336"/>
                  <a:pt x="1336" y="1336"/>
                  <a:pt x="1336" y="1336"/>
                </a:cubicBezTo>
                <a:cubicBezTo>
                  <a:pt x="1336" y="598"/>
                  <a:pt x="738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2CD0E1B-5C61-A50E-6726-3D900C3DE49F}"/>
              </a:ext>
            </a:extLst>
          </p:cNvPr>
          <p:cNvSpPr>
            <a:spLocks/>
          </p:cNvSpPr>
          <p:nvPr/>
        </p:nvSpPr>
        <p:spPr bwMode="auto">
          <a:xfrm>
            <a:off x="6108700" y="3810000"/>
            <a:ext cx="2016125" cy="2016125"/>
          </a:xfrm>
          <a:custGeom>
            <a:avLst/>
            <a:gdLst>
              <a:gd name="T0" fmla="*/ 0 w 1336"/>
              <a:gd name="T1" fmla="*/ 784 h 1336"/>
              <a:gd name="T2" fmla="*/ 0 w 1336"/>
              <a:gd name="T3" fmla="*/ 1336 h 1336"/>
              <a:gd name="T4" fmla="*/ 1336 w 1336"/>
              <a:gd name="T5" fmla="*/ 0 h 1336"/>
              <a:gd name="T6" fmla="*/ 784 w 1336"/>
              <a:gd name="T7" fmla="*/ 0 h 1336"/>
              <a:gd name="T8" fmla="*/ 0 w 1336"/>
              <a:gd name="T9" fmla="*/ 784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6" h="1336">
                <a:moveTo>
                  <a:pt x="0" y="784"/>
                </a:moveTo>
                <a:cubicBezTo>
                  <a:pt x="0" y="1336"/>
                  <a:pt x="0" y="1336"/>
                  <a:pt x="0" y="1336"/>
                </a:cubicBezTo>
                <a:cubicBezTo>
                  <a:pt x="738" y="1336"/>
                  <a:pt x="1336" y="738"/>
                  <a:pt x="1336" y="0"/>
                </a:cubicBezTo>
                <a:cubicBezTo>
                  <a:pt x="784" y="0"/>
                  <a:pt x="784" y="0"/>
                  <a:pt x="784" y="0"/>
                </a:cubicBezTo>
                <a:cubicBezTo>
                  <a:pt x="784" y="433"/>
                  <a:pt x="433" y="784"/>
                  <a:pt x="0" y="784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D4969E0-902B-F099-349A-2236E7781C46}"/>
              </a:ext>
            </a:extLst>
          </p:cNvPr>
          <p:cNvSpPr>
            <a:spLocks/>
          </p:cNvSpPr>
          <p:nvPr/>
        </p:nvSpPr>
        <p:spPr bwMode="auto">
          <a:xfrm>
            <a:off x="4090988" y="3810000"/>
            <a:ext cx="2017713" cy="2016125"/>
          </a:xfrm>
          <a:custGeom>
            <a:avLst/>
            <a:gdLst>
              <a:gd name="T0" fmla="*/ 552 w 1336"/>
              <a:gd name="T1" fmla="*/ 0 h 1336"/>
              <a:gd name="T2" fmla="*/ 0 w 1336"/>
              <a:gd name="T3" fmla="*/ 0 h 1336"/>
              <a:gd name="T4" fmla="*/ 1336 w 1336"/>
              <a:gd name="T5" fmla="*/ 1336 h 1336"/>
              <a:gd name="T6" fmla="*/ 1336 w 1336"/>
              <a:gd name="T7" fmla="*/ 784 h 1336"/>
              <a:gd name="T8" fmla="*/ 552 w 1336"/>
              <a:gd name="T9" fmla="*/ 0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6" h="1336">
                <a:moveTo>
                  <a:pt x="55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8"/>
                  <a:pt x="598" y="1336"/>
                  <a:pt x="1336" y="1336"/>
                </a:cubicBezTo>
                <a:cubicBezTo>
                  <a:pt x="1336" y="784"/>
                  <a:pt x="1336" y="784"/>
                  <a:pt x="1336" y="784"/>
                </a:cubicBezTo>
                <a:cubicBezTo>
                  <a:pt x="903" y="784"/>
                  <a:pt x="552" y="433"/>
                  <a:pt x="552" y="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7E56D0B-37BB-90FA-3F89-2993435CB6C5}"/>
              </a:ext>
            </a:extLst>
          </p:cNvPr>
          <p:cNvSpPr>
            <a:spLocks/>
          </p:cNvSpPr>
          <p:nvPr/>
        </p:nvSpPr>
        <p:spPr bwMode="auto">
          <a:xfrm>
            <a:off x="4090988" y="1792288"/>
            <a:ext cx="2017713" cy="2017713"/>
          </a:xfrm>
          <a:custGeom>
            <a:avLst/>
            <a:gdLst>
              <a:gd name="T0" fmla="*/ 1336 w 1336"/>
              <a:gd name="T1" fmla="*/ 552 h 1336"/>
              <a:gd name="T2" fmla="*/ 1336 w 1336"/>
              <a:gd name="T3" fmla="*/ 0 h 1336"/>
              <a:gd name="T4" fmla="*/ 0 w 1336"/>
              <a:gd name="T5" fmla="*/ 1336 h 1336"/>
              <a:gd name="T6" fmla="*/ 552 w 1336"/>
              <a:gd name="T7" fmla="*/ 1336 h 1336"/>
              <a:gd name="T8" fmla="*/ 1336 w 1336"/>
              <a:gd name="T9" fmla="*/ 552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6" h="1336">
                <a:moveTo>
                  <a:pt x="1336" y="552"/>
                </a:moveTo>
                <a:cubicBezTo>
                  <a:pt x="1336" y="0"/>
                  <a:pt x="1336" y="0"/>
                  <a:pt x="1336" y="0"/>
                </a:cubicBezTo>
                <a:cubicBezTo>
                  <a:pt x="598" y="0"/>
                  <a:pt x="0" y="598"/>
                  <a:pt x="0" y="1336"/>
                </a:cubicBezTo>
                <a:cubicBezTo>
                  <a:pt x="552" y="1336"/>
                  <a:pt x="552" y="1336"/>
                  <a:pt x="552" y="1336"/>
                </a:cubicBezTo>
                <a:cubicBezTo>
                  <a:pt x="552" y="903"/>
                  <a:pt x="903" y="552"/>
                  <a:pt x="1336" y="552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9EA15-A6FF-67A3-EC18-66E0010D0844}"/>
              </a:ext>
            </a:extLst>
          </p:cNvPr>
          <p:cNvSpPr txBox="1"/>
          <p:nvPr/>
        </p:nvSpPr>
        <p:spPr>
          <a:xfrm rot="18900000">
            <a:off x="4708072" y="2573769"/>
            <a:ext cx="1484770" cy="12433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Plan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93880-AB4A-4751-3834-4DB62186325B}"/>
              </a:ext>
            </a:extLst>
          </p:cNvPr>
          <p:cNvSpPr txBox="1"/>
          <p:nvPr/>
        </p:nvSpPr>
        <p:spPr>
          <a:xfrm>
            <a:off x="8254842" y="1939369"/>
            <a:ext cx="2857525" cy="172354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Roll out new sick day rules in February 2025 at office visits and inpatient admissions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Encourage physicians to document cause of DKA in EMR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chemeClr val="tx1">
                  <a:lumMod val="75000"/>
                  <a:lumOff val="2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C2C5EA-F95C-244B-14AB-71FA0B7A1567}"/>
              </a:ext>
            </a:extLst>
          </p:cNvPr>
          <p:cNvSpPr txBox="1"/>
          <p:nvPr/>
        </p:nvSpPr>
        <p:spPr>
          <a:xfrm>
            <a:off x="1364033" y="1547288"/>
            <a:ext cx="2559204" cy="221599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Noted increased number of DKAs due to insertion site failures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Update insulin pump sick day rules to emphasis earlier insertion site change.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Decrease the number of DKAs on insulin pumps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7D0017-00D9-F3A2-DD0D-71B57B33A05E}"/>
              </a:ext>
            </a:extLst>
          </p:cNvPr>
          <p:cNvSpPr txBox="1"/>
          <p:nvPr/>
        </p:nvSpPr>
        <p:spPr>
          <a:xfrm rot="18730123">
            <a:off x="6106730" y="3822312"/>
            <a:ext cx="1484770" cy="124335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Study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6" name="Isosceles Triangle 44">
            <a:extLst>
              <a:ext uri="{FF2B5EF4-FFF2-40B4-BE49-F238E27FC236}">
                <a16:creationId xmlns:a16="http://schemas.microsoft.com/office/drawing/2014/main" id="{9AE69E65-84D5-8CF5-56B7-8B4F19A5FDBD}"/>
              </a:ext>
            </a:extLst>
          </p:cNvPr>
          <p:cNvSpPr/>
          <p:nvPr/>
        </p:nvSpPr>
        <p:spPr>
          <a:xfrm rot="16200000">
            <a:off x="5853351" y="5288473"/>
            <a:ext cx="366992" cy="24956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Isosceles Triangle 45">
            <a:extLst>
              <a:ext uri="{FF2B5EF4-FFF2-40B4-BE49-F238E27FC236}">
                <a16:creationId xmlns:a16="http://schemas.microsoft.com/office/drawing/2014/main" id="{3EED9D47-36BE-9BC3-8E13-04E46076112D}"/>
              </a:ext>
            </a:extLst>
          </p:cNvPr>
          <p:cNvSpPr/>
          <p:nvPr/>
        </p:nvSpPr>
        <p:spPr>
          <a:xfrm rot="5400000">
            <a:off x="5989419" y="2092428"/>
            <a:ext cx="366992" cy="24956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Isosceles Triangle 51">
            <a:extLst>
              <a:ext uri="{FF2B5EF4-FFF2-40B4-BE49-F238E27FC236}">
                <a16:creationId xmlns:a16="http://schemas.microsoft.com/office/drawing/2014/main" id="{127C3DBE-511C-1FDE-7440-6E90E61F7D7D}"/>
              </a:ext>
            </a:extLst>
          </p:cNvPr>
          <p:cNvSpPr/>
          <p:nvPr/>
        </p:nvSpPr>
        <p:spPr>
          <a:xfrm rot="10800000">
            <a:off x="7518174" y="3763279"/>
            <a:ext cx="366992" cy="24956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Isosceles Triangle 52">
            <a:extLst>
              <a:ext uri="{FF2B5EF4-FFF2-40B4-BE49-F238E27FC236}">
                <a16:creationId xmlns:a16="http://schemas.microsoft.com/office/drawing/2014/main" id="{D03D670B-64DC-6C3C-170E-D7C4AF3D0FEC}"/>
              </a:ext>
            </a:extLst>
          </p:cNvPr>
          <p:cNvSpPr/>
          <p:nvPr/>
        </p:nvSpPr>
        <p:spPr>
          <a:xfrm>
            <a:off x="4322129" y="3627211"/>
            <a:ext cx="366992" cy="24956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F8A3F0-3B09-2A50-4C17-D3F36D174A9D}"/>
              </a:ext>
            </a:extLst>
          </p:cNvPr>
          <p:cNvSpPr txBox="1"/>
          <p:nvPr/>
        </p:nvSpPr>
        <p:spPr>
          <a:xfrm>
            <a:off x="4947571" y="3411211"/>
            <a:ext cx="2296861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IN" sz="4400" b="1" i="0" dirty="0">
                <a:solidFill>
                  <a:schemeClr val="accent2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PD</a:t>
            </a:r>
            <a:r>
              <a:rPr lang="en-IN" sz="4400" b="1" i="0" dirty="0">
                <a:solidFill>
                  <a:schemeClr val="accent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S</a:t>
            </a:r>
            <a:r>
              <a:rPr lang="en-IN" sz="4400" b="1" i="0" dirty="0">
                <a:solidFill>
                  <a:schemeClr val="accent4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A</a:t>
            </a:r>
            <a:endParaRPr lang="en-IN" sz="4400" b="1" dirty="0">
              <a:solidFill>
                <a:schemeClr val="accent4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B2936D-F62C-0C1F-9CCA-8A33A7B1E8BA}"/>
              </a:ext>
            </a:extLst>
          </p:cNvPr>
          <p:cNvSpPr txBox="1"/>
          <p:nvPr/>
        </p:nvSpPr>
        <p:spPr>
          <a:xfrm rot="2700000">
            <a:off x="6001294" y="2586832"/>
            <a:ext cx="1484770" cy="12433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2ECEFB-2690-F663-A3BF-3063AE3F609A}"/>
              </a:ext>
            </a:extLst>
          </p:cNvPr>
          <p:cNvSpPr txBox="1"/>
          <p:nvPr/>
        </p:nvSpPr>
        <p:spPr>
          <a:xfrm rot="2869439">
            <a:off x="4647777" y="3838707"/>
            <a:ext cx="1484770" cy="124335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Act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1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EB36F2-4DC6-2C1A-B776-9E3DBEE7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68B97-4854-B9D6-7183-5180597A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0CF356-F61B-00CE-70DF-A17B66B9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7" y="309699"/>
            <a:ext cx="11268074" cy="1014414"/>
          </a:xfrm>
        </p:spPr>
        <p:txBody>
          <a:bodyPr/>
          <a:lstStyle/>
          <a:p>
            <a:r>
              <a:rPr lang="en-US" dirty="0"/>
              <a:t>Process Map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F083-C10A-B81B-0AEA-7C99D1C21D5E}"/>
              </a:ext>
            </a:extLst>
          </p:cNvPr>
          <p:cNvSpPr txBox="1"/>
          <p:nvPr/>
        </p:nvSpPr>
        <p:spPr>
          <a:xfrm>
            <a:off x="1922759" y="225800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719BE-17DF-C52D-67D8-EAB531344681}"/>
              </a:ext>
            </a:extLst>
          </p:cNvPr>
          <p:cNvSpPr txBox="1"/>
          <p:nvPr/>
        </p:nvSpPr>
        <p:spPr>
          <a:xfrm>
            <a:off x="1773470" y="259391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504A66-2166-0D63-F69D-D1EC960C9651}"/>
              </a:ext>
            </a:extLst>
          </p:cNvPr>
          <p:cNvSpPr/>
          <p:nvPr/>
        </p:nvSpPr>
        <p:spPr bwMode="auto">
          <a:xfrm>
            <a:off x="130629" y="1965644"/>
            <a:ext cx="2108718" cy="156754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800" dirty="0">
                <a:solidFill>
                  <a:schemeClr val="tx2"/>
                </a:solidFill>
              </a:rPr>
              <a:t>Patient sends a message (phone or via </a:t>
            </a:r>
            <a:r>
              <a:rPr lang="en-US" sz="1800" dirty="0" err="1">
                <a:solidFill>
                  <a:schemeClr val="tx2"/>
                </a:solidFill>
              </a:rPr>
              <a:t>MyHealth</a:t>
            </a:r>
            <a:r>
              <a:rPr lang="en-US" sz="1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2ED851-179F-DC15-0E59-404A89DE0E32}"/>
              </a:ext>
            </a:extLst>
          </p:cNvPr>
          <p:cNvSpPr txBox="1"/>
          <p:nvPr/>
        </p:nvSpPr>
        <p:spPr>
          <a:xfrm>
            <a:off x="1272236" y="236997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EDC52-13B8-5764-9346-EFA0EBD70AFB}"/>
              </a:ext>
            </a:extLst>
          </p:cNvPr>
          <p:cNvSpPr/>
          <p:nvPr/>
        </p:nvSpPr>
        <p:spPr bwMode="auto">
          <a:xfrm>
            <a:off x="2800552" y="1965642"/>
            <a:ext cx="2108718" cy="156754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800" dirty="0">
                <a:solidFill>
                  <a:schemeClr val="tx2"/>
                </a:solidFill>
              </a:rPr>
              <a:t>Phone call goes to RN, </a:t>
            </a:r>
            <a:r>
              <a:rPr lang="en-US" sz="1800" dirty="0" err="1">
                <a:solidFill>
                  <a:schemeClr val="tx2"/>
                </a:solidFill>
              </a:rPr>
              <a:t>MyHealth</a:t>
            </a:r>
            <a:r>
              <a:rPr lang="en-US" sz="1800" dirty="0">
                <a:solidFill>
                  <a:schemeClr val="tx2"/>
                </a:solidFill>
              </a:rPr>
              <a:t> message goes to PCC/RN to triage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5E62C1-2CA3-AA36-CEC6-539D512FEADE}"/>
              </a:ext>
            </a:extLst>
          </p:cNvPr>
          <p:cNvSpPr/>
          <p:nvPr/>
        </p:nvSpPr>
        <p:spPr bwMode="auto">
          <a:xfrm>
            <a:off x="7794278" y="1971855"/>
            <a:ext cx="2108718" cy="156754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RN sends message to doctor, doctor responds to RN (back and forth)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856350-1112-47B5-9B26-BDE57E72C0F7}"/>
              </a:ext>
            </a:extLst>
          </p:cNvPr>
          <p:cNvSpPr/>
          <p:nvPr/>
        </p:nvSpPr>
        <p:spPr bwMode="auto">
          <a:xfrm>
            <a:off x="5348943" y="1971855"/>
            <a:ext cx="2108718" cy="156754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800" dirty="0">
                <a:solidFill>
                  <a:schemeClr val="tx2"/>
                </a:solidFill>
              </a:rPr>
              <a:t>RN receives message and calls patient to gather information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0F1247-9B9B-B0D8-FFF8-18535852560E}"/>
              </a:ext>
            </a:extLst>
          </p:cNvPr>
          <p:cNvSpPr/>
          <p:nvPr/>
        </p:nvSpPr>
        <p:spPr bwMode="auto">
          <a:xfrm>
            <a:off x="10307870" y="1965642"/>
            <a:ext cx="1646755" cy="156754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RN relays information to patient </a:t>
            </a:r>
            <a:endParaRPr lang="en-US" sz="1800" dirty="0">
              <a:solidFill>
                <a:schemeClr val="tx2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9A6477-65EA-F09F-F616-0F77EE4061E0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2239347" y="2749414"/>
            <a:ext cx="561205" cy="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DD68B0-DA42-EC1F-83F9-C5E7D5F86D1B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909270" y="2749413"/>
            <a:ext cx="404874" cy="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56FDBD-828D-2900-6B24-BE9C8DA39DD5}"/>
              </a:ext>
            </a:extLst>
          </p:cNvPr>
          <p:cNvCxnSpPr>
            <a:cxnSpLocks/>
            <a:stCxn id="13" idx="3"/>
            <a:endCxn id="12" idx="1"/>
          </p:cNvCxnSpPr>
          <p:nvPr/>
        </p:nvCxnSpPr>
        <p:spPr>
          <a:xfrm>
            <a:off x="7457661" y="2755627"/>
            <a:ext cx="336617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D4A42FB-B65B-1844-3CCD-D43C82A1D20A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9902996" y="2749414"/>
            <a:ext cx="404874" cy="621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5-Point Star 35">
            <a:extLst>
              <a:ext uri="{FF2B5EF4-FFF2-40B4-BE49-F238E27FC236}">
                <a16:creationId xmlns:a16="http://schemas.microsoft.com/office/drawing/2014/main" id="{A4C017C3-14A0-A780-48C7-25B40143F3B3}"/>
              </a:ext>
            </a:extLst>
          </p:cNvPr>
          <p:cNvSpPr/>
          <p:nvPr/>
        </p:nvSpPr>
        <p:spPr bwMode="auto">
          <a:xfrm>
            <a:off x="9474774" y="1411862"/>
            <a:ext cx="630659" cy="689810"/>
          </a:xfrm>
          <a:prstGeom prst="star5">
            <a:avLst>
              <a:gd name="adj" fmla="val 23305"/>
              <a:gd name="hf" fmla="val 105146"/>
              <a:gd name="vf" fmla="val 110557"/>
            </a:avLst>
          </a:prstGeom>
          <a:solidFill>
            <a:srgbClr val="FFE100"/>
          </a:solidFill>
          <a:ln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6CB939-A269-D2B9-C2E4-890D93C06451}"/>
              </a:ext>
            </a:extLst>
          </p:cNvPr>
          <p:cNvSpPr txBox="1"/>
          <p:nvPr/>
        </p:nvSpPr>
        <p:spPr>
          <a:xfrm>
            <a:off x="7794278" y="3728851"/>
            <a:ext cx="2108718" cy="855023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r>
              <a:rPr lang="en-US" sz="1600" b="0" i="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Providers are usually in the clinic and may not be available until the end of the workday</a:t>
            </a:r>
          </a:p>
        </p:txBody>
      </p:sp>
    </p:spTree>
    <p:extLst>
      <p:ext uri="{BB962C8B-B14F-4D97-AF65-F5344CB8AC3E}">
        <p14:creationId xmlns:p14="http://schemas.microsoft.com/office/powerpoint/2010/main" val="23799729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C19AC-2D33-7F62-F12F-52D3A327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5C5375-1E84-EEC1-9C47-848518F46016}"/>
              </a:ext>
            </a:extLst>
          </p:cNvPr>
          <p:cNvCxnSpPr/>
          <p:nvPr/>
        </p:nvCxnSpPr>
        <p:spPr>
          <a:xfrm>
            <a:off x="8573254" y="3605600"/>
            <a:ext cx="0" cy="16165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5AAC8DF-BBA8-9063-B787-0860891AA7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63700"/>
          <a:ext cx="10706100" cy="474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Picture 14" descr="A close-up of a logo&#10;&#10;AI-generated content may be incorrect.">
            <a:extLst>
              <a:ext uri="{FF2B5EF4-FFF2-40B4-BE49-F238E27FC236}">
                <a16:creationId xmlns:a16="http://schemas.microsoft.com/office/drawing/2014/main" id="{5BB37E39-93E6-5CDE-2BF5-1FF0E9D28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59" y="6075363"/>
            <a:ext cx="1894977" cy="338137"/>
          </a:xfrm>
          <a:prstGeom prst="rect">
            <a:avLst/>
          </a:prstGeom>
        </p:spPr>
      </p:pic>
      <p:pic>
        <p:nvPicPr>
          <p:cNvPr id="19" name="Picture 18" descr="A graph with numbers and a red line&#10;&#10;AI-generated content may be incorrect.">
            <a:extLst>
              <a:ext uri="{FF2B5EF4-FFF2-40B4-BE49-F238E27FC236}">
                <a16:creationId xmlns:a16="http://schemas.microsoft.com/office/drawing/2014/main" id="{28349CB8-3304-495B-C9C9-44EBB5914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r="11344"/>
          <a:stretch>
            <a:fillRect/>
          </a:stretch>
        </p:blipFill>
        <p:spPr>
          <a:xfrm>
            <a:off x="1463041" y="2178050"/>
            <a:ext cx="3294696" cy="1308100"/>
          </a:xfrm>
          <a:prstGeom prst="rect">
            <a:avLst/>
          </a:prstGeom>
        </p:spPr>
      </p:pic>
      <p:pic>
        <p:nvPicPr>
          <p:cNvPr id="21" name="Picture 20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72A0E96E-F287-E522-63A2-C78C94ECD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115" y="2148523"/>
            <a:ext cx="3545665" cy="11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5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769D-C372-6F6D-B669-6A03380D7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0AF0A2E-E3ED-2FB3-31ED-F86B3252FC5B}"/>
              </a:ext>
            </a:extLst>
          </p:cNvPr>
          <p:cNvGraphicFramePr>
            <a:graphicFrameLocks/>
          </p:cNvGraphicFramePr>
          <p:nvPr/>
        </p:nvGraphicFramePr>
        <p:xfrm>
          <a:off x="-1105341" y="2104471"/>
          <a:ext cx="6063711" cy="4129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7BC563C-6BE9-BAC9-50E5-E1A284A4709D}"/>
              </a:ext>
            </a:extLst>
          </p:cNvPr>
          <p:cNvGraphicFramePr>
            <a:graphicFrameLocks/>
          </p:cNvGraphicFramePr>
          <p:nvPr/>
        </p:nvGraphicFramePr>
        <p:xfrm>
          <a:off x="4958370" y="2158280"/>
          <a:ext cx="6765544" cy="4190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565D597-6DDC-49BF-EE64-5A398D4499DB}"/>
              </a:ext>
            </a:extLst>
          </p:cNvPr>
          <p:cNvSpPr txBox="1"/>
          <p:nvPr/>
        </p:nvSpPr>
        <p:spPr>
          <a:xfrm>
            <a:off x="5200650" y="3429000"/>
            <a:ext cx="2205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“pump malfunction,” CGM/pump communication, pod failure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DAB65-61ED-FF35-4082-35D983CE1EAB}"/>
              </a:ext>
            </a:extLst>
          </p:cNvPr>
          <p:cNvSpPr txBox="1"/>
          <p:nvPr/>
        </p:nvSpPr>
        <p:spPr>
          <a:xfrm>
            <a:off x="5200650" y="4038210"/>
            <a:ext cx="2205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GI, Respiratory, Soft Tissue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4876CF-A05B-0D1D-EE09-1A6571E3262E}"/>
              </a:ext>
            </a:extLst>
          </p:cNvPr>
          <p:cNvSpPr txBox="1"/>
          <p:nvPr/>
        </p:nvSpPr>
        <p:spPr>
          <a:xfrm>
            <a:off x="5200650" y="4669047"/>
            <a:ext cx="2205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Lack of supplies, recent pump malfunction &gt; 7d, personal choice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8D633-414B-11B4-E2FC-39A124ABF865}"/>
              </a:ext>
            </a:extLst>
          </p:cNvPr>
          <p:cNvSpPr txBox="1"/>
          <p:nvPr/>
        </p:nvSpPr>
        <p:spPr>
          <a:xfrm>
            <a:off x="5200650" y="5253717"/>
            <a:ext cx="2205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Bolus for carbs, charging pump, changing empty cartridge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1B3087-1558-3008-AE59-88B0F2F4C45C}"/>
              </a:ext>
            </a:extLst>
          </p:cNvPr>
          <p:cNvSpPr txBox="1"/>
          <p:nvPr/>
        </p:nvSpPr>
        <p:spPr>
          <a:xfrm>
            <a:off x="5200650" y="5887311"/>
            <a:ext cx="2205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Tubing leak, insertion site failure/kink, disconnected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DA07C-42C0-2A7D-BDF8-CE8CB4C6A887}"/>
              </a:ext>
            </a:extLst>
          </p:cNvPr>
          <p:cNvSpPr txBox="1"/>
          <p:nvPr/>
        </p:nvSpPr>
        <p:spPr>
          <a:xfrm>
            <a:off x="8890613" y="1950582"/>
            <a:ext cx="1167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N=18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F08E2B-6C97-A1EA-D881-DF6C72715E06}"/>
              </a:ext>
            </a:extLst>
          </p:cNvPr>
          <p:cNvSpPr txBox="1"/>
          <p:nvPr/>
        </p:nvSpPr>
        <p:spPr>
          <a:xfrm>
            <a:off x="2495183" y="1950581"/>
            <a:ext cx="1167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N=11</a:t>
            </a:r>
          </a:p>
        </p:txBody>
      </p:sp>
    </p:spTree>
    <p:extLst>
      <p:ext uri="{BB962C8B-B14F-4D97-AF65-F5344CB8AC3E}">
        <p14:creationId xmlns:p14="http://schemas.microsoft.com/office/powerpoint/2010/main" val="12737577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E3175-FA4C-3A6F-3CA0-5F7C4DB3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60"/>
            <a:ext cx="10515600" cy="108748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65301D5-F367-2EFF-E1CA-8FDA488E46C3}"/>
              </a:ext>
            </a:extLst>
          </p:cNvPr>
          <p:cNvGraphicFramePr>
            <a:graphicFrameLocks/>
          </p:cNvGraphicFramePr>
          <p:nvPr/>
        </p:nvGraphicFramePr>
        <p:xfrm>
          <a:off x="2206170" y="1233714"/>
          <a:ext cx="8171543" cy="499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05099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8647-1B2E-AF94-66AE-C4F0D245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A5755-41B4-5C4F-CA74-DC943448D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Revised sick day rules effectively reduced insertion site–related DKA</a:t>
            </a:r>
          </a:p>
          <a:p>
            <a:r>
              <a:rPr lang="en-US" dirty="0"/>
              <a:t>HCL-related DKA of all cases increased after revised sick day rules</a:t>
            </a:r>
          </a:p>
          <a:p>
            <a:pPr lvl="1"/>
            <a:r>
              <a:rPr lang="en-US" dirty="0"/>
              <a:t>Likely due to increased number of patients on insulin pumps</a:t>
            </a:r>
          </a:p>
          <a:p>
            <a:r>
              <a:rPr lang="en-US" dirty="0"/>
              <a:t>HCL-related DKA persists, driven by pump malfunctions, lack of supplies, and inability to comply with medical regimen. </a:t>
            </a:r>
          </a:p>
          <a:p>
            <a:r>
              <a:rPr lang="en-US" dirty="0"/>
              <a:t>These areas may benefit from further quality improvement interventions.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3657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1E47BA-A525-411D-888E-548CA2914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64586"/>
            <a:ext cx="10515600" cy="1325563"/>
          </a:xfrm>
        </p:spPr>
        <p:txBody>
          <a:bodyPr/>
          <a:lstStyle/>
          <a:p>
            <a:r>
              <a:rPr lang="en-US" dirty="0"/>
              <a:t>PDSA Cycle 1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CEC6498-7483-A7E3-003A-D9B393A497D7}"/>
              </a:ext>
            </a:extLst>
          </p:cNvPr>
          <p:cNvCxnSpPr>
            <a:cxnSpLocks/>
          </p:cNvCxnSpPr>
          <p:nvPr/>
        </p:nvCxnSpPr>
        <p:spPr>
          <a:xfrm flipV="1">
            <a:off x="6094412" y="1214846"/>
            <a:ext cx="0" cy="5185954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3CEA18-7772-F3AC-28C8-8B9D509C58D0}"/>
              </a:ext>
            </a:extLst>
          </p:cNvPr>
          <p:cNvCxnSpPr>
            <a:cxnSpLocks/>
          </p:cNvCxnSpPr>
          <p:nvPr/>
        </p:nvCxnSpPr>
        <p:spPr>
          <a:xfrm flipH="1">
            <a:off x="608742" y="3807823"/>
            <a:ext cx="10951887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59D6BC44-9EE9-9CF6-BE58-095CD7380C71}"/>
              </a:ext>
            </a:extLst>
          </p:cNvPr>
          <p:cNvSpPr>
            <a:spLocks/>
          </p:cNvSpPr>
          <p:nvPr/>
        </p:nvSpPr>
        <p:spPr bwMode="auto">
          <a:xfrm>
            <a:off x="6108700" y="1792288"/>
            <a:ext cx="2016125" cy="2017713"/>
          </a:xfrm>
          <a:custGeom>
            <a:avLst/>
            <a:gdLst>
              <a:gd name="T0" fmla="*/ 0 w 1336"/>
              <a:gd name="T1" fmla="*/ 0 h 1336"/>
              <a:gd name="T2" fmla="*/ 0 w 1336"/>
              <a:gd name="T3" fmla="*/ 552 h 1336"/>
              <a:gd name="T4" fmla="*/ 784 w 1336"/>
              <a:gd name="T5" fmla="*/ 1336 h 1336"/>
              <a:gd name="T6" fmla="*/ 1336 w 1336"/>
              <a:gd name="T7" fmla="*/ 1336 h 1336"/>
              <a:gd name="T8" fmla="*/ 0 w 1336"/>
              <a:gd name="T9" fmla="*/ 0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6" h="1336">
                <a:moveTo>
                  <a:pt x="0" y="0"/>
                </a:moveTo>
                <a:cubicBezTo>
                  <a:pt x="0" y="552"/>
                  <a:pt x="0" y="552"/>
                  <a:pt x="0" y="552"/>
                </a:cubicBezTo>
                <a:cubicBezTo>
                  <a:pt x="433" y="552"/>
                  <a:pt x="784" y="903"/>
                  <a:pt x="784" y="1336"/>
                </a:cubicBezTo>
                <a:cubicBezTo>
                  <a:pt x="1336" y="1336"/>
                  <a:pt x="1336" y="1336"/>
                  <a:pt x="1336" y="1336"/>
                </a:cubicBezTo>
                <a:cubicBezTo>
                  <a:pt x="1336" y="598"/>
                  <a:pt x="738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3FD8DC9-50AA-8CE6-4E5A-FBA9B7A3FD01}"/>
              </a:ext>
            </a:extLst>
          </p:cNvPr>
          <p:cNvSpPr>
            <a:spLocks/>
          </p:cNvSpPr>
          <p:nvPr/>
        </p:nvSpPr>
        <p:spPr bwMode="auto">
          <a:xfrm>
            <a:off x="6108700" y="3810000"/>
            <a:ext cx="2016125" cy="2016125"/>
          </a:xfrm>
          <a:custGeom>
            <a:avLst/>
            <a:gdLst>
              <a:gd name="T0" fmla="*/ 0 w 1336"/>
              <a:gd name="T1" fmla="*/ 784 h 1336"/>
              <a:gd name="T2" fmla="*/ 0 w 1336"/>
              <a:gd name="T3" fmla="*/ 1336 h 1336"/>
              <a:gd name="T4" fmla="*/ 1336 w 1336"/>
              <a:gd name="T5" fmla="*/ 0 h 1336"/>
              <a:gd name="T6" fmla="*/ 784 w 1336"/>
              <a:gd name="T7" fmla="*/ 0 h 1336"/>
              <a:gd name="T8" fmla="*/ 0 w 1336"/>
              <a:gd name="T9" fmla="*/ 784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6" h="1336">
                <a:moveTo>
                  <a:pt x="0" y="784"/>
                </a:moveTo>
                <a:cubicBezTo>
                  <a:pt x="0" y="1336"/>
                  <a:pt x="0" y="1336"/>
                  <a:pt x="0" y="1336"/>
                </a:cubicBezTo>
                <a:cubicBezTo>
                  <a:pt x="738" y="1336"/>
                  <a:pt x="1336" y="738"/>
                  <a:pt x="1336" y="0"/>
                </a:cubicBezTo>
                <a:cubicBezTo>
                  <a:pt x="784" y="0"/>
                  <a:pt x="784" y="0"/>
                  <a:pt x="784" y="0"/>
                </a:cubicBezTo>
                <a:cubicBezTo>
                  <a:pt x="784" y="433"/>
                  <a:pt x="433" y="784"/>
                  <a:pt x="0" y="784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27DB934-AEEE-AE25-B04D-B015E1E9DB82}"/>
              </a:ext>
            </a:extLst>
          </p:cNvPr>
          <p:cNvSpPr>
            <a:spLocks/>
          </p:cNvSpPr>
          <p:nvPr/>
        </p:nvSpPr>
        <p:spPr bwMode="auto">
          <a:xfrm>
            <a:off x="4090988" y="3810000"/>
            <a:ext cx="2017713" cy="2016125"/>
          </a:xfrm>
          <a:custGeom>
            <a:avLst/>
            <a:gdLst>
              <a:gd name="T0" fmla="*/ 552 w 1336"/>
              <a:gd name="T1" fmla="*/ 0 h 1336"/>
              <a:gd name="T2" fmla="*/ 0 w 1336"/>
              <a:gd name="T3" fmla="*/ 0 h 1336"/>
              <a:gd name="T4" fmla="*/ 1336 w 1336"/>
              <a:gd name="T5" fmla="*/ 1336 h 1336"/>
              <a:gd name="T6" fmla="*/ 1336 w 1336"/>
              <a:gd name="T7" fmla="*/ 784 h 1336"/>
              <a:gd name="T8" fmla="*/ 552 w 1336"/>
              <a:gd name="T9" fmla="*/ 0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6" h="1336">
                <a:moveTo>
                  <a:pt x="55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8"/>
                  <a:pt x="598" y="1336"/>
                  <a:pt x="1336" y="1336"/>
                </a:cubicBezTo>
                <a:cubicBezTo>
                  <a:pt x="1336" y="784"/>
                  <a:pt x="1336" y="784"/>
                  <a:pt x="1336" y="784"/>
                </a:cubicBezTo>
                <a:cubicBezTo>
                  <a:pt x="903" y="784"/>
                  <a:pt x="552" y="433"/>
                  <a:pt x="552" y="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878FF55-B342-4BA8-0C99-69CC7059BBC6}"/>
              </a:ext>
            </a:extLst>
          </p:cNvPr>
          <p:cNvSpPr>
            <a:spLocks/>
          </p:cNvSpPr>
          <p:nvPr/>
        </p:nvSpPr>
        <p:spPr bwMode="auto">
          <a:xfrm>
            <a:off x="4090988" y="1792288"/>
            <a:ext cx="2017713" cy="2017713"/>
          </a:xfrm>
          <a:custGeom>
            <a:avLst/>
            <a:gdLst>
              <a:gd name="T0" fmla="*/ 1336 w 1336"/>
              <a:gd name="T1" fmla="*/ 552 h 1336"/>
              <a:gd name="T2" fmla="*/ 1336 w 1336"/>
              <a:gd name="T3" fmla="*/ 0 h 1336"/>
              <a:gd name="T4" fmla="*/ 0 w 1336"/>
              <a:gd name="T5" fmla="*/ 1336 h 1336"/>
              <a:gd name="T6" fmla="*/ 552 w 1336"/>
              <a:gd name="T7" fmla="*/ 1336 h 1336"/>
              <a:gd name="T8" fmla="*/ 1336 w 1336"/>
              <a:gd name="T9" fmla="*/ 552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6" h="1336">
                <a:moveTo>
                  <a:pt x="1336" y="552"/>
                </a:moveTo>
                <a:cubicBezTo>
                  <a:pt x="1336" y="0"/>
                  <a:pt x="1336" y="0"/>
                  <a:pt x="1336" y="0"/>
                </a:cubicBezTo>
                <a:cubicBezTo>
                  <a:pt x="598" y="0"/>
                  <a:pt x="0" y="598"/>
                  <a:pt x="0" y="1336"/>
                </a:cubicBezTo>
                <a:cubicBezTo>
                  <a:pt x="552" y="1336"/>
                  <a:pt x="552" y="1336"/>
                  <a:pt x="552" y="1336"/>
                </a:cubicBezTo>
                <a:cubicBezTo>
                  <a:pt x="552" y="903"/>
                  <a:pt x="903" y="552"/>
                  <a:pt x="1336" y="552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55C96-99AB-EB35-8851-18FEB78BC833}"/>
              </a:ext>
            </a:extLst>
          </p:cNvPr>
          <p:cNvSpPr txBox="1"/>
          <p:nvPr/>
        </p:nvSpPr>
        <p:spPr>
          <a:xfrm rot="18900000">
            <a:off x="4708072" y="2573769"/>
            <a:ext cx="1484770" cy="12433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Plan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1AB3C1-C340-CF2B-09E6-D13FA12607D0}"/>
              </a:ext>
            </a:extLst>
          </p:cNvPr>
          <p:cNvSpPr txBox="1"/>
          <p:nvPr/>
        </p:nvSpPr>
        <p:spPr>
          <a:xfrm>
            <a:off x="8254842" y="1939369"/>
            <a:ext cx="2857525" cy="172354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Roll out new sick day rules in February 2025 at office visits and inpatient admissions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Encourage physicians to document cause of DKA in EMR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chemeClr val="tx1">
                  <a:lumMod val="75000"/>
                  <a:lumOff val="2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4FD9A9-7FCD-4D0F-2794-543DF80AF22D}"/>
              </a:ext>
            </a:extLst>
          </p:cNvPr>
          <p:cNvSpPr txBox="1"/>
          <p:nvPr/>
        </p:nvSpPr>
        <p:spPr>
          <a:xfrm>
            <a:off x="1364033" y="1547288"/>
            <a:ext cx="2559204" cy="221599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Noted increased number of DKAs due to insertion site failures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Update insulin pump sick day rules to emphasis earlier insertion site change.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Decrease the number of DKAs on insulin pumps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D572FE-5268-F8FE-BB48-74E1969BD80E}"/>
              </a:ext>
            </a:extLst>
          </p:cNvPr>
          <p:cNvSpPr txBox="1"/>
          <p:nvPr/>
        </p:nvSpPr>
        <p:spPr>
          <a:xfrm>
            <a:off x="8254842" y="4244872"/>
            <a:ext cx="3218858" cy="98488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While overall DKA admission rates did not decrease, DKA due to insertion site failures or pump malfunctions decreased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3B3CA4-FE1E-56D0-D0F1-08944F7DD475}"/>
              </a:ext>
            </a:extLst>
          </p:cNvPr>
          <p:cNvSpPr txBox="1"/>
          <p:nvPr/>
        </p:nvSpPr>
        <p:spPr>
          <a:xfrm>
            <a:off x="1364033" y="3889731"/>
            <a:ext cx="2714275" cy="172354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Continue to educate patients on new sick day rules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Increase accessibility of sick day rules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Address causes of not wearing, including supply issues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955DE8-47D5-0514-429C-9921CC2DD152}"/>
              </a:ext>
            </a:extLst>
          </p:cNvPr>
          <p:cNvSpPr txBox="1"/>
          <p:nvPr/>
        </p:nvSpPr>
        <p:spPr>
          <a:xfrm rot="18730123">
            <a:off x="6106730" y="3822312"/>
            <a:ext cx="1484770" cy="124335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Study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6" name="Isosceles Triangle 44">
            <a:extLst>
              <a:ext uri="{FF2B5EF4-FFF2-40B4-BE49-F238E27FC236}">
                <a16:creationId xmlns:a16="http://schemas.microsoft.com/office/drawing/2014/main" id="{86B38100-8CCE-DC50-051C-A79792D5E43F}"/>
              </a:ext>
            </a:extLst>
          </p:cNvPr>
          <p:cNvSpPr/>
          <p:nvPr/>
        </p:nvSpPr>
        <p:spPr>
          <a:xfrm rot="16200000">
            <a:off x="5853351" y="5288473"/>
            <a:ext cx="366992" cy="24956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Isosceles Triangle 45">
            <a:extLst>
              <a:ext uri="{FF2B5EF4-FFF2-40B4-BE49-F238E27FC236}">
                <a16:creationId xmlns:a16="http://schemas.microsoft.com/office/drawing/2014/main" id="{89085AA9-3CD5-18A8-1C61-133F014AB210}"/>
              </a:ext>
            </a:extLst>
          </p:cNvPr>
          <p:cNvSpPr/>
          <p:nvPr/>
        </p:nvSpPr>
        <p:spPr>
          <a:xfrm rot="5400000">
            <a:off x="5989419" y="2092428"/>
            <a:ext cx="366992" cy="24956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Isosceles Triangle 51">
            <a:extLst>
              <a:ext uri="{FF2B5EF4-FFF2-40B4-BE49-F238E27FC236}">
                <a16:creationId xmlns:a16="http://schemas.microsoft.com/office/drawing/2014/main" id="{99A27030-75BB-D18D-9603-1448900C229A}"/>
              </a:ext>
            </a:extLst>
          </p:cNvPr>
          <p:cNvSpPr/>
          <p:nvPr/>
        </p:nvSpPr>
        <p:spPr>
          <a:xfrm rot="10800000">
            <a:off x="7518174" y="3763279"/>
            <a:ext cx="366992" cy="24956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Isosceles Triangle 52">
            <a:extLst>
              <a:ext uri="{FF2B5EF4-FFF2-40B4-BE49-F238E27FC236}">
                <a16:creationId xmlns:a16="http://schemas.microsoft.com/office/drawing/2014/main" id="{FB9A1C43-1924-C172-F991-CA4E1EE86E8A}"/>
              </a:ext>
            </a:extLst>
          </p:cNvPr>
          <p:cNvSpPr/>
          <p:nvPr/>
        </p:nvSpPr>
        <p:spPr>
          <a:xfrm>
            <a:off x="4322129" y="3627211"/>
            <a:ext cx="366992" cy="24956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0926F6-0665-A823-CA93-312D31ABD74F}"/>
              </a:ext>
            </a:extLst>
          </p:cNvPr>
          <p:cNvSpPr txBox="1"/>
          <p:nvPr/>
        </p:nvSpPr>
        <p:spPr>
          <a:xfrm>
            <a:off x="4947571" y="3411211"/>
            <a:ext cx="2296861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IN" sz="4400" b="1" i="0" dirty="0">
                <a:solidFill>
                  <a:schemeClr val="accent2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PD</a:t>
            </a:r>
            <a:r>
              <a:rPr lang="en-IN" sz="4400" b="1" i="0" dirty="0">
                <a:solidFill>
                  <a:schemeClr val="accent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S</a:t>
            </a:r>
            <a:r>
              <a:rPr lang="en-IN" sz="4400" b="1" i="0" dirty="0">
                <a:solidFill>
                  <a:schemeClr val="accent4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A</a:t>
            </a:r>
            <a:endParaRPr lang="en-IN" sz="4400" b="1" dirty="0">
              <a:solidFill>
                <a:schemeClr val="accent4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8A2C55-50A8-242B-D611-EA1B9663ABE8}"/>
              </a:ext>
            </a:extLst>
          </p:cNvPr>
          <p:cNvSpPr txBox="1"/>
          <p:nvPr/>
        </p:nvSpPr>
        <p:spPr>
          <a:xfrm rot="2700000">
            <a:off x="6001294" y="2586832"/>
            <a:ext cx="1484770" cy="12433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8618EF-CE38-D8C7-91AC-A7B10B57F111}"/>
              </a:ext>
            </a:extLst>
          </p:cNvPr>
          <p:cNvSpPr txBox="1"/>
          <p:nvPr/>
        </p:nvSpPr>
        <p:spPr>
          <a:xfrm rot="2869439">
            <a:off x="4647777" y="3838707"/>
            <a:ext cx="1484770" cy="124335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Act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370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10E38B8-31F7-10A6-E87E-179B5CCE3F75}"/>
              </a:ext>
            </a:extLst>
          </p:cNvPr>
          <p:cNvCxnSpPr/>
          <p:nvPr/>
        </p:nvCxnSpPr>
        <p:spPr>
          <a:xfrm>
            <a:off x="1084112" y="4090265"/>
            <a:ext cx="8139042" cy="993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8397250-FD4B-4AAE-418E-DDB816CA9CD1}"/>
              </a:ext>
            </a:extLst>
          </p:cNvPr>
          <p:cNvSpPr txBox="1"/>
          <p:nvPr/>
        </p:nvSpPr>
        <p:spPr>
          <a:xfrm>
            <a:off x="9223154" y="3131012"/>
            <a:ext cx="1795434" cy="1600438"/>
          </a:xfrm>
          <a:custGeom>
            <a:avLst/>
            <a:gdLst>
              <a:gd name="csX0" fmla="*/ 0 w 1795434"/>
              <a:gd name="csY0" fmla="*/ 0 h 1600438"/>
              <a:gd name="csX1" fmla="*/ 1795434 w 1795434"/>
              <a:gd name="csY1" fmla="*/ 0 h 1600438"/>
              <a:gd name="csX2" fmla="*/ 1795434 w 1795434"/>
              <a:gd name="csY2" fmla="*/ 1600438 h 1600438"/>
              <a:gd name="csX3" fmla="*/ 0 w 1795434"/>
              <a:gd name="csY3" fmla="*/ 1600438 h 1600438"/>
              <a:gd name="csX4" fmla="*/ 0 w 1795434"/>
              <a:gd name="csY4" fmla="*/ 0 h 16004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795434" h="1600438" fill="none" extrusionOk="0">
                <a:moveTo>
                  <a:pt x="0" y="0"/>
                </a:moveTo>
                <a:cubicBezTo>
                  <a:pt x="587821" y="-22625"/>
                  <a:pt x="1569523" y="-159354"/>
                  <a:pt x="1795434" y="0"/>
                </a:cubicBezTo>
                <a:cubicBezTo>
                  <a:pt x="1939035" y="766058"/>
                  <a:pt x="1907807" y="1279021"/>
                  <a:pt x="1795434" y="1600438"/>
                </a:cubicBezTo>
                <a:cubicBezTo>
                  <a:pt x="1063502" y="1466375"/>
                  <a:pt x="691039" y="1745368"/>
                  <a:pt x="0" y="1600438"/>
                </a:cubicBezTo>
                <a:cubicBezTo>
                  <a:pt x="138624" y="1380596"/>
                  <a:pt x="-32521" y="241939"/>
                  <a:pt x="0" y="0"/>
                </a:cubicBezTo>
                <a:close/>
              </a:path>
              <a:path w="1795434" h="1600438" stroke="0" extrusionOk="0">
                <a:moveTo>
                  <a:pt x="0" y="0"/>
                </a:moveTo>
                <a:cubicBezTo>
                  <a:pt x="803332" y="154585"/>
                  <a:pt x="928624" y="-29777"/>
                  <a:pt x="1795434" y="0"/>
                </a:cubicBezTo>
                <a:cubicBezTo>
                  <a:pt x="1907325" y="700044"/>
                  <a:pt x="1849280" y="1108542"/>
                  <a:pt x="1795434" y="1600438"/>
                </a:cubicBezTo>
                <a:cubicBezTo>
                  <a:pt x="989499" y="1580112"/>
                  <a:pt x="682983" y="1533218"/>
                  <a:pt x="0" y="1600438"/>
                </a:cubicBezTo>
                <a:cubicBezTo>
                  <a:pt x="67591" y="865973"/>
                  <a:pt x="-123271" y="21449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Smart AIM: Decrease DKA hospital admissions by 5% for Type 1 Diabetics utilizing Hybrid Closed Loop pump by August 2025.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ECB640-6F27-B489-DC62-F5ADC118262C}"/>
              </a:ext>
            </a:extLst>
          </p:cNvPr>
          <p:cNvSpPr txBox="1"/>
          <p:nvPr/>
        </p:nvSpPr>
        <p:spPr>
          <a:xfrm>
            <a:off x="1173412" y="2524715"/>
            <a:ext cx="2849217" cy="1046440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Policies and Procedures</a:t>
            </a:r>
            <a:r>
              <a:rPr lang="en-US" sz="1200" b="1" dirty="0"/>
              <a:t>:</a:t>
            </a:r>
          </a:p>
          <a:p>
            <a:r>
              <a:rPr lang="en-US" sz="1200" dirty="0"/>
              <a:t>-Sick day rules were complicated, and families had a hard time following</a:t>
            </a:r>
          </a:p>
          <a:p>
            <a:r>
              <a:rPr lang="en-US" sz="1200" dirty="0"/>
              <a:t>-Insurance requiring lengthy PA process for Pump and CGM supplies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B1D15-3C0C-F0C0-15BD-F71D3E02B3C2}"/>
              </a:ext>
            </a:extLst>
          </p:cNvPr>
          <p:cNvSpPr txBox="1"/>
          <p:nvPr/>
        </p:nvSpPr>
        <p:spPr>
          <a:xfrm>
            <a:off x="4684973" y="2222132"/>
            <a:ext cx="2286000" cy="1415772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/>
              <a:t>Product</a:t>
            </a:r>
            <a:r>
              <a:rPr lang="en-US" sz="1200" b="1" dirty="0"/>
              <a:t>:</a:t>
            </a:r>
          </a:p>
          <a:p>
            <a:r>
              <a:rPr lang="en-US" sz="1200" dirty="0"/>
              <a:t>-Not being able to acquire supplies for insulin pump</a:t>
            </a:r>
          </a:p>
          <a:p>
            <a:r>
              <a:rPr lang="en-US" sz="1200" dirty="0"/>
              <a:t>-Connectivity issues with CGM and therefore pump not working</a:t>
            </a:r>
          </a:p>
          <a:p>
            <a:r>
              <a:rPr lang="en-US" sz="1200" dirty="0"/>
              <a:t>-Insertion site failure</a:t>
            </a:r>
          </a:p>
          <a:p>
            <a:r>
              <a:rPr lang="en-US" sz="1200" dirty="0"/>
              <a:t>-Pump malfunctioning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2968BF-F911-D53F-67C1-16554259A615}"/>
              </a:ext>
            </a:extLst>
          </p:cNvPr>
          <p:cNvSpPr txBox="1"/>
          <p:nvPr/>
        </p:nvSpPr>
        <p:spPr>
          <a:xfrm>
            <a:off x="2053148" y="4731450"/>
            <a:ext cx="2307590" cy="141577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/>
              <a:t>Process</a:t>
            </a:r>
            <a:r>
              <a:rPr lang="en-US" sz="1200" b="1" dirty="0"/>
              <a:t>:</a:t>
            </a:r>
          </a:p>
          <a:p>
            <a:r>
              <a:rPr lang="en-US" sz="1200" dirty="0"/>
              <a:t>-Families being educated by pump company, but not grasping troubleshooting techniques</a:t>
            </a:r>
          </a:p>
          <a:p>
            <a:r>
              <a:rPr lang="en-US" sz="1200" dirty="0"/>
              <a:t>- Two week follow up post pump start sometimes not happening in a timely manner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DAB2CB-6BFF-22E5-ED51-56330B8E967E}"/>
              </a:ext>
            </a:extLst>
          </p:cNvPr>
          <p:cNvCxnSpPr>
            <a:cxnSpLocks/>
          </p:cNvCxnSpPr>
          <p:nvPr/>
        </p:nvCxnSpPr>
        <p:spPr>
          <a:xfrm>
            <a:off x="3743699" y="3604352"/>
            <a:ext cx="480496" cy="485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F5AFF7-4067-DC0C-E333-735A573A84C7}"/>
              </a:ext>
            </a:extLst>
          </p:cNvPr>
          <p:cNvCxnSpPr>
            <a:cxnSpLocks/>
          </p:cNvCxnSpPr>
          <p:nvPr/>
        </p:nvCxnSpPr>
        <p:spPr>
          <a:xfrm>
            <a:off x="6810688" y="3699460"/>
            <a:ext cx="399449" cy="475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1077A9-1CF9-880F-B0F1-2150D62DC532}"/>
              </a:ext>
            </a:extLst>
          </p:cNvPr>
          <p:cNvCxnSpPr>
            <a:cxnSpLocks/>
          </p:cNvCxnSpPr>
          <p:nvPr/>
        </p:nvCxnSpPr>
        <p:spPr>
          <a:xfrm flipV="1">
            <a:off x="3645578" y="4146673"/>
            <a:ext cx="571803" cy="584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BAEECB-DBFD-7012-AE3F-777F664DC2DE}"/>
              </a:ext>
            </a:extLst>
          </p:cNvPr>
          <p:cNvCxnSpPr>
            <a:cxnSpLocks/>
          </p:cNvCxnSpPr>
          <p:nvPr/>
        </p:nvCxnSpPr>
        <p:spPr>
          <a:xfrm flipV="1">
            <a:off x="6753665" y="4184135"/>
            <a:ext cx="434616" cy="529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99289E3-208E-1263-AD4C-941874D52FB6}"/>
              </a:ext>
            </a:extLst>
          </p:cNvPr>
          <p:cNvSpPr txBox="1"/>
          <p:nvPr/>
        </p:nvSpPr>
        <p:spPr>
          <a:xfrm>
            <a:off x="4902366" y="4713198"/>
            <a:ext cx="2499874" cy="14773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/>
              <a:t>People</a:t>
            </a:r>
            <a:r>
              <a:rPr lang="en-US" b="1" dirty="0"/>
              <a:t>:</a:t>
            </a:r>
          </a:p>
          <a:p>
            <a:r>
              <a:rPr lang="en-US" sz="1200" dirty="0"/>
              <a:t>-Unable to follow sick day rules</a:t>
            </a:r>
          </a:p>
          <a:p>
            <a:r>
              <a:rPr lang="en-US" sz="1200" dirty="0"/>
              <a:t>- Unable to adhere to medical regimen</a:t>
            </a:r>
          </a:p>
          <a:p>
            <a:r>
              <a:rPr lang="en-US" sz="1200" dirty="0"/>
              <a:t>-Families having difficulty troubleshooting technology</a:t>
            </a:r>
          </a:p>
          <a:p>
            <a:r>
              <a:rPr lang="en-US" sz="1200" dirty="0"/>
              <a:t>-Not wearing device consistently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44D52BE-EE04-3541-AFEE-99F566C9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134"/>
            <a:ext cx="10515600" cy="1325563"/>
          </a:xfrm>
        </p:spPr>
        <p:txBody>
          <a:bodyPr/>
          <a:lstStyle/>
          <a:p>
            <a:r>
              <a:rPr lang="en-US" dirty="0"/>
              <a:t>Final QI Analysis; Possible future directions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A41C26-CFEC-2F5D-3692-BA341A3E72CE}"/>
              </a:ext>
            </a:extLst>
          </p:cNvPr>
          <p:cNvSpPr txBox="1"/>
          <p:nvPr/>
        </p:nvSpPr>
        <p:spPr>
          <a:xfrm>
            <a:off x="4711504" y="3667101"/>
            <a:ext cx="21966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Delay starting pump until 2 months of supplies 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A19FD7-A81B-DD1A-457B-60FEAF626E1B}"/>
              </a:ext>
            </a:extLst>
          </p:cNvPr>
          <p:cNvSpPr txBox="1"/>
          <p:nvPr/>
        </p:nvSpPr>
        <p:spPr>
          <a:xfrm>
            <a:off x="1225629" y="3599359"/>
            <a:ext cx="28492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Increase accessibility of sick day rules 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D183CB-3F71-5C92-366C-31F6F6E1724A}"/>
              </a:ext>
            </a:extLst>
          </p:cNvPr>
          <p:cNvSpPr txBox="1"/>
          <p:nvPr/>
        </p:nvSpPr>
        <p:spPr>
          <a:xfrm>
            <a:off x="2053147" y="6147222"/>
            <a:ext cx="2307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Improve insulin pump backup plan and pump education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4681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4D62-7164-3EF1-EF8E-14D4F4192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0F7381-0F5D-4522-38E9-EF0FF90AA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48523"/>
            <a:ext cx="7772400" cy="37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66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AA84DE4-D2AD-81C4-E387-F03FD254BF26}"/>
              </a:ext>
            </a:extLst>
          </p:cNvPr>
          <p:cNvGraphicFramePr>
            <a:graphicFrameLocks/>
          </p:cNvGraphicFramePr>
          <p:nvPr/>
        </p:nvGraphicFramePr>
        <p:xfrm>
          <a:off x="2053045" y="1084217"/>
          <a:ext cx="8085909" cy="4689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60874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154F835-916A-8397-01A9-47E4BB5D4BE4}"/>
              </a:ext>
            </a:extLst>
          </p:cNvPr>
          <p:cNvGraphicFramePr>
            <a:graphicFrameLocks/>
          </p:cNvGraphicFramePr>
          <p:nvPr/>
        </p:nvGraphicFramePr>
        <p:xfrm>
          <a:off x="1705075" y="1031965"/>
          <a:ext cx="8781849" cy="4794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34525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7B85A95-7183-28C2-7EC0-FB16195459F6}"/>
              </a:ext>
            </a:extLst>
          </p:cNvPr>
          <p:cNvGraphicFramePr>
            <a:graphicFrameLocks/>
          </p:cNvGraphicFramePr>
          <p:nvPr/>
        </p:nvGraphicFramePr>
        <p:xfrm>
          <a:off x="1899326" y="940526"/>
          <a:ext cx="8393347" cy="4750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5109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E6538-514E-1D32-BC80-68E9B92A8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4AFCBD-53FD-D847-58CC-6B96B475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7783" y="5281333"/>
            <a:ext cx="3844926" cy="20320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D2D9B7-392D-94F4-D354-D310A414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5DEF05-B149-A985-7235-AA0A7A0DF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207819"/>
            <a:ext cx="11268074" cy="980902"/>
          </a:xfrm>
        </p:spPr>
        <p:txBody>
          <a:bodyPr/>
          <a:lstStyle/>
          <a:p>
            <a:r>
              <a:rPr lang="en-US" dirty="0"/>
              <a:t>Fishbone Diagram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114B0B-6F4D-A07C-18BD-8272D5C08103}"/>
              </a:ext>
            </a:extLst>
          </p:cNvPr>
          <p:cNvSpPr/>
          <p:nvPr/>
        </p:nvSpPr>
        <p:spPr bwMode="auto">
          <a:xfrm>
            <a:off x="2668555" y="1754155"/>
            <a:ext cx="578498" cy="391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EB6C12-7A67-A216-551E-4A4FC083C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441" y="731520"/>
            <a:ext cx="8802825" cy="591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57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B7606B-A08C-547E-70CE-12B8A330CB78}"/>
              </a:ext>
            </a:extLst>
          </p:cNvPr>
          <p:cNvGraphicFramePr>
            <a:graphicFrameLocks/>
          </p:cNvGraphicFramePr>
          <p:nvPr/>
        </p:nvGraphicFramePr>
        <p:xfrm>
          <a:off x="1384663" y="783772"/>
          <a:ext cx="8854924" cy="5069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39560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731A841-604C-ED73-FF4D-39C7C8A7A8B5}"/>
              </a:ext>
            </a:extLst>
          </p:cNvPr>
          <p:cNvGraphicFramePr>
            <a:graphicFrameLocks/>
          </p:cNvGraphicFramePr>
          <p:nvPr/>
        </p:nvGraphicFramePr>
        <p:xfrm>
          <a:off x="1900238" y="917197"/>
          <a:ext cx="8391523" cy="5023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20650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5A540-5B7C-AB02-60A8-3884BDB57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87560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D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7C0422-BA26-51A3-3566-95174FF05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3C4A-C6D0-F032-88DA-F95F579EB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18" y="399761"/>
            <a:ext cx="10515600" cy="16303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br>
              <a:rPr lang="en-US" sz="2400">
                <a:solidFill>
                  <a:srgbClr val="79E5FA"/>
                </a:solidFill>
                <a:latin typeface="Arial Black"/>
              </a:rPr>
            </a:br>
            <a:r>
              <a:rPr lang="en-US" sz="6000">
                <a:solidFill>
                  <a:srgbClr val="79E5FA"/>
                </a:solidFill>
                <a:latin typeface="Montserrat Black"/>
              </a:rPr>
              <a:t>Section Header Here</a:t>
            </a:r>
            <a:br>
              <a:rPr lang="en-US" sz="6000">
                <a:solidFill>
                  <a:srgbClr val="79E5FA"/>
                </a:solidFill>
                <a:latin typeface="Montserrat Black"/>
              </a:rPr>
            </a:br>
            <a:r>
              <a:rPr lang="en-US" sz="2700" i="1">
                <a:solidFill>
                  <a:srgbClr val="79E5FA"/>
                </a:solidFill>
                <a:latin typeface="Montserrat"/>
              </a:rPr>
              <a:t>Subtitle Here</a:t>
            </a:r>
          </a:p>
          <a:p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493A8A-DA4D-93FE-986D-7522E5297BA1}"/>
              </a:ext>
            </a:extLst>
          </p:cNvPr>
          <p:cNvCxnSpPr/>
          <p:nvPr/>
        </p:nvCxnSpPr>
        <p:spPr>
          <a:xfrm flipV="1">
            <a:off x="886692" y="1364673"/>
            <a:ext cx="7737763" cy="13855"/>
          </a:xfrm>
          <a:prstGeom prst="straightConnector1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982C359-AB54-2659-93A6-DBBD498D05B5}"/>
              </a:ext>
            </a:extLst>
          </p:cNvPr>
          <p:cNvSpPr/>
          <p:nvPr/>
        </p:nvSpPr>
        <p:spPr>
          <a:xfrm>
            <a:off x="676750" y="502788"/>
            <a:ext cx="10843843" cy="58474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778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ADCC8E-737D-D75D-7ADA-30825A67426C}"/>
              </a:ext>
            </a:extLst>
          </p:cNvPr>
          <p:cNvSpPr txBox="1">
            <a:spLocks/>
          </p:cNvSpPr>
          <p:nvPr/>
        </p:nvSpPr>
        <p:spPr>
          <a:xfrm>
            <a:off x="2290781" y="3011094"/>
            <a:ext cx="7560148" cy="1011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i="1">
                <a:solidFill>
                  <a:srgbClr val="212D59"/>
                </a:solidFill>
                <a:latin typeface="Montserrat Black"/>
              </a:rPr>
              <a:t>Break</a:t>
            </a:r>
            <a:endParaRPr lang="en-US"/>
          </a:p>
          <a:p>
            <a:pPr algn="ctr">
              <a:lnSpc>
                <a:spcPct val="130000"/>
              </a:lnSpc>
            </a:pPr>
            <a:r>
              <a:rPr lang="en-US" sz="2400" i="1">
                <a:solidFill>
                  <a:srgbClr val="212D59"/>
                </a:solidFill>
                <a:latin typeface="Montserrat"/>
              </a:rPr>
              <a:t>Please return to Whitley Ballroom by 11:10 am</a:t>
            </a:r>
            <a:endParaRPr lang="en-US"/>
          </a:p>
          <a:p>
            <a:pPr algn="ctr">
              <a:lnSpc>
                <a:spcPct val="150000"/>
              </a:lnSpc>
            </a:pPr>
            <a:endParaRPr lang="en-US" sz="2400" i="1" dirty="0">
              <a:solidFill>
                <a:srgbClr val="212D59"/>
              </a:solidFill>
              <a:latin typeface="Montserrat"/>
            </a:endParaRPr>
          </a:p>
          <a:p>
            <a:pPr>
              <a:lnSpc>
                <a:spcPct val="150000"/>
              </a:lnSpc>
            </a:pPr>
            <a:endParaRPr lang="en-US">
              <a:solidFill>
                <a:schemeClr val="bg1"/>
              </a:solidFill>
              <a:latin typeface="Montserrat Black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5336A3E-DB85-EF9D-FD83-D25CAA7693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147" y="5408028"/>
            <a:ext cx="1432871" cy="9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6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8C9F81-F781-FBE7-FE5C-59CA449D3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C402C8-B2F2-2DED-99D4-03B9B346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Distribution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2D634-CC26-604F-8BB5-96FAFB87C0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1" y="1243806"/>
            <a:ext cx="6552043" cy="4370387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Internally via Survey Monkey Platform </a:t>
            </a:r>
          </a:p>
          <a:p>
            <a:pPr marL="685800" lvl="1" indent="-457200">
              <a:buAutoNum type="arabicPeriod"/>
            </a:pPr>
            <a:r>
              <a:rPr lang="en-US" dirty="0"/>
              <a:t>We sent out an email to adult endocrinology providers who regularly see diabetes patients .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Externally via Type I Diabetes Exchange </a:t>
            </a:r>
          </a:p>
          <a:p>
            <a:pPr marL="685800" lvl="1" indent="-457200">
              <a:buAutoNum type="arabicPeriod"/>
            </a:pPr>
            <a:r>
              <a:rPr lang="en-US" dirty="0"/>
              <a:t>Sent out email to T1D Exchange collaborative</a:t>
            </a:r>
          </a:p>
          <a:p>
            <a:pPr marL="685800" lvl="1" indent="-457200">
              <a:buAutoNum type="arabicPeriod"/>
            </a:pPr>
            <a:r>
              <a:rPr lang="en-US" b="0" dirty="0">
                <a:solidFill>
                  <a:schemeClr val="tx1"/>
                </a:solidFill>
              </a:rPr>
              <a:t>Used flyer with QR code at the November Learning Sessions</a:t>
            </a:r>
          </a:p>
          <a:p>
            <a:pPr marL="685800" lvl="1" indent="-457200">
              <a:buAutoNum type="arabicPeriod"/>
            </a:pPr>
            <a:endParaRPr lang="en-US" dirty="0"/>
          </a:p>
          <a:p>
            <a:pPr marL="685800" lvl="1" indent="-457200">
              <a:buAutoNum type="arabicPeriod"/>
            </a:pP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C5D6203-B502-59FB-EA9D-279DD8A98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004" y="206374"/>
            <a:ext cx="4900932" cy="644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0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021A54-F09F-5DA5-5F29-6D45E672B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40460A-19FB-3FA7-9224-137AA2ABB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BE2F86-77C8-4EFF-393A-EC5AA41F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317910"/>
            <a:ext cx="11268074" cy="513363"/>
          </a:xfrm>
        </p:spPr>
        <p:txBody>
          <a:bodyPr/>
          <a:lstStyle/>
          <a:p>
            <a:r>
              <a:rPr lang="en-US" dirty="0"/>
              <a:t>Survey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63334D-8D13-E991-9FC4-18BCB942CAC1}"/>
              </a:ext>
            </a:extLst>
          </p:cNvPr>
          <p:cNvSpPr txBox="1"/>
          <p:nvPr/>
        </p:nvSpPr>
        <p:spPr>
          <a:xfrm>
            <a:off x="461962" y="919956"/>
            <a:ext cx="11342111" cy="5094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Sick Day Management PI Questionnaire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Sick patient Case :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35-year-old female presents with history of Type 1 DM x20 years. Calls clinic for advice on pump management ; developed sore throat , nasal congestion, fever x2 days, tested positive for COVOD today. Blood sugars have been in the 200-250 range despite frequent corrections.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Scenario 1: Tandem t:slim X2 with Control IQ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 is on Tandem t:slim X2 with Control IQ. Target 110, CHO 7, ISF 30, TDD 40 units. Has backup Lantus at home.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would you advise ?</a:t>
            </a:r>
          </a:p>
          <a:p>
            <a:pPr marL="342900" lvl="0" indent="-342900">
              <a:buAutoNum type="alphaUcPeriod"/>
            </a:pPr>
            <a:r>
              <a:rPr lang="en-US" dirty="0"/>
              <a:t>Switch to manual mode, increase basal rates by 20%.</a:t>
            </a:r>
          </a:p>
          <a:p>
            <a:pPr marL="342900" lvl="0" indent="-342900">
              <a:buAutoNum type="alphaUcPeriod"/>
            </a:pPr>
            <a:r>
              <a:rPr lang="en-US" dirty="0"/>
              <a:t>Switch to SC injections for the next 2-3 days.</a:t>
            </a:r>
          </a:p>
          <a:p>
            <a:pPr marL="342900" lvl="0" indent="-342900">
              <a:buAutoNum type="alphaUcPeriod"/>
            </a:pPr>
            <a:r>
              <a:rPr lang="en-US" dirty="0"/>
              <a:t>Continue auto mode, take 10 units of Lantus in addition to the pump.</a:t>
            </a:r>
          </a:p>
          <a:p>
            <a:pPr marL="342900" lvl="0" indent="-342900">
              <a:buAutoNum type="alphaUcPeriod"/>
            </a:pPr>
            <a:r>
              <a:rPr lang="en-US" dirty="0"/>
              <a:t>Continue auto mode, change carb ratio to 5 and ISF to 20.</a:t>
            </a:r>
          </a:p>
          <a:p>
            <a:pPr marL="342900" lvl="0" indent="-342900">
              <a:buAutoNum type="alphaUcPeriod"/>
            </a:pPr>
            <a:r>
              <a:rPr lang="en-US" dirty="0"/>
              <a:t>Other</a:t>
            </a:r>
          </a:p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597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2011CC-3EB6-4538-29FB-4B8C46EA1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F28FDD-414F-A550-333F-1890AF38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7E3214-28F6-AEA1-A356-296C307C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– Tandem </a:t>
            </a:r>
          </a:p>
        </p:txBody>
      </p:sp>
      <p:pic>
        <p:nvPicPr>
          <p:cNvPr id="11" name="Picture 10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2A77CE98-F14C-8C81-25D0-C79D0C268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72" y="1009984"/>
            <a:ext cx="10397170" cy="5138370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BA2B5CC-EB20-1153-B56F-932A2A620031}"/>
              </a:ext>
            </a:extLst>
          </p:cNvPr>
          <p:cNvSpPr txBox="1">
            <a:spLocks/>
          </p:cNvSpPr>
          <p:nvPr/>
        </p:nvSpPr>
        <p:spPr>
          <a:xfrm>
            <a:off x="7502816" y="6343650"/>
            <a:ext cx="3844926" cy="20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0" algn="ctr" defTabSz="4572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The number of survey responses n = 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B7012-3986-E318-5DF0-19034A20D5DD}"/>
              </a:ext>
            </a:extLst>
          </p:cNvPr>
          <p:cNvSpPr txBox="1"/>
          <p:nvPr/>
        </p:nvSpPr>
        <p:spPr>
          <a:xfrm>
            <a:off x="4994123" y="214245"/>
            <a:ext cx="6902313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 is on Tandem t:slim X2 with Control IQ. Target 110, CHO 7, ISF 30, TDD 40 units. Has backup Lantus at home. What would you advise ?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2375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1D Exchange Annual Meeting Template 2015">
  <a:themeElements>
    <a:clrScheme name="T1D Exchange">
      <a:dk1>
        <a:srgbClr val="000000"/>
      </a:dk1>
      <a:lt1>
        <a:srgbClr val="FFFFFF"/>
      </a:lt1>
      <a:dk2>
        <a:srgbClr val="3B3B3B"/>
      </a:dk2>
      <a:lt2>
        <a:srgbClr val="FFFFFF"/>
      </a:lt2>
      <a:accent1>
        <a:srgbClr val="B1DFE0"/>
      </a:accent1>
      <a:accent2>
        <a:srgbClr val="7FD0D9"/>
      </a:accent2>
      <a:accent3>
        <a:srgbClr val="18A1AB"/>
      </a:accent3>
      <a:accent4>
        <a:srgbClr val="47606D"/>
      </a:accent4>
      <a:accent5>
        <a:srgbClr val="FEE0CE"/>
      </a:accent5>
      <a:accent6>
        <a:srgbClr val="AFCFFF"/>
      </a:accent6>
      <a:hlink>
        <a:srgbClr val="056BD1"/>
      </a:hlink>
      <a:folHlink>
        <a:srgbClr val="056BD1"/>
      </a:folHlink>
    </a:clrScheme>
    <a:fontScheme name="T1D Exchange">
      <a:majorFont>
        <a:latin typeface="Hind"/>
        <a:ea typeface="Helvetica"/>
        <a:cs typeface="Helvetica"/>
      </a:majorFont>
      <a:minorFont>
        <a:latin typeface="Hind"/>
        <a:ea typeface="Calibri"/>
        <a:cs typeface="Calibri"/>
      </a:minorFont>
    </a:fontScheme>
    <a:fmtScheme name="1_T1D Exchange Annual Meeting Template 201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7616E"/>
            </a:solidFill>
            <a:effectLst/>
            <a:uFillTx/>
            <a:latin typeface="Hind Regular"/>
            <a:ea typeface="Hind Regular"/>
            <a:cs typeface="Hind Regular"/>
            <a:sym typeface="Hin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696F70"/>
            </a:solidFill>
            <a:effectLst/>
            <a:uFillTx/>
            <a:latin typeface="Hind Bold"/>
            <a:ea typeface="Hind Bold"/>
            <a:cs typeface="Hind Bold"/>
            <a:sym typeface="Hin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V10 Board Strategy Deck -7-2-19 for HCT.pptx" id="{5A3BD3B1-7070-4C8A-BA64-3133C20ECFD6}" vid="{F9FCAB9D-214E-44ED-B3AF-DB97B0F3FDE5}"/>
    </a:ext>
  </a:extLst>
</a:theme>
</file>

<file path=ppt/theme/theme2.xml><?xml version="1.0" encoding="utf-8"?>
<a:theme xmlns:a="http://schemas.openxmlformats.org/drawingml/2006/main" name="Stanford Medicine">
  <a:themeElements>
    <a:clrScheme name="Stanford Medicine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8C1515"/>
      </a:accent1>
      <a:accent2>
        <a:srgbClr val="5F574F"/>
      </a:accent2>
      <a:accent3>
        <a:srgbClr val="7F7776"/>
      </a:accent3>
      <a:accent4>
        <a:srgbClr val="DAD7CB"/>
      </a:accent4>
      <a:accent5>
        <a:srgbClr val="E9E8E6"/>
      </a:accent5>
      <a:accent6>
        <a:srgbClr val="F8F7F5"/>
      </a:accent6>
      <a:hlink>
        <a:srgbClr val="0563C1"/>
      </a:hlink>
      <a:folHlink>
        <a:srgbClr val="954F7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182880" tIns="0" rIns="18288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600"/>
          </a:spcAft>
          <a:defRPr sz="1800">
            <a:solidFill>
              <a:schemeClr val="bg1"/>
            </a:solidFill>
          </a:defRPr>
        </a:defPPr>
      </a:lstStyle>
    </a:spDef>
    <a:txDef>
      <a:spPr>
        <a:noFill/>
      </a:spPr>
      <a:bodyPr wrap="square" lIns="0" tIns="0" rIns="0" bIns="0" rtlCol="0">
        <a:normAutofit/>
      </a:bodyPr>
      <a:lstStyle>
        <a:defPPr marL="0" indent="0" algn="l">
          <a:lnSpc>
            <a:spcPct val="100000"/>
          </a:lnSpc>
          <a:spcAft>
            <a:spcPts val="0"/>
          </a:spcAft>
          <a:buFontTx/>
          <a:buNone/>
          <a:tabLst/>
          <a:defRPr sz="1600" b="0" i="0">
            <a:solidFill>
              <a:schemeClr val="tx1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om_ppt_16x9_220223" id="{2839660E-9FE9-314A-9409-3954A02071E8}" vid="{2D6F2D04-3A4A-6247-8169-82714B4AAFDB}"/>
    </a:ext>
  </a:extLst>
</a:theme>
</file>

<file path=ppt/theme/theme3.xml><?xml version="1.0" encoding="utf-8"?>
<a:theme xmlns:a="http://schemas.openxmlformats.org/drawingml/2006/main" name="Office Theme">
  <a:themeElements>
    <a:clrScheme name="UC Davis Health">
      <a:dk1>
        <a:srgbClr val="1A3F68"/>
      </a:dk1>
      <a:lt1>
        <a:srgbClr val="FFFFFF"/>
      </a:lt1>
      <a:dk2>
        <a:srgbClr val="4C6988"/>
      </a:dk2>
      <a:lt2>
        <a:srgbClr val="F4E4B4"/>
      </a:lt2>
      <a:accent1>
        <a:srgbClr val="DEAA00"/>
      </a:accent1>
      <a:accent2>
        <a:srgbClr val="008FA8"/>
      </a:accent2>
      <a:accent3>
        <a:srgbClr val="682665"/>
      </a:accent3>
      <a:accent4>
        <a:srgbClr val="AB1D2C"/>
      </a:accent4>
      <a:accent5>
        <a:srgbClr val="F18A20"/>
      </a:accent5>
      <a:accent6>
        <a:srgbClr val="565659"/>
      </a:accent6>
      <a:hlink>
        <a:srgbClr val="221F21"/>
      </a:hlink>
      <a:folHlink>
        <a:srgbClr val="80828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64" charset="0"/>
            <a:ea typeface="ＭＳ Ｐゴシック" pitchFamily="64" charset="-128"/>
            <a:cs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64" charset="0"/>
            <a:ea typeface="ＭＳ Ｐゴシック" pitchFamily="64" charset="-128"/>
            <a:cs typeface="ＭＳ Ｐゴシック" pitchFamily="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F1EBAEFD-4612-4087-AAEF-6F2DDE7DEACA}" vid="{153F9B6F-F748-4615-93B1-EF08A88CDB0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6cb74e-9669-4fd8-87b3-351e3976c142">
      <Terms xmlns="http://schemas.microsoft.com/office/infopath/2007/PartnerControls"/>
    </lcf76f155ced4ddcb4097134ff3c332f>
    <TaxCatchAll xmlns="2f7b054f-be38-41d2-978f-3d651b98064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4B7EC0BF2544418F02C0F48049A820" ma:contentTypeVersion="20" ma:contentTypeDescription="Create a new document." ma:contentTypeScope="" ma:versionID="18810cc4c55cb84b30f10de76771b1be">
  <xsd:schema xmlns:xsd="http://www.w3.org/2001/XMLSchema" xmlns:xs="http://www.w3.org/2001/XMLSchema" xmlns:p="http://schemas.microsoft.com/office/2006/metadata/properties" xmlns:ns2="626cb74e-9669-4fd8-87b3-351e3976c142" xmlns:ns3="2f7b054f-be38-41d2-978f-3d651b980644" targetNamespace="http://schemas.microsoft.com/office/2006/metadata/properties" ma:root="true" ma:fieldsID="54ec4579b3dec1060686673f2321ce88" ns2:_="" ns3:_="">
    <xsd:import namespace="626cb74e-9669-4fd8-87b3-351e3976c142"/>
    <xsd:import namespace="2f7b054f-be38-41d2-978f-3d651b9806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6cb74e-9669-4fd8-87b3-351e3976c1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5708ab6-8f93-4a47-82a9-702180f09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7b054f-be38-41d2-978f-3d651b98064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4988c3-2911-4884-b1bb-ab625c693b77}" ma:internalName="TaxCatchAll" ma:showField="CatchAllData" ma:web="2f7b054f-be38-41d2-978f-3d651b9806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0A560D-494F-40C2-A51C-81ADB3A92B1C}">
  <ds:schemaRefs>
    <ds:schemaRef ds:uri="http://schemas.microsoft.com/office/2006/metadata/properties"/>
    <ds:schemaRef ds:uri="http://schemas.microsoft.com/office/infopath/2007/PartnerControls"/>
    <ds:schemaRef ds:uri="626cb74e-9669-4fd8-87b3-351e3976c142"/>
    <ds:schemaRef ds:uri="2f7b054f-be38-41d2-978f-3d651b980644"/>
  </ds:schemaRefs>
</ds:datastoreItem>
</file>

<file path=customXml/itemProps2.xml><?xml version="1.0" encoding="utf-8"?>
<ds:datastoreItem xmlns:ds="http://schemas.openxmlformats.org/officeDocument/2006/customXml" ds:itemID="{80A779B5-68EE-4339-BD35-CB2BCD1EC5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045444-E339-4ED7-9B6E-6C8BEB345C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6cb74e-9669-4fd8-87b3-351e3976c142"/>
    <ds:schemaRef ds:uri="2f7b054f-be38-41d2-978f-3d651b9806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63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1_T1D Exchange Annual Meeting Template 2015</vt:lpstr>
      <vt:lpstr>Stanford Medicine</vt:lpstr>
      <vt:lpstr>Office Theme</vt:lpstr>
      <vt:lpstr>Blank Presentation</vt:lpstr>
      <vt:lpstr>Office Theme</vt:lpstr>
      <vt:lpstr>Custom Design</vt:lpstr>
      <vt:lpstr>office theme</vt:lpstr>
      <vt:lpstr>PowerPoint Presentation</vt:lpstr>
      <vt:lpstr>Sick Day Management Protocols for Patients on AIDs (Automated Insulin Delivery Systems) to Reduce Messages Sent to Providers</vt:lpstr>
      <vt:lpstr>Current Problem</vt:lpstr>
      <vt:lpstr>Aim Statement </vt:lpstr>
      <vt:lpstr>Process Map </vt:lpstr>
      <vt:lpstr>Fishbone Diagram </vt:lpstr>
      <vt:lpstr>Survey Distribution</vt:lpstr>
      <vt:lpstr>Survey</vt:lpstr>
      <vt:lpstr>Data Analysis – Tandem </vt:lpstr>
      <vt:lpstr>Survey Cont’d</vt:lpstr>
      <vt:lpstr>Data Analysis – Omnipod 5</vt:lpstr>
      <vt:lpstr>Survey Cont’d</vt:lpstr>
      <vt:lpstr>Data Analysis – Medtronic </vt:lpstr>
      <vt:lpstr>Survey Cont’d</vt:lpstr>
      <vt:lpstr>Data Analysis – iLet</vt:lpstr>
      <vt:lpstr>Limitations and Future Directions </vt:lpstr>
      <vt:lpstr>   The draft pump specific sick day management protocol</vt:lpstr>
      <vt:lpstr>   A record of the patient’s most recent sick-day insulin pump settings and management recommendations provided during the previous illness episode.</vt:lpstr>
      <vt:lpstr>Thank you!</vt:lpstr>
      <vt:lpstr>PowerPoint Presentation</vt:lpstr>
      <vt:lpstr>Having Your Back(up): Implementing Safety Nets for Insulin Pump Failures</vt:lpstr>
      <vt:lpstr>Background</vt:lpstr>
      <vt:lpstr>Insulin Pump Safety</vt:lpstr>
      <vt:lpstr>Retrospective Chart Review</vt:lpstr>
      <vt:lpstr>PowerPoint Presentation</vt:lpstr>
      <vt:lpstr>Survey to Adult Endocrinology Providers</vt:lpstr>
      <vt:lpstr>Intervention: EII for Pump Settings &amp; BUP</vt:lpstr>
      <vt:lpstr>Intervention: Step-By-Step Guides in Provider Workspaces</vt:lpstr>
      <vt:lpstr>Change in BUP Documentation and EII Use Post-Intervention</vt:lpstr>
      <vt:lpstr>Next Steps</vt:lpstr>
      <vt:lpstr>Takeaways</vt:lpstr>
      <vt:lpstr>PowerPoint Presentation</vt:lpstr>
      <vt:lpstr>PowerPoint Presentation</vt:lpstr>
      <vt:lpstr>PowerPoint Presentation</vt:lpstr>
      <vt:lpstr>PowerPoint Presentation</vt:lpstr>
      <vt:lpstr>Fishbone Diagram (Ankle-Brachial Index)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Quality Improvement Analysis of Sick Day Rule Updates on DKA Admissions in Children With Type 1 Diabetes Using Hybrid Closed-Loop Insulin Pumps </vt:lpstr>
      <vt:lpstr>Population Demographics</vt:lpstr>
      <vt:lpstr>Initial QI Analysis </vt:lpstr>
      <vt:lpstr>PowerPoint Presentation</vt:lpstr>
      <vt:lpstr>Design</vt:lpstr>
      <vt:lpstr>PDSA Cycle 1</vt:lpstr>
      <vt:lpstr>Results</vt:lpstr>
      <vt:lpstr>Results</vt:lpstr>
      <vt:lpstr>Results</vt:lpstr>
      <vt:lpstr>Discussion</vt:lpstr>
      <vt:lpstr>PDSA Cycle 1</vt:lpstr>
      <vt:lpstr>Final QI Analysis; Possible future directions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Section Header Here Subtitle Here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26</cp:revision>
  <dcterms:created xsi:type="dcterms:W3CDTF">2025-10-30T20:41:41Z</dcterms:created>
  <dcterms:modified xsi:type="dcterms:W3CDTF">2025-11-10T02:31:36Z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0x010100B84B7EC0BF2544418F02C0F48049A820</vt:lpwstr>
  </property>
  <property fmtid="{D5CDD505-2E9C-101B-9397-08002B2CF9AE}" pid="3" name="MediaServiceImageTags">
    <vt:lpwstr/>
  </property>
</Properties>
</file>