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2" r:id="rId4"/>
    <p:sldMasterId id="2147483660" r:id="rId5"/>
    <p:sldMasterId id="2147483678" r:id="rId6"/>
    <p:sldMasterId id="2147483648" r:id="rId7"/>
    <p:sldMasterId id="2147483831" r:id="rId8"/>
    <p:sldMasterId id="2147483868" r:id="rId9"/>
    <p:sldMasterId id="2147483870" r:id="rId10"/>
  </p:sldMasterIdLst>
  <p:notesMasterIdLst>
    <p:notesMasterId r:id="rId57"/>
  </p:notesMasterIdLst>
  <p:sldIdLst>
    <p:sldId id="703" r:id="rId11"/>
    <p:sldId id="303" r:id="rId12"/>
    <p:sldId id="307" r:id="rId13"/>
    <p:sldId id="304" r:id="rId14"/>
    <p:sldId id="302" r:id="rId15"/>
    <p:sldId id="312" r:id="rId16"/>
    <p:sldId id="1008" r:id="rId17"/>
    <p:sldId id="305" r:id="rId18"/>
    <p:sldId id="1009" r:id="rId19"/>
    <p:sldId id="1011" r:id="rId20"/>
    <p:sldId id="313" r:id="rId21"/>
    <p:sldId id="1010" r:id="rId22"/>
    <p:sldId id="1595" r:id="rId23"/>
    <p:sldId id="256" r:id="rId24"/>
    <p:sldId id="266" r:id="rId25"/>
    <p:sldId id="268" r:id="rId26"/>
    <p:sldId id="269" r:id="rId27"/>
    <p:sldId id="259" r:id="rId28"/>
    <p:sldId id="260" r:id="rId29"/>
    <p:sldId id="270" r:id="rId30"/>
    <p:sldId id="275" r:id="rId31"/>
    <p:sldId id="267" r:id="rId32"/>
    <p:sldId id="271" r:id="rId33"/>
    <p:sldId id="1596" r:id="rId34"/>
    <p:sldId id="3140" r:id="rId35"/>
    <p:sldId id="3142" r:id="rId36"/>
    <p:sldId id="3143" r:id="rId37"/>
    <p:sldId id="3145" r:id="rId38"/>
    <p:sldId id="3146" r:id="rId39"/>
    <p:sldId id="3147" r:id="rId40"/>
    <p:sldId id="3148" r:id="rId41"/>
    <p:sldId id="3149" r:id="rId42"/>
    <p:sldId id="261" r:id="rId43"/>
    <p:sldId id="1598" r:id="rId44"/>
    <p:sldId id="532" r:id="rId45"/>
    <p:sldId id="531" r:id="rId46"/>
    <p:sldId id="563" r:id="rId47"/>
    <p:sldId id="581" r:id="rId48"/>
    <p:sldId id="593" r:id="rId49"/>
    <p:sldId id="594" r:id="rId50"/>
    <p:sldId id="595" r:id="rId51"/>
    <p:sldId id="596" r:id="rId52"/>
    <p:sldId id="591" r:id="rId53"/>
    <p:sldId id="586" r:id="rId54"/>
    <p:sldId id="1599" r:id="rId55"/>
    <p:sldId id="2141411499"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B8B6A0-093F-E36E-30CA-9937046A60DB}" v="20" dt="2025-11-10T15:08:30.784"/>
    <p1510:client id="{B876DEF7-7454-D7C5-77CC-E7BDE01FA026}" v="1" dt="2025-11-10T02:27:49.3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viewProps" Target="view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notesMaster" Target="notesMasters/notesMaster1.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ire Rainey" userId="S::crainey@t1dexchange.org::c66522fd-7f79-4e4b-9477-0af3b7aa6656" providerId="AD" clId="Web-{5150585C-3F73-9EEB-386C-C08EA437BFA7}"/>
    <pc:docChg chg="addSld delSld modSld addMainMaster">
      <pc:chgData name="Claire Rainey" userId="S::crainey@t1dexchange.org::c66522fd-7f79-4e4b-9477-0af3b7aa6656" providerId="AD" clId="Web-{5150585C-3F73-9EEB-386C-C08EA437BFA7}" dt="2025-10-30T20:41:51.565" v="12"/>
      <pc:docMkLst>
        <pc:docMk/>
      </pc:docMkLst>
      <pc:sldChg chg="modSp add">
        <pc:chgData name="Claire Rainey" userId="S::crainey@t1dexchange.org::c66522fd-7f79-4e4b-9477-0af3b7aa6656" providerId="AD" clId="Web-{5150585C-3F73-9EEB-386C-C08EA437BFA7}" dt="2025-10-30T20:41:13.502" v="9" actId="20577"/>
        <pc:sldMkLst>
          <pc:docMk/>
          <pc:sldMk cId="3329208454" sldId="703"/>
        </pc:sldMkLst>
        <pc:spChg chg="mod">
          <ac:chgData name="Claire Rainey" userId="S::crainey@t1dexchange.org::c66522fd-7f79-4e4b-9477-0af3b7aa6656" providerId="AD" clId="Web-{5150585C-3F73-9EEB-386C-C08EA437BFA7}" dt="2025-10-30T20:41:13.502" v="9" actId="20577"/>
          <ac:spMkLst>
            <pc:docMk/>
            <pc:sldMk cId="3329208454" sldId="703"/>
            <ac:spMk id="8" creationId="{6061F7A1-CFF8-D342-A9AF-5CB080C98BD0}"/>
          </ac:spMkLst>
        </pc:spChg>
      </pc:sldChg>
      <pc:sldMasterChg chg="add addSldLayout">
        <pc:chgData name="Claire Rainey" userId="S::crainey@t1dexchange.org::c66522fd-7f79-4e4b-9477-0af3b7aa6656" providerId="AD" clId="Web-{5150585C-3F73-9EEB-386C-C08EA437BFA7}" dt="2025-10-30T20:40:37.798" v="0"/>
        <pc:sldMasterMkLst>
          <pc:docMk/>
          <pc:sldMasterMk cId="297052780" sldId="2147483862"/>
        </pc:sldMasterMkLst>
        <pc:sldLayoutChg chg="add">
          <pc:chgData name="Claire Rainey" userId="S::crainey@t1dexchange.org::c66522fd-7f79-4e4b-9477-0af3b7aa6656" providerId="AD" clId="Web-{5150585C-3F73-9EEB-386C-C08EA437BFA7}" dt="2025-10-30T20:40:37.798" v="0"/>
          <pc:sldLayoutMkLst>
            <pc:docMk/>
            <pc:sldMasterMk cId="297052780" sldId="2147483862"/>
            <pc:sldLayoutMk cId="1484069995" sldId="2147483855"/>
          </pc:sldLayoutMkLst>
        </pc:sldLayoutChg>
        <pc:sldLayoutChg chg="add">
          <pc:chgData name="Claire Rainey" userId="S::crainey@t1dexchange.org::c66522fd-7f79-4e4b-9477-0af3b7aa6656" providerId="AD" clId="Web-{5150585C-3F73-9EEB-386C-C08EA437BFA7}" dt="2025-10-30T20:40:37.798" v="0"/>
          <pc:sldLayoutMkLst>
            <pc:docMk/>
            <pc:sldMasterMk cId="297052780" sldId="2147483862"/>
            <pc:sldLayoutMk cId="3750089566" sldId="2147483861"/>
          </pc:sldLayoutMkLst>
        </pc:sldLayoutChg>
        <pc:sldLayoutChg chg="add">
          <pc:chgData name="Claire Rainey" userId="S::crainey@t1dexchange.org::c66522fd-7f79-4e4b-9477-0af3b7aa6656" providerId="AD" clId="Web-{5150585C-3F73-9EEB-386C-C08EA437BFA7}" dt="2025-10-30T20:40:37.798" v="0"/>
          <pc:sldLayoutMkLst>
            <pc:docMk/>
            <pc:sldMasterMk cId="297052780" sldId="2147483862"/>
            <pc:sldLayoutMk cId="1062317506" sldId="2147483864"/>
          </pc:sldLayoutMkLst>
        </pc:sldLayoutChg>
      </pc:sldMasterChg>
    </pc:docChg>
  </pc:docChgLst>
  <pc:docChgLst>
    <pc:chgData name="Claire Rainey" userId="S::crainey@t1dexchange.org::c66522fd-7f79-4e4b-9477-0af3b7aa6656" providerId="AD" clId="Web-{B876DEF7-7454-D7C5-77CC-E7BDE01FA026}"/>
    <pc:docChg chg="addSld">
      <pc:chgData name="Claire Rainey" userId="S::crainey@t1dexchange.org::c66522fd-7f79-4e4b-9477-0af3b7aa6656" providerId="AD" clId="Web-{B876DEF7-7454-D7C5-77CC-E7BDE01FA026}" dt="2025-11-10T02:27:49.368" v="0"/>
      <pc:docMkLst>
        <pc:docMk/>
      </pc:docMkLst>
      <pc:sldChg chg="add">
        <pc:chgData name="Claire Rainey" userId="S::crainey@t1dexchange.org::c66522fd-7f79-4e4b-9477-0af3b7aa6656" providerId="AD" clId="Web-{B876DEF7-7454-D7C5-77CC-E7BDE01FA026}" dt="2025-11-10T02:27:49.368" v="0"/>
        <pc:sldMkLst>
          <pc:docMk/>
          <pc:sldMk cId="3447567435" sldId="2141411499"/>
        </pc:sldMkLst>
      </pc:sldChg>
    </pc:docChg>
  </pc:docChgLst>
  <pc:docChgLst>
    <pc:chgData name="Claire Rainey" userId="S::crainey@t1dexchange.org::c66522fd-7f79-4e4b-9477-0af3b7aa6656" providerId="AD" clId="Web-{0EB8B6A0-093F-E36E-30CA-9937046A60DB}"/>
    <pc:docChg chg="addSld delSld">
      <pc:chgData name="Claire Rainey" userId="S::crainey@t1dexchange.org::c66522fd-7f79-4e4b-9477-0af3b7aa6656" providerId="AD" clId="Web-{0EB8B6A0-093F-E36E-30CA-9937046A60DB}" dt="2025-11-10T15:08:30.784" v="19"/>
      <pc:docMkLst>
        <pc:docMk/>
      </pc:docMkLst>
      <pc:sldChg chg="add del">
        <pc:chgData name="Claire Rainey" userId="S::crainey@t1dexchange.org::c66522fd-7f79-4e4b-9477-0af3b7aa6656" providerId="AD" clId="Web-{0EB8B6A0-093F-E36E-30CA-9937046A60DB}" dt="2025-11-10T15:08:28.190" v="10"/>
        <pc:sldMkLst>
          <pc:docMk/>
          <pc:sldMk cId="0" sldId="256"/>
        </pc:sldMkLst>
      </pc:sldChg>
      <pc:sldChg chg="add del">
        <pc:chgData name="Claire Rainey" userId="S::crainey@t1dexchange.org::c66522fd-7f79-4e4b-9477-0af3b7aa6656" providerId="AD" clId="Web-{0EB8B6A0-093F-E36E-30CA-9937046A60DB}" dt="2025-11-10T15:08:29.424" v="14"/>
        <pc:sldMkLst>
          <pc:docMk/>
          <pc:sldMk cId="2077221798" sldId="259"/>
        </pc:sldMkLst>
      </pc:sldChg>
      <pc:sldChg chg="add del">
        <pc:chgData name="Claire Rainey" userId="S::crainey@t1dexchange.org::c66522fd-7f79-4e4b-9477-0af3b7aa6656" providerId="AD" clId="Web-{0EB8B6A0-093F-E36E-30CA-9937046A60DB}" dt="2025-11-10T15:08:29.784" v="15"/>
        <pc:sldMkLst>
          <pc:docMk/>
          <pc:sldMk cId="2868874570" sldId="260"/>
        </pc:sldMkLst>
      </pc:sldChg>
      <pc:sldChg chg="add del">
        <pc:chgData name="Claire Rainey" userId="S::crainey@t1dexchange.org::c66522fd-7f79-4e4b-9477-0af3b7aa6656" providerId="AD" clId="Web-{0EB8B6A0-093F-E36E-30CA-9937046A60DB}" dt="2025-11-10T15:08:28.471" v="11"/>
        <pc:sldMkLst>
          <pc:docMk/>
          <pc:sldMk cId="3607768935" sldId="266"/>
        </pc:sldMkLst>
      </pc:sldChg>
      <pc:sldChg chg="add del">
        <pc:chgData name="Claire Rainey" userId="S::crainey@t1dexchange.org::c66522fd-7f79-4e4b-9477-0af3b7aa6656" providerId="AD" clId="Web-{0EB8B6A0-093F-E36E-30CA-9937046A60DB}" dt="2025-11-10T15:08:30.518" v="18"/>
        <pc:sldMkLst>
          <pc:docMk/>
          <pc:sldMk cId="1339823747" sldId="267"/>
        </pc:sldMkLst>
      </pc:sldChg>
      <pc:sldChg chg="add del">
        <pc:chgData name="Claire Rainey" userId="S::crainey@t1dexchange.org::c66522fd-7f79-4e4b-9477-0af3b7aa6656" providerId="AD" clId="Web-{0EB8B6A0-093F-E36E-30CA-9937046A60DB}" dt="2025-11-10T15:08:28.737" v="12"/>
        <pc:sldMkLst>
          <pc:docMk/>
          <pc:sldMk cId="2060260733" sldId="268"/>
        </pc:sldMkLst>
      </pc:sldChg>
      <pc:sldChg chg="add del">
        <pc:chgData name="Claire Rainey" userId="S::crainey@t1dexchange.org::c66522fd-7f79-4e4b-9477-0af3b7aa6656" providerId="AD" clId="Web-{0EB8B6A0-093F-E36E-30CA-9937046A60DB}" dt="2025-11-10T15:08:29.128" v="13"/>
        <pc:sldMkLst>
          <pc:docMk/>
          <pc:sldMk cId="1503341305" sldId="269"/>
        </pc:sldMkLst>
      </pc:sldChg>
      <pc:sldChg chg="add del">
        <pc:chgData name="Claire Rainey" userId="S::crainey@t1dexchange.org::c66522fd-7f79-4e4b-9477-0af3b7aa6656" providerId="AD" clId="Web-{0EB8B6A0-093F-E36E-30CA-9937046A60DB}" dt="2025-11-10T15:08:30.003" v="16"/>
        <pc:sldMkLst>
          <pc:docMk/>
          <pc:sldMk cId="3289052893" sldId="270"/>
        </pc:sldMkLst>
      </pc:sldChg>
      <pc:sldChg chg="add del">
        <pc:chgData name="Claire Rainey" userId="S::crainey@t1dexchange.org::c66522fd-7f79-4e4b-9477-0af3b7aa6656" providerId="AD" clId="Web-{0EB8B6A0-093F-E36E-30CA-9937046A60DB}" dt="2025-11-10T15:08:30.784" v="19"/>
        <pc:sldMkLst>
          <pc:docMk/>
          <pc:sldMk cId="3287530350" sldId="271"/>
        </pc:sldMkLst>
      </pc:sldChg>
      <pc:sldChg chg="add del">
        <pc:chgData name="Claire Rainey" userId="S::crainey@t1dexchange.org::c66522fd-7f79-4e4b-9477-0af3b7aa6656" providerId="AD" clId="Web-{0EB8B6A0-093F-E36E-30CA-9937046A60DB}" dt="2025-11-10T15:08:30.253" v="17"/>
        <pc:sldMkLst>
          <pc:docMk/>
          <pc:sldMk cId="3725187300" sldId="275"/>
        </pc:sldMkLst>
      </pc:sldChg>
    </pc:docChg>
  </pc:docChgLst>
  <pc:docChgLst>
    <pc:chgData name="Claire Rainey" userId="S::crainey@t1dexchange.org::c66522fd-7f79-4e4b-9477-0af3b7aa6656" providerId="AD" clId="Web-{38AA8CD5-D312-0492-3305-319DD39AB297}"/>
    <pc:docChg chg="addSld delSld modSld addMainMaster modMainMaster">
      <pc:chgData name="Claire Rainey" userId="S::crainey@t1dexchange.org::c66522fd-7f79-4e4b-9477-0af3b7aa6656" providerId="AD" clId="Web-{38AA8CD5-D312-0492-3305-319DD39AB297}" dt="2025-10-31T15:06:16.103" v="75"/>
      <pc:docMkLst>
        <pc:docMk/>
      </pc:docMkLst>
      <pc:sldChg chg="add">
        <pc:chgData name="Claire Rainey" userId="S::crainey@t1dexchange.org::c66522fd-7f79-4e4b-9477-0af3b7aa6656" providerId="AD" clId="Web-{38AA8CD5-D312-0492-3305-319DD39AB297}" dt="2025-10-31T15:02:32.564" v="30"/>
        <pc:sldMkLst>
          <pc:docMk/>
          <pc:sldMk cId="1867731220" sldId="302"/>
        </pc:sldMkLst>
      </pc:sldChg>
      <pc:sldChg chg="add">
        <pc:chgData name="Claire Rainey" userId="S::crainey@t1dexchange.org::c66522fd-7f79-4e4b-9477-0af3b7aa6656" providerId="AD" clId="Web-{38AA8CD5-D312-0492-3305-319DD39AB297}" dt="2025-10-31T15:02:32.048" v="27"/>
        <pc:sldMkLst>
          <pc:docMk/>
          <pc:sldMk cId="608474105" sldId="303"/>
        </pc:sldMkLst>
      </pc:sldChg>
      <pc:sldChg chg="add">
        <pc:chgData name="Claire Rainey" userId="S::crainey@t1dexchange.org::c66522fd-7f79-4e4b-9477-0af3b7aa6656" providerId="AD" clId="Web-{38AA8CD5-D312-0492-3305-319DD39AB297}" dt="2025-10-31T15:02:32.377" v="29"/>
        <pc:sldMkLst>
          <pc:docMk/>
          <pc:sldMk cId="2883395845" sldId="304"/>
        </pc:sldMkLst>
      </pc:sldChg>
      <pc:sldChg chg="add">
        <pc:chgData name="Claire Rainey" userId="S::crainey@t1dexchange.org::c66522fd-7f79-4e4b-9477-0af3b7aa6656" providerId="AD" clId="Web-{38AA8CD5-D312-0492-3305-319DD39AB297}" dt="2025-10-31T15:02:32.970" v="33"/>
        <pc:sldMkLst>
          <pc:docMk/>
          <pc:sldMk cId="1049246308" sldId="305"/>
        </pc:sldMkLst>
      </pc:sldChg>
      <pc:sldChg chg="add">
        <pc:chgData name="Claire Rainey" userId="S::crainey@t1dexchange.org::c66522fd-7f79-4e4b-9477-0af3b7aa6656" providerId="AD" clId="Web-{38AA8CD5-D312-0492-3305-319DD39AB297}" dt="2025-10-31T15:02:32.236" v="28"/>
        <pc:sldMkLst>
          <pc:docMk/>
          <pc:sldMk cId="3826877962" sldId="307"/>
        </pc:sldMkLst>
      </pc:sldChg>
      <pc:sldChg chg="add">
        <pc:chgData name="Claire Rainey" userId="S::crainey@t1dexchange.org::c66522fd-7f79-4e4b-9477-0af3b7aa6656" providerId="AD" clId="Web-{38AA8CD5-D312-0492-3305-319DD39AB297}" dt="2025-10-31T15:02:32.689" v="31"/>
        <pc:sldMkLst>
          <pc:docMk/>
          <pc:sldMk cId="1910729979" sldId="312"/>
        </pc:sldMkLst>
      </pc:sldChg>
      <pc:sldChg chg="add">
        <pc:chgData name="Claire Rainey" userId="S::crainey@t1dexchange.org::c66522fd-7f79-4e4b-9477-0af3b7aa6656" providerId="AD" clId="Web-{38AA8CD5-D312-0492-3305-319DD39AB297}" dt="2025-10-31T15:02:33.220" v="36"/>
        <pc:sldMkLst>
          <pc:docMk/>
          <pc:sldMk cId="618725224" sldId="313"/>
        </pc:sldMkLst>
      </pc:sldChg>
      <pc:sldChg chg="add">
        <pc:chgData name="Claire Rainey" userId="S::crainey@t1dexchange.org::c66522fd-7f79-4e4b-9477-0af3b7aa6656" providerId="AD" clId="Web-{38AA8CD5-D312-0492-3305-319DD39AB297}" dt="2025-10-31T15:04:50.601" v="59"/>
        <pc:sldMkLst>
          <pc:docMk/>
          <pc:sldMk cId="237473642" sldId="531"/>
        </pc:sldMkLst>
      </pc:sldChg>
      <pc:sldChg chg="add">
        <pc:chgData name="Claire Rainey" userId="S::crainey@t1dexchange.org::c66522fd-7f79-4e4b-9477-0af3b7aa6656" providerId="AD" clId="Web-{38AA8CD5-D312-0492-3305-319DD39AB297}" dt="2025-10-31T15:04:50.523" v="58"/>
        <pc:sldMkLst>
          <pc:docMk/>
          <pc:sldMk cId="1600689989" sldId="532"/>
        </pc:sldMkLst>
      </pc:sldChg>
      <pc:sldChg chg="add">
        <pc:chgData name="Claire Rainey" userId="S::crainey@t1dexchange.org::c66522fd-7f79-4e4b-9477-0af3b7aa6656" providerId="AD" clId="Web-{38AA8CD5-D312-0492-3305-319DD39AB297}" dt="2025-10-31T15:04:50.663" v="60"/>
        <pc:sldMkLst>
          <pc:docMk/>
          <pc:sldMk cId="188199130" sldId="563"/>
        </pc:sldMkLst>
      </pc:sldChg>
      <pc:sldChg chg="add">
        <pc:chgData name="Claire Rainey" userId="S::crainey@t1dexchange.org::c66522fd-7f79-4e4b-9477-0af3b7aa6656" providerId="AD" clId="Web-{38AA8CD5-D312-0492-3305-319DD39AB297}" dt="2025-10-31T15:04:50.897" v="61"/>
        <pc:sldMkLst>
          <pc:docMk/>
          <pc:sldMk cId="2064561561" sldId="581"/>
        </pc:sldMkLst>
      </pc:sldChg>
      <pc:sldChg chg="add">
        <pc:chgData name="Claire Rainey" userId="S::crainey@t1dexchange.org::c66522fd-7f79-4e4b-9477-0af3b7aa6656" providerId="AD" clId="Web-{38AA8CD5-D312-0492-3305-319DD39AB297}" dt="2025-10-31T15:04:51.741" v="67"/>
        <pc:sldMkLst>
          <pc:docMk/>
          <pc:sldMk cId="2216553042" sldId="586"/>
        </pc:sldMkLst>
      </pc:sldChg>
      <pc:sldChg chg="add">
        <pc:chgData name="Claire Rainey" userId="S::crainey@t1dexchange.org::c66522fd-7f79-4e4b-9477-0af3b7aa6656" providerId="AD" clId="Web-{38AA8CD5-D312-0492-3305-319DD39AB297}" dt="2025-10-31T15:04:51.522" v="66"/>
        <pc:sldMkLst>
          <pc:docMk/>
          <pc:sldMk cId="2665808751" sldId="591"/>
        </pc:sldMkLst>
      </pc:sldChg>
      <pc:sldChg chg="add">
        <pc:chgData name="Claire Rainey" userId="S::crainey@t1dexchange.org::c66522fd-7f79-4e4b-9477-0af3b7aa6656" providerId="AD" clId="Web-{38AA8CD5-D312-0492-3305-319DD39AB297}" dt="2025-10-31T15:04:51.038" v="62"/>
        <pc:sldMkLst>
          <pc:docMk/>
          <pc:sldMk cId="2847372057" sldId="593"/>
        </pc:sldMkLst>
      </pc:sldChg>
      <pc:sldChg chg="add">
        <pc:chgData name="Claire Rainey" userId="S::crainey@t1dexchange.org::c66522fd-7f79-4e4b-9477-0af3b7aa6656" providerId="AD" clId="Web-{38AA8CD5-D312-0492-3305-319DD39AB297}" dt="2025-10-31T15:04:51.179" v="63"/>
        <pc:sldMkLst>
          <pc:docMk/>
          <pc:sldMk cId="3574026371" sldId="594"/>
        </pc:sldMkLst>
      </pc:sldChg>
      <pc:sldChg chg="add">
        <pc:chgData name="Claire Rainey" userId="S::crainey@t1dexchange.org::c66522fd-7f79-4e4b-9477-0af3b7aa6656" providerId="AD" clId="Web-{38AA8CD5-D312-0492-3305-319DD39AB297}" dt="2025-10-31T15:04:51.351" v="64"/>
        <pc:sldMkLst>
          <pc:docMk/>
          <pc:sldMk cId="396241775" sldId="595"/>
        </pc:sldMkLst>
      </pc:sldChg>
      <pc:sldChg chg="add">
        <pc:chgData name="Claire Rainey" userId="S::crainey@t1dexchange.org::c66522fd-7f79-4e4b-9477-0af3b7aa6656" providerId="AD" clId="Web-{38AA8CD5-D312-0492-3305-319DD39AB297}" dt="2025-10-31T15:04:51.444" v="65"/>
        <pc:sldMkLst>
          <pc:docMk/>
          <pc:sldMk cId="3882830590" sldId="596"/>
        </pc:sldMkLst>
      </pc:sldChg>
      <pc:sldChg chg="modSp">
        <pc:chgData name="Claire Rainey" userId="S::crainey@t1dexchange.org::c66522fd-7f79-4e4b-9477-0af3b7aa6656" providerId="AD" clId="Web-{38AA8CD5-D312-0492-3305-319DD39AB297}" dt="2025-10-31T14:58:23.751" v="26" actId="20577"/>
        <pc:sldMkLst>
          <pc:docMk/>
          <pc:sldMk cId="3329208454" sldId="703"/>
        </pc:sldMkLst>
        <pc:spChg chg="mod">
          <ac:chgData name="Claire Rainey" userId="S::crainey@t1dexchange.org::c66522fd-7f79-4e4b-9477-0af3b7aa6656" providerId="AD" clId="Web-{38AA8CD5-D312-0492-3305-319DD39AB297}" dt="2025-10-31T14:58:23.751" v="26" actId="20577"/>
          <ac:spMkLst>
            <pc:docMk/>
            <pc:sldMk cId="3329208454" sldId="703"/>
            <ac:spMk id="8" creationId="{6061F7A1-CFF8-D342-A9AF-5CB080C98BD0}"/>
          </ac:spMkLst>
        </pc:spChg>
      </pc:sldChg>
      <pc:sldChg chg="add">
        <pc:chgData name="Claire Rainey" userId="S::crainey@t1dexchange.org::c66522fd-7f79-4e4b-9477-0af3b7aa6656" providerId="AD" clId="Web-{38AA8CD5-D312-0492-3305-319DD39AB297}" dt="2025-10-31T15:02:32.908" v="32"/>
        <pc:sldMkLst>
          <pc:docMk/>
          <pc:sldMk cId="1689399101" sldId="1008"/>
        </pc:sldMkLst>
      </pc:sldChg>
      <pc:sldChg chg="add">
        <pc:chgData name="Claire Rainey" userId="S::crainey@t1dexchange.org::c66522fd-7f79-4e4b-9477-0af3b7aa6656" providerId="AD" clId="Web-{38AA8CD5-D312-0492-3305-319DD39AB297}" dt="2025-10-31T15:02:33.095" v="34"/>
        <pc:sldMkLst>
          <pc:docMk/>
          <pc:sldMk cId="1393426247" sldId="1009"/>
        </pc:sldMkLst>
      </pc:sldChg>
      <pc:sldChg chg="add">
        <pc:chgData name="Claire Rainey" userId="S::crainey@t1dexchange.org::c66522fd-7f79-4e4b-9477-0af3b7aa6656" providerId="AD" clId="Web-{38AA8CD5-D312-0492-3305-319DD39AB297}" dt="2025-10-31T15:02:33.330" v="37"/>
        <pc:sldMkLst>
          <pc:docMk/>
          <pc:sldMk cId="861574575" sldId="1010"/>
        </pc:sldMkLst>
      </pc:sldChg>
      <pc:sldChg chg="add">
        <pc:chgData name="Claire Rainey" userId="S::crainey@t1dexchange.org::c66522fd-7f79-4e4b-9477-0af3b7aa6656" providerId="AD" clId="Web-{38AA8CD5-D312-0492-3305-319DD39AB297}" dt="2025-10-31T15:02:33.174" v="35"/>
        <pc:sldMkLst>
          <pc:docMk/>
          <pc:sldMk cId="2681074224" sldId="1011"/>
        </pc:sldMkLst>
      </pc:sldChg>
      <pc:sldChg chg="add">
        <pc:chgData name="Claire Rainey" userId="S::crainey@t1dexchange.org::c66522fd-7f79-4e4b-9477-0af3b7aa6656" providerId="AD" clId="Web-{38AA8CD5-D312-0492-3305-319DD39AB297}" dt="2025-10-31T14:56:15.509" v="0"/>
        <pc:sldMkLst>
          <pc:docMk/>
          <pc:sldMk cId="1202352802" sldId="1595"/>
        </pc:sldMkLst>
      </pc:sldChg>
      <pc:sldChg chg="add replId">
        <pc:chgData name="Claire Rainey" userId="S::crainey@t1dexchange.org::c66522fd-7f79-4e4b-9477-0af3b7aa6656" providerId="AD" clId="Web-{38AA8CD5-D312-0492-3305-319DD39AB297}" dt="2025-10-31T15:03:50.741" v="48"/>
        <pc:sldMkLst>
          <pc:docMk/>
          <pc:sldMk cId="484324081" sldId="1596"/>
        </pc:sldMkLst>
      </pc:sldChg>
      <pc:sldChg chg="add replId">
        <pc:chgData name="Claire Rainey" userId="S::crainey@t1dexchange.org::c66522fd-7f79-4e4b-9477-0af3b7aa6656" providerId="AD" clId="Web-{38AA8CD5-D312-0492-3305-319DD39AB297}" dt="2025-10-31T15:04:20.818" v="56"/>
        <pc:sldMkLst>
          <pc:docMk/>
          <pc:sldMk cId="936530393" sldId="1598"/>
        </pc:sldMkLst>
      </pc:sldChg>
      <pc:sldChg chg="add replId">
        <pc:chgData name="Claire Rainey" userId="S::crainey@t1dexchange.org::c66522fd-7f79-4e4b-9477-0af3b7aa6656" providerId="AD" clId="Web-{38AA8CD5-D312-0492-3305-319DD39AB297}" dt="2025-10-31T15:04:35.084" v="57"/>
        <pc:sldMkLst>
          <pc:docMk/>
          <pc:sldMk cId="1503407261" sldId="1599"/>
        </pc:sldMkLst>
      </pc:sldChg>
      <pc:sldMasterChg chg="add addSldLayout">
        <pc:chgData name="Claire Rainey" userId="S::crainey@t1dexchange.org::c66522fd-7f79-4e4b-9477-0af3b7aa6656" providerId="AD" clId="Web-{38AA8CD5-D312-0492-3305-319DD39AB297}" dt="2025-10-31T15:03:33.989" v="38"/>
        <pc:sldMasterMkLst>
          <pc:docMk/>
          <pc:sldMasterMk cId="0" sldId="2147483648"/>
        </pc:sldMasterMkLst>
        <pc:sldLayoutChg chg="add">
          <pc:chgData name="Claire Rainey" userId="S::crainey@t1dexchange.org::c66522fd-7f79-4e4b-9477-0af3b7aa6656" providerId="AD" clId="Web-{38AA8CD5-D312-0492-3305-319DD39AB297}" dt="2025-10-31T15:03:33.989" v="38"/>
          <pc:sldLayoutMkLst>
            <pc:docMk/>
            <pc:sldMasterMk cId="0" sldId="2147483648"/>
            <pc:sldLayoutMk cId="4162717788" sldId="2147483693"/>
          </pc:sldLayoutMkLst>
        </pc:sldLayoutChg>
        <pc:sldLayoutChg chg="add">
          <pc:chgData name="Claire Rainey" userId="S::crainey@t1dexchange.org::c66522fd-7f79-4e4b-9477-0af3b7aa6656" providerId="AD" clId="Web-{38AA8CD5-D312-0492-3305-319DD39AB297}" dt="2025-10-31T15:03:33.989" v="38"/>
          <pc:sldLayoutMkLst>
            <pc:docMk/>
            <pc:sldMasterMk cId="0" sldId="2147483648"/>
            <pc:sldLayoutMk cId="1878693245" sldId="2147483694"/>
          </pc:sldLayoutMkLst>
        </pc:sldLayoutChg>
        <pc:sldLayoutChg chg="add">
          <pc:chgData name="Claire Rainey" userId="S::crainey@t1dexchange.org::c66522fd-7f79-4e4b-9477-0af3b7aa6656" providerId="AD" clId="Web-{38AA8CD5-D312-0492-3305-319DD39AB297}" dt="2025-10-31T15:03:33.989" v="38"/>
          <pc:sldLayoutMkLst>
            <pc:docMk/>
            <pc:sldMasterMk cId="0" sldId="2147483648"/>
            <pc:sldLayoutMk cId="3287829518" sldId="2147483695"/>
          </pc:sldLayoutMkLst>
        </pc:sldLayoutChg>
        <pc:sldLayoutChg chg="add">
          <pc:chgData name="Claire Rainey" userId="S::crainey@t1dexchange.org::c66522fd-7f79-4e4b-9477-0af3b7aa6656" providerId="AD" clId="Web-{38AA8CD5-D312-0492-3305-319DD39AB297}" dt="2025-10-31T15:03:33.989" v="38"/>
          <pc:sldLayoutMkLst>
            <pc:docMk/>
            <pc:sldMasterMk cId="0" sldId="2147483648"/>
            <pc:sldLayoutMk cId="362681518" sldId="2147483696"/>
          </pc:sldLayoutMkLst>
        </pc:sldLayoutChg>
        <pc:sldLayoutChg chg="add">
          <pc:chgData name="Claire Rainey" userId="S::crainey@t1dexchange.org::c66522fd-7f79-4e4b-9477-0af3b7aa6656" providerId="AD" clId="Web-{38AA8CD5-D312-0492-3305-319DD39AB297}" dt="2025-10-31T15:03:33.989" v="38"/>
          <pc:sldLayoutMkLst>
            <pc:docMk/>
            <pc:sldMasterMk cId="0" sldId="2147483648"/>
            <pc:sldLayoutMk cId="667549195" sldId="2147483697"/>
          </pc:sldLayoutMkLst>
        </pc:sldLayoutChg>
        <pc:sldLayoutChg chg="add">
          <pc:chgData name="Claire Rainey" userId="S::crainey@t1dexchange.org::c66522fd-7f79-4e4b-9477-0af3b7aa6656" providerId="AD" clId="Web-{38AA8CD5-D312-0492-3305-319DD39AB297}" dt="2025-10-31T15:03:33.989" v="38"/>
          <pc:sldLayoutMkLst>
            <pc:docMk/>
            <pc:sldMasterMk cId="0" sldId="2147483648"/>
            <pc:sldLayoutMk cId="2297542788" sldId="2147483698"/>
          </pc:sldLayoutMkLst>
        </pc:sldLayoutChg>
        <pc:sldLayoutChg chg="add">
          <pc:chgData name="Claire Rainey" userId="S::crainey@t1dexchange.org::c66522fd-7f79-4e4b-9477-0af3b7aa6656" providerId="AD" clId="Web-{38AA8CD5-D312-0492-3305-319DD39AB297}" dt="2025-10-31T15:03:33.989" v="38"/>
          <pc:sldLayoutMkLst>
            <pc:docMk/>
            <pc:sldMasterMk cId="0" sldId="2147483648"/>
            <pc:sldLayoutMk cId="1950018121" sldId="2147483699"/>
          </pc:sldLayoutMkLst>
        </pc:sldLayoutChg>
        <pc:sldLayoutChg chg="add">
          <pc:chgData name="Claire Rainey" userId="S::crainey@t1dexchange.org::c66522fd-7f79-4e4b-9477-0af3b7aa6656" providerId="AD" clId="Web-{38AA8CD5-D312-0492-3305-319DD39AB297}" dt="2025-10-31T15:03:33.989" v="38"/>
          <pc:sldLayoutMkLst>
            <pc:docMk/>
            <pc:sldMasterMk cId="0" sldId="2147483648"/>
            <pc:sldLayoutMk cId="1168864210" sldId="2147483700"/>
          </pc:sldLayoutMkLst>
        </pc:sldLayoutChg>
        <pc:sldLayoutChg chg="add">
          <pc:chgData name="Claire Rainey" userId="S::crainey@t1dexchange.org::c66522fd-7f79-4e4b-9477-0af3b7aa6656" providerId="AD" clId="Web-{38AA8CD5-D312-0492-3305-319DD39AB297}" dt="2025-10-31T15:03:33.989" v="38"/>
          <pc:sldLayoutMkLst>
            <pc:docMk/>
            <pc:sldMasterMk cId="0" sldId="2147483648"/>
            <pc:sldLayoutMk cId="4093112404" sldId="2147483701"/>
          </pc:sldLayoutMkLst>
        </pc:sldLayoutChg>
        <pc:sldLayoutChg chg="add">
          <pc:chgData name="Claire Rainey" userId="S::crainey@t1dexchange.org::c66522fd-7f79-4e4b-9477-0af3b7aa6656" providerId="AD" clId="Web-{38AA8CD5-D312-0492-3305-319DD39AB297}" dt="2025-10-31T15:03:33.989" v="38"/>
          <pc:sldLayoutMkLst>
            <pc:docMk/>
            <pc:sldMasterMk cId="0" sldId="2147483648"/>
            <pc:sldLayoutMk cId="2565169983" sldId="2147483702"/>
          </pc:sldLayoutMkLst>
        </pc:sldLayoutChg>
        <pc:sldLayoutChg chg="add">
          <pc:chgData name="Claire Rainey" userId="S::crainey@t1dexchange.org::c66522fd-7f79-4e4b-9477-0af3b7aa6656" providerId="AD" clId="Web-{38AA8CD5-D312-0492-3305-319DD39AB297}" dt="2025-10-31T15:03:33.989" v="38"/>
          <pc:sldLayoutMkLst>
            <pc:docMk/>
            <pc:sldMasterMk cId="0" sldId="2147483648"/>
            <pc:sldLayoutMk cId="1840504704" sldId="2147483703"/>
          </pc:sldLayoutMkLst>
        </pc:sldLayoutChg>
      </pc:sldMasterChg>
      <pc:sldMasterChg chg="add addSldLayout modSldLayout">
        <pc:chgData name="Claire Rainey" userId="S::crainey@t1dexchange.org::c66522fd-7f79-4e4b-9477-0af3b7aa6656" providerId="AD" clId="Web-{38AA8CD5-D312-0492-3305-319DD39AB297}" dt="2025-10-31T15:02:32.048" v="27"/>
        <pc:sldMasterMkLst>
          <pc:docMk/>
          <pc:sldMasterMk cId="2460954070" sldId="2147483660"/>
        </pc:sldMasterMkLst>
        <pc:sldLayoutChg chg="add">
          <pc:chgData name="Claire Rainey" userId="S::crainey@t1dexchange.org::c66522fd-7f79-4e4b-9477-0af3b7aa6656" providerId="AD" clId="Web-{38AA8CD5-D312-0492-3305-319DD39AB297}" dt="2025-10-31T14:56:15.509" v="0"/>
          <pc:sldLayoutMkLst>
            <pc:docMk/>
            <pc:sldMasterMk cId="2460954070" sldId="2147483660"/>
            <pc:sldLayoutMk cId="949138452" sldId="2147483662"/>
          </pc:sldLayoutMkLst>
        </pc:sldLayoutChg>
        <pc:sldLayoutChg chg="add">
          <pc:chgData name="Claire Rainey" userId="S::crainey@t1dexchange.org::c66522fd-7f79-4e4b-9477-0af3b7aa6656" providerId="AD" clId="Web-{38AA8CD5-D312-0492-3305-319DD39AB297}" dt="2025-10-31T14:56:15.509" v="0"/>
          <pc:sldLayoutMkLst>
            <pc:docMk/>
            <pc:sldMasterMk cId="2460954070" sldId="2147483660"/>
            <pc:sldLayoutMk cId="3146388984" sldId="2147483667"/>
          </pc:sldLayoutMkLst>
        </pc:sldLayoutChg>
        <pc:sldLayoutChg chg="add">
          <pc:chgData name="Claire Rainey" userId="S::crainey@t1dexchange.org::c66522fd-7f79-4e4b-9477-0af3b7aa6656" providerId="AD" clId="Web-{38AA8CD5-D312-0492-3305-319DD39AB297}" dt="2025-10-31T14:56:15.509" v="0"/>
          <pc:sldLayoutMkLst>
            <pc:docMk/>
            <pc:sldMasterMk cId="2460954070" sldId="2147483660"/>
            <pc:sldLayoutMk cId="3171841454" sldId="2147483668"/>
          </pc:sldLayoutMkLst>
        </pc:sldLayoutChg>
        <pc:sldLayoutChg chg="add">
          <pc:chgData name="Claire Rainey" userId="S::crainey@t1dexchange.org::c66522fd-7f79-4e4b-9477-0af3b7aa6656" providerId="AD" clId="Web-{38AA8CD5-D312-0492-3305-319DD39AB297}" dt="2025-10-31T14:56:15.509" v="0"/>
          <pc:sldLayoutMkLst>
            <pc:docMk/>
            <pc:sldMasterMk cId="2460954070" sldId="2147483660"/>
            <pc:sldLayoutMk cId="2202905451" sldId="2147483670"/>
          </pc:sldLayoutMkLst>
        </pc:sldLayoutChg>
        <pc:sldLayoutChg chg="add">
          <pc:chgData name="Claire Rainey" userId="S::crainey@t1dexchange.org::c66522fd-7f79-4e4b-9477-0af3b7aa6656" providerId="AD" clId="Web-{38AA8CD5-D312-0492-3305-319DD39AB297}" dt="2025-10-31T14:56:15.509" v="0"/>
          <pc:sldLayoutMkLst>
            <pc:docMk/>
            <pc:sldMasterMk cId="2460954070" sldId="2147483660"/>
            <pc:sldLayoutMk cId="1224580592" sldId="2147483672"/>
          </pc:sldLayoutMkLst>
        </pc:sldLayoutChg>
        <pc:sldLayoutChg chg="add">
          <pc:chgData name="Claire Rainey" userId="S::crainey@t1dexchange.org::c66522fd-7f79-4e4b-9477-0af3b7aa6656" providerId="AD" clId="Web-{38AA8CD5-D312-0492-3305-319DD39AB297}" dt="2025-10-31T14:56:15.509" v="0"/>
          <pc:sldLayoutMkLst>
            <pc:docMk/>
            <pc:sldMasterMk cId="2460954070" sldId="2147483660"/>
            <pc:sldLayoutMk cId="3479445657" sldId="2147483674"/>
          </pc:sldLayoutMkLst>
        </pc:sldLayoutChg>
        <pc:sldLayoutChg chg="add">
          <pc:chgData name="Claire Rainey" userId="S::crainey@t1dexchange.org::c66522fd-7f79-4e4b-9477-0af3b7aa6656" providerId="AD" clId="Web-{38AA8CD5-D312-0492-3305-319DD39AB297}" dt="2025-10-31T14:56:15.509" v="0"/>
          <pc:sldLayoutMkLst>
            <pc:docMk/>
            <pc:sldMasterMk cId="2460954070" sldId="2147483660"/>
            <pc:sldLayoutMk cId="2385387890" sldId="2147483675"/>
          </pc:sldLayoutMkLst>
        </pc:sldLayoutChg>
        <pc:sldLayoutChg chg="add">
          <pc:chgData name="Claire Rainey" userId="S::crainey@t1dexchange.org::c66522fd-7f79-4e4b-9477-0af3b7aa6656" providerId="AD" clId="Web-{38AA8CD5-D312-0492-3305-319DD39AB297}" dt="2025-10-31T14:56:15.509" v="0"/>
          <pc:sldLayoutMkLst>
            <pc:docMk/>
            <pc:sldMasterMk cId="2460954070" sldId="2147483660"/>
            <pc:sldLayoutMk cId="2591524520" sldId="2147483676"/>
          </pc:sldLayoutMkLst>
        </pc:sldLayoutChg>
        <pc:sldLayoutChg chg="add">
          <pc:chgData name="Claire Rainey" userId="S::crainey@t1dexchange.org::c66522fd-7f79-4e4b-9477-0af3b7aa6656" providerId="AD" clId="Web-{38AA8CD5-D312-0492-3305-319DD39AB297}" dt="2025-10-31T14:56:15.509" v="0"/>
          <pc:sldLayoutMkLst>
            <pc:docMk/>
            <pc:sldMasterMk cId="2460954070" sldId="2147483660"/>
            <pc:sldLayoutMk cId="1203092039" sldId="2147483677"/>
          </pc:sldLayoutMkLst>
        </pc:sldLayoutChg>
        <pc:sldLayoutChg chg="add">
          <pc:chgData name="Claire Rainey" userId="S::crainey@t1dexchange.org::c66522fd-7f79-4e4b-9477-0af3b7aa6656" providerId="AD" clId="Web-{38AA8CD5-D312-0492-3305-319DD39AB297}" dt="2025-10-31T14:56:15.509" v="0"/>
          <pc:sldLayoutMkLst>
            <pc:docMk/>
            <pc:sldMasterMk cId="2460954070" sldId="2147483660"/>
            <pc:sldLayoutMk cId="3053914633" sldId="2147483854"/>
          </pc:sldLayoutMkLst>
        </pc:sldLayoutChg>
        <pc:sldLayoutChg chg="add">
          <pc:chgData name="Claire Rainey" userId="S::crainey@t1dexchange.org::c66522fd-7f79-4e4b-9477-0af3b7aa6656" providerId="AD" clId="Web-{38AA8CD5-D312-0492-3305-319DD39AB297}" dt="2025-10-31T14:56:15.509" v="0"/>
          <pc:sldLayoutMkLst>
            <pc:docMk/>
            <pc:sldMasterMk cId="2460954070" sldId="2147483660"/>
            <pc:sldLayoutMk cId="3824787753" sldId="2147483856"/>
          </pc:sldLayoutMkLst>
        </pc:sldLayoutChg>
        <pc:sldLayoutChg chg="add">
          <pc:chgData name="Claire Rainey" userId="S::crainey@t1dexchange.org::c66522fd-7f79-4e4b-9477-0af3b7aa6656" providerId="AD" clId="Web-{38AA8CD5-D312-0492-3305-319DD39AB297}" dt="2025-10-31T14:56:15.509" v="0"/>
          <pc:sldLayoutMkLst>
            <pc:docMk/>
            <pc:sldMasterMk cId="2460954070" sldId="2147483660"/>
            <pc:sldLayoutMk cId="1718958274" sldId="2147483858"/>
          </pc:sldLayoutMkLst>
        </pc:sldLayoutChg>
        <pc:sldLayoutChg chg="add">
          <pc:chgData name="Claire Rainey" userId="S::crainey@t1dexchange.org::c66522fd-7f79-4e4b-9477-0af3b7aa6656" providerId="AD" clId="Web-{38AA8CD5-D312-0492-3305-319DD39AB297}" dt="2025-10-31T14:56:15.509" v="0"/>
          <pc:sldLayoutMkLst>
            <pc:docMk/>
            <pc:sldMasterMk cId="2460954070" sldId="2147483660"/>
            <pc:sldLayoutMk cId="3210312558" sldId="2147483859"/>
          </pc:sldLayoutMkLst>
        </pc:sldLayoutChg>
        <pc:sldLayoutChg chg="add">
          <pc:chgData name="Claire Rainey" userId="S::crainey@t1dexchange.org::c66522fd-7f79-4e4b-9477-0af3b7aa6656" providerId="AD" clId="Web-{38AA8CD5-D312-0492-3305-319DD39AB297}" dt="2025-10-31T14:56:15.509" v="0"/>
          <pc:sldLayoutMkLst>
            <pc:docMk/>
            <pc:sldMasterMk cId="2460954070" sldId="2147483660"/>
            <pc:sldLayoutMk cId="3287971088" sldId="2147483860"/>
          </pc:sldLayoutMkLst>
        </pc:sldLayoutChg>
        <pc:sldLayoutChg chg="add replId">
          <pc:chgData name="Claire Rainey" userId="S::crainey@t1dexchange.org::c66522fd-7f79-4e4b-9477-0af3b7aa6656" providerId="AD" clId="Web-{38AA8CD5-D312-0492-3305-319DD39AB297}" dt="2025-10-31T15:02:32.048" v="27"/>
          <pc:sldLayoutMkLst>
            <pc:docMk/>
            <pc:sldMasterMk cId="2460954070" sldId="2147483660"/>
            <pc:sldLayoutMk cId="3733172339" sldId="2147483863"/>
          </pc:sldLayoutMkLst>
        </pc:sldLayoutChg>
      </pc:sldMasterChg>
      <pc:sldMasterChg chg="add addSldLayout">
        <pc:chgData name="Claire Rainey" userId="S::crainey@t1dexchange.org::c66522fd-7f79-4e4b-9477-0af3b7aa6656" providerId="AD" clId="Web-{38AA8CD5-D312-0492-3305-319DD39AB297}" dt="2025-10-31T15:02:32.048" v="27"/>
        <pc:sldMasterMkLst>
          <pc:docMk/>
          <pc:sldMasterMk cId="2059117905" sldId="2147483678"/>
        </pc:sldMasterMkLst>
        <pc:sldLayoutChg chg="add">
          <pc:chgData name="Claire Rainey" userId="S::crainey@t1dexchange.org::c66522fd-7f79-4e4b-9477-0af3b7aa6656" providerId="AD" clId="Web-{38AA8CD5-D312-0492-3305-319DD39AB297}" dt="2025-10-31T15:02:32.048" v="27"/>
          <pc:sldLayoutMkLst>
            <pc:docMk/>
            <pc:sldMasterMk cId="2059117905" sldId="2147483678"/>
            <pc:sldLayoutMk cId="162371608" sldId="2147483679"/>
          </pc:sldLayoutMkLst>
        </pc:sldLayoutChg>
        <pc:sldLayoutChg chg="add">
          <pc:chgData name="Claire Rainey" userId="S::crainey@t1dexchange.org::c66522fd-7f79-4e4b-9477-0af3b7aa6656" providerId="AD" clId="Web-{38AA8CD5-D312-0492-3305-319DD39AB297}" dt="2025-10-31T15:02:32.048" v="27"/>
          <pc:sldLayoutMkLst>
            <pc:docMk/>
            <pc:sldMasterMk cId="2059117905" sldId="2147483678"/>
            <pc:sldLayoutMk cId="2465710669" sldId="2147483680"/>
          </pc:sldLayoutMkLst>
        </pc:sldLayoutChg>
        <pc:sldLayoutChg chg="add">
          <pc:chgData name="Claire Rainey" userId="S::crainey@t1dexchange.org::c66522fd-7f79-4e4b-9477-0af3b7aa6656" providerId="AD" clId="Web-{38AA8CD5-D312-0492-3305-319DD39AB297}" dt="2025-10-31T15:02:32.048" v="27"/>
          <pc:sldLayoutMkLst>
            <pc:docMk/>
            <pc:sldMasterMk cId="2059117905" sldId="2147483678"/>
            <pc:sldLayoutMk cId="76126632" sldId="2147483681"/>
          </pc:sldLayoutMkLst>
        </pc:sldLayoutChg>
        <pc:sldLayoutChg chg="add">
          <pc:chgData name="Claire Rainey" userId="S::crainey@t1dexchange.org::c66522fd-7f79-4e4b-9477-0af3b7aa6656" providerId="AD" clId="Web-{38AA8CD5-D312-0492-3305-319DD39AB297}" dt="2025-10-31T15:02:32.048" v="27"/>
          <pc:sldLayoutMkLst>
            <pc:docMk/>
            <pc:sldMasterMk cId="2059117905" sldId="2147483678"/>
            <pc:sldLayoutMk cId="3541039777" sldId="2147483683"/>
          </pc:sldLayoutMkLst>
        </pc:sldLayoutChg>
        <pc:sldLayoutChg chg="add">
          <pc:chgData name="Claire Rainey" userId="S::crainey@t1dexchange.org::c66522fd-7f79-4e4b-9477-0af3b7aa6656" providerId="AD" clId="Web-{38AA8CD5-D312-0492-3305-319DD39AB297}" dt="2025-10-31T15:02:32.048" v="27"/>
          <pc:sldLayoutMkLst>
            <pc:docMk/>
            <pc:sldMasterMk cId="2059117905" sldId="2147483678"/>
            <pc:sldLayoutMk cId="3500528711" sldId="2147483684"/>
          </pc:sldLayoutMkLst>
        </pc:sldLayoutChg>
        <pc:sldLayoutChg chg="add">
          <pc:chgData name="Claire Rainey" userId="S::crainey@t1dexchange.org::c66522fd-7f79-4e4b-9477-0af3b7aa6656" providerId="AD" clId="Web-{38AA8CD5-D312-0492-3305-319DD39AB297}" dt="2025-10-31T15:02:32.048" v="27"/>
          <pc:sldLayoutMkLst>
            <pc:docMk/>
            <pc:sldMasterMk cId="2059117905" sldId="2147483678"/>
            <pc:sldLayoutMk cId="2423387114" sldId="2147483685"/>
          </pc:sldLayoutMkLst>
        </pc:sldLayoutChg>
        <pc:sldLayoutChg chg="add">
          <pc:chgData name="Claire Rainey" userId="S::crainey@t1dexchange.org::c66522fd-7f79-4e4b-9477-0af3b7aa6656" providerId="AD" clId="Web-{38AA8CD5-D312-0492-3305-319DD39AB297}" dt="2025-10-31T15:02:32.048" v="27"/>
          <pc:sldLayoutMkLst>
            <pc:docMk/>
            <pc:sldMasterMk cId="2059117905" sldId="2147483678"/>
            <pc:sldLayoutMk cId="3324264596" sldId="2147483686"/>
          </pc:sldLayoutMkLst>
        </pc:sldLayoutChg>
        <pc:sldLayoutChg chg="add">
          <pc:chgData name="Claire Rainey" userId="S::crainey@t1dexchange.org::c66522fd-7f79-4e4b-9477-0af3b7aa6656" providerId="AD" clId="Web-{38AA8CD5-D312-0492-3305-319DD39AB297}" dt="2025-10-31T15:02:32.048" v="27"/>
          <pc:sldLayoutMkLst>
            <pc:docMk/>
            <pc:sldMasterMk cId="2059117905" sldId="2147483678"/>
            <pc:sldLayoutMk cId="1605800158" sldId="2147483687"/>
          </pc:sldLayoutMkLst>
        </pc:sldLayoutChg>
        <pc:sldLayoutChg chg="add">
          <pc:chgData name="Claire Rainey" userId="S::crainey@t1dexchange.org::c66522fd-7f79-4e4b-9477-0af3b7aa6656" providerId="AD" clId="Web-{38AA8CD5-D312-0492-3305-319DD39AB297}" dt="2025-10-31T15:02:32.048" v="27"/>
          <pc:sldLayoutMkLst>
            <pc:docMk/>
            <pc:sldMasterMk cId="2059117905" sldId="2147483678"/>
            <pc:sldLayoutMk cId="2407525823" sldId="2147483688"/>
          </pc:sldLayoutMkLst>
        </pc:sldLayoutChg>
        <pc:sldLayoutChg chg="add">
          <pc:chgData name="Claire Rainey" userId="S::crainey@t1dexchange.org::c66522fd-7f79-4e4b-9477-0af3b7aa6656" providerId="AD" clId="Web-{38AA8CD5-D312-0492-3305-319DD39AB297}" dt="2025-10-31T15:02:32.048" v="27"/>
          <pc:sldLayoutMkLst>
            <pc:docMk/>
            <pc:sldMasterMk cId="2059117905" sldId="2147483678"/>
            <pc:sldLayoutMk cId="4281098256" sldId="2147483689"/>
          </pc:sldLayoutMkLst>
        </pc:sldLayoutChg>
        <pc:sldLayoutChg chg="add">
          <pc:chgData name="Claire Rainey" userId="S::crainey@t1dexchange.org::c66522fd-7f79-4e4b-9477-0af3b7aa6656" providerId="AD" clId="Web-{38AA8CD5-D312-0492-3305-319DD39AB297}" dt="2025-10-31T15:02:32.048" v="27"/>
          <pc:sldLayoutMkLst>
            <pc:docMk/>
            <pc:sldMasterMk cId="2059117905" sldId="2147483678"/>
            <pc:sldLayoutMk cId="431688752" sldId="2147483690"/>
          </pc:sldLayoutMkLst>
        </pc:sldLayoutChg>
      </pc:sldMasterChg>
      <pc:sldMasterChg chg="add addSldLayout">
        <pc:chgData name="Claire Rainey" userId="S::crainey@t1dexchange.org::c66522fd-7f79-4e4b-9477-0af3b7aa6656" providerId="AD" clId="Web-{38AA8CD5-D312-0492-3305-319DD39AB297}" dt="2025-10-31T15:04:50.523" v="58"/>
        <pc:sldMasterMkLst>
          <pc:docMk/>
          <pc:sldMasterMk cId="1564850185" sldId="2147483831"/>
        </pc:sldMasterMkLst>
        <pc:sldLayoutChg chg="add">
          <pc:chgData name="Claire Rainey" userId="S::crainey@t1dexchange.org::c66522fd-7f79-4e4b-9477-0af3b7aa6656" providerId="AD" clId="Web-{38AA8CD5-D312-0492-3305-319DD39AB297}" dt="2025-10-31T15:04:50.523" v="58"/>
          <pc:sldLayoutMkLst>
            <pc:docMk/>
            <pc:sldMasterMk cId="1564850185" sldId="2147483831"/>
            <pc:sldLayoutMk cId="2906234274" sldId="2147483832"/>
          </pc:sldLayoutMkLst>
        </pc:sldLayoutChg>
        <pc:sldLayoutChg chg="add">
          <pc:chgData name="Claire Rainey" userId="S::crainey@t1dexchange.org::c66522fd-7f79-4e4b-9477-0af3b7aa6656" providerId="AD" clId="Web-{38AA8CD5-D312-0492-3305-319DD39AB297}" dt="2025-10-31T15:04:50.523" v="58"/>
          <pc:sldLayoutMkLst>
            <pc:docMk/>
            <pc:sldMasterMk cId="1564850185" sldId="2147483831"/>
            <pc:sldLayoutMk cId="2338686432" sldId="2147483833"/>
          </pc:sldLayoutMkLst>
        </pc:sldLayoutChg>
        <pc:sldLayoutChg chg="add">
          <pc:chgData name="Claire Rainey" userId="S::crainey@t1dexchange.org::c66522fd-7f79-4e4b-9477-0af3b7aa6656" providerId="AD" clId="Web-{38AA8CD5-D312-0492-3305-319DD39AB297}" dt="2025-10-31T15:04:50.523" v="58"/>
          <pc:sldLayoutMkLst>
            <pc:docMk/>
            <pc:sldMasterMk cId="1564850185" sldId="2147483831"/>
            <pc:sldLayoutMk cId="2632291334" sldId="2147483834"/>
          </pc:sldLayoutMkLst>
        </pc:sldLayoutChg>
        <pc:sldLayoutChg chg="add">
          <pc:chgData name="Claire Rainey" userId="S::crainey@t1dexchange.org::c66522fd-7f79-4e4b-9477-0af3b7aa6656" providerId="AD" clId="Web-{38AA8CD5-D312-0492-3305-319DD39AB297}" dt="2025-10-31T15:04:50.523" v="58"/>
          <pc:sldLayoutMkLst>
            <pc:docMk/>
            <pc:sldMasterMk cId="1564850185" sldId="2147483831"/>
            <pc:sldLayoutMk cId="1900366003" sldId="2147483835"/>
          </pc:sldLayoutMkLst>
        </pc:sldLayoutChg>
        <pc:sldLayoutChg chg="add">
          <pc:chgData name="Claire Rainey" userId="S::crainey@t1dexchange.org::c66522fd-7f79-4e4b-9477-0af3b7aa6656" providerId="AD" clId="Web-{38AA8CD5-D312-0492-3305-319DD39AB297}" dt="2025-10-31T15:04:50.523" v="58"/>
          <pc:sldLayoutMkLst>
            <pc:docMk/>
            <pc:sldMasterMk cId="1564850185" sldId="2147483831"/>
            <pc:sldLayoutMk cId="1342466639" sldId="2147483836"/>
          </pc:sldLayoutMkLst>
        </pc:sldLayoutChg>
        <pc:sldLayoutChg chg="add">
          <pc:chgData name="Claire Rainey" userId="S::crainey@t1dexchange.org::c66522fd-7f79-4e4b-9477-0af3b7aa6656" providerId="AD" clId="Web-{38AA8CD5-D312-0492-3305-319DD39AB297}" dt="2025-10-31T15:04:50.523" v="58"/>
          <pc:sldLayoutMkLst>
            <pc:docMk/>
            <pc:sldMasterMk cId="1564850185" sldId="2147483831"/>
            <pc:sldLayoutMk cId="792103712" sldId="2147483837"/>
          </pc:sldLayoutMkLst>
        </pc:sldLayoutChg>
        <pc:sldLayoutChg chg="add">
          <pc:chgData name="Claire Rainey" userId="S::crainey@t1dexchange.org::c66522fd-7f79-4e4b-9477-0af3b7aa6656" providerId="AD" clId="Web-{38AA8CD5-D312-0492-3305-319DD39AB297}" dt="2025-10-31T15:04:50.523" v="58"/>
          <pc:sldLayoutMkLst>
            <pc:docMk/>
            <pc:sldMasterMk cId="1564850185" sldId="2147483831"/>
            <pc:sldLayoutMk cId="195639303" sldId="2147483838"/>
          </pc:sldLayoutMkLst>
        </pc:sldLayoutChg>
        <pc:sldLayoutChg chg="add">
          <pc:chgData name="Claire Rainey" userId="S::crainey@t1dexchange.org::c66522fd-7f79-4e4b-9477-0af3b7aa6656" providerId="AD" clId="Web-{38AA8CD5-D312-0492-3305-319DD39AB297}" dt="2025-10-31T15:04:50.523" v="58"/>
          <pc:sldLayoutMkLst>
            <pc:docMk/>
            <pc:sldMasterMk cId="1564850185" sldId="2147483831"/>
            <pc:sldLayoutMk cId="3160003194" sldId="2147483839"/>
          </pc:sldLayoutMkLst>
        </pc:sldLayoutChg>
        <pc:sldLayoutChg chg="add">
          <pc:chgData name="Claire Rainey" userId="S::crainey@t1dexchange.org::c66522fd-7f79-4e4b-9477-0af3b7aa6656" providerId="AD" clId="Web-{38AA8CD5-D312-0492-3305-319DD39AB297}" dt="2025-10-31T15:04:50.523" v="58"/>
          <pc:sldLayoutMkLst>
            <pc:docMk/>
            <pc:sldMasterMk cId="1564850185" sldId="2147483831"/>
            <pc:sldLayoutMk cId="4092248875" sldId="2147483840"/>
          </pc:sldLayoutMkLst>
        </pc:sldLayoutChg>
        <pc:sldLayoutChg chg="add">
          <pc:chgData name="Claire Rainey" userId="S::crainey@t1dexchange.org::c66522fd-7f79-4e4b-9477-0af3b7aa6656" providerId="AD" clId="Web-{38AA8CD5-D312-0492-3305-319DD39AB297}" dt="2025-10-31T15:04:50.523" v="58"/>
          <pc:sldLayoutMkLst>
            <pc:docMk/>
            <pc:sldMasterMk cId="1564850185" sldId="2147483831"/>
            <pc:sldLayoutMk cId="1824066323" sldId="2147483841"/>
          </pc:sldLayoutMkLst>
        </pc:sldLayoutChg>
        <pc:sldLayoutChg chg="add">
          <pc:chgData name="Claire Rainey" userId="S::crainey@t1dexchange.org::c66522fd-7f79-4e4b-9477-0af3b7aa6656" providerId="AD" clId="Web-{38AA8CD5-D312-0492-3305-319DD39AB297}" dt="2025-10-31T15:04:50.523" v="58"/>
          <pc:sldLayoutMkLst>
            <pc:docMk/>
            <pc:sldMasterMk cId="1564850185" sldId="2147483831"/>
            <pc:sldLayoutMk cId="291680722" sldId="2147483842"/>
          </pc:sldLayoutMkLst>
        </pc:sldLayoutChg>
        <pc:sldLayoutChg chg="add">
          <pc:chgData name="Claire Rainey" userId="S::crainey@t1dexchange.org::c66522fd-7f79-4e4b-9477-0af3b7aa6656" providerId="AD" clId="Web-{38AA8CD5-D312-0492-3305-319DD39AB297}" dt="2025-10-31T15:04:50.523" v="58"/>
          <pc:sldLayoutMkLst>
            <pc:docMk/>
            <pc:sldMasterMk cId="1564850185" sldId="2147483831"/>
            <pc:sldLayoutMk cId="3400338952" sldId="2147483845"/>
          </pc:sldLayoutMkLst>
        </pc:sldLayoutChg>
      </pc:sldMasterChg>
      <pc:sldMasterChg chg="replId modSldLayout">
        <pc:chgData name="Claire Rainey" userId="S::crainey@t1dexchange.org::c66522fd-7f79-4e4b-9477-0af3b7aa6656" providerId="AD" clId="Web-{38AA8CD5-D312-0492-3305-319DD39AB297}" dt="2025-10-31T15:02:32.048" v="27"/>
        <pc:sldMasterMkLst>
          <pc:docMk/>
          <pc:sldMasterMk cId="297052780" sldId="2147483862"/>
        </pc:sldMasterMkLst>
        <pc:sldLayoutChg chg="replId">
          <pc:chgData name="Claire Rainey" userId="S::crainey@t1dexchange.org::c66522fd-7f79-4e4b-9477-0af3b7aa6656" providerId="AD" clId="Web-{38AA8CD5-D312-0492-3305-319DD39AB297}" dt="2025-10-31T14:56:15.509" v="0"/>
          <pc:sldLayoutMkLst>
            <pc:docMk/>
            <pc:sldMasterMk cId="297052780" sldId="2147483862"/>
            <pc:sldLayoutMk cId="3750089566" sldId="2147483861"/>
          </pc:sldLayoutMkLst>
        </pc:sldLayoutChg>
        <pc:sldLayoutChg chg="replId">
          <pc:chgData name="Claire Rainey" userId="S::crainey@t1dexchange.org::c66522fd-7f79-4e4b-9477-0af3b7aa6656" providerId="AD" clId="Web-{38AA8CD5-D312-0492-3305-319DD39AB297}" dt="2025-10-31T15:02:32.048" v="27"/>
          <pc:sldLayoutMkLst>
            <pc:docMk/>
            <pc:sldMasterMk cId="297052780" sldId="2147483862"/>
            <pc:sldLayoutMk cId="1062317506" sldId="2147483864"/>
          </pc:sldLayoutMkLst>
        </pc:sldLayoutChg>
      </pc:sldMasterChg>
    </pc:docChg>
  </pc:docChgLst>
  <pc:docChgLst>
    <pc:chgData name="Claire Rainey" userId="S::crainey@t1dexchange.org::c66522fd-7f79-4e4b-9477-0af3b7aa6656" providerId="AD" clId="Web-{207830D2-D3FB-C0FB-2E30-B4E2505199E1}"/>
    <pc:docChg chg="addSld delSld addMainMaster modMainMaster">
      <pc:chgData name="Claire Rainey" userId="S::crainey@t1dexchange.org::c66522fd-7f79-4e4b-9477-0af3b7aa6656" providerId="AD" clId="Web-{207830D2-D3FB-C0FB-2E30-B4E2505199E1}" dt="2025-11-05T21:28:39.395" v="11"/>
      <pc:docMkLst>
        <pc:docMk/>
      </pc:docMkLst>
      <pc:sldChg chg="add">
        <pc:chgData name="Claire Rainey" userId="S::crainey@t1dexchange.org::c66522fd-7f79-4e4b-9477-0af3b7aa6656" providerId="AD" clId="Web-{207830D2-D3FB-C0FB-2E30-B4E2505199E1}" dt="2025-11-05T21:28:21.066" v="9"/>
        <pc:sldMkLst>
          <pc:docMk/>
          <pc:sldMk cId="2232026909" sldId="261"/>
        </pc:sldMkLst>
      </pc:sldChg>
      <pc:sldChg chg="add">
        <pc:chgData name="Claire Rainey" userId="S::crainey@t1dexchange.org::c66522fd-7f79-4e4b-9477-0af3b7aa6656" providerId="AD" clId="Web-{207830D2-D3FB-C0FB-2E30-B4E2505199E1}" dt="2025-11-05T21:28:19.894" v="1"/>
        <pc:sldMkLst>
          <pc:docMk/>
          <pc:sldMk cId="2085235895" sldId="3140"/>
        </pc:sldMkLst>
      </pc:sldChg>
      <pc:sldChg chg="add">
        <pc:chgData name="Claire Rainey" userId="S::crainey@t1dexchange.org::c66522fd-7f79-4e4b-9477-0af3b7aa6656" providerId="AD" clId="Web-{207830D2-D3FB-C0FB-2E30-B4E2505199E1}" dt="2025-11-05T21:28:19.972" v="2"/>
        <pc:sldMkLst>
          <pc:docMk/>
          <pc:sldMk cId="590112244" sldId="3142"/>
        </pc:sldMkLst>
      </pc:sldChg>
      <pc:sldChg chg="add">
        <pc:chgData name="Claire Rainey" userId="S::crainey@t1dexchange.org::c66522fd-7f79-4e4b-9477-0af3b7aa6656" providerId="AD" clId="Web-{207830D2-D3FB-C0FB-2E30-B4E2505199E1}" dt="2025-11-05T21:28:20.081" v="3"/>
        <pc:sldMkLst>
          <pc:docMk/>
          <pc:sldMk cId="3473605694" sldId="3143"/>
        </pc:sldMkLst>
      </pc:sldChg>
      <pc:sldChg chg="add">
        <pc:chgData name="Claire Rainey" userId="S::crainey@t1dexchange.org::c66522fd-7f79-4e4b-9477-0af3b7aa6656" providerId="AD" clId="Web-{207830D2-D3FB-C0FB-2E30-B4E2505199E1}" dt="2025-11-05T21:28:20.363" v="4"/>
        <pc:sldMkLst>
          <pc:docMk/>
          <pc:sldMk cId="2132016902" sldId="3145"/>
        </pc:sldMkLst>
      </pc:sldChg>
      <pc:sldChg chg="add">
        <pc:chgData name="Claire Rainey" userId="S::crainey@t1dexchange.org::c66522fd-7f79-4e4b-9477-0af3b7aa6656" providerId="AD" clId="Web-{207830D2-D3FB-C0FB-2E30-B4E2505199E1}" dt="2025-11-05T21:28:20.534" v="5"/>
        <pc:sldMkLst>
          <pc:docMk/>
          <pc:sldMk cId="321196329" sldId="3146"/>
        </pc:sldMkLst>
      </pc:sldChg>
      <pc:sldChg chg="add">
        <pc:chgData name="Claire Rainey" userId="S::crainey@t1dexchange.org::c66522fd-7f79-4e4b-9477-0af3b7aa6656" providerId="AD" clId="Web-{207830D2-D3FB-C0FB-2E30-B4E2505199E1}" dt="2025-11-05T21:28:20.613" v="6"/>
        <pc:sldMkLst>
          <pc:docMk/>
          <pc:sldMk cId="3299919218" sldId="3147"/>
        </pc:sldMkLst>
      </pc:sldChg>
      <pc:sldChg chg="add">
        <pc:chgData name="Claire Rainey" userId="S::crainey@t1dexchange.org::c66522fd-7f79-4e4b-9477-0af3b7aa6656" providerId="AD" clId="Web-{207830D2-D3FB-C0FB-2E30-B4E2505199E1}" dt="2025-11-05T21:28:20.706" v="7"/>
        <pc:sldMkLst>
          <pc:docMk/>
          <pc:sldMk cId="404137386" sldId="3148"/>
        </pc:sldMkLst>
      </pc:sldChg>
      <pc:sldChg chg="add">
        <pc:chgData name="Claire Rainey" userId="S::crainey@t1dexchange.org::c66522fd-7f79-4e4b-9477-0af3b7aa6656" providerId="AD" clId="Web-{207830D2-D3FB-C0FB-2E30-B4E2505199E1}" dt="2025-11-05T21:28:20.909" v="8"/>
        <pc:sldMkLst>
          <pc:docMk/>
          <pc:sldMk cId="3942109964" sldId="3149"/>
        </pc:sldMkLst>
      </pc:sldChg>
      <pc:sldMasterChg chg="replId">
        <pc:chgData name="Claire Rainey" userId="S::crainey@t1dexchange.org::c66522fd-7f79-4e4b-9477-0af3b7aa6656" providerId="AD" clId="Web-{207830D2-D3FB-C0FB-2E30-B4E2505199E1}" dt="2025-11-05T21:28:20.909" v="8"/>
        <pc:sldMasterMkLst>
          <pc:docMk/>
          <pc:sldMasterMk cId="0" sldId="2147483648"/>
        </pc:sldMasterMkLst>
      </pc:sldMasterChg>
      <pc:sldMasterChg chg="replId modSldLayout">
        <pc:chgData name="Claire Rainey" userId="S::crainey@t1dexchange.org::c66522fd-7f79-4e4b-9477-0af3b7aa6656" providerId="AD" clId="Web-{207830D2-D3FB-C0FB-2E30-B4E2505199E1}" dt="2025-11-05T21:28:19.894" v="1"/>
        <pc:sldMasterMkLst>
          <pc:docMk/>
          <pc:sldMasterMk cId="2460954070" sldId="2147483660"/>
        </pc:sldMasterMkLst>
        <pc:sldLayoutChg chg="replId">
          <pc:chgData name="Claire Rainey" userId="S::crainey@t1dexchange.org::c66522fd-7f79-4e4b-9477-0af3b7aa6656" providerId="AD" clId="Web-{207830D2-D3FB-C0FB-2E30-B4E2505199E1}" dt="2025-11-05T21:28:19.894" v="1"/>
          <pc:sldLayoutMkLst>
            <pc:docMk/>
            <pc:sldMasterMk cId="2460954070" sldId="2147483660"/>
            <pc:sldLayoutMk cId="949138452" sldId="2147483662"/>
          </pc:sldLayoutMkLst>
        </pc:sldLayoutChg>
      </pc:sldMasterChg>
      <pc:sldMasterChg chg="add addSldLayout">
        <pc:chgData name="Claire Rainey" userId="S::crainey@t1dexchange.org::c66522fd-7f79-4e4b-9477-0af3b7aa6656" providerId="AD" clId="Web-{207830D2-D3FB-C0FB-2E30-B4E2505199E1}" dt="2025-11-05T21:28:19.894" v="1"/>
        <pc:sldMasterMkLst>
          <pc:docMk/>
          <pc:sldMasterMk cId="186582582" sldId="2147483868"/>
        </pc:sldMasterMkLst>
        <pc:sldLayoutChg chg="add">
          <pc:chgData name="Claire Rainey" userId="S::crainey@t1dexchange.org::c66522fd-7f79-4e4b-9477-0af3b7aa6656" providerId="AD" clId="Web-{207830D2-D3FB-C0FB-2E30-B4E2505199E1}" dt="2025-11-05T21:28:19.894" v="1"/>
          <pc:sldLayoutMkLst>
            <pc:docMk/>
            <pc:sldMasterMk cId="186582582" sldId="2147483868"/>
            <pc:sldLayoutMk cId="978919280" sldId="2147483661"/>
          </pc:sldLayoutMkLst>
        </pc:sldLayoutChg>
        <pc:sldLayoutChg chg="add">
          <pc:chgData name="Claire Rainey" userId="S::crainey@t1dexchange.org::c66522fd-7f79-4e4b-9477-0af3b7aa6656" providerId="AD" clId="Web-{207830D2-D3FB-C0FB-2E30-B4E2505199E1}" dt="2025-11-05T21:28:19.894" v="1"/>
          <pc:sldLayoutMkLst>
            <pc:docMk/>
            <pc:sldMasterMk cId="186582582" sldId="2147483868"/>
            <pc:sldLayoutMk cId="2926916807" sldId="2147483663"/>
          </pc:sldLayoutMkLst>
        </pc:sldLayoutChg>
        <pc:sldLayoutChg chg="add">
          <pc:chgData name="Claire Rainey" userId="S::crainey@t1dexchange.org::c66522fd-7f79-4e4b-9477-0af3b7aa6656" providerId="AD" clId="Web-{207830D2-D3FB-C0FB-2E30-B4E2505199E1}" dt="2025-11-05T21:28:19.894" v="1"/>
          <pc:sldLayoutMkLst>
            <pc:docMk/>
            <pc:sldMasterMk cId="186582582" sldId="2147483868"/>
            <pc:sldLayoutMk cId="686056474" sldId="2147483664"/>
          </pc:sldLayoutMkLst>
        </pc:sldLayoutChg>
        <pc:sldLayoutChg chg="add">
          <pc:chgData name="Claire Rainey" userId="S::crainey@t1dexchange.org::c66522fd-7f79-4e4b-9477-0af3b7aa6656" providerId="AD" clId="Web-{207830D2-D3FB-C0FB-2E30-B4E2505199E1}" dt="2025-11-05T21:28:19.894" v="1"/>
          <pc:sldLayoutMkLst>
            <pc:docMk/>
            <pc:sldMasterMk cId="186582582" sldId="2147483868"/>
            <pc:sldLayoutMk cId="2924097970" sldId="2147483665"/>
          </pc:sldLayoutMkLst>
        </pc:sldLayoutChg>
        <pc:sldLayoutChg chg="add">
          <pc:chgData name="Claire Rainey" userId="S::crainey@t1dexchange.org::c66522fd-7f79-4e4b-9477-0af3b7aa6656" providerId="AD" clId="Web-{207830D2-D3FB-C0FB-2E30-B4E2505199E1}" dt="2025-11-05T21:28:19.894" v="1"/>
          <pc:sldLayoutMkLst>
            <pc:docMk/>
            <pc:sldMasterMk cId="186582582" sldId="2147483868"/>
            <pc:sldLayoutMk cId="2247715275" sldId="2147483869"/>
          </pc:sldLayoutMkLst>
        </pc:sldLayoutChg>
      </pc:sldMasterChg>
      <pc:sldMasterChg chg="add addSldLayout">
        <pc:chgData name="Claire Rainey" userId="S::crainey@t1dexchange.org::c66522fd-7f79-4e4b-9477-0af3b7aa6656" providerId="AD" clId="Web-{207830D2-D3FB-C0FB-2E30-B4E2505199E1}" dt="2025-11-05T21:28:20.909" v="8"/>
        <pc:sldMasterMkLst>
          <pc:docMk/>
          <pc:sldMasterMk cId="2763917630" sldId="2147483870"/>
        </pc:sldMasterMkLst>
        <pc:sldLayoutChg chg="add">
          <pc:chgData name="Claire Rainey" userId="S::crainey@t1dexchange.org::c66522fd-7f79-4e4b-9477-0af3b7aa6656" providerId="AD" clId="Web-{207830D2-D3FB-C0FB-2E30-B4E2505199E1}" dt="2025-11-05T21:28:20.909" v="8"/>
          <pc:sldLayoutMkLst>
            <pc:docMk/>
            <pc:sldMasterMk cId="2763917630" sldId="2147483870"/>
            <pc:sldLayoutMk cId="3864538890" sldId="2147483649"/>
          </pc:sldLayoutMkLst>
        </pc:sldLayoutChg>
        <pc:sldLayoutChg chg="add">
          <pc:chgData name="Claire Rainey" userId="S::crainey@t1dexchange.org::c66522fd-7f79-4e4b-9477-0af3b7aa6656" providerId="AD" clId="Web-{207830D2-D3FB-C0FB-2E30-B4E2505199E1}" dt="2025-11-05T21:28:20.909" v="8"/>
          <pc:sldLayoutMkLst>
            <pc:docMk/>
            <pc:sldMasterMk cId="2763917630" sldId="2147483870"/>
            <pc:sldLayoutMk cId="1793210649" sldId="2147483650"/>
          </pc:sldLayoutMkLst>
        </pc:sldLayoutChg>
        <pc:sldLayoutChg chg="add">
          <pc:chgData name="Claire Rainey" userId="S::crainey@t1dexchange.org::c66522fd-7f79-4e4b-9477-0af3b7aa6656" providerId="AD" clId="Web-{207830D2-D3FB-C0FB-2E30-B4E2505199E1}" dt="2025-11-05T21:28:20.909" v="8"/>
          <pc:sldLayoutMkLst>
            <pc:docMk/>
            <pc:sldMasterMk cId="2763917630" sldId="2147483870"/>
            <pc:sldLayoutMk cId="198871641" sldId="2147483651"/>
          </pc:sldLayoutMkLst>
        </pc:sldLayoutChg>
        <pc:sldLayoutChg chg="add">
          <pc:chgData name="Claire Rainey" userId="S::crainey@t1dexchange.org::c66522fd-7f79-4e4b-9477-0af3b7aa6656" providerId="AD" clId="Web-{207830D2-D3FB-C0FB-2E30-B4E2505199E1}" dt="2025-11-05T21:28:20.909" v="8"/>
          <pc:sldLayoutMkLst>
            <pc:docMk/>
            <pc:sldMasterMk cId="2763917630" sldId="2147483870"/>
            <pc:sldLayoutMk cId="2819248347" sldId="2147483652"/>
          </pc:sldLayoutMkLst>
        </pc:sldLayoutChg>
        <pc:sldLayoutChg chg="add">
          <pc:chgData name="Claire Rainey" userId="S::crainey@t1dexchange.org::c66522fd-7f79-4e4b-9477-0af3b7aa6656" providerId="AD" clId="Web-{207830D2-D3FB-C0FB-2E30-B4E2505199E1}" dt="2025-11-05T21:28:20.909" v="8"/>
          <pc:sldLayoutMkLst>
            <pc:docMk/>
            <pc:sldMasterMk cId="2763917630" sldId="2147483870"/>
            <pc:sldLayoutMk cId="1582749983" sldId="2147483653"/>
          </pc:sldLayoutMkLst>
        </pc:sldLayoutChg>
        <pc:sldLayoutChg chg="add">
          <pc:chgData name="Claire Rainey" userId="S::crainey@t1dexchange.org::c66522fd-7f79-4e4b-9477-0af3b7aa6656" providerId="AD" clId="Web-{207830D2-D3FB-C0FB-2E30-B4E2505199E1}" dt="2025-11-05T21:28:20.909" v="8"/>
          <pc:sldLayoutMkLst>
            <pc:docMk/>
            <pc:sldMasterMk cId="2763917630" sldId="2147483870"/>
            <pc:sldLayoutMk cId="2933497129" sldId="2147483654"/>
          </pc:sldLayoutMkLst>
        </pc:sldLayoutChg>
        <pc:sldLayoutChg chg="add">
          <pc:chgData name="Claire Rainey" userId="S::crainey@t1dexchange.org::c66522fd-7f79-4e4b-9477-0af3b7aa6656" providerId="AD" clId="Web-{207830D2-D3FB-C0FB-2E30-B4E2505199E1}" dt="2025-11-05T21:28:20.909" v="8"/>
          <pc:sldLayoutMkLst>
            <pc:docMk/>
            <pc:sldMasterMk cId="2763917630" sldId="2147483870"/>
            <pc:sldLayoutMk cId="1348651063" sldId="2147483655"/>
          </pc:sldLayoutMkLst>
        </pc:sldLayoutChg>
        <pc:sldLayoutChg chg="add">
          <pc:chgData name="Claire Rainey" userId="S::crainey@t1dexchange.org::c66522fd-7f79-4e4b-9477-0af3b7aa6656" providerId="AD" clId="Web-{207830D2-D3FB-C0FB-2E30-B4E2505199E1}" dt="2025-11-05T21:28:20.909" v="8"/>
          <pc:sldLayoutMkLst>
            <pc:docMk/>
            <pc:sldMasterMk cId="2763917630" sldId="2147483870"/>
            <pc:sldLayoutMk cId="2828362132" sldId="2147483656"/>
          </pc:sldLayoutMkLst>
        </pc:sldLayoutChg>
        <pc:sldLayoutChg chg="add">
          <pc:chgData name="Claire Rainey" userId="S::crainey@t1dexchange.org::c66522fd-7f79-4e4b-9477-0af3b7aa6656" providerId="AD" clId="Web-{207830D2-D3FB-C0FB-2E30-B4E2505199E1}" dt="2025-11-05T21:28:20.909" v="8"/>
          <pc:sldLayoutMkLst>
            <pc:docMk/>
            <pc:sldMasterMk cId="2763917630" sldId="2147483870"/>
            <pc:sldLayoutMk cId="3538402600" sldId="2147483657"/>
          </pc:sldLayoutMkLst>
        </pc:sldLayoutChg>
        <pc:sldLayoutChg chg="add">
          <pc:chgData name="Claire Rainey" userId="S::crainey@t1dexchange.org::c66522fd-7f79-4e4b-9477-0af3b7aa6656" providerId="AD" clId="Web-{207830D2-D3FB-C0FB-2E30-B4E2505199E1}" dt="2025-11-05T21:28:20.909" v="8"/>
          <pc:sldLayoutMkLst>
            <pc:docMk/>
            <pc:sldMasterMk cId="2763917630" sldId="2147483870"/>
            <pc:sldLayoutMk cId="653996304" sldId="2147483658"/>
          </pc:sldLayoutMkLst>
        </pc:sldLayoutChg>
        <pc:sldLayoutChg chg="add">
          <pc:chgData name="Claire Rainey" userId="S::crainey@t1dexchange.org::c66522fd-7f79-4e4b-9477-0af3b7aa6656" providerId="AD" clId="Web-{207830D2-D3FB-C0FB-2E30-B4E2505199E1}" dt="2025-11-05T21:28:20.909" v="8"/>
          <pc:sldLayoutMkLst>
            <pc:docMk/>
            <pc:sldMasterMk cId="2763917630" sldId="2147483870"/>
            <pc:sldLayoutMk cId="1317624372" sldId="2147483659"/>
          </pc:sldLayoutMkLst>
        </pc:sldLayoutChg>
        <pc:sldLayoutChg chg="add">
          <pc:chgData name="Claire Rainey" userId="S::crainey@t1dexchange.org::c66522fd-7f79-4e4b-9477-0af3b7aa6656" providerId="AD" clId="Web-{207830D2-D3FB-C0FB-2E30-B4E2505199E1}" dt="2025-11-05T21:28:20.909" v="8"/>
          <pc:sldLayoutMkLst>
            <pc:docMk/>
            <pc:sldMasterMk cId="2763917630" sldId="2147483870"/>
            <pc:sldLayoutMk cId="2510454999" sldId="2147483666"/>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oleObject" Target="file:///\\homer.win.ad.jhu.edu\users$\ebrow122\Documents\Prevalence%20Study\sample%20size%20tables%2020251023.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Baseline 3-month</a:t>
            </a:r>
            <a:r>
              <a:rPr lang="en-US" baseline="0" dirty="0"/>
              <a:t> Follow-up</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165172622652938"/>
          <c:y val="0.1512493981775877"/>
          <c:w val="0.8489638602866949"/>
          <c:h val="0.51710099627802331"/>
        </c:manualLayout>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Sheet1!$D$2:$D$27</c:f>
              <c:numCache>
                <c:formatCode>[$-409]mmmm\-yy;@</c:formatCode>
                <c:ptCount val="26"/>
                <c:pt idx="0">
                  <c:v>45772</c:v>
                </c:pt>
                <c:pt idx="1">
                  <c:v>45741</c:v>
                </c:pt>
                <c:pt idx="2">
                  <c:v>45713</c:v>
                </c:pt>
                <c:pt idx="3">
                  <c:v>45682</c:v>
                </c:pt>
                <c:pt idx="4">
                  <c:v>45650</c:v>
                </c:pt>
                <c:pt idx="5">
                  <c:v>45620</c:v>
                </c:pt>
                <c:pt idx="6">
                  <c:v>45589</c:v>
                </c:pt>
                <c:pt idx="7">
                  <c:v>45559</c:v>
                </c:pt>
                <c:pt idx="8">
                  <c:v>45528</c:v>
                </c:pt>
                <c:pt idx="9">
                  <c:v>45497</c:v>
                </c:pt>
                <c:pt idx="10">
                  <c:v>45467</c:v>
                </c:pt>
                <c:pt idx="11">
                  <c:v>45436</c:v>
                </c:pt>
                <c:pt idx="12">
                  <c:v>45406</c:v>
                </c:pt>
                <c:pt idx="13">
                  <c:v>45375</c:v>
                </c:pt>
                <c:pt idx="14">
                  <c:v>45346</c:v>
                </c:pt>
                <c:pt idx="15">
                  <c:v>45315</c:v>
                </c:pt>
                <c:pt idx="16">
                  <c:v>45283</c:v>
                </c:pt>
                <c:pt idx="17">
                  <c:v>45253</c:v>
                </c:pt>
                <c:pt idx="18">
                  <c:v>45222</c:v>
                </c:pt>
                <c:pt idx="19">
                  <c:v>45192</c:v>
                </c:pt>
                <c:pt idx="20">
                  <c:v>45161</c:v>
                </c:pt>
                <c:pt idx="21">
                  <c:v>45108</c:v>
                </c:pt>
                <c:pt idx="22">
                  <c:v>45078</c:v>
                </c:pt>
                <c:pt idx="23">
                  <c:v>45047</c:v>
                </c:pt>
                <c:pt idx="24">
                  <c:v>45017</c:v>
                </c:pt>
                <c:pt idx="25">
                  <c:v>44986</c:v>
                </c:pt>
              </c:numCache>
            </c:numRef>
          </c:cat>
          <c:val>
            <c:numRef>
              <c:f>Sheet1!$E$2:$E$27</c:f>
              <c:numCache>
                <c:formatCode>General</c:formatCode>
                <c:ptCount val="2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formatCode="0%">
                  <c:v>0.75</c:v>
                </c:pt>
                <c:pt idx="20" formatCode="0%">
                  <c:v>0.77</c:v>
                </c:pt>
                <c:pt idx="21" formatCode="0%">
                  <c:v>0.75</c:v>
                </c:pt>
                <c:pt idx="22" formatCode="0%">
                  <c:v>0.33</c:v>
                </c:pt>
                <c:pt idx="23" formatCode="0%">
                  <c:v>0.5</c:v>
                </c:pt>
                <c:pt idx="24" formatCode="0%">
                  <c:v>0.8</c:v>
                </c:pt>
                <c:pt idx="25" formatCode="0%">
                  <c:v>0.25</c:v>
                </c:pt>
              </c:numCache>
            </c:numRef>
          </c:val>
          <c:smooth val="0"/>
          <c:extLst>
            <c:ext xmlns:c16="http://schemas.microsoft.com/office/drawing/2014/chart" uri="{C3380CC4-5D6E-409C-BE32-E72D297353CC}">
              <c16:uniqueId val="{00000000-B2FD-4723-B951-63DB8D919B0C}"/>
            </c:ext>
          </c:extLst>
        </c:ser>
        <c:dLbls>
          <c:showLegendKey val="0"/>
          <c:showVal val="0"/>
          <c:showCatName val="0"/>
          <c:showSerName val="0"/>
          <c:showPercent val="0"/>
          <c:showBubbleSize val="0"/>
        </c:dLbls>
        <c:marker val="1"/>
        <c:smooth val="0"/>
        <c:axId val="475696591"/>
        <c:axId val="475697071"/>
      </c:lineChart>
      <c:dateAx>
        <c:axId val="47569659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Month</a:t>
                </a:r>
                <a:r>
                  <a:rPr lang="en-US" baseline="0"/>
                  <a:t> of New Onset T2DM Clinic</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409]m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5697071"/>
        <c:crosses val="autoZero"/>
        <c:auto val="1"/>
        <c:lblOffset val="100"/>
        <c:baseTimeUnit val="months"/>
      </c:dateAx>
      <c:valAx>
        <c:axId val="475697071"/>
        <c:scaling>
          <c:orientation val="minMax"/>
          <c:max val="1"/>
          <c:min val="0.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Percent Follow-up in 3 months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569659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3 Month Follow-Up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cked"/>
        <c:varyColors val="0"/>
        <c:ser>
          <c:idx val="0"/>
          <c:order val="0"/>
          <c:tx>
            <c:strRef>
              <c:f>Sheet1!$B$1</c:f>
              <c:strCache>
                <c:ptCount val="1"/>
                <c:pt idx="0">
                  <c:v>3 Month Follow Up </c:v>
                </c:pt>
              </c:strCache>
            </c:strRef>
          </c:tx>
          <c:spPr>
            <a:ln w="28575" cap="rnd">
              <a:solidFill>
                <a:schemeClr val="accent1"/>
              </a:solidFill>
              <a:round/>
            </a:ln>
            <a:effectLst/>
          </c:spPr>
          <c:marker>
            <c:symbol val="none"/>
          </c:marker>
          <c:cat>
            <c:numRef>
              <c:f>Sheet1!$A$2:$A$27</c:f>
              <c:numCache>
                <c:formatCode>[$-409]mmmm\-yy;@</c:formatCode>
                <c:ptCount val="26"/>
                <c:pt idx="0">
                  <c:v>45772</c:v>
                </c:pt>
                <c:pt idx="1">
                  <c:v>45741</c:v>
                </c:pt>
                <c:pt idx="2">
                  <c:v>45713</c:v>
                </c:pt>
                <c:pt idx="3">
                  <c:v>45682</c:v>
                </c:pt>
                <c:pt idx="4">
                  <c:v>45650</c:v>
                </c:pt>
                <c:pt idx="5">
                  <c:v>45620</c:v>
                </c:pt>
                <c:pt idx="6">
                  <c:v>45589</c:v>
                </c:pt>
                <c:pt idx="7">
                  <c:v>45559</c:v>
                </c:pt>
                <c:pt idx="8">
                  <c:v>45528</c:v>
                </c:pt>
                <c:pt idx="9">
                  <c:v>45497</c:v>
                </c:pt>
                <c:pt idx="10">
                  <c:v>45467</c:v>
                </c:pt>
                <c:pt idx="11">
                  <c:v>45436</c:v>
                </c:pt>
                <c:pt idx="12">
                  <c:v>45406</c:v>
                </c:pt>
                <c:pt idx="13">
                  <c:v>45375</c:v>
                </c:pt>
                <c:pt idx="14">
                  <c:v>45346</c:v>
                </c:pt>
                <c:pt idx="15">
                  <c:v>45315</c:v>
                </c:pt>
                <c:pt idx="16">
                  <c:v>45283</c:v>
                </c:pt>
                <c:pt idx="17">
                  <c:v>45253</c:v>
                </c:pt>
                <c:pt idx="18">
                  <c:v>45222</c:v>
                </c:pt>
                <c:pt idx="19">
                  <c:v>45192</c:v>
                </c:pt>
                <c:pt idx="20">
                  <c:v>45161</c:v>
                </c:pt>
                <c:pt idx="21">
                  <c:v>45108</c:v>
                </c:pt>
                <c:pt idx="22">
                  <c:v>45078</c:v>
                </c:pt>
                <c:pt idx="23">
                  <c:v>45047</c:v>
                </c:pt>
                <c:pt idx="24">
                  <c:v>45017</c:v>
                </c:pt>
                <c:pt idx="25">
                  <c:v>44986</c:v>
                </c:pt>
              </c:numCache>
            </c:numRef>
          </c:cat>
          <c:val>
            <c:numRef>
              <c:f>Sheet1!$B$2:$B$27</c:f>
              <c:numCache>
                <c:formatCode>0%</c:formatCode>
                <c:ptCount val="26"/>
                <c:pt idx="0">
                  <c:v>0.75</c:v>
                </c:pt>
                <c:pt idx="1">
                  <c:v>0.75</c:v>
                </c:pt>
                <c:pt idx="2">
                  <c:v>0.5</c:v>
                </c:pt>
                <c:pt idx="3">
                  <c:v>0.2</c:v>
                </c:pt>
                <c:pt idx="4">
                  <c:v>1</c:v>
                </c:pt>
                <c:pt idx="5">
                  <c:v>0.28000000000000003</c:v>
                </c:pt>
                <c:pt idx="6">
                  <c:v>0.33</c:v>
                </c:pt>
                <c:pt idx="7">
                  <c:v>1</c:v>
                </c:pt>
                <c:pt idx="8">
                  <c:v>0</c:v>
                </c:pt>
                <c:pt idx="9">
                  <c:v>0.5</c:v>
                </c:pt>
                <c:pt idx="10">
                  <c:v>0.4</c:v>
                </c:pt>
                <c:pt idx="11">
                  <c:v>0.71</c:v>
                </c:pt>
                <c:pt idx="12">
                  <c:v>0.71</c:v>
                </c:pt>
                <c:pt idx="13">
                  <c:v>0</c:v>
                </c:pt>
                <c:pt idx="14">
                  <c:v>0.67</c:v>
                </c:pt>
                <c:pt idx="15">
                  <c:v>0.83</c:v>
                </c:pt>
                <c:pt idx="16">
                  <c:v>0.4</c:v>
                </c:pt>
                <c:pt idx="17">
                  <c:v>0.67</c:v>
                </c:pt>
                <c:pt idx="18">
                  <c:v>0.6</c:v>
                </c:pt>
                <c:pt idx="19">
                  <c:v>0.75</c:v>
                </c:pt>
                <c:pt idx="20">
                  <c:v>0.77</c:v>
                </c:pt>
                <c:pt idx="21">
                  <c:v>0.75</c:v>
                </c:pt>
                <c:pt idx="22">
                  <c:v>0.33</c:v>
                </c:pt>
                <c:pt idx="23">
                  <c:v>0.5</c:v>
                </c:pt>
                <c:pt idx="24">
                  <c:v>0.8</c:v>
                </c:pt>
                <c:pt idx="25">
                  <c:v>0.25</c:v>
                </c:pt>
              </c:numCache>
            </c:numRef>
          </c:val>
          <c:smooth val="0"/>
          <c:extLst>
            <c:ext xmlns:c16="http://schemas.microsoft.com/office/drawing/2014/chart" uri="{C3380CC4-5D6E-409C-BE32-E72D297353CC}">
              <c16:uniqueId val="{00000000-0175-488A-98BB-7F4BEBA04524}"/>
            </c:ext>
          </c:extLst>
        </c:ser>
        <c:dLbls>
          <c:showLegendKey val="0"/>
          <c:showVal val="0"/>
          <c:showCatName val="0"/>
          <c:showSerName val="0"/>
          <c:showPercent val="0"/>
          <c:showBubbleSize val="0"/>
        </c:dLbls>
        <c:smooth val="0"/>
        <c:axId val="1886212383"/>
        <c:axId val="1886233983"/>
      </c:lineChart>
      <c:dateAx>
        <c:axId val="1886212383"/>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Month</a:t>
                </a:r>
                <a:r>
                  <a:rPr lang="en-US" baseline="0"/>
                  <a:t> of New Onset T2DM Clinic</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409]m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86233983"/>
        <c:crosses val="autoZero"/>
        <c:auto val="1"/>
        <c:lblOffset val="100"/>
        <c:baseTimeUnit val="months"/>
      </c:dateAx>
      <c:valAx>
        <c:axId val="188623398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Percent</a:t>
                </a:r>
                <a:r>
                  <a:rPr lang="en-US" baseline="0" dirty="0"/>
                  <a:t> Follow-up In 3 Months</a:t>
                </a:r>
                <a:endParaRPr lang="en-US"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86212383"/>
        <c:crosses val="autoZero"/>
        <c:crossBetween val="between"/>
      </c:valAx>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6 Month Follow</a:t>
            </a:r>
            <a:r>
              <a:rPr lang="en-US" baseline="0" dirty="0"/>
              <a:t>-Up</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cked"/>
        <c:varyColors val="0"/>
        <c:ser>
          <c:idx val="0"/>
          <c:order val="0"/>
          <c:tx>
            <c:strRef>
              <c:f>Sheet1!$C$1</c:f>
              <c:strCache>
                <c:ptCount val="1"/>
                <c:pt idx="0">
                  <c:v>6 month f/u</c:v>
                </c:pt>
              </c:strCache>
            </c:strRef>
          </c:tx>
          <c:spPr>
            <a:ln w="28575" cap="rnd">
              <a:solidFill>
                <a:schemeClr val="accent1"/>
              </a:solidFill>
              <a:round/>
            </a:ln>
            <a:effectLst/>
          </c:spPr>
          <c:marker>
            <c:symbol val="none"/>
          </c:marker>
          <c:cat>
            <c:numRef>
              <c:f>Sheet1!$A$2:$A$22</c:f>
              <c:numCache>
                <c:formatCode>[$-409]mmmm\-yy;@</c:formatCode>
                <c:ptCount val="21"/>
                <c:pt idx="0">
                  <c:v>45772</c:v>
                </c:pt>
                <c:pt idx="1">
                  <c:v>45741</c:v>
                </c:pt>
                <c:pt idx="2">
                  <c:v>45713</c:v>
                </c:pt>
                <c:pt idx="3">
                  <c:v>45682</c:v>
                </c:pt>
                <c:pt idx="4">
                  <c:v>45650</c:v>
                </c:pt>
                <c:pt idx="5">
                  <c:v>45620</c:v>
                </c:pt>
                <c:pt idx="6">
                  <c:v>45589</c:v>
                </c:pt>
                <c:pt idx="7">
                  <c:v>45559</c:v>
                </c:pt>
                <c:pt idx="8">
                  <c:v>45528</c:v>
                </c:pt>
                <c:pt idx="9">
                  <c:v>45497</c:v>
                </c:pt>
                <c:pt idx="10">
                  <c:v>45467</c:v>
                </c:pt>
                <c:pt idx="11">
                  <c:v>45436</c:v>
                </c:pt>
                <c:pt idx="12">
                  <c:v>45406</c:v>
                </c:pt>
                <c:pt idx="13">
                  <c:v>45375</c:v>
                </c:pt>
                <c:pt idx="14">
                  <c:v>45346</c:v>
                </c:pt>
                <c:pt idx="15">
                  <c:v>45315</c:v>
                </c:pt>
                <c:pt idx="16">
                  <c:v>45283</c:v>
                </c:pt>
                <c:pt idx="17">
                  <c:v>45253</c:v>
                </c:pt>
                <c:pt idx="18">
                  <c:v>45222</c:v>
                </c:pt>
                <c:pt idx="19">
                  <c:v>45192</c:v>
                </c:pt>
                <c:pt idx="20">
                  <c:v>45161</c:v>
                </c:pt>
              </c:numCache>
            </c:numRef>
          </c:cat>
          <c:val>
            <c:numRef>
              <c:f>Sheet1!$C$2:$C$22</c:f>
              <c:numCache>
                <c:formatCode>0%</c:formatCode>
                <c:ptCount val="21"/>
                <c:pt idx="0">
                  <c:v>1</c:v>
                </c:pt>
                <c:pt idx="1">
                  <c:v>0.75</c:v>
                </c:pt>
                <c:pt idx="2">
                  <c:v>0.5</c:v>
                </c:pt>
                <c:pt idx="3">
                  <c:v>0.8</c:v>
                </c:pt>
                <c:pt idx="4">
                  <c:v>1</c:v>
                </c:pt>
                <c:pt idx="5">
                  <c:v>0.71</c:v>
                </c:pt>
                <c:pt idx="6">
                  <c:v>0.91</c:v>
                </c:pt>
                <c:pt idx="7">
                  <c:v>1</c:v>
                </c:pt>
                <c:pt idx="8">
                  <c:v>0.8</c:v>
                </c:pt>
                <c:pt idx="9">
                  <c:v>0.8</c:v>
                </c:pt>
                <c:pt idx="10">
                  <c:v>1</c:v>
                </c:pt>
                <c:pt idx="11">
                  <c:v>0.85</c:v>
                </c:pt>
                <c:pt idx="12">
                  <c:v>0.71</c:v>
                </c:pt>
                <c:pt idx="13">
                  <c:v>0.67</c:v>
                </c:pt>
                <c:pt idx="14">
                  <c:v>0.67</c:v>
                </c:pt>
                <c:pt idx="15">
                  <c:v>0.83</c:v>
                </c:pt>
                <c:pt idx="16">
                  <c:v>0.4</c:v>
                </c:pt>
                <c:pt idx="17">
                  <c:v>1</c:v>
                </c:pt>
                <c:pt idx="18">
                  <c:v>0.7</c:v>
                </c:pt>
                <c:pt idx="19">
                  <c:v>0.75</c:v>
                </c:pt>
                <c:pt idx="20">
                  <c:v>0.88</c:v>
                </c:pt>
              </c:numCache>
            </c:numRef>
          </c:val>
          <c:smooth val="0"/>
          <c:extLst>
            <c:ext xmlns:c16="http://schemas.microsoft.com/office/drawing/2014/chart" uri="{C3380CC4-5D6E-409C-BE32-E72D297353CC}">
              <c16:uniqueId val="{00000000-50A7-484A-BBE5-F5B20289551F}"/>
            </c:ext>
          </c:extLst>
        </c:ser>
        <c:dLbls>
          <c:showLegendKey val="0"/>
          <c:showVal val="0"/>
          <c:showCatName val="0"/>
          <c:showSerName val="0"/>
          <c:showPercent val="0"/>
          <c:showBubbleSize val="0"/>
        </c:dLbls>
        <c:smooth val="0"/>
        <c:axId val="1886236383"/>
        <c:axId val="1886218143"/>
      </c:lineChart>
      <c:dateAx>
        <c:axId val="1886236383"/>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Month</a:t>
                </a:r>
                <a:r>
                  <a:rPr lang="en-US" baseline="0"/>
                  <a:t> of New Onset T2DM Clinic</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409]m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86218143"/>
        <c:crosses val="autoZero"/>
        <c:auto val="1"/>
        <c:lblOffset val="100"/>
        <c:baseTimeUnit val="months"/>
      </c:dateAx>
      <c:valAx>
        <c:axId val="188621814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Follow Up in 6 Months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86236383"/>
        <c:crosses val="autoZero"/>
        <c:crossBetween val="between"/>
      </c:valAx>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254B8E"/>
                </a:solidFill>
                <a:latin typeface="+mn-lt"/>
                <a:ea typeface="+mn-ea"/>
                <a:cs typeface="+mn-cs"/>
              </a:defRPr>
            </a:pPr>
            <a:r>
              <a:rPr lang="en-US">
                <a:solidFill>
                  <a:srgbClr val="254B8E"/>
                </a:solidFill>
              </a:rPr>
              <a:t>Proportion of patients</a:t>
            </a: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254B8E"/>
              </a:solidFill>
              <a:latin typeface="+mn-lt"/>
              <a:ea typeface="+mn-ea"/>
              <a:cs typeface="+mn-cs"/>
            </a:defRPr>
          </a:pPr>
          <a:endParaRPr lang="en-US"/>
        </a:p>
      </c:txPr>
    </c:title>
    <c:autoTitleDeleted val="0"/>
    <c:plotArea>
      <c:layout>
        <c:manualLayout>
          <c:layoutTarget val="inner"/>
          <c:xMode val="edge"/>
          <c:yMode val="edge"/>
          <c:x val="0.26016601049868765"/>
          <c:y val="0.10880501086948621"/>
          <c:w val="0.4352237532808399"/>
          <c:h val="0.7233635788601217"/>
        </c:manualLayout>
      </c:layout>
      <c:pieChart>
        <c:varyColors val="1"/>
        <c:ser>
          <c:idx val="0"/>
          <c:order val="0"/>
          <c:tx>
            <c:strRef>
              <c:f>Sheet2!$L$1</c:f>
              <c:strCache>
                <c:ptCount val="1"/>
                <c:pt idx="0">
                  <c:v>Percentage of patients in clinic</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4C6-491C-A3F1-77B09377BD2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4C6-491C-A3F1-77B09377BD2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4C6-491C-A3F1-77B09377BD2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4C6-491C-A3F1-77B09377BD24}"/>
              </c:ext>
            </c:extLst>
          </c:dPt>
          <c:dLbls>
            <c:dLbl>
              <c:idx val="0"/>
              <c:layout>
                <c:manualLayout>
                  <c:x val="-0.16955193737817642"/>
                  <c:y val="-9.3644212632537624E-2"/>
                </c:manualLayout>
              </c:layout>
              <c:tx>
                <c:rich>
                  <a:bodyPr/>
                  <a:lstStyle/>
                  <a:p>
                    <a:r>
                      <a:rPr lang="en-US"/>
                      <a:t>Low risk</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C4C6-491C-A3F1-77B09377BD24}"/>
                </c:ext>
              </c:extLst>
            </c:dLbl>
            <c:dLbl>
              <c:idx val="1"/>
              <c:layout>
                <c:manualLayout>
                  <c:x val="0.21083541179561247"/>
                  <c:y val="-4.2569508558000485E-2"/>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r>
                      <a:rPr lang="en-US"/>
                      <a:t>Medium risk</a:t>
                    </a:r>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C4C6-491C-A3F1-77B09377BD24}"/>
                </c:ext>
              </c:extLst>
            </c:dLbl>
            <c:dLbl>
              <c:idx val="2"/>
              <c:layout>
                <c:manualLayout>
                  <c:x val="6.6666682573772978E-2"/>
                  <c:y val="0.16548470605425022"/>
                </c:manualLayout>
              </c:layout>
              <c:tx>
                <c:rich>
                  <a:bodyPr rot="0" spcFirstLastPara="1" vertOverflow="ellipsis" vert="horz" wrap="square" lIns="38100" tIns="19050" rIns="38100" bIns="19050" anchor="ctr" anchorCtr="1">
                    <a:noAutofit/>
                  </a:bodyPr>
                  <a:lstStyle/>
                  <a:p>
                    <a:pPr>
                      <a:defRPr sz="900" b="0" i="0" u="none" strike="noStrike" kern="1200" baseline="0">
                        <a:solidFill>
                          <a:srgbClr val="254B8E"/>
                        </a:solidFill>
                        <a:latin typeface="+mn-lt"/>
                        <a:ea typeface="+mn-ea"/>
                        <a:cs typeface="+mn-cs"/>
                      </a:defRPr>
                    </a:pPr>
                    <a:r>
                      <a:rPr lang="en-US"/>
                      <a:t>High</a:t>
                    </a:r>
                  </a:p>
                  <a:p>
                    <a:pPr>
                      <a:defRPr>
                        <a:solidFill>
                          <a:srgbClr val="254B8E"/>
                        </a:solidFill>
                      </a:defRPr>
                    </a:pPr>
                    <a:r>
                      <a:rPr lang="en-US"/>
                      <a:t>risk</a:t>
                    </a:r>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rgbClr val="254B8E"/>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7.5000017895494611E-2"/>
                      <c:h val="0.12619251214230315"/>
                    </c:manualLayout>
                  </c15:layout>
                  <c15:showDataLabelsRange val="0"/>
                </c:ext>
                <c:ext xmlns:c16="http://schemas.microsoft.com/office/drawing/2014/chart" uri="{C3380CC4-5D6E-409C-BE32-E72D297353CC}">
                  <c16:uniqueId val="{00000005-C4C6-491C-A3F1-77B09377BD24}"/>
                </c:ext>
              </c:extLst>
            </c:dLbl>
            <c:dLbl>
              <c:idx val="3"/>
              <c:layout>
                <c:manualLayout>
                  <c:x val="-0.10739993018371038"/>
                  <c:y val="0.10614290197165036"/>
                </c:manualLayout>
              </c:layout>
              <c:tx>
                <c:rich>
                  <a:bodyPr rot="0" spcFirstLastPara="1" vertOverflow="ellipsis" vert="horz" wrap="square" lIns="38100" tIns="19050" rIns="38100" bIns="19050" anchor="ctr" anchorCtr="1">
                    <a:noAutofit/>
                  </a:bodyPr>
                  <a:lstStyle/>
                  <a:p>
                    <a:pPr>
                      <a:defRPr sz="900" b="0" i="0" u="none" strike="noStrike" kern="1200" baseline="0">
                        <a:solidFill>
                          <a:srgbClr val="254B8E"/>
                        </a:solidFill>
                        <a:latin typeface="+mn-lt"/>
                        <a:ea typeface="+mn-ea"/>
                        <a:cs typeface="+mn-cs"/>
                      </a:defRPr>
                    </a:pPr>
                    <a:r>
                      <a:rPr lang="en-US">
                        <a:solidFill>
                          <a:srgbClr val="254B8E"/>
                        </a:solidFill>
                      </a:rPr>
                      <a:t>Very high</a:t>
                    </a:r>
                    <a:r>
                      <a:rPr lang="en-US" baseline="0">
                        <a:solidFill>
                          <a:srgbClr val="254B8E"/>
                        </a:solidFill>
                      </a:rPr>
                      <a:t> risk</a:t>
                    </a:r>
                    <a:endParaRPr lang="en-US">
                      <a:solidFill>
                        <a:srgbClr val="254B8E"/>
                      </a:solidFill>
                    </a:endParaRPr>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rgbClr val="254B8E"/>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38943960616549894"/>
                      <c:h val="0.11388573762480615"/>
                    </c:manualLayout>
                  </c15:layout>
                  <c15:showDataLabelsRange val="0"/>
                </c:ext>
                <c:ext xmlns:c16="http://schemas.microsoft.com/office/drawing/2014/chart" uri="{C3380CC4-5D6E-409C-BE32-E72D297353CC}">
                  <c16:uniqueId val="{00000007-C4C6-491C-A3F1-77B09377BD2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254B8E"/>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Sheet2!$K$2:$K$5</c:f>
              <c:strCache>
                <c:ptCount val="4"/>
                <c:pt idx="0">
                  <c:v>Low</c:v>
                </c:pt>
                <c:pt idx="1">
                  <c:v>Mediaum</c:v>
                </c:pt>
                <c:pt idx="2">
                  <c:v>High</c:v>
                </c:pt>
                <c:pt idx="3">
                  <c:v>Very high</c:v>
                </c:pt>
              </c:strCache>
            </c:strRef>
          </c:cat>
          <c:val>
            <c:numRef>
              <c:f>Sheet2!$L$2:$L$5</c:f>
              <c:numCache>
                <c:formatCode>0%</c:formatCode>
                <c:ptCount val="4"/>
                <c:pt idx="0">
                  <c:v>0.56999999999999995</c:v>
                </c:pt>
                <c:pt idx="1">
                  <c:v>0.33</c:v>
                </c:pt>
                <c:pt idx="2">
                  <c:v>7.0000000000000007E-2</c:v>
                </c:pt>
                <c:pt idx="3">
                  <c:v>0.03</c:v>
                </c:pt>
              </c:numCache>
            </c:numRef>
          </c:val>
          <c:extLst>
            <c:ext xmlns:c16="http://schemas.microsoft.com/office/drawing/2014/chart" uri="{C3380CC4-5D6E-409C-BE32-E72D297353CC}">
              <c16:uniqueId val="{00000008-C4C6-491C-A3F1-77B09377BD24}"/>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5225FC-F262-4F4C-B65C-8FF07E74079E}" type="doc">
      <dgm:prSet loTypeId="urn:microsoft.com/office/officeart/2005/8/layout/hProcess9" loCatId="process" qsTypeId="urn:microsoft.com/office/officeart/2005/8/quickstyle/simple1" qsCatId="simple" csTypeId="urn:microsoft.com/office/officeart/2005/8/colors/accent1_2" csCatId="accent1" phldr="1"/>
      <dgm:spPr/>
    </dgm:pt>
    <dgm:pt modelId="{851A44EB-A136-4D2B-9B1D-55335C5DA9DE}">
      <dgm:prSet phldrT="[Text]" custT="1"/>
      <dgm:spPr>
        <a:solidFill>
          <a:srgbClr val="254B8E"/>
        </a:solidFill>
      </dgm:spPr>
      <dgm:t>
        <a:bodyPr/>
        <a:lstStyle/>
        <a:p>
          <a:pPr algn="l"/>
          <a:r>
            <a:rPr lang="en-US" sz="2000">
              <a:solidFill>
                <a:schemeClr val="bg1"/>
              </a:solidFill>
              <a:latin typeface="+mn-lt"/>
              <a:ea typeface="ＭＳ Ｐゴシック"/>
            </a:rPr>
            <a:t>Previously, diabetes nurse educators kept manual “TLC” lists of those needing extra support</a:t>
          </a:r>
          <a:endParaRPr lang="en-US" sz="2000">
            <a:solidFill>
              <a:schemeClr val="bg1"/>
            </a:solidFill>
          </a:endParaRPr>
        </a:p>
      </dgm:t>
    </dgm:pt>
    <dgm:pt modelId="{B8129E88-0399-48C5-A7B6-CDD30667EF12}" type="parTrans" cxnId="{6C21DCA4-158A-4C6A-8146-30DE0FA527BB}">
      <dgm:prSet/>
      <dgm:spPr/>
      <dgm:t>
        <a:bodyPr/>
        <a:lstStyle/>
        <a:p>
          <a:endParaRPr lang="en-US"/>
        </a:p>
      </dgm:t>
    </dgm:pt>
    <dgm:pt modelId="{3A511F45-159C-477E-82BA-4761AAA9571D}" type="sibTrans" cxnId="{6C21DCA4-158A-4C6A-8146-30DE0FA527BB}">
      <dgm:prSet/>
      <dgm:spPr/>
      <dgm:t>
        <a:bodyPr/>
        <a:lstStyle/>
        <a:p>
          <a:endParaRPr lang="en-US"/>
        </a:p>
      </dgm:t>
    </dgm:pt>
    <dgm:pt modelId="{C39D7C59-3FAB-4BAE-90C5-A686155512DD}">
      <dgm:prSet phldrT="[Text]" custT="1"/>
      <dgm:spPr>
        <a:solidFill>
          <a:srgbClr val="254B8E"/>
        </a:solidFill>
      </dgm:spPr>
      <dgm:t>
        <a:bodyPr/>
        <a:lstStyle/>
        <a:p>
          <a:pPr algn="l"/>
          <a:r>
            <a:rPr lang="en-US" sz="2000">
              <a:solidFill>
                <a:schemeClr val="bg1"/>
              </a:solidFill>
              <a:latin typeface="+mn-lt"/>
            </a:rPr>
            <a:t>A quick, comprehensive, and data driven approach to identify those at high risk of DKA was desired</a:t>
          </a:r>
          <a:endParaRPr lang="en-US" sz="2000">
            <a:solidFill>
              <a:schemeClr val="bg1"/>
            </a:solidFill>
          </a:endParaRPr>
        </a:p>
      </dgm:t>
    </dgm:pt>
    <dgm:pt modelId="{4ED3E4C0-E106-4324-8206-5D5763CE6CD7}" type="parTrans" cxnId="{43A00DDE-0020-4095-ADEE-36DEA3A1A9BF}">
      <dgm:prSet/>
      <dgm:spPr/>
      <dgm:t>
        <a:bodyPr/>
        <a:lstStyle/>
        <a:p>
          <a:endParaRPr lang="en-US"/>
        </a:p>
      </dgm:t>
    </dgm:pt>
    <dgm:pt modelId="{4E96CBF9-0F2E-4873-B00B-C1A9552B2EA7}" type="sibTrans" cxnId="{43A00DDE-0020-4095-ADEE-36DEA3A1A9BF}">
      <dgm:prSet/>
      <dgm:spPr/>
      <dgm:t>
        <a:bodyPr/>
        <a:lstStyle/>
        <a:p>
          <a:endParaRPr lang="en-US"/>
        </a:p>
      </dgm:t>
    </dgm:pt>
    <dgm:pt modelId="{CBEAA865-D347-4FE0-BC79-6CFA69968AF3}">
      <dgm:prSet custT="1"/>
      <dgm:spPr>
        <a:solidFill>
          <a:srgbClr val="254B8E"/>
        </a:solidFill>
      </dgm:spPr>
      <dgm:t>
        <a:bodyPr/>
        <a:lstStyle/>
        <a:p>
          <a:pPr algn="l"/>
          <a:r>
            <a:rPr lang="en-US" sz="2000">
              <a:solidFill>
                <a:schemeClr val="bg1"/>
              </a:solidFill>
              <a:latin typeface="+mn-lt"/>
              <a:ea typeface="ＭＳ Ｐゴシック"/>
            </a:rPr>
            <a:t>Manual lists omit patients and require constant updates</a:t>
          </a:r>
        </a:p>
      </dgm:t>
    </dgm:pt>
    <dgm:pt modelId="{A863ABF2-85E1-4F23-A7BB-CCE308D40DE5}" type="parTrans" cxnId="{CD9E6EB4-B82E-40C9-B48F-D3EC8D0D5926}">
      <dgm:prSet/>
      <dgm:spPr/>
      <dgm:t>
        <a:bodyPr/>
        <a:lstStyle/>
        <a:p>
          <a:endParaRPr lang="en-US"/>
        </a:p>
      </dgm:t>
    </dgm:pt>
    <dgm:pt modelId="{E7E1D92E-46AC-4867-8ADC-C416CDC5BB20}" type="sibTrans" cxnId="{CD9E6EB4-B82E-40C9-B48F-D3EC8D0D5926}">
      <dgm:prSet/>
      <dgm:spPr/>
      <dgm:t>
        <a:bodyPr/>
        <a:lstStyle/>
        <a:p>
          <a:endParaRPr lang="en-US"/>
        </a:p>
      </dgm:t>
    </dgm:pt>
    <dgm:pt modelId="{0571145E-9BDA-409A-994E-4F4A1AC0D5EC}" type="pres">
      <dgm:prSet presAssocID="{C75225FC-F262-4F4C-B65C-8FF07E74079E}" presName="CompostProcess" presStyleCnt="0">
        <dgm:presLayoutVars>
          <dgm:dir/>
          <dgm:resizeHandles val="exact"/>
        </dgm:presLayoutVars>
      </dgm:prSet>
      <dgm:spPr/>
    </dgm:pt>
    <dgm:pt modelId="{459225AF-0749-42F9-AC82-01D5D30AA4CE}" type="pres">
      <dgm:prSet presAssocID="{C75225FC-F262-4F4C-B65C-8FF07E74079E}" presName="arrow" presStyleLbl="bgShp" presStyleIdx="0" presStyleCnt="1" custScaleX="117647" custScaleY="69231" custLinFactNeighborX="0" custLinFactNeighborY="20990"/>
      <dgm:spPr>
        <a:solidFill>
          <a:schemeClr val="accent2">
            <a:lumMod val="20000"/>
            <a:lumOff val="80000"/>
          </a:schemeClr>
        </a:solidFill>
      </dgm:spPr>
    </dgm:pt>
    <dgm:pt modelId="{E36FDED1-FCC3-4984-97A3-F6041BB9655F}" type="pres">
      <dgm:prSet presAssocID="{C75225FC-F262-4F4C-B65C-8FF07E74079E}" presName="linearProcess" presStyleCnt="0"/>
      <dgm:spPr/>
    </dgm:pt>
    <dgm:pt modelId="{F9A26FC1-0C31-4AD2-9931-6BEDC79B7E9E}" type="pres">
      <dgm:prSet presAssocID="{851A44EB-A136-4D2B-9B1D-55335C5DA9DE}" presName="textNode" presStyleLbl="node1" presStyleIdx="0" presStyleCnt="2" custScaleX="86281" custScaleY="139473" custLinFactNeighborX="-45493">
        <dgm:presLayoutVars>
          <dgm:bulletEnabled val="1"/>
        </dgm:presLayoutVars>
      </dgm:prSet>
      <dgm:spPr/>
    </dgm:pt>
    <dgm:pt modelId="{E6602F1F-75BC-41B0-90D9-5F8C7A30270D}" type="pres">
      <dgm:prSet presAssocID="{3A511F45-159C-477E-82BA-4761AAA9571D}" presName="sibTrans" presStyleCnt="0"/>
      <dgm:spPr/>
    </dgm:pt>
    <dgm:pt modelId="{81658EE4-48DE-48D0-A3FA-A176D2967753}" type="pres">
      <dgm:prSet presAssocID="{C39D7C59-3FAB-4BAE-90C5-A686155512DD}" presName="textNode" presStyleLbl="node1" presStyleIdx="1" presStyleCnt="2" custScaleX="81014" custScaleY="140876" custLinFactNeighborX="-45493">
        <dgm:presLayoutVars>
          <dgm:bulletEnabled val="1"/>
        </dgm:presLayoutVars>
      </dgm:prSet>
      <dgm:spPr/>
    </dgm:pt>
  </dgm:ptLst>
  <dgm:cxnLst>
    <dgm:cxn modelId="{4D42F61C-5E01-4030-B001-95B4BAE01E2B}" type="presOf" srcId="{CBEAA865-D347-4FE0-BC79-6CFA69968AF3}" destId="{F9A26FC1-0C31-4AD2-9931-6BEDC79B7E9E}" srcOrd="0" destOrd="1" presId="urn:microsoft.com/office/officeart/2005/8/layout/hProcess9"/>
    <dgm:cxn modelId="{FD8EBB1F-0EFF-402A-A3F6-6E83ED01AE31}" type="presOf" srcId="{C39D7C59-3FAB-4BAE-90C5-A686155512DD}" destId="{81658EE4-48DE-48D0-A3FA-A176D2967753}" srcOrd="0" destOrd="0" presId="urn:microsoft.com/office/officeart/2005/8/layout/hProcess9"/>
    <dgm:cxn modelId="{921BD855-2A56-45D9-9A43-9463A2B6E349}" type="presOf" srcId="{C75225FC-F262-4F4C-B65C-8FF07E74079E}" destId="{0571145E-9BDA-409A-994E-4F4A1AC0D5EC}" srcOrd="0" destOrd="0" presId="urn:microsoft.com/office/officeart/2005/8/layout/hProcess9"/>
    <dgm:cxn modelId="{6C21DCA4-158A-4C6A-8146-30DE0FA527BB}" srcId="{C75225FC-F262-4F4C-B65C-8FF07E74079E}" destId="{851A44EB-A136-4D2B-9B1D-55335C5DA9DE}" srcOrd="0" destOrd="0" parTransId="{B8129E88-0399-48C5-A7B6-CDD30667EF12}" sibTransId="{3A511F45-159C-477E-82BA-4761AAA9571D}"/>
    <dgm:cxn modelId="{2F5D12A6-C158-4625-B095-3EE6D56017F2}" type="presOf" srcId="{851A44EB-A136-4D2B-9B1D-55335C5DA9DE}" destId="{F9A26FC1-0C31-4AD2-9931-6BEDC79B7E9E}" srcOrd="0" destOrd="0" presId="urn:microsoft.com/office/officeart/2005/8/layout/hProcess9"/>
    <dgm:cxn modelId="{CD9E6EB4-B82E-40C9-B48F-D3EC8D0D5926}" srcId="{851A44EB-A136-4D2B-9B1D-55335C5DA9DE}" destId="{CBEAA865-D347-4FE0-BC79-6CFA69968AF3}" srcOrd="0" destOrd="0" parTransId="{A863ABF2-85E1-4F23-A7BB-CCE308D40DE5}" sibTransId="{E7E1D92E-46AC-4867-8ADC-C416CDC5BB20}"/>
    <dgm:cxn modelId="{43A00DDE-0020-4095-ADEE-36DEA3A1A9BF}" srcId="{C75225FC-F262-4F4C-B65C-8FF07E74079E}" destId="{C39D7C59-3FAB-4BAE-90C5-A686155512DD}" srcOrd="1" destOrd="0" parTransId="{4ED3E4C0-E106-4324-8206-5D5763CE6CD7}" sibTransId="{4E96CBF9-0F2E-4873-B00B-C1A9552B2EA7}"/>
    <dgm:cxn modelId="{B1DC642F-A3C5-4561-BEB3-4D8EE945D9EF}" type="presParOf" srcId="{0571145E-9BDA-409A-994E-4F4A1AC0D5EC}" destId="{459225AF-0749-42F9-AC82-01D5D30AA4CE}" srcOrd="0" destOrd="0" presId="urn:microsoft.com/office/officeart/2005/8/layout/hProcess9"/>
    <dgm:cxn modelId="{D8A7E802-CF1A-4A85-99BE-BF2E8E4ABF17}" type="presParOf" srcId="{0571145E-9BDA-409A-994E-4F4A1AC0D5EC}" destId="{E36FDED1-FCC3-4984-97A3-F6041BB9655F}" srcOrd="1" destOrd="0" presId="urn:microsoft.com/office/officeart/2005/8/layout/hProcess9"/>
    <dgm:cxn modelId="{B6A1C46B-03F3-4203-9DAF-55433B7EE53E}" type="presParOf" srcId="{E36FDED1-FCC3-4984-97A3-F6041BB9655F}" destId="{F9A26FC1-0C31-4AD2-9931-6BEDC79B7E9E}" srcOrd="0" destOrd="0" presId="urn:microsoft.com/office/officeart/2005/8/layout/hProcess9"/>
    <dgm:cxn modelId="{5D245A03-88A2-48D6-92EB-B1472E9A79EF}" type="presParOf" srcId="{E36FDED1-FCC3-4984-97A3-F6041BB9655F}" destId="{E6602F1F-75BC-41B0-90D9-5F8C7A30270D}" srcOrd="1" destOrd="0" presId="urn:microsoft.com/office/officeart/2005/8/layout/hProcess9"/>
    <dgm:cxn modelId="{096227EF-0DFC-45A8-853D-0EC896A2F57F}" type="presParOf" srcId="{E36FDED1-FCC3-4984-97A3-F6041BB9655F}" destId="{81658EE4-48DE-48D0-A3FA-A176D2967753}" srcOrd="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67AD1CB-E7BD-4EB5-A00B-D4177528CE3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FB8595D8-5375-41E9-94B2-7633A307B2FD}">
      <dgm:prSet phldrT="[Text]"/>
      <dgm:spPr/>
      <dgm:t>
        <a:bodyPr/>
        <a:lstStyle/>
        <a:p>
          <a:r>
            <a:rPr lang="en-US">
              <a:solidFill>
                <a:srgbClr val="254B8E"/>
              </a:solidFill>
            </a:rPr>
            <a:t>Public/no insurance</a:t>
          </a:r>
        </a:p>
      </dgm:t>
    </dgm:pt>
    <dgm:pt modelId="{6CDE3F88-1BF5-4543-A71F-00B44410F757}" type="parTrans" cxnId="{67C2B84E-480F-4852-8F99-8C7F7FA44AF2}">
      <dgm:prSet/>
      <dgm:spPr/>
      <dgm:t>
        <a:bodyPr/>
        <a:lstStyle/>
        <a:p>
          <a:endParaRPr lang="en-US"/>
        </a:p>
      </dgm:t>
    </dgm:pt>
    <dgm:pt modelId="{3738422B-E37E-4CC4-BDBB-A6DB89515FF6}" type="sibTrans" cxnId="{67C2B84E-480F-4852-8F99-8C7F7FA44AF2}">
      <dgm:prSet/>
      <dgm:spPr/>
      <dgm:t>
        <a:bodyPr/>
        <a:lstStyle/>
        <a:p>
          <a:endParaRPr lang="en-US"/>
        </a:p>
      </dgm:t>
    </dgm:pt>
    <dgm:pt modelId="{D4913985-A7FE-428B-B9EF-14319C806E6F}">
      <dgm:prSet phldrT="[Text]"/>
      <dgm:spPr/>
      <dgm:t>
        <a:bodyPr/>
        <a:lstStyle/>
        <a:p>
          <a:r>
            <a:rPr lang="en-US">
              <a:solidFill>
                <a:srgbClr val="254B8E"/>
              </a:solidFill>
            </a:rPr>
            <a:t>25 points</a:t>
          </a:r>
        </a:p>
      </dgm:t>
    </dgm:pt>
    <dgm:pt modelId="{9BEF4D5F-FFFB-4E8C-A59A-A01249AF975D}" type="parTrans" cxnId="{64F76686-9527-4AA8-9C07-D55EED3483E1}">
      <dgm:prSet/>
      <dgm:spPr/>
      <dgm:t>
        <a:bodyPr/>
        <a:lstStyle/>
        <a:p>
          <a:endParaRPr lang="en-US"/>
        </a:p>
      </dgm:t>
    </dgm:pt>
    <dgm:pt modelId="{4F29110E-5365-4E19-B6C5-AF15876DFA45}" type="sibTrans" cxnId="{64F76686-9527-4AA8-9C07-D55EED3483E1}">
      <dgm:prSet/>
      <dgm:spPr/>
      <dgm:t>
        <a:bodyPr/>
        <a:lstStyle/>
        <a:p>
          <a:endParaRPr lang="en-US"/>
        </a:p>
      </dgm:t>
    </dgm:pt>
    <dgm:pt modelId="{5D925E5C-D870-4A44-9B87-39D5E048FA74}">
      <dgm:prSet phldrT="[Text]"/>
      <dgm:spPr/>
      <dgm:t>
        <a:bodyPr/>
        <a:lstStyle/>
        <a:p>
          <a:r>
            <a:rPr lang="en-US">
              <a:solidFill>
                <a:srgbClr val="254B8E"/>
              </a:solidFill>
            </a:rPr>
            <a:t>DKA in prior 2 years</a:t>
          </a:r>
        </a:p>
      </dgm:t>
    </dgm:pt>
    <dgm:pt modelId="{09EEB5CF-F29F-43A1-BC44-E51BE060EF1A}" type="parTrans" cxnId="{782CD6E4-2B1D-4BE1-AB5B-113954FF511C}">
      <dgm:prSet/>
      <dgm:spPr/>
      <dgm:t>
        <a:bodyPr/>
        <a:lstStyle/>
        <a:p>
          <a:endParaRPr lang="en-US"/>
        </a:p>
      </dgm:t>
    </dgm:pt>
    <dgm:pt modelId="{4EE30B78-6261-44FF-80B1-625AC68E6133}" type="sibTrans" cxnId="{782CD6E4-2B1D-4BE1-AB5B-113954FF511C}">
      <dgm:prSet/>
      <dgm:spPr/>
      <dgm:t>
        <a:bodyPr/>
        <a:lstStyle/>
        <a:p>
          <a:endParaRPr lang="en-US"/>
        </a:p>
      </dgm:t>
    </dgm:pt>
    <dgm:pt modelId="{507E7FA1-2403-4D5F-B90E-EB123BAF8265}">
      <dgm:prSet phldrT="[Text]"/>
      <dgm:spPr/>
      <dgm:t>
        <a:bodyPr/>
        <a:lstStyle/>
        <a:p>
          <a:r>
            <a:rPr lang="en-US">
              <a:solidFill>
                <a:srgbClr val="254B8E"/>
              </a:solidFill>
            </a:rPr>
            <a:t>Excludes new onset</a:t>
          </a:r>
        </a:p>
      </dgm:t>
    </dgm:pt>
    <dgm:pt modelId="{55A0E50A-6D0B-4A76-B88A-6C890BC053D3}" type="parTrans" cxnId="{18BFB6BF-3D9D-4437-BB48-1EDA3F308B8E}">
      <dgm:prSet/>
      <dgm:spPr/>
      <dgm:t>
        <a:bodyPr/>
        <a:lstStyle/>
        <a:p>
          <a:endParaRPr lang="en-US"/>
        </a:p>
      </dgm:t>
    </dgm:pt>
    <dgm:pt modelId="{B593B909-2A26-404C-8CF5-1601DE5B469E}" type="sibTrans" cxnId="{18BFB6BF-3D9D-4437-BB48-1EDA3F308B8E}">
      <dgm:prSet/>
      <dgm:spPr/>
      <dgm:t>
        <a:bodyPr/>
        <a:lstStyle/>
        <a:p>
          <a:endParaRPr lang="en-US"/>
        </a:p>
      </dgm:t>
    </dgm:pt>
    <dgm:pt modelId="{E5577106-F764-40FD-B103-264FA6719E2E}">
      <dgm:prSet phldrT="[Text]"/>
      <dgm:spPr/>
      <dgm:t>
        <a:bodyPr/>
        <a:lstStyle/>
        <a:p>
          <a:r>
            <a:rPr lang="en-US">
              <a:solidFill>
                <a:srgbClr val="254B8E"/>
              </a:solidFill>
            </a:rPr>
            <a:t>35 points</a:t>
          </a:r>
        </a:p>
      </dgm:t>
    </dgm:pt>
    <dgm:pt modelId="{8B84F129-4D7E-4269-B596-F2CD8FD1F911}" type="parTrans" cxnId="{63A27736-75E6-42A3-A8F1-61121CC81B2E}">
      <dgm:prSet/>
      <dgm:spPr/>
      <dgm:t>
        <a:bodyPr/>
        <a:lstStyle/>
        <a:p>
          <a:endParaRPr lang="en-US"/>
        </a:p>
      </dgm:t>
    </dgm:pt>
    <dgm:pt modelId="{4759B918-6434-4F5F-914B-FB57B7422D03}" type="sibTrans" cxnId="{63A27736-75E6-42A3-A8F1-61121CC81B2E}">
      <dgm:prSet/>
      <dgm:spPr/>
      <dgm:t>
        <a:bodyPr/>
        <a:lstStyle/>
        <a:p>
          <a:endParaRPr lang="en-US"/>
        </a:p>
      </dgm:t>
    </dgm:pt>
    <dgm:pt modelId="{3BAA091C-DC89-4CFE-97CF-FD27FCECFF56}">
      <dgm:prSet phldrT="[Text]"/>
      <dgm:spPr/>
      <dgm:t>
        <a:bodyPr/>
        <a:lstStyle/>
        <a:p>
          <a:r>
            <a:rPr lang="en-US">
              <a:solidFill>
                <a:srgbClr val="254B8E"/>
              </a:solidFill>
            </a:rPr>
            <a:t>Most recent HbA1c</a:t>
          </a:r>
        </a:p>
      </dgm:t>
    </dgm:pt>
    <dgm:pt modelId="{590184B2-8E15-4B0D-87BF-DB006142810F}" type="parTrans" cxnId="{D6C51658-F8D6-4469-98E3-A3BDF2CA5013}">
      <dgm:prSet/>
      <dgm:spPr/>
      <dgm:t>
        <a:bodyPr/>
        <a:lstStyle/>
        <a:p>
          <a:endParaRPr lang="en-US"/>
        </a:p>
      </dgm:t>
    </dgm:pt>
    <dgm:pt modelId="{77E3EA1E-C3CE-4890-B14E-49A209354C06}" type="sibTrans" cxnId="{D6C51658-F8D6-4469-98E3-A3BDF2CA5013}">
      <dgm:prSet/>
      <dgm:spPr/>
      <dgm:t>
        <a:bodyPr/>
        <a:lstStyle/>
        <a:p>
          <a:endParaRPr lang="en-US"/>
        </a:p>
      </dgm:t>
    </dgm:pt>
    <dgm:pt modelId="{331DA8EC-13B1-4342-99F1-126D49B5B7E6}">
      <dgm:prSet phldrT="[Text]"/>
      <dgm:spPr/>
      <dgm:t>
        <a:bodyPr/>
        <a:lstStyle/>
        <a:p>
          <a:r>
            <a:rPr lang="en-US">
              <a:solidFill>
                <a:srgbClr val="254B8E"/>
              </a:solidFill>
            </a:rPr>
            <a:t>(HbA1c – 8)*5</a:t>
          </a:r>
        </a:p>
      </dgm:t>
    </dgm:pt>
    <dgm:pt modelId="{FDE7D905-D438-4E33-AF5E-FB9932DAAE2E}" type="parTrans" cxnId="{CBE1695A-36EE-4B91-AD95-2724F633AC90}">
      <dgm:prSet/>
      <dgm:spPr/>
      <dgm:t>
        <a:bodyPr/>
        <a:lstStyle/>
        <a:p>
          <a:endParaRPr lang="en-US"/>
        </a:p>
      </dgm:t>
    </dgm:pt>
    <dgm:pt modelId="{98839B05-6365-464E-A6C0-D8A87FCFD2CA}" type="sibTrans" cxnId="{CBE1695A-36EE-4B91-AD95-2724F633AC90}">
      <dgm:prSet/>
      <dgm:spPr/>
      <dgm:t>
        <a:bodyPr/>
        <a:lstStyle/>
        <a:p>
          <a:endParaRPr lang="en-US"/>
        </a:p>
      </dgm:t>
    </dgm:pt>
    <dgm:pt modelId="{441DD24F-D4ED-47C9-8848-E25AC63AEB42}">
      <dgm:prSet phldrT="[Text]"/>
      <dgm:spPr/>
      <dgm:t>
        <a:bodyPr/>
        <a:lstStyle/>
        <a:p>
          <a:r>
            <a:rPr lang="en-US">
              <a:solidFill>
                <a:srgbClr val="254B8E"/>
              </a:solidFill>
            </a:rPr>
            <a:t>Minimum: -10 points; maximum:  40 points</a:t>
          </a:r>
        </a:p>
      </dgm:t>
    </dgm:pt>
    <dgm:pt modelId="{7A1BBFB3-8289-451E-9CB1-DBA1EB223428}" type="parTrans" cxnId="{551F6F8E-E7DE-4FE4-A534-707AC5F44F2B}">
      <dgm:prSet/>
      <dgm:spPr/>
      <dgm:t>
        <a:bodyPr/>
        <a:lstStyle/>
        <a:p>
          <a:endParaRPr lang="en-US"/>
        </a:p>
      </dgm:t>
    </dgm:pt>
    <dgm:pt modelId="{16EBC46E-FE7C-4556-8FBA-F7A1DE57695D}" type="sibTrans" cxnId="{551F6F8E-E7DE-4FE4-A534-707AC5F44F2B}">
      <dgm:prSet/>
      <dgm:spPr/>
      <dgm:t>
        <a:bodyPr/>
        <a:lstStyle/>
        <a:p>
          <a:endParaRPr lang="en-US"/>
        </a:p>
      </dgm:t>
    </dgm:pt>
    <dgm:pt modelId="{12C1A841-909C-4614-91A9-61D98E5A5E87}">
      <dgm:prSet phldrT="[Text]"/>
      <dgm:spPr/>
      <dgm:t>
        <a:bodyPr/>
        <a:lstStyle/>
        <a:p>
          <a:r>
            <a:rPr lang="en-US">
              <a:solidFill>
                <a:srgbClr val="254B8E"/>
              </a:solidFill>
            </a:rPr>
            <a:t>0 points for private/commercial</a:t>
          </a:r>
        </a:p>
      </dgm:t>
    </dgm:pt>
    <dgm:pt modelId="{3FEE0911-8479-4A3A-948E-CF27DFDDF965}" type="parTrans" cxnId="{9BE24AF5-F2E8-44CF-A487-4F5970A98883}">
      <dgm:prSet/>
      <dgm:spPr/>
      <dgm:t>
        <a:bodyPr/>
        <a:lstStyle/>
        <a:p>
          <a:endParaRPr lang="en-US"/>
        </a:p>
      </dgm:t>
    </dgm:pt>
    <dgm:pt modelId="{8FB59A16-CD8E-42C9-A8F9-D810C6815607}" type="sibTrans" cxnId="{9BE24AF5-F2E8-44CF-A487-4F5970A98883}">
      <dgm:prSet/>
      <dgm:spPr/>
      <dgm:t>
        <a:bodyPr/>
        <a:lstStyle/>
        <a:p>
          <a:endParaRPr lang="en-US"/>
        </a:p>
      </dgm:t>
    </dgm:pt>
    <dgm:pt modelId="{64AB072B-2522-4C08-B163-C62483559BDD}" type="pres">
      <dgm:prSet presAssocID="{A67AD1CB-E7BD-4EB5-A00B-D4177528CE33}" presName="Name0" presStyleCnt="0">
        <dgm:presLayoutVars>
          <dgm:dir/>
          <dgm:animLvl val="lvl"/>
          <dgm:resizeHandles val="exact"/>
        </dgm:presLayoutVars>
      </dgm:prSet>
      <dgm:spPr/>
    </dgm:pt>
    <dgm:pt modelId="{2F13FAF2-3FDF-47F1-9519-089984CCC63F}" type="pres">
      <dgm:prSet presAssocID="{FB8595D8-5375-41E9-94B2-7633A307B2FD}" presName="composite" presStyleCnt="0"/>
      <dgm:spPr/>
    </dgm:pt>
    <dgm:pt modelId="{D1BF2C6A-6343-4985-BA16-275AFFF73486}" type="pres">
      <dgm:prSet presAssocID="{FB8595D8-5375-41E9-94B2-7633A307B2FD}" presName="parTx" presStyleLbl="alignNode1" presStyleIdx="0" presStyleCnt="3" custLinFactNeighborX="-4103">
        <dgm:presLayoutVars>
          <dgm:chMax val="0"/>
          <dgm:chPref val="0"/>
          <dgm:bulletEnabled val="1"/>
        </dgm:presLayoutVars>
      </dgm:prSet>
      <dgm:spPr/>
    </dgm:pt>
    <dgm:pt modelId="{2E2DAE72-BEC0-432F-8337-E3E2850CED34}" type="pres">
      <dgm:prSet presAssocID="{FB8595D8-5375-41E9-94B2-7633A307B2FD}" presName="desTx" presStyleLbl="alignAccFollowNode1" presStyleIdx="0" presStyleCnt="3">
        <dgm:presLayoutVars>
          <dgm:bulletEnabled val="1"/>
        </dgm:presLayoutVars>
      </dgm:prSet>
      <dgm:spPr/>
    </dgm:pt>
    <dgm:pt modelId="{3D642130-8C6D-48FA-9632-AA5AE887B690}" type="pres">
      <dgm:prSet presAssocID="{3738422B-E37E-4CC4-BDBB-A6DB89515FF6}" presName="space" presStyleCnt="0"/>
      <dgm:spPr/>
    </dgm:pt>
    <dgm:pt modelId="{2BDA9A70-0544-426E-97E3-FD4F719DB2B1}" type="pres">
      <dgm:prSet presAssocID="{5D925E5C-D870-4A44-9B87-39D5E048FA74}" presName="composite" presStyleCnt="0"/>
      <dgm:spPr/>
    </dgm:pt>
    <dgm:pt modelId="{22A60D68-D84D-4F7E-8BEE-40C8DA83F7FB}" type="pres">
      <dgm:prSet presAssocID="{5D925E5C-D870-4A44-9B87-39D5E048FA74}" presName="parTx" presStyleLbl="alignNode1" presStyleIdx="1" presStyleCnt="3" custLinFactNeighborX="-4103">
        <dgm:presLayoutVars>
          <dgm:chMax val="0"/>
          <dgm:chPref val="0"/>
          <dgm:bulletEnabled val="1"/>
        </dgm:presLayoutVars>
      </dgm:prSet>
      <dgm:spPr/>
    </dgm:pt>
    <dgm:pt modelId="{55E412C9-CAFA-4EE7-9081-2DFF7106C6AF}" type="pres">
      <dgm:prSet presAssocID="{5D925E5C-D870-4A44-9B87-39D5E048FA74}" presName="desTx" presStyleLbl="alignAccFollowNode1" presStyleIdx="1" presStyleCnt="3" custLinFactNeighborX="-4103">
        <dgm:presLayoutVars>
          <dgm:bulletEnabled val="1"/>
        </dgm:presLayoutVars>
      </dgm:prSet>
      <dgm:spPr/>
    </dgm:pt>
    <dgm:pt modelId="{41E7A78F-BA96-4898-BBA3-5C321F398EA8}" type="pres">
      <dgm:prSet presAssocID="{4EE30B78-6261-44FF-80B1-625AC68E6133}" presName="space" presStyleCnt="0"/>
      <dgm:spPr/>
    </dgm:pt>
    <dgm:pt modelId="{2756F96D-5981-4AA2-AB04-00E5B09338A1}" type="pres">
      <dgm:prSet presAssocID="{3BAA091C-DC89-4CFE-97CF-FD27FCECFF56}" presName="composite" presStyleCnt="0"/>
      <dgm:spPr/>
    </dgm:pt>
    <dgm:pt modelId="{CD518C89-BBBE-4DA8-83E2-6408D32942D4}" type="pres">
      <dgm:prSet presAssocID="{3BAA091C-DC89-4CFE-97CF-FD27FCECFF56}" presName="parTx" presStyleLbl="alignNode1" presStyleIdx="2" presStyleCnt="3" custLinFactNeighborX="-4103">
        <dgm:presLayoutVars>
          <dgm:chMax val="0"/>
          <dgm:chPref val="0"/>
          <dgm:bulletEnabled val="1"/>
        </dgm:presLayoutVars>
      </dgm:prSet>
      <dgm:spPr/>
    </dgm:pt>
    <dgm:pt modelId="{205B287E-2FBE-4348-A680-14FC22C4AFF2}" type="pres">
      <dgm:prSet presAssocID="{3BAA091C-DC89-4CFE-97CF-FD27FCECFF56}" presName="desTx" presStyleLbl="alignAccFollowNode1" presStyleIdx="2" presStyleCnt="3" custLinFactNeighborX="-4103">
        <dgm:presLayoutVars>
          <dgm:bulletEnabled val="1"/>
        </dgm:presLayoutVars>
      </dgm:prSet>
      <dgm:spPr/>
    </dgm:pt>
  </dgm:ptLst>
  <dgm:cxnLst>
    <dgm:cxn modelId="{97BAC702-B244-4A67-BED7-5E9FAC691287}" type="presOf" srcId="{A67AD1CB-E7BD-4EB5-A00B-D4177528CE33}" destId="{64AB072B-2522-4C08-B163-C62483559BDD}" srcOrd="0" destOrd="0" presId="urn:microsoft.com/office/officeart/2005/8/layout/hList1"/>
    <dgm:cxn modelId="{B26D3E04-C63A-4F7C-A595-38383A29B6A5}" type="presOf" srcId="{FB8595D8-5375-41E9-94B2-7633A307B2FD}" destId="{D1BF2C6A-6343-4985-BA16-275AFFF73486}" srcOrd="0" destOrd="0" presId="urn:microsoft.com/office/officeart/2005/8/layout/hList1"/>
    <dgm:cxn modelId="{63A27736-75E6-42A3-A8F1-61121CC81B2E}" srcId="{5D925E5C-D870-4A44-9B87-39D5E048FA74}" destId="{E5577106-F764-40FD-B103-264FA6719E2E}" srcOrd="1" destOrd="0" parTransId="{8B84F129-4D7E-4269-B596-F2CD8FD1F911}" sibTransId="{4759B918-6434-4F5F-914B-FB57B7422D03}"/>
    <dgm:cxn modelId="{9C19F96D-DDDF-4933-A8C6-3D194A15DAD9}" type="presOf" srcId="{D4913985-A7FE-428B-B9EF-14319C806E6F}" destId="{2E2DAE72-BEC0-432F-8337-E3E2850CED34}" srcOrd="0" destOrd="0" presId="urn:microsoft.com/office/officeart/2005/8/layout/hList1"/>
    <dgm:cxn modelId="{67C2B84E-480F-4852-8F99-8C7F7FA44AF2}" srcId="{A67AD1CB-E7BD-4EB5-A00B-D4177528CE33}" destId="{FB8595D8-5375-41E9-94B2-7633A307B2FD}" srcOrd="0" destOrd="0" parTransId="{6CDE3F88-1BF5-4543-A71F-00B44410F757}" sibTransId="{3738422B-E37E-4CC4-BDBB-A6DB89515FF6}"/>
    <dgm:cxn modelId="{15404955-379F-4D26-8DFB-57C5A0869500}" type="presOf" srcId="{3BAA091C-DC89-4CFE-97CF-FD27FCECFF56}" destId="{CD518C89-BBBE-4DA8-83E2-6408D32942D4}" srcOrd="0" destOrd="0" presId="urn:microsoft.com/office/officeart/2005/8/layout/hList1"/>
    <dgm:cxn modelId="{D6C51658-F8D6-4469-98E3-A3BDF2CA5013}" srcId="{A67AD1CB-E7BD-4EB5-A00B-D4177528CE33}" destId="{3BAA091C-DC89-4CFE-97CF-FD27FCECFF56}" srcOrd="2" destOrd="0" parTransId="{590184B2-8E15-4B0D-87BF-DB006142810F}" sibTransId="{77E3EA1E-C3CE-4890-B14E-49A209354C06}"/>
    <dgm:cxn modelId="{CBE1695A-36EE-4B91-AD95-2724F633AC90}" srcId="{3BAA091C-DC89-4CFE-97CF-FD27FCECFF56}" destId="{331DA8EC-13B1-4342-99F1-126D49B5B7E6}" srcOrd="0" destOrd="0" parTransId="{FDE7D905-D438-4E33-AF5E-FB9932DAAE2E}" sibTransId="{98839B05-6365-464E-A6C0-D8A87FCFD2CA}"/>
    <dgm:cxn modelId="{64F76686-9527-4AA8-9C07-D55EED3483E1}" srcId="{FB8595D8-5375-41E9-94B2-7633A307B2FD}" destId="{D4913985-A7FE-428B-B9EF-14319C806E6F}" srcOrd="0" destOrd="0" parTransId="{9BEF4D5F-FFFB-4E8C-A59A-A01249AF975D}" sibTransId="{4F29110E-5365-4E19-B6C5-AF15876DFA45}"/>
    <dgm:cxn modelId="{551F6F8E-E7DE-4FE4-A534-707AC5F44F2B}" srcId="{3BAA091C-DC89-4CFE-97CF-FD27FCECFF56}" destId="{441DD24F-D4ED-47C9-8848-E25AC63AEB42}" srcOrd="1" destOrd="0" parTransId="{7A1BBFB3-8289-451E-9CB1-DBA1EB223428}" sibTransId="{16EBC46E-FE7C-4556-8FBA-F7A1DE57695D}"/>
    <dgm:cxn modelId="{6FA979AD-05C7-464B-B857-A55B34A7027D}" type="presOf" srcId="{12C1A841-909C-4614-91A9-61D98E5A5E87}" destId="{2E2DAE72-BEC0-432F-8337-E3E2850CED34}" srcOrd="0" destOrd="1" presId="urn:microsoft.com/office/officeart/2005/8/layout/hList1"/>
    <dgm:cxn modelId="{18BFB6BF-3D9D-4437-BB48-1EDA3F308B8E}" srcId="{5D925E5C-D870-4A44-9B87-39D5E048FA74}" destId="{507E7FA1-2403-4D5F-B90E-EB123BAF8265}" srcOrd="0" destOrd="0" parTransId="{55A0E50A-6D0B-4A76-B88A-6C890BC053D3}" sibTransId="{B593B909-2A26-404C-8CF5-1601DE5B469E}"/>
    <dgm:cxn modelId="{D20CF6E1-0B84-4522-BD65-E2B1097EDB34}" type="presOf" srcId="{507E7FA1-2403-4D5F-B90E-EB123BAF8265}" destId="{55E412C9-CAFA-4EE7-9081-2DFF7106C6AF}" srcOrd="0" destOrd="0" presId="urn:microsoft.com/office/officeart/2005/8/layout/hList1"/>
    <dgm:cxn modelId="{782CD6E4-2B1D-4BE1-AB5B-113954FF511C}" srcId="{A67AD1CB-E7BD-4EB5-A00B-D4177528CE33}" destId="{5D925E5C-D870-4A44-9B87-39D5E048FA74}" srcOrd="1" destOrd="0" parTransId="{09EEB5CF-F29F-43A1-BC44-E51BE060EF1A}" sibTransId="{4EE30B78-6261-44FF-80B1-625AC68E6133}"/>
    <dgm:cxn modelId="{2AA7FBEC-F34A-4E8D-A808-4AA2AF26B35A}" type="presOf" srcId="{5D925E5C-D870-4A44-9B87-39D5E048FA74}" destId="{22A60D68-D84D-4F7E-8BEE-40C8DA83F7FB}" srcOrd="0" destOrd="0" presId="urn:microsoft.com/office/officeart/2005/8/layout/hList1"/>
    <dgm:cxn modelId="{877732F0-F067-4584-8C3B-1EF09818E563}" type="presOf" srcId="{E5577106-F764-40FD-B103-264FA6719E2E}" destId="{55E412C9-CAFA-4EE7-9081-2DFF7106C6AF}" srcOrd="0" destOrd="1" presId="urn:microsoft.com/office/officeart/2005/8/layout/hList1"/>
    <dgm:cxn modelId="{9BE24AF5-F2E8-44CF-A487-4F5970A98883}" srcId="{FB8595D8-5375-41E9-94B2-7633A307B2FD}" destId="{12C1A841-909C-4614-91A9-61D98E5A5E87}" srcOrd="1" destOrd="0" parTransId="{3FEE0911-8479-4A3A-948E-CF27DFDDF965}" sibTransId="{8FB59A16-CD8E-42C9-A8F9-D810C6815607}"/>
    <dgm:cxn modelId="{EEC7E9F5-E7C7-4EAA-BBE1-827924081973}" type="presOf" srcId="{331DA8EC-13B1-4342-99F1-126D49B5B7E6}" destId="{205B287E-2FBE-4348-A680-14FC22C4AFF2}" srcOrd="0" destOrd="0" presId="urn:microsoft.com/office/officeart/2005/8/layout/hList1"/>
    <dgm:cxn modelId="{2310B8F9-8D70-4FD9-BC26-05498E153B9A}" type="presOf" srcId="{441DD24F-D4ED-47C9-8848-E25AC63AEB42}" destId="{205B287E-2FBE-4348-A680-14FC22C4AFF2}" srcOrd="0" destOrd="1" presId="urn:microsoft.com/office/officeart/2005/8/layout/hList1"/>
    <dgm:cxn modelId="{8843B88F-410D-4155-8C3D-83C2F7198A3B}" type="presParOf" srcId="{64AB072B-2522-4C08-B163-C62483559BDD}" destId="{2F13FAF2-3FDF-47F1-9519-089984CCC63F}" srcOrd="0" destOrd="0" presId="urn:microsoft.com/office/officeart/2005/8/layout/hList1"/>
    <dgm:cxn modelId="{AD960957-122E-4371-B8E2-965200C9F332}" type="presParOf" srcId="{2F13FAF2-3FDF-47F1-9519-089984CCC63F}" destId="{D1BF2C6A-6343-4985-BA16-275AFFF73486}" srcOrd="0" destOrd="0" presId="urn:microsoft.com/office/officeart/2005/8/layout/hList1"/>
    <dgm:cxn modelId="{67B22E69-5B18-4410-9D0D-C4EA6567B39D}" type="presParOf" srcId="{2F13FAF2-3FDF-47F1-9519-089984CCC63F}" destId="{2E2DAE72-BEC0-432F-8337-E3E2850CED34}" srcOrd="1" destOrd="0" presId="urn:microsoft.com/office/officeart/2005/8/layout/hList1"/>
    <dgm:cxn modelId="{AAFC5A30-5B36-4ECC-8C58-B2AFA6F2AA68}" type="presParOf" srcId="{64AB072B-2522-4C08-B163-C62483559BDD}" destId="{3D642130-8C6D-48FA-9632-AA5AE887B690}" srcOrd="1" destOrd="0" presId="urn:microsoft.com/office/officeart/2005/8/layout/hList1"/>
    <dgm:cxn modelId="{C33C0DE2-F69B-429D-9138-CB67EFFBEB70}" type="presParOf" srcId="{64AB072B-2522-4C08-B163-C62483559BDD}" destId="{2BDA9A70-0544-426E-97E3-FD4F719DB2B1}" srcOrd="2" destOrd="0" presId="urn:microsoft.com/office/officeart/2005/8/layout/hList1"/>
    <dgm:cxn modelId="{FA30006E-9CD9-45D1-9613-408B9BD4A8DD}" type="presParOf" srcId="{2BDA9A70-0544-426E-97E3-FD4F719DB2B1}" destId="{22A60D68-D84D-4F7E-8BEE-40C8DA83F7FB}" srcOrd="0" destOrd="0" presId="urn:microsoft.com/office/officeart/2005/8/layout/hList1"/>
    <dgm:cxn modelId="{05637F4D-C8E5-4D21-A801-1E82AB56941E}" type="presParOf" srcId="{2BDA9A70-0544-426E-97E3-FD4F719DB2B1}" destId="{55E412C9-CAFA-4EE7-9081-2DFF7106C6AF}" srcOrd="1" destOrd="0" presId="urn:microsoft.com/office/officeart/2005/8/layout/hList1"/>
    <dgm:cxn modelId="{BE5B7237-96DA-4BEB-90B8-7D102226FA1E}" type="presParOf" srcId="{64AB072B-2522-4C08-B163-C62483559BDD}" destId="{41E7A78F-BA96-4898-BBA3-5C321F398EA8}" srcOrd="3" destOrd="0" presId="urn:microsoft.com/office/officeart/2005/8/layout/hList1"/>
    <dgm:cxn modelId="{C2C8A79E-73F2-43CA-97FF-FEE2C2E6F6CA}" type="presParOf" srcId="{64AB072B-2522-4C08-B163-C62483559BDD}" destId="{2756F96D-5981-4AA2-AB04-00E5B09338A1}" srcOrd="4" destOrd="0" presId="urn:microsoft.com/office/officeart/2005/8/layout/hList1"/>
    <dgm:cxn modelId="{D0AEA925-5293-45A2-86FE-D482AA8AA805}" type="presParOf" srcId="{2756F96D-5981-4AA2-AB04-00E5B09338A1}" destId="{CD518C89-BBBE-4DA8-83E2-6408D32942D4}" srcOrd="0" destOrd="0" presId="urn:microsoft.com/office/officeart/2005/8/layout/hList1"/>
    <dgm:cxn modelId="{0248C167-CAD7-4B95-A974-B703FE25291F}" type="presParOf" srcId="{2756F96D-5981-4AA2-AB04-00E5B09338A1}" destId="{205B287E-2FBE-4348-A680-14FC22C4AFF2}"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BB5E56-1325-4114-939E-3FAA4783EEB6}" type="doc">
      <dgm:prSet loTypeId="urn:microsoft.com/office/officeart/2005/8/layout/process4" loCatId="process" qsTypeId="urn:microsoft.com/office/officeart/2005/8/quickstyle/simple2" qsCatId="simple" csTypeId="urn:microsoft.com/office/officeart/2005/8/colors/accent2_2" csCatId="accent2" phldr="1"/>
      <dgm:spPr/>
      <dgm:t>
        <a:bodyPr/>
        <a:lstStyle/>
        <a:p>
          <a:endParaRPr lang="en-US"/>
        </a:p>
      </dgm:t>
    </dgm:pt>
    <dgm:pt modelId="{A51F57EF-2898-416B-96A9-1316FC2659F9}">
      <dgm:prSet/>
      <dgm:spPr/>
      <dgm:t>
        <a:bodyPr/>
        <a:lstStyle/>
        <a:p>
          <a:r>
            <a:rPr lang="en-US" b="1" dirty="0"/>
            <a:t>Validated with JHU pediatric clinic data:</a:t>
          </a:r>
        </a:p>
        <a:p>
          <a:r>
            <a:rPr lang="en-US" dirty="0"/>
            <a:t>822 Patients seen between </a:t>
          </a:r>
          <a:r>
            <a:rPr lang="en-US" dirty="0">
              <a:latin typeface="Arial"/>
            </a:rPr>
            <a:t>2/2022-1/2024</a:t>
          </a:r>
          <a:r>
            <a:rPr lang="en-US" dirty="0"/>
            <a:t> </a:t>
          </a:r>
        </a:p>
        <a:p>
          <a:r>
            <a:rPr lang="en-US" dirty="0"/>
            <a:t>Follow up care from </a:t>
          </a:r>
          <a:r>
            <a:rPr lang="en-US" dirty="0">
              <a:latin typeface="Arial"/>
            </a:rPr>
            <a:t>2/2024-1/2025</a:t>
          </a:r>
          <a:endParaRPr lang="en-US" dirty="0"/>
        </a:p>
      </dgm:t>
    </dgm:pt>
    <dgm:pt modelId="{74E4CC3D-70F5-4E5C-88B2-DB2A901962D7}" type="parTrans" cxnId="{92B398A2-E054-490E-9579-3230BA46675D}">
      <dgm:prSet/>
      <dgm:spPr/>
      <dgm:t>
        <a:bodyPr/>
        <a:lstStyle/>
        <a:p>
          <a:endParaRPr lang="en-US"/>
        </a:p>
      </dgm:t>
    </dgm:pt>
    <dgm:pt modelId="{854527D9-2962-48EC-9220-DBE3E34ED746}" type="sibTrans" cxnId="{92B398A2-E054-490E-9579-3230BA46675D}">
      <dgm:prSet/>
      <dgm:spPr/>
      <dgm:t>
        <a:bodyPr/>
        <a:lstStyle/>
        <a:p>
          <a:endParaRPr lang="en-US"/>
        </a:p>
      </dgm:t>
    </dgm:pt>
    <dgm:pt modelId="{95521F4D-B4DD-4315-80A7-48ABEC751E18}">
      <dgm:prSet/>
      <dgm:spPr/>
      <dgm:t>
        <a:bodyPr/>
        <a:lstStyle/>
        <a:p>
          <a:r>
            <a:rPr lang="en-US" dirty="0"/>
            <a:t>Percentage in validation dataset entering DKA by risk category</a:t>
          </a:r>
        </a:p>
      </dgm:t>
    </dgm:pt>
    <dgm:pt modelId="{B72A641B-7707-4944-AAA7-C7F10438F84B}" type="parTrans" cxnId="{1C6A443D-7296-4E8D-ACD0-23855B95C50F}">
      <dgm:prSet/>
      <dgm:spPr/>
      <dgm:t>
        <a:bodyPr/>
        <a:lstStyle/>
        <a:p>
          <a:endParaRPr lang="en-US"/>
        </a:p>
      </dgm:t>
    </dgm:pt>
    <dgm:pt modelId="{7BCBDAC3-D0FF-487A-B1D9-FB2C2F0E7502}" type="sibTrans" cxnId="{1C6A443D-7296-4E8D-ACD0-23855B95C50F}">
      <dgm:prSet/>
      <dgm:spPr/>
      <dgm:t>
        <a:bodyPr/>
        <a:lstStyle/>
        <a:p>
          <a:endParaRPr lang="en-US"/>
        </a:p>
      </dgm:t>
    </dgm:pt>
    <dgm:pt modelId="{8DE76095-43F9-4567-BD49-30622CE5743F}">
      <dgm:prSet/>
      <dgm:spPr/>
      <dgm:t>
        <a:bodyPr/>
        <a:lstStyle/>
        <a:p>
          <a:r>
            <a:rPr lang="en-US" dirty="0"/>
            <a:t>Very high: 26%</a:t>
          </a:r>
        </a:p>
      </dgm:t>
    </dgm:pt>
    <dgm:pt modelId="{EAF3B42E-4EC1-4932-B587-D6D7E7EE5D8F}" type="parTrans" cxnId="{A357188D-72C0-47AA-9F69-E649D3CE3832}">
      <dgm:prSet/>
      <dgm:spPr/>
      <dgm:t>
        <a:bodyPr/>
        <a:lstStyle/>
        <a:p>
          <a:endParaRPr lang="en-US"/>
        </a:p>
      </dgm:t>
    </dgm:pt>
    <dgm:pt modelId="{C4D573E0-484E-46D7-95D8-F82F9B2EC06A}" type="sibTrans" cxnId="{A357188D-72C0-47AA-9F69-E649D3CE3832}">
      <dgm:prSet/>
      <dgm:spPr/>
      <dgm:t>
        <a:bodyPr/>
        <a:lstStyle/>
        <a:p>
          <a:endParaRPr lang="en-US"/>
        </a:p>
      </dgm:t>
    </dgm:pt>
    <dgm:pt modelId="{65A76D69-62E0-41B6-8917-F9A1F30E177A}">
      <dgm:prSet/>
      <dgm:spPr/>
      <dgm:t>
        <a:bodyPr/>
        <a:lstStyle/>
        <a:p>
          <a:r>
            <a:rPr lang="en-US" dirty="0"/>
            <a:t>High: </a:t>
          </a:r>
        </a:p>
        <a:p>
          <a:r>
            <a:rPr lang="en-US" dirty="0"/>
            <a:t>9% </a:t>
          </a:r>
        </a:p>
      </dgm:t>
    </dgm:pt>
    <dgm:pt modelId="{E6B59B65-0CCA-46DC-9911-47B7F4EEEC0C}" type="parTrans" cxnId="{315460CF-B23B-46FB-B73D-18C6D9C5756E}">
      <dgm:prSet/>
      <dgm:spPr/>
      <dgm:t>
        <a:bodyPr/>
        <a:lstStyle/>
        <a:p>
          <a:endParaRPr lang="en-US"/>
        </a:p>
      </dgm:t>
    </dgm:pt>
    <dgm:pt modelId="{04691F5B-A608-40A7-82FA-5BD0E5D79AB6}" type="sibTrans" cxnId="{315460CF-B23B-46FB-B73D-18C6D9C5756E}">
      <dgm:prSet/>
      <dgm:spPr/>
      <dgm:t>
        <a:bodyPr/>
        <a:lstStyle/>
        <a:p>
          <a:endParaRPr lang="en-US"/>
        </a:p>
      </dgm:t>
    </dgm:pt>
    <dgm:pt modelId="{A6BDADD7-8D63-47AB-BFB7-C81100267C62}">
      <dgm:prSet/>
      <dgm:spPr/>
      <dgm:t>
        <a:bodyPr/>
        <a:lstStyle/>
        <a:p>
          <a:r>
            <a:rPr lang="en-US" dirty="0"/>
            <a:t>Medium: </a:t>
          </a:r>
        </a:p>
        <a:p>
          <a:r>
            <a:rPr lang="en-US" dirty="0"/>
            <a:t>4% </a:t>
          </a:r>
        </a:p>
      </dgm:t>
    </dgm:pt>
    <dgm:pt modelId="{737447CE-34AE-4123-ADD2-FCF5B16953C0}" type="parTrans" cxnId="{C3D02D25-A4A2-434F-953E-B2C2CC6C149F}">
      <dgm:prSet/>
      <dgm:spPr/>
      <dgm:t>
        <a:bodyPr/>
        <a:lstStyle/>
        <a:p>
          <a:endParaRPr lang="en-US"/>
        </a:p>
      </dgm:t>
    </dgm:pt>
    <dgm:pt modelId="{744873AC-160E-4F55-B340-DD657A7AF84E}" type="sibTrans" cxnId="{C3D02D25-A4A2-434F-953E-B2C2CC6C149F}">
      <dgm:prSet/>
      <dgm:spPr/>
      <dgm:t>
        <a:bodyPr/>
        <a:lstStyle/>
        <a:p>
          <a:endParaRPr lang="en-US"/>
        </a:p>
      </dgm:t>
    </dgm:pt>
    <dgm:pt modelId="{F3126C89-956B-4DFC-803B-5C6081D8102D}">
      <dgm:prSet/>
      <dgm:spPr/>
      <dgm:t>
        <a:bodyPr/>
        <a:lstStyle/>
        <a:p>
          <a:r>
            <a:rPr lang="en-US" dirty="0"/>
            <a:t>Low:</a:t>
          </a:r>
        </a:p>
        <a:p>
          <a:r>
            <a:rPr lang="en-US" dirty="0"/>
            <a:t>1%  </a:t>
          </a:r>
        </a:p>
      </dgm:t>
    </dgm:pt>
    <dgm:pt modelId="{F9731B75-2852-4470-B837-BC948944D01D}" type="parTrans" cxnId="{9FDB3259-5F27-4E8D-9B6D-5505F8BB14CE}">
      <dgm:prSet/>
      <dgm:spPr/>
      <dgm:t>
        <a:bodyPr/>
        <a:lstStyle/>
        <a:p>
          <a:endParaRPr lang="en-US"/>
        </a:p>
      </dgm:t>
    </dgm:pt>
    <dgm:pt modelId="{539D5A99-310C-49FC-B35B-265F9042D9FC}" type="sibTrans" cxnId="{9FDB3259-5F27-4E8D-9B6D-5505F8BB14CE}">
      <dgm:prSet/>
      <dgm:spPr/>
      <dgm:t>
        <a:bodyPr/>
        <a:lstStyle/>
        <a:p>
          <a:endParaRPr lang="en-US"/>
        </a:p>
      </dgm:t>
    </dgm:pt>
    <dgm:pt modelId="{95AC6CB0-299E-4655-B79C-6AD30B081CC1}" type="pres">
      <dgm:prSet presAssocID="{DFBB5E56-1325-4114-939E-3FAA4783EEB6}" presName="Name0" presStyleCnt="0">
        <dgm:presLayoutVars>
          <dgm:dir/>
          <dgm:animLvl val="lvl"/>
          <dgm:resizeHandles val="exact"/>
        </dgm:presLayoutVars>
      </dgm:prSet>
      <dgm:spPr/>
    </dgm:pt>
    <dgm:pt modelId="{2353739F-F55E-4645-AB87-9E7F9746BDE0}" type="pres">
      <dgm:prSet presAssocID="{95521F4D-B4DD-4315-80A7-48ABEC751E18}" presName="boxAndChildren" presStyleCnt="0"/>
      <dgm:spPr/>
    </dgm:pt>
    <dgm:pt modelId="{6AF6314B-438B-464E-91A3-89124590F25F}" type="pres">
      <dgm:prSet presAssocID="{95521F4D-B4DD-4315-80A7-48ABEC751E18}" presName="parentTextBox" presStyleLbl="node1" presStyleIdx="0" presStyleCnt="2"/>
      <dgm:spPr/>
    </dgm:pt>
    <dgm:pt modelId="{A80F4DE7-0F68-4F24-B153-68089A723C8E}" type="pres">
      <dgm:prSet presAssocID="{95521F4D-B4DD-4315-80A7-48ABEC751E18}" presName="entireBox" presStyleLbl="node1" presStyleIdx="0" presStyleCnt="2"/>
      <dgm:spPr/>
    </dgm:pt>
    <dgm:pt modelId="{ED73E132-FCCF-4D50-BE93-FCC306E0BAC9}" type="pres">
      <dgm:prSet presAssocID="{95521F4D-B4DD-4315-80A7-48ABEC751E18}" presName="descendantBox" presStyleCnt="0"/>
      <dgm:spPr/>
    </dgm:pt>
    <dgm:pt modelId="{1C986EE4-38B8-4FA3-9D21-024653EBF2E2}" type="pres">
      <dgm:prSet presAssocID="{8DE76095-43F9-4567-BD49-30622CE5743F}" presName="childTextBox" presStyleLbl="fgAccFollowNode1" presStyleIdx="0" presStyleCnt="4">
        <dgm:presLayoutVars>
          <dgm:bulletEnabled val="1"/>
        </dgm:presLayoutVars>
      </dgm:prSet>
      <dgm:spPr/>
    </dgm:pt>
    <dgm:pt modelId="{C7C9FD41-82C5-4301-B513-8756B221441A}" type="pres">
      <dgm:prSet presAssocID="{65A76D69-62E0-41B6-8917-F9A1F30E177A}" presName="childTextBox" presStyleLbl="fgAccFollowNode1" presStyleIdx="1" presStyleCnt="4">
        <dgm:presLayoutVars>
          <dgm:bulletEnabled val="1"/>
        </dgm:presLayoutVars>
      </dgm:prSet>
      <dgm:spPr/>
    </dgm:pt>
    <dgm:pt modelId="{1FBBD46B-E0FE-4AB0-A27A-697053EB2650}" type="pres">
      <dgm:prSet presAssocID="{A6BDADD7-8D63-47AB-BFB7-C81100267C62}" presName="childTextBox" presStyleLbl="fgAccFollowNode1" presStyleIdx="2" presStyleCnt="4">
        <dgm:presLayoutVars>
          <dgm:bulletEnabled val="1"/>
        </dgm:presLayoutVars>
      </dgm:prSet>
      <dgm:spPr/>
    </dgm:pt>
    <dgm:pt modelId="{E7581DF1-DCB1-4716-930D-66CC957BBED7}" type="pres">
      <dgm:prSet presAssocID="{F3126C89-956B-4DFC-803B-5C6081D8102D}" presName="childTextBox" presStyleLbl="fgAccFollowNode1" presStyleIdx="3" presStyleCnt="4">
        <dgm:presLayoutVars>
          <dgm:bulletEnabled val="1"/>
        </dgm:presLayoutVars>
      </dgm:prSet>
      <dgm:spPr/>
    </dgm:pt>
    <dgm:pt modelId="{1F4B337A-CDB2-4B9C-AAA2-64D88FDB2012}" type="pres">
      <dgm:prSet presAssocID="{854527D9-2962-48EC-9220-DBE3E34ED746}" presName="sp" presStyleCnt="0"/>
      <dgm:spPr/>
    </dgm:pt>
    <dgm:pt modelId="{6DCD5B1C-3A38-4891-BF6F-D0283EF7AF8A}" type="pres">
      <dgm:prSet presAssocID="{A51F57EF-2898-416B-96A9-1316FC2659F9}" presName="arrowAndChildren" presStyleCnt="0"/>
      <dgm:spPr/>
    </dgm:pt>
    <dgm:pt modelId="{C1BD01F3-2984-494E-8FED-5F6B07F54392}" type="pres">
      <dgm:prSet presAssocID="{A51F57EF-2898-416B-96A9-1316FC2659F9}" presName="parentTextArrow" presStyleLbl="node1" presStyleIdx="1" presStyleCnt="2"/>
      <dgm:spPr/>
    </dgm:pt>
  </dgm:ptLst>
  <dgm:cxnLst>
    <dgm:cxn modelId="{C3D02D25-A4A2-434F-953E-B2C2CC6C149F}" srcId="{95521F4D-B4DD-4315-80A7-48ABEC751E18}" destId="{A6BDADD7-8D63-47AB-BFB7-C81100267C62}" srcOrd="2" destOrd="0" parTransId="{737447CE-34AE-4123-ADD2-FCF5B16953C0}" sibTransId="{744873AC-160E-4F55-B340-DD657A7AF84E}"/>
    <dgm:cxn modelId="{28AE6725-020B-47C1-A6FD-E50EDC07DE4F}" type="presOf" srcId="{95521F4D-B4DD-4315-80A7-48ABEC751E18}" destId="{A80F4DE7-0F68-4F24-B153-68089A723C8E}" srcOrd="1" destOrd="0" presId="urn:microsoft.com/office/officeart/2005/8/layout/process4"/>
    <dgm:cxn modelId="{1C6A443D-7296-4E8D-ACD0-23855B95C50F}" srcId="{DFBB5E56-1325-4114-939E-3FAA4783EEB6}" destId="{95521F4D-B4DD-4315-80A7-48ABEC751E18}" srcOrd="1" destOrd="0" parTransId="{B72A641B-7707-4944-AAA7-C7F10438F84B}" sibTransId="{7BCBDAC3-D0FF-487A-B1D9-FB2C2F0E7502}"/>
    <dgm:cxn modelId="{2CE1F071-E32B-4E88-A681-EC4E2A28B387}" type="presOf" srcId="{65A76D69-62E0-41B6-8917-F9A1F30E177A}" destId="{C7C9FD41-82C5-4301-B513-8756B221441A}" srcOrd="0" destOrd="0" presId="urn:microsoft.com/office/officeart/2005/8/layout/process4"/>
    <dgm:cxn modelId="{9FDB3259-5F27-4E8D-9B6D-5505F8BB14CE}" srcId="{95521F4D-B4DD-4315-80A7-48ABEC751E18}" destId="{F3126C89-956B-4DFC-803B-5C6081D8102D}" srcOrd="3" destOrd="0" parTransId="{F9731B75-2852-4470-B837-BC948944D01D}" sibTransId="{539D5A99-310C-49FC-B35B-265F9042D9FC}"/>
    <dgm:cxn modelId="{A357188D-72C0-47AA-9F69-E649D3CE3832}" srcId="{95521F4D-B4DD-4315-80A7-48ABEC751E18}" destId="{8DE76095-43F9-4567-BD49-30622CE5743F}" srcOrd="0" destOrd="0" parTransId="{EAF3B42E-4EC1-4932-B587-D6D7E7EE5D8F}" sibTransId="{C4D573E0-484E-46D7-95D8-F82F9B2EC06A}"/>
    <dgm:cxn modelId="{9CD3D596-5697-4102-846D-A85505E85608}" type="presOf" srcId="{F3126C89-956B-4DFC-803B-5C6081D8102D}" destId="{E7581DF1-DCB1-4716-930D-66CC957BBED7}" srcOrd="0" destOrd="0" presId="urn:microsoft.com/office/officeart/2005/8/layout/process4"/>
    <dgm:cxn modelId="{41C0CE9D-55B4-4CBF-9836-5DE38EC403F3}" type="presOf" srcId="{DFBB5E56-1325-4114-939E-3FAA4783EEB6}" destId="{95AC6CB0-299E-4655-B79C-6AD30B081CC1}" srcOrd="0" destOrd="0" presId="urn:microsoft.com/office/officeart/2005/8/layout/process4"/>
    <dgm:cxn modelId="{92B398A2-E054-490E-9579-3230BA46675D}" srcId="{DFBB5E56-1325-4114-939E-3FAA4783EEB6}" destId="{A51F57EF-2898-416B-96A9-1316FC2659F9}" srcOrd="0" destOrd="0" parTransId="{74E4CC3D-70F5-4E5C-88B2-DB2A901962D7}" sibTransId="{854527D9-2962-48EC-9220-DBE3E34ED746}"/>
    <dgm:cxn modelId="{315460CF-B23B-46FB-B73D-18C6D9C5756E}" srcId="{95521F4D-B4DD-4315-80A7-48ABEC751E18}" destId="{65A76D69-62E0-41B6-8917-F9A1F30E177A}" srcOrd="1" destOrd="0" parTransId="{E6B59B65-0CCA-46DC-9911-47B7F4EEEC0C}" sibTransId="{04691F5B-A608-40A7-82FA-5BD0E5D79AB6}"/>
    <dgm:cxn modelId="{ED6DB7D0-576F-479A-8E84-CBD5728CEF2B}" type="presOf" srcId="{8DE76095-43F9-4567-BD49-30622CE5743F}" destId="{1C986EE4-38B8-4FA3-9D21-024653EBF2E2}" srcOrd="0" destOrd="0" presId="urn:microsoft.com/office/officeart/2005/8/layout/process4"/>
    <dgm:cxn modelId="{5F8B58DA-C7EB-47D5-AF1A-0787F8193274}" type="presOf" srcId="{95521F4D-B4DD-4315-80A7-48ABEC751E18}" destId="{6AF6314B-438B-464E-91A3-89124590F25F}" srcOrd="0" destOrd="0" presId="urn:microsoft.com/office/officeart/2005/8/layout/process4"/>
    <dgm:cxn modelId="{CCCAAAE0-D7D5-4F90-81B7-4EEA0B7F937A}" type="presOf" srcId="{A51F57EF-2898-416B-96A9-1316FC2659F9}" destId="{C1BD01F3-2984-494E-8FED-5F6B07F54392}" srcOrd="0" destOrd="0" presId="urn:microsoft.com/office/officeart/2005/8/layout/process4"/>
    <dgm:cxn modelId="{A0854AF1-E88A-4DFE-A9CF-A995C1F9A2D0}" type="presOf" srcId="{A6BDADD7-8D63-47AB-BFB7-C81100267C62}" destId="{1FBBD46B-E0FE-4AB0-A27A-697053EB2650}" srcOrd="0" destOrd="0" presId="urn:microsoft.com/office/officeart/2005/8/layout/process4"/>
    <dgm:cxn modelId="{1E16DEB1-27F8-40A5-9B04-65C375968072}" type="presParOf" srcId="{95AC6CB0-299E-4655-B79C-6AD30B081CC1}" destId="{2353739F-F55E-4645-AB87-9E7F9746BDE0}" srcOrd="0" destOrd="0" presId="urn:microsoft.com/office/officeart/2005/8/layout/process4"/>
    <dgm:cxn modelId="{E17DB1B2-7AB0-468F-BDE2-EB421BE60C0D}" type="presParOf" srcId="{2353739F-F55E-4645-AB87-9E7F9746BDE0}" destId="{6AF6314B-438B-464E-91A3-89124590F25F}" srcOrd="0" destOrd="0" presId="urn:microsoft.com/office/officeart/2005/8/layout/process4"/>
    <dgm:cxn modelId="{965B9485-A2FA-4EC9-8E17-956D54B39E47}" type="presParOf" srcId="{2353739F-F55E-4645-AB87-9E7F9746BDE0}" destId="{A80F4DE7-0F68-4F24-B153-68089A723C8E}" srcOrd="1" destOrd="0" presId="urn:microsoft.com/office/officeart/2005/8/layout/process4"/>
    <dgm:cxn modelId="{CE0EE3CF-6A83-4109-BBAB-D4B90AE10E48}" type="presParOf" srcId="{2353739F-F55E-4645-AB87-9E7F9746BDE0}" destId="{ED73E132-FCCF-4D50-BE93-FCC306E0BAC9}" srcOrd="2" destOrd="0" presId="urn:microsoft.com/office/officeart/2005/8/layout/process4"/>
    <dgm:cxn modelId="{2C33E7BC-9F2A-49FE-8FBF-FCAE6BA64561}" type="presParOf" srcId="{ED73E132-FCCF-4D50-BE93-FCC306E0BAC9}" destId="{1C986EE4-38B8-4FA3-9D21-024653EBF2E2}" srcOrd="0" destOrd="0" presId="urn:microsoft.com/office/officeart/2005/8/layout/process4"/>
    <dgm:cxn modelId="{53603BE2-1297-4CB1-9EC4-1607C012E44B}" type="presParOf" srcId="{ED73E132-FCCF-4D50-BE93-FCC306E0BAC9}" destId="{C7C9FD41-82C5-4301-B513-8756B221441A}" srcOrd="1" destOrd="0" presId="urn:microsoft.com/office/officeart/2005/8/layout/process4"/>
    <dgm:cxn modelId="{82F9FED0-4844-4DE3-989E-312F7D56B3C3}" type="presParOf" srcId="{ED73E132-FCCF-4D50-BE93-FCC306E0BAC9}" destId="{1FBBD46B-E0FE-4AB0-A27A-697053EB2650}" srcOrd="2" destOrd="0" presId="urn:microsoft.com/office/officeart/2005/8/layout/process4"/>
    <dgm:cxn modelId="{1AA978E1-0A1F-4928-BC6A-97D89083ACCA}" type="presParOf" srcId="{ED73E132-FCCF-4D50-BE93-FCC306E0BAC9}" destId="{E7581DF1-DCB1-4716-930D-66CC957BBED7}" srcOrd="3" destOrd="0" presId="urn:microsoft.com/office/officeart/2005/8/layout/process4"/>
    <dgm:cxn modelId="{EC59D7F2-B2B6-4634-B135-1069ED9D2529}" type="presParOf" srcId="{95AC6CB0-299E-4655-B79C-6AD30B081CC1}" destId="{1F4B337A-CDB2-4B9C-AAA2-64D88FDB2012}" srcOrd="1" destOrd="0" presId="urn:microsoft.com/office/officeart/2005/8/layout/process4"/>
    <dgm:cxn modelId="{3F643298-D120-438C-B8EB-E8EE69BF1B90}" type="presParOf" srcId="{95AC6CB0-299E-4655-B79C-6AD30B081CC1}" destId="{6DCD5B1C-3A38-4891-BF6F-D0283EF7AF8A}" srcOrd="2" destOrd="0" presId="urn:microsoft.com/office/officeart/2005/8/layout/process4"/>
    <dgm:cxn modelId="{95CA26BC-64E3-4384-9791-31E4899AFBA1}" type="presParOf" srcId="{6DCD5B1C-3A38-4891-BF6F-D0283EF7AF8A}" destId="{C1BD01F3-2984-494E-8FED-5F6B07F54392}"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BDCF507-4344-4B96-96EA-B8B4AAE7FDE6}"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29FA66E-74DD-443D-95BB-6691C91C0342}">
      <dgm:prSet custT="1"/>
      <dgm:spPr/>
      <dgm:t>
        <a:bodyPr/>
        <a:lstStyle/>
        <a:p>
          <a:pPr>
            <a:spcAft>
              <a:spcPct val="35000"/>
            </a:spcAft>
          </a:pPr>
          <a:r>
            <a:rPr lang="en-US" sz="2400" b="1" dirty="0">
              <a:latin typeface="Montserrat" panose="00000500000000000000" pitchFamily="2" charset="0"/>
            </a:rPr>
            <a:t>Dataset</a:t>
          </a:r>
        </a:p>
        <a:p>
          <a:pPr>
            <a:spcAft>
              <a:spcPts val="0"/>
            </a:spcAft>
          </a:pPr>
          <a:r>
            <a:rPr lang="en-US" sz="2000" dirty="0">
              <a:latin typeface="Montserrat" panose="00000500000000000000" pitchFamily="2" charset="0"/>
            </a:rPr>
            <a:t>T1DX-QI Registry (2017–2023)</a:t>
          </a:r>
        </a:p>
      </dgm:t>
    </dgm:pt>
    <dgm:pt modelId="{5E46E791-8844-452D-B811-E9A2EE8DF0F4}" type="parTrans" cxnId="{645008D2-934E-459E-876A-EF7CE271BA09}">
      <dgm:prSet/>
      <dgm:spPr/>
      <dgm:t>
        <a:bodyPr/>
        <a:lstStyle/>
        <a:p>
          <a:endParaRPr lang="en-US">
            <a:latin typeface="Montserrat" panose="00000500000000000000" pitchFamily="2" charset="0"/>
          </a:endParaRPr>
        </a:p>
      </dgm:t>
    </dgm:pt>
    <dgm:pt modelId="{7743E59B-1BE3-402B-993C-1F50B4B9F474}" type="sibTrans" cxnId="{645008D2-934E-459E-876A-EF7CE271BA09}">
      <dgm:prSet/>
      <dgm:spPr/>
      <dgm:t>
        <a:bodyPr/>
        <a:lstStyle/>
        <a:p>
          <a:endParaRPr lang="en-US">
            <a:latin typeface="Montserrat" panose="00000500000000000000" pitchFamily="2" charset="0"/>
          </a:endParaRPr>
        </a:p>
      </dgm:t>
    </dgm:pt>
    <dgm:pt modelId="{5ED53A88-4B6E-4530-97EC-D733E9CC0DCD}">
      <dgm:prSet custT="1"/>
      <dgm:spPr/>
      <dgm:t>
        <a:bodyPr/>
        <a:lstStyle/>
        <a:p>
          <a:pPr>
            <a:spcAft>
              <a:spcPct val="35000"/>
            </a:spcAft>
          </a:pPr>
          <a:r>
            <a:rPr lang="en-US" sz="2400" b="1" dirty="0">
              <a:latin typeface="Montserrat" panose="00000500000000000000" pitchFamily="2" charset="0"/>
            </a:rPr>
            <a:t>Sample</a:t>
          </a:r>
        </a:p>
        <a:p>
          <a:pPr>
            <a:spcAft>
              <a:spcPct val="35000"/>
            </a:spcAft>
          </a:pPr>
          <a:r>
            <a:rPr lang="en-US" sz="2000" dirty="0">
              <a:latin typeface="Montserrat" panose="00000500000000000000" pitchFamily="2" charset="0"/>
            </a:rPr>
            <a:t>38,009 individuals </a:t>
          </a:r>
        </a:p>
        <a:p>
          <a:pPr>
            <a:spcAft>
              <a:spcPts val="0"/>
            </a:spcAft>
          </a:pPr>
          <a:r>
            <a:rPr lang="en-US" sz="2000" dirty="0">
              <a:latin typeface="Montserrat" panose="00000500000000000000" pitchFamily="2" charset="0"/>
            </a:rPr>
            <a:t>≥1-year T1D duration</a:t>
          </a:r>
        </a:p>
      </dgm:t>
    </dgm:pt>
    <dgm:pt modelId="{0484EC4B-C37D-48F9-8516-9855317DC74A}" type="parTrans" cxnId="{E9EEBC51-6493-45DE-9EDD-EA264282AEDB}">
      <dgm:prSet/>
      <dgm:spPr/>
      <dgm:t>
        <a:bodyPr/>
        <a:lstStyle/>
        <a:p>
          <a:endParaRPr lang="en-US">
            <a:latin typeface="Montserrat" panose="00000500000000000000" pitchFamily="2" charset="0"/>
          </a:endParaRPr>
        </a:p>
      </dgm:t>
    </dgm:pt>
    <dgm:pt modelId="{45E52044-8E26-441D-A208-32EA0314ED99}" type="sibTrans" cxnId="{E9EEBC51-6493-45DE-9EDD-EA264282AEDB}">
      <dgm:prSet/>
      <dgm:spPr/>
      <dgm:t>
        <a:bodyPr/>
        <a:lstStyle/>
        <a:p>
          <a:endParaRPr lang="en-US">
            <a:latin typeface="Montserrat" panose="00000500000000000000" pitchFamily="2" charset="0"/>
          </a:endParaRPr>
        </a:p>
      </dgm:t>
    </dgm:pt>
    <dgm:pt modelId="{F73BB882-30C7-4705-9C7C-A8B6FF8CD8E1}" type="pres">
      <dgm:prSet presAssocID="{6BDCF507-4344-4B96-96EA-B8B4AAE7FDE6}" presName="vert0" presStyleCnt="0">
        <dgm:presLayoutVars>
          <dgm:dir/>
          <dgm:animOne val="branch"/>
          <dgm:animLvl val="lvl"/>
        </dgm:presLayoutVars>
      </dgm:prSet>
      <dgm:spPr/>
    </dgm:pt>
    <dgm:pt modelId="{AB210A3E-8E29-4D7D-9424-A5751DC8FBE9}" type="pres">
      <dgm:prSet presAssocID="{229FA66E-74DD-443D-95BB-6691C91C0342}" presName="thickLine" presStyleLbl="alignNode1" presStyleIdx="0" presStyleCnt="2"/>
      <dgm:spPr/>
    </dgm:pt>
    <dgm:pt modelId="{A8D0DDAA-4877-4A89-B56A-6D81AC9366BC}" type="pres">
      <dgm:prSet presAssocID="{229FA66E-74DD-443D-95BB-6691C91C0342}" presName="horz1" presStyleCnt="0"/>
      <dgm:spPr/>
    </dgm:pt>
    <dgm:pt modelId="{09AFB1C0-A441-4054-9C5F-095BEC28CE63}" type="pres">
      <dgm:prSet presAssocID="{229FA66E-74DD-443D-95BB-6691C91C0342}" presName="tx1" presStyleLbl="revTx" presStyleIdx="0" presStyleCnt="2"/>
      <dgm:spPr/>
    </dgm:pt>
    <dgm:pt modelId="{25469787-3F54-4C6A-90C2-FBE1B0402AAF}" type="pres">
      <dgm:prSet presAssocID="{229FA66E-74DD-443D-95BB-6691C91C0342}" presName="vert1" presStyleCnt="0"/>
      <dgm:spPr/>
    </dgm:pt>
    <dgm:pt modelId="{01588A88-EC13-4A39-968B-A3CE984DFCC5}" type="pres">
      <dgm:prSet presAssocID="{5ED53A88-4B6E-4530-97EC-D733E9CC0DCD}" presName="thickLine" presStyleLbl="alignNode1" presStyleIdx="1" presStyleCnt="2"/>
      <dgm:spPr/>
    </dgm:pt>
    <dgm:pt modelId="{6131614F-8706-4420-87B0-A2855D99D474}" type="pres">
      <dgm:prSet presAssocID="{5ED53A88-4B6E-4530-97EC-D733E9CC0DCD}" presName="horz1" presStyleCnt="0"/>
      <dgm:spPr/>
    </dgm:pt>
    <dgm:pt modelId="{2EC50BFA-78CD-4967-95C5-38ABC7A25F7C}" type="pres">
      <dgm:prSet presAssocID="{5ED53A88-4B6E-4530-97EC-D733E9CC0DCD}" presName="tx1" presStyleLbl="revTx" presStyleIdx="1" presStyleCnt="2" custScaleY="140206"/>
      <dgm:spPr/>
    </dgm:pt>
    <dgm:pt modelId="{D6DF2AD0-5F11-4AD1-AD3B-C35F74CA21B9}" type="pres">
      <dgm:prSet presAssocID="{5ED53A88-4B6E-4530-97EC-D733E9CC0DCD}" presName="vert1" presStyleCnt="0"/>
      <dgm:spPr/>
    </dgm:pt>
  </dgm:ptLst>
  <dgm:cxnLst>
    <dgm:cxn modelId="{E9EEBC51-6493-45DE-9EDD-EA264282AEDB}" srcId="{6BDCF507-4344-4B96-96EA-B8B4AAE7FDE6}" destId="{5ED53A88-4B6E-4530-97EC-D733E9CC0DCD}" srcOrd="1" destOrd="0" parTransId="{0484EC4B-C37D-48F9-8516-9855317DC74A}" sibTransId="{45E52044-8E26-441D-A208-32EA0314ED99}"/>
    <dgm:cxn modelId="{46002A53-AA68-4B5D-B35F-0A35E8AE5ABD}" type="presOf" srcId="{6BDCF507-4344-4B96-96EA-B8B4AAE7FDE6}" destId="{F73BB882-30C7-4705-9C7C-A8B6FF8CD8E1}" srcOrd="0" destOrd="0" presId="urn:microsoft.com/office/officeart/2008/layout/LinedList"/>
    <dgm:cxn modelId="{FCC32D77-DEF3-4D92-A6CB-003C92E464BC}" type="presOf" srcId="{5ED53A88-4B6E-4530-97EC-D733E9CC0DCD}" destId="{2EC50BFA-78CD-4967-95C5-38ABC7A25F7C}" srcOrd="0" destOrd="0" presId="urn:microsoft.com/office/officeart/2008/layout/LinedList"/>
    <dgm:cxn modelId="{8FE4A48E-EAD6-41C0-B872-E4FBC2BCB167}" type="presOf" srcId="{229FA66E-74DD-443D-95BB-6691C91C0342}" destId="{09AFB1C0-A441-4054-9C5F-095BEC28CE63}" srcOrd="0" destOrd="0" presId="urn:microsoft.com/office/officeart/2008/layout/LinedList"/>
    <dgm:cxn modelId="{645008D2-934E-459E-876A-EF7CE271BA09}" srcId="{6BDCF507-4344-4B96-96EA-B8B4AAE7FDE6}" destId="{229FA66E-74DD-443D-95BB-6691C91C0342}" srcOrd="0" destOrd="0" parTransId="{5E46E791-8844-452D-B811-E9A2EE8DF0F4}" sibTransId="{7743E59B-1BE3-402B-993C-1F50B4B9F474}"/>
    <dgm:cxn modelId="{0835D637-D319-4E26-A47C-207D6733ABF9}" type="presParOf" srcId="{F73BB882-30C7-4705-9C7C-A8B6FF8CD8E1}" destId="{AB210A3E-8E29-4D7D-9424-A5751DC8FBE9}" srcOrd="0" destOrd="0" presId="urn:microsoft.com/office/officeart/2008/layout/LinedList"/>
    <dgm:cxn modelId="{57BEF19C-A1E5-44C9-9759-852DEEB0E54D}" type="presParOf" srcId="{F73BB882-30C7-4705-9C7C-A8B6FF8CD8E1}" destId="{A8D0DDAA-4877-4A89-B56A-6D81AC9366BC}" srcOrd="1" destOrd="0" presId="urn:microsoft.com/office/officeart/2008/layout/LinedList"/>
    <dgm:cxn modelId="{31128EF3-05A4-4587-9142-58FFD272A202}" type="presParOf" srcId="{A8D0DDAA-4877-4A89-B56A-6D81AC9366BC}" destId="{09AFB1C0-A441-4054-9C5F-095BEC28CE63}" srcOrd="0" destOrd="0" presId="urn:microsoft.com/office/officeart/2008/layout/LinedList"/>
    <dgm:cxn modelId="{249EF279-6E6B-4784-8374-B052C285DD74}" type="presParOf" srcId="{A8D0DDAA-4877-4A89-B56A-6D81AC9366BC}" destId="{25469787-3F54-4C6A-90C2-FBE1B0402AAF}" srcOrd="1" destOrd="0" presId="urn:microsoft.com/office/officeart/2008/layout/LinedList"/>
    <dgm:cxn modelId="{0C2C4D7D-3806-4B2E-94FB-E16F9A2967AE}" type="presParOf" srcId="{F73BB882-30C7-4705-9C7C-A8B6FF8CD8E1}" destId="{01588A88-EC13-4A39-968B-A3CE984DFCC5}" srcOrd="2" destOrd="0" presId="urn:microsoft.com/office/officeart/2008/layout/LinedList"/>
    <dgm:cxn modelId="{A05C210C-B0A0-4A15-AD0E-CAB9CC16D1B1}" type="presParOf" srcId="{F73BB882-30C7-4705-9C7C-A8B6FF8CD8E1}" destId="{6131614F-8706-4420-87B0-A2855D99D474}" srcOrd="3" destOrd="0" presId="urn:microsoft.com/office/officeart/2008/layout/LinedList"/>
    <dgm:cxn modelId="{8C4B1931-825D-4F6F-A350-8B97C111F1D9}" type="presParOf" srcId="{6131614F-8706-4420-87B0-A2855D99D474}" destId="{2EC50BFA-78CD-4967-95C5-38ABC7A25F7C}" srcOrd="0" destOrd="0" presId="urn:microsoft.com/office/officeart/2008/layout/LinedList"/>
    <dgm:cxn modelId="{57A1A824-B069-4AC9-A6CF-A062BBA74D63}" type="presParOf" srcId="{6131614F-8706-4420-87B0-A2855D99D474}" destId="{D6DF2AD0-5F11-4AD1-AD3B-C35F74CA21B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C9F1767-A330-4557-A375-80B97FC2F19B}" type="doc">
      <dgm:prSet loTypeId="urn:microsoft.com/office/officeart/2005/8/layout/hList1" loCatId="list" qsTypeId="urn:microsoft.com/office/officeart/2005/8/quickstyle/simple1" qsCatId="simple" csTypeId="urn:microsoft.com/office/officeart/2005/8/colors/accent3_2" csCatId="accent3" phldr="1"/>
      <dgm:spPr/>
      <dgm:t>
        <a:bodyPr/>
        <a:lstStyle/>
        <a:p>
          <a:endParaRPr lang="en-US"/>
        </a:p>
      </dgm:t>
    </dgm:pt>
    <dgm:pt modelId="{CB7F707C-C8CD-471D-AA06-C13174732F86}">
      <dgm:prSet phldrT="[Text]" custT="1"/>
      <dgm:spPr>
        <a:xfrm>
          <a:off x="20761" y="199274"/>
          <a:ext cx="2173055" cy="801961"/>
        </a:xfrm>
      </dgm:spPr>
      <dgm:t>
        <a:bodyPr/>
        <a:lstStyle/>
        <a:p>
          <a:pPr>
            <a:spcAft>
              <a:spcPts val="0"/>
            </a:spcAft>
            <a:buNone/>
          </a:pPr>
          <a:r>
            <a:rPr lang="en-US" sz="3200" dirty="0">
              <a:latin typeface="Montserrat" panose="00000500000000000000" pitchFamily="2" charset="0"/>
            </a:rPr>
            <a:t>Predictors</a:t>
          </a:r>
        </a:p>
      </dgm:t>
    </dgm:pt>
    <dgm:pt modelId="{8637D90F-DBA2-4DF4-9BF5-797ABA68FB05}" type="parTrans" cxnId="{81557FC0-D00F-4045-8361-05B830F79B2F}">
      <dgm:prSet/>
      <dgm:spPr/>
      <dgm:t>
        <a:bodyPr/>
        <a:lstStyle/>
        <a:p>
          <a:endParaRPr lang="en-US">
            <a:latin typeface="Montserrat" panose="00000500000000000000" pitchFamily="2" charset="0"/>
          </a:endParaRPr>
        </a:p>
      </dgm:t>
    </dgm:pt>
    <dgm:pt modelId="{D12B367E-6429-4828-9BEC-8CA133EC33D6}" type="sibTrans" cxnId="{81557FC0-D00F-4045-8361-05B830F79B2F}">
      <dgm:prSet/>
      <dgm:spPr/>
      <dgm:t>
        <a:bodyPr/>
        <a:lstStyle/>
        <a:p>
          <a:endParaRPr lang="en-US">
            <a:latin typeface="Montserrat" panose="00000500000000000000" pitchFamily="2" charset="0"/>
          </a:endParaRPr>
        </a:p>
      </dgm:t>
    </dgm:pt>
    <dgm:pt modelId="{B96C0FBB-2472-4D38-93F3-9ED3DD58182D}">
      <dgm:prSet/>
      <dgm:spPr>
        <a:xfrm>
          <a:off x="13554" y="1001236"/>
          <a:ext cx="2187470" cy="4647628"/>
        </a:xfrm>
      </dgm:spPr>
      <dgm:t>
        <a:bodyPr/>
        <a:lstStyle/>
        <a:p>
          <a:pPr>
            <a:spcAft>
              <a:spcPts val="0"/>
            </a:spcAft>
            <a:buFont typeface="Arial" panose="020B0604020202020204" pitchFamily="34" charset="0"/>
            <a:buNone/>
          </a:pPr>
          <a:r>
            <a:rPr lang="en-US" b="1" dirty="0">
              <a:latin typeface="Montserrat" panose="00000500000000000000" pitchFamily="2" charset="0"/>
              <a:ea typeface="+mn-ea"/>
              <a:cs typeface="+mn-cs"/>
            </a:rPr>
            <a:t>Measurement timeline</a:t>
          </a:r>
        </a:p>
      </dgm:t>
    </dgm:pt>
    <dgm:pt modelId="{303B8325-0B7E-4C4B-9A4E-6A11E4B9640D}" type="parTrans" cxnId="{C31EDF4F-BF94-42E0-9C17-E4CC29AF8127}">
      <dgm:prSet/>
      <dgm:spPr/>
      <dgm:t>
        <a:bodyPr/>
        <a:lstStyle/>
        <a:p>
          <a:endParaRPr lang="en-US">
            <a:latin typeface="Montserrat" panose="00000500000000000000" pitchFamily="2" charset="0"/>
          </a:endParaRPr>
        </a:p>
      </dgm:t>
    </dgm:pt>
    <dgm:pt modelId="{A5E37C1B-8A06-40B8-8F28-934085574042}" type="sibTrans" cxnId="{C31EDF4F-BF94-42E0-9C17-E4CC29AF8127}">
      <dgm:prSet/>
      <dgm:spPr/>
      <dgm:t>
        <a:bodyPr/>
        <a:lstStyle/>
        <a:p>
          <a:endParaRPr lang="en-US">
            <a:latin typeface="Montserrat" panose="00000500000000000000" pitchFamily="2" charset="0"/>
          </a:endParaRPr>
        </a:p>
      </dgm:t>
    </dgm:pt>
    <dgm:pt modelId="{AD09E65A-3120-48B0-80B5-CCA8BD611398}">
      <dgm:prSet custT="1"/>
      <dgm:spPr>
        <a:xfrm>
          <a:off x="2481711" y="199274"/>
          <a:ext cx="2004904" cy="801961"/>
        </a:xfrm>
      </dgm:spPr>
      <dgm:t>
        <a:bodyPr/>
        <a:lstStyle/>
        <a:p>
          <a:pPr>
            <a:buNone/>
          </a:pPr>
          <a:r>
            <a:rPr lang="en-US" sz="3200" dirty="0">
              <a:latin typeface="Montserrat" panose="00000500000000000000" pitchFamily="2" charset="0"/>
              <a:ea typeface="+mn-ea"/>
              <a:cs typeface="+mn-cs"/>
            </a:rPr>
            <a:t>Outcome</a:t>
          </a:r>
        </a:p>
      </dgm:t>
    </dgm:pt>
    <dgm:pt modelId="{64016623-84C8-4E19-BF16-2DB2DE6A03CE}" type="parTrans" cxnId="{4B836ED6-3B25-4808-B190-195925F24413}">
      <dgm:prSet/>
      <dgm:spPr/>
      <dgm:t>
        <a:bodyPr/>
        <a:lstStyle/>
        <a:p>
          <a:endParaRPr lang="en-US">
            <a:latin typeface="Montserrat" panose="00000500000000000000" pitchFamily="2" charset="0"/>
          </a:endParaRPr>
        </a:p>
      </dgm:t>
    </dgm:pt>
    <dgm:pt modelId="{95AE6ACD-F859-4D80-B440-2614AC5D5A91}" type="sibTrans" cxnId="{4B836ED6-3B25-4808-B190-195925F24413}">
      <dgm:prSet/>
      <dgm:spPr/>
      <dgm:t>
        <a:bodyPr/>
        <a:lstStyle/>
        <a:p>
          <a:endParaRPr lang="en-US">
            <a:latin typeface="Montserrat" panose="00000500000000000000" pitchFamily="2" charset="0"/>
          </a:endParaRPr>
        </a:p>
      </dgm:t>
    </dgm:pt>
    <dgm:pt modelId="{0AC8594C-1D06-4A47-BA93-5350505718F8}">
      <dgm:prSet/>
      <dgm:spPr>
        <a:xfrm>
          <a:off x="2481711" y="1001236"/>
          <a:ext cx="2004904" cy="4647628"/>
        </a:xfrm>
      </dgm:spPr>
      <dgm:t>
        <a:bodyPr/>
        <a:lstStyle/>
        <a:p>
          <a:pPr>
            <a:buFont typeface="Wingdings" panose="05000000000000000000" pitchFamily="2" charset="2"/>
            <a:buNone/>
          </a:pPr>
          <a:endParaRPr lang="en-US" dirty="0">
            <a:latin typeface="Montserrat" panose="00000500000000000000" pitchFamily="2" charset="0"/>
            <a:ea typeface="+mn-ea"/>
            <a:cs typeface="+mn-cs"/>
          </a:endParaRPr>
        </a:p>
      </dgm:t>
    </dgm:pt>
    <dgm:pt modelId="{ADFBD9D4-887C-4F39-8FCC-83A1BD2AB710}" type="parTrans" cxnId="{1921FC30-0E79-4D7D-B5FF-06E25EFD27F8}">
      <dgm:prSet/>
      <dgm:spPr/>
      <dgm:t>
        <a:bodyPr/>
        <a:lstStyle/>
        <a:p>
          <a:endParaRPr lang="en-US">
            <a:latin typeface="Montserrat" panose="00000500000000000000" pitchFamily="2" charset="0"/>
          </a:endParaRPr>
        </a:p>
      </dgm:t>
    </dgm:pt>
    <dgm:pt modelId="{268154E6-2F77-4CCD-A1B5-1B6F42F4C14C}" type="sibTrans" cxnId="{1921FC30-0E79-4D7D-B5FF-06E25EFD27F8}">
      <dgm:prSet/>
      <dgm:spPr/>
      <dgm:t>
        <a:bodyPr/>
        <a:lstStyle/>
        <a:p>
          <a:endParaRPr lang="en-US">
            <a:latin typeface="Montserrat" panose="00000500000000000000" pitchFamily="2" charset="0"/>
          </a:endParaRPr>
        </a:p>
      </dgm:t>
    </dgm:pt>
    <dgm:pt modelId="{36A3033D-3C9A-4E35-8B63-0BF102FE3D82}">
      <dgm:prSet/>
      <dgm:spPr>
        <a:xfrm>
          <a:off x="2481711" y="1001236"/>
          <a:ext cx="2004904" cy="4647628"/>
        </a:xfrm>
      </dgm:spPr>
      <dgm:t>
        <a:bodyPr/>
        <a:lstStyle/>
        <a:p>
          <a:pPr>
            <a:buNone/>
          </a:pPr>
          <a:r>
            <a:rPr lang="en-US" dirty="0">
              <a:latin typeface="Montserrat" panose="00000500000000000000" pitchFamily="2" charset="0"/>
            </a:rPr>
            <a:t>DKA events – binary</a:t>
          </a:r>
          <a:endParaRPr lang="en-US" dirty="0">
            <a:latin typeface="Montserrat" panose="00000500000000000000" pitchFamily="2" charset="0"/>
            <a:ea typeface="+mn-ea"/>
            <a:cs typeface="+mn-cs"/>
          </a:endParaRPr>
        </a:p>
      </dgm:t>
    </dgm:pt>
    <dgm:pt modelId="{4C069414-9DFD-4B5B-B4CB-657C0346643D}" type="parTrans" cxnId="{27C3FAF7-CCDE-4553-A6F2-EEB86824176B}">
      <dgm:prSet/>
      <dgm:spPr/>
      <dgm:t>
        <a:bodyPr/>
        <a:lstStyle/>
        <a:p>
          <a:endParaRPr lang="en-US">
            <a:latin typeface="Montserrat" panose="00000500000000000000" pitchFamily="2" charset="0"/>
          </a:endParaRPr>
        </a:p>
      </dgm:t>
    </dgm:pt>
    <dgm:pt modelId="{974C2F9B-78CD-4398-8BEA-6720B03FA3E6}" type="sibTrans" cxnId="{27C3FAF7-CCDE-4553-A6F2-EEB86824176B}">
      <dgm:prSet/>
      <dgm:spPr/>
      <dgm:t>
        <a:bodyPr/>
        <a:lstStyle/>
        <a:p>
          <a:endParaRPr lang="en-US">
            <a:latin typeface="Montserrat" panose="00000500000000000000" pitchFamily="2" charset="0"/>
          </a:endParaRPr>
        </a:p>
      </dgm:t>
    </dgm:pt>
    <dgm:pt modelId="{EA2721FF-F488-492C-B2D5-E6D0E2136B89}">
      <dgm:prSet/>
      <dgm:spPr>
        <a:xfrm>
          <a:off x="13554" y="1001236"/>
          <a:ext cx="2187470" cy="4647628"/>
        </a:xfrm>
      </dgm:spPr>
      <dgm:t>
        <a:bodyPr/>
        <a:lstStyle/>
        <a:p>
          <a:pPr>
            <a:spcAft>
              <a:spcPts val="0"/>
            </a:spcAft>
            <a:buFont typeface="Arial" panose="020B0604020202020204" pitchFamily="34" charset="0"/>
            <a:buChar char="•"/>
          </a:pPr>
          <a:r>
            <a:rPr lang="en-US" dirty="0">
              <a:latin typeface="Montserrat" panose="00000500000000000000" pitchFamily="2" charset="0"/>
            </a:rPr>
            <a:t>Age</a:t>
          </a:r>
          <a:endParaRPr lang="en-US" dirty="0">
            <a:latin typeface="Montserrat" panose="00000500000000000000" pitchFamily="2" charset="0"/>
            <a:ea typeface="+mn-ea"/>
            <a:cs typeface="+mn-cs"/>
          </a:endParaRPr>
        </a:p>
      </dgm:t>
    </dgm:pt>
    <dgm:pt modelId="{F28499B1-298C-4B87-83D5-06DA94C8135F}" type="parTrans" cxnId="{565FD250-A8D4-4072-82ED-82A3CF0BE061}">
      <dgm:prSet/>
      <dgm:spPr/>
      <dgm:t>
        <a:bodyPr/>
        <a:lstStyle/>
        <a:p>
          <a:endParaRPr lang="en-US">
            <a:latin typeface="Montserrat" panose="00000500000000000000" pitchFamily="2" charset="0"/>
          </a:endParaRPr>
        </a:p>
      </dgm:t>
    </dgm:pt>
    <dgm:pt modelId="{126E983F-89BE-4A0B-84EE-606C3FBAB370}" type="sibTrans" cxnId="{565FD250-A8D4-4072-82ED-82A3CF0BE061}">
      <dgm:prSet/>
      <dgm:spPr/>
      <dgm:t>
        <a:bodyPr/>
        <a:lstStyle/>
        <a:p>
          <a:endParaRPr lang="en-US">
            <a:latin typeface="Montserrat" panose="00000500000000000000" pitchFamily="2" charset="0"/>
          </a:endParaRPr>
        </a:p>
      </dgm:t>
    </dgm:pt>
    <dgm:pt modelId="{16555E6F-E670-439D-A7A2-B931847CDEC1}">
      <dgm:prSet/>
      <dgm:spPr>
        <a:xfrm>
          <a:off x="13554" y="1001236"/>
          <a:ext cx="2187470" cy="4647628"/>
        </a:xfrm>
      </dgm:spPr>
      <dgm:t>
        <a:bodyPr/>
        <a:lstStyle/>
        <a:p>
          <a:pPr>
            <a:spcAft>
              <a:spcPts val="0"/>
            </a:spcAft>
            <a:buFont typeface="Arial" panose="020B0604020202020204" pitchFamily="34" charset="0"/>
            <a:buChar char="•"/>
          </a:pPr>
          <a:r>
            <a:rPr lang="en-US" dirty="0">
              <a:latin typeface="Montserrat" panose="00000500000000000000" pitchFamily="2" charset="0"/>
            </a:rPr>
            <a:t>T1D duration</a:t>
          </a:r>
          <a:endParaRPr lang="en-US" dirty="0">
            <a:latin typeface="Montserrat" panose="00000500000000000000" pitchFamily="2" charset="0"/>
            <a:ea typeface="+mn-ea"/>
            <a:cs typeface="+mn-cs"/>
          </a:endParaRPr>
        </a:p>
      </dgm:t>
    </dgm:pt>
    <dgm:pt modelId="{CD73873E-6133-4AB8-A35C-BE5ACBE808F6}" type="parTrans" cxnId="{78C817A7-5B7E-455C-89A8-83533D7DABB0}">
      <dgm:prSet/>
      <dgm:spPr/>
      <dgm:t>
        <a:bodyPr/>
        <a:lstStyle/>
        <a:p>
          <a:endParaRPr lang="en-US">
            <a:latin typeface="Montserrat" panose="00000500000000000000" pitchFamily="2" charset="0"/>
          </a:endParaRPr>
        </a:p>
      </dgm:t>
    </dgm:pt>
    <dgm:pt modelId="{2A078569-C36D-4FC4-95E7-41670BC80B06}" type="sibTrans" cxnId="{78C817A7-5B7E-455C-89A8-83533D7DABB0}">
      <dgm:prSet/>
      <dgm:spPr/>
      <dgm:t>
        <a:bodyPr/>
        <a:lstStyle/>
        <a:p>
          <a:endParaRPr lang="en-US">
            <a:latin typeface="Montserrat" panose="00000500000000000000" pitchFamily="2" charset="0"/>
          </a:endParaRPr>
        </a:p>
      </dgm:t>
    </dgm:pt>
    <dgm:pt modelId="{D40BD2E5-5D92-41A7-A8E7-F9D88792A680}">
      <dgm:prSet/>
      <dgm:spPr>
        <a:xfrm>
          <a:off x="13554" y="1001236"/>
          <a:ext cx="2187470" cy="4647628"/>
        </a:xfrm>
      </dgm:spPr>
      <dgm:t>
        <a:bodyPr/>
        <a:lstStyle/>
        <a:p>
          <a:pPr>
            <a:spcAft>
              <a:spcPts val="0"/>
            </a:spcAft>
            <a:buFont typeface="Arial" panose="020B0604020202020204" pitchFamily="34" charset="0"/>
            <a:buChar char="•"/>
          </a:pPr>
          <a:r>
            <a:rPr lang="en-US" dirty="0">
              <a:latin typeface="Montserrat" panose="00000500000000000000" pitchFamily="2" charset="0"/>
            </a:rPr>
            <a:t>Cumulative prior DKA</a:t>
          </a:r>
          <a:endParaRPr lang="en-US" dirty="0">
            <a:latin typeface="Montserrat" panose="00000500000000000000" pitchFamily="2" charset="0"/>
            <a:ea typeface="+mn-ea"/>
            <a:cs typeface="+mn-cs"/>
          </a:endParaRPr>
        </a:p>
      </dgm:t>
    </dgm:pt>
    <dgm:pt modelId="{C0BBD2C1-2F9D-4743-8CB6-E5F9D71F4A4F}" type="parTrans" cxnId="{542E9DB1-C5F5-4646-B9F1-FA050C87C275}">
      <dgm:prSet/>
      <dgm:spPr/>
      <dgm:t>
        <a:bodyPr/>
        <a:lstStyle/>
        <a:p>
          <a:endParaRPr lang="en-US">
            <a:latin typeface="Montserrat" panose="00000500000000000000" pitchFamily="2" charset="0"/>
          </a:endParaRPr>
        </a:p>
      </dgm:t>
    </dgm:pt>
    <dgm:pt modelId="{7D421219-B190-45B3-917A-3928BDA65DF4}" type="sibTrans" cxnId="{542E9DB1-C5F5-4646-B9F1-FA050C87C275}">
      <dgm:prSet/>
      <dgm:spPr/>
      <dgm:t>
        <a:bodyPr/>
        <a:lstStyle/>
        <a:p>
          <a:endParaRPr lang="en-US">
            <a:latin typeface="Montserrat" panose="00000500000000000000" pitchFamily="2" charset="0"/>
          </a:endParaRPr>
        </a:p>
      </dgm:t>
    </dgm:pt>
    <dgm:pt modelId="{690BED02-EA78-49B6-99BB-3F32B910FE34}">
      <dgm:prSet/>
      <dgm:spPr>
        <a:xfrm>
          <a:off x="13554" y="1001236"/>
          <a:ext cx="2187470" cy="4647628"/>
        </a:xfrm>
      </dgm:spPr>
      <dgm:t>
        <a:bodyPr/>
        <a:lstStyle/>
        <a:p>
          <a:pPr>
            <a:spcAft>
              <a:spcPts val="0"/>
            </a:spcAft>
            <a:buFont typeface="Arial" panose="020B0604020202020204" pitchFamily="34" charset="0"/>
            <a:buChar char="•"/>
          </a:pPr>
          <a:r>
            <a:rPr lang="en-US" dirty="0">
              <a:latin typeface="Montserrat" panose="00000500000000000000" pitchFamily="2" charset="0"/>
            </a:rPr>
            <a:t>Time since last DKA</a:t>
          </a:r>
          <a:endParaRPr lang="en-US" dirty="0">
            <a:latin typeface="Montserrat" panose="00000500000000000000" pitchFamily="2" charset="0"/>
            <a:ea typeface="+mn-ea"/>
            <a:cs typeface="+mn-cs"/>
          </a:endParaRPr>
        </a:p>
      </dgm:t>
    </dgm:pt>
    <dgm:pt modelId="{EA33B556-DB3E-4668-BDC5-34EDCC43A5B0}" type="parTrans" cxnId="{4EC82CA2-D574-47BB-9C71-8E6232A15F56}">
      <dgm:prSet/>
      <dgm:spPr/>
      <dgm:t>
        <a:bodyPr/>
        <a:lstStyle/>
        <a:p>
          <a:endParaRPr lang="en-US">
            <a:latin typeface="Montserrat" panose="00000500000000000000" pitchFamily="2" charset="0"/>
          </a:endParaRPr>
        </a:p>
      </dgm:t>
    </dgm:pt>
    <dgm:pt modelId="{26BE3195-CFBC-4CF9-83AB-DD475AC0C3B7}" type="sibTrans" cxnId="{4EC82CA2-D574-47BB-9C71-8E6232A15F56}">
      <dgm:prSet/>
      <dgm:spPr/>
      <dgm:t>
        <a:bodyPr/>
        <a:lstStyle/>
        <a:p>
          <a:endParaRPr lang="en-US">
            <a:latin typeface="Montserrat" panose="00000500000000000000" pitchFamily="2" charset="0"/>
          </a:endParaRPr>
        </a:p>
      </dgm:t>
    </dgm:pt>
    <dgm:pt modelId="{6D587EA9-9070-4328-A1B7-549A51534329}">
      <dgm:prSet/>
      <dgm:spPr>
        <a:xfrm>
          <a:off x="13554" y="1001236"/>
          <a:ext cx="2187470" cy="4647628"/>
        </a:xfrm>
      </dgm:spPr>
      <dgm:t>
        <a:bodyPr/>
        <a:lstStyle/>
        <a:p>
          <a:pPr>
            <a:spcAft>
              <a:spcPts val="0"/>
            </a:spcAft>
            <a:buFont typeface="Arial" panose="020B0604020202020204" pitchFamily="34" charset="0"/>
            <a:buChar char="•"/>
          </a:pPr>
          <a:r>
            <a:rPr lang="en-US" dirty="0">
              <a:latin typeface="Montserrat" panose="00000500000000000000" pitchFamily="2" charset="0"/>
            </a:rPr>
            <a:t>Rate of A1c change</a:t>
          </a:r>
          <a:endParaRPr lang="en-US" dirty="0">
            <a:latin typeface="Montserrat" panose="00000500000000000000" pitchFamily="2" charset="0"/>
            <a:ea typeface="+mn-ea"/>
            <a:cs typeface="+mn-cs"/>
          </a:endParaRPr>
        </a:p>
      </dgm:t>
    </dgm:pt>
    <dgm:pt modelId="{7FA3FE62-C1C6-43F5-AFCD-1D6F8350984B}" type="parTrans" cxnId="{EC229036-C8F3-43B4-A996-5B60D7D6D6E5}">
      <dgm:prSet/>
      <dgm:spPr/>
      <dgm:t>
        <a:bodyPr/>
        <a:lstStyle/>
        <a:p>
          <a:endParaRPr lang="en-US">
            <a:latin typeface="Montserrat" panose="00000500000000000000" pitchFamily="2" charset="0"/>
          </a:endParaRPr>
        </a:p>
      </dgm:t>
    </dgm:pt>
    <dgm:pt modelId="{8D133A1A-8B2D-4710-B2C4-5C689532E7E5}" type="sibTrans" cxnId="{EC229036-C8F3-43B4-A996-5B60D7D6D6E5}">
      <dgm:prSet/>
      <dgm:spPr/>
      <dgm:t>
        <a:bodyPr/>
        <a:lstStyle/>
        <a:p>
          <a:endParaRPr lang="en-US">
            <a:latin typeface="Montserrat" panose="00000500000000000000" pitchFamily="2" charset="0"/>
          </a:endParaRPr>
        </a:p>
      </dgm:t>
    </dgm:pt>
    <dgm:pt modelId="{7B48E2F4-F3F9-4FC3-A4E5-4CA1AF04D0EB}">
      <dgm:prSet/>
      <dgm:spPr>
        <a:xfrm>
          <a:off x="13554" y="1001236"/>
          <a:ext cx="2187470" cy="4647628"/>
        </a:xfrm>
      </dgm:spPr>
      <dgm:t>
        <a:bodyPr/>
        <a:lstStyle/>
        <a:p>
          <a:pPr>
            <a:spcAft>
              <a:spcPts val="0"/>
            </a:spcAft>
            <a:buFont typeface="Arial" panose="020B0604020202020204" pitchFamily="34" charset="0"/>
            <a:buChar char="•"/>
          </a:pPr>
          <a:r>
            <a:rPr lang="en-US" dirty="0">
              <a:latin typeface="Montserrat" panose="00000500000000000000" pitchFamily="2" charset="0"/>
              <a:ea typeface="+mn-ea"/>
              <a:cs typeface="+mn-cs"/>
            </a:rPr>
            <a:t>Medication</a:t>
          </a:r>
        </a:p>
      </dgm:t>
    </dgm:pt>
    <dgm:pt modelId="{EC5C309C-B987-44D0-ABB3-7D3F31A407D2}" type="parTrans" cxnId="{57072AEE-ADC2-4D53-A08D-9B55CFA3AD01}">
      <dgm:prSet/>
      <dgm:spPr/>
      <dgm:t>
        <a:bodyPr/>
        <a:lstStyle/>
        <a:p>
          <a:endParaRPr lang="en-US">
            <a:latin typeface="Montserrat" panose="00000500000000000000" pitchFamily="2" charset="0"/>
          </a:endParaRPr>
        </a:p>
      </dgm:t>
    </dgm:pt>
    <dgm:pt modelId="{81B98497-5B8C-435C-95AA-2ECBAE29EC01}" type="sibTrans" cxnId="{57072AEE-ADC2-4D53-A08D-9B55CFA3AD01}">
      <dgm:prSet/>
      <dgm:spPr/>
      <dgm:t>
        <a:bodyPr/>
        <a:lstStyle/>
        <a:p>
          <a:endParaRPr lang="en-US">
            <a:latin typeface="Montserrat" panose="00000500000000000000" pitchFamily="2" charset="0"/>
          </a:endParaRPr>
        </a:p>
      </dgm:t>
    </dgm:pt>
    <dgm:pt modelId="{F951F55E-753E-4585-9FD5-BD5B60A7F68B}">
      <dgm:prSet/>
      <dgm:spPr>
        <a:xfrm>
          <a:off x="13554" y="1001236"/>
          <a:ext cx="2187470" cy="4647628"/>
        </a:xfrm>
      </dgm:spPr>
      <dgm:t>
        <a:bodyPr/>
        <a:lstStyle/>
        <a:p>
          <a:pPr>
            <a:spcAft>
              <a:spcPts val="0"/>
            </a:spcAft>
            <a:buFont typeface="Arial" panose="020B0604020202020204" pitchFamily="34" charset="0"/>
            <a:buChar char="•"/>
          </a:pPr>
          <a:r>
            <a:rPr lang="en-US" dirty="0">
              <a:latin typeface="Montserrat" panose="00000500000000000000" pitchFamily="2" charset="0"/>
              <a:ea typeface="+mn-ea"/>
              <a:cs typeface="+mn-cs"/>
            </a:rPr>
            <a:t>Device use</a:t>
          </a:r>
        </a:p>
      </dgm:t>
    </dgm:pt>
    <dgm:pt modelId="{EA6D7C90-86C6-4D7B-AE3D-35255DB3413A}" type="parTrans" cxnId="{EF83607B-CC9B-4714-9821-E649087EF377}">
      <dgm:prSet/>
      <dgm:spPr/>
      <dgm:t>
        <a:bodyPr/>
        <a:lstStyle/>
        <a:p>
          <a:endParaRPr lang="en-US">
            <a:latin typeface="Montserrat" panose="00000500000000000000" pitchFamily="2" charset="0"/>
          </a:endParaRPr>
        </a:p>
      </dgm:t>
    </dgm:pt>
    <dgm:pt modelId="{FDC0BCDC-6B7F-4E85-8DC4-533069A0058D}" type="sibTrans" cxnId="{EF83607B-CC9B-4714-9821-E649087EF377}">
      <dgm:prSet/>
      <dgm:spPr/>
      <dgm:t>
        <a:bodyPr/>
        <a:lstStyle/>
        <a:p>
          <a:endParaRPr lang="en-US">
            <a:latin typeface="Montserrat" panose="00000500000000000000" pitchFamily="2" charset="0"/>
          </a:endParaRPr>
        </a:p>
      </dgm:t>
    </dgm:pt>
    <dgm:pt modelId="{22C4BB02-682D-4D3D-98C0-601B2E8B5037}">
      <dgm:prSet/>
      <dgm:spPr>
        <a:xfrm>
          <a:off x="13554" y="1001236"/>
          <a:ext cx="2187470" cy="4647628"/>
        </a:xfrm>
      </dgm:spPr>
      <dgm:t>
        <a:bodyPr/>
        <a:lstStyle/>
        <a:p>
          <a:pPr>
            <a:spcAft>
              <a:spcPts val="0"/>
            </a:spcAft>
            <a:buFont typeface="Arial" panose="020B0604020202020204" pitchFamily="34" charset="0"/>
            <a:buChar char="•"/>
          </a:pPr>
          <a:r>
            <a:rPr lang="en-US" dirty="0">
              <a:latin typeface="Montserrat" panose="00000500000000000000" pitchFamily="2" charset="0"/>
            </a:rPr>
            <a:t>Latest A1c</a:t>
          </a:r>
          <a:endParaRPr lang="en-US" dirty="0">
            <a:latin typeface="Montserrat" panose="00000500000000000000" pitchFamily="2" charset="0"/>
            <a:ea typeface="+mn-ea"/>
            <a:cs typeface="+mn-cs"/>
          </a:endParaRPr>
        </a:p>
      </dgm:t>
    </dgm:pt>
    <dgm:pt modelId="{808DA511-174D-493E-BB41-68F126406475}" type="parTrans" cxnId="{3EE85840-65D9-4ACB-B05F-E5773FC673BC}">
      <dgm:prSet/>
      <dgm:spPr/>
      <dgm:t>
        <a:bodyPr/>
        <a:lstStyle/>
        <a:p>
          <a:endParaRPr lang="en-US">
            <a:latin typeface="Montserrat" panose="00000500000000000000" pitchFamily="2" charset="0"/>
          </a:endParaRPr>
        </a:p>
      </dgm:t>
    </dgm:pt>
    <dgm:pt modelId="{89CACD82-730A-4F9F-AB45-A7013878C7B5}" type="sibTrans" cxnId="{3EE85840-65D9-4ACB-B05F-E5773FC673BC}">
      <dgm:prSet/>
      <dgm:spPr/>
      <dgm:t>
        <a:bodyPr/>
        <a:lstStyle/>
        <a:p>
          <a:endParaRPr lang="en-US">
            <a:latin typeface="Montserrat" panose="00000500000000000000" pitchFamily="2" charset="0"/>
          </a:endParaRPr>
        </a:p>
      </dgm:t>
    </dgm:pt>
    <dgm:pt modelId="{6A1ECF54-DBF6-4618-9E62-75E1C4F7E5C0}">
      <dgm:prSet/>
      <dgm:spPr>
        <a:xfrm>
          <a:off x="13554" y="1001236"/>
          <a:ext cx="2187470" cy="4647628"/>
        </a:xfrm>
      </dgm:spPr>
      <dgm:t>
        <a:bodyPr/>
        <a:lstStyle/>
        <a:p>
          <a:pPr>
            <a:spcAft>
              <a:spcPts val="0"/>
            </a:spcAft>
            <a:buFont typeface="Arial" panose="020B0604020202020204" pitchFamily="34" charset="0"/>
            <a:buNone/>
          </a:pPr>
          <a:endParaRPr lang="en-US" dirty="0">
            <a:latin typeface="Montserrat" panose="00000500000000000000" pitchFamily="2" charset="0"/>
            <a:ea typeface="+mn-ea"/>
            <a:cs typeface="+mn-cs"/>
          </a:endParaRPr>
        </a:p>
      </dgm:t>
    </dgm:pt>
    <dgm:pt modelId="{A2C903C6-CDDE-45C8-A147-26E35C25517F}" type="parTrans" cxnId="{AFA96196-49D1-4792-A35D-0C0866F4F05E}">
      <dgm:prSet/>
      <dgm:spPr/>
      <dgm:t>
        <a:bodyPr/>
        <a:lstStyle/>
        <a:p>
          <a:endParaRPr lang="en-US">
            <a:latin typeface="Montserrat" panose="00000500000000000000" pitchFamily="2" charset="0"/>
          </a:endParaRPr>
        </a:p>
      </dgm:t>
    </dgm:pt>
    <dgm:pt modelId="{1214873A-336C-4D23-884B-EF5793658C6E}" type="sibTrans" cxnId="{AFA96196-49D1-4792-A35D-0C0866F4F05E}">
      <dgm:prSet/>
      <dgm:spPr/>
      <dgm:t>
        <a:bodyPr/>
        <a:lstStyle/>
        <a:p>
          <a:endParaRPr lang="en-US">
            <a:latin typeface="Montserrat" panose="00000500000000000000" pitchFamily="2" charset="0"/>
          </a:endParaRPr>
        </a:p>
      </dgm:t>
    </dgm:pt>
    <dgm:pt modelId="{EDD243A1-FBD9-48EE-A5E7-E733F062EE82}">
      <dgm:prSet/>
      <dgm:spPr>
        <a:xfrm>
          <a:off x="13554" y="1001236"/>
          <a:ext cx="2187470" cy="4647628"/>
        </a:xfrm>
      </dgm:spPr>
      <dgm:t>
        <a:bodyPr/>
        <a:lstStyle/>
        <a:p>
          <a:pPr>
            <a:spcAft>
              <a:spcPts val="0"/>
            </a:spcAft>
            <a:buFont typeface="Arial" panose="020B0604020202020204" pitchFamily="34" charset="0"/>
            <a:buChar char="•"/>
          </a:pPr>
          <a:r>
            <a:rPr lang="en-US" dirty="0">
              <a:latin typeface="Montserrat" panose="00000500000000000000" pitchFamily="2" charset="0"/>
              <a:ea typeface="+mn-ea"/>
              <a:cs typeface="+mn-cs"/>
            </a:rPr>
            <a:t>1 year period prior to DKA for cases</a:t>
          </a:r>
        </a:p>
      </dgm:t>
    </dgm:pt>
    <dgm:pt modelId="{EB2073B4-FAE2-49DE-A6FA-1C46557CDFE8}" type="parTrans" cxnId="{CC5084DE-8A5C-4427-8D0E-6C72FD0861DD}">
      <dgm:prSet/>
      <dgm:spPr/>
      <dgm:t>
        <a:bodyPr/>
        <a:lstStyle/>
        <a:p>
          <a:endParaRPr lang="en-US">
            <a:latin typeface="Montserrat" panose="00000500000000000000" pitchFamily="2" charset="0"/>
          </a:endParaRPr>
        </a:p>
      </dgm:t>
    </dgm:pt>
    <dgm:pt modelId="{AC889E41-A99C-420D-A4C6-45F536B3F3C5}" type="sibTrans" cxnId="{CC5084DE-8A5C-4427-8D0E-6C72FD0861DD}">
      <dgm:prSet/>
      <dgm:spPr/>
      <dgm:t>
        <a:bodyPr/>
        <a:lstStyle/>
        <a:p>
          <a:endParaRPr lang="en-US">
            <a:latin typeface="Montserrat" panose="00000500000000000000" pitchFamily="2" charset="0"/>
          </a:endParaRPr>
        </a:p>
      </dgm:t>
    </dgm:pt>
    <dgm:pt modelId="{E42DE5A8-ABCD-4EAB-886C-B980C4C546B7}">
      <dgm:prSet/>
      <dgm:spPr>
        <a:xfrm>
          <a:off x="13554" y="1001236"/>
          <a:ext cx="2187470" cy="4647628"/>
        </a:xfrm>
      </dgm:spPr>
      <dgm:t>
        <a:bodyPr/>
        <a:lstStyle/>
        <a:p>
          <a:pPr>
            <a:spcAft>
              <a:spcPts val="0"/>
            </a:spcAft>
            <a:buFont typeface="Arial" panose="020B0604020202020204" pitchFamily="34" charset="0"/>
            <a:buChar char="•"/>
          </a:pPr>
          <a:r>
            <a:rPr lang="en-US" dirty="0">
              <a:latin typeface="Montserrat" panose="00000500000000000000" pitchFamily="2" charset="0"/>
              <a:ea typeface="+mn-ea"/>
              <a:cs typeface="+mn-cs"/>
            </a:rPr>
            <a:t>Most recent measures for non-DKA</a:t>
          </a:r>
        </a:p>
      </dgm:t>
    </dgm:pt>
    <dgm:pt modelId="{EC97FA72-ED0A-47E0-B1FC-ED62BA0E8114}" type="parTrans" cxnId="{01960486-D482-4672-ADC1-5766A6E60742}">
      <dgm:prSet/>
      <dgm:spPr/>
      <dgm:t>
        <a:bodyPr/>
        <a:lstStyle/>
        <a:p>
          <a:endParaRPr lang="en-US">
            <a:latin typeface="Montserrat" panose="00000500000000000000" pitchFamily="2" charset="0"/>
          </a:endParaRPr>
        </a:p>
      </dgm:t>
    </dgm:pt>
    <dgm:pt modelId="{52492FB3-A839-45D4-92DC-3379C14659D5}" type="sibTrans" cxnId="{01960486-D482-4672-ADC1-5766A6E60742}">
      <dgm:prSet/>
      <dgm:spPr/>
      <dgm:t>
        <a:bodyPr/>
        <a:lstStyle/>
        <a:p>
          <a:endParaRPr lang="en-US">
            <a:latin typeface="Montserrat" panose="00000500000000000000" pitchFamily="2" charset="0"/>
          </a:endParaRPr>
        </a:p>
      </dgm:t>
    </dgm:pt>
    <dgm:pt modelId="{D20668C2-C1A0-48AE-945D-0CD8EB3D37F0}">
      <dgm:prSet/>
      <dgm:spPr>
        <a:xfrm>
          <a:off x="2481711" y="1001236"/>
          <a:ext cx="2004904" cy="4647628"/>
        </a:xfrm>
      </dgm:spPr>
      <dgm:t>
        <a:bodyPr/>
        <a:lstStyle/>
        <a:p>
          <a:pPr>
            <a:buFont typeface="Arial" panose="020B0604020202020204" pitchFamily="34" charset="0"/>
            <a:buChar char="•"/>
          </a:pPr>
          <a:r>
            <a:rPr lang="en-US" dirty="0">
              <a:latin typeface="Montserrat" panose="00000500000000000000" pitchFamily="2" charset="0"/>
              <a:ea typeface="+mn-ea"/>
              <a:cs typeface="+mn-cs"/>
            </a:rPr>
            <a:t>Inpatient</a:t>
          </a:r>
        </a:p>
      </dgm:t>
    </dgm:pt>
    <dgm:pt modelId="{5D2E04AA-37DE-492E-9EF2-3645B56E756E}" type="parTrans" cxnId="{59C89042-A49C-46AA-A28E-982A9180978A}">
      <dgm:prSet/>
      <dgm:spPr/>
    </dgm:pt>
    <dgm:pt modelId="{E66A3558-5FDD-48D9-AD99-B1D03C23B1E7}" type="sibTrans" cxnId="{59C89042-A49C-46AA-A28E-982A9180978A}">
      <dgm:prSet/>
      <dgm:spPr/>
    </dgm:pt>
    <dgm:pt modelId="{11A3E607-E6C8-4A87-AC23-35B03DE5B28C}">
      <dgm:prSet/>
      <dgm:spPr>
        <a:xfrm>
          <a:off x="2481711" y="1001236"/>
          <a:ext cx="2004904" cy="4647628"/>
        </a:xfrm>
      </dgm:spPr>
      <dgm:t>
        <a:bodyPr/>
        <a:lstStyle/>
        <a:p>
          <a:pPr>
            <a:buFont typeface="Arial" panose="020B0604020202020204" pitchFamily="34" charset="0"/>
            <a:buChar char="•"/>
          </a:pPr>
          <a:r>
            <a:rPr lang="en-US" dirty="0">
              <a:latin typeface="Montserrat" panose="00000500000000000000" pitchFamily="2" charset="0"/>
              <a:ea typeface="+mn-ea"/>
              <a:cs typeface="+mn-cs"/>
            </a:rPr>
            <a:t>Ambulatory</a:t>
          </a:r>
        </a:p>
      </dgm:t>
    </dgm:pt>
    <dgm:pt modelId="{66303194-022C-435B-85B6-0FB0E564BA77}" type="parTrans" cxnId="{1A16875B-AE93-42BA-AE14-71E2A8B742A4}">
      <dgm:prSet/>
      <dgm:spPr/>
    </dgm:pt>
    <dgm:pt modelId="{8C9F0721-401E-422D-824A-926EA5A5DC36}" type="sibTrans" cxnId="{1A16875B-AE93-42BA-AE14-71E2A8B742A4}">
      <dgm:prSet/>
      <dgm:spPr/>
    </dgm:pt>
    <dgm:pt modelId="{38E23AE9-6F54-46C0-9732-B2E4B542DCEC}" type="pres">
      <dgm:prSet presAssocID="{8C9F1767-A330-4557-A375-80B97FC2F19B}" presName="Name0" presStyleCnt="0">
        <dgm:presLayoutVars>
          <dgm:dir/>
          <dgm:animLvl val="lvl"/>
          <dgm:resizeHandles val="exact"/>
        </dgm:presLayoutVars>
      </dgm:prSet>
      <dgm:spPr/>
    </dgm:pt>
    <dgm:pt modelId="{5E49F0F1-4180-4C89-9689-B7030B794D56}" type="pres">
      <dgm:prSet presAssocID="{CB7F707C-C8CD-471D-AA06-C13174732F86}" presName="composite" presStyleCnt="0"/>
      <dgm:spPr/>
    </dgm:pt>
    <dgm:pt modelId="{B536AF8E-1241-48F5-A439-43910B1EB622}" type="pres">
      <dgm:prSet presAssocID="{CB7F707C-C8CD-471D-AA06-C13174732F86}" presName="parTx" presStyleLbl="alignNode1" presStyleIdx="0" presStyleCnt="2">
        <dgm:presLayoutVars>
          <dgm:chMax val="0"/>
          <dgm:chPref val="0"/>
          <dgm:bulletEnabled val="1"/>
        </dgm:presLayoutVars>
      </dgm:prSet>
      <dgm:spPr/>
    </dgm:pt>
    <dgm:pt modelId="{EC5A102F-8AFD-45E0-868D-66B777E8AA87}" type="pres">
      <dgm:prSet presAssocID="{CB7F707C-C8CD-471D-AA06-C13174732F86}" presName="desTx" presStyleLbl="alignAccFollowNode1" presStyleIdx="0" presStyleCnt="2" custLinFactNeighborX="-1622" custLinFactNeighborY="-234">
        <dgm:presLayoutVars>
          <dgm:bulletEnabled val="1"/>
        </dgm:presLayoutVars>
      </dgm:prSet>
      <dgm:spPr/>
    </dgm:pt>
    <dgm:pt modelId="{D2957A92-56E4-451A-90F6-B3369768B290}" type="pres">
      <dgm:prSet presAssocID="{D12B367E-6429-4828-9BEC-8CA133EC33D6}" presName="space" presStyleCnt="0"/>
      <dgm:spPr/>
    </dgm:pt>
    <dgm:pt modelId="{C8CD51FA-C1AA-40EC-A6E3-048C621934EF}" type="pres">
      <dgm:prSet presAssocID="{AD09E65A-3120-48B0-80B5-CCA8BD611398}" presName="composite" presStyleCnt="0"/>
      <dgm:spPr/>
    </dgm:pt>
    <dgm:pt modelId="{3080413D-6DEC-48F8-A10E-6F806A6DACF4}" type="pres">
      <dgm:prSet presAssocID="{AD09E65A-3120-48B0-80B5-CCA8BD611398}" presName="parTx" presStyleLbl="alignNode1" presStyleIdx="1" presStyleCnt="2">
        <dgm:presLayoutVars>
          <dgm:chMax val="0"/>
          <dgm:chPref val="0"/>
          <dgm:bulletEnabled val="1"/>
        </dgm:presLayoutVars>
      </dgm:prSet>
      <dgm:spPr/>
    </dgm:pt>
    <dgm:pt modelId="{B4FCDB50-8566-4EB5-935F-BFD90B60CC64}" type="pres">
      <dgm:prSet presAssocID="{AD09E65A-3120-48B0-80B5-CCA8BD611398}" presName="desTx" presStyleLbl="alignAccFollowNode1" presStyleIdx="1" presStyleCnt="2" custLinFactNeighborX="13" custLinFactNeighborY="233">
        <dgm:presLayoutVars>
          <dgm:bulletEnabled val="1"/>
        </dgm:presLayoutVars>
      </dgm:prSet>
      <dgm:spPr/>
    </dgm:pt>
  </dgm:ptLst>
  <dgm:cxnLst>
    <dgm:cxn modelId="{35CFFB09-3D83-4534-AB4E-40A63D78A04A}" type="presOf" srcId="{8C9F1767-A330-4557-A375-80B97FC2F19B}" destId="{38E23AE9-6F54-46C0-9732-B2E4B542DCEC}" srcOrd="0" destOrd="0" presId="urn:microsoft.com/office/officeart/2005/8/layout/hList1"/>
    <dgm:cxn modelId="{20A5A70D-5094-4489-8602-5C42F08BDB95}" type="presOf" srcId="{EDD243A1-FBD9-48EE-A5E7-E733F062EE82}" destId="{EC5A102F-8AFD-45E0-868D-66B777E8AA87}" srcOrd="0" destOrd="1" presId="urn:microsoft.com/office/officeart/2005/8/layout/hList1"/>
    <dgm:cxn modelId="{A2ACB515-809C-45C8-BCA3-21286270A583}" type="presOf" srcId="{B96C0FBB-2472-4D38-93F3-9ED3DD58182D}" destId="{EC5A102F-8AFD-45E0-868D-66B777E8AA87}" srcOrd="0" destOrd="0" presId="urn:microsoft.com/office/officeart/2005/8/layout/hList1"/>
    <dgm:cxn modelId="{B77FDB24-2A0B-478E-8A01-33CA5AE76DFB}" type="presOf" srcId="{CB7F707C-C8CD-471D-AA06-C13174732F86}" destId="{B536AF8E-1241-48F5-A439-43910B1EB622}" srcOrd="0" destOrd="0" presId="urn:microsoft.com/office/officeart/2005/8/layout/hList1"/>
    <dgm:cxn modelId="{1921FC30-0E79-4D7D-B5FF-06E25EFD27F8}" srcId="{AD09E65A-3120-48B0-80B5-CCA8BD611398}" destId="{0AC8594C-1D06-4A47-BA93-5350505718F8}" srcOrd="3" destOrd="0" parTransId="{ADFBD9D4-887C-4F39-8FCC-83A1BD2AB710}" sibTransId="{268154E6-2F77-4CCD-A1B5-1B6F42F4C14C}"/>
    <dgm:cxn modelId="{EC229036-C8F3-43B4-A996-5B60D7D6D6E5}" srcId="{CB7F707C-C8CD-471D-AA06-C13174732F86}" destId="{6D587EA9-9070-4328-A1B7-549A51534329}" srcOrd="5" destOrd="0" parTransId="{7FA3FE62-C1C6-43F5-AFCD-1D6F8350984B}" sibTransId="{8D133A1A-8B2D-4710-B2C4-5C689532E7E5}"/>
    <dgm:cxn modelId="{8AD4E436-9193-44B1-B8DD-4FB8C149EEC7}" type="presOf" srcId="{EA2721FF-F488-492C-B2D5-E6D0E2136B89}" destId="{EC5A102F-8AFD-45E0-868D-66B777E8AA87}" srcOrd="0" destOrd="6" presId="urn:microsoft.com/office/officeart/2005/8/layout/hList1"/>
    <dgm:cxn modelId="{3EE85840-65D9-4ACB-B05F-E5773FC673BC}" srcId="{CB7F707C-C8CD-471D-AA06-C13174732F86}" destId="{22C4BB02-682D-4D3D-98C0-601B2E8B5037}" srcOrd="4" destOrd="0" parTransId="{808DA511-174D-493E-BB41-68F126406475}" sibTransId="{89CACD82-730A-4F9F-AB45-A7013878C7B5}"/>
    <dgm:cxn modelId="{1A16875B-AE93-42BA-AE14-71E2A8B742A4}" srcId="{AD09E65A-3120-48B0-80B5-CCA8BD611398}" destId="{11A3E607-E6C8-4A87-AC23-35B03DE5B28C}" srcOrd="2" destOrd="0" parTransId="{66303194-022C-435B-85B6-0FB0E564BA77}" sibTransId="{8C9F0721-401E-422D-824A-926EA5A5DC36}"/>
    <dgm:cxn modelId="{59C89042-A49C-46AA-A28E-982A9180978A}" srcId="{AD09E65A-3120-48B0-80B5-CCA8BD611398}" destId="{D20668C2-C1A0-48AE-945D-0CD8EB3D37F0}" srcOrd="1" destOrd="0" parTransId="{5D2E04AA-37DE-492E-9EF2-3645B56E756E}" sibTransId="{E66A3558-5FDD-48D9-AD99-B1D03C23B1E7}"/>
    <dgm:cxn modelId="{C31EDF4F-BF94-42E0-9C17-E4CC29AF8127}" srcId="{CB7F707C-C8CD-471D-AA06-C13174732F86}" destId="{B96C0FBB-2472-4D38-93F3-9ED3DD58182D}" srcOrd="0" destOrd="0" parTransId="{303B8325-0B7E-4C4B-9A4E-6A11E4B9640D}" sibTransId="{A5E37C1B-8A06-40B8-8F28-934085574042}"/>
    <dgm:cxn modelId="{5E377450-BFA7-49BD-81E9-CF1D216543D5}" type="presOf" srcId="{22C4BB02-682D-4D3D-98C0-601B2E8B5037}" destId="{EC5A102F-8AFD-45E0-868D-66B777E8AA87}" srcOrd="0" destOrd="4" presId="urn:microsoft.com/office/officeart/2005/8/layout/hList1"/>
    <dgm:cxn modelId="{565FD250-A8D4-4072-82ED-82A3CF0BE061}" srcId="{CB7F707C-C8CD-471D-AA06-C13174732F86}" destId="{EA2721FF-F488-492C-B2D5-E6D0E2136B89}" srcOrd="6" destOrd="0" parTransId="{F28499B1-298C-4B87-83D5-06DA94C8135F}" sibTransId="{126E983F-89BE-4A0B-84EE-606C3FBAB370}"/>
    <dgm:cxn modelId="{EF83607B-CC9B-4714-9821-E649087EF377}" srcId="{CB7F707C-C8CD-471D-AA06-C13174732F86}" destId="{F951F55E-753E-4585-9FD5-BD5B60A7F68B}" srcOrd="10" destOrd="0" parTransId="{EA6D7C90-86C6-4D7B-AE3D-35255DB3413A}" sibTransId="{FDC0BCDC-6B7F-4E85-8DC4-533069A0058D}"/>
    <dgm:cxn modelId="{01960486-D482-4672-ADC1-5766A6E60742}" srcId="{CB7F707C-C8CD-471D-AA06-C13174732F86}" destId="{E42DE5A8-ABCD-4EAB-886C-B980C4C546B7}" srcOrd="2" destOrd="0" parTransId="{EC97FA72-ED0A-47E0-B1FC-ED62BA0E8114}" sibTransId="{52492FB3-A839-45D4-92DC-3379C14659D5}"/>
    <dgm:cxn modelId="{B083B288-B632-4AA0-8219-5EE9B983B1FD}" type="presOf" srcId="{7B48E2F4-F3F9-4FC3-A4E5-4CA1AF04D0EB}" destId="{EC5A102F-8AFD-45E0-868D-66B777E8AA87}" srcOrd="0" destOrd="11" presId="urn:microsoft.com/office/officeart/2005/8/layout/hList1"/>
    <dgm:cxn modelId="{AFA96196-49D1-4792-A35D-0C0866F4F05E}" srcId="{CB7F707C-C8CD-471D-AA06-C13174732F86}" destId="{6A1ECF54-DBF6-4618-9E62-75E1C4F7E5C0}" srcOrd="3" destOrd="0" parTransId="{A2C903C6-CDDE-45C8-A147-26E35C25517F}" sibTransId="{1214873A-336C-4D23-884B-EF5793658C6E}"/>
    <dgm:cxn modelId="{7D0E3298-220C-456D-95EE-1F1CCCD749B7}" type="presOf" srcId="{11A3E607-E6C8-4A87-AC23-35B03DE5B28C}" destId="{B4FCDB50-8566-4EB5-935F-BFD90B60CC64}" srcOrd="0" destOrd="2" presId="urn:microsoft.com/office/officeart/2005/8/layout/hList1"/>
    <dgm:cxn modelId="{D1B2039B-351B-4DA6-844B-274E32DA3133}" type="presOf" srcId="{6A1ECF54-DBF6-4618-9E62-75E1C4F7E5C0}" destId="{EC5A102F-8AFD-45E0-868D-66B777E8AA87}" srcOrd="0" destOrd="3" presId="urn:microsoft.com/office/officeart/2005/8/layout/hList1"/>
    <dgm:cxn modelId="{DBB9D6A0-0DB7-4998-9211-9A67F5D138C9}" type="presOf" srcId="{D20668C2-C1A0-48AE-945D-0CD8EB3D37F0}" destId="{B4FCDB50-8566-4EB5-935F-BFD90B60CC64}" srcOrd="0" destOrd="1" presId="urn:microsoft.com/office/officeart/2005/8/layout/hList1"/>
    <dgm:cxn modelId="{4EC82CA2-D574-47BB-9C71-8E6232A15F56}" srcId="{CB7F707C-C8CD-471D-AA06-C13174732F86}" destId="{690BED02-EA78-49B6-99BB-3F32B910FE34}" srcOrd="9" destOrd="0" parTransId="{EA33B556-DB3E-4668-BDC5-34EDCC43A5B0}" sibTransId="{26BE3195-CFBC-4CF9-83AB-DD475AC0C3B7}"/>
    <dgm:cxn modelId="{78C817A7-5B7E-455C-89A8-83533D7DABB0}" srcId="{CB7F707C-C8CD-471D-AA06-C13174732F86}" destId="{16555E6F-E670-439D-A7A2-B931847CDEC1}" srcOrd="7" destOrd="0" parTransId="{CD73873E-6133-4AB8-A35C-BE5ACBE808F6}" sibTransId="{2A078569-C36D-4FC4-95E7-41670BC80B06}"/>
    <dgm:cxn modelId="{31E2D0AC-8101-4424-8EC8-DDABBB634322}" type="presOf" srcId="{36A3033D-3C9A-4E35-8B63-0BF102FE3D82}" destId="{B4FCDB50-8566-4EB5-935F-BFD90B60CC64}" srcOrd="0" destOrd="0" presId="urn:microsoft.com/office/officeart/2005/8/layout/hList1"/>
    <dgm:cxn modelId="{542E9DB1-C5F5-4646-B9F1-FA050C87C275}" srcId="{CB7F707C-C8CD-471D-AA06-C13174732F86}" destId="{D40BD2E5-5D92-41A7-A8E7-F9D88792A680}" srcOrd="8" destOrd="0" parTransId="{C0BBD2C1-2F9D-4743-8CB6-E5F9D71F4A4F}" sibTransId="{7D421219-B190-45B3-917A-3928BDA65DF4}"/>
    <dgm:cxn modelId="{06788FBB-3DD1-4F89-9FEB-BAB79BC55D8D}" type="presOf" srcId="{0AC8594C-1D06-4A47-BA93-5350505718F8}" destId="{B4FCDB50-8566-4EB5-935F-BFD90B60CC64}" srcOrd="0" destOrd="3" presId="urn:microsoft.com/office/officeart/2005/8/layout/hList1"/>
    <dgm:cxn modelId="{81557FC0-D00F-4045-8361-05B830F79B2F}" srcId="{8C9F1767-A330-4557-A375-80B97FC2F19B}" destId="{CB7F707C-C8CD-471D-AA06-C13174732F86}" srcOrd="0" destOrd="0" parTransId="{8637D90F-DBA2-4DF4-9BF5-797ABA68FB05}" sibTransId="{D12B367E-6429-4828-9BEC-8CA133EC33D6}"/>
    <dgm:cxn modelId="{D462E6C5-FD3D-4952-8108-BCC0F6FFB64B}" type="presOf" srcId="{E42DE5A8-ABCD-4EAB-886C-B980C4C546B7}" destId="{EC5A102F-8AFD-45E0-868D-66B777E8AA87}" srcOrd="0" destOrd="2" presId="urn:microsoft.com/office/officeart/2005/8/layout/hList1"/>
    <dgm:cxn modelId="{4B836ED6-3B25-4808-B190-195925F24413}" srcId="{8C9F1767-A330-4557-A375-80B97FC2F19B}" destId="{AD09E65A-3120-48B0-80B5-CCA8BD611398}" srcOrd="1" destOrd="0" parTransId="{64016623-84C8-4E19-BF16-2DB2DE6A03CE}" sibTransId="{95AE6ACD-F859-4D80-B440-2614AC5D5A91}"/>
    <dgm:cxn modelId="{8C7523DB-23C8-4A4E-A5A8-68C555A1D7C8}" type="presOf" srcId="{F951F55E-753E-4585-9FD5-BD5B60A7F68B}" destId="{EC5A102F-8AFD-45E0-868D-66B777E8AA87}" srcOrd="0" destOrd="10" presId="urn:microsoft.com/office/officeart/2005/8/layout/hList1"/>
    <dgm:cxn modelId="{CC5084DE-8A5C-4427-8D0E-6C72FD0861DD}" srcId="{CB7F707C-C8CD-471D-AA06-C13174732F86}" destId="{EDD243A1-FBD9-48EE-A5E7-E733F062EE82}" srcOrd="1" destOrd="0" parTransId="{EB2073B4-FAE2-49DE-A6FA-1C46557CDFE8}" sibTransId="{AC889E41-A99C-420D-A4C6-45F536B3F3C5}"/>
    <dgm:cxn modelId="{CDF17CE2-37CB-438C-B352-303316D38351}" type="presOf" srcId="{6D587EA9-9070-4328-A1B7-549A51534329}" destId="{EC5A102F-8AFD-45E0-868D-66B777E8AA87}" srcOrd="0" destOrd="5" presId="urn:microsoft.com/office/officeart/2005/8/layout/hList1"/>
    <dgm:cxn modelId="{8763B8E4-44A2-411F-909D-9F6C6EB29101}" type="presOf" srcId="{D40BD2E5-5D92-41A7-A8E7-F9D88792A680}" destId="{EC5A102F-8AFD-45E0-868D-66B777E8AA87}" srcOrd="0" destOrd="8" presId="urn:microsoft.com/office/officeart/2005/8/layout/hList1"/>
    <dgm:cxn modelId="{268EB2EC-FA55-483E-A507-E35AF1192111}" type="presOf" srcId="{16555E6F-E670-439D-A7A2-B931847CDEC1}" destId="{EC5A102F-8AFD-45E0-868D-66B777E8AA87}" srcOrd="0" destOrd="7" presId="urn:microsoft.com/office/officeart/2005/8/layout/hList1"/>
    <dgm:cxn modelId="{065A2DED-521C-4FF3-8CE2-4475F92E9C93}" type="presOf" srcId="{AD09E65A-3120-48B0-80B5-CCA8BD611398}" destId="{3080413D-6DEC-48F8-A10E-6F806A6DACF4}" srcOrd="0" destOrd="0" presId="urn:microsoft.com/office/officeart/2005/8/layout/hList1"/>
    <dgm:cxn modelId="{57072AEE-ADC2-4D53-A08D-9B55CFA3AD01}" srcId="{CB7F707C-C8CD-471D-AA06-C13174732F86}" destId="{7B48E2F4-F3F9-4FC3-A4E5-4CA1AF04D0EB}" srcOrd="11" destOrd="0" parTransId="{EC5C309C-B987-44D0-ABB3-7D3F31A407D2}" sibTransId="{81B98497-5B8C-435C-95AA-2ECBAE29EC01}"/>
    <dgm:cxn modelId="{1C56F9F5-D883-4908-8774-8C2D5820E83F}" type="presOf" srcId="{690BED02-EA78-49B6-99BB-3F32B910FE34}" destId="{EC5A102F-8AFD-45E0-868D-66B777E8AA87}" srcOrd="0" destOrd="9" presId="urn:microsoft.com/office/officeart/2005/8/layout/hList1"/>
    <dgm:cxn modelId="{27C3FAF7-CCDE-4553-A6F2-EEB86824176B}" srcId="{AD09E65A-3120-48B0-80B5-CCA8BD611398}" destId="{36A3033D-3C9A-4E35-8B63-0BF102FE3D82}" srcOrd="0" destOrd="0" parTransId="{4C069414-9DFD-4B5B-B4CB-657C0346643D}" sibTransId="{974C2F9B-78CD-4398-8BEA-6720B03FA3E6}"/>
    <dgm:cxn modelId="{D4C7B61F-C19A-47E5-9E1E-8F3F0B2CDE82}" type="presParOf" srcId="{38E23AE9-6F54-46C0-9732-B2E4B542DCEC}" destId="{5E49F0F1-4180-4C89-9689-B7030B794D56}" srcOrd="0" destOrd="0" presId="urn:microsoft.com/office/officeart/2005/8/layout/hList1"/>
    <dgm:cxn modelId="{CFA5073F-A3B9-416B-8922-2978C05A4709}" type="presParOf" srcId="{5E49F0F1-4180-4C89-9689-B7030B794D56}" destId="{B536AF8E-1241-48F5-A439-43910B1EB622}" srcOrd="0" destOrd="0" presId="urn:microsoft.com/office/officeart/2005/8/layout/hList1"/>
    <dgm:cxn modelId="{0187E3FC-2E59-4E46-9C81-FDAB48010918}" type="presParOf" srcId="{5E49F0F1-4180-4C89-9689-B7030B794D56}" destId="{EC5A102F-8AFD-45E0-868D-66B777E8AA87}" srcOrd="1" destOrd="0" presId="urn:microsoft.com/office/officeart/2005/8/layout/hList1"/>
    <dgm:cxn modelId="{D8E88728-10FF-4666-B614-931D1BC23D3F}" type="presParOf" srcId="{38E23AE9-6F54-46C0-9732-B2E4B542DCEC}" destId="{D2957A92-56E4-451A-90F6-B3369768B290}" srcOrd="1" destOrd="0" presId="urn:microsoft.com/office/officeart/2005/8/layout/hList1"/>
    <dgm:cxn modelId="{BF3E8945-433E-4CB2-BF70-E5839C788ED8}" type="presParOf" srcId="{38E23AE9-6F54-46C0-9732-B2E4B542DCEC}" destId="{C8CD51FA-C1AA-40EC-A6E3-048C621934EF}" srcOrd="2" destOrd="0" presId="urn:microsoft.com/office/officeart/2005/8/layout/hList1"/>
    <dgm:cxn modelId="{409F89C0-2C28-4D3D-A022-F0257E170007}" type="presParOf" srcId="{C8CD51FA-C1AA-40EC-A6E3-048C621934EF}" destId="{3080413D-6DEC-48F8-A10E-6F806A6DACF4}" srcOrd="0" destOrd="0" presId="urn:microsoft.com/office/officeart/2005/8/layout/hList1"/>
    <dgm:cxn modelId="{2F16FA78-9699-4F35-9D4C-591DF41F300A}" type="presParOf" srcId="{C8CD51FA-C1AA-40EC-A6E3-048C621934EF}" destId="{B4FCDB50-8566-4EB5-935F-BFD90B60CC6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C9F1767-A330-4557-A375-80B97FC2F19B}" type="doc">
      <dgm:prSet loTypeId="urn:microsoft.com/office/officeart/2005/8/layout/hList1" loCatId="list" qsTypeId="urn:microsoft.com/office/officeart/2005/8/quickstyle/simple2" qsCatId="simple" csTypeId="urn:microsoft.com/office/officeart/2005/8/colors/accent3_2" csCatId="accent3" phldr="1"/>
      <dgm:spPr/>
      <dgm:t>
        <a:bodyPr/>
        <a:lstStyle/>
        <a:p>
          <a:endParaRPr lang="en-US"/>
        </a:p>
      </dgm:t>
    </dgm:pt>
    <dgm:pt modelId="{D14B039F-5B20-4408-9326-811BAC00525C}">
      <dgm:prSet phldrT="[Text]" custT="1"/>
      <dgm:spPr>
        <a:xfrm>
          <a:off x="4887225" y="171446"/>
          <a:ext cx="2363661" cy="801961"/>
        </a:xfrm>
      </dgm:spPr>
      <dgm:t>
        <a:bodyPr/>
        <a:lstStyle/>
        <a:p>
          <a:pPr>
            <a:buNone/>
          </a:pPr>
          <a:endParaRPr lang="en-US" sz="2400">
            <a:latin typeface="Montserrat" panose="00000500000000000000" pitchFamily="2" charset="0"/>
            <a:ea typeface="+mn-ea"/>
            <a:cs typeface="+mn-cs"/>
          </a:endParaRPr>
        </a:p>
        <a:p>
          <a:pPr>
            <a:buNone/>
          </a:pPr>
          <a:r>
            <a:rPr lang="en-US" sz="2400">
              <a:latin typeface="Montserrat" panose="00000500000000000000" pitchFamily="2" charset="0"/>
              <a:ea typeface="+mn-ea"/>
              <a:cs typeface="+mn-cs"/>
            </a:rPr>
            <a:t>Performance Metrics</a:t>
          </a:r>
        </a:p>
        <a:p>
          <a:pPr>
            <a:buNone/>
          </a:pPr>
          <a:endParaRPr lang="en-US" sz="2400">
            <a:latin typeface="Montserrat" panose="00000500000000000000" pitchFamily="2" charset="0"/>
            <a:ea typeface="+mn-ea"/>
            <a:cs typeface="+mn-cs"/>
          </a:endParaRPr>
        </a:p>
      </dgm:t>
    </dgm:pt>
    <dgm:pt modelId="{38B00EE4-85E2-4878-8A51-8A1CBD3BDBF2}" type="parTrans" cxnId="{329B35DF-1DAD-45F9-82D5-734E46ABD1A8}">
      <dgm:prSet/>
      <dgm:spPr/>
      <dgm:t>
        <a:bodyPr/>
        <a:lstStyle/>
        <a:p>
          <a:endParaRPr lang="en-US" sz="1400">
            <a:latin typeface="Montserrat" panose="00000500000000000000" pitchFamily="2" charset="0"/>
          </a:endParaRPr>
        </a:p>
      </dgm:t>
    </dgm:pt>
    <dgm:pt modelId="{318349E7-FA47-4654-891C-5AA0013AFF77}" type="sibTrans" cxnId="{329B35DF-1DAD-45F9-82D5-734E46ABD1A8}">
      <dgm:prSet/>
      <dgm:spPr/>
      <dgm:t>
        <a:bodyPr/>
        <a:lstStyle/>
        <a:p>
          <a:endParaRPr lang="en-US" sz="1400">
            <a:latin typeface="Montserrat" panose="00000500000000000000" pitchFamily="2" charset="0"/>
          </a:endParaRPr>
        </a:p>
      </dgm:t>
    </dgm:pt>
    <dgm:pt modelId="{16CAF1AE-7786-4B05-AC59-A9D9E1F3D793}">
      <dgm:prSet custT="1"/>
      <dgm:spPr>
        <a:xfrm>
          <a:off x="4793366" y="1019362"/>
          <a:ext cx="2424630" cy="4647628"/>
        </a:xfrm>
      </dgm:spPr>
      <dgm:t>
        <a:bodyPr/>
        <a:lstStyle/>
        <a:p>
          <a:pPr>
            <a:buFont typeface="Arial" panose="020B0604020202020204" pitchFamily="34" charset="0"/>
            <a:buChar char="•"/>
          </a:pPr>
          <a:r>
            <a:rPr lang="en-US" sz="2000">
              <a:latin typeface="Montserrat" panose="00000500000000000000" pitchFamily="2" charset="0"/>
            </a:rPr>
            <a:t>AUC</a:t>
          </a:r>
          <a:endParaRPr lang="en-US" sz="2000">
            <a:latin typeface="Montserrat" panose="00000500000000000000" pitchFamily="2" charset="0"/>
            <a:ea typeface="+mn-ea"/>
            <a:cs typeface="+mn-cs"/>
          </a:endParaRPr>
        </a:p>
      </dgm:t>
    </dgm:pt>
    <dgm:pt modelId="{5652E2D9-3113-4F5E-BC8E-78AAE776D41B}" type="parTrans" cxnId="{08DEFEAA-0CE3-4455-85C4-E89D778B7684}">
      <dgm:prSet/>
      <dgm:spPr/>
      <dgm:t>
        <a:bodyPr/>
        <a:lstStyle/>
        <a:p>
          <a:endParaRPr lang="en-US" sz="1400">
            <a:latin typeface="Montserrat" panose="00000500000000000000" pitchFamily="2" charset="0"/>
          </a:endParaRPr>
        </a:p>
      </dgm:t>
    </dgm:pt>
    <dgm:pt modelId="{DC0FE909-8919-4902-B14D-F31D8273A16A}" type="sibTrans" cxnId="{08DEFEAA-0CE3-4455-85C4-E89D778B7684}">
      <dgm:prSet/>
      <dgm:spPr/>
      <dgm:t>
        <a:bodyPr/>
        <a:lstStyle/>
        <a:p>
          <a:endParaRPr lang="en-US" sz="1400">
            <a:latin typeface="Montserrat" panose="00000500000000000000" pitchFamily="2" charset="0"/>
          </a:endParaRPr>
        </a:p>
      </dgm:t>
    </dgm:pt>
    <dgm:pt modelId="{AD09E65A-3120-48B0-80B5-CCA8BD611398}">
      <dgm:prSet custT="1"/>
      <dgm:spPr>
        <a:xfrm>
          <a:off x="2481711" y="199274"/>
          <a:ext cx="2004904" cy="801961"/>
        </a:xfrm>
      </dgm:spPr>
      <dgm:t>
        <a:bodyPr/>
        <a:lstStyle/>
        <a:p>
          <a:pPr>
            <a:buNone/>
          </a:pPr>
          <a:r>
            <a:rPr lang="en-US" sz="2400" dirty="0">
              <a:latin typeface="Montserrat" panose="00000500000000000000" pitchFamily="2" charset="0"/>
              <a:ea typeface="+mn-ea"/>
              <a:cs typeface="+mn-cs"/>
            </a:rPr>
            <a:t>Modeling Framework</a:t>
          </a:r>
        </a:p>
      </dgm:t>
    </dgm:pt>
    <dgm:pt modelId="{64016623-84C8-4E19-BF16-2DB2DE6A03CE}" type="parTrans" cxnId="{4B836ED6-3B25-4808-B190-195925F24413}">
      <dgm:prSet/>
      <dgm:spPr/>
      <dgm:t>
        <a:bodyPr/>
        <a:lstStyle/>
        <a:p>
          <a:endParaRPr lang="en-US" sz="1400">
            <a:latin typeface="Montserrat" panose="00000500000000000000" pitchFamily="2" charset="0"/>
          </a:endParaRPr>
        </a:p>
      </dgm:t>
    </dgm:pt>
    <dgm:pt modelId="{95AE6ACD-F859-4D80-B440-2614AC5D5A91}" type="sibTrans" cxnId="{4B836ED6-3B25-4808-B190-195925F24413}">
      <dgm:prSet/>
      <dgm:spPr/>
      <dgm:t>
        <a:bodyPr/>
        <a:lstStyle/>
        <a:p>
          <a:endParaRPr lang="en-US" sz="1400">
            <a:latin typeface="Montserrat" panose="00000500000000000000" pitchFamily="2" charset="0"/>
          </a:endParaRPr>
        </a:p>
      </dgm:t>
    </dgm:pt>
    <dgm:pt modelId="{0AC8594C-1D06-4A47-BA93-5350505718F8}">
      <dgm:prSet custT="1"/>
      <dgm:spPr>
        <a:xfrm>
          <a:off x="2481711" y="1001236"/>
          <a:ext cx="2004904" cy="4647628"/>
        </a:xfrm>
      </dgm:spPr>
      <dgm:t>
        <a:bodyPr/>
        <a:lstStyle/>
        <a:p>
          <a:pPr>
            <a:buFont typeface="Wingdings" panose="05000000000000000000" pitchFamily="2" charset="2"/>
            <a:buNone/>
          </a:pPr>
          <a:endParaRPr lang="en-US" sz="2000">
            <a:latin typeface="Montserrat" panose="00000500000000000000" pitchFamily="2" charset="0"/>
            <a:ea typeface="+mn-ea"/>
            <a:cs typeface="+mn-cs"/>
          </a:endParaRPr>
        </a:p>
      </dgm:t>
    </dgm:pt>
    <dgm:pt modelId="{ADFBD9D4-887C-4F39-8FCC-83A1BD2AB710}" type="parTrans" cxnId="{1921FC30-0E79-4D7D-B5FF-06E25EFD27F8}">
      <dgm:prSet/>
      <dgm:spPr/>
      <dgm:t>
        <a:bodyPr/>
        <a:lstStyle/>
        <a:p>
          <a:endParaRPr lang="en-US" sz="1400">
            <a:latin typeface="Montserrat" panose="00000500000000000000" pitchFamily="2" charset="0"/>
          </a:endParaRPr>
        </a:p>
      </dgm:t>
    </dgm:pt>
    <dgm:pt modelId="{268154E6-2F77-4CCD-A1B5-1B6F42F4C14C}" type="sibTrans" cxnId="{1921FC30-0E79-4D7D-B5FF-06E25EFD27F8}">
      <dgm:prSet/>
      <dgm:spPr/>
      <dgm:t>
        <a:bodyPr/>
        <a:lstStyle/>
        <a:p>
          <a:endParaRPr lang="en-US" sz="1400">
            <a:latin typeface="Montserrat" panose="00000500000000000000" pitchFamily="2" charset="0"/>
          </a:endParaRPr>
        </a:p>
      </dgm:t>
    </dgm:pt>
    <dgm:pt modelId="{36A3033D-3C9A-4E35-8B63-0BF102FE3D82}">
      <dgm:prSet custT="1"/>
      <dgm:spPr>
        <a:xfrm>
          <a:off x="2481711" y="1001236"/>
          <a:ext cx="2004904" cy="4647628"/>
        </a:xfrm>
      </dgm:spPr>
      <dgm:t>
        <a:bodyPr/>
        <a:lstStyle/>
        <a:p>
          <a:pPr>
            <a:buNone/>
          </a:pPr>
          <a:r>
            <a:rPr lang="en-US" sz="2000" dirty="0">
              <a:latin typeface="Montserrat" panose="00000500000000000000" pitchFamily="2" charset="0"/>
            </a:rPr>
            <a:t>Train/test split: 70/30</a:t>
          </a:r>
          <a:endParaRPr lang="en-US" sz="2000" dirty="0">
            <a:latin typeface="Montserrat" panose="00000500000000000000" pitchFamily="2" charset="0"/>
            <a:ea typeface="+mn-ea"/>
            <a:cs typeface="+mn-cs"/>
          </a:endParaRPr>
        </a:p>
      </dgm:t>
    </dgm:pt>
    <dgm:pt modelId="{4C069414-9DFD-4B5B-B4CB-657C0346643D}" type="parTrans" cxnId="{27C3FAF7-CCDE-4553-A6F2-EEB86824176B}">
      <dgm:prSet/>
      <dgm:spPr/>
      <dgm:t>
        <a:bodyPr/>
        <a:lstStyle/>
        <a:p>
          <a:endParaRPr lang="en-US" sz="1400">
            <a:latin typeface="Montserrat" panose="00000500000000000000" pitchFamily="2" charset="0"/>
          </a:endParaRPr>
        </a:p>
      </dgm:t>
    </dgm:pt>
    <dgm:pt modelId="{974C2F9B-78CD-4398-8BEA-6720B03FA3E6}" type="sibTrans" cxnId="{27C3FAF7-CCDE-4553-A6F2-EEB86824176B}">
      <dgm:prSet/>
      <dgm:spPr/>
      <dgm:t>
        <a:bodyPr/>
        <a:lstStyle/>
        <a:p>
          <a:endParaRPr lang="en-US" sz="1400">
            <a:latin typeface="Montserrat" panose="00000500000000000000" pitchFamily="2" charset="0"/>
          </a:endParaRPr>
        </a:p>
      </dgm:t>
    </dgm:pt>
    <dgm:pt modelId="{D2D7FE5B-01CB-4DB4-87B7-F5599D89E4B7}">
      <dgm:prSet custT="1"/>
      <dgm:spPr/>
      <dgm:t>
        <a:bodyPr/>
        <a:lstStyle/>
        <a:p>
          <a:pPr>
            <a:buChar char="•"/>
          </a:pPr>
          <a:r>
            <a:rPr lang="en-US" sz="2000">
              <a:latin typeface="Montserrat" panose="00000500000000000000" pitchFamily="2" charset="0"/>
            </a:rPr>
            <a:t>Models</a:t>
          </a:r>
        </a:p>
      </dgm:t>
    </dgm:pt>
    <dgm:pt modelId="{39CDA49B-8A44-4176-86AE-EB8EE420F30E}" type="parTrans" cxnId="{7E1F3DAD-A92F-4171-BF37-9D2581C918E6}">
      <dgm:prSet/>
      <dgm:spPr/>
      <dgm:t>
        <a:bodyPr/>
        <a:lstStyle/>
        <a:p>
          <a:endParaRPr lang="en-US" sz="1400">
            <a:latin typeface="Montserrat" panose="00000500000000000000" pitchFamily="2" charset="0"/>
          </a:endParaRPr>
        </a:p>
      </dgm:t>
    </dgm:pt>
    <dgm:pt modelId="{A5ACF548-139C-4043-8AB0-09C05F41C803}" type="sibTrans" cxnId="{7E1F3DAD-A92F-4171-BF37-9D2581C918E6}">
      <dgm:prSet/>
      <dgm:spPr/>
      <dgm:t>
        <a:bodyPr/>
        <a:lstStyle/>
        <a:p>
          <a:endParaRPr lang="en-US" sz="1400">
            <a:latin typeface="Montserrat" panose="00000500000000000000" pitchFamily="2" charset="0"/>
          </a:endParaRPr>
        </a:p>
      </dgm:t>
    </dgm:pt>
    <dgm:pt modelId="{C0E594BF-CC0D-4085-BBED-A84853F1C70A}">
      <dgm:prSet custT="1"/>
      <dgm:spPr/>
      <dgm:t>
        <a:bodyPr/>
        <a:lstStyle/>
        <a:p>
          <a:pPr>
            <a:buChar char="•"/>
          </a:pPr>
          <a:r>
            <a:rPr lang="en-US" sz="2000" dirty="0">
              <a:latin typeface="Montserrat" panose="00000500000000000000" pitchFamily="2" charset="0"/>
            </a:rPr>
            <a:t>Random Forest</a:t>
          </a:r>
        </a:p>
      </dgm:t>
    </dgm:pt>
    <dgm:pt modelId="{81BBB662-B551-42E5-AEF2-9C59003890AE}" type="parTrans" cxnId="{9846521C-0DA5-4980-9B3A-8ADC365F7E64}">
      <dgm:prSet/>
      <dgm:spPr/>
      <dgm:t>
        <a:bodyPr/>
        <a:lstStyle/>
        <a:p>
          <a:endParaRPr lang="en-US" sz="1400">
            <a:latin typeface="Montserrat" panose="00000500000000000000" pitchFamily="2" charset="0"/>
          </a:endParaRPr>
        </a:p>
      </dgm:t>
    </dgm:pt>
    <dgm:pt modelId="{9D4CC18E-4E06-48F6-948C-718838E42CEE}" type="sibTrans" cxnId="{9846521C-0DA5-4980-9B3A-8ADC365F7E64}">
      <dgm:prSet/>
      <dgm:spPr/>
      <dgm:t>
        <a:bodyPr/>
        <a:lstStyle/>
        <a:p>
          <a:endParaRPr lang="en-US" sz="1400">
            <a:latin typeface="Montserrat" panose="00000500000000000000" pitchFamily="2" charset="0"/>
          </a:endParaRPr>
        </a:p>
      </dgm:t>
    </dgm:pt>
    <dgm:pt modelId="{457EC369-7AE9-4C84-A98A-CC6FE3F4951C}">
      <dgm:prSet custT="1"/>
      <dgm:spPr/>
      <dgm:t>
        <a:bodyPr/>
        <a:lstStyle/>
        <a:p>
          <a:pPr>
            <a:buChar char="•"/>
          </a:pPr>
          <a:r>
            <a:rPr lang="en-US" sz="2000" dirty="0" err="1">
              <a:latin typeface="Montserrat" panose="00000500000000000000" pitchFamily="2" charset="0"/>
            </a:rPr>
            <a:t>XGBoost</a:t>
          </a:r>
          <a:endParaRPr lang="en-US" sz="2000" dirty="0">
            <a:latin typeface="Montserrat" panose="00000500000000000000" pitchFamily="2" charset="0"/>
          </a:endParaRPr>
        </a:p>
      </dgm:t>
    </dgm:pt>
    <dgm:pt modelId="{E9C7F402-C4F2-4576-BDF6-7362C81AE45B}" type="parTrans" cxnId="{00AF7AC0-5D05-4D94-A6E8-0AA64A80C1FE}">
      <dgm:prSet/>
      <dgm:spPr/>
      <dgm:t>
        <a:bodyPr/>
        <a:lstStyle/>
        <a:p>
          <a:endParaRPr lang="en-US" sz="1400">
            <a:latin typeface="Montserrat" panose="00000500000000000000" pitchFamily="2" charset="0"/>
          </a:endParaRPr>
        </a:p>
      </dgm:t>
    </dgm:pt>
    <dgm:pt modelId="{8373160A-E6DC-44BD-8BDE-6F8742C0D928}" type="sibTrans" cxnId="{00AF7AC0-5D05-4D94-A6E8-0AA64A80C1FE}">
      <dgm:prSet/>
      <dgm:spPr/>
      <dgm:t>
        <a:bodyPr/>
        <a:lstStyle/>
        <a:p>
          <a:endParaRPr lang="en-US" sz="1400">
            <a:latin typeface="Montserrat" panose="00000500000000000000" pitchFamily="2" charset="0"/>
          </a:endParaRPr>
        </a:p>
      </dgm:t>
    </dgm:pt>
    <dgm:pt modelId="{5D4A7490-C727-4E08-9D74-B31B9042A18C}">
      <dgm:prSet custT="1"/>
      <dgm:spPr/>
      <dgm:t>
        <a:bodyPr/>
        <a:lstStyle/>
        <a:p>
          <a:pPr>
            <a:buFont typeface="Arial" panose="020B0604020202020204" pitchFamily="34" charset="0"/>
            <a:buChar char="•"/>
          </a:pPr>
          <a:r>
            <a:rPr lang="en-US" sz="2000">
              <a:latin typeface="Montserrat" panose="00000500000000000000" pitchFamily="2" charset="0"/>
            </a:rPr>
            <a:t>Accuracy</a:t>
          </a:r>
        </a:p>
      </dgm:t>
    </dgm:pt>
    <dgm:pt modelId="{CA120176-819D-466F-97EB-FBB03031E4E9}" type="parTrans" cxnId="{0EBADE73-FF3D-4BA3-B716-083EF819375E}">
      <dgm:prSet/>
      <dgm:spPr/>
      <dgm:t>
        <a:bodyPr/>
        <a:lstStyle/>
        <a:p>
          <a:endParaRPr lang="en-US" sz="1400">
            <a:latin typeface="Montserrat" panose="00000500000000000000" pitchFamily="2" charset="0"/>
          </a:endParaRPr>
        </a:p>
      </dgm:t>
    </dgm:pt>
    <dgm:pt modelId="{C6EA3E90-470D-4DB3-A316-4B12CB308D59}" type="sibTrans" cxnId="{0EBADE73-FF3D-4BA3-B716-083EF819375E}">
      <dgm:prSet/>
      <dgm:spPr/>
      <dgm:t>
        <a:bodyPr/>
        <a:lstStyle/>
        <a:p>
          <a:endParaRPr lang="en-US" sz="1400">
            <a:latin typeface="Montserrat" panose="00000500000000000000" pitchFamily="2" charset="0"/>
          </a:endParaRPr>
        </a:p>
      </dgm:t>
    </dgm:pt>
    <dgm:pt modelId="{BA756FBA-45A1-4639-910F-967BAAB6D145}">
      <dgm:prSet custT="1"/>
      <dgm:spPr/>
      <dgm:t>
        <a:bodyPr/>
        <a:lstStyle/>
        <a:p>
          <a:pPr>
            <a:buFont typeface="Arial" panose="020B0604020202020204" pitchFamily="34" charset="0"/>
            <a:buChar char="•"/>
          </a:pPr>
          <a:r>
            <a:rPr lang="en-US" sz="2000">
              <a:latin typeface="Montserrat" panose="00000500000000000000" pitchFamily="2" charset="0"/>
            </a:rPr>
            <a:t>Sensitivity</a:t>
          </a:r>
        </a:p>
      </dgm:t>
    </dgm:pt>
    <dgm:pt modelId="{355744C7-6F69-4A8D-A2A8-F87E4E5811E2}" type="parTrans" cxnId="{5DB5D1C7-C3FD-4110-805D-E825B4581E67}">
      <dgm:prSet/>
      <dgm:spPr/>
      <dgm:t>
        <a:bodyPr/>
        <a:lstStyle/>
        <a:p>
          <a:endParaRPr lang="en-US" sz="1400">
            <a:latin typeface="Montserrat" panose="00000500000000000000" pitchFamily="2" charset="0"/>
          </a:endParaRPr>
        </a:p>
      </dgm:t>
    </dgm:pt>
    <dgm:pt modelId="{617E141C-9C38-40F4-AEBD-7E0EE21630C2}" type="sibTrans" cxnId="{5DB5D1C7-C3FD-4110-805D-E825B4581E67}">
      <dgm:prSet/>
      <dgm:spPr/>
      <dgm:t>
        <a:bodyPr/>
        <a:lstStyle/>
        <a:p>
          <a:endParaRPr lang="en-US" sz="1400">
            <a:latin typeface="Montserrat" panose="00000500000000000000" pitchFamily="2" charset="0"/>
          </a:endParaRPr>
        </a:p>
      </dgm:t>
    </dgm:pt>
    <dgm:pt modelId="{8EC7E4C8-B054-40D9-9151-B58BE759CE32}">
      <dgm:prSet custT="1"/>
      <dgm:spPr/>
      <dgm:t>
        <a:bodyPr/>
        <a:lstStyle/>
        <a:p>
          <a:pPr>
            <a:buFont typeface="Arial" panose="020B0604020202020204" pitchFamily="34" charset="0"/>
            <a:buChar char="•"/>
          </a:pPr>
          <a:r>
            <a:rPr lang="en-US" sz="2000">
              <a:latin typeface="Montserrat" panose="00000500000000000000" pitchFamily="2" charset="0"/>
            </a:rPr>
            <a:t>Specificity</a:t>
          </a:r>
        </a:p>
      </dgm:t>
    </dgm:pt>
    <dgm:pt modelId="{9DE0BC82-EC80-4673-B2FC-43CF9EA77B4F}" type="parTrans" cxnId="{8D9EFB56-2830-4549-B4C8-67634328FB10}">
      <dgm:prSet/>
      <dgm:spPr/>
      <dgm:t>
        <a:bodyPr/>
        <a:lstStyle/>
        <a:p>
          <a:endParaRPr lang="en-US" sz="1400">
            <a:latin typeface="Montserrat" panose="00000500000000000000" pitchFamily="2" charset="0"/>
          </a:endParaRPr>
        </a:p>
      </dgm:t>
    </dgm:pt>
    <dgm:pt modelId="{60573522-47C4-41F3-8C55-71C0E1CBFBF6}" type="sibTrans" cxnId="{8D9EFB56-2830-4549-B4C8-67634328FB10}">
      <dgm:prSet/>
      <dgm:spPr/>
      <dgm:t>
        <a:bodyPr/>
        <a:lstStyle/>
        <a:p>
          <a:endParaRPr lang="en-US" sz="1400">
            <a:latin typeface="Montserrat" panose="00000500000000000000" pitchFamily="2" charset="0"/>
          </a:endParaRPr>
        </a:p>
      </dgm:t>
    </dgm:pt>
    <dgm:pt modelId="{08B288F2-F4A7-435E-B7D1-051F0222CC0C}">
      <dgm:prSet custT="1"/>
      <dgm:spPr/>
      <dgm:t>
        <a:bodyPr/>
        <a:lstStyle/>
        <a:p>
          <a:pPr>
            <a:buChar char="•"/>
          </a:pPr>
          <a:r>
            <a:rPr lang="en-US" sz="2000" dirty="0">
              <a:latin typeface="Montserrat" panose="00000500000000000000" pitchFamily="2" charset="0"/>
            </a:rPr>
            <a:t>Logistic Regression</a:t>
          </a:r>
        </a:p>
      </dgm:t>
    </dgm:pt>
    <dgm:pt modelId="{F52CB3C0-A3F9-4658-BA7F-5908D2EC204B}" type="parTrans" cxnId="{30FF614E-A3FB-456D-AA37-35650E8ED851}">
      <dgm:prSet/>
      <dgm:spPr/>
      <dgm:t>
        <a:bodyPr/>
        <a:lstStyle/>
        <a:p>
          <a:endParaRPr lang="en-US" sz="1400">
            <a:latin typeface="Montserrat" panose="00000500000000000000" pitchFamily="2" charset="0"/>
          </a:endParaRPr>
        </a:p>
      </dgm:t>
    </dgm:pt>
    <dgm:pt modelId="{D84FC164-3498-41DE-A182-141DCA58E346}" type="sibTrans" cxnId="{30FF614E-A3FB-456D-AA37-35650E8ED851}">
      <dgm:prSet/>
      <dgm:spPr/>
      <dgm:t>
        <a:bodyPr/>
        <a:lstStyle/>
        <a:p>
          <a:endParaRPr lang="en-US" sz="1400">
            <a:latin typeface="Montserrat" panose="00000500000000000000" pitchFamily="2" charset="0"/>
          </a:endParaRPr>
        </a:p>
      </dgm:t>
    </dgm:pt>
    <dgm:pt modelId="{876CA183-AEE2-49EC-869D-2D4372422C54}" type="pres">
      <dgm:prSet presAssocID="{8C9F1767-A330-4557-A375-80B97FC2F19B}" presName="Name0" presStyleCnt="0">
        <dgm:presLayoutVars>
          <dgm:dir/>
          <dgm:animLvl val="lvl"/>
          <dgm:resizeHandles val="exact"/>
        </dgm:presLayoutVars>
      </dgm:prSet>
      <dgm:spPr/>
    </dgm:pt>
    <dgm:pt modelId="{A2655A65-79A1-4C88-A4DE-FED2FBE04358}" type="pres">
      <dgm:prSet presAssocID="{AD09E65A-3120-48B0-80B5-CCA8BD611398}" presName="composite" presStyleCnt="0"/>
      <dgm:spPr/>
    </dgm:pt>
    <dgm:pt modelId="{E64BDBAC-B534-4D49-A0B7-D6C280F45A3B}" type="pres">
      <dgm:prSet presAssocID="{AD09E65A-3120-48B0-80B5-CCA8BD611398}" presName="parTx" presStyleLbl="alignNode1" presStyleIdx="0" presStyleCnt="2">
        <dgm:presLayoutVars>
          <dgm:chMax val="0"/>
          <dgm:chPref val="0"/>
          <dgm:bulletEnabled val="1"/>
        </dgm:presLayoutVars>
      </dgm:prSet>
      <dgm:spPr/>
    </dgm:pt>
    <dgm:pt modelId="{1AA2B842-90C9-40DF-BDDD-425A4188F939}" type="pres">
      <dgm:prSet presAssocID="{AD09E65A-3120-48B0-80B5-CCA8BD611398}" presName="desTx" presStyleLbl="alignAccFollowNode1" presStyleIdx="0" presStyleCnt="2" custLinFactNeighborX="-7747" custLinFactNeighborY="2926">
        <dgm:presLayoutVars>
          <dgm:bulletEnabled val="1"/>
        </dgm:presLayoutVars>
      </dgm:prSet>
      <dgm:spPr/>
    </dgm:pt>
    <dgm:pt modelId="{30E96230-D381-4BFC-AE45-50D427C882F3}" type="pres">
      <dgm:prSet presAssocID="{95AE6ACD-F859-4D80-B440-2614AC5D5A91}" presName="space" presStyleCnt="0"/>
      <dgm:spPr/>
    </dgm:pt>
    <dgm:pt modelId="{CC76028A-7AB2-4119-98EF-18CBD09E454E}" type="pres">
      <dgm:prSet presAssocID="{D14B039F-5B20-4408-9326-811BAC00525C}" presName="composite" presStyleCnt="0"/>
      <dgm:spPr/>
    </dgm:pt>
    <dgm:pt modelId="{D4F51866-8787-45A9-BF25-4CEF0FA027DA}" type="pres">
      <dgm:prSet presAssocID="{D14B039F-5B20-4408-9326-811BAC00525C}" presName="parTx" presStyleLbl="alignNode1" presStyleIdx="1" presStyleCnt="2">
        <dgm:presLayoutVars>
          <dgm:chMax val="0"/>
          <dgm:chPref val="0"/>
          <dgm:bulletEnabled val="1"/>
        </dgm:presLayoutVars>
      </dgm:prSet>
      <dgm:spPr/>
    </dgm:pt>
    <dgm:pt modelId="{3D303BAF-07F8-431A-A6F0-A669528E972B}" type="pres">
      <dgm:prSet presAssocID="{D14B039F-5B20-4408-9326-811BAC00525C}" presName="desTx" presStyleLbl="alignAccFollowNode1" presStyleIdx="1" presStyleCnt="2">
        <dgm:presLayoutVars>
          <dgm:bulletEnabled val="1"/>
        </dgm:presLayoutVars>
      </dgm:prSet>
      <dgm:spPr/>
    </dgm:pt>
  </dgm:ptLst>
  <dgm:cxnLst>
    <dgm:cxn modelId="{B7C2E303-96F0-4E87-8A90-AEF615D108F8}" type="presOf" srcId="{08B288F2-F4A7-435E-B7D1-051F0222CC0C}" destId="{1AA2B842-90C9-40DF-BDDD-425A4188F939}" srcOrd="0" destOrd="4" presId="urn:microsoft.com/office/officeart/2005/8/layout/hList1"/>
    <dgm:cxn modelId="{886E3C0A-99F3-4DBE-A39A-32763D458014}" type="presOf" srcId="{D2D7FE5B-01CB-4DB4-87B7-F5599D89E4B7}" destId="{1AA2B842-90C9-40DF-BDDD-425A4188F939}" srcOrd="0" destOrd="1" presId="urn:microsoft.com/office/officeart/2005/8/layout/hList1"/>
    <dgm:cxn modelId="{8059131C-4B0B-4B12-AE9B-A26E9FEF7FA1}" type="presOf" srcId="{16CAF1AE-7786-4B05-AC59-A9D9E1F3D793}" destId="{3D303BAF-07F8-431A-A6F0-A669528E972B}" srcOrd="0" destOrd="0" presId="urn:microsoft.com/office/officeart/2005/8/layout/hList1"/>
    <dgm:cxn modelId="{9846521C-0DA5-4980-9B3A-8ADC365F7E64}" srcId="{D2D7FE5B-01CB-4DB4-87B7-F5599D89E4B7}" destId="{C0E594BF-CC0D-4085-BBED-A84853F1C70A}" srcOrd="0" destOrd="0" parTransId="{81BBB662-B551-42E5-AEF2-9C59003890AE}" sibTransId="{9D4CC18E-4E06-48F6-948C-718838E42CEE}"/>
    <dgm:cxn modelId="{7DDDF01D-A453-42BD-93FD-A858943D5C36}" type="presOf" srcId="{36A3033D-3C9A-4E35-8B63-0BF102FE3D82}" destId="{1AA2B842-90C9-40DF-BDDD-425A4188F939}" srcOrd="0" destOrd="0" presId="urn:microsoft.com/office/officeart/2005/8/layout/hList1"/>
    <dgm:cxn modelId="{1921FC30-0E79-4D7D-B5FF-06E25EFD27F8}" srcId="{AD09E65A-3120-48B0-80B5-CCA8BD611398}" destId="{0AC8594C-1D06-4A47-BA93-5350505718F8}" srcOrd="2" destOrd="0" parTransId="{ADFBD9D4-887C-4F39-8FCC-83A1BD2AB710}" sibTransId="{268154E6-2F77-4CCD-A1B5-1B6F42F4C14C}"/>
    <dgm:cxn modelId="{ED54E63C-C3ED-4EA6-9C52-5D0ACE7DAE86}" type="presOf" srcId="{8EC7E4C8-B054-40D9-9151-B58BE759CE32}" destId="{3D303BAF-07F8-431A-A6F0-A669528E972B}" srcOrd="0" destOrd="3" presId="urn:microsoft.com/office/officeart/2005/8/layout/hList1"/>
    <dgm:cxn modelId="{1E492143-5CCD-4F40-AA11-2BFD5DDC6067}" type="presOf" srcId="{0AC8594C-1D06-4A47-BA93-5350505718F8}" destId="{1AA2B842-90C9-40DF-BDDD-425A4188F939}" srcOrd="0" destOrd="5" presId="urn:microsoft.com/office/officeart/2005/8/layout/hList1"/>
    <dgm:cxn modelId="{30FF614E-A3FB-456D-AA37-35650E8ED851}" srcId="{D2D7FE5B-01CB-4DB4-87B7-F5599D89E4B7}" destId="{08B288F2-F4A7-435E-B7D1-051F0222CC0C}" srcOrd="2" destOrd="0" parTransId="{F52CB3C0-A3F9-4658-BA7F-5908D2EC204B}" sibTransId="{D84FC164-3498-41DE-A182-141DCA58E346}"/>
    <dgm:cxn modelId="{0EBADE73-FF3D-4BA3-B716-083EF819375E}" srcId="{D14B039F-5B20-4408-9326-811BAC00525C}" destId="{5D4A7490-C727-4E08-9D74-B31B9042A18C}" srcOrd="1" destOrd="0" parTransId="{CA120176-819D-466F-97EB-FBB03031E4E9}" sibTransId="{C6EA3E90-470D-4DB3-A316-4B12CB308D59}"/>
    <dgm:cxn modelId="{8D9EFB56-2830-4549-B4C8-67634328FB10}" srcId="{D14B039F-5B20-4408-9326-811BAC00525C}" destId="{8EC7E4C8-B054-40D9-9151-B58BE759CE32}" srcOrd="3" destOrd="0" parTransId="{9DE0BC82-EC80-4673-B2FC-43CF9EA77B4F}" sibTransId="{60573522-47C4-41F3-8C55-71C0E1CBFBF6}"/>
    <dgm:cxn modelId="{2C3A5E98-E251-4BA8-9BBF-9D30B87C4CB0}" type="presOf" srcId="{BA756FBA-45A1-4639-910F-967BAAB6D145}" destId="{3D303BAF-07F8-431A-A6F0-A669528E972B}" srcOrd="0" destOrd="2" presId="urn:microsoft.com/office/officeart/2005/8/layout/hList1"/>
    <dgm:cxn modelId="{B9F0B7A4-FC7F-421D-8C9B-BB5FFAA3AA6B}" type="presOf" srcId="{AD09E65A-3120-48B0-80B5-CCA8BD611398}" destId="{E64BDBAC-B534-4D49-A0B7-D6C280F45A3B}" srcOrd="0" destOrd="0" presId="urn:microsoft.com/office/officeart/2005/8/layout/hList1"/>
    <dgm:cxn modelId="{C6E2A3A5-6E9E-4153-8E17-083952231C2D}" type="presOf" srcId="{8C9F1767-A330-4557-A375-80B97FC2F19B}" destId="{876CA183-AEE2-49EC-869D-2D4372422C54}" srcOrd="0" destOrd="0" presId="urn:microsoft.com/office/officeart/2005/8/layout/hList1"/>
    <dgm:cxn modelId="{08DEFEAA-0CE3-4455-85C4-E89D778B7684}" srcId="{D14B039F-5B20-4408-9326-811BAC00525C}" destId="{16CAF1AE-7786-4B05-AC59-A9D9E1F3D793}" srcOrd="0" destOrd="0" parTransId="{5652E2D9-3113-4F5E-BC8E-78AAE776D41B}" sibTransId="{DC0FE909-8919-4902-B14D-F31D8273A16A}"/>
    <dgm:cxn modelId="{7E1F3DAD-A92F-4171-BF37-9D2581C918E6}" srcId="{AD09E65A-3120-48B0-80B5-CCA8BD611398}" destId="{D2D7FE5B-01CB-4DB4-87B7-F5599D89E4B7}" srcOrd="1" destOrd="0" parTransId="{39CDA49B-8A44-4176-86AE-EB8EE420F30E}" sibTransId="{A5ACF548-139C-4043-8AB0-09C05F41C803}"/>
    <dgm:cxn modelId="{00AF7AC0-5D05-4D94-A6E8-0AA64A80C1FE}" srcId="{D2D7FE5B-01CB-4DB4-87B7-F5599D89E4B7}" destId="{457EC369-7AE9-4C84-A98A-CC6FE3F4951C}" srcOrd="1" destOrd="0" parTransId="{E9C7F402-C4F2-4576-BDF6-7362C81AE45B}" sibTransId="{8373160A-E6DC-44BD-8BDE-6F8742C0D928}"/>
    <dgm:cxn modelId="{5DB5D1C7-C3FD-4110-805D-E825B4581E67}" srcId="{D14B039F-5B20-4408-9326-811BAC00525C}" destId="{BA756FBA-45A1-4639-910F-967BAAB6D145}" srcOrd="2" destOrd="0" parTransId="{355744C7-6F69-4A8D-A2A8-F87E4E5811E2}" sibTransId="{617E141C-9C38-40F4-AEBD-7E0EE21630C2}"/>
    <dgm:cxn modelId="{4B836ED6-3B25-4808-B190-195925F24413}" srcId="{8C9F1767-A330-4557-A375-80B97FC2F19B}" destId="{AD09E65A-3120-48B0-80B5-CCA8BD611398}" srcOrd="0" destOrd="0" parTransId="{64016623-84C8-4E19-BF16-2DB2DE6A03CE}" sibTransId="{95AE6ACD-F859-4D80-B440-2614AC5D5A91}"/>
    <dgm:cxn modelId="{002939D7-A5F0-42CE-A09B-980110C15F65}" type="presOf" srcId="{D14B039F-5B20-4408-9326-811BAC00525C}" destId="{D4F51866-8787-45A9-BF25-4CEF0FA027DA}" srcOrd="0" destOrd="0" presId="urn:microsoft.com/office/officeart/2005/8/layout/hList1"/>
    <dgm:cxn modelId="{329B35DF-1DAD-45F9-82D5-734E46ABD1A8}" srcId="{8C9F1767-A330-4557-A375-80B97FC2F19B}" destId="{D14B039F-5B20-4408-9326-811BAC00525C}" srcOrd="1" destOrd="0" parTransId="{38B00EE4-85E2-4878-8A51-8A1CBD3BDBF2}" sibTransId="{318349E7-FA47-4654-891C-5AA0013AFF77}"/>
    <dgm:cxn modelId="{1C8434E5-4AD1-4ECC-939C-1E3B4D390956}" type="presOf" srcId="{457EC369-7AE9-4C84-A98A-CC6FE3F4951C}" destId="{1AA2B842-90C9-40DF-BDDD-425A4188F939}" srcOrd="0" destOrd="3" presId="urn:microsoft.com/office/officeart/2005/8/layout/hList1"/>
    <dgm:cxn modelId="{EB135BE5-4824-4D80-A7C9-FFC0A4C3E7C0}" type="presOf" srcId="{C0E594BF-CC0D-4085-BBED-A84853F1C70A}" destId="{1AA2B842-90C9-40DF-BDDD-425A4188F939}" srcOrd="0" destOrd="2" presId="urn:microsoft.com/office/officeart/2005/8/layout/hList1"/>
    <dgm:cxn modelId="{290474F4-7830-44A5-B728-07794E6911A3}" type="presOf" srcId="{5D4A7490-C727-4E08-9D74-B31B9042A18C}" destId="{3D303BAF-07F8-431A-A6F0-A669528E972B}" srcOrd="0" destOrd="1" presId="urn:microsoft.com/office/officeart/2005/8/layout/hList1"/>
    <dgm:cxn modelId="{27C3FAF7-CCDE-4553-A6F2-EEB86824176B}" srcId="{AD09E65A-3120-48B0-80B5-CCA8BD611398}" destId="{36A3033D-3C9A-4E35-8B63-0BF102FE3D82}" srcOrd="0" destOrd="0" parTransId="{4C069414-9DFD-4B5B-B4CB-657C0346643D}" sibTransId="{974C2F9B-78CD-4398-8BEA-6720B03FA3E6}"/>
    <dgm:cxn modelId="{75422D6E-A1DA-443E-BABF-9ED42D027520}" type="presParOf" srcId="{876CA183-AEE2-49EC-869D-2D4372422C54}" destId="{A2655A65-79A1-4C88-A4DE-FED2FBE04358}" srcOrd="0" destOrd="0" presId="urn:microsoft.com/office/officeart/2005/8/layout/hList1"/>
    <dgm:cxn modelId="{5460C238-379B-4B3C-9597-40E00AB473D2}" type="presParOf" srcId="{A2655A65-79A1-4C88-A4DE-FED2FBE04358}" destId="{E64BDBAC-B534-4D49-A0B7-D6C280F45A3B}" srcOrd="0" destOrd="0" presId="urn:microsoft.com/office/officeart/2005/8/layout/hList1"/>
    <dgm:cxn modelId="{84B28351-4D01-4321-9ECA-61531BE8058F}" type="presParOf" srcId="{A2655A65-79A1-4C88-A4DE-FED2FBE04358}" destId="{1AA2B842-90C9-40DF-BDDD-425A4188F939}" srcOrd="1" destOrd="0" presId="urn:microsoft.com/office/officeart/2005/8/layout/hList1"/>
    <dgm:cxn modelId="{A90E2B57-C4B6-4A0B-A235-8EAEEA22B8BB}" type="presParOf" srcId="{876CA183-AEE2-49EC-869D-2D4372422C54}" destId="{30E96230-D381-4BFC-AE45-50D427C882F3}" srcOrd="1" destOrd="0" presId="urn:microsoft.com/office/officeart/2005/8/layout/hList1"/>
    <dgm:cxn modelId="{5C05CD7F-536F-4FA3-B060-98E673282B18}" type="presParOf" srcId="{876CA183-AEE2-49EC-869D-2D4372422C54}" destId="{CC76028A-7AB2-4119-98EF-18CBD09E454E}" srcOrd="2" destOrd="0" presId="urn:microsoft.com/office/officeart/2005/8/layout/hList1"/>
    <dgm:cxn modelId="{F63FF295-F7E8-4EBD-B50A-2540A624D77D}" type="presParOf" srcId="{CC76028A-7AB2-4119-98EF-18CBD09E454E}" destId="{D4F51866-8787-45A9-BF25-4CEF0FA027DA}" srcOrd="0" destOrd="0" presId="urn:microsoft.com/office/officeart/2005/8/layout/hList1"/>
    <dgm:cxn modelId="{799A4D79-EC6E-4BB0-818B-5EEF58FF63F9}" type="presParOf" srcId="{CC76028A-7AB2-4119-98EF-18CBD09E454E}" destId="{3D303BAF-07F8-431A-A6F0-A669528E972B}"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9225AF-0749-42F9-AC82-01D5D30AA4CE}">
      <dsp:nvSpPr>
        <dsp:cNvPr id="0" name=""/>
        <dsp:cNvSpPr/>
      </dsp:nvSpPr>
      <dsp:spPr>
        <a:xfrm>
          <a:off x="2" y="1524008"/>
          <a:ext cx="8915395" cy="2373938"/>
        </a:xfrm>
        <a:prstGeom prst="rightArrow">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dsp:style>
    </dsp:sp>
    <dsp:sp modelId="{F9A26FC1-0C31-4AD2-9931-6BEDC79B7E9E}">
      <dsp:nvSpPr>
        <dsp:cNvPr id="0" name=""/>
        <dsp:cNvSpPr/>
      </dsp:nvSpPr>
      <dsp:spPr>
        <a:xfrm>
          <a:off x="883638" y="1371603"/>
          <a:ext cx="3247504" cy="2763239"/>
        </a:xfrm>
        <a:prstGeom prst="roundRect">
          <a:avLst/>
        </a:prstGeom>
        <a:solidFill>
          <a:srgbClr val="254B8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solidFill>
                <a:schemeClr val="bg1"/>
              </a:solidFill>
              <a:latin typeface="+mn-lt"/>
              <a:ea typeface="ＭＳ Ｐゴシック"/>
            </a:rPr>
            <a:t>Previously, diabetes nurse educators kept manual “TLC” lists of those needing extra support</a:t>
          </a:r>
          <a:endParaRPr lang="en-US" sz="2000" kern="1200">
            <a:solidFill>
              <a:schemeClr val="bg1"/>
            </a:solidFill>
          </a:endParaRPr>
        </a:p>
        <a:p>
          <a:pPr marL="228600" lvl="1" indent="-228600" algn="l" defTabSz="889000">
            <a:lnSpc>
              <a:spcPct val="90000"/>
            </a:lnSpc>
            <a:spcBef>
              <a:spcPct val="0"/>
            </a:spcBef>
            <a:spcAft>
              <a:spcPct val="15000"/>
            </a:spcAft>
            <a:buChar char="•"/>
          </a:pPr>
          <a:r>
            <a:rPr lang="en-US" sz="2000" kern="1200">
              <a:solidFill>
                <a:schemeClr val="bg1"/>
              </a:solidFill>
              <a:latin typeface="+mn-lt"/>
              <a:ea typeface="ＭＳ Ｐゴシック"/>
            </a:rPr>
            <a:t>Manual lists omit patients and require constant updates</a:t>
          </a:r>
        </a:p>
      </dsp:txBody>
      <dsp:txXfrm>
        <a:off x="1018528" y="1506493"/>
        <a:ext cx="2977724" cy="2493459"/>
      </dsp:txXfrm>
    </dsp:sp>
    <dsp:sp modelId="{81658EE4-48DE-48D0-A3FA-A176D2967753}">
      <dsp:nvSpPr>
        <dsp:cNvPr id="0" name=""/>
        <dsp:cNvSpPr/>
      </dsp:nvSpPr>
      <dsp:spPr>
        <a:xfrm>
          <a:off x="4576912" y="1357705"/>
          <a:ext cx="3049261" cy="2791035"/>
        </a:xfrm>
        <a:prstGeom prst="roundRect">
          <a:avLst/>
        </a:prstGeom>
        <a:solidFill>
          <a:srgbClr val="254B8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bg1"/>
              </a:solidFill>
              <a:latin typeface="+mn-lt"/>
            </a:rPr>
            <a:t>A quick, comprehensive, and data driven approach to identify those at high risk of DKA was desired</a:t>
          </a:r>
          <a:endParaRPr lang="en-US" sz="2000" kern="1200">
            <a:solidFill>
              <a:schemeClr val="bg1"/>
            </a:solidFill>
          </a:endParaRPr>
        </a:p>
      </dsp:txBody>
      <dsp:txXfrm>
        <a:off x="4713159" y="1493952"/>
        <a:ext cx="2776767" cy="25185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BF2C6A-6343-4985-BA16-275AFFF73486}">
      <dsp:nvSpPr>
        <dsp:cNvPr id="0" name=""/>
        <dsp:cNvSpPr/>
      </dsp:nvSpPr>
      <dsp:spPr>
        <a:xfrm>
          <a:off x="0" y="429552"/>
          <a:ext cx="2214338" cy="4896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a:solidFill>
                <a:srgbClr val="254B8E"/>
              </a:solidFill>
            </a:rPr>
            <a:t>Public/no insurance</a:t>
          </a:r>
        </a:p>
      </dsp:txBody>
      <dsp:txXfrm>
        <a:off x="0" y="429552"/>
        <a:ext cx="2214338" cy="489600"/>
      </dsp:txXfrm>
    </dsp:sp>
    <dsp:sp modelId="{2E2DAE72-BEC0-432F-8337-E3E2850CED34}">
      <dsp:nvSpPr>
        <dsp:cNvPr id="0" name=""/>
        <dsp:cNvSpPr/>
      </dsp:nvSpPr>
      <dsp:spPr>
        <a:xfrm>
          <a:off x="2271" y="919152"/>
          <a:ext cx="2214338" cy="116589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a:solidFill>
                <a:srgbClr val="254B8E"/>
              </a:solidFill>
            </a:rPr>
            <a:t>25 points</a:t>
          </a:r>
        </a:p>
        <a:p>
          <a:pPr marL="171450" lvl="1" indent="-171450" algn="l" defTabSz="755650">
            <a:lnSpc>
              <a:spcPct val="90000"/>
            </a:lnSpc>
            <a:spcBef>
              <a:spcPct val="0"/>
            </a:spcBef>
            <a:spcAft>
              <a:spcPct val="15000"/>
            </a:spcAft>
            <a:buChar char="•"/>
          </a:pPr>
          <a:r>
            <a:rPr lang="en-US" sz="1700" kern="1200">
              <a:solidFill>
                <a:srgbClr val="254B8E"/>
              </a:solidFill>
            </a:rPr>
            <a:t>0 points for private/commercial</a:t>
          </a:r>
        </a:p>
      </dsp:txBody>
      <dsp:txXfrm>
        <a:off x="2271" y="919152"/>
        <a:ext cx="2214338" cy="1165895"/>
      </dsp:txXfrm>
    </dsp:sp>
    <dsp:sp modelId="{22A60D68-D84D-4F7E-8BEE-40C8DA83F7FB}">
      <dsp:nvSpPr>
        <dsp:cNvPr id="0" name=""/>
        <dsp:cNvSpPr/>
      </dsp:nvSpPr>
      <dsp:spPr>
        <a:xfrm>
          <a:off x="2435763" y="429552"/>
          <a:ext cx="2214338" cy="4896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a:solidFill>
                <a:srgbClr val="254B8E"/>
              </a:solidFill>
            </a:rPr>
            <a:t>DKA in prior 2 years</a:t>
          </a:r>
        </a:p>
      </dsp:txBody>
      <dsp:txXfrm>
        <a:off x="2435763" y="429552"/>
        <a:ext cx="2214338" cy="489600"/>
      </dsp:txXfrm>
    </dsp:sp>
    <dsp:sp modelId="{55E412C9-CAFA-4EE7-9081-2DFF7106C6AF}">
      <dsp:nvSpPr>
        <dsp:cNvPr id="0" name=""/>
        <dsp:cNvSpPr/>
      </dsp:nvSpPr>
      <dsp:spPr>
        <a:xfrm>
          <a:off x="2435763" y="919152"/>
          <a:ext cx="2214338" cy="116589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a:solidFill>
                <a:srgbClr val="254B8E"/>
              </a:solidFill>
            </a:rPr>
            <a:t>Excludes new onset</a:t>
          </a:r>
        </a:p>
        <a:p>
          <a:pPr marL="171450" lvl="1" indent="-171450" algn="l" defTabSz="755650">
            <a:lnSpc>
              <a:spcPct val="90000"/>
            </a:lnSpc>
            <a:spcBef>
              <a:spcPct val="0"/>
            </a:spcBef>
            <a:spcAft>
              <a:spcPct val="15000"/>
            </a:spcAft>
            <a:buChar char="•"/>
          </a:pPr>
          <a:r>
            <a:rPr lang="en-US" sz="1700" kern="1200">
              <a:solidFill>
                <a:srgbClr val="254B8E"/>
              </a:solidFill>
            </a:rPr>
            <a:t>35 points</a:t>
          </a:r>
        </a:p>
      </dsp:txBody>
      <dsp:txXfrm>
        <a:off x="2435763" y="919152"/>
        <a:ext cx="2214338" cy="1165895"/>
      </dsp:txXfrm>
    </dsp:sp>
    <dsp:sp modelId="{CD518C89-BBBE-4DA8-83E2-6408D32942D4}">
      <dsp:nvSpPr>
        <dsp:cNvPr id="0" name=""/>
        <dsp:cNvSpPr/>
      </dsp:nvSpPr>
      <dsp:spPr>
        <a:xfrm>
          <a:off x="4960109" y="429552"/>
          <a:ext cx="2214338" cy="4896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a:solidFill>
                <a:srgbClr val="254B8E"/>
              </a:solidFill>
            </a:rPr>
            <a:t>Most recent HbA1c</a:t>
          </a:r>
        </a:p>
      </dsp:txBody>
      <dsp:txXfrm>
        <a:off x="4960109" y="429552"/>
        <a:ext cx="2214338" cy="489600"/>
      </dsp:txXfrm>
    </dsp:sp>
    <dsp:sp modelId="{205B287E-2FBE-4348-A680-14FC22C4AFF2}">
      <dsp:nvSpPr>
        <dsp:cNvPr id="0" name=""/>
        <dsp:cNvSpPr/>
      </dsp:nvSpPr>
      <dsp:spPr>
        <a:xfrm>
          <a:off x="4960109" y="919152"/>
          <a:ext cx="2214338" cy="116589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a:solidFill>
                <a:srgbClr val="254B8E"/>
              </a:solidFill>
            </a:rPr>
            <a:t>(HbA1c – 8)*5</a:t>
          </a:r>
        </a:p>
        <a:p>
          <a:pPr marL="171450" lvl="1" indent="-171450" algn="l" defTabSz="755650">
            <a:lnSpc>
              <a:spcPct val="90000"/>
            </a:lnSpc>
            <a:spcBef>
              <a:spcPct val="0"/>
            </a:spcBef>
            <a:spcAft>
              <a:spcPct val="15000"/>
            </a:spcAft>
            <a:buChar char="•"/>
          </a:pPr>
          <a:r>
            <a:rPr lang="en-US" sz="1700" kern="1200">
              <a:solidFill>
                <a:srgbClr val="254B8E"/>
              </a:solidFill>
            </a:rPr>
            <a:t>Minimum: -10 points; maximum:  40 points</a:t>
          </a:r>
        </a:p>
      </dsp:txBody>
      <dsp:txXfrm>
        <a:off x="4960109" y="919152"/>
        <a:ext cx="2214338" cy="11658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0F4DE7-0F68-4F24-B153-68089A723C8E}">
      <dsp:nvSpPr>
        <dsp:cNvPr id="0" name=""/>
        <dsp:cNvSpPr/>
      </dsp:nvSpPr>
      <dsp:spPr>
        <a:xfrm>
          <a:off x="0" y="2483499"/>
          <a:ext cx="7772400" cy="1629444"/>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t>Percentage in validation dataset entering DKA by risk category</a:t>
          </a:r>
        </a:p>
      </dsp:txBody>
      <dsp:txXfrm>
        <a:off x="0" y="2483499"/>
        <a:ext cx="7772400" cy="879900"/>
      </dsp:txXfrm>
    </dsp:sp>
    <dsp:sp modelId="{1C986EE4-38B8-4FA3-9D21-024653EBF2E2}">
      <dsp:nvSpPr>
        <dsp:cNvPr id="0" name=""/>
        <dsp:cNvSpPr/>
      </dsp:nvSpPr>
      <dsp:spPr>
        <a:xfrm>
          <a:off x="0" y="3330811"/>
          <a:ext cx="1943099" cy="749544"/>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en-US" sz="2200" kern="1200" dirty="0"/>
            <a:t>Very high: 26%</a:t>
          </a:r>
        </a:p>
      </dsp:txBody>
      <dsp:txXfrm>
        <a:off x="0" y="3330811"/>
        <a:ext cx="1943099" cy="749544"/>
      </dsp:txXfrm>
    </dsp:sp>
    <dsp:sp modelId="{C7C9FD41-82C5-4301-B513-8756B221441A}">
      <dsp:nvSpPr>
        <dsp:cNvPr id="0" name=""/>
        <dsp:cNvSpPr/>
      </dsp:nvSpPr>
      <dsp:spPr>
        <a:xfrm>
          <a:off x="1943100" y="3330811"/>
          <a:ext cx="1943099" cy="749544"/>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en-US" sz="2200" kern="1200" dirty="0"/>
            <a:t>High: </a:t>
          </a:r>
        </a:p>
        <a:p>
          <a:pPr marL="0" lvl="0" indent="0" algn="ctr" defTabSz="977900">
            <a:lnSpc>
              <a:spcPct val="90000"/>
            </a:lnSpc>
            <a:spcBef>
              <a:spcPct val="0"/>
            </a:spcBef>
            <a:spcAft>
              <a:spcPct val="35000"/>
            </a:spcAft>
            <a:buNone/>
          </a:pPr>
          <a:r>
            <a:rPr lang="en-US" sz="2200" kern="1200" dirty="0"/>
            <a:t>9% </a:t>
          </a:r>
        </a:p>
      </dsp:txBody>
      <dsp:txXfrm>
        <a:off x="1943100" y="3330811"/>
        <a:ext cx="1943099" cy="749544"/>
      </dsp:txXfrm>
    </dsp:sp>
    <dsp:sp modelId="{1FBBD46B-E0FE-4AB0-A27A-697053EB2650}">
      <dsp:nvSpPr>
        <dsp:cNvPr id="0" name=""/>
        <dsp:cNvSpPr/>
      </dsp:nvSpPr>
      <dsp:spPr>
        <a:xfrm>
          <a:off x="3886200" y="3330811"/>
          <a:ext cx="1943099" cy="749544"/>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en-US" sz="2200" kern="1200" dirty="0"/>
            <a:t>Medium: </a:t>
          </a:r>
        </a:p>
        <a:p>
          <a:pPr marL="0" lvl="0" indent="0" algn="ctr" defTabSz="977900">
            <a:lnSpc>
              <a:spcPct val="90000"/>
            </a:lnSpc>
            <a:spcBef>
              <a:spcPct val="0"/>
            </a:spcBef>
            <a:spcAft>
              <a:spcPct val="35000"/>
            </a:spcAft>
            <a:buNone/>
          </a:pPr>
          <a:r>
            <a:rPr lang="en-US" sz="2200" kern="1200" dirty="0"/>
            <a:t>4% </a:t>
          </a:r>
        </a:p>
      </dsp:txBody>
      <dsp:txXfrm>
        <a:off x="3886200" y="3330811"/>
        <a:ext cx="1943099" cy="749544"/>
      </dsp:txXfrm>
    </dsp:sp>
    <dsp:sp modelId="{E7581DF1-DCB1-4716-930D-66CC957BBED7}">
      <dsp:nvSpPr>
        <dsp:cNvPr id="0" name=""/>
        <dsp:cNvSpPr/>
      </dsp:nvSpPr>
      <dsp:spPr>
        <a:xfrm>
          <a:off x="5829300" y="3330811"/>
          <a:ext cx="1943099" cy="749544"/>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en-US" sz="2200" kern="1200" dirty="0"/>
            <a:t>Low:</a:t>
          </a:r>
        </a:p>
        <a:p>
          <a:pPr marL="0" lvl="0" indent="0" algn="ctr" defTabSz="977900">
            <a:lnSpc>
              <a:spcPct val="90000"/>
            </a:lnSpc>
            <a:spcBef>
              <a:spcPct val="0"/>
            </a:spcBef>
            <a:spcAft>
              <a:spcPct val="35000"/>
            </a:spcAft>
            <a:buNone/>
          </a:pPr>
          <a:r>
            <a:rPr lang="en-US" sz="2200" kern="1200" dirty="0"/>
            <a:t>1%  </a:t>
          </a:r>
        </a:p>
      </dsp:txBody>
      <dsp:txXfrm>
        <a:off x="5829300" y="3330811"/>
        <a:ext cx="1943099" cy="749544"/>
      </dsp:txXfrm>
    </dsp:sp>
    <dsp:sp modelId="{C1BD01F3-2984-494E-8FED-5F6B07F54392}">
      <dsp:nvSpPr>
        <dsp:cNvPr id="0" name=""/>
        <dsp:cNvSpPr/>
      </dsp:nvSpPr>
      <dsp:spPr>
        <a:xfrm rot="10800000">
          <a:off x="0" y="1855"/>
          <a:ext cx="7772400" cy="2506085"/>
        </a:xfrm>
        <a:prstGeom prst="upArrowCallou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b="1" kern="1200" dirty="0"/>
            <a:t>Validated with JHU pediatric clinic data:</a:t>
          </a:r>
        </a:p>
        <a:p>
          <a:pPr marL="0" lvl="0" indent="0" algn="ctr" defTabSz="933450">
            <a:lnSpc>
              <a:spcPct val="90000"/>
            </a:lnSpc>
            <a:spcBef>
              <a:spcPct val="0"/>
            </a:spcBef>
            <a:spcAft>
              <a:spcPct val="35000"/>
            </a:spcAft>
            <a:buNone/>
          </a:pPr>
          <a:r>
            <a:rPr lang="en-US" sz="2100" kern="1200" dirty="0"/>
            <a:t>822 Patients seen between </a:t>
          </a:r>
          <a:r>
            <a:rPr lang="en-US" sz="2100" kern="1200" dirty="0">
              <a:latin typeface="Arial"/>
            </a:rPr>
            <a:t>2/2022-1/2024</a:t>
          </a:r>
          <a:r>
            <a:rPr lang="en-US" sz="2100" kern="1200" dirty="0"/>
            <a:t> </a:t>
          </a:r>
        </a:p>
        <a:p>
          <a:pPr marL="0" lvl="0" indent="0" algn="ctr" defTabSz="933450">
            <a:lnSpc>
              <a:spcPct val="90000"/>
            </a:lnSpc>
            <a:spcBef>
              <a:spcPct val="0"/>
            </a:spcBef>
            <a:spcAft>
              <a:spcPct val="35000"/>
            </a:spcAft>
            <a:buNone/>
          </a:pPr>
          <a:r>
            <a:rPr lang="en-US" sz="2100" kern="1200" dirty="0"/>
            <a:t>Follow up care from </a:t>
          </a:r>
          <a:r>
            <a:rPr lang="en-US" sz="2100" kern="1200" dirty="0">
              <a:latin typeface="Arial"/>
            </a:rPr>
            <a:t>2/2024-1/2025</a:t>
          </a:r>
          <a:endParaRPr lang="en-US" sz="2100" kern="1200" dirty="0"/>
        </a:p>
      </dsp:txBody>
      <dsp:txXfrm rot="10800000">
        <a:off x="0" y="1855"/>
        <a:ext cx="7772400" cy="16283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210A3E-8E29-4D7D-9424-A5751DC8FBE9}">
      <dsp:nvSpPr>
        <dsp:cNvPr id="0" name=""/>
        <dsp:cNvSpPr/>
      </dsp:nvSpPr>
      <dsp:spPr>
        <a:xfrm>
          <a:off x="0" y="1479"/>
          <a:ext cx="8863215"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AFB1C0-A441-4054-9C5F-095BEC28CE63}">
      <dsp:nvSpPr>
        <dsp:cNvPr id="0" name=""/>
        <dsp:cNvSpPr/>
      </dsp:nvSpPr>
      <dsp:spPr>
        <a:xfrm>
          <a:off x="0" y="1479"/>
          <a:ext cx="8863215" cy="17444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latin typeface="Montserrat" panose="00000500000000000000" pitchFamily="2" charset="0"/>
            </a:rPr>
            <a:t>Dataset</a:t>
          </a:r>
        </a:p>
        <a:p>
          <a:pPr marL="0" lvl="0" indent="0" algn="l" defTabSz="1066800">
            <a:lnSpc>
              <a:spcPct val="90000"/>
            </a:lnSpc>
            <a:spcBef>
              <a:spcPct val="0"/>
            </a:spcBef>
            <a:spcAft>
              <a:spcPts val="0"/>
            </a:spcAft>
            <a:buNone/>
          </a:pPr>
          <a:r>
            <a:rPr lang="en-US" sz="2000" kern="1200" dirty="0">
              <a:latin typeface="Montserrat" panose="00000500000000000000" pitchFamily="2" charset="0"/>
            </a:rPr>
            <a:t>T1DX-QI Registry (2017–2023)</a:t>
          </a:r>
        </a:p>
      </dsp:txBody>
      <dsp:txXfrm>
        <a:off x="0" y="1479"/>
        <a:ext cx="8863215" cy="1744482"/>
      </dsp:txXfrm>
    </dsp:sp>
    <dsp:sp modelId="{01588A88-EC13-4A39-968B-A3CE984DFCC5}">
      <dsp:nvSpPr>
        <dsp:cNvPr id="0" name=""/>
        <dsp:cNvSpPr/>
      </dsp:nvSpPr>
      <dsp:spPr>
        <a:xfrm>
          <a:off x="0" y="1745961"/>
          <a:ext cx="8863215"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C50BFA-78CD-4967-95C5-38ABC7A25F7C}">
      <dsp:nvSpPr>
        <dsp:cNvPr id="0" name=""/>
        <dsp:cNvSpPr/>
      </dsp:nvSpPr>
      <dsp:spPr>
        <a:xfrm>
          <a:off x="0" y="1745961"/>
          <a:ext cx="8854559" cy="24458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latin typeface="Montserrat" panose="00000500000000000000" pitchFamily="2" charset="0"/>
            </a:rPr>
            <a:t>Sample</a:t>
          </a:r>
        </a:p>
        <a:p>
          <a:pPr marL="0" lvl="0" indent="0" algn="l" defTabSz="1066800">
            <a:lnSpc>
              <a:spcPct val="90000"/>
            </a:lnSpc>
            <a:spcBef>
              <a:spcPct val="0"/>
            </a:spcBef>
            <a:spcAft>
              <a:spcPct val="35000"/>
            </a:spcAft>
            <a:buNone/>
          </a:pPr>
          <a:r>
            <a:rPr lang="en-US" sz="2000" kern="1200" dirty="0">
              <a:latin typeface="Montserrat" panose="00000500000000000000" pitchFamily="2" charset="0"/>
            </a:rPr>
            <a:t>38,009 individuals </a:t>
          </a:r>
        </a:p>
        <a:p>
          <a:pPr marL="0" lvl="0" indent="0" algn="l" defTabSz="1066800">
            <a:lnSpc>
              <a:spcPct val="90000"/>
            </a:lnSpc>
            <a:spcBef>
              <a:spcPct val="0"/>
            </a:spcBef>
            <a:spcAft>
              <a:spcPts val="0"/>
            </a:spcAft>
            <a:buNone/>
          </a:pPr>
          <a:r>
            <a:rPr lang="en-US" sz="2000" kern="1200" dirty="0">
              <a:latin typeface="Montserrat" panose="00000500000000000000" pitchFamily="2" charset="0"/>
            </a:rPr>
            <a:t>≥1-year T1D duration</a:t>
          </a:r>
        </a:p>
      </dsp:txBody>
      <dsp:txXfrm>
        <a:off x="0" y="1745961"/>
        <a:ext cx="8854559" cy="24458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36AF8E-1241-48F5-A439-43910B1EB622}">
      <dsp:nvSpPr>
        <dsp:cNvPr id="0" name=""/>
        <dsp:cNvSpPr/>
      </dsp:nvSpPr>
      <dsp:spPr>
        <a:xfrm>
          <a:off x="53" y="269566"/>
          <a:ext cx="5127130" cy="714267"/>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ts val="0"/>
            </a:spcAft>
            <a:buNone/>
          </a:pPr>
          <a:r>
            <a:rPr lang="en-US" sz="3200" kern="1200" dirty="0">
              <a:latin typeface="Montserrat" panose="00000500000000000000" pitchFamily="2" charset="0"/>
            </a:rPr>
            <a:t>Predictors</a:t>
          </a:r>
        </a:p>
      </dsp:txBody>
      <dsp:txXfrm>
        <a:off x="53" y="269566"/>
        <a:ext cx="5127130" cy="714267"/>
      </dsp:txXfrm>
    </dsp:sp>
    <dsp:sp modelId="{EC5A102F-8AFD-45E0-868D-66B777E8AA87}">
      <dsp:nvSpPr>
        <dsp:cNvPr id="0" name=""/>
        <dsp:cNvSpPr/>
      </dsp:nvSpPr>
      <dsp:spPr>
        <a:xfrm>
          <a:off x="0" y="975354"/>
          <a:ext cx="5127130" cy="3623399"/>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ts val="0"/>
            </a:spcAft>
            <a:buFont typeface="Arial" panose="020B0604020202020204" pitchFamily="34" charset="0"/>
            <a:buNone/>
          </a:pPr>
          <a:r>
            <a:rPr lang="en-US" sz="2000" b="1" kern="1200" dirty="0">
              <a:latin typeface="Montserrat" panose="00000500000000000000" pitchFamily="2" charset="0"/>
              <a:ea typeface="+mn-ea"/>
              <a:cs typeface="+mn-cs"/>
            </a:rPr>
            <a:t>Measurement timeline</a:t>
          </a:r>
        </a:p>
        <a:p>
          <a:pPr marL="228600" lvl="1" indent="-228600" algn="l" defTabSz="889000">
            <a:lnSpc>
              <a:spcPct val="90000"/>
            </a:lnSpc>
            <a:spcBef>
              <a:spcPct val="0"/>
            </a:spcBef>
            <a:spcAft>
              <a:spcPts val="0"/>
            </a:spcAft>
            <a:buFont typeface="Arial" panose="020B0604020202020204" pitchFamily="34" charset="0"/>
            <a:buChar char="•"/>
          </a:pPr>
          <a:r>
            <a:rPr lang="en-US" sz="2000" kern="1200" dirty="0">
              <a:latin typeface="Montserrat" panose="00000500000000000000" pitchFamily="2" charset="0"/>
              <a:ea typeface="+mn-ea"/>
              <a:cs typeface="+mn-cs"/>
            </a:rPr>
            <a:t>1 year period prior to DKA for cases</a:t>
          </a:r>
        </a:p>
        <a:p>
          <a:pPr marL="228600" lvl="1" indent="-228600" algn="l" defTabSz="889000">
            <a:lnSpc>
              <a:spcPct val="90000"/>
            </a:lnSpc>
            <a:spcBef>
              <a:spcPct val="0"/>
            </a:spcBef>
            <a:spcAft>
              <a:spcPts val="0"/>
            </a:spcAft>
            <a:buFont typeface="Arial" panose="020B0604020202020204" pitchFamily="34" charset="0"/>
            <a:buChar char="•"/>
          </a:pPr>
          <a:r>
            <a:rPr lang="en-US" sz="2000" kern="1200" dirty="0">
              <a:latin typeface="Montserrat" panose="00000500000000000000" pitchFamily="2" charset="0"/>
              <a:ea typeface="+mn-ea"/>
              <a:cs typeface="+mn-cs"/>
            </a:rPr>
            <a:t>Most recent measures for non-DKA</a:t>
          </a:r>
        </a:p>
        <a:p>
          <a:pPr marL="228600" lvl="1" indent="-228600" algn="l" defTabSz="889000">
            <a:lnSpc>
              <a:spcPct val="90000"/>
            </a:lnSpc>
            <a:spcBef>
              <a:spcPct val="0"/>
            </a:spcBef>
            <a:spcAft>
              <a:spcPts val="0"/>
            </a:spcAft>
            <a:buFont typeface="Arial" panose="020B0604020202020204" pitchFamily="34" charset="0"/>
            <a:buNone/>
          </a:pPr>
          <a:endParaRPr lang="en-US" sz="2000" kern="1200" dirty="0">
            <a:latin typeface="Montserrat" panose="00000500000000000000" pitchFamily="2" charset="0"/>
            <a:ea typeface="+mn-ea"/>
            <a:cs typeface="+mn-cs"/>
          </a:endParaRPr>
        </a:p>
        <a:p>
          <a:pPr marL="228600" lvl="1" indent="-228600" algn="l" defTabSz="889000">
            <a:lnSpc>
              <a:spcPct val="90000"/>
            </a:lnSpc>
            <a:spcBef>
              <a:spcPct val="0"/>
            </a:spcBef>
            <a:spcAft>
              <a:spcPts val="0"/>
            </a:spcAft>
            <a:buFont typeface="Arial" panose="020B0604020202020204" pitchFamily="34" charset="0"/>
            <a:buChar char="•"/>
          </a:pPr>
          <a:r>
            <a:rPr lang="en-US" sz="2000" kern="1200" dirty="0">
              <a:latin typeface="Montserrat" panose="00000500000000000000" pitchFamily="2" charset="0"/>
            </a:rPr>
            <a:t>Latest A1c</a:t>
          </a:r>
          <a:endParaRPr lang="en-US" sz="2000" kern="1200" dirty="0">
            <a:latin typeface="Montserrat" panose="00000500000000000000" pitchFamily="2" charset="0"/>
            <a:ea typeface="+mn-ea"/>
            <a:cs typeface="+mn-cs"/>
          </a:endParaRPr>
        </a:p>
        <a:p>
          <a:pPr marL="228600" lvl="1" indent="-228600" algn="l" defTabSz="889000">
            <a:lnSpc>
              <a:spcPct val="90000"/>
            </a:lnSpc>
            <a:spcBef>
              <a:spcPct val="0"/>
            </a:spcBef>
            <a:spcAft>
              <a:spcPts val="0"/>
            </a:spcAft>
            <a:buFont typeface="Arial" panose="020B0604020202020204" pitchFamily="34" charset="0"/>
            <a:buChar char="•"/>
          </a:pPr>
          <a:r>
            <a:rPr lang="en-US" sz="2000" kern="1200" dirty="0">
              <a:latin typeface="Montserrat" panose="00000500000000000000" pitchFamily="2" charset="0"/>
            </a:rPr>
            <a:t>Rate of A1c change</a:t>
          </a:r>
          <a:endParaRPr lang="en-US" sz="2000" kern="1200" dirty="0">
            <a:latin typeface="Montserrat" panose="00000500000000000000" pitchFamily="2" charset="0"/>
            <a:ea typeface="+mn-ea"/>
            <a:cs typeface="+mn-cs"/>
          </a:endParaRPr>
        </a:p>
        <a:p>
          <a:pPr marL="228600" lvl="1" indent="-228600" algn="l" defTabSz="889000">
            <a:lnSpc>
              <a:spcPct val="90000"/>
            </a:lnSpc>
            <a:spcBef>
              <a:spcPct val="0"/>
            </a:spcBef>
            <a:spcAft>
              <a:spcPts val="0"/>
            </a:spcAft>
            <a:buFont typeface="Arial" panose="020B0604020202020204" pitchFamily="34" charset="0"/>
            <a:buChar char="•"/>
          </a:pPr>
          <a:r>
            <a:rPr lang="en-US" sz="2000" kern="1200" dirty="0">
              <a:latin typeface="Montserrat" panose="00000500000000000000" pitchFamily="2" charset="0"/>
            </a:rPr>
            <a:t>Age</a:t>
          </a:r>
          <a:endParaRPr lang="en-US" sz="2000" kern="1200" dirty="0">
            <a:latin typeface="Montserrat" panose="00000500000000000000" pitchFamily="2" charset="0"/>
            <a:ea typeface="+mn-ea"/>
            <a:cs typeface="+mn-cs"/>
          </a:endParaRPr>
        </a:p>
        <a:p>
          <a:pPr marL="228600" lvl="1" indent="-228600" algn="l" defTabSz="889000">
            <a:lnSpc>
              <a:spcPct val="90000"/>
            </a:lnSpc>
            <a:spcBef>
              <a:spcPct val="0"/>
            </a:spcBef>
            <a:spcAft>
              <a:spcPts val="0"/>
            </a:spcAft>
            <a:buFont typeface="Arial" panose="020B0604020202020204" pitchFamily="34" charset="0"/>
            <a:buChar char="•"/>
          </a:pPr>
          <a:r>
            <a:rPr lang="en-US" sz="2000" kern="1200" dirty="0">
              <a:latin typeface="Montserrat" panose="00000500000000000000" pitchFamily="2" charset="0"/>
            </a:rPr>
            <a:t>T1D duration</a:t>
          </a:r>
          <a:endParaRPr lang="en-US" sz="2000" kern="1200" dirty="0">
            <a:latin typeface="Montserrat" panose="00000500000000000000" pitchFamily="2" charset="0"/>
            <a:ea typeface="+mn-ea"/>
            <a:cs typeface="+mn-cs"/>
          </a:endParaRPr>
        </a:p>
        <a:p>
          <a:pPr marL="228600" lvl="1" indent="-228600" algn="l" defTabSz="889000">
            <a:lnSpc>
              <a:spcPct val="90000"/>
            </a:lnSpc>
            <a:spcBef>
              <a:spcPct val="0"/>
            </a:spcBef>
            <a:spcAft>
              <a:spcPts val="0"/>
            </a:spcAft>
            <a:buFont typeface="Arial" panose="020B0604020202020204" pitchFamily="34" charset="0"/>
            <a:buChar char="•"/>
          </a:pPr>
          <a:r>
            <a:rPr lang="en-US" sz="2000" kern="1200" dirty="0">
              <a:latin typeface="Montserrat" panose="00000500000000000000" pitchFamily="2" charset="0"/>
            </a:rPr>
            <a:t>Cumulative prior DKA</a:t>
          </a:r>
          <a:endParaRPr lang="en-US" sz="2000" kern="1200" dirty="0">
            <a:latin typeface="Montserrat" panose="00000500000000000000" pitchFamily="2" charset="0"/>
            <a:ea typeface="+mn-ea"/>
            <a:cs typeface="+mn-cs"/>
          </a:endParaRPr>
        </a:p>
        <a:p>
          <a:pPr marL="228600" lvl="1" indent="-228600" algn="l" defTabSz="889000">
            <a:lnSpc>
              <a:spcPct val="90000"/>
            </a:lnSpc>
            <a:spcBef>
              <a:spcPct val="0"/>
            </a:spcBef>
            <a:spcAft>
              <a:spcPts val="0"/>
            </a:spcAft>
            <a:buFont typeface="Arial" panose="020B0604020202020204" pitchFamily="34" charset="0"/>
            <a:buChar char="•"/>
          </a:pPr>
          <a:r>
            <a:rPr lang="en-US" sz="2000" kern="1200" dirty="0">
              <a:latin typeface="Montserrat" panose="00000500000000000000" pitchFamily="2" charset="0"/>
            </a:rPr>
            <a:t>Time since last DKA</a:t>
          </a:r>
          <a:endParaRPr lang="en-US" sz="2000" kern="1200" dirty="0">
            <a:latin typeface="Montserrat" panose="00000500000000000000" pitchFamily="2" charset="0"/>
            <a:ea typeface="+mn-ea"/>
            <a:cs typeface="+mn-cs"/>
          </a:endParaRPr>
        </a:p>
        <a:p>
          <a:pPr marL="228600" lvl="1" indent="-228600" algn="l" defTabSz="889000">
            <a:lnSpc>
              <a:spcPct val="90000"/>
            </a:lnSpc>
            <a:spcBef>
              <a:spcPct val="0"/>
            </a:spcBef>
            <a:spcAft>
              <a:spcPts val="0"/>
            </a:spcAft>
            <a:buFont typeface="Arial" panose="020B0604020202020204" pitchFamily="34" charset="0"/>
            <a:buChar char="•"/>
          </a:pPr>
          <a:r>
            <a:rPr lang="en-US" sz="2000" kern="1200" dirty="0">
              <a:latin typeface="Montserrat" panose="00000500000000000000" pitchFamily="2" charset="0"/>
              <a:ea typeface="+mn-ea"/>
              <a:cs typeface="+mn-cs"/>
            </a:rPr>
            <a:t>Device use</a:t>
          </a:r>
        </a:p>
        <a:p>
          <a:pPr marL="228600" lvl="1" indent="-228600" algn="l" defTabSz="889000">
            <a:lnSpc>
              <a:spcPct val="90000"/>
            </a:lnSpc>
            <a:spcBef>
              <a:spcPct val="0"/>
            </a:spcBef>
            <a:spcAft>
              <a:spcPts val="0"/>
            </a:spcAft>
            <a:buFont typeface="Arial" panose="020B0604020202020204" pitchFamily="34" charset="0"/>
            <a:buChar char="•"/>
          </a:pPr>
          <a:r>
            <a:rPr lang="en-US" sz="2000" kern="1200" dirty="0">
              <a:latin typeface="Montserrat" panose="00000500000000000000" pitchFamily="2" charset="0"/>
              <a:ea typeface="+mn-ea"/>
              <a:cs typeface="+mn-cs"/>
            </a:rPr>
            <a:t>Medication</a:t>
          </a:r>
        </a:p>
      </dsp:txBody>
      <dsp:txXfrm>
        <a:off x="0" y="975354"/>
        <a:ext cx="5127130" cy="3623399"/>
      </dsp:txXfrm>
    </dsp:sp>
    <dsp:sp modelId="{3080413D-6DEC-48F8-A10E-6F806A6DACF4}">
      <dsp:nvSpPr>
        <dsp:cNvPr id="0" name=""/>
        <dsp:cNvSpPr/>
      </dsp:nvSpPr>
      <dsp:spPr>
        <a:xfrm>
          <a:off x="5844982" y="269566"/>
          <a:ext cx="5127130" cy="714267"/>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Montserrat" panose="00000500000000000000" pitchFamily="2" charset="0"/>
              <a:ea typeface="+mn-ea"/>
              <a:cs typeface="+mn-cs"/>
            </a:rPr>
            <a:t>Outcome</a:t>
          </a:r>
        </a:p>
      </dsp:txBody>
      <dsp:txXfrm>
        <a:off x="5844982" y="269566"/>
        <a:ext cx="5127130" cy="714267"/>
      </dsp:txXfrm>
    </dsp:sp>
    <dsp:sp modelId="{B4FCDB50-8566-4EB5-935F-BFD90B60CC64}">
      <dsp:nvSpPr>
        <dsp:cNvPr id="0" name=""/>
        <dsp:cNvSpPr/>
      </dsp:nvSpPr>
      <dsp:spPr>
        <a:xfrm>
          <a:off x="5845035" y="992276"/>
          <a:ext cx="5127130" cy="3623399"/>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None/>
          </a:pPr>
          <a:r>
            <a:rPr lang="en-US" sz="2000" kern="1200" dirty="0">
              <a:latin typeface="Montserrat" panose="00000500000000000000" pitchFamily="2" charset="0"/>
            </a:rPr>
            <a:t>DKA events – binary</a:t>
          </a:r>
          <a:endParaRPr lang="en-US" sz="2000" kern="1200" dirty="0">
            <a:latin typeface="Montserrat" panose="00000500000000000000" pitchFamily="2" charset="0"/>
            <a:ea typeface="+mn-ea"/>
            <a:cs typeface="+mn-cs"/>
          </a:endParaRPr>
        </a:p>
        <a:p>
          <a:pPr marL="228600" lvl="1" indent="-228600" algn="l" defTabSz="889000">
            <a:lnSpc>
              <a:spcPct val="90000"/>
            </a:lnSpc>
            <a:spcBef>
              <a:spcPct val="0"/>
            </a:spcBef>
            <a:spcAft>
              <a:spcPct val="15000"/>
            </a:spcAft>
            <a:buFont typeface="Arial" panose="020B0604020202020204" pitchFamily="34" charset="0"/>
            <a:buChar char="•"/>
          </a:pPr>
          <a:r>
            <a:rPr lang="en-US" sz="2000" kern="1200" dirty="0">
              <a:latin typeface="Montserrat" panose="00000500000000000000" pitchFamily="2" charset="0"/>
              <a:ea typeface="+mn-ea"/>
              <a:cs typeface="+mn-cs"/>
            </a:rPr>
            <a:t>Inpatient</a:t>
          </a:r>
        </a:p>
        <a:p>
          <a:pPr marL="228600" lvl="1" indent="-228600" algn="l" defTabSz="889000">
            <a:lnSpc>
              <a:spcPct val="90000"/>
            </a:lnSpc>
            <a:spcBef>
              <a:spcPct val="0"/>
            </a:spcBef>
            <a:spcAft>
              <a:spcPct val="15000"/>
            </a:spcAft>
            <a:buFont typeface="Arial" panose="020B0604020202020204" pitchFamily="34" charset="0"/>
            <a:buChar char="•"/>
          </a:pPr>
          <a:r>
            <a:rPr lang="en-US" sz="2000" kern="1200" dirty="0">
              <a:latin typeface="Montserrat" panose="00000500000000000000" pitchFamily="2" charset="0"/>
              <a:ea typeface="+mn-ea"/>
              <a:cs typeface="+mn-cs"/>
            </a:rPr>
            <a:t>Ambulatory</a:t>
          </a:r>
        </a:p>
        <a:p>
          <a:pPr marL="228600" lvl="1" indent="-228600" algn="l" defTabSz="889000">
            <a:lnSpc>
              <a:spcPct val="90000"/>
            </a:lnSpc>
            <a:spcBef>
              <a:spcPct val="0"/>
            </a:spcBef>
            <a:spcAft>
              <a:spcPct val="15000"/>
            </a:spcAft>
            <a:buFont typeface="Wingdings" panose="05000000000000000000" pitchFamily="2" charset="2"/>
            <a:buNone/>
          </a:pPr>
          <a:endParaRPr lang="en-US" sz="2000" kern="1200" dirty="0">
            <a:latin typeface="Montserrat" panose="00000500000000000000" pitchFamily="2" charset="0"/>
            <a:ea typeface="+mn-ea"/>
            <a:cs typeface="+mn-cs"/>
          </a:endParaRPr>
        </a:p>
      </dsp:txBody>
      <dsp:txXfrm>
        <a:off x="5845035" y="992276"/>
        <a:ext cx="5127130" cy="36233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4BDBAC-B534-4D49-A0B7-D6C280F45A3B}">
      <dsp:nvSpPr>
        <dsp:cNvPr id="0" name=""/>
        <dsp:cNvSpPr/>
      </dsp:nvSpPr>
      <dsp:spPr>
        <a:xfrm>
          <a:off x="53" y="11450"/>
          <a:ext cx="5127130" cy="1699200"/>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38100" dist="23000" dir="5400000" rotWithShape="0">
            <a:srgbClr val="000000">
              <a:alpha val="35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ontserrat" panose="00000500000000000000" pitchFamily="2" charset="0"/>
              <a:ea typeface="+mn-ea"/>
              <a:cs typeface="+mn-cs"/>
            </a:rPr>
            <a:t>Modeling Framework</a:t>
          </a:r>
        </a:p>
      </dsp:txBody>
      <dsp:txXfrm>
        <a:off x="53" y="11450"/>
        <a:ext cx="5127130" cy="1699200"/>
      </dsp:txXfrm>
    </dsp:sp>
    <dsp:sp modelId="{1AA2B842-90C9-40DF-BDDD-425A4188F939}">
      <dsp:nvSpPr>
        <dsp:cNvPr id="0" name=""/>
        <dsp:cNvSpPr/>
      </dsp:nvSpPr>
      <dsp:spPr>
        <a:xfrm>
          <a:off x="0" y="1722101"/>
          <a:ext cx="5127130" cy="2591280"/>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None/>
          </a:pPr>
          <a:r>
            <a:rPr lang="en-US" sz="2000" kern="1200" dirty="0">
              <a:latin typeface="Montserrat" panose="00000500000000000000" pitchFamily="2" charset="0"/>
            </a:rPr>
            <a:t>Train/test split: 70/30</a:t>
          </a:r>
          <a:endParaRPr lang="en-US" sz="2000" kern="1200" dirty="0">
            <a:latin typeface="Montserrat" panose="00000500000000000000" pitchFamily="2" charset="0"/>
            <a:ea typeface="+mn-ea"/>
            <a:cs typeface="+mn-cs"/>
          </a:endParaRPr>
        </a:p>
        <a:p>
          <a:pPr marL="228600" lvl="1" indent="-228600" algn="l" defTabSz="889000">
            <a:lnSpc>
              <a:spcPct val="90000"/>
            </a:lnSpc>
            <a:spcBef>
              <a:spcPct val="0"/>
            </a:spcBef>
            <a:spcAft>
              <a:spcPct val="15000"/>
            </a:spcAft>
            <a:buChar char="•"/>
          </a:pPr>
          <a:r>
            <a:rPr lang="en-US" sz="2000" kern="1200">
              <a:latin typeface="Montserrat" panose="00000500000000000000" pitchFamily="2" charset="0"/>
            </a:rPr>
            <a:t>Models</a:t>
          </a:r>
        </a:p>
        <a:p>
          <a:pPr marL="457200" lvl="2" indent="-228600" algn="l" defTabSz="889000">
            <a:lnSpc>
              <a:spcPct val="90000"/>
            </a:lnSpc>
            <a:spcBef>
              <a:spcPct val="0"/>
            </a:spcBef>
            <a:spcAft>
              <a:spcPct val="15000"/>
            </a:spcAft>
            <a:buChar char="•"/>
          </a:pPr>
          <a:r>
            <a:rPr lang="en-US" sz="2000" kern="1200" dirty="0">
              <a:latin typeface="Montserrat" panose="00000500000000000000" pitchFamily="2" charset="0"/>
            </a:rPr>
            <a:t>Random Forest</a:t>
          </a:r>
        </a:p>
        <a:p>
          <a:pPr marL="457200" lvl="2" indent="-228600" algn="l" defTabSz="889000">
            <a:lnSpc>
              <a:spcPct val="90000"/>
            </a:lnSpc>
            <a:spcBef>
              <a:spcPct val="0"/>
            </a:spcBef>
            <a:spcAft>
              <a:spcPct val="15000"/>
            </a:spcAft>
            <a:buChar char="•"/>
          </a:pPr>
          <a:r>
            <a:rPr lang="en-US" sz="2000" kern="1200" dirty="0" err="1">
              <a:latin typeface="Montserrat" panose="00000500000000000000" pitchFamily="2" charset="0"/>
            </a:rPr>
            <a:t>XGBoost</a:t>
          </a:r>
          <a:endParaRPr lang="en-US" sz="2000" kern="1200" dirty="0">
            <a:latin typeface="Montserrat" panose="00000500000000000000" pitchFamily="2" charset="0"/>
          </a:endParaRPr>
        </a:p>
        <a:p>
          <a:pPr marL="457200" lvl="2" indent="-228600" algn="l" defTabSz="889000">
            <a:lnSpc>
              <a:spcPct val="90000"/>
            </a:lnSpc>
            <a:spcBef>
              <a:spcPct val="0"/>
            </a:spcBef>
            <a:spcAft>
              <a:spcPct val="15000"/>
            </a:spcAft>
            <a:buChar char="•"/>
          </a:pPr>
          <a:r>
            <a:rPr lang="en-US" sz="2000" kern="1200" dirty="0">
              <a:latin typeface="Montserrat" panose="00000500000000000000" pitchFamily="2" charset="0"/>
            </a:rPr>
            <a:t>Logistic Regression</a:t>
          </a:r>
        </a:p>
        <a:p>
          <a:pPr marL="228600" lvl="1" indent="-228600" algn="l" defTabSz="889000">
            <a:lnSpc>
              <a:spcPct val="90000"/>
            </a:lnSpc>
            <a:spcBef>
              <a:spcPct val="0"/>
            </a:spcBef>
            <a:spcAft>
              <a:spcPct val="15000"/>
            </a:spcAft>
            <a:buFont typeface="Wingdings" panose="05000000000000000000" pitchFamily="2" charset="2"/>
            <a:buNone/>
          </a:pPr>
          <a:endParaRPr lang="en-US" sz="2000" kern="1200">
            <a:latin typeface="Montserrat" panose="00000500000000000000" pitchFamily="2" charset="0"/>
            <a:ea typeface="+mn-ea"/>
            <a:cs typeface="+mn-cs"/>
          </a:endParaRPr>
        </a:p>
      </dsp:txBody>
      <dsp:txXfrm>
        <a:off x="0" y="1722101"/>
        <a:ext cx="5127130" cy="2591280"/>
      </dsp:txXfrm>
    </dsp:sp>
    <dsp:sp modelId="{D4F51866-8787-45A9-BF25-4CEF0FA027DA}">
      <dsp:nvSpPr>
        <dsp:cNvPr id="0" name=""/>
        <dsp:cNvSpPr/>
      </dsp:nvSpPr>
      <dsp:spPr>
        <a:xfrm>
          <a:off x="5844982" y="11450"/>
          <a:ext cx="5127130" cy="1699200"/>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38100" dist="23000" dir="5400000" rotWithShape="0">
            <a:srgbClr val="000000">
              <a:alpha val="35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endParaRPr lang="en-US" sz="2400" kern="1200">
            <a:latin typeface="Montserrat" panose="00000500000000000000" pitchFamily="2" charset="0"/>
            <a:ea typeface="+mn-ea"/>
            <a:cs typeface="+mn-cs"/>
          </a:endParaRPr>
        </a:p>
        <a:p>
          <a:pPr marL="0" lvl="0" indent="0" algn="ctr" defTabSz="1066800">
            <a:lnSpc>
              <a:spcPct val="90000"/>
            </a:lnSpc>
            <a:spcBef>
              <a:spcPct val="0"/>
            </a:spcBef>
            <a:spcAft>
              <a:spcPct val="35000"/>
            </a:spcAft>
            <a:buNone/>
          </a:pPr>
          <a:r>
            <a:rPr lang="en-US" sz="2400" kern="1200">
              <a:latin typeface="Montserrat" panose="00000500000000000000" pitchFamily="2" charset="0"/>
              <a:ea typeface="+mn-ea"/>
              <a:cs typeface="+mn-cs"/>
            </a:rPr>
            <a:t>Performance Metrics</a:t>
          </a:r>
        </a:p>
        <a:p>
          <a:pPr marL="0" lvl="0" indent="0" algn="ctr" defTabSz="1066800">
            <a:lnSpc>
              <a:spcPct val="90000"/>
            </a:lnSpc>
            <a:spcBef>
              <a:spcPct val="0"/>
            </a:spcBef>
            <a:spcAft>
              <a:spcPct val="35000"/>
            </a:spcAft>
            <a:buNone/>
          </a:pPr>
          <a:endParaRPr lang="en-US" sz="2400" kern="1200">
            <a:latin typeface="Montserrat" panose="00000500000000000000" pitchFamily="2" charset="0"/>
            <a:ea typeface="+mn-ea"/>
            <a:cs typeface="+mn-cs"/>
          </a:endParaRPr>
        </a:p>
      </dsp:txBody>
      <dsp:txXfrm>
        <a:off x="5844982" y="11450"/>
        <a:ext cx="5127130" cy="1699200"/>
      </dsp:txXfrm>
    </dsp:sp>
    <dsp:sp modelId="{3D303BAF-07F8-431A-A6F0-A669528E972B}">
      <dsp:nvSpPr>
        <dsp:cNvPr id="0" name=""/>
        <dsp:cNvSpPr/>
      </dsp:nvSpPr>
      <dsp:spPr>
        <a:xfrm>
          <a:off x="5844982" y="1710651"/>
          <a:ext cx="5127130" cy="2591280"/>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en-US" sz="2000" kern="1200">
              <a:latin typeface="Montserrat" panose="00000500000000000000" pitchFamily="2" charset="0"/>
            </a:rPr>
            <a:t>AUC</a:t>
          </a:r>
          <a:endParaRPr lang="en-US" sz="2000" kern="1200">
            <a:latin typeface="Montserrat" panose="00000500000000000000" pitchFamily="2" charset="0"/>
            <a:ea typeface="+mn-ea"/>
            <a:cs typeface="+mn-cs"/>
          </a:endParaRPr>
        </a:p>
        <a:p>
          <a:pPr marL="228600" lvl="1" indent="-228600" algn="l" defTabSz="889000">
            <a:lnSpc>
              <a:spcPct val="90000"/>
            </a:lnSpc>
            <a:spcBef>
              <a:spcPct val="0"/>
            </a:spcBef>
            <a:spcAft>
              <a:spcPct val="15000"/>
            </a:spcAft>
            <a:buFont typeface="Arial" panose="020B0604020202020204" pitchFamily="34" charset="0"/>
            <a:buChar char="•"/>
          </a:pPr>
          <a:r>
            <a:rPr lang="en-US" sz="2000" kern="1200">
              <a:latin typeface="Montserrat" panose="00000500000000000000" pitchFamily="2" charset="0"/>
            </a:rPr>
            <a:t>Accuracy</a:t>
          </a:r>
        </a:p>
        <a:p>
          <a:pPr marL="228600" lvl="1" indent="-228600" algn="l" defTabSz="889000">
            <a:lnSpc>
              <a:spcPct val="90000"/>
            </a:lnSpc>
            <a:spcBef>
              <a:spcPct val="0"/>
            </a:spcBef>
            <a:spcAft>
              <a:spcPct val="15000"/>
            </a:spcAft>
            <a:buFont typeface="Arial" panose="020B0604020202020204" pitchFamily="34" charset="0"/>
            <a:buChar char="•"/>
          </a:pPr>
          <a:r>
            <a:rPr lang="en-US" sz="2000" kern="1200">
              <a:latin typeface="Montserrat" panose="00000500000000000000" pitchFamily="2" charset="0"/>
            </a:rPr>
            <a:t>Sensitivity</a:t>
          </a:r>
        </a:p>
        <a:p>
          <a:pPr marL="228600" lvl="1" indent="-228600" algn="l" defTabSz="889000">
            <a:lnSpc>
              <a:spcPct val="90000"/>
            </a:lnSpc>
            <a:spcBef>
              <a:spcPct val="0"/>
            </a:spcBef>
            <a:spcAft>
              <a:spcPct val="15000"/>
            </a:spcAft>
            <a:buFont typeface="Arial" panose="020B0604020202020204" pitchFamily="34" charset="0"/>
            <a:buChar char="•"/>
          </a:pPr>
          <a:r>
            <a:rPr lang="en-US" sz="2000" kern="1200">
              <a:latin typeface="Montserrat" panose="00000500000000000000" pitchFamily="2" charset="0"/>
            </a:rPr>
            <a:t>Specificity</a:t>
          </a:r>
        </a:p>
      </dsp:txBody>
      <dsp:txXfrm>
        <a:off x="5844982" y="1710651"/>
        <a:ext cx="5127130" cy="259128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0.11538</cdr:x>
      <cdr:y>0.20116</cdr:y>
    </cdr:from>
    <cdr:to>
      <cdr:x>0.97692</cdr:x>
      <cdr:y>0.20116</cdr:y>
    </cdr:to>
    <cdr:cxnSp macro="">
      <cdr:nvCxnSpPr>
        <cdr:cNvPr id="3" name="Straight Connector 2">
          <a:extLst xmlns:a="http://schemas.openxmlformats.org/drawingml/2006/main">
            <a:ext uri="{FF2B5EF4-FFF2-40B4-BE49-F238E27FC236}">
              <a16:creationId xmlns:a16="http://schemas.microsoft.com/office/drawing/2014/main" id="{9AEFE7B0-D860-25A3-0C0A-267F1C87C4A0}"/>
            </a:ext>
          </a:extLst>
        </cdr:cNvPr>
        <cdr:cNvCxnSpPr/>
      </cdr:nvCxnSpPr>
      <cdr:spPr>
        <a:xfrm xmlns:a="http://schemas.openxmlformats.org/drawingml/2006/main">
          <a:off x="571500" y="609600"/>
          <a:ext cx="4267200" cy="0"/>
        </a:xfrm>
        <a:prstGeom xmlns:a="http://schemas.openxmlformats.org/drawingml/2006/main" prst="line">
          <a:avLst/>
        </a:prstGeom>
        <a:ln xmlns:a="http://schemas.openxmlformats.org/drawingml/2006/main">
          <a:solidFill>
            <a:srgbClr val="00B050"/>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0.34321</cdr:x>
      <cdr:y>0.26431</cdr:y>
    </cdr:from>
    <cdr:to>
      <cdr:x>0.45432</cdr:x>
      <cdr:y>0.44448</cdr:y>
    </cdr:to>
    <cdr:sp macro="" textlink="">
      <cdr:nvSpPr>
        <cdr:cNvPr id="2" name="TextBox 1">
          <a:extLst xmlns:a="http://schemas.openxmlformats.org/drawingml/2006/main">
            <a:ext uri="{FF2B5EF4-FFF2-40B4-BE49-F238E27FC236}">
              <a16:creationId xmlns:a16="http://schemas.microsoft.com/office/drawing/2014/main" id="{0277FC32-F778-47D9-987D-BB2EF2ABE7FA}"/>
            </a:ext>
          </a:extLst>
        </cdr:cNvPr>
        <cdr:cNvSpPr txBox="1"/>
      </cdr:nvSpPr>
      <cdr:spPr>
        <a:xfrm xmlns:a="http://schemas.openxmlformats.org/drawingml/2006/main">
          <a:off x="2824480" y="1341437"/>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kern="1200" dirty="0"/>
        </a:p>
      </cdr:txBody>
    </cdr:sp>
  </cdr:relSizeAnchor>
  <cdr:relSizeAnchor xmlns:cdr="http://schemas.openxmlformats.org/drawingml/2006/chartDrawing">
    <cdr:from>
      <cdr:x>0.75</cdr:x>
      <cdr:y>0.46997</cdr:y>
    </cdr:from>
    <cdr:to>
      <cdr:x>0.76852</cdr:x>
      <cdr:y>0.53003</cdr:y>
    </cdr:to>
    <cdr:sp macro="" textlink="">
      <cdr:nvSpPr>
        <cdr:cNvPr id="4" name="Arrow: Down 3">
          <a:extLst xmlns:a="http://schemas.openxmlformats.org/drawingml/2006/main">
            <a:ext uri="{FF2B5EF4-FFF2-40B4-BE49-F238E27FC236}">
              <a16:creationId xmlns:a16="http://schemas.microsoft.com/office/drawing/2014/main" id="{120C0F66-B2D1-3B0D-0458-099C51A70232}"/>
            </a:ext>
          </a:extLst>
        </cdr:cNvPr>
        <cdr:cNvSpPr/>
      </cdr:nvSpPr>
      <cdr:spPr>
        <a:xfrm xmlns:a="http://schemas.openxmlformats.org/drawingml/2006/main">
          <a:off x="6172200" y="2385218"/>
          <a:ext cx="152400" cy="304800"/>
        </a:xfrm>
        <a:prstGeom xmlns:a="http://schemas.openxmlformats.org/drawingml/2006/main" prst="downArrow">
          <a:avLst/>
        </a:prstGeom>
        <a:solidFill xmlns:a="http://schemas.openxmlformats.org/drawingml/2006/main">
          <a:schemeClr val="accent1"/>
        </a:solidFill>
        <a:ln xmlns:a="http://schemas.openxmlformats.org/drawingml/2006/main">
          <a:solidFill>
            <a:schemeClr val="accent1">
              <a:lumMod val="75000"/>
            </a:schemeClr>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dr:relSizeAnchor xmlns:cdr="http://schemas.openxmlformats.org/drawingml/2006/chartDrawing">
    <cdr:from>
      <cdr:x>0.37469</cdr:x>
      <cdr:y>0.07225</cdr:y>
    </cdr:from>
    <cdr:to>
      <cdr:x>0.45128</cdr:x>
      <cdr:y>0.37132</cdr:y>
    </cdr:to>
    <cdr:sp macro="" textlink="">
      <cdr:nvSpPr>
        <cdr:cNvPr id="3" name="TextBox 2">
          <a:extLst xmlns:a="http://schemas.openxmlformats.org/drawingml/2006/main">
            <a:ext uri="{FF2B5EF4-FFF2-40B4-BE49-F238E27FC236}">
              <a16:creationId xmlns:a16="http://schemas.microsoft.com/office/drawing/2014/main" id="{B49CAD56-D9E4-510D-1E60-77FFCCA04BF4}"/>
            </a:ext>
          </a:extLst>
        </cdr:cNvPr>
        <cdr:cNvSpPr txBox="1"/>
      </cdr:nvSpPr>
      <cdr:spPr>
        <a:xfrm xmlns:a="http://schemas.openxmlformats.org/drawingml/2006/main" rot="18552045">
          <a:off x="2639759" y="810460"/>
          <a:ext cx="1517837" cy="63033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kern="1200" dirty="0"/>
            <a:t>Teaching kitchen f/u</a:t>
          </a:r>
        </a:p>
        <a:p xmlns:a="http://schemas.openxmlformats.org/drawingml/2006/main">
          <a:r>
            <a:rPr lang="en-US" kern="1200" dirty="0"/>
            <a:t> classes, open up slots </a:t>
          </a:r>
        </a:p>
        <a:p xmlns:a="http://schemas.openxmlformats.org/drawingml/2006/main">
          <a:r>
            <a:rPr lang="en-US" kern="1200" dirty="0"/>
            <a:t>for type 2 f/u</a:t>
          </a:r>
          <a:endParaRPr lang="en-US" sz="1100" kern="1200" dirty="0"/>
        </a:p>
      </cdr:txBody>
    </cdr:sp>
  </cdr:relSizeAnchor>
</c:userShapes>
</file>

<file path=ppt/drawings/drawing3.xml><?xml version="1.0" encoding="utf-8"?>
<c:userShapes xmlns:c="http://schemas.openxmlformats.org/drawingml/2006/chart">
  <cdr:relSizeAnchor xmlns:cdr="http://schemas.openxmlformats.org/drawingml/2006/chartDrawing">
    <cdr:from>
      <cdr:x>0.17593</cdr:x>
      <cdr:y>0.29134</cdr:y>
    </cdr:from>
    <cdr:to>
      <cdr:x>0.19444</cdr:x>
      <cdr:y>0.35139</cdr:y>
    </cdr:to>
    <cdr:sp macro="" textlink="">
      <cdr:nvSpPr>
        <cdr:cNvPr id="2" name="Arrow: Down 1">
          <a:extLst xmlns:a="http://schemas.openxmlformats.org/drawingml/2006/main">
            <a:ext uri="{FF2B5EF4-FFF2-40B4-BE49-F238E27FC236}">
              <a16:creationId xmlns:a16="http://schemas.microsoft.com/office/drawing/2014/main" id="{120C0F66-B2D1-3B0D-0458-099C51A70232}"/>
            </a:ext>
          </a:extLst>
        </cdr:cNvPr>
        <cdr:cNvSpPr/>
      </cdr:nvSpPr>
      <cdr:spPr>
        <a:xfrm xmlns:a="http://schemas.openxmlformats.org/drawingml/2006/main">
          <a:off x="1447800" y="1478597"/>
          <a:ext cx="152400" cy="304800"/>
        </a:xfrm>
        <a:prstGeom xmlns:a="http://schemas.openxmlformats.org/drawingml/2006/main" prst="downArrow">
          <a:avLst/>
        </a:prstGeom>
        <a:solidFill xmlns:a="http://schemas.openxmlformats.org/drawingml/2006/main">
          <a:schemeClr val="accent2">
            <a:lumMod val="40000"/>
            <a:lumOff val="60000"/>
          </a:schemeClr>
        </a:solidFill>
        <a:ln xmlns:a="http://schemas.openxmlformats.org/drawingml/2006/main">
          <a:solidFill>
            <a:schemeClr val="accent2">
              <a:lumMod val="60000"/>
              <a:lumOff val="40000"/>
            </a:schemeClr>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C42976-B75A-429C-9E7F-D8CB701514EC}" type="datetimeFigureOut">
              <a:t>11/10/2025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AF0B86-DD79-44B5-883D-22F15F888162}" type="slidenum">
              <a:t>‹#›</a:t>
            </a:fld>
            <a:endParaRPr lang="en-US"/>
          </a:p>
        </p:txBody>
      </p:sp>
    </p:spTree>
    <p:extLst>
      <p:ext uri="{BB962C8B-B14F-4D97-AF65-F5344CB8AC3E}">
        <p14:creationId xmlns:p14="http://schemas.microsoft.com/office/powerpoint/2010/main" val="3108753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sarch.com/portfolio/childrens-healthcare-of-atlanta-arthur-m-blank-hospital/"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hoa.org/medical-services/diabetes/managing-diabete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0C2A16-E831-4982-B14D-4D072FE2BF6C}" type="slidenum">
              <a:rPr lang="en-US" smtClean="0"/>
              <a:t>1</a:t>
            </a:fld>
            <a:endParaRPr lang="en-US"/>
          </a:p>
        </p:txBody>
      </p:sp>
    </p:spTree>
    <p:extLst>
      <p:ext uri="{BB962C8B-B14F-4D97-AF65-F5344CB8AC3E}">
        <p14:creationId xmlns:p14="http://schemas.microsoft.com/office/powerpoint/2010/main" val="1063588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6557B0-1517-4F72-A393-D67F49CF4BE2}" type="slidenum">
              <a:rPr lang="en-US" smtClean="0"/>
              <a:t>12</a:t>
            </a:fld>
            <a:endParaRPr lang="en-US"/>
          </a:p>
        </p:txBody>
      </p:sp>
    </p:spTree>
    <p:extLst>
      <p:ext uri="{BB962C8B-B14F-4D97-AF65-F5344CB8AC3E}">
        <p14:creationId xmlns:p14="http://schemas.microsoft.com/office/powerpoint/2010/main" val="3630300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32B4AC38-A85F-70B6-1676-6742FA9305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8557C54-3B10-5046-9977-DBBC14421DC3}" type="slidenum">
              <a:rPr lang="en-US" altLang="en-US" sz="1200"/>
              <a:pPr/>
              <a:t>14</a:t>
            </a:fld>
            <a:endParaRPr lang="en-US" altLang="en-US" sz="1200"/>
          </a:p>
        </p:txBody>
      </p:sp>
      <p:sp>
        <p:nvSpPr>
          <p:cNvPr id="15363" name="Rectangle 2">
            <a:extLst>
              <a:ext uri="{FF2B5EF4-FFF2-40B4-BE49-F238E27FC236}">
                <a16:creationId xmlns:a16="http://schemas.microsoft.com/office/drawing/2014/main" id="{479B189B-6CF5-0C0E-2D21-B66A77316B8F}"/>
              </a:ext>
            </a:extLst>
          </p:cNvPr>
          <p:cNvSpPr>
            <a:spLocks noGrp="1" noRot="1" noChangeAspect="1" noChangeArrowheads="1" noTextEdit="1"/>
          </p:cNvSpPr>
          <p:nvPr>
            <p:ph type="sldImg"/>
          </p:nvPr>
        </p:nvSpPr>
        <p:spPr>
          <a:xfrm>
            <a:off x="381000" y="685800"/>
            <a:ext cx="6096000" cy="3429000"/>
          </a:xfrm>
          <a:ln/>
        </p:spPr>
      </p:sp>
      <p:sp>
        <p:nvSpPr>
          <p:cNvPr id="15364" name="Rectangle 3">
            <a:extLst>
              <a:ext uri="{FF2B5EF4-FFF2-40B4-BE49-F238E27FC236}">
                <a16:creationId xmlns:a16="http://schemas.microsoft.com/office/drawing/2014/main" id="{B96CA463-22CE-AA9F-759D-CA2FA193A7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atin typeface="Calibri"/>
                <a:ea typeface="Calibri"/>
                <a:cs typeface="Calibri"/>
              </a:rPr>
              <a:t>-3 to 2 Low, 2.5 to 6.5 medium; 7 to 10 high; 10.5 to 14, very high</a:t>
            </a:r>
          </a:p>
          <a:p>
            <a:r>
              <a:rPr lang="en-US">
                <a:latin typeface="Calibri"/>
                <a:ea typeface="Calibri"/>
                <a:cs typeface="Calibri"/>
              </a:rPr>
              <a:t>Public=4; DKA=5; A1c_8=-2; 8 to 9=0; 9+, linear increase of 0.5 for every 0.5</a:t>
            </a:r>
          </a:p>
        </p:txBody>
      </p:sp>
      <p:sp>
        <p:nvSpPr>
          <p:cNvPr id="4" name="Slide Number Placeholder 3"/>
          <p:cNvSpPr>
            <a:spLocks noGrp="1"/>
          </p:cNvSpPr>
          <p:nvPr>
            <p:ph type="sldNum" sz="quarter" idx="5"/>
          </p:nvPr>
        </p:nvSpPr>
        <p:spPr/>
        <p:txBody>
          <a:bodyPr/>
          <a:lstStyle/>
          <a:p>
            <a:fld id="{9CBA580D-0E81-FA40-9B6C-6B715A96EFC7}" type="slidenum">
              <a:rPr lang="en-US" altLang="en-US"/>
              <a:pPr/>
              <a:t>16</a:t>
            </a:fld>
            <a:endParaRPr lang="en-US" altLang="en-US"/>
          </a:p>
        </p:txBody>
      </p:sp>
    </p:spTree>
    <p:extLst>
      <p:ext uri="{BB962C8B-B14F-4D97-AF65-F5344CB8AC3E}">
        <p14:creationId xmlns:p14="http://schemas.microsoft.com/office/powerpoint/2010/main" val="3675388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46D33-E60E-4B8B-94C4-5B9EF6C8AC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2583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ontserrat" panose="00000500000000000000" pitchFamily="2" charset="0"/>
              </a:rPr>
              <a:t> ≥1 HbA1c measurement in the 1 year period prior to DKA</a:t>
            </a:r>
          </a:p>
          <a:p>
            <a:endParaRPr lang="en-US" dirty="0"/>
          </a:p>
        </p:txBody>
      </p:sp>
      <p:sp>
        <p:nvSpPr>
          <p:cNvPr id="4" name="Slide Number Placeholder 3"/>
          <p:cNvSpPr>
            <a:spLocks noGrp="1"/>
          </p:cNvSpPr>
          <p:nvPr>
            <p:ph type="sldNum" sz="quarter" idx="5"/>
          </p:nvPr>
        </p:nvSpPr>
        <p:spPr/>
        <p:txBody>
          <a:bodyPr/>
          <a:lstStyle/>
          <a:p>
            <a:fld id="{3975870F-B75D-CC43-8270-6BD399AFDC65}" type="slidenum">
              <a:rPr lang="en-US" smtClean="0"/>
              <a:t>27</a:t>
            </a:fld>
            <a:endParaRPr lang="en-US"/>
          </a:p>
        </p:txBody>
      </p:sp>
    </p:spTree>
    <p:extLst>
      <p:ext uri="{BB962C8B-B14F-4D97-AF65-F5344CB8AC3E}">
        <p14:creationId xmlns:p14="http://schemas.microsoft.com/office/powerpoint/2010/main" val="3540530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83306">
              <a:defRPr/>
            </a:pPr>
            <a:fld id="{1C5546F7-E9B3-4C68-ABF3-41E77A8F28E0}" type="slidenum">
              <a:rPr lang="en-US">
                <a:solidFill>
                  <a:prstClr val="black"/>
                </a:solidFill>
                <a:latin typeface="Calibri" panose="020F0502020204030204"/>
              </a:rPr>
              <a:pPr defTabSz="483306">
                <a:defRPr/>
              </a:pPr>
              <a:t>35</a:t>
            </a:fld>
            <a:endParaRPr lang="en-US">
              <a:solidFill>
                <a:prstClr val="black"/>
              </a:solidFill>
              <a:latin typeface="Calibri" panose="020F0502020204030204"/>
            </a:endParaRPr>
          </a:p>
        </p:txBody>
      </p:sp>
    </p:spTree>
    <p:extLst>
      <p:ext uri="{BB962C8B-B14F-4D97-AF65-F5344CB8AC3E}">
        <p14:creationId xmlns:p14="http://schemas.microsoft.com/office/powerpoint/2010/main" val="3765605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Diabetes clinic:</a:t>
            </a:r>
          </a:p>
          <a:p>
            <a:pPr lvl="1"/>
            <a:r>
              <a:rPr lang="en-US" dirty="0"/>
              <a:t>Main clinic (Sand Point): 52%</a:t>
            </a:r>
          </a:p>
          <a:p>
            <a:pPr lvl="1"/>
            <a:r>
              <a:rPr lang="en-US" dirty="0"/>
              <a:t>7 regional clinics- 3 sites: 44%</a:t>
            </a:r>
          </a:p>
          <a:p>
            <a:r>
              <a:rPr lang="en-US" dirty="0"/>
              <a:t>NODM numbers</a:t>
            </a:r>
          </a:p>
          <a:p>
            <a:pPr lvl="1"/>
            <a:r>
              <a:rPr lang="en-US" dirty="0"/>
              <a:t>2021: 351</a:t>
            </a:r>
          </a:p>
          <a:p>
            <a:pPr lvl="1"/>
            <a:r>
              <a:rPr lang="en-US" dirty="0"/>
              <a:t>2022: 301</a:t>
            </a:r>
          </a:p>
          <a:p>
            <a:pPr lvl="1"/>
            <a:r>
              <a:rPr lang="en-US" dirty="0"/>
              <a:t>2023: 251</a:t>
            </a:r>
          </a:p>
          <a:p>
            <a:pPr lvl="1"/>
            <a:r>
              <a:rPr lang="en-US" dirty="0"/>
              <a:t>2024: 236</a:t>
            </a:r>
          </a:p>
          <a:p>
            <a:pPr marL="457200" marR="0" lvl="2"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1B324095-D171-4341-A9DD-CA8C38DFA13D}" type="slidenum">
              <a:rPr lang="en-US" smtClean="0"/>
              <a:t>36</a:t>
            </a:fld>
            <a:endParaRPr lang="en-US"/>
          </a:p>
        </p:txBody>
      </p:sp>
    </p:spTree>
    <p:extLst>
      <p:ext uri="{BB962C8B-B14F-4D97-AF65-F5344CB8AC3E}">
        <p14:creationId xmlns:p14="http://schemas.microsoft.com/office/powerpoint/2010/main" val="1214436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endParaRPr lang="en-US"/>
          </a:p>
        </p:txBody>
      </p:sp>
      <p:sp>
        <p:nvSpPr>
          <p:cNvPr id="4" name="Slide Number Placeholder 3"/>
          <p:cNvSpPr>
            <a:spLocks noGrp="1"/>
          </p:cNvSpPr>
          <p:nvPr>
            <p:ph type="sldNum" sz="quarter" idx="5"/>
          </p:nvPr>
        </p:nvSpPr>
        <p:spPr/>
        <p:txBody>
          <a:bodyPr/>
          <a:lstStyle/>
          <a:p>
            <a:fld id="{1B324095-D171-4341-A9DD-CA8C38DFA13D}" type="slidenum">
              <a:rPr lang="en-US" smtClean="0"/>
              <a:t>37</a:t>
            </a:fld>
            <a:endParaRPr lang="en-US"/>
          </a:p>
        </p:txBody>
      </p:sp>
    </p:spTree>
    <p:extLst>
      <p:ext uri="{BB962C8B-B14F-4D97-AF65-F5344CB8AC3E}">
        <p14:creationId xmlns:p14="http://schemas.microsoft.com/office/powerpoint/2010/main" val="192437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296 patients in the in-person group and 246 in the hybrid group were included in the analyses.  The groups were similar in all demographic characteristics with minor differences noted in distribution by race/ethnicity , had similar number of clinic visits per patient and interestingly had similar distance from nearest diabetes clinic</a:t>
            </a:r>
          </a:p>
        </p:txBody>
      </p:sp>
      <p:sp>
        <p:nvSpPr>
          <p:cNvPr id="4" name="Slide Number Placeholder 3"/>
          <p:cNvSpPr>
            <a:spLocks noGrp="1"/>
          </p:cNvSpPr>
          <p:nvPr>
            <p:ph type="sldNum" sz="quarter" idx="5"/>
          </p:nvPr>
        </p:nvSpPr>
        <p:spPr/>
        <p:txBody>
          <a:bodyPr/>
          <a:lstStyle/>
          <a:p>
            <a:fld id="{1B324095-D171-4341-A9DD-CA8C38DFA13D}" type="slidenum">
              <a:rPr lang="en-US" smtClean="0"/>
              <a:t>38</a:t>
            </a:fld>
            <a:endParaRPr lang="en-US"/>
          </a:p>
        </p:txBody>
      </p:sp>
    </p:spTree>
    <p:extLst>
      <p:ext uri="{BB962C8B-B14F-4D97-AF65-F5344CB8AC3E}">
        <p14:creationId xmlns:p14="http://schemas.microsoft.com/office/powerpoint/2010/main" val="7865516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0B7EC-E320-EFDF-EFD7-7961360B31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9058CB-4D25-98FF-6520-08A43222C0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091ACF-E9E9-299E-BB41-7103D8737D06}"/>
              </a:ext>
            </a:extLst>
          </p:cNvPr>
          <p:cNvSpPr>
            <a:spLocks noGrp="1"/>
          </p:cNvSpPr>
          <p:nvPr>
            <p:ph type="body" idx="1"/>
          </p:nvPr>
        </p:nvSpPr>
        <p:spPr/>
        <p:txBody>
          <a:bodyPr/>
          <a:lstStyle/>
          <a:p>
            <a:r>
              <a:rPr lang="en-US" dirty="0"/>
              <a:t>Patients who had a baseline and 1 year +/-3 months post diagnosis HbA1c level were included in the analysis, and this resulted in 185 and 134 patients in the in-person and hybrid groups respectively.  A1c level change was adjusted for baseline A1c and distance from the nearest diabetes clinic. The baseline and unadjusted 1-year post A1c levels were similar across both groups. As shown on the right, u</a:t>
            </a:r>
            <a:r>
              <a:rPr lang="en-US" sz="1200" b="0" i="0" kern="1200" dirty="0">
                <a:solidFill>
                  <a:schemeClr val="tx1"/>
                </a:solidFill>
                <a:effectLst/>
                <a:latin typeface="+mn-lt"/>
                <a:ea typeface="+mn-ea"/>
                <a:cs typeface="+mn-cs"/>
              </a:rPr>
              <a:t>sing Tobit regression to account for the censoring at 14, there was no statistically discernible difference (0.06, 95%CI: -0.29, 0.34; p = 0.74) between one-year HbA1c for the two education modalities.</a:t>
            </a:r>
            <a:endParaRPr lang="en-US" dirty="0"/>
          </a:p>
        </p:txBody>
      </p:sp>
      <p:sp>
        <p:nvSpPr>
          <p:cNvPr id="4" name="Slide Number Placeholder 3">
            <a:extLst>
              <a:ext uri="{FF2B5EF4-FFF2-40B4-BE49-F238E27FC236}">
                <a16:creationId xmlns:a16="http://schemas.microsoft.com/office/drawing/2014/main" id="{81B25C34-9EB4-76EB-7601-457BDCEF5437}"/>
              </a:ext>
            </a:extLst>
          </p:cNvPr>
          <p:cNvSpPr>
            <a:spLocks noGrp="1"/>
          </p:cNvSpPr>
          <p:nvPr>
            <p:ph type="sldNum" sz="quarter" idx="5"/>
          </p:nvPr>
        </p:nvSpPr>
        <p:spPr/>
        <p:txBody>
          <a:bodyPr/>
          <a:lstStyle/>
          <a:p>
            <a:fld id="{1B324095-D171-4341-A9DD-CA8C38DFA13D}" type="slidenum">
              <a:rPr lang="en-US" smtClean="0"/>
              <a:t>39</a:t>
            </a:fld>
            <a:endParaRPr lang="en-US"/>
          </a:p>
        </p:txBody>
      </p:sp>
    </p:spTree>
    <p:extLst>
      <p:ext uri="{BB962C8B-B14F-4D97-AF65-F5344CB8AC3E}">
        <p14:creationId xmlns:p14="http://schemas.microsoft.com/office/powerpoint/2010/main" val="477564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r>
              <a:rPr lang="en-US" dirty="0">
                <a:hlinkClick r:id="rId3"/>
              </a:rPr>
              <a:t>Children’s Healthcare of Atlanta Arthur M. Blank Hospital – </a:t>
            </a:r>
            <a:r>
              <a:rPr lang="en-US" dirty="0" err="1">
                <a:hlinkClick r:id="rId3"/>
              </a:rPr>
              <a:t>ESa</a:t>
            </a:r>
            <a:endParaRPr lang="en-US" dirty="0"/>
          </a:p>
        </p:txBody>
      </p:sp>
      <p:sp>
        <p:nvSpPr>
          <p:cNvPr id="4" name="Slide Number Placeholder 3"/>
          <p:cNvSpPr>
            <a:spLocks noGrp="1"/>
          </p:cNvSpPr>
          <p:nvPr>
            <p:ph type="sldNum" sz="quarter" idx="5"/>
          </p:nvPr>
        </p:nvSpPr>
        <p:spPr/>
        <p:txBody>
          <a:bodyPr/>
          <a:lstStyle/>
          <a:p>
            <a:fld id="{466557B0-1517-4F72-A393-D67F49CF4BE2}" type="slidenum">
              <a:rPr lang="en-US" smtClean="0"/>
              <a:t>3</a:t>
            </a:fld>
            <a:endParaRPr lang="en-US"/>
          </a:p>
        </p:txBody>
      </p:sp>
    </p:spTree>
    <p:extLst>
      <p:ext uri="{BB962C8B-B14F-4D97-AF65-F5344CB8AC3E}">
        <p14:creationId xmlns:p14="http://schemas.microsoft.com/office/powerpoint/2010/main" val="11756269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91703-97D0-7921-D594-0EC4637843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7B8AE8-6862-EFD3-F74D-F289421AA2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0D1129-87CB-EC20-1EAB-9AB6125EB311}"/>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Logistic regression with Firth’s bias correction was used to examine ED visits, admission rates and no significant differences were found between the two groups in terms of diabetes-related admissions or ED visits in the first year following diagnosis. Models were adjusted for distance from the main hospital to account for any differences related to proximity to the Seattle Children's ED.</a:t>
            </a:r>
            <a:endParaRPr lang="en-US" dirty="0"/>
          </a:p>
        </p:txBody>
      </p:sp>
      <p:sp>
        <p:nvSpPr>
          <p:cNvPr id="4" name="Slide Number Placeholder 3">
            <a:extLst>
              <a:ext uri="{FF2B5EF4-FFF2-40B4-BE49-F238E27FC236}">
                <a16:creationId xmlns:a16="http://schemas.microsoft.com/office/drawing/2014/main" id="{184D4B1C-F1D5-1704-7220-9F71CAFA92CB}"/>
              </a:ext>
            </a:extLst>
          </p:cNvPr>
          <p:cNvSpPr>
            <a:spLocks noGrp="1"/>
          </p:cNvSpPr>
          <p:nvPr>
            <p:ph type="sldNum" sz="quarter" idx="5"/>
          </p:nvPr>
        </p:nvSpPr>
        <p:spPr/>
        <p:txBody>
          <a:bodyPr/>
          <a:lstStyle/>
          <a:p>
            <a:fld id="{1B324095-D171-4341-A9DD-CA8C38DFA13D}" type="slidenum">
              <a:rPr lang="en-US" smtClean="0"/>
              <a:t>40</a:t>
            </a:fld>
            <a:endParaRPr lang="en-US"/>
          </a:p>
        </p:txBody>
      </p:sp>
    </p:spTree>
    <p:extLst>
      <p:ext uri="{BB962C8B-B14F-4D97-AF65-F5344CB8AC3E}">
        <p14:creationId xmlns:p14="http://schemas.microsoft.com/office/powerpoint/2010/main" val="1453108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5BC5E-3FBD-B340-BE45-F3FC02D0BE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A7AC19-C985-D51F-1DEE-18F813CB9F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1322D4-EE32-BD21-970D-F086BE30C13B}"/>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Patients in the in-person group had 1056 and those in the hybrid group had 854 visits in the 1 year following diagnosis. There was no difference in the number of clinic visits between the groups in this time period.</a:t>
            </a:r>
            <a:endParaRPr lang="en-US" dirty="0"/>
          </a:p>
        </p:txBody>
      </p:sp>
      <p:sp>
        <p:nvSpPr>
          <p:cNvPr id="4" name="Slide Number Placeholder 3">
            <a:extLst>
              <a:ext uri="{FF2B5EF4-FFF2-40B4-BE49-F238E27FC236}">
                <a16:creationId xmlns:a16="http://schemas.microsoft.com/office/drawing/2014/main" id="{17C5E7BC-7711-0003-147A-481B076302CF}"/>
              </a:ext>
            </a:extLst>
          </p:cNvPr>
          <p:cNvSpPr>
            <a:spLocks noGrp="1"/>
          </p:cNvSpPr>
          <p:nvPr>
            <p:ph type="sldNum" sz="quarter" idx="5"/>
          </p:nvPr>
        </p:nvSpPr>
        <p:spPr/>
        <p:txBody>
          <a:bodyPr/>
          <a:lstStyle/>
          <a:p>
            <a:fld id="{1B324095-D171-4341-A9DD-CA8C38DFA13D}" type="slidenum">
              <a:rPr lang="en-US" smtClean="0"/>
              <a:t>41</a:t>
            </a:fld>
            <a:endParaRPr lang="en-US"/>
          </a:p>
        </p:txBody>
      </p:sp>
    </p:spTree>
    <p:extLst>
      <p:ext uri="{BB962C8B-B14F-4D97-AF65-F5344CB8AC3E}">
        <p14:creationId xmlns:p14="http://schemas.microsoft.com/office/powerpoint/2010/main" val="32240690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75C48-BCE7-3071-D42C-AF163451B8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023903-3D00-8DFA-79B9-5FC3910218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B38FE1-E235-601F-73FC-AA2EB437FED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3F295AF-A8F0-7B60-EB6D-7BA873B6623A}"/>
              </a:ext>
            </a:extLst>
          </p:cNvPr>
          <p:cNvSpPr>
            <a:spLocks noGrp="1"/>
          </p:cNvSpPr>
          <p:nvPr>
            <p:ph type="sldNum" sz="quarter" idx="5"/>
          </p:nvPr>
        </p:nvSpPr>
        <p:spPr/>
        <p:txBody>
          <a:bodyPr/>
          <a:lstStyle/>
          <a:p>
            <a:fld id="{1B324095-D171-4341-A9DD-CA8C38DFA13D}" type="slidenum">
              <a:rPr lang="en-US" smtClean="0"/>
              <a:t>42</a:t>
            </a:fld>
            <a:endParaRPr lang="en-US"/>
          </a:p>
        </p:txBody>
      </p:sp>
    </p:spTree>
    <p:extLst>
      <p:ext uri="{BB962C8B-B14F-4D97-AF65-F5344CB8AC3E}">
        <p14:creationId xmlns:p14="http://schemas.microsoft.com/office/powerpoint/2010/main" val="24588797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43379-E93B-77AE-3ADF-D388B9CB29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D1170C-1B03-41F5-A317-BA872D98DD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56146-85CD-85C2-489C-D1CDECDFD64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29BD0591-83AC-94CD-E420-156DB03C67E1}"/>
              </a:ext>
            </a:extLst>
          </p:cNvPr>
          <p:cNvSpPr>
            <a:spLocks noGrp="1"/>
          </p:cNvSpPr>
          <p:nvPr>
            <p:ph type="sldNum" sz="quarter" idx="5"/>
          </p:nvPr>
        </p:nvSpPr>
        <p:spPr/>
        <p:txBody>
          <a:bodyPr/>
          <a:lstStyle/>
          <a:p>
            <a:fld id="{1B324095-D171-4341-A9DD-CA8C38DFA13D}" type="slidenum">
              <a:rPr lang="en-US" smtClean="0"/>
              <a:t>43</a:t>
            </a:fld>
            <a:endParaRPr lang="en-US"/>
          </a:p>
        </p:txBody>
      </p:sp>
    </p:spTree>
    <p:extLst>
      <p:ext uri="{BB962C8B-B14F-4D97-AF65-F5344CB8AC3E}">
        <p14:creationId xmlns:p14="http://schemas.microsoft.com/office/powerpoint/2010/main" val="6096853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324095-D171-4341-A9DD-CA8C38DFA13D}" type="slidenum">
              <a:rPr lang="en-US" smtClean="0"/>
              <a:t>44</a:t>
            </a:fld>
            <a:endParaRPr lang="en-US"/>
          </a:p>
        </p:txBody>
      </p:sp>
    </p:spTree>
    <p:extLst>
      <p:ext uri="{BB962C8B-B14F-4D97-AF65-F5344CB8AC3E}">
        <p14:creationId xmlns:p14="http://schemas.microsoft.com/office/powerpoint/2010/main" val="1683809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from </a:t>
            </a:r>
            <a:r>
              <a:rPr lang="en-US" dirty="0">
                <a:hlinkClick r:id="rId3"/>
              </a:rPr>
              <a:t>Diabetes Resources and Management | Children's Healthcare of Atlanta</a:t>
            </a:r>
            <a:endParaRPr lang="en-US" dirty="0"/>
          </a:p>
          <a:p>
            <a:endParaRPr lang="en-US" dirty="0"/>
          </a:p>
          <a:p>
            <a:endParaRPr lang="en-US" dirty="0"/>
          </a:p>
          <a:p>
            <a:pPr>
              <a:lnSpc>
                <a:spcPct val="90000"/>
              </a:lnSpc>
            </a:pPr>
            <a:r>
              <a:rPr lang="en-US" sz="1700" dirty="0"/>
              <a:t>Total number of T2DM (2024)</a:t>
            </a:r>
          </a:p>
          <a:p>
            <a:pPr lvl="1">
              <a:lnSpc>
                <a:spcPct val="90000"/>
              </a:lnSpc>
            </a:pPr>
            <a:r>
              <a:rPr lang="en-US" sz="1700" dirty="0"/>
              <a:t>Seen in clinic every year: 1,131</a:t>
            </a:r>
          </a:p>
          <a:p>
            <a:pPr lvl="1">
              <a:lnSpc>
                <a:spcPct val="90000"/>
              </a:lnSpc>
            </a:pPr>
            <a:r>
              <a:rPr lang="en-US" sz="1700" dirty="0"/>
              <a:t>Newly diagnosed every year: 157 </a:t>
            </a:r>
          </a:p>
          <a:p>
            <a:endParaRPr lang="en-US" dirty="0"/>
          </a:p>
        </p:txBody>
      </p:sp>
      <p:sp>
        <p:nvSpPr>
          <p:cNvPr id="4" name="Slide Number Placeholder 3"/>
          <p:cNvSpPr>
            <a:spLocks noGrp="1"/>
          </p:cNvSpPr>
          <p:nvPr>
            <p:ph type="sldNum" sz="quarter" idx="5"/>
          </p:nvPr>
        </p:nvSpPr>
        <p:spPr/>
        <p:txBody>
          <a:bodyPr/>
          <a:lstStyle/>
          <a:p>
            <a:fld id="{466557B0-1517-4F72-A393-D67F49CF4BE2}" type="slidenum">
              <a:rPr lang="en-US" smtClean="0"/>
              <a:t>4</a:t>
            </a:fld>
            <a:endParaRPr lang="en-US"/>
          </a:p>
        </p:txBody>
      </p:sp>
    </p:spTree>
    <p:extLst>
      <p:ext uri="{BB962C8B-B14F-4D97-AF65-F5344CB8AC3E}">
        <p14:creationId xmlns:p14="http://schemas.microsoft.com/office/powerpoint/2010/main" val="3691629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r>
              <a:rPr lang="en-US" dirty="0"/>
              <a:t>If we included last minute cancelations we were at about 58%</a:t>
            </a:r>
          </a:p>
        </p:txBody>
      </p:sp>
      <p:sp>
        <p:nvSpPr>
          <p:cNvPr id="4" name="Slide Number Placeholder 3"/>
          <p:cNvSpPr>
            <a:spLocks noGrp="1"/>
          </p:cNvSpPr>
          <p:nvPr>
            <p:ph type="sldNum" sz="quarter" idx="5"/>
          </p:nvPr>
        </p:nvSpPr>
        <p:spPr/>
        <p:txBody>
          <a:bodyPr/>
          <a:lstStyle/>
          <a:p>
            <a:fld id="{466557B0-1517-4F72-A393-D67F49CF4BE2}" type="slidenum">
              <a:rPr lang="en-US" smtClean="0"/>
              <a:t>5</a:t>
            </a:fld>
            <a:endParaRPr lang="en-US"/>
          </a:p>
        </p:txBody>
      </p:sp>
    </p:spTree>
    <p:extLst>
      <p:ext uri="{BB962C8B-B14F-4D97-AF65-F5344CB8AC3E}">
        <p14:creationId xmlns:p14="http://schemas.microsoft.com/office/powerpoint/2010/main" val="2138677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6557B0-1517-4F72-A393-D67F49CF4BE2}" type="slidenum">
              <a:rPr lang="en-US" smtClean="0"/>
              <a:t>6</a:t>
            </a:fld>
            <a:endParaRPr lang="en-US"/>
          </a:p>
        </p:txBody>
      </p:sp>
    </p:spTree>
    <p:extLst>
      <p:ext uri="{BB962C8B-B14F-4D97-AF65-F5344CB8AC3E}">
        <p14:creationId xmlns:p14="http://schemas.microsoft.com/office/powerpoint/2010/main" val="1649585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r>
              <a:rPr lang="en-US" dirty="0"/>
              <a:t>We’ve tried evening virtual teaching kitchen appointments, and no teaching kitchen, looked it to Fitbit</a:t>
            </a:r>
          </a:p>
        </p:txBody>
      </p:sp>
      <p:sp>
        <p:nvSpPr>
          <p:cNvPr id="4" name="Slide Number Placeholder 3"/>
          <p:cNvSpPr>
            <a:spLocks noGrp="1"/>
          </p:cNvSpPr>
          <p:nvPr>
            <p:ph type="sldNum" sz="quarter" idx="5"/>
          </p:nvPr>
        </p:nvSpPr>
        <p:spPr/>
        <p:txBody>
          <a:bodyPr/>
          <a:lstStyle/>
          <a:p>
            <a:fld id="{466557B0-1517-4F72-A393-D67F49CF4BE2}" type="slidenum">
              <a:rPr lang="en-US" smtClean="0"/>
              <a:t>7</a:t>
            </a:fld>
            <a:endParaRPr lang="en-US"/>
          </a:p>
        </p:txBody>
      </p:sp>
    </p:spTree>
    <p:extLst>
      <p:ext uri="{BB962C8B-B14F-4D97-AF65-F5344CB8AC3E}">
        <p14:creationId xmlns:p14="http://schemas.microsoft.com/office/powerpoint/2010/main" val="3500527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r>
              <a:rPr lang="en-US" dirty="0"/>
              <a:t>Table with 1, 2 , and 3 </a:t>
            </a:r>
          </a:p>
        </p:txBody>
      </p:sp>
      <p:sp>
        <p:nvSpPr>
          <p:cNvPr id="4" name="Slide Number Placeholder 3"/>
          <p:cNvSpPr>
            <a:spLocks noGrp="1"/>
          </p:cNvSpPr>
          <p:nvPr>
            <p:ph type="sldNum" sz="quarter" idx="5"/>
          </p:nvPr>
        </p:nvSpPr>
        <p:spPr/>
        <p:txBody>
          <a:bodyPr/>
          <a:lstStyle/>
          <a:p>
            <a:fld id="{466557B0-1517-4F72-A393-D67F49CF4BE2}" type="slidenum">
              <a:rPr lang="en-US" smtClean="0"/>
              <a:t>8</a:t>
            </a:fld>
            <a:endParaRPr lang="en-US"/>
          </a:p>
        </p:txBody>
      </p:sp>
    </p:spTree>
    <p:extLst>
      <p:ext uri="{BB962C8B-B14F-4D97-AF65-F5344CB8AC3E}">
        <p14:creationId xmlns:p14="http://schemas.microsoft.com/office/powerpoint/2010/main" val="2607813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6557B0-1517-4F72-A393-D67F49CF4BE2}" type="slidenum">
              <a:rPr lang="en-US" smtClean="0"/>
              <a:t>9</a:t>
            </a:fld>
            <a:endParaRPr lang="en-US"/>
          </a:p>
        </p:txBody>
      </p:sp>
    </p:spTree>
    <p:extLst>
      <p:ext uri="{BB962C8B-B14F-4D97-AF65-F5344CB8AC3E}">
        <p14:creationId xmlns:p14="http://schemas.microsoft.com/office/powerpoint/2010/main" val="2894901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6557B0-1517-4F72-A393-D67F49CF4BE2}" type="slidenum">
              <a:rPr lang="en-US" smtClean="0"/>
              <a:t>10</a:t>
            </a:fld>
            <a:endParaRPr lang="en-US"/>
          </a:p>
        </p:txBody>
      </p:sp>
    </p:spTree>
    <p:extLst>
      <p:ext uri="{BB962C8B-B14F-4D97-AF65-F5344CB8AC3E}">
        <p14:creationId xmlns:p14="http://schemas.microsoft.com/office/powerpoint/2010/main" val="3899022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Bullets, 2 Columns">
    <p:spTree>
      <p:nvGrpSpPr>
        <p:cNvPr id="1" name=""/>
        <p:cNvGrpSpPr/>
        <p:nvPr/>
      </p:nvGrpSpPr>
      <p:grpSpPr>
        <a:xfrm>
          <a:off x="0" y="0"/>
          <a:ext cx="0" cy="0"/>
          <a:chOff x="0" y="0"/>
          <a:chExt cx="0" cy="0"/>
        </a:xfrm>
      </p:grpSpPr>
      <p:sp>
        <p:nvSpPr>
          <p:cNvPr id="70" name="Title Text"/>
          <p:cNvSpPr txBox="1">
            <a:spLocks noGrp="1"/>
          </p:cNvSpPr>
          <p:nvPr>
            <p:ph type="title"/>
          </p:nvPr>
        </p:nvSpPr>
        <p:spPr>
          <a:xfrm>
            <a:off x="548640" y="228600"/>
            <a:ext cx="10972800" cy="457200"/>
          </a:xfrm>
          <a:prstGeom prst="rect">
            <a:avLst/>
          </a:prstGeom>
        </p:spPr>
        <p:txBody>
          <a:bodyPr/>
          <a:lstStyle/>
          <a:p>
            <a:r>
              <a:rPr lang="en-US"/>
              <a:t>Click to edit Master title style</a:t>
            </a:r>
            <a:endParaRPr/>
          </a:p>
        </p:txBody>
      </p:sp>
      <p:sp>
        <p:nvSpPr>
          <p:cNvPr id="3" name="Content Placeholder 2"/>
          <p:cNvSpPr>
            <a:spLocks noGrp="1"/>
          </p:cNvSpPr>
          <p:nvPr>
            <p:ph sz="quarter" idx="10"/>
          </p:nvPr>
        </p:nvSpPr>
        <p:spPr>
          <a:xfrm>
            <a:off x="549274" y="914400"/>
            <a:ext cx="5257800" cy="4876800"/>
          </a:xfrm>
        </p:spPr>
        <p:txBody>
          <a:bodyPr>
            <a:noAutofit/>
          </a:bodyPr>
          <a:lstStyle>
            <a:lvl1pPr>
              <a:buClr>
                <a:srgbClr val="52CAE0"/>
              </a:buClr>
              <a:buSzPct val="125000"/>
              <a:defRPr>
                <a:solidFill>
                  <a:srgbClr val="47606D"/>
                </a:solidFill>
              </a:defRPr>
            </a:lvl1pPr>
            <a:lvl2pPr marL="685799" indent="-342900">
              <a:buClr>
                <a:srgbClr val="52CAE0"/>
              </a:buClr>
              <a:buSzPct val="90000"/>
              <a:buFont typeface="Courier New" panose="02070309020205020404" pitchFamily="49" charset="0"/>
              <a:buChar char="o"/>
              <a:defRPr>
                <a:solidFill>
                  <a:srgbClr val="47606D"/>
                </a:solidFill>
              </a:defRPr>
            </a:lvl2pPr>
            <a:lvl3pPr marL="891538" indent="-205738">
              <a:buClr>
                <a:srgbClr val="52CAE0"/>
              </a:buClr>
              <a:buSzPct val="110000"/>
              <a:buFont typeface="Wingdings" panose="05000000000000000000" pitchFamily="2" charset="2"/>
              <a:buChar char="§"/>
              <a:defRPr>
                <a:solidFill>
                  <a:srgbClr val="47606D"/>
                </a:solidFill>
              </a:defRPr>
            </a:lvl3pPr>
            <a:lvl4pPr marL="1266092" indent="-237392">
              <a:buClr>
                <a:srgbClr val="52CAE0"/>
              </a:buClr>
              <a:buSzPct val="60000"/>
              <a:buFont typeface="Wingdings" panose="05000000000000000000" pitchFamily="2" charset="2"/>
              <a:buChar char="q"/>
              <a:defRPr>
                <a:solidFill>
                  <a:srgbClr val="47606D"/>
                </a:solidFill>
              </a:defRPr>
            </a:lvl4pPr>
            <a:lvl5pPr marL="1608992" indent="-237392">
              <a:buClr>
                <a:srgbClr val="52CAE0"/>
              </a:buClr>
              <a:buSzPct val="80000"/>
              <a:buFont typeface="Wingdings" panose="05000000000000000000" pitchFamily="2" charset="2"/>
              <a:buChar char="Ø"/>
              <a:defRPr>
                <a:solidFill>
                  <a:srgbClr val="47606D"/>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sz="quarter" idx="11"/>
          </p:nvPr>
        </p:nvSpPr>
        <p:spPr>
          <a:xfrm>
            <a:off x="6263640" y="914400"/>
            <a:ext cx="5257800" cy="4876800"/>
          </a:xfrm>
        </p:spPr>
        <p:txBody>
          <a:bodyPr>
            <a:noAutofit/>
          </a:bodyPr>
          <a:lstStyle>
            <a:lvl1pPr>
              <a:buClr>
                <a:srgbClr val="52CAE0"/>
              </a:buClr>
              <a:buSzPct val="125000"/>
              <a:defRPr>
                <a:solidFill>
                  <a:srgbClr val="47606D"/>
                </a:solidFill>
              </a:defRPr>
            </a:lvl1pPr>
            <a:lvl2pPr marL="685799" indent="-342900">
              <a:buClr>
                <a:srgbClr val="52CAE0"/>
              </a:buClr>
              <a:buSzPct val="90000"/>
              <a:buFont typeface="Courier New" panose="02070309020205020404" pitchFamily="49" charset="0"/>
              <a:buChar char="o"/>
              <a:defRPr>
                <a:solidFill>
                  <a:srgbClr val="47606D"/>
                </a:solidFill>
              </a:defRPr>
            </a:lvl2pPr>
            <a:lvl3pPr marL="891538" indent="-205738">
              <a:buClr>
                <a:srgbClr val="52CAE0"/>
              </a:buClr>
              <a:buSzPct val="110000"/>
              <a:buFont typeface="Wingdings" panose="05000000000000000000" pitchFamily="2" charset="2"/>
              <a:buChar char="§"/>
              <a:defRPr>
                <a:solidFill>
                  <a:srgbClr val="47606D"/>
                </a:solidFill>
              </a:defRPr>
            </a:lvl3pPr>
            <a:lvl4pPr marL="1266092" indent="-237392">
              <a:buClr>
                <a:srgbClr val="52CAE0"/>
              </a:buClr>
              <a:buSzPct val="60000"/>
              <a:buFont typeface="Wingdings" panose="05000000000000000000" pitchFamily="2" charset="2"/>
              <a:buChar char="q"/>
              <a:defRPr>
                <a:solidFill>
                  <a:srgbClr val="47606D"/>
                </a:solidFill>
              </a:defRPr>
            </a:lvl4pPr>
            <a:lvl5pPr marL="1608992" indent="-237392">
              <a:buClr>
                <a:srgbClr val="52CAE0"/>
              </a:buClr>
              <a:buSzPct val="80000"/>
              <a:buFont typeface="Wingdings" panose="05000000000000000000" pitchFamily="2" charset="2"/>
              <a:buChar char="Ø"/>
              <a:defRPr>
                <a:solidFill>
                  <a:srgbClr val="47606D"/>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11AA361F-9EAB-B64D-8795-E7A20B30FD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3750089566"/>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name="Closing Slide">
    <p:spTree>
      <p:nvGrpSpPr>
        <p:cNvPr id="1" name=""/>
        <p:cNvGrpSpPr/>
        <p:nvPr/>
      </p:nvGrpSpPr>
      <p:grpSpPr>
        <a:xfrm>
          <a:off x="0" y="0"/>
          <a:ext cx="0" cy="0"/>
          <a:chOff x="0" y="0"/>
          <a:chExt cx="0" cy="0"/>
        </a:xfrm>
      </p:grpSpPr>
      <p:sp>
        <p:nvSpPr>
          <p:cNvPr id="124" name="Rectangle"/>
          <p:cNvSpPr/>
          <p:nvPr/>
        </p:nvSpPr>
        <p:spPr>
          <a:xfrm>
            <a:off x="0" y="5962506"/>
            <a:ext cx="12192000" cy="908194"/>
          </a:xfrm>
          <a:prstGeom prst="rect">
            <a:avLst/>
          </a:prstGeom>
          <a:solidFill>
            <a:srgbClr val="3E4E8D"/>
          </a:solidFill>
          <a:ln w="12700">
            <a:miter lim="400000"/>
          </a:ln>
          <a:effectLst>
            <a:outerShdw blurRad="38100" dist="23000" dir="5400000" rotWithShape="0">
              <a:srgbClr val="000000">
                <a:alpha val="35000"/>
              </a:srgbClr>
            </a:outerShdw>
          </a:effectLst>
        </p:spPr>
        <p:txBody>
          <a:bodyPr lIns="45718" tIns="45718" rIns="45718" bIns="45718" anchor="ctr"/>
          <a:lstStyle/>
          <a:p>
            <a:pPr>
              <a:defRPr sz="1800">
                <a:solidFill>
                  <a:srgbClr val="1BA2AC"/>
                </a:solidFill>
                <a:latin typeface="Hind Regular"/>
                <a:ea typeface="Hind Regular"/>
                <a:cs typeface="Hind Regular"/>
                <a:sym typeface="Hind Regular"/>
              </a:defRPr>
            </a:pPr>
            <a:endParaRPr/>
          </a:p>
        </p:txBody>
      </p:sp>
      <p:pic>
        <p:nvPicPr>
          <p:cNvPr id="3" name="Picture 2">
            <a:extLst>
              <a:ext uri="{FF2B5EF4-FFF2-40B4-BE49-F238E27FC236}">
                <a16:creationId xmlns:a16="http://schemas.microsoft.com/office/drawing/2014/main" id="{5DBBAD7F-97A3-A549-8DD2-3F48709C6F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35EDA66-8AEA-0C45-845A-C94FE84991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79271" y="781955"/>
            <a:ext cx="6433458" cy="4288971"/>
          </a:xfrm>
          <a:prstGeom prst="rect">
            <a:avLst/>
          </a:prstGeom>
        </p:spPr>
      </p:pic>
    </p:spTree>
    <p:extLst>
      <p:ext uri="{BB962C8B-B14F-4D97-AF65-F5344CB8AC3E}">
        <p14:creationId xmlns:p14="http://schemas.microsoft.com/office/powerpoint/2010/main" val="122458059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548640" y="228600"/>
            <a:ext cx="10972800" cy="457200"/>
          </a:xfrm>
          <a:prstGeom prst="rect">
            <a:avLst/>
          </a:prstGeom>
          <a:noFill/>
          <a:ln>
            <a:noFill/>
          </a:ln>
        </p:spPr>
        <p:txBody>
          <a:bodyPr spcFirstLastPara="1" wrap="square" lIns="34275" tIns="34275" rIns="34275" bIns="34275" anchor="ctr" anchorCtr="0">
            <a:noAutofit/>
          </a:bodyPr>
          <a:lstStyle>
            <a:lvl1pPr lvl="0" algn="l">
              <a:lnSpc>
                <a:spcPct val="100000"/>
              </a:lnSpc>
              <a:spcBef>
                <a:spcPts val="0"/>
              </a:spcBef>
              <a:spcAft>
                <a:spcPts val="0"/>
              </a:spcAft>
              <a:buClr>
                <a:srgbClr val="3E4E8D"/>
              </a:buClr>
              <a:buSzPts val="1400"/>
              <a:buNone/>
              <a:defRPr/>
            </a:lvl1pPr>
            <a:lvl2pPr lvl="1" algn="l">
              <a:lnSpc>
                <a:spcPct val="100000"/>
              </a:lnSpc>
              <a:spcBef>
                <a:spcPts val="0"/>
              </a:spcBef>
              <a:spcAft>
                <a:spcPts val="0"/>
              </a:spcAft>
              <a:buClr>
                <a:srgbClr val="1BA2AC"/>
              </a:buClr>
              <a:buSzPts val="1400"/>
              <a:buNone/>
              <a:defRPr/>
            </a:lvl2pPr>
            <a:lvl3pPr lvl="2" algn="l">
              <a:lnSpc>
                <a:spcPct val="100000"/>
              </a:lnSpc>
              <a:spcBef>
                <a:spcPts val="0"/>
              </a:spcBef>
              <a:spcAft>
                <a:spcPts val="0"/>
              </a:spcAft>
              <a:buClr>
                <a:srgbClr val="1BA2AC"/>
              </a:buClr>
              <a:buSzPts val="1400"/>
              <a:buNone/>
              <a:defRPr/>
            </a:lvl3pPr>
            <a:lvl4pPr lvl="3" algn="l">
              <a:lnSpc>
                <a:spcPct val="100000"/>
              </a:lnSpc>
              <a:spcBef>
                <a:spcPts val="0"/>
              </a:spcBef>
              <a:spcAft>
                <a:spcPts val="0"/>
              </a:spcAft>
              <a:buClr>
                <a:srgbClr val="1BA2AC"/>
              </a:buClr>
              <a:buSzPts val="1400"/>
              <a:buNone/>
              <a:defRPr/>
            </a:lvl4pPr>
            <a:lvl5pPr lvl="4" algn="l">
              <a:lnSpc>
                <a:spcPct val="100000"/>
              </a:lnSpc>
              <a:spcBef>
                <a:spcPts val="0"/>
              </a:spcBef>
              <a:spcAft>
                <a:spcPts val="0"/>
              </a:spcAft>
              <a:buClr>
                <a:srgbClr val="1BA2AC"/>
              </a:buClr>
              <a:buSzPts val="1400"/>
              <a:buNone/>
              <a:defRPr/>
            </a:lvl5pPr>
            <a:lvl6pPr lvl="5" algn="l">
              <a:lnSpc>
                <a:spcPct val="100000"/>
              </a:lnSpc>
              <a:spcBef>
                <a:spcPts val="0"/>
              </a:spcBef>
              <a:spcAft>
                <a:spcPts val="0"/>
              </a:spcAft>
              <a:buClr>
                <a:srgbClr val="1BA2AC"/>
              </a:buClr>
              <a:buSzPts val="1400"/>
              <a:buNone/>
              <a:defRPr/>
            </a:lvl6pPr>
            <a:lvl7pPr lvl="6" algn="l">
              <a:lnSpc>
                <a:spcPct val="100000"/>
              </a:lnSpc>
              <a:spcBef>
                <a:spcPts val="0"/>
              </a:spcBef>
              <a:spcAft>
                <a:spcPts val="0"/>
              </a:spcAft>
              <a:buClr>
                <a:srgbClr val="1BA2AC"/>
              </a:buClr>
              <a:buSzPts val="1400"/>
              <a:buNone/>
              <a:defRPr/>
            </a:lvl7pPr>
            <a:lvl8pPr lvl="7" algn="l">
              <a:lnSpc>
                <a:spcPct val="100000"/>
              </a:lnSpc>
              <a:spcBef>
                <a:spcPts val="0"/>
              </a:spcBef>
              <a:spcAft>
                <a:spcPts val="0"/>
              </a:spcAft>
              <a:buClr>
                <a:srgbClr val="1BA2AC"/>
              </a:buClr>
              <a:buSzPts val="1400"/>
              <a:buNone/>
              <a:defRPr/>
            </a:lvl8pPr>
            <a:lvl9pPr lvl="8" algn="l">
              <a:lnSpc>
                <a:spcPct val="100000"/>
              </a:lnSpc>
              <a:spcBef>
                <a:spcPts val="0"/>
              </a:spcBef>
              <a:spcAft>
                <a:spcPts val="0"/>
              </a:spcAft>
              <a:buClr>
                <a:srgbClr val="1BA2AC"/>
              </a:buClr>
              <a:buSzPts val="1400"/>
              <a:buNone/>
              <a:defRPr/>
            </a:lvl9pPr>
          </a:lstStyle>
          <a:p>
            <a:endParaRPr/>
          </a:p>
        </p:txBody>
      </p:sp>
    </p:spTree>
    <p:extLst>
      <p:ext uri="{BB962C8B-B14F-4D97-AF65-F5344CB8AC3E}">
        <p14:creationId xmlns:p14="http://schemas.microsoft.com/office/powerpoint/2010/main" val="305391463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4" name="Title Text">
            <a:extLst>
              <a:ext uri="{FF2B5EF4-FFF2-40B4-BE49-F238E27FC236}">
                <a16:creationId xmlns:a16="http://schemas.microsoft.com/office/drawing/2014/main" id="{AA6BC4EE-9385-8048-94F7-C8E9B0881855}"/>
              </a:ext>
            </a:extLst>
          </p:cNvPr>
          <p:cNvSpPr txBox="1">
            <a:spLocks noGrp="1"/>
          </p:cNvSpPr>
          <p:nvPr>
            <p:ph type="title"/>
          </p:nvPr>
        </p:nvSpPr>
        <p:spPr>
          <a:xfrm>
            <a:off x="548640" y="228600"/>
            <a:ext cx="10972800" cy="457200"/>
          </a:xfrm>
          <a:prstGeom prst="rect">
            <a:avLst/>
          </a:prstGeom>
        </p:spPr>
        <p:txBody>
          <a:bodyPr/>
          <a:lstStyle/>
          <a:p>
            <a:r>
              <a:rPr lang="en-US"/>
              <a:t>Click to edit Master title style</a:t>
            </a:r>
            <a:endParaRPr/>
          </a:p>
        </p:txBody>
      </p:sp>
    </p:spTree>
    <p:extLst>
      <p:ext uri="{BB962C8B-B14F-4D97-AF65-F5344CB8AC3E}">
        <p14:creationId xmlns:p14="http://schemas.microsoft.com/office/powerpoint/2010/main" val="328797108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406400" y="2057400"/>
            <a:ext cx="11379200" cy="2590800"/>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stStyle>
          <a:p>
            <a:pPr lvl="0"/>
            <a:r>
              <a:rPr lang="en-US"/>
              <a:t>Click to edit Master text styles</a:t>
            </a:r>
          </a:p>
          <a:p>
            <a:pPr lvl="1"/>
            <a:r>
              <a:rPr lang="en-US"/>
              <a:t>Second level</a:t>
            </a:r>
          </a:p>
          <a:p>
            <a:pPr lvl="2"/>
            <a:r>
              <a:rPr lang="en-US"/>
              <a:t>Third level</a:t>
            </a:r>
          </a:p>
        </p:txBody>
      </p:sp>
      <p:sp>
        <p:nvSpPr>
          <p:cNvPr id="3" name="TextBox 2"/>
          <p:cNvSpPr txBox="1"/>
          <p:nvPr userDrawn="1"/>
        </p:nvSpPr>
        <p:spPr>
          <a:xfrm>
            <a:off x="10418131" y="851976"/>
            <a:ext cx="184731" cy="341632"/>
          </a:xfrm>
          <a:prstGeom prst="rect">
            <a:avLst/>
          </a:prstGeom>
          <a:noFill/>
        </p:spPr>
        <p:txBody>
          <a:bodyPr wrap="none" rtlCol="0">
            <a:spAutoFit/>
          </a:bodyPr>
          <a:lstStyle/>
          <a:p>
            <a:pPr defTabSz="457200">
              <a:lnSpc>
                <a:spcPct val="90000"/>
              </a:lnSpc>
            </a:pPr>
            <a:endParaRPr lang="en-US" sz="1800" dirty="0">
              <a:solidFill>
                <a:srgbClr val="696253"/>
              </a:solidFill>
            </a:endParaRPr>
          </a:p>
        </p:txBody>
      </p:sp>
    </p:spTree>
    <p:extLst>
      <p:ext uri="{BB962C8B-B14F-4D97-AF65-F5344CB8AC3E}">
        <p14:creationId xmlns:p14="http://schemas.microsoft.com/office/powerpoint/2010/main" val="3824787753"/>
      </p:ext>
    </p:extLst>
  </p:cSld>
  <p:clrMapOvr>
    <a:masterClrMapping/>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6"/>
            <a:ext cx="10363200" cy="1470025"/>
          </a:xfrm>
        </p:spPr>
        <p:txBody>
          <a:bodyPr anchor="b" anchorCtr="0">
            <a:noAutofit/>
          </a:bodyPr>
          <a:lstStyle>
            <a:lvl1pPr algn="l">
              <a:defRPr sz="2800" baseline="0">
                <a:solidFill>
                  <a:srgbClr val="00A94F"/>
                </a:solidFill>
                <a:latin typeface="Arial Rounded MT Bold" panose="020F0704030504030204" pitchFamily="34" charset="0"/>
              </a:defRPr>
            </a:lvl1pPr>
          </a:lstStyle>
          <a:p>
            <a:r>
              <a:rPr lang="en-US" dirty="0"/>
              <a:t>Title Slide</a:t>
            </a:r>
          </a:p>
        </p:txBody>
      </p:sp>
      <p:sp>
        <p:nvSpPr>
          <p:cNvPr id="3" name="Subtitle 2"/>
          <p:cNvSpPr>
            <a:spLocks noGrp="1"/>
          </p:cNvSpPr>
          <p:nvPr>
            <p:ph type="subTitle" idx="1" hasCustomPrompt="1"/>
          </p:nvPr>
        </p:nvSpPr>
        <p:spPr>
          <a:xfrm>
            <a:off x="914400" y="3886200"/>
            <a:ext cx="10363200" cy="1371600"/>
          </a:xfrm>
        </p:spPr>
        <p:txBody>
          <a:bodyPr>
            <a:noAutofit/>
          </a:bodyPr>
          <a:lstStyle>
            <a:lvl1pPr marL="0" indent="0" algn="l">
              <a:buNone/>
              <a:defRPr sz="2400" b="1">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here</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55173" y="381000"/>
            <a:ext cx="3324772" cy="609600"/>
          </a:xfrm>
          <a:prstGeom prst="rect">
            <a:avLst/>
          </a:prstGeom>
        </p:spPr>
      </p:pic>
      <p:sp>
        <p:nvSpPr>
          <p:cNvPr id="10" name="object 2"/>
          <p:cNvSpPr/>
          <p:nvPr/>
        </p:nvSpPr>
        <p:spPr>
          <a:xfrm>
            <a:off x="494490" y="6385280"/>
            <a:ext cx="11203093" cy="113664"/>
          </a:xfrm>
          <a:custGeom>
            <a:avLst/>
            <a:gdLst/>
            <a:ahLst/>
            <a:cxnLst/>
            <a:rect l="l" t="t" r="r" b="b"/>
            <a:pathLst>
              <a:path w="8402320" h="113664">
                <a:moveTo>
                  <a:pt x="56565" y="0"/>
                </a:moveTo>
                <a:lnTo>
                  <a:pt x="34975" y="4398"/>
                </a:lnTo>
                <a:lnTo>
                  <a:pt x="16948" y="16408"/>
                </a:lnTo>
                <a:lnTo>
                  <a:pt x="4587" y="34247"/>
                </a:lnTo>
                <a:lnTo>
                  <a:pt x="0" y="56133"/>
                </a:lnTo>
                <a:lnTo>
                  <a:pt x="0" y="56997"/>
                </a:lnTo>
                <a:lnTo>
                  <a:pt x="4466" y="78884"/>
                </a:lnTo>
                <a:lnTo>
                  <a:pt x="16624" y="96723"/>
                </a:lnTo>
                <a:lnTo>
                  <a:pt x="34611" y="108732"/>
                </a:lnTo>
                <a:lnTo>
                  <a:pt x="56565" y="113131"/>
                </a:lnTo>
                <a:lnTo>
                  <a:pt x="78520" y="108732"/>
                </a:lnTo>
                <a:lnTo>
                  <a:pt x="96507" y="96723"/>
                </a:lnTo>
                <a:lnTo>
                  <a:pt x="108665" y="78884"/>
                </a:lnTo>
                <a:lnTo>
                  <a:pt x="113131" y="56997"/>
                </a:lnTo>
                <a:lnTo>
                  <a:pt x="113131" y="56133"/>
                </a:lnTo>
                <a:lnTo>
                  <a:pt x="108483" y="34247"/>
                </a:lnTo>
                <a:lnTo>
                  <a:pt x="96021" y="16408"/>
                </a:lnTo>
                <a:lnTo>
                  <a:pt x="77973" y="4398"/>
                </a:lnTo>
                <a:lnTo>
                  <a:pt x="56565" y="0"/>
                </a:lnTo>
                <a:close/>
              </a:path>
              <a:path w="8402320" h="113664">
                <a:moveTo>
                  <a:pt x="315595" y="0"/>
                </a:moveTo>
                <a:lnTo>
                  <a:pt x="294005" y="4398"/>
                </a:lnTo>
                <a:lnTo>
                  <a:pt x="275977" y="16408"/>
                </a:lnTo>
                <a:lnTo>
                  <a:pt x="263617" y="34247"/>
                </a:lnTo>
                <a:lnTo>
                  <a:pt x="259029" y="56133"/>
                </a:lnTo>
                <a:lnTo>
                  <a:pt x="259029" y="56997"/>
                </a:lnTo>
                <a:lnTo>
                  <a:pt x="263495" y="78884"/>
                </a:lnTo>
                <a:lnTo>
                  <a:pt x="275653" y="96723"/>
                </a:lnTo>
                <a:lnTo>
                  <a:pt x="293640" y="108732"/>
                </a:lnTo>
                <a:lnTo>
                  <a:pt x="315595" y="113131"/>
                </a:lnTo>
                <a:lnTo>
                  <a:pt x="337549" y="108732"/>
                </a:lnTo>
                <a:lnTo>
                  <a:pt x="355536" y="96723"/>
                </a:lnTo>
                <a:lnTo>
                  <a:pt x="367694" y="78884"/>
                </a:lnTo>
                <a:lnTo>
                  <a:pt x="372160" y="56997"/>
                </a:lnTo>
                <a:lnTo>
                  <a:pt x="372160" y="56133"/>
                </a:lnTo>
                <a:lnTo>
                  <a:pt x="367512" y="34247"/>
                </a:lnTo>
                <a:lnTo>
                  <a:pt x="355050" y="16408"/>
                </a:lnTo>
                <a:lnTo>
                  <a:pt x="337002" y="4398"/>
                </a:lnTo>
                <a:lnTo>
                  <a:pt x="315595" y="0"/>
                </a:lnTo>
                <a:close/>
              </a:path>
              <a:path w="8402320" h="113664">
                <a:moveTo>
                  <a:pt x="574636" y="0"/>
                </a:moveTo>
                <a:lnTo>
                  <a:pt x="553046" y="4398"/>
                </a:lnTo>
                <a:lnTo>
                  <a:pt x="535019" y="16408"/>
                </a:lnTo>
                <a:lnTo>
                  <a:pt x="522658" y="34247"/>
                </a:lnTo>
                <a:lnTo>
                  <a:pt x="518071" y="56133"/>
                </a:lnTo>
                <a:lnTo>
                  <a:pt x="518071" y="56997"/>
                </a:lnTo>
                <a:lnTo>
                  <a:pt x="522537" y="78884"/>
                </a:lnTo>
                <a:lnTo>
                  <a:pt x="534695" y="96723"/>
                </a:lnTo>
                <a:lnTo>
                  <a:pt x="552682" y="108732"/>
                </a:lnTo>
                <a:lnTo>
                  <a:pt x="574636" y="113131"/>
                </a:lnTo>
                <a:lnTo>
                  <a:pt x="596591" y="108732"/>
                </a:lnTo>
                <a:lnTo>
                  <a:pt x="614578" y="96723"/>
                </a:lnTo>
                <a:lnTo>
                  <a:pt x="626736" y="78884"/>
                </a:lnTo>
                <a:lnTo>
                  <a:pt x="631202" y="56997"/>
                </a:lnTo>
                <a:lnTo>
                  <a:pt x="631202" y="56133"/>
                </a:lnTo>
                <a:lnTo>
                  <a:pt x="626554" y="34247"/>
                </a:lnTo>
                <a:lnTo>
                  <a:pt x="614092" y="16408"/>
                </a:lnTo>
                <a:lnTo>
                  <a:pt x="596044" y="4398"/>
                </a:lnTo>
                <a:lnTo>
                  <a:pt x="574636" y="0"/>
                </a:lnTo>
                <a:close/>
              </a:path>
              <a:path w="8402320" h="113664">
                <a:moveTo>
                  <a:pt x="833666" y="0"/>
                </a:moveTo>
                <a:lnTo>
                  <a:pt x="812076" y="4398"/>
                </a:lnTo>
                <a:lnTo>
                  <a:pt x="794048" y="16408"/>
                </a:lnTo>
                <a:lnTo>
                  <a:pt x="781688" y="34247"/>
                </a:lnTo>
                <a:lnTo>
                  <a:pt x="777100" y="56133"/>
                </a:lnTo>
                <a:lnTo>
                  <a:pt x="777100" y="56997"/>
                </a:lnTo>
                <a:lnTo>
                  <a:pt x="781566" y="78884"/>
                </a:lnTo>
                <a:lnTo>
                  <a:pt x="793724" y="96723"/>
                </a:lnTo>
                <a:lnTo>
                  <a:pt x="811711" y="108732"/>
                </a:lnTo>
                <a:lnTo>
                  <a:pt x="833666" y="113131"/>
                </a:lnTo>
                <a:lnTo>
                  <a:pt x="855620" y="108732"/>
                </a:lnTo>
                <a:lnTo>
                  <a:pt x="873607" y="96723"/>
                </a:lnTo>
                <a:lnTo>
                  <a:pt x="885765" y="78884"/>
                </a:lnTo>
                <a:lnTo>
                  <a:pt x="890231" y="56997"/>
                </a:lnTo>
                <a:lnTo>
                  <a:pt x="890231" y="56133"/>
                </a:lnTo>
                <a:lnTo>
                  <a:pt x="885583" y="34247"/>
                </a:lnTo>
                <a:lnTo>
                  <a:pt x="873121" y="16408"/>
                </a:lnTo>
                <a:lnTo>
                  <a:pt x="855073" y="4398"/>
                </a:lnTo>
                <a:lnTo>
                  <a:pt x="833666" y="0"/>
                </a:lnTo>
                <a:close/>
              </a:path>
              <a:path w="8402320" h="113664">
                <a:moveTo>
                  <a:pt x="1092708" y="0"/>
                </a:moveTo>
                <a:lnTo>
                  <a:pt x="1071118" y="4398"/>
                </a:lnTo>
                <a:lnTo>
                  <a:pt x="1053090" y="16408"/>
                </a:lnTo>
                <a:lnTo>
                  <a:pt x="1040730" y="34247"/>
                </a:lnTo>
                <a:lnTo>
                  <a:pt x="1036142" y="56133"/>
                </a:lnTo>
                <a:lnTo>
                  <a:pt x="1036142" y="56997"/>
                </a:lnTo>
                <a:lnTo>
                  <a:pt x="1040608" y="78884"/>
                </a:lnTo>
                <a:lnTo>
                  <a:pt x="1052766" y="96723"/>
                </a:lnTo>
                <a:lnTo>
                  <a:pt x="1070753" y="108732"/>
                </a:lnTo>
                <a:lnTo>
                  <a:pt x="1092708" y="113131"/>
                </a:lnTo>
                <a:lnTo>
                  <a:pt x="1114662" y="108732"/>
                </a:lnTo>
                <a:lnTo>
                  <a:pt x="1132649" y="96723"/>
                </a:lnTo>
                <a:lnTo>
                  <a:pt x="1144807" y="78884"/>
                </a:lnTo>
                <a:lnTo>
                  <a:pt x="1149273" y="56997"/>
                </a:lnTo>
                <a:lnTo>
                  <a:pt x="1149273" y="56133"/>
                </a:lnTo>
                <a:lnTo>
                  <a:pt x="1144625" y="34247"/>
                </a:lnTo>
                <a:lnTo>
                  <a:pt x="1132163" y="16408"/>
                </a:lnTo>
                <a:lnTo>
                  <a:pt x="1114115" y="4398"/>
                </a:lnTo>
                <a:lnTo>
                  <a:pt x="1092708" y="0"/>
                </a:lnTo>
                <a:close/>
              </a:path>
              <a:path w="8402320" h="113664">
                <a:moveTo>
                  <a:pt x="1351737" y="0"/>
                </a:moveTo>
                <a:lnTo>
                  <a:pt x="1330147" y="4398"/>
                </a:lnTo>
                <a:lnTo>
                  <a:pt x="1312119" y="16408"/>
                </a:lnTo>
                <a:lnTo>
                  <a:pt x="1299759" y="34247"/>
                </a:lnTo>
                <a:lnTo>
                  <a:pt x="1295171" y="56133"/>
                </a:lnTo>
                <a:lnTo>
                  <a:pt x="1295171" y="56997"/>
                </a:lnTo>
                <a:lnTo>
                  <a:pt x="1299637" y="78884"/>
                </a:lnTo>
                <a:lnTo>
                  <a:pt x="1311795" y="96723"/>
                </a:lnTo>
                <a:lnTo>
                  <a:pt x="1329782" y="108732"/>
                </a:lnTo>
                <a:lnTo>
                  <a:pt x="1351737" y="113131"/>
                </a:lnTo>
                <a:lnTo>
                  <a:pt x="1373691" y="108732"/>
                </a:lnTo>
                <a:lnTo>
                  <a:pt x="1391678" y="96723"/>
                </a:lnTo>
                <a:lnTo>
                  <a:pt x="1403836" y="78884"/>
                </a:lnTo>
                <a:lnTo>
                  <a:pt x="1408303" y="56997"/>
                </a:lnTo>
                <a:lnTo>
                  <a:pt x="1408303" y="56133"/>
                </a:lnTo>
                <a:lnTo>
                  <a:pt x="1403654" y="34247"/>
                </a:lnTo>
                <a:lnTo>
                  <a:pt x="1391192" y="16408"/>
                </a:lnTo>
                <a:lnTo>
                  <a:pt x="1373145" y="4398"/>
                </a:lnTo>
                <a:lnTo>
                  <a:pt x="1351737" y="0"/>
                </a:lnTo>
                <a:close/>
              </a:path>
              <a:path w="8402320" h="113664">
                <a:moveTo>
                  <a:pt x="1610779" y="0"/>
                </a:moveTo>
                <a:lnTo>
                  <a:pt x="1589189" y="4398"/>
                </a:lnTo>
                <a:lnTo>
                  <a:pt x="1571161" y="16408"/>
                </a:lnTo>
                <a:lnTo>
                  <a:pt x="1558801" y="34247"/>
                </a:lnTo>
                <a:lnTo>
                  <a:pt x="1554213" y="56133"/>
                </a:lnTo>
                <a:lnTo>
                  <a:pt x="1554213" y="56997"/>
                </a:lnTo>
                <a:lnTo>
                  <a:pt x="1558679" y="78884"/>
                </a:lnTo>
                <a:lnTo>
                  <a:pt x="1570837" y="96723"/>
                </a:lnTo>
                <a:lnTo>
                  <a:pt x="1588824" y="108732"/>
                </a:lnTo>
                <a:lnTo>
                  <a:pt x="1610779" y="113131"/>
                </a:lnTo>
                <a:lnTo>
                  <a:pt x="1632733" y="108732"/>
                </a:lnTo>
                <a:lnTo>
                  <a:pt x="1650720" y="96723"/>
                </a:lnTo>
                <a:lnTo>
                  <a:pt x="1662878" y="78884"/>
                </a:lnTo>
                <a:lnTo>
                  <a:pt x="1667344" y="56997"/>
                </a:lnTo>
                <a:lnTo>
                  <a:pt x="1667344" y="56133"/>
                </a:lnTo>
                <a:lnTo>
                  <a:pt x="1662696" y="34247"/>
                </a:lnTo>
                <a:lnTo>
                  <a:pt x="1650234" y="16408"/>
                </a:lnTo>
                <a:lnTo>
                  <a:pt x="1632186" y="4398"/>
                </a:lnTo>
                <a:lnTo>
                  <a:pt x="1610779" y="0"/>
                </a:lnTo>
                <a:close/>
              </a:path>
              <a:path w="8402320" h="113664">
                <a:moveTo>
                  <a:pt x="1869808" y="0"/>
                </a:moveTo>
                <a:lnTo>
                  <a:pt x="1848218" y="4398"/>
                </a:lnTo>
                <a:lnTo>
                  <a:pt x="1830190" y="16408"/>
                </a:lnTo>
                <a:lnTo>
                  <a:pt x="1817830" y="34247"/>
                </a:lnTo>
                <a:lnTo>
                  <a:pt x="1813242" y="56133"/>
                </a:lnTo>
                <a:lnTo>
                  <a:pt x="1813242" y="56997"/>
                </a:lnTo>
                <a:lnTo>
                  <a:pt x="1817708" y="78884"/>
                </a:lnTo>
                <a:lnTo>
                  <a:pt x="1829866" y="96723"/>
                </a:lnTo>
                <a:lnTo>
                  <a:pt x="1847853" y="108732"/>
                </a:lnTo>
                <a:lnTo>
                  <a:pt x="1869808" y="113131"/>
                </a:lnTo>
                <a:lnTo>
                  <a:pt x="1891762" y="108732"/>
                </a:lnTo>
                <a:lnTo>
                  <a:pt x="1909749" y="96723"/>
                </a:lnTo>
                <a:lnTo>
                  <a:pt x="1921907" y="78884"/>
                </a:lnTo>
                <a:lnTo>
                  <a:pt x="1926374" y="56997"/>
                </a:lnTo>
                <a:lnTo>
                  <a:pt x="1926374" y="56133"/>
                </a:lnTo>
                <a:lnTo>
                  <a:pt x="1921725" y="34247"/>
                </a:lnTo>
                <a:lnTo>
                  <a:pt x="1909264" y="16408"/>
                </a:lnTo>
                <a:lnTo>
                  <a:pt x="1891216" y="4398"/>
                </a:lnTo>
                <a:lnTo>
                  <a:pt x="1869808" y="0"/>
                </a:lnTo>
                <a:close/>
              </a:path>
              <a:path w="8402320" h="113664">
                <a:moveTo>
                  <a:pt x="2128850" y="0"/>
                </a:moveTo>
                <a:lnTo>
                  <a:pt x="2107260" y="4398"/>
                </a:lnTo>
                <a:lnTo>
                  <a:pt x="2089232" y="16408"/>
                </a:lnTo>
                <a:lnTo>
                  <a:pt x="2076872" y="34247"/>
                </a:lnTo>
                <a:lnTo>
                  <a:pt x="2072284" y="56133"/>
                </a:lnTo>
                <a:lnTo>
                  <a:pt x="2072284" y="56997"/>
                </a:lnTo>
                <a:lnTo>
                  <a:pt x="2076750" y="78884"/>
                </a:lnTo>
                <a:lnTo>
                  <a:pt x="2088908" y="96723"/>
                </a:lnTo>
                <a:lnTo>
                  <a:pt x="2106895" y="108732"/>
                </a:lnTo>
                <a:lnTo>
                  <a:pt x="2128850" y="113131"/>
                </a:lnTo>
                <a:lnTo>
                  <a:pt x="2150804" y="108732"/>
                </a:lnTo>
                <a:lnTo>
                  <a:pt x="2168791" y="96723"/>
                </a:lnTo>
                <a:lnTo>
                  <a:pt x="2180949" y="78884"/>
                </a:lnTo>
                <a:lnTo>
                  <a:pt x="2185416" y="56997"/>
                </a:lnTo>
                <a:lnTo>
                  <a:pt x="2185416" y="56133"/>
                </a:lnTo>
                <a:lnTo>
                  <a:pt x="2180767" y="34247"/>
                </a:lnTo>
                <a:lnTo>
                  <a:pt x="2168305" y="16408"/>
                </a:lnTo>
                <a:lnTo>
                  <a:pt x="2150258" y="4398"/>
                </a:lnTo>
                <a:lnTo>
                  <a:pt x="2128850" y="0"/>
                </a:lnTo>
                <a:close/>
              </a:path>
              <a:path w="8402320" h="113664">
                <a:moveTo>
                  <a:pt x="2387879" y="0"/>
                </a:moveTo>
                <a:lnTo>
                  <a:pt x="2366289" y="4398"/>
                </a:lnTo>
                <a:lnTo>
                  <a:pt x="2348261" y="16408"/>
                </a:lnTo>
                <a:lnTo>
                  <a:pt x="2335901" y="34247"/>
                </a:lnTo>
                <a:lnTo>
                  <a:pt x="2331313" y="56133"/>
                </a:lnTo>
                <a:lnTo>
                  <a:pt x="2331313" y="56997"/>
                </a:lnTo>
                <a:lnTo>
                  <a:pt x="2335780" y="78884"/>
                </a:lnTo>
                <a:lnTo>
                  <a:pt x="2347937" y="96723"/>
                </a:lnTo>
                <a:lnTo>
                  <a:pt x="2365925" y="108732"/>
                </a:lnTo>
                <a:lnTo>
                  <a:pt x="2387879" y="113131"/>
                </a:lnTo>
                <a:lnTo>
                  <a:pt x="2409833" y="108732"/>
                </a:lnTo>
                <a:lnTo>
                  <a:pt x="2427820" y="96723"/>
                </a:lnTo>
                <a:lnTo>
                  <a:pt x="2439978" y="78884"/>
                </a:lnTo>
                <a:lnTo>
                  <a:pt x="2444445" y="56997"/>
                </a:lnTo>
                <a:lnTo>
                  <a:pt x="2444445" y="56133"/>
                </a:lnTo>
                <a:lnTo>
                  <a:pt x="2439796" y="34247"/>
                </a:lnTo>
                <a:lnTo>
                  <a:pt x="2427335" y="16408"/>
                </a:lnTo>
                <a:lnTo>
                  <a:pt x="2409287" y="4398"/>
                </a:lnTo>
                <a:lnTo>
                  <a:pt x="2387879" y="0"/>
                </a:lnTo>
                <a:close/>
              </a:path>
              <a:path w="8402320" h="113664">
                <a:moveTo>
                  <a:pt x="2646921" y="0"/>
                </a:moveTo>
                <a:lnTo>
                  <a:pt x="2625331" y="4398"/>
                </a:lnTo>
                <a:lnTo>
                  <a:pt x="2607303" y="16408"/>
                </a:lnTo>
                <a:lnTo>
                  <a:pt x="2594943" y="34247"/>
                </a:lnTo>
                <a:lnTo>
                  <a:pt x="2590355" y="56133"/>
                </a:lnTo>
                <a:lnTo>
                  <a:pt x="2590355" y="56997"/>
                </a:lnTo>
                <a:lnTo>
                  <a:pt x="2594821" y="78884"/>
                </a:lnTo>
                <a:lnTo>
                  <a:pt x="2606979" y="96723"/>
                </a:lnTo>
                <a:lnTo>
                  <a:pt x="2624966" y="108732"/>
                </a:lnTo>
                <a:lnTo>
                  <a:pt x="2646921" y="113131"/>
                </a:lnTo>
                <a:lnTo>
                  <a:pt x="2668875" y="108732"/>
                </a:lnTo>
                <a:lnTo>
                  <a:pt x="2686862" y="96723"/>
                </a:lnTo>
                <a:lnTo>
                  <a:pt x="2699020" y="78884"/>
                </a:lnTo>
                <a:lnTo>
                  <a:pt x="2703487" y="56997"/>
                </a:lnTo>
                <a:lnTo>
                  <a:pt x="2703487" y="56133"/>
                </a:lnTo>
                <a:lnTo>
                  <a:pt x="2698838" y="34247"/>
                </a:lnTo>
                <a:lnTo>
                  <a:pt x="2686377" y="16408"/>
                </a:lnTo>
                <a:lnTo>
                  <a:pt x="2668329" y="4398"/>
                </a:lnTo>
                <a:lnTo>
                  <a:pt x="2646921" y="0"/>
                </a:lnTo>
                <a:close/>
              </a:path>
              <a:path w="8402320" h="113664">
                <a:moveTo>
                  <a:pt x="2905950" y="0"/>
                </a:moveTo>
                <a:lnTo>
                  <a:pt x="2884360" y="4398"/>
                </a:lnTo>
                <a:lnTo>
                  <a:pt x="2866332" y="16408"/>
                </a:lnTo>
                <a:lnTo>
                  <a:pt x="2853972" y="34247"/>
                </a:lnTo>
                <a:lnTo>
                  <a:pt x="2849384" y="56133"/>
                </a:lnTo>
                <a:lnTo>
                  <a:pt x="2849384" y="56997"/>
                </a:lnTo>
                <a:lnTo>
                  <a:pt x="2853851" y="78884"/>
                </a:lnTo>
                <a:lnTo>
                  <a:pt x="2866009" y="96723"/>
                </a:lnTo>
                <a:lnTo>
                  <a:pt x="2883996" y="108732"/>
                </a:lnTo>
                <a:lnTo>
                  <a:pt x="2905950" y="113131"/>
                </a:lnTo>
                <a:lnTo>
                  <a:pt x="2927904" y="108732"/>
                </a:lnTo>
                <a:lnTo>
                  <a:pt x="2945892" y="96723"/>
                </a:lnTo>
                <a:lnTo>
                  <a:pt x="2958049" y="78884"/>
                </a:lnTo>
                <a:lnTo>
                  <a:pt x="2962516" y="56997"/>
                </a:lnTo>
                <a:lnTo>
                  <a:pt x="2962516" y="56133"/>
                </a:lnTo>
                <a:lnTo>
                  <a:pt x="2957867" y="34247"/>
                </a:lnTo>
                <a:lnTo>
                  <a:pt x="2945406" y="16408"/>
                </a:lnTo>
                <a:lnTo>
                  <a:pt x="2927358" y="4398"/>
                </a:lnTo>
                <a:lnTo>
                  <a:pt x="2905950" y="0"/>
                </a:lnTo>
                <a:close/>
              </a:path>
              <a:path w="8402320" h="113664">
                <a:moveTo>
                  <a:pt x="3164992" y="0"/>
                </a:moveTo>
                <a:lnTo>
                  <a:pt x="3143402" y="4398"/>
                </a:lnTo>
                <a:lnTo>
                  <a:pt x="3125374" y="16408"/>
                </a:lnTo>
                <a:lnTo>
                  <a:pt x="3113014" y="34247"/>
                </a:lnTo>
                <a:lnTo>
                  <a:pt x="3108426" y="56133"/>
                </a:lnTo>
                <a:lnTo>
                  <a:pt x="3108426" y="56997"/>
                </a:lnTo>
                <a:lnTo>
                  <a:pt x="3112893" y="78884"/>
                </a:lnTo>
                <a:lnTo>
                  <a:pt x="3125050" y="96723"/>
                </a:lnTo>
                <a:lnTo>
                  <a:pt x="3143038" y="108732"/>
                </a:lnTo>
                <a:lnTo>
                  <a:pt x="3164992" y="113131"/>
                </a:lnTo>
                <a:lnTo>
                  <a:pt x="3186946" y="108732"/>
                </a:lnTo>
                <a:lnTo>
                  <a:pt x="3204933" y="96723"/>
                </a:lnTo>
                <a:lnTo>
                  <a:pt x="3217091" y="78884"/>
                </a:lnTo>
                <a:lnTo>
                  <a:pt x="3221558" y="56997"/>
                </a:lnTo>
                <a:lnTo>
                  <a:pt x="3221558" y="56133"/>
                </a:lnTo>
                <a:lnTo>
                  <a:pt x="3216909" y="34247"/>
                </a:lnTo>
                <a:lnTo>
                  <a:pt x="3204448" y="16408"/>
                </a:lnTo>
                <a:lnTo>
                  <a:pt x="3186400" y="4398"/>
                </a:lnTo>
                <a:lnTo>
                  <a:pt x="3164992" y="0"/>
                </a:lnTo>
                <a:close/>
              </a:path>
              <a:path w="8402320" h="113664">
                <a:moveTo>
                  <a:pt x="3424021" y="0"/>
                </a:moveTo>
                <a:lnTo>
                  <a:pt x="3402431" y="4398"/>
                </a:lnTo>
                <a:lnTo>
                  <a:pt x="3384403" y="16408"/>
                </a:lnTo>
                <a:lnTo>
                  <a:pt x="3372043" y="34247"/>
                </a:lnTo>
                <a:lnTo>
                  <a:pt x="3367455" y="56133"/>
                </a:lnTo>
                <a:lnTo>
                  <a:pt x="3367455" y="56997"/>
                </a:lnTo>
                <a:lnTo>
                  <a:pt x="3371922" y="78884"/>
                </a:lnTo>
                <a:lnTo>
                  <a:pt x="3384080" y="96723"/>
                </a:lnTo>
                <a:lnTo>
                  <a:pt x="3402067" y="108732"/>
                </a:lnTo>
                <a:lnTo>
                  <a:pt x="3424021" y="113131"/>
                </a:lnTo>
                <a:lnTo>
                  <a:pt x="3445975" y="108732"/>
                </a:lnTo>
                <a:lnTo>
                  <a:pt x="3463963" y="96723"/>
                </a:lnTo>
                <a:lnTo>
                  <a:pt x="3476120" y="78884"/>
                </a:lnTo>
                <a:lnTo>
                  <a:pt x="3480587" y="56997"/>
                </a:lnTo>
                <a:lnTo>
                  <a:pt x="3480587" y="56133"/>
                </a:lnTo>
                <a:lnTo>
                  <a:pt x="3475938" y="34247"/>
                </a:lnTo>
                <a:lnTo>
                  <a:pt x="3463477" y="16408"/>
                </a:lnTo>
                <a:lnTo>
                  <a:pt x="3445429" y="4398"/>
                </a:lnTo>
                <a:lnTo>
                  <a:pt x="3424021" y="0"/>
                </a:lnTo>
                <a:close/>
              </a:path>
              <a:path w="8402320" h="113664">
                <a:moveTo>
                  <a:pt x="3683063" y="0"/>
                </a:moveTo>
                <a:lnTo>
                  <a:pt x="3661473" y="4398"/>
                </a:lnTo>
                <a:lnTo>
                  <a:pt x="3643445" y="16408"/>
                </a:lnTo>
                <a:lnTo>
                  <a:pt x="3631085" y="34247"/>
                </a:lnTo>
                <a:lnTo>
                  <a:pt x="3626497" y="56133"/>
                </a:lnTo>
                <a:lnTo>
                  <a:pt x="3626497" y="56997"/>
                </a:lnTo>
                <a:lnTo>
                  <a:pt x="3630964" y="78884"/>
                </a:lnTo>
                <a:lnTo>
                  <a:pt x="3643122" y="96723"/>
                </a:lnTo>
                <a:lnTo>
                  <a:pt x="3661109" y="108732"/>
                </a:lnTo>
                <a:lnTo>
                  <a:pt x="3683063" y="113131"/>
                </a:lnTo>
                <a:lnTo>
                  <a:pt x="3705017" y="108732"/>
                </a:lnTo>
                <a:lnTo>
                  <a:pt x="3723005" y="96723"/>
                </a:lnTo>
                <a:lnTo>
                  <a:pt x="3735162" y="78884"/>
                </a:lnTo>
                <a:lnTo>
                  <a:pt x="3739629" y="56997"/>
                </a:lnTo>
                <a:lnTo>
                  <a:pt x="3739629" y="56133"/>
                </a:lnTo>
                <a:lnTo>
                  <a:pt x="3734980" y="34247"/>
                </a:lnTo>
                <a:lnTo>
                  <a:pt x="3722519" y="16408"/>
                </a:lnTo>
                <a:lnTo>
                  <a:pt x="3704471" y="4398"/>
                </a:lnTo>
                <a:lnTo>
                  <a:pt x="3683063" y="0"/>
                </a:lnTo>
                <a:close/>
              </a:path>
              <a:path w="8402320" h="113664">
                <a:moveTo>
                  <a:pt x="3942092" y="0"/>
                </a:moveTo>
                <a:lnTo>
                  <a:pt x="3920502" y="4398"/>
                </a:lnTo>
                <a:lnTo>
                  <a:pt x="3902475" y="16408"/>
                </a:lnTo>
                <a:lnTo>
                  <a:pt x="3890114" y="34247"/>
                </a:lnTo>
                <a:lnTo>
                  <a:pt x="3885526" y="56133"/>
                </a:lnTo>
                <a:lnTo>
                  <a:pt x="3885526" y="56997"/>
                </a:lnTo>
                <a:lnTo>
                  <a:pt x="3889993" y="78884"/>
                </a:lnTo>
                <a:lnTo>
                  <a:pt x="3902151" y="96723"/>
                </a:lnTo>
                <a:lnTo>
                  <a:pt x="3920138" y="108732"/>
                </a:lnTo>
                <a:lnTo>
                  <a:pt x="3942092" y="113131"/>
                </a:lnTo>
                <a:lnTo>
                  <a:pt x="3964047" y="108732"/>
                </a:lnTo>
                <a:lnTo>
                  <a:pt x="3982034" y="96723"/>
                </a:lnTo>
                <a:lnTo>
                  <a:pt x="3994192" y="78884"/>
                </a:lnTo>
                <a:lnTo>
                  <a:pt x="3998658" y="56997"/>
                </a:lnTo>
                <a:lnTo>
                  <a:pt x="3998658" y="56133"/>
                </a:lnTo>
                <a:lnTo>
                  <a:pt x="3994009" y="34247"/>
                </a:lnTo>
                <a:lnTo>
                  <a:pt x="3981548" y="16408"/>
                </a:lnTo>
                <a:lnTo>
                  <a:pt x="3963500" y="4398"/>
                </a:lnTo>
                <a:lnTo>
                  <a:pt x="3942092" y="0"/>
                </a:lnTo>
                <a:close/>
              </a:path>
              <a:path w="8402320" h="113664">
                <a:moveTo>
                  <a:pt x="4201134" y="0"/>
                </a:moveTo>
                <a:lnTo>
                  <a:pt x="4179544" y="4398"/>
                </a:lnTo>
                <a:lnTo>
                  <a:pt x="4161516" y="16408"/>
                </a:lnTo>
                <a:lnTo>
                  <a:pt x="4149156" y="34247"/>
                </a:lnTo>
                <a:lnTo>
                  <a:pt x="4144568" y="56133"/>
                </a:lnTo>
                <a:lnTo>
                  <a:pt x="4144568" y="56997"/>
                </a:lnTo>
                <a:lnTo>
                  <a:pt x="4149035" y="78884"/>
                </a:lnTo>
                <a:lnTo>
                  <a:pt x="4161193" y="96723"/>
                </a:lnTo>
                <a:lnTo>
                  <a:pt x="4179180" y="108732"/>
                </a:lnTo>
                <a:lnTo>
                  <a:pt x="4201134" y="113131"/>
                </a:lnTo>
                <a:lnTo>
                  <a:pt x="4223088" y="108732"/>
                </a:lnTo>
                <a:lnTo>
                  <a:pt x="4241076" y="96723"/>
                </a:lnTo>
                <a:lnTo>
                  <a:pt x="4253233" y="78884"/>
                </a:lnTo>
                <a:lnTo>
                  <a:pt x="4257700" y="56997"/>
                </a:lnTo>
                <a:lnTo>
                  <a:pt x="4257700" y="56133"/>
                </a:lnTo>
                <a:lnTo>
                  <a:pt x="4253051" y="34247"/>
                </a:lnTo>
                <a:lnTo>
                  <a:pt x="4240590" y="16408"/>
                </a:lnTo>
                <a:lnTo>
                  <a:pt x="4222542" y="4398"/>
                </a:lnTo>
                <a:lnTo>
                  <a:pt x="4201134" y="0"/>
                </a:lnTo>
                <a:close/>
              </a:path>
              <a:path w="8402320" h="113664">
                <a:moveTo>
                  <a:pt x="4460163" y="0"/>
                </a:moveTo>
                <a:lnTo>
                  <a:pt x="4438573" y="4398"/>
                </a:lnTo>
                <a:lnTo>
                  <a:pt x="4420546" y="16408"/>
                </a:lnTo>
                <a:lnTo>
                  <a:pt x="4408185" y="34247"/>
                </a:lnTo>
                <a:lnTo>
                  <a:pt x="4403598" y="56133"/>
                </a:lnTo>
                <a:lnTo>
                  <a:pt x="4403598" y="56997"/>
                </a:lnTo>
                <a:lnTo>
                  <a:pt x="4408064" y="78884"/>
                </a:lnTo>
                <a:lnTo>
                  <a:pt x="4420222" y="96723"/>
                </a:lnTo>
                <a:lnTo>
                  <a:pt x="4438209" y="108732"/>
                </a:lnTo>
                <a:lnTo>
                  <a:pt x="4460163" y="113131"/>
                </a:lnTo>
                <a:lnTo>
                  <a:pt x="4482118" y="108732"/>
                </a:lnTo>
                <a:lnTo>
                  <a:pt x="4500105" y="96723"/>
                </a:lnTo>
                <a:lnTo>
                  <a:pt x="4512263" y="78884"/>
                </a:lnTo>
                <a:lnTo>
                  <a:pt x="4516729" y="56997"/>
                </a:lnTo>
                <a:lnTo>
                  <a:pt x="4516729" y="56133"/>
                </a:lnTo>
                <a:lnTo>
                  <a:pt x="4512081" y="34247"/>
                </a:lnTo>
                <a:lnTo>
                  <a:pt x="4499619" y="16408"/>
                </a:lnTo>
                <a:lnTo>
                  <a:pt x="4481571" y="4398"/>
                </a:lnTo>
                <a:lnTo>
                  <a:pt x="4460163" y="0"/>
                </a:lnTo>
                <a:close/>
              </a:path>
              <a:path w="8402320" h="113664">
                <a:moveTo>
                  <a:pt x="4719205" y="0"/>
                </a:moveTo>
                <a:lnTo>
                  <a:pt x="4697615" y="4398"/>
                </a:lnTo>
                <a:lnTo>
                  <a:pt x="4679588" y="16408"/>
                </a:lnTo>
                <a:lnTo>
                  <a:pt x="4667227" y="34247"/>
                </a:lnTo>
                <a:lnTo>
                  <a:pt x="4662639" y="56133"/>
                </a:lnTo>
                <a:lnTo>
                  <a:pt x="4662639" y="56997"/>
                </a:lnTo>
                <a:lnTo>
                  <a:pt x="4667106" y="78884"/>
                </a:lnTo>
                <a:lnTo>
                  <a:pt x="4679264" y="96723"/>
                </a:lnTo>
                <a:lnTo>
                  <a:pt x="4697251" y="108732"/>
                </a:lnTo>
                <a:lnTo>
                  <a:pt x="4719205" y="113131"/>
                </a:lnTo>
                <a:lnTo>
                  <a:pt x="4741160" y="108732"/>
                </a:lnTo>
                <a:lnTo>
                  <a:pt x="4759147" y="96723"/>
                </a:lnTo>
                <a:lnTo>
                  <a:pt x="4771305" y="78884"/>
                </a:lnTo>
                <a:lnTo>
                  <a:pt x="4775771" y="56997"/>
                </a:lnTo>
                <a:lnTo>
                  <a:pt x="4775771" y="56133"/>
                </a:lnTo>
                <a:lnTo>
                  <a:pt x="4771122" y="34247"/>
                </a:lnTo>
                <a:lnTo>
                  <a:pt x="4758661" y="16408"/>
                </a:lnTo>
                <a:lnTo>
                  <a:pt x="4740613" y="4398"/>
                </a:lnTo>
                <a:lnTo>
                  <a:pt x="4719205" y="0"/>
                </a:lnTo>
                <a:close/>
              </a:path>
              <a:path w="8402320" h="113664">
                <a:moveTo>
                  <a:pt x="4978234" y="0"/>
                </a:moveTo>
                <a:lnTo>
                  <a:pt x="4956644" y="4398"/>
                </a:lnTo>
                <a:lnTo>
                  <a:pt x="4938617" y="16408"/>
                </a:lnTo>
                <a:lnTo>
                  <a:pt x="4926256" y="34247"/>
                </a:lnTo>
                <a:lnTo>
                  <a:pt x="4921669" y="56133"/>
                </a:lnTo>
                <a:lnTo>
                  <a:pt x="4921669" y="56997"/>
                </a:lnTo>
                <a:lnTo>
                  <a:pt x="4926135" y="78884"/>
                </a:lnTo>
                <a:lnTo>
                  <a:pt x="4938293" y="96723"/>
                </a:lnTo>
                <a:lnTo>
                  <a:pt x="4956280" y="108732"/>
                </a:lnTo>
                <a:lnTo>
                  <a:pt x="4978234" y="113131"/>
                </a:lnTo>
                <a:lnTo>
                  <a:pt x="5000189" y="108732"/>
                </a:lnTo>
                <a:lnTo>
                  <a:pt x="5018176" y="96723"/>
                </a:lnTo>
                <a:lnTo>
                  <a:pt x="5030334" y="78884"/>
                </a:lnTo>
                <a:lnTo>
                  <a:pt x="5034800" y="56997"/>
                </a:lnTo>
                <a:lnTo>
                  <a:pt x="5034800" y="56133"/>
                </a:lnTo>
                <a:lnTo>
                  <a:pt x="5030152" y="34247"/>
                </a:lnTo>
                <a:lnTo>
                  <a:pt x="5017690" y="16408"/>
                </a:lnTo>
                <a:lnTo>
                  <a:pt x="4999642" y="4398"/>
                </a:lnTo>
                <a:lnTo>
                  <a:pt x="4978234" y="0"/>
                </a:lnTo>
                <a:close/>
              </a:path>
              <a:path w="8402320" h="113664">
                <a:moveTo>
                  <a:pt x="5237276" y="0"/>
                </a:moveTo>
                <a:lnTo>
                  <a:pt x="5215686" y="4398"/>
                </a:lnTo>
                <a:lnTo>
                  <a:pt x="5197659" y="16408"/>
                </a:lnTo>
                <a:lnTo>
                  <a:pt x="5185298" y="34247"/>
                </a:lnTo>
                <a:lnTo>
                  <a:pt x="5180711" y="56133"/>
                </a:lnTo>
                <a:lnTo>
                  <a:pt x="5180711" y="56997"/>
                </a:lnTo>
                <a:lnTo>
                  <a:pt x="5185177" y="78884"/>
                </a:lnTo>
                <a:lnTo>
                  <a:pt x="5197335" y="96723"/>
                </a:lnTo>
                <a:lnTo>
                  <a:pt x="5215322" y="108732"/>
                </a:lnTo>
                <a:lnTo>
                  <a:pt x="5237276" y="113131"/>
                </a:lnTo>
                <a:lnTo>
                  <a:pt x="5259231" y="108732"/>
                </a:lnTo>
                <a:lnTo>
                  <a:pt x="5277218" y="96723"/>
                </a:lnTo>
                <a:lnTo>
                  <a:pt x="5289376" y="78884"/>
                </a:lnTo>
                <a:lnTo>
                  <a:pt x="5293842" y="56997"/>
                </a:lnTo>
                <a:lnTo>
                  <a:pt x="5293842" y="56133"/>
                </a:lnTo>
                <a:lnTo>
                  <a:pt x="5289194" y="34247"/>
                </a:lnTo>
                <a:lnTo>
                  <a:pt x="5276732" y="16408"/>
                </a:lnTo>
                <a:lnTo>
                  <a:pt x="5258684" y="4398"/>
                </a:lnTo>
                <a:lnTo>
                  <a:pt x="5237276" y="0"/>
                </a:lnTo>
                <a:close/>
              </a:path>
              <a:path w="8402320" h="113664">
                <a:moveTo>
                  <a:pt x="5496306" y="0"/>
                </a:moveTo>
                <a:lnTo>
                  <a:pt x="5474716" y="4398"/>
                </a:lnTo>
                <a:lnTo>
                  <a:pt x="5456688" y="16408"/>
                </a:lnTo>
                <a:lnTo>
                  <a:pt x="5444328" y="34247"/>
                </a:lnTo>
                <a:lnTo>
                  <a:pt x="5439740" y="56133"/>
                </a:lnTo>
                <a:lnTo>
                  <a:pt x="5439740" y="56997"/>
                </a:lnTo>
                <a:lnTo>
                  <a:pt x="5444206" y="78884"/>
                </a:lnTo>
                <a:lnTo>
                  <a:pt x="5456364" y="96723"/>
                </a:lnTo>
                <a:lnTo>
                  <a:pt x="5474351" y="108732"/>
                </a:lnTo>
                <a:lnTo>
                  <a:pt x="5496306" y="113131"/>
                </a:lnTo>
                <a:lnTo>
                  <a:pt x="5518260" y="108732"/>
                </a:lnTo>
                <a:lnTo>
                  <a:pt x="5536247" y="96723"/>
                </a:lnTo>
                <a:lnTo>
                  <a:pt x="5548405" y="78884"/>
                </a:lnTo>
                <a:lnTo>
                  <a:pt x="5552871" y="56997"/>
                </a:lnTo>
                <a:lnTo>
                  <a:pt x="5552871" y="56133"/>
                </a:lnTo>
                <a:lnTo>
                  <a:pt x="5548223" y="34247"/>
                </a:lnTo>
                <a:lnTo>
                  <a:pt x="5535761" y="16408"/>
                </a:lnTo>
                <a:lnTo>
                  <a:pt x="5517713" y="4398"/>
                </a:lnTo>
                <a:lnTo>
                  <a:pt x="5496306" y="0"/>
                </a:lnTo>
                <a:close/>
              </a:path>
              <a:path w="8402320" h="113664">
                <a:moveTo>
                  <a:pt x="5755347" y="0"/>
                </a:moveTo>
                <a:lnTo>
                  <a:pt x="5733757" y="4398"/>
                </a:lnTo>
                <a:lnTo>
                  <a:pt x="5715730" y="16408"/>
                </a:lnTo>
                <a:lnTo>
                  <a:pt x="5703369" y="34247"/>
                </a:lnTo>
                <a:lnTo>
                  <a:pt x="5698782" y="56133"/>
                </a:lnTo>
                <a:lnTo>
                  <a:pt x="5698782" y="56997"/>
                </a:lnTo>
                <a:lnTo>
                  <a:pt x="5703248" y="78884"/>
                </a:lnTo>
                <a:lnTo>
                  <a:pt x="5715406" y="96723"/>
                </a:lnTo>
                <a:lnTo>
                  <a:pt x="5733393" y="108732"/>
                </a:lnTo>
                <a:lnTo>
                  <a:pt x="5755347" y="113131"/>
                </a:lnTo>
                <a:lnTo>
                  <a:pt x="5777302" y="108732"/>
                </a:lnTo>
                <a:lnTo>
                  <a:pt x="5795289" y="96723"/>
                </a:lnTo>
                <a:lnTo>
                  <a:pt x="5807447" y="78884"/>
                </a:lnTo>
                <a:lnTo>
                  <a:pt x="5811913" y="56997"/>
                </a:lnTo>
                <a:lnTo>
                  <a:pt x="5811913" y="56133"/>
                </a:lnTo>
                <a:lnTo>
                  <a:pt x="5807265" y="34247"/>
                </a:lnTo>
                <a:lnTo>
                  <a:pt x="5794803" y="16408"/>
                </a:lnTo>
                <a:lnTo>
                  <a:pt x="5776755" y="4398"/>
                </a:lnTo>
                <a:lnTo>
                  <a:pt x="5755347" y="0"/>
                </a:lnTo>
                <a:close/>
              </a:path>
              <a:path w="8402320" h="113664">
                <a:moveTo>
                  <a:pt x="6014377" y="0"/>
                </a:moveTo>
                <a:lnTo>
                  <a:pt x="5992787" y="4398"/>
                </a:lnTo>
                <a:lnTo>
                  <a:pt x="5974759" y="16408"/>
                </a:lnTo>
                <a:lnTo>
                  <a:pt x="5962399" y="34247"/>
                </a:lnTo>
                <a:lnTo>
                  <a:pt x="5957811" y="56133"/>
                </a:lnTo>
                <a:lnTo>
                  <a:pt x="5957811" y="56997"/>
                </a:lnTo>
                <a:lnTo>
                  <a:pt x="5962277" y="78884"/>
                </a:lnTo>
                <a:lnTo>
                  <a:pt x="5974435" y="96723"/>
                </a:lnTo>
                <a:lnTo>
                  <a:pt x="5992422" y="108732"/>
                </a:lnTo>
                <a:lnTo>
                  <a:pt x="6014377" y="113131"/>
                </a:lnTo>
                <a:lnTo>
                  <a:pt x="6036331" y="108732"/>
                </a:lnTo>
                <a:lnTo>
                  <a:pt x="6054318" y="96723"/>
                </a:lnTo>
                <a:lnTo>
                  <a:pt x="6066476" y="78884"/>
                </a:lnTo>
                <a:lnTo>
                  <a:pt x="6070942" y="56997"/>
                </a:lnTo>
                <a:lnTo>
                  <a:pt x="6070942" y="56133"/>
                </a:lnTo>
                <a:lnTo>
                  <a:pt x="6066294" y="34247"/>
                </a:lnTo>
                <a:lnTo>
                  <a:pt x="6053832" y="16408"/>
                </a:lnTo>
                <a:lnTo>
                  <a:pt x="6035784" y="4398"/>
                </a:lnTo>
                <a:lnTo>
                  <a:pt x="6014377" y="0"/>
                </a:lnTo>
                <a:close/>
              </a:path>
              <a:path w="8402320" h="113664">
                <a:moveTo>
                  <a:pt x="6273419" y="0"/>
                </a:moveTo>
                <a:lnTo>
                  <a:pt x="6251829" y="4398"/>
                </a:lnTo>
                <a:lnTo>
                  <a:pt x="6233801" y="16408"/>
                </a:lnTo>
                <a:lnTo>
                  <a:pt x="6221441" y="34247"/>
                </a:lnTo>
                <a:lnTo>
                  <a:pt x="6216853" y="56133"/>
                </a:lnTo>
                <a:lnTo>
                  <a:pt x="6216853" y="56997"/>
                </a:lnTo>
                <a:lnTo>
                  <a:pt x="6221319" y="78884"/>
                </a:lnTo>
                <a:lnTo>
                  <a:pt x="6233477" y="96723"/>
                </a:lnTo>
                <a:lnTo>
                  <a:pt x="6251464" y="108732"/>
                </a:lnTo>
                <a:lnTo>
                  <a:pt x="6273419" y="113131"/>
                </a:lnTo>
                <a:lnTo>
                  <a:pt x="6295373" y="108732"/>
                </a:lnTo>
                <a:lnTo>
                  <a:pt x="6313360" y="96723"/>
                </a:lnTo>
                <a:lnTo>
                  <a:pt x="6325518" y="78884"/>
                </a:lnTo>
                <a:lnTo>
                  <a:pt x="6329984" y="56997"/>
                </a:lnTo>
                <a:lnTo>
                  <a:pt x="6329984" y="56133"/>
                </a:lnTo>
                <a:lnTo>
                  <a:pt x="6325336" y="34247"/>
                </a:lnTo>
                <a:lnTo>
                  <a:pt x="6312874" y="16408"/>
                </a:lnTo>
                <a:lnTo>
                  <a:pt x="6294826" y="4398"/>
                </a:lnTo>
                <a:lnTo>
                  <a:pt x="6273419" y="0"/>
                </a:lnTo>
                <a:close/>
              </a:path>
              <a:path w="8402320" h="113664">
                <a:moveTo>
                  <a:pt x="6532448" y="0"/>
                </a:moveTo>
                <a:lnTo>
                  <a:pt x="6510858" y="4398"/>
                </a:lnTo>
                <a:lnTo>
                  <a:pt x="6492830" y="16408"/>
                </a:lnTo>
                <a:lnTo>
                  <a:pt x="6480470" y="34247"/>
                </a:lnTo>
                <a:lnTo>
                  <a:pt x="6475882" y="56133"/>
                </a:lnTo>
                <a:lnTo>
                  <a:pt x="6475882" y="56997"/>
                </a:lnTo>
                <a:lnTo>
                  <a:pt x="6480348" y="78884"/>
                </a:lnTo>
                <a:lnTo>
                  <a:pt x="6492506" y="96723"/>
                </a:lnTo>
                <a:lnTo>
                  <a:pt x="6510493" y="108732"/>
                </a:lnTo>
                <a:lnTo>
                  <a:pt x="6532448" y="113131"/>
                </a:lnTo>
                <a:lnTo>
                  <a:pt x="6554402" y="108732"/>
                </a:lnTo>
                <a:lnTo>
                  <a:pt x="6572389" y="96723"/>
                </a:lnTo>
                <a:lnTo>
                  <a:pt x="6584547" y="78884"/>
                </a:lnTo>
                <a:lnTo>
                  <a:pt x="6589013" y="56997"/>
                </a:lnTo>
                <a:lnTo>
                  <a:pt x="6589013" y="56133"/>
                </a:lnTo>
                <a:lnTo>
                  <a:pt x="6584365" y="34247"/>
                </a:lnTo>
                <a:lnTo>
                  <a:pt x="6571903" y="16408"/>
                </a:lnTo>
                <a:lnTo>
                  <a:pt x="6553856" y="4398"/>
                </a:lnTo>
                <a:lnTo>
                  <a:pt x="6532448" y="0"/>
                </a:lnTo>
                <a:close/>
              </a:path>
              <a:path w="8402320" h="113664">
                <a:moveTo>
                  <a:pt x="6791490" y="0"/>
                </a:moveTo>
                <a:lnTo>
                  <a:pt x="6769900" y="4398"/>
                </a:lnTo>
                <a:lnTo>
                  <a:pt x="6751872" y="16408"/>
                </a:lnTo>
                <a:lnTo>
                  <a:pt x="6739512" y="34247"/>
                </a:lnTo>
                <a:lnTo>
                  <a:pt x="6734924" y="56133"/>
                </a:lnTo>
                <a:lnTo>
                  <a:pt x="6734924" y="56997"/>
                </a:lnTo>
                <a:lnTo>
                  <a:pt x="6739390" y="78884"/>
                </a:lnTo>
                <a:lnTo>
                  <a:pt x="6751548" y="96723"/>
                </a:lnTo>
                <a:lnTo>
                  <a:pt x="6769535" y="108732"/>
                </a:lnTo>
                <a:lnTo>
                  <a:pt x="6791490" y="113131"/>
                </a:lnTo>
                <a:lnTo>
                  <a:pt x="6813444" y="108732"/>
                </a:lnTo>
                <a:lnTo>
                  <a:pt x="6831431" y="96723"/>
                </a:lnTo>
                <a:lnTo>
                  <a:pt x="6843589" y="78884"/>
                </a:lnTo>
                <a:lnTo>
                  <a:pt x="6848055" y="56997"/>
                </a:lnTo>
                <a:lnTo>
                  <a:pt x="6848055" y="56133"/>
                </a:lnTo>
                <a:lnTo>
                  <a:pt x="6843407" y="34247"/>
                </a:lnTo>
                <a:lnTo>
                  <a:pt x="6830945" y="16408"/>
                </a:lnTo>
                <a:lnTo>
                  <a:pt x="6812897" y="4398"/>
                </a:lnTo>
                <a:lnTo>
                  <a:pt x="6791490" y="0"/>
                </a:lnTo>
                <a:close/>
              </a:path>
              <a:path w="8402320" h="113664">
                <a:moveTo>
                  <a:pt x="7050519" y="0"/>
                </a:moveTo>
                <a:lnTo>
                  <a:pt x="7028929" y="4398"/>
                </a:lnTo>
                <a:lnTo>
                  <a:pt x="7010901" y="16408"/>
                </a:lnTo>
                <a:lnTo>
                  <a:pt x="6998541" y="34247"/>
                </a:lnTo>
                <a:lnTo>
                  <a:pt x="6993953" y="56133"/>
                </a:lnTo>
                <a:lnTo>
                  <a:pt x="6993953" y="56997"/>
                </a:lnTo>
                <a:lnTo>
                  <a:pt x="6998419" y="78884"/>
                </a:lnTo>
                <a:lnTo>
                  <a:pt x="7010577" y="96723"/>
                </a:lnTo>
                <a:lnTo>
                  <a:pt x="7028564" y="108732"/>
                </a:lnTo>
                <a:lnTo>
                  <a:pt x="7050519" y="113131"/>
                </a:lnTo>
                <a:lnTo>
                  <a:pt x="7072473" y="108732"/>
                </a:lnTo>
                <a:lnTo>
                  <a:pt x="7090460" y="96723"/>
                </a:lnTo>
                <a:lnTo>
                  <a:pt x="7102618" y="78884"/>
                </a:lnTo>
                <a:lnTo>
                  <a:pt x="7107085" y="56997"/>
                </a:lnTo>
                <a:lnTo>
                  <a:pt x="7107085" y="56133"/>
                </a:lnTo>
                <a:lnTo>
                  <a:pt x="7102436" y="34247"/>
                </a:lnTo>
                <a:lnTo>
                  <a:pt x="7089975" y="16408"/>
                </a:lnTo>
                <a:lnTo>
                  <a:pt x="7071927" y="4398"/>
                </a:lnTo>
                <a:lnTo>
                  <a:pt x="7050519" y="0"/>
                </a:lnTo>
                <a:close/>
              </a:path>
              <a:path w="8402320" h="113664">
                <a:moveTo>
                  <a:pt x="7309561" y="0"/>
                </a:moveTo>
                <a:lnTo>
                  <a:pt x="7287971" y="4398"/>
                </a:lnTo>
                <a:lnTo>
                  <a:pt x="7269943" y="16408"/>
                </a:lnTo>
                <a:lnTo>
                  <a:pt x="7257583" y="34247"/>
                </a:lnTo>
                <a:lnTo>
                  <a:pt x="7252995" y="56133"/>
                </a:lnTo>
                <a:lnTo>
                  <a:pt x="7252995" y="56997"/>
                </a:lnTo>
                <a:lnTo>
                  <a:pt x="7257461" y="78884"/>
                </a:lnTo>
                <a:lnTo>
                  <a:pt x="7269619" y="96723"/>
                </a:lnTo>
                <a:lnTo>
                  <a:pt x="7287606" y="108732"/>
                </a:lnTo>
                <a:lnTo>
                  <a:pt x="7309561" y="113131"/>
                </a:lnTo>
                <a:lnTo>
                  <a:pt x="7331515" y="108732"/>
                </a:lnTo>
                <a:lnTo>
                  <a:pt x="7349502" y="96723"/>
                </a:lnTo>
                <a:lnTo>
                  <a:pt x="7361660" y="78884"/>
                </a:lnTo>
                <a:lnTo>
                  <a:pt x="7366127" y="56997"/>
                </a:lnTo>
                <a:lnTo>
                  <a:pt x="7366127" y="56133"/>
                </a:lnTo>
                <a:lnTo>
                  <a:pt x="7361478" y="34247"/>
                </a:lnTo>
                <a:lnTo>
                  <a:pt x="7349016" y="16408"/>
                </a:lnTo>
                <a:lnTo>
                  <a:pt x="7330969" y="4398"/>
                </a:lnTo>
                <a:lnTo>
                  <a:pt x="7309561" y="0"/>
                </a:lnTo>
                <a:close/>
              </a:path>
              <a:path w="8402320" h="113664">
                <a:moveTo>
                  <a:pt x="7568590" y="0"/>
                </a:moveTo>
                <a:lnTo>
                  <a:pt x="7547000" y="4398"/>
                </a:lnTo>
                <a:lnTo>
                  <a:pt x="7528972" y="16408"/>
                </a:lnTo>
                <a:lnTo>
                  <a:pt x="7516612" y="34247"/>
                </a:lnTo>
                <a:lnTo>
                  <a:pt x="7512024" y="56133"/>
                </a:lnTo>
                <a:lnTo>
                  <a:pt x="7512024" y="56997"/>
                </a:lnTo>
                <a:lnTo>
                  <a:pt x="7516491" y="78884"/>
                </a:lnTo>
                <a:lnTo>
                  <a:pt x="7528648" y="96723"/>
                </a:lnTo>
                <a:lnTo>
                  <a:pt x="7546636" y="108732"/>
                </a:lnTo>
                <a:lnTo>
                  <a:pt x="7568590" y="113131"/>
                </a:lnTo>
                <a:lnTo>
                  <a:pt x="7590544" y="108732"/>
                </a:lnTo>
                <a:lnTo>
                  <a:pt x="7608531" y="96723"/>
                </a:lnTo>
                <a:lnTo>
                  <a:pt x="7620689" y="78884"/>
                </a:lnTo>
                <a:lnTo>
                  <a:pt x="7625156" y="56997"/>
                </a:lnTo>
                <a:lnTo>
                  <a:pt x="7625156" y="56133"/>
                </a:lnTo>
                <a:lnTo>
                  <a:pt x="7620507" y="34247"/>
                </a:lnTo>
                <a:lnTo>
                  <a:pt x="7608046" y="16408"/>
                </a:lnTo>
                <a:lnTo>
                  <a:pt x="7589998" y="4398"/>
                </a:lnTo>
                <a:lnTo>
                  <a:pt x="7568590" y="0"/>
                </a:lnTo>
                <a:close/>
              </a:path>
              <a:path w="8402320" h="113664">
                <a:moveTo>
                  <a:pt x="7827632" y="0"/>
                </a:moveTo>
                <a:lnTo>
                  <a:pt x="7806042" y="4398"/>
                </a:lnTo>
                <a:lnTo>
                  <a:pt x="7788014" y="16408"/>
                </a:lnTo>
                <a:lnTo>
                  <a:pt x="7775654" y="34247"/>
                </a:lnTo>
                <a:lnTo>
                  <a:pt x="7771066" y="56133"/>
                </a:lnTo>
                <a:lnTo>
                  <a:pt x="7771066" y="56997"/>
                </a:lnTo>
                <a:lnTo>
                  <a:pt x="7775532" y="78884"/>
                </a:lnTo>
                <a:lnTo>
                  <a:pt x="7787690" y="96723"/>
                </a:lnTo>
                <a:lnTo>
                  <a:pt x="7805677" y="108732"/>
                </a:lnTo>
                <a:lnTo>
                  <a:pt x="7827632" y="113131"/>
                </a:lnTo>
                <a:lnTo>
                  <a:pt x="7849586" y="108732"/>
                </a:lnTo>
                <a:lnTo>
                  <a:pt x="7867573" y="96723"/>
                </a:lnTo>
                <a:lnTo>
                  <a:pt x="7879731" y="78884"/>
                </a:lnTo>
                <a:lnTo>
                  <a:pt x="7884198" y="56997"/>
                </a:lnTo>
                <a:lnTo>
                  <a:pt x="7884198" y="56133"/>
                </a:lnTo>
                <a:lnTo>
                  <a:pt x="7879549" y="34247"/>
                </a:lnTo>
                <a:lnTo>
                  <a:pt x="7867088" y="16408"/>
                </a:lnTo>
                <a:lnTo>
                  <a:pt x="7849040" y="4398"/>
                </a:lnTo>
                <a:lnTo>
                  <a:pt x="7827632" y="0"/>
                </a:lnTo>
                <a:close/>
              </a:path>
              <a:path w="8402320" h="113664">
                <a:moveTo>
                  <a:pt x="8086661" y="0"/>
                </a:moveTo>
                <a:lnTo>
                  <a:pt x="8065071" y="4398"/>
                </a:lnTo>
                <a:lnTo>
                  <a:pt x="8047043" y="16408"/>
                </a:lnTo>
                <a:lnTo>
                  <a:pt x="8034683" y="34247"/>
                </a:lnTo>
                <a:lnTo>
                  <a:pt x="8030095" y="56133"/>
                </a:lnTo>
                <a:lnTo>
                  <a:pt x="8030095" y="56997"/>
                </a:lnTo>
                <a:lnTo>
                  <a:pt x="8034562" y="78884"/>
                </a:lnTo>
                <a:lnTo>
                  <a:pt x="8046719" y="96723"/>
                </a:lnTo>
                <a:lnTo>
                  <a:pt x="8064707" y="108732"/>
                </a:lnTo>
                <a:lnTo>
                  <a:pt x="8086661" y="113131"/>
                </a:lnTo>
                <a:lnTo>
                  <a:pt x="8108615" y="108732"/>
                </a:lnTo>
                <a:lnTo>
                  <a:pt x="8126603" y="96723"/>
                </a:lnTo>
                <a:lnTo>
                  <a:pt x="8138760" y="78884"/>
                </a:lnTo>
                <a:lnTo>
                  <a:pt x="8143227" y="56997"/>
                </a:lnTo>
                <a:lnTo>
                  <a:pt x="8143227" y="56133"/>
                </a:lnTo>
                <a:lnTo>
                  <a:pt x="8138578" y="34247"/>
                </a:lnTo>
                <a:lnTo>
                  <a:pt x="8126117" y="16408"/>
                </a:lnTo>
                <a:lnTo>
                  <a:pt x="8108069" y="4398"/>
                </a:lnTo>
                <a:lnTo>
                  <a:pt x="8086661" y="0"/>
                </a:lnTo>
                <a:close/>
              </a:path>
              <a:path w="8402320" h="113664">
                <a:moveTo>
                  <a:pt x="8345703" y="0"/>
                </a:moveTo>
                <a:lnTo>
                  <a:pt x="8324113" y="4398"/>
                </a:lnTo>
                <a:lnTo>
                  <a:pt x="8306085" y="16408"/>
                </a:lnTo>
                <a:lnTo>
                  <a:pt x="8293725" y="34247"/>
                </a:lnTo>
                <a:lnTo>
                  <a:pt x="8289137" y="56133"/>
                </a:lnTo>
                <a:lnTo>
                  <a:pt x="8289137" y="56997"/>
                </a:lnTo>
                <a:lnTo>
                  <a:pt x="8293604" y="78884"/>
                </a:lnTo>
                <a:lnTo>
                  <a:pt x="8305761" y="96723"/>
                </a:lnTo>
                <a:lnTo>
                  <a:pt x="8323749" y="108732"/>
                </a:lnTo>
                <a:lnTo>
                  <a:pt x="8345703" y="113131"/>
                </a:lnTo>
                <a:lnTo>
                  <a:pt x="8367657" y="108732"/>
                </a:lnTo>
                <a:lnTo>
                  <a:pt x="8385644" y="96723"/>
                </a:lnTo>
                <a:lnTo>
                  <a:pt x="8397802" y="78884"/>
                </a:lnTo>
                <a:lnTo>
                  <a:pt x="8402269" y="56997"/>
                </a:lnTo>
                <a:lnTo>
                  <a:pt x="8402269" y="56133"/>
                </a:lnTo>
                <a:lnTo>
                  <a:pt x="8397620" y="34247"/>
                </a:lnTo>
                <a:lnTo>
                  <a:pt x="8385159" y="16408"/>
                </a:lnTo>
                <a:lnTo>
                  <a:pt x="8367111" y="4398"/>
                </a:lnTo>
                <a:lnTo>
                  <a:pt x="8345703" y="0"/>
                </a:lnTo>
                <a:close/>
              </a:path>
            </a:pathLst>
          </a:custGeom>
          <a:solidFill>
            <a:srgbClr val="E2E3E4"/>
          </a:solidFill>
        </p:spPr>
        <p:txBody>
          <a:bodyPr wrap="square" lIns="0" tIns="0" rIns="0" bIns="0" rtlCol="0"/>
          <a:lstStyle/>
          <a:p>
            <a:endParaRPr sz="1800"/>
          </a:p>
        </p:txBody>
      </p:sp>
      <p:sp>
        <p:nvSpPr>
          <p:cNvPr id="11" name="object 3"/>
          <p:cNvSpPr/>
          <p:nvPr/>
        </p:nvSpPr>
        <p:spPr>
          <a:xfrm>
            <a:off x="494490" y="6143980"/>
            <a:ext cx="11203093" cy="113664"/>
          </a:xfrm>
          <a:custGeom>
            <a:avLst/>
            <a:gdLst/>
            <a:ahLst/>
            <a:cxnLst/>
            <a:rect l="l" t="t" r="r" b="b"/>
            <a:pathLst>
              <a:path w="8402320" h="113664">
                <a:moveTo>
                  <a:pt x="56565" y="0"/>
                </a:moveTo>
                <a:lnTo>
                  <a:pt x="34975" y="4398"/>
                </a:lnTo>
                <a:lnTo>
                  <a:pt x="16948" y="16408"/>
                </a:lnTo>
                <a:lnTo>
                  <a:pt x="4587" y="34247"/>
                </a:lnTo>
                <a:lnTo>
                  <a:pt x="0" y="56133"/>
                </a:lnTo>
                <a:lnTo>
                  <a:pt x="0" y="56997"/>
                </a:lnTo>
                <a:lnTo>
                  <a:pt x="4466" y="78884"/>
                </a:lnTo>
                <a:lnTo>
                  <a:pt x="16624" y="96723"/>
                </a:lnTo>
                <a:lnTo>
                  <a:pt x="34611" y="108732"/>
                </a:lnTo>
                <a:lnTo>
                  <a:pt x="56565" y="113131"/>
                </a:lnTo>
                <a:lnTo>
                  <a:pt x="78520" y="108732"/>
                </a:lnTo>
                <a:lnTo>
                  <a:pt x="96507" y="96723"/>
                </a:lnTo>
                <a:lnTo>
                  <a:pt x="108665" y="78884"/>
                </a:lnTo>
                <a:lnTo>
                  <a:pt x="113131" y="56997"/>
                </a:lnTo>
                <a:lnTo>
                  <a:pt x="113131" y="56133"/>
                </a:lnTo>
                <a:lnTo>
                  <a:pt x="108483" y="34247"/>
                </a:lnTo>
                <a:lnTo>
                  <a:pt x="96021" y="16408"/>
                </a:lnTo>
                <a:lnTo>
                  <a:pt x="77973" y="4398"/>
                </a:lnTo>
                <a:lnTo>
                  <a:pt x="56565" y="0"/>
                </a:lnTo>
                <a:close/>
              </a:path>
              <a:path w="8402320" h="113664">
                <a:moveTo>
                  <a:pt x="315595" y="0"/>
                </a:moveTo>
                <a:lnTo>
                  <a:pt x="294005" y="4398"/>
                </a:lnTo>
                <a:lnTo>
                  <a:pt x="275977" y="16408"/>
                </a:lnTo>
                <a:lnTo>
                  <a:pt x="263617" y="34247"/>
                </a:lnTo>
                <a:lnTo>
                  <a:pt x="259029" y="56133"/>
                </a:lnTo>
                <a:lnTo>
                  <a:pt x="259029" y="56997"/>
                </a:lnTo>
                <a:lnTo>
                  <a:pt x="263495" y="78884"/>
                </a:lnTo>
                <a:lnTo>
                  <a:pt x="275653" y="96723"/>
                </a:lnTo>
                <a:lnTo>
                  <a:pt x="293640" y="108732"/>
                </a:lnTo>
                <a:lnTo>
                  <a:pt x="315595" y="113131"/>
                </a:lnTo>
                <a:lnTo>
                  <a:pt x="337549" y="108732"/>
                </a:lnTo>
                <a:lnTo>
                  <a:pt x="355536" y="96723"/>
                </a:lnTo>
                <a:lnTo>
                  <a:pt x="367694" y="78884"/>
                </a:lnTo>
                <a:lnTo>
                  <a:pt x="372160" y="56997"/>
                </a:lnTo>
                <a:lnTo>
                  <a:pt x="372160" y="56133"/>
                </a:lnTo>
                <a:lnTo>
                  <a:pt x="367512" y="34247"/>
                </a:lnTo>
                <a:lnTo>
                  <a:pt x="355050" y="16408"/>
                </a:lnTo>
                <a:lnTo>
                  <a:pt x="337002" y="4398"/>
                </a:lnTo>
                <a:lnTo>
                  <a:pt x="315595" y="0"/>
                </a:lnTo>
                <a:close/>
              </a:path>
              <a:path w="8402320" h="113664">
                <a:moveTo>
                  <a:pt x="574636" y="0"/>
                </a:moveTo>
                <a:lnTo>
                  <a:pt x="553046" y="4398"/>
                </a:lnTo>
                <a:lnTo>
                  <a:pt x="535019" y="16408"/>
                </a:lnTo>
                <a:lnTo>
                  <a:pt x="522658" y="34247"/>
                </a:lnTo>
                <a:lnTo>
                  <a:pt x="518071" y="56133"/>
                </a:lnTo>
                <a:lnTo>
                  <a:pt x="518071" y="56997"/>
                </a:lnTo>
                <a:lnTo>
                  <a:pt x="522537" y="78884"/>
                </a:lnTo>
                <a:lnTo>
                  <a:pt x="534695" y="96723"/>
                </a:lnTo>
                <a:lnTo>
                  <a:pt x="552682" y="108732"/>
                </a:lnTo>
                <a:lnTo>
                  <a:pt x="574636" y="113131"/>
                </a:lnTo>
                <a:lnTo>
                  <a:pt x="596591" y="108732"/>
                </a:lnTo>
                <a:lnTo>
                  <a:pt x="614578" y="96723"/>
                </a:lnTo>
                <a:lnTo>
                  <a:pt x="626736" y="78884"/>
                </a:lnTo>
                <a:lnTo>
                  <a:pt x="631202" y="56997"/>
                </a:lnTo>
                <a:lnTo>
                  <a:pt x="631202" y="56133"/>
                </a:lnTo>
                <a:lnTo>
                  <a:pt x="626554" y="34247"/>
                </a:lnTo>
                <a:lnTo>
                  <a:pt x="614092" y="16408"/>
                </a:lnTo>
                <a:lnTo>
                  <a:pt x="596044" y="4398"/>
                </a:lnTo>
                <a:lnTo>
                  <a:pt x="574636" y="0"/>
                </a:lnTo>
                <a:close/>
              </a:path>
              <a:path w="8402320" h="113664">
                <a:moveTo>
                  <a:pt x="833666" y="0"/>
                </a:moveTo>
                <a:lnTo>
                  <a:pt x="812076" y="4398"/>
                </a:lnTo>
                <a:lnTo>
                  <a:pt x="794048" y="16408"/>
                </a:lnTo>
                <a:lnTo>
                  <a:pt x="781688" y="34247"/>
                </a:lnTo>
                <a:lnTo>
                  <a:pt x="777100" y="56133"/>
                </a:lnTo>
                <a:lnTo>
                  <a:pt x="777100" y="56997"/>
                </a:lnTo>
                <a:lnTo>
                  <a:pt x="781566" y="78884"/>
                </a:lnTo>
                <a:lnTo>
                  <a:pt x="793724" y="96723"/>
                </a:lnTo>
                <a:lnTo>
                  <a:pt x="811711" y="108732"/>
                </a:lnTo>
                <a:lnTo>
                  <a:pt x="833666" y="113131"/>
                </a:lnTo>
                <a:lnTo>
                  <a:pt x="855620" y="108732"/>
                </a:lnTo>
                <a:lnTo>
                  <a:pt x="873607" y="96723"/>
                </a:lnTo>
                <a:lnTo>
                  <a:pt x="885765" y="78884"/>
                </a:lnTo>
                <a:lnTo>
                  <a:pt x="890231" y="56997"/>
                </a:lnTo>
                <a:lnTo>
                  <a:pt x="890231" y="56133"/>
                </a:lnTo>
                <a:lnTo>
                  <a:pt x="885583" y="34247"/>
                </a:lnTo>
                <a:lnTo>
                  <a:pt x="873121" y="16408"/>
                </a:lnTo>
                <a:lnTo>
                  <a:pt x="855073" y="4398"/>
                </a:lnTo>
                <a:lnTo>
                  <a:pt x="833666" y="0"/>
                </a:lnTo>
                <a:close/>
              </a:path>
              <a:path w="8402320" h="113664">
                <a:moveTo>
                  <a:pt x="1092708" y="0"/>
                </a:moveTo>
                <a:lnTo>
                  <a:pt x="1071118" y="4398"/>
                </a:lnTo>
                <a:lnTo>
                  <a:pt x="1053090" y="16408"/>
                </a:lnTo>
                <a:lnTo>
                  <a:pt x="1040730" y="34247"/>
                </a:lnTo>
                <a:lnTo>
                  <a:pt x="1036142" y="56133"/>
                </a:lnTo>
                <a:lnTo>
                  <a:pt x="1036142" y="56997"/>
                </a:lnTo>
                <a:lnTo>
                  <a:pt x="1040608" y="78884"/>
                </a:lnTo>
                <a:lnTo>
                  <a:pt x="1052766" y="96723"/>
                </a:lnTo>
                <a:lnTo>
                  <a:pt x="1070753" y="108732"/>
                </a:lnTo>
                <a:lnTo>
                  <a:pt x="1092708" y="113131"/>
                </a:lnTo>
                <a:lnTo>
                  <a:pt x="1114662" y="108732"/>
                </a:lnTo>
                <a:lnTo>
                  <a:pt x="1132649" y="96723"/>
                </a:lnTo>
                <a:lnTo>
                  <a:pt x="1144807" y="78884"/>
                </a:lnTo>
                <a:lnTo>
                  <a:pt x="1149273" y="56997"/>
                </a:lnTo>
                <a:lnTo>
                  <a:pt x="1149273" y="56133"/>
                </a:lnTo>
                <a:lnTo>
                  <a:pt x="1144625" y="34247"/>
                </a:lnTo>
                <a:lnTo>
                  <a:pt x="1132163" y="16408"/>
                </a:lnTo>
                <a:lnTo>
                  <a:pt x="1114115" y="4398"/>
                </a:lnTo>
                <a:lnTo>
                  <a:pt x="1092708" y="0"/>
                </a:lnTo>
                <a:close/>
              </a:path>
              <a:path w="8402320" h="113664">
                <a:moveTo>
                  <a:pt x="1351737" y="0"/>
                </a:moveTo>
                <a:lnTo>
                  <a:pt x="1330147" y="4398"/>
                </a:lnTo>
                <a:lnTo>
                  <a:pt x="1312119" y="16408"/>
                </a:lnTo>
                <a:lnTo>
                  <a:pt x="1299759" y="34247"/>
                </a:lnTo>
                <a:lnTo>
                  <a:pt x="1295171" y="56133"/>
                </a:lnTo>
                <a:lnTo>
                  <a:pt x="1295171" y="56997"/>
                </a:lnTo>
                <a:lnTo>
                  <a:pt x="1299637" y="78884"/>
                </a:lnTo>
                <a:lnTo>
                  <a:pt x="1311795" y="96723"/>
                </a:lnTo>
                <a:lnTo>
                  <a:pt x="1329782" y="108732"/>
                </a:lnTo>
                <a:lnTo>
                  <a:pt x="1351737" y="113131"/>
                </a:lnTo>
                <a:lnTo>
                  <a:pt x="1373691" y="108732"/>
                </a:lnTo>
                <a:lnTo>
                  <a:pt x="1391678" y="96723"/>
                </a:lnTo>
                <a:lnTo>
                  <a:pt x="1403836" y="78884"/>
                </a:lnTo>
                <a:lnTo>
                  <a:pt x="1408303" y="56997"/>
                </a:lnTo>
                <a:lnTo>
                  <a:pt x="1408303" y="56133"/>
                </a:lnTo>
                <a:lnTo>
                  <a:pt x="1403654" y="34247"/>
                </a:lnTo>
                <a:lnTo>
                  <a:pt x="1391192" y="16408"/>
                </a:lnTo>
                <a:lnTo>
                  <a:pt x="1373145" y="4398"/>
                </a:lnTo>
                <a:lnTo>
                  <a:pt x="1351737" y="0"/>
                </a:lnTo>
                <a:close/>
              </a:path>
              <a:path w="8402320" h="113664">
                <a:moveTo>
                  <a:pt x="1610779" y="0"/>
                </a:moveTo>
                <a:lnTo>
                  <a:pt x="1589189" y="4398"/>
                </a:lnTo>
                <a:lnTo>
                  <a:pt x="1571161" y="16408"/>
                </a:lnTo>
                <a:lnTo>
                  <a:pt x="1558801" y="34247"/>
                </a:lnTo>
                <a:lnTo>
                  <a:pt x="1554213" y="56133"/>
                </a:lnTo>
                <a:lnTo>
                  <a:pt x="1554213" y="56997"/>
                </a:lnTo>
                <a:lnTo>
                  <a:pt x="1558679" y="78884"/>
                </a:lnTo>
                <a:lnTo>
                  <a:pt x="1570837" y="96723"/>
                </a:lnTo>
                <a:lnTo>
                  <a:pt x="1588824" y="108732"/>
                </a:lnTo>
                <a:lnTo>
                  <a:pt x="1610779" y="113131"/>
                </a:lnTo>
                <a:lnTo>
                  <a:pt x="1632733" y="108732"/>
                </a:lnTo>
                <a:lnTo>
                  <a:pt x="1650720" y="96723"/>
                </a:lnTo>
                <a:lnTo>
                  <a:pt x="1662878" y="78884"/>
                </a:lnTo>
                <a:lnTo>
                  <a:pt x="1667344" y="56997"/>
                </a:lnTo>
                <a:lnTo>
                  <a:pt x="1667344" y="56133"/>
                </a:lnTo>
                <a:lnTo>
                  <a:pt x="1662696" y="34247"/>
                </a:lnTo>
                <a:lnTo>
                  <a:pt x="1650234" y="16408"/>
                </a:lnTo>
                <a:lnTo>
                  <a:pt x="1632186" y="4398"/>
                </a:lnTo>
                <a:lnTo>
                  <a:pt x="1610779" y="0"/>
                </a:lnTo>
                <a:close/>
              </a:path>
              <a:path w="8402320" h="113664">
                <a:moveTo>
                  <a:pt x="1869808" y="0"/>
                </a:moveTo>
                <a:lnTo>
                  <a:pt x="1848218" y="4398"/>
                </a:lnTo>
                <a:lnTo>
                  <a:pt x="1830190" y="16408"/>
                </a:lnTo>
                <a:lnTo>
                  <a:pt x="1817830" y="34247"/>
                </a:lnTo>
                <a:lnTo>
                  <a:pt x="1813242" y="56133"/>
                </a:lnTo>
                <a:lnTo>
                  <a:pt x="1813242" y="56997"/>
                </a:lnTo>
                <a:lnTo>
                  <a:pt x="1817708" y="78884"/>
                </a:lnTo>
                <a:lnTo>
                  <a:pt x="1829866" y="96723"/>
                </a:lnTo>
                <a:lnTo>
                  <a:pt x="1847853" y="108732"/>
                </a:lnTo>
                <a:lnTo>
                  <a:pt x="1869808" y="113131"/>
                </a:lnTo>
                <a:lnTo>
                  <a:pt x="1891762" y="108732"/>
                </a:lnTo>
                <a:lnTo>
                  <a:pt x="1909749" y="96723"/>
                </a:lnTo>
                <a:lnTo>
                  <a:pt x="1921907" y="78884"/>
                </a:lnTo>
                <a:lnTo>
                  <a:pt x="1926374" y="56997"/>
                </a:lnTo>
                <a:lnTo>
                  <a:pt x="1926374" y="56133"/>
                </a:lnTo>
                <a:lnTo>
                  <a:pt x="1921725" y="34247"/>
                </a:lnTo>
                <a:lnTo>
                  <a:pt x="1909264" y="16408"/>
                </a:lnTo>
                <a:lnTo>
                  <a:pt x="1891216" y="4398"/>
                </a:lnTo>
                <a:lnTo>
                  <a:pt x="1869808" y="0"/>
                </a:lnTo>
                <a:close/>
              </a:path>
              <a:path w="8402320" h="113664">
                <a:moveTo>
                  <a:pt x="2128850" y="0"/>
                </a:moveTo>
                <a:lnTo>
                  <a:pt x="2107260" y="4398"/>
                </a:lnTo>
                <a:lnTo>
                  <a:pt x="2089232" y="16408"/>
                </a:lnTo>
                <a:lnTo>
                  <a:pt x="2076872" y="34247"/>
                </a:lnTo>
                <a:lnTo>
                  <a:pt x="2072284" y="56133"/>
                </a:lnTo>
                <a:lnTo>
                  <a:pt x="2072284" y="56997"/>
                </a:lnTo>
                <a:lnTo>
                  <a:pt x="2076750" y="78884"/>
                </a:lnTo>
                <a:lnTo>
                  <a:pt x="2088908" y="96723"/>
                </a:lnTo>
                <a:lnTo>
                  <a:pt x="2106895" y="108732"/>
                </a:lnTo>
                <a:lnTo>
                  <a:pt x="2128850" y="113131"/>
                </a:lnTo>
                <a:lnTo>
                  <a:pt x="2150804" y="108732"/>
                </a:lnTo>
                <a:lnTo>
                  <a:pt x="2168791" y="96723"/>
                </a:lnTo>
                <a:lnTo>
                  <a:pt x="2180949" y="78884"/>
                </a:lnTo>
                <a:lnTo>
                  <a:pt x="2185416" y="56997"/>
                </a:lnTo>
                <a:lnTo>
                  <a:pt x="2185416" y="56133"/>
                </a:lnTo>
                <a:lnTo>
                  <a:pt x="2180767" y="34247"/>
                </a:lnTo>
                <a:lnTo>
                  <a:pt x="2168305" y="16408"/>
                </a:lnTo>
                <a:lnTo>
                  <a:pt x="2150258" y="4398"/>
                </a:lnTo>
                <a:lnTo>
                  <a:pt x="2128850" y="0"/>
                </a:lnTo>
                <a:close/>
              </a:path>
              <a:path w="8402320" h="113664">
                <a:moveTo>
                  <a:pt x="2387879" y="0"/>
                </a:moveTo>
                <a:lnTo>
                  <a:pt x="2366289" y="4398"/>
                </a:lnTo>
                <a:lnTo>
                  <a:pt x="2348261" y="16408"/>
                </a:lnTo>
                <a:lnTo>
                  <a:pt x="2335901" y="34247"/>
                </a:lnTo>
                <a:lnTo>
                  <a:pt x="2331313" y="56133"/>
                </a:lnTo>
                <a:lnTo>
                  <a:pt x="2331313" y="56997"/>
                </a:lnTo>
                <a:lnTo>
                  <a:pt x="2335780" y="78884"/>
                </a:lnTo>
                <a:lnTo>
                  <a:pt x="2347937" y="96723"/>
                </a:lnTo>
                <a:lnTo>
                  <a:pt x="2365925" y="108732"/>
                </a:lnTo>
                <a:lnTo>
                  <a:pt x="2387879" y="113131"/>
                </a:lnTo>
                <a:lnTo>
                  <a:pt x="2409833" y="108732"/>
                </a:lnTo>
                <a:lnTo>
                  <a:pt x="2427820" y="96723"/>
                </a:lnTo>
                <a:lnTo>
                  <a:pt x="2439978" y="78884"/>
                </a:lnTo>
                <a:lnTo>
                  <a:pt x="2444445" y="56997"/>
                </a:lnTo>
                <a:lnTo>
                  <a:pt x="2444445" y="56133"/>
                </a:lnTo>
                <a:lnTo>
                  <a:pt x="2439796" y="34247"/>
                </a:lnTo>
                <a:lnTo>
                  <a:pt x="2427335" y="16408"/>
                </a:lnTo>
                <a:lnTo>
                  <a:pt x="2409287" y="4398"/>
                </a:lnTo>
                <a:lnTo>
                  <a:pt x="2387879" y="0"/>
                </a:lnTo>
                <a:close/>
              </a:path>
              <a:path w="8402320" h="113664">
                <a:moveTo>
                  <a:pt x="2646921" y="0"/>
                </a:moveTo>
                <a:lnTo>
                  <a:pt x="2625331" y="4398"/>
                </a:lnTo>
                <a:lnTo>
                  <a:pt x="2607303" y="16408"/>
                </a:lnTo>
                <a:lnTo>
                  <a:pt x="2594943" y="34247"/>
                </a:lnTo>
                <a:lnTo>
                  <a:pt x="2590355" y="56133"/>
                </a:lnTo>
                <a:lnTo>
                  <a:pt x="2590355" y="56997"/>
                </a:lnTo>
                <a:lnTo>
                  <a:pt x="2594821" y="78884"/>
                </a:lnTo>
                <a:lnTo>
                  <a:pt x="2606979" y="96723"/>
                </a:lnTo>
                <a:lnTo>
                  <a:pt x="2624966" y="108732"/>
                </a:lnTo>
                <a:lnTo>
                  <a:pt x="2646921" y="113131"/>
                </a:lnTo>
                <a:lnTo>
                  <a:pt x="2668875" y="108732"/>
                </a:lnTo>
                <a:lnTo>
                  <a:pt x="2686862" y="96723"/>
                </a:lnTo>
                <a:lnTo>
                  <a:pt x="2699020" y="78884"/>
                </a:lnTo>
                <a:lnTo>
                  <a:pt x="2703487" y="56997"/>
                </a:lnTo>
                <a:lnTo>
                  <a:pt x="2703487" y="56133"/>
                </a:lnTo>
                <a:lnTo>
                  <a:pt x="2698838" y="34247"/>
                </a:lnTo>
                <a:lnTo>
                  <a:pt x="2686377" y="16408"/>
                </a:lnTo>
                <a:lnTo>
                  <a:pt x="2668329" y="4398"/>
                </a:lnTo>
                <a:lnTo>
                  <a:pt x="2646921" y="0"/>
                </a:lnTo>
                <a:close/>
              </a:path>
              <a:path w="8402320" h="113664">
                <a:moveTo>
                  <a:pt x="2905950" y="0"/>
                </a:moveTo>
                <a:lnTo>
                  <a:pt x="2884360" y="4398"/>
                </a:lnTo>
                <a:lnTo>
                  <a:pt x="2866332" y="16408"/>
                </a:lnTo>
                <a:lnTo>
                  <a:pt x="2853972" y="34247"/>
                </a:lnTo>
                <a:lnTo>
                  <a:pt x="2849384" y="56133"/>
                </a:lnTo>
                <a:lnTo>
                  <a:pt x="2849384" y="56997"/>
                </a:lnTo>
                <a:lnTo>
                  <a:pt x="2853851" y="78884"/>
                </a:lnTo>
                <a:lnTo>
                  <a:pt x="2866009" y="96723"/>
                </a:lnTo>
                <a:lnTo>
                  <a:pt x="2883996" y="108732"/>
                </a:lnTo>
                <a:lnTo>
                  <a:pt x="2905950" y="113131"/>
                </a:lnTo>
                <a:lnTo>
                  <a:pt x="2927904" y="108732"/>
                </a:lnTo>
                <a:lnTo>
                  <a:pt x="2945892" y="96723"/>
                </a:lnTo>
                <a:lnTo>
                  <a:pt x="2958049" y="78884"/>
                </a:lnTo>
                <a:lnTo>
                  <a:pt x="2962516" y="56997"/>
                </a:lnTo>
                <a:lnTo>
                  <a:pt x="2962516" y="56133"/>
                </a:lnTo>
                <a:lnTo>
                  <a:pt x="2957867" y="34247"/>
                </a:lnTo>
                <a:lnTo>
                  <a:pt x="2945406" y="16408"/>
                </a:lnTo>
                <a:lnTo>
                  <a:pt x="2927358" y="4398"/>
                </a:lnTo>
                <a:lnTo>
                  <a:pt x="2905950" y="0"/>
                </a:lnTo>
                <a:close/>
              </a:path>
              <a:path w="8402320" h="113664">
                <a:moveTo>
                  <a:pt x="3164992" y="0"/>
                </a:moveTo>
                <a:lnTo>
                  <a:pt x="3143402" y="4398"/>
                </a:lnTo>
                <a:lnTo>
                  <a:pt x="3125374" y="16408"/>
                </a:lnTo>
                <a:lnTo>
                  <a:pt x="3113014" y="34247"/>
                </a:lnTo>
                <a:lnTo>
                  <a:pt x="3108426" y="56133"/>
                </a:lnTo>
                <a:lnTo>
                  <a:pt x="3108426" y="56997"/>
                </a:lnTo>
                <a:lnTo>
                  <a:pt x="3112893" y="78884"/>
                </a:lnTo>
                <a:lnTo>
                  <a:pt x="3125050" y="96723"/>
                </a:lnTo>
                <a:lnTo>
                  <a:pt x="3143038" y="108732"/>
                </a:lnTo>
                <a:lnTo>
                  <a:pt x="3164992" y="113131"/>
                </a:lnTo>
                <a:lnTo>
                  <a:pt x="3186946" y="108732"/>
                </a:lnTo>
                <a:lnTo>
                  <a:pt x="3204933" y="96723"/>
                </a:lnTo>
                <a:lnTo>
                  <a:pt x="3217091" y="78884"/>
                </a:lnTo>
                <a:lnTo>
                  <a:pt x="3221558" y="56997"/>
                </a:lnTo>
                <a:lnTo>
                  <a:pt x="3221558" y="56133"/>
                </a:lnTo>
                <a:lnTo>
                  <a:pt x="3216909" y="34247"/>
                </a:lnTo>
                <a:lnTo>
                  <a:pt x="3204448" y="16408"/>
                </a:lnTo>
                <a:lnTo>
                  <a:pt x="3186400" y="4398"/>
                </a:lnTo>
                <a:lnTo>
                  <a:pt x="3164992" y="0"/>
                </a:lnTo>
                <a:close/>
              </a:path>
              <a:path w="8402320" h="113664">
                <a:moveTo>
                  <a:pt x="3424021" y="0"/>
                </a:moveTo>
                <a:lnTo>
                  <a:pt x="3402431" y="4398"/>
                </a:lnTo>
                <a:lnTo>
                  <a:pt x="3384403" y="16408"/>
                </a:lnTo>
                <a:lnTo>
                  <a:pt x="3372043" y="34247"/>
                </a:lnTo>
                <a:lnTo>
                  <a:pt x="3367455" y="56133"/>
                </a:lnTo>
                <a:lnTo>
                  <a:pt x="3367455" y="56997"/>
                </a:lnTo>
                <a:lnTo>
                  <a:pt x="3371922" y="78884"/>
                </a:lnTo>
                <a:lnTo>
                  <a:pt x="3384080" y="96723"/>
                </a:lnTo>
                <a:lnTo>
                  <a:pt x="3402067" y="108732"/>
                </a:lnTo>
                <a:lnTo>
                  <a:pt x="3424021" y="113131"/>
                </a:lnTo>
                <a:lnTo>
                  <a:pt x="3445975" y="108732"/>
                </a:lnTo>
                <a:lnTo>
                  <a:pt x="3463963" y="96723"/>
                </a:lnTo>
                <a:lnTo>
                  <a:pt x="3476120" y="78884"/>
                </a:lnTo>
                <a:lnTo>
                  <a:pt x="3480587" y="56997"/>
                </a:lnTo>
                <a:lnTo>
                  <a:pt x="3480587" y="56133"/>
                </a:lnTo>
                <a:lnTo>
                  <a:pt x="3475938" y="34247"/>
                </a:lnTo>
                <a:lnTo>
                  <a:pt x="3463477" y="16408"/>
                </a:lnTo>
                <a:lnTo>
                  <a:pt x="3445429" y="4398"/>
                </a:lnTo>
                <a:lnTo>
                  <a:pt x="3424021" y="0"/>
                </a:lnTo>
                <a:close/>
              </a:path>
              <a:path w="8402320" h="113664">
                <a:moveTo>
                  <a:pt x="3683063" y="0"/>
                </a:moveTo>
                <a:lnTo>
                  <a:pt x="3661473" y="4398"/>
                </a:lnTo>
                <a:lnTo>
                  <a:pt x="3643445" y="16408"/>
                </a:lnTo>
                <a:lnTo>
                  <a:pt x="3631085" y="34247"/>
                </a:lnTo>
                <a:lnTo>
                  <a:pt x="3626497" y="56133"/>
                </a:lnTo>
                <a:lnTo>
                  <a:pt x="3626497" y="56997"/>
                </a:lnTo>
                <a:lnTo>
                  <a:pt x="3630964" y="78884"/>
                </a:lnTo>
                <a:lnTo>
                  <a:pt x="3643122" y="96723"/>
                </a:lnTo>
                <a:lnTo>
                  <a:pt x="3661109" y="108732"/>
                </a:lnTo>
                <a:lnTo>
                  <a:pt x="3683063" y="113131"/>
                </a:lnTo>
                <a:lnTo>
                  <a:pt x="3705017" y="108732"/>
                </a:lnTo>
                <a:lnTo>
                  <a:pt x="3723005" y="96723"/>
                </a:lnTo>
                <a:lnTo>
                  <a:pt x="3735162" y="78884"/>
                </a:lnTo>
                <a:lnTo>
                  <a:pt x="3739629" y="56997"/>
                </a:lnTo>
                <a:lnTo>
                  <a:pt x="3739629" y="56133"/>
                </a:lnTo>
                <a:lnTo>
                  <a:pt x="3734980" y="34247"/>
                </a:lnTo>
                <a:lnTo>
                  <a:pt x="3722519" y="16408"/>
                </a:lnTo>
                <a:lnTo>
                  <a:pt x="3704471" y="4398"/>
                </a:lnTo>
                <a:lnTo>
                  <a:pt x="3683063" y="0"/>
                </a:lnTo>
                <a:close/>
              </a:path>
              <a:path w="8402320" h="113664">
                <a:moveTo>
                  <a:pt x="3942092" y="0"/>
                </a:moveTo>
                <a:lnTo>
                  <a:pt x="3920502" y="4398"/>
                </a:lnTo>
                <a:lnTo>
                  <a:pt x="3902475" y="16408"/>
                </a:lnTo>
                <a:lnTo>
                  <a:pt x="3890114" y="34247"/>
                </a:lnTo>
                <a:lnTo>
                  <a:pt x="3885526" y="56133"/>
                </a:lnTo>
                <a:lnTo>
                  <a:pt x="3885526" y="56997"/>
                </a:lnTo>
                <a:lnTo>
                  <a:pt x="3889993" y="78884"/>
                </a:lnTo>
                <a:lnTo>
                  <a:pt x="3902151" y="96723"/>
                </a:lnTo>
                <a:lnTo>
                  <a:pt x="3920138" y="108732"/>
                </a:lnTo>
                <a:lnTo>
                  <a:pt x="3942092" y="113131"/>
                </a:lnTo>
                <a:lnTo>
                  <a:pt x="3964047" y="108732"/>
                </a:lnTo>
                <a:lnTo>
                  <a:pt x="3982034" y="96723"/>
                </a:lnTo>
                <a:lnTo>
                  <a:pt x="3994192" y="78884"/>
                </a:lnTo>
                <a:lnTo>
                  <a:pt x="3998658" y="56997"/>
                </a:lnTo>
                <a:lnTo>
                  <a:pt x="3998658" y="56133"/>
                </a:lnTo>
                <a:lnTo>
                  <a:pt x="3994009" y="34247"/>
                </a:lnTo>
                <a:lnTo>
                  <a:pt x="3981548" y="16408"/>
                </a:lnTo>
                <a:lnTo>
                  <a:pt x="3963500" y="4398"/>
                </a:lnTo>
                <a:lnTo>
                  <a:pt x="3942092" y="0"/>
                </a:lnTo>
                <a:close/>
              </a:path>
              <a:path w="8402320" h="113664">
                <a:moveTo>
                  <a:pt x="4201134" y="0"/>
                </a:moveTo>
                <a:lnTo>
                  <a:pt x="4179544" y="4398"/>
                </a:lnTo>
                <a:lnTo>
                  <a:pt x="4161516" y="16408"/>
                </a:lnTo>
                <a:lnTo>
                  <a:pt x="4149156" y="34247"/>
                </a:lnTo>
                <a:lnTo>
                  <a:pt x="4144568" y="56133"/>
                </a:lnTo>
                <a:lnTo>
                  <a:pt x="4144568" y="56997"/>
                </a:lnTo>
                <a:lnTo>
                  <a:pt x="4149035" y="78884"/>
                </a:lnTo>
                <a:lnTo>
                  <a:pt x="4161193" y="96723"/>
                </a:lnTo>
                <a:lnTo>
                  <a:pt x="4179180" y="108732"/>
                </a:lnTo>
                <a:lnTo>
                  <a:pt x="4201134" y="113131"/>
                </a:lnTo>
                <a:lnTo>
                  <a:pt x="4223088" y="108732"/>
                </a:lnTo>
                <a:lnTo>
                  <a:pt x="4241076" y="96723"/>
                </a:lnTo>
                <a:lnTo>
                  <a:pt x="4253233" y="78884"/>
                </a:lnTo>
                <a:lnTo>
                  <a:pt x="4257700" y="56997"/>
                </a:lnTo>
                <a:lnTo>
                  <a:pt x="4257700" y="56133"/>
                </a:lnTo>
                <a:lnTo>
                  <a:pt x="4253051" y="34247"/>
                </a:lnTo>
                <a:lnTo>
                  <a:pt x="4240590" y="16408"/>
                </a:lnTo>
                <a:lnTo>
                  <a:pt x="4222542" y="4398"/>
                </a:lnTo>
                <a:lnTo>
                  <a:pt x="4201134" y="0"/>
                </a:lnTo>
                <a:close/>
              </a:path>
              <a:path w="8402320" h="113664">
                <a:moveTo>
                  <a:pt x="4460163" y="0"/>
                </a:moveTo>
                <a:lnTo>
                  <a:pt x="4438573" y="4398"/>
                </a:lnTo>
                <a:lnTo>
                  <a:pt x="4420546" y="16408"/>
                </a:lnTo>
                <a:lnTo>
                  <a:pt x="4408185" y="34247"/>
                </a:lnTo>
                <a:lnTo>
                  <a:pt x="4403598" y="56133"/>
                </a:lnTo>
                <a:lnTo>
                  <a:pt x="4403598" y="56997"/>
                </a:lnTo>
                <a:lnTo>
                  <a:pt x="4408064" y="78884"/>
                </a:lnTo>
                <a:lnTo>
                  <a:pt x="4420222" y="96723"/>
                </a:lnTo>
                <a:lnTo>
                  <a:pt x="4438209" y="108732"/>
                </a:lnTo>
                <a:lnTo>
                  <a:pt x="4460163" y="113131"/>
                </a:lnTo>
                <a:lnTo>
                  <a:pt x="4482118" y="108732"/>
                </a:lnTo>
                <a:lnTo>
                  <a:pt x="4500105" y="96723"/>
                </a:lnTo>
                <a:lnTo>
                  <a:pt x="4512263" y="78884"/>
                </a:lnTo>
                <a:lnTo>
                  <a:pt x="4516729" y="56997"/>
                </a:lnTo>
                <a:lnTo>
                  <a:pt x="4516729" y="56133"/>
                </a:lnTo>
                <a:lnTo>
                  <a:pt x="4512081" y="34247"/>
                </a:lnTo>
                <a:lnTo>
                  <a:pt x="4499619" y="16408"/>
                </a:lnTo>
                <a:lnTo>
                  <a:pt x="4481571" y="4398"/>
                </a:lnTo>
                <a:lnTo>
                  <a:pt x="4460163" y="0"/>
                </a:lnTo>
                <a:close/>
              </a:path>
              <a:path w="8402320" h="113664">
                <a:moveTo>
                  <a:pt x="4719205" y="0"/>
                </a:moveTo>
                <a:lnTo>
                  <a:pt x="4697615" y="4398"/>
                </a:lnTo>
                <a:lnTo>
                  <a:pt x="4679588" y="16408"/>
                </a:lnTo>
                <a:lnTo>
                  <a:pt x="4667227" y="34247"/>
                </a:lnTo>
                <a:lnTo>
                  <a:pt x="4662639" y="56133"/>
                </a:lnTo>
                <a:lnTo>
                  <a:pt x="4662639" y="56997"/>
                </a:lnTo>
                <a:lnTo>
                  <a:pt x="4667106" y="78884"/>
                </a:lnTo>
                <a:lnTo>
                  <a:pt x="4679264" y="96723"/>
                </a:lnTo>
                <a:lnTo>
                  <a:pt x="4697251" y="108732"/>
                </a:lnTo>
                <a:lnTo>
                  <a:pt x="4719205" y="113131"/>
                </a:lnTo>
                <a:lnTo>
                  <a:pt x="4741160" y="108732"/>
                </a:lnTo>
                <a:lnTo>
                  <a:pt x="4759147" y="96723"/>
                </a:lnTo>
                <a:lnTo>
                  <a:pt x="4771305" y="78884"/>
                </a:lnTo>
                <a:lnTo>
                  <a:pt x="4775771" y="56997"/>
                </a:lnTo>
                <a:lnTo>
                  <a:pt x="4775771" y="56133"/>
                </a:lnTo>
                <a:lnTo>
                  <a:pt x="4771122" y="34247"/>
                </a:lnTo>
                <a:lnTo>
                  <a:pt x="4758661" y="16408"/>
                </a:lnTo>
                <a:lnTo>
                  <a:pt x="4740613" y="4398"/>
                </a:lnTo>
                <a:lnTo>
                  <a:pt x="4719205" y="0"/>
                </a:lnTo>
                <a:close/>
              </a:path>
              <a:path w="8402320" h="113664">
                <a:moveTo>
                  <a:pt x="4978234" y="0"/>
                </a:moveTo>
                <a:lnTo>
                  <a:pt x="4956644" y="4398"/>
                </a:lnTo>
                <a:lnTo>
                  <a:pt x="4938617" y="16408"/>
                </a:lnTo>
                <a:lnTo>
                  <a:pt x="4926256" y="34247"/>
                </a:lnTo>
                <a:lnTo>
                  <a:pt x="4921669" y="56133"/>
                </a:lnTo>
                <a:lnTo>
                  <a:pt x="4921669" y="56997"/>
                </a:lnTo>
                <a:lnTo>
                  <a:pt x="4926135" y="78884"/>
                </a:lnTo>
                <a:lnTo>
                  <a:pt x="4938293" y="96723"/>
                </a:lnTo>
                <a:lnTo>
                  <a:pt x="4956280" y="108732"/>
                </a:lnTo>
                <a:lnTo>
                  <a:pt x="4978234" y="113131"/>
                </a:lnTo>
                <a:lnTo>
                  <a:pt x="5000189" y="108732"/>
                </a:lnTo>
                <a:lnTo>
                  <a:pt x="5018176" y="96723"/>
                </a:lnTo>
                <a:lnTo>
                  <a:pt x="5030334" y="78884"/>
                </a:lnTo>
                <a:lnTo>
                  <a:pt x="5034800" y="56997"/>
                </a:lnTo>
                <a:lnTo>
                  <a:pt x="5034800" y="56133"/>
                </a:lnTo>
                <a:lnTo>
                  <a:pt x="5030152" y="34247"/>
                </a:lnTo>
                <a:lnTo>
                  <a:pt x="5017690" y="16408"/>
                </a:lnTo>
                <a:lnTo>
                  <a:pt x="4999642" y="4398"/>
                </a:lnTo>
                <a:lnTo>
                  <a:pt x="4978234" y="0"/>
                </a:lnTo>
                <a:close/>
              </a:path>
              <a:path w="8402320" h="113664">
                <a:moveTo>
                  <a:pt x="5237276" y="0"/>
                </a:moveTo>
                <a:lnTo>
                  <a:pt x="5215686" y="4398"/>
                </a:lnTo>
                <a:lnTo>
                  <a:pt x="5197659" y="16408"/>
                </a:lnTo>
                <a:lnTo>
                  <a:pt x="5185298" y="34247"/>
                </a:lnTo>
                <a:lnTo>
                  <a:pt x="5180711" y="56133"/>
                </a:lnTo>
                <a:lnTo>
                  <a:pt x="5180711" y="56997"/>
                </a:lnTo>
                <a:lnTo>
                  <a:pt x="5185177" y="78884"/>
                </a:lnTo>
                <a:lnTo>
                  <a:pt x="5197335" y="96723"/>
                </a:lnTo>
                <a:lnTo>
                  <a:pt x="5215322" y="108732"/>
                </a:lnTo>
                <a:lnTo>
                  <a:pt x="5237276" y="113131"/>
                </a:lnTo>
                <a:lnTo>
                  <a:pt x="5259231" y="108732"/>
                </a:lnTo>
                <a:lnTo>
                  <a:pt x="5277218" y="96723"/>
                </a:lnTo>
                <a:lnTo>
                  <a:pt x="5289376" y="78884"/>
                </a:lnTo>
                <a:lnTo>
                  <a:pt x="5293842" y="56997"/>
                </a:lnTo>
                <a:lnTo>
                  <a:pt x="5293842" y="56133"/>
                </a:lnTo>
                <a:lnTo>
                  <a:pt x="5289194" y="34247"/>
                </a:lnTo>
                <a:lnTo>
                  <a:pt x="5276732" y="16408"/>
                </a:lnTo>
                <a:lnTo>
                  <a:pt x="5258684" y="4398"/>
                </a:lnTo>
                <a:lnTo>
                  <a:pt x="5237276" y="0"/>
                </a:lnTo>
                <a:close/>
              </a:path>
              <a:path w="8402320" h="113664">
                <a:moveTo>
                  <a:pt x="5496306" y="0"/>
                </a:moveTo>
                <a:lnTo>
                  <a:pt x="5474716" y="4398"/>
                </a:lnTo>
                <a:lnTo>
                  <a:pt x="5456688" y="16408"/>
                </a:lnTo>
                <a:lnTo>
                  <a:pt x="5444328" y="34247"/>
                </a:lnTo>
                <a:lnTo>
                  <a:pt x="5439740" y="56133"/>
                </a:lnTo>
                <a:lnTo>
                  <a:pt x="5439740" y="56997"/>
                </a:lnTo>
                <a:lnTo>
                  <a:pt x="5444206" y="78884"/>
                </a:lnTo>
                <a:lnTo>
                  <a:pt x="5456364" y="96723"/>
                </a:lnTo>
                <a:lnTo>
                  <a:pt x="5474351" y="108732"/>
                </a:lnTo>
                <a:lnTo>
                  <a:pt x="5496306" y="113131"/>
                </a:lnTo>
                <a:lnTo>
                  <a:pt x="5518260" y="108732"/>
                </a:lnTo>
                <a:lnTo>
                  <a:pt x="5536247" y="96723"/>
                </a:lnTo>
                <a:lnTo>
                  <a:pt x="5548405" y="78884"/>
                </a:lnTo>
                <a:lnTo>
                  <a:pt x="5552871" y="56997"/>
                </a:lnTo>
                <a:lnTo>
                  <a:pt x="5552871" y="56133"/>
                </a:lnTo>
                <a:lnTo>
                  <a:pt x="5548223" y="34247"/>
                </a:lnTo>
                <a:lnTo>
                  <a:pt x="5535761" y="16408"/>
                </a:lnTo>
                <a:lnTo>
                  <a:pt x="5517713" y="4398"/>
                </a:lnTo>
                <a:lnTo>
                  <a:pt x="5496306" y="0"/>
                </a:lnTo>
                <a:close/>
              </a:path>
              <a:path w="8402320" h="113664">
                <a:moveTo>
                  <a:pt x="5755347" y="0"/>
                </a:moveTo>
                <a:lnTo>
                  <a:pt x="5733757" y="4398"/>
                </a:lnTo>
                <a:lnTo>
                  <a:pt x="5715730" y="16408"/>
                </a:lnTo>
                <a:lnTo>
                  <a:pt x="5703369" y="34247"/>
                </a:lnTo>
                <a:lnTo>
                  <a:pt x="5698782" y="56133"/>
                </a:lnTo>
                <a:lnTo>
                  <a:pt x="5698782" y="56997"/>
                </a:lnTo>
                <a:lnTo>
                  <a:pt x="5703248" y="78884"/>
                </a:lnTo>
                <a:lnTo>
                  <a:pt x="5715406" y="96723"/>
                </a:lnTo>
                <a:lnTo>
                  <a:pt x="5733393" y="108732"/>
                </a:lnTo>
                <a:lnTo>
                  <a:pt x="5755347" y="113131"/>
                </a:lnTo>
                <a:lnTo>
                  <a:pt x="5777302" y="108732"/>
                </a:lnTo>
                <a:lnTo>
                  <a:pt x="5795289" y="96723"/>
                </a:lnTo>
                <a:lnTo>
                  <a:pt x="5807447" y="78884"/>
                </a:lnTo>
                <a:lnTo>
                  <a:pt x="5811913" y="56997"/>
                </a:lnTo>
                <a:lnTo>
                  <a:pt x="5811913" y="56133"/>
                </a:lnTo>
                <a:lnTo>
                  <a:pt x="5807265" y="34247"/>
                </a:lnTo>
                <a:lnTo>
                  <a:pt x="5794803" y="16408"/>
                </a:lnTo>
                <a:lnTo>
                  <a:pt x="5776755" y="4398"/>
                </a:lnTo>
                <a:lnTo>
                  <a:pt x="5755347" y="0"/>
                </a:lnTo>
                <a:close/>
              </a:path>
              <a:path w="8402320" h="113664">
                <a:moveTo>
                  <a:pt x="6014377" y="0"/>
                </a:moveTo>
                <a:lnTo>
                  <a:pt x="5992787" y="4398"/>
                </a:lnTo>
                <a:lnTo>
                  <a:pt x="5974759" y="16408"/>
                </a:lnTo>
                <a:lnTo>
                  <a:pt x="5962399" y="34247"/>
                </a:lnTo>
                <a:lnTo>
                  <a:pt x="5957811" y="56133"/>
                </a:lnTo>
                <a:lnTo>
                  <a:pt x="5957811" y="56997"/>
                </a:lnTo>
                <a:lnTo>
                  <a:pt x="5962277" y="78884"/>
                </a:lnTo>
                <a:lnTo>
                  <a:pt x="5974435" y="96723"/>
                </a:lnTo>
                <a:lnTo>
                  <a:pt x="5992422" y="108732"/>
                </a:lnTo>
                <a:lnTo>
                  <a:pt x="6014377" y="113131"/>
                </a:lnTo>
                <a:lnTo>
                  <a:pt x="6036331" y="108732"/>
                </a:lnTo>
                <a:lnTo>
                  <a:pt x="6054318" y="96723"/>
                </a:lnTo>
                <a:lnTo>
                  <a:pt x="6066476" y="78884"/>
                </a:lnTo>
                <a:lnTo>
                  <a:pt x="6070942" y="56997"/>
                </a:lnTo>
                <a:lnTo>
                  <a:pt x="6070942" y="56133"/>
                </a:lnTo>
                <a:lnTo>
                  <a:pt x="6066294" y="34247"/>
                </a:lnTo>
                <a:lnTo>
                  <a:pt x="6053832" y="16408"/>
                </a:lnTo>
                <a:lnTo>
                  <a:pt x="6035784" y="4398"/>
                </a:lnTo>
                <a:lnTo>
                  <a:pt x="6014377" y="0"/>
                </a:lnTo>
                <a:close/>
              </a:path>
              <a:path w="8402320" h="113664">
                <a:moveTo>
                  <a:pt x="6273419" y="0"/>
                </a:moveTo>
                <a:lnTo>
                  <a:pt x="6251829" y="4398"/>
                </a:lnTo>
                <a:lnTo>
                  <a:pt x="6233801" y="16408"/>
                </a:lnTo>
                <a:lnTo>
                  <a:pt x="6221441" y="34247"/>
                </a:lnTo>
                <a:lnTo>
                  <a:pt x="6216853" y="56133"/>
                </a:lnTo>
                <a:lnTo>
                  <a:pt x="6216853" y="56997"/>
                </a:lnTo>
                <a:lnTo>
                  <a:pt x="6221319" y="78884"/>
                </a:lnTo>
                <a:lnTo>
                  <a:pt x="6233477" y="96723"/>
                </a:lnTo>
                <a:lnTo>
                  <a:pt x="6251464" y="108732"/>
                </a:lnTo>
                <a:lnTo>
                  <a:pt x="6273419" y="113131"/>
                </a:lnTo>
                <a:lnTo>
                  <a:pt x="6295373" y="108732"/>
                </a:lnTo>
                <a:lnTo>
                  <a:pt x="6313360" y="96723"/>
                </a:lnTo>
                <a:lnTo>
                  <a:pt x="6325518" y="78884"/>
                </a:lnTo>
                <a:lnTo>
                  <a:pt x="6329984" y="56997"/>
                </a:lnTo>
                <a:lnTo>
                  <a:pt x="6329984" y="56133"/>
                </a:lnTo>
                <a:lnTo>
                  <a:pt x="6325336" y="34247"/>
                </a:lnTo>
                <a:lnTo>
                  <a:pt x="6312874" y="16408"/>
                </a:lnTo>
                <a:lnTo>
                  <a:pt x="6294826" y="4398"/>
                </a:lnTo>
                <a:lnTo>
                  <a:pt x="6273419" y="0"/>
                </a:lnTo>
                <a:close/>
              </a:path>
              <a:path w="8402320" h="113664">
                <a:moveTo>
                  <a:pt x="6532448" y="0"/>
                </a:moveTo>
                <a:lnTo>
                  <a:pt x="6510858" y="4398"/>
                </a:lnTo>
                <a:lnTo>
                  <a:pt x="6492830" y="16408"/>
                </a:lnTo>
                <a:lnTo>
                  <a:pt x="6480470" y="34247"/>
                </a:lnTo>
                <a:lnTo>
                  <a:pt x="6475882" y="56133"/>
                </a:lnTo>
                <a:lnTo>
                  <a:pt x="6475882" y="56997"/>
                </a:lnTo>
                <a:lnTo>
                  <a:pt x="6480348" y="78884"/>
                </a:lnTo>
                <a:lnTo>
                  <a:pt x="6492506" y="96723"/>
                </a:lnTo>
                <a:lnTo>
                  <a:pt x="6510493" y="108732"/>
                </a:lnTo>
                <a:lnTo>
                  <a:pt x="6532448" y="113131"/>
                </a:lnTo>
                <a:lnTo>
                  <a:pt x="6554402" y="108732"/>
                </a:lnTo>
                <a:lnTo>
                  <a:pt x="6572389" y="96723"/>
                </a:lnTo>
                <a:lnTo>
                  <a:pt x="6584547" y="78884"/>
                </a:lnTo>
                <a:lnTo>
                  <a:pt x="6589013" y="56997"/>
                </a:lnTo>
                <a:lnTo>
                  <a:pt x="6589013" y="56133"/>
                </a:lnTo>
                <a:lnTo>
                  <a:pt x="6584365" y="34247"/>
                </a:lnTo>
                <a:lnTo>
                  <a:pt x="6571903" y="16408"/>
                </a:lnTo>
                <a:lnTo>
                  <a:pt x="6553856" y="4398"/>
                </a:lnTo>
                <a:lnTo>
                  <a:pt x="6532448" y="0"/>
                </a:lnTo>
                <a:close/>
              </a:path>
              <a:path w="8402320" h="113664">
                <a:moveTo>
                  <a:pt x="6791490" y="0"/>
                </a:moveTo>
                <a:lnTo>
                  <a:pt x="6769900" y="4398"/>
                </a:lnTo>
                <a:lnTo>
                  <a:pt x="6751872" y="16408"/>
                </a:lnTo>
                <a:lnTo>
                  <a:pt x="6739512" y="34247"/>
                </a:lnTo>
                <a:lnTo>
                  <a:pt x="6734924" y="56133"/>
                </a:lnTo>
                <a:lnTo>
                  <a:pt x="6734924" y="56997"/>
                </a:lnTo>
                <a:lnTo>
                  <a:pt x="6739390" y="78884"/>
                </a:lnTo>
                <a:lnTo>
                  <a:pt x="6751548" y="96723"/>
                </a:lnTo>
                <a:lnTo>
                  <a:pt x="6769535" y="108732"/>
                </a:lnTo>
                <a:lnTo>
                  <a:pt x="6791490" y="113131"/>
                </a:lnTo>
                <a:lnTo>
                  <a:pt x="6813444" y="108732"/>
                </a:lnTo>
                <a:lnTo>
                  <a:pt x="6831431" y="96723"/>
                </a:lnTo>
                <a:lnTo>
                  <a:pt x="6843589" y="78884"/>
                </a:lnTo>
                <a:lnTo>
                  <a:pt x="6848055" y="56997"/>
                </a:lnTo>
                <a:lnTo>
                  <a:pt x="6848055" y="56133"/>
                </a:lnTo>
                <a:lnTo>
                  <a:pt x="6843407" y="34247"/>
                </a:lnTo>
                <a:lnTo>
                  <a:pt x="6830945" y="16408"/>
                </a:lnTo>
                <a:lnTo>
                  <a:pt x="6812897" y="4398"/>
                </a:lnTo>
                <a:lnTo>
                  <a:pt x="6791490" y="0"/>
                </a:lnTo>
                <a:close/>
              </a:path>
              <a:path w="8402320" h="113664">
                <a:moveTo>
                  <a:pt x="7050519" y="0"/>
                </a:moveTo>
                <a:lnTo>
                  <a:pt x="7028929" y="4398"/>
                </a:lnTo>
                <a:lnTo>
                  <a:pt x="7010901" y="16408"/>
                </a:lnTo>
                <a:lnTo>
                  <a:pt x="6998541" y="34247"/>
                </a:lnTo>
                <a:lnTo>
                  <a:pt x="6993953" y="56133"/>
                </a:lnTo>
                <a:lnTo>
                  <a:pt x="6993953" y="56997"/>
                </a:lnTo>
                <a:lnTo>
                  <a:pt x="6998419" y="78884"/>
                </a:lnTo>
                <a:lnTo>
                  <a:pt x="7010577" y="96723"/>
                </a:lnTo>
                <a:lnTo>
                  <a:pt x="7028564" y="108732"/>
                </a:lnTo>
                <a:lnTo>
                  <a:pt x="7050519" y="113131"/>
                </a:lnTo>
                <a:lnTo>
                  <a:pt x="7072473" y="108732"/>
                </a:lnTo>
                <a:lnTo>
                  <a:pt x="7090460" y="96723"/>
                </a:lnTo>
                <a:lnTo>
                  <a:pt x="7102618" y="78884"/>
                </a:lnTo>
                <a:lnTo>
                  <a:pt x="7107085" y="56997"/>
                </a:lnTo>
                <a:lnTo>
                  <a:pt x="7107085" y="56133"/>
                </a:lnTo>
                <a:lnTo>
                  <a:pt x="7102436" y="34247"/>
                </a:lnTo>
                <a:lnTo>
                  <a:pt x="7089975" y="16408"/>
                </a:lnTo>
                <a:lnTo>
                  <a:pt x="7071927" y="4398"/>
                </a:lnTo>
                <a:lnTo>
                  <a:pt x="7050519" y="0"/>
                </a:lnTo>
                <a:close/>
              </a:path>
              <a:path w="8402320" h="113664">
                <a:moveTo>
                  <a:pt x="7309561" y="0"/>
                </a:moveTo>
                <a:lnTo>
                  <a:pt x="7287971" y="4398"/>
                </a:lnTo>
                <a:lnTo>
                  <a:pt x="7269943" y="16408"/>
                </a:lnTo>
                <a:lnTo>
                  <a:pt x="7257583" y="34247"/>
                </a:lnTo>
                <a:lnTo>
                  <a:pt x="7252995" y="56133"/>
                </a:lnTo>
                <a:lnTo>
                  <a:pt x="7252995" y="56997"/>
                </a:lnTo>
                <a:lnTo>
                  <a:pt x="7257461" y="78884"/>
                </a:lnTo>
                <a:lnTo>
                  <a:pt x="7269619" y="96723"/>
                </a:lnTo>
                <a:lnTo>
                  <a:pt x="7287606" y="108732"/>
                </a:lnTo>
                <a:lnTo>
                  <a:pt x="7309561" y="113131"/>
                </a:lnTo>
                <a:lnTo>
                  <a:pt x="7331515" y="108732"/>
                </a:lnTo>
                <a:lnTo>
                  <a:pt x="7349502" y="96723"/>
                </a:lnTo>
                <a:lnTo>
                  <a:pt x="7361660" y="78884"/>
                </a:lnTo>
                <a:lnTo>
                  <a:pt x="7366127" y="56997"/>
                </a:lnTo>
                <a:lnTo>
                  <a:pt x="7366127" y="56133"/>
                </a:lnTo>
                <a:lnTo>
                  <a:pt x="7361478" y="34247"/>
                </a:lnTo>
                <a:lnTo>
                  <a:pt x="7349016" y="16408"/>
                </a:lnTo>
                <a:lnTo>
                  <a:pt x="7330969" y="4398"/>
                </a:lnTo>
                <a:lnTo>
                  <a:pt x="7309561" y="0"/>
                </a:lnTo>
                <a:close/>
              </a:path>
              <a:path w="8402320" h="113664">
                <a:moveTo>
                  <a:pt x="7568590" y="0"/>
                </a:moveTo>
                <a:lnTo>
                  <a:pt x="7547000" y="4398"/>
                </a:lnTo>
                <a:lnTo>
                  <a:pt x="7528972" y="16408"/>
                </a:lnTo>
                <a:lnTo>
                  <a:pt x="7516612" y="34247"/>
                </a:lnTo>
                <a:lnTo>
                  <a:pt x="7512024" y="56133"/>
                </a:lnTo>
                <a:lnTo>
                  <a:pt x="7512024" y="56997"/>
                </a:lnTo>
                <a:lnTo>
                  <a:pt x="7516491" y="78884"/>
                </a:lnTo>
                <a:lnTo>
                  <a:pt x="7528648" y="96723"/>
                </a:lnTo>
                <a:lnTo>
                  <a:pt x="7546636" y="108732"/>
                </a:lnTo>
                <a:lnTo>
                  <a:pt x="7568590" y="113131"/>
                </a:lnTo>
                <a:lnTo>
                  <a:pt x="7590544" y="108732"/>
                </a:lnTo>
                <a:lnTo>
                  <a:pt x="7608531" y="96723"/>
                </a:lnTo>
                <a:lnTo>
                  <a:pt x="7620689" y="78884"/>
                </a:lnTo>
                <a:lnTo>
                  <a:pt x="7625156" y="56997"/>
                </a:lnTo>
                <a:lnTo>
                  <a:pt x="7625156" y="56133"/>
                </a:lnTo>
                <a:lnTo>
                  <a:pt x="7620507" y="34247"/>
                </a:lnTo>
                <a:lnTo>
                  <a:pt x="7608046" y="16408"/>
                </a:lnTo>
                <a:lnTo>
                  <a:pt x="7589998" y="4398"/>
                </a:lnTo>
                <a:lnTo>
                  <a:pt x="7568590" y="0"/>
                </a:lnTo>
                <a:close/>
              </a:path>
              <a:path w="8402320" h="113664">
                <a:moveTo>
                  <a:pt x="7827632" y="0"/>
                </a:moveTo>
                <a:lnTo>
                  <a:pt x="7806042" y="4398"/>
                </a:lnTo>
                <a:lnTo>
                  <a:pt x="7788014" y="16408"/>
                </a:lnTo>
                <a:lnTo>
                  <a:pt x="7775654" y="34247"/>
                </a:lnTo>
                <a:lnTo>
                  <a:pt x="7771066" y="56133"/>
                </a:lnTo>
                <a:lnTo>
                  <a:pt x="7771066" y="56997"/>
                </a:lnTo>
                <a:lnTo>
                  <a:pt x="7775532" y="78884"/>
                </a:lnTo>
                <a:lnTo>
                  <a:pt x="7787690" y="96723"/>
                </a:lnTo>
                <a:lnTo>
                  <a:pt x="7805677" y="108732"/>
                </a:lnTo>
                <a:lnTo>
                  <a:pt x="7827632" y="113131"/>
                </a:lnTo>
                <a:lnTo>
                  <a:pt x="7849586" y="108732"/>
                </a:lnTo>
                <a:lnTo>
                  <a:pt x="7867573" y="96723"/>
                </a:lnTo>
                <a:lnTo>
                  <a:pt x="7879731" y="78884"/>
                </a:lnTo>
                <a:lnTo>
                  <a:pt x="7884198" y="56997"/>
                </a:lnTo>
                <a:lnTo>
                  <a:pt x="7884198" y="56133"/>
                </a:lnTo>
                <a:lnTo>
                  <a:pt x="7879549" y="34247"/>
                </a:lnTo>
                <a:lnTo>
                  <a:pt x="7867088" y="16408"/>
                </a:lnTo>
                <a:lnTo>
                  <a:pt x="7849040" y="4398"/>
                </a:lnTo>
                <a:lnTo>
                  <a:pt x="7827632" y="0"/>
                </a:lnTo>
                <a:close/>
              </a:path>
              <a:path w="8402320" h="113664">
                <a:moveTo>
                  <a:pt x="8086661" y="0"/>
                </a:moveTo>
                <a:lnTo>
                  <a:pt x="8065071" y="4398"/>
                </a:lnTo>
                <a:lnTo>
                  <a:pt x="8047043" y="16408"/>
                </a:lnTo>
                <a:lnTo>
                  <a:pt x="8034683" y="34247"/>
                </a:lnTo>
                <a:lnTo>
                  <a:pt x="8030095" y="56133"/>
                </a:lnTo>
                <a:lnTo>
                  <a:pt x="8030095" y="56997"/>
                </a:lnTo>
                <a:lnTo>
                  <a:pt x="8034562" y="78884"/>
                </a:lnTo>
                <a:lnTo>
                  <a:pt x="8046719" y="96723"/>
                </a:lnTo>
                <a:lnTo>
                  <a:pt x="8064707" y="108732"/>
                </a:lnTo>
                <a:lnTo>
                  <a:pt x="8086661" y="113131"/>
                </a:lnTo>
                <a:lnTo>
                  <a:pt x="8108615" y="108732"/>
                </a:lnTo>
                <a:lnTo>
                  <a:pt x="8126603" y="96723"/>
                </a:lnTo>
                <a:lnTo>
                  <a:pt x="8138760" y="78884"/>
                </a:lnTo>
                <a:lnTo>
                  <a:pt x="8143227" y="56997"/>
                </a:lnTo>
                <a:lnTo>
                  <a:pt x="8143227" y="56133"/>
                </a:lnTo>
                <a:lnTo>
                  <a:pt x="8138578" y="34247"/>
                </a:lnTo>
                <a:lnTo>
                  <a:pt x="8126117" y="16408"/>
                </a:lnTo>
                <a:lnTo>
                  <a:pt x="8108069" y="4398"/>
                </a:lnTo>
                <a:lnTo>
                  <a:pt x="8086661" y="0"/>
                </a:lnTo>
                <a:close/>
              </a:path>
              <a:path w="8402320" h="113664">
                <a:moveTo>
                  <a:pt x="8345703" y="0"/>
                </a:moveTo>
                <a:lnTo>
                  <a:pt x="8324113" y="4398"/>
                </a:lnTo>
                <a:lnTo>
                  <a:pt x="8306085" y="16408"/>
                </a:lnTo>
                <a:lnTo>
                  <a:pt x="8293725" y="34247"/>
                </a:lnTo>
                <a:lnTo>
                  <a:pt x="8289137" y="56133"/>
                </a:lnTo>
                <a:lnTo>
                  <a:pt x="8289137" y="56997"/>
                </a:lnTo>
                <a:lnTo>
                  <a:pt x="8293604" y="78884"/>
                </a:lnTo>
                <a:lnTo>
                  <a:pt x="8305761" y="96723"/>
                </a:lnTo>
                <a:lnTo>
                  <a:pt x="8323749" y="108732"/>
                </a:lnTo>
                <a:lnTo>
                  <a:pt x="8345703" y="113131"/>
                </a:lnTo>
                <a:lnTo>
                  <a:pt x="8367657" y="108732"/>
                </a:lnTo>
                <a:lnTo>
                  <a:pt x="8385644" y="96723"/>
                </a:lnTo>
                <a:lnTo>
                  <a:pt x="8397802" y="78884"/>
                </a:lnTo>
                <a:lnTo>
                  <a:pt x="8402269" y="56997"/>
                </a:lnTo>
                <a:lnTo>
                  <a:pt x="8402269" y="56133"/>
                </a:lnTo>
                <a:lnTo>
                  <a:pt x="8397620" y="34247"/>
                </a:lnTo>
                <a:lnTo>
                  <a:pt x="8385159" y="16408"/>
                </a:lnTo>
                <a:lnTo>
                  <a:pt x="8367111" y="4398"/>
                </a:lnTo>
                <a:lnTo>
                  <a:pt x="8345703" y="0"/>
                </a:lnTo>
                <a:close/>
              </a:path>
            </a:pathLst>
          </a:custGeom>
          <a:solidFill>
            <a:srgbClr val="E2E3E4"/>
          </a:solidFill>
        </p:spPr>
        <p:txBody>
          <a:bodyPr wrap="square" lIns="0" tIns="0" rIns="0" bIns="0" rtlCol="0"/>
          <a:lstStyle/>
          <a:p>
            <a:endParaRPr sz="1800"/>
          </a:p>
        </p:txBody>
      </p:sp>
      <p:sp>
        <p:nvSpPr>
          <p:cNvPr id="13" name="object 2"/>
          <p:cNvSpPr/>
          <p:nvPr userDrawn="1"/>
        </p:nvSpPr>
        <p:spPr>
          <a:xfrm>
            <a:off x="494490" y="6385280"/>
            <a:ext cx="11203093" cy="113664"/>
          </a:xfrm>
          <a:custGeom>
            <a:avLst/>
            <a:gdLst/>
            <a:ahLst/>
            <a:cxnLst/>
            <a:rect l="l" t="t" r="r" b="b"/>
            <a:pathLst>
              <a:path w="8402320" h="113664">
                <a:moveTo>
                  <a:pt x="56565" y="0"/>
                </a:moveTo>
                <a:lnTo>
                  <a:pt x="34975" y="4398"/>
                </a:lnTo>
                <a:lnTo>
                  <a:pt x="16948" y="16408"/>
                </a:lnTo>
                <a:lnTo>
                  <a:pt x="4587" y="34247"/>
                </a:lnTo>
                <a:lnTo>
                  <a:pt x="0" y="56133"/>
                </a:lnTo>
                <a:lnTo>
                  <a:pt x="0" y="56997"/>
                </a:lnTo>
                <a:lnTo>
                  <a:pt x="4466" y="78884"/>
                </a:lnTo>
                <a:lnTo>
                  <a:pt x="16624" y="96723"/>
                </a:lnTo>
                <a:lnTo>
                  <a:pt x="34611" y="108732"/>
                </a:lnTo>
                <a:lnTo>
                  <a:pt x="56565" y="113131"/>
                </a:lnTo>
                <a:lnTo>
                  <a:pt x="78520" y="108732"/>
                </a:lnTo>
                <a:lnTo>
                  <a:pt x="96507" y="96723"/>
                </a:lnTo>
                <a:lnTo>
                  <a:pt x="108665" y="78884"/>
                </a:lnTo>
                <a:lnTo>
                  <a:pt x="113131" y="56997"/>
                </a:lnTo>
                <a:lnTo>
                  <a:pt x="113131" y="56133"/>
                </a:lnTo>
                <a:lnTo>
                  <a:pt x="108483" y="34247"/>
                </a:lnTo>
                <a:lnTo>
                  <a:pt x="96021" y="16408"/>
                </a:lnTo>
                <a:lnTo>
                  <a:pt x="77973" y="4398"/>
                </a:lnTo>
                <a:lnTo>
                  <a:pt x="56565" y="0"/>
                </a:lnTo>
                <a:close/>
              </a:path>
              <a:path w="8402320" h="113664">
                <a:moveTo>
                  <a:pt x="315595" y="0"/>
                </a:moveTo>
                <a:lnTo>
                  <a:pt x="294005" y="4398"/>
                </a:lnTo>
                <a:lnTo>
                  <a:pt x="275977" y="16408"/>
                </a:lnTo>
                <a:lnTo>
                  <a:pt x="263617" y="34247"/>
                </a:lnTo>
                <a:lnTo>
                  <a:pt x="259029" y="56133"/>
                </a:lnTo>
                <a:lnTo>
                  <a:pt x="259029" y="56997"/>
                </a:lnTo>
                <a:lnTo>
                  <a:pt x="263495" y="78884"/>
                </a:lnTo>
                <a:lnTo>
                  <a:pt x="275653" y="96723"/>
                </a:lnTo>
                <a:lnTo>
                  <a:pt x="293640" y="108732"/>
                </a:lnTo>
                <a:lnTo>
                  <a:pt x="315595" y="113131"/>
                </a:lnTo>
                <a:lnTo>
                  <a:pt x="337549" y="108732"/>
                </a:lnTo>
                <a:lnTo>
                  <a:pt x="355536" y="96723"/>
                </a:lnTo>
                <a:lnTo>
                  <a:pt x="367694" y="78884"/>
                </a:lnTo>
                <a:lnTo>
                  <a:pt x="372160" y="56997"/>
                </a:lnTo>
                <a:lnTo>
                  <a:pt x="372160" y="56133"/>
                </a:lnTo>
                <a:lnTo>
                  <a:pt x="367512" y="34247"/>
                </a:lnTo>
                <a:lnTo>
                  <a:pt x="355050" y="16408"/>
                </a:lnTo>
                <a:lnTo>
                  <a:pt x="337002" y="4398"/>
                </a:lnTo>
                <a:lnTo>
                  <a:pt x="315595" y="0"/>
                </a:lnTo>
                <a:close/>
              </a:path>
              <a:path w="8402320" h="113664">
                <a:moveTo>
                  <a:pt x="574636" y="0"/>
                </a:moveTo>
                <a:lnTo>
                  <a:pt x="553046" y="4398"/>
                </a:lnTo>
                <a:lnTo>
                  <a:pt x="535019" y="16408"/>
                </a:lnTo>
                <a:lnTo>
                  <a:pt x="522658" y="34247"/>
                </a:lnTo>
                <a:lnTo>
                  <a:pt x="518071" y="56133"/>
                </a:lnTo>
                <a:lnTo>
                  <a:pt x="518071" y="56997"/>
                </a:lnTo>
                <a:lnTo>
                  <a:pt x="522537" y="78884"/>
                </a:lnTo>
                <a:lnTo>
                  <a:pt x="534695" y="96723"/>
                </a:lnTo>
                <a:lnTo>
                  <a:pt x="552682" y="108732"/>
                </a:lnTo>
                <a:lnTo>
                  <a:pt x="574636" y="113131"/>
                </a:lnTo>
                <a:lnTo>
                  <a:pt x="596591" y="108732"/>
                </a:lnTo>
                <a:lnTo>
                  <a:pt x="614578" y="96723"/>
                </a:lnTo>
                <a:lnTo>
                  <a:pt x="626736" y="78884"/>
                </a:lnTo>
                <a:lnTo>
                  <a:pt x="631202" y="56997"/>
                </a:lnTo>
                <a:lnTo>
                  <a:pt x="631202" y="56133"/>
                </a:lnTo>
                <a:lnTo>
                  <a:pt x="626554" y="34247"/>
                </a:lnTo>
                <a:lnTo>
                  <a:pt x="614092" y="16408"/>
                </a:lnTo>
                <a:lnTo>
                  <a:pt x="596044" y="4398"/>
                </a:lnTo>
                <a:lnTo>
                  <a:pt x="574636" y="0"/>
                </a:lnTo>
                <a:close/>
              </a:path>
              <a:path w="8402320" h="113664">
                <a:moveTo>
                  <a:pt x="833666" y="0"/>
                </a:moveTo>
                <a:lnTo>
                  <a:pt x="812076" y="4398"/>
                </a:lnTo>
                <a:lnTo>
                  <a:pt x="794048" y="16408"/>
                </a:lnTo>
                <a:lnTo>
                  <a:pt x="781688" y="34247"/>
                </a:lnTo>
                <a:lnTo>
                  <a:pt x="777100" y="56133"/>
                </a:lnTo>
                <a:lnTo>
                  <a:pt x="777100" y="56997"/>
                </a:lnTo>
                <a:lnTo>
                  <a:pt x="781566" y="78884"/>
                </a:lnTo>
                <a:lnTo>
                  <a:pt x="793724" y="96723"/>
                </a:lnTo>
                <a:lnTo>
                  <a:pt x="811711" y="108732"/>
                </a:lnTo>
                <a:lnTo>
                  <a:pt x="833666" y="113131"/>
                </a:lnTo>
                <a:lnTo>
                  <a:pt x="855620" y="108732"/>
                </a:lnTo>
                <a:lnTo>
                  <a:pt x="873607" y="96723"/>
                </a:lnTo>
                <a:lnTo>
                  <a:pt x="885765" y="78884"/>
                </a:lnTo>
                <a:lnTo>
                  <a:pt x="890231" y="56997"/>
                </a:lnTo>
                <a:lnTo>
                  <a:pt x="890231" y="56133"/>
                </a:lnTo>
                <a:lnTo>
                  <a:pt x="885583" y="34247"/>
                </a:lnTo>
                <a:lnTo>
                  <a:pt x="873121" y="16408"/>
                </a:lnTo>
                <a:lnTo>
                  <a:pt x="855073" y="4398"/>
                </a:lnTo>
                <a:lnTo>
                  <a:pt x="833666" y="0"/>
                </a:lnTo>
                <a:close/>
              </a:path>
              <a:path w="8402320" h="113664">
                <a:moveTo>
                  <a:pt x="1092708" y="0"/>
                </a:moveTo>
                <a:lnTo>
                  <a:pt x="1071118" y="4398"/>
                </a:lnTo>
                <a:lnTo>
                  <a:pt x="1053090" y="16408"/>
                </a:lnTo>
                <a:lnTo>
                  <a:pt x="1040730" y="34247"/>
                </a:lnTo>
                <a:lnTo>
                  <a:pt x="1036142" y="56133"/>
                </a:lnTo>
                <a:lnTo>
                  <a:pt x="1036142" y="56997"/>
                </a:lnTo>
                <a:lnTo>
                  <a:pt x="1040608" y="78884"/>
                </a:lnTo>
                <a:lnTo>
                  <a:pt x="1052766" y="96723"/>
                </a:lnTo>
                <a:lnTo>
                  <a:pt x="1070753" y="108732"/>
                </a:lnTo>
                <a:lnTo>
                  <a:pt x="1092708" y="113131"/>
                </a:lnTo>
                <a:lnTo>
                  <a:pt x="1114662" y="108732"/>
                </a:lnTo>
                <a:lnTo>
                  <a:pt x="1132649" y="96723"/>
                </a:lnTo>
                <a:lnTo>
                  <a:pt x="1144807" y="78884"/>
                </a:lnTo>
                <a:lnTo>
                  <a:pt x="1149273" y="56997"/>
                </a:lnTo>
                <a:lnTo>
                  <a:pt x="1149273" y="56133"/>
                </a:lnTo>
                <a:lnTo>
                  <a:pt x="1144625" y="34247"/>
                </a:lnTo>
                <a:lnTo>
                  <a:pt x="1132163" y="16408"/>
                </a:lnTo>
                <a:lnTo>
                  <a:pt x="1114115" y="4398"/>
                </a:lnTo>
                <a:lnTo>
                  <a:pt x="1092708" y="0"/>
                </a:lnTo>
                <a:close/>
              </a:path>
              <a:path w="8402320" h="113664">
                <a:moveTo>
                  <a:pt x="1351737" y="0"/>
                </a:moveTo>
                <a:lnTo>
                  <a:pt x="1330147" y="4398"/>
                </a:lnTo>
                <a:lnTo>
                  <a:pt x="1312119" y="16408"/>
                </a:lnTo>
                <a:lnTo>
                  <a:pt x="1299759" y="34247"/>
                </a:lnTo>
                <a:lnTo>
                  <a:pt x="1295171" y="56133"/>
                </a:lnTo>
                <a:lnTo>
                  <a:pt x="1295171" y="56997"/>
                </a:lnTo>
                <a:lnTo>
                  <a:pt x="1299637" y="78884"/>
                </a:lnTo>
                <a:lnTo>
                  <a:pt x="1311795" y="96723"/>
                </a:lnTo>
                <a:lnTo>
                  <a:pt x="1329782" y="108732"/>
                </a:lnTo>
                <a:lnTo>
                  <a:pt x="1351737" y="113131"/>
                </a:lnTo>
                <a:lnTo>
                  <a:pt x="1373691" y="108732"/>
                </a:lnTo>
                <a:lnTo>
                  <a:pt x="1391678" y="96723"/>
                </a:lnTo>
                <a:lnTo>
                  <a:pt x="1403836" y="78884"/>
                </a:lnTo>
                <a:lnTo>
                  <a:pt x="1408303" y="56997"/>
                </a:lnTo>
                <a:lnTo>
                  <a:pt x="1408303" y="56133"/>
                </a:lnTo>
                <a:lnTo>
                  <a:pt x="1403654" y="34247"/>
                </a:lnTo>
                <a:lnTo>
                  <a:pt x="1391192" y="16408"/>
                </a:lnTo>
                <a:lnTo>
                  <a:pt x="1373145" y="4398"/>
                </a:lnTo>
                <a:lnTo>
                  <a:pt x="1351737" y="0"/>
                </a:lnTo>
                <a:close/>
              </a:path>
              <a:path w="8402320" h="113664">
                <a:moveTo>
                  <a:pt x="1610779" y="0"/>
                </a:moveTo>
                <a:lnTo>
                  <a:pt x="1589189" y="4398"/>
                </a:lnTo>
                <a:lnTo>
                  <a:pt x="1571161" y="16408"/>
                </a:lnTo>
                <a:lnTo>
                  <a:pt x="1558801" y="34247"/>
                </a:lnTo>
                <a:lnTo>
                  <a:pt x="1554213" y="56133"/>
                </a:lnTo>
                <a:lnTo>
                  <a:pt x="1554213" y="56997"/>
                </a:lnTo>
                <a:lnTo>
                  <a:pt x="1558679" y="78884"/>
                </a:lnTo>
                <a:lnTo>
                  <a:pt x="1570837" y="96723"/>
                </a:lnTo>
                <a:lnTo>
                  <a:pt x="1588824" y="108732"/>
                </a:lnTo>
                <a:lnTo>
                  <a:pt x="1610779" y="113131"/>
                </a:lnTo>
                <a:lnTo>
                  <a:pt x="1632733" y="108732"/>
                </a:lnTo>
                <a:lnTo>
                  <a:pt x="1650720" y="96723"/>
                </a:lnTo>
                <a:lnTo>
                  <a:pt x="1662878" y="78884"/>
                </a:lnTo>
                <a:lnTo>
                  <a:pt x="1667344" y="56997"/>
                </a:lnTo>
                <a:lnTo>
                  <a:pt x="1667344" y="56133"/>
                </a:lnTo>
                <a:lnTo>
                  <a:pt x="1662696" y="34247"/>
                </a:lnTo>
                <a:lnTo>
                  <a:pt x="1650234" y="16408"/>
                </a:lnTo>
                <a:lnTo>
                  <a:pt x="1632186" y="4398"/>
                </a:lnTo>
                <a:lnTo>
                  <a:pt x="1610779" y="0"/>
                </a:lnTo>
                <a:close/>
              </a:path>
              <a:path w="8402320" h="113664">
                <a:moveTo>
                  <a:pt x="1869808" y="0"/>
                </a:moveTo>
                <a:lnTo>
                  <a:pt x="1848218" y="4398"/>
                </a:lnTo>
                <a:lnTo>
                  <a:pt x="1830190" y="16408"/>
                </a:lnTo>
                <a:lnTo>
                  <a:pt x="1817830" y="34247"/>
                </a:lnTo>
                <a:lnTo>
                  <a:pt x="1813242" y="56133"/>
                </a:lnTo>
                <a:lnTo>
                  <a:pt x="1813242" y="56997"/>
                </a:lnTo>
                <a:lnTo>
                  <a:pt x="1817708" y="78884"/>
                </a:lnTo>
                <a:lnTo>
                  <a:pt x="1829866" y="96723"/>
                </a:lnTo>
                <a:lnTo>
                  <a:pt x="1847853" y="108732"/>
                </a:lnTo>
                <a:lnTo>
                  <a:pt x="1869808" y="113131"/>
                </a:lnTo>
                <a:lnTo>
                  <a:pt x="1891762" y="108732"/>
                </a:lnTo>
                <a:lnTo>
                  <a:pt x="1909749" y="96723"/>
                </a:lnTo>
                <a:lnTo>
                  <a:pt x="1921907" y="78884"/>
                </a:lnTo>
                <a:lnTo>
                  <a:pt x="1926374" y="56997"/>
                </a:lnTo>
                <a:lnTo>
                  <a:pt x="1926374" y="56133"/>
                </a:lnTo>
                <a:lnTo>
                  <a:pt x="1921725" y="34247"/>
                </a:lnTo>
                <a:lnTo>
                  <a:pt x="1909264" y="16408"/>
                </a:lnTo>
                <a:lnTo>
                  <a:pt x="1891216" y="4398"/>
                </a:lnTo>
                <a:lnTo>
                  <a:pt x="1869808" y="0"/>
                </a:lnTo>
                <a:close/>
              </a:path>
              <a:path w="8402320" h="113664">
                <a:moveTo>
                  <a:pt x="2128850" y="0"/>
                </a:moveTo>
                <a:lnTo>
                  <a:pt x="2107260" y="4398"/>
                </a:lnTo>
                <a:lnTo>
                  <a:pt x="2089232" y="16408"/>
                </a:lnTo>
                <a:lnTo>
                  <a:pt x="2076872" y="34247"/>
                </a:lnTo>
                <a:lnTo>
                  <a:pt x="2072284" y="56133"/>
                </a:lnTo>
                <a:lnTo>
                  <a:pt x="2072284" y="56997"/>
                </a:lnTo>
                <a:lnTo>
                  <a:pt x="2076750" y="78884"/>
                </a:lnTo>
                <a:lnTo>
                  <a:pt x="2088908" y="96723"/>
                </a:lnTo>
                <a:lnTo>
                  <a:pt x="2106895" y="108732"/>
                </a:lnTo>
                <a:lnTo>
                  <a:pt x="2128850" y="113131"/>
                </a:lnTo>
                <a:lnTo>
                  <a:pt x="2150804" y="108732"/>
                </a:lnTo>
                <a:lnTo>
                  <a:pt x="2168791" y="96723"/>
                </a:lnTo>
                <a:lnTo>
                  <a:pt x="2180949" y="78884"/>
                </a:lnTo>
                <a:lnTo>
                  <a:pt x="2185416" y="56997"/>
                </a:lnTo>
                <a:lnTo>
                  <a:pt x="2185416" y="56133"/>
                </a:lnTo>
                <a:lnTo>
                  <a:pt x="2180767" y="34247"/>
                </a:lnTo>
                <a:lnTo>
                  <a:pt x="2168305" y="16408"/>
                </a:lnTo>
                <a:lnTo>
                  <a:pt x="2150258" y="4398"/>
                </a:lnTo>
                <a:lnTo>
                  <a:pt x="2128850" y="0"/>
                </a:lnTo>
                <a:close/>
              </a:path>
              <a:path w="8402320" h="113664">
                <a:moveTo>
                  <a:pt x="2387879" y="0"/>
                </a:moveTo>
                <a:lnTo>
                  <a:pt x="2366289" y="4398"/>
                </a:lnTo>
                <a:lnTo>
                  <a:pt x="2348261" y="16408"/>
                </a:lnTo>
                <a:lnTo>
                  <a:pt x="2335901" y="34247"/>
                </a:lnTo>
                <a:lnTo>
                  <a:pt x="2331313" y="56133"/>
                </a:lnTo>
                <a:lnTo>
                  <a:pt x="2331313" y="56997"/>
                </a:lnTo>
                <a:lnTo>
                  <a:pt x="2335780" y="78884"/>
                </a:lnTo>
                <a:lnTo>
                  <a:pt x="2347937" y="96723"/>
                </a:lnTo>
                <a:lnTo>
                  <a:pt x="2365925" y="108732"/>
                </a:lnTo>
                <a:lnTo>
                  <a:pt x="2387879" y="113131"/>
                </a:lnTo>
                <a:lnTo>
                  <a:pt x="2409833" y="108732"/>
                </a:lnTo>
                <a:lnTo>
                  <a:pt x="2427820" y="96723"/>
                </a:lnTo>
                <a:lnTo>
                  <a:pt x="2439978" y="78884"/>
                </a:lnTo>
                <a:lnTo>
                  <a:pt x="2444445" y="56997"/>
                </a:lnTo>
                <a:lnTo>
                  <a:pt x="2444445" y="56133"/>
                </a:lnTo>
                <a:lnTo>
                  <a:pt x="2439796" y="34247"/>
                </a:lnTo>
                <a:lnTo>
                  <a:pt x="2427335" y="16408"/>
                </a:lnTo>
                <a:lnTo>
                  <a:pt x="2409287" y="4398"/>
                </a:lnTo>
                <a:lnTo>
                  <a:pt x="2387879" y="0"/>
                </a:lnTo>
                <a:close/>
              </a:path>
              <a:path w="8402320" h="113664">
                <a:moveTo>
                  <a:pt x="2646921" y="0"/>
                </a:moveTo>
                <a:lnTo>
                  <a:pt x="2625331" y="4398"/>
                </a:lnTo>
                <a:lnTo>
                  <a:pt x="2607303" y="16408"/>
                </a:lnTo>
                <a:lnTo>
                  <a:pt x="2594943" y="34247"/>
                </a:lnTo>
                <a:lnTo>
                  <a:pt x="2590355" y="56133"/>
                </a:lnTo>
                <a:lnTo>
                  <a:pt x="2590355" y="56997"/>
                </a:lnTo>
                <a:lnTo>
                  <a:pt x="2594821" y="78884"/>
                </a:lnTo>
                <a:lnTo>
                  <a:pt x="2606979" y="96723"/>
                </a:lnTo>
                <a:lnTo>
                  <a:pt x="2624966" y="108732"/>
                </a:lnTo>
                <a:lnTo>
                  <a:pt x="2646921" y="113131"/>
                </a:lnTo>
                <a:lnTo>
                  <a:pt x="2668875" y="108732"/>
                </a:lnTo>
                <a:lnTo>
                  <a:pt x="2686862" y="96723"/>
                </a:lnTo>
                <a:lnTo>
                  <a:pt x="2699020" y="78884"/>
                </a:lnTo>
                <a:lnTo>
                  <a:pt x="2703487" y="56997"/>
                </a:lnTo>
                <a:lnTo>
                  <a:pt x="2703487" y="56133"/>
                </a:lnTo>
                <a:lnTo>
                  <a:pt x="2698838" y="34247"/>
                </a:lnTo>
                <a:lnTo>
                  <a:pt x="2686377" y="16408"/>
                </a:lnTo>
                <a:lnTo>
                  <a:pt x="2668329" y="4398"/>
                </a:lnTo>
                <a:lnTo>
                  <a:pt x="2646921" y="0"/>
                </a:lnTo>
                <a:close/>
              </a:path>
              <a:path w="8402320" h="113664">
                <a:moveTo>
                  <a:pt x="2905950" y="0"/>
                </a:moveTo>
                <a:lnTo>
                  <a:pt x="2884360" y="4398"/>
                </a:lnTo>
                <a:lnTo>
                  <a:pt x="2866332" y="16408"/>
                </a:lnTo>
                <a:lnTo>
                  <a:pt x="2853972" y="34247"/>
                </a:lnTo>
                <a:lnTo>
                  <a:pt x="2849384" y="56133"/>
                </a:lnTo>
                <a:lnTo>
                  <a:pt x="2849384" y="56997"/>
                </a:lnTo>
                <a:lnTo>
                  <a:pt x="2853851" y="78884"/>
                </a:lnTo>
                <a:lnTo>
                  <a:pt x="2866009" y="96723"/>
                </a:lnTo>
                <a:lnTo>
                  <a:pt x="2883996" y="108732"/>
                </a:lnTo>
                <a:lnTo>
                  <a:pt x="2905950" y="113131"/>
                </a:lnTo>
                <a:lnTo>
                  <a:pt x="2927904" y="108732"/>
                </a:lnTo>
                <a:lnTo>
                  <a:pt x="2945892" y="96723"/>
                </a:lnTo>
                <a:lnTo>
                  <a:pt x="2958049" y="78884"/>
                </a:lnTo>
                <a:lnTo>
                  <a:pt x="2962516" y="56997"/>
                </a:lnTo>
                <a:lnTo>
                  <a:pt x="2962516" y="56133"/>
                </a:lnTo>
                <a:lnTo>
                  <a:pt x="2957867" y="34247"/>
                </a:lnTo>
                <a:lnTo>
                  <a:pt x="2945406" y="16408"/>
                </a:lnTo>
                <a:lnTo>
                  <a:pt x="2927358" y="4398"/>
                </a:lnTo>
                <a:lnTo>
                  <a:pt x="2905950" y="0"/>
                </a:lnTo>
                <a:close/>
              </a:path>
              <a:path w="8402320" h="113664">
                <a:moveTo>
                  <a:pt x="3164992" y="0"/>
                </a:moveTo>
                <a:lnTo>
                  <a:pt x="3143402" y="4398"/>
                </a:lnTo>
                <a:lnTo>
                  <a:pt x="3125374" y="16408"/>
                </a:lnTo>
                <a:lnTo>
                  <a:pt x="3113014" y="34247"/>
                </a:lnTo>
                <a:lnTo>
                  <a:pt x="3108426" y="56133"/>
                </a:lnTo>
                <a:lnTo>
                  <a:pt x="3108426" y="56997"/>
                </a:lnTo>
                <a:lnTo>
                  <a:pt x="3112893" y="78884"/>
                </a:lnTo>
                <a:lnTo>
                  <a:pt x="3125050" y="96723"/>
                </a:lnTo>
                <a:lnTo>
                  <a:pt x="3143038" y="108732"/>
                </a:lnTo>
                <a:lnTo>
                  <a:pt x="3164992" y="113131"/>
                </a:lnTo>
                <a:lnTo>
                  <a:pt x="3186946" y="108732"/>
                </a:lnTo>
                <a:lnTo>
                  <a:pt x="3204933" y="96723"/>
                </a:lnTo>
                <a:lnTo>
                  <a:pt x="3217091" y="78884"/>
                </a:lnTo>
                <a:lnTo>
                  <a:pt x="3221558" y="56997"/>
                </a:lnTo>
                <a:lnTo>
                  <a:pt x="3221558" y="56133"/>
                </a:lnTo>
                <a:lnTo>
                  <a:pt x="3216909" y="34247"/>
                </a:lnTo>
                <a:lnTo>
                  <a:pt x="3204448" y="16408"/>
                </a:lnTo>
                <a:lnTo>
                  <a:pt x="3186400" y="4398"/>
                </a:lnTo>
                <a:lnTo>
                  <a:pt x="3164992" y="0"/>
                </a:lnTo>
                <a:close/>
              </a:path>
              <a:path w="8402320" h="113664">
                <a:moveTo>
                  <a:pt x="3424021" y="0"/>
                </a:moveTo>
                <a:lnTo>
                  <a:pt x="3402431" y="4398"/>
                </a:lnTo>
                <a:lnTo>
                  <a:pt x="3384403" y="16408"/>
                </a:lnTo>
                <a:lnTo>
                  <a:pt x="3372043" y="34247"/>
                </a:lnTo>
                <a:lnTo>
                  <a:pt x="3367455" y="56133"/>
                </a:lnTo>
                <a:lnTo>
                  <a:pt x="3367455" y="56997"/>
                </a:lnTo>
                <a:lnTo>
                  <a:pt x="3371922" y="78884"/>
                </a:lnTo>
                <a:lnTo>
                  <a:pt x="3384080" y="96723"/>
                </a:lnTo>
                <a:lnTo>
                  <a:pt x="3402067" y="108732"/>
                </a:lnTo>
                <a:lnTo>
                  <a:pt x="3424021" y="113131"/>
                </a:lnTo>
                <a:lnTo>
                  <a:pt x="3445975" y="108732"/>
                </a:lnTo>
                <a:lnTo>
                  <a:pt x="3463963" y="96723"/>
                </a:lnTo>
                <a:lnTo>
                  <a:pt x="3476120" y="78884"/>
                </a:lnTo>
                <a:lnTo>
                  <a:pt x="3480587" y="56997"/>
                </a:lnTo>
                <a:lnTo>
                  <a:pt x="3480587" y="56133"/>
                </a:lnTo>
                <a:lnTo>
                  <a:pt x="3475938" y="34247"/>
                </a:lnTo>
                <a:lnTo>
                  <a:pt x="3463477" y="16408"/>
                </a:lnTo>
                <a:lnTo>
                  <a:pt x="3445429" y="4398"/>
                </a:lnTo>
                <a:lnTo>
                  <a:pt x="3424021" y="0"/>
                </a:lnTo>
                <a:close/>
              </a:path>
              <a:path w="8402320" h="113664">
                <a:moveTo>
                  <a:pt x="3683063" y="0"/>
                </a:moveTo>
                <a:lnTo>
                  <a:pt x="3661473" y="4398"/>
                </a:lnTo>
                <a:lnTo>
                  <a:pt x="3643445" y="16408"/>
                </a:lnTo>
                <a:lnTo>
                  <a:pt x="3631085" y="34247"/>
                </a:lnTo>
                <a:lnTo>
                  <a:pt x="3626497" y="56133"/>
                </a:lnTo>
                <a:lnTo>
                  <a:pt x="3626497" y="56997"/>
                </a:lnTo>
                <a:lnTo>
                  <a:pt x="3630964" y="78884"/>
                </a:lnTo>
                <a:lnTo>
                  <a:pt x="3643122" y="96723"/>
                </a:lnTo>
                <a:lnTo>
                  <a:pt x="3661109" y="108732"/>
                </a:lnTo>
                <a:lnTo>
                  <a:pt x="3683063" y="113131"/>
                </a:lnTo>
                <a:lnTo>
                  <a:pt x="3705017" y="108732"/>
                </a:lnTo>
                <a:lnTo>
                  <a:pt x="3723005" y="96723"/>
                </a:lnTo>
                <a:lnTo>
                  <a:pt x="3735162" y="78884"/>
                </a:lnTo>
                <a:lnTo>
                  <a:pt x="3739629" y="56997"/>
                </a:lnTo>
                <a:lnTo>
                  <a:pt x="3739629" y="56133"/>
                </a:lnTo>
                <a:lnTo>
                  <a:pt x="3734980" y="34247"/>
                </a:lnTo>
                <a:lnTo>
                  <a:pt x="3722519" y="16408"/>
                </a:lnTo>
                <a:lnTo>
                  <a:pt x="3704471" y="4398"/>
                </a:lnTo>
                <a:lnTo>
                  <a:pt x="3683063" y="0"/>
                </a:lnTo>
                <a:close/>
              </a:path>
              <a:path w="8402320" h="113664">
                <a:moveTo>
                  <a:pt x="3942092" y="0"/>
                </a:moveTo>
                <a:lnTo>
                  <a:pt x="3920502" y="4398"/>
                </a:lnTo>
                <a:lnTo>
                  <a:pt x="3902475" y="16408"/>
                </a:lnTo>
                <a:lnTo>
                  <a:pt x="3890114" y="34247"/>
                </a:lnTo>
                <a:lnTo>
                  <a:pt x="3885526" y="56133"/>
                </a:lnTo>
                <a:lnTo>
                  <a:pt x="3885526" y="56997"/>
                </a:lnTo>
                <a:lnTo>
                  <a:pt x="3889993" y="78884"/>
                </a:lnTo>
                <a:lnTo>
                  <a:pt x="3902151" y="96723"/>
                </a:lnTo>
                <a:lnTo>
                  <a:pt x="3920138" y="108732"/>
                </a:lnTo>
                <a:lnTo>
                  <a:pt x="3942092" y="113131"/>
                </a:lnTo>
                <a:lnTo>
                  <a:pt x="3964047" y="108732"/>
                </a:lnTo>
                <a:lnTo>
                  <a:pt x="3982034" y="96723"/>
                </a:lnTo>
                <a:lnTo>
                  <a:pt x="3994192" y="78884"/>
                </a:lnTo>
                <a:lnTo>
                  <a:pt x="3998658" y="56997"/>
                </a:lnTo>
                <a:lnTo>
                  <a:pt x="3998658" y="56133"/>
                </a:lnTo>
                <a:lnTo>
                  <a:pt x="3994009" y="34247"/>
                </a:lnTo>
                <a:lnTo>
                  <a:pt x="3981548" y="16408"/>
                </a:lnTo>
                <a:lnTo>
                  <a:pt x="3963500" y="4398"/>
                </a:lnTo>
                <a:lnTo>
                  <a:pt x="3942092" y="0"/>
                </a:lnTo>
                <a:close/>
              </a:path>
              <a:path w="8402320" h="113664">
                <a:moveTo>
                  <a:pt x="4201134" y="0"/>
                </a:moveTo>
                <a:lnTo>
                  <a:pt x="4179544" y="4398"/>
                </a:lnTo>
                <a:lnTo>
                  <a:pt x="4161516" y="16408"/>
                </a:lnTo>
                <a:lnTo>
                  <a:pt x="4149156" y="34247"/>
                </a:lnTo>
                <a:lnTo>
                  <a:pt x="4144568" y="56133"/>
                </a:lnTo>
                <a:lnTo>
                  <a:pt x="4144568" y="56997"/>
                </a:lnTo>
                <a:lnTo>
                  <a:pt x="4149035" y="78884"/>
                </a:lnTo>
                <a:lnTo>
                  <a:pt x="4161193" y="96723"/>
                </a:lnTo>
                <a:lnTo>
                  <a:pt x="4179180" y="108732"/>
                </a:lnTo>
                <a:lnTo>
                  <a:pt x="4201134" y="113131"/>
                </a:lnTo>
                <a:lnTo>
                  <a:pt x="4223088" y="108732"/>
                </a:lnTo>
                <a:lnTo>
                  <a:pt x="4241076" y="96723"/>
                </a:lnTo>
                <a:lnTo>
                  <a:pt x="4253233" y="78884"/>
                </a:lnTo>
                <a:lnTo>
                  <a:pt x="4257700" y="56997"/>
                </a:lnTo>
                <a:lnTo>
                  <a:pt x="4257700" y="56133"/>
                </a:lnTo>
                <a:lnTo>
                  <a:pt x="4253051" y="34247"/>
                </a:lnTo>
                <a:lnTo>
                  <a:pt x="4240590" y="16408"/>
                </a:lnTo>
                <a:lnTo>
                  <a:pt x="4222542" y="4398"/>
                </a:lnTo>
                <a:lnTo>
                  <a:pt x="4201134" y="0"/>
                </a:lnTo>
                <a:close/>
              </a:path>
              <a:path w="8402320" h="113664">
                <a:moveTo>
                  <a:pt x="4460163" y="0"/>
                </a:moveTo>
                <a:lnTo>
                  <a:pt x="4438573" y="4398"/>
                </a:lnTo>
                <a:lnTo>
                  <a:pt x="4420546" y="16408"/>
                </a:lnTo>
                <a:lnTo>
                  <a:pt x="4408185" y="34247"/>
                </a:lnTo>
                <a:lnTo>
                  <a:pt x="4403598" y="56133"/>
                </a:lnTo>
                <a:lnTo>
                  <a:pt x="4403598" y="56997"/>
                </a:lnTo>
                <a:lnTo>
                  <a:pt x="4408064" y="78884"/>
                </a:lnTo>
                <a:lnTo>
                  <a:pt x="4420222" y="96723"/>
                </a:lnTo>
                <a:lnTo>
                  <a:pt x="4438209" y="108732"/>
                </a:lnTo>
                <a:lnTo>
                  <a:pt x="4460163" y="113131"/>
                </a:lnTo>
                <a:lnTo>
                  <a:pt x="4482118" y="108732"/>
                </a:lnTo>
                <a:lnTo>
                  <a:pt x="4500105" y="96723"/>
                </a:lnTo>
                <a:lnTo>
                  <a:pt x="4512263" y="78884"/>
                </a:lnTo>
                <a:lnTo>
                  <a:pt x="4516729" y="56997"/>
                </a:lnTo>
                <a:lnTo>
                  <a:pt x="4516729" y="56133"/>
                </a:lnTo>
                <a:lnTo>
                  <a:pt x="4512081" y="34247"/>
                </a:lnTo>
                <a:lnTo>
                  <a:pt x="4499619" y="16408"/>
                </a:lnTo>
                <a:lnTo>
                  <a:pt x="4481571" y="4398"/>
                </a:lnTo>
                <a:lnTo>
                  <a:pt x="4460163" y="0"/>
                </a:lnTo>
                <a:close/>
              </a:path>
              <a:path w="8402320" h="113664">
                <a:moveTo>
                  <a:pt x="4719205" y="0"/>
                </a:moveTo>
                <a:lnTo>
                  <a:pt x="4697615" y="4398"/>
                </a:lnTo>
                <a:lnTo>
                  <a:pt x="4679588" y="16408"/>
                </a:lnTo>
                <a:lnTo>
                  <a:pt x="4667227" y="34247"/>
                </a:lnTo>
                <a:lnTo>
                  <a:pt x="4662639" y="56133"/>
                </a:lnTo>
                <a:lnTo>
                  <a:pt x="4662639" y="56997"/>
                </a:lnTo>
                <a:lnTo>
                  <a:pt x="4667106" y="78884"/>
                </a:lnTo>
                <a:lnTo>
                  <a:pt x="4679264" y="96723"/>
                </a:lnTo>
                <a:lnTo>
                  <a:pt x="4697251" y="108732"/>
                </a:lnTo>
                <a:lnTo>
                  <a:pt x="4719205" y="113131"/>
                </a:lnTo>
                <a:lnTo>
                  <a:pt x="4741160" y="108732"/>
                </a:lnTo>
                <a:lnTo>
                  <a:pt x="4759147" y="96723"/>
                </a:lnTo>
                <a:lnTo>
                  <a:pt x="4771305" y="78884"/>
                </a:lnTo>
                <a:lnTo>
                  <a:pt x="4775771" y="56997"/>
                </a:lnTo>
                <a:lnTo>
                  <a:pt x="4775771" y="56133"/>
                </a:lnTo>
                <a:lnTo>
                  <a:pt x="4771122" y="34247"/>
                </a:lnTo>
                <a:lnTo>
                  <a:pt x="4758661" y="16408"/>
                </a:lnTo>
                <a:lnTo>
                  <a:pt x="4740613" y="4398"/>
                </a:lnTo>
                <a:lnTo>
                  <a:pt x="4719205" y="0"/>
                </a:lnTo>
                <a:close/>
              </a:path>
              <a:path w="8402320" h="113664">
                <a:moveTo>
                  <a:pt x="4978234" y="0"/>
                </a:moveTo>
                <a:lnTo>
                  <a:pt x="4956644" y="4398"/>
                </a:lnTo>
                <a:lnTo>
                  <a:pt x="4938617" y="16408"/>
                </a:lnTo>
                <a:lnTo>
                  <a:pt x="4926256" y="34247"/>
                </a:lnTo>
                <a:lnTo>
                  <a:pt x="4921669" y="56133"/>
                </a:lnTo>
                <a:lnTo>
                  <a:pt x="4921669" y="56997"/>
                </a:lnTo>
                <a:lnTo>
                  <a:pt x="4926135" y="78884"/>
                </a:lnTo>
                <a:lnTo>
                  <a:pt x="4938293" y="96723"/>
                </a:lnTo>
                <a:lnTo>
                  <a:pt x="4956280" y="108732"/>
                </a:lnTo>
                <a:lnTo>
                  <a:pt x="4978234" y="113131"/>
                </a:lnTo>
                <a:lnTo>
                  <a:pt x="5000189" y="108732"/>
                </a:lnTo>
                <a:lnTo>
                  <a:pt x="5018176" y="96723"/>
                </a:lnTo>
                <a:lnTo>
                  <a:pt x="5030334" y="78884"/>
                </a:lnTo>
                <a:lnTo>
                  <a:pt x="5034800" y="56997"/>
                </a:lnTo>
                <a:lnTo>
                  <a:pt x="5034800" y="56133"/>
                </a:lnTo>
                <a:lnTo>
                  <a:pt x="5030152" y="34247"/>
                </a:lnTo>
                <a:lnTo>
                  <a:pt x="5017690" y="16408"/>
                </a:lnTo>
                <a:lnTo>
                  <a:pt x="4999642" y="4398"/>
                </a:lnTo>
                <a:lnTo>
                  <a:pt x="4978234" y="0"/>
                </a:lnTo>
                <a:close/>
              </a:path>
              <a:path w="8402320" h="113664">
                <a:moveTo>
                  <a:pt x="5237276" y="0"/>
                </a:moveTo>
                <a:lnTo>
                  <a:pt x="5215686" y="4398"/>
                </a:lnTo>
                <a:lnTo>
                  <a:pt x="5197659" y="16408"/>
                </a:lnTo>
                <a:lnTo>
                  <a:pt x="5185298" y="34247"/>
                </a:lnTo>
                <a:lnTo>
                  <a:pt x="5180711" y="56133"/>
                </a:lnTo>
                <a:lnTo>
                  <a:pt x="5180711" y="56997"/>
                </a:lnTo>
                <a:lnTo>
                  <a:pt x="5185177" y="78884"/>
                </a:lnTo>
                <a:lnTo>
                  <a:pt x="5197335" y="96723"/>
                </a:lnTo>
                <a:lnTo>
                  <a:pt x="5215322" y="108732"/>
                </a:lnTo>
                <a:lnTo>
                  <a:pt x="5237276" y="113131"/>
                </a:lnTo>
                <a:lnTo>
                  <a:pt x="5259231" y="108732"/>
                </a:lnTo>
                <a:lnTo>
                  <a:pt x="5277218" y="96723"/>
                </a:lnTo>
                <a:lnTo>
                  <a:pt x="5289376" y="78884"/>
                </a:lnTo>
                <a:lnTo>
                  <a:pt x="5293842" y="56997"/>
                </a:lnTo>
                <a:lnTo>
                  <a:pt x="5293842" y="56133"/>
                </a:lnTo>
                <a:lnTo>
                  <a:pt x="5289194" y="34247"/>
                </a:lnTo>
                <a:lnTo>
                  <a:pt x="5276732" y="16408"/>
                </a:lnTo>
                <a:lnTo>
                  <a:pt x="5258684" y="4398"/>
                </a:lnTo>
                <a:lnTo>
                  <a:pt x="5237276" y="0"/>
                </a:lnTo>
                <a:close/>
              </a:path>
              <a:path w="8402320" h="113664">
                <a:moveTo>
                  <a:pt x="5496306" y="0"/>
                </a:moveTo>
                <a:lnTo>
                  <a:pt x="5474716" y="4398"/>
                </a:lnTo>
                <a:lnTo>
                  <a:pt x="5456688" y="16408"/>
                </a:lnTo>
                <a:lnTo>
                  <a:pt x="5444328" y="34247"/>
                </a:lnTo>
                <a:lnTo>
                  <a:pt x="5439740" y="56133"/>
                </a:lnTo>
                <a:lnTo>
                  <a:pt x="5439740" y="56997"/>
                </a:lnTo>
                <a:lnTo>
                  <a:pt x="5444206" y="78884"/>
                </a:lnTo>
                <a:lnTo>
                  <a:pt x="5456364" y="96723"/>
                </a:lnTo>
                <a:lnTo>
                  <a:pt x="5474351" y="108732"/>
                </a:lnTo>
                <a:lnTo>
                  <a:pt x="5496306" y="113131"/>
                </a:lnTo>
                <a:lnTo>
                  <a:pt x="5518260" y="108732"/>
                </a:lnTo>
                <a:lnTo>
                  <a:pt x="5536247" y="96723"/>
                </a:lnTo>
                <a:lnTo>
                  <a:pt x="5548405" y="78884"/>
                </a:lnTo>
                <a:lnTo>
                  <a:pt x="5552871" y="56997"/>
                </a:lnTo>
                <a:lnTo>
                  <a:pt x="5552871" y="56133"/>
                </a:lnTo>
                <a:lnTo>
                  <a:pt x="5548223" y="34247"/>
                </a:lnTo>
                <a:lnTo>
                  <a:pt x="5535761" y="16408"/>
                </a:lnTo>
                <a:lnTo>
                  <a:pt x="5517713" y="4398"/>
                </a:lnTo>
                <a:lnTo>
                  <a:pt x="5496306" y="0"/>
                </a:lnTo>
                <a:close/>
              </a:path>
              <a:path w="8402320" h="113664">
                <a:moveTo>
                  <a:pt x="5755347" y="0"/>
                </a:moveTo>
                <a:lnTo>
                  <a:pt x="5733757" y="4398"/>
                </a:lnTo>
                <a:lnTo>
                  <a:pt x="5715730" y="16408"/>
                </a:lnTo>
                <a:lnTo>
                  <a:pt x="5703369" y="34247"/>
                </a:lnTo>
                <a:lnTo>
                  <a:pt x="5698782" y="56133"/>
                </a:lnTo>
                <a:lnTo>
                  <a:pt x="5698782" y="56997"/>
                </a:lnTo>
                <a:lnTo>
                  <a:pt x="5703248" y="78884"/>
                </a:lnTo>
                <a:lnTo>
                  <a:pt x="5715406" y="96723"/>
                </a:lnTo>
                <a:lnTo>
                  <a:pt x="5733393" y="108732"/>
                </a:lnTo>
                <a:lnTo>
                  <a:pt x="5755347" y="113131"/>
                </a:lnTo>
                <a:lnTo>
                  <a:pt x="5777302" y="108732"/>
                </a:lnTo>
                <a:lnTo>
                  <a:pt x="5795289" y="96723"/>
                </a:lnTo>
                <a:lnTo>
                  <a:pt x="5807447" y="78884"/>
                </a:lnTo>
                <a:lnTo>
                  <a:pt x="5811913" y="56997"/>
                </a:lnTo>
                <a:lnTo>
                  <a:pt x="5811913" y="56133"/>
                </a:lnTo>
                <a:lnTo>
                  <a:pt x="5807265" y="34247"/>
                </a:lnTo>
                <a:lnTo>
                  <a:pt x="5794803" y="16408"/>
                </a:lnTo>
                <a:lnTo>
                  <a:pt x="5776755" y="4398"/>
                </a:lnTo>
                <a:lnTo>
                  <a:pt x="5755347" y="0"/>
                </a:lnTo>
                <a:close/>
              </a:path>
              <a:path w="8402320" h="113664">
                <a:moveTo>
                  <a:pt x="6014377" y="0"/>
                </a:moveTo>
                <a:lnTo>
                  <a:pt x="5992787" y="4398"/>
                </a:lnTo>
                <a:lnTo>
                  <a:pt x="5974759" y="16408"/>
                </a:lnTo>
                <a:lnTo>
                  <a:pt x="5962399" y="34247"/>
                </a:lnTo>
                <a:lnTo>
                  <a:pt x="5957811" y="56133"/>
                </a:lnTo>
                <a:lnTo>
                  <a:pt x="5957811" y="56997"/>
                </a:lnTo>
                <a:lnTo>
                  <a:pt x="5962277" y="78884"/>
                </a:lnTo>
                <a:lnTo>
                  <a:pt x="5974435" y="96723"/>
                </a:lnTo>
                <a:lnTo>
                  <a:pt x="5992422" y="108732"/>
                </a:lnTo>
                <a:lnTo>
                  <a:pt x="6014377" y="113131"/>
                </a:lnTo>
                <a:lnTo>
                  <a:pt x="6036331" y="108732"/>
                </a:lnTo>
                <a:lnTo>
                  <a:pt x="6054318" y="96723"/>
                </a:lnTo>
                <a:lnTo>
                  <a:pt x="6066476" y="78884"/>
                </a:lnTo>
                <a:lnTo>
                  <a:pt x="6070942" y="56997"/>
                </a:lnTo>
                <a:lnTo>
                  <a:pt x="6070942" y="56133"/>
                </a:lnTo>
                <a:lnTo>
                  <a:pt x="6066294" y="34247"/>
                </a:lnTo>
                <a:lnTo>
                  <a:pt x="6053832" y="16408"/>
                </a:lnTo>
                <a:lnTo>
                  <a:pt x="6035784" y="4398"/>
                </a:lnTo>
                <a:lnTo>
                  <a:pt x="6014377" y="0"/>
                </a:lnTo>
                <a:close/>
              </a:path>
              <a:path w="8402320" h="113664">
                <a:moveTo>
                  <a:pt x="6273419" y="0"/>
                </a:moveTo>
                <a:lnTo>
                  <a:pt x="6251829" y="4398"/>
                </a:lnTo>
                <a:lnTo>
                  <a:pt x="6233801" y="16408"/>
                </a:lnTo>
                <a:lnTo>
                  <a:pt x="6221441" y="34247"/>
                </a:lnTo>
                <a:lnTo>
                  <a:pt x="6216853" y="56133"/>
                </a:lnTo>
                <a:lnTo>
                  <a:pt x="6216853" y="56997"/>
                </a:lnTo>
                <a:lnTo>
                  <a:pt x="6221319" y="78884"/>
                </a:lnTo>
                <a:lnTo>
                  <a:pt x="6233477" y="96723"/>
                </a:lnTo>
                <a:lnTo>
                  <a:pt x="6251464" y="108732"/>
                </a:lnTo>
                <a:lnTo>
                  <a:pt x="6273419" y="113131"/>
                </a:lnTo>
                <a:lnTo>
                  <a:pt x="6295373" y="108732"/>
                </a:lnTo>
                <a:lnTo>
                  <a:pt x="6313360" y="96723"/>
                </a:lnTo>
                <a:lnTo>
                  <a:pt x="6325518" y="78884"/>
                </a:lnTo>
                <a:lnTo>
                  <a:pt x="6329984" y="56997"/>
                </a:lnTo>
                <a:lnTo>
                  <a:pt x="6329984" y="56133"/>
                </a:lnTo>
                <a:lnTo>
                  <a:pt x="6325336" y="34247"/>
                </a:lnTo>
                <a:lnTo>
                  <a:pt x="6312874" y="16408"/>
                </a:lnTo>
                <a:lnTo>
                  <a:pt x="6294826" y="4398"/>
                </a:lnTo>
                <a:lnTo>
                  <a:pt x="6273419" y="0"/>
                </a:lnTo>
                <a:close/>
              </a:path>
              <a:path w="8402320" h="113664">
                <a:moveTo>
                  <a:pt x="6532448" y="0"/>
                </a:moveTo>
                <a:lnTo>
                  <a:pt x="6510858" y="4398"/>
                </a:lnTo>
                <a:lnTo>
                  <a:pt x="6492830" y="16408"/>
                </a:lnTo>
                <a:lnTo>
                  <a:pt x="6480470" y="34247"/>
                </a:lnTo>
                <a:lnTo>
                  <a:pt x="6475882" y="56133"/>
                </a:lnTo>
                <a:lnTo>
                  <a:pt x="6475882" y="56997"/>
                </a:lnTo>
                <a:lnTo>
                  <a:pt x="6480348" y="78884"/>
                </a:lnTo>
                <a:lnTo>
                  <a:pt x="6492506" y="96723"/>
                </a:lnTo>
                <a:lnTo>
                  <a:pt x="6510493" y="108732"/>
                </a:lnTo>
                <a:lnTo>
                  <a:pt x="6532448" y="113131"/>
                </a:lnTo>
                <a:lnTo>
                  <a:pt x="6554402" y="108732"/>
                </a:lnTo>
                <a:lnTo>
                  <a:pt x="6572389" y="96723"/>
                </a:lnTo>
                <a:lnTo>
                  <a:pt x="6584547" y="78884"/>
                </a:lnTo>
                <a:lnTo>
                  <a:pt x="6589013" y="56997"/>
                </a:lnTo>
                <a:lnTo>
                  <a:pt x="6589013" y="56133"/>
                </a:lnTo>
                <a:lnTo>
                  <a:pt x="6584365" y="34247"/>
                </a:lnTo>
                <a:lnTo>
                  <a:pt x="6571903" y="16408"/>
                </a:lnTo>
                <a:lnTo>
                  <a:pt x="6553856" y="4398"/>
                </a:lnTo>
                <a:lnTo>
                  <a:pt x="6532448" y="0"/>
                </a:lnTo>
                <a:close/>
              </a:path>
              <a:path w="8402320" h="113664">
                <a:moveTo>
                  <a:pt x="6791490" y="0"/>
                </a:moveTo>
                <a:lnTo>
                  <a:pt x="6769900" y="4398"/>
                </a:lnTo>
                <a:lnTo>
                  <a:pt x="6751872" y="16408"/>
                </a:lnTo>
                <a:lnTo>
                  <a:pt x="6739512" y="34247"/>
                </a:lnTo>
                <a:lnTo>
                  <a:pt x="6734924" y="56133"/>
                </a:lnTo>
                <a:lnTo>
                  <a:pt x="6734924" y="56997"/>
                </a:lnTo>
                <a:lnTo>
                  <a:pt x="6739390" y="78884"/>
                </a:lnTo>
                <a:lnTo>
                  <a:pt x="6751548" y="96723"/>
                </a:lnTo>
                <a:lnTo>
                  <a:pt x="6769535" y="108732"/>
                </a:lnTo>
                <a:lnTo>
                  <a:pt x="6791490" y="113131"/>
                </a:lnTo>
                <a:lnTo>
                  <a:pt x="6813444" y="108732"/>
                </a:lnTo>
                <a:lnTo>
                  <a:pt x="6831431" y="96723"/>
                </a:lnTo>
                <a:lnTo>
                  <a:pt x="6843589" y="78884"/>
                </a:lnTo>
                <a:lnTo>
                  <a:pt x="6848055" y="56997"/>
                </a:lnTo>
                <a:lnTo>
                  <a:pt x="6848055" y="56133"/>
                </a:lnTo>
                <a:lnTo>
                  <a:pt x="6843407" y="34247"/>
                </a:lnTo>
                <a:lnTo>
                  <a:pt x="6830945" y="16408"/>
                </a:lnTo>
                <a:lnTo>
                  <a:pt x="6812897" y="4398"/>
                </a:lnTo>
                <a:lnTo>
                  <a:pt x="6791490" y="0"/>
                </a:lnTo>
                <a:close/>
              </a:path>
              <a:path w="8402320" h="113664">
                <a:moveTo>
                  <a:pt x="7050519" y="0"/>
                </a:moveTo>
                <a:lnTo>
                  <a:pt x="7028929" y="4398"/>
                </a:lnTo>
                <a:lnTo>
                  <a:pt x="7010901" y="16408"/>
                </a:lnTo>
                <a:lnTo>
                  <a:pt x="6998541" y="34247"/>
                </a:lnTo>
                <a:lnTo>
                  <a:pt x="6993953" y="56133"/>
                </a:lnTo>
                <a:lnTo>
                  <a:pt x="6993953" y="56997"/>
                </a:lnTo>
                <a:lnTo>
                  <a:pt x="6998419" y="78884"/>
                </a:lnTo>
                <a:lnTo>
                  <a:pt x="7010577" y="96723"/>
                </a:lnTo>
                <a:lnTo>
                  <a:pt x="7028564" y="108732"/>
                </a:lnTo>
                <a:lnTo>
                  <a:pt x="7050519" y="113131"/>
                </a:lnTo>
                <a:lnTo>
                  <a:pt x="7072473" y="108732"/>
                </a:lnTo>
                <a:lnTo>
                  <a:pt x="7090460" y="96723"/>
                </a:lnTo>
                <a:lnTo>
                  <a:pt x="7102618" y="78884"/>
                </a:lnTo>
                <a:lnTo>
                  <a:pt x="7107085" y="56997"/>
                </a:lnTo>
                <a:lnTo>
                  <a:pt x="7107085" y="56133"/>
                </a:lnTo>
                <a:lnTo>
                  <a:pt x="7102436" y="34247"/>
                </a:lnTo>
                <a:lnTo>
                  <a:pt x="7089975" y="16408"/>
                </a:lnTo>
                <a:lnTo>
                  <a:pt x="7071927" y="4398"/>
                </a:lnTo>
                <a:lnTo>
                  <a:pt x="7050519" y="0"/>
                </a:lnTo>
                <a:close/>
              </a:path>
              <a:path w="8402320" h="113664">
                <a:moveTo>
                  <a:pt x="7309561" y="0"/>
                </a:moveTo>
                <a:lnTo>
                  <a:pt x="7287971" y="4398"/>
                </a:lnTo>
                <a:lnTo>
                  <a:pt x="7269943" y="16408"/>
                </a:lnTo>
                <a:lnTo>
                  <a:pt x="7257583" y="34247"/>
                </a:lnTo>
                <a:lnTo>
                  <a:pt x="7252995" y="56133"/>
                </a:lnTo>
                <a:lnTo>
                  <a:pt x="7252995" y="56997"/>
                </a:lnTo>
                <a:lnTo>
                  <a:pt x="7257461" y="78884"/>
                </a:lnTo>
                <a:lnTo>
                  <a:pt x="7269619" y="96723"/>
                </a:lnTo>
                <a:lnTo>
                  <a:pt x="7287606" y="108732"/>
                </a:lnTo>
                <a:lnTo>
                  <a:pt x="7309561" y="113131"/>
                </a:lnTo>
                <a:lnTo>
                  <a:pt x="7331515" y="108732"/>
                </a:lnTo>
                <a:lnTo>
                  <a:pt x="7349502" y="96723"/>
                </a:lnTo>
                <a:lnTo>
                  <a:pt x="7361660" y="78884"/>
                </a:lnTo>
                <a:lnTo>
                  <a:pt x="7366127" y="56997"/>
                </a:lnTo>
                <a:lnTo>
                  <a:pt x="7366127" y="56133"/>
                </a:lnTo>
                <a:lnTo>
                  <a:pt x="7361478" y="34247"/>
                </a:lnTo>
                <a:lnTo>
                  <a:pt x="7349016" y="16408"/>
                </a:lnTo>
                <a:lnTo>
                  <a:pt x="7330969" y="4398"/>
                </a:lnTo>
                <a:lnTo>
                  <a:pt x="7309561" y="0"/>
                </a:lnTo>
                <a:close/>
              </a:path>
              <a:path w="8402320" h="113664">
                <a:moveTo>
                  <a:pt x="7568590" y="0"/>
                </a:moveTo>
                <a:lnTo>
                  <a:pt x="7547000" y="4398"/>
                </a:lnTo>
                <a:lnTo>
                  <a:pt x="7528972" y="16408"/>
                </a:lnTo>
                <a:lnTo>
                  <a:pt x="7516612" y="34247"/>
                </a:lnTo>
                <a:lnTo>
                  <a:pt x="7512024" y="56133"/>
                </a:lnTo>
                <a:lnTo>
                  <a:pt x="7512024" y="56997"/>
                </a:lnTo>
                <a:lnTo>
                  <a:pt x="7516491" y="78884"/>
                </a:lnTo>
                <a:lnTo>
                  <a:pt x="7528648" y="96723"/>
                </a:lnTo>
                <a:lnTo>
                  <a:pt x="7546636" y="108732"/>
                </a:lnTo>
                <a:lnTo>
                  <a:pt x="7568590" y="113131"/>
                </a:lnTo>
                <a:lnTo>
                  <a:pt x="7590544" y="108732"/>
                </a:lnTo>
                <a:lnTo>
                  <a:pt x="7608531" y="96723"/>
                </a:lnTo>
                <a:lnTo>
                  <a:pt x="7620689" y="78884"/>
                </a:lnTo>
                <a:lnTo>
                  <a:pt x="7625156" y="56997"/>
                </a:lnTo>
                <a:lnTo>
                  <a:pt x="7625156" y="56133"/>
                </a:lnTo>
                <a:lnTo>
                  <a:pt x="7620507" y="34247"/>
                </a:lnTo>
                <a:lnTo>
                  <a:pt x="7608046" y="16408"/>
                </a:lnTo>
                <a:lnTo>
                  <a:pt x="7589998" y="4398"/>
                </a:lnTo>
                <a:lnTo>
                  <a:pt x="7568590" y="0"/>
                </a:lnTo>
                <a:close/>
              </a:path>
              <a:path w="8402320" h="113664">
                <a:moveTo>
                  <a:pt x="7827632" y="0"/>
                </a:moveTo>
                <a:lnTo>
                  <a:pt x="7806042" y="4398"/>
                </a:lnTo>
                <a:lnTo>
                  <a:pt x="7788014" y="16408"/>
                </a:lnTo>
                <a:lnTo>
                  <a:pt x="7775654" y="34247"/>
                </a:lnTo>
                <a:lnTo>
                  <a:pt x="7771066" y="56133"/>
                </a:lnTo>
                <a:lnTo>
                  <a:pt x="7771066" y="56997"/>
                </a:lnTo>
                <a:lnTo>
                  <a:pt x="7775532" y="78884"/>
                </a:lnTo>
                <a:lnTo>
                  <a:pt x="7787690" y="96723"/>
                </a:lnTo>
                <a:lnTo>
                  <a:pt x="7805677" y="108732"/>
                </a:lnTo>
                <a:lnTo>
                  <a:pt x="7827632" y="113131"/>
                </a:lnTo>
                <a:lnTo>
                  <a:pt x="7849586" y="108732"/>
                </a:lnTo>
                <a:lnTo>
                  <a:pt x="7867573" y="96723"/>
                </a:lnTo>
                <a:lnTo>
                  <a:pt x="7879731" y="78884"/>
                </a:lnTo>
                <a:lnTo>
                  <a:pt x="7884198" y="56997"/>
                </a:lnTo>
                <a:lnTo>
                  <a:pt x="7884198" y="56133"/>
                </a:lnTo>
                <a:lnTo>
                  <a:pt x="7879549" y="34247"/>
                </a:lnTo>
                <a:lnTo>
                  <a:pt x="7867088" y="16408"/>
                </a:lnTo>
                <a:lnTo>
                  <a:pt x="7849040" y="4398"/>
                </a:lnTo>
                <a:lnTo>
                  <a:pt x="7827632" y="0"/>
                </a:lnTo>
                <a:close/>
              </a:path>
              <a:path w="8402320" h="113664">
                <a:moveTo>
                  <a:pt x="8086661" y="0"/>
                </a:moveTo>
                <a:lnTo>
                  <a:pt x="8065071" y="4398"/>
                </a:lnTo>
                <a:lnTo>
                  <a:pt x="8047043" y="16408"/>
                </a:lnTo>
                <a:lnTo>
                  <a:pt x="8034683" y="34247"/>
                </a:lnTo>
                <a:lnTo>
                  <a:pt x="8030095" y="56133"/>
                </a:lnTo>
                <a:lnTo>
                  <a:pt x="8030095" y="56997"/>
                </a:lnTo>
                <a:lnTo>
                  <a:pt x="8034562" y="78884"/>
                </a:lnTo>
                <a:lnTo>
                  <a:pt x="8046719" y="96723"/>
                </a:lnTo>
                <a:lnTo>
                  <a:pt x="8064707" y="108732"/>
                </a:lnTo>
                <a:lnTo>
                  <a:pt x="8086661" y="113131"/>
                </a:lnTo>
                <a:lnTo>
                  <a:pt x="8108615" y="108732"/>
                </a:lnTo>
                <a:lnTo>
                  <a:pt x="8126603" y="96723"/>
                </a:lnTo>
                <a:lnTo>
                  <a:pt x="8138760" y="78884"/>
                </a:lnTo>
                <a:lnTo>
                  <a:pt x="8143227" y="56997"/>
                </a:lnTo>
                <a:lnTo>
                  <a:pt x="8143227" y="56133"/>
                </a:lnTo>
                <a:lnTo>
                  <a:pt x="8138578" y="34247"/>
                </a:lnTo>
                <a:lnTo>
                  <a:pt x="8126117" y="16408"/>
                </a:lnTo>
                <a:lnTo>
                  <a:pt x="8108069" y="4398"/>
                </a:lnTo>
                <a:lnTo>
                  <a:pt x="8086661" y="0"/>
                </a:lnTo>
                <a:close/>
              </a:path>
              <a:path w="8402320" h="113664">
                <a:moveTo>
                  <a:pt x="8345703" y="0"/>
                </a:moveTo>
                <a:lnTo>
                  <a:pt x="8324113" y="4398"/>
                </a:lnTo>
                <a:lnTo>
                  <a:pt x="8306085" y="16408"/>
                </a:lnTo>
                <a:lnTo>
                  <a:pt x="8293725" y="34247"/>
                </a:lnTo>
                <a:lnTo>
                  <a:pt x="8289137" y="56133"/>
                </a:lnTo>
                <a:lnTo>
                  <a:pt x="8289137" y="56997"/>
                </a:lnTo>
                <a:lnTo>
                  <a:pt x="8293604" y="78884"/>
                </a:lnTo>
                <a:lnTo>
                  <a:pt x="8305761" y="96723"/>
                </a:lnTo>
                <a:lnTo>
                  <a:pt x="8323749" y="108732"/>
                </a:lnTo>
                <a:lnTo>
                  <a:pt x="8345703" y="113131"/>
                </a:lnTo>
                <a:lnTo>
                  <a:pt x="8367657" y="108732"/>
                </a:lnTo>
                <a:lnTo>
                  <a:pt x="8385644" y="96723"/>
                </a:lnTo>
                <a:lnTo>
                  <a:pt x="8397802" y="78884"/>
                </a:lnTo>
                <a:lnTo>
                  <a:pt x="8402269" y="56997"/>
                </a:lnTo>
                <a:lnTo>
                  <a:pt x="8402269" y="56133"/>
                </a:lnTo>
                <a:lnTo>
                  <a:pt x="8397620" y="34247"/>
                </a:lnTo>
                <a:lnTo>
                  <a:pt x="8385159" y="16408"/>
                </a:lnTo>
                <a:lnTo>
                  <a:pt x="8367111" y="4398"/>
                </a:lnTo>
                <a:lnTo>
                  <a:pt x="8345703" y="0"/>
                </a:lnTo>
                <a:close/>
              </a:path>
            </a:pathLst>
          </a:custGeom>
          <a:solidFill>
            <a:srgbClr val="E2E3E4"/>
          </a:solidFill>
        </p:spPr>
        <p:txBody>
          <a:bodyPr wrap="square" lIns="0" tIns="0" rIns="0" bIns="0" rtlCol="0"/>
          <a:lstStyle/>
          <a:p>
            <a:endParaRPr sz="1800"/>
          </a:p>
        </p:txBody>
      </p:sp>
      <p:sp>
        <p:nvSpPr>
          <p:cNvPr id="14" name="object 3"/>
          <p:cNvSpPr/>
          <p:nvPr userDrawn="1"/>
        </p:nvSpPr>
        <p:spPr>
          <a:xfrm>
            <a:off x="494490" y="6143980"/>
            <a:ext cx="11203093" cy="113664"/>
          </a:xfrm>
          <a:custGeom>
            <a:avLst/>
            <a:gdLst/>
            <a:ahLst/>
            <a:cxnLst/>
            <a:rect l="l" t="t" r="r" b="b"/>
            <a:pathLst>
              <a:path w="8402320" h="113664">
                <a:moveTo>
                  <a:pt x="56565" y="0"/>
                </a:moveTo>
                <a:lnTo>
                  <a:pt x="34975" y="4398"/>
                </a:lnTo>
                <a:lnTo>
                  <a:pt x="16948" y="16408"/>
                </a:lnTo>
                <a:lnTo>
                  <a:pt x="4587" y="34247"/>
                </a:lnTo>
                <a:lnTo>
                  <a:pt x="0" y="56133"/>
                </a:lnTo>
                <a:lnTo>
                  <a:pt x="0" y="56997"/>
                </a:lnTo>
                <a:lnTo>
                  <a:pt x="4466" y="78884"/>
                </a:lnTo>
                <a:lnTo>
                  <a:pt x="16624" y="96723"/>
                </a:lnTo>
                <a:lnTo>
                  <a:pt x="34611" y="108732"/>
                </a:lnTo>
                <a:lnTo>
                  <a:pt x="56565" y="113131"/>
                </a:lnTo>
                <a:lnTo>
                  <a:pt x="78520" y="108732"/>
                </a:lnTo>
                <a:lnTo>
                  <a:pt x="96507" y="96723"/>
                </a:lnTo>
                <a:lnTo>
                  <a:pt x="108665" y="78884"/>
                </a:lnTo>
                <a:lnTo>
                  <a:pt x="113131" y="56997"/>
                </a:lnTo>
                <a:lnTo>
                  <a:pt x="113131" y="56133"/>
                </a:lnTo>
                <a:lnTo>
                  <a:pt x="108483" y="34247"/>
                </a:lnTo>
                <a:lnTo>
                  <a:pt x="96021" y="16408"/>
                </a:lnTo>
                <a:lnTo>
                  <a:pt x="77973" y="4398"/>
                </a:lnTo>
                <a:lnTo>
                  <a:pt x="56565" y="0"/>
                </a:lnTo>
                <a:close/>
              </a:path>
              <a:path w="8402320" h="113664">
                <a:moveTo>
                  <a:pt x="315595" y="0"/>
                </a:moveTo>
                <a:lnTo>
                  <a:pt x="294005" y="4398"/>
                </a:lnTo>
                <a:lnTo>
                  <a:pt x="275977" y="16408"/>
                </a:lnTo>
                <a:lnTo>
                  <a:pt x="263617" y="34247"/>
                </a:lnTo>
                <a:lnTo>
                  <a:pt x="259029" y="56133"/>
                </a:lnTo>
                <a:lnTo>
                  <a:pt x="259029" y="56997"/>
                </a:lnTo>
                <a:lnTo>
                  <a:pt x="263495" y="78884"/>
                </a:lnTo>
                <a:lnTo>
                  <a:pt x="275653" y="96723"/>
                </a:lnTo>
                <a:lnTo>
                  <a:pt x="293640" y="108732"/>
                </a:lnTo>
                <a:lnTo>
                  <a:pt x="315595" y="113131"/>
                </a:lnTo>
                <a:lnTo>
                  <a:pt x="337549" y="108732"/>
                </a:lnTo>
                <a:lnTo>
                  <a:pt x="355536" y="96723"/>
                </a:lnTo>
                <a:lnTo>
                  <a:pt x="367694" y="78884"/>
                </a:lnTo>
                <a:lnTo>
                  <a:pt x="372160" y="56997"/>
                </a:lnTo>
                <a:lnTo>
                  <a:pt x="372160" y="56133"/>
                </a:lnTo>
                <a:lnTo>
                  <a:pt x="367512" y="34247"/>
                </a:lnTo>
                <a:lnTo>
                  <a:pt x="355050" y="16408"/>
                </a:lnTo>
                <a:lnTo>
                  <a:pt x="337002" y="4398"/>
                </a:lnTo>
                <a:lnTo>
                  <a:pt x="315595" y="0"/>
                </a:lnTo>
                <a:close/>
              </a:path>
              <a:path w="8402320" h="113664">
                <a:moveTo>
                  <a:pt x="574636" y="0"/>
                </a:moveTo>
                <a:lnTo>
                  <a:pt x="553046" y="4398"/>
                </a:lnTo>
                <a:lnTo>
                  <a:pt x="535019" y="16408"/>
                </a:lnTo>
                <a:lnTo>
                  <a:pt x="522658" y="34247"/>
                </a:lnTo>
                <a:lnTo>
                  <a:pt x="518071" y="56133"/>
                </a:lnTo>
                <a:lnTo>
                  <a:pt x="518071" y="56997"/>
                </a:lnTo>
                <a:lnTo>
                  <a:pt x="522537" y="78884"/>
                </a:lnTo>
                <a:lnTo>
                  <a:pt x="534695" y="96723"/>
                </a:lnTo>
                <a:lnTo>
                  <a:pt x="552682" y="108732"/>
                </a:lnTo>
                <a:lnTo>
                  <a:pt x="574636" y="113131"/>
                </a:lnTo>
                <a:lnTo>
                  <a:pt x="596591" y="108732"/>
                </a:lnTo>
                <a:lnTo>
                  <a:pt x="614578" y="96723"/>
                </a:lnTo>
                <a:lnTo>
                  <a:pt x="626736" y="78884"/>
                </a:lnTo>
                <a:lnTo>
                  <a:pt x="631202" y="56997"/>
                </a:lnTo>
                <a:lnTo>
                  <a:pt x="631202" y="56133"/>
                </a:lnTo>
                <a:lnTo>
                  <a:pt x="626554" y="34247"/>
                </a:lnTo>
                <a:lnTo>
                  <a:pt x="614092" y="16408"/>
                </a:lnTo>
                <a:lnTo>
                  <a:pt x="596044" y="4398"/>
                </a:lnTo>
                <a:lnTo>
                  <a:pt x="574636" y="0"/>
                </a:lnTo>
                <a:close/>
              </a:path>
              <a:path w="8402320" h="113664">
                <a:moveTo>
                  <a:pt x="833666" y="0"/>
                </a:moveTo>
                <a:lnTo>
                  <a:pt x="812076" y="4398"/>
                </a:lnTo>
                <a:lnTo>
                  <a:pt x="794048" y="16408"/>
                </a:lnTo>
                <a:lnTo>
                  <a:pt x="781688" y="34247"/>
                </a:lnTo>
                <a:lnTo>
                  <a:pt x="777100" y="56133"/>
                </a:lnTo>
                <a:lnTo>
                  <a:pt x="777100" y="56997"/>
                </a:lnTo>
                <a:lnTo>
                  <a:pt x="781566" y="78884"/>
                </a:lnTo>
                <a:lnTo>
                  <a:pt x="793724" y="96723"/>
                </a:lnTo>
                <a:lnTo>
                  <a:pt x="811711" y="108732"/>
                </a:lnTo>
                <a:lnTo>
                  <a:pt x="833666" y="113131"/>
                </a:lnTo>
                <a:lnTo>
                  <a:pt x="855620" y="108732"/>
                </a:lnTo>
                <a:lnTo>
                  <a:pt x="873607" y="96723"/>
                </a:lnTo>
                <a:lnTo>
                  <a:pt x="885765" y="78884"/>
                </a:lnTo>
                <a:lnTo>
                  <a:pt x="890231" y="56997"/>
                </a:lnTo>
                <a:lnTo>
                  <a:pt x="890231" y="56133"/>
                </a:lnTo>
                <a:lnTo>
                  <a:pt x="885583" y="34247"/>
                </a:lnTo>
                <a:lnTo>
                  <a:pt x="873121" y="16408"/>
                </a:lnTo>
                <a:lnTo>
                  <a:pt x="855073" y="4398"/>
                </a:lnTo>
                <a:lnTo>
                  <a:pt x="833666" y="0"/>
                </a:lnTo>
                <a:close/>
              </a:path>
              <a:path w="8402320" h="113664">
                <a:moveTo>
                  <a:pt x="1092708" y="0"/>
                </a:moveTo>
                <a:lnTo>
                  <a:pt x="1071118" y="4398"/>
                </a:lnTo>
                <a:lnTo>
                  <a:pt x="1053090" y="16408"/>
                </a:lnTo>
                <a:lnTo>
                  <a:pt x="1040730" y="34247"/>
                </a:lnTo>
                <a:lnTo>
                  <a:pt x="1036142" y="56133"/>
                </a:lnTo>
                <a:lnTo>
                  <a:pt x="1036142" y="56997"/>
                </a:lnTo>
                <a:lnTo>
                  <a:pt x="1040608" y="78884"/>
                </a:lnTo>
                <a:lnTo>
                  <a:pt x="1052766" y="96723"/>
                </a:lnTo>
                <a:lnTo>
                  <a:pt x="1070753" y="108732"/>
                </a:lnTo>
                <a:lnTo>
                  <a:pt x="1092708" y="113131"/>
                </a:lnTo>
                <a:lnTo>
                  <a:pt x="1114662" y="108732"/>
                </a:lnTo>
                <a:lnTo>
                  <a:pt x="1132649" y="96723"/>
                </a:lnTo>
                <a:lnTo>
                  <a:pt x="1144807" y="78884"/>
                </a:lnTo>
                <a:lnTo>
                  <a:pt x="1149273" y="56997"/>
                </a:lnTo>
                <a:lnTo>
                  <a:pt x="1149273" y="56133"/>
                </a:lnTo>
                <a:lnTo>
                  <a:pt x="1144625" y="34247"/>
                </a:lnTo>
                <a:lnTo>
                  <a:pt x="1132163" y="16408"/>
                </a:lnTo>
                <a:lnTo>
                  <a:pt x="1114115" y="4398"/>
                </a:lnTo>
                <a:lnTo>
                  <a:pt x="1092708" y="0"/>
                </a:lnTo>
                <a:close/>
              </a:path>
              <a:path w="8402320" h="113664">
                <a:moveTo>
                  <a:pt x="1351737" y="0"/>
                </a:moveTo>
                <a:lnTo>
                  <a:pt x="1330147" y="4398"/>
                </a:lnTo>
                <a:lnTo>
                  <a:pt x="1312119" y="16408"/>
                </a:lnTo>
                <a:lnTo>
                  <a:pt x="1299759" y="34247"/>
                </a:lnTo>
                <a:lnTo>
                  <a:pt x="1295171" y="56133"/>
                </a:lnTo>
                <a:lnTo>
                  <a:pt x="1295171" y="56997"/>
                </a:lnTo>
                <a:lnTo>
                  <a:pt x="1299637" y="78884"/>
                </a:lnTo>
                <a:lnTo>
                  <a:pt x="1311795" y="96723"/>
                </a:lnTo>
                <a:lnTo>
                  <a:pt x="1329782" y="108732"/>
                </a:lnTo>
                <a:lnTo>
                  <a:pt x="1351737" y="113131"/>
                </a:lnTo>
                <a:lnTo>
                  <a:pt x="1373691" y="108732"/>
                </a:lnTo>
                <a:lnTo>
                  <a:pt x="1391678" y="96723"/>
                </a:lnTo>
                <a:lnTo>
                  <a:pt x="1403836" y="78884"/>
                </a:lnTo>
                <a:lnTo>
                  <a:pt x="1408303" y="56997"/>
                </a:lnTo>
                <a:lnTo>
                  <a:pt x="1408303" y="56133"/>
                </a:lnTo>
                <a:lnTo>
                  <a:pt x="1403654" y="34247"/>
                </a:lnTo>
                <a:lnTo>
                  <a:pt x="1391192" y="16408"/>
                </a:lnTo>
                <a:lnTo>
                  <a:pt x="1373145" y="4398"/>
                </a:lnTo>
                <a:lnTo>
                  <a:pt x="1351737" y="0"/>
                </a:lnTo>
                <a:close/>
              </a:path>
              <a:path w="8402320" h="113664">
                <a:moveTo>
                  <a:pt x="1610779" y="0"/>
                </a:moveTo>
                <a:lnTo>
                  <a:pt x="1589189" y="4398"/>
                </a:lnTo>
                <a:lnTo>
                  <a:pt x="1571161" y="16408"/>
                </a:lnTo>
                <a:lnTo>
                  <a:pt x="1558801" y="34247"/>
                </a:lnTo>
                <a:lnTo>
                  <a:pt x="1554213" y="56133"/>
                </a:lnTo>
                <a:lnTo>
                  <a:pt x="1554213" y="56997"/>
                </a:lnTo>
                <a:lnTo>
                  <a:pt x="1558679" y="78884"/>
                </a:lnTo>
                <a:lnTo>
                  <a:pt x="1570837" y="96723"/>
                </a:lnTo>
                <a:lnTo>
                  <a:pt x="1588824" y="108732"/>
                </a:lnTo>
                <a:lnTo>
                  <a:pt x="1610779" y="113131"/>
                </a:lnTo>
                <a:lnTo>
                  <a:pt x="1632733" y="108732"/>
                </a:lnTo>
                <a:lnTo>
                  <a:pt x="1650720" y="96723"/>
                </a:lnTo>
                <a:lnTo>
                  <a:pt x="1662878" y="78884"/>
                </a:lnTo>
                <a:lnTo>
                  <a:pt x="1667344" y="56997"/>
                </a:lnTo>
                <a:lnTo>
                  <a:pt x="1667344" y="56133"/>
                </a:lnTo>
                <a:lnTo>
                  <a:pt x="1662696" y="34247"/>
                </a:lnTo>
                <a:lnTo>
                  <a:pt x="1650234" y="16408"/>
                </a:lnTo>
                <a:lnTo>
                  <a:pt x="1632186" y="4398"/>
                </a:lnTo>
                <a:lnTo>
                  <a:pt x="1610779" y="0"/>
                </a:lnTo>
                <a:close/>
              </a:path>
              <a:path w="8402320" h="113664">
                <a:moveTo>
                  <a:pt x="1869808" y="0"/>
                </a:moveTo>
                <a:lnTo>
                  <a:pt x="1848218" y="4398"/>
                </a:lnTo>
                <a:lnTo>
                  <a:pt x="1830190" y="16408"/>
                </a:lnTo>
                <a:lnTo>
                  <a:pt x="1817830" y="34247"/>
                </a:lnTo>
                <a:lnTo>
                  <a:pt x="1813242" y="56133"/>
                </a:lnTo>
                <a:lnTo>
                  <a:pt x="1813242" y="56997"/>
                </a:lnTo>
                <a:lnTo>
                  <a:pt x="1817708" y="78884"/>
                </a:lnTo>
                <a:lnTo>
                  <a:pt x="1829866" y="96723"/>
                </a:lnTo>
                <a:lnTo>
                  <a:pt x="1847853" y="108732"/>
                </a:lnTo>
                <a:lnTo>
                  <a:pt x="1869808" y="113131"/>
                </a:lnTo>
                <a:lnTo>
                  <a:pt x="1891762" y="108732"/>
                </a:lnTo>
                <a:lnTo>
                  <a:pt x="1909749" y="96723"/>
                </a:lnTo>
                <a:lnTo>
                  <a:pt x="1921907" y="78884"/>
                </a:lnTo>
                <a:lnTo>
                  <a:pt x="1926374" y="56997"/>
                </a:lnTo>
                <a:lnTo>
                  <a:pt x="1926374" y="56133"/>
                </a:lnTo>
                <a:lnTo>
                  <a:pt x="1921725" y="34247"/>
                </a:lnTo>
                <a:lnTo>
                  <a:pt x="1909264" y="16408"/>
                </a:lnTo>
                <a:lnTo>
                  <a:pt x="1891216" y="4398"/>
                </a:lnTo>
                <a:lnTo>
                  <a:pt x="1869808" y="0"/>
                </a:lnTo>
                <a:close/>
              </a:path>
              <a:path w="8402320" h="113664">
                <a:moveTo>
                  <a:pt x="2128850" y="0"/>
                </a:moveTo>
                <a:lnTo>
                  <a:pt x="2107260" y="4398"/>
                </a:lnTo>
                <a:lnTo>
                  <a:pt x="2089232" y="16408"/>
                </a:lnTo>
                <a:lnTo>
                  <a:pt x="2076872" y="34247"/>
                </a:lnTo>
                <a:lnTo>
                  <a:pt x="2072284" y="56133"/>
                </a:lnTo>
                <a:lnTo>
                  <a:pt x="2072284" y="56997"/>
                </a:lnTo>
                <a:lnTo>
                  <a:pt x="2076750" y="78884"/>
                </a:lnTo>
                <a:lnTo>
                  <a:pt x="2088908" y="96723"/>
                </a:lnTo>
                <a:lnTo>
                  <a:pt x="2106895" y="108732"/>
                </a:lnTo>
                <a:lnTo>
                  <a:pt x="2128850" y="113131"/>
                </a:lnTo>
                <a:lnTo>
                  <a:pt x="2150804" y="108732"/>
                </a:lnTo>
                <a:lnTo>
                  <a:pt x="2168791" y="96723"/>
                </a:lnTo>
                <a:lnTo>
                  <a:pt x="2180949" y="78884"/>
                </a:lnTo>
                <a:lnTo>
                  <a:pt x="2185416" y="56997"/>
                </a:lnTo>
                <a:lnTo>
                  <a:pt x="2185416" y="56133"/>
                </a:lnTo>
                <a:lnTo>
                  <a:pt x="2180767" y="34247"/>
                </a:lnTo>
                <a:lnTo>
                  <a:pt x="2168305" y="16408"/>
                </a:lnTo>
                <a:lnTo>
                  <a:pt x="2150258" y="4398"/>
                </a:lnTo>
                <a:lnTo>
                  <a:pt x="2128850" y="0"/>
                </a:lnTo>
                <a:close/>
              </a:path>
              <a:path w="8402320" h="113664">
                <a:moveTo>
                  <a:pt x="2387879" y="0"/>
                </a:moveTo>
                <a:lnTo>
                  <a:pt x="2366289" y="4398"/>
                </a:lnTo>
                <a:lnTo>
                  <a:pt x="2348261" y="16408"/>
                </a:lnTo>
                <a:lnTo>
                  <a:pt x="2335901" y="34247"/>
                </a:lnTo>
                <a:lnTo>
                  <a:pt x="2331313" y="56133"/>
                </a:lnTo>
                <a:lnTo>
                  <a:pt x="2331313" y="56997"/>
                </a:lnTo>
                <a:lnTo>
                  <a:pt x="2335780" y="78884"/>
                </a:lnTo>
                <a:lnTo>
                  <a:pt x="2347937" y="96723"/>
                </a:lnTo>
                <a:lnTo>
                  <a:pt x="2365925" y="108732"/>
                </a:lnTo>
                <a:lnTo>
                  <a:pt x="2387879" y="113131"/>
                </a:lnTo>
                <a:lnTo>
                  <a:pt x="2409833" y="108732"/>
                </a:lnTo>
                <a:lnTo>
                  <a:pt x="2427820" y="96723"/>
                </a:lnTo>
                <a:lnTo>
                  <a:pt x="2439978" y="78884"/>
                </a:lnTo>
                <a:lnTo>
                  <a:pt x="2444445" y="56997"/>
                </a:lnTo>
                <a:lnTo>
                  <a:pt x="2444445" y="56133"/>
                </a:lnTo>
                <a:lnTo>
                  <a:pt x="2439796" y="34247"/>
                </a:lnTo>
                <a:lnTo>
                  <a:pt x="2427335" y="16408"/>
                </a:lnTo>
                <a:lnTo>
                  <a:pt x="2409287" y="4398"/>
                </a:lnTo>
                <a:lnTo>
                  <a:pt x="2387879" y="0"/>
                </a:lnTo>
                <a:close/>
              </a:path>
              <a:path w="8402320" h="113664">
                <a:moveTo>
                  <a:pt x="2646921" y="0"/>
                </a:moveTo>
                <a:lnTo>
                  <a:pt x="2625331" y="4398"/>
                </a:lnTo>
                <a:lnTo>
                  <a:pt x="2607303" y="16408"/>
                </a:lnTo>
                <a:lnTo>
                  <a:pt x="2594943" y="34247"/>
                </a:lnTo>
                <a:lnTo>
                  <a:pt x="2590355" y="56133"/>
                </a:lnTo>
                <a:lnTo>
                  <a:pt x="2590355" y="56997"/>
                </a:lnTo>
                <a:lnTo>
                  <a:pt x="2594821" y="78884"/>
                </a:lnTo>
                <a:lnTo>
                  <a:pt x="2606979" y="96723"/>
                </a:lnTo>
                <a:lnTo>
                  <a:pt x="2624966" y="108732"/>
                </a:lnTo>
                <a:lnTo>
                  <a:pt x="2646921" y="113131"/>
                </a:lnTo>
                <a:lnTo>
                  <a:pt x="2668875" y="108732"/>
                </a:lnTo>
                <a:lnTo>
                  <a:pt x="2686862" y="96723"/>
                </a:lnTo>
                <a:lnTo>
                  <a:pt x="2699020" y="78884"/>
                </a:lnTo>
                <a:lnTo>
                  <a:pt x="2703487" y="56997"/>
                </a:lnTo>
                <a:lnTo>
                  <a:pt x="2703487" y="56133"/>
                </a:lnTo>
                <a:lnTo>
                  <a:pt x="2698838" y="34247"/>
                </a:lnTo>
                <a:lnTo>
                  <a:pt x="2686377" y="16408"/>
                </a:lnTo>
                <a:lnTo>
                  <a:pt x="2668329" y="4398"/>
                </a:lnTo>
                <a:lnTo>
                  <a:pt x="2646921" y="0"/>
                </a:lnTo>
                <a:close/>
              </a:path>
              <a:path w="8402320" h="113664">
                <a:moveTo>
                  <a:pt x="2905950" y="0"/>
                </a:moveTo>
                <a:lnTo>
                  <a:pt x="2884360" y="4398"/>
                </a:lnTo>
                <a:lnTo>
                  <a:pt x="2866332" y="16408"/>
                </a:lnTo>
                <a:lnTo>
                  <a:pt x="2853972" y="34247"/>
                </a:lnTo>
                <a:lnTo>
                  <a:pt x="2849384" y="56133"/>
                </a:lnTo>
                <a:lnTo>
                  <a:pt x="2849384" y="56997"/>
                </a:lnTo>
                <a:lnTo>
                  <a:pt x="2853851" y="78884"/>
                </a:lnTo>
                <a:lnTo>
                  <a:pt x="2866009" y="96723"/>
                </a:lnTo>
                <a:lnTo>
                  <a:pt x="2883996" y="108732"/>
                </a:lnTo>
                <a:lnTo>
                  <a:pt x="2905950" y="113131"/>
                </a:lnTo>
                <a:lnTo>
                  <a:pt x="2927904" y="108732"/>
                </a:lnTo>
                <a:lnTo>
                  <a:pt x="2945892" y="96723"/>
                </a:lnTo>
                <a:lnTo>
                  <a:pt x="2958049" y="78884"/>
                </a:lnTo>
                <a:lnTo>
                  <a:pt x="2962516" y="56997"/>
                </a:lnTo>
                <a:lnTo>
                  <a:pt x="2962516" y="56133"/>
                </a:lnTo>
                <a:lnTo>
                  <a:pt x="2957867" y="34247"/>
                </a:lnTo>
                <a:lnTo>
                  <a:pt x="2945406" y="16408"/>
                </a:lnTo>
                <a:lnTo>
                  <a:pt x="2927358" y="4398"/>
                </a:lnTo>
                <a:lnTo>
                  <a:pt x="2905950" y="0"/>
                </a:lnTo>
                <a:close/>
              </a:path>
              <a:path w="8402320" h="113664">
                <a:moveTo>
                  <a:pt x="3164992" y="0"/>
                </a:moveTo>
                <a:lnTo>
                  <a:pt x="3143402" y="4398"/>
                </a:lnTo>
                <a:lnTo>
                  <a:pt x="3125374" y="16408"/>
                </a:lnTo>
                <a:lnTo>
                  <a:pt x="3113014" y="34247"/>
                </a:lnTo>
                <a:lnTo>
                  <a:pt x="3108426" y="56133"/>
                </a:lnTo>
                <a:lnTo>
                  <a:pt x="3108426" y="56997"/>
                </a:lnTo>
                <a:lnTo>
                  <a:pt x="3112893" y="78884"/>
                </a:lnTo>
                <a:lnTo>
                  <a:pt x="3125050" y="96723"/>
                </a:lnTo>
                <a:lnTo>
                  <a:pt x="3143038" y="108732"/>
                </a:lnTo>
                <a:lnTo>
                  <a:pt x="3164992" y="113131"/>
                </a:lnTo>
                <a:lnTo>
                  <a:pt x="3186946" y="108732"/>
                </a:lnTo>
                <a:lnTo>
                  <a:pt x="3204933" y="96723"/>
                </a:lnTo>
                <a:lnTo>
                  <a:pt x="3217091" y="78884"/>
                </a:lnTo>
                <a:lnTo>
                  <a:pt x="3221558" y="56997"/>
                </a:lnTo>
                <a:lnTo>
                  <a:pt x="3221558" y="56133"/>
                </a:lnTo>
                <a:lnTo>
                  <a:pt x="3216909" y="34247"/>
                </a:lnTo>
                <a:lnTo>
                  <a:pt x="3204448" y="16408"/>
                </a:lnTo>
                <a:lnTo>
                  <a:pt x="3186400" y="4398"/>
                </a:lnTo>
                <a:lnTo>
                  <a:pt x="3164992" y="0"/>
                </a:lnTo>
                <a:close/>
              </a:path>
              <a:path w="8402320" h="113664">
                <a:moveTo>
                  <a:pt x="3424021" y="0"/>
                </a:moveTo>
                <a:lnTo>
                  <a:pt x="3402431" y="4398"/>
                </a:lnTo>
                <a:lnTo>
                  <a:pt x="3384403" y="16408"/>
                </a:lnTo>
                <a:lnTo>
                  <a:pt x="3372043" y="34247"/>
                </a:lnTo>
                <a:lnTo>
                  <a:pt x="3367455" y="56133"/>
                </a:lnTo>
                <a:lnTo>
                  <a:pt x="3367455" y="56997"/>
                </a:lnTo>
                <a:lnTo>
                  <a:pt x="3371922" y="78884"/>
                </a:lnTo>
                <a:lnTo>
                  <a:pt x="3384080" y="96723"/>
                </a:lnTo>
                <a:lnTo>
                  <a:pt x="3402067" y="108732"/>
                </a:lnTo>
                <a:lnTo>
                  <a:pt x="3424021" y="113131"/>
                </a:lnTo>
                <a:lnTo>
                  <a:pt x="3445975" y="108732"/>
                </a:lnTo>
                <a:lnTo>
                  <a:pt x="3463963" y="96723"/>
                </a:lnTo>
                <a:lnTo>
                  <a:pt x="3476120" y="78884"/>
                </a:lnTo>
                <a:lnTo>
                  <a:pt x="3480587" y="56997"/>
                </a:lnTo>
                <a:lnTo>
                  <a:pt x="3480587" y="56133"/>
                </a:lnTo>
                <a:lnTo>
                  <a:pt x="3475938" y="34247"/>
                </a:lnTo>
                <a:lnTo>
                  <a:pt x="3463477" y="16408"/>
                </a:lnTo>
                <a:lnTo>
                  <a:pt x="3445429" y="4398"/>
                </a:lnTo>
                <a:lnTo>
                  <a:pt x="3424021" y="0"/>
                </a:lnTo>
                <a:close/>
              </a:path>
              <a:path w="8402320" h="113664">
                <a:moveTo>
                  <a:pt x="3683063" y="0"/>
                </a:moveTo>
                <a:lnTo>
                  <a:pt x="3661473" y="4398"/>
                </a:lnTo>
                <a:lnTo>
                  <a:pt x="3643445" y="16408"/>
                </a:lnTo>
                <a:lnTo>
                  <a:pt x="3631085" y="34247"/>
                </a:lnTo>
                <a:lnTo>
                  <a:pt x="3626497" y="56133"/>
                </a:lnTo>
                <a:lnTo>
                  <a:pt x="3626497" y="56997"/>
                </a:lnTo>
                <a:lnTo>
                  <a:pt x="3630964" y="78884"/>
                </a:lnTo>
                <a:lnTo>
                  <a:pt x="3643122" y="96723"/>
                </a:lnTo>
                <a:lnTo>
                  <a:pt x="3661109" y="108732"/>
                </a:lnTo>
                <a:lnTo>
                  <a:pt x="3683063" y="113131"/>
                </a:lnTo>
                <a:lnTo>
                  <a:pt x="3705017" y="108732"/>
                </a:lnTo>
                <a:lnTo>
                  <a:pt x="3723005" y="96723"/>
                </a:lnTo>
                <a:lnTo>
                  <a:pt x="3735162" y="78884"/>
                </a:lnTo>
                <a:lnTo>
                  <a:pt x="3739629" y="56997"/>
                </a:lnTo>
                <a:lnTo>
                  <a:pt x="3739629" y="56133"/>
                </a:lnTo>
                <a:lnTo>
                  <a:pt x="3734980" y="34247"/>
                </a:lnTo>
                <a:lnTo>
                  <a:pt x="3722519" y="16408"/>
                </a:lnTo>
                <a:lnTo>
                  <a:pt x="3704471" y="4398"/>
                </a:lnTo>
                <a:lnTo>
                  <a:pt x="3683063" y="0"/>
                </a:lnTo>
                <a:close/>
              </a:path>
              <a:path w="8402320" h="113664">
                <a:moveTo>
                  <a:pt x="3942092" y="0"/>
                </a:moveTo>
                <a:lnTo>
                  <a:pt x="3920502" y="4398"/>
                </a:lnTo>
                <a:lnTo>
                  <a:pt x="3902475" y="16408"/>
                </a:lnTo>
                <a:lnTo>
                  <a:pt x="3890114" y="34247"/>
                </a:lnTo>
                <a:lnTo>
                  <a:pt x="3885526" y="56133"/>
                </a:lnTo>
                <a:lnTo>
                  <a:pt x="3885526" y="56997"/>
                </a:lnTo>
                <a:lnTo>
                  <a:pt x="3889993" y="78884"/>
                </a:lnTo>
                <a:lnTo>
                  <a:pt x="3902151" y="96723"/>
                </a:lnTo>
                <a:lnTo>
                  <a:pt x="3920138" y="108732"/>
                </a:lnTo>
                <a:lnTo>
                  <a:pt x="3942092" y="113131"/>
                </a:lnTo>
                <a:lnTo>
                  <a:pt x="3964047" y="108732"/>
                </a:lnTo>
                <a:lnTo>
                  <a:pt x="3982034" y="96723"/>
                </a:lnTo>
                <a:lnTo>
                  <a:pt x="3994192" y="78884"/>
                </a:lnTo>
                <a:lnTo>
                  <a:pt x="3998658" y="56997"/>
                </a:lnTo>
                <a:lnTo>
                  <a:pt x="3998658" y="56133"/>
                </a:lnTo>
                <a:lnTo>
                  <a:pt x="3994009" y="34247"/>
                </a:lnTo>
                <a:lnTo>
                  <a:pt x="3981548" y="16408"/>
                </a:lnTo>
                <a:lnTo>
                  <a:pt x="3963500" y="4398"/>
                </a:lnTo>
                <a:lnTo>
                  <a:pt x="3942092" y="0"/>
                </a:lnTo>
                <a:close/>
              </a:path>
              <a:path w="8402320" h="113664">
                <a:moveTo>
                  <a:pt x="4201134" y="0"/>
                </a:moveTo>
                <a:lnTo>
                  <a:pt x="4179544" y="4398"/>
                </a:lnTo>
                <a:lnTo>
                  <a:pt x="4161516" y="16408"/>
                </a:lnTo>
                <a:lnTo>
                  <a:pt x="4149156" y="34247"/>
                </a:lnTo>
                <a:lnTo>
                  <a:pt x="4144568" y="56133"/>
                </a:lnTo>
                <a:lnTo>
                  <a:pt x="4144568" y="56997"/>
                </a:lnTo>
                <a:lnTo>
                  <a:pt x="4149035" y="78884"/>
                </a:lnTo>
                <a:lnTo>
                  <a:pt x="4161193" y="96723"/>
                </a:lnTo>
                <a:lnTo>
                  <a:pt x="4179180" y="108732"/>
                </a:lnTo>
                <a:lnTo>
                  <a:pt x="4201134" y="113131"/>
                </a:lnTo>
                <a:lnTo>
                  <a:pt x="4223088" y="108732"/>
                </a:lnTo>
                <a:lnTo>
                  <a:pt x="4241076" y="96723"/>
                </a:lnTo>
                <a:lnTo>
                  <a:pt x="4253233" y="78884"/>
                </a:lnTo>
                <a:lnTo>
                  <a:pt x="4257700" y="56997"/>
                </a:lnTo>
                <a:lnTo>
                  <a:pt x="4257700" y="56133"/>
                </a:lnTo>
                <a:lnTo>
                  <a:pt x="4253051" y="34247"/>
                </a:lnTo>
                <a:lnTo>
                  <a:pt x="4240590" y="16408"/>
                </a:lnTo>
                <a:lnTo>
                  <a:pt x="4222542" y="4398"/>
                </a:lnTo>
                <a:lnTo>
                  <a:pt x="4201134" y="0"/>
                </a:lnTo>
                <a:close/>
              </a:path>
              <a:path w="8402320" h="113664">
                <a:moveTo>
                  <a:pt x="4460163" y="0"/>
                </a:moveTo>
                <a:lnTo>
                  <a:pt x="4438573" y="4398"/>
                </a:lnTo>
                <a:lnTo>
                  <a:pt x="4420546" y="16408"/>
                </a:lnTo>
                <a:lnTo>
                  <a:pt x="4408185" y="34247"/>
                </a:lnTo>
                <a:lnTo>
                  <a:pt x="4403598" y="56133"/>
                </a:lnTo>
                <a:lnTo>
                  <a:pt x="4403598" y="56997"/>
                </a:lnTo>
                <a:lnTo>
                  <a:pt x="4408064" y="78884"/>
                </a:lnTo>
                <a:lnTo>
                  <a:pt x="4420222" y="96723"/>
                </a:lnTo>
                <a:lnTo>
                  <a:pt x="4438209" y="108732"/>
                </a:lnTo>
                <a:lnTo>
                  <a:pt x="4460163" y="113131"/>
                </a:lnTo>
                <a:lnTo>
                  <a:pt x="4482118" y="108732"/>
                </a:lnTo>
                <a:lnTo>
                  <a:pt x="4500105" y="96723"/>
                </a:lnTo>
                <a:lnTo>
                  <a:pt x="4512263" y="78884"/>
                </a:lnTo>
                <a:lnTo>
                  <a:pt x="4516729" y="56997"/>
                </a:lnTo>
                <a:lnTo>
                  <a:pt x="4516729" y="56133"/>
                </a:lnTo>
                <a:lnTo>
                  <a:pt x="4512081" y="34247"/>
                </a:lnTo>
                <a:lnTo>
                  <a:pt x="4499619" y="16408"/>
                </a:lnTo>
                <a:lnTo>
                  <a:pt x="4481571" y="4398"/>
                </a:lnTo>
                <a:lnTo>
                  <a:pt x="4460163" y="0"/>
                </a:lnTo>
                <a:close/>
              </a:path>
              <a:path w="8402320" h="113664">
                <a:moveTo>
                  <a:pt x="4719205" y="0"/>
                </a:moveTo>
                <a:lnTo>
                  <a:pt x="4697615" y="4398"/>
                </a:lnTo>
                <a:lnTo>
                  <a:pt x="4679588" y="16408"/>
                </a:lnTo>
                <a:lnTo>
                  <a:pt x="4667227" y="34247"/>
                </a:lnTo>
                <a:lnTo>
                  <a:pt x="4662639" y="56133"/>
                </a:lnTo>
                <a:lnTo>
                  <a:pt x="4662639" y="56997"/>
                </a:lnTo>
                <a:lnTo>
                  <a:pt x="4667106" y="78884"/>
                </a:lnTo>
                <a:lnTo>
                  <a:pt x="4679264" y="96723"/>
                </a:lnTo>
                <a:lnTo>
                  <a:pt x="4697251" y="108732"/>
                </a:lnTo>
                <a:lnTo>
                  <a:pt x="4719205" y="113131"/>
                </a:lnTo>
                <a:lnTo>
                  <a:pt x="4741160" y="108732"/>
                </a:lnTo>
                <a:lnTo>
                  <a:pt x="4759147" y="96723"/>
                </a:lnTo>
                <a:lnTo>
                  <a:pt x="4771305" y="78884"/>
                </a:lnTo>
                <a:lnTo>
                  <a:pt x="4775771" y="56997"/>
                </a:lnTo>
                <a:lnTo>
                  <a:pt x="4775771" y="56133"/>
                </a:lnTo>
                <a:lnTo>
                  <a:pt x="4771122" y="34247"/>
                </a:lnTo>
                <a:lnTo>
                  <a:pt x="4758661" y="16408"/>
                </a:lnTo>
                <a:lnTo>
                  <a:pt x="4740613" y="4398"/>
                </a:lnTo>
                <a:lnTo>
                  <a:pt x="4719205" y="0"/>
                </a:lnTo>
                <a:close/>
              </a:path>
              <a:path w="8402320" h="113664">
                <a:moveTo>
                  <a:pt x="4978234" y="0"/>
                </a:moveTo>
                <a:lnTo>
                  <a:pt x="4956644" y="4398"/>
                </a:lnTo>
                <a:lnTo>
                  <a:pt x="4938617" y="16408"/>
                </a:lnTo>
                <a:lnTo>
                  <a:pt x="4926256" y="34247"/>
                </a:lnTo>
                <a:lnTo>
                  <a:pt x="4921669" y="56133"/>
                </a:lnTo>
                <a:lnTo>
                  <a:pt x="4921669" y="56997"/>
                </a:lnTo>
                <a:lnTo>
                  <a:pt x="4926135" y="78884"/>
                </a:lnTo>
                <a:lnTo>
                  <a:pt x="4938293" y="96723"/>
                </a:lnTo>
                <a:lnTo>
                  <a:pt x="4956280" y="108732"/>
                </a:lnTo>
                <a:lnTo>
                  <a:pt x="4978234" y="113131"/>
                </a:lnTo>
                <a:lnTo>
                  <a:pt x="5000189" y="108732"/>
                </a:lnTo>
                <a:lnTo>
                  <a:pt x="5018176" y="96723"/>
                </a:lnTo>
                <a:lnTo>
                  <a:pt x="5030334" y="78884"/>
                </a:lnTo>
                <a:lnTo>
                  <a:pt x="5034800" y="56997"/>
                </a:lnTo>
                <a:lnTo>
                  <a:pt x="5034800" y="56133"/>
                </a:lnTo>
                <a:lnTo>
                  <a:pt x="5030152" y="34247"/>
                </a:lnTo>
                <a:lnTo>
                  <a:pt x="5017690" y="16408"/>
                </a:lnTo>
                <a:lnTo>
                  <a:pt x="4999642" y="4398"/>
                </a:lnTo>
                <a:lnTo>
                  <a:pt x="4978234" y="0"/>
                </a:lnTo>
                <a:close/>
              </a:path>
              <a:path w="8402320" h="113664">
                <a:moveTo>
                  <a:pt x="5237276" y="0"/>
                </a:moveTo>
                <a:lnTo>
                  <a:pt x="5215686" y="4398"/>
                </a:lnTo>
                <a:lnTo>
                  <a:pt x="5197659" y="16408"/>
                </a:lnTo>
                <a:lnTo>
                  <a:pt x="5185298" y="34247"/>
                </a:lnTo>
                <a:lnTo>
                  <a:pt x="5180711" y="56133"/>
                </a:lnTo>
                <a:lnTo>
                  <a:pt x="5180711" y="56997"/>
                </a:lnTo>
                <a:lnTo>
                  <a:pt x="5185177" y="78884"/>
                </a:lnTo>
                <a:lnTo>
                  <a:pt x="5197335" y="96723"/>
                </a:lnTo>
                <a:lnTo>
                  <a:pt x="5215322" y="108732"/>
                </a:lnTo>
                <a:lnTo>
                  <a:pt x="5237276" y="113131"/>
                </a:lnTo>
                <a:lnTo>
                  <a:pt x="5259231" y="108732"/>
                </a:lnTo>
                <a:lnTo>
                  <a:pt x="5277218" y="96723"/>
                </a:lnTo>
                <a:lnTo>
                  <a:pt x="5289376" y="78884"/>
                </a:lnTo>
                <a:lnTo>
                  <a:pt x="5293842" y="56997"/>
                </a:lnTo>
                <a:lnTo>
                  <a:pt x="5293842" y="56133"/>
                </a:lnTo>
                <a:lnTo>
                  <a:pt x="5289194" y="34247"/>
                </a:lnTo>
                <a:lnTo>
                  <a:pt x="5276732" y="16408"/>
                </a:lnTo>
                <a:lnTo>
                  <a:pt x="5258684" y="4398"/>
                </a:lnTo>
                <a:lnTo>
                  <a:pt x="5237276" y="0"/>
                </a:lnTo>
                <a:close/>
              </a:path>
              <a:path w="8402320" h="113664">
                <a:moveTo>
                  <a:pt x="5496306" y="0"/>
                </a:moveTo>
                <a:lnTo>
                  <a:pt x="5474716" y="4398"/>
                </a:lnTo>
                <a:lnTo>
                  <a:pt x="5456688" y="16408"/>
                </a:lnTo>
                <a:lnTo>
                  <a:pt x="5444328" y="34247"/>
                </a:lnTo>
                <a:lnTo>
                  <a:pt x="5439740" y="56133"/>
                </a:lnTo>
                <a:lnTo>
                  <a:pt x="5439740" y="56997"/>
                </a:lnTo>
                <a:lnTo>
                  <a:pt x="5444206" y="78884"/>
                </a:lnTo>
                <a:lnTo>
                  <a:pt x="5456364" y="96723"/>
                </a:lnTo>
                <a:lnTo>
                  <a:pt x="5474351" y="108732"/>
                </a:lnTo>
                <a:lnTo>
                  <a:pt x="5496306" y="113131"/>
                </a:lnTo>
                <a:lnTo>
                  <a:pt x="5518260" y="108732"/>
                </a:lnTo>
                <a:lnTo>
                  <a:pt x="5536247" y="96723"/>
                </a:lnTo>
                <a:lnTo>
                  <a:pt x="5548405" y="78884"/>
                </a:lnTo>
                <a:lnTo>
                  <a:pt x="5552871" y="56997"/>
                </a:lnTo>
                <a:lnTo>
                  <a:pt x="5552871" y="56133"/>
                </a:lnTo>
                <a:lnTo>
                  <a:pt x="5548223" y="34247"/>
                </a:lnTo>
                <a:lnTo>
                  <a:pt x="5535761" y="16408"/>
                </a:lnTo>
                <a:lnTo>
                  <a:pt x="5517713" y="4398"/>
                </a:lnTo>
                <a:lnTo>
                  <a:pt x="5496306" y="0"/>
                </a:lnTo>
                <a:close/>
              </a:path>
              <a:path w="8402320" h="113664">
                <a:moveTo>
                  <a:pt x="5755347" y="0"/>
                </a:moveTo>
                <a:lnTo>
                  <a:pt x="5733757" y="4398"/>
                </a:lnTo>
                <a:lnTo>
                  <a:pt x="5715730" y="16408"/>
                </a:lnTo>
                <a:lnTo>
                  <a:pt x="5703369" y="34247"/>
                </a:lnTo>
                <a:lnTo>
                  <a:pt x="5698782" y="56133"/>
                </a:lnTo>
                <a:lnTo>
                  <a:pt x="5698782" y="56997"/>
                </a:lnTo>
                <a:lnTo>
                  <a:pt x="5703248" y="78884"/>
                </a:lnTo>
                <a:lnTo>
                  <a:pt x="5715406" y="96723"/>
                </a:lnTo>
                <a:lnTo>
                  <a:pt x="5733393" y="108732"/>
                </a:lnTo>
                <a:lnTo>
                  <a:pt x="5755347" y="113131"/>
                </a:lnTo>
                <a:lnTo>
                  <a:pt x="5777302" y="108732"/>
                </a:lnTo>
                <a:lnTo>
                  <a:pt x="5795289" y="96723"/>
                </a:lnTo>
                <a:lnTo>
                  <a:pt x="5807447" y="78884"/>
                </a:lnTo>
                <a:lnTo>
                  <a:pt x="5811913" y="56997"/>
                </a:lnTo>
                <a:lnTo>
                  <a:pt x="5811913" y="56133"/>
                </a:lnTo>
                <a:lnTo>
                  <a:pt x="5807265" y="34247"/>
                </a:lnTo>
                <a:lnTo>
                  <a:pt x="5794803" y="16408"/>
                </a:lnTo>
                <a:lnTo>
                  <a:pt x="5776755" y="4398"/>
                </a:lnTo>
                <a:lnTo>
                  <a:pt x="5755347" y="0"/>
                </a:lnTo>
                <a:close/>
              </a:path>
              <a:path w="8402320" h="113664">
                <a:moveTo>
                  <a:pt x="6014377" y="0"/>
                </a:moveTo>
                <a:lnTo>
                  <a:pt x="5992787" y="4398"/>
                </a:lnTo>
                <a:lnTo>
                  <a:pt x="5974759" y="16408"/>
                </a:lnTo>
                <a:lnTo>
                  <a:pt x="5962399" y="34247"/>
                </a:lnTo>
                <a:lnTo>
                  <a:pt x="5957811" y="56133"/>
                </a:lnTo>
                <a:lnTo>
                  <a:pt x="5957811" y="56997"/>
                </a:lnTo>
                <a:lnTo>
                  <a:pt x="5962277" y="78884"/>
                </a:lnTo>
                <a:lnTo>
                  <a:pt x="5974435" y="96723"/>
                </a:lnTo>
                <a:lnTo>
                  <a:pt x="5992422" y="108732"/>
                </a:lnTo>
                <a:lnTo>
                  <a:pt x="6014377" y="113131"/>
                </a:lnTo>
                <a:lnTo>
                  <a:pt x="6036331" y="108732"/>
                </a:lnTo>
                <a:lnTo>
                  <a:pt x="6054318" y="96723"/>
                </a:lnTo>
                <a:lnTo>
                  <a:pt x="6066476" y="78884"/>
                </a:lnTo>
                <a:lnTo>
                  <a:pt x="6070942" y="56997"/>
                </a:lnTo>
                <a:lnTo>
                  <a:pt x="6070942" y="56133"/>
                </a:lnTo>
                <a:lnTo>
                  <a:pt x="6066294" y="34247"/>
                </a:lnTo>
                <a:lnTo>
                  <a:pt x="6053832" y="16408"/>
                </a:lnTo>
                <a:lnTo>
                  <a:pt x="6035784" y="4398"/>
                </a:lnTo>
                <a:lnTo>
                  <a:pt x="6014377" y="0"/>
                </a:lnTo>
                <a:close/>
              </a:path>
              <a:path w="8402320" h="113664">
                <a:moveTo>
                  <a:pt x="6273419" y="0"/>
                </a:moveTo>
                <a:lnTo>
                  <a:pt x="6251829" y="4398"/>
                </a:lnTo>
                <a:lnTo>
                  <a:pt x="6233801" y="16408"/>
                </a:lnTo>
                <a:lnTo>
                  <a:pt x="6221441" y="34247"/>
                </a:lnTo>
                <a:lnTo>
                  <a:pt x="6216853" y="56133"/>
                </a:lnTo>
                <a:lnTo>
                  <a:pt x="6216853" y="56997"/>
                </a:lnTo>
                <a:lnTo>
                  <a:pt x="6221319" y="78884"/>
                </a:lnTo>
                <a:lnTo>
                  <a:pt x="6233477" y="96723"/>
                </a:lnTo>
                <a:lnTo>
                  <a:pt x="6251464" y="108732"/>
                </a:lnTo>
                <a:lnTo>
                  <a:pt x="6273419" y="113131"/>
                </a:lnTo>
                <a:lnTo>
                  <a:pt x="6295373" y="108732"/>
                </a:lnTo>
                <a:lnTo>
                  <a:pt x="6313360" y="96723"/>
                </a:lnTo>
                <a:lnTo>
                  <a:pt x="6325518" y="78884"/>
                </a:lnTo>
                <a:lnTo>
                  <a:pt x="6329984" y="56997"/>
                </a:lnTo>
                <a:lnTo>
                  <a:pt x="6329984" y="56133"/>
                </a:lnTo>
                <a:lnTo>
                  <a:pt x="6325336" y="34247"/>
                </a:lnTo>
                <a:lnTo>
                  <a:pt x="6312874" y="16408"/>
                </a:lnTo>
                <a:lnTo>
                  <a:pt x="6294826" y="4398"/>
                </a:lnTo>
                <a:lnTo>
                  <a:pt x="6273419" y="0"/>
                </a:lnTo>
                <a:close/>
              </a:path>
              <a:path w="8402320" h="113664">
                <a:moveTo>
                  <a:pt x="6532448" y="0"/>
                </a:moveTo>
                <a:lnTo>
                  <a:pt x="6510858" y="4398"/>
                </a:lnTo>
                <a:lnTo>
                  <a:pt x="6492830" y="16408"/>
                </a:lnTo>
                <a:lnTo>
                  <a:pt x="6480470" y="34247"/>
                </a:lnTo>
                <a:lnTo>
                  <a:pt x="6475882" y="56133"/>
                </a:lnTo>
                <a:lnTo>
                  <a:pt x="6475882" y="56997"/>
                </a:lnTo>
                <a:lnTo>
                  <a:pt x="6480348" y="78884"/>
                </a:lnTo>
                <a:lnTo>
                  <a:pt x="6492506" y="96723"/>
                </a:lnTo>
                <a:lnTo>
                  <a:pt x="6510493" y="108732"/>
                </a:lnTo>
                <a:lnTo>
                  <a:pt x="6532448" y="113131"/>
                </a:lnTo>
                <a:lnTo>
                  <a:pt x="6554402" y="108732"/>
                </a:lnTo>
                <a:lnTo>
                  <a:pt x="6572389" y="96723"/>
                </a:lnTo>
                <a:lnTo>
                  <a:pt x="6584547" y="78884"/>
                </a:lnTo>
                <a:lnTo>
                  <a:pt x="6589013" y="56997"/>
                </a:lnTo>
                <a:lnTo>
                  <a:pt x="6589013" y="56133"/>
                </a:lnTo>
                <a:lnTo>
                  <a:pt x="6584365" y="34247"/>
                </a:lnTo>
                <a:lnTo>
                  <a:pt x="6571903" y="16408"/>
                </a:lnTo>
                <a:lnTo>
                  <a:pt x="6553856" y="4398"/>
                </a:lnTo>
                <a:lnTo>
                  <a:pt x="6532448" y="0"/>
                </a:lnTo>
                <a:close/>
              </a:path>
              <a:path w="8402320" h="113664">
                <a:moveTo>
                  <a:pt x="6791490" y="0"/>
                </a:moveTo>
                <a:lnTo>
                  <a:pt x="6769900" y="4398"/>
                </a:lnTo>
                <a:lnTo>
                  <a:pt x="6751872" y="16408"/>
                </a:lnTo>
                <a:lnTo>
                  <a:pt x="6739512" y="34247"/>
                </a:lnTo>
                <a:lnTo>
                  <a:pt x="6734924" y="56133"/>
                </a:lnTo>
                <a:lnTo>
                  <a:pt x="6734924" y="56997"/>
                </a:lnTo>
                <a:lnTo>
                  <a:pt x="6739390" y="78884"/>
                </a:lnTo>
                <a:lnTo>
                  <a:pt x="6751548" y="96723"/>
                </a:lnTo>
                <a:lnTo>
                  <a:pt x="6769535" y="108732"/>
                </a:lnTo>
                <a:lnTo>
                  <a:pt x="6791490" y="113131"/>
                </a:lnTo>
                <a:lnTo>
                  <a:pt x="6813444" y="108732"/>
                </a:lnTo>
                <a:lnTo>
                  <a:pt x="6831431" y="96723"/>
                </a:lnTo>
                <a:lnTo>
                  <a:pt x="6843589" y="78884"/>
                </a:lnTo>
                <a:lnTo>
                  <a:pt x="6848055" y="56997"/>
                </a:lnTo>
                <a:lnTo>
                  <a:pt x="6848055" y="56133"/>
                </a:lnTo>
                <a:lnTo>
                  <a:pt x="6843407" y="34247"/>
                </a:lnTo>
                <a:lnTo>
                  <a:pt x="6830945" y="16408"/>
                </a:lnTo>
                <a:lnTo>
                  <a:pt x="6812897" y="4398"/>
                </a:lnTo>
                <a:lnTo>
                  <a:pt x="6791490" y="0"/>
                </a:lnTo>
                <a:close/>
              </a:path>
              <a:path w="8402320" h="113664">
                <a:moveTo>
                  <a:pt x="7050519" y="0"/>
                </a:moveTo>
                <a:lnTo>
                  <a:pt x="7028929" y="4398"/>
                </a:lnTo>
                <a:lnTo>
                  <a:pt x="7010901" y="16408"/>
                </a:lnTo>
                <a:lnTo>
                  <a:pt x="6998541" y="34247"/>
                </a:lnTo>
                <a:lnTo>
                  <a:pt x="6993953" y="56133"/>
                </a:lnTo>
                <a:lnTo>
                  <a:pt x="6993953" y="56997"/>
                </a:lnTo>
                <a:lnTo>
                  <a:pt x="6998419" y="78884"/>
                </a:lnTo>
                <a:lnTo>
                  <a:pt x="7010577" y="96723"/>
                </a:lnTo>
                <a:lnTo>
                  <a:pt x="7028564" y="108732"/>
                </a:lnTo>
                <a:lnTo>
                  <a:pt x="7050519" y="113131"/>
                </a:lnTo>
                <a:lnTo>
                  <a:pt x="7072473" y="108732"/>
                </a:lnTo>
                <a:lnTo>
                  <a:pt x="7090460" y="96723"/>
                </a:lnTo>
                <a:lnTo>
                  <a:pt x="7102618" y="78884"/>
                </a:lnTo>
                <a:lnTo>
                  <a:pt x="7107085" y="56997"/>
                </a:lnTo>
                <a:lnTo>
                  <a:pt x="7107085" y="56133"/>
                </a:lnTo>
                <a:lnTo>
                  <a:pt x="7102436" y="34247"/>
                </a:lnTo>
                <a:lnTo>
                  <a:pt x="7089975" y="16408"/>
                </a:lnTo>
                <a:lnTo>
                  <a:pt x="7071927" y="4398"/>
                </a:lnTo>
                <a:lnTo>
                  <a:pt x="7050519" y="0"/>
                </a:lnTo>
                <a:close/>
              </a:path>
              <a:path w="8402320" h="113664">
                <a:moveTo>
                  <a:pt x="7309561" y="0"/>
                </a:moveTo>
                <a:lnTo>
                  <a:pt x="7287971" y="4398"/>
                </a:lnTo>
                <a:lnTo>
                  <a:pt x="7269943" y="16408"/>
                </a:lnTo>
                <a:lnTo>
                  <a:pt x="7257583" y="34247"/>
                </a:lnTo>
                <a:lnTo>
                  <a:pt x="7252995" y="56133"/>
                </a:lnTo>
                <a:lnTo>
                  <a:pt x="7252995" y="56997"/>
                </a:lnTo>
                <a:lnTo>
                  <a:pt x="7257461" y="78884"/>
                </a:lnTo>
                <a:lnTo>
                  <a:pt x="7269619" y="96723"/>
                </a:lnTo>
                <a:lnTo>
                  <a:pt x="7287606" y="108732"/>
                </a:lnTo>
                <a:lnTo>
                  <a:pt x="7309561" y="113131"/>
                </a:lnTo>
                <a:lnTo>
                  <a:pt x="7331515" y="108732"/>
                </a:lnTo>
                <a:lnTo>
                  <a:pt x="7349502" y="96723"/>
                </a:lnTo>
                <a:lnTo>
                  <a:pt x="7361660" y="78884"/>
                </a:lnTo>
                <a:lnTo>
                  <a:pt x="7366127" y="56997"/>
                </a:lnTo>
                <a:lnTo>
                  <a:pt x="7366127" y="56133"/>
                </a:lnTo>
                <a:lnTo>
                  <a:pt x="7361478" y="34247"/>
                </a:lnTo>
                <a:lnTo>
                  <a:pt x="7349016" y="16408"/>
                </a:lnTo>
                <a:lnTo>
                  <a:pt x="7330969" y="4398"/>
                </a:lnTo>
                <a:lnTo>
                  <a:pt x="7309561" y="0"/>
                </a:lnTo>
                <a:close/>
              </a:path>
              <a:path w="8402320" h="113664">
                <a:moveTo>
                  <a:pt x="7568590" y="0"/>
                </a:moveTo>
                <a:lnTo>
                  <a:pt x="7547000" y="4398"/>
                </a:lnTo>
                <a:lnTo>
                  <a:pt x="7528972" y="16408"/>
                </a:lnTo>
                <a:lnTo>
                  <a:pt x="7516612" y="34247"/>
                </a:lnTo>
                <a:lnTo>
                  <a:pt x="7512024" y="56133"/>
                </a:lnTo>
                <a:lnTo>
                  <a:pt x="7512024" y="56997"/>
                </a:lnTo>
                <a:lnTo>
                  <a:pt x="7516491" y="78884"/>
                </a:lnTo>
                <a:lnTo>
                  <a:pt x="7528648" y="96723"/>
                </a:lnTo>
                <a:lnTo>
                  <a:pt x="7546636" y="108732"/>
                </a:lnTo>
                <a:lnTo>
                  <a:pt x="7568590" y="113131"/>
                </a:lnTo>
                <a:lnTo>
                  <a:pt x="7590544" y="108732"/>
                </a:lnTo>
                <a:lnTo>
                  <a:pt x="7608531" y="96723"/>
                </a:lnTo>
                <a:lnTo>
                  <a:pt x="7620689" y="78884"/>
                </a:lnTo>
                <a:lnTo>
                  <a:pt x="7625156" y="56997"/>
                </a:lnTo>
                <a:lnTo>
                  <a:pt x="7625156" y="56133"/>
                </a:lnTo>
                <a:lnTo>
                  <a:pt x="7620507" y="34247"/>
                </a:lnTo>
                <a:lnTo>
                  <a:pt x="7608046" y="16408"/>
                </a:lnTo>
                <a:lnTo>
                  <a:pt x="7589998" y="4398"/>
                </a:lnTo>
                <a:lnTo>
                  <a:pt x="7568590" y="0"/>
                </a:lnTo>
                <a:close/>
              </a:path>
              <a:path w="8402320" h="113664">
                <a:moveTo>
                  <a:pt x="7827632" y="0"/>
                </a:moveTo>
                <a:lnTo>
                  <a:pt x="7806042" y="4398"/>
                </a:lnTo>
                <a:lnTo>
                  <a:pt x="7788014" y="16408"/>
                </a:lnTo>
                <a:lnTo>
                  <a:pt x="7775654" y="34247"/>
                </a:lnTo>
                <a:lnTo>
                  <a:pt x="7771066" y="56133"/>
                </a:lnTo>
                <a:lnTo>
                  <a:pt x="7771066" y="56997"/>
                </a:lnTo>
                <a:lnTo>
                  <a:pt x="7775532" y="78884"/>
                </a:lnTo>
                <a:lnTo>
                  <a:pt x="7787690" y="96723"/>
                </a:lnTo>
                <a:lnTo>
                  <a:pt x="7805677" y="108732"/>
                </a:lnTo>
                <a:lnTo>
                  <a:pt x="7827632" y="113131"/>
                </a:lnTo>
                <a:lnTo>
                  <a:pt x="7849586" y="108732"/>
                </a:lnTo>
                <a:lnTo>
                  <a:pt x="7867573" y="96723"/>
                </a:lnTo>
                <a:lnTo>
                  <a:pt x="7879731" y="78884"/>
                </a:lnTo>
                <a:lnTo>
                  <a:pt x="7884198" y="56997"/>
                </a:lnTo>
                <a:lnTo>
                  <a:pt x="7884198" y="56133"/>
                </a:lnTo>
                <a:lnTo>
                  <a:pt x="7879549" y="34247"/>
                </a:lnTo>
                <a:lnTo>
                  <a:pt x="7867088" y="16408"/>
                </a:lnTo>
                <a:lnTo>
                  <a:pt x="7849040" y="4398"/>
                </a:lnTo>
                <a:lnTo>
                  <a:pt x="7827632" y="0"/>
                </a:lnTo>
                <a:close/>
              </a:path>
              <a:path w="8402320" h="113664">
                <a:moveTo>
                  <a:pt x="8086661" y="0"/>
                </a:moveTo>
                <a:lnTo>
                  <a:pt x="8065071" y="4398"/>
                </a:lnTo>
                <a:lnTo>
                  <a:pt x="8047043" y="16408"/>
                </a:lnTo>
                <a:lnTo>
                  <a:pt x="8034683" y="34247"/>
                </a:lnTo>
                <a:lnTo>
                  <a:pt x="8030095" y="56133"/>
                </a:lnTo>
                <a:lnTo>
                  <a:pt x="8030095" y="56997"/>
                </a:lnTo>
                <a:lnTo>
                  <a:pt x="8034562" y="78884"/>
                </a:lnTo>
                <a:lnTo>
                  <a:pt x="8046719" y="96723"/>
                </a:lnTo>
                <a:lnTo>
                  <a:pt x="8064707" y="108732"/>
                </a:lnTo>
                <a:lnTo>
                  <a:pt x="8086661" y="113131"/>
                </a:lnTo>
                <a:lnTo>
                  <a:pt x="8108615" y="108732"/>
                </a:lnTo>
                <a:lnTo>
                  <a:pt x="8126603" y="96723"/>
                </a:lnTo>
                <a:lnTo>
                  <a:pt x="8138760" y="78884"/>
                </a:lnTo>
                <a:lnTo>
                  <a:pt x="8143227" y="56997"/>
                </a:lnTo>
                <a:lnTo>
                  <a:pt x="8143227" y="56133"/>
                </a:lnTo>
                <a:lnTo>
                  <a:pt x="8138578" y="34247"/>
                </a:lnTo>
                <a:lnTo>
                  <a:pt x="8126117" y="16408"/>
                </a:lnTo>
                <a:lnTo>
                  <a:pt x="8108069" y="4398"/>
                </a:lnTo>
                <a:lnTo>
                  <a:pt x="8086661" y="0"/>
                </a:lnTo>
                <a:close/>
              </a:path>
              <a:path w="8402320" h="113664">
                <a:moveTo>
                  <a:pt x="8345703" y="0"/>
                </a:moveTo>
                <a:lnTo>
                  <a:pt x="8324113" y="4398"/>
                </a:lnTo>
                <a:lnTo>
                  <a:pt x="8306085" y="16408"/>
                </a:lnTo>
                <a:lnTo>
                  <a:pt x="8293725" y="34247"/>
                </a:lnTo>
                <a:lnTo>
                  <a:pt x="8289137" y="56133"/>
                </a:lnTo>
                <a:lnTo>
                  <a:pt x="8289137" y="56997"/>
                </a:lnTo>
                <a:lnTo>
                  <a:pt x="8293604" y="78884"/>
                </a:lnTo>
                <a:lnTo>
                  <a:pt x="8305761" y="96723"/>
                </a:lnTo>
                <a:lnTo>
                  <a:pt x="8323749" y="108732"/>
                </a:lnTo>
                <a:lnTo>
                  <a:pt x="8345703" y="113131"/>
                </a:lnTo>
                <a:lnTo>
                  <a:pt x="8367657" y="108732"/>
                </a:lnTo>
                <a:lnTo>
                  <a:pt x="8385644" y="96723"/>
                </a:lnTo>
                <a:lnTo>
                  <a:pt x="8397802" y="78884"/>
                </a:lnTo>
                <a:lnTo>
                  <a:pt x="8402269" y="56997"/>
                </a:lnTo>
                <a:lnTo>
                  <a:pt x="8402269" y="56133"/>
                </a:lnTo>
                <a:lnTo>
                  <a:pt x="8397620" y="34247"/>
                </a:lnTo>
                <a:lnTo>
                  <a:pt x="8385159" y="16408"/>
                </a:lnTo>
                <a:lnTo>
                  <a:pt x="8367111" y="4398"/>
                </a:lnTo>
                <a:lnTo>
                  <a:pt x="8345703" y="0"/>
                </a:lnTo>
                <a:close/>
              </a:path>
            </a:pathLst>
          </a:custGeom>
          <a:solidFill>
            <a:srgbClr val="E2E3E4"/>
          </a:solidFill>
        </p:spPr>
        <p:txBody>
          <a:bodyPr wrap="square" lIns="0" tIns="0" rIns="0" bIns="0" rtlCol="0"/>
          <a:lstStyle/>
          <a:p>
            <a:endParaRPr sz="1800"/>
          </a:p>
        </p:txBody>
      </p:sp>
      <p:pic>
        <p:nvPicPr>
          <p:cNvPr id="15" name="Picture 9"/>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37167" y="3684588"/>
            <a:ext cx="10117667" cy="4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371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cSld name="Closing Slide">
    <p:spTree>
      <p:nvGrpSpPr>
        <p:cNvPr id="1" name=""/>
        <p:cNvGrpSpPr/>
        <p:nvPr/>
      </p:nvGrpSpPr>
      <p:grpSpPr>
        <a:xfrm>
          <a:off x="0" y="0"/>
          <a:ext cx="0" cy="0"/>
          <a:chOff x="0" y="0"/>
          <a:chExt cx="0" cy="0"/>
        </a:xfrm>
      </p:grpSpPr>
      <p:sp>
        <p:nvSpPr>
          <p:cNvPr id="124" name="Rectangle"/>
          <p:cNvSpPr/>
          <p:nvPr/>
        </p:nvSpPr>
        <p:spPr>
          <a:xfrm>
            <a:off x="0" y="5962506"/>
            <a:ext cx="12192000" cy="908194"/>
          </a:xfrm>
          <a:prstGeom prst="rect">
            <a:avLst/>
          </a:prstGeom>
          <a:solidFill>
            <a:srgbClr val="3E4E8D"/>
          </a:solidFill>
          <a:ln w="12700">
            <a:miter lim="400000"/>
          </a:ln>
          <a:effectLst>
            <a:outerShdw blurRad="38100" dist="23000" dir="5400000" rotWithShape="0">
              <a:srgbClr val="000000">
                <a:alpha val="35000"/>
              </a:srgbClr>
            </a:outerShdw>
          </a:effectLst>
        </p:spPr>
        <p:txBody>
          <a:bodyPr lIns="45718" tIns="45718" rIns="45718" bIns="45718" anchor="ctr"/>
          <a:lstStyle/>
          <a:p>
            <a:pPr>
              <a:defRPr sz="1800">
                <a:solidFill>
                  <a:srgbClr val="1BA2AC"/>
                </a:solidFill>
                <a:latin typeface="Hind Regular"/>
                <a:ea typeface="Hind Regular"/>
                <a:cs typeface="Hind Regular"/>
                <a:sym typeface="Hind Regular"/>
              </a:defRPr>
            </a:pPr>
            <a:endParaRPr/>
          </a:p>
        </p:txBody>
      </p:sp>
      <p:pic>
        <p:nvPicPr>
          <p:cNvPr id="3" name="Picture 2">
            <a:extLst>
              <a:ext uri="{FF2B5EF4-FFF2-40B4-BE49-F238E27FC236}">
                <a16:creationId xmlns:a16="http://schemas.microsoft.com/office/drawing/2014/main" id="{5DBBAD7F-97A3-A549-8DD2-3F48709C6F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35EDA66-8AEA-0C45-845A-C94FE84991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79271" y="781955"/>
            <a:ext cx="6433458" cy="4288971"/>
          </a:xfrm>
          <a:prstGeom prst="rect">
            <a:avLst/>
          </a:prstGeom>
        </p:spPr>
      </p:pic>
    </p:spTree>
    <p:extLst>
      <p:ext uri="{BB962C8B-B14F-4D97-AF65-F5344CB8AC3E}">
        <p14:creationId xmlns:p14="http://schemas.microsoft.com/office/powerpoint/2010/main" val="1484069995"/>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default">
    <p:spTree>
      <p:nvGrpSpPr>
        <p:cNvPr id="1" name=""/>
        <p:cNvGrpSpPr/>
        <p:nvPr/>
      </p:nvGrpSpPr>
      <p:grpSpPr>
        <a:xfrm>
          <a:off x="0" y="0"/>
          <a:ext cx="0" cy="0"/>
          <a:chOff x="0" y="0"/>
          <a:chExt cx="0" cy="0"/>
        </a:xfrm>
      </p:grpSpPr>
      <p:sp>
        <p:nvSpPr>
          <p:cNvPr id="11" name="Title 1"/>
          <p:cNvSpPr>
            <a:spLocks noGrp="1"/>
          </p:cNvSpPr>
          <p:nvPr>
            <p:ph type="title"/>
          </p:nvPr>
        </p:nvSpPr>
        <p:spPr>
          <a:xfrm>
            <a:off x="609600" y="152400"/>
            <a:ext cx="10972800" cy="792162"/>
          </a:xfrm>
        </p:spPr>
        <p:txBody>
          <a:bodyPr anchor="b" anchorCtr="0">
            <a:noAutofit/>
          </a:bodyPr>
          <a:lstStyle>
            <a:lvl1pPr algn="l">
              <a:defRPr sz="2800">
                <a:solidFill>
                  <a:srgbClr val="00A94F"/>
                </a:solidFill>
                <a:latin typeface="Arial Rounded MT Bold" panose="020F0704030504030204" pitchFamily="34" charset="0"/>
              </a:defRPr>
            </a:lvl1pPr>
          </a:lstStyle>
          <a:p>
            <a:r>
              <a:rPr lang="en-US"/>
              <a:t>Click to edit Master title style</a:t>
            </a:r>
            <a:endParaRPr lang="en-US" dirty="0"/>
          </a:p>
        </p:txBody>
      </p:sp>
      <p:sp>
        <p:nvSpPr>
          <p:cNvPr id="14" name="Content Placeholder 2"/>
          <p:cNvSpPr>
            <a:spLocks noGrp="1"/>
          </p:cNvSpPr>
          <p:nvPr>
            <p:ph idx="1"/>
          </p:nvPr>
        </p:nvSpPr>
        <p:spPr>
          <a:xfrm>
            <a:off x="609600" y="1173162"/>
            <a:ext cx="10972800" cy="5075238"/>
          </a:xfrm>
        </p:spPr>
        <p:txBody>
          <a:bodyPr>
            <a:noAutofit/>
          </a:bodyPr>
          <a:lstStyle>
            <a:lvl1pP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833" y="1028701"/>
            <a:ext cx="10727267" cy="5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userDrawn="1"/>
        </p:nvGrpSpPr>
        <p:grpSpPr>
          <a:xfrm>
            <a:off x="7571233" y="6400801"/>
            <a:ext cx="3167724" cy="246221"/>
            <a:chOff x="5678424" y="6400800"/>
            <a:chExt cx="2375793" cy="246221"/>
          </a:xfrm>
        </p:grpSpPr>
        <p:sp>
          <p:nvSpPr>
            <p:cNvPr id="15" name="Rectangle 14"/>
            <p:cNvSpPr/>
            <p:nvPr userDrawn="1"/>
          </p:nvSpPr>
          <p:spPr>
            <a:xfrm>
              <a:off x="5867400" y="6400800"/>
              <a:ext cx="2186817" cy="246221"/>
            </a:xfrm>
            <a:prstGeom prst="rect">
              <a:avLst/>
            </a:prstGeom>
          </p:spPr>
          <p:txBody>
            <a:bodyPr wrap="none">
              <a:spAutoFit/>
            </a:bodyPr>
            <a:lstStyle/>
            <a:p>
              <a:pPr algn="l"/>
              <a:r>
                <a:rPr lang="en-US" sz="1000" dirty="0">
                  <a:solidFill>
                    <a:schemeClr val="bg1">
                      <a:lumMod val="65000"/>
                    </a:schemeClr>
                  </a:solidFill>
                  <a:latin typeface="Arial Rounded MT Bold" panose="020F0704030504030204" pitchFamily="34" charset="0"/>
                </a:rPr>
                <a:t>Children’s Healthcare of Atlanta</a:t>
              </a:r>
              <a:endParaRPr lang="en-US" sz="1000" dirty="0"/>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78424" y="6400800"/>
              <a:ext cx="228600" cy="228600"/>
            </a:xfrm>
            <a:prstGeom prst="rect">
              <a:avLst/>
            </a:prstGeom>
          </p:spPr>
        </p:pic>
      </p:grpSp>
      <p:sp>
        <p:nvSpPr>
          <p:cNvPr id="10" name="Slide Number Placeholder 5"/>
          <p:cNvSpPr>
            <a:spLocks noGrp="1"/>
          </p:cNvSpPr>
          <p:nvPr>
            <p:ph type="sldNum" sz="quarter" idx="4"/>
          </p:nvPr>
        </p:nvSpPr>
        <p:spPr>
          <a:xfrm>
            <a:off x="10566400" y="6383180"/>
            <a:ext cx="1016000" cy="246221"/>
          </a:xfrm>
          <a:prstGeom prst="rect">
            <a:avLst/>
          </a:prstGeom>
        </p:spPr>
        <p:txBody>
          <a:bodyPr/>
          <a:lstStyle>
            <a:lvl1pPr algn="r">
              <a:defRPr sz="1000">
                <a:latin typeface="Arial Rounded MT Bold" panose="020F0704030504030204" pitchFamily="34" charset="0"/>
              </a:defRPr>
            </a:lvl1pPr>
          </a:lstStyle>
          <a:p>
            <a:fld id="{B6761BED-127F-4714-AE70-548270172845}" type="slidenum">
              <a:rPr lang="en-US" smtClean="0">
                <a:solidFill>
                  <a:schemeClr val="bg1">
                    <a:lumMod val="65000"/>
                  </a:schemeClr>
                </a:solidFill>
              </a:rPr>
              <a:pPr/>
              <a:t>‹#›</a:t>
            </a:fld>
            <a:endParaRPr lang="en-US" dirty="0">
              <a:solidFill>
                <a:schemeClr val="bg1">
                  <a:lumMod val="65000"/>
                </a:schemeClr>
              </a:solidFill>
            </a:endParaRPr>
          </a:p>
        </p:txBody>
      </p:sp>
    </p:spTree>
    <p:extLst>
      <p:ext uri="{BB962C8B-B14F-4D97-AF65-F5344CB8AC3E}">
        <p14:creationId xmlns:p14="http://schemas.microsoft.com/office/powerpoint/2010/main" val="761266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opt2">
    <p:spTree>
      <p:nvGrpSpPr>
        <p:cNvPr id="1" name=""/>
        <p:cNvGrpSpPr/>
        <p:nvPr/>
      </p:nvGrpSpPr>
      <p:grpSpPr>
        <a:xfrm>
          <a:off x="0" y="0"/>
          <a:ext cx="0" cy="0"/>
          <a:chOff x="0" y="0"/>
          <a:chExt cx="0" cy="0"/>
        </a:xfrm>
      </p:grpSpPr>
      <p:sp>
        <p:nvSpPr>
          <p:cNvPr id="11" name="Rectangle 10"/>
          <p:cNvSpPr/>
          <p:nvPr/>
        </p:nvSpPr>
        <p:spPr>
          <a:xfrm>
            <a:off x="7823201" y="6400801"/>
            <a:ext cx="2915756" cy="246221"/>
          </a:xfrm>
          <a:prstGeom prst="rect">
            <a:avLst/>
          </a:prstGeom>
        </p:spPr>
        <p:txBody>
          <a:bodyPr wrap="square">
            <a:spAutoFit/>
          </a:bodyPr>
          <a:lstStyle/>
          <a:p>
            <a:pPr algn="l"/>
            <a:r>
              <a:rPr lang="en-US" sz="1000" dirty="0">
                <a:solidFill>
                  <a:schemeClr val="bg1">
                    <a:lumMod val="65000"/>
                  </a:schemeClr>
                </a:solidFill>
                <a:latin typeface="Arial Rounded MT Bold" panose="020F0704030504030204" pitchFamily="34" charset="0"/>
              </a:rPr>
              <a:t>Children’s Healthcare of Atlanta</a:t>
            </a:r>
            <a:endParaRPr lang="en-US" sz="1000" dirty="0"/>
          </a:p>
        </p:txBody>
      </p:sp>
      <p:sp>
        <p:nvSpPr>
          <p:cNvPr id="10" name="Slide Number Placeholder 5"/>
          <p:cNvSpPr>
            <a:spLocks noGrp="1"/>
          </p:cNvSpPr>
          <p:nvPr>
            <p:ph type="sldNum" sz="quarter" idx="4"/>
          </p:nvPr>
        </p:nvSpPr>
        <p:spPr>
          <a:xfrm>
            <a:off x="10566400" y="6383180"/>
            <a:ext cx="1016000" cy="246221"/>
          </a:xfrm>
          <a:prstGeom prst="rect">
            <a:avLst/>
          </a:prstGeom>
        </p:spPr>
        <p:txBody>
          <a:bodyPr/>
          <a:lstStyle>
            <a:lvl1pPr algn="r">
              <a:defRPr sz="1000">
                <a:latin typeface="Arial Rounded MT Bold" panose="020F0704030504030204" pitchFamily="34" charset="0"/>
              </a:defRPr>
            </a:lvl1pPr>
          </a:lstStyle>
          <a:p>
            <a:fld id="{B6761BED-127F-4714-AE70-548270172845}" type="slidenum">
              <a:rPr lang="en-US" smtClean="0">
                <a:solidFill>
                  <a:schemeClr val="bg1">
                    <a:lumMod val="65000"/>
                  </a:schemeClr>
                </a:solidFill>
              </a:rPr>
              <a:pPr/>
              <a:t>‹#›</a:t>
            </a:fld>
            <a:endParaRPr lang="en-US" dirty="0">
              <a:solidFill>
                <a:schemeClr val="bg1">
                  <a:lumMod val="65000"/>
                </a:schemeClr>
              </a:solidFill>
            </a:endParaRPr>
          </a:p>
        </p:txBody>
      </p:sp>
      <p:sp>
        <p:nvSpPr>
          <p:cNvPr id="7" name="Title 1"/>
          <p:cNvSpPr>
            <a:spLocks noGrp="1"/>
          </p:cNvSpPr>
          <p:nvPr>
            <p:ph type="title"/>
          </p:nvPr>
        </p:nvSpPr>
        <p:spPr>
          <a:xfrm>
            <a:off x="609600" y="152400"/>
            <a:ext cx="10972800" cy="792162"/>
          </a:xfrm>
        </p:spPr>
        <p:txBody>
          <a:bodyPr anchor="b" anchorCtr="0">
            <a:noAutofit/>
          </a:bodyPr>
          <a:lstStyle>
            <a:lvl1pPr algn="l">
              <a:defRPr sz="2800">
                <a:solidFill>
                  <a:srgbClr val="00A94F"/>
                </a:solidFill>
                <a:latin typeface="Arial Rounded MT Bold" panose="020F0704030504030204" pitchFamily="34" charset="0"/>
              </a:defRPr>
            </a:lvl1pPr>
          </a:lstStyle>
          <a:p>
            <a:r>
              <a:rPr lang="en-US"/>
              <a:t>Click to edit Master title style</a:t>
            </a:r>
            <a:endParaRPr lang="en-US" dirty="0"/>
          </a:p>
        </p:txBody>
      </p:sp>
      <p:sp>
        <p:nvSpPr>
          <p:cNvPr id="9" name="Content Placeholder 2"/>
          <p:cNvSpPr>
            <a:spLocks noGrp="1"/>
          </p:cNvSpPr>
          <p:nvPr>
            <p:ph idx="1"/>
          </p:nvPr>
        </p:nvSpPr>
        <p:spPr>
          <a:xfrm>
            <a:off x="609600" y="1173162"/>
            <a:ext cx="10972800" cy="5075238"/>
          </a:xfrm>
        </p:spPr>
        <p:txBody>
          <a:bodyPr>
            <a:noAutofit/>
          </a:bodyPr>
          <a:lstStyle>
            <a:lvl1pP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833" y="1028701"/>
            <a:ext cx="10727267" cy="5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57106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opt3">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10566400" y="6383180"/>
            <a:ext cx="1016000" cy="246221"/>
          </a:xfrm>
          <a:prstGeom prst="rect">
            <a:avLst/>
          </a:prstGeom>
        </p:spPr>
        <p:txBody>
          <a:bodyPr/>
          <a:lstStyle>
            <a:lvl1pPr algn="r">
              <a:defRPr sz="1000">
                <a:latin typeface="Arial Rounded MT Bold" panose="020F0704030504030204" pitchFamily="34" charset="0"/>
              </a:defRPr>
            </a:lvl1pPr>
          </a:lstStyle>
          <a:p>
            <a:fld id="{B6761BED-127F-4714-AE70-548270172845}" type="slidenum">
              <a:rPr lang="en-US" smtClean="0">
                <a:solidFill>
                  <a:schemeClr val="bg1">
                    <a:lumMod val="65000"/>
                  </a:schemeClr>
                </a:solidFill>
              </a:rPr>
              <a:pPr/>
              <a:t>‹#›</a:t>
            </a:fld>
            <a:endParaRPr lang="en-US" dirty="0">
              <a:solidFill>
                <a:schemeClr val="bg1">
                  <a:lumMod val="65000"/>
                </a:schemeClr>
              </a:solidFill>
            </a:endParaRPr>
          </a:p>
        </p:txBody>
      </p:sp>
      <p:sp>
        <p:nvSpPr>
          <p:cNvPr id="8" name="Title 1"/>
          <p:cNvSpPr>
            <a:spLocks noGrp="1"/>
          </p:cNvSpPr>
          <p:nvPr>
            <p:ph type="title"/>
          </p:nvPr>
        </p:nvSpPr>
        <p:spPr>
          <a:xfrm>
            <a:off x="609600" y="152400"/>
            <a:ext cx="10972800" cy="792162"/>
          </a:xfrm>
        </p:spPr>
        <p:txBody>
          <a:bodyPr anchor="b" anchorCtr="0">
            <a:noAutofit/>
          </a:bodyPr>
          <a:lstStyle>
            <a:lvl1pPr algn="l">
              <a:defRPr sz="2800">
                <a:solidFill>
                  <a:srgbClr val="00A94F"/>
                </a:solidFill>
                <a:latin typeface="Arial Rounded MT Bold" panose="020F0704030504030204" pitchFamily="34" charset="0"/>
              </a:defRPr>
            </a:lvl1pPr>
          </a:lstStyle>
          <a:p>
            <a:r>
              <a:rPr lang="en-US"/>
              <a:t>Click to edit Master title style</a:t>
            </a:r>
            <a:endParaRPr lang="en-US" dirty="0"/>
          </a:p>
        </p:txBody>
      </p:sp>
      <p:sp>
        <p:nvSpPr>
          <p:cNvPr id="9" name="Content Placeholder 2"/>
          <p:cNvSpPr>
            <a:spLocks noGrp="1"/>
          </p:cNvSpPr>
          <p:nvPr>
            <p:ph idx="1"/>
          </p:nvPr>
        </p:nvSpPr>
        <p:spPr>
          <a:xfrm>
            <a:off x="609600" y="1173162"/>
            <a:ext cx="10972800" cy="5075238"/>
          </a:xfrm>
        </p:spPr>
        <p:txBody>
          <a:bodyPr>
            <a:noAutofit/>
          </a:bodyPr>
          <a:lstStyle>
            <a:lvl1pP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833" y="1028701"/>
            <a:ext cx="10727267" cy="5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10397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914400" y="2130426"/>
            <a:ext cx="10363200" cy="1470025"/>
          </a:xfrm>
        </p:spPr>
        <p:txBody>
          <a:bodyPr anchor="b" anchorCtr="0">
            <a:noAutofit/>
          </a:bodyPr>
          <a:lstStyle>
            <a:lvl1pPr algn="l">
              <a:defRPr sz="2800">
                <a:solidFill>
                  <a:srgbClr val="00A94F"/>
                </a:solidFill>
                <a:latin typeface="Arial Rounded MT Bold" panose="020F0704030504030204" pitchFamily="34" charset="0"/>
              </a:defRPr>
            </a:lvl1pPr>
          </a:lstStyle>
          <a:p>
            <a:r>
              <a:rPr lang="en-US" dirty="0"/>
              <a:t>Divider slide</a:t>
            </a:r>
          </a:p>
        </p:txBody>
      </p:sp>
      <p:sp>
        <p:nvSpPr>
          <p:cNvPr id="9" name="Subtitle 2"/>
          <p:cNvSpPr>
            <a:spLocks noGrp="1"/>
          </p:cNvSpPr>
          <p:nvPr>
            <p:ph type="subTitle" idx="1" hasCustomPrompt="1"/>
          </p:nvPr>
        </p:nvSpPr>
        <p:spPr>
          <a:xfrm>
            <a:off x="914400" y="3886200"/>
            <a:ext cx="10363200" cy="1371600"/>
          </a:xfrm>
        </p:spPr>
        <p:txBody>
          <a:bodyPr>
            <a:noAutofit/>
          </a:bodyPr>
          <a:lstStyle>
            <a:lvl1pPr marL="0" indent="0" algn="l">
              <a:buNone/>
              <a:defRPr sz="2400" b="1">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here</a:t>
            </a:r>
          </a:p>
        </p:txBody>
      </p:sp>
      <p:sp>
        <p:nvSpPr>
          <p:cNvPr id="11" name="object 2"/>
          <p:cNvSpPr/>
          <p:nvPr/>
        </p:nvSpPr>
        <p:spPr>
          <a:xfrm>
            <a:off x="494490" y="6385280"/>
            <a:ext cx="11203093" cy="113664"/>
          </a:xfrm>
          <a:custGeom>
            <a:avLst/>
            <a:gdLst/>
            <a:ahLst/>
            <a:cxnLst/>
            <a:rect l="l" t="t" r="r" b="b"/>
            <a:pathLst>
              <a:path w="8402320" h="113664">
                <a:moveTo>
                  <a:pt x="56565" y="0"/>
                </a:moveTo>
                <a:lnTo>
                  <a:pt x="34975" y="4398"/>
                </a:lnTo>
                <a:lnTo>
                  <a:pt x="16948" y="16408"/>
                </a:lnTo>
                <a:lnTo>
                  <a:pt x="4587" y="34247"/>
                </a:lnTo>
                <a:lnTo>
                  <a:pt x="0" y="56133"/>
                </a:lnTo>
                <a:lnTo>
                  <a:pt x="0" y="56997"/>
                </a:lnTo>
                <a:lnTo>
                  <a:pt x="4466" y="78884"/>
                </a:lnTo>
                <a:lnTo>
                  <a:pt x="16624" y="96723"/>
                </a:lnTo>
                <a:lnTo>
                  <a:pt x="34611" y="108732"/>
                </a:lnTo>
                <a:lnTo>
                  <a:pt x="56565" y="113131"/>
                </a:lnTo>
                <a:lnTo>
                  <a:pt x="78520" y="108732"/>
                </a:lnTo>
                <a:lnTo>
                  <a:pt x="96507" y="96723"/>
                </a:lnTo>
                <a:lnTo>
                  <a:pt x="108665" y="78884"/>
                </a:lnTo>
                <a:lnTo>
                  <a:pt x="113131" y="56997"/>
                </a:lnTo>
                <a:lnTo>
                  <a:pt x="113131" y="56133"/>
                </a:lnTo>
                <a:lnTo>
                  <a:pt x="108483" y="34247"/>
                </a:lnTo>
                <a:lnTo>
                  <a:pt x="96021" y="16408"/>
                </a:lnTo>
                <a:lnTo>
                  <a:pt x="77973" y="4398"/>
                </a:lnTo>
                <a:lnTo>
                  <a:pt x="56565" y="0"/>
                </a:lnTo>
                <a:close/>
              </a:path>
              <a:path w="8402320" h="113664">
                <a:moveTo>
                  <a:pt x="315595" y="0"/>
                </a:moveTo>
                <a:lnTo>
                  <a:pt x="294005" y="4398"/>
                </a:lnTo>
                <a:lnTo>
                  <a:pt x="275977" y="16408"/>
                </a:lnTo>
                <a:lnTo>
                  <a:pt x="263617" y="34247"/>
                </a:lnTo>
                <a:lnTo>
                  <a:pt x="259029" y="56133"/>
                </a:lnTo>
                <a:lnTo>
                  <a:pt x="259029" y="56997"/>
                </a:lnTo>
                <a:lnTo>
                  <a:pt x="263495" y="78884"/>
                </a:lnTo>
                <a:lnTo>
                  <a:pt x="275653" y="96723"/>
                </a:lnTo>
                <a:lnTo>
                  <a:pt x="293640" y="108732"/>
                </a:lnTo>
                <a:lnTo>
                  <a:pt x="315595" y="113131"/>
                </a:lnTo>
                <a:lnTo>
                  <a:pt x="337549" y="108732"/>
                </a:lnTo>
                <a:lnTo>
                  <a:pt x="355536" y="96723"/>
                </a:lnTo>
                <a:lnTo>
                  <a:pt x="367694" y="78884"/>
                </a:lnTo>
                <a:lnTo>
                  <a:pt x="372160" y="56997"/>
                </a:lnTo>
                <a:lnTo>
                  <a:pt x="372160" y="56133"/>
                </a:lnTo>
                <a:lnTo>
                  <a:pt x="367512" y="34247"/>
                </a:lnTo>
                <a:lnTo>
                  <a:pt x="355050" y="16408"/>
                </a:lnTo>
                <a:lnTo>
                  <a:pt x="337002" y="4398"/>
                </a:lnTo>
                <a:lnTo>
                  <a:pt x="315595" y="0"/>
                </a:lnTo>
                <a:close/>
              </a:path>
              <a:path w="8402320" h="113664">
                <a:moveTo>
                  <a:pt x="574636" y="0"/>
                </a:moveTo>
                <a:lnTo>
                  <a:pt x="553046" y="4398"/>
                </a:lnTo>
                <a:lnTo>
                  <a:pt x="535019" y="16408"/>
                </a:lnTo>
                <a:lnTo>
                  <a:pt x="522658" y="34247"/>
                </a:lnTo>
                <a:lnTo>
                  <a:pt x="518071" y="56133"/>
                </a:lnTo>
                <a:lnTo>
                  <a:pt x="518071" y="56997"/>
                </a:lnTo>
                <a:lnTo>
                  <a:pt x="522537" y="78884"/>
                </a:lnTo>
                <a:lnTo>
                  <a:pt x="534695" y="96723"/>
                </a:lnTo>
                <a:lnTo>
                  <a:pt x="552682" y="108732"/>
                </a:lnTo>
                <a:lnTo>
                  <a:pt x="574636" y="113131"/>
                </a:lnTo>
                <a:lnTo>
                  <a:pt x="596591" y="108732"/>
                </a:lnTo>
                <a:lnTo>
                  <a:pt x="614578" y="96723"/>
                </a:lnTo>
                <a:lnTo>
                  <a:pt x="626736" y="78884"/>
                </a:lnTo>
                <a:lnTo>
                  <a:pt x="631202" y="56997"/>
                </a:lnTo>
                <a:lnTo>
                  <a:pt x="631202" y="56133"/>
                </a:lnTo>
                <a:lnTo>
                  <a:pt x="626554" y="34247"/>
                </a:lnTo>
                <a:lnTo>
                  <a:pt x="614092" y="16408"/>
                </a:lnTo>
                <a:lnTo>
                  <a:pt x="596044" y="4398"/>
                </a:lnTo>
                <a:lnTo>
                  <a:pt x="574636" y="0"/>
                </a:lnTo>
                <a:close/>
              </a:path>
              <a:path w="8402320" h="113664">
                <a:moveTo>
                  <a:pt x="833666" y="0"/>
                </a:moveTo>
                <a:lnTo>
                  <a:pt x="812076" y="4398"/>
                </a:lnTo>
                <a:lnTo>
                  <a:pt x="794048" y="16408"/>
                </a:lnTo>
                <a:lnTo>
                  <a:pt x="781688" y="34247"/>
                </a:lnTo>
                <a:lnTo>
                  <a:pt x="777100" y="56133"/>
                </a:lnTo>
                <a:lnTo>
                  <a:pt x="777100" y="56997"/>
                </a:lnTo>
                <a:lnTo>
                  <a:pt x="781566" y="78884"/>
                </a:lnTo>
                <a:lnTo>
                  <a:pt x="793724" y="96723"/>
                </a:lnTo>
                <a:lnTo>
                  <a:pt x="811711" y="108732"/>
                </a:lnTo>
                <a:lnTo>
                  <a:pt x="833666" y="113131"/>
                </a:lnTo>
                <a:lnTo>
                  <a:pt x="855620" y="108732"/>
                </a:lnTo>
                <a:lnTo>
                  <a:pt x="873607" y="96723"/>
                </a:lnTo>
                <a:lnTo>
                  <a:pt x="885765" y="78884"/>
                </a:lnTo>
                <a:lnTo>
                  <a:pt x="890231" y="56997"/>
                </a:lnTo>
                <a:lnTo>
                  <a:pt x="890231" y="56133"/>
                </a:lnTo>
                <a:lnTo>
                  <a:pt x="885583" y="34247"/>
                </a:lnTo>
                <a:lnTo>
                  <a:pt x="873121" y="16408"/>
                </a:lnTo>
                <a:lnTo>
                  <a:pt x="855073" y="4398"/>
                </a:lnTo>
                <a:lnTo>
                  <a:pt x="833666" y="0"/>
                </a:lnTo>
                <a:close/>
              </a:path>
              <a:path w="8402320" h="113664">
                <a:moveTo>
                  <a:pt x="1092708" y="0"/>
                </a:moveTo>
                <a:lnTo>
                  <a:pt x="1071118" y="4398"/>
                </a:lnTo>
                <a:lnTo>
                  <a:pt x="1053090" y="16408"/>
                </a:lnTo>
                <a:lnTo>
                  <a:pt x="1040730" y="34247"/>
                </a:lnTo>
                <a:lnTo>
                  <a:pt x="1036142" y="56133"/>
                </a:lnTo>
                <a:lnTo>
                  <a:pt x="1036142" y="56997"/>
                </a:lnTo>
                <a:lnTo>
                  <a:pt x="1040608" y="78884"/>
                </a:lnTo>
                <a:lnTo>
                  <a:pt x="1052766" y="96723"/>
                </a:lnTo>
                <a:lnTo>
                  <a:pt x="1070753" y="108732"/>
                </a:lnTo>
                <a:lnTo>
                  <a:pt x="1092708" y="113131"/>
                </a:lnTo>
                <a:lnTo>
                  <a:pt x="1114662" y="108732"/>
                </a:lnTo>
                <a:lnTo>
                  <a:pt x="1132649" y="96723"/>
                </a:lnTo>
                <a:lnTo>
                  <a:pt x="1144807" y="78884"/>
                </a:lnTo>
                <a:lnTo>
                  <a:pt x="1149273" y="56997"/>
                </a:lnTo>
                <a:lnTo>
                  <a:pt x="1149273" y="56133"/>
                </a:lnTo>
                <a:lnTo>
                  <a:pt x="1144625" y="34247"/>
                </a:lnTo>
                <a:lnTo>
                  <a:pt x="1132163" y="16408"/>
                </a:lnTo>
                <a:lnTo>
                  <a:pt x="1114115" y="4398"/>
                </a:lnTo>
                <a:lnTo>
                  <a:pt x="1092708" y="0"/>
                </a:lnTo>
                <a:close/>
              </a:path>
              <a:path w="8402320" h="113664">
                <a:moveTo>
                  <a:pt x="1351737" y="0"/>
                </a:moveTo>
                <a:lnTo>
                  <a:pt x="1330147" y="4398"/>
                </a:lnTo>
                <a:lnTo>
                  <a:pt x="1312119" y="16408"/>
                </a:lnTo>
                <a:lnTo>
                  <a:pt x="1299759" y="34247"/>
                </a:lnTo>
                <a:lnTo>
                  <a:pt x="1295171" y="56133"/>
                </a:lnTo>
                <a:lnTo>
                  <a:pt x="1295171" y="56997"/>
                </a:lnTo>
                <a:lnTo>
                  <a:pt x="1299637" y="78884"/>
                </a:lnTo>
                <a:lnTo>
                  <a:pt x="1311795" y="96723"/>
                </a:lnTo>
                <a:lnTo>
                  <a:pt x="1329782" y="108732"/>
                </a:lnTo>
                <a:lnTo>
                  <a:pt x="1351737" y="113131"/>
                </a:lnTo>
                <a:lnTo>
                  <a:pt x="1373691" y="108732"/>
                </a:lnTo>
                <a:lnTo>
                  <a:pt x="1391678" y="96723"/>
                </a:lnTo>
                <a:lnTo>
                  <a:pt x="1403836" y="78884"/>
                </a:lnTo>
                <a:lnTo>
                  <a:pt x="1408303" y="56997"/>
                </a:lnTo>
                <a:lnTo>
                  <a:pt x="1408303" y="56133"/>
                </a:lnTo>
                <a:lnTo>
                  <a:pt x="1403654" y="34247"/>
                </a:lnTo>
                <a:lnTo>
                  <a:pt x="1391192" y="16408"/>
                </a:lnTo>
                <a:lnTo>
                  <a:pt x="1373145" y="4398"/>
                </a:lnTo>
                <a:lnTo>
                  <a:pt x="1351737" y="0"/>
                </a:lnTo>
                <a:close/>
              </a:path>
              <a:path w="8402320" h="113664">
                <a:moveTo>
                  <a:pt x="1610779" y="0"/>
                </a:moveTo>
                <a:lnTo>
                  <a:pt x="1589189" y="4398"/>
                </a:lnTo>
                <a:lnTo>
                  <a:pt x="1571161" y="16408"/>
                </a:lnTo>
                <a:lnTo>
                  <a:pt x="1558801" y="34247"/>
                </a:lnTo>
                <a:lnTo>
                  <a:pt x="1554213" y="56133"/>
                </a:lnTo>
                <a:lnTo>
                  <a:pt x="1554213" y="56997"/>
                </a:lnTo>
                <a:lnTo>
                  <a:pt x="1558679" y="78884"/>
                </a:lnTo>
                <a:lnTo>
                  <a:pt x="1570837" y="96723"/>
                </a:lnTo>
                <a:lnTo>
                  <a:pt x="1588824" y="108732"/>
                </a:lnTo>
                <a:lnTo>
                  <a:pt x="1610779" y="113131"/>
                </a:lnTo>
                <a:lnTo>
                  <a:pt x="1632733" y="108732"/>
                </a:lnTo>
                <a:lnTo>
                  <a:pt x="1650720" y="96723"/>
                </a:lnTo>
                <a:lnTo>
                  <a:pt x="1662878" y="78884"/>
                </a:lnTo>
                <a:lnTo>
                  <a:pt x="1667344" y="56997"/>
                </a:lnTo>
                <a:lnTo>
                  <a:pt x="1667344" y="56133"/>
                </a:lnTo>
                <a:lnTo>
                  <a:pt x="1662696" y="34247"/>
                </a:lnTo>
                <a:lnTo>
                  <a:pt x="1650234" y="16408"/>
                </a:lnTo>
                <a:lnTo>
                  <a:pt x="1632186" y="4398"/>
                </a:lnTo>
                <a:lnTo>
                  <a:pt x="1610779" y="0"/>
                </a:lnTo>
                <a:close/>
              </a:path>
              <a:path w="8402320" h="113664">
                <a:moveTo>
                  <a:pt x="1869808" y="0"/>
                </a:moveTo>
                <a:lnTo>
                  <a:pt x="1848218" y="4398"/>
                </a:lnTo>
                <a:lnTo>
                  <a:pt x="1830190" y="16408"/>
                </a:lnTo>
                <a:lnTo>
                  <a:pt x="1817830" y="34247"/>
                </a:lnTo>
                <a:lnTo>
                  <a:pt x="1813242" y="56133"/>
                </a:lnTo>
                <a:lnTo>
                  <a:pt x="1813242" y="56997"/>
                </a:lnTo>
                <a:lnTo>
                  <a:pt x="1817708" y="78884"/>
                </a:lnTo>
                <a:lnTo>
                  <a:pt x="1829866" y="96723"/>
                </a:lnTo>
                <a:lnTo>
                  <a:pt x="1847853" y="108732"/>
                </a:lnTo>
                <a:lnTo>
                  <a:pt x="1869808" y="113131"/>
                </a:lnTo>
                <a:lnTo>
                  <a:pt x="1891762" y="108732"/>
                </a:lnTo>
                <a:lnTo>
                  <a:pt x="1909749" y="96723"/>
                </a:lnTo>
                <a:lnTo>
                  <a:pt x="1921907" y="78884"/>
                </a:lnTo>
                <a:lnTo>
                  <a:pt x="1926374" y="56997"/>
                </a:lnTo>
                <a:lnTo>
                  <a:pt x="1926374" y="56133"/>
                </a:lnTo>
                <a:lnTo>
                  <a:pt x="1921725" y="34247"/>
                </a:lnTo>
                <a:lnTo>
                  <a:pt x="1909264" y="16408"/>
                </a:lnTo>
                <a:lnTo>
                  <a:pt x="1891216" y="4398"/>
                </a:lnTo>
                <a:lnTo>
                  <a:pt x="1869808" y="0"/>
                </a:lnTo>
                <a:close/>
              </a:path>
              <a:path w="8402320" h="113664">
                <a:moveTo>
                  <a:pt x="2128850" y="0"/>
                </a:moveTo>
                <a:lnTo>
                  <a:pt x="2107260" y="4398"/>
                </a:lnTo>
                <a:lnTo>
                  <a:pt x="2089232" y="16408"/>
                </a:lnTo>
                <a:lnTo>
                  <a:pt x="2076872" y="34247"/>
                </a:lnTo>
                <a:lnTo>
                  <a:pt x="2072284" y="56133"/>
                </a:lnTo>
                <a:lnTo>
                  <a:pt x="2072284" y="56997"/>
                </a:lnTo>
                <a:lnTo>
                  <a:pt x="2076750" y="78884"/>
                </a:lnTo>
                <a:lnTo>
                  <a:pt x="2088908" y="96723"/>
                </a:lnTo>
                <a:lnTo>
                  <a:pt x="2106895" y="108732"/>
                </a:lnTo>
                <a:lnTo>
                  <a:pt x="2128850" y="113131"/>
                </a:lnTo>
                <a:lnTo>
                  <a:pt x="2150804" y="108732"/>
                </a:lnTo>
                <a:lnTo>
                  <a:pt x="2168791" y="96723"/>
                </a:lnTo>
                <a:lnTo>
                  <a:pt x="2180949" y="78884"/>
                </a:lnTo>
                <a:lnTo>
                  <a:pt x="2185416" y="56997"/>
                </a:lnTo>
                <a:lnTo>
                  <a:pt x="2185416" y="56133"/>
                </a:lnTo>
                <a:lnTo>
                  <a:pt x="2180767" y="34247"/>
                </a:lnTo>
                <a:lnTo>
                  <a:pt x="2168305" y="16408"/>
                </a:lnTo>
                <a:lnTo>
                  <a:pt x="2150258" y="4398"/>
                </a:lnTo>
                <a:lnTo>
                  <a:pt x="2128850" y="0"/>
                </a:lnTo>
                <a:close/>
              </a:path>
              <a:path w="8402320" h="113664">
                <a:moveTo>
                  <a:pt x="2387879" y="0"/>
                </a:moveTo>
                <a:lnTo>
                  <a:pt x="2366289" y="4398"/>
                </a:lnTo>
                <a:lnTo>
                  <a:pt x="2348261" y="16408"/>
                </a:lnTo>
                <a:lnTo>
                  <a:pt x="2335901" y="34247"/>
                </a:lnTo>
                <a:lnTo>
                  <a:pt x="2331313" y="56133"/>
                </a:lnTo>
                <a:lnTo>
                  <a:pt x="2331313" y="56997"/>
                </a:lnTo>
                <a:lnTo>
                  <a:pt x="2335780" y="78884"/>
                </a:lnTo>
                <a:lnTo>
                  <a:pt x="2347937" y="96723"/>
                </a:lnTo>
                <a:lnTo>
                  <a:pt x="2365925" y="108732"/>
                </a:lnTo>
                <a:lnTo>
                  <a:pt x="2387879" y="113131"/>
                </a:lnTo>
                <a:lnTo>
                  <a:pt x="2409833" y="108732"/>
                </a:lnTo>
                <a:lnTo>
                  <a:pt x="2427820" y="96723"/>
                </a:lnTo>
                <a:lnTo>
                  <a:pt x="2439978" y="78884"/>
                </a:lnTo>
                <a:lnTo>
                  <a:pt x="2444445" y="56997"/>
                </a:lnTo>
                <a:lnTo>
                  <a:pt x="2444445" y="56133"/>
                </a:lnTo>
                <a:lnTo>
                  <a:pt x="2439796" y="34247"/>
                </a:lnTo>
                <a:lnTo>
                  <a:pt x="2427335" y="16408"/>
                </a:lnTo>
                <a:lnTo>
                  <a:pt x="2409287" y="4398"/>
                </a:lnTo>
                <a:lnTo>
                  <a:pt x="2387879" y="0"/>
                </a:lnTo>
                <a:close/>
              </a:path>
              <a:path w="8402320" h="113664">
                <a:moveTo>
                  <a:pt x="2646921" y="0"/>
                </a:moveTo>
                <a:lnTo>
                  <a:pt x="2625331" y="4398"/>
                </a:lnTo>
                <a:lnTo>
                  <a:pt x="2607303" y="16408"/>
                </a:lnTo>
                <a:lnTo>
                  <a:pt x="2594943" y="34247"/>
                </a:lnTo>
                <a:lnTo>
                  <a:pt x="2590355" y="56133"/>
                </a:lnTo>
                <a:lnTo>
                  <a:pt x="2590355" y="56997"/>
                </a:lnTo>
                <a:lnTo>
                  <a:pt x="2594821" y="78884"/>
                </a:lnTo>
                <a:lnTo>
                  <a:pt x="2606979" y="96723"/>
                </a:lnTo>
                <a:lnTo>
                  <a:pt x="2624966" y="108732"/>
                </a:lnTo>
                <a:lnTo>
                  <a:pt x="2646921" y="113131"/>
                </a:lnTo>
                <a:lnTo>
                  <a:pt x="2668875" y="108732"/>
                </a:lnTo>
                <a:lnTo>
                  <a:pt x="2686862" y="96723"/>
                </a:lnTo>
                <a:lnTo>
                  <a:pt x="2699020" y="78884"/>
                </a:lnTo>
                <a:lnTo>
                  <a:pt x="2703487" y="56997"/>
                </a:lnTo>
                <a:lnTo>
                  <a:pt x="2703487" y="56133"/>
                </a:lnTo>
                <a:lnTo>
                  <a:pt x="2698838" y="34247"/>
                </a:lnTo>
                <a:lnTo>
                  <a:pt x="2686377" y="16408"/>
                </a:lnTo>
                <a:lnTo>
                  <a:pt x="2668329" y="4398"/>
                </a:lnTo>
                <a:lnTo>
                  <a:pt x="2646921" y="0"/>
                </a:lnTo>
                <a:close/>
              </a:path>
              <a:path w="8402320" h="113664">
                <a:moveTo>
                  <a:pt x="2905950" y="0"/>
                </a:moveTo>
                <a:lnTo>
                  <a:pt x="2884360" y="4398"/>
                </a:lnTo>
                <a:lnTo>
                  <a:pt x="2866332" y="16408"/>
                </a:lnTo>
                <a:lnTo>
                  <a:pt x="2853972" y="34247"/>
                </a:lnTo>
                <a:lnTo>
                  <a:pt x="2849384" y="56133"/>
                </a:lnTo>
                <a:lnTo>
                  <a:pt x="2849384" y="56997"/>
                </a:lnTo>
                <a:lnTo>
                  <a:pt x="2853851" y="78884"/>
                </a:lnTo>
                <a:lnTo>
                  <a:pt x="2866009" y="96723"/>
                </a:lnTo>
                <a:lnTo>
                  <a:pt x="2883996" y="108732"/>
                </a:lnTo>
                <a:lnTo>
                  <a:pt x="2905950" y="113131"/>
                </a:lnTo>
                <a:lnTo>
                  <a:pt x="2927904" y="108732"/>
                </a:lnTo>
                <a:lnTo>
                  <a:pt x="2945892" y="96723"/>
                </a:lnTo>
                <a:lnTo>
                  <a:pt x="2958049" y="78884"/>
                </a:lnTo>
                <a:lnTo>
                  <a:pt x="2962516" y="56997"/>
                </a:lnTo>
                <a:lnTo>
                  <a:pt x="2962516" y="56133"/>
                </a:lnTo>
                <a:lnTo>
                  <a:pt x="2957867" y="34247"/>
                </a:lnTo>
                <a:lnTo>
                  <a:pt x="2945406" y="16408"/>
                </a:lnTo>
                <a:lnTo>
                  <a:pt x="2927358" y="4398"/>
                </a:lnTo>
                <a:lnTo>
                  <a:pt x="2905950" y="0"/>
                </a:lnTo>
                <a:close/>
              </a:path>
              <a:path w="8402320" h="113664">
                <a:moveTo>
                  <a:pt x="3164992" y="0"/>
                </a:moveTo>
                <a:lnTo>
                  <a:pt x="3143402" y="4398"/>
                </a:lnTo>
                <a:lnTo>
                  <a:pt x="3125374" y="16408"/>
                </a:lnTo>
                <a:lnTo>
                  <a:pt x="3113014" y="34247"/>
                </a:lnTo>
                <a:lnTo>
                  <a:pt x="3108426" y="56133"/>
                </a:lnTo>
                <a:lnTo>
                  <a:pt x="3108426" y="56997"/>
                </a:lnTo>
                <a:lnTo>
                  <a:pt x="3112893" y="78884"/>
                </a:lnTo>
                <a:lnTo>
                  <a:pt x="3125050" y="96723"/>
                </a:lnTo>
                <a:lnTo>
                  <a:pt x="3143038" y="108732"/>
                </a:lnTo>
                <a:lnTo>
                  <a:pt x="3164992" y="113131"/>
                </a:lnTo>
                <a:lnTo>
                  <a:pt x="3186946" y="108732"/>
                </a:lnTo>
                <a:lnTo>
                  <a:pt x="3204933" y="96723"/>
                </a:lnTo>
                <a:lnTo>
                  <a:pt x="3217091" y="78884"/>
                </a:lnTo>
                <a:lnTo>
                  <a:pt x="3221558" y="56997"/>
                </a:lnTo>
                <a:lnTo>
                  <a:pt x="3221558" y="56133"/>
                </a:lnTo>
                <a:lnTo>
                  <a:pt x="3216909" y="34247"/>
                </a:lnTo>
                <a:lnTo>
                  <a:pt x="3204448" y="16408"/>
                </a:lnTo>
                <a:lnTo>
                  <a:pt x="3186400" y="4398"/>
                </a:lnTo>
                <a:lnTo>
                  <a:pt x="3164992" y="0"/>
                </a:lnTo>
                <a:close/>
              </a:path>
              <a:path w="8402320" h="113664">
                <a:moveTo>
                  <a:pt x="3424021" y="0"/>
                </a:moveTo>
                <a:lnTo>
                  <a:pt x="3402431" y="4398"/>
                </a:lnTo>
                <a:lnTo>
                  <a:pt x="3384403" y="16408"/>
                </a:lnTo>
                <a:lnTo>
                  <a:pt x="3372043" y="34247"/>
                </a:lnTo>
                <a:lnTo>
                  <a:pt x="3367455" y="56133"/>
                </a:lnTo>
                <a:lnTo>
                  <a:pt x="3367455" y="56997"/>
                </a:lnTo>
                <a:lnTo>
                  <a:pt x="3371922" y="78884"/>
                </a:lnTo>
                <a:lnTo>
                  <a:pt x="3384080" y="96723"/>
                </a:lnTo>
                <a:lnTo>
                  <a:pt x="3402067" y="108732"/>
                </a:lnTo>
                <a:lnTo>
                  <a:pt x="3424021" y="113131"/>
                </a:lnTo>
                <a:lnTo>
                  <a:pt x="3445975" y="108732"/>
                </a:lnTo>
                <a:lnTo>
                  <a:pt x="3463963" y="96723"/>
                </a:lnTo>
                <a:lnTo>
                  <a:pt x="3476120" y="78884"/>
                </a:lnTo>
                <a:lnTo>
                  <a:pt x="3480587" y="56997"/>
                </a:lnTo>
                <a:lnTo>
                  <a:pt x="3480587" y="56133"/>
                </a:lnTo>
                <a:lnTo>
                  <a:pt x="3475938" y="34247"/>
                </a:lnTo>
                <a:lnTo>
                  <a:pt x="3463477" y="16408"/>
                </a:lnTo>
                <a:lnTo>
                  <a:pt x="3445429" y="4398"/>
                </a:lnTo>
                <a:lnTo>
                  <a:pt x="3424021" y="0"/>
                </a:lnTo>
                <a:close/>
              </a:path>
              <a:path w="8402320" h="113664">
                <a:moveTo>
                  <a:pt x="3683063" y="0"/>
                </a:moveTo>
                <a:lnTo>
                  <a:pt x="3661473" y="4398"/>
                </a:lnTo>
                <a:lnTo>
                  <a:pt x="3643445" y="16408"/>
                </a:lnTo>
                <a:lnTo>
                  <a:pt x="3631085" y="34247"/>
                </a:lnTo>
                <a:lnTo>
                  <a:pt x="3626497" y="56133"/>
                </a:lnTo>
                <a:lnTo>
                  <a:pt x="3626497" y="56997"/>
                </a:lnTo>
                <a:lnTo>
                  <a:pt x="3630964" y="78884"/>
                </a:lnTo>
                <a:lnTo>
                  <a:pt x="3643122" y="96723"/>
                </a:lnTo>
                <a:lnTo>
                  <a:pt x="3661109" y="108732"/>
                </a:lnTo>
                <a:lnTo>
                  <a:pt x="3683063" y="113131"/>
                </a:lnTo>
                <a:lnTo>
                  <a:pt x="3705017" y="108732"/>
                </a:lnTo>
                <a:lnTo>
                  <a:pt x="3723005" y="96723"/>
                </a:lnTo>
                <a:lnTo>
                  <a:pt x="3735162" y="78884"/>
                </a:lnTo>
                <a:lnTo>
                  <a:pt x="3739629" y="56997"/>
                </a:lnTo>
                <a:lnTo>
                  <a:pt x="3739629" y="56133"/>
                </a:lnTo>
                <a:lnTo>
                  <a:pt x="3734980" y="34247"/>
                </a:lnTo>
                <a:lnTo>
                  <a:pt x="3722519" y="16408"/>
                </a:lnTo>
                <a:lnTo>
                  <a:pt x="3704471" y="4398"/>
                </a:lnTo>
                <a:lnTo>
                  <a:pt x="3683063" y="0"/>
                </a:lnTo>
                <a:close/>
              </a:path>
              <a:path w="8402320" h="113664">
                <a:moveTo>
                  <a:pt x="3942092" y="0"/>
                </a:moveTo>
                <a:lnTo>
                  <a:pt x="3920502" y="4398"/>
                </a:lnTo>
                <a:lnTo>
                  <a:pt x="3902475" y="16408"/>
                </a:lnTo>
                <a:lnTo>
                  <a:pt x="3890114" y="34247"/>
                </a:lnTo>
                <a:lnTo>
                  <a:pt x="3885526" y="56133"/>
                </a:lnTo>
                <a:lnTo>
                  <a:pt x="3885526" y="56997"/>
                </a:lnTo>
                <a:lnTo>
                  <a:pt x="3889993" y="78884"/>
                </a:lnTo>
                <a:lnTo>
                  <a:pt x="3902151" y="96723"/>
                </a:lnTo>
                <a:lnTo>
                  <a:pt x="3920138" y="108732"/>
                </a:lnTo>
                <a:lnTo>
                  <a:pt x="3942092" y="113131"/>
                </a:lnTo>
                <a:lnTo>
                  <a:pt x="3964047" y="108732"/>
                </a:lnTo>
                <a:lnTo>
                  <a:pt x="3982034" y="96723"/>
                </a:lnTo>
                <a:lnTo>
                  <a:pt x="3994192" y="78884"/>
                </a:lnTo>
                <a:lnTo>
                  <a:pt x="3998658" y="56997"/>
                </a:lnTo>
                <a:lnTo>
                  <a:pt x="3998658" y="56133"/>
                </a:lnTo>
                <a:lnTo>
                  <a:pt x="3994009" y="34247"/>
                </a:lnTo>
                <a:lnTo>
                  <a:pt x="3981548" y="16408"/>
                </a:lnTo>
                <a:lnTo>
                  <a:pt x="3963500" y="4398"/>
                </a:lnTo>
                <a:lnTo>
                  <a:pt x="3942092" y="0"/>
                </a:lnTo>
                <a:close/>
              </a:path>
              <a:path w="8402320" h="113664">
                <a:moveTo>
                  <a:pt x="4201134" y="0"/>
                </a:moveTo>
                <a:lnTo>
                  <a:pt x="4179544" y="4398"/>
                </a:lnTo>
                <a:lnTo>
                  <a:pt x="4161516" y="16408"/>
                </a:lnTo>
                <a:lnTo>
                  <a:pt x="4149156" y="34247"/>
                </a:lnTo>
                <a:lnTo>
                  <a:pt x="4144568" y="56133"/>
                </a:lnTo>
                <a:lnTo>
                  <a:pt x="4144568" y="56997"/>
                </a:lnTo>
                <a:lnTo>
                  <a:pt x="4149035" y="78884"/>
                </a:lnTo>
                <a:lnTo>
                  <a:pt x="4161193" y="96723"/>
                </a:lnTo>
                <a:lnTo>
                  <a:pt x="4179180" y="108732"/>
                </a:lnTo>
                <a:lnTo>
                  <a:pt x="4201134" y="113131"/>
                </a:lnTo>
                <a:lnTo>
                  <a:pt x="4223088" y="108732"/>
                </a:lnTo>
                <a:lnTo>
                  <a:pt x="4241076" y="96723"/>
                </a:lnTo>
                <a:lnTo>
                  <a:pt x="4253233" y="78884"/>
                </a:lnTo>
                <a:lnTo>
                  <a:pt x="4257700" y="56997"/>
                </a:lnTo>
                <a:lnTo>
                  <a:pt x="4257700" y="56133"/>
                </a:lnTo>
                <a:lnTo>
                  <a:pt x="4253051" y="34247"/>
                </a:lnTo>
                <a:lnTo>
                  <a:pt x="4240590" y="16408"/>
                </a:lnTo>
                <a:lnTo>
                  <a:pt x="4222542" y="4398"/>
                </a:lnTo>
                <a:lnTo>
                  <a:pt x="4201134" y="0"/>
                </a:lnTo>
                <a:close/>
              </a:path>
              <a:path w="8402320" h="113664">
                <a:moveTo>
                  <a:pt x="4460163" y="0"/>
                </a:moveTo>
                <a:lnTo>
                  <a:pt x="4438573" y="4398"/>
                </a:lnTo>
                <a:lnTo>
                  <a:pt x="4420546" y="16408"/>
                </a:lnTo>
                <a:lnTo>
                  <a:pt x="4408185" y="34247"/>
                </a:lnTo>
                <a:lnTo>
                  <a:pt x="4403598" y="56133"/>
                </a:lnTo>
                <a:lnTo>
                  <a:pt x="4403598" y="56997"/>
                </a:lnTo>
                <a:lnTo>
                  <a:pt x="4408064" y="78884"/>
                </a:lnTo>
                <a:lnTo>
                  <a:pt x="4420222" y="96723"/>
                </a:lnTo>
                <a:lnTo>
                  <a:pt x="4438209" y="108732"/>
                </a:lnTo>
                <a:lnTo>
                  <a:pt x="4460163" y="113131"/>
                </a:lnTo>
                <a:lnTo>
                  <a:pt x="4482118" y="108732"/>
                </a:lnTo>
                <a:lnTo>
                  <a:pt x="4500105" y="96723"/>
                </a:lnTo>
                <a:lnTo>
                  <a:pt x="4512263" y="78884"/>
                </a:lnTo>
                <a:lnTo>
                  <a:pt x="4516729" y="56997"/>
                </a:lnTo>
                <a:lnTo>
                  <a:pt x="4516729" y="56133"/>
                </a:lnTo>
                <a:lnTo>
                  <a:pt x="4512081" y="34247"/>
                </a:lnTo>
                <a:lnTo>
                  <a:pt x="4499619" y="16408"/>
                </a:lnTo>
                <a:lnTo>
                  <a:pt x="4481571" y="4398"/>
                </a:lnTo>
                <a:lnTo>
                  <a:pt x="4460163" y="0"/>
                </a:lnTo>
                <a:close/>
              </a:path>
              <a:path w="8402320" h="113664">
                <a:moveTo>
                  <a:pt x="4719205" y="0"/>
                </a:moveTo>
                <a:lnTo>
                  <a:pt x="4697615" y="4398"/>
                </a:lnTo>
                <a:lnTo>
                  <a:pt x="4679588" y="16408"/>
                </a:lnTo>
                <a:lnTo>
                  <a:pt x="4667227" y="34247"/>
                </a:lnTo>
                <a:lnTo>
                  <a:pt x="4662639" y="56133"/>
                </a:lnTo>
                <a:lnTo>
                  <a:pt x="4662639" y="56997"/>
                </a:lnTo>
                <a:lnTo>
                  <a:pt x="4667106" y="78884"/>
                </a:lnTo>
                <a:lnTo>
                  <a:pt x="4679264" y="96723"/>
                </a:lnTo>
                <a:lnTo>
                  <a:pt x="4697251" y="108732"/>
                </a:lnTo>
                <a:lnTo>
                  <a:pt x="4719205" y="113131"/>
                </a:lnTo>
                <a:lnTo>
                  <a:pt x="4741160" y="108732"/>
                </a:lnTo>
                <a:lnTo>
                  <a:pt x="4759147" y="96723"/>
                </a:lnTo>
                <a:lnTo>
                  <a:pt x="4771305" y="78884"/>
                </a:lnTo>
                <a:lnTo>
                  <a:pt x="4775771" y="56997"/>
                </a:lnTo>
                <a:lnTo>
                  <a:pt x="4775771" y="56133"/>
                </a:lnTo>
                <a:lnTo>
                  <a:pt x="4771122" y="34247"/>
                </a:lnTo>
                <a:lnTo>
                  <a:pt x="4758661" y="16408"/>
                </a:lnTo>
                <a:lnTo>
                  <a:pt x="4740613" y="4398"/>
                </a:lnTo>
                <a:lnTo>
                  <a:pt x="4719205" y="0"/>
                </a:lnTo>
                <a:close/>
              </a:path>
              <a:path w="8402320" h="113664">
                <a:moveTo>
                  <a:pt x="4978234" y="0"/>
                </a:moveTo>
                <a:lnTo>
                  <a:pt x="4956644" y="4398"/>
                </a:lnTo>
                <a:lnTo>
                  <a:pt x="4938617" y="16408"/>
                </a:lnTo>
                <a:lnTo>
                  <a:pt x="4926256" y="34247"/>
                </a:lnTo>
                <a:lnTo>
                  <a:pt x="4921669" y="56133"/>
                </a:lnTo>
                <a:lnTo>
                  <a:pt x="4921669" y="56997"/>
                </a:lnTo>
                <a:lnTo>
                  <a:pt x="4926135" y="78884"/>
                </a:lnTo>
                <a:lnTo>
                  <a:pt x="4938293" y="96723"/>
                </a:lnTo>
                <a:lnTo>
                  <a:pt x="4956280" y="108732"/>
                </a:lnTo>
                <a:lnTo>
                  <a:pt x="4978234" y="113131"/>
                </a:lnTo>
                <a:lnTo>
                  <a:pt x="5000189" y="108732"/>
                </a:lnTo>
                <a:lnTo>
                  <a:pt x="5018176" y="96723"/>
                </a:lnTo>
                <a:lnTo>
                  <a:pt x="5030334" y="78884"/>
                </a:lnTo>
                <a:lnTo>
                  <a:pt x="5034800" y="56997"/>
                </a:lnTo>
                <a:lnTo>
                  <a:pt x="5034800" y="56133"/>
                </a:lnTo>
                <a:lnTo>
                  <a:pt x="5030152" y="34247"/>
                </a:lnTo>
                <a:lnTo>
                  <a:pt x="5017690" y="16408"/>
                </a:lnTo>
                <a:lnTo>
                  <a:pt x="4999642" y="4398"/>
                </a:lnTo>
                <a:lnTo>
                  <a:pt x="4978234" y="0"/>
                </a:lnTo>
                <a:close/>
              </a:path>
              <a:path w="8402320" h="113664">
                <a:moveTo>
                  <a:pt x="5237276" y="0"/>
                </a:moveTo>
                <a:lnTo>
                  <a:pt x="5215686" y="4398"/>
                </a:lnTo>
                <a:lnTo>
                  <a:pt x="5197659" y="16408"/>
                </a:lnTo>
                <a:lnTo>
                  <a:pt x="5185298" y="34247"/>
                </a:lnTo>
                <a:lnTo>
                  <a:pt x="5180711" y="56133"/>
                </a:lnTo>
                <a:lnTo>
                  <a:pt x="5180711" y="56997"/>
                </a:lnTo>
                <a:lnTo>
                  <a:pt x="5185177" y="78884"/>
                </a:lnTo>
                <a:lnTo>
                  <a:pt x="5197335" y="96723"/>
                </a:lnTo>
                <a:lnTo>
                  <a:pt x="5215322" y="108732"/>
                </a:lnTo>
                <a:lnTo>
                  <a:pt x="5237276" y="113131"/>
                </a:lnTo>
                <a:lnTo>
                  <a:pt x="5259231" y="108732"/>
                </a:lnTo>
                <a:lnTo>
                  <a:pt x="5277218" y="96723"/>
                </a:lnTo>
                <a:lnTo>
                  <a:pt x="5289376" y="78884"/>
                </a:lnTo>
                <a:lnTo>
                  <a:pt x="5293842" y="56997"/>
                </a:lnTo>
                <a:lnTo>
                  <a:pt x="5293842" y="56133"/>
                </a:lnTo>
                <a:lnTo>
                  <a:pt x="5289194" y="34247"/>
                </a:lnTo>
                <a:lnTo>
                  <a:pt x="5276732" y="16408"/>
                </a:lnTo>
                <a:lnTo>
                  <a:pt x="5258684" y="4398"/>
                </a:lnTo>
                <a:lnTo>
                  <a:pt x="5237276" y="0"/>
                </a:lnTo>
                <a:close/>
              </a:path>
              <a:path w="8402320" h="113664">
                <a:moveTo>
                  <a:pt x="5496306" y="0"/>
                </a:moveTo>
                <a:lnTo>
                  <a:pt x="5474716" y="4398"/>
                </a:lnTo>
                <a:lnTo>
                  <a:pt x="5456688" y="16408"/>
                </a:lnTo>
                <a:lnTo>
                  <a:pt x="5444328" y="34247"/>
                </a:lnTo>
                <a:lnTo>
                  <a:pt x="5439740" y="56133"/>
                </a:lnTo>
                <a:lnTo>
                  <a:pt x="5439740" y="56997"/>
                </a:lnTo>
                <a:lnTo>
                  <a:pt x="5444206" y="78884"/>
                </a:lnTo>
                <a:lnTo>
                  <a:pt x="5456364" y="96723"/>
                </a:lnTo>
                <a:lnTo>
                  <a:pt x="5474351" y="108732"/>
                </a:lnTo>
                <a:lnTo>
                  <a:pt x="5496306" y="113131"/>
                </a:lnTo>
                <a:lnTo>
                  <a:pt x="5518260" y="108732"/>
                </a:lnTo>
                <a:lnTo>
                  <a:pt x="5536247" y="96723"/>
                </a:lnTo>
                <a:lnTo>
                  <a:pt x="5548405" y="78884"/>
                </a:lnTo>
                <a:lnTo>
                  <a:pt x="5552871" y="56997"/>
                </a:lnTo>
                <a:lnTo>
                  <a:pt x="5552871" y="56133"/>
                </a:lnTo>
                <a:lnTo>
                  <a:pt x="5548223" y="34247"/>
                </a:lnTo>
                <a:lnTo>
                  <a:pt x="5535761" y="16408"/>
                </a:lnTo>
                <a:lnTo>
                  <a:pt x="5517713" y="4398"/>
                </a:lnTo>
                <a:lnTo>
                  <a:pt x="5496306" y="0"/>
                </a:lnTo>
                <a:close/>
              </a:path>
              <a:path w="8402320" h="113664">
                <a:moveTo>
                  <a:pt x="5755347" y="0"/>
                </a:moveTo>
                <a:lnTo>
                  <a:pt x="5733757" y="4398"/>
                </a:lnTo>
                <a:lnTo>
                  <a:pt x="5715730" y="16408"/>
                </a:lnTo>
                <a:lnTo>
                  <a:pt x="5703369" y="34247"/>
                </a:lnTo>
                <a:lnTo>
                  <a:pt x="5698782" y="56133"/>
                </a:lnTo>
                <a:lnTo>
                  <a:pt x="5698782" y="56997"/>
                </a:lnTo>
                <a:lnTo>
                  <a:pt x="5703248" y="78884"/>
                </a:lnTo>
                <a:lnTo>
                  <a:pt x="5715406" y="96723"/>
                </a:lnTo>
                <a:lnTo>
                  <a:pt x="5733393" y="108732"/>
                </a:lnTo>
                <a:lnTo>
                  <a:pt x="5755347" y="113131"/>
                </a:lnTo>
                <a:lnTo>
                  <a:pt x="5777302" y="108732"/>
                </a:lnTo>
                <a:lnTo>
                  <a:pt x="5795289" y="96723"/>
                </a:lnTo>
                <a:lnTo>
                  <a:pt x="5807447" y="78884"/>
                </a:lnTo>
                <a:lnTo>
                  <a:pt x="5811913" y="56997"/>
                </a:lnTo>
                <a:lnTo>
                  <a:pt x="5811913" y="56133"/>
                </a:lnTo>
                <a:lnTo>
                  <a:pt x="5807265" y="34247"/>
                </a:lnTo>
                <a:lnTo>
                  <a:pt x="5794803" y="16408"/>
                </a:lnTo>
                <a:lnTo>
                  <a:pt x="5776755" y="4398"/>
                </a:lnTo>
                <a:lnTo>
                  <a:pt x="5755347" y="0"/>
                </a:lnTo>
                <a:close/>
              </a:path>
              <a:path w="8402320" h="113664">
                <a:moveTo>
                  <a:pt x="6014377" y="0"/>
                </a:moveTo>
                <a:lnTo>
                  <a:pt x="5992787" y="4398"/>
                </a:lnTo>
                <a:lnTo>
                  <a:pt x="5974759" y="16408"/>
                </a:lnTo>
                <a:lnTo>
                  <a:pt x="5962399" y="34247"/>
                </a:lnTo>
                <a:lnTo>
                  <a:pt x="5957811" y="56133"/>
                </a:lnTo>
                <a:lnTo>
                  <a:pt x="5957811" y="56997"/>
                </a:lnTo>
                <a:lnTo>
                  <a:pt x="5962277" y="78884"/>
                </a:lnTo>
                <a:lnTo>
                  <a:pt x="5974435" y="96723"/>
                </a:lnTo>
                <a:lnTo>
                  <a:pt x="5992422" y="108732"/>
                </a:lnTo>
                <a:lnTo>
                  <a:pt x="6014377" y="113131"/>
                </a:lnTo>
                <a:lnTo>
                  <a:pt x="6036331" y="108732"/>
                </a:lnTo>
                <a:lnTo>
                  <a:pt x="6054318" y="96723"/>
                </a:lnTo>
                <a:lnTo>
                  <a:pt x="6066476" y="78884"/>
                </a:lnTo>
                <a:lnTo>
                  <a:pt x="6070942" y="56997"/>
                </a:lnTo>
                <a:lnTo>
                  <a:pt x="6070942" y="56133"/>
                </a:lnTo>
                <a:lnTo>
                  <a:pt x="6066294" y="34247"/>
                </a:lnTo>
                <a:lnTo>
                  <a:pt x="6053832" y="16408"/>
                </a:lnTo>
                <a:lnTo>
                  <a:pt x="6035784" y="4398"/>
                </a:lnTo>
                <a:lnTo>
                  <a:pt x="6014377" y="0"/>
                </a:lnTo>
                <a:close/>
              </a:path>
              <a:path w="8402320" h="113664">
                <a:moveTo>
                  <a:pt x="6273419" y="0"/>
                </a:moveTo>
                <a:lnTo>
                  <a:pt x="6251829" y="4398"/>
                </a:lnTo>
                <a:lnTo>
                  <a:pt x="6233801" y="16408"/>
                </a:lnTo>
                <a:lnTo>
                  <a:pt x="6221441" y="34247"/>
                </a:lnTo>
                <a:lnTo>
                  <a:pt x="6216853" y="56133"/>
                </a:lnTo>
                <a:lnTo>
                  <a:pt x="6216853" y="56997"/>
                </a:lnTo>
                <a:lnTo>
                  <a:pt x="6221319" y="78884"/>
                </a:lnTo>
                <a:lnTo>
                  <a:pt x="6233477" y="96723"/>
                </a:lnTo>
                <a:lnTo>
                  <a:pt x="6251464" y="108732"/>
                </a:lnTo>
                <a:lnTo>
                  <a:pt x="6273419" y="113131"/>
                </a:lnTo>
                <a:lnTo>
                  <a:pt x="6295373" y="108732"/>
                </a:lnTo>
                <a:lnTo>
                  <a:pt x="6313360" y="96723"/>
                </a:lnTo>
                <a:lnTo>
                  <a:pt x="6325518" y="78884"/>
                </a:lnTo>
                <a:lnTo>
                  <a:pt x="6329984" y="56997"/>
                </a:lnTo>
                <a:lnTo>
                  <a:pt x="6329984" y="56133"/>
                </a:lnTo>
                <a:lnTo>
                  <a:pt x="6325336" y="34247"/>
                </a:lnTo>
                <a:lnTo>
                  <a:pt x="6312874" y="16408"/>
                </a:lnTo>
                <a:lnTo>
                  <a:pt x="6294826" y="4398"/>
                </a:lnTo>
                <a:lnTo>
                  <a:pt x="6273419" y="0"/>
                </a:lnTo>
                <a:close/>
              </a:path>
              <a:path w="8402320" h="113664">
                <a:moveTo>
                  <a:pt x="6532448" y="0"/>
                </a:moveTo>
                <a:lnTo>
                  <a:pt x="6510858" y="4398"/>
                </a:lnTo>
                <a:lnTo>
                  <a:pt x="6492830" y="16408"/>
                </a:lnTo>
                <a:lnTo>
                  <a:pt x="6480470" y="34247"/>
                </a:lnTo>
                <a:lnTo>
                  <a:pt x="6475882" y="56133"/>
                </a:lnTo>
                <a:lnTo>
                  <a:pt x="6475882" y="56997"/>
                </a:lnTo>
                <a:lnTo>
                  <a:pt x="6480348" y="78884"/>
                </a:lnTo>
                <a:lnTo>
                  <a:pt x="6492506" y="96723"/>
                </a:lnTo>
                <a:lnTo>
                  <a:pt x="6510493" y="108732"/>
                </a:lnTo>
                <a:lnTo>
                  <a:pt x="6532448" y="113131"/>
                </a:lnTo>
                <a:lnTo>
                  <a:pt x="6554402" y="108732"/>
                </a:lnTo>
                <a:lnTo>
                  <a:pt x="6572389" y="96723"/>
                </a:lnTo>
                <a:lnTo>
                  <a:pt x="6584547" y="78884"/>
                </a:lnTo>
                <a:lnTo>
                  <a:pt x="6589013" y="56997"/>
                </a:lnTo>
                <a:lnTo>
                  <a:pt x="6589013" y="56133"/>
                </a:lnTo>
                <a:lnTo>
                  <a:pt x="6584365" y="34247"/>
                </a:lnTo>
                <a:lnTo>
                  <a:pt x="6571903" y="16408"/>
                </a:lnTo>
                <a:lnTo>
                  <a:pt x="6553856" y="4398"/>
                </a:lnTo>
                <a:lnTo>
                  <a:pt x="6532448" y="0"/>
                </a:lnTo>
                <a:close/>
              </a:path>
              <a:path w="8402320" h="113664">
                <a:moveTo>
                  <a:pt x="6791490" y="0"/>
                </a:moveTo>
                <a:lnTo>
                  <a:pt x="6769900" y="4398"/>
                </a:lnTo>
                <a:lnTo>
                  <a:pt x="6751872" y="16408"/>
                </a:lnTo>
                <a:lnTo>
                  <a:pt x="6739512" y="34247"/>
                </a:lnTo>
                <a:lnTo>
                  <a:pt x="6734924" y="56133"/>
                </a:lnTo>
                <a:lnTo>
                  <a:pt x="6734924" y="56997"/>
                </a:lnTo>
                <a:lnTo>
                  <a:pt x="6739390" y="78884"/>
                </a:lnTo>
                <a:lnTo>
                  <a:pt x="6751548" y="96723"/>
                </a:lnTo>
                <a:lnTo>
                  <a:pt x="6769535" y="108732"/>
                </a:lnTo>
                <a:lnTo>
                  <a:pt x="6791490" y="113131"/>
                </a:lnTo>
                <a:lnTo>
                  <a:pt x="6813444" y="108732"/>
                </a:lnTo>
                <a:lnTo>
                  <a:pt x="6831431" y="96723"/>
                </a:lnTo>
                <a:lnTo>
                  <a:pt x="6843589" y="78884"/>
                </a:lnTo>
                <a:lnTo>
                  <a:pt x="6848055" y="56997"/>
                </a:lnTo>
                <a:lnTo>
                  <a:pt x="6848055" y="56133"/>
                </a:lnTo>
                <a:lnTo>
                  <a:pt x="6843407" y="34247"/>
                </a:lnTo>
                <a:lnTo>
                  <a:pt x="6830945" y="16408"/>
                </a:lnTo>
                <a:lnTo>
                  <a:pt x="6812897" y="4398"/>
                </a:lnTo>
                <a:lnTo>
                  <a:pt x="6791490" y="0"/>
                </a:lnTo>
                <a:close/>
              </a:path>
              <a:path w="8402320" h="113664">
                <a:moveTo>
                  <a:pt x="7050519" y="0"/>
                </a:moveTo>
                <a:lnTo>
                  <a:pt x="7028929" y="4398"/>
                </a:lnTo>
                <a:lnTo>
                  <a:pt x="7010901" y="16408"/>
                </a:lnTo>
                <a:lnTo>
                  <a:pt x="6998541" y="34247"/>
                </a:lnTo>
                <a:lnTo>
                  <a:pt x="6993953" y="56133"/>
                </a:lnTo>
                <a:lnTo>
                  <a:pt x="6993953" y="56997"/>
                </a:lnTo>
                <a:lnTo>
                  <a:pt x="6998419" y="78884"/>
                </a:lnTo>
                <a:lnTo>
                  <a:pt x="7010577" y="96723"/>
                </a:lnTo>
                <a:lnTo>
                  <a:pt x="7028564" y="108732"/>
                </a:lnTo>
                <a:lnTo>
                  <a:pt x="7050519" y="113131"/>
                </a:lnTo>
                <a:lnTo>
                  <a:pt x="7072473" y="108732"/>
                </a:lnTo>
                <a:lnTo>
                  <a:pt x="7090460" y="96723"/>
                </a:lnTo>
                <a:lnTo>
                  <a:pt x="7102618" y="78884"/>
                </a:lnTo>
                <a:lnTo>
                  <a:pt x="7107085" y="56997"/>
                </a:lnTo>
                <a:lnTo>
                  <a:pt x="7107085" y="56133"/>
                </a:lnTo>
                <a:lnTo>
                  <a:pt x="7102436" y="34247"/>
                </a:lnTo>
                <a:lnTo>
                  <a:pt x="7089975" y="16408"/>
                </a:lnTo>
                <a:lnTo>
                  <a:pt x="7071927" y="4398"/>
                </a:lnTo>
                <a:lnTo>
                  <a:pt x="7050519" y="0"/>
                </a:lnTo>
                <a:close/>
              </a:path>
              <a:path w="8402320" h="113664">
                <a:moveTo>
                  <a:pt x="7309561" y="0"/>
                </a:moveTo>
                <a:lnTo>
                  <a:pt x="7287971" y="4398"/>
                </a:lnTo>
                <a:lnTo>
                  <a:pt x="7269943" y="16408"/>
                </a:lnTo>
                <a:lnTo>
                  <a:pt x="7257583" y="34247"/>
                </a:lnTo>
                <a:lnTo>
                  <a:pt x="7252995" y="56133"/>
                </a:lnTo>
                <a:lnTo>
                  <a:pt x="7252995" y="56997"/>
                </a:lnTo>
                <a:lnTo>
                  <a:pt x="7257461" y="78884"/>
                </a:lnTo>
                <a:lnTo>
                  <a:pt x="7269619" y="96723"/>
                </a:lnTo>
                <a:lnTo>
                  <a:pt x="7287606" y="108732"/>
                </a:lnTo>
                <a:lnTo>
                  <a:pt x="7309561" y="113131"/>
                </a:lnTo>
                <a:lnTo>
                  <a:pt x="7331515" y="108732"/>
                </a:lnTo>
                <a:lnTo>
                  <a:pt x="7349502" y="96723"/>
                </a:lnTo>
                <a:lnTo>
                  <a:pt x="7361660" y="78884"/>
                </a:lnTo>
                <a:lnTo>
                  <a:pt x="7366127" y="56997"/>
                </a:lnTo>
                <a:lnTo>
                  <a:pt x="7366127" y="56133"/>
                </a:lnTo>
                <a:lnTo>
                  <a:pt x="7361478" y="34247"/>
                </a:lnTo>
                <a:lnTo>
                  <a:pt x="7349016" y="16408"/>
                </a:lnTo>
                <a:lnTo>
                  <a:pt x="7330969" y="4398"/>
                </a:lnTo>
                <a:lnTo>
                  <a:pt x="7309561" y="0"/>
                </a:lnTo>
                <a:close/>
              </a:path>
              <a:path w="8402320" h="113664">
                <a:moveTo>
                  <a:pt x="7568590" y="0"/>
                </a:moveTo>
                <a:lnTo>
                  <a:pt x="7547000" y="4398"/>
                </a:lnTo>
                <a:lnTo>
                  <a:pt x="7528972" y="16408"/>
                </a:lnTo>
                <a:lnTo>
                  <a:pt x="7516612" y="34247"/>
                </a:lnTo>
                <a:lnTo>
                  <a:pt x="7512024" y="56133"/>
                </a:lnTo>
                <a:lnTo>
                  <a:pt x="7512024" y="56997"/>
                </a:lnTo>
                <a:lnTo>
                  <a:pt x="7516491" y="78884"/>
                </a:lnTo>
                <a:lnTo>
                  <a:pt x="7528648" y="96723"/>
                </a:lnTo>
                <a:lnTo>
                  <a:pt x="7546636" y="108732"/>
                </a:lnTo>
                <a:lnTo>
                  <a:pt x="7568590" y="113131"/>
                </a:lnTo>
                <a:lnTo>
                  <a:pt x="7590544" y="108732"/>
                </a:lnTo>
                <a:lnTo>
                  <a:pt x="7608531" y="96723"/>
                </a:lnTo>
                <a:lnTo>
                  <a:pt x="7620689" y="78884"/>
                </a:lnTo>
                <a:lnTo>
                  <a:pt x="7625156" y="56997"/>
                </a:lnTo>
                <a:lnTo>
                  <a:pt x="7625156" y="56133"/>
                </a:lnTo>
                <a:lnTo>
                  <a:pt x="7620507" y="34247"/>
                </a:lnTo>
                <a:lnTo>
                  <a:pt x="7608046" y="16408"/>
                </a:lnTo>
                <a:lnTo>
                  <a:pt x="7589998" y="4398"/>
                </a:lnTo>
                <a:lnTo>
                  <a:pt x="7568590" y="0"/>
                </a:lnTo>
                <a:close/>
              </a:path>
              <a:path w="8402320" h="113664">
                <a:moveTo>
                  <a:pt x="7827632" y="0"/>
                </a:moveTo>
                <a:lnTo>
                  <a:pt x="7806042" y="4398"/>
                </a:lnTo>
                <a:lnTo>
                  <a:pt x="7788014" y="16408"/>
                </a:lnTo>
                <a:lnTo>
                  <a:pt x="7775654" y="34247"/>
                </a:lnTo>
                <a:lnTo>
                  <a:pt x="7771066" y="56133"/>
                </a:lnTo>
                <a:lnTo>
                  <a:pt x="7771066" y="56997"/>
                </a:lnTo>
                <a:lnTo>
                  <a:pt x="7775532" y="78884"/>
                </a:lnTo>
                <a:lnTo>
                  <a:pt x="7787690" y="96723"/>
                </a:lnTo>
                <a:lnTo>
                  <a:pt x="7805677" y="108732"/>
                </a:lnTo>
                <a:lnTo>
                  <a:pt x="7827632" y="113131"/>
                </a:lnTo>
                <a:lnTo>
                  <a:pt x="7849586" y="108732"/>
                </a:lnTo>
                <a:lnTo>
                  <a:pt x="7867573" y="96723"/>
                </a:lnTo>
                <a:lnTo>
                  <a:pt x="7879731" y="78884"/>
                </a:lnTo>
                <a:lnTo>
                  <a:pt x="7884198" y="56997"/>
                </a:lnTo>
                <a:lnTo>
                  <a:pt x="7884198" y="56133"/>
                </a:lnTo>
                <a:lnTo>
                  <a:pt x="7879549" y="34247"/>
                </a:lnTo>
                <a:lnTo>
                  <a:pt x="7867088" y="16408"/>
                </a:lnTo>
                <a:lnTo>
                  <a:pt x="7849040" y="4398"/>
                </a:lnTo>
                <a:lnTo>
                  <a:pt x="7827632" y="0"/>
                </a:lnTo>
                <a:close/>
              </a:path>
              <a:path w="8402320" h="113664">
                <a:moveTo>
                  <a:pt x="8086661" y="0"/>
                </a:moveTo>
                <a:lnTo>
                  <a:pt x="8065071" y="4398"/>
                </a:lnTo>
                <a:lnTo>
                  <a:pt x="8047043" y="16408"/>
                </a:lnTo>
                <a:lnTo>
                  <a:pt x="8034683" y="34247"/>
                </a:lnTo>
                <a:lnTo>
                  <a:pt x="8030095" y="56133"/>
                </a:lnTo>
                <a:lnTo>
                  <a:pt x="8030095" y="56997"/>
                </a:lnTo>
                <a:lnTo>
                  <a:pt x="8034562" y="78884"/>
                </a:lnTo>
                <a:lnTo>
                  <a:pt x="8046719" y="96723"/>
                </a:lnTo>
                <a:lnTo>
                  <a:pt x="8064707" y="108732"/>
                </a:lnTo>
                <a:lnTo>
                  <a:pt x="8086661" y="113131"/>
                </a:lnTo>
                <a:lnTo>
                  <a:pt x="8108615" y="108732"/>
                </a:lnTo>
                <a:lnTo>
                  <a:pt x="8126603" y="96723"/>
                </a:lnTo>
                <a:lnTo>
                  <a:pt x="8138760" y="78884"/>
                </a:lnTo>
                <a:lnTo>
                  <a:pt x="8143227" y="56997"/>
                </a:lnTo>
                <a:lnTo>
                  <a:pt x="8143227" y="56133"/>
                </a:lnTo>
                <a:lnTo>
                  <a:pt x="8138578" y="34247"/>
                </a:lnTo>
                <a:lnTo>
                  <a:pt x="8126117" y="16408"/>
                </a:lnTo>
                <a:lnTo>
                  <a:pt x="8108069" y="4398"/>
                </a:lnTo>
                <a:lnTo>
                  <a:pt x="8086661" y="0"/>
                </a:lnTo>
                <a:close/>
              </a:path>
              <a:path w="8402320" h="113664">
                <a:moveTo>
                  <a:pt x="8345703" y="0"/>
                </a:moveTo>
                <a:lnTo>
                  <a:pt x="8324113" y="4398"/>
                </a:lnTo>
                <a:lnTo>
                  <a:pt x="8306085" y="16408"/>
                </a:lnTo>
                <a:lnTo>
                  <a:pt x="8293725" y="34247"/>
                </a:lnTo>
                <a:lnTo>
                  <a:pt x="8289137" y="56133"/>
                </a:lnTo>
                <a:lnTo>
                  <a:pt x="8289137" y="56997"/>
                </a:lnTo>
                <a:lnTo>
                  <a:pt x="8293604" y="78884"/>
                </a:lnTo>
                <a:lnTo>
                  <a:pt x="8305761" y="96723"/>
                </a:lnTo>
                <a:lnTo>
                  <a:pt x="8323749" y="108732"/>
                </a:lnTo>
                <a:lnTo>
                  <a:pt x="8345703" y="113131"/>
                </a:lnTo>
                <a:lnTo>
                  <a:pt x="8367657" y="108732"/>
                </a:lnTo>
                <a:lnTo>
                  <a:pt x="8385644" y="96723"/>
                </a:lnTo>
                <a:lnTo>
                  <a:pt x="8397802" y="78884"/>
                </a:lnTo>
                <a:lnTo>
                  <a:pt x="8402269" y="56997"/>
                </a:lnTo>
                <a:lnTo>
                  <a:pt x="8402269" y="56133"/>
                </a:lnTo>
                <a:lnTo>
                  <a:pt x="8397620" y="34247"/>
                </a:lnTo>
                <a:lnTo>
                  <a:pt x="8385159" y="16408"/>
                </a:lnTo>
                <a:lnTo>
                  <a:pt x="8367111" y="4398"/>
                </a:lnTo>
                <a:lnTo>
                  <a:pt x="8345703" y="0"/>
                </a:lnTo>
                <a:close/>
              </a:path>
            </a:pathLst>
          </a:custGeom>
          <a:solidFill>
            <a:srgbClr val="E2E3E4"/>
          </a:solidFill>
        </p:spPr>
        <p:txBody>
          <a:bodyPr wrap="square" lIns="0" tIns="0" rIns="0" bIns="0" rtlCol="0"/>
          <a:lstStyle/>
          <a:p>
            <a:endParaRPr sz="1800"/>
          </a:p>
        </p:txBody>
      </p:sp>
      <p:sp>
        <p:nvSpPr>
          <p:cNvPr id="12" name="object 3"/>
          <p:cNvSpPr/>
          <p:nvPr/>
        </p:nvSpPr>
        <p:spPr>
          <a:xfrm>
            <a:off x="494490" y="6143980"/>
            <a:ext cx="11203093" cy="113664"/>
          </a:xfrm>
          <a:custGeom>
            <a:avLst/>
            <a:gdLst/>
            <a:ahLst/>
            <a:cxnLst/>
            <a:rect l="l" t="t" r="r" b="b"/>
            <a:pathLst>
              <a:path w="8402320" h="113664">
                <a:moveTo>
                  <a:pt x="56565" y="0"/>
                </a:moveTo>
                <a:lnTo>
                  <a:pt x="34975" y="4398"/>
                </a:lnTo>
                <a:lnTo>
                  <a:pt x="16948" y="16408"/>
                </a:lnTo>
                <a:lnTo>
                  <a:pt x="4587" y="34247"/>
                </a:lnTo>
                <a:lnTo>
                  <a:pt x="0" y="56133"/>
                </a:lnTo>
                <a:lnTo>
                  <a:pt x="0" y="56997"/>
                </a:lnTo>
                <a:lnTo>
                  <a:pt x="4466" y="78884"/>
                </a:lnTo>
                <a:lnTo>
                  <a:pt x="16624" y="96723"/>
                </a:lnTo>
                <a:lnTo>
                  <a:pt x="34611" y="108732"/>
                </a:lnTo>
                <a:lnTo>
                  <a:pt x="56565" y="113131"/>
                </a:lnTo>
                <a:lnTo>
                  <a:pt x="78520" y="108732"/>
                </a:lnTo>
                <a:lnTo>
                  <a:pt x="96507" y="96723"/>
                </a:lnTo>
                <a:lnTo>
                  <a:pt x="108665" y="78884"/>
                </a:lnTo>
                <a:lnTo>
                  <a:pt x="113131" y="56997"/>
                </a:lnTo>
                <a:lnTo>
                  <a:pt x="113131" y="56133"/>
                </a:lnTo>
                <a:lnTo>
                  <a:pt x="108483" y="34247"/>
                </a:lnTo>
                <a:lnTo>
                  <a:pt x="96021" y="16408"/>
                </a:lnTo>
                <a:lnTo>
                  <a:pt x="77973" y="4398"/>
                </a:lnTo>
                <a:lnTo>
                  <a:pt x="56565" y="0"/>
                </a:lnTo>
                <a:close/>
              </a:path>
              <a:path w="8402320" h="113664">
                <a:moveTo>
                  <a:pt x="315595" y="0"/>
                </a:moveTo>
                <a:lnTo>
                  <a:pt x="294005" y="4398"/>
                </a:lnTo>
                <a:lnTo>
                  <a:pt x="275977" y="16408"/>
                </a:lnTo>
                <a:lnTo>
                  <a:pt x="263617" y="34247"/>
                </a:lnTo>
                <a:lnTo>
                  <a:pt x="259029" y="56133"/>
                </a:lnTo>
                <a:lnTo>
                  <a:pt x="259029" y="56997"/>
                </a:lnTo>
                <a:lnTo>
                  <a:pt x="263495" y="78884"/>
                </a:lnTo>
                <a:lnTo>
                  <a:pt x="275653" y="96723"/>
                </a:lnTo>
                <a:lnTo>
                  <a:pt x="293640" y="108732"/>
                </a:lnTo>
                <a:lnTo>
                  <a:pt x="315595" y="113131"/>
                </a:lnTo>
                <a:lnTo>
                  <a:pt x="337549" y="108732"/>
                </a:lnTo>
                <a:lnTo>
                  <a:pt x="355536" y="96723"/>
                </a:lnTo>
                <a:lnTo>
                  <a:pt x="367694" y="78884"/>
                </a:lnTo>
                <a:lnTo>
                  <a:pt x="372160" y="56997"/>
                </a:lnTo>
                <a:lnTo>
                  <a:pt x="372160" y="56133"/>
                </a:lnTo>
                <a:lnTo>
                  <a:pt x="367512" y="34247"/>
                </a:lnTo>
                <a:lnTo>
                  <a:pt x="355050" y="16408"/>
                </a:lnTo>
                <a:lnTo>
                  <a:pt x="337002" y="4398"/>
                </a:lnTo>
                <a:lnTo>
                  <a:pt x="315595" y="0"/>
                </a:lnTo>
                <a:close/>
              </a:path>
              <a:path w="8402320" h="113664">
                <a:moveTo>
                  <a:pt x="574636" y="0"/>
                </a:moveTo>
                <a:lnTo>
                  <a:pt x="553046" y="4398"/>
                </a:lnTo>
                <a:lnTo>
                  <a:pt x="535019" y="16408"/>
                </a:lnTo>
                <a:lnTo>
                  <a:pt x="522658" y="34247"/>
                </a:lnTo>
                <a:lnTo>
                  <a:pt x="518071" y="56133"/>
                </a:lnTo>
                <a:lnTo>
                  <a:pt x="518071" y="56997"/>
                </a:lnTo>
                <a:lnTo>
                  <a:pt x="522537" y="78884"/>
                </a:lnTo>
                <a:lnTo>
                  <a:pt x="534695" y="96723"/>
                </a:lnTo>
                <a:lnTo>
                  <a:pt x="552682" y="108732"/>
                </a:lnTo>
                <a:lnTo>
                  <a:pt x="574636" y="113131"/>
                </a:lnTo>
                <a:lnTo>
                  <a:pt x="596591" y="108732"/>
                </a:lnTo>
                <a:lnTo>
                  <a:pt x="614578" y="96723"/>
                </a:lnTo>
                <a:lnTo>
                  <a:pt x="626736" y="78884"/>
                </a:lnTo>
                <a:lnTo>
                  <a:pt x="631202" y="56997"/>
                </a:lnTo>
                <a:lnTo>
                  <a:pt x="631202" y="56133"/>
                </a:lnTo>
                <a:lnTo>
                  <a:pt x="626554" y="34247"/>
                </a:lnTo>
                <a:lnTo>
                  <a:pt x="614092" y="16408"/>
                </a:lnTo>
                <a:lnTo>
                  <a:pt x="596044" y="4398"/>
                </a:lnTo>
                <a:lnTo>
                  <a:pt x="574636" y="0"/>
                </a:lnTo>
                <a:close/>
              </a:path>
              <a:path w="8402320" h="113664">
                <a:moveTo>
                  <a:pt x="833666" y="0"/>
                </a:moveTo>
                <a:lnTo>
                  <a:pt x="812076" y="4398"/>
                </a:lnTo>
                <a:lnTo>
                  <a:pt x="794048" y="16408"/>
                </a:lnTo>
                <a:lnTo>
                  <a:pt x="781688" y="34247"/>
                </a:lnTo>
                <a:lnTo>
                  <a:pt x="777100" y="56133"/>
                </a:lnTo>
                <a:lnTo>
                  <a:pt x="777100" y="56997"/>
                </a:lnTo>
                <a:lnTo>
                  <a:pt x="781566" y="78884"/>
                </a:lnTo>
                <a:lnTo>
                  <a:pt x="793724" y="96723"/>
                </a:lnTo>
                <a:lnTo>
                  <a:pt x="811711" y="108732"/>
                </a:lnTo>
                <a:lnTo>
                  <a:pt x="833666" y="113131"/>
                </a:lnTo>
                <a:lnTo>
                  <a:pt x="855620" y="108732"/>
                </a:lnTo>
                <a:lnTo>
                  <a:pt x="873607" y="96723"/>
                </a:lnTo>
                <a:lnTo>
                  <a:pt x="885765" y="78884"/>
                </a:lnTo>
                <a:lnTo>
                  <a:pt x="890231" y="56997"/>
                </a:lnTo>
                <a:lnTo>
                  <a:pt x="890231" y="56133"/>
                </a:lnTo>
                <a:lnTo>
                  <a:pt x="885583" y="34247"/>
                </a:lnTo>
                <a:lnTo>
                  <a:pt x="873121" y="16408"/>
                </a:lnTo>
                <a:lnTo>
                  <a:pt x="855073" y="4398"/>
                </a:lnTo>
                <a:lnTo>
                  <a:pt x="833666" y="0"/>
                </a:lnTo>
                <a:close/>
              </a:path>
              <a:path w="8402320" h="113664">
                <a:moveTo>
                  <a:pt x="1092708" y="0"/>
                </a:moveTo>
                <a:lnTo>
                  <a:pt x="1071118" y="4398"/>
                </a:lnTo>
                <a:lnTo>
                  <a:pt x="1053090" y="16408"/>
                </a:lnTo>
                <a:lnTo>
                  <a:pt x="1040730" y="34247"/>
                </a:lnTo>
                <a:lnTo>
                  <a:pt x="1036142" y="56133"/>
                </a:lnTo>
                <a:lnTo>
                  <a:pt x="1036142" y="56997"/>
                </a:lnTo>
                <a:lnTo>
                  <a:pt x="1040608" y="78884"/>
                </a:lnTo>
                <a:lnTo>
                  <a:pt x="1052766" y="96723"/>
                </a:lnTo>
                <a:lnTo>
                  <a:pt x="1070753" y="108732"/>
                </a:lnTo>
                <a:lnTo>
                  <a:pt x="1092708" y="113131"/>
                </a:lnTo>
                <a:lnTo>
                  <a:pt x="1114662" y="108732"/>
                </a:lnTo>
                <a:lnTo>
                  <a:pt x="1132649" y="96723"/>
                </a:lnTo>
                <a:lnTo>
                  <a:pt x="1144807" y="78884"/>
                </a:lnTo>
                <a:lnTo>
                  <a:pt x="1149273" y="56997"/>
                </a:lnTo>
                <a:lnTo>
                  <a:pt x="1149273" y="56133"/>
                </a:lnTo>
                <a:lnTo>
                  <a:pt x="1144625" y="34247"/>
                </a:lnTo>
                <a:lnTo>
                  <a:pt x="1132163" y="16408"/>
                </a:lnTo>
                <a:lnTo>
                  <a:pt x="1114115" y="4398"/>
                </a:lnTo>
                <a:lnTo>
                  <a:pt x="1092708" y="0"/>
                </a:lnTo>
                <a:close/>
              </a:path>
              <a:path w="8402320" h="113664">
                <a:moveTo>
                  <a:pt x="1351737" y="0"/>
                </a:moveTo>
                <a:lnTo>
                  <a:pt x="1330147" y="4398"/>
                </a:lnTo>
                <a:lnTo>
                  <a:pt x="1312119" y="16408"/>
                </a:lnTo>
                <a:lnTo>
                  <a:pt x="1299759" y="34247"/>
                </a:lnTo>
                <a:lnTo>
                  <a:pt x="1295171" y="56133"/>
                </a:lnTo>
                <a:lnTo>
                  <a:pt x="1295171" y="56997"/>
                </a:lnTo>
                <a:lnTo>
                  <a:pt x="1299637" y="78884"/>
                </a:lnTo>
                <a:lnTo>
                  <a:pt x="1311795" y="96723"/>
                </a:lnTo>
                <a:lnTo>
                  <a:pt x="1329782" y="108732"/>
                </a:lnTo>
                <a:lnTo>
                  <a:pt x="1351737" y="113131"/>
                </a:lnTo>
                <a:lnTo>
                  <a:pt x="1373691" y="108732"/>
                </a:lnTo>
                <a:lnTo>
                  <a:pt x="1391678" y="96723"/>
                </a:lnTo>
                <a:lnTo>
                  <a:pt x="1403836" y="78884"/>
                </a:lnTo>
                <a:lnTo>
                  <a:pt x="1408303" y="56997"/>
                </a:lnTo>
                <a:lnTo>
                  <a:pt x="1408303" y="56133"/>
                </a:lnTo>
                <a:lnTo>
                  <a:pt x="1403654" y="34247"/>
                </a:lnTo>
                <a:lnTo>
                  <a:pt x="1391192" y="16408"/>
                </a:lnTo>
                <a:lnTo>
                  <a:pt x="1373145" y="4398"/>
                </a:lnTo>
                <a:lnTo>
                  <a:pt x="1351737" y="0"/>
                </a:lnTo>
                <a:close/>
              </a:path>
              <a:path w="8402320" h="113664">
                <a:moveTo>
                  <a:pt x="1610779" y="0"/>
                </a:moveTo>
                <a:lnTo>
                  <a:pt x="1589189" y="4398"/>
                </a:lnTo>
                <a:lnTo>
                  <a:pt x="1571161" y="16408"/>
                </a:lnTo>
                <a:lnTo>
                  <a:pt x="1558801" y="34247"/>
                </a:lnTo>
                <a:lnTo>
                  <a:pt x="1554213" y="56133"/>
                </a:lnTo>
                <a:lnTo>
                  <a:pt x="1554213" y="56997"/>
                </a:lnTo>
                <a:lnTo>
                  <a:pt x="1558679" y="78884"/>
                </a:lnTo>
                <a:lnTo>
                  <a:pt x="1570837" y="96723"/>
                </a:lnTo>
                <a:lnTo>
                  <a:pt x="1588824" y="108732"/>
                </a:lnTo>
                <a:lnTo>
                  <a:pt x="1610779" y="113131"/>
                </a:lnTo>
                <a:lnTo>
                  <a:pt x="1632733" y="108732"/>
                </a:lnTo>
                <a:lnTo>
                  <a:pt x="1650720" y="96723"/>
                </a:lnTo>
                <a:lnTo>
                  <a:pt x="1662878" y="78884"/>
                </a:lnTo>
                <a:lnTo>
                  <a:pt x="1667344" y="56997"/>
                </a:lnTo>
                <a:lnTo>
                  <a:pt x="1667344" y="56133"/>
                </a:lnTo>
                <a:lnTo>
                  <a:pt x="1662696" y="34247"/>
                </a:lnTo>
                <a:lnTo>
                  <a:pt x="1650234" y="16408"/>
                </a:lnTo>
                <a:lnTo>
                  <a:pt x="1632186" y="4398"/>
                </a:lnTo>
                <a:lnTo>
                  <a:pt x="1610779" y="0"/>
                </a:lnTo>
                <a:close/>
              </a:path>
              <a:path w="8402320" h="113664">
                <a:moveTo>
                  <a:pt x="1869808" y="0"/>
                </a:moveTo>
                <a:lnTo>
                  <a:pt x="1848218" y="4398"/>
                </a:lnTo>
                <a:lnTo>
                  <a:pt x="1830190" y="16408"/>
                </a:lnTo>
                <a:lnTo>
                  <a:pt x="1817830" y="34247"/>
                </a:lnTo>
                <a:lnTo>
                  <a:pt x="1813242" y="56133"/>
                </a:lnTo>
                <a:lnTo>
                  <a:pt x="1813242" y="56997"/>
                </a:lnTo>
                <a:lnTo>
                  <a:pt x="1817708" y="78884"/>
                </a:lnTo>
                <a:lnTo>
                  <a:pt x="1829866" y="96723"/>
                </a:lnTo>
                <a:lnTo>
                  <a:pt x="1847853" y="108732"/>
                </a:lnTo>
                <a:lnTo>
                  <a:pt x="1869808" y="113131"/>
                </a:lnTo>
                <a:lnTo>
                  <a:pt x="1891762" y="108732"/>
                </a:lnTo>
                <a:lnTo>
                  <a:pt x="1909749" y="96723"/>
                </a:lnTo>
                <a:lnTo>
                  <a:pt x="1921907" y="78884"/>
                </a:lnTo>
                <a:lnTo>
                  <a:pt x="1926374" y="56997"/>
                </a:lnTo>
                <a:lnTo>
                  <a:pt x="1926374" y="56133"/>
                </a:lnTo>
                <a:lnTo>
                  <a:pt x="1921725" y="34247"/>
                </a:lnTo>
                <a:lnTo>
                  <a:pt x="1909264" y="16408"/>
                </a:lnTo>
                <a:lnTo>
                  <a:pt x="1891216" y="4398"/>
                </a:lnTo>
                <a:lnTo>
                  <a:pt x="1869808" y="0"/>
                </a:lnTo>
                <a:close/>
              </a:path>
              <a:path w="8402320" h="113664">
                <a:moveTo>
                  <a:pt x="2128850" y="0"/>
                </a:moveTo>
                <a:lnTo>
                  <a:pt x="2107260" y="4398"/>
                </a:lnTo>
                <a:lnTo>
                  <a:pt x="2089232" y="16408"/>
                </a:lnTo>
                <a:lnTo>
                  <a:pt x="2076872" y="34247"/>
                </a:lnTo>
                <a:lnTo>
                  <a:pt x="2072284" y="56133"/>
                </a:lnTo>
                <a:lnTo>
                  <a:pt x="2072284" y="56997"/>
                </a:lnTo>
                <a:lnTo>
                  <a:pt x="2076750" y="78884"/>
                </a:lnTo>
                <a:lnTo>
                  <a:pt x="2088908" y="96723"/>
                </a:lnTo>
                <a:lnTo>
                  <a:pt x="2106895" y="108732"/>
                </a:lnTo>
                <a:lnTo>
                  <a:pt x="2128850" y="113131"/>
                </a:lnTo>
                <a:lnTo>
                  <a:pt x="2150804" y="108732"/>
                </a:lnTo>
                <a:lnTo>
                  <a:pt x="2168791" y="96723"/>
                </a:lnTo>
                <a:lnTo>
                  <a:pt x="2180949" y="78884"/>
                </a:lnTo>
                <a:lnTo>
                  <a:pt x="2185416" y="56997"/>
                </a:lnTo>
                <a:lnTo>
                  <a:pt x="2185416" y="56133"/>
                </a:lnTo>
                <a:lnTo>
                  <a:pt x="2180767" y="34247"/>
                </a:lnTo>
                <a:lnTo>
                  <a:pt x="2168305" y="16408"/>
                </a:lnTo>
                <a:lnTo>
                  <a:pt x="2150258" y="4398"/>
                </a:lnTo>
                <a:lnTo>
                  <a:pt x="2128850" y="0"/>
                </a:lnTo>
                <a:close/>
              </a:path>
              <a:path w="8402320" h="113664">
                <a:moveTo>
                  <a:pt x="2387879" y="0"/>
                </a:moveTo>
                <a:lnTo>
                  <a:pt x="2366289" y="4398"/>
                </a:lnTo>
                <a:lnTo>
                  <a:pt x="2348261" y="16408"/>
                </a:lnTo>
                <a:lnTo>
                  <a:pt x="2335901" y="34247"/>
                </a:lnTo>
                <a:lnTo>
                  <a:pt x="2331313" y="56133"/>
                </a:lnTo>
                <a:lnTo>
                  <a:pt x="2331313" y="56997"/>
                </a:lnTo>
                <a:lnTo>
                  <a:pt x="2335780" y="78884"/>
                </a:lnTo>
                <a:lnTo>
                  <a:pt x="2347937" y="96723"/>
                </a:lnTo>
                <a:lnTo>
                  <a:pt x="2365925" y="108732"/>
                </a:lnTo>
                <a:lnTo>
                  <a:pt x="2387879" y="113131"/>
                </a:lnTo>
                <a:lnTo>
                  <a:pt x="2409833" y="108732"/>
                </a:lnTo>
                <a:lnTo>
                  <a:pt x="2427820" y="96723"/>
                </a:lnTo>
                <a:lnTo>
                  <a:pt x="2439978" y="78884"/>
                </a:lnTo>
                <a:lnTo>
                  <a:pt x="2444445" y="56997"/>
                </a:lnTo>
                <a:lnTo>
                  <a:pt x="2444445" y="56133"/>
                </a:lnTo>
                <a:lnTo>
                  <a:pt x="2439796" y="34247"/>
                </a:lnTo>
                <a:lnTo>
                  <a:pt x="2427335" y="16408"/>
                </a:lnTo>
                <a:lnTo>
                  <a:pt x="2409287" y="4398"/>
                </a:lnTo>
                <a:lnTo>
                  <a:pt x="2387879" y="0"/>
                </a:lnTo>
                <a:close/>
              </a:path>
              <a:path w="8402320" h="113664">
                <a:moveTo>
                  <a:pt x="2646921" y="0"/>
                </a:moveTo>
                <a:lnTo>
                  <a:pt x="2625331" y="4398"/>
                </a:lnTo>
                <a:lnTo>
                  <a:pt x="2607303" y="16408"/>
                </a:lnTo>
                <a:lnTo>
                  <a:pt x="2594943" y="34247"/>
                </a:lnTo>
                <a:lnTo>
                  <a:pt x="2590355" y="56133"/>
                </a:lnTo>
                <a:lnTo>
                  <a:pt x="2590355" y="56997"/>
                </a:lnTo>
                <a:lnTo>
                  <a:pt x="2594821" y="78884"/>
                </a:lnTo>
                <a:lnTo>
                  <a:pt x="2606979" y="96723"/>
                </a:lnTo>
                <a:lnTo>
                  <a:pt x="2624966" y="108732"/>
                </a:lnTo>
                <a:lnTo>
                  <a:pt x="2646921" y="113131"/>
                </a:lnTo>
                <a:lnTo>
                  <a:pt x="2668875" y="108732"/>
                </a:lnTo>
                <a:lnTo>
                  <a:pt x="2686862" y="96723"/>
                </a:lnTo>
                <a:lnTo>
                  <a:pt x="2699020" y="78884"/>
                </a:lnTo>
                <a:lnTo>
                  <a:pt x="2703487" y="56997"/>
                </a:lnTo>
                <a:lnTo>
                  <a:pt x="2703487" y="56133"/>
                </a:lnTo>
                <a:lnTo>
                  <a:pt x="2698838" y="34247"/>
                </a:lnTo>
                <a:lnTo>
                  <a:pt x="2686377" y="16408"/>
                </a:lnTo>
                <a:lnTo>
                  <a:pt x="2668329" y="4398"/>
                </a:lnTo>
                <a:lnTo>
                  <a:pt x="2646921" y="0"/>
                </a:lnTo>
                <a:close/>
              </a:path>
              <a:path w="8402320" h="113664">
                <a:moveTo>
                  <a:pt x="2905950" y="0"/>
                </a:moveTo>
                <a:lnTo>
                  <a:pt x="2884360" y="4398"/>
                </a:lnTo>
                <a:lnTo>
                  <a:pt x="2866332" y="16408"/>
                </a:lnTo>
                <a:lnTo>
                  <a:pt x="2853972" y="34247"/>
                </a:lnTo>
                <a:lnTo>
                  <a:pt x="2849384" y="56133"/>
                </a:lnTo>
                <a:lnTo>
                  <a:pt x="2849384" y="56997"/>
                </a:lnTo>
                <a:lnTo>
                  <a:pt x="2853851" y="78884"/>
                </a:lnTo>
                <a:lnTo>
                  <a:pt x="2866009" y="96723"/>
                </a:lnTo>
                <a:lnTo>
                  <a:pt x="2883996" y="108732"/>
                </a:lnTo>
                <a:lnTo>
                  <a:pt x="2905950" y="113131"/>
                </a:lnTo>
                <a:lnTo>
                  <a:pt x="2927904" y="108732"/>
                </a:lnTo>
                <a:lnTo>
                  <a:pt x="2945892" y="96723"/>
                </a:lnTo>
                <a:lnTo>
                  <a:pt x="2958049" y="78884"/>
                </a:lnTo>
                <a:lnTo>
                  <a:pt x="2962516" y="56997"/>
                </a:lnTo>
                <a:lnTo>
                  <a:pt x="2962516" y="56133"/>
                </a:lnTo>
                <a:lnTo>
                  <a:pt x="2957867" y="34247"/>
                </a:lnTo>
                <a:lnTo>
                  <a:pt x="2945406" y="16408"/>
                </a:lnTo>
                <a:lnTo>
                  <a:pt x="2927358" y="4398"/>
                </a:lnTo>
                <a:lnTo>
                  <a:pt x="2905950" y="0"/>
                </a:lnTo>
                <a:close/>
              </a:path>
              <a:path w="8402320" h="113664">
                <a:moveTo>
                  <a:pt x="3164992" y="0"/>
                </a:moveTo>
                <a:lnTo>
                  <a:pt x="3143402" y="4398"/>
                </a:lnTo>
                <a:lnTo>
                  <a:pt x="3125374" y="16408"/>
                </a:lnTo>
                <a:lnTo>
                  <a:pt x="3113014" y="34247"/>
                </a:lnTo>
                <a:lnTo>
                  <a:pt x="3108426" y="56133"/>
                </a:lnTo>
                <a:lnTo>
                  <a:pt x="3108426" y="56997"/>
                </a:lnTo>
                <a:lnTo>
                  <a:pt x="3112893" y="78884"/>
                </a:lnTo>
                <a:lnTo>
                  <a:pt x="3125050" y="96723"/>
                </a:lnTo>
                <a:lnTo>
                  <a:pt x="3143038" y="108732"/>
                </a:lnTo>
                <a:lnTo>
                  <a:pt x="3164992" y="113131"/>
                </a:lnTo>
                <a:lnTo>
                  <a:pt x="3186946" y="108732"/>
                </a:lnTo>
                <a:lnTo>
                  <a:pt x="3204933" y="96723"/>
                </a:lnTo>
                <a:lnTo>
                  <a:pt x="3217091" y="78884"/>
                </a:lnTo>
                <a:lnTo>
                  <a:pt x="3221558" y="56997"/>
                </a:lnTo>
                <a:lnTo>
                  <a:pt x="3221558" y="56133"/>
                </a:lnTo>
                <a:lnTo>
                  <a:pt x="3216909" y="34247"/>
                </a:lnTo>
                <a:lnTo>
                  <a:pt x="3204448" y="16408"/>
                </a:lnTo>
                <a:lnTo>
                  <a:pt x="3186400" y="4398"/>
                </a:lnTo>
                <a:lnTo>
                  <a:pt x="3164992" y="0"/>
                </a:lnTo>
                <a:close/>
              </a:path>
              <a:path w="8402320" h="113664">
                <a:moveTo>
                  <a:pt x="3424021" y="0"/>
                </a:moveTo>
                <a:lnTo>
                  <a:pt x="3402431" y="4398"/>
                </a:lnTo>
                <a:lnTo>
                  <a:pt x="3384403" y="16408"/>
                </a:lnTo>
                <a:lnTo>
                  <a:pt x="3372043" y="34247"/>
                </a:lnTo>
                <a:lnTo>
                  <a:pt x="3367455" y="56133"/>
                </a:lnTo>
                <a:lnTo>
                  <a:pt x="3367455" y="56997"/>
                </a:lnTo>
                <a:lnTo>
                  <a:pt x="3371922" y="78884"/>
                </a:lnTo>
                <a:lnTo>
                  <a:pt x="3384080" y="96723"/>
                </a:lnTo>
                <a:lnTo>
                  <a:pt x="3402067" y="108732"/>
                </a:lnTo>
                <a:lnTo>
                  <a:pt x="3424021" y="113131"/>
                </a:lnTo>
                <a:lnTo>
                  <a:pt x="3445975" y="108732"/>
                </a:lnTo>
                <a:lnTo>
                  <a:pt x="3463963" y="96723"/>
                </a:lnTo>
                <a:lnTo>
                  <a:pt x="3476120" y="78884"/>
                </a:lnTo>
                <a:lnTo>
                  <a:pt x="3480587" y="56997"/>
                </a:lnTo>
                <a:lnTo>
                  <a:pt x="3480587" y="56133"/>
                </a:lnTo>
                <a:lnTo>
                  <a:pt x="3475938" y="34247"/>
                </a:lnTo>
                <a:lnTo>
                  <a:pt x="3463477" y="16408"/>
                </a:lnTo>
                <a:lnTo>
                  <a:pt x="3445429" y="4398"/>
                </a:lnTo>
                <a:lnTo>
                  <a:pt x="3424021" y="0"/>
                </a:lnTo>
                <a:close/>
              </a:path>
              <a:path w="8402320" h="113664">
                <a:moveTo>
                  <a:pt x="3683063" y="0"/>
                </a:moveTo>
                <a:lnTo>
                  <a:pt x="3661473" y="4398"/>
                </a:lnTo>
                <a:lnTo>
                  <a:pt x="3643445" y="16408"/>
                </a:lnTo>
                <a:lnTo>
                  <a:pt x="3631085" y="34247"/>
                </a:lnTo>
                <a:lnTo>
                  <a:pt x="3626497" y="56133"/>
                </a:lnTo>
                <a:lnTo>
                  <a:pt x="3626497" y="56997"/>
                </a:lnTo>
                <a:lnTo>
                  <a:pt x="3630964" y="78884"/>
                </a:lnTo>
                <a:lnTo>
                  <a:pt x="3643122" y="96723"/>
                </a:lnTo>
                <a:lnTo>
                  <a:pt x="3661109" y="108732"/>
                </a:lnTo>
                <a:lnTo>
                  <a:pt x="3683063" y="113131"/>
                </a:lnTo>
                <a:lnTo>
                  <a:pt x="3705017" y="108732"/>
                </a:lnTo>
                <a:lnTo>
                  <a:pt x="3723005" y="96723"/>
                </a:lnTo>
                <a:lnTo>
                  <a:pt x="3735162" y="78884"/>
                </a:lnTo>
                <a:lnTo>
                  <a:pt x="3739629" y="56997"/>
                </a:lnTo>
                <a:lnTo>
                  <a:pt x="3739629" y="56133"/>
                </a:lnTo>
                <a:lnTo>
                  <a:pt x="3734980" y="34247"/>
                </a:lnTo>
                <a:lnTo>
                  <a:pt x="3722519" y="16408"/>
                </a:lnTo>
                <a:lnTo>
                  <a:pt x="3704471" y="4398"/>
                </a:lnTo>
                <a:lnTo>
                  <a:pt x="3683063" y="0"/>
                </a:lnTo>
                <a:close/>
              </a:path>
              <a:path w="8402320" h="113664">
                <a:moveTo>
                  <a:pt x="3942092" y="0"/>
                </a:moveTo>
                <a:lnTo>
                  <a:pt x="3920502" y="4398"/>
                </a:lnTo>
                <a:lnTo>
                  <a:pt x="3902475" y="16408"/>
                </a:lnTo>
                <a:lnTo>
                  <a:pt x="3890114" y="34247"/>
                </a:lnTo>
                <a:lnTo>
                  <a:pt x="3885526" y="56133"/>
                </a:lnTo>
                <a:lnTo>
                  <a:pt x="3885526" y="56997"/>
                </a:lnTo>
                <a:lnTo>
                  <a:pt x="3889993" y="78884"/>
                </a:lnTo>
                <a:lnTo>
                  <a:pt x="3902151" y="96723"/>
                </a:lnTo>
                <a:lnTo>
                  <a:pt x="3920138" y="108732"/>
                </a:lnTo>
                <a:lnTo>
                  <a:pt x="3942092" y="113131"/>
                </a:lnTo>
                <a:lnTo>
                  <a:pt x="3964047" y="108732"/>
                </a:lnTo>
                <a:lnTo>
                  <a:pt x="3982034" y="96723"/>
                </a:lnTo>
                <a:lnTo>
                  <a:pt x="3994192" y="78884"/>
                </a:lnTo>
                <a:lnTo>
                  <a:pt x="3998658" y="56997"/>
                </a:lnTo>
                <a:lnTo>
                  <a:pt x="3998658" y="56133"/>
                </a:lnTo>
                <a:lnTo>
                  <a:pt x="3994009" y="34247"/>
                </a:lnTo>
                <a:lnTo>
                  <a:pt x="3981548" y="16408"/>
                </a:lnTo>
                <a:lnTo>
                  <a:pt x="3963500" y="4398"/>
                </a:lnTo>
                <a:lnTo>
                  <a:pt x="3942092" y="0"/>
                </a:lnTo>
                <a:close/>
              </a:path>
              <a:path w="8402320" h="113664">
                <a:moveTo>
                  <a:pt x="4201134" y="0"/>
                </a:moveTo>
                <a:lnTo>
                  <a:pt x="4179544" y="4398"/>
                </a:lnTo>
                <a:lnTo>
                  <a:pt x="4161516" y="16408"/>
                </a:lnTo>
                <a:lnTo>
                  <a:pt x="4149156" y="34247"/>
                </a:lnTo>
                <a:lnTo>
                  <a:pt x="4144568" y="56133"/>
                </a:lnTo>
                <a:lnTo>
                  <a:pt x="4144568" y="56997"/>
                </a:lnTo>
                <a:lnTo>
                  <a:pt x="4149035" y="78884"/>
                </a:lnTo>
                <a:lnTo>
                  <a:pt x="4161193" y="96723"/>
                </a:lnTo>
                <a:lnTo>
                  <a:pt x="4179180" y="108732"/>
                </a:lnTo>
                <a:lnTo>
                  <a:pt x="4201134" y="113131"/>
                </a:lnTo>
                <a:lnTo>
                  <a:pt x="4223088" y="108732"/>
                </a:lnTo>
                <a:lnTo>
                  <a:pt x="4241076" y="96723"/>
                </a:lnTo>
                <a:lnTo>
                  <a:pt x="4253233" y="78884"/>
                </a:lnTo>
                <a:lnTo>
                  <a:pt x="4257700" y="56997"/>
                </a:lnTo>
                <a:lnTo>
                  <a:pt x="4257700" y="56133"/>
                </a:lnTo>
                <a:lnTo>
                  <a:pt x="4253051" y="34247"/>
                </a:lnTo>
                <a:lnTo>
                  <a:pt x="4240590" y="16408"/>
                </a:lnTo>
                <a:lnTo>
                  <a:pt x="4222542" y="4398"/>
                </a:lnTo>
                <a:lnTo>
                  <a:pt x="4201134" y="0"/>
                </a:lnTo>
                <a:close/>
              </a:path>
              <a:path w="8402320" h="113664">
                <a:moveTo>
                  <a:pt x="4460163" y="0"/>
                </a:moveTo>
                <a:lnTo>
                  <a:pt x="4438573" y="4398"/>
                </a:lnTo>
                <a:lnTo>
                  <a:pt x="4420546" y="16408"/>
                </a:lnTo>
                <a:lnTo>
                  <a:pt x="4408185" y="34247"/>
                </a:lnTo>
                <a:lnTo>
                  <a:pt x="4403598" y="56133"/>
                </a:lnTo>
                <a:lnTo>
                  <a:pt x="4403598" y="56997"/>
                </a:lnTo>
                <a:lnTo>
                  <a:pt x="4408064" y="78884"/>
                </a:lnTo>
                <a:lnTo>
                  <a:pt x="4420222" y="96723"/>
                </a:lnTo>
                <a:lnTo>
                  <a:pt x="4438209" y="108732"/>
                </a:lnTo>
                <a:lnTo>
                  <a:pt x="4460163" y="113131"/>
                </a:lnTo>
                <a:lnTo>
                  <a:pt x="4482118" y="108732"/>
                </a:lnTo>
                <a:lnTo>
                  <a:pt x="4500105" y="96723"/>
                </a:lnTo>
                <a:lnTo>
                  <a:pt x="4512263" y="78884"/>
                </a:lnTo>
                <a:lnTo>
                  <a:pt x="4516729" y="56997"/>
                </a:lnTo>
                <a:lnTo>
                  <a:pt x="4516729" y="56133"/>
                </a:lnTo>
                <a:lnTo>
                  <a:pt x="4512081" y="34247"/>
                </a:lnTo>
                <a:lnTo>
                  <a:pt x="4499619" y="16408"/>
                </a:lnTo>
                <a:lnTo>
                  <a:pt x="4481571" y="4398"/>
                </a:lnTo>
                <a:lnTo>
                  <a:pt x="4460163" y="0"/>
                </a:lnTo>
                <a:close/>
              </a:path>
              <a:path w="8402320" h="113664">
                <a:moveTo>
                  <a:pt x="4719205" y="0"/>
                </a:moveTo>
                <a:lnTo>
                  <a:pt x="4697615" y="4398"/>
                </a:lnTo>
                <a:lnTo>
                  <a:pt x="4679588" y="16408"/>
                </a:lnTo>
                <a:lnTo>
                  <a:pt x="4667227" y="34247"/>
                </a:lnTo>
                <a:lnTo>
                  <a:pt x="4662639" y="56133"/>
                </a:lnTo>
                <a:lnTo>
                  <a:pt x="4662639" y="56997"/>
                </a:lnTo>
                <a:lnTo>
                  <a:pt x="4667106" y="78884"/>
                </a:lnTo>
                <a:lnTo>
                  <a:pt x="4679264" y="96723"/>
                </a:lnTo>
                <a:lnTo>
                  <a:pt x="4697251" y="108732"/>
                </a:lnTo>
                <a:lnTo>
                  <a:pt x="4719205" y="113131"/>
                </a:lnTo>
                <a:lnTo>
                  <a:pt x="4741160" y="108732"/>
                </a:lnTo>
                <a:lnTo>
                  <a:pt x="4759147" y="96723"/>
                </a:lnTo>
                <a:lnTo>
                  <a:pt x="4771305" y="78884"/>
                </a:lnTo>
                <a:lnTo>
                  <a:pt x="4775771" y="56997"/>
                </a:lnTo>
                <a:lnTo>
                  <a:pt x="4775771" y="56133"/>
                </a:lnTo>
                <a:lnTo>
                  <a:pt x="4771122" y="34247"/>
                </a:lnTo>
                <a:lnTo>
                  <a:pt x="4758661" y="16408"/>
                </a:lnTo>
                <a:lnTo>
                  <a:pt x="4740613" y="4398"/>
                </a:lnTo>
                <a:lnTo>
                  <a:pt x="4719205" y="0"/>
                </a:lnTo>
                <a:close/>
              </a:path>
              <a:path w="8402320" h="113664">
                <a:moveTo>
                  <a:pt x="4978234" y="0"/>
                </a:moveTo>
                <a:lnTo>
                  <a:pt x="4956644" y="4398"/>
                </a:lnTo>
                <a:lnTo>
                  <a:pt x="4938617" y="16408"/>
                </a:lnTo>
                <a:lnTo>
                  <a:pt x="4926256" y="34247"/>
                </a:lnTo>
                <a:lnTo>
                  <a:pt x="4921669" y="56133"/>
                </a:lnTo>
                <a:lnTo>
                  <a:pt x="4921669" y="56997"/>
                </a:lnTo>
                <a:lnTo>
                  <a:pt x="4926135" y="78884"/>
                </a:lnTo>
                <a:lnTo>
                  <a:pt x="4938293" y="96723"/>
                </a:lnTo>
                <a:lnTo>
                  <a:pt x="4956280" y="108732"/>
                </a:lnTo>
                <a:lnTo>
                  <a:pt x="4978234" y="113131"/>
                </a:lnTo>
                <a:lnTo>
                  <a:pt x="5000189" y="108732"/>
                </a:lnTo>
                <a:lnTo>
                  <a:pt x="5018176" y="96723"/>
                </a:lnTo>
                <a:lnTo>
                  <a:pt x="5030334" y="78884"/>
                </a:lnTo>
                <a:lnTo>
                  <a:pt x="5034800" y="56997"/>
                </a:lnTo>
                <a:lnTo>
                  <a:pt x="5034800" y="56133"/>
                </a:lnTo>
                <a:lnTo>
                  <a:pt x="5030152" y="34247"/>
                </a:lnTo>
                <a:lnTo>
                  <a:pt x="5017690" y="16408"/>
                </a:lnTo>
                <a:lnTo>
                  <a:pt x="4999642" y="4398"/>
                </a:lnTo>
                <a:lnTo>
                  <a:pt x="4978234" y="0"/>
                </a:lnTo>
                <a:close/>
              </a:path>
              <a:path w="8402320" h="113664">
                <a:moveTo>
                  <a:pt x="5237276" y="0"/>
                </a:moveTo>
                <a:lnTo>
                  <a:pt x="5215686" y="4398"/>
                </a:lnTo>
                <a:lnTo>
                  <a:pt x="5197659" y="16408"/>
                </a:lnTo>
                <a:lnTo>
                  <a:pt x="5185298" y="34247"/>
                </a:lnTo>
                <a:lnTo>
                  <a:pt x="5180711" y="56133"/>
                </a:lnTo>
                <a:lnTo>
                  <a:pt x="5180711" y="56997"/>
                </a:lnTo>
                <a:lnTo>
                  <a:pt x="5185177" y="78884"/>
                </a:lnTo>
                <a:lnTo>
                  <a:pt x="5197335" y="96723"/>
                </a:lnTo>
                <a:lnTo>
                  <a:pt x="5215322" y="108732"/>
                </a:lnTo>
                <a:lnTo>
                  <a:pt x="5237276" y="113131"/>
                </a:lnTo>
                <a:lnTo>
                  <a:pt x="5259231" y="108732"/>
                </a:lnTo>
                <a:lnTo>
                  <a:pt x="5277218" y="96723"/>
                </a:lnTo>
                <a:lnTo>
                  <a:pt x="5289376" y="78884"/>
                </a:lnTo>
                <a:lnTo>
                  <a:pt x="5293842" y="56997"/>
                </a:lnTo>
                <a:lnTo>
                  <a:pt x="5293842" y="56133"/>
                </a:lnTo>
                <a:lnTo>
                  <a:pt x="5289194" y="34247"/>
                </a:lnTo>
                <a:lnTo>
                  <a:pt x="5276732" y="16408"/>
                </a:lnTo>
                <a:lnTo>
                  <a:pt x="5258684" y="4398"/>
                </a:lnTo>
                <a:lnTo>
                  <a:pt x="5237276" y="0"/>
                </a:lnTo>
                <a:close/>
              </a:path>
              <a:path w="8402320" h="113664">
                <a:moveTo>
                  <a:pt x="5496306" y="0"/>
                </a:moveTo>
                <a:lnTo>
                  <a:pt x="5474716" y="4398"/>
                </a:lnTo>
                <a:lnTo>
                  <a:pt x="5456688" y="16408"/>
                </a:lnTo>
                <a:lnTo>
                  <a:pt x="5444328" y="34247"/>
                </a:lnTo>
                <a:lnTo>
                  <a:pt x="5439740" y="56133"/>
                </a:lnTo>
                <a:lnTo>
                  <a:pt x="5439740" y="56997"/>
                </a:lnTo>
                <a:lnTo>
                  <a:pt x="5444206" y="78884"/>
                </a:lnTo>
                <a:lnTo>
                  <a:pt x="5456364" y="96723"/>
                </a:lnTo>
                <a:lnTo>
                  <a:pt x="5474351" y="108732"/>
                </a:lnTo>
                <a:lnTo>
                  <a:pt x="5496306" y="113131"/>
                </a:lnTo>
                <a:lnTo>
                  <a:pt x="5518260" y="108732"/>
                </a:lnTo>
                <a:lnTo>
                  <a:pt x="5536247" y="96723"/>
                </a:lnTo>
                <a:lnTo>
                  <a:pt x="5548405" y="78884"/>
                </a:lnTo>
                <a:lnTo>
                  <a:pt x="5552871" y="56997"/>
                </a:lnTo>
                <a:lnTo>
                  <a:pt x="5552871" y="56133"/>
                </a:lnTo>
                <a:lnTo>
                  <a:pt x="5548223" y="34247"/>
                </a:lnTo>
                <a:lnTo>
                  <a:pt x="5535761" y="16408"/>
                </a:lnTo>
                <a:lnTo>
                  <a:pt x="5517713" y="4398"/>
                </a:lnTo>
                <a:lnTo>
                  <a:pt x="5496306" y="0"/>
                </a:lnTo>
                <a:close/>
              </a:path>
              <a:path w="8402320" h="113664">
                <a:moveTo>
                  <a:pt x="5755347" y="0"/>
                </a:moveTo>
                <a:lnTo>
                  <a:pt x="5733757" y="4398"/>
                </a:lnTo>
                <a:lnTo>
                  <a:pt x="5715730" y="16408"/>
                </a:lnTo>
                <a:lnTo>
                  <a:pt x="5703369" y="34247"/>
                </a:lnTo>
                <a:lnTo>
                  <a:pt x="5698782" y="56133"/>
                </a:lnTo>
                <a:lnTo>
                  <a:pt x="5698782" y="56997"/>
                </a:lnTo>
                <a:lnTo>
                  <a:pt x="5703248" y="78884"/>
                </a:lnTo>
                <a:lnTo>
                  <a:pt x="5715406" y="96723"/>
                </a:lnTo>
                <a:lnTo>
                  <a:pt x="5733393" y="108732"/>
                </a:lnTo>
                <a:lnTo>
                  <a:pt x="5755347" y="113131"/>
                </a:lnTo>
                <a:lnTo>
                  <a:pt x="5777302" y="108732"/>
                </a:lnTo>
                <a:lnTo>
                  <a:pt x="5795289" y="96723"/>
                </a:lnTo>
                <a:lnTo>
                  <a:pt x="5807447" y="78884"/>
                </a:lnTo>
                <a:lnTo>
                  <a:pt x="5811913" y="56997"/>
                </a:lnTo>
                <a:lnTo>
                  <a:pt x="5811913" y="56133"/>
                </a:lnTo>
                <a:lnTo>
                  <a:pt x="5807265" y="34247"/>
                </a:lnTo>
                <a:lnTo>
                  <a:pt x="5794803" y="16408"/>
                </a:lnTo>
                <a:lnTo>
                  <a:pt x="5776755" y="4398"/>
                </a:lnTo>
                <a:lnTo>
                  <a:pt x="5755347" y="0"/>
                </a:lnTo>
                <a:close/>
              </a:path>
              <a:path w="8402320" h="113664">
                <a:moveTo>
                  <a:pt x="6014377" y="0"/>
                </a:moveTo>
                <a:lnTo>
                  <a:pt x="5992787" y="4398"/>
                </a:lnTo>
                <a:lnTo>
                  <a:pt x="5974759" y="16408"/>
                </a:lnTo>
                <a:lnTo>
                  <a:pt x="5962399" y="34247"/>
                </a:lnTo>
                <a:lnTo>
                  <a:pt x="5957811" y="56133"/>
                </a:lnTo>
                <a:lnTo>
                  <a:pt x="5957811" y="56997"/>
                </a:lnTo>
                <a:lnTo>
                  <a:pt x="5962277" y="78884"/>
                </a:lnTo>
                <a:lnTo>
                  <a:pt x="5974435" y="96723"/>
                </a:lnTo>
                <a:lnTo>
                  <a:pt x="5992422" y="108732"/>
                </a:lnTo>
                <a:lnTo>
                  <a:pt x="6014377" y="113131"/>
                </a:lnTo>
                <a:lnTo>
                  <a:pt x="6036331" y="108732"/>
                </a:lnTo>
                <a:lnTo>
                  <a:pt x="6054318" y="96723"/>
                </a:lnTo>
                <a:lnTo>
                  <a:pt x="6066476" y="78884"/>
                </a:lnTo>
                <a:lnTo>
                  <a:pt x="6070942" y="56997"/>
                </a:lnTo>
                <a:lnTo>
                  <a:pt x="6070942" y="56133"/>
                </a:lnTo>
                <a:lnTo>
                  <a:pt x="6066294" y="34247"/>
                </a:lnTo>
                <a:lnTo>
                  <a:pt x="6053832" y="16408"/>
                </a:lnTo>
                <a:lnTo>
                  <a:pt x="6035784" y="4398"/>
                </a:lnTo>
                <a:lnTo>
                  <a:pt x="6014377" y="0"/>
                </a:lnTo>
                <a:close/>
              </a:path>
              <a:path w="8402320" h="113664">
                <a:moveTo>
                  <a:pt x="6273419" y="0"/>
                </a:moveTo>
                <a:lnTo>
                  <a:pt x="6251829" y="4398"/>
                </a:lnTo>
                <a:lnTo>
                  <a:pt x="6233801" y="16408"/>
                </a:lnTo>
                <a:lnTo>
                  <a:pt x="6221441" y="34247"/>
                </a:lnTo>
                <a:lnTo>
                  <a:pt x="6216853" y="56133"/>
                </a:lnTo>
                <a:lnTo>
                  <a:pt x="6216853" y="56997"/>
                </a:lnTo>
                <a:lnTo>
                  <a:pt x="6221319" y="78884"/>
                </a:lnTo>
                <a:lnTo>
                  <a:pt x="6233477" y="96723"/>
                </a:lnTo>
                <a:lnTo>
                  <a:pt x="6251464" y="108732"/>
                </a:lnTo>
                <a:lnTo>
                  <a:pt x="6273419" y="113131"/>
                </a:lnTo>
                <a:lnTo>
                  <a:pt x="6295373" y="108732"/>
                </a:lnTo>
                <a:lnTo>
                  <a:pt x="6313360" y="96723"/>
                </a:lnTo>
                <a:lnTo>
                  <a:pt x="6325518" y="78884"/>
                </a:lnTo>
                <a:lnTo>
                  <a:pt x="6329984" y="56997"/>
                </a:lnTo>
                <a:lnTo>
                  <a:pt x="6329984" y="56133"/>
                </a:lnTo>
                <a:lnTo>
                  <a:pt x="6325336" y="34247"/>
                </a:lnTo>
                <a:lnTo>
                  <a:pt x="6312874" y="16408"/>
                </a:lnTo>
                <a:lnTo>
                  <a:pt x="6294826" y="4398"/>
                </a:lnTo>
                <a:lnTo>
                  <a:pt x="6273419" y="0"/>
                </a:lnTo>
                <a:close/>
              </a:path>
              <a:path w="8402320" h="113664">
                <a:moveTo>
                  <a:pt x="6532448" y="0"/>
                </a:moveTo>
                <a:lnTo>
                  <a:pt x="6510858" y="4398"/>
                </a:lnTo>
                <a:lnTo>
                  <a:pt x="6492830" y="16408"/>
                </a:lnTo>
                <a:lnTo>
                  <a:pt x="6480470" y="34247"/>
                </a:lnTo>
                <a:lnTo>
                  <a:pt x="6475882" y="56133"/>
                </a:lnTo>
                <a:lnTo>
                  <a:pt x="6475882" y="56997"/>
                </a:lnTo>
                <a:lnTo>
                  <a:pt x="6480348" y="78884"/>
                </a:lnTo>
                <a:lnTo>
                  <a:pt x="6492506" y="96723"/>
                </a:lnTo>
                <a:lnTo>
                  <a:pt x="6510493" y="108732"/>
                </a:lnTo>
                <a:lnTo>
                  <a:pt x="6532448" y="113131"/>
                </a:lnTo>
                <a:lnTo>
                  <a:pt x="6554402" y="108732"/>
                </a:lnTo>
                <a:lnTo>
                  <a:pt x="6572389" y="96723"/>
                </a:lnTo>
                <a:lnTo>
                  <a:pt x="6584547" y="78884"/>
                </a:lnTo>
                <a:lnTo>
                  <a:pt x="6589013" y="56997"/>
                </a:lnTo>
                <a:lnTo>
                  <a:pt x="6589013" y="56133"/>
                </a:lnTo>
                <a:lnTo>
                  <a:pt x="6584365" y="34247"/>
                </a:lnTo>
                <a:lnTo>
                  <a:pt x="6571903" y="16408"/>
                </a:lnTo>
                <a:lnTo>
                  <a:pt x="6553856" y="4398"/>
                </a:lnTo>
                <a:lnTo>
                  <a:pt x="6532448" y="0"/>
                </a:lnTo>
                <a:close/>
              </a:path>
              <a:path w="8402320" h="113664">
                <a:moveTo>
                  <a:pt x="6791490" y="0"/>
                </a:moveTo>
                <a:lnTo>
                  <a:pt x="6769900" y="4398"/>
                </a:lnTo>
                <a:lnTo>
                  <a:pt x="6751872" y="16408"/>
                </a:lnTo>
                <a:lnTo>
                  <a:pt x="6739512" y="34247"/>
                </a:lnTo>
                <a:lnTo>
                  <a:pt x="6734924" y="56133"/>
                </a:lnTo>
                <a:lnTo>
                  <a:pt x="6734924" y="56997"/>
                </a:lnTo>
                <a:lnTo>
                  <a:pt x="6739390" y="78884"/>
                </a:lnTo>
                <a:lnTo>
                  <a:pt x="6751548" y="96723"/>
                </a:lnTo>
                <a:lnTo>
                  <a:pt x="6769535" y="108732"/>
                </a:lnTo>
                <a:lnTo>
                  <a:pt x="6791490" y="113131"/>
                </a:lnTo>
                <a:lnTo>
                  <a:pt x="6813444" y="108732"/>
                </a:lnTo>
                <a:lnTo>
                  <a:pt x="6831431" y="96723"/>
                </a:lnTo>
                <a:lnTo>
                  <a:pt x="6843589" y="78884"/>
                </a:lnTo>
                <a:lnTo>
                  <a:pt x="6848055" y="56997"/>
                </a:lnTo>
                <a:lnTo>
                  <a:pt x="6848055" y="56133"/>
                </a:lnTo>
                <a:lnTo>
                  <a:pt x="6843407" y="34247"/>
                </a:lnTo>
                <a:lnTo>
                  <a:pt x="6830945" y="16408"/>
                </a:lnTo>
                <a:lnTo>
                  <a:pt x="6812897" y="4398"/>
                </a:lnTo>
                <a:lnTo>
                  <a:pt x="6791490" y="0"/>
                </a:lnTo>
                <a:close/>
              </a:path>
              <a:path w="8402320" h="113664">
                <a:moveTo>
                  <a:pt x="7050519" y="0"/>
                </a:moveTo>
                <a:lnTo>
                  <a:pt x="7028929" y="4398"/>
                </a:lnTo>
                <a:lnTo>
                  <a:pt x="7010901" y="16408"/>
                </a:lnTo>
                <a:lnTo>
                  <a:pt x="6998541" y="34247"/>
                </a:lnTo>
                <a:lnTo>
                  <a:pt x="6993953" y="56133"/>
                </a:lnTo>
                <a:lnTo>
                  <a:pt x="6993953" y="56997"/>
                </a:lnTo>
                <a:lnTo>
                  <a:pt x="6998419" y="78884"/>
                </a:lnTo>
                <a:lnTo>
                  <a:pt x="7010577" y="96723"/>
                </a:lnTo>
                <a:lnTo>
                  <a:pt x="7028564" y="108732"/>
                </a:lnTo>
                <a:lnTo>
                  <a:pt x="7050519" y="113131"/>
                </a:lnTo>
                <a:lnTo>
                  <a:pt x="7072473" y="108732"/>
                </a:lnTo>
                <a:lnTo>
                  <a:pt x="7090460" y="96723"/>
                </a:lnTo>
                <a:lnTo>
                  <a:pt x="7102618" y="78884"/>
                </a:lnTo>
                <a:lnTo>
                  <a:pt x="7107085" y="56997"/>
                </a:lnTo>
                <a:lnTo>
                  <a:pt x="7107085" y="56133"/>
                </a:lnTo>
                <a:lnTo>
                  <a:pt x="7102436" y="34247"/>
                </a:lnTo>
                <a:lnTo>
                  <a:pt x="7089975" y="16408"/>
                </a:lnTo>
                <a:lnTo>
                  <a:pt x="7071927" y="4398"/>
                </a:lnTo>
                <a:lnTo>
                  <a:pt x="7050519" y="0"/>
                </a:lnTo>
                <a:close/>
              </a:path>
              <a:path w="8402320" h="113664">
                <a:moveTo>
                  <a:pt x="7309561" y="0"/>
                </a:moveTo>
                <a:lnTo>
                  <a:pt x="7287971" y="4398"/>
                </a:lnTo>
                <a:lnTo>
                  <a:pt x="7269943" y="16408"/>
                </a:lnTo>
                <a:lnTo>
                  <a:pt x="7257583" y="34247"/>
                </a:lnTo>
                <a:lnTo>
                  <a:pt x="7252995" y="56133"/>
                </a:lnTo>
                <a:lnTo>
                  <a:pt x="7252995" y="56997"/>
                </a:lnTo>
                <a:lnTo>
                  <a:pt x="7257461" y="78884"/>
                </a:lnTo>
                <a:lnTo>
                  <a:pt x="7269619" y="96723"/>
                </a:lnTo>
                <a:lnTo>
                  <a:pt x="7287606" y="108732"/>
                </a:lnTo>
                <a:lnTo>
                  <a:pt x="7309561" y="113131"/>
                </a:lnTo>
                <a:lnTo>
                  <a:pt x="7331515" y="108732"/>
                </a:lnTo>
                <a:lnTo>
                  <a:pt x="7349502" y="96723"/>
                </a:lnTo>
                <a:lnTo>
                  <a:pt x="7361660" y="78884"/>
                </a:lnTo>
                <a:lnTo>
                  <a:pt x="7366127" y="56997"/>
                </a:lnTo>
                <a:lnTo>
                  <a:pt x="7366127" y="56133"/>
                </a:lnTo>
                <a:lnTo>
                  <a:pt x="7361478" y="34247"/>
                </a:lnTo>
                <a:lnTo>
                  <a:pt x="7349016" y="16408"/>
                </a:lnTo>
                <a:lnTo>
                  <a:pt x="7330969" y="4398"/>
                </a:lnTo>
                <a:lnTo>
                  <a:pt x="7309561" y="0"/>
                </a:lnTo>
                <a:close/>
              </a:path>
              <a:path w="8402320" h="113664">
                <a:moveTo>
                  <a:pt x="7568590" y="0"/>
                </a:moveTo>
                <a:lnTo>
                  <a:pt x="7547000" y="4398"/>
                </a:lnTo>
                <a:lnTo>
                  <a:pt x="7528972" y="16408"/>
                </a:lnTo>
                <a:lnTo>
                  <a:pt x="7516612" y="34247"/>
                </a:lnTo>
                <a:lnTo>
                  <a:pt x="7512024" y="56133"/>
                </a:lnTo>
                <a:lnTo>
                  <a:pt x="7512024" y="56997"/>
                </a:lnTo>
                <a:lnTo>
                  <a:pt x="7516491" y="78884"/>
                </a:lnTo>
                <a:lnTo>
                  <a:pt x="7528648" y="96723"/>
                </a:lnTo>
                <a:lnTo>
                  <a:pt x="7546636" y="108732"/>
                </a:lnTo>
                <a:lnTo>
                  <a:pt x="7568590" y="113131"/>
                </a:lnTo>
                <a:lnTo>
                  <a:pt x="7590544" y="108732"/>
                </a:lnTo>
                <a:lnTo>
                  <a:pt x="7608531" y="96723"/>
                </a:lnTo>
                <a:lnTo>
                  <a:pt x="7620689" y="78884"/>
                </a:lnTo>
                <a:lnTo>
                  <a:pt x="7625156" y="56997"/>
                </a:lnTo>
                <a:lnTo>
                  <a:pt x="7625156" y="56133"/>
                </a:lnTo>
                <a:lnTo>
                  <a:pt x="7620507" y="34247"/>
                </a:lnTo>
                <a:lnTo>
                  <a:pt x="7608046" y="16408"/>
                </a:lnTo>
                <a:lnTo>
                  <a:pt x="7589998" y="4398"/>
                </a:lnTo>
                <a:lnTo>
                  <a:pt x="7568590" y="0"/>
                </a:lnTo>
                <a:close/>
              </a:path>
              <a:path w="8402320" h="113664">
                <a:moveTo>
                  <a:pt x="7827632" y="0"/>
                </a:moveTo>
                <a:lnTo>
                  <a:pt x="7806042" y="4398"/>
                </a:lnTo>
                <a:lnTo>
                  <a:pt x="7788014" y="16408"/>
                </a:lnTo>
                <a:lnTo>
                  <a:pt x="7775654" y="34247"/>
                </a:lnTo>
                <a:lnTo>
                  <a:pt x="7771066" y="56133"/>
                </a:lnTo>
                <a:lnTo>
                  <a:pt x="7771066" y="56997"/>
                </a:lnTo>
                <a:lnTo>
                  <a:pt x="7775532" y="78884"/>
                </a:lnTo>
                <a:lnTo>
                  <a:pt x="7787690" y="96723"/>
                </a:lnTo>
                <a:lnTo>
                  <a:pt x="7805677" y="108732"/>
                </a:lnTo>
                <a:lnTo>
                  <a:pt x="7827632" y="113131"/>
                </a:lnTo>
                <a:lnTo>
                  <a:pt x="7849586" y="108732"/>
                </a:lnTo>
                <a:lnTo>
                  <a:pt x="7867573" y="96723"/>
                </a:lnTo>
                <a:lnTo>
                  <a:pt x="7879731" y="78884"/>
                </a:lnTo>
                <a:lnTo>
                  <a:pt x="7884198" y="56997"/>
                </a:lnTo>
                <a:lnTo>
                  <a:pt x="7884198" y="56133"/>
                </a:lnTo>
                <a:lnTo>
                  <a:pt x="7879549" y="34247"/>
                </a:lnTo>
                <a:lnTo>
                  <a:pt x="7867088" y="16408"/>
                </a:lnTo>
                <a:lnTo>
                  <a:pt x="7849040" y="4398"/>
                </a:lnTo>
                <a:lnTo>
                  <a:pt x="7827632" y="0"/>
                </a:lnTo>
                <a:close/>
              </a:path>
              <a:path w="8402320" h="113664">
                <a:moveTo>
                  <a:pt x="8086661" y="0"/>
                </a:moveTo>
                <a:lnTo>
                  <a:pt x="8065071" y="4398"/>
                </a:lnTo>
                <a:lnTo>
                  <a:pt x="8047043" y="16408"/>
                </a:lnTo>
                <a:lnTo>
                  <a:pt x="8034683" y="34247"/>
                </a:lnTo>
                <a:lnTo>
                  <a:pt x="8030095" y="56133"/>
                </a:lnTo>
                <a:lnTo>
                  <a:pt x="8030095" y="56997"/>
                </a:lnTo>
                <a:lnTo>
                  <a:pt x="8034562" y="78884"/>
                </a:lnTo>
                <a:lnTo>
                  <a:pt x="8046719" y="96723"/>
                </a:lnTo>
                <a:lnTo>
                  <a:pt x="8064707" y="108732"/>
                </a:lnTo>
                <a:lnTo>
                  <a:pt x="8086661" y="113131"/>
                </a:lnTo>
                <a:lnTo>
                  <a:pt x="8108615" y="108732"/>
                </a:lnTo>
                <a:lnTo>
                  <a:pt x="8126603" y="96723"/>
                </a:lnTo>
                <a:lnTo>
                  <a:pt x="8138760" y="78884"/>
                </a:lnTo>
                <a:lnTo>
                  <a:pt x="8143227" y="56997"/>
                </a:lnTo>
                <a:lnTo>
                  <a:pt x="8143227" y="56133"/>
                </a:lnTo>
                <a:lnTo>
                  <a:pt x="8138578" y="34247"/>
                </a:lnTo>
                <a:lnTo>
                  <a:pt x="8126117" y="16408"/>
                </a:lnTo>
                <a:lnTo>
                  <a:pt x="8108069" y="4398"/>
                </a:lnTo>
                <a:lnTo>
                  <a:pt x="8086661" y="0"/>
                </a:lnTo>
                <a:close/>
              </a:path>
              <a:path w="8402320" h="113664">
                <a:moveTo>
                  <a:pt x="8345703" y="0"/>
                </a:moveTo>
                <a:lnTo>
                  <a:pt x="8324113" y="4398"/>
                </a:lnTo>
                <a:lnTo>
                  <a:pt x="8306085" y="16408"/>
                </a:lnTo>
                <a:lnTo>
                  <a:pt x="8293725" y="34247"/>
                </a:lnTo>
                <a:lnTo>
                  <a:pt x="8289137" y="56133"/>
                </a:lnTo>
                <a:lnTo>
                  <a:pt x="8289137" y="56997"/>
                </a:lnTo>
                <a:lnTo>
                  <a:pt x="8293604" y="78884"/>
                </a:lnTo>
                <a:lnTo>
                  <a:pt x="8305761" y="96723"/>
                </a:lnTo>
                <a:lnTo>
                  <a:pt x="8323749" y="108732"/>
                </a:lnTo>
                <a:lnTo>
                  <a:pt x="8345703" y="113131"/>
                </a:lnTo>
                <a:lnTo>
                  <a:pt x="8367657" y="108732"/>
                </a:lnTo>
                <a:lnTo>
                  <a:pt x="8385644" y="96723"/>
                </a:lnTo>
                <a:lnTo>
                  <a:pt x="8397802" y="78884"/>
                </a:lnTo>
                <a:lnTo>
                  <a:pt x="8402269" y="56997"/>
                </a:lnTo>
                <a:lnTo>
                  <a:pt x="8402269" y="56133"/>
                </a:lnTo>
                <a:lnTo>
                  <a:pt x="8397620" y="34247"/>
                </a:lnTo>
                <a:lnTo>
                  <a:pt x="8385159" y="16408"/>
                </a:lnTo>
                <a:lnTo>
                  <a:pt x="8367111" y="4398"/>
                </a:lnTo>
                <a:lnTo>
                  <a:pt x="8345703" y="0"/>
                </a:lnTo>
                <a:close/>
              </a:path>
            </a:pathLst>
          </a:custGeom>
          <a:solidFill>
            <a:srgbClr val="E2E3E4"/>
          </a:solidFill>
        </p:spPr>
        <p:txBody>
          <a:bodyPr wrap="square" lIns="0" tIns="0" rIns="0" bIns="0" rtlCol="0"/>
          <a:lstStyle/>
          <a:p>
            <a:endParaRPr sz="1800"/>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39552" y="381001"/>
            <a:ext cx="942849" cy="707137"/>
          </a:xfrm>
          <a:prstGeom prst="rect">
            <a:avLst/>
          </a:prstGeom>
        </p:spPr>
      </p:pic>
      <p:sp>
        <p:nvSpPr>
          <p:cNvPr id="15" name="object 2"/>
          <p:cNvSpPr/>
          <p:nvPr userDrawn="1"/>
        </p:nvSpPr>
        <p:spPr>
          <a:xfrm>
            <a:off x="494490" y="6385280"/>
            <a:ext cx="11203093" cy="113664"/>
          </a:xfrm>
          <a:custGeom>
            <a:avLst/>
            <a:gdLst/>
            <a:ahLst/>
            <a:cxnLst/>
            <a:rect l="l" t="t" r="r" b="b"/>
            <a:pathLst>
              <a:path w="8402320" h="113664">
                <a:moveTo>
                  <a:pt x="56565" y="0"/>
                </a:moveTo>
                <a:lnTo>
                  <a:pt x="34975" y="4398"/>
                </a:lnTo>
                <a:lnTo>
                  <a:pt x="16948" y="16408"/>
                </a:lnTo>
                <a:lnTo>
                  <a:pt x="4587" y="34247"/>
                </a:lnTo>
                <a:lnTo>
                  <a:pt x="0" y="56133"/>
                </a:lnTo>
                <a:lnTo>
                  <a:pt x="0" y="56997"/>
                </a:lnTo>
                <a:lnTo>
                  <a:pt x="4466" y="78884"/>
                </a:lnTo>
                <a:lnTo>
                  <a:pt x="16624" y="96723"/>
                </a:lnTo>
                <a:lnTo>
                  <a:pt x="34611" y="108732"/>
                </a:lnTo>
                <a:lnTo>
                  <a:pt x="56565" y="113131"/>
                </a:lnTo>
                <a:lnTo>
                  <a:pt x="78520" y="108732"/>
                </a:lnTo>
                <a:lnTo>
                  <a:pt x="96507" y="96723"/>
                </a:lnTo>
                <a:lnTo>
                  <a:pt x="108665" y="78884"/>
                </a:lnTo>
                <a:lnTo>
                  <a:pt x="113131" y="56997"/>
                </a:lnTo>
                <a:lnTo>
                  <a:pt x="113131" y="56133"/>
                </a:lnTo>
                <a:lnTo>
                  <a:pt x="108483" y="34247"/>
                </a:lnTo>
                <a:lnTo>
                  <a:pt x="96021" y="16408"/>
                </a:lnTo>
                <a:lnTo>
                  <a:pt x="77973" y="4398"/>
                </a:lnTo>
                <a:lnTo>
                  <a:pt x="56565" y="0"/>
                </a:lnTo>
                <a:close/>
              </a:path>
              <a:path w="8402320" h="113664">
                <a:moveTo>
                  <a:pt x="315595" y="0"/>
                </a:moveTo>
                <a:lnTo>
                  <a:pt x="294005" y="4398"/>
                </a:lnTo>
                <a:lnTo>
                  <a:pt x="275977" y="16408"/>
                </a:lnTo>
                <a:lnTo>
                  <a:pt x="263617" y="34247"/>
                </a:lnTo>
                <a:lnTo>
                  <a:pt x="259029" y="56133"/>
                </a:lnTo>
                <a:lnTo>
                  <a:pt x="259029" y="56997"/>
                </a:lnTo>
                <a:lnTo>
                  <a:pt x="263495" y="78884"/>
                </a:lnTo>
                <a:lnTo>
                  <a:pt x="275653" y="96723"/>
                </a:lnTo>
                <a:lnTo>
                  <a:pt x="293640" y="108732"/>
                </a:lnTo>
                <a:lnTo>
                  <a:pt x="315595" y="113131"/>
                </a:lnTo>
                <a:lnTo>
                  <a:pt x="337549" y="108732"/>
                </a:lnTo>
                <a:lnTo>
                  <a:pt x="355536" y="96723"/>
                </a:lnTo>
                <a:lnTo>
                  <a:pt x="367694" y="78884"/>
                </a:lnTo>
                <a:lnTo>
                  <a:pt x="372160" y="56997"/>
                </a:lnTo>
                <a:lnTo>
                  <a:pt x="372160" y="56133"/>
                </a:lnTo>
                <a:lnTo>
                  <a:pt x="367512" y="34247"/>
                </a:lnTo>
                <a:lnTo>
                  <a:pt x="355050" y="16408"/>
                </a:lnTo>
                <a:lnTo>
                  <a:pt x="337002" y="4398"/>
                </a:lnTo>
                <a:lnTo>
                  <a:pt x="315595" y="0"/>
                </a:lnTo>
                <a:close/>
              </a:path>
              <a:path w="8402320" h="113664">
                <a:moveTo>
                  <a:pt x="574636" y="0"/>
                </a:moveTo>
                <a:lnTo>
                  <a:pt x="553046" y="4398"/>
                </a:lnTo>
                <a:lnTo>
                  <a:pt x="535019" y="16408"/>
                </a:lnTo>
                <a:lnTo>
                  <a:pt x="522658" y="34247"/>
                </a:lnTo>
                <a:lnTo>
                  <a:pt x="518071" y="56133"/>
                </a:lnTo>
                <a:lnTo>
                  <a:pt x="518071" y="56997"/>
                </a:lnTo>
                <a:lnTo>
                  <a:pt x="522537" y="78884"/>
                </a:lnTo>
                <a:lnTo>
                  <a:pt x="534695" y="96723"/>
                </a:lnTo>
                <a:lnTo>
                  <a:pt x="552682" y="108732"/>
                </a:lnTo>
                <a:lnTo>
                  <a:pt x="574636" y="113131"/>
                </a:lnTo>
                <a:lnTo>
                  <a:pt x="596591" y="108732"/>
                </a:lnTo>
                <a:lnTo>
                  <a:pt x="614578" y="96723"/>
                </a:lnTo>
                <a:lnTo>
                  <a:pt x="626736" y="78884"/>
                </a:lnTo>
                <a:lnTo>
                  <a:pt x="631202" y="56997"/>
                </a:lnTo>
                <a:lnTo>
                  <a:pt x="631202" y="56133"/>
                </a:lnTo>
                <a:lnTo>
                  <a:pt x="626554" y="34247"/>
                </a:lnTo>
                <a:lnTo>
                  <a:pt x="614092" y="16408"/>
                </a:lnTo>
                <a:lnTo>
                  <a:pt x="596044" y="4398"/>
                </a:lnTo>
                <a:lnTo>
                  <a:pt x="574636" y="0"/>
                </a:lnTo>
                <a:close/>
              </a:path>
              <a:path w="8402320" h="113664">
                <a:moveTo>
                  <a:pt x="833666" y="0"/>
                </a:moveTo>
                <a:lnTo>
                  <a:pt x="812076" y="4398"/>
                </a:lnTo>
                <a:lnTo>
                  <a:pt x="794048" y="16408"/>
                </a:lnTo>
                <a:lnTo>
                  <a:pt x="781688" y="34247"/>
                </a:lnTo>
                <a:lnTo>
                  <a:pt x="777100" y="56133"/>
                </a:lnTo>
                <a:lnTo>
                  <a:pt x="777100" y="56997"/>
                </a:lnTo>
                <a:lnTo>
                  <a:pt x="781566" y="78884"/>
                </a:lnTo>
                <a:lnTo>
                  <a:pt x="793724" y="96723"/>
                </a:lnTo>
                <a:lnTo>
                  <a:pt x="811711" y="108732"/>
                </a:lnTo>
                <a:lnTo>
                  <a:pt x="833666" y="113131"/>
                </a:lnTo>
                <a:lnTo>
                  <a:pt x="855620" y="108732"/>
                </a:lnTo>
                <a:lnTo>
                  <a:pt x="873607" y="96723"/>
                </a:lnTo>
                <a:lnTo>
                  <a:pt x="885765" y="78884"/>
                </a:lnTo>
                <a:lnTo>
                  <a:pt x="890231" y="56997"/>
                </a:lnTo>
                <a:lnTo>
                  <a:pt x="890231" y="56133"/>
                </a:lnTo>
                <a:lnTo>
                  <a:pt x="885583" y="34247"/>
                </a:lnTo>
                <a:lnTo>
                  <a:pt x="873121" y="16408"/>
                </a:lnTo>
                <a:lnTo>
                  <a:pt x="855073" y="4398"/>
                </a:lnTo>
                <a:lnTo>
                  <a:pt x="833666" y="0"/>
                </a:lnTo>
                <a:close/>
              </a:path>
              <a:path w="8402320" h="113664">
                <a:moveTo>
                  <a:pt x="1092708" y="0"/>
                </a:moveTo>
                <a:lnTo>
                  <a:pt x="1071118" y="4398"/>
                </a:lnTo>
                <a:lnTo>
                  <a:pt x="1053090" y="16408"/>
                </a:lnTo>
                <a:lnTo>
                  <a:pt x="1040730" y="34247"/>
                </a:lnTo>
                <a:lnTo>
                  <a:pt x="1036142" y="56133"/>
                </a:lnTo>
                <a:lnTo>
                  <a:pt x="1036142" y="56997"/>
                </a:lnTo>
                <a:lnTo>
                  <a:pt x="1040608" y="78884"/>
                </a:lnTo>
                <a:lnTo>
                  <a:pt x="1052766" y="96723"/>
                </a:lnTo>
                <a:lnTo>
                  <a:pt x="1070753" y="108732"/>
                </a:lnTo>
                <a:lnTo>
                  <a:pt x="1092708" y="113131"/>
                </a:lnTo>
                <a:lnTo>
                  <a:pt x="1114662" y="108732"/>
                </a:lnTo>
                <a:lnTo>
                  <a:pt x="1132649" y="96723"/>
                </a:lnTo>
                <a:lnTo>
                  <a:pt x="1144807" y="78884"/>
                </a:lnTo>
                <a:lnTo>
                  <a:pt x="1149273" y="56997"/>
                </a:lnTo>
                <a:lnTo>
                  <a:pt x="1149273" y="56133"/>
                </a:lnTo>
                <a:lnTo>
                  <a:pt x="1144625" y="34247"/>
                </a:lnTo>
                <a:lnTo>
                  <a:pt x="1132163" y="16408"/>
                </a:lnTo>
                <a:lnTo>
                  <a:pt x="1114115" y="4398"/>
                </a:lnTo>
                <a:lnTo>
                  <a:pt x="1092708" y="0"/>
                </a:lnTo>
                <a:close/>
              </a:path>
              <a:path w="8402320" h="113664">
                <a:moveTo>
                  <a:pt x="1351737" y="0"/>
                </a:moveTo>
                <a:lnTo>
                  <a:pt x="1330147" y="4398"/>
                </a:lnTo>
                <a:lnTo>
                  <a:pt x="1312119" y="16408"/>
                </a:lnTo>
                <a:lnTo>
                  <a:pt x="1299759" y="34247"/>
                </a:lnTo>
                <a:lnTo>
                  <a:pt x="1295171" y="56133"/>
                </a:lnTo>
                <a:lnTo>
                  <a:pt x="1295171" y="56997"/>
                </a:lnTo>
                <a:lnTo>
                  <a:pt x="1299637" y="78884"/>
                </a:lnTo>
                <a:lnTo>
                  <a:pt x="1311795" y="96723"/>
                </a:lnTo>
                <a:lnTo>
                  <a:pt x="1329782" y="108732"/>
                </a:lnTo>
                <a:lnTo>
                  <a:pt x="1351737" y="113131"/>
                </a:lnTo>
                <a:lnTo>
                  <a:pt x="1373691" y="108732"/>
                </a:lnTo>
                <a:lnTo>
                  <a:pt x="1391678" y="96723"/>
                </a:lnTo>
                <a:lnTo>
                  <a:pt x="1403836" y="78884"/>
                </a:lnTo>
                <a:lnTo>
                  <a:pt x="1408303" y="56997"/>
                </a:lnTo>
                <a:lnTo>
                  <a:pt x="1408303" y="56133"/>
                </a:lnTo>
                <a:lnTo>
                  <a:pt x="1403654" y="34247"/>
                </a:lnTo>
                <a:lnTo>
                  <a:pt x="1391192" y="16408"/>
                </a:lnTo>
                <a:lnTo>
                  <a:pt x="1373145" y="4398"/>
                </a:lnTo>
                <a:lnTo>
                  <a:pt x="1351737" y="0"/>
                </a:lnTo>
                <a:close/>
              </a:path>
              <a:path w="8402320" h="113664">
                <a:moveTo>
                  <a:pt x="1610779" y="0"/>
                </a:moveTo>
                <a:lnTo>
                  <a:pt x="1589189" y="4398"/>
                </a:lnTo>
                <a:lnTo>
                  <a:pt x="1571161" y="16408"/>
                </a:lnTo>
                <a:lnTo>
                  <a:pt x="1558801" y="34247"/>
                </a:lnTo>
                <a:lnTo>
                  <a:pt x="1554213" y="56133"/>
                </a:lnTo>
                <a:lnTo>
                  <a:pt x="1554213" y="56997"/>
                </a:lnTo>
                <a:lnTo>
                  <a:pt x="1558679" y="78884"/>
                </a:lnTo>
                <a:lnTo>
                  <a:pt x="1570837" y="96723"/>
                </a:lnTo>
                <a:lnTo>
                  <a:pt x="1588824" y="108732"/>
                </a:lnTo>
                <a:lnTo>
                  <a:pt x="1610779" y="113131"/>
                </a:lnTo>
                <a:lnTo>
                  <a:pt x="1632733" y="108732"/>
                </a:lnTo>
                <a:lnTo>
                  <a:pt x="1650720" y="96723"/>
                </a:lnTo>
                <a:lnTo>
                  <a:pt x="1662878" y="78884"/>
                </a:lnTo>
                <a:lnTo>
                  <a:pt x="1667344" y="56997"/>
                </a:lnTo>
                <a:lnTo>
                  <a:pt x="1667344" y="56133"/>
                </a:lnTo>
                <a:lnTo>
                  <a:pt x="1662696" y="34247"/>
                </a:lnTo>
                <a:lnTo>
                  <a:pt x="1650234" y="16408"/>
                </a:lnTo>
                <a:lnTo>
                  <a:pt x="1632186" y="4398"/>
                </a:lnTo>
                <a:lnTo>
                  <a:pt x="1610779" y="0"/>
                </a:lnTo>
                <a:close/>
              </a:path>
              <a:path w="8402320" h="113664">
                <a:moveTo>
                  <a:pt x="1869808" y="0"/>
                </a:moveTo>
                <a:lnTo>
                  <a:pt x="1848218" y="4398"/>
                </a:lnTo>
                <a:lnTo>
                  <a:pt x="1830190" y="16408"/>
                </a:lnTo>
                <a:lnTo>
                  <a:pt x="1817830" y="34247"/>
                </a:lnTo>
                <a:lnTo>
                  <a:pt x="1813242" y="56133"/>
                </a:lnTo>
                <a:lnTo>
                  <a:pt x="1813242" y="56997"/>
                </a:lnTo>
                <a:lnTo>
                  <a:pt x="1817708" y="78884"/>
                </a:lnTo>
                <a:lnTo>
                  <a:pt x="1829866" y="96723"/>
                </a:lnTo>
                <a:lnTo>
                  <a:pt x="1847853" y="108732"/>
                </a:lnTo>
                <a:lnTo>
                  <a:pt x="1869808" y="113131"/>
                </a:lnTo>
                <a:lnTo>
                  <a:pt x="1891762" y="108732"/>
                </a:lnTo>
                <a:lnTo>
                  <a:pt x="1909749" y="96723"/>
                </a:lnTo>
                <a:lnTo>
                  <a:pt x="1921907" y="78884"/>
                </a:lnTo>
                <a:lnTo>
                  <a:pt x="1926374" y="56997"/>
                </a:lnTo>
                <a:lnTo>
                  <a:pt x="1926374" y="56133"/>
                </a:lnTo>
                <a:lnTo>
                  <a:pt x="1921725" y="34247"/>
                </a:lnTo>
                <a:lnTo>
                  <a:pt x="1909264" y="16408"/>
                </a:lnTo>
                <a:lnTo>
                  <a:pt x="1891216" y="4398"/>
                </a:lnTo>
                <a:lnTo>
                  <a:pt x="1869808" y="0"/>
                </a:lnTo>
                <a:close/>
              </a:path>
              <a:path w="8402320" h="113664">
                <a:moveTo>
                  <a:pt x="2128850" y="0"/>
                </a:moveTo>
                <a:lnTo>
                  <a:pt x="2107260" y="4398"/>
                </a:lnTo>
                <a:lnTo>
                  <a:pt x="2089232" y="16408"/>
                </a:lnTo>
                <a:lnTo>
                  <a:pt x="2076872" y="34247"/>
                </a:lnTo>
                <a:lnTo>
                  <a:pt x="2072284" y="56133"/>
                </a:lnTo>
                <a:lnTo>
                  <a:pt x="2072284" y="56997"/>
                </a:lnTo>
                <a:lnTo>
                  <a:pt x="2076750" y="78884"/>
                </a:lnTo>
                <a:lnTo>
                  <a:pt x="2088908" y="96723"/>
                </a:lnTo>
                <a:lnTo>
                  <a:pt x="2106895" y="108732"/>
                </a:lnTo>
                <a:lnTo>
                  <a:pt x="2128850" y="113131"/>
                </a:lnTo>
                <a:lnTo>
                  <a:pt x="2150804" y="108732"/>
                </a:lnTo>
                <a:lnTo>
                  <a:pt x="2168791" y="96723"/>
                </a:lnTo>
                <a:lnTo>
                  <a:pt x="2180949" y="78884"/>
                </a:lnTo>
                <a:lnTo>
                  <a:pt x="2185416" y="56997"/>
                </a:lnTo>
                <a:lnTo>
                  <a:pt x="2185416" y="56133"/>
                </a:lnTo>
                <a:lnTo>
                  <a:pt x="2180767" y="34247"/>
                </a:lnTo>
                <a:lnTo>
                  <a:pt x="2168305" y="16408"/>
                </a:lnTo>
                <a:lnTo>
                  <a:pt x="2150258" y="4398"/>
                </a:lnTo>
                <a:lnTo>
                  <a:pt x="2128850" y="0"/>
                </a:lnTo>
                <a:close/>
              </a:path>
              <a:path w="8402320" h="113664">
                <a:moveTo>
                  <a:pt x="2387879" y="0"/>
                </a:moveTo>
                <a:lnTo>
                  <a:pt x="2366289" y="4398"/>
                </a:lnTo>
                <a:lnTo>
                  <a:pt x="2348261" y="16408"/>
                </a:lnTo>
                <a:lnTo>
                  <a:pt x="2335901" y="34247"/>
                </a:lnTo>
                <a:lnTo>
                  <a:pt x="2331313" y="56133"/>
                </a:lnTo>
                <a:lnTo>
                  <a:pt x="2331313" y="56997"/>
                </a:lnTo>
                <a:lnTo>
                  <a:pt x="2335780" y="78884"/>
                </a:lnTo>
                <a:lnTo>
                  <a:pt x="2347937" y="96723"/>
                </a:lnTo>
                <a:lnTo>
                  <a:pt x="2365925" y="108732"/>
                </a:lnTo>
                <a:lnTo>
                  <a:pt x="2387879" y="113131"/>
                </a:lnTo>
                <a:lnTo>
                  <a:pt x="2409833" y="108732"/>
                </a:lnTo>
                <a:lnTo>
                  <a:pt x="2427820" y="96723"/>
                </a:lnTo>
                <a:lnTo>
                  <a:pt x="2439978" y="78884"/>
                </a:lnTo>
                <a:lnTo>
                  <a:pt x="2444445" y="56997"/>
                </a:lnTo>
                <a:lnTo>
                  <a:pt x="2444445" y="56133"/>
                </a:lnTo>
                <a:lnTo>
                  <a:pt x="2439796" y="34247"/>
                </a:lnTo>
                <a:lnTo>
                  <a:pt x="2427335" y="16408"/>
                </a:lnTo>
                <a:lnTo>
                  <a:pt x="2409287" y="4398"/>
                </a:lnTo>
                <a:lnTo>
                  <a:pt x="2387879" y="0"/>
                </a:lnTo>
                <a:close/>
              </a:path>
              <a:path w="8402320" h="113664">
                <a:moveTo>
                  <a:pt x="2646921" y="0"/>
                </a:moveTo>
                <a:lnTo>
                  <a:pt x="2625331" y="4398"/>
                </a:lnTo>
                <a:lnTo>
                  <a:pt x="2607303" y="16408"/>
                </a:lnTo>
                <a:lnTo>
                  <a:pt x="2594943" y="34247"/>
                </a:lnTo>
                <a:lnTo>
                  <a:pt x="2590355" y="56133"/>
                </a:lnTo>
                <a:lnTo>
                  <a:pt x="2590355" y="56997"/>
                </a:lnTo>
                <a:lnTo>
                  <a:pt x="2594821" y="78884"/>
                </a:lnTo>
                <a:lnTo>
                  <a:pt x="2606979" y="96723"/>
                </a:lnTo>
                <a:lnTo>
                  <a:pt x="2624966" y="108732"/>
                </a:lnTo>
                <a:lnTo>
                  <a:pt x="2646921" y="113131"/>
                </a:lnTo>
                <a:lnTo>
                  <a:pt x="2668875" y="108732"/>
                </a:lnTo>
                <a:lnTo>
                  <a:pt x="2686862" y="96723"/>
                </a:lnTo>
                <a:lnTo>
                  <a:pt x="2699020" y="78884"/>
                </a:lnTo>
                <a:lnTo>
                  <a:pt x="2703487" y="56997"/>
                </a:lnTo>
                <a:lnTo>
                  <a:pt x="2703487" y="56133"/>
                </a:lnTo>
                <a:lnTo>
                  <a:pt x="2698838" y="34247"/>
                </a:lnTo>
                <a:lnTo>
                  <a:pt x="2686377" y="16408"/>
                </a:lnTo>
                <a:lnTo>
                  <a:pt x="2668329" y="4398"/>
                </a:lnTo>
                <a:lnTo>
                  <a:pt x="2646921" y="0"/>
                </a:lnTo>
                <a:close/>
              </a:path>
              <a:path w="8402320" h="113664">
                <a:moveTo>
                  <a:pt x="2905950" y="0"/>
                </a:moveTo>
                <a:lnTo>
                  <a:pt x="2884360" y="4398"/>
                </a:lnTo>
                <a:lnTo>
                  <a:pt x="2866332" y="16408"/>
                </a:lnTo>
                <a:lnTo>
                  <a:pt x="2853972" y="34247"/>
                </a:lnTo>
                <a:lnTo>
                  <a:pt x="2849384" y="56133"/>
                </a:lnTo>
                <a:lnTo>
                  <a:pt x="2849384" y="56997"/>
                </a:lnTo>
                <a:lnTo>
                  <a:pt x="2853851" y="78884"/>
                </a:lnTo>
                <a:lnTo>
                  <a:pt x="2866009" y="96723"/>
                </a:lnTo>
                <a:lnTo>
                  <a:pt x="2883996" y="108732"/>
                </a:lnTo>
                <a:lnTo>
                  <a:pt x="2905950" y="113131"/>
                </a:lnTo>
                <a:lnTo>
                  <a:pt x="2927904" y="108732"/>
                </a:lnTo>
                <a:lnTo>
                  <a:pt x="2945892" y="96723"/>
                </a:lnTo>
                <a:lnTo>
                  <a:pt x="2958049" y="78884"/>
                </a:lnTo>
                <a:lnTo>
                  <a:pt x="2962516" y="56997"/>
                </a:lnTo>
                <a:lnTo>
                  <a:pt x="2962516" y="56133"/>
                </a:lnTo>
                <a:lnTo>
                  <a:pt x="2957867" y="34247"/>
                </a:lnTo>
                <a:lnTo>
                  <a:pt x="2945406" y="16408"/>
                </a:lnTo>
                <a:lnTo>
                  <a:pt x="2927358" y="4398"/>
                </a:lnTo>
                <a:lnTo>
                  <a:pt x="2905950" y="0"/>
                </a:lnTo>
                <a:close/>
              </a:path>
              <a:path w="8402320" h="113664">
                <a:moveTo>
                  <a:pt x="3164992" y="0"/>
                </a:moveTo>
                <a:lnTo>
                  <a:pt x="3143402" y="4398"/>
                </a:lnTo>
                <a:lnTo>
                  <a:pt x="3125374" y="16408"/>
                </a:lnTo>
                <a:lnTo>
                  <a:pt x="3113014" y="34247"/>
                </a:lnTo>
                <a:lnTo>
                  <a:pt x="3108426" y="56133"/>
                </a:lnTo>
                <a:lnTo>
                  <a:pt x="3108426" y="56997"/>
                </a:lnTo>
                <a:lnTo>
                  <a:pt x="3112893" y="78884"/>
                </a:lnTo>
                <a:lnTo>
                  <a:pt x="3125050" y="96723"/>
                </a:lnTo>
                <a:lnTo>
                  <a:pt x="3143038" y="108732"/>
                </a:lnTo>
                <a:lnTo>
                  <a:pt x="3164992" y="113131"/>
                </a:lnTo>
                <a:lnTo>
                  <a:pt x="3186946" y="108732"/>
                </a:lnTo>
                <a:lnTo>
                  <a:pt x="3204933" y="96723"/>
                </a:lnTo>
                <a:lnTo>
                  <a:pt x="3217091" y="78884"/>
                </a:lnTo>
                <a:lnTo>
                  <a:pt x="3221558" y="56997"/>
                </a:lnTo>
                <a:lnTo>
                  <a:pt x="3221558" y="56133"/>
                </a:lnTo>
                <a:lnTo>
                  <a:pt x="3216909" y="34247"/>
                </a:lnTo>
                <a:lnTo>
                  <a:pt x="3204448" y="16408"/>
                </a:lnTo>
                <a:lnTo>
                  <a:pt x="3186400" y="4398"/>
                </a:lnTo>
                <a:lnTo>
                  <a:pt x="3164992" y="0"/>
                </a:lnTo>
                <a:close/>
              </a:path>
              <a:path w="8402320" h="113664">
                <a:moveTo>
                  <a:pt x="3424021" y="0"/>
                </a:moveTo>
                <a:lnTo>
                  <a:pt x="3402431" y="4398"/>
                </a:lnTo>
                <a:lnTo>
                  <a:pt x="3384403" y="16408"/>
                </a:lnTo>
                <a:lnTo>
                  <a:pt x="3372043" y="34247"/>
                </a:lnTo>
                <a:lnTo>
                  <a:pt x="3367455" y="56133"/>
                </a:lnTo>
                <a:lnTo>
                  <a:pt x="3367455" y="56997"/>
                </a:lnTo>
                <a:lnTo>
                  <a:pt x="3371922" y="78884"/>
                </a:lnTo>
                <a:lnTo>
                  <a:pt x="3384080" y="96723"/>
                </a:lnTo>
                <a:lnTo>
                  <a:pt x="3402067" y="108732"/>
                </a:lnTo>
                <a:lnTo>
                  <a:pt x="3424021" y="113131"/>
                </a:lnTo>
                <a:lnTo>
                  <a:pt x="3445975" y="108732"/>
                </a:lnTo>
                <a:lnTo>
                  <a:pt x="3463963" y="96723"/>
                </a:lnTo>
                <a:lnTo>
                  <a:pt x="3476120" y="78884"/>
                </a:lnTo>
                <a:lnTo>
                  <a:pt x="3480587" y="56997"/>
                </a:lnTo>
                <a:lnTo>
                  <a:pt x="3480587" y="56133"/>
                </a:lnTo>
                <a:lnTo>
                  <a:pt x="3475938" y="34247"/>
                </a:lnTo>
                <a:lnTo>
                  <a:pt x="3463477" y="16408"/>
                </a:lnTo>
                <a:lnTo>
                  <a:pt x="3445429" y="4398"/>
                </a:lnTo>
                <a:lnTo>
                  <a:pt x="3424021" y="0"/>
                </a:lnTo>
                <a:close/>
              </a:path>
              <a:path w="8402320" h="113664">
                <a:moveTo>
                  <a:pt x="3683063" y="0"/>
                </a:moveTo>
                <a:lnTo>
                  <a:pt x="3661473" y="4398"/>
                </a:lnTo>
                <a:lnTo>
                  <a:pt x="3643445" y="16408"/>
                </a:lnTo>
                <a:lnTo>
                  <a:pt x="3631085" y="34247"/>
                </a:lnTo>
                <a:lnTo>
                  <a:pt x="3626497" y="56133"/>
                </a:lnTo>
                <a:lnTo>
                  <a:pt x="3626497" y="56997"/>
                </a:lnTo>
                <a:lnTo>
                  <a:pt x="3630964" y="78884"/>
                </a:lnTo>
                <a:lnTo>
                  <a:pt x="3643122" y="96723"/>
                </a:lnTo>
                <a:lnTo>
                  <a:pt x="3661109" y="108732"/>
                </a:lnTo>
                <a:lnTo>
                  <a:pt x="3683063" y="113131"/>
                </a:lnTo>
                <a:lnTo>
                  <a:pt x="3705017" y="108732"/>
                </a:lnTo>
                <a:lnTo>
                  <a:pt x="3723005" y="96723"/>
                </a:lnTo>
                <a:lnTo>
                  <a:pt x="3735162" y="78884"/>
                </a:lnTo>
                <a:lnTo>
                  <a:pt x="3739629" y="56997"/>
                </a:lnTo>
                <a:lnTo>
                  <a:pt x="3739629" y="56133"/>
                </a:lnTo>
                <a:lnTo>
                  <a:pt x="3734980" y="34247"/>
                </a:lnTo>
                <a:lnTo>
                  <a:pt x="3722519" y="16408"/>
                </a:lnTo>
                <a:lnTo>
                  <a:pt x="3704471" y="4398"/>
                </a:lnTo>
                <a:lnTo>
                  <a:pt x="3683063" y="0"/>
                </a:lnTo>
                <a:close/>
              </a:path>
              <a:path w="8402320" h="113664">
                <a:moveTo>
                  <a:pt x="3942092" y="0"/>
                </a:moveTo>
                <a:lnTo>
                  <a:pt x="3920502" y="4398"/>
                </a:lnTo>
                <a:lnTo>
                  <a:pt x="3902475" y="16408"/>
                </a:lnTo>
                <a:lnTo>
                  <a:pt x="3890114" y="34247"/>
                </a:lnTo>
                <a:lnTo>
                  <a:pt x="3885526" y="56133"/>
                </a:lnTo>
                <a:lnTo>
                  <a:pt x="3885526" y="56997"/>
                </a:lnTo>
                <a:lnTo>
                  <a:pt x="3889993" y="78884"/>
                </a:lnTo>
                <a:lnTo>
                  <a:pt x="3902151" y="96723"/>
                </a:lnTo>
                <a:lnTo>
                  <a:pt x="3920138" y="108732"/>
                </a:lnTo>
                <a:lnTo>
                  <a:pt x="3942092" y="113131"/>
                </a:lnTo>
                <a:lnTo>
                  <a:pt x="3964047" y="108732"/>
                </a:lnTo>
                <a:lnTo>
                  <a:pt x="3982034" y="96723"/>
                </a:lnTo>
                <a:lnTo>
                  <a:pt x="3994192" y="78884"/>
                </a:lnTo>
                <a:lnTo>
                  <a:pt x="3998658" y="56997"/>
                </a:lnTo>
                <a:lnTo>
                  <a:pt x="3998658" y="56133"/>
                </a:lnTo>
                <a:lnTo>
                  <a:pt x="3994009" y="34247"/>
                </a:lnTo>
                <a:lnTo>
                  <a:pt x="3981548" y="16408"/>
                </a:lnTo>
                <a:lnTo>
                  <a:pt x="3963500" y="4398"/>
                </a:lnTo>
                <a:lnTo>
                  <a:pt x="3942092" y="0"/>
                </a:lnTo>
                <a:close/>
              </a:path>
              <a:path w="8402320" h="113664">
                <a:moveTo>
                  <a:pt x="4201134" y="0"/>
                </a:moveTo>
                <a:lnTo>
                  <a:pt x="4179544" y="4398"/>
                </a:lnTo>
                <a:lnTo>
                  <a:pt x="4161516" y="16408"/>
                </a:lnTo>
                <a:lnTo>
                  <a:pt x="4149156" y="34247"/>
                </a:lnTo>
                <a:lnTo>
                  <a:pt x="4144568" y="56133"/>
                </a:lnTo>
                <a:lnTo>
                  <a:pt x="4144568" y="56997"/>
                </a:lnTo>
                <a:lnTo>
                  <a:pt x="4149035" y="78884"/>
                </a:lnTo>
                <a:lnTo>
                  <a:pt x="4161193" y="96723"/>
                </a:lnTo>
                <a:lnTo>
                  <a:pt x="4179180" y="108732"/>
                </a:lnTo>
                <a:lnTo>
                  <a:pt x="4201134" y="113131"/>
                </a:lnTo>
                <a:lnTo>
                  <a:pt x="4223088" y="108732"/>
                </a:lnTo>
                <a:lnTo>
                  <a:pt x="4241076" y="96723"/>
                </a:lnTo>
                <a:lnTo>
                  <a:pt x="4253233" y="78884"/>
                </a:lnTo>
                <a:lnTo>
                  <a:pt x="4257700" y="56997"/>
                </a:lnTo>
                <a:lnTo>
                  <a:pt x="4257700" y="56133"/>
                </a:lnTo>
                <a:lnTo>
                  <a:pt x="4253051" y="34247"/>
                </a:lnTo>
                <a:lnTo>
                  <a:pt x="4240590" y="16408"/>
                </a:lnTo>
                <a:lnTo>
                  <a:pt x="4222542" y="4398"/>
                </a:lnTo>
                <a:lnTo>
                  <a:pt x="4201134" y="0"/>
                </a:lnTo>
                <a:close/>
              </a:path>
              <a:path w="8402320" h="113664">
                <a:moveTo>
                  <a:pt x="4460163" y="0"/>
                </a:moveTo>
                <a:lnTo>
                  <a:pt x="4438573" y="4398"/>
                </a:lnTo>
                <a:lnTo>
                  <a:pt x="4420546" y="16408"/>
                </a:lnTo>
                <a:lnTo>
                  <a:pt x="4408185" y="34247"/>
                </a:lnTo>
                <a:lnTo>
                  <a:pt x="4403598" y="56133"/>
                </a:lnTo>
                <a:lnTo>
                  <a:pt x="4403598" y="56997"/>
                </a:lnTo>
                <a:lnTo>
                  <a:pt x="4408064" y="78884"/>
                </a:lnTo>
                <a:lnTo>
                  <a:pt x="4420222" y="96723"/>
                </a:lnTo>
                <a:lnTo>
                  <a:pt x="4438209" y="108732"/>
                </a:lnTo>
                <a:lnTo>
                  <a:pt x="4460163" y="113131"/>
                </a:lnTo>
                <a:lnTo>
                  <a:pt x="4482118" y="108732"/>
                </a:lnTo>
                <a:lnTo>
                  <a:pt x="4500105" y="96723"/>
                </a:lnTo>
                <a:lnTo>
                  <a:pt x="4512263" y="78884"/>
                </a:lnTo>
                <a:lnTo>
                  <a:pt x="4516729" y="56997"/>
                </a:lnTo>
                <a:lnTo>
                  <a:pt x="4516729" y="56133"/>
                </a:lnTo>
                <a:lnTo>
                  <a:pt x="4512081" y="34247"/>
                </a:lnTo>
                <a:lnTo>
                  <a:pt x="4499619" y="16408"/>
                </a:lnTo>
                <a:lnTo>
                  <a:pt x="4481571" y="4398"/>
                </a:lnTo>
                <a:lnTo>
                  <a:pt x="4460163" y="0"/>
                </a:lnTo>
                <a:close/>
              </a:path>
              <a:path w="8402320" h="113664">
                <a:moveTo>
                  <a:pt x="4719205" y="0"/>
                </a:moveTo>
                <a:lnTo>
                  <a:pt x="4697615" y="4398"/>
                </a:lnTo>
                <a:lnTo>
                  <a:pt x="4679588" y="16408"/>
                </a:lnTo>
                <a:lnTo>
                  <a:pt x="4667227" y="34247"/>
                </a:lnTo>
                <a:lnTo>
                  <a:pt x="4662639" y="56133"/>
                </a:lnTo>
                <a:lnTo>
                  <a:pt x="4662639" y="56997"/>
                </a:lnTo>
                <a:lnTo>
                  <a:pt x="4667106" y="78884"/>
                </a:lnTo>
                <a:lnTo>
                  <a:pt x="4679264" y="96723"/>
                </a:lnTo>
                <a:lnTo>
                  <a:pt x="4697251" y="108732"/>
                </a:lnTo>
                <a:lnTo>
                  <a:pt x="4719205" y="113131"/>
                </a:lnTo>
                <a:lnTo>
                  <a:pt x="4741160" y="108732"/>
                </a:lnTo>
                <a:lnTo>
                  <a:pt x="4759147" y="96723"/>
                </a:lnTo>
                <a:lnTo>
                  <a:pt x="4771305" y="78884"/>
                </a:lnTo>
                <a:lnTo>
                  <a:pt x="4775771" y="56997"/>
                </a:lnTo>
                <a:lnTo>
                  <a:pt x="4775771" y="56133"/>
                </a:lnTo>
                <a:lnTo>
                  <a:pt x="4771122" y="34247"/>
                </a:lnTo>
                <a:lnTo>
                  <a:pt x="4758661" y="16408"/>
                </a:lnTo>
                <a:lnTo>
                  <a:pt x="4740613" y="4398"/>
                </a:lnTo>
                <a:lnTo>
                  <a:pt x="4719205" y="0"/>
                </a:lnTo>
                <a:close/>
              </a:path>
              <a:path w="8402320" h="113664">
                <a:moveTo>
                  <a:pt x="4978234" y="0"/>
                </a:moveTo>
                <a:lnTo>
                  <a:pt x="4956644" y="4398"/>
                </a:lnTo>
                <a:lnTo>
                  <a:pt x="4938617" y="16408"/>
                </a:lnTo>
                <a:lnTo>
                  <a:pt x="4926256" y="34247"/>
                </a:lnTo>
                <a:lnTo>
                  <a:pt x="4921669" y="56133"/>
                </a:lnTo>
                <a:lnTo>
                  <a:pt x="4921669" y="56997"/>
                </a:lnTo>
                <a:lnTo>
                  <a:pt x="4926135" y="78884"/>
                </a:lnTo>
                <a:lnTo>
                  <a:pt x="4938293" y="96723"/>
                </a:lnTo>
                <a:lnTo>
                  <a:pt x="4956280" y="108732"/>
                </a:lnTo>
                <a:lnTo>
                  <a:pt x="4978234" y="113131"/>
                </a:lnTo>
                <a:lnTo>
                  <a:pt x="5000189" y="108732"/>
                </a:lnTo>
                <a:lnTo>
                  <a:pt x="5018176" y="96723"/>
                </a:lnTo>
                <a:lnTo>
                  <a:pt x="5030334" y="78884"/>
                </a:lnTo>
                <a:lnTo>
                  <a:pt x="5034800" y="56997"/>
                </a:lnTo>
                <a:lnTo>
                  <a:pt x="5034800" y="56133"/>
                </a:lnTo>
                <a:lnTo>
                  <a:pt x="5030152" y="34247"/>
                </a:lnTo>
                <a:lnTo>
                  <a:pt x="5017690" y="16408"/>
                </a:lnTo>
                <a:lnTo>
                  <a:pt x="4999642" y="4398"/>
                </a:lnTo>
                <a:lnTo>
                  <a:pt x="4978234" y="0"/>
                </a:lnTo>
                <a:close/>
              </a:path>
              <a:path w="8402320" h="113664">
                <a:moveTo>
                  <a:pt x="5237276" y="0"/>
                </a:moveTo>
                <a:lnTo>
                  <a:pt x="5215686" y="4398"/>
                </a:lnTo>
                <a:lnTo>
                  <a:pt x="5197659" y="16408"/>
                </a:lnTo>
                <a:lnTo>
                  <a:pt x="5185298" y="34247"/>
                </a:lnTo>
                <a:lnTo>
                  <a:pt x="5180711" y="56133"/>
                </a:lnTo>
                <a:lnTo>
                  <a:pt x="5180711" y="56997"/>
                </a:lnTo>
                <a:lnTo>
                  <a:pt x="5185177" y="78884"/>
                </a:lnTo>
                <a:lnTo>
                  <a:pt x="5197335" y="96723"/>
                </a:lnTo>
                <a:lnTo>
                  <a:pt x="5215322" y="108732"/>
                </a:lnTo>
                <a:lnTo>
                  <a:pt x="5237276" y="113131"/>
                </a:lnTo>
                <a:lnTo>
                  <a:pt x="5259231" y="108732"/>
                </a:lnTo>
                <a:lnTo>
                  <a:pt x="5277218" y="96723"/>
                </a:lnTo>
                <a:lnTo>
                  <a:pt x="5289376" y="78884"/>
                </a:lnTo>
                <a:lnTo>
                  <a:pt x="5293842" y="56997"/>
                </a:lnTo>
                <a:lnTo>
                  <a:pt x="5293842" y="56133"/>
                </a:lnTo>
                <a:lnTo>
                  <a:pt x="5289194" y="34247"/>
                </a:lnTo>
                <a:lnTo>
                  <a:pt x="5276732" y="16408"/>
                </a:lnTo>
                <a:lnTo>
                  <a:pt x="5258684" y="4398"/>
                </a:lnTo>
                <a:lnTo>
                  <a:pt x="5237276" y="0"/>
                </a:lnTo>
                <a:close/>
              </a:path>
              <a:path w="8402320" h="113664">
                <a:moveTo>
                  <a:pt x="5496306" y="0"/>
                </a:moveTo>
                <a:lnTo>
                  <a:pt x="5474716" y="4398"/>
                </a:lnTo>
                <a:lnTo>
                  <a:pt x="5456688" y="16408"/>
                </a:lnTo>
                <a:lnTo>
                  <a:pt x="5444328" y="34247"/>
                </a:lnTo>
                <a:lnTo>
                  <a:pt x="5439740" y="56133"/>
                </a:lnTo>
                <a:lnTo>
                  <a:pt x="5439740" y="56997"/>
                </a:lnTo>
                <a:lnTo>
                  <a:pt x="5444206" y="78884"/>
                </a:lnTo>
                <a:lnTo>
                  <a:pt x="5456364" y="96723"/>
                </a:lnTo>
                <a:lnTo>
                  <a:pt x="5474351" y="108732"/>
                </a:lnTo>
                <a:lnTo>
                  <a:pt x="5496306" y="113131"/>
                </a:lnTo>
                <a:lnTo>
                  <a:pt x="5518260" y="108732"/>
                </a:lnTo>
                <a:lnTo>
                  <a:pt x="5536247" y="96723"/>
                </a:lnTo>
                <a:lnTo>
                  <a:pt x="5548405" y="78884"/>
                </a:lnTo>
                <a:lnTo>
                  <a:pt x="5552871" y="56997"/>
                </a:lnTo>
                <a:lnTo>
                  <a:pt x="5552871" y="56133"/>
                </a:lnTo>
                <a:lnTo>
                  <a:pt x="5548223" y="34247"/>
                </a:lnTo>
                <a:lnTo>
                  <a:pt x="5535761" y="16408"/>
                </a:lnTo>
                <a:lnTo>
                  <a:pt x="5517713" y="4398"/>
                </a:lnTo>
                <a:lnTo>
                  <a:pt x="5496306" y="0"/>
                </a:lnTo>
                <a:close/>
              </a:path>
              <a:path w="8402320" h="113664">
                <a:moveTo>
                  <a:pt x="5755347" y="0"/>
                </a:moveTo>
                <a:lnTo>
                  <a:pt x="5733757" y="4398"/>
                </a:lnTo>
                <a:lnTo>
                  <a:pt x="5715730" y="16408"/>
                </a:lnTo>
                <a:lnTo>
                  <a:pt x="5703369" y="34247"/>
                </a:lnTo>
                <a:lnTo>
                  <a:pt x="5698782" y="56133"/>
                </a:lnTo>
                <a:lnTo>
                  <a:pt x="5698782" y="56997"/>
                </a:lnTo>
                <a:lnTo>
                  <a:pt x="5703248" y="78884"/>
                </a:lnTo>
                <a:lnTo>
                  <a:pt x="5715406" y="96723"/>
                </a:lnTo>
                <a:lnTo>
                  <a:pt x="5733393" y="108732"/>
                </a:lnTo>
                <a:lnTo>
                  <a:pt x="5755347" y="113131"/>
                </a:lnTo>
                <a:lnTo>
                  <a:pt x="5777302" y="108732"/>
                </a:lnTo>
                <a:lnTo>
                  <a:pt x="5795289" y="96723"/>
                </a:lnTo>
                <a:lnTo>
                  <a:pt x="5807447" y="78884"/>
                </a:lnTo>
                <a:lnTo>
                  <a:pt x="5811913" y="56997"/>
                </a:lnTo>
                <a:lnTo>
                  <a:pt x="5811913" y="56133"/>
                </a:lnTo>
                <a:lnTo>
                  <a:pt x="5807265" y="34247"/>
                </a:lnTo>
                <a:lnTo>
                  <a:pt x="5794803" y="16408"/>
                </a:lnTo>
                <a:lnTo>
                  <a:pt x="5776755" y="4398"/>
                </a:lnTo>
                <a:lnTo>
                  <a:pt x="5755347" y="0"/>
                </a:lnTo>
                <a:close/>
              </a:path>
              <a:path w="8402320" h="113664">
                <a:moveTo>
                  <a:pt x="6014377" y="0"/>
                </a:moveTo>
                <a:lnTo>
                  <a:pt x="5992787" y="4398"/>
                </a:lnTo>
                <a:lnTo>
                  <a:pt x="5974759" y="16408"/>
                </a:lnTo>
                <a:lnTo>
                  <a:pt x="5962399" y="34247"/>
                </a:lnTo>
                <a:lnTo>
                  <a:pt x="5957811" y="56133"/>
                </a:lnTo>
                <a:lnTo>
                  <a:pt x="5957811" y="56997"/>
                </a:lnTo>
                <a:lnTo>
                  <a:pt x="5962277" y="78884"/>
                </a:lnTo>
                <a:lnTo>
                  <a:pt x="5974435" y="96723"/>
                </a:lnTo>
                <a:lnTo>
                  <a:pt x="5992422" y="108732"/>
                </a:lnTo>
                <a:lnTo>
                  <a:pt x="6014377" y="113131"/>
                </a:lnTo>
                <a:lnTo>
                  <a:pt x="6036331" y="108732"/>
                </a:lnTo>
                <a:lnTo>
                  <a:pt x="6054318" y="96723"/>
                </a:lnTo>
                <a:lnTo>
                  <a:pt x="6066476" y="78884"/>
                </a:lnTo>
                <a:lnTo>
                  <a:pt x="6070942" y="56997"/>
                </a:lnTo>
                <a:lnTo>
                  <a:pt x="6070942" y="56133"/>
                </a:lnTo>
                <a:lnTo>
                  <a:pt x="6066294" y="34247"/>
                </a:lnTo>
                <a:lnTo>
                  <a:pt x="6053832" y="16408"/>
                </a:lnTo>
                <a:lnTo>
                  <a:pt x="6035784" y="4398"/>
                </a:lnTo>
                <a:lnTo>
                  <a:pt x="6014377" y="0"/>
                </a:lnTo>
                <a:close/>
              </a:path>
              <a:path w="8402320" h="113664">
                <a:moveTo>
                  <a:pt x="6273419" y="0"/>
                </a:moveTo>
                <a:lnTo>
                  <a:pt x="6251829" y="4398"/>
                </a:lnTo>
                <a:lnTo>
                  <a:pt x="6233801" y="16408"/>
                </a:lnTo>
                <a:lnTo>
                  <a:pt x="6221441" y="34247"/>
                </a:lnTo>
                <a:lnTo>
                  <a:pt x="6216853" y="56133"/>
                </a:lnTo>
                <a:lnTo>
                  <a:pt x="6216853" y="56997"/>
                </a:lnTo>
                <a:lnTo>
                  <a:pt x="6221319" y="78884"/>
                </a:lnTo>
                <a:lnTo>
                  <a:pt x="6233477" y="96723"/>
                </a:lnTo>
                <a:lnTo>
                  <a:pt x="6251464" y="108732"/>
                </a:lnTo>
                <a:lnTo>
                  <a:pt x="6273419" y="113131"/>
                </a:lnTo>
                <a:lnTo>
                  <a:pt x="6295373" y="108732"/>
                </a:lnTo>
                <a:lnTo>
                  <a:pt x="6313360" y="96723"/>
                </a:lnTo>
                <a:lnTo>
                  <a:pt x="6325518" y="78884"/>
                </a:lnTo>
                <a:lnTo>
                  <a:pt x="6329984" y="56997"/>
                </a:lnTo>
                <a:lnTo>
                  <a:pt x="6329984" y="56133"/>
                </a:lnTo>
                <a:lnTo>
                  <a:pt x="6325336" y="34247"/>
                </a:lnTo>
                <a:lnTo>
                  <a:pt x="6312874" y="16408"/>
                </a:lnTo>
                <a:lnTo>
                  <a:pt x="6294826" y="4398"/>
                </a:lnTo>
                <a:lnTo>
                  <a:pt x="6273419" y="0"/>
                </a:lnTo>
                <a:close/>
              </a:path>
              <a:path w="8402320" h="113664">
                <a:moveTo>
                  <a:pt x="6532448" y="0"/>
                </a:moveTo>
                <a:lnTo>
                  <a:pt x="6510858" y="4398"/>
                </a:lnTo>
                <a:lnTo>
                  <a:pt x="6492830" y="16408"/>
                </a:lnTo>
                <a:lnTo>
                  <a:pt x="6480470" y="34247"/>
                </a:lnTo>
                <a:lnTo>
                  <a:pt x="6475882" y="56133"/>
                </a:lnTo>
                <a:lnTo>
                  <a:pt x="6475882" y="56997"/>
                </a:lnTo>
                <a:lnTo>
                  <a:pt x="6480348" y="78884"/>
                </a:lnTo>
                <a:lnTo>
                  <a:pt x="6492506" y="96723"/>
                </a:lnTo>
                <a:lnTo>
                  <a:pt x="6510493" y="108732"/>
                </a:lnTo>
                <a:lnTo>
                  <a:pt x="6532448" y="113131"/>
                </a:lnTo>
                <a:lnTo>
                  <a:pt x="6554402" y="108732"/>
                </a:lnTo>
                <a:lnTo>
                  <a:pt x="6572389" y="96723"/>
                </a:lnTo>
                <a:lnTo>
                  <a:pt x="6584547" y="78884"/>
                </a:lnTo>
                <a:lnTo>
                  <a:pt x="6589013" y="56997"/>
                </a:lnTo>
                <a:lnTo>
                  <a:pt x="6589013" y="56133"/>
                </a:lnTo>
                <a:lnTo>
                  <a:pt x="6584365" y="34247"/>
                </a:lnTo>
                <a:lnTo>
                  <a:pt x="6571903" y="16408"/>
                </a:lnTo>
                <a:lnTo>
                  <a:pt x="6553856" y="4398"/>
                </a:lnTo>
                <a:lnTo>
                  <a:pt x="6532448" y="0"/>
                </a:lnTo>
                <a:close/>
              </a:path>
              <a:path w="8402320" h="113664">
                <a:moveTo>
                  <a:pt x="6791490" y="0"/>
                </a:moveTo>
                <a:lnTo>
                  <a:pt x="6769900" y="4398"/>
                </a:lnTo>
                <a:lnTo>
                  <a:pt x="6751872" y="16408"/>
                </a:lnTo>
                <a:lnTo>
                  <a:pt x="6739512" y="34247"/>
                </a:lnTo>
                <a:lnTo>
                  <a:pt x="6734924" y="56133"/>
                </a:lnTo>
                <a:lnTo>
                  <a:pt x="6734924" y="56997"/>
                </a:lnTo>
                <a:lnTo>
                  <a:pt x="6739390" y="78884"/>
                </a:lnTo>
                <a:lnTo>
                  <a:pt x="6751548" y="96723"/>
                </a:lnTo>
                <a:lnTo>
                  <a:pt x="6769535" y="108732"/>
                </a:lnTo>
                <a:lnTo>
                  <a:pt x="6791490" y="113131"/>
                </a:lnTo>
                <a:lnTo>
                  <a:pt x="6813444" y="108732"/>
                </a:lnTo>
                <a:lnTo>
                  <a:pt x="6831431" y="96723"/>
                </a:lnTo>
                <a:lnTo>
                  <a:pt x="6843589" y="78884"/>
                </a:lnTo>
                <a:lnTo>
                  <a:pt x="6848055" y="56997"/>
                </a:lnTo>
                <a:lnTo>
                  <a:pt x="6848055" y="56133"/>
                </a:lnTo>
                <a:lnTo>
                  <a:pt x="6843407" y="34247"/>
                </a:lnTo>
                <a:lnTo>
                  <a:pt x="6830945" y="16408"/>
                </a:lnTo>
                <a:lnTo>
                  <a:pt x="6812897" y="4398"/>
                </a:lnTo>
                <a:lnTo>
                  <a:pt x="6791490" y="0"/>
                </a:lnTo>
                <a:close/>
              </a:path>
              <a:path w="8402320" h="113664">
                <a:moveTo>
                  <a:pt x="7050519" y="0"/>
                </a:moveTo>
                <a:lnTo>
                  <a:pt x="7028929" y="4398"/>
                </a:lnTo>
                <a:lnTo>
                  <a:pt x="7010901" y="16408"/>
                </a:lnTo>
                <a:lnTo>
                  <a:pt x="6998541" y="34247"/>
                </a:lnTo>
                <a:lnTo>
                  <a:pt x="6993953" y="56133"/>
                </a:lnTo>
                <a:lnTo>
                  <a:pt x="6993953" y="56997"/>
                </a:lnTo>
                <a:lnTo>
                  <a:pt x="6998419" y="78884"/>
                </a:lnTo>
                <a:lnTo>
                  <a:pt x="7010577" y="96723"/>
                </a:lnTo>
                <a:lnTo>
                  <a:pt x="7028564" y="108732"/>
                </a:lnTo>
                <a:lnTo>
                  <a:pt x="7050519" y="113131"/>
                </a:lnTo>
                <a:lnTo>
                  <a:pt x="7072473" y="108732"/>
                </a:lnTo>
                <a:lnTo>
                  <a:pt x="7090460" y="96723"/>
                </a:lnTo>
                <a:lnTo>
                  <a:pt x="7102618" y="78884"/>
                </a:lnTo>
                <a:lnTo>
                  <a:pt x="7107085" y="56997"/>
                </a:lnTo>
                <a:lnTo>
                  <a:pt x="7107085" y="56133"/>
                </a:lnTo>
                <a:lnTo>
                  <a:pt x="7102436" y="34247"/>
                </a:lnTo>
                <a:lnTo>
                  <a:pt x="7089975" y="16408"/>
                </a:lnTo>
                <a:lnTo>
                  <a:pt x="7071927" y="4398"/>
                </a:lnTo>
                <a:lnTo>
                  <a:pt x="7050519" y="0"/>
                </a:lnTo>
                <a:close/>
              </a:path>
              <a:path w="8402320" h="113664">
                <a:moveTo>
                  <a:pt x="7309561" y="0"/>
                </a:moveTo>
                <a:lnTo>
                  <a:pt x="7287971" y="4398"/>
                </a:lnTo>
                <a:lnTo>
                  <a:pt x="7269943" y="16408"/>
                </a:lnTo>
                <a:lnTo>
                  <a:pt x="7257583" y="34247"/>
                </a:lnTo>
                <a:lnTo>
                  <a:pt x="7252995" y="56133"/>
                </a:lnTo>
                <a:lnTo>
                  <a:pt x="7252995" y="56997"/>
                </a:lnTo>
                <a:lnTo>
                  <a:pt x="7257461" y="78884"/>
                </a:lnTo>
                <a:lnTo>
                  <a:pt x="7269619" y="96723"/>
                </a:lnTo>
                <a:lnTo>
                  <a:pt x="7287606" y="108732"/>
                </a:lnTo>
                <a:lnTo>
                  <a:pt x="7309561" y="113131"/>
                </a:lnTo>
                <a:lnTo>
                  <a:pt x="7331515" y="108732"/>
                </a:lnTo>
                <a:lnTo>
                  <a:pt x="7349502" y="96723"/>
                </a:lnTo>
                <a:lnTo>
                  <a:pt x="7361660" y="78884"/>
                </a:lnTo>
                <a:lnTo>
                  <a:pt x="7366127" y="56997"/>
                </a:lnTo>
                <a:lnTo>
                  <a:pt x="7366127" y="56133"/>
                </a:lnTo>
                <a:lnTo>
                  <a:pt x="7361478" y="34247"/>
                </a:lnTo>
                <a:lnTo>
                  <a:pt x="7349016" y="16408"/>
                </a:lnTo>
                <a:lnTo>
                  <a:pt x="7330969" y="4398"/>
                </a:lnTo>
                <a:lnTo>
                  <a:pt x="7309561" y="0"/>
                </a:lnTo>
                <a:close/>
              </a:path>
              <a:path w="8402320" h="113664">
                <a:moveTo>
                  <a:pt x="7568590" y="0"/>
                </a:moveTo>
                <a:lnTo>
                  <a:pt x="7547000" y="4398"/>
                </a:lnTo>
                <a:lnTo>
                  <a:pt x="7528972" y="16408"/>
                </a:lnTo>
                <a:lnTo>
                  <a:pt x="7516612" y="34247"/>
                </a:lnTo>
                <a:lnTo>
                  <a:pt x="7512024" y="56133"/>
                </a:lnTo>
                <a:lnTo>
                  <a:pt x="7512024" y="56997"/>
                </a:lnTo>
                <a:lnTo>
                  <a:pt x="7516491" y="78884"/>
                </a:lnTo>
                <a:lnTo>
                  <a:pt x="7528648" y="96723"/>
                </a:lnTo>
                <a:lnTo>
                  <a:pt x="7546636" y="108732"/>
                </a:lnTo>
                <a:lnTo>
                  <a:pt x="7568590" y="113131"/>
                </a:lnTo>
                <a:lnTo>
                  <a:pt x="7590544" y="108732"/>
                </a:lnTo>
                <a:lnTo>
                  <a:pt x="7608531" y="96723"/>
                </a:lnTo>
                <a:lnTo>
                  <a:pt x="7620689" y="78884"/>
                </a:lnTo>
                <a:lnTo>
                  <a:pt x="7625156" y="56997"/>
                </a:lnTo>
                <a:lnTo>
                  <a:pt x="7625156" y="56133"/>
                </a:lnTo>
                <a:lnTo>
                  <a:pt x="7620507" y="34247"/>
                </a:lnTo>
                <a:lnTo>
                  <a:pt x="7608046" y="16408"/>
                </a:lnTo>
                <a:lnTo>
                  <a:pt x="7589998" y="4398"/>
                </a:lnTo>
                <a:lnTo>
                  <a:pt x="7568590" y="0"/>
                </a:lnTo>
                <a:close/>
              </a:path>
              <a:path w="8402320" h="113664">
                <a:moveTo>
                  <a:pt x="7827632" y="0"/>
                </a:moveTo>
                <a:lnTo>
                  <a:pt x="7806042" y="4398"/>
                </a:lnTo>
                <a:lnTo>
                  <a:pt x="7788014" y="16408"/>
                </a:lnTo>
                <a:lnTo>
                  <a:pt x="7775654" y="34247"/>
                </a:lnTo>
                <a:lnTo>
                  <a:pt x="7771066" y="56133"/>
                </a:lnTo>
                <a:lnTo>
                  <a:pt x="7771066" y="56997"/>
                </a:lnTo>
                <a:lnTo>
                  <a:pt x="7775532" y="78884"/>
                </a:lnTo>
                <a:lnTo>
                  <a:pt x="7787690" y="96723"/>
                </a:lnTo>
                <a:lnTo>
                  <a:pt x="7805677" y="108732"/>
                </a:lnTo>
                <a:lnTo>
                  <a:pt x="7827632" y="113131"/>
                </a:lnTo>
                <a:lnTo>
                  <a:pt x="7849586" y="108732"/>
                </a:lnTo>
                <a:lnTo>
                  <a:pt x="7867573" y="96723"/>
                </a:lnTo>
                <a:lnTo>
                  <a:pt x="7879731" y="78884"/>
                </a:lnTo>
                <a:lnTo>
                  <a:pt x="7884198" y="56997"/>
                </a:lnTo>
                <a:lnTo>
                  <a:pt x="7884198" y="56133"/>
                </a:lnTo>
                <a:lnTo>
                  <a:pt x="7879549" y="34247"/>
                </a:lnTo>
                <a:lnTo>
                  <a:pt x="7867088" y="16408"/>
                </a:lnTo>
                <a:lnTo>
                  <a:pt x="7849040" y="4398"/>
                </a:lnTo>
                <a:lnTo>
                  <a:pt x="7827632" y="0"/>
                </a:lnTo>
                <a:close/>
              </a:path>
              <a:path w="8402320" h="113664">
                <a:moveTo>
                  <a:pt x="8086661" y="0"/>
                </a:moveTo>
                <a:lnTo>
                  <a:pt x="8065071" y="4398"/>
                </a:lnTo>
                <a:lnTo>
                  <a:pt x="8047043" y="16408"/>
                </a:lnTo>
                <a:lnTo>
                  <a:pt x="8034683" y="34247"/>
                </a:lnTo>
                <a:lnTo>
                  <a:pt x="8030095" y="56133"/>
                </a:lnTo>
                <a:lnTo>
                  <a:pt x="8030095" y="56997"/>
                </a:lnTo>
                <a:lnTo>
                  <a:pt x="8034562" y="78884"/>
                </a:lnTo>
                <a:lnTo>
                  <a:pt x="8046719" y="96723"/>
                </a:lnTo>
                <a:lnTo>
                  <a:pt x="8064707" y="108732"/>
                </a:lnTo>
                <a:lnTo>
                  <a:pt x="8086661" y="113131"/>
                </a:lnTo>
                <a:lnTo>
                  <a:pt x="8108615" y="108732"/>
                </a:lnTo>
                <a:lnTo>
                  <a:pt x="8126603" y="96723"/>
                </a:lnTo>
                <a:lnTo>
                  <a:pt x="8138760" y="78884"/>
                </a:lnTo>
                <a:lnTo>
                  <a:pt x="8143227" y="56997"/>
                </a:lnTo>
                <a:lnTo>
                  <a:pt x="8143227" y="56133"/>
                </a:lnTo>
                <a:lnTo>
                  <a:pt x="8138578" y="34247"/>
                </a:lnTo>
                <a:lnTo>
                  <a:pt x="8126117" y="16408"/>
                </a:lnTo>
                <a:lnTo>
                  <a:pt x="8108069" y="4398"/>
                </a:lnTo>
                <a:lnTo>
                  <a:pt x="8086661" y="0"/>
                </a:lnTo>
                <a:close/>
              </a:path>
              <a:path w="8402320" h="113664">
                <a:moveTo>
                  <a:pt x="8345703" y="0"/>
                </a:moveTo>
                <a:lnTo>
                  <a:pt x="8324113" y="4398"/>
                </a:lnTo>
                <a:lnTo>
                  <a:pt x="8306085" y="16408"/>
                </a:lnTo>
                <a:lnTo>
                  <a:pt x="8293725" y="34247"/>
                </a:lnTo>
                <a:lnTo>
                  <a:pt x="8289137" y="56133"/>
                </a:lnTo>
                <a:lnTo>
                  <a:pt x="8289137" y="56997"/>
                </a:lnTo>
                <a:lnTo>
                  <a:pt x="8293604" y="78884"/>
                </a:lnTo>
                <a:lnTo>
                  <a:pt x="8305761" y="96723"/>
                </a:lnTo>
                <a:lnTo>
                  <a:pt x="8323749" y="108732"/>
                </a:lnTo>
                <a:lnTo>
                  <a:pt x="8345703" y="113131"/>
                </a:lnTo>
                <a:lnTo>
                  <a:pt x="8367657" y="108732"/>
                </a:lnTo>
                <a:lnTo>
                  <a:pt x="8385644" y="96723"/>
                </a:lnTo>
                <a:lnTo>
                  <a:pt x="8397802" y="78884"/>
                </a:lnTo>
                <a:lnTo>
                  <a:pt x="8402269" y="56997"/>
                </a:lnTo>
                <a:lnTo>
                  <a:pt x="8402269" y="56133"/>
                </a:lnTo>
                <a:lnTo>
                  <a:pt x="8397620" y="34247"/>
                </a:lnTo>
                <a:lnTo>
                  <a:pt x="8385159" y="16408"/>
                </a:lnTo>
                <a:lnTo>
                  <a:pt x="8367111" y="4398"/>
                </a:lnTo>
                <a:lnTo>
                  <a:pt x="8345703" y="0"/>
                </a:lnTo>
                <a:close/>
              </a:path>
            </a:pathLst>
          </a:custGeom>
          <a:solidFill>
            <a:srgbClr val="E2E3E4"/>
          </a:solidFill>
        </p:spPr>
        <p:txBody>
          <a:bodyPr wrap="square" lIns="0" tIns="0" rIns="0" bIns="0" rtlCol="0"/>
          <a:lstStyle/>
          <a:p>
            <a:endParaRPr sz="1800"/>
          </a:p>
        </p:txBody>
      </p:sp>
      <p:sp>
        <p:nvSpPr>
          <p:cNvPr id="16" name="object 3"/>
          <p:cNvSpPr/>
          <p:nvPr userDrawn="1"/>
        </p:nvSpPr>
        <p:spPr>
          <a:xfrm>
            <a:off x="494490" y="6143980"/>
            <a:ext cx="11203093" cy="113664"/>
          </a:xfrm>
          <a:custGeom>
            <a:avLst/>
            <a:gdLst/>
            <a:ahLst/>
            <a:cxnLst/>
            <a:rect l="l" t="t" r="r" b="b"/>
            <a:pathLst>
              <a:path w="8402320" h="113664">
                <a:moveTo>
                  <a:pt x="56565" y="0"/>
                </a:moveTo>
                <a:lnTo>
                  <a:pt x="34975" y="4398"/>
                </a:lnTo>
                <a:lnTo>
                  <a:pt x="16948" y="16408"/>
                </a:lnTo>
                <a:lnTo>
                  <a:pt x="4587" y="34247"/>
                </a:lnTo>
                <a:lnTo>
                  <a:pt x="0" y="56133"/>
                </a:lnTo>
                <a:lnTo>
                  <a:pt x="0" y="56997"/>
                </a:lnTo>
                <a:lnTo>
                  <a:pt x="4466" y="78884"/>
                </a:lnTo>
                <a:lnTo>
                  <a:pt x="16624" y="96723"/>
                </a:lnTo>
                <a:lnTo>
                  <a:pt x="34611" y="108732"/>
                </a:lnTo>
                <a:lnTo>
                  <a:pt x="56565" y="113131"/>
                </a:lnTo>
                <a:lnTo>
                  <a:pt x="78520" y="108732"/>
                </a:lnTo>
                <a:lnTo>
                  <a:pt x="96507" y="96723"/>
                </a:lnTo>
                <a:lnTo>
                  <a:pt x="108665" y="78884"/>
                </a:lnTo>
                <a:lnTo>
                  <a:pt x="113131" y="56997"/>
                </a:lnTo>
                <a:lnTo>
                  <a:pt x="113131" y="56133"/>
                </a:lnTo>
                <a:lnTo>
                  <a:pt x="108483" y="34247"/>
                </a:lnTo>
                <a:lnTo>
                  <a:pt x="96021" y="16408"/>
                </a:lnTo>
                <a:lnTo>
                  <a:pt x="77973" y="4398"/>
                </a:lnTo>
                <a:lnTo>
                  <a:pt x="56565" y="0"/>
                </a:lnTo>
                <a:close/>
              </a:path>
              <a:path w="8402320" h="113664">
                <a:moveTo>
                  <a:pt x="315595" y="0"/>
                </a:moveTo>
                <a:lnTo>
                  <a:pt x="294005" y="4398"/>
                </a:lnTo>
                <a:lnTo>
                  <a:pt x="275977" y="16408"/>
                </a:lnTo>
                <a:lnTo>
                  <a:pt x="263617" y="34247"/>
                </a:lnTo>
                <a:lnTo>
                  <a:pt x="259029" y="56133"/>
                </a:lnTo>
                <a:lnTo>
                  <a:pt x="259029" y="56997"/>
                </a:lnTo>
                <a:lnTo>
                  <a:pt x="263495" y="78884"/>
                </a:lnTo>
                <a:lnTo>
                  <a:pt x="275653" y="96723"/>
                </a:lnTo>
                <a:lnTo>
                  <a:pt x="293640" y="108732"/>
                </a:lnTo>
                <a:lnTo>
                  <a:pt x="315595" y="113131"/>
                </a:lnTo>
                <a:lnTo>
                  <a:pt x="337549" y="108732"/>
                </a:lnTo>
                <a:lnTo>
                  <a:pt x="355536" y="96723"/>
                </a:lnTo>
                <a:lnTo>
                  <a:pt x="367694" y="78884"/>
                </a:lnTo>
                <a:lnTo>
                  <a:pt x="372160" y="56997"/>
                </a:lnTo>
                <a:lnTo>
                  <a:pt x="372160" y="56133"/>
                </a:lnTo>
                <a:lnTo>
                  <a:pt x="367512" y="34247"/>
                </a:lnTo>
                <a:lnTo>
                  <a:pt x="355050" y="16408"/>
                </a:lnTo>
                <a:lnTo>
                  <a:pt x="337002" y="4398"/>
                </a:lnTo>
                <a:lnTo>
                  <a:pt x="315595" y="0"/>
                </a:lnTo>
                <a:close/>
              </a:path>
              <a:path w="8402320" h="113664">
                <a:moveTo>
                  <a:pt x="574636" y="0"/>
                </a:moveTo>
                <a:lnTo>
                  <a:pt x="553046" y="4398"/>
                </a:lnTo>
                <a:lnTo>
                  <a:pt x="535019" y="16408"/>
                </a:lnTo>
                <a:lnTo>
                  <a:pt x="522658" y="34247"/>
                </a:lnTo>
                <a:lnTo>
                  <a:pt x="518071" y="56133"/>
                </a:lnTo>
                <a:lnTo>
                  <a:pt x="518071" y="56997"/>
                </a:lnTo>
                <a:lnTo>
                  <a:pt x="522537" y="78884"/>
                </a:lnTo>
                <a:lnTo>
                  <a:pt x="534695" y="96723"/>
                </a:lnTo>
                <a:lnTo>
                  <a:pt x="552682" y="108732"/>
                </a:lnTo>
                <a:lnTo>
                  <a:pt x="574636" y="113131"/>
                </a:lnTo>
                <a:lnTo>
                  <a:pt x="596591" y="108732"/>
                </a:lnTo>
                <a:lnTo>
                  <a:pt x="614578" y="96723"/>
                </a:lnTo>
                <a:lnTo>
                  <a:pt x="626736" y="78884"/>
                </a:lnTo>
                <a:lnTo>
                  <a:pt x="631202" y="56997"/>
                </a:lnTo>
                <a:lnTo>
                  <a:pt x="631202" y="56133"/>
                </a:lnTo>
                <a:lnTo>
                  <a:pt x="626554" y="34247"/>
                </a:lnTo>
                <a:lnTo>
                  <a:pt x="614092" y="16408"/>
                </a:lnTo>
                <a:lnTo>
                  <a:pt x="596044" y="4398"/>
                </a:lnTo>
                <a:lnTo>
                  <a:pt x="574636" y="0"/>
                </a:lnTo>
                <a:close/>
              </a:path>
              <a:path w="8402320" h="113664">
                <a:moveTo>
                  <a:pt x="833666" y="0"/>
                </a:moveTo>
                <a:lnTo>
                  <a:pt x="812076" y="4398"/>
                </a:lnTo>
                <a:lnTo>
                  <a:pt x="794048" y="16408"/>
                </a:lnTo>
                <a:lnTo>
                  <a:pt x="781688" y="34247"/>
                </a:lnTo>
                <a:lnTo>
                  <a:pt x="777100" y="56133"/>
                </a:lnTo>
                <a:lnTo>
                  <a:pt x="777100" y="56997"/>
                </a:lnTo>
                <a:lnTo>
                  <a:pt x="781566" y="78884"/>
                </a:lnTo>
                <a:lnTo>
                  <a:pt x="793724" y="96723"/>
                </a:lnTo>
                <a:lnTo>
                  <a:pt x="811711" y="108732"/>
                </a:lnTo>
                <a:lnTo>
                  <a:pt x="833666" y="113131"/>
                </a:lnTo>
                <a:lnTo>
                  <a:pt x="855620" y="108732"/>
                </a:lnTo>
                <a:lnTo>
                  <a:pt x="873607" y="96723"/>
                </a:lnTo>
                <a:lnTo>
                  <a:pt x="885765" y="78884"/>
                </a:lnTo>
                <a:lnTo>
                  <a:pt x="890231" y="56997"/>
                </a:lnTo>
                <a:lnTo>
                  <a:pt x="890231" y="56133"/>
                </a:lnTo>
                <a:lnTo>
                  <a:pt x="885583" y="34247"/>
                </a:lnTo>
                <a:lnTo>
                  <a:pt x="873121" y="16408"/>
                </a:lnTo>
                <a:lnTo>
                  <a:pt x="855073" y="4398"/>
                </a:lnTo>
                <a:lnTo>
                  <a:pt x="833666" y="0"/>
                </a:lnTo>
                <a:close/>
              </a:path>
              <a:path w="8402320" h="113664">
                <a:moveTo>
                  <a:pt x="1092708" y="0"/>
                </a:moveTo>
                <a:lnTo>
                  <a:pt x="1071118" y="4398"/>
                </a:lnTo>
                <a:lnTo>
                  <a:pt x="1053090" y="16408"/>
                </a:lnTo>
                <a:lnTo>
                  <a:pt x="1040730" y="34247"/>
                </a:lnTo>
                <a:lnTo>
                  <a:pt x="1036142" y="56133"/>
                </a:lnTo>
                <a:lnTo>
                  <a:pt x="1036142" y="56997"/>
                </a:lnTo>
                <a:lnTo>
                  <a:pt x="1040608" y="78884"/>
                </a:lnTo>
                <a:lnTo>
                  <a:pt x="1052766" y="96723"/>
                </a:lnTo>
                <a:lnTo>
                  <a:pt x="1070753" y="108732"/>
                </a:lnTo>
                <a:lnTo>
                  <a:pt x="1092708" y="113131"/>
                </a:lnTo>
                <a:lnTo>
                  <a:pt x="1114662" y="108732"/>
                </a:lnTo>
                <a:lnTo>
                  <a:pt x="1132649" y="96723"/>
                </a:lnTo>
                <a:lnTo>
                  <a:pt x="1144807" y="78884"/>
                </a:lnTo>
                <a:lnTo>
                  <a:pt x="1149273" y="56997"/>
                </a:lnTo>
                <a:lnTo>
                  <a:pt x="1149273" y="56133"/>
                </a:lnTo>
                <a:lnTo>
                  <a:pt x="1144625" y="34247"/>
                </a:lnTo>
                <a:lnTo>
                  <a:pt x="1132163" y="16408"/>
                </a:lnTo>
                <a:lnTo>
                  <a:pt x="1114115" y="4398"/>
                </a:lnTo>
                <a:lnTo>
                  <a:pt x="1092708" y="0"/>
                </a:lnTo>
                <a:close/>
              </a:path>
              <a:path w="8402320" h="113664">
                <a:moveTo>
                  <a:pt x="1351737" y="0"/>
                </a:moveTo>
                <a:lnTo>
                  <a:pt x="1330147" y="4398"/>
                </a:lnTo>
                <a:lnTo>
                  <a:pt x="1312119" y="16408"/>
                </a:lnTo>
                <a:lnTo>
                  <a:pt x="1299759" y="34247"/>
                </a:lnTo>
                <a:lnTo>
                  <a:pt x="1295171" y="56133"/>
                </a:lnTo>
                <a:lnTo>
                  <a:pt x="1295171" y="56997"/>
                </a:lnTo>
                <a:lnTo>
                  <a:pt x="1299637" y="78884"/>
                </a:lnTo>
                <a:lnTo>
                  <a:pt x="1311795" y="96723"/>
                </a:lnTo>
                <a:lnTo>
                  <a:pt x="1329782" y="108732"/>
                </a:lnTo>
                <a:lnTo>
                  <a:pt x="1351737" y="113131"/>
                </a:lnTo>
                <a:lnTo>
                  <a:pt x="1373691" y="108732"/>
                </a:lnTo>
                <a:lnTo>
                  <a:pt x="1391678" y="96723"/>
                </a:lnTo>
                <a:lnTo>
                  <a:pt x="1403836" y="78884"/>
                </a:lnTo>
                <a:lnTo>
                  <a:pt x="1408303" y="56997"/>
                </a:lnTo>
                <a:lnTo>
                  <a:pt x="1408303" y="56133"/>
                </a:lnTo>
                <a:lnTo>
                  <a:pt x="1403654" y="34247"/>
                </a:lnTo>
                <a:lnTo>
                  <a:pt x="1391192" y="16408"/>
                </a:lnTo>
                <a:lnTo>
                  <a:pt x="1373145" y="4398"/>
                </a:lnTo>
                <a:lnTo>
                  <a:pt x="1351737" y="0"/>
                </a:lnTo>
                <a:close/>
              </a:path>
              <a:path w="8402320" h="113664">
                <a:moveTo>
                  <a:pt x="1610779" y="0"/>
                </a:moveTo>
                <a:lnTo>
                  <a:pt x="1589189" y="4398"/>
                </a:lnTo>
                <a:lnTo>
                  <a:pt x="1571161" y="16408"/>
                </a:lnTo>
                <a:lnTo>
                  <a:pt x="1558801" y="34247"/>
                </a:lnTo>
                <a:lnTo>
                  <a:pt x="1554213" y="56133"/>
                </a:lnTo>
                <a:lnTo>
                  <a:pt x="1554213" y="56997"/>
                </a:lnTo>
                <a:lnTo>
                  <a:pt x="1558679" y="78884"/>
                </a:lnTo>
                <a:lnTo>
                  <a:pt x="1570837" y="96723"/>
                </a:lnTo>
                <a:lnTo>
                  <a:pt x="1588824" y="108732"/>
                </a:lnTo>
                <a:lnTo>
                  <a:pt x="1610779" y="113131"/>
                </a:lnTo>
                <a:lnTo>
                  <a:pt x="1632733" y="108732"/>
                </a:lnTo>
                <a:lnTo>
                  <a:pt x="1650720" y="96723"/>
                </a:lnTo>
                <a:lnTo>
                  <a:pt x="1662878" y="78884"/>
                </a:lnTo>
                <a:lnTo>
                  <a:pt x="1667344" y="56997"/>
                </a:lnTo>
                <a:lnTo>
                  <a:pt x="1667344" y="56133"/>
                </a:lnTo>
                <a:lnTo>
                  <a:pt x="1662696" y="34247"/>
                </a:lnTo>
                <a:lnTo>
                  <a:pt x="1650234" y="16408"/>
                </a:lnTo>
                <a:lnTo>
                  <a:pt x="1632186" y="4398"/>
                </a:lnTo>
                <a:lnTo>
                  <a:pt x="1610779" y="0"/>
                </a:lnTo>
                <a:close/>
              </a:path>
              <a:path w="8402320" h="113664">
                <a:moveTo>
                  <a:pt x="1869808" y="0"/>
                </a:moveTo>
                <a:lnTo>
                  <a:pt x="1848218" y="4398"/>
                </a:lnTo>
                <a:lnTo>
                  <a:pt x="1830190" y="16408"/>
                </a:lnTo>
                <a:lnTo>
                  <a:pt x="1817830" y="34247"/>
                </a:lnTo>
                <a:lnTo>
                  <a:pt x="1813242" y="56133"/>
                </a:lnTo>
                <a:lnTo>
                  <a:pt x="1813242" y="56997"/>
                </a:lnTo>
                <a:lnTo>
                  <a:pt x="1817708" y="78884"/>
                </a:lnTo>
                <a:lnTo>
                  <a:pt x="1829866" y="96723"/>
                </a:lnTo>
                <a:lnTo>
                  <a:pt x="1847853" y="108732"/>
                </a:lnTo>
                <a:lnTo>
                  <a:pt x="1869808" y="113131"/>
                </a:lnTo>
                <a:lnTo>
                  <a:pt x="1891762" y="108732"/>
                </a:lnTo>
                <a:lnTo>
                  <a:pt x="1909749" y="96723"/>
                </a:lnTo>
                <a:lnTo>
                  <a:pt x="1921907" y="78884"/>
                </a:lnTo>
                <a:lnTo>
                  <a:pt x="1926374" y="56997"/>
                </a:lnTo>
                <a:lnTo>
                  <a:pt x="1926374" y="56133"/>
                </a:lnTo>
                <a:lnTo>
                  <a:pt x="1921725" y="34247"/>
                </a:lnTo>
                <a:lnTo>
                  <a:pt x="1909264" y="16408"/>
                </a:lnTo>
                <a:lnTo>
                  <a:pt x="1891216" y="4398"/>
                </a:lnTo>
                <a:lnTo>
                  <a:pt x="1869808" y="0"/>
                </a:lnTo>
                <a:close/>
              </a:path>
              <a:path w="8402320" h="113664">
                <a:moveTo>
                  <a:pt x="2128850" y="0"/>
                </a:moveTo>
                <a:lnTo>
                  <a:pt x="2107260" y="4398"/>
                </a:lnTo>
                <a:lnTo>
                  <a:pt x="2089232" y="16408"/>
                </a:lnTo>
                <a:lnTo>
                  <a:pt x="2076872" y="34247"/>
                </a:lnTo>
                <a:lnTo>
                  <a:pt x="2072284" y="56133"/>
                </a:lnTo>
                <a:lnTo>
                  <a:pt x="2072284" y="56997"/>
                </a:lnTo>
                <a:lnTo>
                  <a:pt x="2076750" y="78884"/>
                </a:lnTo>
                <a:lnTo>
                  <a:pt x="2088908" y="96723"/>
                </a:lnTo>
                <a:lnTo>
                  <a:pt x="2106895" y="108732"/>
                </a:lnTo>
                <a:lnTo>
                  <a:pt x="2128850" y="113131"/>
                </a:lnTo>
                <a:lnTo>
                  <a:pt x="2150804" y="108732"/>
                </a:lnTo>
                <a:lnTo>
                  <a:pt x="2168791" y="96723"/>
                </a:lnTo>
                <a:lnTo>
                  <a:pt x="2180949" y="78884"/>
                </a:lnTo>
                <a:lnTo>
                  <a:pt x="2185416" y="56997"/>
                </a:lnTo>
                <a:lnTo>
                  <a:pt x="2185416" y="56133"/>
                </a:lnTo>
                <a:lnTo>
                  <a:pt x="2180767" y="34247"/>
                </a:lnTo>
                <a:lnTo>
                  <a:pt x="2168305" y="16408"/>
                </a:lnTo>
                <a:lnTo>
                  <a:pt x="2150258" y="4398"/>
                </a:lnTo>
                <a:lnTo>
                  <a:pt x="2128850" y="0"/>
                </a:lnTo>
                <a:close/>
              </a:path>
              <a:path w="8402320" h="113664">
                <a:moveTo>
                  <a:pt x="2387879" y="0"/>
                </a:moveTo>
                <a:lnTo>
                  <a:pt x="2366289" y="4398"/>
                </a:lnTo>
                <a:lnTo>
                  <a:pt x="2348261" y="16408"/>
                </a:lnTo>
                <a:lnTo>
                  <a:pt x="2335901" y="34247"/>
                </a:lnTo>
                <a:lnTo>
                  <a:pt x="2331313" y="56133"/>
                </a:lnTo>
                <a:lnTo>
                  <a:pt x="2331313" y="56997"/>
                </a:lnTo>
                <a:lnTo>
                  <a:pt x="2335780" y="78884"/>
                </a:lnTo>
                <a:lnTo>
                  <a:pt x="2347937" y="96723"/>
                </a:lnTo>
                <a:lnTo>
                  <a:pt x="2365925" y="108732"/>
                </a:lnTo>
                <a:lnTo>
                  <a:pt x="2387879" y="113131"/>
                </a:lnTo>
                <a:lnTo>
                  <a:pt x="2409833" y="108732"/>
                </a:lnTo>
                <a:lnTo>
                  <a:pt x="2427820" y="96723"/>
                </a:lnTo>
                <a:lnTo>
                  <a:pt x="2439978" y="78884"/>
                </a:lnTo>
                <a:lnTo>
                  <a:pt x="2444445" y="56997"/>
                </a:lnTo>
                <a:lnTo>
                  <a:pt x="2444445" y="56133"/>
                </a:lnTo>
                <a:lnTo>
                  <a:pt x="2439796" y="34247"/>
                </a:lnTo>
                <a:lnTo>
                  <a:pt x="2427335" y="16408"/>
                </a:lnTo>
                <a:lnTo>
                  <a:pt x="2409287" y="4398"/>
                </a:lnTo>
                <a:lnTo>
                  <a:pt x="2387879" y="0"/>
                </a:lnTo>
                <a:close/>
              </a:path>
              <a:path w="8402320" h="113664">
                <a:moveTo>
                  <a:pt x="2646921" y="0"/>
                </a:moveTo>
                <a:lnTo>
                  <a:pt x="2625331" y="4398"/>
                </a:lnTo>
                <a:lnTo>
                  <a:pt x="2607303" y="16408"/>
                </a:lnTo>
                <a:lnTo>
                  <a:pt x="2594943" y="34247"/>
                </a:lnTo>
                <a:lnTo>
                  <a:pt x="2590355" y="56133"/>
                </a:lnTo>
                <a:lnTo>
                  <a:pt x="2590355" y="56997"/>
                </a:lnTo>
                <a:lnTo>
                  <a:pt x="2594821" y="78884"/>
                </a:lnTo>
                <a:lnTo>
                  <a:pt x="2606979" y="96723"/>
                </a:lnTo>
                <a:lnTo>
                  <a:pt x="2624966" y="108732"/>
                </a:lnTo>
                <a:lnTo>
                  <a:pt x="2646921" y="113131"/>
                </a:lnTo>
                <a:lnTo>
                  <a:pt x="2668875" y="108732"/>
                </a:lnTo>
                <a:lnTo>
                  <a:pt x="2686862" y="96723"/>
                </a:lnTo>
                <a:lnTo>
                  <a:pt x="2699020" y="78884"/>
                </a:lnTo>
                <a:lnTo>
                  <a:pt x="2703487" y="56997"/>
                </a:lnTo>
                <a:lnTo>
                  <a:pt x="2703487" y="56133"/>
                </a:lnTo>
                <a:lnTo>
                  <a:pt x="2698838" y="34247"/>
                </a:lnTo>
                <a:lnTo>
                  <a:pt x="2686377" y="16408"/>
                </a:lnTo>
                <a:lnTo>
                  <a:pt x="2668329" y="4398"/>
                </a:lnTo>
                <a:lnTo>
                  <a:pt x="2646921" y="0"/>
                </a:lnTo>
                <a:close/>
              </a:path>
              <a:path w="8402320" h="113664">
                <a:moveTo>
                  <a:pt x="2905950" y="0"/>
                </a:moveTo>
                <a:lnTo>
                  <a:pt x="2884360" y="4398"/>
                </a:lnTo>
                <a:lnTo>
                  <a:pt x="2866332" y="16408"/>
                </a:lnTo>
                <a:lnTo>
                  <a:pt x="2853972" y="34247"/>
                </a:lnTo>
                <a:lnTo>
                  <a:pt x="2849384" y="56133"/>
                </a:lnTo>
                <a:lnTo>
                  <a:pt x="2849384" y="56997"/>
                </a:lnTo>
                <a:lnTo>
                  <a:pt x="2853851" y="78884"/>
                </a:lnTo>
                <a:lnTo>
                  <a:pt x="2866009" y="96723"/>
                </a:lnTo>
                <a:lnTo>
                  <a:pt x="2883996" y="108732"/>
                </a:lnTo>
                <a:lnTo>
                  <a:pt x="2905950" y="113131"/>
                </a:lnTo>
                <a:lnTo>
                  <a:pt x="2927904" y="108732"/>
                </a:lnTo>
                <a:lnTo>
                  <a:pt x="2945892" y="96723"/>
                </a:lnTo>
                <a:lnTo>
                  <a:pt x="2958049" y="78884"/>
                </a:lnTo>
                <a:lnTo>
                  <a:pt x="2962516" y="56997"/>
                </a:lnTo>
                <a:lnTo>
                  <a:pt x="2962516" y="56133"/>
                </a:lnTo>
                <a:lnTo>
                  <a:pt x="2957867" y="34247"/>
                </a:lnTo>
                <a:lnTo>
                  <a:pt x="2945406" y="16408"/>
                </a:lnTo>
                <a:lnTo>
                  <a:pt x="2927358" y="4398"/>
                </a:lnTo>
                <a:lnTo>
                  <a:pt x="2905950" y="0"/>
                </a:lnTo>
                <a:close/>
              </a:path>
              <a:path w="8402320" h="113664">
                <a:moveTo>
                  <a:pt x="3164992" y="0"/>
                </a:moveTo>
                <a:lnTo>
                  <a:pt x="3143402" y="4398"/>
                </a:lnTo>
                <a:lnTo>
                  <a:pt x="3125374" y="16408"/>
                </a:lnTo>
                <a:lnTo>
                  <a:pt x="3113014" y="34247"/>
                </a:lnTo>
                <a:lnTo>
                  <a:pt x="3108426" y="56133"/>
                </a:lnTo>
                <a:lnTo>
                  <a:pt x="3108426" y="56997"/>
                </a:lnTo>
                <a:lnTo>
                  <a:pt x="3112893" y="78884"/>
                </a:lnTo>
                <a:lnTo>
                  <a:pt x="3125050" y="96723"/>
                </a:lnTo>
                <a:lnTo>
                  <a:pt x="3143038" y="108732"/>
                </a:lnTo>
                <a:lnTo>
                  <a:pt x="3164992" y="113131"/>
                </a:lnTo>
                <a:lnTo>
                  <a:pt x="3186946" y="108732"/>
                </a:lnTo>
                <a:lnTo>
                  <a:pt x="3204933" y="96723"/>
                </a:lnTo>
                <a:lnTo>
                  <a:pt x="3217091" y="78884"/>
                </a:lnTo>
                <a:lnTo>
                  <a:pt x="3221558" y="56997"/>
                </a:lnTo>
                <a:lnTo>
                  <a:pt x="3221558" y="56133"/>
                </a:lnTo>
                <a:lnTo>
                  <a:pt x="3216909" y="34247"/>
                </a:lnTo>
                <a:lnTo>
                  <a:pt x="3204448" y="16408"/>
                </a:lnTo>
                <a:lnTo>
                  <a:pt x="3186400" y="4398"/>
                </a:lnTo>
                <a:lnTo>
                  <a:pt x="3164992" y="0"/>
                </a:lnTo>
                <a:close/>
              </a:path>
              <a:path w="8402320" h="113664">
                <a:moveTo>
                  <a:pt x="3424021" y="0"/>
                </a:moveTo>
                <a:lnTo>
                  <a:pt x="3402431" y="4398"/>
                </a:lnTo>
                <a:lnTo>
                  <a:pt x="3384403" y="16408"/>
                </a:lnTo>
                <a:lnTo>
                  <a:pt x="3372043" y="34247"/>
                </a:lnTo>
                <a:lnTo>
                  <a:pt x="3367455" y="56133"/>
                </a:lnTo>
                <a:lnTo>
                  <a:pt x="3367455" y="56997"/>
                </a:lnTo>
                <a:lnTo>
                  <a:pt x="3371922" y="78884"/>
                </a:lnTo>
                <a:lnTo>
                  <a:pt x="3384080" y="96723"/>
                </a:lnTo>
                <a:lnTo>
                  <a:pt x="3402067" y="108732"/>
                </a:lnTo>
                <a:lnTo>
                  <a:pt x="3424021" y="113131"/>
                </a:lnTo>
                <a:lnTo>
                  <a:pt x="3445975" y="108732"/>
                </a:lnTo>
                <a:lnTo>
                  <a:pt x="3463963" y="96723"/>
                </a:lnTo>
                <a:lnTo>
                  <a:pt x="3476120" y="78884"/>
                </a:lnTo>
                <a:lnTo>
                  <a:pt x="3480587" y="56997"/>
                </a:lnTo>
                <a:lnTo>
                  <a:pt x="3480587" y="56133"/>
                </a:lnTo>
                <a:lnTo>
                  <a:pt x="3475938" y="34247"/>
                </a:lnTo>
                <a:lnTo>
                  <a:pt x="3463477" y="16408"/>
                </a:lnTo>
                <a:lnTo>
                  <a:pt x="3445429" y="4398"/>
                </a:lnTo>
                <a:lnTo>
                  <a:pt x="3424021" y="0"/>
                </a:lnTo>
                <a:close/>
              </a:path>
              <a:path w="8402320" h="113664">
                <a:moveTo>
                  <a:pt x="3683063" y="0"/>
                </a:moveTo>
                <a:lnTo>
                  <a:pt x="3661473" y="4398"/>
                </a:lnTo>
                <a:lnTo>
                  <a:pt x="3643445" y="16408"/>
                </a:lnTo>
                <a:lnTo>
                  <a:pt x="3631085" y="34247"/>
                </a:lnTo>
                <a:lnTo>
                  <a:pt x="3626497" y="56133"/>
                </a:lnTo>
                <a:lnTo>
                  <a:pt x="3626497" y="56997"/>
                </a:lnTo>
                <a:lnTo>
                  <a:pt x="3630964" y="78884"/>
                </a:lnTo>
                <a:lnTo>
                  <a:pt x="3643122" y="96723"/>
                </a:lnTo>
                <a:lnTo>
                  <a:pt x="3661109" y="108732"/>
                </a:lnTo>
                <a:lnTo>
                  <a:pt x="3683063" y="113131"/>
                </a:lnTo>
                <a:lnTo>
                  <a:pt x="3705017" y="108732"/>
                </a:lnTo>
                <a:lnTo>
                  <a:pt x="3723005" y="96723"/>
                </a:lnTo>
                <a:lnTo>
                  <a:pt x="3735162" y="78884"/>
                </a:lnTo>
                <a:lnTo>
                  <a:pt x="3739629" y="56997"/>
                </a:lnTo>
                <a:lnTo>
                  <a:pt x="3739629" y="56133"/>
                </a:lnTo>
                <a:lnTo>
                  <a:pt x="3734980" y="34247"/>
                </a:lnTo>
                <a:lnTo>
                  <a:pt x="3722519" y="16408"/>
                </a:lnTo>
                <a:lnTo>
                  <a:pt x="3704471" y="4398"/>
                </a:lnTo>
                <a:lnTo>
                  <a:pt x="3683063" y="0"/>
                </a:lnTo>
                <a:close/>
              </a:path>
              <a:path w="8402320" h="113664">
                <a:moveTo>
                  <a:pt x="3942092" y="0"/>
                </a:moveTo>
                <a:lnTo>
                  <a:pt x="3920502" y="4398"/>
                </a:lnTo>
                <a:lnTo>
                  <a:pt x="3902475" y="16408"/>
                </a:lnTo>
                <a:lnTo>
                  <a:pt x="3890114" y="34247"/>
                </a:lnTo>
                <a:lnTo>
                  <a:pt x="3885526" y="56133"/>
                </a:lnTo>
                <a:lnTo>
                  <a:pt x="3885526" y="56997"/>
                </a:lnTo>
                <a:lnTo>
                  <a:pt x="3889993" y="78884"/>
                </a:lnTo>
                <a:lnTo>
                  <a:pt x="3902151" y="96723"/>
                </a:lnTo>
                <a:lnTo>
                  <a:pt x="3920138" y="108732"/>
                </a:lnTo>
                <a:lnTo>
                  <a:pt x="3942092" y="113131"/>
                </a:lnTo>
                <a:lnTo>
                  <a:pt x="3964047" y="108732"/>
                </a:lnTo>
                <a:lnTo>
                  <a:pt x="3982034" y="96723"/>
                </a:lnTo>
                <a:lnTo>
                  <a:pt x="3994192" y="78884"/>
                </a:lnTo>
                <a:lnTo>
                  <a:pt x="3998658" y="56997"/>
                </a:lnTo>
                <a:lnTo>
                  <a:pt x="3998658" y="56133"/>
                </a:lnTo>
                <a:lnTo>
                  <a:pt x="3994009" y="34247"/>
                </a:lnTo>
                <a:lnTo>
                  <a:pt x="3981548" y="16408"/>
                </a:lnTo>
                <a:lnTo>
                  <a:pt x="3963500" y="4398"/>
                </a:lnTo>
                <a:lnTo>
                  <a:pt x="3942092" y="0"/>
                </a:lnTo>
                <a:close/>
              </a:path>
              <a:path w="8402320" h="113664">
                <a:moveTo>
                  <a:pt x="4201134" y="0"/>
                </a:moveTo>
                <a:lnTo>
                  <a:pt x="4179544" y="4398"/>
                </a:lnTo>
                <a:lnTo>
                  <a:pt x="4161516" y="16408"/>
                </a:lnTo>
                <a:lnTo>
                  <a:pt x="4149156" y="34247"/>
                </a:lnTo>
                <a:lnTo>
                  <a:pt x="4144568" y="56133"/>
                </a:lnTo>
                <a:lnTo>
                  <a:pt x="4144568" y="56997"/>
                </a:lnTo>
                <a:lnTo>
                  <a:pt x="4149035" y="78884"/>
                </a:lnTo>
                <a:lnTo>
                  <a:pt x="4161193" y="96723"/>
                </a:lnTo>
                <a:lnTo>
                  <a:pt x="4179180" y="108732"/>
                </a:lnTo>
                <a:lnTo>
                  <a:pt x="4201134" y="113131"/>
                </a:lnTo>
                <a:lnTo>
                  <a:pt x="4223088" y="108732"/>
                </a:lnTo>
                <a:lnTo>
                  <a:pt x="4241076" y="96723"/>
                </a:lnTo>
                <a:lnTo>
                  <a:pt x="4253233" y="78884"/>
                </a:lnTo>
                <a:lnTo>
                  <a:pt x="4257700" y="56997"/>
                </a:lnTo>
                <a:lnTo>
                  <a:pt x="4257700" y="56133"/>
                </a:lnTo>
                <a:lnTo>
                  <a:pt x="4253051" y="34247"/>
                </a:lnTo>
                <a:lnTo>
                  <a:pt x="4240590" y="16408"/>
                </a:lnTo>
                <a:lnTo>
                  <a:pt x="4222542" y="4398"/>
                </a:lnTo>
                <a:lnTo>
                  <a:pt x="4201134" y="0"/>
                </a:lnTo>
                <a:close/>
              </a:path>
              <a:path w="8402320" h="113664">
                <a:moveTo>
                  <a:pt x="4460163" y="0"/>
                </a:moveTo>
                <a:lnTo>
                  <a:pt x="4438573" y="4398"/>
                </a:lnTo>
                <a:lnTo>
                  <a:pt x="4420546" y="16408"/>
                </a:lnTo>
                <a:lnTo>
                  <a:pt x="4408185" y="34247"/>
                </a:lnTo>
                <a:lnTo>
                  <a:pt x="4403598" y="56133"/>
                </a:lnTo>
                <a:lnTo>
                  <a:pt x="4403598" y="56997"/>
                </a:lnTo>
                <a:lnTo>
                  <a:pt x="4408064" y="78884"/>
                </a:lnTo>
                <a:lnTo>
                  <a:pt x="4420222" y="96723"/>
                </a:lnTo>
                <a:lnTo>
                  <a:pt x="4438209" y="108732"/>
                </a:lnTo>
                <a:lnTo>
                  <a:pt x="4460163" y="113131"/>
                </a:lnTo>
                <a:lnTo>
                  <a:pt x="4482118" y="108732"/>
                </a:lnTo>
                <a:lnTo>
                  <a:pt x="4500105" y="96723"/>
                </a:lnTo>
                <a:lnTo>
                  <a:pt x="4512263" y="78884"/>
                </a:lnTo>
                <a:lnTo>
                  <a:pt x="4516729" y="56997"/>
                </a:lnTo>
                <a:lnTo>
                  <a:pt x="4516729" y="56133"/>
                </a:lnTo>
                <a:lnTo>
                  <a:pt x="4512081" y="34247"/>
                </a:lnTo>
                <a:lnTo>
                  <a:pt x="4499619" y="16408"/>
                </a:lnTo>
                <a:lnTo>
                  <a:pt x="4481571" y="4398"/>
                </a:lnTo>
                <a:lnTo>
                  <a:pt x="4460163" y="0"/>
                </a:lnTo>
                <a:close/>
              </a:path>
              <a:path w="8402320" h="113664">
                <a:moveTo>
                  <a:pt x="4719205" y="0"/>
                </a:moveTo>
                <a:lnTo>
                  <a:pt x="4697615" y="4398"/>
                </a:lnTo>
                <a:lnTo>
                  <a:pt x="4679588" y="16408"/>
                </a:lnTo>
                <a:lnTo>
                  <a:pt x="4667227" y="34247"/>
                </a:lnTo>
                <a:lnTo>
                  <a:pt x="4662639" y="56133"/>
                </a:lnTo>
                <a:lnTo>
                  <a:pt x="4662639" y="56997"/>
                </a:lnTo>
                <a:lnTo>
                  <a:pt x="4667106" y="78884"/>
                </a:lnTo>
                <a:lnTo>
                  <a:pt x="4679264" y="96723"/>
                </a:lnTo>
                <a:lnTo>
                  <a:pt x="4697251" y="108732"/>
                </a:lnTo>
                <a:lnTo>
                  <a:pt x="4719205" y="113131"/>
                </a:lnTo>
                <a:lnTo>
                  <a:pt x="4741160" y="108732"/>
                </a:lnTo>
                <a:lnTo>
                  <a:pt x="4759147" y="96723"/>
                </a:lnTo>
                <a:lnTo>
                  <a:pt x="4771305" y="78884"/>
                </a:lnTo>
                <a:lnTo>
                  <a:pt x="4775771" y="56997"/>
                </a:lnTo>
                <a:lnTo>
                  <a:pt x="4775771" y="56133"/>
                </a:lnTo>
                <a:lnTo>
                  <a:pt x="4771122" y="34247"/>
                </a:lnTo>
                <a:lnTo>
                  <a:pt x="4758661" y="16408"/>
                </a:lnTo>
                <a:lnTo>
                  <a:pt x="4740613" y="4398"/>
                </a:lnTo>
                <a:lnTo>
                  <a:pt x="4719205" y="0"/>
                </a:lnTo>
                <a:close/>
              </a:path>
              <a:path w="8402320" h="113664">
                <a:moveTo>
                  <a:pt x="4978234" y="0"/>
                </a:moveTo>
                <a:lnTo>
                  <a:pt x="4956644" y="4398"/>
                </a:lnTo>
                <a:lnTo>
                  <a:pt x="4938617" y="16408"/>
                </a:lnTo>
                <a:lnTo>
                  <a:pt x="4926256" y="34247"/>
                </a:lnTo>
                <a:lnTo>
                  <a:pt x="4921669" y="56133"/>
                </a:lnTo>
                <a:lnTo>
                  <a:pt x="4921669" y="56997"/>
                </a:lnTo>
                <a:lnTo>
                  <a:pt x="4926135" y="78884"/>
                </a:lnTo>
                <a:lnTo>
                  <a:pt x="4938293" y="96723"/>
                </a:lnTo>
                <a:lnTo>
                  <a:pt x="4956280" y="108732"/>
                </a:lnTo>
                <a:lnTo>
                  <a:pt x="4978234" y="113131"/>
                </a:lnTo>
                <a:lnTo>
                  <a:pt x="5000189" y="108732"/>
                </a:lnTo>
                <a:lnTo>
                  <a:pt x="5018176" y="96723"/>
                </a:lnTo>
                <a:lnTo>
                  <a:pt x="5030334" y="78884"/>
                </a:lnTo>
                <a:lnTo>
                  <a:pt x="5034800" y="56997"/>
                </a:lnTo>
                <a:lnTo>
                  <a:pt x="5034800" y="56133"/>
                </a:lnTo>
                <a:lnTo>
                  <a:pt x="5030152" y="34247"/>
                </a:lnTo>
                <a:lnTo>
                  <a:pt x="5017690" y="16408"/>
                </a:lnTo>
                <a:lnTo>
                  <a:pt x="4999642" y="4398"/>
                </a:lnTo>
                <a:lnTo>
                  <a:pt x="4978234" y="0"/>
                </a:lnTo>
                <a:close/>
              </a:path>
              <a:path w="8402320" h="113664">
                <a:moveTo>
                  <a:pt x="5237276" y="0"/>
                </a:moveTo>
                <a:lnTo>
                  <a:pt x="5215686" y="4398"/>
                </a:lnTo>
                <a:lnTo>
                  <a:pt x="5197659" y="16408"/>
                </a:lnTo>
                <a:lnTo>
                  <a:pt x="5185298" y="34247"/>
                </a:lnTo>
                <a:lnTo>
                  <a:pt x="5180711" y="56133"/>
                </a:lnTo>
                <a:lnTo>
                  <a:pt x="5180711" y="56997"/>
                </a:lnTo>
                <a:lnTo>
                  <a:pt x="5185177" y="78884"/>
                </a:lnTo>
                <a:lnTo>
                  <a:pt x="5197335" y="96723"/>
                </a:lnTo>
                <a:lnTo>
                  <a:pt x="5215322" y="108732"/>
                </a:lnTo>
                <a:lnTo>
                  <a:pt x="5237276" y="113131"/>
                </a:lnTo>
                <a:lnTo>
                  <a:pt x="5259231" y="108732"/>
                </a:lnTo>
                <a:lnTo>
                  <a:pt x="5277218" y="96723"/>
                </a:lnTo>
                <a:lnTo>
                  <a:pt x="5289376" y="78884"/>
                </a:lnTo>
                <a:lnTo>
                  <a:pt x="5293842" y="56997"/>
                </a:lnTo>
                <a:lnTo>
                  <a:pt x="5293842" y="56133"/>
                </a:lnTo>
                <a:lnTo>
                  <a:pt x="5289194" y="34247"/>
                </a:lnTo>
                <a:lnTo>
                  <a:pt x="5276732" y="16408"/>
                </a:lnTo>
                <a:lnTo>
                  <a:pt x="5258684" y="4398"/>
                </a:lnTo>
                <a:lnTo>
                  <a:pt x="5237276" y="0"/>
                </a:lnTo>
                <a:close/>
              </a:path>
              <a:path w="8402320" h="113664">
                <a:moveTo>
                  <a:pt x="5496306" y="0"/>
                </a:moveTo>
                <a:lnTo>
                  <a:pt x="5474716" y="4398"/>
                </a:lnTo>
                <a:lnTo>
                  <a:pt x="5456688" y="16408"/>
                </a:lnTo>
                <a:lnTo>
                  <a:pt x="5444328" y="34247"/>
                </a:lnTo>
                <a:lnTo>
                  <a:pt x="5439740" y="56133"/>
                </a:lnTo>
                <a:lnTo>
                  <a:pt x="5439740" y="56997"/>
                </a:lnTo>
                <a:lnTo>
                  <a:pt x="5444206" y="78884"/>
                </a:lnTo>
                <a:lnTo>
                  <a:pt x="5456364" y="96723"/>
                </a:lnTo>
                <a:lnTo>
                  <a:pt x="5474351" y="108732"/>
                </a:lnTo>
                <a:lnTo>
                  <a:pt x="5496306" y="113131"/>
                </a:lnTo>
                <a:lnTo>
                  <a:pt x="5518260" y="108732"/>
                </a:lnTo>
                <a:lnTo>
                  <a:pt x="5536247" y="96723"/>
                </a:lnTo>
                <a:lnTo>
                  <a:pt x="5548405" y="78884"/>
                </a:lnTo>
                <a:lnTo>
                  <a:pt x="5552871" y="56997"/>
                </a:lnTo>
                <a:lnTo>
                  <a:pt x="5552871" y="56133"/>
                </a:lnTo>
                <a:lnTo>
                  <a:pt x="5548223" y="34247"/>
                </a:lnTo>
                <a:lnTo>
                  <a:pt x="5535761" y="16408"/>
                </a:lnTo>
                <a:lnTo>
                  <a:pt x="5517713" y="4398"/>
                </a:lnTo>
                <a:lnTo>
                  <a:pt x="5496306" y="0"/>
                </a:lnTo>
                <a:close/>
              </a:path>
              <a:path w="8402320" h="113664">
                <a:moveTo>
                  <a:pt x="5755347" y="0"/>
                </a:moveTo>
                <a:lnTo>
                  <a:pt x="5733757" y="4398"/>
                </a:lnTo>
                <a:lnTo>
                  <a:pt x="5715730" y="16408"/>
                </a:lnTo>
                <a:lnTo>
                  <a:pt x="5703369" y="34247"/>
                </a:lnTo>
                <a:lnTo>
                  <a:pt x="5698782" y="56133"/>
                </a:lnTo>
                <a:lnTo>
                  <a:pt x="5698782" y="56997"/>
                </a:lnTo>
                <a:lnTo>
                  <a:pt x="5703248" y="78884"/>
                </a:lnTo>
                <a:lnTo>
                  <a:pt x="5715406" y="96723"/>
                </a:lnTo>
                <a:lnTo>
                  <a:pt x="5733393" y="108732"/>
                </a:lnTo>
                <a:lnTo>
                  <a:pt x="5755347" y="113131"/>
                </a:lnTo>
                <a:lnTo>
                  <a:pt x="5777302" y="108732"/>
                </a:lnTo>
                <a:lnTo>
                  <a:pt x="5795289" y="96723"/>
                </a:lnTo>
                <a:lnTo>
                  <a:pt x="5807447" y="78884"/>
                </a:lnTo>
                <a:lnTo>
                  <a:pt x="5811913" y="56997"/>
                </a:lnTo>
                <a:lnTo>
                  <a:pt x="5811913" y="56133"/>
                </a:lnTo>
                <a:lnTo>
                  <a:pt x="5807265" y="34247"/>
                </a:lnTo>
                <a:lnTo>
                  <a:pt x="5794803" y="16408"/>
                </a:lnTo>
                <a:lnTo>
                  <a:pt x="5776755" y="4398"/>
                </a:lnTo>
                <a:lnTo>
                  <a:pt x="5755347" y="0"/>
                </a:lnTo>
                <a:close/>
              </a:path>
              <a:path w="8402320" h="113664">
                <a:moveTo>
                  <a:pt x="6014377" y="0"/>
                </a:moveTo>
                <a:lnTo>
                  <a:pt x="5992787" y="4398"/>
                </a:lnTo>
                <a:lnTo>
                  <a:pt x="5974759" y="16408"/>
                </a:lnTo>
                <a:lnTo>
                  <a:pt x="5962399" y="34247"/>
                </a:lnTo>
                <a:lnTo>
                  <a:pt x="5957811" y="56133"/>
                </a:lnTo>
                <a:lnTo>
                  <a:pt x="5957811" y="56997"/>
                </a:lnTo>
                <a:lnTo>
                  <a:pt x="5962277" y="78884"/>
                </a:lnTo>
                <a:lnTo>
                  <a:pt x="5974435" y="96723"/>
                </a:lnTo>
                <a:lnTo>
                  <a:pt x="5992422" y="108732"/>
                </a:lnTo>
                <a:lnTo>
                  <a:pt x="6014377" y="113131"/>
                </a:lnTo>
                <a:lnTo>
                  <a:pt x="6036331" y="108732"/>
                </a:lnTo>
                <a:lnTo>
                  <a:pt x="6054318" y="96723"/>
                </a:lnTo>
                <a:lnTo>
                  <a:pt x="6066476" y="78884"/>
                </a:lnTo>
                <a:lnTo>
                  <a:pt x="6070942" y="56997"/>
                </a:lnTo>
                <a:lnTo>
                  <a:pt x="6070942" y="56133"/>
                </a:lnTo>
                <a:lnTo>
                  <a:pt x="6066294" y="34247"/>
                </a:lnTo>
                <a:lnTo>
                  <a:pt x="6053832" y="16408"/>
                </a:lnTo>
                <a:lnTo>
                  <a:pt x="6035784" y="4398"/>
                </a:lnTo>
                <a:lnTo>
                  <a:pt x="6014377" y="0"/>
                </a:lnTo>
                <a:close/>
              </a:path>
              <a:path w="8402320" h="113664">
                <a:moveTo>
                  <a:pt x="6273419" y="0"/>
                </a:moveTo>
                <a:lnTo>
                  <a:pt x="6251829" y="4398"/>
                </a:lnTo>
                <a:lnTo>
                  <a:pt x="6233801" y="16408"/>
                </a:lnTo>
                <a:lnTo>
                  <a:pt x="6221441" y="34247"/>
                </a:lnTo>
                <a:lnTo>
                  <a:pt x="6216853" y="56133"/>
                </a:lnTo>
                <a:lnTo>
                  <a:pt x="6216853" y="56997"/>
                </a:lnTo>
                <a:lnTo>
                  <a:pt x="6221319" y="78884"/>
                </a:lnTo>
                <a:lnTo>
                  <a:pt x="6233477" y="96723"/>
                </a:lnTo>
                <a:lnTo>
                  <a:pt x="6251464" y="108732"/>
                </a:lnTo>
                <a:lnTo>
                  <a:pt x="6273419" y="113131"/>
                </a:lnTo>
                <a:lnTo>
                  <a:pt x="6295373" y="108732"/>
                </a:lnTo>
                <a:lnTo>
                  <a:pt x="6313360" y="96723"/>
                </a:lnTo>
                <a:lnTo>
                  <a:pt x="6325518" y="78884"/>
                </a:lnTo>
                <a:lnTo>
                  <a:pt x="6329984" y="56997"/>
                </a:lnTo>
                <a:lnTo>
                  <a:pt x="6329984" y="56133"/>
                </a:lnTo>
                <a:lnTo>
                  <a:pt x="6325336" y="34247"/>
                </a:lnTo>
                <a:lnTo>
                  <a:pt x="6312874" y="16408"/>
                </a:lnTo>
                <a:lnTo>
                  <a:pt x="6294826" y="4398"/>
                </a:lnTo>
                <a:lnTo>
                  <a:pt x="6273419" y="0"/>
                </a:lnTo>
                <a:close/>
              </a:path>
              <a:path w="8402320" h="113664">
                <a:moveTo>
                  <a:pt x="6532448" y="0"/>
                </a:moveTo>
                <a:lnTo>
                  <a:pt x="6510858" y="4398"/>
                </a:lnTo>
                <a:lnTo>
                  <a:pt x="6492830" y="16408"/>
                </a:lnTo>
                <a:lnTo>
                  <a:pt x="6480470" y="34247"/>
                </a:lnTo>
                <a:lnTo>
                  <a:pt x="6475882" y="56133"/>
                </a:lnTo>
                <a:lnTo>
                  <a:pt x="6475882" y="56997"/>
                </a:lnTo>
                <a:lnTo>
                  <a:pt x="6480348" y="78884"/>
                </a:lnTo>
                <a:lnTo>
                  <a:pt x="6492506" y="96723"/>
                </a:lnTo>
                <a:lnTo>
                  <a:pt x="6510493" y="108732"/>
                </a:lnTo>
                <a:lnTo>
                  <a:pt x="6532448" y="113131"/>
                </a:lnTo>
                <a:lnTo>
                  <a:pt x="6554402" y="108732"/>
                </a:lnTo>
                <a:lnTo>
                  <a:pt x="6572389" y="96723"/>
                </a:lnTo>
                <a:lnTo>
                  <a:pt x="6584547" y="78884"/>
                </a:lnTo>
                <a:lnTo>
                  <a:pt x="6589013" y="56997"/>
                </a:lnTo>
                <a:lnTo>
                  <a:pt x="6589013" y="56133"/>
                </a:lnTo>
                <a:lnTo>
                  <a:pt x="6584365" y="34247"/>
                </a:lnTo>
                <a:lnTo>
                  <a:pt x="6571903" y="16408"/>
                </a:lnTo>
                <a:lnTo>
                  <a:pt x="6553856" y="4398"/>
                </a:lnTo>
                <a:lnTo>
                  <a:pt x="6532448" y="0"/>
                </a:lnTo>
                <a:close/>
              </a:path>
              <a:path w="8402320" h="113664">
                <a:moveTo>
                  <a:pt x="6791490" y="0"/>
                </a:moveTo>
                <a:lnTo>
                  <a:pt x="6769900" y="4398"/>
                </a:lnTo>
                <a:lnTo>
                  <a:pt x="6751872" y="16408"/>
                </a:lnTo>
                <a:lnTo>
                  <a:pt x="6739512" y="34247"/>
                </a:lnTo>
                <a:lnTo>
                  <a:pt x="6734924" y="56133"/>
                </a:lnTo>
                <a:lnTo>
                  <a:pt x="6734924" y="56997"/>
                </a:lnTo>
                <a:lnTo>
                  <a:pt x="6739390" y="78884"/>
                </a:lnTo>
                <a:lnTo>
                  <a:pt x="6751548" y="96723"/>
                </a:lnTo>
                <a:lnTo>
                  <a:pt x="6769535" y="108732"/>
                </a:lnTo>
                <a:lnTo>
                  <a:pt x="6791490" y="113131"/>
                </a:lnTo>
                <a:lnTo>
                  <a:pt x="6813444" y="108732"/>
                </a:lnTo>
                <a:lnTo>
                  <a:pt x="6831431" y="96723"/>
                </a:lnTo>
                <a:lnTo>
                  <a:pt x="6843589" y="78884"/>
                </a:lnTo>
                <a:lnTo>
                  <a:pt x="6848055" y="56997"/>
                </a:lnTo>
                <a:lnTo>
                  <a:pt x="6848055" y="56133"/>
                </a:lnTo>
                <a:lnTo>
                  <a:pt x="6843407" y="34247"/>
                </a:lnTo>
                <a:lnTo>
                  <a:pt x="6830945" y="16408"/>
                </a:lnTo>
                <a:lnTo>
                  <a:pt x="6812897" y="4398"/>
                </a:lnTo>
                <a:lnTo>
                  <a:pt x="6791490" y="0"/>
                </a:lnTo>
                <a:close/>
              </a:path>
              <a:path w="8402320" h="113664">
                <a:moveTo>
                  <a:pt x="7050519" y="0"/>
                </a:moveTo>
                <a:lnTo>
                  <a:pt x="7028929" y="4398"/>
                </a:lnTo>
                <a:lnTo>
                  <a:pt x="7010901" y="16408"/>
                </a:lnTo>
                <a:lnTo>
                  <a:pt x="6998541" y="34247"/>
                </a:lnTo>
                <a:lnTo>
                  <a:pt x="6993953" y="56133"/>
                </a:lnTo>
                <a:lnTo>
                  <a:pt x="6993953" y="56997"/>
                </a:lnTo>
                <a:lnTo>
                  <a:pt x="6998419" y="78884"/>
                </a:lnTo>
                <a:lnTo>
                  <a:pt x="7010577" y="96723"/>
                </a:lnTo>
                <a:lnTo>
                  <a:pt x="7028564" y="108732"/>
                </a:lnTo>
                <a:lnTo>
                  <a:pt x="7050519" y="113131"/>
                </a:lnTo>
                <a:lnTo>
                  <a:pt x="7072473" y="108732"/>
                </a:lnTo>
                <a:lnTo>
                  <a:pt x="7090460" y="96723"/>
                </a:lnTo>
                <a:lnTo>
                  <a:pt x="7102618" y="78884"/>
                </a:lnTo>
                <a:lnTo>
                  <a:pt x="7107085" y="56997"/>
                </a:lnTo>
                <a:lnTo>
                  <a:pt x="7107085" y="56133"/>
                </a:lnTo>
                <a:lnTo>
                  <a:pt x="7102436" y="34247"/>
                </a:lnTo>
                <a:lnTo>
                  <a:pt x="7089975" y="16408"/>
                </a:lnTo>
                <a:lnTo>
                  <a:pt x="7071927" y="4398"/>
                </a:lnTo>
                <a:lnTo>
                  <a:pt x="7050519" y="0"/>
                </a:lnTo>
                <a:close/>
              </a:path>
              <a:path w="8402320" h="113664">
                <a:moveTo>
                  <a:pt x="7309561" y="0"/>
                </a:moveTo>
                <a:lnTo>
                  <a:pt x="7287971" y="4398"/>
                </a:lnTo>
                <a:lnTo>
                  <a:pt x="7269943" y="16408"/>
                </a:lnTo>
                <a:lnTo>
                  <a:pt x="7257583" y="34247"/>
                </a:lnTo>
                <a:lnTo>
                  <a:pt x="7252995" y="56133"/>
                </a:lnTo>
                <a:lnTo>
                  <a:pt x="7252995" y="56997"/>
                </a:lnTo>
                <a:lnTo>
                  <a:pt x="7257461" y="78884"/>
                </a:lnTo>
                <a:lnTo>
                  <a:pt x="7269619" y="96723"/>
                </a:lnTo>
                <a:lnTo>
                  <a:pt x="7287606" y="108732"/>
                </a:lnTo>
                <a:lnTo>
                  <a:pt x="7309561" y="113131"/>
                </a:lnTo>
                <a:lnTo>
                  <a:pt x="7331515" y="108732"/>
                </a:lnTo>
                <a:lnTo>
                  <a:pt x="7349502" y="96723"/>
                </a:lnTo>
                <a:lnTo>
                  <a:pt x="7361660" y="78884"/>
                </a:lnTo>
                <a:lnTo>
                  <a:pt x="7366127" y="56997"/>
                </a:lnTo>
                <a:lnTo>
                  <a:pt x="7366127" y="56133"/>
                </a:lnTo>
                <a:lnTo>
                  <a:pt x="7361478" y="34247"/>
                </a:lnTo>
                <a:lnTo>
                  <a:pt x="7349016" y="16408"/>
                </a:lnTo>
                <a:lnTo>
                  <a:pt x="7330969" y="4398"/>
                </a:lnTo>
                <a:lnTo>
                  <a:pt x="7309561" y="0"/>
                </a:lnTo>
                <a:close/>
              </a:path>
              <a:path w="8402320" h="113664">
                <a:moveTo>
                  <a:pt x="7568590" y="0"/>
                </a:moveTo>
                <a:lnTo>
                  <a:pt x="7547000" y="4398"/>
                </a:lnTo>
                <a:lnTo>
                  <a:pt x="7528972" y="16408"/>
                </a:lnTo>
                <a:lnTo>
                  <a:pt x="7516612" y="34247"/>
                </a:lnTo>
                <a:lnTo>
                  <a:pt x="7512024" y="56133"/>
                </a:lnTo>
                <a:lnTo>
                  <a:pt x="7512024" y="56997"/>
                </a:lnTo>
                <a:lnTo>
                  <a:pt x="7516491" y="78884"/>
                </a:lnTo>
                <a:lnTo>
                  <a:pt x="7528648" y="96723"/>
                </a:lnTo>
                <a:lnTo>
                  <a:pt x="7546636" y="108732"/>
                </a:lnTo>
                <a:lnTo>
                  <a:pt x="7568590" y="113131"/>
                </a:lnTo>
                <a:lnTo>
                  <a:pt x="7590544" y="108732"/>
                </a:lnTo>
                <a:lnTo>
                  <a:pt x="7608531" y="96723"/>
                </a:lnTo>
                <a:lnTo>
                  <a:pt x="7620689" y="78884"/>
                </a:lnTo>
                <a:lnTo>
                  <a:pt x="7625156" y="56997"/>
                </a:lnTo>
                <a:lnTo>
                  <a:pt x="7625156" y="56133"/>
                </a:lnTo>
                <a:lnTo>
                  <a:pt x="7620507" y="34247"/>
                </a:lnTo>
                <a:lnTo>
                  <a:pt x="7608046" y="16408"/>
                </a:lnTo>
                <a:lnTo>
                  <a:pt x="7589998" y="4398"/>
                </a:lnTo>
                <a:lnTo>
                  <a:pt x="7568590" y="0"/>
                </a:lnTo>
                <a:close/>
              </a:path>
              <a:path w="8402320" h="113664">
                <a:moveTo>
                  <a:pt x="7827632" y="0"/>
                </a:moveTo>
                <a:lnTo>
                  <a:pt x="7806042" y="4398"/>
                </a:lnTo>
                <a:lnTo>
                  <a:pt x="7788014" y="16408"/>
                </a:lnTo>
                <a:lnTo>
                  <a:pt x="7775654" y="34247"/>
                </a:lnTo>
                <a:lnTo>
                  <a:pt x="7771066" y="56133"/>
                </a:lnTo>
                <a:lnTo>
                  <a:pt x="7771066" y="56997"/>
                </a:lnTo>
                <a:lnTo>
                  <a:pt x="7775532" y="78884"/>
                </a:lnTo>
                <a:lnTo>
                  <a:pt x="7787690" y="96723"/>
                </a:lnTo>
                <a:lnTo>
                  <a:pt x="7805677" y="108732"/>
                </a:lnTo>
                <a:lnTo>
                  <a:pt x="7827632" y="113131"/>
                </a:lnTo>
                <a:lnTo>
                  <a:pt x="7849586" y="108732"/>
                </a:lnTo>
                <a:lnTo>
                  <a:pt x="7867573" y="96723"/>
                </a:lnTo>
                <a:lnTo>
                  <a:pt x="7879731" y="78884"/>
                </a:lnTo>
                <a:lnTo>
                  <a:pt x="7884198" y="56997"/>
                </a:lnTo>
                <a:lnTo>
                  <a:pt x="7884198" y="56133"/>
                </a:lnTo>
                <a:lnTo>
                  <a:pt x="7879549" y="34247"/>
                </a:lnTo>
                <a:lnTo>
                  <a:pt x="7867088" y="16408"/>
                </a:lnTo>
                <a:lnTo>
                  <a:pt x="7849040" y="4398"/>
                </a:lnTo>
                <a:lnTo>
                  <a:pt x="7827632" y="0"/>
                </a:lnTo>
                <a:close/>
              </a:path>
              <a:path w="8402320" h="113664">
                <a:moveTo>
                  <a:pt x="8086661" y="0"/>
                </a:moveTo>
                <a:lnTo>
                  <a:pt x="8065071" y="4398"/>
                </a:lnTo>
                <a:lnTo>
                  <a:pt x="8047043" y="16408"/>
                </a:lnTo>
                <a:lnTo>
                  <a:pt x="8034683" y="34247"/>
                </a:lnTo>
                <a:lnTo>
                  <a:pt x="8030095" y="56133"/>
                </a:lnTo>
                <a:lnTo>
                  <a:pt x="8030095" y="56997"/>
                </a:lnTo>
                <a:lnTo>
                  <a:pt x="8034562" y="78884"/>
                </a:lnTo>
                <a:lnTo>
                  <a:pt x="8046719" y="96723"/>
                </a:lnTo>
                <a:lnTo>
                  <a:pt x="8064707" y="108732"/>
                </a:lnTo>
                <a:lnTo>
                  <a:pt x="8086661" y="113131"/>
                </a:lnTo>
                <a:lnTo>
                  <a:pt x="8108615" y="108732"/>
                </a:lnTo>
                <a:lnTo>
                  <a:pt x="8126603" y="96723"/>
                </a:lnTo>
                <a:lnTo>
                  <a:pt x="8138760" y="78884"/>
                </a:lnTo>
                <a:lnTo>
                  <a:pt x="8143227" y="56997"/>
                </a:lnTo>
                <a:lnTo>
                  <a:pt x="8143227" y="56133"/>
                </a:lnTo>
                <a:lnTo>
                  <a:pt x="8138578" y="34247"/>
                </a:lnTo>
                <a:lnTo>
                  <a:pt x="8126117" y="16408"/>
                </a:lnTo>
                <a:lnTo>
                  <a:pt x="8108069" y="4398"/>
                </a:lnTo>
                <a:lnTo>
                  <a:pt x="8086661" y="0"/>
                </a:lnTo>
                <a:close/>
              </a:path>
              <a:path w="8402320" h="113664">
                <a:moveTo>
                  <a:pt x="8345703" y="0"/>
                </a:moveTo>
                <a:lnTo>
                  <a:pt x="8324113" y="4398"/>
                </a:lnTo>
                <a:lnTo>
                  <a:pt x="8306085" y="16408"/>
                </a:lnTo>
                <a:lnTo>
                  <a:pt x="8293725" y="34247"/>
                </a:lnTo>
                <a:lnTo>
                  <a:pt x="8289137" y="56133"/>
                </a:lnTo>
                <a:lnTo>
                  <a:pt x="8289137" y="56997"/>
                </a:lnTo>
                <a:lnTo>
                  <a:pt x="8293604" y="78884"/>
                </a:lnTo>
                <a:lnTo>
                  <a:pt x="8305761" y="96723"/>
                </a:lnTo>
                <a:lnTo>
                  <a:pt x="8323749" y="108732"/>
                </a:lnTo>
                <a:lnTo>
                  <a:pt x="8345703" y="113131"/>
                </a:lnTo>
                <a:lnTo>
                  <a:pt x="8367657" y="108732"/>
                </a:lnTo>
                <a:lnTo>
                  <a:pt x="8385644" y="96723"/>
                </a:lnTo>
                <a:lnTo>
                  <a:pt x="8397802" y="78884"/>
                </a:lnTo>
                <a:lnTo>
                  <a:pt x="8402269" y="56997"/>
                </a:lnTo>
                <a:lnTo>
                  <a:pt x="8402269" y="56133"/>
                </a:lnTo>
                <a:lnTo>
                  <a:pt x="8397620" y="34247"/>
                </a:lnTo>
                <a:lnTo>
                  <a:pt x="8385159" y="16408"/>
                </a:lnTo>
                <a:lnTo>
                  <a:pt x="8367111" y="4398"/>
                </a:lnTo>
                <a:lnTo>
                  <a:pt x="8345703" y="0"/>
                </a:lnTo>
                <a:close/>
              </a:path>
            </a:pathLst>
          </a:custGeom>
          <a:solidFill>
            <a:srgbClr val="E2E3E4"/>
          </a:solidFill>
        </p:spPr>
        <p:txBody>
          <a:bodyPr wrap="square" lIns="0" tIns="0" rIns="0" bIns="0" rtlCol="0"/>
          <a:lstStyle/>
          <a:p>
            <a:endParaRPr sz="1800"/>
          </a:p>
        </p:txBody>
      </p:sp>
      <p:pic>
        <p:nvPicPr>
          <p:cNvPr id="18" name="Picture 9"/>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37167" y="3684588"/>
            <a:ext cx="10117667" cy="4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05287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143000"/>
            <a:ext cx="5384800" cy="5105400"/>
          </a:xfrm>
        </p:spPr>
        <p:txBody>
          <a:bodyPr>
            <a:noAutofit/>
          </a:bodyPr>
          <a:lstStyle>
            <a:lvl1pPr>
              <a:defRPr sz="2400">
                <a:solidFill>
                  <a:srgbClr val="000000"/>
                </a:solidFill>
              </a:defRPr>
            </a:lvl1pPr>
            <a:lvl2pPr>
              <a:defRPr sz="2400">
                <a:solidFill>
                  <a:srgbClr val="000000"/>
                </a:solidFill>
              </a:defRPr>
            </a:lvl2pPr>
            <a:lvl3pPr>
              <a:defRPr sz="2400">
                <a:solidFill>
                  <a:srgbClr val="000000"/>
                </a:solidFill>
              </a:defRPr>
            </a:lvl3pPr>
            <a:lvl4pPr>
              <a:defRPr sz="2400">
                <a:solidFill>
                  <a:srgbClr val="000000"/>
                </a:solidFill>
              </a:defRPr>
            </a:lvl4pPr>
            <a:lvl5pPr>
              <a:defRPr sz="2400">
                <a:solidFill>
                  <a:srgbClr val="00000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143000"/>
            <a:ext cx="5384800" cy="5105400"/>
          </a:xfrm>
        </p:spPr>
        <p:txBody>
          <a:bodyPr>
            <a:noAutofit/>
          </a:bodyPr>
          <a:lstStyle>
            <a:lvl1pPr>
              <a:defRPr sz="2400">
                <a:solidFill>
                  <a:srgbClr val="000000"/>
                </a:solidFill>
              </a:defRPr>
            </a:lvl1pPr>
            <a:lvl2pPr>
              <a:defRPr sz="2400">
                <a:solidFill>
                  <a:srgbClr val="000000"/>
                </a:solidFill>
              </a:defRPr>
            </a:lvl2pPr>
            <a:lvl3pPr>
              <a:defRPr sz="2400">
                <a:solidFill>
                  <a:srgbClr val="000000"/>
                </a:solidFill>
              </a:defRPr>
            </a:lvl3pPr>
            <a:lvl4pPr>
              <a:defRPr sz="2400">
                <a:solidFill>
                  <a:srgbClr val="000000"/>
                </a:solidFill>
              </a:defRPr>
            </a:lvl4pPr>
            <a:lvl5pPr>
              <a:defRPr sz="2400">
                <a:solidFill>
                  <a:srgbClr val="00000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p:cNvGrpSpPr/>
          <p:nvPr userDrawn="1"/>
        </p:nvGrpSpPr>
        <p:grpSpPr>
          <a:xfrm>
            <a:off x="7571233" y="6400801"/>
            <a:ext cx="3167724" cy="246221"/>
            <a:chOff x="5678424" y="6400800"/>
            <a:chExt cx="2375793" cy="246221"/>
          </a:xfrm>
        </p:grpSpPr>
        <p:sp>
          <p:nvSpPr>
            <p:cNvPr id="15" name="Rectangle 14"/>
            <p:cNvSpPr/>
            <p:nvPr userDrawn="1"/>
          </p:nvSpPr>
          <p:spPr>
            <a:xfrm>
              <a:off x="5867400" y="6400800"/>
              <a:ext cx="2186817" cy="246221"/>
            </a:xfrm>
            <a:prstGeom prst="rect">
              <a:avLst/>
            </a:prstGeom>
          </p:spPr>
          <p:txBody>
            <a:bodyPr wrap="none">
              <a:spAutoFit/>
            </a:bodyPr>
            <a:lstStyle/>
            <a:p>
              <a:pPr algn="l"/>
              <a:r>
                <a:rPr lang="en-US" sz="1000" dirty="0">
                  <a:solidFill>
                    <a:schemeClr val="bg1">
                      <a:lumMod val="65000"/>
                    </a:schemeClr>
                  </a:solidFill>
                  <a:latin typeface="Arial Rounded MT Bold" panose="020F0704030504030204" pitchFamily="34" charset="0"/>
                </a:rPr>
                <a:t>Children’s Healthcare of Atlanta</a:t>
              </a:r>
              <a:endParaRPr lang="en-US" sz="1000"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78424" y="6400800"/>
              <a:ext cx="228600" cy="228600"/>
            </a:xfrm>
            <a:prstGeom prst="rect">
              <a:avLst/>
            </a:prstGeom>
          </p:spPr>
        </p:pic>
      </p:grpSp>
      <p:sp>
        <p:nvSpPr>
          <p:cNvPr id="17" name="Slide Number Placeholder 5"/>
          <p:cNvSpPr>
            <a:spLocks noGrp="1"/>
          </p:cNvSpPr>
          <p:nvPr>
            <p:ph type="sldNum" sz="quarter" idx="4"/>
          </p:nvPr>
        </p:nvSpPr>
        <p:spPr>
          <a:xfrm>
            <a:off x="10566400" y="6383180"/>
            <a:ext cx="1016000" cy="246221"/>
          </a:xfrm>
          <a:prstGeom prst="rect">
            <a:avLst/>
          </a:prstGeom>
        </p:spPr>
        <p:txBody>
          <a:bodyPr/>
          <a:lstStyle>
            <a:lvl1pPr algn="r">
              <a:defRPr sz="1000">
                <a:latin typeface="Arial Rounded MT Bold" panose="020F0704030504030204" pitchFamily="34" charset="0"/>
              </a:defRPr>
            </a:lvl1pPr>
          </a:lstStyle>
          <a:p>
            <a:fld id="{B6761BED-127F-4714-AE70-548270172845}" type="slidenum">
              <a:rPr lang="en-US" smtClean="0">
                <a:solidFill>
                  <a:schemeClr val="bg1">
                    <a:lumMod val="65000"/>
                  </a:schemeClr>
                </a:solidFill>
              </a:rPr>
              <a:pPr/>
              <a:t>‹#›</a:t>
            </a:fld>
            <a:endParaRPr lang="en-US" dirty="0">
              <a:solidFill>
                <a:schemeClr val="bg1">
                  <a:lumMod val="65000"/>
                </a:schemeClr>
              </a:solidFill>
            </a:endParaRPr>
          </a:p>
        </p:txBody>
      </p:sp>
      <p:sp>
        <p:nvSpPr>
          <p:cNvPr id="10" name="Title 1"/>
          <p:cNvSpPr>
            <a:spLocks noGrp="1"/>
          </p:cNvSpPr>
          <p:nvPr>
            <p:ph type="title"/>
          </p:nvPr>
        </p:nvSpPr>
        <p:spPr>
          <a:xfrm>
            <a:off x="609600" y="152400"/>
            <a:ext cx="10972800" cy="792162"/>
          </a:xfrm>
        </p:spPr>
        <p:txBody>
          <a:bodyPr anchor="b" anchorCtr="0">
            <a:noAutofit/>
          </a:bodyPr>
          <a:lstStyle>
            <a:lvl1pPr algn="l">
              <a:defRPr sz="2800">
                <a:solidFill>
                  <a:srgbClr val="00A94F"/>
                </a:solidFill>
                <a:latin typeface="Arial Rounded MT Bold" panose="020F0704030504030204" pitchFamily="34" charset="0"/>
              </a:defRPr>
            </a:lvl1pPr>
          </a:lstStyle>
          <a:p>
            <a:r>
              <a:rPr lang="en-US"/>
              <a:t>Click to edit Master title style</a:t>
            </a:r>
            <a:endParaRPr lang="en-US" dirty="0"/>
          </a:p>
        </p:txBody>
      </p:sp>
      <p:pic>
        <p:nvPicPr>
          <p:cNvPr id="12"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0833" y="1028701"/>
            <a:ext cx="10727267" cy="5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33871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143000"/>
            <a:ext cx="5386917" cy="639762"/>
          </a:xfrm>
        </p:spPr>
        <p:txBody>
          <a:bodyPr anchor="b">
            <a:noAutofit/>
          </a:bodyPr>
          <a:lstStyle>
            <a:lvl1pPr marL="0" indent="0">
              <a:buNone/>
              <a:defRPr sz="2400" b="0">
                <a:solidFill>
                  <a:srgbClr val="00A94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1752600"/>
            <a:ext cx="5386917" cy="4495800"/>
          </a:xfrm>
        </p:spPr>
        <p:txBody>
          <a:bodyPr>
            <a:no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143000"/>
            <a:ext cx="5389033" cy="639762"/>
          </a:xfrm>
        </p:spPr>
        <p:txBody>
          <a:bodyPr anchor="b">
            <a:noAutofit/>
          </a:bodyPr>
          <a:lstStyle>
            <a:lvl1pPr marL="0" indent="0">
              <a:buNone/>
              <a:defRPr sz="2400" b="0">
                <a:solidFill>
                  <a:srgbClr val="00A94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1752600"/>
            <a:ext cx="5389033" cy="4495800"/>
          </a:xfrm>
        </p:spPr>
        <p:txBody>
          <a:bodyPr>
            <a:no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p:cNvGrpSpPr/>
          <p:nvPr userDrawn="1"/>
        </p:nvGrpSpPr>
        <p:grpSpPr>
          <a:xfrm>
            <a:off x="7571233" y="6400801"/>
            <a:ext cx="3167724" cy="246221"/>
            <a:chOff x="5678424" y="6400800"/>
            <a:chExt cx="2375793" cy="246221"/>
          </a:xfrm>
        </p:grpSpPr>
        <p:sp>
          <p:nvSpPr>
            <p:cNvPr id="16" name="Rectangle 15"/>
            <p:cNvSpPr/>
            <p:nvPr userDrawn="1"/>
          </p:nvSpPr>
          <p:spPr>
            <a:xfrm>
              <a:off x="5867400" y="6400800"/>
              <a:ext cx="2186817" cy="246221"/>
            </a:xfrm>
            <a:prstGeom prst="rect">
              <a:avLst/>
            </a:prstGeom>
          </p:spPr>
          <p:txBody>
            <a:bodyPr wrap="none">
              <a:spAutoFit/>
            </a:bodyPr>
            <a:lstStyle/>
            <a:p>
              <a:pPr algn="l"/>
              <a:r>
                <a:rPr lang="en-US" sz="1000" dirty="0">
                  <a:solidFill>
                    <a:schemeClr val="bg1">
                      <a:lumMod val="65000"/>
                    </a:schemeClr>
                  </a:solidFill>
                  <a:latin typeface="Arial Rounded MT Bold" panose="020F0704030504030204" pitchFamily="34" charset="0"/>
                </a:rPr>
                <a:t>Children’s Healthcare of Atlanta</a:t>
              </a:r>
              <a:endParaRPr lang="en-US" sz="1000" dirty="0"/>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78424" y="6400800"/>
              <a:ext cx="228600" cy="228600"/>
            </a:xfrm>
            <a:prstGeom prst="rect">
              <a:avLst/>
            </a:prstGeom>
          </p:spPr>
        </p:pic>
      </p:grpSp>
      <p:sp>
        <p:nvSpPr>
          <p:cNvPr id="18" name="Slide Number Placeholder 5"/>
          <p:cNvSpPr>
            <a:spLocks noGrp="1"/>
          </p:cNvSpPr>
          <p:nvPr>
            <p:ph type="sldNum" sz="quarter" idx="10"/>
          </p:nvPr>
        </p:nvSpPr>
        <p:spPr>
          <a:xfrm>
            <a:off x="10566400" y="6383180"/>
            <a:ext cx="1016000" cy="246221"/>
          </a:xfrm>
          <a:prstGeom prst="rect">
            <a:avLst/>
          </a:prstGeom>
        </p:spPr>
        <p:txBody>
          <a:bodyPr/>
          <a:lstStyle>
            <a:lvl1pPr algn="r">
              <a:defRPr sz="1000">
                <a:latin typeface="Arial Rounded MT Bold" panose="020F0704030504030204" pitchFamily="34" charset="0"/>
              </a:defRPr>
            </a:lvl1pPr>
          </a:lstStyle>
          <a:p>
            <a:fld id="{B6761BED-127F-4714-AE70-548270172845}" type="slidenum">
              <a:rPr lang="en-US" smtClean="0">
                <a:solidFill>
                  <a:schemeClr val="bg1">
                    <a:lumMod val="65000"/>
                  </a:schemeClr>
                </a:solidFill>
              </a:rPr>
              <a:pPr/>
              <a:t>‹#›</a:t>
            </a:fld>
            <a:endParaRPr lang="en-US" dirty="0">
              <a:solidFill>
                <a:schemeClr val="bg1">
                  <a:lumMod val="65000"/>
                </a:schemeClr>
              </a:solidFill>
            </a:endParaRPr>
          </a:p>
        </p:txBody>
      </p:sp>
      <p:sp>
        <p:nvSpPr>
          <p:cNvPr id="12" name="Title 1"/>
          <p:cNvSpPr>
            <a:spLocks noGrp="1"/>
          </p:cNvSpPr>
          <p:nvPr>
            <p:ph type="title"/>
          </p:nvPr>
        </p:nvSpPr>
        <p:spPr>
          <a:xfrm>
            <a:off x="609600" y="152400"/>
            <a:ext cx="10972800" cy="792162"/>
          </a:xfrm>
        </p:spPr>
        <p:txBody>
          <a:bodyPr anchor="b" anchorCtr="0">
            <a:noAutofit/>
          </a:bodyPr>
          <a:lstStyle>
            <a:lvl1pPr algn="l">
              <a:defRPr sz="2800">
                <a:solidFill>
                  <a:srgbClr val="00A94F"/>
                </a:solidFill>
                <a:latin typeface="Arial Rounded MT Bold" panose="020F0704030504030204" pitchFamily="34" charset="0"/>
              </a:defRPr>
            </a:lvl1pPr>
          </a:lstStyle>
          <a:p>
            <a:r>
              <a:rPr lang="en-US"/>
              <a:t>Click to edit Master title style</a:t>
            </a:r>
            <a:endParaRPr lang="en-US" dirty="0"/>
          </a:p>
        </p:txBody>
      </p:sp>
      <p:pic>
        <p:nvPicPr>
          <p:cNvPr id="13"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0833" y="1028701"/>
            <a:ext cx="10727267" cy="5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42645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609600" y="152400"/>
            <a:ext cx="10972800" cy="792162"/>
          </a:xfrm>
        </p:spPr>
        <p:txBody>
          <a:bodyPr anchor="b" anchorCtr="0">
            <a:noAutofit/>
          </a:bodyPr>
          <a:lstStyle>
            <a:lvl1pPr algn="l">
              <a:defRPr sz="2800">
                <a:solidFill>
                  <a:srgbClr val="00A94F"/>
                </a:solidFill>
                <a:latin typeface="Arial Rounded MT Bold" panose="020F0704030504030204" pitchFamily="34" charset="0"/>
              </a:defRPr>
            </a:lvl1pPr>
          </a:lstStyle>
          <a:p>
            <a:r>
              <a:rPr lang="en-US"/>
              <a:t>Click to edit Master 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833" y="1028701"/>
            <a:ext cx="10727267" cy="5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58001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7" name="Group 6"/>
          <p:cNvGrpSpPr/>
          <p:nvPr userDrawn="1"/>
        </p:nvGrpSpPr>
        <p:grpSpPr>
          <a:xfrm>
            <a:off x="7571233" y="6400801"/>
            <a:ext cx="3167724" cy="246221"/>
            <a:chOff x="5678424" y="6400800"/>
            <a:chExt cx="2375793" cy="246221"/>
          </a:xfrm>
        </p:grpSpPr>
        <p:sp>
          <p:nvSpPr>
            <p:cNvPr id="8" name="Rectangle 7"/>
            <p:cNvSpPr/>
            <p:nvPr userDrawn="1"/>
          </p:nvSpPr>
          <p:spPr>
            <a:xfrm>
              <a:off x="5867400" y="6400800"/>
              <a:ext cx="2186817" cy="246221"/>
            </a:xfrm>
            <a:prstGeom prst="rect">
              <a:avLst/>
            </a:prstGeom>
          </p:spPr>
          <p:txBody>
            <a:bodyPr wrap="none">
              <a:spAutoFit/>
            </a:bodyPr>
            <a:lstStyle/>
            <a:p>
              <a:pPr algn="l"/>
              <a:r>
                <a:rPr lang="en-US" sz="1000" dirty="0">
                  <a:solidFill>
                    <a:schemeClr val="bg1">
                      <a:lumMod val="65000"/>
                    </a:schemeClr>
                  </a:solidFill>
                  <a:latin typeface="Arial Rounded MT Bold" panose="020F0704030504030204" pitchFamily="34" charset="0"/>
                </a:rPr>
                <a:t>Children’s Healthcare of Atlanta</a:t>
              </a:r>
              <a:endParaRPr lang="en-US" sz="1000"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78424" y="6400800"/>
              <a:ext cx="228600" cy="228600"/>
            </a:xfrm>
            <a:prstGeom prst="rect">
              <a:avLst/>
            </a:prstGeom>
          </p:spPr>
        </p:pic>
      </p:grpSp>
      <p:sp>
        <p:nvSpPr>
          <p:cNvPr id="10" name="Slide Number Placeholder 5"/>
          <p:cNvSpPr>
            <a:spLocks noGrp="1"/>
          </p:cNvSpPr>
          <p:nvPr>
            <p:ph type="sldNum" sz="quarter" idx="4"/>
          </p:nvPr>
        </p:nvSpPr>
        <p:spPr>
          <a:xfrm>
            <a:off x="10566400" y="6383180"/>
            <a:ext cx="1016000" cy="246221"/>
          </a:xfrm>
          <a:prstGeom prst="rect">
            <a:avLst/>
          </a:prstGeom>
        </p:spPr>
        <p:txBody>
          <a:bodyPr/>
          <a:lstStyle>
            <a:lvl1pPr algn="r">
              <a:defRPr sz="1000">
                <a:latin typeface="Arial Rounded MT Bold" panose="020F0704030504030204" pitchFamily="34" charset="0"/>
              </a:defRPr>
            </a:lvl1pPr>
          </a:lstStyle>
          <a:p>
            <a:fld id="{B6761BED-127F-4714-AE70-548270172845}" type="slidenum">
              <a:rPr lang="en-US" smtClean="0">
                <a:solidFill>
                  <a:schemeClr val="bg1">
                    <a:lumMod val="65000"/>
                  </a:schemeClr>
                </a:solidFill>
              </a:rPr>
              <a:pPr/>
              <a:t>‹#›</a:t>
            </a:fld>
            <a:endParaRPr lang="en-US" dirty="0">
              <a:solidFill>
                <a:schemeClr val="bg1">
                  <a:lumMod val="65000"/>
                </a:schemeClr>
              </a:solidFill>
            </a:endParaRPr>
          </a:p>
        </p:txBody>
      </p:sp>
    </p:spTree>
    <p:extLst>
      <p:ext uri="{BB962C8B-B14F-4D97-AF65-F5344CB8AC3E}">
        <p14:creationId xmlns:p14="http://schemas.microsoft.com/office/powerpoint/2010/main" val="24075258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66733" y="273050"/>
            <a:ext cx="6815667" cy="6005630"/>
          </a:xfrm>
        </p:spPr>
        <p:txBody>
          <a:bodyPr>
            <a:noAutofit/>
          </a:bodyPr>
          <a:lstStyle>
            <a:lvl1pPr>
              <a:defRPr sz="2400">
                <a:solidFill>
                  <a:srgbClr val="000000"/>
                </a:solidFill>
              </a:defRPr>
            </a:lvl1pPr>
            <a:lvl2pPr>
              <a:defRPr sz="2400">
                <a:solidFill>
                  <a:srgbClr val="000000"/>
                </a:solidFill>
              </a:defRPr>
            </a:lvl2pPr>
            <a:lvl3pPr>
              <a:defRPr sz="2400">
                <a:solidFill>
                  <a:srgbClr val="000000"/>
                </a:solidFill>
              </a:defRPr>
            </a:lvl3pPr>
            <a:lvl4pPr>
              <a:defRPr sz="2400">
                <a:solidFill>
                  <a:srgbClr val="000000"/>
                </a:solidFill>
              </a:defRPr>
            </a:lvl4pPr>
            <a:lvl5pPr>
              <a:defRPr sz="2400">
                <a:solidFill>
                  <a:srgbClr val="000000"/>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435100"/>
            <a:ext cx="4011084" cy="4813300"/>
          </a:xfrm>
        </p:spPr>
        <p:txBody>
          <a:bodyPr>
            <a:noAutofit/>
          </a:bodyPr>
          <a:lstStyle>
            <a:lvl1pPr marL="0" indent="0">
              <a:buNone/>
              <a:defRPr sz="2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grpSp>
        <p:nvGrpSpPr>
          <p:cNvPr id="10" name="Group 9"/>
          <p:cNvGrpSpPr/>
          <p:nvPr userDrawn="1"/>
        </p:nvGrpSpPr>
        <p:grpSpPr>
          <a:xfrm>
            <a:off x="7571233" y="6400801"/>
            <a:ext cx="3167724" cy="246221"/>
            <a:chOff x="5678424" y="6400800"/>
            <a:chExt cx="2375793" cy="246221"/>
          </a:xfrm>
        </p:grpSpPr>
        <p:sp>
          <p:nvSpPr>
            <p:cNvPr id="11" name="Rectangle 10"/>
            <p:cNvSpPr/>
            <p:nvPr userDrawn="1"/>
          </p:nvSpPr>
          <p:spPr>
            <a:xfrm>
              <a:off x="5867400" y="6400800"/>
              <a:ext cx="2186817" cy="246221"/>
            </a:xfrm>
            <a:prstGeom prst="rect">
              <a:avLst/>
            </a:prstGeom>
          </p:spPr>
          <p:txBody>
            <a:bodyPr wrap="none">
              <a:spAutoFit/>
            </a:bodyPr>
            <a:lstStyle/>
            <a:p>
              <a:pPr algn="l"/>
              <a:r>
                <a:rPr lang="en-US" sz="1000" dirty="0">
                  <a:solidFill>
                    <a:schemeClr val="bg1">
                      <a:lumMod val="65000"/>
                    </a:schemeClr>
                  </a:solidFill>
                  <a:latin typeface="Arial Rounded MT Bold" panose="020F0704030504030204" pitchFamily="34" charset="0"/>
                </a:rPr>
                <a:t>Children’s Healthcare of Atlanta</a:t>
              </a:r>
              <a:endParaRPr lang="en-US" sz="1000"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78424" y="6400800"/>
              <a:ext cx="228600" cy="228600"/>
            </a:xfrm>
            <a:prstGeom prst="rect">
              <a:avLst/>
            </a:prstGeom>
          </p:spPr>
        </p:pic>
      </p:grpSp>
      <p:sp>
        <p:nvSpPr>
          <p:cNvPr id="13" name="Slide Number Placeholder 5"/>
          <p:cNvSpPr>
            <a:spLocks noGrp="1"/>
          </p:cNvSpPr>
          <p:nvPr>
            <p:ph type="sldNum" sz="quarter" idx="4"/>
          </p:nvPr>
        </p:nvSpPr>
        <p:spPr>
          <a:xfrm>
            <a:off x="10566400" y="6383180"/>
            <a:ext cx="1016000" cy="246221"/>
          </a:xfrm>
          <a:prstGeom prst="rect">
            <a:avLst/>
          </a:prstGeom>
        </p:spPr>
        <p:txBody>
          <a:bodyPr/>
          <a:lstStyle>
            <a:lvl1pPr algn="r">
              <a:defRPr sz="1000">
                <a:latin typeface="Arial Rounded MT Bold" panose="020F0704030504030204" pitchFamily="34" charset="0"/>
              </a:defRPr>
            </a:lvl1pPr>
          </a:lstStyle>
          <a:p>
            <a:fld id="{B6761BED-127F-4714-AE70-548270172845}" type="slidenum">
              <a:rPr lang="en-US" smtClean="0">
                <a:solidFill>
                  <a:schemeClr val="bg1">
                    <a:lumMod val="65000"/>
                  </a:schemeClr>
                </a:solidFill>
              </a:rPr>
              <a:pPr/>
              <a:t>‹#›</a:t>
            </a:fld>
            <a:endParaRPr lang="en-US" dirty="0">
              <a:solidFill>
                <a:schemeClr val="bg1">
                  <a:lumMod val="65000"/>
                </a:schemeClr>
              </a:solidFill>
            </a:endParaRPr>
          </a:p>
        </p:txBody>
      </p:sp>
    </p:spTree>
    <p:extLst>
      <p:ext uri="{BB962C8B-B14F-4D97-AF65-F5344CB8AC3E}">
        <p14:creationId xmlns:p14="http://schemas.microsoft.com/office/powerpoint/2010/main" val="42810982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40834" y="1143000"/>
            <a:ext cx="4948767" cy="5112706"/>
          </a:xfrm>
        </p:spPr>
        <p:txBody>
          <a:bodyPr>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Content Placeholder 2"/>
          <p:cNvSpPr>
            <a:spLocks noGrp="1"/>
          </p:cNvSpPr>
          <p:nvPr>
            <p:ph idx="10"/>
          </p:nvPr>
        </p:nvSpPr>
        <p:spPr>
          <a:xfrm>
            <a:off x="5994400" y="1143000"/>
            <a:ext cx="5588000" cy="5105400"/>
          </a:xfrm>
        </p:spPr>
        <p:txBody>
          <a:bodyPr>
            <a:noAutofit/>
          </a:bodyPr>
          <a:lstStyle>
            <a:lvl1pP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3" name="Group 12"/>
          <p:cNvGrpSpPr/>
          <p:nvPr userDrawn="1"/>
        </p:nvGrpSpPr>
        <p:grpSpPr>
          <a:xfrm>
            <a:off x="7571233" y="6400801"/>
            <a:ext cx="3167724" cy="246221"/>
            <a:chOff x="5678424" y="6400800"/>
            <a:chExt cx="2375793" cy="246221"/>
          </a:xfrm>
        </p:grpSpPr>
        <p:sp>
          <p:nvSpPr>
            <p:cNvPr id="14" name="Rectangle 13"/>
            <p:cNvSpPr/>
            <p:nvPr userDrawn="1"/>
          </p:nvSpPr>
          <p:spPr>
            <a:xfrm>
              <a:off x="5867400" y="6400800"/>
              <a:ext cx="2186817" cy="246221"/>
            </a:xfrm>
            <a:prstGeom prst="rect">
              <a:avLst/>
            </a:prstGeom>
          </p:spPr>
          <p:txBody>
            <a:bodyPr wrap="none">
              <a:spAutoFit/>
            </a:bodyPr>
            <a:lstStyle/>
            <a:p>
              <a:pPr algn="l"/>
              <a:r>
                <a:rPr lang="en-US" sz="1000" dirty="0">
                  <a:solidFill>
                    <a:schemeClr val="bg1">
                      <a:lumMod val="65000"/>
                    </a:schemeClr>
                  </a:solidFill>
                  <a:latin typeface="Arial Rounded MT Bold" panose="020F0704030504030204" pitchFamily="34" charset="0"/>
                </a:rPr>
                <a:t>Children’s Healthcare of Atlanta</a:t>
              </a:r>
              <a:endParaRPr lang="en-US" sz="1000"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78424" y="6400800"/>
              <a:ext cx="228600" cy="228600"/>
            </a:xfrm>
            <a:prstGeom prst="rect">
              <a:avLst/>
            </a:prstGeom>
          </p:spPr>
        </p:pic>
      </p:grpSp>
      <p:sp>
        <p:nvSpPr>
          <p:cNvPr id="17" name="Slide Number Placeholder 5"/>
          <p:cNvSpPr>
            <a:spLocks noGrp="1"/>
          </p:cNvSpPr>
          <p:nvPr>
            <p:ph type="sldNum" sz="quarter" idx="4"/>
          </p:nvPr>
        </p:nvSpPr>
        <p:spPr>
          <a:xfrm>
            <a:off x="10566400" y="6383180"/>
            <a:ext cx="1016000" cy="246221"/>
          </a:xfrm>
          <a:prstGeom prst="rect">
            <a:avLst/>
          </a:prstGeom>
        </p:spPr>
        <p:txBody>
          <a:bodyPr/>
          <a:lstStyle>
            <a:lvl1pPr algn="r">
              <a:defRPr sz="1000">
                <a:latin typeface="Arial Rounded MT Bold" panose="020F0704030504030204" pitchFamily="34" charset="0"/>
              </a:defRPr>
            </a:lvl1pPr>
          </a:lstStyle>
          <a:p>
            <a:fld id="{B6761BED-127F-4714-AE70-548270172845}" type="slidenum">
              <a:rPr lang="en-US" smtClean="0">
                <a:solidFill>
                  <a:schemeClr val="bg1">
                    <a:lumMod val="65000"/>
                  </a:schemeClr>
                </a:solidFill>
              </a:rPr>
              <a:pPr/>
              <a:t>‹#›</a:t>
            </a:fld>
            <a:endParaRPr lang="en-US" dirty="0">
              <a:solidFill>
                <a:schemeClr val="bg1">
                  <a:lumMod val="65000"/>
                </a:schemeClr>
              </a:solidFill>
            </a:endParaRPr>
          </a:p>
        </p:txBody>
      </p:sp>
      <p:sp>
        <p:nvSpPr>
          <p:cNvPr id="12" name="Title 1"/>
          <p:cNvSpPr>
            <a:spLocks noGrp="1"/>
          </p:cNvSpPr>
          <p:nvPr>
            <p:ph type="title"/>
          </p:nvPr>
        </p:nvSpPr>
        <p:spPr>
          <a:xfrm>
            <a:off x="609600" y="152400"/>
            <a:ext cx="10972800" cy="792162"/>
          </a:xfrm>
        </p:spPr>
        <p:txBody>
          <a:bodyPr anchor="b" anchorCtr="0">
            <a:noAutofit/>
          </a:bodyPr>
          <a:lstStyle>
            <a:lvl1pPr algn="l">
              <a:defRPr sz="2800">
                <a:solidFill>
                  <a:srgbClr val="00A94F"/>
                </a:solidFill>
                <a:latin typeface="Arial Rounded MT Bold" panose="020F0704030504030204" pitchFamily="34" charset="0"/>
              </a:defRPr>
            </a:lvl1pPr>
          </a:lstStyle>
          <a:p>
            <a:r>
              <a:rPr lang="en-US"/>
              <a:t>Click to edit Master title style</a:t>
            </a:r>
            <a:endParaRPr lang="en-US" dirty="0"/>
          </a:p>
        </p:txBody>
      </p:sp>
      <p:pic>
        <p:nvPicPr>
          <p:cNvPr id="18"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0833" y="1028701"/>
            <a:ext cx="10727267" cy="5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1688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4" name="Title Text">
            <a:extLst>
              <a:ext uri="{FF2B5EF4-FFF2-40B4-BE49-F238E27FC236}">
                <a16:creationId xmlns:a16="http://schemas.microsoft.com/office/drawing/2014/main" id="{AA6BC4EE-9385-8048-94F7-C8E9B0881855}"/>
              </a:ext>
            </a:extLst>
          </p:cNvPr>
          <p:cNvSpPr txBox="1">
            <a:spLocks noGrp="1"/>
          </p:cNvSpPr>
          <p:nvPr>
            <p:ph type="title"/>
          </p:nvPr>
        </p:nvSpPr>
        <p:spPr>
          <a:xfrm>
            <a:off x="548640" y="228600"/>
            <a:ext cx="10972800" cy="457200"/>
          </a:xfrm>
          <a:prstGeom prst="rect">
            <a:avLst/>
          </a:prstGeom>
        </p:spPr>
        <p:txBody>
          <a:bodyPr/>
          <a:lstStyle/>
          <a:p>
            <a:r>
              <a:rPr lang="en-US"/>
              <a:t>Click to edit Master title style</a:t>
            </a:r>
            <a:endParaRPr/>
          </a:p>
        </p:txBody>
      </p:sp>
    </p:spTree>
    <p:extLst>
      <p:ext uri="{BB962C8B-B14F-4D97-AF65-F5344CB8AC3E}">
        <p14:creationId xmlns:p14="http://schemas.microsoft.com/office/powerpoint/2010/main" val="1062317506"/>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9" descr="Blue_JHCC_2012R2-03.jpg">
            <a:extLst>
              <a:ext uri="{FF2B5EF4-FFF2-40B4-BE49-F238E27FC236}">
                <a16:creationId xmlns:a16="http://schemas.microsoft.com/office/drawing/2014/main" id="{177BC76F-E5FA-C222-4D9A-6FFA17B2BB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p:cNvSpPr>
            <a:spLocks noGrp="1" noChangeArrowheads="1"/>
          </p:cNvSpPr>
          <p:nvPr>
            <p:ph type="ctrTitle"/>
          </p:nvPr>
        </p:nvSpPr>
        <p:spPr bwMode="white">
          <a:xfrm>
            <a:off x="1079501" y="876300"/>
            <a:ext cx="10401300" cy="1143000"/>
          </a:xfrm>
        </p:spPr>
        <p:txBody>
          <a:bodyPr/>
          <a:lstStyle>
            <a:lvl1pPr>
              <a:defRPr>
                <a:solidFill>
                  <a:schemeClr val="bg1"/>
                </a:solidFill>
              </a:defRPr>
            </a:lvl1pPr>
          </a:lstStyle>
          <a:p>
            <a:r>
              <a:rPr lang="en-US"/>
              <a:t>Click to edit Master title style</a:t>
            </a:r>
          </a:p>
        </p:txBody>
      </p:sp>
      <p:sp>
        <p:nvSpPr>
          <p:cNvPr id="2052" name="Rectangle 4"/>
          <p:cNvSpPr>
            <a:spLocks noGrp="1" noChangeArrowheads="1"/>
          </p:cNvSpPr>
          <p:nvPr>
            <p:ph type="subTitle" idx="1"/>
          </p:nvPr>
        </p:nvSpPr>
        <p:spPr bwMode="white">
          <a:xfrm>
            <a:off x="1079501" y="2057400"/>
            <a:ext cx="10401300" cy="914400"/>
          </a:xfrm>
        </p:spPr>
        <p:txBody>
          <a:bodyPr/>
          <a:lstStyle>
            <a:lvl1pPr marL="0" indent="0">
              <a:buFontTx/>
              <a:buNone/>
              <a:defRPr sz="2400">
                <a:solidFill>
                  <a:schemeClr val="bg1"/>
                </a:solidFill>
              </a:defRPr>
            </a:lvl1pPr>
          </a:lstStyle>
          <a:p>
            <a:r>
              <a:rPr lang="en-US"/>
              <a:t>Click to edit Master subtitle style</a:t>
            </a:r>
          </a:p>
        </p:txBody>
      </p:sp>
      <p:sp>
        <p:nvSpPr>
          <p:cNvPr id="4" name="Date Placeholder 3">
            <a:extLst>
              <a:ext uri="{FF2B5EF4-FFF2-40B4-BE49-F238E27FC236}">
                <a16:creationId xmlns:a16="http://schemas.microsoft.com/office/drawing/2014/main" id="{CAE10FA4-E531-D363-5DBA-D3C74AAF3119}"/>
              </a:ext>
            </a:extLst>
          </p:cNvPr>
          <p:cNvSpPr>
            <a:spLocks noGrp="1" noChangeArrowheads="1"/>
          </p:cNvSpPr>
          <p:nvPr>
            <p:ph type="dt" sz="half" idx="10"/>
          </p:nvPr>
        </p:nvSpPr>
        <p:spPr bwMode="auto">
          <a:xfrm>
            <a:off x="1092200" y="6400800"/>
            <a:ext cx="2540000" cy="304800"/>
          </a:xfrm>
        </p:spPr>
        <p:txBody>
          <a:bodyPr/>
          <a:lstStyle>
            <a:lvl1pPr>
              <a:defRPr>
                <a:solidFill>
                  <a:srgbClr val="002C77"/>
                </a:solidFill>
              </a:defRPr>
            </a:lvl1pPr>
          </a:lstStyle>
          <a:p>
            <a:fld id="{9AAE4FF5-6ACE-431F-96B0-F91A502F3A68}" type="datetime1">
              <a:rPr lang="en-US" altLang="en-US" smtClean="0"/>
              <a:t>11/10/2025</a:t>
            </a:fld>
            <a:endParaRPr lang="en-US" altLang="en-US">
              <a:latin typeface="Times" pitchFamily="2" charset="0"/>
            </a:endParaRPr>
          </a:p>
        </p:txBody>
      </p:sp>
      <p:sp>
        <p:nvSpPr>
          <p:cNvPr id="5" name="Footer Placeholder 4">
            <a:extLst>
              <a:ext uri="{FF2B5EF4-FFF2-40B4-BE49-F238E27FC236}">
                <a16:creationId xmlns:a16="http://schemas.microsoft.com/office/drawing/2014/main" id="{A3FC6E01-ED61-AAF6-8C41-F202C9E138E1}"/>
              </a:ext>
            </a:extLst>
          </p:cNvPr>
          <p:cNvSpPr>
            <a:spLocks noGrp="1" noChangeArrowheads="1"/>
          </p:cNvSpPr>
          <p:nvPr>
            <p:ph type="ftr" sz="quarter" idx="11"/>
          </p:nvPr>
        </p:nvSpPr>
        <p:spPr bwMode="white">
          <a:xfrm>
            <a:off x="4165600" y="6400800"/>
            <a:ext cx="3860800" cy="304800"/>
          </a:xfrm>
        </p:spPr>
        <p:txBody>
          <a:bodyPr/>
          <a:lstStyle>
            <a:lvl1pPr>
              <a:defRPr>
                <a:solidFill>
                  <a:srgbClr val="002C77"/>
                </a:solidFill>
              </a:defRPr>
            </a:lvl1pPr>
          </a:lstStyle>
          <a:p>
            <a:endParaRPr lang="en-US" altLang="en-US"/>
          </a:p>
        </p:txBody>
      </p:sp>
      <p:sp>
        <p:nvSpPr>
          <p:cNvPr id="6" name="Slide Number Placeholder 5">
            <a:extLst>
              <a:ext uri="{FF2B5EF4-FFF2-40B4-BE49-F238E27FC236}">
                <a16:creationId xmlns:a16="http://schemas.microsoft.com/office/drawing/2014/main" id="{920567AE-85B3-6A4B-D145-3DF6C00CFE69}"/>
              </a:ext>
            </a:extLst>
          </p:cNvPr>
          <p:cNvSpPr>
            <a:spLocks noGrp="1" noChangeArrowheads="1"/>
          </p:cNvSpPr>
          <p:nvPr>
            <p:ph type="sldNum" sz="quarter" idx="12"/>
          </p:nvPr>
        </p:nvSpPr>
        <p:spPr bwMode="white">
          <a:xfrm>
            <a:off x="8940800" y="6400800"/>
            <a:ext cx="2540000" cy="304800"/>
          </a:xfrm>
        </p:spPr>
        <p:txBody>
          <a:bodyPr/>
          <a:lstStyle>
            <a:lvl1pPr>
              <a:defRPr>
                <a:solidFill>
                  <a:srgbClr val="002C77"/>
                </a:solidFill>
              </a:defRPr>
            </a:lvl1pPr>
          </a:lstStyle>
          <a:p>
            <a:fld id="{6445682E-7DE3-C348-BC70-B0DE4699002E}" type="slidenum">
              <a:rPr lang="en-US" altLang="en-US"/>
              <a:pPr/>
              <a:t>‹#›</a:t>
            </a:fld>
            <a:endParaRPr lang="en-US" altLang="en-US"/>
          </a:p>
        </p:txBody>
      </p:sp>
      <p:pic>
        <p:nvPicPr>
          <p:cNvPr id="8" name="Picture 7" descr="Text&#10;&#10;Description automatically generated">
            <a:extLst>
              <a:ext uri="{FF2B5EF4-FFF2-40B4-BE49-F238E27FC236}">
                <a16:creationId xmlns:a16="http://schemas.microsoft.com/office/drawing/2014/main" id="{9944CC3E-882A-16DA-38BC-188CEDBDBC86}"/>
              </a:ext>
            </a:extLst>
          </p:cNvPr>
          <p:cNvPicPr>
            <a:picLocks noChangeAspect="1"/>
          </p:cNvPicPr>
          <p:nvPr userDrawn="1"/>
        </p:nvPicPr>
        <p:blipFill>
          <a:blip r:embed="rId3"/>
          <a:stretch>
            <a:fillRect/>
          </a:stretch>
        </p:blipFill>
        <p:spPr>
          <a:xfrm>
            <a:off x="8009054" y="5105401"/>
            <a:ext cx="3541597" cy="755987"/>
          </a:xfrm>
          <a:prstGeom prst="rect">
            <a:avLst/>
          </a:prstGeom>
        </p:spPr>
      </p:pic>
    </p:spTree>
    <p:extLst>
      <p:ext uri="{BB962C8B-B14F-4D97-AF65-F5344CB8AC3E}">
        <p14:creationId xmlns:p14="http://schemas.microsoft.com/office/powerpoint/2010/main" val="41627177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13C57-D80C-C76D-2E1E-1C60DDD7CD45}"/>
              </a:ext>
            </a:extLst>
          </p:cNvPr>
          <p:cNvSpPr>
            <a:spLocks noGrp="1"/>
          </p:cNvSpPr>
          <p:nvPr>
            <p:ph type="dt" sz="half" idx="10"/>
          </p:nvPr>
        </p:nvSpPr>
        <p:spPr/>
        <p:txBody>
          <a:bodyPr/>
          <a:lstStyle>
            <a:lvl1pPr>
              <a:defRPr/>
            </a:lvl1pPr>
          </a:lstStyle>
          <a:p>
            <a:fld id="{3F40D82D-9E85-4425-B110-B47831D4463D}" type="datetime1">
              <a:rPr lang="en-US" altLang="en-US" smtClean="0"/>
              <a:t>11/10/2025</a:t>
            </a:fld>
            <a:endParaRPr lang="en-US" altLang="en-US">
              <a:latin typeface="Times" pitchFamily="2" charset="0"/>
            </a:endParaRPr>
          </a:p>
        </p:txBody>
      </p:sp>
      <p:sp>
        <p:nvSpPr>
          <p:cNvPr id="5" name="Footer Placeholder 4">
            <a:extLst>
              <a:ext uri="{FF2B5EF4-FFF2-40B4-BE49-F238E27FC236}">
                <a16:creationId xmlns:a16="http://schemas.microsoft.com/office/drawing/2014/main" id="{FF2B87AF-B24A-FF36-B818-8CEC20A77D3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A8E7FBA-F5DE-DB49-E63F-39B2B5469CEB}"/>
              </a:ext>
            </a:extLst>
          </p:cNvPr>
          <p:cNvSpPr>
            <a:spLocks noGrp="1"/>
          </p:cNvSpPr>
          <p:nvPr>
            <p:ph type="sldNum" sz="quarter" idx="12"/>
          </p:nvPr>
        </p:nvSpPr>
        <p:spPr/>
        <p:txBody>
          <a:bodyPr/>
          <a:lstStyle>
            <a:lvl1pPr>
              <a:defRPr/>
            </a:lvl1pPr>
          </a:lstStyle>
          <a:p>
            <a:fld id="{3B63D7D8-E879-544F-8DBF-BB14C7DBD139}" type="slidenum">
              <a:rPr lang="en-US" altLang="en-US"/>
              <a:pPr/>
              <a:t>‹#›</a:t>
            </a:fld>
            <a:endParaRPr lang="en-US" altLang="en-US"/>
          </a:p>
        </p:txBody>
      </p:sp>
    </p:spTree>
    <p:extLst>
      <p:ext uri="{BB962C8B-B14F-4D97-AF65-F5344CB8AC3E}">
        <p14:creationId xmlns:p14="http://schemas.microsoft.com/office/powerpoint/2010/main" val="18786932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624CC3E8-24BD-8058-4671-551BE78FFA16}"/>
              </a:ext>
            </a:extLst>
          </p:cNvPr>
          <p:cNvSpPr>
            <a:spLocks noGrp="1"/>
          </p:cNvSpPr>
          <p:nvPr>
            <p:ph type="dt" sz="half" idx="10"/>
          </p:nvPr>
        </p:nvSpPr>
        <p:spPr/>
        <p:txBody>
          <a:bodyPr/>
          <a:lstStyle>
            <a:lvl1pPr>
              <a:defRPr/>
            </a:lvl1pPr>
          </a:lstStyle>
          <a:p>
            <a:fld id="{D4F32ECA-3979-4B2A-BAB9-8E4009686A7C}" type="datetime1">
              <a:rPr lang="en-US" altLang="en-US" smtClean="0"/>
              <a:t>11/10/2025</a:t>
            </a:fld>
            <a:endParaRPr lang="en-US" altLang="en-US">
              <a:latin typeface="Times" pitchFamily="2" charset="0"/>
            </a:endParaRPr>
          </a:p>
        </p:txBody>
      </p:sp>
      <p:sp>
        <p:nvSpPr>
          <p:cNvPr id="5" name="Footer Placeholder 4">
            <a:extLst>
              <a:ext uri="{FF2B5EF4-FFF2-40B4-BE49-F238E27FC236}">
                <a16:creationId xmlns:a16="http://schemas.microsoft.com/office/drawing/2014/main" id="{637DA5D5-6452-B228-D8E7-148672A248D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565FF94-6FF7-CB6F-06A9-126C462ECF69}"/>
              </a:ext>
            </a:extLst>
          </p:cNvPr>
          <p:cNvSpPr>
            <a:spLocks noGrp="1"/>
          </p:cNvSpPr>
          <p:nvPr>
            <p:ph type="sldNum" sz="quarter" idx="12"/>
          </p:nvPr>
        </p:nvSpPr>
        <p:spPr/>
        <p:txBody>
          <a:bodyPr/>
          <a:lstStyle>
            <a:lvl1pPr>
              <a:defRPr/>
            </a:lvl1pPr>
          </a:lstStyle>
          <a:p>
            <a:fld id="{D6E66E83-A9F7-FD40-8086-64FA58944988}" type="slidenum">
              <a:rPr lang="en-US" altLang="en-US"/>
              <a:pPr/>
              <a:t>‹#›</a:t>
            </a:fld>
            <a:endParaRPr lang="en-US" altLang="en-US"/>
          </a:p>
        </p:txBody>
      </p:sp>
    </p:spTree>
    <p:extLst>
      <p:ext uri="{BB962C8B-B14F-4D97-AF65-F5344CB8AC3E}">
        <p14:creationId xmlns:p14="http://schemas.microsoft.com/office/powerpoint/2010/main" val="32878295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795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627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4AA7E9-5276-47A2-211C-B4D9E950A0F8}"/>
              </a:ext>
            </a:extLst>
          </p:cNvPr>
          <p:cNvSpPr>
            <a:spLocks noGrp="1"/>
          </p:cNvSpPr>
          <p:nvPr>
            <p:ph type="dt" sz="half" idx="10"/>
          </p:nvPr>
        </p:nvSpPr>
        <p:spPr/>
        <p:txBody>
          <a:bodyPr/>
          <a:lstStyle>
            <a:lvl1pPr>
              <a:defRPr/>
            </a:lvl1pPr>
          </a:lstStyle>
          <a:p>
            <a:fld id="{BC665BB1-AFF2-432E-9906-B3044889EEF3}" type="datetime1">
              <a:rPr lang="en-US" altLang="en-US" smtClean="0"/>
              <a:t>11/10/2025</a:t>
            </a:fld>
            <a:endParaRPr lang="en-US" altLang="en-US">
              <a:latin typeface="Times" pitchFamily="2" charset="0"/>
            </a:endParaRPr>
          </a:p>
        </p:txBody>
      </p:sp>
      <p:sp>
        <p:nvSpPr>
          <p:cNvPr id="6" name="Footer Placeholder 5">
            <a:extLst>
              <a:ext uri="{FF2B5EF4-FFF2-40B4-BE49-F238E27FC236}">
                <a16:creationId xmlns:a16="http://schemas.microsoft.com/office/drawing/2014/main" id="{6390E375-3E6C-2AF8-A1FB-C88263E633D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7F0F07F-65E2-4FC7-E3BB-2FB740056A15}"/>
              </a:ext>
            </a:extLst>
          </p:cNvPr>
          <p:cNvSpPr>
            <a:spLocks noGrp="1"/>
          </p:cNvSpPr>
          <p:nvPr>
            <p:ph type="sldNum" sz="quarter" idx="12"/>
          </p:nvPr>
        </p:nvSpPr>
        <p:spPr/>
        <p:txBody>
          <a:bodyPr/>
          <a:lstStyle>
            <a:lvl1pPr>
              <a:defRPr/>
            </a:lvl1pPr>
          </a:lstStyle>
          <a:p>
            <a:fld id="{3FC1B490-7791-7146-A8B8-E92C5D6B31AF}" type="slidenum">
              <a:rPr lang="en-US" altLang="en-US"/>
              <a:pPr/>
              <a:t>‹#›</a:t>
            </a:fld>
            <a:endParaRPr lang="en-US" altLang="en-US"/>
          </a:p>
        </p:txBody>
      </p:sp>
    </p:spTree>
    <p:extLst>
      <p:ext uri="{BB962C8B-B14F-4D97-AF65-F5344CB8AC3E}">
        <p14:creationId xmlns:p14="http://schemas.microsoft.com/office/powerpoint/2010/main" val="3626815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A9607C-C2FA-4CA8-CCF3-F7D1E1DCF989}"/>
              </a:ext>
            </a:extLst>
          </p:cNvPr>
          <p:cNvSpPr>
            <a:spLocks noGrp="1"/>
          </p:cNvSpPr>
          <p:nvPr>
            <p:ph type="dt" sz="half" idx="10"/>
          </p:nvPr>
        </p:nvSpPr>
        <p:spPr/>
        <p:txBody>
          <a:bodyPr/>
          <a:lstStyle>
            <a:lvl1pPr>
              <a:defRPr/>
            </a:lvl1pPr>
          </a:lstStyle>
          <a:p>
            <a:fld id="{4636C006-2359-4F36-9663-2BA6BE2F397C}" type="datetime1">
              <a:rPr lang="en-US" altLang="en-US" smtClean="0"/>
              <a:t>11/10/2025</a:t>
            </a:fld>
            <a:endParaRPr lang="en-US" altLang="en-US">
              <a:latin typeface="Times" pitchFamily="2" charset="0"/>
            </a:endParaRPr>
          </a:p>
        </p:txBody>
      </p:sp>
      <p:sp>
        <p:nvSpPr>
          <p:cNvPr id="8" name="Footer Placeholder 7">
            <a:extLst>
              <a:ext uri="{FF2B5EF4-FFF2-40B4-BE49-F238E27FC236}">
                <a16:creationId xmlns:a16="http://schemas.microsoft.com/office/drawing/2014/main" id="{211AC870-803A-38BD-31C2-9E622038E42B}"/>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3E51B58D-785C-4F26-48B7-5CCE76F2085A}"/>
              </a:ext>
            </a:extLst>
          </p:cNvPr>
          <p:cNvSpPr>
            <a:spLocks noGrp="1"/>
          </p:cNvSpPr>
          <p:nvPr>
            <p:ph type="sldNum" sz="quarter" idx="12"/>
          </p:nvPr>
        </p:nvSpPr>
        <p:spPr/>
        <p:txBody>
          <a:bodyPr/>
          <a:lstStyle>
            <a:lvl1pPr>
              <a:defRPr/>
            </a:lvl1pPr>
          </a:lstStyle>
          <a:p>
            <a:fld id="{1E500E52-7A28-7046-8324-CC1403659AA5}" type="slidenum">
              <a:rPr lang="en-US" altLang="en-US"/>
              <a:pPr/>
              <a:t>‹#›</a:t>
            </a:fld>
            <a:endParaRPr lang="en-US" altLang="en-US"/>
          </a:p>
        </p:txBody>
      </p:sp>
    </p:spTree>
    <p:extLst>
      <p:ext uri="{BB962C8B-B14F-4D97-AF65-F5344CB8AC3E}">
        <p14:creationId xmlns:p14="http://schemas.microsoft.com/office/powerpoint/2010/main" val="6675491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BD16F9F-BF1F-B0EA-4ECF-5BD9A496D2B3}"/>
              </a:ext>
            </a:extLst>
          </p:cNvPr>
          <p:cNvSpPr>
            <a:spLocks noGrp="1"/>
          </p:cNvSpPr>
          <p:nvPr>
            <p:ph type="dt" sz="half" idx="10"/>
          </p:nvPr>
        </p:nvSpPr>
        <p:spPr/>
        <p:txBody>
          <a:bodyPr/>
          <a:lstStyle>
            <a:lvl1pPr>
              <a:defRPr/>
            </a:lvl1pPr>
          </a:lstStyle>
          <a:p>
            <a:fld id="{A625875E-BD33-4220-9038-068FBDED4F22}" type="datetime1">
              <a:rPr lang="en-US" altLang="en-US" smtClean="0"/>
              <a:t>11/10/2025</a:t>
            </a:fld>
            <a:endParaRPr lang="en-US" altLang="en-US">
              <a:latin typeface="Times" pitchFamily="2" charset="0"/>
            </a:endParaRPr>
          </a:p>
        </p:txBody>
      </p:sp>
      <p:sp>
        <p:nvSpPr>
          <p:cNvPr id="4" name="Footer Placeholder 3">
            <a:extLst>
              <a:ext uri="{FF2B5EF4-FFF2-40B4-BE49-F238E27FC236}">
                <a16:creationId xmlns:a16="http://schemas.microsoft.com/office/drawing/2014/main" id="{58FE4DC5-DB0B-8C44-CBF6-7BD9A9D270E2}"/>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0D5F666A-806C-A13A-F813-FBA5CE94304E}"/>
              </a:ext>
            </a:extLst>
          </p:cNvPr>
          <p:cNvSpPr>
            <a:spLocks noGrp="1"/>
          </p:cNvSpPr>
          <p:nvPr>
            <p:ph type="sldNum" sz="quarter" idx="12"/>
          </p:nvPr>
        </p:nvSpPr>
        <p:spPr/>
        <p:txBody>
          <a:bodyPr/>
          <a:lstStyle>
            <a:lvl1pPr>
              <a:defRPr/>
            </a:lvl1pPr>
          </a:lstStyle>
          <a:p>
            <a:fld id="{84D819DE-D1AA-AB41-A997-F7819A3E077F}" type="slidenum">
              <a:rPr lang="en-US" altLang="en-US"/>
              <a:pPr/>
              <a:t>‹#›</a:t>
            </a:fld>
            <a:endParaRPr lang="en-US" altLang="en-US"/>
          </a:p>
        </p:txBody>
      </p:sp>
    </p:spTree>
    <p:extLst>
      <p:ext uri="{BB962C8B-B14F-4D97-AF65-F5344CB8AC3E}">
        <p14:creationId xmlns:p14="http://schemas.microsoft.com/office/powerpoint/2010/main" val="22975427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9E8A0E-7669-833A-C443-A612E8D3A73F}"/>
              </a:ext>
            </a:extLst>
          </p:cNvPr>
          <p:cNvSpPr>
            <a:spLocks noGrp="1"/>
          </p:cNvSpPr>
          <p:nvPr>
            <p:ph type="dt" sz="half" idx="10"/>
          </p:nvPr>
        </p:nvSpPr>
        <p:spPr/>
        <p:txBody>
          <a:bodyPr/>
          <a:lstStyle>
            <a:lvl1pPr>
              <a:defRPr/>
            </a:lvl1pPr>
          </a:lstStyle>
          <a:p>
            <a:fld id="{ECB9A088-1C5C-4170-A6FB-D3B0805C7A21}" type="datetime1">
              <a:rPr lang="en-US" altLang="en-US" smtClean="0"/>
              <a:t>11/10/2025</a:t>
            </a:fld>
            <a:endParaRPr lang="en-US" altLang="en-US">
              <a:latin typeface="Times" pitchFamily="2" charset="0"/>
            </a:endParaRPr>
          </a:p>
        </p:txBody>
      </p:sp>
      <p:sp>
        <p:nvSpPr>
          <p:cNvPr id="3" name="Footer Placeholder 2">
            <a:extLst>
              <a:ext uri="{FF2B5EF4-FFF2-40B4-BE49-F238E27FC236}">
                <a16:creationId xmlns:a16="http://schemas.microsoft.com/office/drawing/2014/main" id="{EF23C5D1-B2C7-B4C5-565B-C3FD09DD6BB5}"/>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B78ABFA8-23C7-5CBC-5904-5E423F65BE30}"/>
              </a:ext>
            </a:extLst>
          </p:cNvPr>
          <p:cNvSpPr>
            <a:spLocks noGrp="1"/>
          </p:cNvSpPr>
          <p:nvPr>
            <p:ph type="sldNum" sz="quarter" idx="12"/>
          </p:nvPr>
        </p:nvSpPr>
        <p:spPr/>
        <p:txBody>
          <a:bodyPr/>
          <a:lstStyle>
            <a:lvl1pPr>
              <a:defRPr/>
            </a:lvl1pPr>
          </a:lstStyle>
          <a:p>
            <a:fld id="{7F318BE6-050F-704C-A862-18677B14D4BE}" type="slidenum">
              <a:rPr lang="en-US" altLang="en-US"/>
              <a:pPr/>
              <a:t>‹#›</a:t>
            </a:fld>
            <a:endParaRPr lang="en-US" altLang="en-US"/>
          </a:p>
        </p:txBody>
      </p:sp>
    </p:spTree>
    <p:extLst>
      <p:ext uri="{BB962C8B-B14F-4D97-AF65-F5344CB8AC3E}">
        <p14:creationId xmlns:p14="http://schemas.microsoft.com/office/powerpoint/2010/main" val="19500181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E03553C2-20FA-E5D4-69A6-26C4666800C2}"/>
              </a:ext>
            </a:extLst>
          </p:cNvPr>
          <p:cNvSpPr>
            <a:spLocks noGrp="1"/>
          </p:cNvSpPr>
          <p:nvPr>
            <p:ph type="dt" sz="half" idx="10"/>
          </p:nvPr>
        </p:nvSpPr>
        <p:spPr/>
        <p:txBody>
          <a:bodyPr/>
          <a:lstStyle>
            <a:lvl1pPr>
              <a:defRPr/>
            </a:lvl1pPr>
          </a:lstStyle>
          <a:p>
            <a:fld id="{D1DD7F6A-D277-4B66-AFD4-08C40C9F106B}" type="datetime1">
              <a:rPr lang="en-US" altLang="en-US" smtClean="0"/>
              <a:t>11/10/2025</a:t>
            </a:fld>
            <a:endParaRPr lang="en-US" altLang="en-US">
              <a:latin typeface="Times" pitchFamily="2" charset="0"/>
            </a:endParaRPr>
          </a:p>
        </p:txBody>
      </p:sp>
      <p:sp>
        <p:nvSpPr>
          <p:cNvPr id="6" name="Footer Placeholder 5">
            <a:extLst>
              <a:ext uri="{FF2B5EF4-FFF2-40B4-BE49-F238E27FC236}">
                <a16:creationId xmlns:a16="http://schemas.microsoft.com/office/drawing/2014/main" id="{BB3596A2-EC47-FD8C-26A7-E25E4149FF8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781CEE8-30F5-976F-816F-5C0F7DFEBCD7}"/>
              </a:ext>
            </a:extLst>
          </p:cNvPr>
          <p:cNvSpPr>
            <a:spLocks noGrp="1"/>
          </p:cNvSpPr>
          <p:nvPr>
            <p:ph type="sldNum" sz="quarter" idx="12"/>
          </p:nvPr>
        </p:nvSpPr>
        <p:spPr/>
        <p:txBody>
          <a:bodyPr/>
          <a:lstStyle>
            <a:lvl1pPr>
              <a:defRPr/>
            </a:lvl1pPr>
          </a:lstStyle>
          <a:p>
            <a:fld id="{A092B4BA-8DCB-9547-8A45-0768EBA22090}" type="slidenum">
              <a:rPr lang="en-US" altLang="en-US"/>
              <a:pPr/>
              <a:t>‹#›</a:t>
            </a:fld>
            <a:endParaRPr lang="en-US" altLang="en-US"/>
          </a:p>
        </p:txBody>
      </p:sp>
    </p:spTree>
    <p:extLst>
      <p:ext uri="{BB962C8B-B14F-4D97-AF65-F5344CB8AC3E}">
        <p14:creationId xmlns:p14="http://schemas.microsoft.com/office/powerpoint/2010/main" val="11688642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AF38AF99-12AA-12B7-49B7-59C3B2141301}"/>
              </a:ext>
            </a:extLst>
          </p:cNvPr>
          <p:cNvSpPr>
            <a:spLocks noGrp="1"/>
          </p:cNvSpPr>
          <p:nvPr>
            <p:ph type="dt" sz="half" idx="10"/>
          </p:nvPr>
        </p:nvSpPr>
        <p:spPr/>
        <p:txBody>
          <a:bodyPr/>
          <a:lstStyle>
            <a:lvl1pPr>
              <a:defRPr/>
            </a:lvl1pPr>
          </a:lstStyle>
          <a:p>
            <a:fld id="{3AC94E18-2C6E-4C36-BB98-05A03F4936A8}" type="datetime1">
              <a:rPr lang="en-US" altLang="en-US" smtClean="0"/>
              <a:t>11/10/2025</a:t>
            </a:fld>
            <a:endParaRPr lang="en-US" altLang="en-US">
              <a:latin typeface="Times" pitchFamily="2" charset="0"/>
            </a:endParaRPr>
          </a:p>
        </p:txBody>
      </p:sp>
      <p:sp>
        <p:nvSpPr>
          <p:cNvPr id="6" name="Footer Placeholder 5">
            <a:extLst>
              <a:ext uri="{FF2B5EF4-FFF2-40B4-BE49-F238E27FC236}">
                <a16:creationId xmlns:a16="http://schemas.microsoft.com/office/drawing/2014/main" id="{DCB28F5C-CDB0-05C4-14B7-996552EDDED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D4132DE-2D14-226E-24BC-5FE120321EC7}"/>
              </a:ext>
            </a:extLst>
          </p:cNvPr>
          <p:cNvSpPr>
            <a:spLocks noGrp="1"/>
          </p:cNvSpPr>
          <p:nvPr>
            <p:ph type="sldNum" sz="quarter" idx="12"/>
          </p:nvPr>
        </p:nvSpPr>
        <p:spPr/>
        <p:txBody>
          <a:bodyPr/>
          <a:lstStyle>
            <a:lvl1pPr>
              <a:defRPr/>
            </a:lvl1pPr>
          </a:lstStyle>
          <a:p>
            <a:fld id="{A4978234-2D8B-CC42-828C-9EC468E95840}" type="slidenum">
              <a:rPr lang="en-US" altLang="en-US"/>
              <a:pPr/>
              <a:t>‹#›</a:t>
            </a:fld>
            <a:endParaRPr lang="en-US" altLang="en-US"/>
          </a:p>
        </p:txBody>
      </p:sp>
    </p:spTree>
    <p:extLst>
      <p:ext uri="{BB962C8B-B14F-4D97-AF65-F5344CB8AC3E}">
        <p14:creationId xmlns:p14="http://schemas.microsoft.com/office/powerpoint/2010/main" val="40931124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35EE61-CBC4-D577-3E30-52A92C9490B5}"/>
              </a:ext>
            </a:extLst>
          </p:cNvPr>
          <p:cNvSpPr>
            <a:spLocks noGrp="1"/>
          </p:cNvSpPr>
          <p:nvPr>
            <p:ph type="dt" sz="half" idx="10"/>
          </p:nvPr>
        </p:nvSpPr>
        <p:spPr/>
        <p:txBody>
          <a:bodyPr/>
          <a:lstStyle>
            <a:lvl1pPr>
              <a:defRPr/>
            </a:lvl1pPr>
          </a:lstStyle>
          <a:p>
            <a:fld id="{11D0321F-B458-4C78-8E0B-441BE3E2F5D5}" type="datetime1">
              <a:rPr lang="en-US" altLang="en-US" smtClean="0"/>
              <a:t>11/10/2025</a:t>
            </a:fld>
            <a:endParaRPr lang="en-US" altLang="en-US">
              <a:latin typeface="Times" pitchFamily="2" charset="0"/>
            </a:endParaRPr>
          </a:p>
        </p:txBody>
      </p:sp>
      <p:sp>
        <p:nvSpPr>
          <p:cNvPr id="5" name="Footer Placeholder 4">
            <a:extLst>
              <a:ext uri="{FF2B5EF4-FFF2-40B4-BE49-F238E27FC236}">
                <a16:creationId xmlns:a16="http://schemas.microsoft.com/office/drawing/2014/main" id="{2A3ED239-667C-CE91-59D6-7603345842D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A63591F-51E1-1E15-ECD1-D4B689AD7259}"/>
              </a:ext>
            </a:extLst>
          </p:cNvPr>
          <p:cNvSpPr>
            <a:spLocks noGrp="1"/>
          </p:cNvSpPr>
          <p:nvPr>
            <p:ph type="sldNum" sz="quarter" idx="12"/>
          </p:nvPr>
        </p:nvSpPr>
        <p:spPr/>
        <p:txBody>
          <a:bodyPr/>
          <a:lstStyle>
            <a:lvl1pPr>
              <a:defRPr/>
            </a:lvl1pPr>
          </a:lstStyle>
          <a:p>
            <a:fld id="{9231162A-8E56-4B40-8E92-571D44CE2F35}" type="slidenum">
              <a:rPr lang="en-US" altLang="en-US"/>
              <a:pPr/>
              <a:t>‹#›</a:t>
            </a:fld>
            <a:endParaRPr lang="en-US" altLang="en-US"/>
          </a:p>
        </p:txBody>
      </p:sp>
    </p:spTree>
    <p:extLst>
      <p:ext uri="{BB962C8B-B14F-4D97-AF65-F5344CB8AC3E}">
        <p14:creationId xmlns:p14="http://schemas.microsoft.com/office/powerpoint/2010/main" val="2565169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51900" y="390526"/>
            <a:ext cx="2590800" cy="5705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79500" y="390526"/>
            <a:ext cx="7569200" cy="5705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683C34-5C91-B475-FC5F-48F554C6CD1F}"/>
              </a:ext>
            </a:extLst>
          </p:cNvPr>
          <p:cNvSpPr>
            <a:spLocks noGrp="1"/>
          </p:cNvSpPr>
          <p:nvPr>
            <p:ph type="dt" sz="half" idx="10"/>
          </p:nvPr>
        </p:nvSpPr>
        <p:spPr/>
        <p:txBody>
          <a:bodyPr/>
          <a:lstStyle>
            <a:lvl1pPr>
              <a:defRPr/>
            </a:lvl1pPr>
          </a:lstStyle>
          <a:p>
            <a:fld id="{52348EE2-128A-4E4B-8465-D9003C8B1D40}" type="datetime1">
              <a:rPr lang="en-US" altLang="en-US" smtClean="0"/>
              <a:t>11/10/2025</a:t>
            </a:fld>
            <a:endParaRPr lang="en-US" altLang="en-US">
              <a:latin typeface="Times" pitchFamily="2" charset="0"/>
            </a:endParaRPr>
          </a:p>
        </p:txBody>
      </p:sp>
      <p:sp>
        <p:nvSpPr>
          <p:cNvPr id="5" name="Footer Placeholder 4">
            <a:extLst>
              <a:ext uri="{FF2B5EF4-FFF2-40B4-BE49-F238E27FC236}">
                <a16:creationId xmlns:a16="http://schemas.microsoft.com/office/drawing/2014/main" id="{0E59D46F-8884-5EF9-7A9F-AF971A80CC8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AFECC6B-4E03-39AB-7BB9-0E9A073A90D0}"/>
              </a:ext>
            </a:extLst>
          </p:cNvPr>
          <p:cNvSpPr>
            <a:spLocks noGrp="1"/>
          </p:cNvSpPr>
          <p:nvPr>
            <p:ph type="sldNum" sz="quarter" idx="12"/>
          </p:nvPr>
        </p:nvSpPr>
        <p:spPr/>
        <p:txBody>
          <a:bodyPr/>
          <a:lstStyle>
            <a:lvl1pPr>
              <a:defRPr/>
            </a:lvl1pPr>
          </a:lstStyle>
          <a:p>
            <a:fld id="{0A4D534F-AA98-1D46-A50F-5C8EB8975EC4}" type="slidenum">
              <a:rPr lang="en-US" altLang="en-US"/>
              <a:pPr/>
              <a:t>‹#›</a:t>
            </a:fld>
            <a:endParaRPr lang="en-US" altLang="en-US"/>
          </a:p>
        </p:txBody>
      </p:sp>
    </p:spTree>
    <p:extLst>
      <p:ext uri="{BB962C8B-B14F-4D97-AF65-F5344CB8AC3E}">
        <p14:creationId xmlns:p14="http://schemas.microsoft.com/office/powerpoint/2010/main" val="18405047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3CF27-CA4E-E09A-92A3-247A988BD4E3}"/>
              </a:ext>
            </a:extLst>
          </p:cNvPr>
          <p:cNvSpPr>
            <a:spLocks noGrp="1"/>
          </p:cNvSpPr>
          <p:nvPr>
            <p:ph type="ctrTitle"/>
          </p:nvPr>
        </p:nvSpPr>
        <p:spPr>
          <a:xfrm>
            <a:off x="609600" y="990600"/>
            <a:ext cx="10972800" cy="2519363"/>
          </a:xfrm>
        </p:spPr>
        <p:txBody>
          <a:bodyPr anchor="b">
            <a:normAutofit/>
          </a:bodyPr>
          <a:lstStyle>
            <a:lvl1pPr algn="ctr">
              <a:lnSpc>
                <a:spcPct val="100000"/>
              </a:lnSpc>
              <a:defRPr sz="4267" b="1">
                <a:solidFill>
                  <a:schemeClr val="bg2">
                    <a:lumMod val="2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AA7040DF-C6B0-2CC6-FD70-93951E8DA60E}"/>
              </a:ext>
            </a:extLst>
          </p:cNvPr>
          <p:cNvSpPr>
            <a:spLocks noGrp="1"/>
          </p:cNvSpPr>
          <p:nvPr>
            <p:ph type="subTitle" idx="1"/>
          </p:nvPr>
        </p:nvSpPr>
        <p:spPr>
          <a:xfrm>
            <a:off x="609600" y="3906837"/>
            <a:ext cx="10972800" cy="1655763"/>
          </a:xfrm>
        </p:spPr>
        <p:txBody>
          <a:bodyPr/>
          <a:lstStyle>
            <a:lvl1pPr marL="0" indent="0" algn="ctr">
              <a:buNone/>
              <a:defRPr sz="2400">
                <a:solidFill>
                  <a:srgbClr val="ED7D31"/>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cxnSp>
        <p:nvCxnSpPr>
          <p:cNvPr id="15" name="Straight Connector 14">
            <a:extLst>
              <a:ext uri="{FF2B5EF4-FFF2-40B4-BE49-F238E27FC236}">
                <a16:creationId xmlns:a16="http://schemas.microsoft.com/office/drawing/2014/main" id="{7C28EDE2-9FDD-6DDE-94FE-46B14B45BD8E}"/>
              </a:ext>
            </a:extLst>
          </p:cNvPr>
          <p:cNvCxnSpPr>
            <a:cxnSpLocks/>
          </p:cNvCxnSpPr>
          <p:nvPr userDrawn="1"/>
        </p:nvCxnSpPr>
        <p:spPr>
          <a:xfrm>
            <a:off x="609600" y="3632200"/>
            <a:ext cx="10972800" cy="0"/>
          </a:xfrm>
          <a:prstGeom prst="line">
            <a:avLst/>
          </a:prstGeom>
          <a:ln w="28575">
            <a:solidFill>
              <a:srgbClr val="007D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62342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7CE55-574F-B1F9-2893-5F84AD1DA158}"/>
              </a:ext>
            </a:extLst>
          </p:cNvPr>
          <p:cNvSpPr>
            <a:spLocks noGrp="1"/>
          </p:cNvSpPr>
          <p:nvPr>
            <p:ph type="title"/>
          </p:nvPr>
        </p:nvSpPr>
        <p:spPr>
          <a:xfrm>
            <a:off x="609600" y="365125"/>
            <a:ext cx="10972800" cy="1325563"/>
          </a:xfrm>
        </p:spPr>
        <p:txBody>
          <a:bodyPr anchor="ct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5F7FAD41-57B4-8176-61CD-8620C5797678}"/>
              </a:ext>
            </a:extLst>
          </p:cNvPr>
          <p:cNvSpPr>
            <a:spLocks noGrp="1"/>
          </p:cNvSpPr>
          <p:nvPr>
            <p:ph idx="1"/>
          </p:nvPr>
        </p:nvSpPr>
        <p:spPr>
          <a:xfrm>
            <a:off x="609600" y="1825625"/>
            <a:ext cx="10972800" cy="4351339"/>
          </a:xfrm>
        </p:spPr>
        <p:txBody>
          <a:bodyPr/>
          <a:lstStyle>
            <a:lvl1pPr>
              <a:lnSpc>
                <a:spcPct val="100000"/>
              </a:lnSpc>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A537B8F-368C-F9C5-D8EB-2B3FA9F7A1C9}"/>
              </a:ext>
            </a:extLst>
          </p:cNvPr>
          <p:cNvSpPr>
            <a:spLocks noGrp="1"/>
          </p:cNvSpPr>
          <p:nvPr>
            <p:ph type="ftr" sz="quarter" idx="11"/>
          </p:nvPr>
        </p:nvSpPr>
        <p:spPr>
          <a:xfrm>
            <a:off x="838200" y="6311900"/>
            <a:ext cx="4114800" cy="365125"/>
          </a:xfrm>
          <a:prstGeom prst="rect">
            <a:avLst/>
          </a:prstGeom>
        </p:spPr>
        <p:txBody>
          <a:bodyPr/>
          <a:lstStyle/>
          <a:p>
            <a:endParaRPr lang="en-US"/>
          </a:p>
        </p:txBody>
      </p:sp>
      <p:cxnSp>
        <p:nvCxnSpPr>
          <p:cNvPr id="7" name="Straight Connector 6">
            <a:extLst>
              <a:ext uri="{FF2B5EF4-FFF2-40B4-BE49-F238E27FC236}">
                <a16:creationId xmlns:a16="http://schemas.microsoft.com/office/drawing/2014/main" id="{28A4F6A4-0A09-DCBE-D65E-C0EF8726C240}"/>
              </a:ext>
            </a:extLst>
          </p:cNvPr>
          <p:cNvCxnSpPr>
            <a:cxnSpLocks/>
          </p:cNvCxnSpPr>
          <p:nvPr userDrawn="1"/>
        </p:nvCxnSpPr>
        <p:spPr>
          <a:xfrm>
            <a:off x="609600" y="1690688"/>
            <a:ext cx="10972800" cy="0"/>
          </a:xfrm>
          <a:prstGeom prst="line">
            <a:avLst/>
          </a:prstGeom>
          <a:ln w="28575">
            <a:solidFill>
              <a:srgbClr val="007D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86864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7978F-DB8A-43A1-A3EF-7E6C32B6A214}"/>
              </a:ext>
            </a:extLst>
          </p:cNvPr>
          <p:cNvSpPr>
            <a:spLocks noGrp="1"/>
          </p:cNvSpPr>
          <p:nvPr>
            <p:ph type="title"/>
          </p:nvPr>
        </p:nvSpPr>
        <p:spPr>
          <a:xfrm>
            <a:off x="609600" y="1709740"/>
            <a:ext cx="10972800" cy="2852737"/>
          </a:xfrm>
        </p:spPr>
        <p:txBody>
          <a:bodyPr anchor="b"/>
          <a:lstStyle>
            <a:lvl1pPr algn="ctr">
              <a:defRPr sz="6000"/>
            </a:lvl1pPr>
          </a:lstStyle>
          <a:p>
            <a:r>
              <a:rPr lang="en-US"/>
              <a:t>Click to edit Master title style</a:t>
            </a:r>
          </a:p>
        </p:txBody>
      </p:sp>
      <p:sp>
        <p:nvSpPr>
          <p:cNvPr id="3" name="Text Placeholder 2">
            <a:extLst>
              <a:ext uri="{FF2B5EF4-FFF2-40B4-BE49-F238E27FC236}">
                <a16:creationId xmlns:a16="http://schemas.microsoft.com/office/drawing/2014/main" id="{7C1E232B-F04B-015B-4961-F15BF6E8FDCA}"/>
              </a:ext>
            </a:extLst>
          </p:cNvPr>
          <p:cNvSpPr>
            <a:spLocks noGrp="1"/>
          </p:cNvSpPr>
          <p:nvPr>
            <p:ph type="body" idx="1"/>
          </p:nvPr>
        </p:nvSpPr>
        <p:spPr>
          <a:xfrm>
            <a:off x="609600" y="4589464"/>
            <a:ext cx="10972800" cy="1500187"/>
          </a:xfrm>
        </p:spPr>
        <p:txBody>
          <a:bodyPr/>
          <a:lstStyle>
            <a:lvl1pPr marL="0" indent="0" algn="ctr">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D569E5DC-C835-A615-012C-BDD58CFE67FE}"/>
              </a:ext>
            </a:extLst>
          </p:cNvPr>
          <p:cNvSpPr>
            <a:spLocks noGrp="1"/>
          </p:cNvSpPr>
          <p:nvPr>
            <p:ph type="ftr" sz="quarter" idx="11"/>
          </p:nvPr>
        </p:nvSpPr>
        <p:spPr>
          <a:xfrm>
            <a:off x="609600" y="6351231"/>
            <a:ext cx="4114800" cy="365125"/>
          </a:xfrm>
          <a:prstGeom prst="rect">
            <a:avLst/>
          </a:prstGeom>
        </p:spPr>
        <p:txBody>
          <a:bodyPr/>
          <a:lstStyle/>
          <a:p>
            <a:endParaRPr lang="en-US"/>
          </a:p>
        </p:txBody>
      </p:sp>
      <p:cxnSp>
        <p:nvCxnSpPr>
          <p:cNvPr id="7" name="Straight Connector 6">
            <a:extLst>
              <a:ext uri="{FF2B5EF4-FFF2-40B4-BE49-F238E27FC236}">
                <a16:creationId xmlns:a16="http://schemas.microsoft.com/office/drawing/2014/main" id="{E78102AF-DD4D-3751-E2F7-B4729F2A1D89}"/>
              </a:ext>
            </a:extLst>
          </p:cNvPr>
          <p:cNvCxnSpPr>
            <a:cxnSpLocks/>
          </p:cNvCxnSpPr>
          <p:nvPr userDrawn="1"/>
        </p:nvCxnSpPr>
        <p:spPr>
          <a:xfrm>
            <a:off x="609600" y="4589464"/>
            <a:ext cx="10972800" cy="0"/>
          </a:xfrm>
          <a:prstGeom prst="line">
            <a:avLst/>
          </a:prstGeom>
          <a:ln w="28575">
            <a:solidFill>
              <a:srgbClr val="007D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22913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7978F-DB8A-43A1-A3EF-7E6C32B6A214}"/>
              </a:ext>
            </a:extLst>
          </p:cNvPr>
          <p:cNvSpPr>
            <a:spLocks noGrp="1"/>
          </p:cNvSpPr>
          <p:nvPr>
            <p:ph type="title"/>
          </p:nvPr>
        </p:nvSpPr>
        <p:spPr>
          <a:xfrm>
            <a:off x="609600" y="1709740"/>
            <a:ext cx="109728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1E232B-F04B-015B-4961-F15BF6E8FDCA}"/>
              </a:ext>
            </a:extLst>
          </p:cNvPr>
          <p:cNvSpPr>
            <a:spLocks noGrp="1"/>
          </p:cNvSpPr>
          <p:nvPr>
            <p:ph type="body" idx="1"/>
          </p:nvPr>
        </p:nvSpPr>
        <p:spPr>
          <a:xfrm>
            <a:off x="609600" y="4589464"/>
            <a:ext cx="109728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D569E5DC-C835-A615-012C-BDD58CFE67FE}"/>
              </a:ext>
            </a:extLst>
          </p:cNvPr>
          <p:cNvSpPr>
            <a:spLocks noGrp="1"/>
          </p:cNvSpPr>
          <p:nvPr>
            <p:ph type="ftr" sz="quarter" idx="11"/>
          </p:nvPr>
        </p:nvSpPr>
        <p:spPr>
          <a:xfrm>
            <a:off x="609600" y="6351231"/>
            <a:ext cx="4114800" cy="365125"/>
          </a:xfrm>
          <a:prstGeom prst="rect">
            <a:avLst/>
          </a:prstGeom>
        </p:spPr>
        <p:txBody>
          <a:bodyPr/>
          <a:lstStyle/>
          <a:p>
            <a:endParaRPr lang="en-US"/>
          </a:p>
        </p:txBody>
      </p:sp>
      <p:cxnSp>
        <p:nvCxnSpPr>
          <p:cNvPr id="7" name="Straight Connector 6">
            <a:extLst>
              <a:ext uri="{FF2B5EF4-FFF2-40B4-BE49-F238E27FC236}">
                <a16:creationId xmlns:a16="http://schemas.microsoft.com/office/drawing/2014/main" id="{E78102AF-DD4D-3751-E2F7-B4729F2A1D89}"/>
              </a:ext>
            </a:extLst>
          </p:cNvPr>
          <p:cNvCxnSpPr>
            <a:cxnSpLocks/>
          </p:cNvCxnSpPr>
          <p:nvPr userDrawn="1"/>
        </p:nvCxnSpPr>
        <p:spPr>
          <a:xfrm>
            <a:off x="609600" y="4589464"/>
            <a:ext cx="10972800" cy="0"/>
          </a:xfrm>
          <a:prstGeom prst="line">
            <a:avLst/>
          </a:prstGeom>
          <a:ln w="28575">
            <a:solidFill>
              <a:srgbClr val="007D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03389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72340-7AE3-6489-022C-D02D2BD6297C}"/>
              </a:ext>
            </a:extLst>
          </p:cNvPr>
          <p:cNvSpPr>
            <a:spLocks noGrp="1"/>
          </p:cNvSpPr>
          <p:nvPr>
            <p:ph type="title"/>
          </p:nvPr>
        </p:nvSpPr>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0DA45A57-D7F6-72B2-9A64-B5D7C4E10EC4}"/>
              </a:ext>
            </a:extLst>
          </p:cNvPr>
          <p:cNvSpPr>
            <a:spLocks noGrp="1"/>
          </p:cNvSpPr>
          <p:nvPr>
            <p:ph sz="half" idx="1"/>
          </p:nvPr>
        </p:nvSpPr>
        <p:spPr>
          <a:xfrm>
            <a:off x="609600" y="1825625"/>
            <a:ext cx="5364480" cy="4351339"/>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1027FC-1FBA-E10B-F698-1C25F783B472}"/>
              </a:ext>
            </a:extLst>
          </p:cNvPr>
          <p:cNvSpPr>
            <a:spLocks noGrp="1"/>
          </p:cNvSpPr>
          <p:nvPr>
            <p:ph sz="half" idx="2"/>
          </p:nvPr>
        </p:nvSpPr>
        <p:spPr>
          <a:xfrm>
            <a:off x="6217920" y="1834843"/>
            <a:ext cx="5364480" cy="4351339"/>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8963BE4A-83F6-379D-4B4A-FD2F80EBC4FF}"/>
              </a:ext>
            </a:extLst>
          </p:cNvPr>
          <p:cNvSpPr>
            <a:spLocks noGrp="1"/>
          </p:cNvSpPr>
          <p:nvPr>
            <p:ph type="ftr" sz="quarter" idx="11"/>
          </p:nvPr>
        </p:nvSpPr>
        <p:spPr>
          <a:xfrm>
            <a:off x="609600" y="6311902"/>
            <a:ext cx="4114800" cy="365125"/>
          </a:xfrm>
          <a:prstGeom prst="rect">
            <a:avLst/>
          </a:prstGeom>
        </p:spPr>
        <p:txBody>
          <a:bodyPr/>
          <a:lstStyle/>
          <a:p>
            <a:endParaRPr lang="en-US"/>
          </a:p>
        </p:txBody>
      </p:sp>
      <p:cxnSp>
        <p:nvCxnSpPr>
          <p:cNvPr id="8" name="Straight Connector 7">
            <a:extLst>
              <a:ext uri="{FF2B5EF4-FFF2-40B4-BE49-F238E27FC236}">
                <a16:creationId xmlns:a16="http://schemas.microsoft.com/office/drawing/2014/main" id="{FE27AA23-0631-F774-6A20-58F36CAE965F}"/>
              </a:ext>
            </a:extLst>
          </p:cNvPr>
          <p:cNvCxnSpPr>
            <a:cxnSpLocks/>
          </p:cNvCxnSpPr>
          <p:nvPr userDrawn="1"/>
        </p:nvCxnSpPr>
        <p:spPr>
          <a:xfrm>
            <a:off x="609600" y="1690688"/>
            <a:ext cx="10972800" cy="0"/>
          </a:xfrm>
          <a:prstGeom prst="line">
            <a:avLst/>
          </a:prstGeom>
          <a:ln w="28575">
            <a:solidFill>
              <a:srgbClr val="007D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03660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70C6-0752-9133-2493-0F66A1A8C9FA}"/>
              </a:ext>
            </a:extLst>
          </p:cNvPr>
          <p:cNvSpPr>
            <a:spLocks noGrp="1"/>
          </p:cNvSpPr>
          <p:nvPr>
            <p:ph type="title"/>
          </p:nvPr>
        </p:nvSpPr>
        <p:spPr>
          <a:xfrm>
            <a:off x="609600" y="365125"/>
            <a:ext cx="10972800" cy="1325563"/>
          </a:xfrm>
        </p:spPr>
        <p:txBody>
          <a:bodyPr/>
          <a:lstStyle>
            <a:lvl1pPr algn="ctr">
              <a:defRPr/>
            </a:lvl1pPr>
          </a:lstStyle>
          <a:p>
            <a:r>
              <a:rPr lang="en-US"/>
              <a:t>Click to edit Master title style</a:t>
            </a:r>
          </a:p>
        </p:txBody>
      </p:sp>
      <p:sp>
        <p:nvSpPr>
          <p:cNvPr id="3" name="Text Placeholder 2">
            <a:extLst>
              <a:ext uri="{FF2B5EF4-FFF2-40B4-BE49-F238E27FC236}">
                <a16:creationId xmlns:a16="http://schemas.microsoft.com/office/drawing/2014/main" id="{8716E570-BCBE-1280-B350-53E0E47893C1}"/>
              </a:ext>
            </a:extLst>
          </p:cNvPr>
          <p:cNvSpPr>
            <a:spLocks noGrp="1"/>
          </p:cNvSpPr>
          <p:nvPr>
            <p:ph type="body" idx="1"/>
          </p:nvPr>
        </p:nvSpPr>
        <p:spPr>
          <a:xfrm>
            <a:off x="633096" y="1681163"/>
            <a:ext cx="5364480" cy="823912"/>
          </a:xfrm>
        </p:spPr>
        <p:txBody>
          <a:bodyPr anchor="b"/>
          <a:lstStyle>
            <a:lvl1pPr marL="0" indent="0">
              <a:buNone/>
              <a:defRPr sz="2400" b="1">
                <a:solidFill>
                  <a:schemeClr val="bg2">
                    <a:lumMod val="25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719F77-E473-5222-419C-3A6D78738B80}"/>
              </a:ext>
            </a:extLst>
          </p:cNvPr>
          <p:cNvSpPr>
            <a:spLocks noGrp="1"/>
          </p:cNvSpPr>
          <p:nvPr>
            <p:ph sz="half" idx="2"/>
          </p:nvPr>
        </p:nvSpPr>
        <p:spPr>
          <a:xfrm>
            <a:off x="609600" y="2505075"/>
            <a:ext cx="5364480" cy="3684588"/>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66A43E-79B5-2104-CB12-B51BBF470F94}"/>
              </a:ext>
            </a:extLst>
          </p:cNvPr>
          <p:cNvSpPr>
            <a:spLocks noGrp="1"/>
          </p:cNvSpPr>
          <p:nvPr>
            <p:ph type="body" sz="quarter" idx="3"/>
          </p:nvPr>
        </p:nvSpPr>
        <p:spPr>
          <a:xfrm>
            <a:off x="6191714" y="1681163"/>
            <a:ext cx="5383993" cy="823912"/>
          </a:xfrm>
        </p:spPr>
        <p:txBody>
          <a:bodyPr anchor="b"/>
          <a:lstStyle>
            <a:lvl1pPr marL="0" indent="0">
              <a:buNone/>
              <a:defRPr sz="2400" b="1">
                <a:solidFill>
                  <a:schemeClr val="bg2">
                    <a:lumMod val="25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4904E9-9F93-8F49-5499-62FBB5EB52A0}"/>
              </a:ext>
            </a:extLst>
          </p:cNvPr>
          <p:cNvSpPr>
            <a:spLocks noGrp="1"/>
          </p:cNvSpPr>
          <p:nvPr>
            <p:ph sz="quarter" idx="4"/>
          </p:nvPr>
        </p:nvSpPr>
        <p:spPr>
          <a:xfrm>
            <a:off x="6191713" y="2505075"/>
            <a:ext cx="5364480" cy="3684588"/>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3AAC8235-2711-5637-4A16-3AA04D1E932E}"/>
              </a:ext>
            </a:extLst>
          </p:cNvPr>
          <p:cNvSpPr>
            <a:spLocks noGrp="1"/>
          </p:cNvSpPr>
          <p:nvPr>
            <p:ph type="ftr" sz="quarter" idx="11"/>
          </p:nvPr>
        </p:nvSpPr>
        <p:spPr>
          <a:xfrm>
            <a:off x="609600" y="6310312"/>
            <a:ext cx="4114800" cy="365125"/>
          </a:xfrm>
          <a:prstGeom prst="rect">
            <a:avLst/>
          </a:prstGeom>
        </p:spPr>
        <p:txBody>
          <a:bodyPr/>
          <a:lstStyle/>
          <a:p>
            <a:endParaRPr lang="en-US"/>
          </a:p>
        </p:txBody>
      </p:sp>
      <p:cxnSp>
        <p:nvCxnSpPr>
          <p:cNvPr id="10" name="Straight Connector 9">
            <a:extLst>
              <a:ext uri="{FF2B5EF4-FFF2-40B4-BE49-F238E27FC236}">
                <a16:creationId xmlns:a16="http://schemas.microsoft.com/office/drawing/2014/main" id="{E2D9F0C4-F228-5E33-1EB7-D37C1685C5A8}"/>
              </a:ext>
            </a:extLst>
          </p:cNvPr>
          <p:cNvCxnSpPr>
            <a:cxnSpLocks/>
          </p:cNvCxnSpPr>
          <p:nvPr userDrawn="1"/>
        </p:nvCxnSpPr>
        <p:spPr>
          <a:xfrm>
            <a:off x="609600" y="1690688"/>
            <a:ext cx="10972800" cy="0"/>
          </a:xfrm>
          <a:prstGeom prst="line">
            <a:avLst/>
          </a:prstGeom>
          <a:ln w="28575">
            <a:solidFill>
              <a:srgbClr val="007D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24666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8DBDE-93C0-FDCE-35C1-ABC7E5081DFB}"/>
              </a:ext>
            </a:extLst>
          </p:cNvPr>
          <p:cNvSpPr>
            <a:spLocks noGrp="1"/>
          </p:cNvSpPr>
          <p:nvPr>
            <p:ph type="title"/>
          </p:nvPr>
        </p:nvSpPr>
        <p:spPr>
          <a:xfrm>
            <a:off x="609600" y="365125"/>
            <a:ext cx="10972800" cy="1325563"/>
          </a:xfrm>
        </p:spPr>
        <p:txBody>
          <a:bodyPr/>
          <a:lstStyle>
            <a:lvl1pPr algn="ctr">
              <a:defRPr/>
            </a:lvl1pPr>
          </a:lstStyle>
          <a:p>
            <a:r>
              <a:rPr lang="en-US"/>
              <a:t>Click to edit Master title style</a:t>
            </a:r>
          </a:p>
        </p:txBody>
      </p:sp>
      <p:sp>
        <p:nvSpPr>
          <p:cNvPr id="3" name="Date Placeholder 2">
            <a:extLst>
              <a:ext uri="{FF2B5EF4-FFF2-40B4-BE49-F238E27FC236}">
                <a16:creationId xmlns:a16="http://schemas.microsoft.com/office/drawing/2014/main" id="{918F3ACC-F18B-BCB0-A0A7-5865C69D5C9D}"/>
              </a:ext>
            </a:extLst>
          </p:cNvPr>
          <p:cNvSpPr>
            <a:spLocks noGrp="1"/>
          </p:cNvSpPr>
          <p:nvPr>
            <p:ph type="dt" sz="half" idx="10"/>
          </p:nvPr>
        </p:nvSpPr>
        <p:spPr>
          <a:xfrm>
            <a:off x="838200" y="6356351"/>
            <a:ext cx="2743200" cy="365125"/>
          </a:xfrm>
          <a:prstGeom prst="rect">
            <a:avLst/>
          </a:prstGeom>
        </p:spPr>
        <p:txBody>
          <a:bodyPr/>
          <a:lstStyle/>
          <a:p>
            <a:fld id="{F595BA74-A97F-4A41-BA59-9A910E24CBDC}" type="datetimeFigureOut">
              <a:rPr lang="en-US" smtClean="0"/>
              <a:t>11/10/2025</a:t>
            </a:fld>
            <a:endParaRPr lang="en-US"/>
          </a:p>
        </p:txBody>
      </p:sp>
      <p:sp>
        <p:nvSpPr>
          <p:cNvPr id="4" name="Footer Placeholder 3">
            <a:extLst>
              <a:ext uri="{FF2B5EF4-FFF2-40B4-BE49-F238E27FC236}">
                <a16:creationId xmlns:a16="http://schemas.microsoft.com/office/drawing/2014/main" id="{BA59008D-070E-88E0-8F1B-B56D14B26DE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FF9EF02-952E-9DA5-6D64-7422A66DB82C}"/>
              </a:ext>
            </a:extLst>
          </p:cNvPr>
          <p:cNvSpPr>
            <a:spLocks noGrp="1"/>
          </p:cNvSpPr>
          <p:nvPr>
            <p:ph type="sldNum" sz="quarter" idx="12"/>
          </p:nvPr>
        </p:nvSpPr>
        <p:spPr>
          <a:xfrm>
            <a:off x="8610600" y="6356351"/>
            <a:ext cx="2743200" cy="365125"/>
          </a:xfrm>
          <a:prstGeom prst="rect">
            <a:avLst/>
          </a:prstGeom>
        </p:spPr>
        <p:txBody>
          <a:bodyPr/>
          <a:lstStyle/>
          <a:p>
            <a:fld id="{8A21C2EF-6FAF-4C24-9155-A438D5708418}" type="slidenum">
              <a:rPr lang="en-US" smtClean="0"/>
              <a:t>‹#›</a:t>
            </a:fld>
            <a:endParaRPr lang="en-US"/>
          </a:p>
        </p:txBody>
      </p:sp>
      <p:cxnSp>
        <p:nvCxnSpPr>
          <p:cNvPr id="6" name="Straight Connector 5">
            <a:extLst>
              <a:ext uri="{FF2B5EF4-FFF2-40B4-BE49-F238E27FC236}">
                <a16:creationId xmlns:a16="http://schemas.microsoft.com/office/drawing/2014/main" id="{424E40AD-1BC6-7BFE-70B0-9C92AD38D545}"/>
              </a:ext>
            </a:extLst>
          </p:cNvPr>
          <p:cNvCxnSpPr>
            <a:cxnSpLocks/>
          </p:cNvCxnSpPr>
          <p:nvPr userDrawn="1"/>
        </p:nvCxnSpPr>
        <p:spPr>
          <a:xfrm>
            <a:off x="609600" y="1690688"/>
            <a:ext cx="10972800" cy="0"/>
          </a:xfrm>
          <a:prstGeom prst="line">
            <a:avLst/>
          </a:prstGeom>
          <a:ln w="28575">
            <a:solidFill>
              <a:srgbClr val="007D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21037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9569C4-E060-8721-7B2A-39C31ECE939E}"/>
              </a:ext>
            </a:extLst>
          </p:cNvPr>
          <p:cNvSpPr>
            <a:spLocks noGrp="1"/>
          </p:cNvSpPr>
          <p:nvPr>
            <p:ph type="dt" sz="half" idx="10"/>
          </p:nvPr>
        </p:nvSpPr>
        <p:spPr>
          <a:xfrm>
            <a:off x="838200" y="6356351"/>
            <a:ext cx="2743200" cy="365125"/>
          </a:xfrm>
          <a:prstGeom prst="rect">
            <a:avLst/>
          </a:prstGeom>
        </p:spPr>
        <p:txBody>
          <a:bodyPr/>
          <a:lstStyle/>
          <a:p>
            <a:fld id="{F595BA74-A97F-4A41-BA59-9A910E24CBDC}" type="datetimeFigureOut">
              <a:rPr lang="en-US" smtClean="0"/>
              <a:t>11/10/2025</a:t>
            </a:fld>
            <a:endParaRPr lang="en-US"/>
          </a:p>
        </p:txBody>
      </p:sp>
      <p:sp>
        <p:nvSpPr>
          <p:cNvPr id="3" name="Footer Placeholder 2">
            <a:extLst>
              <a:ext uri="{FF2B5EF4-FFF2-40B4-BE49-F238E27FC236}">
                <a16:creationId xmlns:a16="http://schemas.microsoft.com/office/drawing/2014/main" id="{2706A774-A175-396F-4F63-219C4E1149B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4650E86-74AE-77ED-7132-21554ED4AB59}"/>
              </a:ext>
            </a:extLst>
          </p:cNvPr>
          <p:cNvSpPr>
            <a:spLocks noGrp="1"/>
          </p:cNvSpPr>
          <p:nvPr>
            <p:ph type="sldNum" sz="quarter" idx="12"/>
          </p:nvPr>
        </p:nvSpPr>
        <p:spPr>
          <a:xfrm>
            <a:off x="8610600" y="6356351"/>
            <a:ext cx="2743200" cy="365125"/>
          </a:xfrm>
          <a:prstGeom prst="rect">
            <a:avLst/>
          </a:prstGeom>
        </p:spPr>
        <p:txBody>
          <a:bodyPr/>
          <a:lstStyle/>
          <a:p>
            <a:fld id="{8A21C2EF-6FAF-4C24-9155-A438D5708418}" type="slidenum">
              <a:rPr lang="en-US" smtClean="0"/>
              <a:t>‹#›</a:t>
            </a:fld>
            <a:endParaRPr lang="en-US"/>
          </a:p>
        </p:txBody>
      </p:sp>
    </p:spTree>
    <p:extLst>
      <p:ext uri="{BB962C8B-B14F-4D97-AF65-F5344CB8AC3E}">
        <p14:creationId xmlns:p14="http://schemas.microsoft.com/office/powerpoint/2010/main" val="1956393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C93EF-8363-6113-172D-8F2227A7CE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5B83E6-F769-34F6-8C10-5A986DB3BFF2}"/>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F18211-B008-F0F4-8C9C-7CFFDDD27795}"/>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104694-7FBF-CA47-3057-6F306959721B}"/>
              </a:ext>
            </a:extLst>
          </p:cNvPr>
          <p:cNvSpPr>
            <a:spLocks noGrp="1"/>
          </p:cNvSpPr>
          <p:nvPr>
            <p:ph type="dt" sz="half" idx="10"/>
          </p:nvPr>
        </p:nvSpPr>
        <p:spPr>
          <a:xfrm>
            <a:off x="838200" y="6356351"/>
            <a:ext cx="2743200" cy="365125"/>
          </a:xfrm>
          <a:prstGeom prst="rect">
            <a:avLst/>
          </a:prstGeom>
        </p:spPr>
        <p:txBody>
          <a:bodyPr/>
          <a:lstStyle/>
          <a:p>
            <a:fld id="{F595BA74-A97F-4A41-BA59-9A910E24CBDC}" type="datetimeFigureOut">
              <a:rPr lang="en-US" smtClean="0"/>
              <a:t>11/10/2025</a:t>
            </a:fld>
            <a:endParaRPr lang="en-US"/>
          </a:p>
        </p:txBody>
      </p:sp>
      <p:sp>
        <p:nvSpPr>
          <p:cNvPr id="6" name="Footer Placeholder 5">
            <a:extLst>
              <a:ext uri="{FF2B5EF4-FFF2-40B4-BE49-F238E27FC236}">
                <a16:creationId xmlns:a16="http://schemas.microsoft.com/office/drawing/2014/main" id="{B7678678-CDE2-0A85-D1A1-E68AC2433DD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D5C61E5-2F05-3A6B-2D58-742AB135EDCC}"/>
              </a:ext>
            </a:extLst>
          </p:cNvPr>
          <p:cNvSpPr>
            <a:spLocks noGrp="1"/>
          </p:cNvSpPr>
          <p:nvPr>
            <p:ph type="sldNum" sz="quarter" idx="12"/>
          </p:nvPr>
        </p:nvSpPr>
        <p:spPr>
          <a:xfrm>
            <a:off x="8610600" y="6356351"/>
            <a:ext cx="2743200" cy="365125"/>
          </a:xfrm>
          <a:prstGeom prst="rect">
            <a:avLst/>
          </a:prstGeom>
        </p:spPr>
        <p:txBody>
          <a:bodyPr/>
          <a:lstStyle/>
          <a:p>
            <a:fld id="{8A21C2EF-6FAF-4C24-9155-A438D5708418}" type="slidenum">
              <a:rPr lang="en-US" smtClean="0"/>
              <a:t>‹#›</a:t>
            </a:fld>
            <a:endParaRPr lang="en-US"/>
          </a:p>
        </p:txBody>
      </p:sp>
    </p:spTree>
    <p:extLst>
      <p:ext uri="{BB962C8B-B14F-4D97-AF65-F5344CB8AC3E}">
        <p14:creationId xmlns:p14="http://schemas.microsoft.com/office/powerpoint/2010/main" val="3160003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044B3-834D-F039-591A-2A79C6D0C0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93F9F2-0709-9ED7-BD3F-ACF18E8973FA}"/>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5546FE3F-9427-7733-0AFA-936A893C008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967CFB-C422-8BFE-75F1-F93BFB9B5471}"/>
              </a:ext>
            </a:extLst>
          </p:cNvPr>
          <p:cNvSpPr>
            <a:spLocks noGrp="1"/>
          </p:cNvSpPr>
          <p:nvPr>
            <p:ph type="dt" sz="half" idx="10"/>
          </p:nvPr>
        </p:nvSpPr>
        <p:spPr>
          <a:xfrm>
            <a:off x="838200" y="6356351"/>
            <a:ext cx="2743200" cy="365125"/>
          </a:xfrm>
          <a:prstGeom prst="rect">
            <a:avLst/>
          </a:prstGeom>
        </p:spPr>
        <p:txBody>
          <a:bodyPr/>
          <a:lstStyle/>
          <a:p>
            <a:fld id="{F595BA74-A97F-4A41-BA59-9A910E24CBDC}" type="datetimeFigureOut">
              <a:rPr lang="en-US" smtClean="0"/>
              <a:t>11/10/2025</a:t>
            </a:fld>
            <a:endParaRPr lang="en-US"/>
          </a:p>
        </p:txBody>
      </p:sp>
      <p:sp>
        <p:nvSpPr>
          <p:cNvPr id="6" name="Footer Placeholder 5">
            <a:extLst>
              <a:ext uri="{FF2B5EF4-FFF2-40B4-BE49-F238E27FC236}">
                <a16:creationId xmlns:a16="http://schemas.microsoft.com/office/drawing/2014/main" id="{41BAB6FA-934F-8C95-FD88-2E209AA547F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20E7970-0DBD-F0AE-E31C-354FFB714A28}"/>
              </a:ext>
            </a:extLst>
          </p:cNvPr>
          <p:cNvSpPr>
            <a:spLocks noGrp="1"/>
          </p:cNvSpPr>
          <p:nvPr>
            <p:ph type="sldNum" sz="quarter" idx="12"/>
          </p:nvPr>
        </p:nvSpPr>
        <p:spPr>
          <a:xfrm>
            <a:off x="8610600" y="6356351"/>
            <a:ext cx="2743200" cy="365125"/>
          </a:xfrm>
          <a:prstGeom prst="rect">
            <a:avLst/>
          </a:prstGeom>
        </p:spPr>
        <p:txBody>
          <a:bodyPr/>
          <a:lstStyle/>
          <a:p>
            <a:fld id="{8A21C2EF-6FAF-4C24-9155-A438D5708418}" type="slidenum">
              <a:rPr lang="en-US" smtClean="0"/>
              <a:t>‹#›</a:t>
            </a:fld>
            <a:endParaRPr lang="en-US"/>
          </a:p>
        </p:txBody>
      </p:sp>
    </p:spTree>
    <p:extLst>
      <p:ext uri="{BB962C8B-B14F-4D97-AF65-F5344CB8AC3E}">
        <p14:creationId xmlns:p14="http://schemas.microsoft.com/office/powerpoint/2010/main" val="40922488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28632-7E74-F6DC-B94D-B0725A62BA7B}"/>
              </a:ext>
            </a:extLst>
          </p:cNvPr>
          <p:cNvSpPr>
            <a:spLocks noGrp="1"/>
          </p:cNvSpPr>
          <p:nvPr>
            <p:ph type="title"/>
          </p:nvPr>
        </p:nvSpPr>
        <p:spPr/>
        <p:txBody>
          <a:bodyPr/>
          <a:lstStyle>
            <a:lvl1pPr algn="ctr">
              <a:defRPr/>
            </a:lvl1pPr>
          </a:lstStyle>
          <a:p>
            <a:r>
              <a:rPr lang="en-US"/>
              <a:t>Click to edit Master title style</a:t>
            </a:r>
          </a:p>
        </p:txBody>
      </p:sp>
      <p:sp>
        <p:nvSpPr>
          <p:cNvPr id="3" name="Vertical Text Placeholder 2">
            <a:extLst>
              <a:ext uri="{FF2B5EF4-FFF2-40B4-BE49-F238E27FC236}">
                <a16:creationId xmlns:a16="http://schemas.microsoft.com/office/drawing/2014/main" id="{44B2F200-543D-23E2-65DD-5631D103AD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A896B5-8DDF-09F4-CAE0-D12887FEC4E8}"/>
              </a:ext>
            </a:extLst>
          </p:cNvPr>
          <p:cNvSpPr>
            <a:spLocks noGrp="1"/>
          </p:cNvSpPr>
          <p:nvPr>
            <p:ph type="dt" sz="half" idx="10"/>
          </p:nvPr>
        </p:nvSpPr>
        <p:spPr>
          <a:xfrm>
            <a:off x="838200" y="6356351"/>
            <a:ext cx="2743200" cy="365125"/>
          </a:xfrm>
          <a:prstGeom prst="rect">
            <a:avLst/>
          </a:prstGeom>
        </p:spPr>
        <p:txBody>
          <a:bodyPr/>
          <a:lstStyle/>
          <a:p>
            <a:fld id="{F595BA74-A97F-4A41-BA59-9A910E24CBDC}" type="datetimeFigureOut">
              <a:rPr lang="en-US" smtClean="0"/>
              <a:t>11/10/2025</a:t>
            </a:fld>
            <a:endParaRPr lang="en-US"/>
          </a:p>
        </p:txBody>
      </p:sp>
      <p:sp>
        <p:nvSpPr>
          <p:cNvPr id="5" name="Footer Placeholder 4">
            <a:extLst>
              <a:ext uri="{FF2B5EF4-FFF2-40B4-BE49-F238E27FC236}">
                <a16:creationId xmlns:a16="http://schemas.microsoft.com/office/drawing/2014/main" id="{8B391930-FF98-DF7B-6D79-917C93845F7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237972-BCA1-CCD3-515C-450D7BB60B1C}"/>
              </a:ext>
            </a:extLst>
          </p:cNvPr>
          <p:cNvSpPr>
            <a:spLocks noGrp="1"/>
          </p:cNvSpPr>
          <p:nvPr>
            <p:ph type="sldNum" sz="quarter" idx="12"/>
          </p:nvPr>
        </p:nvSpPr>
        <p:spPr>
          <a:xfrm>
            <a:off x="8610600" y="6356351"/>
            <a:ext cx="2743200" cy="365125"/>
          </a:xfrm>
          <a:prstGeom prst="rect">
            <a:avLst/>
          </a:prstGeom>
        </p:spPr>
        <p:txBody>
          <a:bodyPr/>
          <a:lstStyle/>
          <a:p>
            <a:fld id="{8A21C2EF-6FAF-4C24-9155-A438D5708418}" type="slidenum">
              <a:rPr lang="en-US" smtClean="0"/>
              <a:t>‹#›</a:t>
            </a:fld>
            <a:endParaRPr lang="en-US"/>
          </a:p>
        </p:txBody>
      </p:sp>
      <p:cxnSp>
        <p:nvCxnSpPr>
          <p:cNvPr id="7" name="Straight Connector 6">
            <a:extLst>
              <a:ext uri="{FF2B5EF4-FFF2-40B4-BE49-F238E27FC236}">
                <a16:creationId xmlns:a16="http://schemas.microsoft.com/office/drawing/2014/main" id="{B38580B4-C1CF-0887-8770-215783F1E09F}"/>
              </a:ext>
            </a:extLst>
          </p:cNvPr>
          <p:cNvCxnSpPr>
            <a:cxnSpLocks/>
          </p:cNvCxnSpPr>
          <p:nvPr userDrawn="1"/>
        </p:nvCxnSpPr>
        <p:spPr>
          <a:xfrm>
            <a:off x="609600" y="1690688"/>
            <a:ext cx="10972800" cy="0"/>
          </a:xfrm>
          <a:prstGeom prst="line">
            <a:avLst/>
          </a:prstGeom>
          <a:ln w="28575">
            <a:solidFill>
              <a:srgbClr val="007D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40663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522F21-D691-A202-6CF1-60542195F958}"/>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B8BEB5-610C-B98E-1894-48DD2B4C08F7}"/>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070963-9728-AD7B-C61B-72E3F3097845}"/>
              </a:ext>
            </a:extLst>
          </p:cNvPr>
          <p:cNvSpPr>
            <a:spLocks noGrp="1"/>
          </p:cNvSpPr>
          <p:nvPr>
            <p:ph type="dt" sz="half" idx="10"/>
          </p:nvPr>
        </p:nvSpPr>
        <p:spPr>
          <a:xfrm>
            <a:off x="838200" y="6356351"/>
            <a:ext cx="2743200" cy="365125"/>
          </a:xfrm>
          <a:prstGeom prst="rect">
            <a:avLst/>
          </a:prstGeom>
        </p:spPr>
        <p:txBody>
          <a:bodyPr/>
          <a:lstStyle/>
          <a:p>
            <a:fld id="{F595BA74-A97F-4A41-BA59-9A910E24CBDC}" type="datetimeFigureOut">
              <a:rPr lang="en-US" smtClean="0"/>
              <a:t>11/10/2025</a:t>
            </a:fld>
            <a:endParaRPr lang="en-US"/>
          </a:p>
        </p:txBody>
      </p:sp>
      <p:sp>
        <p:nvSpPr>
          <p:cNvPr id="5" name="Footer Placeholder 4">
            <a:extLst>
              <a:ext uri="{FF2B5EF4-FFF2-40B4-BE49-F238E27FC236}">
                <a16:creationId xmlns:a16="http://schemas.microsoft.com/office/drawing/2014/main" id="{861C9C05-2680-0349-1D12-339C98FB5EA7}"/>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7A269E2-3309-26B2-4998-F7D3B4144BB3}"/>
              </a:ext>
            </a:extLst>
          </p:cNvPr>
          <p:cNvSpPr>
            <a:spLocks noGrp="1"/>
          </p:cNvSpPr>
          <p:nvPr>
            <p:ph type="sldNum" sz="quarter" idx="12"/>
          </p:nvPr>
        </p:nvSpPr>
        <p:spPr>
          <a:xfrm>
            <a:off x="8610600" y="6356351"/>
            <a:ext cx="2743200" cy="365125"/>
          </a:xfrm>
          <a:prstGeom prst="rect">
            <a:avLst/>
          </a:prstGeom>
        </p:spPr>
        <p:txBody>
          <a:bodyPr/>
          <a:lstStyle/>
          <a:p>
            <a:fld id="{8A21C2EF-6FAF-4C24-9155-A438D5708418}" type="slidenum">
              <a:rPr lang="en-US" smtClean="0"/>
              <a:t>‹#›</a:t>
            </a:fld>
            <a:endParaRPr lang="en-US"/>
          </a:p>
        </p:txBody>
      </p:sp>
    </p:spTree>
    <p:extLst>
      <p:ext uri="{BB962C8B-B14F-4D97-AF65-F5344CB8AC3E}">
        <p14:creationId xmlns:p14="http://schemas.microsoft.com/office/powerpoint/2010/main" val="2916807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000D1B-05A0-40CF-BB28-3F8A81CE02DD}"/>
              </a:ext>
            </a:extLst>
          </p:cNvPr>
          <p:cNvPicPr>
            <a:picLocks noChangeAspect="1"/>
          </p:cNvPicPr>
          <p:nvPr/>
        </p:nvPicPr>
        <p:blipFill>
          <a:blip r:embed="rId2"/>
          <a:stretch>
            <a:fillRect/>
          </a:stretch>
        </p:blipFill>
        <p:spPr>
          <a:xfrm>
            <a:off x="0" y="-20519"/>
            <a:ext cx="12344400" cy="6999275"/>
          </a:xfrm>
          <a:prstGeom prst="rect">
            <a:avLst/>
          </a:prstGeom>
        </p:spPr>
      </p:pic>
      <p:sp>
        <p:nvSpPr>
          <p:cNvPr id="5" name="Text Placeholder 4">
            <a:extLst>
              <a:ext uri="{FF2B5EF4-FFF2-40B4-BE49-F238E27FC236}">
                <a16:creationId xmlns:a16="http://schemas.microsoft.com/office/drawing/2014/main" id="{24099B34-4F3B-40C6-B579-B0291A938029}"/>
              </a:ext>
            </a:extLst>
          </p:cNvPr>
          <p:cNvSpPr>
            <a:spLocks noGrp="1"/>
          </p:cNvSpPr>
          <p:nvPr>
            <p:ph type="body" sz="quarter" idx="10" hasCustomPrompt="1"/>
          </p:nvPr>
        </p:nvSpPr>
        <p:spPr>
          <a:xfrm>
            <a:off x="4412306" y="4584700"/>
            <a:ext cx="7802562" cy="755396"/>
          </a:xfrm>
        </p:spPr>
        <p:txBody>
          <a:bodyPr>
            <a:noAutofit/>
          </a:bodyPr>
          <a:lstStyle>
            <a:lvl1pPr>
              <a:defRPr sz="3600">
                <a:solidFill>
                  <a:schemeClr val="accent3"/>
                </a:solidFill>
                <a:latin typeface="Montserrat SemiBold" panose="00000700000000000000" pitchFamily="2" charset="0"/>
              </a:defRPr>
            </a:lvl1pPr>
          </a:lstStyle>
          <a:p>
            <a:pPr lvl="0"/>
            <a:r>
              <a:rPr lang="en-US"/>
              <a:t>Presentation Name</a:t>
            </a:r>
          </a:p>
        </p:txBody>
      </p:sp>
      <p:sp>
        <p:nvSpPr>
          <p:cNvPr id="7" name="Text Placeholder 6">
            <a:extLst>
              <a:ext uri="{FF2B5EF4-FFF2-40B4-BE49-F238E27FC236}">
                <a16:creationId xmlns:a16="http://schemas.microsoft.com/office/drawing/2014/main" id="{7A49A6F4-9859-47BA-B88A-A992A9860449}"/>
              </a:ext>
            </a:extLst>
          </p:cNvPr>
          <p:cNvSpPr>
            <a:spLocks noGrp="1"/>
          </p:cNvSpPr>
          <p:nvPr>
            <p:ph type="body" sz="quarter" idx="11" hasCustomPrompt="1"/>
          </p:nvPr>
        </p:nvSpPr>
        <p:spPr>
          <a:xfrm>
            <a:off x="4412306" y="5486400"/>
            <a:ext cx="7802562" cy="585788"/>
          </a:xfrm>
        </p:spPr>
        <p:txBody>
          <a:bodyPr>
            <a:noAutofit/>
          </a:bodyPr>
          <a:lstStyle>
            <a:lvl1pPr>
              <a:defRPr>
                <a:solidFill>
                  <a:schemeClr val="accent3"/>
                </a:solidFill>
              </a:defRPr>
            </a:lvl1pPr>
          </a:lstStyle>
          <a:p>
            <a:pPr lvl="0"/>
            <a:r>
              <a:rPr lang="en-US"/>
              <a:t>Date</a:t>
            </a:r>
          </a:p>
        </p:txBody>
      </p:sp>
      <p:pic>
        <p:nvPicPr>
          <p:cNvPr id="6" name="Picture 5">
            <a:extLst>
              <a:ext uri="{FF2B5EF4-FFF2-40B4-BE49-F238E27FC236}">
                <a16:creationId xmlns:a16="http://schemas.microsoft.com/office/drawing/2014/main" id="{1222A719-D54E-427D-AD45-11399B87C6DD}"/>
              </a:ext>
            </a:extLst>
          </p:cNvPr>
          <p:cNvPicPr>
            <a:picLocks noChangeAspect="1"/>
          </p:cNvPicPr>
          <p:nvPr/>
        </p:nvPicPr>
        <p:blipFill>
          <a:blip r:embed="rId2"/>
          <a:stretch>
            <a:fillRect/>
          </a:stretch>
        </p:blipFill>
        <p:spPr>
          <a:xfrm>
            <a:off x="0" y="-20519"/>
            <a:ext cx="12344400" cy="6999275"/>
          </a:xfrm>
          <a:prstGeom prst="rect">
            <a:avLst/>
          </a:prstGeom>
        </p:spPr>
      </p:pic>
    </p:spTree>
    <p:extLst>
      <p:ext uri="{BB962C8B-B14F-4D97-AF65-F5344CB8AC3E}">
        <p14:creationId xmlns:p14="http://schemas.microsoft.com/office/powerpoint/2010/main" val="978919280"/>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ext">
    <p:spTree>
      <p:nvGrpSpPr>
        <p:cNvPr id="1" name=""/>
        <p:cNvGrpSpPr/>
        <p:nvPr/>
      </p:nvGrpSpPr>
      <p:grpSpPr>
        <a:xfrm>
          <a:off x="0" y="0"/>
          <a:ext cx="0" cy="0"/>
          <a:chOff x="0" y="0"/>
          <a:chExt cx="0" cy="0"/>
        </a:xfrm>
      </p:grpSpPr>
      <p:sp>
        <p:nvSpPr>
          <p:cNvPr id="35" name="Title Text"/>
          <p:cNvSpPr txBox="1">
            <a:spLocks noGrp="1"/>
          </p:cNvSpPr>
          <p:nvPr>
            <p:ph type="title" hasCustomPrompt="1"/>
          </p:nvPr>
        </p:nvSpPr>
        <p:spPr>
          <a:xfrm>
            <a:off x="548640" y="228600"/>
            <a:ext cx="10972800" cy="457200"/>
          </a:xfrm>
          <a:prstGeom prst="rect">
            <a:avLst/>
          </a:prstGeom>
        </p:spPr>
        <p:txBody>
          <a:bodyPr/>
          <a:lstStyle>
            <a:lvl1pPr>
              <a:defRPr/>
            </a:lvl1pPr>
          </a:lstStyle>
          <a:p>
            <a:r>
              <a:rPr lang="en-US"/>
              <a:t>Click to Edit Master Title Style</a:t>
            </a:r>
            <a:endParaRPr/>
          </a:p>
        </p:txBody>
      </p:sp>
      <p:sp>
        <p:nvSpPr>
          <p:cNvPr id="4" name="Text Placeholder 3">
            <a:extLst>
              <a:ext uri="{FF2B5EF4-FFF2-40B4-BE49-F238E27FC236}">
                <a16:creationId xmlns:a16="http://schemas.microsoft.com/office/drawing/2014/main" id="{4D37F3FF-5884-4A1E-8629-AB45FB5A415E}"/>
              </a:ext>
            </a:extLst>
          </p:cNvPr>
          <p:cNvSpPr>
            <a:spLocks noGrp="1"/>
          </p:cNvSpPr>
          <p:nvPr>
            <p:ph type="body" sz="quarter" idx="10" hasCustomPrompt="1"/>
          </p:nvPr>
        </p:nvSpPr>
        <p:spPr>
          <a:xfrm>
            <a:off x="549275" y="877888"/>
            <a:ext cx="10972800" cy="5132387"/>
          </a:xfrm>
        </p:spPr>
        <p:txBody>
          <a:bodyPr>
            <a:normAutofit/>
          </a:bodyPr>
          <a:lstStyle>
            <a:lvl1pPr>
              <a:defRPr sz="2000">
                <a:solidFill>
                  <a:schemeClr val="accent6">
                    <a:lumMod val="75000"/>
                  </a:schemeClr>
                </a:solidFill>
              </a:defRPr>
            </a:lvl1pPr>
          </a:lstStyle>
          <a:p>
            <a:pPr lvl="0"/>
            <a:r>
              <a:rPr lang="en-US"/>
              <a:t>Click to edit Master text styles. </a:t>
            </a:r>
          </a:p>
        </p:txBody>
      </p:sp>
    </p:spTree>
    <p:extLst>
      <p:ext uri="{BB962C8B-B14F-4D97-AF65-F5344CB8AC3E}">
        <p14:creationId xmlns:p14="http://schemas.microsoft.com/office/powerpoint/2010/main" val="2247715275"/>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Bullets, 1 Columns">
    <p:spTree>
      <p:nvGrpSpPr>
        <p:cNvPr id="1" name=""/>
        <p:cNvGrpSpPr/>
        <p:nvPr/>
      </p:nvGrpSpPr>
      <p:grpSpPr>
        <a:xfrm>
          <a:off x="0" y="0"/>
          <a:ext cx="0" cy="0"/>
          <a:chOff x="0" y="0"/>
          <a:chExt cx="0" cy="0"/>
        </a:xfrm>
      </p:grpSpPr>
      <p:sp>
        <p:nvSpPr>
          <p:cNvPr id="70" name="Title Text"/>
          <p:cNvSpPr txBox="1">
            <a:spLocks noGrp="1"/>
          </p:cNvSpPr>
          <p:nvPr>
            <p:ph type="title" hasCustomPrompt="1"/>
          </p:nvPr>
        </p:nvSpPr>
        <p:spPr>
          <a:xfrm>
            <a:off x="548640" y="228600"/>
            <a:ext cx="10972800" cy="457200"/>
          </a:xfrm>
          <a:prstGeom prst="rect">
            <a:avLst/>
          </a:prstGeom>
        </p:spPr>
        <p:txBody>
          <a:bodyPr/>
          <a:lstStyle>
            <a:lvl1pPr>
              <a:defRPr/>
            </a:lvl1pPr>
          </a:lstStyle>
          <a:p>
            <a:r>
              <a:rPr lang="en-US"/>
              <a:t>Click to Edit Master Title Style</a:t>
            </a:r>
            <a:endParaRPr/>
          </a:p>
        </p:txBody>
      </p:sp>
      <p:sp>
        <p:nvSpPr>
          <p:cNvPr id="3" name="Content Placeholder 2"/>
          <p:cNvSpPr>
            <a:spLocks noGrp="1"/>
          </p:cNvSpPr>
          <p:nvPr>
            <p:ph sz="quarter" idx="10"/>
          </p:nvPr>
        </p:nvSpPr>
        <p:spPr>
          <a:xfrm>
            <a:off x="549274" y="914400"/>
            <a:ext cx="10972166" cy="4876800"/>
          </a:xfrm>
        </p:spPr>
        <p:txBody>
          <a:bodyPr>
            <a:noAutofit/>
          </a:bodyPr>
          <a:lstStyle>
            <a:lvl1pPr marL="342900" indent="-342900">
              <a:buClr>
                <a:srgbClr val="52CAE0"/>
              </a:buClr>
              <a:buSzPct val="150000"/>
              <a:buFont typeface="Arial" panose="020B0604020202020204" pitchFamily="34" charset="0"/>
              <a:buChar char="•"/>
              <a:defRPr>
                <a:solidFill>
                  <a:schemeClr val="accent6">
                    <a:lumMod val="75000"/>
                  </a:schemeClr>
                </a:solidFill>
              </a:defRPr>
            </a:lvl1pPr>
            <a:lvl2pPr marL="685799" indent="-342900">
              <a:buClr>
                <a:srgbClr val="52CAE0"/>
              </a:buClr>
              <a:buSzPct val="90000"/>
              <a:buFont typeface="Courier New" panose="02070309020205020404" pitchFamily="49" charset="0"/>
              <a:buChar char="o"/>
              <a:defRPr>
                <a:solidFill>
                  <a:schemeClr val="accent6">
                    <a:lumMod val="75000"/>
                  </a:schemeClr>
                </a:solidFill>
              </a:defRPr>
            </a:lvl2pPr>
            <a:lvl3pPr marL="891538" indent="-205738">
              <a:buClr>
                <a:srgbClr val="52CAE0"/>
              </a:buClr>
              <a:buSzPct val="110000"/>
              <a:buFont typeface="Wingdings" panose="05000000000000000000" pitchFamily="2" charset="2"/>
              <a:buChar char="§"/>
              <a:defRPr>
                <a:solidFill>
                  <a:schemeClr val="accent6">
                    <a:lumMod val="75000"/>
                  </a:schemeClr>
                </a:solidFill>
              </a:defRPr>
            </a:lvl3pPr>
            <a:lvl4pPr marL="1266092" indent="-237392">
              <a:buClr>
                <a:srgbClr val="52CAE0"/>
              </a:buClr>
              <a:buSzPct val="60000"/>
              <a:buFont typeface="Wingdings" panose="05000000000000000000" pitchFamily="2" charset="2"/>
              <a:buChar char="q"/>
              <a:defRPr>
                <a:solidFill>
                  <a:schemeClr val="accent6">
                    <a:lumMod val="75000"/>
                  </a:schemeClr>
                </a:solidFill>
              </a:defRPr>
            </a:lvl4pPr>
            <a:lvl5pPr marL="1608992" indent="-237392">
              <a:buClr>
                <a:srgbClr val="52CAE0"/>
              </a:buClr>
              <a:buSzPct val="80000"/>
              <a:buFont typeface="Wingdings" panose="05000000000000000000" pitchFamily="2" charset="2"/>
              <a:buChar char="Ø"/>
              <a:defRPr>
                <a:solidFill>
                  <a:schemeClr val="accent6">
                    <a:lumMod val="75000"/>
                  </a:schemeClr>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11AA361F-9EAB-B64D-8795-E7A20B30FD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5" name="Picture 4">
            <a:extLst>
              <a:ext uri="{FF2B5EF4-FFF2-40B4-BE49-F238E27FC236}">
                <a16:creationId xmlns:a16="http://schemas.microsoft.com/office/drawing/2014/main" id="{1C38F97F-BE0E-489D-A955-BE7D6E06FA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2926916807"/>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Bullets, 2 Columns">
    <p:spTree>
      <p:nvGrpSpPr>
        <p:cNvPr id="1" name=""/>
        <p:cNvGrpSpPr/>
        <p:nvPr/>
      </p:nvGrpSpPr>
      <p:grpSpPr>
        <a:xfrm>
          <a:off x="0" y="0"/>
          <a:ext cx="0" cy="0"/>
          <a:chOff x="0" y="0"/>
          <a:chExt cx="0" cy="0"/>
        </a:xfrm>
      </p:grpSpPr>
      <p:sp>
        <p:nvSpPr>
          <p:cNvPr id="70" name="Title Text"/>
          <p:cNvSpPr txBox="1">
            <a:spLocks noGrp="1"/>
          </p:cNvSpPr>
          <p:nvPr>
            <p:ph type="title" hasCustomPrompt="1"/>
          </p:nvPr>
        </p:nvSpPr>
        <p:spPr>
          <a:xfrm>
            <a:off x="548640" y="228600"/>
            <a:ext cx="10972800" cy="457200"/>
          </a:xfrm>
          <a:prstGeom prst="rect">
            <a:avLst/>
          </a:prstGeom>
        </p:spPr>
        <p:txBody>
          <a:bodyPr/>
          <a:lstStyle>
            <a:lvl1pPr>
              <a:defRPr/>
            </a:lvl1pPr>
          </a:lstStyle>
          <a:p>
            <a:r>
              <a:rPr lang="en-US"/>
              <a:t>Click to Edit Master Title Style</a:t>
            </a:r>
            <a:endParaRPr/>
          </a:p>
        </p:txBody>
      </p:sp>
      <p:sp>
        <p:nvSpPr>
          <p:cNvPr id="3" name="Content Placeholder 2"/>
          <p:cNvSpPr>
            <a:spLocks noGrp="1"/>
          </p:cNvSpPr>
          <p:nvPr>
            <p:ph sz="quarter" idx="10"/>
          </p:nvPr>
        </p:nvSpPr>
        <p:spPr>
          <a:xfrm>
            <a:off x="549274" y="914400"/>
            <a:ext cx="5257800" cy="4876800"/>
          </a:xfrm>
        </p:spPr>
        <p:txBody>
          <a:bodyPr>
            <a:noAutofit/>
          </a:bodyPr>
          <a:lstStyle>
            <a:lvl1pPr marL="342900" indent="-342900">
              <a:buClr>
                <a:srgbClr val="52CAE0"/>
              </a:buClr>
              <a:buSzPct val="150000"/>
              <a:buFont typeface="Arial" panose="020B0604020202020204" pitchFamily="34" charset="0"/>
              <a:buChar char="•"/>
              <a:defRPr>
                <a:solidFill>
                  <a:schemeClr val="accent6">
                    <a:lumMod val="75000"/>
                  </a:schemeClr>
                </a:solidFill>
              </a:defRPr>
            </a:lvl1pPr>
            <a:lvl2pPr marL="685799" indent="-342900">
              <a:buClr>
                <a:srgbClr val="52CAE0"/>
              </a:buClr>
              <a:buSzPct val="90000"/>
              <a:buFont typeface="Courier New" panose="02070309020205020404" pitchFamily="49" charset="0"/>
              <a:buChar char="o"/>
              <a:defRPr>
                <a:solidFill>
                  <a:schemeClr val="accent6">
                    <a:lumMod val="75000"/>
                  </a:schemeClr>
                </a:solidFill>
              </a:defRPr>
            </a:lvl2pPr>
            <a:lvl3pPr marL="891538" indent="-205738">
              <a:buClr>
                <a:srgbClr val="52CAE0"/>
              </a:buClr>
              <a:buSzPct val="110000"/>
              <a:buFont typeface="Wingdings" panose="05000000000000000000" pitchFamily="2" charset="2"/>
              <a:buChar char="§"/>
              <a:defRPr>
                <a:solidFill>
                  <a:schemeClr val="accent6">
                    <a:lumMod val="75000"/>
                  </a:schemeClr>
                </a:solidFill>
              </a:defRPr>
            </a:lvl3pPr>
            <a:lvl4pPr marL="1266092" indent="-237392">
              <a:buClr>
                <a:srgbClr val="52CAE0"/>
              </a:buClr>
              <a:buSzPct val="60000"/>
              <a:buFont typeface="Wingdings" panose="05000000000000000000" pitchFamily="2" charset="2"/>
              <a:buChar char="q"/>
              <a:defRPr>
                <a:solidFill>
                  <a:schemeClr val="accent6">
                    <a:lumMod val="75000"/>
                  </a:schemeClr>
                </a:solidFill>
              </a:defRPr>
            </a:lvl4pPr>
            <a:lvl5pPr marL="1608992" indent="-237392">
              <a:buClr>
                <a:srgbClr val="52CAE0"/>
              </a:buClr>
              <a:buSzPct val="80000"/>
              <a:buFont typeface="Wingdings" panose="05000000000000000000" pitchFamily="2" charset="2"/>
              <a:buChar char="Ø"/>
              <a:defRPr>
                <a:solidFill>
                  <a:schemeClr val="accent6">
                    <a:lumMod val="75000"/>
                  </a:schemeClr>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sz="quarter" idx="11"/>
          </p:nvPr>
        </p:nvSpPr>
        <p:spPr>
          <a:xfrm>
            <a:off x="6263640" y="914400"/>
            <a:ext cx="5257800" cy="4876800"/>
          </a:xfrm>
        </p:spPr>
        <p:txBody>
          <a:bodyPr>
            <a:noAutofit/>
          </a:bodyPr>
          <a:lstStyle>
            <a:lvl1pPr marL="342900" indent="-342900">
              <a:buClr>
                <a:srgbClr val="52CAE0"/>
              </a:buClr>
              <a:buSzPct val="150000"/>
              <a:buFont typeface="Arial" panose="020B0604020202020204" pitchFamily="34" charset="0"/>
              <a:buChar char="•"/>
              <a:defRPr>
                <a:solidFill>
                  <a:schemeClr val="accent6">
                    <a:lumMod val="75000"/>
                  </a:schemeClr>
                </a:solidFill>
              </a:defRPr>
            </a:lvl1pPr>
            <a:lvl2pPr marL="685799" indent="-342900">
              <a:buClr>
                <a:srgbClr val="52CAE0"/>
              </a:buClr>
              <a:buSzPct val="90000"/>
              <a:buFont typeface="Courier New" panose="02070309020205020404" pitchFamily="49" charset="0"/>
              <a:buChar char="o"/>
              <a:defRPr>
                <a:solidFill>
                  <a:schemeClr val="accent6">
                    <a:lumMod val="75000"/>
                  </a:schemeClr>
                </a:solidFill>
              </a:defRPr>
            </a:lvl2pPr>
            <a:lvl3pPr marL="891538" indent="-205738">
              <a:buClr>
                <a:srgbClr val="52CAE0"/>
              </a:buClr>
              <a:buSzPct val="110000"/>
              <a:buFont typeface="Wingdings" panose="05000000000000000000" pitchFamily="2" charset="2"/>
              <a:buChar char="§"/>
              <a:defRPr>
                <a:solidFill>
                  <a:schemeClr val="accent6">
                    <a:lumMod val="75000"/>
                  </a:schemeClr>
                </a:solidFill>
              </a:defRPr>
            </a:lvl3pPr>
            <a:lvl4pPr marL="1266092" indent="-237392">
              <a:buClr>
                <a:srgbClr val="52CAE0"/>
              </a:buClr>
              <a:buSzPct val="60000"/>
              <a:buFont typeface="Wingdings" panose="05000000000000000000" pitchFamily="2" charset="2"/>
              <a:buChar char="q"/>
              <a:defRPr>
                <a:solidFill>
                  <a:schemeClr val="accent6">
                    <a:lumMod val="75000"/>
                  </a:schemeClr>
                </a:solidFill>
              </a:defRPr>
            </a:lvl4pPr>
            <a:lvl5pPr marL="1608992" indent="-237392">
              <a:buClr>
                <a:srgbClr val="52CAE0"/>
              </a:buClr>
              <a:buSzPct val="80000"/>
              <a:buFont typeface="Wingdings" panose="05000000000000000000" pitchFamily="2" charset="2"/>
              <a:buChar char="Ø"/>
              <a:defRPr>
                <a:solidFill>
                  <a:schemeClr val="accent6">
                    <a:lumMod val="75000"/>
                  </a:schemeClr>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11AA361F-9EAB-B64D-8795-E7A20B30FD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8" name="Picture 7">
            <a:extLst>
              <a:ext uri="{FF2B5EF4-FFF2-40B4-BE49-F238E27FC236}">
                <a16:creationId xmlns:a16="http://schemas.microsoft.com/office/drawing/2014/main" id="{69C8CB91-F673-4733-AD84-53B0F748F2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686056474"/>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cSld name="Closing Slide">
    <p:spTree>
      <p:nvGrpSpPr>
        <p:cNvPr id="1" name=""/>
        <p:cNvGrpSpPr/>
        <p:nvPr/>
      </p:nvGrpSpPr>
      <p:grpSpPr>
        <a:xfrm>
          <a:off x="0" y="0"/>
          <a:ext cx="0" cy="0"/>
          <a:chOff x="0" y="0"/>
          <a:chExt cx="0" cy="0"/>
        </a:xfrm>
      </p:grpSpPr>
      <p:sp>
        <p:nvSpPr>
          <p:cNvPr id="124" name="Rectangle"/>
          <p:cNvSpPr/>
          <p:nvPr/>
        </p:nvSpPr>
        <p:spPr>
          <a:xfrm>
            <a:off x="0" y="5962506"/>
            <a:ext cx="12192000" cy="908194"/>
          </a:xfrm>
          <a:prstGeom prst="rect">
            <a:avLst/>
          </a:prstGeom>
          <a:solidFill>
            <a:srgbClr val="3E4E8D"/>
          </a:solidFill>
          <a:ln w="12700">
            <a:miter lim="400000"/>
          </a:ln>
          <a:effectLst>
            <a:outerShdw blurRad="38100" dist="23000" dir="5400000" rotWithShape="0">
              <a:srgbClr val="000000">
                <a:alpha val="35000"/>
              </a:srgbClr>
            </a:outerShdw>
          </a:effectLst>
        </p:spPr>
        <p:txBody>
          <a:bodyPr lIns="45718" tIns="45718" rIns="45718" bIns="45718" anchor="ctr"/>
          <a:lstStyle/>
          <a:p>
            <a:pPr>
              <a:defRPr sz="1800">
                <a:solidFill>
                  <a:srgbClr val="1BA2AC"/>
                </a:solidFill>
                <a:latin typeface="Hind Regular"/>
                <a:ea typeface="Hind Regular"/>
                <a:cs typeface="Hind Regular"/>
                <a:sym typeface="Hind Regular"/>
              </a:defRPr>
            </a:pPr>
            <a:endParaRPr>
              <a:latin typeface="Montserrat" panose="00000500000000000000" pitchFamily="2" charset="0"/>
            </a:endParaRPr>
          </a:p>
        </p:txBody>
      </p:sp>
      <p:pic>
        <p:nvPicPr>
          <p:cNvPr id="3" name="Picture 2">
            <a:extLst>
              <a:ext uri="{FF2B5EF4-FFF2-40B4-BE49-F238E27FC236}">
                <a16:creationId xmlns:a16="http://schemas.microsoft.com/office/drawing/2014/main" id="{5DBBAD7F-97A3-A549-8DD2-3F48709C6F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35EDA66-8AEA-0C45-845A-C94FE84991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9271" y="781955"/>
            <a:ext cx="6433458" cy="4288971"/>
          </a:xfrm>
          <a:prstGeom prst="rect">
            <a:avLst/>
          </a:prstGeom>
        </p:spPr>
      </p:pic>
      <p:pic>
        <p:nvPicPr>
          <p:cNvPr id="6" name="Picture 5">
            <a:extLst>
              <a:ext uri="{FF2B5EF4-FFF2-40B4-BE49-F238E27FC236}">
                <a16:creationId xmlns:a16="http://schemas.microsoft.com/office/drawing/2014/main" id="{09B961E7-C6AD-42BC-A97E-F71724CD7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228B1C1D-F7D4-4C65-9FC6-203EE26DD1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9271" y="781955"/>
            <a:ext cx="6433458" cy="4288971"/>
          </a:xfrm>
          <a:prstGeom prst="rect">
            <a:avLst/>
          </a:prstGeom>
        </p:spPr>
      </p:pic>
    </p:spTree>
    <p:extLst>
      <p:ext uri="{BB962C8B-B14F-4D97-AF65-F5344CB8AC3E}">
        <p14:creationId xmlns:p14="http://schemas.microsoft.com/office/powerpoint/2010/main" val="2924097970"/>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A4EA9-B16B-F537-91A2-C91048266F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3F7007-80F5-055F-B525-6BF9FE474A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48BE11-BAA5-0727-D579-78ADB6C9916A}"/>
              </a:ext>
            </a:extLst>
          </p:cNvPr>
          <p:cNvSpPr>
            <a:spLocks noGrp="1"/>
          </p:cNvSpPr>
          <p:nvPr>
            <p:ph type="dt" sz="half" idx="10"/>
          </p:nvPr>
        </p:nvSpPr>
        <p:spPr/>
        <p:txBody>
          <a:bodyPr/>
          <a:lstStyle/>
          <a:p>
            <a:fld id="{583C85E6-C9A6-1F40-88F8-F71C2E4F9A16}" type="datetimeFigureOut">
              <a:rPr lang="en-US" smtClean="0"/>
              <a:t>11/10/2025</a:t>
            </a:fld>
            <a:endParaRPr lang="en-US"/>
          </a:p>
        </p:txBody>
      </p:sp>
      <p:sp>
        <p:nvSpPr>
          <p:cNvPr id="5" name="Footer Placeholder 4">
            <a:extLst>
              <a:ext uri="{FF2B5EF4-FFF2-40B4-BE49-F238E27FC236}">
                <a16:creationId xmlns:a16="http://schemas.microsoft.com/office/drawing/2014/main" id="{E4435C55-6D79-0A10-1428-7C0CE9398F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AC06D6-303D-E9CA-9968-B124FAB37923}"/>
              </a:ext>
            </a:extLst>
          </p:cNvPr>
          <p:cNvSpPr>
            <a:spLocks noGrp="1"/>
          </p:cNvSpPr>
          <p:nvPr>
            <p:ph type="sldNum" sz="quarter" idx="12"/>
          </p:nvPr>
        </p:nvSpPr>
        <p:spPr/>
        <p:txBody>
          <a:bodyPr/>
          <a:lstStyle/>
          <a:p>
            <a:fld id="{52D5F357-776B-8840-A5CC-44E119D82E6A}" type="slidenum">
              <a:rPr lang="en-US" smtClean="0"/>
              <a:t>‹#›</a:t>
            </a:fld>
            <a:endParaRPr lang="en-US"/>
          </a:p>
        </p:txBody>
      </p:sp>
    </p:spTree>
    <p:extLst>
      <p:ext uri="{BB962C8B-B14F-4D97-AF65-F5344CB8AC3E}">
        <p14:creationId xmlns:p14="http://schemas.microsoft.com/office/powerpoint/2010/main" val="38645388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6093E-2272-733F-2750-276ABE1DE0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D09F36-CEC0-7996-0B58-5B04379B22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6324BE-72BE-3E4C-3E62-92FDBDB98B87}"/>
              </a:ext>
            </a:extLst>
          </p:cNvPr>
          <p:cNvSpPr>
            <a:spLocks noGrp="1"/>
          </p:cNvSpPr>
          <p:nvPr>
            <p:ph type="dt" sz="half" idx="10"/>
          </p:nvPr>
        </p:nvSpPr>
        <p:spPr/>
        <p:txBody>
          <a:bodyPr/>
          <a:lstStyle/>
          <a:p>
            <a:fld id="{583C85E6-C9A6-1F40-88F8-F71C2E4F9A16}" type="datetimeFigureOut">
              <a:rPr lang="en-US" smtClean="0"/>
              <a:t>11/10/2025</a:t>
            </a:fld>
            <a:endParaRPr lang="en-US"/>
          </a:p>
        </p:txBody>
      </p:sp>
      <p:sp>
        <p:nvSpPr>
          <p:cNvPr id="5" name="Footer Placeholder 4">
            <a:extLst>
              <a:ext uri="{FF2B5EF4-FFF2-40B4-BE49-F238E27FC236}">
                <a16:creationId xmlns:a16="http://schemas.microsoft.com/office/drawing/2014/main" id="{DB43107B-307E-90A1-2651-DB373C1320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42F1FF-798F-DEFF-7335-F53845A2810B}"/>
              </a:ext>
            </a:extLst>
          </p:cNvPr>
          <p:cNvSpPr>
            <a:spLocks noGrp="1"/>
          </p:cNvSpPr>
          <p:nvPr>
            <p:ph type="sldNum" sz="quarter" idx="12"/>
          </p:nvPr>
        </p:nvSpPr>
        <p:spPr/>
        <p:txBody>
          <a:bodyPr/>
          <a:lstStyle/>
          <a:p>
            <a:fld id="{52D5F357-776B-8840-A5CC-44E119D82E6A}" type="slidenum">
              <a:rPr lang="en-US" smtClean="0"/>
              <a:t>‹#›</a:t>
            </a:fld>
            <a:endParaRPr lang="en-US"/>
          </a:p>
        </p:txBody>
      </p:sp>
    </p:spTree>
    <p:extLst>
      <p:ext uri="{BB962C8B-B14F-4D97-AF65-F5344CB8AC3E}">
        <p14:creationId xmlns:p14="http://schemas.microsoft.com/office/powerpoint/2010/main" val="1793210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29F4A-C91D-8206-19B5-2E19CEA757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821B9E-0637-7E29-C29F-CD9BD0C407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DAD0C6-A123-130A-20B2-08418189ECF1}"/>
              </a:ext>
            </a:extLst>
          </p:cNvPr>
          <p:cNvSpPr>
            <a:spLocks noGrp="1"/>
          </p:cNvSpPr>
          <p:nvPr>
            <p:ph type="dt" sz="half" idx="10"/>
          </p:nvPr>
        </p:nvSpPr>
        <p:spPr/>
        <p:txBody>
          <a:bodyPr/>
          <a:lstStyle/>
          <a:p>
            <a:fld id="{583C85E6-C9A6-1F40-88F8-F71C2E4F9A16}" type="datetimeFigureOut">
              <a:rPr lang="en-US" smtClean="0"/>
              <a:t>11/10/2025</a:t>
            </a:fld>
            <a:endParaRPr lang="en-US"/>
          </a:p>
        </p:txBody>
      </p:sp>
      <p:sp>
        <p:nvSpPr>
          <p:cNvPr id="5" name="Footer Placeholder 4">
            <a:extLst>
              <a:ext uri="{FF2B5EF4-FFF2-40B4-BE49-F238E27FC236}">
                <a16:creationId xmlns:a16="http://schemas.microsoft.com/office/drawing/2014/main" id="{603167CD-88F3-13B9-53BA-EE388A2733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F2CC06-65B3-7DDB-156E-28032A714E94}"/>
              </a:ext>
            </a:extLst>
          </p:cNvPr>
          <p:cNvSpPr>
            <a:spLocks noGrp="1"/>
          </p:cNvSpPr>
          <p:nvPr>
            <p:ph type="sldNum" sz="quarter" idx="12"/>
          </p:nvPr>
        </p:nvSpPr>
        <p:spPr/>
        <p:txBody>
          <a:bodyPr/>
          <a:lstStyle/>
          <a:p>
            <a:fld id="{52D5F357-776B-8840-A5CC-44E119D82E6A}" type="slidenum">
              <a:rPr lang="en-US" smtClean="0"/>
              <a:t>‹#›</a:t>
            </a:fld>
            <a:endParaRPr lang="en-US"/>
          </a:p>
        </p:txBody>
      </p:sp>
    </p:spTree>
    <p:extLst>
      <p:ext uri="{BB962C8B-B14F-4D97-AF65-F5344CB8AC3E}">
        <p14:creationId xmlns:p14="http://schemas.microsoft.com/office/powerpoint/2010/main" val="1988716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4B37A-A2F6-737C-953E-DCC6AF12D1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245E25-F886-C3F8-206E-934283B97B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1BD188-9B4C-61B6-0A0F-DD35674E5F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90556A-937B-F765-8828-6974036BAABC}"/>
              </a:ext>
            </a:extLst>
          </p:cNvPr>
          <p:cNvSpPr>
            <a:spLocks noGrp="1"/>
          </p:cNvSpPr>
          <p:nvPr>
            <p:ph type="dt" sz="half" idx="10"/>
          </p:nvPr>
        </p:nvSpPr>
        <p:spPr/>
        <p:txBody>
          <a:bodyPr/>
          <a:lstStyle/>
          <a:p>
            <a:fld id="{583C85E6-C9A6-1F40-88F8-F71C2E4F9A16}" type="datetimeFigureOut">
              <a:rPr lang="en-US" smtClean="0"/>
              <a:t>11/10/2025</a:t>
            </a:fld>
            <a:endParaRPr lang="en-US"/>
          </a:p>
        </p:txBody>
      </p:sp>
      <p:sp>
        <p:nvSpPr>
          <p:cNvPr id="6" name="Footer Placeholder 5">
            <a:extLst>
              <a:ext uri="{FF2B5EF4-FFF2-40B4-BE49-F238E27FC236}">
                <a16:creationId xmlns:a16="http://schemas.microsoft.com/office/drawing/2014/main" id="{E596FE09-7791-58C8-E066-DC042D06CF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6156F0-7760-B870-026F-D13FD3F8CC23}"/>
              </a:ext>
            </a:extLst>
          </p:cNvPr>
          <p:cNvSpPr>
            <a:spLocks noGrp="1"/>
          </p:cNvSpPr>
          <p:nvPr>
            <p:ph type="sldNum" sz="quarter" idx="12"/>
          </p:nvPr>
        </p:nvSpPr>
        <p:spPr/>
        <p:txBody>
          <a:bodyPr/>
          <a:lstStyle/>
          <a:p>
            <a:fld id="{52D5F357-776B-8840-A5CC-44E119D82E6A}" type="slidenum">
              <a:rPr lang="en-US" smtClean="0"/>
              <a:t>‹#›</a:t>
            </a:fld>
            <a:endParaRPr lang="en-US"/>
          </a:p>
        </p:txBody>
      </p:sp>
    </p:spTree>
    <p:extLst>
      <p:ext uri="{BB962C8B-B14F-4D97-AF65-F5344CB8AC3E}">
        <p14:creationId xmlns:p14="http://schemas.microsoft.com/office/powerpoint/2010/main" val="28192483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96493-F85F-0731-DD1E-A1F616E237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AF2CD9-1CF3-E499-A049-7E7DED134A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AD5D8F-AC43-F20E-AB57-E4384A9995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743F41-9A95-FDD6-B124-5732B3D31A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8FC63F-D08A-541D-D2CB-BAED2C2B37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DE5BB6-6633-93E3-1D4D-6B1DF39B795B}"/>
              </a:ext>
            </a:extLst>
          </p:cNvPr>
          <p:cNvSpPr>
            <a:spLocks noGrp="1"/>
          </p:cNvSpPr>
          <p:nvPr>
            <p:ph type="dt" sz="half" idx="10"/>
          </p:nvPr>
        </p:nvSpPr>
        <p:spPr/>
        <p:txBody>
          <a:bodyPr/>
          <a:lstStyle/>
          <a:p>
            <a:fld id="{583C85E6-C9A6-1F40-88F8-F71C2E4F9A16}" type="datetimeFigureOut">
              <a:rPr lang="en-US" smtClean="0"/>
              <a:t>11/10/2025</a:t>
            </a:fld>
            <a:endParaRPr lang="en-US"/>
          </a:p>
        </p:txBody>
      </p:sp>
      <p:sp>
        <p:nvSpPr>
          <p:cNvPr id="8" name="Footer Placeholder 7">
            <a:extLst>
              <a:ext uri="{FF2B5EF4-FFF2-40B4-BE49-F238E27FC236}">
                <a16:creationId xmlns:a16="http://schemas.microsoft.com/office/drawing/2014/main" id="{49BDB8F9-36E6-CFA0-3E1B-F67F6D93C9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2810A0-A163-1368-60DB-9F42991B6468}"/>
              </a:ext>
            </a:extLst>
          </p:cNvPr>
          <p:cNvSpPr>
            <a:spLocks noGrp="1"/>
          </p:cNvSpPr>
          <p:nvPr>
            <p:ph type="sldNum" sz="quarter" idx="12"/>
          </p:nvPr>
        </p:nvSpPr>
        <p:spPr/>
        <p:txBody>
          <a:bodyPr/>
          <a:lstStyle/>
          <a:p>
            <a:fld id="{52D5F357-776B-8840-A5CC-44E119D82E6A}" type="slidenum">
              <a:rPr lang="en-US" smtClean="0"/>
              <a:t>‹#›</a:t>
            </a:fld>
            <a:endParaRPr lang="en-US"/>
          </a:p>
        </p:txBody>
      </p:sp>
    </p:spTree>
    <p:extLst>
      <p:ext uri="{BB962C8B-B14F-4D97-AF65-F5344CB8AC3E}">
        <p14:creationId xmlns:p14="http://schemas.microsoft.com/office/powerpoint/2010/main" val="15827499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CB941-9580-B56D-4759-85F7400B1E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12B7F4-5EA9-82B3-55D0-DAA10D9EFD54}"/>
              </a:ext>
            </a:extLst>
          </p:cNvPr>
          <p:cNvSpPr>
            <a:spLocks noGrp="1"/>
          </p:cNvSpPr>
          <p:nvPr>
            <p:ph type="dt" sz="half" idx="10"/>
          </p:nvPr>
        </p:nvSpPr>
        <p:spPr/>
        <p:txBody>
          <a:bodyPr/>
          <a:lstStyle/>
          <a:p>
            <a:fld id="{583C85E6-C9A6-1F40-88F8-F71C2E4F9A16}" type="datetimeFigureOut">
              <a:rPr lang="en-US" smtClean="0"/>
              <a:t>11/10/2025</a:t>
            </a:fld>
            <a:endParaRPr lang="en-US"/>
          </a:p>
        </p:txBody>
      </p:sp>
      <p:sp>
        <p:nvSpPr>
          <p:cNvPr id="4" name="Footer Placeholder 3">
            <a:extLst>
              <a:ext uri="{FF2B5EF4-FFF2-40B4-BE49-F238E27FC236}">
                <a16:creationId xmlns:a16="http://schemas.microsoft.com/office/drawing/2014/main" id="{9B9A087F-B865-DA49-E03D-78254696D6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55531F-AB8F-05F2-1991-266EF2F95D8C}"/>
              </a:ext>
            </a:extLst>
          </p:cNvPr>
          <p:cNvSpPr>
            <a:spLocks noGrp="1"/>
          </p:cNvSpPr>
          <p:nvPr>
            <p:ph type="sldNum" sz="quarter" idx="12"/>
          </p:nvPr>
        </p:nvSpPr>
        <p:spPr/>
        <p:txBody>
          <a:bodyPr/>
          <a:lstStyle/>
          <a:p>
            <a:fld id="{52D5F357-776B-8840-A5CC-44E119D82E6A}" type="slidenum">
              <a:rPr lang="en-US" smtClean="0"/>
              <a:t>‹#›</a:t>
            </a:fld>
            <a:endParaRPr lang="en-US"/>
          </a:p>
        </p:txBody>
      </p:sp>
    </p:spTree>
    <p:extLst>
      <p:ext uri="{BB962C8B-B14F-4D97-AF65-F5344CB8AC3E}">
        <p14:creationId xmlns:p14="http://schemas.microsoft.com/office/powerpoint/2010/main" val="29334971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F07B39-1EEF-C203-475C-7E2FB5876716}"/>
              </a:ext>
            </a:extLst>
          </p:cNvPr>
          <p:cNvSpPr>
            <a:spLocks noGrp="1"/>
          </p:cNvSpPr>
          <p:nvPr>
            <p:ph type="dt" sz="half" idx="10"/>
          </p:nvPr>
        </p:nvSpPr>
        <p:spPr/>
        <p:txBody>
          <a:bodyPr/>
          <a:lstStyle/>
          <a:p>
            <a:fld id="{583C85E6-C9A6-1F40-88F8-F71C2E4F9A16}" type="datetimeFigureOut">
              <a:rPr lang="en-US" smtClean="0"/>
              <a:t>11/10/2025</a:t>
            </a:fld>
            <a:endParaRPr lang="en-US"/>
          </a:p>
        </p:txBody>
      </p:sp>
      <p:sp>
        <p:nvSpPr>
          <p:cNvPr id="3" name="Footer Placeholder 2">
            <a:extLst>
              <a:ext uri="{FF2B5EF4-FFF2-40B4-BE49-F238E27FC236}">
                <a16:creationId xmlns:a16="http://schemas.microsoft.com/office/drawing/2014/main" id="{6E78363E-3C59-F45D-C6D7-99D40E1872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47D86B-29C1-D5E8-18F7-67C5B66FD0C9}"/>
              </a:ext>
            </a:extLst>
          </p:cNvPr>
          <p:cNvSpPr>
            <a:spLocks noGrp="1"/>
          </p:cNvSpPr>
          <p:nvPr>
            <p:ph type="sldNum" sz="quarter" idx="12"/>
          </p:nvPr>
        </p:nvSpPr>
        <p:spPr/>
        <p:txBody>
          <a:bodyPr/>
          <a:lstStyle/>
          <a:p>
            <a:fld id="{52D5F357-776B-8840-A5CC-44E119D82E6A}" type="slidenum">
              <a:rPr lang="en-US" smtClean="0"/>
              <a:t>‹#›</a:t>
            </a:fld>
            <a:endParaRPr lang="en-US"/>
          </a:p>
        </p:txBody>
      </p:sp>
    </p:spTree>
    <p:extLst>
      <p:ext uri="{BB962C8B-B14F-4D97-AF65-F5344CB8AC3E}">
        <p14:creationId xmlns:p14="http://schemas.microsoft.com/office/powerpoint/2010/main" val="13486510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50351-3CAB-9527-12B6-CF416B3DED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32B975-A18F-A100-47DB-6AAF61AEE7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53753A-64C3-AFAF-65D4-46A9CD0193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C24813-8E8D-A4B7-98C9-EFD0BAB80D87}"/>
              </a:ext>
            </a:extLst>
          </p:cNvPr>
          <p:cNvSpPr>
            <a:spLocks noGrp="1"/>
          </p:cNvSpPr>
          <p:nvPr>
            <p:ph type="dt" sz="half" idx="10"/>
          </p:nvPr>
        </p:nvSpPr>
        <p:spPr/>
        <p:txBody>
          <a:bodyPr/>
          <a:lstStyle/>
          <a:p>
            <a:fld id="{583C85E6-C9A6-1F40-88F8-F71C2E4F9A16}" type="datetimeFigureOut">
              <a:rPr lang="en-US" smtClean="0"/>
              <a:t>11/10/2025</a:t>
            </a:fld>
            <a:endParaRPr lang="en-US"/>
          </a:p>
        </p:txBody>
      </p:sp>
      <p:sp>
        <p:nvSpPr>
          <p:cNvPr id="6" name="Footer Placeholder 5">
            <a:extLst>
              <a:ext uri="{FF2B5EF4-FFF2-40B4-BE49-F238E27FC236}">
                <a16:creationId xmlns:a16="http://schemas.microsoft.com/office/drawing/2014/main" id="{A4EFC35E-2BBC-89D2-BF28-103B2DC2FB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DEBB94-2A9E-E9FB-FCCE-B43FFA9C020C}"/>
              </a:ext>
            </a:extLst>
          </p:cNvPr>
          <p:cNvSpPr>
            <a:spLocks noGrp="1"/>
          </p:cNvSpPr>
          <p:nvPr>
            <p:ph type="sldNum" sz="quarter" idx="12"/>
          </p:nvPr>
        </p:nvSpPr>
        <p:spPr/>
        <p:txBody>
          <a:bodyPr/>
          <a:lstStyle/>
          <a:p>
            <a:fld id="{52D5F357-776B-8840-A5CC-44E119D82E6A}" type="slidenum">
              <a:rPr lang="en-US" smtClean="0"/>
              <a:t>‹#›</a:t>
            </a:fld>
            <a:endParaRPr lang="en-US"/>
          </a:p>
        </p:txBody>
      </p:sp>
    </p:spTree>
    <p:extLst>
      <p:ext uri="{BB962C8B-B14F-4D97-AF65-F5344CB8AC3E}">
        <p14:creationId xmlns:p14="http://schemas.microsoft.com/office/powerpoint/2010/main" val="28283621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C00C4-DD8A-51FA-A72D-F9904AB077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8DD043-109A-B2F2-0FFA-BFD19FA66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60232A-C8DD-93F3-4E66-3BFECC8EC0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72B87E-D711-B5B0-C8A2-2351CFB8F289}"/>
              </a:ext>
            </a:extLst>
          </p:cNvPr>
          <p:cNvSpPr>
            <a:spLocks noGrp="1"/>
          </p:cNvSpPr>
          <p:nvPr>
            <p:ph type="dt" sz="half" idx="10"/>
          </p:nvPr>
        </p:nvSpPr>
        <p:spPr/>
        <p:txBody>
          <a:bodyPr/>
          <a:lstStyle/>
          <a:p>
            <a:fld id="{583C85E6-C9A6-1F40-88F8-F71C2E4F9A16}" type="datetimeFigureOut">
              <a:rPr lang="en-US" smtClean="0"/>
              <a:t>11/10/2025</a:t>
            </a:fld>
            <a:endParaRPr lang="en-US"/>
          </a:p>
        </p:txBody>
      </p:sp>
      <p:sp>
        <p:nvSpPr>
          <p:cNvPr id="6" name="Footer Placeholder 5">
            <a:extLst>
              <a:ext uri="{FF2B5EF4-FFF2-40B4-BE49-F238E27FC236}">
                <a16:creationId xmlns:a16="http://schemas.microsoft.com/office/drawing/2014/main" id="{B05797B4-4715-D1FA-2C7D-565A21BFEF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F2B1DF-836C-62FB-6448-D336E381AC96}"/>
              </a:ext>
            </a:extLst>
          </p:cNvPr>
          <p:cNvSpPr>
            <a:spLocks noGrp="1"/>
          </p:cNvSpPr>
          <p:nvPr>
            <p:ph type="sldNum" sz="quarter" idx="12"/>
          </p:nvPr>
        </p:nvSpPr>
        <p:spPr/>
        <p:txBody>
          <a:bodyPr/>
          <a:lstStyle/>
          <a:p>
            <a:fld id="{52D5F357-776B-8840-A5CC-44E119D82E6A}" type="slidenum">
              <a:rPr lang="en-US" smtClean="0"/>
              <a:t>‹#›</a:t>
            </a:fld>
            <a:endParaRPr lang="en-US"/>
          </a:p>
        </p:txBody>
      </p:sp>
    </p:spTree>
    <p:extLst>
      <p:ext uri="{BB962C8B-B14F-4D97-AF65-F5344CB8AC3E}">
        <p14:creationId xmlns:p14="http://schemas.microsoft.com/office/powerpoint/2010/main" val="35384026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B4EB3-52A5-C6B3-C45F-20C578FEFC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3DCA40-55AA-FEC6-615C-76C8869F4E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8BE848-8870-D9C0-0484-F9554C095670}"/>
              </a:ext>
            </a:extLst>
          </p:cNvPr>
          <p:cNvSpPr>
            <a:spLocks noGrp="1"/>
          </p:cNvSpPr>
          <p:nvPr>
            <p:ph type="dt" sz="half" idx="10"/>
          </p:nvPr>
        </p:nvSpPr>
        <p:spPr/>
        <p:txBody>
          <a:bodyPr/>
          <a:lstStyle/>
          <a:p>
            <a:fld id="{583C85E6-C9A6-1F40-88F8-F71C2E4F9A16}" type="datetimeFigureOut">
              <a:rPr lang="en-US" smtClean="0"/>
              <a:t>11/10/2025</a:t>
            </a:fld>
            <a:endParaRPr lang="en-US"/>
          </a:p>
        </p:txBody>
      </p:sp>
      <p:sp>
        <p:nvSpPr>
          <p:cNvPr id="5" name="Footer Placeholder 4">
            <a:extLst>
              <a:ext uri="{FF2B5EF4-FFF2-40B4-BE49-F238E27FC236}">
                <a16:creationId xmlns:a16="http://schemas.microsoft.com/office/drawing/2014/main" id="{565E2BD4-A788-4ED3-4AE5-D32A55D273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75197A-21EA-408B-3441-C6283E908306}"/>
              </a:ext>
            </a:extLst>
          </p:cNvPr>
          <p:cNvSpPr>
            <a:spLocks noGrp="1"/>
          </p:cNvSpPr>
          <p:nvPr>
            <p:ph type="sldNum" sz="quarter" idx="12"/>
          </p:nvPr>
        </p:nvSpPr>
        <p:spPr/>
        <p:txBody>
          <a:bodyPr/>
          <a:lstStyle/>
          <a:p>
            <a:fld id="{52D5F357-776B-8840-A5CC-44E119D82E6A}" type="slidenum">
              <a:rPr lang="en-US" smtClean="0"/>
              <a:t>‹#›</a:t>
            </a:fld>
            <a:endParaRPr lang="en-US"/>
          </a:p>
        </p:txBody>
      </p:sp>
    </p:spTree>
    <p:extLst>
      <p:ext uri="{BB962C8B-B14F-4D97-AF65-F5344CB8AC3E}">
        <p14:creationId xmlns:p14="http://schemas.microsoft.com/office/powerpoint/2010/main" val="6539963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F2AEC6-2664-F713-EC9C-58101E0930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004340-1AD0-C929-A75E-8460BF6ED8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EBD8A9-7546-6089-596B-EBF437759735}"/>
              </a:ext>
            </a:extLst>
          </p:cNvPr>
          <p:cNvSpPr>
            <a:spLocks noGrp="1"/>
          </p:cNvSpPr>
          <p:nvPr>
            <p:ph type="dt" sz="half" idx="10"/>
          </p:nvPr>
        </p:nvSpPr>
        <p:spPr/>
        <p:txBody>
          <a:bodyPr/>
          <a:lstStyle/>
          <a:p>
            <a:fld id="{583C85E6-C9A6-1F40-88F8-F71C2E4F9A16}" type="datetimeFigureOut">
              <a:rPr lang="en-US" smtClean="0"/>
              <a:t>11/10/2025</a:t>
            </a:fld>
            <a:endParaRPr lang="en-US"/>
          </a:p>
        </p:txBody>
      </p:sp>
      <p:sp>
        <p:nvSpPr>
          <p:cNvPr id="5" name="Footer Placeholder 4">
            <a:extLst>
              <a:ext uri="{FF2B5EF4-FFF2-40B4-BE49-F238E27FC236}">
                <a16:creationId xmlns:a16="http://schemas.microsoft.com/office/drawing/2014/main" id="{F3C5599F-322F-4BE3-CAF0-E0D2BB5300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68B217-B1EA-46A3-D43B-031CB18F05C0}"/>
              </a:ext>
            </a:extLst>
          </p:cNvPr>
          <p:cNvSpPr>
            <a:spLocks noGrp="1"/>
          </p:cNvSpPr>
          <p:nvPr>
            <p:ph type="sldNum" sz="quarter" idx="12"/>
          </p:nvPr>
        </p:nvSpPr>
        <p:spPr/>
        <p:txBody>
          <a:bodyPr/>
          <a:lstStyle/>
          <a:p>
            <a:fld id="{52D5F357-776B-8840-A5CC-44E119D82E6A}" type="slidenum">
              <a:rPr lang="en-US" smtClean="0"/>
              <a:t>‹#›</a:t>
            </a:fld>
            <a:endParaRPr lang="en-US"/>
          </a:p>
        </p:txBody>
      </p:sp>
    </p:spTree>
    <p:extLst>
      <p:ext uri="{BB962C8B-B14F-4D97-AF65-F5344CB8AC3E}">
        <p14:creationId xmlns:p14="http://schemas.microsoft.com/office/powerpoint/2010/main" val="13176243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cSld name="Closing Slide">
    <p:spTree>
      <p:nvGrpSpPr>
        <p:cNvPr id="1" name=""/>
        <p:cNvGrpSpPr/>
        <p:nvPr/>
      </p:nvGrpSpPr>
      <p:grpSpPr>
        <a:xfrm>
          <a:off x="0" y="0"/>
          <a:ext cx="0" cy="0"/>
          <a:chOff x="0" y="0"/>
          <a:chExt cx="0" cy="0"/>
        </a:xfrm>
      </p:grpSpPr>
      <p:sp>
        <p:nvSpPr>
          <p:cNvPr id="124" name="Rectangle"/>
          <p:cNvSpPr/>
          <p:nvPr/>
        </p:nvSpPr>
        <p:spPr>
          <a:xfrm>
            <a:off x="0" y="5962506"/>
            <a:ext cx="12192000" cy="908194"/>
          </a:xfrm>
          <a:prstGeom prst="rect">
            <a:avLst/>
          </a:prstGeom>
          <a:solidFill>
            <a:srgbClr val="3E4E8D"/>
          </a:solidFill>
          <a:ln w="12700">
            <a:miter lim="400000"/>
          </a:ln>
          <a:effectLst>
            <a:outerShdw blurRad="38100" dist="23000" dir="5400000" rotWithShape="0">
              <a:srgbClr val="000000">
                <a:alpha val="35000"/>
              </a:srgbClr>
            </a:outerShdw>
          </a:effectLst>
        </p:spPr>
        <p:txBody>
          <a:bodyPr lIns="45718" tIns="45718" rIns="45718" bIns="45718" anchor="ctr"/>
          <a:lstStyle/>
          <a:p>
            <a:pPr>
              <a:defRPr sz="1800">
                <a:solidFill>
                  <a:srgbClr val="1BA2AC"/>
                </a:solidFill>
                <a:latin typeface="Hind Regular"/>
                <a:ea typeface="Hind Regular"/>
                <a:cs typeface="Hind Regular"/>
                <a:sym typeface="Hind Regular"/>
              </a:defRPr>
            </a:pPr>
            <a:endParaRPr/>
          </a:p>
        </p:txBody>
      </p:sp>
      <p:pic>
        <p:nvPicPr>
          <p:cNvPr id="3" name="Picture 2">
            <a:extLst>
              <a:ext uri="{FF2B5EF4-FFF2-40B4-BE49-F238E27FC236}">
                <a16:creationId xmlns:a16="http://schemas.microsoft.com/office/drawing/2014/main" id="{5DBBAD7F-97A3-A549-8DD2-3F48709C6F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35EDA66-8AEA-0C45-845A-C94FE84991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79271" y="781955"/>
            <a:ext cx="6433458" cy="4288971"/>
          </a:xfrm>
          <a:prstGeom prst="rect">
            <a:avLst/>
          </a:prstGeom>
        </p:spPr>
      </p:pic>
    </p:spTree>
    <p:extLst>
      <p:ext uri="{BB962C8B-B14F-4D97-AF65-F5344CB8AC3E}">
        <p14:creationId xmlns:p14="http://schemas.microsoft.com/office/powerpoint/2010/main" val="2510454999"/>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11/10/2025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11/10/2025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6" Type="http://schemas.openxmlformats.org/officeDocument/2006/relationships/theme" Target="../theme/theme2.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8.jpe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13.png"/><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12.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5.xml"/><Relationship Id="rId7" Type="http://schemas.openxmlformats.org/officeDocument/2006/relationships/image" Target="../media/image14.png"/><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theme" Target="../theme/theme6.xml"/><Relationship Id="rId5" Type="http://schemas.openxmlformats.org/officeDocument/2006/relationships/slideLayout" Target="../slideLayouts/slideLayout57.xml"/><Relationship Id="rId4"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7.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itle Text"/>
          <p:cNvSpPr txBox="1">
            <a:spLocks noGrp="1"/>
          </p:cNvSpPr>
          <p:nvPr>
            <p:ph type="title"/>
          </p:nvPr>
        </p:nvSpPr>
        <p:spPr>
          <a:xfrm>
            <a:off x="548640" y="228600"/>
            <a:ext cx="10972800" cy="45720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Autofit/>
          </a:bodyPr>
          <a:lstStyle/>
          <a:p>
            <a:r>
              <a:t>Title Text</a:t>
            </a:r>
          </a:p>
        </p:txBody>
      </p:sp>
      <p:sp>
        <p:nvSpPr>
          <p:cNvPr id="7"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pic>
        <p:nvPicPr>
          <p:cNvPr id="4" name="Picture 3">
            <a:extLst>
              <a:ext uri="{FF2B5EF4-FFF2-40B4-BE49-F238E27FC236}">
                <a16:creationId xmlns:a16="http://schemas.microsoft.com/office/drawing/2014/main" id="{946FCCF0-8AC0-ED4C-8D03-7FA5EC43323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297052780"/>
      </p:ext>
    </p:extLst>
  </p:cSld>
  <p:clrMap bg1="lt1" tx1="dk1" bg2="lt2" tx2="dk2" accent1="accent1" accent2="accent2" accent3="accent3" accent4="accent4" accent5="accent5" accent6="accent6" hlink="hlink" folHlink="folHlink"/>
  <p:sldLayoutIdLst>
    <p:sldLayoutId id="2147483861" r:id="rId1"/>
    <p:sldLayoutId id="2147483855" r:id="rId2"/>
    <p:sldLayoutId id="2147483864" r:id="rId3"/>
  </p:sldLayoutIdLst>
  <p:transition spd="med"/>
  <p:txStyles>
    <p:titleStyle>
      <a:lvl1pPr marL="0" marR="0" indent="0" algn="l" defTabSz="342900" rtl="0" eaLnBrk="1" latinLnBrk="0" hangingPunct="1">
        <a:lnSpc>
          <a:spcPct val="100000"/>
        </a:lnSpc>
        <a:spcBef>
          <a:spcPts val="0"/>
        </a:spcBef>
        <a:spcAft>
          <a:spcPts val="0"/>
        </a:spcAft>
        <a:buClrTx/>
        <a:buSzTx/>
        <a:buFontTx/>
        <a:buNone/>
        <a:tabLst/>
        <a:defRPr sz="3200" b="1" i="0" u="none" strike="noStrike" cap="none" spc="-45" baseline="0">
          <a:ln>
            <a:noFill/>
          </a:ln>
          <a:solidFill>
            <a:srgbClr val="3E4E8D"/>
          </a:solidFill>
          <a:uFillTx/>
          <a:latin typeface="Montserrat SemiBold" pitchFamily="2" charset="77"/>
          <a:ea typeface="Montserrat SemiBold" pitchFamily="2" charset="77"/>
          <a:cs typeface="Hind Medium" panose="02000000000000000000" pitchFamily="2" charset="77"/>
          <a:sym typeface="Hind Bold"/>
        </a:defRPr>
      </a:lvl1pPr>
      <a:lvl2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2pPr>
      <a:lvl3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3pPr>
      <a:lvl4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4pPr>
      <a:lvl5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5pPr>
      <a:lvl6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6pPr>
      <a:lvl7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7pPr>
      <a:lvl8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8pPr>
      <a:lvl9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9pPr>
    </p:titleStyle>
    <p:bodyStyle>
      <a:lvl1pPr marL="257175" marR="0" indent="-257175" algn="l" defTabSz="342900" rtl="0" eaLnBrk="1" latinLnBrk="0" hangingPunct="1">
        <a:lnSpc>
          <a:spcPct val="100000"/>
        </a:lnSpc>
        <a:spcBef>
          <a:spcPts val="400"/>
        </a:spcBef>
        <a:spcAft>
          <a:spcPts val="0"/>
        </a:spcAft>
        <a:buClr>
          <a:srgbClr val="52CAE0"/>
        </a:buClr>
        <a:buSzPct val="110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1pPr>
      <a:lvl2pPr marL="584000" marR="0" indent="-241101" algn="l" defTabSz="342900" rtl="0" eaLnBrk="1" latinLnBrk="0" hangingPunct="1">
        <a:lnSpc>
          <a:spcPct val="100000"/>
        </a:lnSpc>
        <a:spcBef>
          <a:spcPts val="400"/>
        </a:spcBef>
        <a:spcAft>
          <a:spcPts val="0"/>
        </a:spcAft>
        <a:buClr>
          <a:srgbClr val="52CAE0"/>
        </a:buClr>
        <a:buSzPct val="110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2pPr>
      <a:lvl3pPr marL="891538" marR="0" indent="-205738"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3pPr>
      <a:lvl4pPr marL="12660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4pPr>
      <a:lvl5pPr marL="16089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5pPr>
      <a:lvl6pPr marL="19888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6pPr>
      <a:lvl7pPr marL="23317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7pPr>
      <a:lvl8pPr marL="26746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8pPr>
      <a:lvl9pPr marL="30175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9pPr>
    </p:bodyStyle>
    <p:other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11/10/2025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75" r:id="rId1"/>
    <p:sldLayoutId id="2147483662" r:id="rId2"/>
    <p:sldLayoutId id="2147483676" r:id="rId3"/>
    <p:sldLayoutId id="2147483677" r:id="rId4"/>
    <p:sldLayoutId id="2147483863" r:id="rId5"/>
    <p:sldLayoutId id="2147483859" r:id="rId6"/>
    <p:sldLayoutId id="2147483667" r:id="rId7"/>
    <p:sldLayoutId id="2147483668" r:id="rId8"/>
    <p:sldLayoutId id="2147483858" r:id="rId9"/>
    <p:sldLayoutId id="2147483670" r:id="rId10"/>
    <p:sldLayoutId id="2147483674" r:id="rId11"/>
    <p:sldLayoutId id="2147483672" r:id="rId12"/>
    <p:sldLayoutId id="2147483854" r:id="rId13"/>
    <p:sldLayoutId id="2147483860" r:id="rId14"/>
    <p:sldLayoutId id="214748385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Slide Number Placeholder 5"/>
          <p:cNvSpPr>
            <a:spLocks noGrp="1"/>
          </p:cNvSpPr>
          <p:nvPr>
            <p:ph type="sldNum" sz="quarter" idx="4"/>
          </p:nvPr>
        </p:nvSpPr>
        <p:spPr>
          <a:xfrm>
            <a:off x="10566400" y="6356351"/>
            <a:ext cx="1016000" cy="365125"/>
          </a:xfrm>
          <a:prstGeom prst="rect">
            <a:avLst/>
          </a:prstGeom>
        </p:spPr>
        <p:txBody>
          <a:bodyPr/>
          <a:lstStyle>
            <a:lvl1pPr algn="r">
              <a:defRPr/>
            </a:lvl1pPr>
          </a:lstStyle>
          <a:p>
            <a:fld id="{B6761BED-127F-4714-AE70-548270172845}" type="slidenum">
              <a:rPr lang="en-US" sz="1200" smtClean="0">
                <a:solidFill>
                  <a:schemeClr val="bg1">
                    <a:lumMod val="65000"/>
                  </a:schemeClr>
                </a:solidFill>
              </a:rPr>
              <a:pPr/>
              <a:t>‹#›</a:t>
            </a:fld>
            <a:endParaRPr lang="en-US" sz="1200" dirty="0">
              <a:solidFill>
                <a:schemeClr val="bg1">
                  <a:lumMod val="65000"/>
                </a:schemeClr>
              </a:solidFill>
            </a:endParaRPr>
          </a:p>
        </p:txBody>
      </p:sp>
    </p:spTree>
    <p:extLst>
      <p:ext uri="{BB962C8B-B14F-4D97-AF65-F5344CB8AC3E}">
        <p14:creationId xmlns:p14="http://schemas.microsoft.com/office/powerpoint/2010/main" val="2059117905"/>
      </p:ext>
    </p:extLst>
  </p:cSld>
  <p:clrMap bg1="lt1" tx1="dk1" bg2="lt2" tx2="dk2" accent1="accent1" accent2="accent2" accent3="accent3" accent4="accent4" accent5="accent5" accent6="accent6" hlink="hlink" folHlink="folHlink"/>
  <p:sldLayoutIdLst>
    <p:sldLayoutId id="2147483679" r:id="rId1"/>
    <p:sldLayoutId id="2147483681" r:id="rId2"/>
    <p:sldLayoutId id="2147483680"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hf hdr="0" dt="0"/>
  <p:txStyles>
    <p:titleStyle>
      <a:lvl1pPr algn="l" defTabSz="914400" rtl="0" eaLnBrk="1" latinLnBrk="0" hangingPunct="1">
        <a:spcBef>
          <a:spcPct val="0"/>
        </a:spcBef>
        <a:buNone/>
        <a:defRPr sz="2800" kern="1200">
          <a:solidFill>
            <a:srgbClr val="00A94F"/>
          </a:solidFill>
          <a:latin typeface="Arial Rounded MT Bold" panose="020F0704030504030204" pitchFamily="34" charset="0"/>
          <a:ea typeface="+mj-ea"/>
          <a:cs typeface="+mj-cs"/>
        </a:defRPr>
      </a:lvl1pPr>
    </p:titleStyle>
    <p:bodyStyle>
      <a:lvl1pPr marL="342900" indent="-342900" algn="l" defTabSz="914400" rtl="0" eaLnBrk="1" latinLnBrk="0" hangingPunct="1">
        <a:spcBef>
          <a:spcPct val="20000"/>
        </a:spcBef>
        <a:buClr>
          <a:srgbClr val="00A94F"/>
        </a:buClr>
        <a:buFont typeface="Arial" panose="020B0604020202020204" pitchFamily="34" charset="0"/>
        <a:buChar char="•"/>
        <a:defRPr sz="2400" kern="1200">
          <a:solidFill>
            <a:srgbClr val="000000"/>
          </a:solidFill>
          <a:latin typeface="+mn-lt"/>
          <a:ea typeface="+mn-ea"/>
          <a:cs typeface="+mn-cs"/>
        </a:defRPr>
      </a:lvl1pPr>
      <a:lvl2pPr marL="742950" indent="-285750" algn="l" defTabSz="914400" rtl="0" eaLnBrk="1" latinLnBrk="0" hangingPunct="1">
        <a:spcBef>
          <a:spcPct val="20000"/>
        </a:spcBef>
        <a:buClr>
          <a:srgbClr val="00A94F"/>
        </a:buClr>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spcBef>
          <a:spcPct val="20000"/>
        </a:spcBef>
        <a:buClr>
          <a:srgbClr val="00A94F"/>
        </a:buClr>
        <a:buFont typeface="Arial" panose="020B0604020202020204" pitchFamily="34" charset="0"/>
        <a:buChar char="•"/>
        <a:defRPr sz="2400" kern="1200">
          <a:solidFill>
            <a:srgbClr val="000000"/>
          </a:solidFill>
          <a:latin typeface="+mn-lt"/>
          <a:ea typeface="+mn-ea"/>
          <a:cs typeface="+mn-cs"/>
        </a:defRPr>
      </a:lvl3pPr>
      <a:lvl4pPr marL="1600200" indent="-228600" algn="l" defTabSz="914400" rtl="0" eaLnBrk="1" latinLnBrk="0" hangingPunct="1">
        <a:spcBef>
          <a:spcPct val="20000"/>
        </a:spcBef>
        <a:buClr>
          <a:srgbClr val="00A94F"/>
        </a:buClr>
        <a:buFont typeface="Arial" panose="020B0604020202020204" pitchFamily="34" charset="0"/>
        <a:buChar char="–"/>
        <a:defRPr sz="2400" kern="1200">
          <a:solidFill>
            <a:srgbClr val="000000"/>
          </a:solidFill>
          <a:latin typeface="+mn-lt"/>
          <a:ea typeface="+mn-ea"/>
          <a:cs typeface="+mn-cs"/>
        </a:defRPr>
      </a:lvl4pPr>
      <a:lvl5pPr marL="2057400" indent="-228600" algn="l" defTabSz="914400" rtl="0" eaLnBrk="1" latinLnBrk="0" hangingPunct="1">
        <a:spcBef>
          <a:spcPct val="20000"/>
        </a:spcBef>
        <a:buClr>
          <a:srgbClr val="00A94F"/>
        </a:buClr>
        <a:buFont typeface="Arial" panose="020B0604020202020204" pitchFamily="34" charset="0"/>
        <a:buChar char="»"/>
        <a:defRPr sz="2400" kern="1200">
          <a:solidFill>
            <a:srgbClr val="00000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descr="Blue_JHCC_2012R2-04.jpg">
            <a:extLst>
              <a:ext uri="{FF2B5EF4-FFF2-40B4-BE49-F238E27FC236}">
                <a16:creationId xmlns:a16="http://schemas.microsoft.com/office/drawing/2014/main" id="{295F65C0-31E7-ABDA-0F01-F8833501B483}"/>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2">
            <a:extLst>
              <a:ext uri="{FF2B5EF4-FFF2-40B4-BE49-F238E27FC236}">
                <a16:creationId xmlns:a16="http://schemas.microsoft.com/office/drawing/2014/main" id="{6867CB7E-740B-2D70-E494-4E9CEF03A2B3}"/>
              </a:ext>
            </a:extLst>
          </p:cNvPr>
          <p:cNvSpPr>
            <a:spLocks noGrp="1" noChangeArrowheads="1"/>
          </p:cNvSpPr>
          <p:nvPr>
            <p:ph type="title"/>
          </p:nvPr>
        </p:nvSpPr>
        <p:spPr bwMode="black">
          <a:xfrm>
            <a:off x="1079500" y="390525"/>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9" name="Rectangle 3">
            <a:extLst>
              <a:ext uri="{FF2B5EF4-FFF2-40B4-BE49-F238E27FC236}">
                <a16:creationId xmlns:a16="http://schemas.microsoft.com/office/drawing/2014/main" id="{03C78DB8-CC7A-F95B-84F5-50FE1F156372}"/>
              </a:ext>
            </a:extLst>
          </p:cNvPr>
          <p:cNvSpPr>
            <a:spLocks noGrp="1" noChangeArrowheads="1"/>
          </p:cNvSpPr>
          <p:nvPr>
            <p:ph type="body" idx="1"/>
          </p:nvPr>
        </p:nvSpPr>
        <p:spPr bwMode="black">
          <a:xfrm>
            <a:off x="10795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Rectangle 4">
            <a:extLst>
              <a:ext uri="{FF2B5EF4-FFF2-40B4-BE49-F238E27FC236}">
                <a16:creationId xmlns:a16="http://schemas.microsoft.com/office/drawing/2014/main" id="{FB2DA4FD-C4DF-1176-78C6-E9EEDBB002B7}"/>
              </a:ext>
            </a:extLst>
          </p:cNvPr>
          <p:cNvSpPr>
            <a:spLocks noGrp="1" noChangeArrowheads="1"/>
          </p:cNvSpPr>
          <p:nvPr>
            <p:ph type="dt" sz="half" idx="2"/>
          </p:nvPr>
        </p:nvSpPr>
        <p:spPr bwMode="black">
          <a:xfrm>
            <a:off x="1079500" y="6324600"/>
            <a:ext cx="2540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rgbClr val="254B8E"/>
                </a:solidFill>
                <a:latin typeface="Arial" panose="020B0604020202020204" pitchFamily="34" charset="0"/>
              </a:defRPr>
            </a:lvl1pPr>
          </a:lstStyle>
          <a:p>
            <a:fld id="{4F605B6F-FE0E-4240-BCFB-54B1438AF380}" type="datetime1">
              <a:rPr lang="en-US" altLang="en-US" smtClean="0"/>
              <a:t>11/10/2025</a:t>
            </a:fld>
            <a:endParaRPr lang="en-US" altLang="en-US"/>
          </a:p>
        </p:txBody>
      </p:sp>
      <p:sp>
        <p:nvSpPr>
          <p:cNvPr id="3" name="Rectangle 5">
            <a:extLst>
              <a:ext uri="{FF2B5EF4-FFF2-40B4-BE49-F238E27FC236}">
                <a16:creationId xmlns:a16="http://schemas.microsoft.com/office/drawing/2014/main" id="{A30BAC67-24A1-5FEE-E9E9-FF2FC9D2B9D3}"/>
              </a:ext>
            </a:extLst>
          </p:cNvPr>
          <p:cNvSpPr>
            <a:spLocks noGrp="1" noChangeArrowheads="1"/>
          </p:cNvSpPr>
          <p:nvPr>
            <p:ph type="ftr" sz="quarter" idx="3"/>
          </p:nvPr>
        </p:nvSpPr>
        <p:spPr bwMode="black">
          <a:xfrm>
            <a:off x="3860800" y="6324600"/>
            <a:ext cx="38608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rgbClr val="254B8E"/>
                </a:solidFill>
                <a:latin typeface="Arial" panose="020B0604020202020204" pitchFamily="34" charset="0"/>
              </a:defRPr>
            </a:lvl1pPr>
          </a:lstStyle>
          <a:p>
            <a:endParaRPr lang="en-US" altLang="en-US"/>
          </a:p>
        </p:txBody>
      </p:sp>
      <p:sp>
        <p:nvSpPr>
          <p:cNvPr id="1030" name="Rectangle 6">
            <a:extLst>
              <a:ext uri="{FF2B5EF4-FFF2-40B4-BE49-F238E27FC236}">
                <a16:creationId xmlns:a16="http://schemas.microsoft.com/office/drawing/2014/main" id="{135F44ED-1C11-F3F2-2494-A8F78BF7F7E2}"/>
              </a:ext>
            </a:extLst>
          </p:cNvPr>
          <p:cNvSpPr>
            <a:spLocks noGrp="1" noChangeArrowheads="1"/>
          </p:cNvSpPr>
          <p:nvPr>
            <p:ph type="sldNum" sz="quarter" idx="4"/>
          </p:nvPr>
        </p:nvSpPr>
        <p:spPr bwMode="black">
          <a:xfrm>
            <a:off x="8229600" y="6324600"/>
            <a:ext cx="142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254B8E"/>
                </a:solidFill>
                <a:latin typeface="Arial" panose="020B0604020202020204" pitchFamily="34" charset="0"/>
              </a:defRPr>
            </a:lvl1pPr>
          </a:lstStyle>
          <a:p>
            <a:fld id="{BAC0E370-AA6F-0146-871C-F3A7930BA92E}" type="slidenum">
              <a:rPr lang="en-US" altLang="en-US"/>
              <a:pPr/>
              <a:t>‹#›</a:t>
            </a:fld>
            <a:endParaRPr lang="en-US" altLang="en-US"/>
          </a:p>
        </p:txBody>
      </p:sp>
      <p:pic>
        <p:nvPicPr>
          <p:cNvPr id="5" name="Picture 4" descr="Text&#10;&#10;Description automatically generated">
            <a:extLst>
              <a:ext uri="{FF2B5EF4-FFF2-40B4-BE49-F238E27FC236}">
                <a16:creationId xmlns:a16="http://schemas.microsoft.com/office/drawing/2014/main" id="{68666337-025D-7977-B4C1-DB7CF5863E6E}"/>
              </a:ext>
            </a:extLst>
          </p:cNvPr>
          <p:cNvPicPr>
            <a:picLocks noChangeAspect="1"/>
          </p:cNvPicPr>
          <p:nvPr userDrawn="1"/>
        </p:nvPicPr>
        <p:blipFill>
          <a:blip r:embed="rId14"/>
          <a:stretch>
            <a:fillRect/>
          </a:stretch>
        </p:blipFill>
        <p:spPr>
          <a:xfrm>
            <a:off x="10160001" y="6258004"/>
            <a:ext cx="1739899" cy="371397"/>
          </a:xfrm>
          <a:prstGeom prst="rect">
            <a:avLst/>
          </a:prstGeom>
        </p:spPr>
      </p:pic>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hf hdr="0" ftr="0" dt="0"/>
  <p:txStyles>
    <p:titleStyle>
      <a:lvl1pPr algn="l" rtl="0" eaLnBrk="1" fontAlgn="base" hangingPunct="1">
        <a:spcBef>
          <a:spcPct val="0"/>
        </a:spcBef>
        <a:spcAft>
          <a:spcPct val="0"/>
        </a:spcAft>
        <a:defRPr sz="3600" b="1">
          <a:solidFill>
            <a:srgbClr val="254B8E"/>
          </a:solidFill>
          <a:latin typeface="+mj-lt"/>
          <a:ea typeface="ＭＳ Ｐゴシック" pitchFamily="-109" charset="-128"/>
          <a:cs typeface="ＭＳ Ｐゴシック" pitchFamily="-109" charset="-128"/>
        </a:defRPr>
      </a:lvl1pPr>
      <a:lvl2pPr algn="l" rtl="0" eaLnBrk="1" fontAlgn="base" hangingPunct="1">
        <a:spcBef>
          <a:spcPct val="0"/>
        </a:spcBef>
        <a:spcAft>
          <a:spcPct val="0"/>
        </a:spcAft>
        <a:defRPr sz="3600" b="1">
          <a:solidFill>
            <a:srgbClr val="254B8E"/>
          </a:solidFill>
          <a:latin typeface="Arial" pitchFamily="-109" charset="0"/>
          <a:ea typeface="ＭＳ Ｐゴシック" pitchFamily="-109" charset="-128"/>
          <a:cs typeface="ＭＳ Ｐゴシック" pitchFamily="-109" charset="-128"/>
        </a:defRPr>
      </a:lvl2pPr>
      <a:lvl3pPr algn="l" rtl="0" eaLnBrk="1" fontAlgn="base" hangingPunct="1">
        <a:spcBef>
          <a:spcPct val="0"/>
        </a:spcBef>
        <a:spcAft>
          <a:spcPct val="0"/>
        </a:spcAft>
        <a:defRPr sz="3600" b="1">
          <a:solidFill>
            <a:srgbClr val="254B8E"/>
          </a:solidFill>
          <a:latin typeface="Arial" pitchFamily="-109" charset="0"/>
          <a:ea typeface="ＭＳ Ｐゴシック" pitchFamily="-109" charset="-128"/>
          <a:cs typeface="ＭＳ Ｐゴシック" pitchFamily="-109" charset="-128"/>
        </a:defRPr>
      </a:lvl3pPr>
      <a:lvl4pPr algn="l" rtl="0" eaLnBrk="1" fontAlgn="base" hangingPunct="1">
        <a:spcBef>
          <a:spcPct val="0"/>
        </a:spcBef>
        <a:spcAft>
          <a:spcPct val="0"/>
        </a:spcAft>
        <a:defRPr sz="3600" b="1">
          <a:solidFill>
            <a:srgbClr val="254B8E"/>
          </a:solidFill>
          <a:latin typeface="Arial" pitchFamily="-109" charset="0"/>
          <a:ea typeface="ＭＳ Ｐゴシック" pitchFamily="-109" charset="-128"/>
          <a:cs typeface="ＭＳ Ｐゴシック" pitchFamily="-109" charset="-128"/>
        </a:defRPr>
      </a:lvl4pPr>
      <a:lvl5pPr algn="l" rtl="0" eaLnBrk="1" fontAlgn="base" hangingPunct="1">
        <a:spcBef>
          <a:spcPct val="0"/>
        </a:spcBef>
        <a:spcAft>
          <a:spcPct val="0"/>
        </a:spcAft>
        <a:defRPr sz="3600" b="1">
          <a:solidFill>
            <a:srgbClr val="254B8E"/>
          </a:solidFill>
          <a:latin typeface="Arial" pitchFamily="-109" charset="0"/>
          <a:ea typeface="ＭＳ Ｐゴシック" pitchFamily="-109" charset="-128"/>
          <a:cs typeface="ＭＳ Ｐゴシック" pitchFamily="-109" charset="-128"/>
        </a:defRPr>
      </a:lvl5pPr>
      <a:lvl6pPr marL="457200" algn="l" rtl="0" eaLnBrk="1" fontAlgn="base" hangingPunct="1">
        <a:spcBef>
          <a:spcPct val="0"/>
        </a:spcBef>
        <a:spcAft>
          <a:spcPct val="0"/>
        </a:spcAft>
        <a:defRPr sz="3600" b="1">
          <a:solidFill>
            <a:srgbClr val="254B8E"/>
          </a:solidFill>
          <a:latin typeface="Arial" pitchFamily="-109" charset="0"/>
        </a:defRPr>
      </a:lvl6pPr>
      <a:lvl7pPr marL="914400" algn="l" rtl="0" eaLnBrk="1" fontAlgn="base" hangingPunct="1">
        <a:spcBef>
          <a:spcPct val="0"/>
        </a:spcBef>
        <a:spcAft>
          <a:spcPct val="0"/>
        </a:spcAft>
        <a:defRPr sz="3600" b="1">
          <a:solidFill>
            <a:srgbClr val="254B8E"/>
          </a:solidFill>
          <a:latin typeface="Arial" pitchFamily="-109" charset="0"/>
        </a:defRPr>
      </a:lvl7pPr>
      <a:lvl8pPr marL="1371600" algn="l" rtl="0" eaLnBrk="1" fontAlgn="base" hangingPunct="1">
        <a:spcBef>
          <a:spcPct val="0"/>
        </a:spcBef>
        <a:spcAft>
          <a:spcPct val="0"/>
        </a:spcAft>
        <a:defRPr sz="3600" b="1">
          <a:solidFill>
            <a:srgbClr val="254B8E"/>
          </a:solidFill>
          <a:latin typeface="Arial" pitchFamily="-109" charset="0"/>
        </a:defRPr>
      </a:lvl8pPr>
      <a:lvl9pPr marL="1828800" algn="l" rtl="0" eaLnBrk="1" fontAlgn="base" hangingPunct="1">
        <a:spcBef>
          <a:spcPct val="0"/>
        </a:spcBef>
        <a:spcAft>
          <a:spcPct val="0"/>
        </a:spcAft>
        <a:defRPr sz="3600" b="1">
          <a:solidFill>
            <a:srgbClr val="254B8E"/>
          </a:solidFill>
          <a:latin typeface="Arial" pitchFamily="-109" charset="0"/>
        </a:defRPr>
      </a:lvl9pPr>
    </p:titleStyle>
    <p:bodyStyle>
      <a:lvl1pPr marL="342900" indent="-342900" algn="l" rtl="0" eaLnBrk="1" fontAlgn="base" hangingPunct="1">
        <a:spcBef>
          <a:spcPct val="20000"/>
        </a:spcBef>
        <a:spcAft>
          <a:spcPct val="0"/>
        </a:spcAft>
        <a:buChar char="•"/>
        <a:defRPr sz="3200">
          <a:solidFill>
            <a:srgbClr val="254B8E"/>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Char char="–"/>
        <a:defRPr sz="2800">
          <a:solidFill>
            <a:srgbClr val="254B8E"/>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rgbClr val="254B8E"/>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rgbClr val="254B8E"/>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rgbClr val="254B8E"/>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rgbClr val="254B8E"/>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rgbClr val="254B8E"/>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rgbClr val="254B8E"/>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rgbClr val="254B8E"/>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ABDD8A-73BC-D7AA-D676-A820FA636CBE}"/>
              </a:ext>
            </a:extLst>
          </p:cNvPr>
          <p:cNvSpPr>
            <a:spLocks noGrp="1"/>
          </p:cNvSpPr>
          <p:nvPr>
            <p:ph type="title"/>
          </p:nvPr>
        </p:nvSpPr>
        <p:spPr>
          <a:xfrm>
            <a:off x="609600" y="365125"/>
            <a:ext cx="10972800" cy="1325563"/>
          </a:xfrm>
          <a:prstGeom prst="rect">
            <a:avLst/>
          </a:prstGeom>
        </p:spPr>
        <p:txBody>
          <a:bodyPr vert="horz" lIns="91440" tIns="45720" rIns="9144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32E0A9-D4E9-7146-34D4-10C103D645BC}"/>
              </a:ext>
            </a:extLst>
          </p:cNvPr>
          <p:cNvSpPr>
            <a:spLocks noGrp="1"/>
          </p:cNvSpPr>
          <p:nvPr>
            <p:ph type="body" idx="1"/>
          </p:nvPr>
        </p:nvSpPr>
        <p:spPr>
          <a:xfrm>
            <a:off x="609600" y="1825625"/>
            <a:ext cx="109728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187F5CD1-55D7-4BC5-08E2-336F5CE4F1D6}"/>
              </a:ext>
            </a:extLst>
          </p:cNvPr>
          <p:cNvGrpSpPr/>
          <p:nvPr userDrawn="1"/>
        </p:nvGrpSpPr>
        <p:grpSpPr>
          <a:xfrm>
            <a:off x="8737600" y="6263561"/>
            <a:ext cx="3149600" cy="453879"/>
            <a:chOff x="4801980" y="3500205"/>
            <a:chExt cx="4035123" cy="581489"/>
          </a:xfrm>
        </p:grpSpPr>
        <p:pic>
          <p:nvPicPr>
            <p:cNvPr id="8" name="Picture 7">
              <a:extLst>
                <a:ext uri="{FF2B5EF4-FFF2-40B4-BE49-F238E27FC236}">
                  <a16:creationId xmlns:a16="http://schemas.microsoft.com/office/drawing/2014/main" id="{D280CC4B-AC58-F9FE-13AD-FED86A907B2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58032"/>
            <a:stretch/>
          </p:blipFill>
          <p:spPr>
            <a:xfrm>
              <a:off x="7239000" y="3500205"/>
              <a:ext cx="1598103" cy="581489"/>
            </a:xfrm>
            <a:prstGeom prst="rect">
              <a:avLst/>
            </a:prstGeom>
          </p:spPr>
        </p:pic>
        <p:pic>
          <p:nvPicPr>
            <p:cNvPr id="9" name="Picture 8">
              <a:extLst>
                <a:ext uri="{FF2B5EF4-FFF2-40B4-BE49-F238E27FC236}">
                  <a16:creationId xmlns:a16="http://schemas.microsoft.com/office/drawing/2014/main" id="{61ED486E-F88E-F3C2-FF7F-8633DD6E5FD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801980" y="3599686"/>
              <a:ext cx="2437020" cy="382526"/>
            </a:xfrm>
            <a:prstGeom prst="rect">
              <a:avLst/>
            </a:prstGeom>
          </p:spPr>
        </p:pic>
      </p:grpSp>
    </p:spTree>
    <p:extLst>
      <p:ext uri="{BB962C8B-B14F-4D97-AF65-F5344CB8AC3E}">
        <p14:creationId xmlns:p14="http://schemas.microsoft.com/office/powerpoint/2010/main" val="1564850185"/>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45"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Lst>
  <p:txStyles>
    <p:titleStyle>
      <a:lvl1pPr algn="l" defTabSz="685800" rtl="0" eaLnBrk="1" latinLnBrk="0" hangingPunct="1">
        <a:lnSpc>
          <a:spcPct val="90000"/>
        </a:lnSpc>
        <a:spcBef>
          <a:spcPct val="0"/>
        </a:spcBef>
        <a:buNone/>
        <a:defRPr sz="3300"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10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itle Text"/>
          <p:cNvSpPr txBox="1">
            <a:spLocks noGrp="1"/>
          </p:cNvSpPr>
          <p:nvPr>
            <p:ph type="title"/>
          </p:nvPr>
        </p:nvSpPr>
        <p:spPr>
          <a:xfrm>
            <a:off x="548640" y="228600"/>
            <a:ext cx="10972800" cy="45720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Autofit/>
          </a:bodyPr>
          <a:lstStyle/>
          <a:p>
            <a:r>
              <a:t>Title Text</a:t>
            </a:r>
          </a:p>
        </p:txBody>
      </p:sp>
      <p:sp>
        <p:nvSpPr>
          <p:cNvPr id="7" name="Body Level One…"/>
          <p:cNvSpPr txBox="1">
            <a:spLocks noGrp="1"/>
          </p:cNvSpPr>
          <p:nvPr>
            <p:ph type="body" idx="1"/>
          </p:nvPr>
        </p:nvSpPr>
        <p:spPr>
          <a:xfrm>
            <a:off x="548640" y="1017160"/>
            <a:ext cx="10972800" cy="525780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endParaRPr/>
          </a:p>
        </p:txBody>
      </p:sp>
      <p:pic>
        <p:nvPicPr>
          <p:cNvPr id="4" name="Picture 3">
            <a:extLst>
              <a:ext uri="{FF2B5EF4-FFF2-40B4-BE49-F238E27FC236}">
                <a16:creationId xmlns:a16="http://schemas.microsoft.com/office/drawing/2014/main" id="{946FCCF0-8AC0-ED4C-8D03-7FA5EC4332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5" name="Picture 4">
            <a:extLst>
              <a:ext uri="{FF2B5EF4-FFF2-40B4-BE49-F238E27FC236}">
                <a16:creationId xmlns:a16="http://schemas.microsoft.com/office/drawing/2014/main" id="{488315DD-4F26-4103-BE4B-A385B4DC8FE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186582582"/>
      </p:ext>
    </p:extLst>
  </p:cSld>
  <p:clrMap bg1="lt1" tx1="dk1" bg2="lt2" tx2="dk2" accent1="accent1" accent2="accent2" accent3="accent3" accent4="accent4" accent5="accent5" accent6="accent6" hlink="hlink" folHlink="folHlink"/>
  <p:sldLayoutIdLst>
    <p:sldLayoutId id="2147483661" r:id="rId1"/>
    <p:sldLayoutId id="2147483869" r:id="rId2"/>
    <p:sldLayoutId id="2147483663" r:id="rId3"/>
    <p:sldLayoutId id="2147483664" r:id="rId4"/>
    <p:sldLayoutId id="2147483665" r:id="rId5"/>
  </p:sldLayoutIdLst>
  <p:transition spd="med"/>
  <p:txStyles>
    <p:titleStyle>
      <a:lvl1pPr marL="0" marR="0" indent="0" algn="l" defTabSz="342900" rtl="0" eaLnBrk="1" latinLnBrk="0" hangingPunct="1">
        <a:lnSpc>
          <a:spcPct val="100000"/>
        </a:lnSpc>
        <a:spcBef>
          <a:spcPts val="0"/>
        </a:spcBef>
        <a:spcAft>
          <a:spcPts val="0"/>
        </a:spcAft>
        <a:buClrTx/>
        <a:buSzTx/>
        <a:buFontTx/>
        <a:buNone/>
        <a:tabLst/>
        <a:defRPr sz="3200" b="1" i="0" u="none" strike="noStrike" cap="none" spc="-45" baseline="0">
          <a:ln>
            <a:noFill/>
          </a:ln>
          <a:solidFill>
            <a:srgbClr val="3E4E8D"/>
          </a:solidFill>
          <a:uFillTx/>
          <a:latin typeface="Montserrat SemiBold" pitchFamily="2" charset="77"/>
          <a:ea typeface="Montserrat SemiBold" pitchFamily="2" charset="77"/>
          <a:cs typeface="Montserrat" panose="00000500000000000000" pitchFamily="2" charset="0"/>
          <a:sym typeface="Hind Bold"/>
        </a:defRPr>
      </a:lvl1pPr>
      <a:lvl2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2pPr>
      <a:lvl3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3pPr>
      <a:lvl4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4pPr>
      <a:lvl5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5pPr>
      <a:lvl6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6pPr>
      <a:lvl7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7pPr>
      <a:lvl8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8pPr>
      <a:lvl9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9pPr>
    </p:titleStyle>
    <p:bodyStyle>
      <a:lvl1pPr marL="0" marR="0" indent="0" algn="l" defTabSz="342900" rtl="0" eaLnBrk="1" latinLnBrk="0" hangingPunct="1">
        <a:lnSpc>
          <a:spcPct val="100000"/>
        </a:lnSpc>
        <a:spcBef>
          <a:spcPts val="400"/>
        </a:spcBef>
        <a:spcAft>
          <a:spcPts val="0"/>
        </a:spcAft>
        <a:buClr>
          <a:srgbClr val="52CAE0"/>
        </a:buClr>
        <a:buSzPct val="110000"/>
        <a:buFontTx/>
        <a:buNone/>
        <a:tabLst/>
        <a:defRPr sz="2000" b="0" i="0" u="none" strike="noStrike" cap="none" spc="0" baseline="0">
          <a:ln>
            <a:noFill/>
          </a:ln>
          <a:solidFill>
            <a:schemeClr val="accent6">
              <a:lumMod val="75000"/>
            </a:schemeClr>
          </a:solidFill>
          <a:uFillTx/>
          <a:latin typeface="Montserrat" pitchFamily="2" charset="77"/>
          <a:ea typeface="Montserrat" pitchFamily="2" charset="77"/>
          <a:cs typeface="Montserrat" panose="00000500000000000000" pitchFamily="2" charset="0"/>
          <a:sym typeface="Hind Regular"/>
        </a:defRPr>
      </a:lvl1pPr>
      <a:lvl2pPr marL="584000" marR="0" indent="-241101" algn="l" defTabSz="342900" rtl="0" eaLnBrk="1" latinLnBrk="0" hangingPunct="1">
        <a:lnSpc>
          <a:spcPct val="100000"/>
        </a:lnSpc>
        <a:spcBef>
          <a:spcPts val="400"/>
        </a:spcBef>
        <a:spcAft>
          <a:spcPts val="0"/>
        </a:spcAft>
        <a:buClr>
          <a:srgbClr val="52CAE0"/>
        </a:buClr>
        <a:buSzPct val="110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2pPr>
      <a:lvl3pPr marL="891538" marR="0" indent="-205738"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3pPr>
      <a:lvl4pPr marL="12660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4pPr>
      <a:lvl5pPr marL="16089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5pPr>
      <a:lvl6pPr marL="19888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6pPr>
      <a:lvl7pPr marL="23317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7pPr>
      <a:lvl8pPr marL="26746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8pPr>
      <a:lvl9pPr marL="30175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9pPr>
    </p:bodyStyle>
    <p:other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2145A1-6DB0-9EFB-7FB9-D50D0581C9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D5F738-E323-266E-62A0-CCBEAF8AA1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E785C2-CF89-D6E5-56B9-F8C15B0520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C85E6-C9A6-1F40-88F8-F71C2E4F9A16}" type="datetimeFigureOut">
              <a:rPr lang="en-US" smtClean="0"/>
              <a:t>11/10/2025</a:t>
            </a:fld>
            <a:endParaRPr lang="en-US"/>
          </a:p>
        </p:txBody>
      </p:sp>
      <p:sp>
        <p:nvSpPr>
          <p:cNvPr id="5" name="Footer Placeholder 4">
            <a:extLst>
              <a:ext uri="{FF2B5EF4-FFF2-40B4-BE49-F238E27FC236}">
                <a16:creationId xmlns:a16="http://schemas.microsoft.com/office/drawing/2014/main" id="{DD50C6A9-355B-F618-E307-D1E24C82B3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1AFB82-B409-4F8A-AC09-9689AF8977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D5F357-776B-8840-A5CC-44E119D82E6A}" type="slidenum">
              <a:rPr lang="en-US" smtClean="0"/>
              <a:t>‹#›</a:t>
            </a:fld>
            <a:endParaRPr lang="en-US"/>
          </a:p>
        </p:txBody>
      </p:sp>
    </p:spTree>
    <p:extLst>
      <p:ext uri="{BB962C8B-B14F-4D97-AF65-F5344CB8AC3E}">
        <p14:creationId xmlns:p14="http://schemas.microsoft.com/office/powerpoint/2010/main" val="27639176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diagramLayout" Target="../diagrams/layout1.xml"/><Relationship Id="rId7" Type="http://schemas.openxmlformats.org/officeDocument/2006/relationships/image" Target="../media/image19.png"/><Relationship Id="rId2" Type="http://schemas.openxmlformats.org/officeDocument/2006/relationships/diagramData" Target="../diagrams/data1.xml"/><Relationship Id="rId1" Type="http://schemas.openxmlformats.org/officeDocument/2006/relationships/slideLayout" Target="../slideLayouts/slideLayout3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1.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5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5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9.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2.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45.xml"/><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filled, group, bunch, many&#10;&#10;Description automatically generated">
            <a:extLst>
              <a:ext uri="{FF2B5EF4-FFF2-40B4-BE49-F238E27FC236}">
                <a16:creationId xmlns:a16="http://schemas.microsoft.com/office/drawing/2014/main" id="{85F49C10-8453-A14E-A6D6-AB0A43B242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6061F7A1-CFF8-D342-A9AF-5CB080C98BD0}"/>
              </a:ext>
            </a:extLst>
          </p:cNvPr>
          <p:cNvSpPr/>
          <p:nvPr/>
        </p:nvSpPr>
        <p:spPr>
          <a:xfrm>
            <a:off x="0" y="1990726"/>
            <a:ext cx="12192000" cy="3600982"/>
          </a:xfrm>
          <a:prstGeom prst="rect">
            <a:avLst/>
          </a:prstGeom>
          <a:solidFill>
            <a:srgbClr val="FFFFFF">
              <a:alpha val="87000"/>
            </a:srgbClr>
          </a:solidFill>
          <a:ln w="25400" cap="flat">
            <a:noFill/>
            <a:prstDash val="solid"/>
            <a:round/>
          </a:ln>
          <a:effectLst>
            <a:outerShdw dist="23000" sx="1000" sy="1000" rotWithShape="0">
              <a:srgbClr val="000000"/>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ctr"/>
            <a:endParaRPr lang="en-US" sz="4000">
              <a:solidFill>
                <a:srgbClr val="47616E"/>
              </a:solidFill>
              <a:latin typeface="Hind Regular"/>
              <a:cs typeface="Hind Regular"/>
            </a:endParaRPr>
          </a:p>
          <a:p>
            <a:pPr algn="ctr"/>
            <a:r>
              <a:rPr lang="en-US" sz="4000" dirty="0">
                <a:solidFill>
                  <a:srgbClr val="47616E"/>
                </a:solidFill>
                <a:latin typeface="Hind Regular"/>
                <a:cs typeface="Hind Regular"/>
              </a:rPr>
              <a:t>Remote Patient Monitoring, Diabetes Data, and New Diagnoses </a:t>
            </a:r>
            <a:endParaRPr lang="en-US" dirty="0"/>
          </a:p>
          <a:p>
            <a:pPr algn="ctr"/>
            <a:r>
              <a:rPr lang="en-US" sz="2800" i="1">
                <a:solidFill>
                  <a:srgbClr val="47616E"/>
                </a:solidFill>
                <a:latin typeface="Hind"/>
                <a:cs typeface="Hind Regular"/>
              </a:rPr>
              <a:t>Moderated by </a:t>
            </a:r>
            <a:r>
              <a:rPr lang="en-US" sz="2800" i="1">
                <a:solidFill>
                  <a:srgbClr val="0D3F6B"/>
                </a:solidFill>
                <a:latin typeface="Hind"/>
                <a:cs typeface="Hind Regular"/>
              </a:rPr>
              <a:t>Patrick Hanley, MD, MSHQS, FAAP</a:t>
            </a:r>
          </a:p>
          <a:p>
            <a:pPr algn="ctr"/>
            <a:endParaRPr lang="en-US" sz="4000" dirty="0">
              <a:solidFill>
                <a:srgbClr val="47616E"/>
              </a:solidFill>
              <a:latin typeface="Hind Regular"/>
              <a:cs typeface="Hind Regular"/>
            </a:endParaRPr>
          </a:p>
          <a:p>
            <a:pPr algn="ctr"/>
            <a:endParaRPr lang="en-US" sz="4000">
              <a:solidFill>
                <a:srgbClr val="47616E"/>
              </a:solidFill>
              <a:latin typeface="Hind Regular"/>
              <a:cs typeface="Hind Regular"/>
            </a:endParaRPr>
          </a:p>
        </p:txBody>
      </p:sp>
      <p:sp>
        <p:nvSpPr>
          <p:cNvPr id="11" name="TextBox 10">
            <a:extLst>
              <a:ext uri="{FF2B5EF4-FFF2-40B4-BE49-F238E27FC236}">
                <a16:creationId xmlns:a16="http://schemas.microsoft.com/office/drawing/2014/main" id="{FA541A89-5206-2242-9AFB-02DE48E4971E}"/>
              </a:ext>
            </a:extLst>
          </p:cNvPr>
          <p:cNvSpPr txBox="1"/>
          <p:nvPr/>
        </p:nvSpPr>
        <p:spPr>
          <a:xfrm>
            <a:off x="4224542" y="4608613"/>
            <a:ext cx="7722087" cy="523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endParaRPr lang="en-US" sz="2800" b="1">
              <a:solidFill>
                <a:srgbClr val="3E4E8D"/>
              </a:solidFill>
              <a:latin typeface="Montserrat SemiBold"/>
              <a:cs typeface="Hind Bold"/>
            </a:endParaRPr>
          </a:p>
        </p:txBody>
      </p:sp>
    </p:spTree>
    <p:extLst>
      <p:ext uri="{BB962C8B-B14F-4D97-AF65-F5344CB8AC3E}">
        <p14:creationId xmlns:p14="http://schemas.microsoft.com/office/powerpoint/2010/main" val="332920845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16A32-4E8F-CC6A-F5AE-2FA47274365A}"/>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93C0E44A-FB91-1B6B-0022-C125DE8901A4}"/>
              </a:ext>
            </a:extLst>
          </p:cNvPr>
          <p:cNvSpPr>
            <a:spLocks noGrp="1"/>
          </p:cNvSpPr>
          <p:nvPr>
            <p:ph idx="1"/>
          </p:nvPr>
        </p:nvSpPr>
        <p:spPr/>
        <p:txBody>
          <a:bodyPr/>
          <a:lstStyle/>
          <a:p>
            <a:r>
              <a:rPr lang="en-US" dirty="0"/>
              <a:t>Significant barriers with this population</a:t>
            </a:r>
          </a:p>
          <a:p>
            <a:r>
              <a:rPr lang="en-US" dirty="0"/>
              <a:t>While additional calls did not improve 3-month follow-up, they did slightly improve 6-month follow-up </a:t>
            </a:r>
          </a:p>
          <a:p>
            <a:r>
              <a:rPr lang="en-US" dirty="0"/>
              <a:t>Next Steps: </a:t>
            </a:r>
          </a:p>
          <a:p>
            <a:pPr lvl="1"/>
            <a:r>
              <a:rPr lang="en-US" dirty="0"/>
              <a:t>Improve access </a:t>
            </a:r>
          </a:p>
          <a:p>
            <a:pPr lvl="1"/>
            <a:r>
              <a:rPr lang="en-US" dirty="0"/>
              <a:t>Virtual appointments</a:t>
            </a:r>
          </a:p>
          <a:p>
            <a:pPr lvl="1"/>
            <a:r>
              <a:rPr lang="en-US" dirty="0"/>
              <a:t>Produce boxes </a:t>
            </a:r>
          </a:p>
          <a:p>
            <a:pPr lvl="1"/>
            <a:r>
              <a:rPr lang="en-US" dirty="0"/>
              <a:t>Fitbits</a:t>
            </a:r>
          </a:p>
          <a:p>
            <a:endParaRPr lang="en-US" dirty="0"/>
          </a:p>
        </p:txBody>
      </p:sp>
      <p:sp>
        <p:nvSpPr>
          <p:cNvPr id="4" name="Slide Number Placeholder 3">
            <a:extLst>
              <a:ext uri="{FF2B5EF4-FFF2-40B4-BE49-F238E27FC236}">
                <a16:creationId xmlns:a16="http://schemas.microsoft.com/office/drawing/2014/main" id="{BEE9D51A-F95A-DBB4-82F5-FCAAC6D643E2}"/>
              </a:ext>
            </a:extLst>
          </p:cNvPr>
          <p:cNvSpPr>
            <a:spLocks noGrp="1"/>
          </p:cNvSpPr>
          <p:nvPr>
            <p:ph type="sldNum" sz="quarter" idx="4"/>
          </p:nvPr>
        </p:nvSpPr>
        <p:spPr/>
        <p:txBody>
          <a:bodyPr/>
          <a:lstStyle/>
          <a:p>
            <a:fld id="{B6761BED-127F-4714-AE70-548270172845}" type="slidenum">
              <a:rPr lang="en-US" smtClean="0">
                <a:solidFill>
                  <a:schemeClr val="bg1">
                    <a:lumMod val="65000"/>
                  </a:schemeClr>
                </a:solidFill>
              </a:rPr>
              <a:pPr/>
              <a:t>10</a:t>
            </a:fld>
            <a:endParaRPr lang="en-US" dirty="0">
              <a:solidFill>
                <a:schemeClr val="bg1">
                  <a:lumMod val="65000"/>
                </a:schemeClr>
              </a:solidFill>
            </a:endParaRPr>
          </a:p>
        </p:txBody>
      </p:sp>
    </p:spTree>
    <p:extLst>
      <p:ext uri="{BB962C8B-B14F-4D97-AF65-F5344CB8AC3E}">
        <p14:creationId xmlns:p14="http://schemas.microsoft.com/office/powerpoint/2010/main" val="2681074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CB4410-9099-7EB3-B051-982B7E70C430}"/>
              </a:ext>
            </a:extLst>
          </p:cNvPr>
          <p:cNvSpPr>
            <a:spLocks noGrp="1"/>
          </p:cNvSpPr>
          <p:nvPr>
            <p:ph type="ctrTitle"/>
          </p:nvPr>
        </p:nvSpPr>
        <p:spPr/>
        <p:txBody>
          <a:bodyPr/>
          <a:lstStyle/>
          <a:p>
            <a:r>
              <a:rPr lang="en-US" dirty="0"/>
              <a:t>Questions?</a:t>
            </a:r>
          </a:p>
        </p:txBody>
      </p:sp>
      <p:sp>
        <p:nvSpPr>
          <p:cNvPr id="6" name="Subtitle 5">
            <a:extLst>
              <a:ext uri="{FF2B5EF4-FFF2-40B4-BE49-F238E27FC236}">
                <a16:creationId xmlns:a16="http://schemas.microsoft.com/office/drawing/2014/main" id="{F1981F1E-A7C9-1391-6A39-07991E59EB31}"/>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CD7F3C38-7F52-BD41-C2A5-EAE455B16169}"/>
              </a:ext>
            </a:extLst>
          </p:cNvPr>
          <p:cNvSpPr>
            <a:spLocks noGrp="1"/>
          </p:cNvSpPr>
          <p:nvPr>
            <p:ph type="sldNum" sz="quarter" idx="4294967295"/>
          </p:nvPr>
        </p:nvSpPr>
        <p:spPr>
          <a:xfrm>
            <a:off x="9906000" y="6383338"/>
            <a:ext cx="762000" cy="246062"/>
          </a:xfrm>
        </p:spPr>
        <p:txBody>
          <a:bodyPr/>
          <a:lstStyle/>
          <a:p>
            <a:fld id="{B6761BED-127F-4714-AE70-548270172845}" type="slidenum">
              <a:rPr lang="en-US" smtClean="0">
                <a:solidFill>
                  <a:schemeClr val="bg1">
                    <a:lumMod val="65000"/>
                  </a:schemeClr>
                </a:solidFill>
              </a:rPr>
              <a:pPr/>
              <a:t>11</a:t>
            </a:fld>
            <a:endParaRPr lang="en-US" dirty="0">
              <a:solidFill>
                <a:schemeClr val="bg1">
                  <a:lumMod val="65000"/>
                </a:schemeClr>
              </a:solidFill>
            </a:endParaRPr>
          </a:p>
        </p:txBody>
      </p:sp>
    </p:spTree>
    <p:extLst>
      <p:ext uri="{BB962C8B-B14F-4D97-AF65-F5344CB8AC3E}">
        <p14:creationId xmlns:p14="http://schemas.microsoft.com/office/powerpoint/2010/main" val="618725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418AF3D6-27A2-3CC7-BC6C-82A4B6A2A6AE}"/>
              </a:ext>
            </a:extLst>
          </p:cNvPr>
          <p:cNvCxnSpPr/>
          <p:nvPr/>
        </p:nvCxnSpPr>
        <p:spPr>
          <a:xfrm>
            <a:off x="2667000" y="2438400"/>
            <a:ext cx="7391400"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11B8D1B2-53EF-03AC-349C-7CD696F92B53}"/>
              </a:ext>
            </a:extLst>
          </p:cNvPr>
          <p:cNvSpPr>
            <a:spLocks noGrp="1"/>
          </p:cNvSpPr>
          <p:nvPr>
            <p:ph type="title"/>
          </p:nvPr>
        </p:nvSpPr>
        <p:spPr/>
        <p:txBody>
          <a:bodyPr/>
          <a:lstStyle/>
          <a:p>
            <a:r>
              <a:rPr lang="en-US" dirty="0"/>
              <a:t>6 Month Run Chart</a:t>
            </a:r>
          </a:p>
        </p:txBody>
      </p:sp>
      <p:sp>
        <p:nvSpPr>
          <p:cNvPr id="4" name="Slide Number Placeholder 3">
            <a:extLst>
              <a:ext uri="{FF2B5EF4-FFF2-40B4-BE49-F238E27FC236}">
                <a16:creationId xmlns:a16="http://schemas.microsoft.com/office/drawing/2014/main" id="{753F3244-38D3-A165-3133-025539D3C7B1}"/>
              </a:ext>
            </a:extLst>
          </p:cNvPr>
          <p:cNvSpPr>
            <a:spLocks noGrp="1"/>
          </p:cNvSpPr>
          <p:nvPr>
            <p:ph type="sldNum" sz="quarter" idx="4"/>
          </p:nvPr>
        </p:nvSpPr>
        <p:spPr/>
        <p:txBody>
          <a:bodyPr/>
          <a:lstStyle/>
          <a:p>
            <a:fld id="{B6761BED-127F-4714-AE70-548270172845}" type="slidenum">
              <a:rPr lang="en-US" smtClean="0">
                <a:solidFill>
                  <a:schemeClr val="bg1">
                    <a:lumMod val="65000"/>
                  </a:schemeClr>
                </a:solidFill>
              </a:rPr>
              <a:pPr/>
              <a:t>12</a:t>
            </a:fld>
            <a:endParaRPr lang="en-US" dirty="0">
              <a:solidFill>
                <a:schemeClr val="bg1">
                  <a:lumMod val="65000"/>
                </a:schemeClr>
              </a:solidFill>
            </a:endParaRPr>
          </a:p>
        </p:txBody>
      </p:sp>
      <p:graphicFrame>
        <p:nvGraphicFramePr>
          <p:cNvPr id="5" name="Content Placeholder 4">
            <a:extLst>
              <a:ext uri="{FF2B5EF4-FFF2-40B4-BE49-F238E27FC236}">
                <a16:creationId xmlns:a16="http://schemas.microsoft.com/office/drawing/2014/main" id="{C7CA38B6-A4D9-55A0-A055-6937063EB879}"/>
              </a:ext>
            </a:extLst>
          </p:cNvPr>
          <p:cNvGraphicFramePr>
            <a:graphicFrameLocks noGrp="1"/>
          </p:cNvGraphicFramePr>
          <p:nvPr>
            <p:ph idx="1"/>
          </p:nvPr>
        </p:nvGraphicFramePr>
        <p:xfrm>
          <a:off x="1981200" y="1173164"/>
          <a:ext cx="8229600" cy="5075237"/>
        </p:xfrm>
        <a:graphic>
          <a:graphicData uri="http://schemas.openxmlformats.org/drawingml/2006/chart">
            <c:chart xmlns:c="http://schemas.openxmlformats.org/drawingml/2006/chart" xmlns:r="http://schemas.openxmlformats.org/officeDocument/2006/relationships" r:id="rId3"/>
          </a:graphicData>
        </a:graphic>
      </p:graphicFrame>
      <p:cxnSp>
        <p:nvCxnSpPr>
          <p:cNvPr id="15" name="Straight Connector 14">
            <a:extLst>
              <a:ext uri="{FF2B5EF4-FFF2-40B4-BE49-F238E27FC236}">
                <a16:creationId xmlns:a16="http://schemas.microsoft.com/office/drawing/2014/main" id="{33F3435E-BD34-4868-8CF4-1B4F60BAB78C}"/>
              </a:ext>
            </a:extLst>
          </p:cNvPr>
          <p:cNvCxnSpPr>
            <a:cxnSpLocks/>
          </p:cNvCxnSpPr>
          <p:nvPr/>
        </p:nvCxnSpPr>
        <p:spPr>
          <a:xfrm>
            <a:off x="2667000" y="2895600"/>
            <a:ext cx="7391400" cy="0"/>
          </a:xfrm>
          <a:prstGeom prst="line">
            <a:avLst/>
          </a:prstGeom>
          <a:ln w="19050"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 name="Arrow: Down 5">
            <a:extLst>
              <a:ext uri="{FF2B5EF4-FFF2-40B4-BE49-F238E27FC236}">
                <a16:creationId xmlns:a16="http://schemas.microsoft.com/office/drawing/2014/main" id="{F2168937-ECAF-7946-BABD-F3CABB5CFE32}"/>
              </a:ext>
            </a:extLst>
          </p:cNvPr>
          <p:cNvSpPr/>
          <p:nvPr/>
        </p:nvSpPr>
        <p:spPr>
          <a:xfrm>
            <a:off x="7772400" y="2057400"/>
            <a:ext cx="152400" cy="304800"/>
          </a:xfrm>
          <a:prstGeom prst="downArrow">
            <a:avLst/>
          </a:prstGeom>
          <a:solidFill>
            <a:schemeClr val="accent1"/>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a:pPr algn="ctr"/>
            <a:endParaRPr lang="en-US" sz="1800"/>
          </a:p>
        </p:txBody>
      </p:sp>
      <p:sp>
        <p:nvSpPr>
          <p:cNvPr id="8" name="TextBox 7">
            <a:extLst>
              <a:ext uri="{FF2B5EF4-FFF2-40B4-BE49-F238E27FC236}">
                <a16:creationId xmlns:a16="http://schemas.microsoft.com/office/drawing/2014/main" id="{5D3B55CB-1F5B-00DE-D2C0-6205DD0A46D6}"/>
              </a:ext>
            </a:extLst>
          </p:cNvPr>
          <p:cNvSpPr txBox="1"/>
          <p:nvPr/>
        </p:nvSpPr>
        <p:spPr>
          <a:xfrm rot="18701876">
            <a:off x="7618874" y="1514649"/>
            <a:ext cx="1045379" cy="261610"/>
          </a:xfrm>
          <a:prstGeom prst="rect">
            <a:avLst/>
          </a:prstGeom>
          <a:noFill/>
        </p:spPr>
        <p:txBody>
          <a:bodyPr wrap="square">
            <a:spAutoFit/>
          </a:bodyPr>
          <a:lstStyle/>
          <a:p>
            <a:r>
              <a:rPr lang="en-US" sz="1100" dirty="0"/>
              <a:t>Follow up calls</a:t>
            </a:r>
          </a:p>
        </p:txBody>
      </p:sp>
      <p:sp>
        <p:nvSpPr>
          <p:cNvPr id="9" name="Arrow: Down 8">
            <a:extLst>
              <a:ext uri="{FF2B5EF4-FFF2-40B4-BE49-F238E27FC236}">
                <a16:creationId xmlns:a16="http://schemas.microsoft.com/office/drawing/2014/main" id="{A625BB31-2F57-776B-EEF9-443ED22AB373}"/>
              </a:ext>
            </a:extLst>
          </p:cNvPr>
          <p:cNvSpPr/>
          <p:nvPr/>
        </p:nvSpPr>
        <p:spPr>
          <a:xfrm>
            <a:off x="5562600" y="2667000"/>
            <a:ext cx="152400" cy="304800"/>
          </a:xfrm>
          <a:prstGeom prst="downArrow">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E66D02B6-4E80-66D9-CDA4-5DC376375E46}"/>
              </a:ext>
            </a:extLst>
          </p:cNvPr>
          <p:cNvSpPr txBox="1"/>
          <p:nvPr/>
        </p:nvSpPr>
        <p:spPr>
          <a:xfrm rot="18621746">
            <a:off x="3011662" y="1663361"/>
            <a:ext cx="1524000" cy="600164"/>
          </a:xfrm>
          <a:prstGeom prst="rect">
            <a:avLst/>
          </a:prstGeom>
          <a:noFill/>
        </p:spPr>
        <p:txBody>
          <a:bodyPr wrap="square">
            <a:spAutoFit/>
          </a:bodyPr>
          <a:lstStyle/>
          <a:p>
            <a:r>
              <a:rPr lang="en-US" sz="1100" kern="1200" dirty="0"/>
              <a:t>Teaching kitchen f/u</a:t>
            </a:r>
          </a:p>
          <a:p>
            <a:r>
              <a:rPr lang="en-US" sz="1100" kern="1200" dirty="0"/>
              <a:t> classes, Open up slots </a:t>
            </a:r>
          </a:p>
          <a:p>
            <a:r>
              <a:rPr lang="en-US" sz="1100" kern="1200" dirty="0"/>
              <a:t>for type 2 f/u</a:t>
            </a:r>
          </a:p>
        </p:txBody>
      </p:sp>
      <p:sp>
        <p:nvSpPr>
          <p:cNvPr id="13" name="TextBox 12">
            <a:extLst>
              <a:ext uri="{FF2B5EF4-FFF2-40B4-BE49-F238E27FC236}">
                <a16:creationId xmlns:a16="http://schemas.microsoft.com/office/drawing/2014/main" id="{10A3C752-7773-A592-795B-347E6E183615}"/>
              </a:ext>
            </a:extLst>
          </p:cNvPr>
          <p:cNvSpPr txBox="1"/>
          <p:nvPr/>
        </p:nvSpPr>
        <p:spPr>
          <a:xfrm rot="18482553">
            <a:off x="5360558" y="1907295"/>
            <a:ext cx="1143000" cy="430887"/>
          </a:xfrm>
          <a:prstGeom prst="rect">
            <a:avLst/>
          </a:prstGeom>
          <a:noFill/>
        </p:spPr>
        <p:txBody>
          <a:bodyPr wrap="square">
            <a:spAutoFit/>
          </a:bodyPr>
          <a:lstStyle/>
          <a:p>
            <a:r>
              <a:rPr lang="en-US" sz="1100" dirty="0"/>
              <a:t>CDE Pooling in </a:t>
            </a:r>
          </a:p>
          <a:p>
            <a:r>
              <a:rPr lang="en-US" sz="1100" dirty="0"/>
              <a:t>clinic for f/u</a:t>
            </a:r>
          </a:p>
        </p:txBody>
      </p:sp>
    </p:spTree>
    <p:extLst>
      <p:ext uri="{BB962C8B-B14F-4D97-AF65-F5344CB8AC3E}">
        <p14:creationId xmlns:p14="http://schemas.microsoft.com/office/powerpoint/2010/main" val="861574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5A540-5B7C-AB02-60A8-3884BDB57054}"/>
            </a:ext>
          </a:extLst>
        </p:cNvPr>
        <p:cNvGrpSpPr/>
        <p:nvPr/>
      </p:nvGrpSpPr>
      <p:grpSpPr>
        <a:xfrm>
          <a:off x="0" y="0"/>
          <a:ext cx="0" cy="0"/>
          <a:chOff x="0" y="0"/>
          <a:chExt cx="0" cy="0"/>
        </a:xfrm>
      </p:grpSpPr>
    </p:spTree>
    <p:extLst>
      <p:ext uri="{BB962C8B-B14F-4D97-AF65-F5344CB8AC3E}">
        <p14:creationId xmlns:p14="http://schemas.microsoft.com/office/powerpoint/2010/main" val="120235280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a:extLst>
              <a:ext uri="{FF2B5EF4-FFF2-40B4-BE49-F238E27FC236}">
                <a16:creationId xmlns:a16="http://schemas.microsoft.com/office/drawing/2014/main" id="{B56F93F7-7B21-DEF1-33B5-1346DC771F66}"/>
              </a:ext>
            </a:extLst>
          </p:cNvPr>
          <p:cNvSpPr>
            <a:spLocks noGrp="1" noChangeArrowheads="1"/>
          </p:cNvSpPr>
          <p:nvPr>
            <p:ph type="ctrTitle"/>
          </p:nvPr>
        </p:nvSpPr>
        <p:spPr/>
        <p:txBody>
          <a:bodyPr/>
          <a:lstStyle/>
          <a:p>
            <a:r>
              <a:rPr lang="en-US"/>
              <a:t>Validation and implementation of an EHR based DKA risk score </a:t>
            </a:r>
            <a:endParaRPr lang="en-US" altLang="en-US">
              <a:ea typeface="ＭＳ Ｐゴシック" panose="020B0600070205080204" pitchFamily="34" charset="-128"/>
            </a:endParaRPr>
          </a:p>
        </p:txBody>
      </p:sp>
      <p:sp>
        <p:nvSpPr>
          <p:cNvPr id="14341" name="Rectangle 3">
            <a:extLst>
              <a:ext uri="{FF2B5EF4-FFF2-40B4-BE49-F238E27FC236}">
                <a16:creationId xmlns:a16="http://schemas.microsoft.com/office/drawing/2014/main" id="{67C9CE53-74D0-C58A-D9E1-BF3D8866D632}"/>
              </a:ext>
            </a:extLst>
          </p:cNvPr>
          <p:cNvSpPr>
            <a:spLocks noGrp="1" noChangeArrowheads="1"/>
          </p:cNvSpPr>
          <p:nvPr>
            <p:ph type="subTitle" idx="1"/>
          </p:nvPr>
        </p:nvSpPr>
        <p:spPr>
          <a:xfrm>
            <a:off x="2333625" y="2133600"/>
            <a:ext cx="7800975" cy="914400"/>
          </a:xfrm>
        </p:spPr>
        <p:txBody>
          <a:bodyPr/>
          <a:lstStyle/>
          <a:p>
            <a:r>
              <a:rPr lang="en-US" b="1">
                <a:ea typeface="ＭＳ Ｐゴシック"/>
              </a:rPr>
              <a:t>Elizabeth A. Brown, MPH; Bala </a:t>
            </a:r>
            <a:r>
              <a:rPr lang="en-US" b="1" err="1">
                <a:ea typeface="ＭＳ Ｐゴシック"/>
              </a:rPr>
              <a:t>Kulandaivel</a:t>
            </a:r>
            <a:r>
              <a:rPr lang="en-US" b="1">
                <a:ea typeface="ＭＳ Ｐゴシック"/>
              </a:rPr>
              <a:t>, MS, RN; Risa M Wolf, MD</a:t>
            </a:r>
            <a:endParaRPr lang="en-US" altLang="en-US">
              <a:ea typeface="ＭＳ Ｐゴシック"/>
            </a:endParaRPr>
          </a:p>
        </p:txBody>
      </p:sp>
      <p:sp>
        <p:nvSpPr>
          <p:cNvPr id="14342" name="Text Box 4">
            <a:extLst>
              <a:ext uri="{FF2B5EF4-FFF2-40B4-BE49-F238E27FC236}">
                <a16:creationId xmlns:a16="http://schemas.microsoft.com/office/drawing/2014/main" id="{700BAB6B-5502-61DA-C8FE-560139BD4CFB}"/>
              </a:ext>
            </a:extLst>
          </p:cNvPr>
          <p:cNvSpPr txBox="1">
            <a:spLocks noChangeArrowheads="1"/>
          </p:cNvSpPr>
          <p:nvPr/>
        </p:nvSpPr>
        <p:spPr bwMode="auto">
          <a:xfrm>
            <a:off x="2346325" y="6172201"/>
            <a:ext cx="26340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400">
                <a:solidFill>
                  <a:srgbClr val="002C77"/>
                </a:solidFill>
                <a:latin typeface="Arial" panose="020B0604020202020204" pitchFamily="34" charset="0"/>
              </a:rPr>
              <a:t>Presented by: Elizabeth Brown</a:t>
            </a:r>
            <a:endParaRPr lang="en-US" altLang="en-US" sz="2400"/>
          </a:p>
        </p:txBody>
      </p:sp>
      <p:sp>
        <p:nvSpPr>
          <p:cNvPr id="2" name="Slide Number Placeholder 1">
            <a:extLst>
              <a:ext uri="{FF2B5EF4-FFF2-40B4-BE49-F238E27FC236}">
                <a16:creationId xmlns:a16="http://schemas.microsoft.com/office/drawing/2014/main" id="{7ADC9969-4F35-5374-3CF3-427C3452C408}"/>
              </a:ext>
            </a:extLst>
          </p:cNvPr>
          <p:cNvSpPr>
            <a:spLocks noGrp="1"/>
          </p:cNvSpPr>
          <p:nvPr>
            <p:ph type="sldNum" sz="quarter" idx="12"/>
          </p:nvPr>
        </p:nvSpPr>
        <p:spPr/>
        <p:txBody>
          <a:bodyPr/>
          <a:lstStyle/>
          <a:p>
            <a:fld id="{6445682E-7DE3-C348-BC70-B0DE4699002E}" type="slidenum">
              <a:rPr lang="en-US" altLang="en-US" smtClean="0"/>
              <a:pPr/>
              <a:t>14</a:t>
            </a:fld>
            <a:endParaRPr lang="en-US" altLang="en-US"/>
          </a:p>
        </p:txBody>
      </p:sp>
      <p:sp>
        <p:nvSpPr>
          <p:cNvPr id="3" name="Date Placeholder 2">
            <a:extLst>
              <a:ext uri="{FF2B5EF4-FFF2-40B4-BE49-F238E27FC236}">
                <a16:creationId xmlns:a16="http://schemas.microsoft.com/office/drawing/2014/main" id="{ACD06C45-C902-5A4F-88CA-F5E4614C0DEA}"/>
              </a:ext>
            </a:extLst>
          </p:cNvPr>
          <p:cNvSpPr>
            <a:spLocks noGrp="1"/>
          </p:cNvSpPr>
          <p:nvPr>
            <p:ph type="dt" sz="half" idx="10"/>
          </p:nvPr>
        </p:nvSpPr>
        <p:spPr/>
        <p:txBody>
          <a:bodyPr/>
          <a:lstStyle/>
          <a:p>
            <a:r>
              <a:rPr lang="en-US" altLang="en-US"/>
              <a:t>November 11, 2025</a:t>
            </a:r>
            <a:endParaRPr lang="en-US" altLang="en-US">
              <a:latin typeface="Times" pitchFamily="2"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39A009C8-CD7A-CC20-6DA8-D91B176F7E6A}"/>
              </a:ext>
            </a:extLst>
          </p:cNvPr>
          <p:cNvGraphicFramePr/>
          <p:nvPr/>
        </p:nvGraphicFramePr>
        <p:xfrm>
          <a:off x="1752600" y="1676400"/>
          <a:ext cx="89154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68398B30-077B-D1AF-2ADE-EEE303F11B59}"/>
              </a:ext>
            </a:extLst>
          </p:cNvPr>
          <p:cNvSpPr>
            <a:spLocks noGrp="1"/>
          </p:cNvSpPr>
          <p:nvPr>
            <p:ph type="title"/>
          </p:nvPr>
        </p:nvSpPr>
        <p:spPr/>
        <p:txBody>
          <a:bodyPr/>
          <a:lstStyle/>
          <a:p>
            <a:r>
              <a:rPr lang="en-US">
                <a:ea typeface="ＭＳ Ｐゴシック"/>
              </a:rPr>
              <a:t>Background: JH Pediatric DKA Risk Score Development	</a:t>
            </a:r>
            <a:endParaRPr lang="en-US"/>
          </a:p>
        </p:txBody>
      </p:sp>
      <p:sp>
        <p:nvSpPr>
          <p:cNvPr id="3" name="Content Placeholder 2">
            <a:extLst>
              <a:ext uri="{FF2B5EF4-FFF2-40B4-BE49-F238E27FC236}">
                <a16:creationId xmlns:a16="http://schemas.microsoft.com/office/drawing/2014/main" id="{B94DDB8D-AA51-AE62-A53D-0BD7A0269F47}"/>
              </a:ext>
            </a:extLst>
          </p:cNvPr>
          <p:cNvSpPr>
            <a:spLocks noGrp="1"/>
          </p:cNvSpPr>
          <p:nvPr>
            <p:ph idx="1"/>
          </p:nvPr>
        </p:nvSpPr>
        <p:spPr>
          <a:xfrm>
            <a:off x="2333625" y="1981200"/>
            <a:ext cx="7772400" cy="990600"/>
          </a:xfrm>
        </p:spPr>
        <p:txBody>
          <a:bodyPr/>
          <a:lstStyle/>
          <a:p>
            <a:r>
              <a:rPr lang="en-US" sz="2800">
                <a:ea typeface="ＭＳ Ｐゴシック"/>
              </a:rPr>
              <a:t>DKA is a life-threatening yet avoidable complication of diabetes</a:t>
            </a:r>
          </a:p>
        </p:txBody>
      </p:sp>
      <p:sp>
        <p:nvSpPr>
          <p:cNvPr id="5" name="Slide Number Placeholder 4">
            <a:extLst>
              <a:ext uri="{FF2B5EF4-FFF2-40B4-BE49-F238E27FC236}">
                <a16:creationId xmlns:a16="http://schemas.microsoft.com/office/drawing/2014/main" id="{9D12B99D-876A-537A-1FAB-0E25426EFA36}"/>
              </a:ext>
            </a:extLst>
          </p:cNvPr>
          <p:cNvSpPr>
            <a:spLocks noGrp="1"/>
          </p:cNvSpPr>
          <p:nvPr>
            <p:ph type="sldNum" sz="quarter" idx="12"/>
          </p:nvPr>
        </p:nvSpPr>
        <p:spPr/>
        <p:txBody>
          <a:bodyPr/>
          <a:lstStyle/>
          <a:p>
            <a:fld id="{3B63D7D8-E879-544F-8DBF-BB14C7DBD139}" type="slidenum">
              <a:rPr lang="en-US" altLang="en-US" smtClean="0"/>
              <a:pPr/>
              <a:t>15</a:t>
            </a:fld>
            <a:endParaRPr lang="en-US" altLang="en-US"/>
          </a:p>
        </p:txBody>
      </p:sp>
      <p:pic>
        <p:nvPicPr>
          <p:cNvPr id="7" name="Graphic 6" descr="Inpatient with solid fill">
            <a:extLst>
              <a:ext uri="{FF2B5EF4-FFF2-40B4-BE49-F238E27FC236}">
                <a16:creationId xmlns:a16="http://schemas.microsoft.com/office/drawing/2014/main" id="{895A267B-FCAB-8CE4-927A-6028BB51BB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43975" y="2019300"/>
            <a:ext cx="914400" cy="914400"/>
          </a:xfrm>
          <a:prstGeom prst="rect">
            <a:avLst/>
          </a:prstGeom>
        </p:spPr>
      </p:pic>
    </p:spTree>
    <p:extLst>
      <p:ext uri="{BB962C8B-B14F-4D97-AF65-F5344CB8AC3E}">
        <p14:creationId xmlns:p14="http://schemas.microsoft.com/office/powerpoint/2010/main" val="36077689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36E05-4A0E-C3EA-4C14-6407AD6EE1F6}"/>
              </a:ext>
            </a:extLst>
          </p:cNvPr>
          <p:cNvSpPr>
            <a:spLocks noGrp="1"/>
          </p:cNvSpPr>
          <p:nvPr>
            <p:ph type="title"/>
          </p:nvPr>
        </p:nvSpPr>
        <p:spPr/>
        <p:txBody>
          <a:bodyPr/>
          <a:lstStyle/>
          <a:p>
            <a:r>
              <a:rPr lang="en-US" sz="3000">
                <a:ea typeface="ＭＳ Ｐゴシック"/>
              </a:rPr>
              <a:t>Epic based DKA risk score: </a:t>
            </a:r>
            <a:br>
              <a:rPr lang="en-US" sz="3000">
                <a:ea typeface="ＭＳ Ｐゴシック"/>
              </a:rPr>
            </a:br>
            <a:r>
              <a:rPr lang="en-US" sz="3000">
                <a:ea typeface="ＭＳ Ｐゴシック"/>
              </a:rPr>
              <a:t>the </a:t>
            </a:r>
            <a:r>
              <a:rPr lang="en-US" sz="3000">
                <a:ea typeface="ＭＳ Ｐゴシック"/>
                <a:cs typeface="Arial"/>
              </a:rPr>
              <a:t>Texas Children's RI-DKA</a:t>
            </a:r>
            <a:endParaRPr lang="en-US" sz="3000"/>
          </a:p>
        </p:txBody>
      </p:sp>
      <p:pic>
        <p:nvPicPr>
          <p:cNvPr id="6" name="Picture 5" descr="Clinical Diabetes Cover Image for Volume 40, Issue 2">
            <a:extLst>
              <a:ext uri="{FF2B5EF4-FFF2-40B4-BE49-F238E27FC236}">
                <a16:creationId xmlns:a16="http://schemas.microsoft.com/office/drawing/2014/main" id="{E7274DAE-858C-3763-905A-8C47552E12C1}"/>
              </a:ext>
            </a:extLst>
          </p:cNvPr>
          <p:cNvPicPr>
            <a:picLocks noChangeAspect="1"/>
          </p:cNvPicPr>
          <p:nvPr/>
        </p:nvPicPr>
        <p:blipFill>
          <a:blip r:embed="rId3"/>
          <a:stretch>
            <a:fillRect/>
          </a:stretch>
        </p:blipFill>
        <p:spPr>
          <a:xfrm>
            <a:off x="1676891" y="2737210"/>
            <a:ext cx="1613111" cy="2066214"/>
          </a:xfrm>
          <a:prstGeom prst="rect">
            <a:avLst/>
          </a:prstGeom>
        </p:spPr>
      </p:pic>
      <p:pic>
        <p:nvPicPr>
          <p:cNvPr id="7" name="Picture 6" descr="A close up of a text&#10;&#10;AI-generated content may be incorrect.">
            <a:extLst>
              <a:ext uri="{FF2B5EF4-FFF2-40B4-BE49-F238E27FC236}">
                <a16:creationId xmlns:a16="http://schemas.microsoft.com/office/drawing/2014/main" id="{250D2159-AB8B-9B60-CE85-99A5BD9E3C01}"/>
              </a:ext>
            </a:extLst>
          </p:cNvPr>
          <p:cNvPicPr>
            <a:picLocks noChangeAspect="1"/>
          </p:cNvPicPr>
          <p:nvPr/>
        </p:nvPicPr>
        <p:blipFill>
          <a:blip r:embed="rId4"/>
          <a:stretch>
            <a:fillRect/>
          </a:stretch>
        </p:blipFill>
        <p:spPr>
          <a:xfrm>
            <a:off x="3464578" y="1747520"/>
            <a:ext cx="6161476" cy="1120251"/>
          </a:xfrm>
          <a:prstGeom prst="rect">
            <a:avLst/>
          </a:prstGeom>
        </p:spPr>
      </p:pic>
      <p:pic>
        <p:nvPicPr>
          <p:cNvPr id="8" name="Picture 7" descr="A screenshot of a graph&#10;&#10;AI-generated content may be incorrect.">
            <a:extLst>
              <a:ext uri="{FF2B5EF4-FFF2-40B4-BE49-F238E27FC236}">
                <a16:creationId xmlns:a16="http://schemas.microsoft.com/office/drawing/2014/main" id="{F01BFA3C-7586-94B0-9E82-7CA07946C60C}"/>
              </a:ext>
            </a:extLst>
          </p:cNvPr>
          <p:cNvPicPr>
            <a:picLocks noChangeAspect="1"/>
          </p:cNvPicPr>
          <p:nvPr/>
        </p:nvPicPr>
        <p:blipFill>
          <a:blip r:embed="rId5"/>
          <a:stretch>
            <a:fillRect/>
          </a:stretch>
        </p:blipFill>
        <p:spPr>
          <a:xfrm>
            <a:off x="3468013" y="3042438"/>
            <a:ext cx="6960235" cy="2121954"/>
          </a:xfrm>
          <a:prstGeom prst="rect">
            <a:avLst/>
          </a:prstGeom>
        </p:spPr>
      </p:pic>
      <p:sp>
        <p:nvSpPr>
          <p:cNvPr id="9" name="TextBox 8">
            <a:extLst>
              <a:ext uri="{FF2B5EF4-FFF2-40B4-BE49-F238E27FC236}">
                <a16:creationId xmlns:a16="http://schemas.microsoft.com/office/drawing/2014/main" id="{76C8D51A-A529-DA48-E44E-259C8656FE6F}"/>
              </a:ext>
            </a:extLst>
          </p:cNvPr>
          <p:cNvSpPr txBox="1"/>
          <p:nvPr/>
        </p:nvSpPr>
        <p:spPr>
          <a:xfrm>
            <a:off x="3469116" y="5307259"/>
            <a:ext cx="6965807" cy="923330"/>
          </a:xfrm>
          <a:prstGeom prst="rect">
            <a:avLst/>
          </a:prstGeom>
          <a:solidFill>
            <a:srgbClr val="FBFCFE"/>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solidFill>
                  <a:srgbClr val="254B8E"/>
                </a:solidFill>
                <a:latin typeface="Arial"/>
                <a:ea typeface="ＭＳ Ｐゴシック"/>
                <a:cs typeface="Times"/>
              </a:rPr>
              <a:t>RI-DKA score ranged from –3.5 to 14</a:t>
            </a:r>
            <a:endParaRPr lang="en-US" sz="1800">
              <a:solidFill>
                <a:srgbClr val="254B8E"/>
              </a:solidFill>
              <a:latin typeface="Arial"/>
              <a:cs typeface="Arial"/>
            </a:endParaRPr>
          </a:p>
          <a:p>
            <a:pPr marL="342900" indent="-342900">
              <a:buFont typeface="Arial"/>
              <a:buChar char="•"/>
            </a:pPr>
            <a:r>
              <a:rPr lang="en-US" sz="1800">
                <a:solidFill>
                  <a:srgbClr val="254B8E"/>
                </a:solidFill>
                <a:latin typeface="Arial"/>
                <a:ea typeface="ＭＳ Ｐゴシック"/>
                <a:cs typeface="Times"/>
              </a:rPr>
              <a:t>TCH continues to iterate and current calculations may have changed</a:t>
            </a:r>
            <a:endParaRPr lang="en-US" sz="1800">
              <a:solidFill>
                <a:srgbClr val="254B8E"/>
              </a:solidFill>
              <a:latin typeface="Arial"/>
              <a:cs typeface="Arial"/>
            </a:endParaRPr>
          </a:p>
        </p:txBody>
      </p:sp>
      <p:sp>
        <p:nvSpPr>
          <p:cNvPr id="3" name="Slide Number Placeholder 2">
            <a:extLst>
              <a:ext uri="{FF2B5EF4-FFF2-40B4-BE49-F238E27FC236}">
                <a16:creationId xmlns:a16="http://schemas.microsoft.com/office/drawing/2014/main" id="{2DD1FFF8-71A4-4D8C-B4F8-20172705EF47}"/>
              </a:ext>
            </a:extLst>
          </p:cNvPr>
          <p:cNvSpPr>
            <a:spLocks noGrp="1"/>
          </p:cNvSpPr>
          <p:nvPr>
            <p:ph type="sldNum" sz="quarter" idx="12"/>
          </p:nvPr>
        </p:nvSpPr>
        <p:spPr/>
        <p:txBody>
          <a:bodyPr/>
          <a:lstStyle/>
          <a:p>
            <a:fld id="{3B63D7D8-E879-544F-8DBF-BB14C7DBD139}" type="slidenum">
              <a:rPr lang="en-US" altLang="en-US"/>
              <a:pPr/>
              <a:t>16</a:t>
            </a:fld>
            <a:endParaRPr lang="en-US"/>
          </a:p>
        </p:txBody>
      </p:sp>
    </p:spTree>
    <p:extLst>
      <p:ext uri="{BB962C8B-B14F-4D97-AF65-F5344CB8AC3E}">
        <p14:creationId xmlns:p14="http://schemas.microsoft.com/office/powerpoint/2010/main" val="2060260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F1C61-FF19-335B-0199-BD7EF1F508BB}"/>
              </a:ext>
            </a:extLst>
          </p:cNvPr>
          <p:cNvSpPr>
            <a:spLocks noGrp="1"/>
          </p:cNvSpPr>
          <p:nvPr>
            <p:ph type="title"/>
          </p:nvPr>
        </p:nvSpPr>
        <p:spPr/>
        <p:txBody>
          <a:bodyPr/>
          <a:lstStyle/>
          <a:p>
            <a:r>
              <a:rPr lang="en-US">
                <a:ea typeface="ＭＳ Ｐゴシック"/>
              </a:rPr>
              <a:t>Rescaled score</a:t>
            </a:r>
            <a:endParaRPr lang="en-US"/>
          </a:p>
        </p:txBody>
      </p:sp>
      <p:sp>
        <p:nvSpPr>
          <p:cNvPr id="3" name="Content Placeholder 2">
            <a:extLst>
              <a:ext uri="{FF2B5EF4-FFF2-40B4-BE49-F238E27FC236}">
                <a16:creationId xmlns:a16="http://schemas.microsoft.com/office/drawing/2014/main" id="{7F1BE5AC-E4BD-939B-7F03-3FF88DEA1B9B}"/>
              </a:ext>
            </a:extLst>
          </p:cNvPr>
          <p:cNvSpPr>
            <a:spLocks noGrp="1"/>
          </p:cNvSpPr>
          <p:nvPr>
            <p:ph idx="1"/>
          </p:nvPr>
        </p:nvSpPr>
        <p:spPr>
          <a:xfrm>
            <a:off x="2333625" y="1981200"/>
            <a:ext cx="7772400" cy="2514600"/>
          </a:xfrm>
        </p:spPr>
        <p:txBody>
          <a:bodyPr/>
          <a:lstStyle/>
          <a:p>
            <a:r>
              <a:rPr lang="en-US" sz="1900">
                <a:ea typeface="ＭＳ Ｐゴシック"/>
              </a:rPr>
              <a:t>Clinicians felt a score ranging from –10 to 100 would be intuitive</a:t>
            </a:r>
            <a:endParaRPr lang="en-US" sz="1900"/>
          </a:p>
          <a:p>
            <a:r>
              <a:rPr lang="en-US" sz="1900">
                <a:ea typeface="ＭＳ Ｐゴシック"/>
                <a:cs typeface="Arial"/>
              </a:rPr>
              <a:t>Same factors associated with DKA as TCH</a:t>
            </a:r>
          </a:p>
          <a:p>
            <a:pPr lvl="1"/>
            <a:r>
              <a:rPr lang="en-US" sz="1900">
                <a:ea typeface="ＭＳ Ｐゴシック"/>
                <a:cs typeface="Arial"/>
              </a:rPr>
              <a:t>Only factors that were readily available in the EMR were considered</a:t>
            </a:r>
          </a:p>
          <a:p>
            <a:pPr lvl="1"/>
            <a:endParaRPr lang="en-US" sz="1900">
              <a:ea typeface="ＭＳ Ｐゴシック"/>
              <a:cs typeface="Arial"/>
            </a:endParaRPr>
          </a:p>
          <a:p>
            <a:endParaRPr lang="en-US" sz="1900"/>
          </a:p>
        </p:txBody>
      </p:sp>
      <p:sp>
        <p:nvSpPr>
          <p:cNvPr id="5" name="Slide Number Placeholder 4">
            <a:extLst>
              <a:ext uri="{FF2B5EF4-FFF2-40B4-BE49-F238E27FC236}">
                <a16:creationId xmlns:a16="http://schemas.microsoft.com/office/drawing/2014/main" id="{B02718C7-6710-F3B3-E282-D93B8E04CA26}"/>
              </a:ext>
            </a:extLst>
          </p:cNvPr>
          <p:cNvSpPr>
            <a:spLocks noGrp="1"/>
          </p:cNvSpPr>
          <p:nvPr>
            <p:ph type="sldNum" sz="quarter" idx="12"/>
          </p:nvPr>
        </p:nvSpPr>
        <p:spPr/>
        <p:txBody>
          <a:bodyPr/>
          <a:lstStyle/>
          <a:p>
            <a:fld id="{3B63D7D8-E879-544F-8DBF-BB14C7DBD139}" type="slidenum">
              <a:rPr lang="en-US" altLang="en-US" smtClean="0"/>
              <a:pPr/>
              <a:t>17</a:t>
            </a:fld>
            <a:endParaRPr lang="en-US" altLang="en-US"/>
          </a:p>
        </p:txBody>
      </p:sp>
      <p:graphicFrame>
        <p:nvGraphicFramePr>
          <p:cNvPr id="7" name="Diagram 6">
            <a:extLst>
              <a:ext uri="{FF2B5EF4-FFF2-40B4-BE49-F238E27FC236}">
                <a16:creationId xmlns:a16="http://schemas.microsoft.com/office/drawing/2014/main" id="{4BA17140-CC18-2CB0-9BF9-7F9C3D915165}"/>
              </a:ext>
            </a:extLst>
          </p:cNvPr>
          <p:cNvGraphicFramePr/>
          <p:nvPr/>
        </p:nvGraphicFramePr>
        <p:xfrm>
          <a:off x="2590801" y="3672526"/>
          <a:ext cx="7267574" cy="2514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C2725B92-E599-5143-8A38-4D5053D31BD5}"/>
              </a:ext>
            </a:extLst>
          </p:cNvPr>
          <p:cNvSpPr txBox="1"/>
          <p:nvPr/>
        </p:nvSpPr>
        <p:spPr>
          <a:xfrm>
            <a:off x="2590801" y="3589630"/>
            <a:ext cx="7162798" cy="461665"/>
          </a:xfrm>
          <a:prstGeom prst="rect">
            <a:avLst/>
          </a:prstGeom>
          <a:solidFill>
            <a:schemeClr val="accent5">
              <a:lumMod val="75000"/>
            </a:schemeClr>
          </a:solidFill>
        </p:spPr>
        <p:txBody>
          <a:bodyPr wrap="square" rtlCol="0">
            <a:spAutoFit/>
          </a:bodyPr>
          <a:lstStyle/>
          <a:p>
            <a:pPr algn="ctr"/>
            <a:r>
              <a:rPr lang="en-US" sz="2400">
                <a:solidFill>
                  <a:srgbClr val="254B8E"/>
                </a:solidFill>
                <a:latin typeface="+mj-lt"/>
                <a:ea typeface="ＭＳ Ｐゴシック"/>
                <a:cs typeface="Arial"/>
              </a:rPr>
              <a:t>New weights for JH Pediatric DKA score</a:t>
            </a:r>
            <a:endParaRPr lang="en-US" sz="2400">
              <a:solidFill>
                <a:srgbClr val="254B8E"/>
              </a:solidFill>
              <a:latin typeface="+mj-lt"/>
            </a:endParaRPr>
          </a:p>
        </p:txBody>
      </p:sp>
    </p:spTree>
    <p:extLst>
      <p:ext uri="{BB962C8B-B14F-4D97-AF65-F5344CB8AC3E}">
        <p14:creationId xmlns:p14="http://schemas.microsoft.com/office/powerpoint/2010/main" val="1503341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3AAFA-8B53-C041-2593-3FF21E02327D}"/>
              </a:ext>
            </a:extLst>
          </p:cNvPr>
          <p:cNvSpPr>
            <a:spLocks noGrp="1"/>
          </p:cNvSpPr>
          <p:nvPr>
            <p:ph type="title"/>
          </p:nvPr>
        </p:nvSpPr>
        <p:spPr>
          <a:xfrm>
            <a:off x="2333625" y="390525"/>
            <a:ext cx="7772400" cy="1143000"/>
          </a:xfrm>
        </p:spPr>
        <p:txBody>
          <a:bodyPr wrap="square" anchor="t">
            <a:normAutofit fontScale="90000"/>
          </a:bodyPr>
          <a:lstStyle/>
          <a:p>
            <a:r>
              <a:rPr lang="en-US">
                <a:ea typeface="ＭＳ Ｐゴシック"/>
              </a:rPr>
              <a:t>JH Pediatric DKA score ranges </a:t>
            </a:r>
            <a:br>
              <a:rPr lang="en-US">
                <a:ea typeface="ＭＳ Ｐゴシック"/>
              </a:rPr>
            </a:br>
            <a:r>
              <a:rPr lang="en-US">
                <a:ea typeface="ＭＳ Ｐゴシック"/>
              </a:rPr>
              <a:t>from -10 to 100</a:t>
            </a:r>
          </a:p>
        </p:txBody>
      </p:sp>
      <p:sp>
        <p:nvSpPr>
          <p:cNvPr id="11" name="Slide Number Placeholder 4">
            <a:extLst>
              <a:ext uri="{FF2B5EF4-FFF2-40B4-BE49-F238E27FC236}">
                <a16:creationId xmlns:a16="http://schemas.microsoft.com/office/drawing/2014/main" id="{74BC66F4-79BC-1B81-7199-7643F1F100EB}"/>
              </a:ext>
            </a:extLst>
          </p:cNvPr>
          <p:cNvSpPr>
            <a:spLocks noGrp="1"/>
          </p:cNvSpPr>
          <p:nvPr>
            <p:ph type="sldNum" sz="quarter" idx="12"/>
          </p:nvPr>
        </p:nvSpPr>
        <p:spPr>
          <a:xfrm>
            <a:off x="7696200" y="6324600"/>
            <a:ext cx="1066800" cy="304800"/>
          </a:xfrm>
        </p:spPr>
        <p:txBody>
          <a:bodyPr/>
          <a:lstStyle/>
          <a:p>
            <a:pPr>
              <a:spcAft>
                <a:spcPts val="600"/>
              </a:spcAft>
            </a:pPr>
            <a:fld id="{3B63D7D8-E879-544F-8DBF-BB14C7DBD139}" type="slidenum">
              <a:rPr lang="en-US" altLang="en-US"/>
              <a:pPr>
                <a:spcAft>
                  <a:spcPts val="600"/>
                </a:spcAft>
              </a:pPr>
              <a:t>18</a:t>
            </a:fld>
            <a:endParaRPr lang="en-US" altLang="en-US"/>
          </a:p>
        </p:txBody>
      </p:sp>
      <p:graphicFrame>
        <p:nvGraphicFramePr>
          <p:cNvPr id="4" name="Table 3">
            <a:extLst>
              <a:ext uri="{FF2B5EF4-FFF2-40B4-BE49-F238E27FC236}">
                <a16:creationId xmlns:a16="http://schemas.microsoft.com/office/drawing/2014/main" id="{F3A52C91-AD9E-7A09-7EA1-0A22D6EE9948}"/>
              </a:ext>
            </a:extLst>
          </p:cNvPr>
          <p:cNvGraphicFramePr>
            <a:graphicFrameLocks noGrp="1"/>
          </p:cNvGraphicFramePr>
          <p:nvPr/>
        </p:nvGraphicFramePr>
        <p:xfrm>
          <a:off x="1828800" y="1676400"/>
          <a:ext cx="6629400" cy="4270814"/>
        </p:xfrm>
        <a:graphic>
          <a:graphicData uri="http://schemas.openxmlformats.org/drawingml/2006/table">
            <a:tbl>
              <a:tblPr firstRow="1" firstCol="1" bandRow="1">
                <a:solidFill>
                  <a:schemeClr val="bg1">
                    <a:lumMod val="95000"/>
                  </a:schemeClr>
                </a:solidFill>
                <a:tableStyleId>{5C22544A-7EE6-4342-B048-85BDC9FD1C3A}</a:tableStyleId>
              </a:tblPr>
              <a:tblGrid>
                <a:gridCol w="914400">
                  <a:extLst>
                    <a:ext uri="{9D8B030D-6E8A-4147-A177-3AD203B41FA5}">
                      <a16:colId xmlns:a16="http://schemas.microsoft.com/office/drawing/2014/main" val="3042769548"/>
                    </a:ext>
                  </a:extLst>
                </a:gridCol>
                <a:gridCol w="1447800">
                  <a:extLst>
                    <a:ext uri="{9D8B030D-6E8A-4147-A177-3AD203B41FA5}">
                      <a16:colId xmlns:a16="http://schemas.microsoft.com/office/drawing/2014/main" val="1494433659"/>
                    </a:ext>
                  </a:extLst>
                </a:gridCol>
                <a:gridCol w="4267200">
                  <a:extLst>
                    <a:ext uri="{9D8B030D-6E8A-4147-A177-3AD203B41FA5}">
                      <a16:colId xmlns:a16="http://schemas.microsoft.com/office/drawing/2014/main" val="3055611922"/>
                    </a:ext>
                  </a:extLst>
                </a:gridCol>
              </a:tblGrid>
              <a:tr h="1080881">
                <a:tc>
                  <a:txBody>
                    <a:bodyPr/>
                    <a:lstStyle/>
                    <a:p>
                      <a:pPr marL="0" marR="0">
                        <a:buNone/>
                      </a:pPr>
                      <a:r>
                        <a:rPr lang="en-US" sz="1900" b="0" cap="none" spc="0">
                          <a:solidFill>
                            <a:schemeClr val="bg1"/>
                          </a:solidFill>
                          <a:effectLst/>
                        </a:rPr>
                        <a:t>Score Range</a:t>
                      </a:r>
                      <a:endParaRPr lang="en-US" sz="1900" b="0" cap="none" spc="0">
                        <a:solidFill>
                          <a:schemeClr val="bg1"/>
                        </a:solidFill>
                        <a:effectLst/>
                        <a:latin typeface="Calibri" panose="020F0502020204030204" pitchFamily="34" charset="0"/>
                        <a:ea typeface="Aptos" panose="020B0004020202020204" pitchFamily="34" charset="0"/>
                      </a:endParaRPr>
                    </a:p>
                  </a:txBody>
                  <a:tcPr marL="61767" marR="61767" marT="109809" marB="0" anchor="ctr">
                    <a:lnL w="12700" cmpd="sng">
                      <a:noFill/>
                    </a:lnL>
                    <a:lnR w="12700" cmpd="sng">
                      <a:noFill/>
                    </a:lnR>
                    <a:lnT w="19050" cap="flat" cmpd="sng" algn="ctr">
                      <a:noFill/>
                      <a:prstDash val="solid"/>
                    </a:lnT>
                    <a:lnB w="38100" cmpd="sng">
                      <a:noFill/>
                    </a:lnB>
                    <a:solidFill>
                      <a:schemeClr val="accent2"/>
                    </a:solidFill>
                  </a:tcPr>
                </a:tc>
                <a:tc>
                  <a:txBody>
                    <a:bodyPr/>
                    <a:lstStyle/>
                    <a:p>
                      <a:pPr marL="0" marR="0">
                        <a:buNone/>
                      </a:pPr>
                      <a:r>
                        <a:rPr lang="en-US" sz="1900" b="0" cap="none" spc="0">
                          <a:solidFill>
                            <a:schemeClr val="bg1"/>
                          </a:solidFill>
                          <a:effectLst/>
                        </a:rPr>
                        <a:t>Risk Level</a:t>
                      </a:r>
                      <a:endParaRPr lang="en-US" sz="1900" b="0" cap="none" spc="0">
                        <a:solidFill>
                          <a:schemeClr val="bg1"/>
                        </a:solidFill>
                        <a:effectLst/>
                        <a:latin typeface="Calibri" panose="020F0502020204030204" pitchFamily="34" charset="0"/>
                        <a:ea typeface="Aptos" panose="020B0004020202020204" pitchFamily="34" charset="0"/>
                      </a:endParaRPr>
                    </a:p>
                  </a:txBody>
                  <a:tcPr marL="61767" marR="61767" marT="109809" marB="0" anchor="ctr">
                    <a:lnL w="12700" cmpd="sng">
                      <a:noFill/>
                    </a:lnL>
                    <a:lnR w="12700" cmpd="sng">
                      <a:noFill/>
                    </a:lnR>
                    <a:lnT w="19050" cap="flat" cmpd="sng" algn="ctr">
                      <a:noFill/>
                      <a:prstDash val="solid"/>
                    </a:lnT>
                    <a:lnB w="38100" cmpd="sng">
                      <a:noFill/>
                    </a:lnB>
                    <a:solidFill>
                      <a:schemeClr val="accent2"/>
                    </a:solidFill>
                  </a:tcPr>
                </a:tc>
                <a:tc>
                  <a:txBody>
                    <a:bodyPr/>
                    <a:lstStyle/>
                    <a:p>
                      <a:pPr marL="0" marR="0">
                        <a:buNone/>
                      </a:pPr>
                      <a:r>
                        <a:rPr lang="en-US" sz="1900" b="0" cap="none" spc="0">
                          <a:solidFill>
                            <a:schemeClr val="bg1"/>
                          </a:solidFill>
                          <a:effectLst/>
                        </a:rPr>
                        <a:t>Risk factors</a:t>
                      </a:r>
                      <a:endParaRPr lang="en-US" sz="1900" b="0" cap="none" spc="0">
                        <a:solidFill>
                          <a:schemeClr val="bg1"/>
                        </a:solidFill>
                        <a:effectLst/>
                        <a:latin typeface="Calibri" panose="020F0502020204030204" pitchFamily="34" charset="0"/>
                        <a:ea typeface="Aptos" panose="020B0004020202020204" pitchFamily="34" charset="0"/>
                      </a:endParaRPr>
                    </a:p>
                  </a:txBody>
                  <a:tcPr marL="61767" marR="61767" marT="109809" marB="0" anchor="ctr">
                    <a:lnL w="12700" cmpd="sng">
                      <a:noFill/>
                    </a:lnL>
                    <a:lnR w="12700" cmpd="sng">
                      <a:noFill/>
                    </a:lnR>
                    <a:lnT w="19050" cap="flat" cmpd="sng" algn="ctr">
                      <a:noFill/>
                      <a:prstDash val="solid"/>
                    </a:lnT>
                    <a:lnB w="38100" cmpd="sng">
                      <a:noFill/>
                    </a:lnB>
                    <a:solidFill>
                      <a:schemeClr val="accent2"/>
                    </a:solidFill>
                  </a:tcPr>
                </a:tc>
                <a:extLst>
                  <a:ext uri="{0D108BD9-81ED-4DB2-BD59-A6C34878D82A}">
                    <a16:rowId xmlns:a16="http://schemas.microsoft.com/office/drawing/2014/main" val="1795020822"/>
                  </a:ext>
                </a:extLst>
              </a:tr>
              <a:tr h="813348">
                <a:tc>
                  <a:txBody>
                    <a:bodyPr/>
                    <a:lstStyle/>
                    <a:p>
                      <a:pPr marL="0" marR="0">
                        <a:buNone/>
                      </a:pPr>
                      <a:r>
                        <a:rPr lang="en-US" sz="1400" b="1" cap="none" spc="0">
                          <a:solidFill>
                            <a:schemeClr val="tx1"/>
                          </a:solidFill>
                          <a:effectLst/>
                        </a:rPr>
                        <a:t>-10 to 10</a:t>
                      </a:r>
                      <a:endParaRPr lang="en-US" sz="1400" b="1" cap="none" spc="0">
                        <a:solidFill>
                          <a:schemeClr val="tx1"/>
                        </a:solidFill>
                        <a:effectLst/>
                        <a:latin typeface="Calibri" panose="020F0502020204030204" pitchFamily="34" charset="0"/>
                        <a:ea typeface="Aptos" panose="020B0004020202020204" pitchFamily="34" charset="0"/>
                      </a:endParaRPr>
                    </a:p>
                  </a:txBody>
                  <a:tcPr marL="61767" marR="61767" marT="109809" marB="0">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tc>
                  <a:txBody>
                    <a:bodyPr/>
                    <a:lstStyle/>
                    <a:p>
                      <a:pPr marL="0" marR="0">
                        <a:buNone/>
                      </a:pPr>
                      <a:r>
                        <a:rPr lang="en-US" sz="1400" b="1" cap="none" spc="0">
                          <a:solidFill>
                            <a:schemeClr val="tx1"/>
                          </a:solidFill>
                          <a:effectLst/>
                        </a:rPr>
                        <a:t>Low</a:t>
                      </a:r>
                      <a:r>
                        <a:rPr lang="en-US" sz="1400" cap="none" spc="0">
                          <a:solidFill>
                            <a:schemeClr val="tx1"/>
                          </a:solidFill>
                          <a:effectLst/>
                        </a:rPr>
                        <a:t> (~55-60% of patients)</a:t>
                      </a:r>
                      <a:endParaRPr lang="en-US" sz="1400" cap="none" spc="0">
                        <a:solidFill>
                          <a:schemeClr val="tx1"/>
                        </a:solidFill>
                        <a:effectLst/>
                        <a:latin typeface="Calibri" panose="020F0502020204030204" pitchFamily="34" charset="0"/>
                        <a:ea typeface="Aptos" panose="020B0004020202020204" pitchFamily="34" charset="0"/>
                      </a:endParaRPr>
                    </a:p>
                  </a:txBody>
                  <a:tcPr marL="61767" marR="61767" marT="109809" marB="0">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tc>
                  <a:txBody>
                    <a:bodyPr/>
                    <a:lstStyle/>
                    <a:p>
                      <a:pPr marL="0" marR="0">
                        <a:buNone/>
                      </a:pPr>
                      <a:r>
                        <a:rPr lang="en-US" sz="1400" cap="none" spc="0">
                          <a:solidFill>
                            <a:schemeClr val="tx1"/>
                          </a:solidFill>
                          <a:effectLst/>
                        </a:rPr>
                        <a:t>A1c &lt;=10 and no other risk factors (private insurance, no DKA in last 2 years, other than new onset)</a:t>
                      </a:r>
                      <a:endParaRPr lang="en-US" sz="1400" cap="none" spc="0">
                        <a:solidFill>
                          <a:schemeClr val="tx1"/>
                        </a:solidFill>
                        <a:effectLst/>
                        <a:latin typeface="Calibri" panose="020F0502020204030204" pitchFamily="34" charset="0"/>
                        <a:ea typeface="Aptos" panose="020B0004020202020204" pitchFamily="34" charset="0"/>
                      </a:endParaRPr>
                    </a:p>
                  </a:txBody>
                  <a:tcPr marL="61767" marR="61767" marT="109809" marB="0">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3310217436"/>
                  </a:ext>
                </a:extLst>
              </a:tr>
              <a:tr h="813348">
                <a:tc>
                  <a:txBody>
                    <a:bodyPr/>
                    <a:lstStyle/>
                    <a:p>
                      <a:pPr marL="0" marR="0">
                        <a:buNone/>
                      </a:pPr>
                      <a:r>
                        <a:rPr lang="en-US" sz="1400" b="1" cap="none" spc="0">
                          <a:solidFill>
                            <a:schemeClr val="tx1"/>
                          </a:solidFill>
                          <a:effectLst/>
                        </a:rPr>
                        <a:t>10.5 to 40</a:t>
                      </a:r>
                      <a:endParaRPr lang="en-US" sz="1400" b="1" cap="none" spc="0">
                        <a:solidFill>
                          <a:schemeClr val="tx1"/>
                        </a:solidFill>
                        <a:effectLst/>
                        <a:latin typeface="Calibri" panose="020F0502020204030204" pitchFamily="34" charset="0"/>
                        <a:ea typeface="Aptos" panose="020B0004020202020204" pitchFamily="34" charset="0"/>
                      </a:endParaRPr>
                    </a:p>
                  </a:txBody>
                  <a:tcPr marL="61767" marR="61767" marT="109809"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marL="0" marR="0">
                        <a:buNone/>
                      </a:pPr>
                      <a:r>
                        <a:rPr lang="en-US" sz="1400" b="1" cap="none" spc="0">
                          <a:solidFill>
                            <a:schemeClr val="tx1"/>
                          </a:solidFill>
                          <a:effectLst/>
                        </a:rPr>
                        <a:t>Medium</a:t>
                      </a:r>
                      <a:r>
                        <a:rPr lang="en-US" sz="1400" cap="none" spc="0">
                          <a:solidFill>
                            <a:schemeClr val="tx1"/>
                          </a:solidFill>
                          <a:effectLst/>
                        </a:rPr>
                        <a:t> (~33% of patients)</a:t>
                      </a:r>
                      <a:endParaRPr lang="en-US" sz="1400" cap="none" spc="0">
                        <a:solidFill>
                          <a:schemeClr val="tx1"/>
                        </a:solidFill>
                        <a:effectLst/>
                        <a:latin typeface="Calibri" panose="020F0502020204030204" pitchFamily="34" charset="0"/>
                        <a:ea typeface="Aptos" panose="020B0004020202020204" pitchFamily="34" charset="0"/>
                      </a:endParaRPr>
                    </a:p>
                  </a:txBody>
                  <a:tcPr marL="61767" marR="61767" marT="109809"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marL="0" marR="0">
                        <a:buNone/>
                      </a:pPr>
                      <a:r>
                        <a:rPr lang="en-US" sz="1400" cap="none" spc="0">
                          <a:solidFill>
                            <a:schemeClr val="tx1"/>
                          </a:solidFill>
                          <a:effectLst/>
                        </a:rPr>
                        <a:t>A1c&gt;10 and no other risk factors, or public insurance with A1c&lt;=11 or DKA in prior 2 years with A1c&lt;=9.</a:t>
                      </a:r>
                      <a:endParaRPr lang="en-US" sz="1400" cap="none" spc="0">
                        <a:solidFill>
                          <a:schemeClr val="tx1"/>
                        </a:solidFill>
                        <a:effectLst/>
                        <a:latin typeface="Calibri" panose="020F0502020204030204" pitchFamily="34" charset="0"/>
                        <a:ea typeface="Aptos" panose="020B0004020202020204" pitchFamily="34" charset="0"/>
                      </a:endParaRPr>
                    </a:p>
                  </a:txBody>
                  <a:tcPr marL="61767" marR="61767" marT="109809"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805175077"/>
                  </a:ext>
                </a:extLst>
              </a:tr>
              <a:tr h="688499">
                <a:tc>
                  <a:txBody>
                    <a:bodyPr/>
                    <a:lstStyle/>
                    <a:p>
                      <a:pPr marL="0" marR="0">
                        <a:buNone/>
                      </a:pPr>
                      <a:r>
                        <a:rPr lang="en-US" sz="1400" b="1" cap="none" spc="0">
                          <a:solidFill>
                            <a:schemeClr val="tx1"/>
                          </a:solidFill>
                          <a:effectLst/>
                        </a:rPr>
                        <a:t>40.5 to 65</a:t>
                      </a:r>
                      <a:endParaRPr lang="en-US" sz="1400" b="1" cap="none" spc="0">
                        <a:solidFill>
                          <a:schemeClr val="tx1"/>
                        </a:solidFill>
                        <a:effectLst/>
                        <a:latin typeface="Calibri" panose="020F0502020204030204" pitchFamily="34" charset="0"/>
                        <a:ea typeface="Aptos" panose="020B0004020202020204" pitchFamily="34" charset="0"/>
                      </a:endParaRPr>
                    </a:p>
                  </a:txBody>
                  <a:tcPr marL="61767" marR="61767" marT="109809"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marL="0" marR="0">
                        <a:buNone/>
                      </a:pPr>
                      <a:r>
                        <a:rPr lang="en-US" sz="1400" b="1" cap="none" spc="0">
                          <a:solidFill>
                            <a:schemeClr val="tx1"/>
                          </a:solidFill>
                          <a:effectLst/>
                        </a:rPr>
                        <a:t>High</a:t>
                      </a:r>
                      <a:r>
                        <a:rPr lang="en-US" sz="1400" cap="none" spc="0">
                          <a:solidFill>
                            <a:schemeClr val="tx1"/>
                          </a:solidFill>
                          <a:effectLst/>
                        </a:rPr>
                        <a:t> (~6-8% of patients)</a:t>
                      </a:r>
                      <a:endParaRPr lang="en-US" sz="1400" cap="none" spc="0">
                        <a:solidFill>
                          <a:schemeClr val="tx1"/>
                        </a:solidFill>
                        <a:effectLst/>
                        <a:latin typeface="Calibri" panose="020F0502020204030204" pitchFamily="34" charset="0"/>
                        <a:ea typeface="Aptos" panose="020B0004020202020204" pitchFamily="34" charset="0"/>
                      </a:endParaRPr>
                    </a:p>
                  </a:txBody>
                  <a:tcPr marL="61767" marR="61767" marT="109809"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marL="0" marR="0">
                        <a:buNone/>
                      </a:pPr>
                      <a:r>
                        <a:rPr lang="en-US" sz="1400" cap="none" spc="0">
                          <a:solidFill>
                            <a:schemeClr val="tx1"/>
                          </a:solidFill>
                          <a:effectLst/>
                        </a:rPr>
                        <a:t>Either public insurance with A1c&gt;11, or DKA in prior 2 years with A1c&gt;9 and &lt;=14.  Or, both with an A1c&lt;=9.</a:t>
                      </a:r>
                      <a:endParaRPr lang="en-US" sz="1400" cap="none" spc="0">
                        <a:solidFill>
                          <a:schemeClr val="tx1"/>
                        </a:solidFill>
                        <a:effectLst/>
                        <a:latin typeface="Calibri" panose="020F0502020204030204" pitchFamily="34" charset="0"/>
                        <a:ea typeface="Aptos" panose="020B0004020202020204" pitchFamily="34" charset="0"/>
                      </a:endParaRPr>
                    </a:p>
                  </a:txBody>
                  <a:tcPr marL="61767" marR="61767" marT="109809"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1273399813"/>
                  </a:ext>
                </a:extLst>
              </a:tr>
              <a:tr h="813348">
                <a:tc>
                  <a:txBody>
                    <a:bodyPr/>
                    <a:lstStyle/>
                    <a:p>
                      <a:pPr marL="0" marR="0">
                        <a:buNone/>
                      </a:pPr>
                      <a:r>
                        <a:rPr lang="en-US" sz="1400" b="1" cap="none" spc="0">
                          <a:solidFill>
                            <a:schemeClr val="tx1"/>
                          </a:solidFill>
                          <a:effectLst/>
                        </a:rPr>
                        <a:t>65.5 to 100</a:t>
                      </a:r>
                      <a:endParaRPr lang="en-US" sz="1400" b="1" cap="none" spc="0">
                        <a:solidFill>
                          <a:schemeClr val="tx1"/>
                        </a:solidFill>
                        <a:effectLst/>
                        <a:latin typeface="Calibri" panose="020F0502020204030204" pitchFamily="34" charset="0"/>
                        <a:ea typeface="Aptos" panose="020B0004020202020204" pitchFamily="34" charset="0"/>
                      </a:endParaRPr>
                    </a:p>
                  </a:txBody>
                  <a:tcPr marL="61767" marR="61767" marT="109809" marB="0">
                    <a:lnL w="12700" cmpd="sng">
                      <a:noFill/>
                      <a:prstDash val="solid"/>
                    </a:lnL>
                    <a:lnR w="12700" cmpd="sng">
                      <a:noFill/>
                      <a:prstDash val="solid"/>
                    </a:lnR>
                    <a:lnT w="9525" cap="flat" cmpd="sng" algn="ctr">
                      <a:solidFill>
                        <a:schemeClr val="tx1">
                          <a:lumMod val="50000"/>
                          <a:lumOff val="50000"/>
                        </a:schemeClr>
                      </a:solidFill>
                      <a:prstDash val="solid"/>
                    </a:lnT>
                    <a:lnB w="12700" cmpd="sng">
                      <a:noFill/>
                      <a:prstDash val="solid"/>
                    </a:lnB>
                    <a:solidFill>
                      <a:schemeClr val="bg1">
                        <a:lumMod val="95000"/>
                      </a:schemeClr>
                    </a:solidFill>
                  </a:tcPr>
                </a:tc>
                <a:tc>
                  <a:txBody>
                    <a:bodyPr/>
                    <a:lstStyle/>
                    <a:p>
                      <a:pPr marL="0" marR="0">
                        <a:buNone/>
                      </a:pPr>
                      <a:r>
                        <a:rPr lang="en-US" sz="1400" b="1" cap="none" spc="0">
                          <a:solidFill>
                            <a:schemeClr val="tx1"/>
                          </a:solidFill>
                          <a:effectLst/>
                        </a:rPr>
                        <a:t>Very</a:t>
                      </a:r>
                      <a:r>
                        <a:rPr lang="en-US" sz="1400" cap="none" spc="0">
                          <a:solidFill>
                            <a:schemeClr val="tx1"/>
                          </a:solidFill>
                          <a:effectLst/>
                        </a:rPr>
                        <a:t> </a:t>
                      </a:r>
                      <a:r>
                        <a:rPr lang="en-US" sz="1400" b="1" cap="none" spc="0">
                          <a:solidFill>
                            <a:schemeClr val="tx1"/>
                          </a:solidFill>
                          <a:effectLst/>
                        </a:rPr>
                        <a:t>high</a:t>
                      </a:r>
                      <a:r>
                        <a:rPr lang="en-US" sz="1400" cap="none" spc="0">
                          <a:solidFill>
                            <a:schemeClr val="tx1"/>
                          </a:solidFill>
                          <a:effectLst/>
                        </a:rPr>
                        <a:t> (~2-4% of patients)</a:t>
                      </a:r>
                      <a:endParaRPr lang="en-US" sz="1400" cap="none" spc="0">
                        <a:solidFill>
                          <a:schemeClr val="tx1"/>
                        </a:solidFill>
                        <a:effectLst/>
                        <a:latin typeface="Calibri" panose="020F0502020204030204" pitchFamily="34" charset="0"/>
                        <a:ea typeface="Aptos" panose="020B0004020202020204" pitchFamily="34" charset="0"/>
                      </a:endParaRPr>
                    </a:p>
                  </a:txBody>
                  <a:tcPr marL="61767" marR="61767" marT="109809" marB="0">
                    <a:lnL w="12700" cmpd="sng">
                      <a:noFill/>
                      <a:prstDash val="solid"/>
                    </a:lnL>
                    <a:lnR w="12700" cmpd="sng">
                      <a:noFill/>
                      <a:prstDash val="solid"/>
                    </a:lnR>
                    <a:lnT w="9525" cap="flat" cmpd="sng" algn="ctr">
                      <a:solidFill>
                        <a:schemeClr val="tx1">
                          <a:lumMod val="50000"/>
                          <a:lumOff val="50000"/>
                        </a:schemeClr>
                      </a:solidFill>
                      <a:prstDash val="solid"/>
                    </a:lnT>
                    <a:lnB w="12700" cmpd="sng">
                      <a:noFill/>
                      <a:prstDash val="solid"/>
                    </a:lnB>
                    <a:solidFill>
                      <a:schemeClr val="bg1">
                        <a:lumMod val="95000"/>
                      </a:schemeClr>
                    </a:solidFill>
                  </a:tcPr>
                </a:tc>
                <a:tc>
                  <a:txBody>
                    <a:bodyPr/>
                    <a:lstStyle/>
                    <a:p>
                      <a:pPr marL="0" marR="0">
                        <a:buNone/>
                      </a:pPr>
                      <a:r>
                        <a:rPr lang="en-US" sz="1400" cap="none" spc="0">
                          <a:solidFill>
                            <a:schemeClr val="tx1"/>
                          </a:solidFill>
                          <a:effectLst/>
                        </a:rPr>
                        <a:t>DKA in prior 2 year and HbA1c&gt;14,  or prior DKA and public insurance and A1c&gt;9</a:t>
                      </a:r>
                      <a:endParaRPr lang="en-US" sz="1400" cap="none" spc="0">
                        <a:solidFill>
                          <a:schemeClr val="tx1"/>
                        </a:solidFill>
                        <a:effectLst/>
                        <a:latin typeface="Calibri" panose="020F0502020204030204" pitchFamily="34" charset="0"/>
                        <a:ea typeface="Aptos" panose="020B0004020202020204" pitchFamily="34" charset="0"/>
                      </a:endParaRPr>
                    </a:p>
                  </a:txBody>
                  <a:tcPr marL="61767" marR="61767" marT="109809" marB="0">
                    <a:lnL w="12700" cmpd="sng">
                      <a:noFill/>
                      <a:prstDash val="solid"/>
                    </a:lnL>
                    <a:lnR w="12700" cmpd="sng">
                      <a:noFill/>
                      <a:prstDash val="solid"/>
                    </a:lnR>
                    <a:lnT w="9525" cap="flat" cmpd="sng" algn="ctr">
                      <a:solidFill>
                        <a:schemeClr val="tx1">
                          <a:lumMod val="50000"/>
                          <a:lumOff val="50000"/>
                        </a:schemeClr>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2864824944"/>
                  </a:ext>
                </a:extLst>
              </a:tr>
            </a:tbl>
          </a:graphicData>
        </a:graphic>
      </p:graphicFrame>
      <p:graphicFrame>
        <p:nvGraphicFramePr>
          <p:cNvPr id="3" name="Chart 2">
            <a:extLst>
              <a:ext uri="{FF2B5EF4-FFF2-40B4-BE49-F238E27FC236}">
                <a16:creationId xmlns:a16="http://schemas.microsoft.com/office/drawing/2014/main" id="{E5039A39-5EDE-89C1-FFC8-8591A14CE1F5}"/>
              </a:ext>
            </a:extLst>
          </p:cNvPr>
          <p:cNvGraphicFramePr>
            <a:graphicFrameLocks/>
          </p:cNvGraphicFramePr>
          <p:nvPr/>
        </p:nvGraphicFramePr>
        <p:xfrm>
          <a:off x="7620002" y="2616298"/>
          <a:ext cx="4190999" cy="2641797"/>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Straight Connector 5">
            <a:extLst>
              <a:ext uri="{FF2B5EF4-FFF2-40B4-BE49-F238E27FC236}">
                <a16:creationId xmlns:a16="http://schemas.microsoft.com/office/drawing/2014/main" id="{176C8AC3-4E67-1C93-82FC-0F9923DF5652}"/>
              </a:ext>
            </a:extLst>
          </p:cNvPr>
          <p:cNvCxnSpPr/>
          <p:nvPr/>
        </p:nvCxnSpPr>
        <p:spPr bwMode="auto">
          <a:xfrm>
            <a:off x="9144000" y="3048000"/>
            <a:ext cx="4572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0772217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E0DC0-B679-C078-2A1B-BCE7D0699676}"/>
              </a:ext>
            </a:extLst>
          </p:cNvPr>
          <p:cNvSpPr>
            <a:spLocks noGrp="1"/>
          </p:cNvSpPr>
          <p:nvPr>
            <p:ph type="title"/>
          </p:nvPr>
        </p:nvSpPr>
        <p:spPr>
          <a:xfrm>
            <a:off x="2333625" y="390525"/>
            <a:ext cx="7772400" cy="1143000"/>
          </a:xfrm>
        </p:spPr>
        <p:txBody>
          <a:bodyPr wrap="square" anchor="t">
            <a:normAutofit/>
          </a:bodyPr>
          <a:lstStyle/>
          <a:p>
            <a:r>
              <a:rPr lang="en-US"/>
              <a:t>Validation</a:t>
            </a:r>
          </a:p>
        </p:txBody>
      </p:sp>
      <p:sp>
        <p:nvSpPr>
          <p:cNvPr id="11" name="Slide Number Placeholder 4">
            <a:extLst>
              <a:ext uri="{FF2B5EF4-FFF2-40B4-BE49-F238E27FC236}">
                <a16:creationId xmlns:a16="http://schemas.microsoft.com/office/drawing/2014/main" id="{244E59EB-8C53-7454-58D0-6DEA498718C6}"/>
              </a:ext>
            </a:extLst>
          </p:cNvPr>
          <p:cNvSpPr>
            <a:spLocks noGrp="1"/>
          </p:cNvSpPr>
          <p:nvPr>
            <p:ph type="sldNum" sz="quarter" idx="12"/>
          </p:nvPr>
        </p:nvSpPr>
        <p:spPr>
          <a:xfrm>
            <a:off x="7696200" y="6324600"/>
            <a:ext cx="1066800" cy="304800"/>
          </a:xfrm>
        </p:spPr>
        <p:txBody>
          <a:bodyPr/>
          <a:lstStyle/>
          <a:p>
            <a:pPr>
              <a:spcAft>
                <a:spcPts val="600"/>
              </a:spcAft>
            </a:pPr>
            <a:fld id="{3B63D7D8-E879-544F-8DBF-BB14C7DBD139}" type="slidenum">
              <a:rPr lang="en-US" altLang="en-US"/>
              <a:pPr>
                <a:spcAft>
                  <a:spcPts val="600"/>
                </a:spcAft>
              </a:pPr>
              <a:t>19</a:t>
            </a:fld>
            <a:endParaRPr lang="en-US" altLang="en-US"/>
          </a:p>
        </p:txBody>
      </p:sp>
      <p:graphicFrame>
        <p:nvGraphicFramePr>
          <p:cNvPr id="5" name="Content Placeholder 2">
            <a:extLst>
              <a:ext uri="{FF2B5EF4-FFF2-40B4-BE49-F238E27FC236}">
                <a16:creationId xmlns:a16="http://schemas.microsoft.com/office/drawing/2014/main" id="{C8B584FA-4699-EBA2-7191-E27ECCD3DE58}"/>
              </a:ext>
            </a:extLst>
          </p:cNvPr>
          <p:cNvGraphicFramePr>
            <a:graphicFrameLocks noGrp="1"/>
          </p:cNvGraphicFramePr>
          <p:nvPr>
            <p:ph idx="1"/>
          </p:nvPr>
        </p:nvGraphicFramePr>
        <p:xfrm>
          <a:off x="2333625" y="1981200"/>
          <a:ext cx="77724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68874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2261E0-EC0D-EC58-1182-234CBEAF501B}"/>
              </a:ext>
            </a:extLst>
          </p:cNvPr>
          <p:cNvSpPr>
            <a:spLocks noGrp="1"/>
          </p:cNvSpPr>
          <p:nvPr>
            <p:ph type="ctrTitle"/>
          </p:nvPr>
        </p:nvSpPr>
        <p:spPr/>
        <p:txBody>
          <a:bodyPr/>
          <a:lstStyle/>
          <a:p>
            <a:pPr algn="ctr"/>
            <a:r>
              <a:rPr lang="en-US" dirty="0"/>
              <a:t>Improving Follow-up for Newly Diagnosed T2DM Patients</a:t>
            </a:r>
          </a:p>
        </p:txBody>
      </p:sp>
      <p:sp>
        <p:nvSpPr>
          <p:cNvPr id="6" name="Subtitle 5">
            <a:extLst>
              <a:ext uri="{FF2B5EF4-FFF2-40B4-BE49-F238E27FC236}">
                <a16:creationId xmlns:a16="http://schemas.microsoft.com/office/drawing/2014/main" id="{4D962CEA-C13D-E138-2F79-8A9AC20B3683}"/>
              </a:ext>
            </a:extLst>
          </p:cNvPr>
          <p:cNvSpPr>
            <a:spLocks noGrp="1"/>
          </p:cNvSpPr>
          <p:nvPr>
            <p:ph type="subTitle" idx="1"/>
          </p:nvPr>
        </p:nvSpPr>
        <p:spPr/>
        <p:txBody>
          <a:bodyPr/>
          <a:lstStyle/>
          <a:p>
            <a:r>
              <a:rPr lang="en-US" dirty="0"/>
              <a:t>Casey Rust, RD, CDCES</a:t>
            </a:r>
          </a:p>
          <a:p>
            <a:r>
              <a:rPr lang="en-US" dirty="0"/>
              <a:t>Kristina Cossen, MD</a:t>
            </a:r>
          </a:p>
          <a:p>
            <a:r>
              <a:rPr lang="en-US" dirty="0"/>
              <a:t>Alison Higgins, RD, CDCES</a:t>
            </a:r>
          </a:p>
        </p:txBody>
      </p:sp>
      <p:sp>
        <p:nvSpPr>
          <p:cNvPr id="4" name="Slide Number Placeholder 3">
            <a:extLst>
              <a:ext uri="{FF2B5EF4-FFF2-40B4-BE49-F238E27FC236}">
                <a16:creationId xmlns:a16="http://schemas.microsoft.com/office/drawing/2014/main" id="{7C00B306-80FD-CE27-46E8-95A05F8497C9}"/>
              </a:ext>
            </a:extLst>
          </p:cNvPr>
          <p:cNvSpPr>
            <a:spLocks noGrp="1"/>
          </p:cNvSpPr>
          <p:nvPr>
            <p:ph type="sldNum" sz="quarter" idx="4294967295"/>
          </p:nvPr>
        </p:nvSpPr>
        <p:spPr>
          <a:xfrm>
            <a:off x="9906000" y="6383338"/>
            <a:ext cx="762000" cy="246062"/>
          </a:xfrm>
        </p:spPr>
        <p:txBody>
          <a:bodyPr/>
          <a:lstStyle/>
          <a:p>
            <a:fld id="{B6761BED-127F-4714-AE70-548270172845}" type="slidenum">
              <a:rPr lang="en-US" smtClean="0">
                <a:solidFill>
                  <a:schemeClr val="bg1">
                    <a:lumMod val="65000"/>
                  </a:schemeClr>
                </a:solidFill>
              </a:rPr>
              <a:pPr/>
              <a:t>2</a:t>
            </a:fld>
            <a:endParaRPr lang="en-US" dirty="0">
              <a:solidFill>
                <a:schemeClr val="bg1">
                  <a:lumMod val="65000"/>
                </a:schemeClr>
              </a:solidFill>
            </a:endParaRPr>
          </a:p>
        </p:txBody>
      </p:sp>
    </p:spTree>
    <p:extLst>
      <p:ext uri="{BB962C8B-B14F-4D97-AF65-F5344CB8AC3E}">
        <p14:creationId xmlns:p14="http://schemas.microsoft.com/office/powerpoint/2010/main" val="608474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7E431-A5F9-1A8D-3C15-F5DA53DF825E}"/>
              </a:ext>
            </a:extLst>
          </p:cNvPr>
          <p:cNvSpPr>
            <a:spLocks noGrp="1"/>
          </p:cNvSpPr>
          <p:nvPr>
            <p:ph type="title"/>
          </p:nvPr>
        </p:nvSpPr>
        <p:spPr/>
        <p:txBody>
          <a:bodyPr/>
          <a:lstStyle/>
          <a:p>
            <a:r>
              <a:rPr lang="en-US"/>
              <a:t>Epic Build </a:t>
            </a:r>
          </a:p>
        </p:txBody>
      </p:sp>
      <p:sp>
        <p:nvSpPr>
          <p:cNvPr id="3" name="Content Placeholder 2">
            <a:extLst>
              <a:ext uri="{FF2B5EF4-FFF2-40B4-BE49-F238E27FC236}">
                <a16:creationId xmlns:a16="http://schemas.microsoft.com/office/drawing/2014/main" id="{0DFFFA53-EFC5-7AA5-0DBC-34967708BB0D}"/>
              </a:ext>
            </a:extLst>
          </p:cNvPr>
          <p:cNvSpPr>
            <a:spLocks noGrp="1"/>
          </p:cNvSpPr>
          <p:nvPr>
            <p:ph idx="1"/>
          </p:nvPr>
        </p:nvSpPr>
        <p:spPr>
          <a:xfrm>
            <a:off x="6400801" y="1871662"/>
            <a:ext cx="3762375" cy="4114800"/>
          </a:xfrm>
        </p:spPr>
        <p:txBody>
          <a:bodyPr/>
          <a:lstStyle/>
          <a:p>
            <a:pPr marL="0" indent="0">
              <a:buNone/>
            </a:pPr>
            <a:r>
              <a:rPr lang="en-US" sz="1800" b="1">
                <a:ea typeface="ＭＳ Ｐゴシック"/>
              </a:rPr>
              <a:t>A few challenges:</a:t>
            </a:r>
          </a:p>
          <a:p>
            <a:r>
              <a:rPr lang="en-US" sz="1800">
                <a:ea typeface="ＭＳ Ｐゴシック"/>
              </a:rPr>
              <a:t>Not all diabetes patients were initially assigned a risk score</a:t>
            </a:r>
          </a:p>
          <a:p>
            <a:r>
              <a:rPr lang="en-US" sz="1800">
                <a:ea typeface="ＭＳ Ｐゴシック"/>
              </a:rPr>
              <a:t>Difficulty assigning public/no insurance category accurately</a:t>
            </a:r>
          </a:p>
          <a:p>
            <a:r>
              <a:rPr lang="en-US" sz="1800">
                <a:ea typeface="ＭＳ Ｐゴシック"/>
              </a:rPr>
              <a:t>New onset DKA admissions needed to be excluded</a:t>
            </a:r>
          </a:p>
          <a:p>
            <a:r>
              <a:rPr lang="en-US" sz="1800">
                <a:ea typeface="ＭＳ Ｐゴシック"/>
              </a:rPr>
              <a:t>Outside hospital DKAs needed to be included</a:t>
            </a:r>
          </a:p>
        </p:txBody>
      </p:sp>
      <p:sp>
        <p:nvSpPr>
          <p:cNvPr id="5" name="Slide Number Placeholder 4">
            <a:extLst>
              <a:ext uri="{FF2B5EF4-FFF2-40B4-BE49-F238E27FC236}">
                <a16:creationId xmlns:a16="http://schemas.microsoft.com/office/drawing/2014/main" id="{F8A2747E-3904-C9E8-95B9-C5358E06C3BA}"/>
              </a:ext>
            </a:extLst>
          </p:cNvPr>
          <p:cNvSpPr>
            <a:spLocks noGrp="1"/>
          </p:cNvSpPr>
          <p:nvPr>
            <p:ph type="sldNum" sz="quarter" idx="12"/>
          </p:nvPr>
        </p:nvSpPr>
        <p:spPr/>
        <p:txBody>
          <a:bodyPr/>
          <a:lstStyle/>
          <a:p>
            <a:fld id="{3B63D7D8-E879-544F-8DBF-BB14C7DBD139}" type="slidenum">
              <a:rPr lang="en-US" altLang="en-US" smtClean="0"/>
              <a:pPr/>
              <a:t>20</a:t>
            </a:fld>
            <a:endParaRPr lang="en-US" altLang="en-US"/>
          </a:p>
        </p:txBody>
      </p:sp>
      <p:sp>
        <p:nvSpPr>
          <p:cNvPr id="6" name="Content Placeholder 2">
            <a:extLst>
              <a:ext uri="{FF2B5EF4-FFF2-40B4-BE49-F238E27FC236}">
                <a16:creationId xmlns:a16="http://schemas.microsoft.com/office/drawing/2014/main" id="{7F58F045-BD8D-7B37-18B1-09D4935541B8}"/>
              </a:ext>
            </a:extLst>
          </p:cNvPr>
          <p:cNvSpPr txBox="1">
            <a:spLocks/>
          </p:cNvSpPr>
          <p:nvPr/>
        </p:nvSpPr>
        <p:spPr bwMode="black">
          <a:xfrm>
            <a:off x="2333626" y="1981201"/>
            <a:ext cx="3762375" cy="425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rgbClr val="254B8E"/>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Char char="–"/>
              <a:defRPr sz="2800">
                <a:solidFill>
                  <a:srgbClr val="254B8E"/>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rgbClr val="254B8E"/>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rgbClr val="254B8E"/>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rgbClr val="254B8E"/>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rgbClr val="254B8E"/>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rgbClr val="254B8E"/>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rgbClr val="254B8E"/>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rgbClr val="254B8E"/>
                </a:solidFill>
                <a:latin typeface="+mn-lt"/>
                <a:ea typeface="ＭＳ Ｐゴシック" pitchFamily="-109" charset="-128"/>
              </a:defRPr>
            </a:lvl9pPr>
          </a:lstStyle>
          <a:p>
            <a:pPr marL="0" indent="0">
              <a:buFontTx/>
              <a:buNone/>
            </a:pPr>
            <a:r>
              <a:rPr lang="en-US" sz="1800" b="1" kern="0" dirty="0">
                <a:ea typeface="ＭＳ Ｐゴシック"/>
              </a:rPr>
              <a:t>Process</a:t>
            </a:r>
          </a:p>
          <a:p>
            <a:r>
              <a:rPr lang="en-US" sz="1800" kern="0" dirty="0">
                <a:ea typeface="ＭＳ Ｐゴシック"/>
              </a:rPr>
              <a:t>4/23/2025 Approved by Epic design team</a:t>
            </a:r>
          </a:p>
          <a:p>
            <a:r>
              <a:rPr lang="en-US" sz="1800" kern="0" dirty="0">
                <a:ea typeface="ＭＳ Ｐゴシック"/>
              </a:rPr>
              <a:t>4/17 Texas Children’s shared turbocharger package to ease build</a:t>
            </a:r>
            <a:endParaRPr lang="en-US" sz="3200" dirty="0"/>
          </a:p>
          <a:p>
            <a:r>
              <a:rPr lang="en-US" sz="1800" kern="0" dirty="0">
                <a:ea typeface="ＭＳ Ｐゴシック"/>
              </a:rPr>
              <a:t>5/7 1st iteration </a:t>
            </a:r>
          </a:p>
          <a:p>
            <a:r>
              <a:rPr lang="en-US" sz="1800" kern="0" dirty="0">
                <a:ea typeface="ＭＳ Ｐゴシック"/>
              </a:rPr>
              <a:t>6/4 2</a:t>
            </a:r>
            <a:r>
              <a:rPr lang="en-US" sz="1800" kern="0" baseline="30000" dirty="0">
                <a:ea typeface="ＭＳ Ｐゴシック"/>
              </a:rPr>
              <a:t>nd</a:t>
            </a:r>
            <a:r>
              <a:rPr lang="en-US" sz="1800" kern="0" dirty="0">
                <a:ea typeface="ＭＳ Ｐゴシック"/>
              </a:rPr>
              <a:t> iteration</a:t>
            </a:r>
          </a:p>
          <a:p>
            <a:r>
              <a:rPr lang="en-US" sz="1800" kern="0" dirty="0">
                <a:ea typeface="ＭＳ Ｐゴシック"/>
              </a:rPr>
              <a:t>6/18 3</a:t>
            </a:r>
            <a:r>
              <a:rPr lang="en-US" sz="1800" kern="0" baseline="30000" dirty="0">
                <a:ea typeface="ＭＳ Ｐゴシック"/>
              </a:rPr>
              <a:t>rd</a:t>
            </a:r>
            <a:r>
              <a:rPr lang="en-US" sz="1800" kern="0" dirty="0">
                <a:ea typeface="ＭＳ Ｐゴシック"/>
              </a:rPr>
              <a:t> iteration</a:t>
            </a:r>
          </a:p>
          <a:p>
            <a:r>
              <a:rPr lang="en-US" sz="1800" kern="0" dirty="0">
                <a:ea typeface="ＭＳ Ｐゴシック"/>
              </a:rPr>
              <a:t>7/2 4</a:t>
            </a:r>
            <a:r>
              <a:rPr lang="en-US" sz="1800" kern="0" baseline="30000" dirty="0">
                <a:ea typeface="ＭＳ Ｐゴシック"/>
              </a:rPr>
              <a:t>th</a:t>
            </a:r>
            <a:r>
              <a:rPr lang="en-US" sz="1800" kern="0" dirty="0">
                <a:ea typeface="ＭＳ Ｐゴシック"/>
              </a:rPr>
              <a:t> iteration</a:t>
            </a:r>
          </a:p>
          <a:p>
            <a:r>
              <a:rPr lang="en-US" sz="1800" kern="0" dirty="0">
                <a:ea typeface="ＭＳ Ｐゴシック"/>
              </a:rPr>
              <a:t>7/18 5</a:t>
            </a:r>
            <a:r>
              <a:rPr lang="en-US" sz="1800" kern="0" baseline="30000" dirty="0">
                <a:ea typeface="ＭＳ Ｐゴシック"/>
              </a:rPr>
              <a:t>th</a:t>
            </a:r>
            <a:r>
              <a:rPr lang="en-US" sz="1800" kern="0" dirty="0">
                <a:ea typeface="ＭＳ Ｐゴシック"/>
              </a:rPr>
              <a:t> iteration</a:t>
            </a:r>
          </a:p>
          <a:p>
            <a:r>
              <a:rPr lang="en-US" sz="1800" kern="0" dirty="0">
                <a:ea typeface="ＭＳ Ｐゴシック"/>
              </a:rPr>
              <a:t>9/2 Available in production</a:t>
            </a:r>
          </a:p>
          <a:p>
            <a:r>
              <a:rPr lang="en-US" sz="1800" kern="0" dirty="0">
                <a:ea typeface="ＭＳ Ｐゴシック"/>
              </a:rPr>
              <a:t>10/14 High risk banners added</a:t>
            </a:r>
            <a:endParaRPr lang="en-US" sz="1800" kern="0" dirty="0"/>
          </a:p>
          <a:p>
            <a:endParaRPr lang="en-US" sz="1800" kern="0"/>
          </a:p>
          <a:p>
            <a:endParaRPr lang="en-US" sz="1800" kern="0"/>
          </a:p>
        </p:txBody>
      </p:sp>
    </p:spTree>
    <p:extLst>
      <p:ext uri="{BB962C8B-B14F-4D97-AF65-F5344CB8AC3E}">
        <p14:creationId xmlns:p14="http://schemas.microsoft.com/office/powerpoint/2010/main" val="32890528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E25BC-D568-D9F1-3DC8-7ED8405D0EC6}"/>
            </a:ext>
          </a:extLst>
        </p:cNvPr>
        <p:cNvGrpSpPr/>
        <p:nvPr/>
      </p:nvGrpSpPr>
      <p:grpSpPr>
        <a:xfrm>
          <a:off x="0" y="0"/>
          <a:ext cx="0" cy="0"/>
          <a:chOff x="0" y="0"/>
          <a:chExt cx="0" cy="0"/>
        </a:xfrm>
      </p:grpSpPr>
      <p:pic>
        <p:nvPicPr>
          <p:cNvPr id="12" name="Picture 11" descr="A screenshot of a phone&#10;&#10;AI-generated content may be incorrect.">
            <a:extLst>
              <a:ext uri="{FF2B5EF4-FFF2-40B4-BE49-F238E27FC236}">
                <a16:creationId xmlns:a16="http://schemas.microsoft.com/office/drawing/2014/main" id="{B46F8BEB-19BA-38D6-7A57-BB2FF4E2721E}"/>
              </a:ext>
            </a:extLst>
          </p:cNvPr>
          <p:cNvPicPr>
            <a:picLocks noChangeAspect="1"/>
          </p:cNvPicPr>
          <p:nvPr/>
        </p:nvPicPr>
        <p:blipFill>
          <a:blip r:embed="rId2"/>
          <a:srcRect r="1124" b="536"/>
          <a:stretch>
            <a:fillRect/>
          </a:stretch>
        </p:blipFill>
        <p:spPr>
          <a:xfrm>
            <a:off x="3556592" y="3404831"/>
            <a:ext cx="1007291" cy="1111484"/>
          </a:xfrm>
          <a:prstGeom prst="rect">
            <a:avLst/>
          </a:prstGeom>
        </p:spPr>
      </p:pic>
      <p:pic>
        <p:nvPicPr>
          <p:cNvPr id="5" name="Picture 4" descr="A screenshot of a computer&#10;&#10;AI-generated content may be incorrect.">
            <a:extLst>
              <a:ext uri="{FF2B5EF4-FFF2-40B4-BE49-F238E27FC236}">
                <a16:creationId xmlns:a16="http://schemas.microsoft.com/office/drawing/2014/main" id="{EFA8E2A5-B201-C9A9-DDDD-43559C61E38B}"/>
              </a:ext>
            </a:extLst>
          </p:cNvPr>
          <p:cNvPicPr>
            <a:picLocks noChangeAspect="1"/>
          </p:cNvPicPr>
          <p:nvPr/>
        </p:nvPicPr>
        <p:blipFill>
          <a:blip r:embed="rId3"/>
          <a:stretch>
            <a:fillRect/>
          </a:stretch>
        </p:blipFill>
        <p:spPr>
          <a:xfrm>
            <a:off x="4561909" y="3388081"/>
            <a:ext cx="1680667" cy="1122957"/>
          </a:xfrm>
          <a:prstGeom prst="rect">
            <a:avLst/>
          </a:prstGeom>
        </p:spPr>
      </p:pic>
      <p:sp>
        <p:nvSpPr>
          <p:cNvPr id="2" name="Title 1">
            <a:extLst>
              <a:ext uri="{FF2B5EF4-FFF2-40B4-BE49-F238E27FC236}">
                <a16:creationId xmlns:a16="http://schemas.microsoft.com/office/drawing/2014/main" id="{A1106B88-7A9A-6E88-6C47-B0BD2B133FA0}"/>
              </a:ext>
            </a:extLst>
          </p:cNvPr>
          <p:cNvSpPr>
            <a:spLocks noGrp="1"/>
          </p:cNvSpPr>
          <p:nvPr>
            <p:ph type="title"/>
          </p:nvPr>
        </p:nvSpPr>
        <p:spPr>
          <a:xfrm>
            <a:off x="2333625" y="390525"/>
            <a:ext cx="7772400" cy="1143000"/>
          </a:xfrm>
        </p:spPr>
        <p:txBody>
          <a:bodyPr wrap="square" anchor="t">
            <a:normAutofit/>
          </a:bodyPr>
          <a:lstStyle/>
          <a:p>
            <a:pPr>
              <a:lnSpc>
                <a:spcPct val="90000"/>
              </a:lnSpc>
            </a:pPr>
            <a:r>
              <a:rPr lang="en-US"/>
              <a:t>Available in Epic Hyperspace as of 9/2/2025	</a:t>
            </a:r>
          </a:p>
        </p:txBody>
      </p:sp>
      <p:sp>
        <p:nvSpPr>
          <p:cNvPr id="3" name="Content Placeholder 2">
            <a:extLst>
              <a:ext uri="{FF2B5EF4-FFF2-40B4-BE49-F238E27FC236}">
                <a16:creationId xmlns:a16="http://schemas.microsoft.com/office/drawing/2014/main" id="{B3D759B2-18B2-A6C8-521B-7EA0D5F1C8FA}"/>
              </a:ext>
            </a:extLst>
          </p:cNvPr>
          <p:cNvSpPr>
            <a:spLocks noGrp="1"/>
          </p:cNvSpPr>
          <p:nvPr>
            <p:ph sz="half" idx="1"/>
          </p:nvPr>
        </p:nvSpPr>
        <p:spPr>
          <a:xfrm>
            <a:off x="1616297" y="1626521"/>
            <a:ext cx="5146791" cy="4046562"/>
          </a:xfrm>
        </p:spPr>
        <p:txBody>
          <a:bodyPr wrap="square" anchor="t">
            <a:normAutofit/>
          </a:bodyPr>
          <a:lstStyle/>
          <a:p>
            <a:pPr>
              <a:lnSpc>
                <a:spcPct val="90000"/>
              </a:lnSpc>
            </a:pPr>
            <a:r>
              <a:rPr lang="en-US" sz="1800" b="1">
                <a:ea typeface="ＭＳ Ｐゴシック"/>
              </a:rPr>
              <a:t>DKA risk score column can be added to:</a:t>
            </a:r>
            <a:endParaRPr lang="en-US" sz="1800" b="1"/>
          </a:p>
          <a:p>
            <a:pPr marL="457200" lvl="1" indent="0">
              <a:lnSpc>
                <a:spcPct val="90000"/>
              </a:lnSpc>
              <a:buNone/>
            </a:pPr>
            <a:endParaRPr lang="en-US" sz="1800">
              <a:ea typeface="ＭＳ Ｐゴシック"/>
            </a:endParaRPr>
          </a:p>
          <a:p>
            <a:pPr marL="457200" lvl="1" indent="0">
              <a:lnSpc>
                <a:spcPct val="90000"/>
              </a:lnSpc>
              <a:buNone/>
            </a:pPr>
            <a:r>
              <a:rPr lang="en-US" sz="1800" b="1">
                <a:ea typeface="ＭＳ Ｐゴシック"/>
              </a:rPr>
              <a:t>Patient lists:</a:t>
            </a:r>
            <a:endParaRPr lang="en-US" sz="1800" b="1">
              <a:ea typeface="ＭＳ Ｐゴシック"/>
              <a:cs typeface="Arial"/>
            </a:endParaRPr>
          </a:p>
          <a:p>
            <a:pPr lvl="1">
              <a:lnSpc>
                <a:spcPct val="90000"/>
              </a:lnSpc>
            </a:pPr>
            <a:endParaRPr lang="en-US" sz="1800" b="1">
              <a:ea typeface="ＭＳ Ｐゴシック"/>
              <a:cs typeface="Arial"/>
            </a:endParaRPr>
          </a:p>
          <a:p>
            <a:pPr lvl="1">
              <a:lnSpc>
                <a:spcPct val="90000"/>
              </a:lnSpc>
            </a:pPr>
            <a:endParaRPr lang="en-US" sz="1800" b="1">
              <a:ea typeface="ＭＳ Ｐゴシック"/>
              <a:cs typeface="Arial"/>
            </a:endParaRPr>
          </a:p>
          <a:p>
            <a:pPr lvl="1">
              <a:lnSpc>
                <a:spcPct val="90000"/>
              </a:lnSpc>
            </a:pPr>
            <a:endParaRPr lang="en-US" sz="1800" b="1">
              <a:ea typeface="ＭＳ Ｐゴシック"/>
              <a:cs typeface="Arial"/>
            </a:endParaRPr>
          </a:p>
          <a:p>
            <a:pPr marL="457200" lvl="1" indent="0">
              <a:lnSpc>
                <a:spcPct val="90000"/>
              </a:lnSpc>
              <a:buNone/>
            </a:pPr>
            <a:r>
              <a:rPr lang="en-US" sz="1800" b="1">
                <a:ea typeface="ＭＳ Ｐゴシック"/>
              </a:rPr>
              <a:t>Schedules:</a:t>
            </a:r>
            <a:endParaRPr lang="en-US" sz="1800" b="1">
              <a:cs typeface="Arial"/>
            </a:endParaRPr>
          </a:p>
          <a:p>
            <a:pPr marL="457200" lvl="1" indent="0">
              <a:lnSpc>
                <a:spcPct val="90000"/>
              </a:lnSpc>
              <a:buNone/>
            </a:pPr>
            <a:endParaRPr lang="en-US" sz="1800" b="1">
              <a:cs typeface="Arial"/>
            </a:endParaRPr>
          </a:p>
          <a:p>
            <a:pPr marL="457200" lvl="1" indent="0">
              <a:lnSpc>
                <a:spcPct val="90000"/>
              </a:lnSpc>
              <a:buNone/>
            </a:pPr>
            <a:endParaRPr lang="en-US" sz="1800" b="1">
              <a:cs typeface="Arial"/>
            </a:endParaRPr>
          </a:p>
          <a:p>
            <a:pPr marL="457200" lvl="1" indent="0">
              <a:lnSpc>
                <a:spcPct val="90000"/>
              </a:lnSpc>
              <a:buNone/>
            </a:pPr>
            <a:endParaRPr lang="en-US" sz="1800" b="1">
              <a:cs typeface="Arial"/>
            </a:endParaRPr>
          </a:p>
          <a:p>
            <a:pPr marL="457200" lvl="1" indent="0">
              <a:lnSpc>
                <a:spcPct val="90000"/>
              </a:lnSpc>
              <a:buNone/>
            </a:pPr>
            <a:endParaRPr lang="en-US" sz="1800" b="1">
              <a:cs typeface="Arial"/>
            </a:endParaRPr>
          </a:p>
          <a:p>
            <a:pPr marL="457200" lvl="1" indent="0">
              <a:lnSpc>
                <a:spcPct val="90000"/>
              </a:lnSpc>
              <a:buNone/>
            </a:pPr>
            <a:r>
              <a:rPr lang="en-US" sz="1800" b="1">
                <a:ea typeface="ＭＳ Ｐゴシック"/>
                <a:cs typeface="Arial"/>
              </a:rPr>
              <a:t>Reports:</a:t>
            </a:r>
            <a:endParaRPr lang="en-US" sz="1800" b="1">
              <a:cs typeface="Arial"/>
            </a:endParaRPr>
          </a:p>
        </p:txBody>
      </p:sp>
      <p:sp>
        <p:nvSpPr>
          <p:cNvPr id="19" name="Slide Number Placeholder 5">
            <a:extLst>
              <a:ext uri="{FF2B5EF4-FFF2-40B4-BE49-F238E27FC236}">
                <a16:creationId xmlns:a16="http://schemas.microsoft.com/office/drawing/2014/main" id="{B9AB0708-3D7A-DA17-96B5-CF61F0379A81}"/>
              </a:ext>
            </a:extLst>
          </p:cNvPr>
          <p:cNvSpPr>
            <a:spLocks noGrp="1"/>
          </p:cNvSpPr>
          <p:nvPr>
            <p:ph type="sldNum" sz="quarter" idx="12"/>
          </p:nvPr>
        </p:nvSpPr>
        <p:spPr>
          <a:xfrm>
            <a:off x="7696200" y="6324600"/>
            <a:ext cx="1066800" cy="304800"/>
          </a:xfrm>
        </p:spPr>
        <p:txBody>
          <a:bodyPr/>
          <a:lstStyle/>
          <a:p>
            <a:pPr>
              <a:spcAft>
                <a:spcPts val="600"/>
              </a:spcAft>
            </a:pPr>
            <a:fld id="{3FC1B490-7791-7146-A8B8-E92C5D6B31AF}" type="slidenum">
              <a:rPr lang="en-US" altLang="en-US"/>
              <a:pPr>
                <a:spcAft>
                  <a:spcPts val="600"/>
                </a:spcAft>
              </a:pPr>
              <a:t>21</a:t>
            </a:fld>
            <a:endParaRPr lang="en-US" altLang="en-US"/>
          </a:p>
        </p:txBody>
      </p:sp>
      <p:pic>
        <p:nvPicPr>
          <p:cNvPr id="9" name="Picture 8" descr="A screenshot of a graph&#10;&#10;AI-generated content may be incorrect.">
            <a:extLst>
              <a:ext uri="{FF2B5EF4-FFF2-40B4-BE49-F238E27FC236}">
                <a16:creationId xmlns:a16="http://schemas.microsoft.com/office/drawing/2014/main" id="{55618F62-ADAF-43A8-B835-DBB54B2597D0}"/>
              </a:ext>
            </a:extLst>
          </p:cNvPr>
          <p:cNvPicPr>
            <a:picLocks noChangeAspect="1"/>
          </p:cNvPicPr>
          <p:nvPr/>
        </p:nvPicPr>
        <p:blipFill>
          <a:blip r:embed="rId4"/>
          <a:stretch>
            <a:fillRect/>
          </a:stretch>
        </p:blipFill>
        <p:spPr>
          <a:xfrm>
            <a:off x="8002139" y="4939453"/>
            <a:ext cx="1365775" cy="1156792"/>
          </a:xfrm>
          <a:prstGeom prst="rect">
            <a:avLst/>
          </a:prstGeom>
        </p:spPr>
      </p:pic>
      <p:sp>
        <p:nvSpPr>
          <p:cNvPr id="10" name="TextBox 9">
            <a:extLst>
              <a:ext uri="{FF2B5EF4-FFF2-40B4-BE49-F238E27FC236}">
                <a16:creationId xmlns:a16="http://schemas.microsoft.com/office/drawing/2014/main" id="{52CB13F4-BFFB-F140-4A73-D11BF051C3EF}"/>
              </a:ext>
            </a:extLst>
          </p:cNvPr>
          <p:cNvSpPr txBox="1"/>
          <p:nvPr/>
        </p:nvSpPr>
        <p:spPr>
          <a:xfrm>
            <a:off x="6973471" y="1962302"/>
            <a:ext cx="3597126" cy="28161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ct val="20000"/>
              </a:spcBef>
              <a:buFont typeface="Arial"/>
              <a:buChar char="•"/>
            </a:pPr>
            <a:r>
              <a:rPr lang="en-US" sz="1800">
                <a:solidFill>
                  <a:srgbClr val="254B8E"/>
                </a:solidFill>
                <a:latin typeface="Arial"/>
                <a:cs typeface="Arial"/>
              </a:rPr>
              <a:t>2 other columns have also been added to Epic reports</a:t>
            </a:r>
            <a:endParaRPr lang="en-US" sz="1800">
              <a:latin typeface="Arial"/>
              <a:cs typeface="Arial"/>
            </a:endParaRPr>
          </a:p>
          <a:p>
            <a:pPr marL="742950" lvl="1" indent="-285750">
              <a:lnSpc>
                <a:spcPct val="90000"/>
              </a:lnSpc>
              <a:spcBef>
                <a:spcPct val="20000"/>
              </a:spcBef>
              <a:buFont typeface="Arial"/>
              <a:buChar char="•"/>
            </a:pPr>
            <a:r>
              <a:rPr lang="en-US" sz="1800">
                <a:solidFill>
                  <a:srgbClr val="254B8E"/>
                </a:solidFill>
                <a:latin typeface="Arial"/>
                <a:cs typeface="Arial"/>
              </a:rPr>
              <a:t>Number of DKA events in the past 2 years (includes Care Everywhere hospitals)</a:t>
            </a:r>
            <a:endParaRPr lang="en-US" sz="1800">
              <a:latin typeface="Arial"/>
              <a:cs typeface="Arial"/>
            </a:endParaRPr>
          </a:p>
          <a:p>
            <a:pPr marL="742950" lvl="1" indent="-285750">
              <a:lnSpc>
                <a:spcPct val="90000"/>
              </a:lnSpc>
              <a:spcBef>
                <a:spcPct val="20000"/>
              </a:spcBef>
              <a:buFont typeface="Arial"/>
              <a:buChar char="•"/>
            </a:pPr>
            <a:r>
              <a:rPr lang="en-US" sz="1800">
                <a:solidFill>
                  <a:srgbClr val="254B8E"/>
                </a:solidFill>
                <a:latin typeface="Arial"/>
                <a:cs typeface="Arial"/>
              </a:rPr>
              <a:t>Most recent DKA date (includes Care Everywhere hospitals)</a:t>
            </a:r>
            <a:endParaRPr lang="en-US" sz="1800">
              <a:latin typeface="Arial"/>
              <a:cs typeface="Arial"/>
            </a:endParaRPr>
          </a:p>
          <a:p>
            <a:pPr algn="l"/>
            <a:endParaRPr lang="en-US" sz="2400">
              <a:cs typeface="Times"/>
            </a:endParaRPr>
          </a:p>
        </p:txBody>
      </p:sp>
      <p:pic>
        <p:nvPicPr>
          <p:cNvPr id="13" name="Picture 12" descr="A screenshot of a computer&#10;&#10;AI-generated content may be incorrect.">
            <a:extLst>
              <a:ext uri="{FF2B5EF4-FFF2-40B4-BE49-F238E27FC236}">
                <a16:creationId xmlns:a16="http://schemas.microsoft.com/office/drawing/2014/main" id="{1D3FD905-AAFE-13A6-AC0E-4E3018024B58}"/>
              </a:ext>
            </a:extLst>
          </p:cNvPr>
          <p:cNvPicPr>
            <a:picLocks noChangeAspect="1"/>
          </p:cNvPicPr>
          <p:nvPr/>
        </p:nvPicPr>
        <p:blipFill>
          <a:blip r:embed="rId5"/>
          <a:stretch>
            <a:fillRect/>
          </a:stretch>
        </p:blipFill>
        <p:spPr>
          <a:xfrm>
            <a:off x="3552044" y="2203259"/>
            <a:ext cx="2801915" cy="927480"/>
          </a:xfrm>
          <a:prstGeom prst="rect">
            <a:avLst/>
          </a:prstGeom>
        </p:spPr>
      </p:pic>
      <p:pic>
        <p:nvPicPr>
          <p:cNvPr id="14" name="Picture 13" descr="A screenshot of a computer&#10;&#10;AI-generated content may be incorrect.">
            <a:extLst>
              <a:ext uri="{FF2B5EF4-FFF2-40B4-BE49-F238E27FC236}">
                <a16:creationId xmlns:a16="http://schemas.microsoft.com/office/drawing/2014/main" id="{7D7B1424-6E43-CC3B-5CBF-40849BCDAE8A}"/>
              </a:ext>
            </a:extLst>
          </p:cNvPr>
          <p:cNvPicPr>
            <a:picLocks noChangeAspect="1"/>
          </p:cNvPicPr>
          <p:nvPr/>
        </p:nvPicPr>
        <p:blipFill>
          <a:blip r:embed="rId6"/>
          <a:stretch>
            <a:fillRect/>
          </a:stretch>
        </p:blipFill>
        <p:spPr>
          <a:xfrm>
            <a:off x="3580759" y="4769181"/>
            <a:ext cx="4041018" cy="1652802"/>
          </a:xfrm>
          <a:prstGeom prst="rect">
            <a:avLst/>
          </a:prstGeom>
        </p:spPr>
      </p:pic>
      <p:cxnSp>
        <p:nvCxnSpPr>
          <p:cNvPr id="15" name="Straight Arrow Connector 14">
            <a:extLst>
              <a:ext uri="{FF2B5EF4-FFF2-40B4-BE49-F238E27FC236}">
                <a16:creationId xmlns:a16="http://schemas.microsoft.com/office/drawing/2014/main" id="{FCD9BB20-5764-5603-DFE8-C0F7F7B0D15B}"/>
              </a:ext>
            </a:extLst>
          </p:cNvPr>
          <p:cNvCxnSpPr/>
          <p:nvPr/>
        </p:nvCxnSpPr>
        <p:spPr bwMode="auto">
          <a:xfrm flipH="1">
            <a:off x="6177887" y="3062785"/>
            <a:ext cx="1587689" cy="175601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649E951A-48B4-B467-82A4-C76ECC7AB5E9}"/>
              </a:ext>
            </a:extLst>
          </p:cNvPr>
          <p:cNvCxnSpPr>
            <a:cxnSpLocks/>
          </p:cNvCxnSpPr>
          <p:nvPr/>
        </p:nvCxnSpPr>
        <p:spPr bwMode="auto">
          <a:xfrm flipH="1">
            <a:off x="6894393" y="3893022"/>
            <a:ext cx="962167" cy="101675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7251873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8FBFC-8CA1-986F-0EF3-B155A3C86210}"/>
              </a:ext>
            </a:extLst>
          </p:cNvPr>
          <p:cNvSpPr>
            <a:spLocks noGrp="1"/>
          </p:cNvSpPr>
          <p:nvPr>
            <p:ph type="title"/>
          </p:nvPr>
        </p:nvSpPr>
        <p:spPr>
          <a:xfrm>
            <a:off x="2079625" y="390525"/>
            <a:ext cx="8742218" cy="1143000"/>
          </a:xfrm>
        </p:spPr>
        <p:txBody>
          <a:bodyPr/>
          <a:lstStyle/>
          <a:p>
            <a:r>
              <a:rPr lang="en-US">
                <a:ea typeface="ＭＳ Ｐゴシック"/>
              </a:rPr>
              <a:t>High Risk Banners in Patient Snapshot (Outpatient) and Summary (Inpatient)</a:t>
            </a:r>
            <a:endParaRPr lang="en-US"/>
          </a:p>
        </p:txBody>
      </p:sp>
      <p:pic>
        <p:nvPicPr>
          <p:cNvPr id="6" name="Content Placeholder 5" descr="A screenshot of a medical form&#10;&#10;AI-generated content may be incorrect.">
            <a:extLst>
              <a:ext uri="{FF2B5EF4-FFF2-40B4-BE49-F238E27FC236}">
                <a16:creationId xmlns:a16="http://schemas.microsoft.com/office/drawing/2014/main" id="{6E96E29B-CBCB-B6E0-DD05-5E4F5D5C3826}"/>
              </a:ext>
            </a:extLst>
          </p:cNvPr>
          <p:cNvPicPr>
            <a:picLocks noGrp="1" noChangeAspect="1"/>
          </p:cNvPicPr>
          <p:nvPr>
            <p:ph idx="1"/>
          </p:nvPr>
        </p:nvPicPr>
        <p:blipFill>
          <a:blip r:embed="rId2"/>
          <a:stretch>
            <a:fillRect/>
          </a:stretch>
        </p:blipFill>
        <p:spPr bwMode="black">
          <a:xfrm>
            <a:off x="2333625" y="2051023"/>
            <a:ext cx="7772400" cy="1718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19180D61-3FFA-3DE3-6B7D-D229F5D71F4B}"/>
              </a:ext>
            </a:extLst>
          </p:cNvPr>
          <p:cNvSpPr>
            <a:spLocks noGrp="1"/>
          </p:cNvSpPr>
          <p:nvPr>
            <p:ph type="sldNum" sz="quarter" idx="12"/>
          </p:nvPr>
        </p:nvSpPr>
        <p:spPr/>
        <p:txBody>
          <a:bodyPr/>
          <a:lstStyle/>
          <a:p>
            <a:fld id="{3B63D7D8-E879-544F-8DBF-BB14C7DBD139}" type="slidenum">
              <a:rPr lang="en-US" altLang="en-US"/>
              <a:pPr/>
              <a:t>22</a:t>
            </a:fld>
            <a:endParaRPr lang="en-US" altLang="en-US"/>
          </a:p>
        </p:txBody>
      </p:sp>
      <p:pic>
        <p:nvPicPr>
          <p:cNvPr id="7" name="Picture 6" descr="A screenshot of a graph&#10;&#10;AI-generated content may be incorrect.">
            <a:extLst>
              <a:ext uri="{FF2B5EF4-FFF2-40B4-BE49-F238E27FC236}">
                <a16:creationId xmlns:a16="http://schemas.microsoft.com/office/drawing/2014/main" id="{ADB8B298-5F4A-4F3B-1F80-BDF9BA57DA94}"/>
              </a:ext>
            </a:extLst>
          </p:cNvPr>
          <p:cNvPicPr>
            <a:picLocks noChangeAspect="1"/>
          </p:cNvPicPr>
          <p:nvPr/>
        </p:nvPicPr>
        <p:blipFill>
          <a:blip r:embed="rId3"/>
          <a:stretch>
            <a:fillRect/>
          </a:stretch>
        </p:blipFill>
        <p:spPr>
          <a:xfrm>
            <a:off x="5791201" y="3968752"/>
            <a:ext cx="3733799" cy="2489199"/>
          </a:xfrm>
          <a:prstGeom prst="rect">
            <a:avLst/>
          </a:prstGeom>
        </p:spPr>
      </p:pic>
      <p:sp>
        <p:nvSpPr>
          <p:cNvPr id="3" name="TextBox 2">
            <a:extLst>
              <a:ext uri="{FF2B5EF4-FFF2-40B4-BE49-F238E27FC236}">
                <a16:creationId xmlns:a16="http://schemas.microsoft.com/office/drawing/2014/main" id="{80B1A7FF-CB89-6E70-5301-40192D4A119E}"/>
              </a:ext>
            </a:extLst>
          </p:cNvPr>
          <p:cNvSpPr txBox="1"/>
          <p:nvPr/>
        </p:nvSpPr>
        <p:spPr>
          <a:xfrm>
            <a:off x="2438400" y="4191000"/>
            <a:ext cx="2590801" cy="1569660"/>
          </a:xfrm>
          <a:prstGeom prst="rect">
            <a:avLst/>
          </a:prstGeom>
          <a:noFill/>
        </p:spPr>
        <p:txBody>
          <a:bodyPr wrap="square" rtlCol="0">
            <a:spAutoFit/>
          </a:bodyPr>
          <a:lstStyle/>
          <a:p>
            <a:r>
              <a:rPr lang="en-US" sz="2400">
                <a:solidFill>
                  <a:srgbClr val="254B8E"/>
                </a:solidFill>
              </a:rPr>
              <a:t>Clicking on orange bar opens the Peds DKA Risk Score report</a:t>
            </a:r>
          </a:p>
        </p:txBody>
      </p:sp>
      <p:sp>
        <p:nvSpPr>
          <p:cNvPr id="8" name="Arrow: Right 7">
            <a:extLst>
              <a:ext uri="{FF2B5EF4-FFF2-40B4-BE49-F238E27FC236}">
                <a16:creationId xmlns:a16="http://schemas.microsoft.com/office/drawing/2014/main" id="{C012B1BF-9D8D-4DB1-5916-0A656D8CF3F9}"/>
              </a:ext>
            </a:extLst>
          </p:cNvPr>
          <p:cNvSpPr/>
          <p:nvPr/>
        </p:nvSpPr>
        <p:spPr bwMode="auto">
          <a:xfrm>
            <a:off x="4972050" y="4572001"/>
            <a:ext cx="685800" cy="515495"/>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9" charset="0"/>
            </a:endParaRPr>
          </a:p>
        </p:txBody>
      </p:sp>
      <p:sp>
        <p:nvSpPr>
          <p:cNvPr id="10" name="Arrow: Down 9">
            <a:extLst>
              <a:ext uri="{FF2B5EF4-FFF2-40B4-BE49-F238E27FC236}">
                <a16:creationId xmlns:a16="http://schemas.microsoft.com/office/drawing/2014/main" id="{89B5BD01-13B7-5A09-1D07-8157557ED371}"/>
              </a:ext>
            </a:extLst>
          </p:cNvPr>
          <p:cNvSpPr/>
          <p:nvPr/>
        </p:nvSpPr>
        <p:spPr bwMode="auto">
          <a:xfrm>
            <a:off x="3505200" y="3429000"/>
            <a:ext cx="533400" cy="762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9" charset="0"/>
            </a:endParaRPr>
          </a:p>
        </p:txBody>
      </p:sp>
    </p:spTree>
    <p:extLst>
      <p:ext uri="{BB962C8B-B14F-4D97-AF65-F5344CB8AC3E}">
        <p14:creationId xmlns:p14="http://schemas.microsoft.com/office/powerpoint/2010/main" val="1339823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B67E7-2FC0-2895-B45A-FB1F215FD2B2}"/>
              </a:ext>
            </a:extLst>
          </p:cNvPr>
          <p:cNvSpPr>
            <a:spLocks noGrp="1"/>
          </p:cNvSpPr>
          <p:nvPr>
            <p:ph type="title"/>
          </p:nvPr>
        </p:nvSpPr>
        <p:spPr/>
        <p:txBody>
          <a:bodyPr/>
          <a:lstStyle/>
          <a:p>
            <a:r>
              <a:rPr lang="en-US">
                <a:ea typeface="ＭＳ Ｐゴシック"/>
              </a:rPr>
              <a:t>Future Directions</a:t>
            </a:r>
            <a:endParaRPr lang="en-US"/>
          </a:p>
        </p:txBody>
      </p:sp>
      <p:sp>
        <p:nvSpPr>
          <p:cNvPr id="3" name="Content Placeholder 2">
            <a:extLst>
              <a:ext uri="{FF2B5EF4-FFF2-40B4-BE49-F238E27FC236}">
                <a16:creationId xmlns:a16="http://schemas.microsoft.com/office/drawing/2014/main" id="{05553A4C-7F94-2300-D2A3-D472FD6EBD69}"/>
              </a:ext>
            </a:extLst>
          </p:cNvPr>
          <p:cNvSpPr>
            <a:spLocks noGrp="1"/>
          </p:cNvSpPr>
          <p:nvPr>
            <p:ph idx="1"/>
          </p:nvPr>
        </p:nvSpPr>
        <p:spPr>
          <a:xfrm>
            <a:off x="1872663" y="1623719"/>
            <a:ext cx="8111066" cy="4321762"/>
          </a:xfrm>
        </p:spPr>
        <p:txBody>
          <a:bodyPr/>
          <a:lstStyle/>
          <a:p>
            <a:r>
              <a:rPr lang="en-US" sz="2400">
                <a:ea typeface="ＭＳ Ｐゴシック"/>
              </a:rPr>
              <a:t>Clinical team can utilize JH Pediatric DKA risk score to identify high risk patients and increase outreach</a:t>
            </a:r>
            <a:endParaRPr lang="en-US" sz="2400"/>
          </a:p>
          <a:p>
            <a:r>
              <a:rPr lang="en-US" sz="2400">
                <a:ea typeface="ＭＳ Ｐゴシック"/>
              </a:rPr>
              <a:t>Inpatient teams may consider additional supports when they see a patient with a high-risk score</a:t>
            </a:r>
          </a:p>
          <a:p>
            <a:r>
              <a:rPr lang="en-US" sz="2400">
                <a:ea typeface="ＭＳ Ｐゴシック"/>
              </a:rPr>
              <a:t>Future QI projects to provide a support program to very-high risk group</a:t>
            </a:r>
          </a:p>
          <a:p>
            <a:r>
              <a:rPr lang="en-US" sz="2400">
                <a:ea typeface="ＭＳ Ｐゴシック"/>
              </a:rPr>
              <a:t>Score calculation will be regularly monitored for opportunities to improve accuracy in determining highest risk cohort</a:t>
            </a:r>
          </a:p>
          <a:p>
            <a:pPr lvl="1">
              <a:buFont typeface="Courier New"/>
              <a:buChar char="o"/>
            </a:pPr>
            <a:endParaRPr lang="en-US" sz="2000">
              <a:cs typeface="Arial"/>
            </a:endParaRPr>
          </a:p>
        </p:txBody>
      </p:sp>
      <p:sp>
        <p:nvSpPr>
          <p:cNvPr id="5" name="Slide Number Placeholder 4">
            <a:extLst>
              <a:ext uri="{FF2B5EF4-FFF2-40B4-BE49-F238E27FC236}">
                <a16:creationId xmlns:a16="http://schemas.microsoft.com/office/drawing/2014/main" id="{0A9A4BAD-DA32-5E8E-93EC-9A35B6921974}"/>
              </a:ext>
            </a:extLst>
          </p:cNvPr>
          <p:cNvSpPr>
            <a:spLocks noGrp="1"/>
          </p:cNvSpPr>
          <p:nvPr>
            <p:ph type="sldNum" sz="quarter" idx="12"/>
          </p:nvPr>
        </p:nvSpPr>
        <p:spPr/>
        <p:txBody>
          <a:bodyPr/>
          <a:lstStyle/>
          <a:p>
            <a:fld id="{3B63D7D8-E879-544F-8DBF-BB14C7DBD139}" type="slidenum">
              <a:rPr lang="en-US" altLang="en-US"/>
              <a:pPr/>
              <a:t>23</a:t>
            </a:fld>
            <a:endParaRPr lang="en-US" altLang="en-US"/>
          </a:p>
        </p:txBody>
      </p:sp>
    </p:spTree>
    <p:extLst>
      <p:ext uri="{BB962C8B-B14F-4D97-AF65-F5344CB8AC3E}">
        <p14:creationId xmlns:p14="http://schemas.microsoft.com/office/powerpoint/2010/main" val="32875303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A99F7-C0B9-DA76-D90F-5FB69DB708FC}"/>
            </a:ext>
          </a:extLst>
        </p:cNvPr>
        <p:cNvGrpSpPr/>
        <p:nvPr/>
      </p:nvGrpSpPr>
      <p:grpSpPr>
        <a:xfrm>
          <a:off x="0" y="0"/>
          <a:ext cx="0" cy="0"/>
          <a:chOff x="0" y="0"/>
          <a:chExt cx="0" cy="0"/>
        </a:xfrm>
      </p:grpSpPr>
    </p:spTree>
    <p:extLst>
      <p:ext uri="{BB962C8B-B14F-4D97-AF65-F5344CB8AC3E}">
        <p14:creationId xmlns:p14="http://schemas.microsoft.com/office/powerpoint/2010/main" val="484324081"/>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EBA616C-2511-9EEE-0CFC-388A0F21403A}"/>
              </a:ext>
            </a:extLst>
          </p:cNvPr>
          <p:cNvSpPr>
            <a:spLocks noGrp="1"/>
          </p:cNvSpPr>
          <p:nvPr>
            <p:ph type="body" sz="quarter" idx="11"/>
          </p:nvPr>
        </p:nvSpPr>
        <p:spPr>
          <a:xfrm>
            <a:off x="4578561" y="5689600"/>
            <a:ext cx="7802562" cy="585788"/>
          </a:xfrm>
        </p:spPr>
        <p:txBody>
          <a:bodyPr/>
          <a:lstStyle/>
          <a:p>
            <a:pPr algn="ctr"/>
            <a:r>
              <a:rPr lang="en-US" i="1" dirty="0"/>
              <a:t>Analysis of T1DX-QI Collaborative Data Using Random Forest</a:t>
            </a:r>
            <a:endParaRPr lang="en-US" b="1" i="1" dirty="0">
              <a:solidFill>
                <a:srgbClr val="3E4E8D"/>
              </a:solidFill>
              <a:latin typeface="Hind SemiBold" panose="02000000000000000000" pitchFamily="2" charset="77"/>
              <a:cs typeface="Hind SemiBold" panose="02000000000000000000" pitchFamily="2" charset="77"/>
            </a:endParaRPr>
          </a:p>
        </p:txBody>
      </p:sp>
      <p:sp>
        <p:nvSpPr>
          <p:cNvPr id="7" name="Text Placeholder 6">
            <a:extLst>
              <a:ext uri="{FF2B5EF4-FFF2-40B4-BE49-F238E27FC236}">
                <a16:creationId xmlns:a16="http://schemas.microsoft.com/office/drawing/2014/main" id="{475ED860-221C-2A07-A049-F27B9A459213}"/>
              </a:ext>
            </a:extLst>
          </p:cNvPr>
          <p:cNvSpPr>
            <a:spLocks noGrp="1"/>
          </p:cNvSpPr>
          <p:nvPr>
            <p:ph type="body" sz="quarter" idx="10"/>
          </p:nvPr>
        </p:nvSpPr>
        <p:spPr>
          <a:xfrm>
            <a:off x="4389438" y="4261427"/>
            <a:ext cx="7802562" cy="755396"/>
          </a:xfrm>
        </p:spPr>
        <p:txBody>
          <a:bodyPr/>
          <a:lstStyle/>
          <a:p>
            <a:pPr algn="ctr"/>
            <a:r>
              <a:rPr lang="en-US" sz="2800" dirty="0"/>
              <a:t>Machine Learning Prediction of Diabetic Ketoacidosis in People with Type 1 Diabetes</a:t>
            </a:r>
          </a:p>
        </p:txBody>
      </p:sp>
    </p:spTree>
    <p:extLst>
      <p:ext uri="{BB962C8B-B14F-4D97-AF65-F5344CB8AC3E}">
        <p14:creationId xmlns:p14="http://schemas.microsoft.com/office/powerpoint/2010/main" val="2085235895"/>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77936-BF65-9CCC-7917-5E694C00836E}"/>
              </a:ext>
            </a:extLst>
          </p:cNvPr>
          <p:cNvSpPr>
            <a:spLocks noGrp="1"/>
          </p:cNvSpPr>
          <p:nvPr>
            <p:ph type="title"/>
          </p:nvPr>
        </p:nvSpPr>
        <p:spPr/>
        <p:txBody>
          <a:bodyPr/>
          <a:lstStyle/>
          <a:p>
            <a:r>
              <a:rPr lang="en-US" dirty="0"/>
              <a:t>Overview</a:t>
            </a:r>
          </a:p>
        </p:txBody>
      </p:sp>
      <p:sp>
        <p:nvSpPr>
          <p:cNvPr id="3" name="Text Placeholder 2">
            <a:extLst>
              <a:ext uri="{FF2B5EF4-FFF2-40B4-BE49-F238E27FC236}">
                <a16:creationId xmlns:a16="http://schemas.microsoft.com/office/drawing/2014/main" id="{532DC8A2-F29D-96AF-4A37-01995FFFA325}"/>
              </a:ext>
            </a:extLst>
          </p:cNvPr>
          <p:cNvSpPr>
            <a:spLocks noGrp="1"/>
          </p:cNvSpPr>
          <p:nvPr>
            <p:ph type="body" sz="quarter" idx="10"/>
          </p:nvPr>
        </p:nvSpPr>
        <p:spPr>
          <a:xfrm>
            <a:off x="548640" y="862806"/>
            <a:ext cx="10972800" cy="5132387"/>
          </a:xfrm>
        </p:spPr>
        <p:txBody>
          <a:bodyPr>
            <a:normAutofit fontScale="92500" lnSpcReduction="10000"/>
          </a:bodyPr>
          <a:lstStyle/>
          <a:p>
            <a:pPr marL="342900" indent="-342900">
              <a:spcBef>
                <a:spcPts val="1200"/>
              </a:spcBef>
              <a:buFont typeface="Arial" panose="020B0604020202020204" pitchFamily="34" charset="0"/>
              <a:buChar char="•"/>
            </a:pPr>
            <a:r>
              <a:rPr lang="en-US" sz="2400" dirty="0">
                <a:solidFill>
                  <a:schemeClr val="tx1"/>
                </a:solidFill>
              </a:rPr>
              <a:t>Diabetic ketoacidosis (DKA) is a major cause of preventable morbidity and mortality in people with Type 1 Diabetes (T1D)</a:t>
            </a:r>
          </a:p>
          <a:p>
            <a:pPr marL="342900" indent="-342900">
              <a:spcBef>
                <a:spcPts val="1200"/>
              </a:spcBef>
              <a:buFont typeface="Arial" panose="020B0604020202020204" pitchFamily="34" charset="0"/>
              <a:buChar char="•"/>
            </a:pPr>
            <a:r>
              <a:rPr lang="en-US" sz="2400" dirty="0">
                <a:solidFill>
                  <a:schemeClr val="tx1"/>
                </a:solidFill>
              </a:rPr>
              <a:t>EHR and device data offer opportunities for machine learning–based risk prediction</a:t>
            </a:r>
          </a:p>
          <a:p>
            <a:pPr marL="342900" indent="-342900">
              <a:spcBef>
                <a:spcPts val="1200"/>
              </a:spcBef>
              <a:buFont typeface="Arial" panose="020B0604020202020204" pitchFamily="34" charset="0"/>
              <a:buChar char="•"/>
            </a:pPr>
            <a:r>
              <a:rPr lang="en-US" sz="2400" dirty="0">
                <a:solidFill>
                  <a:schemeClr val="tx1"/>
                </a:solidFill>
              </a:rPr>
              <a:t>Early identification of individuals at high risk can enable </a:t>
            </a:r>
            <a:r>
              <a:rPr lang="en-US" sz="2400" b="1" dirty="0">
                <a:solidFill>
                  <a:schemeClr val="tx1"/>
                </a:solidFill>
              </a:rPr>
              <a:t>timely, targeted interventions</a:t>
            </a:r>
            <a:endParaRPr lang="en-US" sz="2400" dirty="0">
              <a:solidFill>
                <a:schemeClr val="tx1"/>
              </a:solidFill>
            </a:endParaRPr>
          </a:p>
          <a:p>
            <a:endParaRPr lang="en-US" sz="2200" dirty="0">
              <a:solidFill>
                <a:schemeClr val="tx1"/>
              </a:solidFill>
            </a:endParaRPr>
          </a:p>
          <a:p>
            <a:r>
              <a:rPr lang="en-US" sz="2400" b="1" dirty="0">
                <a:solidFill>
                  <a:schemeClr val="tx1"/>
                </a:solidFill>
              </a:rPr>
              <a:t>Objective</a:t>
            </a:r>
            <a:endParaRPr lang="en-US" sz="2200" b="1" dirty="0">
              <a:solidFill>
                <a:schemeClr val="tx1"/>
              </a:solidFill>
            </a:endParaRPr>
          </a:p>
          <a:p>
            <a:pPr>
              <a:spcBef>
                <a:spcPts val="1200"/>
              </a:spcBef>
            </a:pPr>
            <a:r>
              <a:rPr lang="en-US" sz="2400" dirty="0">
                <a:solidFill>
                  <a:schemeClr val="tx1"/>
                </a:solidFill>
              </a:rPr>
              <a:t>To develop and validate predictive models to identify PwT1D at an increased risk for DKA</a:t>
            </a:r>
          </a:p>
          <a:p>
            <a:pPr marL="342900" indent="-342900">
              <a:spcBef>
                <a:spcPts val="1200"/>
              </a:spcBef>
              <a:buFont typeface="Arial" panose="020B0604020202020204" pitchFamily="34" charset="0"/>
              <a:buChar char="•"/>
            </a:pPr>
            <a:r>
              <a:rPr lang="en-US" sz="2400" dirty="0">
                <a:solidFill>
                  <a:schemeClr val="tx1"/>
                </a:solidFill>
              </a:rPr>
              <a:t>Demographic</a:t>
            </a:r>
          </a:p>
          <a:p>
            <a:pPr marL="342900" indent="-342900">
              <a:spcBef>
                <a:spcPts val="1200"/>
              </a:spcBef>
              <a:buFont typeface="Arial" panose="020B0604020202020204" pitchFamily="34" charset="0"/>
              <a:buChar char="•"/>
            </a:pPr>
            <a:r>
              <a:rPr lang="en-US" sz="2400" dirty="0">
                <a:solidFill>
                  <a:schemeClr val="tx1"/>
                </a:solidFill>
              </a:rPr>
              <a:t>Clinical</a:t>
            </a:r>
          </a:p>
          <a:p>
            <a:pPr marL="342900" indent="-342900">
              <a:spcBef>
                <a:spcPts val="1200"/>
              </a:spcBef>
              <a:buFont typeface="Arial" panose="020B0604020202020204" pitchFamily="34" charset="0"/>
              <a:buChar char="•"/>
            </a:pPr>
            <a:r>
              <a:rPr lang="en-US" sz="2400" dirty="0">
                <a:solidFill>
                  <a:schemeClr val="tx1"/>
                </a:solidFill>
              </a:rPr>
              <a:t>CGM-derived data</a:t>
            </a:r>
          </a:p>
          <a:p>
            <a:pPr marL="926900" lvl="1" indent="-342900">
              <a:buFont typeface="Arial" panose="020B0604020202020204" pitchFamily="34" charset="0"/>
              <a:buChar char="•"/>
            </a:pPr>
            <a:endParaRPr lang="en-US" dirty="0">
              <a:solidFill>
                <a:schemeClr val="tx1"/>
              </a:solidFill>
            </a:endParaRPr>
          </a:p>
        </p:txBody>
      </p:sp>
    </p:spTree>
    <p:extLst>
      <p:ext uri="{BB962C8B-B14F-4D97-AF65-F5344CB8AC3E}">
        <p14:creationId xmlns:p14="http://schemas.microsoft.com/office/powerpoint/2010/main" val="59011224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77936-BF65-9CCC-7917-5E694C00836E}"/>
              </a:ext>
            </a:extLst>
          </p:cNvPr>
          <p:cNvSpPr>
            <a:spLocks noGrp="1"/>
          </p:cNvSpPr>
          <p:nvPr>
            <p:ph type="title"/>
          </p:nvPr>
        </p:nvSpPr>
        <p:spPr>
          <a:xfrm>
            <a:off x="520931" y="413328"/>
            <a:ext cx="10972800" cy="584200"/>
          </a:xfrm>
        </p:spPr>
        <p:txBody>
          <a:bodyPr anchor="ctr">
            <a:normAutofit/>
          </a:bodyPr>
          <a:lstStyle/>
          <a:p>
            <a:pPr>
              <a:lnSpc>
                <a:spcPct val="90000"/>
              </a:lnSpc>
            </a:pPr>
            <a:r>
              <a:rPr lang="en-US" dirty="0"/>
              <a:t>Method</a:t>
            </a:r>
            <a:r>
              <a:rPr lang="en-US" sz="2800" dirty="0"/>
              <a:t> </a:t>
            </a:r>
          </a:p>
        </p:txBody>
      </p:sp>
      <p:graphicFrame>
        <p:nvGraphicFramePr>
          <p:cNvPr id="5" name="Text Placeholder 2">
            <a:extLst>
              <a:ext uri="{FF2B5EF4-FFF2-40B4-BE49-F238E27FC236}">
                <a16:creationId xmlns:a16="http://schemas.microsoft.com/office/drawing/2014/main" id="{7715265E-0989-8747-750E-AD6448EB981A}"/>
              </a:ext>
            </a:extLst>
          </p:cNvPr>
          <p:cNvGraphicFramePr/>
          <p:nvPr/>
        </p:nvGraphicFramePr>
        <p:xfrm>
          <a:off x="890386" y="1431637"/>
          <a:ext cx="8863215" cy="41933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73605694"/>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B69D3-BA82-C3D7-A929-E9225813E9A5}"/>
              </a:ext>
            </a:extLst>
          </p:cNvPr>
          <p:cNvSpPr>
            <a:spLocks noGrp="1"/>
          </p:cNvSpPr>
          <p:nvPr>
            <p:ph type="title"/>
          </p:nvPr>
        </p:nvSpPr>
        <p:spPr>
          <a:xfrm>
            <a:off x="609600" y="138545"/>
            <a:ext cx="10972800" cy="775855"/>
          </a:xfrm>
        </p:spPr>
        <p:txBody>
          <a:bodyPr anchor="ctr">
            <a:normAutofit/>
          </a:bodyPr>
          <a:lstStyle/>
          <a:p>
            <a:pPr>
              <a:lnSpc>
                <a:spcPct val="90000"/>
              </a:lnSpc>
            </a:pPr>
            <a:r>
              <a:rPr lang="en-US" dirty="0"/>
              <a:t>Method</a:t>
            </a:r>
          </a:p>
        </p:txBody>
      </p:sp>
      <p:graphicFrame>
        <p:nvGraphicFramePr>
          <p:cNvPr id="8" name="Content Placeholder 10">
            <a:extLst>
              <a:ext uri="{FF2B5EF4-FFF2-40B4-BE49-F238E27FC236}">
                <a16:creationId xmlns:a16="http://schemas.microsoft.com/office/drawing/2014/main" id="{FF73E0C2-2833-DC2E-E3D1-CDC8318129EF}"/>
              </a:ext>
            </a:extLst>
          </p:cNvPr>
          <p:cNvGraphicFramePr>
            <a:graphicFrameLocks/>
          </p:cNvGraphicFramePr>
          <p:nvPr/>
        </p:nvGraphicFramePr>
        <p:xfrm>
          <a:off x="609600" y="914400"/>
          <a:ext cx="10972166"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3201690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F96E9-CA42-1D42-DE10-E7E2ABF085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35034C-5E5F-9929-6AB5-6427479300B0}"/>
              </a:ext>
            </a:extLst>
          </p:cNvPr>
          <p:cNvSpPr>
            <a:spLocks noGrp="1"/>
          </p:cNvSpPr>
          <p:nvPr>
            <p:ph type="title"/>
          </p:nvPr>
        </p:nvSpPr>
        <p:spPr>
          <a:xfrm>
            <a:off x="549274" y="376381"/>
            <a:ext cx="10972800" cy="602673"/>
          </a:xfrm>
        </p:spPr>
        <p:txBody>
          <a:bodyPr anchor="ctr">
            <a:normAutofit/>
          </a:bodyPr>
          <a:lstStyle/>
          <a:p>
            <a:pPr>
              <a:lnSpc>
                <a:spcPct val="90000"/>
              </a:lnSpc>
            </a:pPr>
            <a:r>
              <a:rPr lang="en-US" dirty="0"/>
              <a:t>Method</a:t>
            </a:r>
          </a:p>
        </p:txBody>
      </p:sp>
      <p:graphicFrame>
        <p:nvGraphicFramePr>
          <p:cNvPr id="8" name="Content Placeholder 10">
            <a:extLst>
              <a:ext uri="{FF2B5EF4-FFF2-40B4-BE49-F238E27FC236}">
                <a16:creationId xmlns:a16="http://schemas.microsoft.com/office/drawing/2014/main" id="{7421DB81-AD85-CECC-FDB1-0D17061E61BC}"/>
              </a:ext>
            </a:extLst>
          </p:cNvPr>
          <p:cNvGraphicFramePr>
            <a:graphicFrameLocks/>
          </p:cNvGraphicFramePr>
          <p:nvPr/>
        </p:nvGraphicFramePr>
        <p:xfrm>
          <a:off x="549274" y="1477818"/>
          <a:ext cx="10972166" cy="43133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119632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CD6875-8A03-145F-DE63-898805691453}"/>
              </a:ext>
            </a:extLst>
          </p:cNvPr>
          <p:cNvSpPr>
            <a:spLocks noGrp="1"/>
          </p:cNvSpPr>
          <p:nvPr>
            <p:ph sz="half" idx="1"/>
          </p:nvPr>
        </p:nvSpPr>
        <p:spPr>
          <a:xfrm>
            <a:off x="1981200" y="1143000"/>
            <a:ext cx="4038600" cy="5105400"/>
          </a:xfrm>
        </p:spPr>
        <p:txBody>
          <a:bodyPr>
            <a:normAutofit fontScale="92500" lnSpcReduction="10000"/>
          </a:bodyPr>
          <a:lstStyle/>
          <a:p>
            <a:pPr>
              <a:lnSpc>
                <a:spcPct val="90000"/>
              </a:lnSpc>
            </a:pPr>
            <a:r>
              <a:rPr lang="en-US" sz="2000" dirty="0"/>
              <a:t>Caring for 3394 T1D and 963 T2D patients &lt;21 years old in Georgia. </a:t>
            </a:r>
          </a:p>
          <a:p>
            <a:pPr marL="742950" marR="0" lvl="1" indent="-285750">
              <a:buSzPts val="1000"/>
              <a:buFont typeface="Courier New" panose="02070309020205020404" pitchFamily="49" charset="0"/>
              <a:buChar char="o"/>
              <a:tabLst>
                <a:tab pos="914400" algn="l"/>
              </a:tabLst>
            </a:pPr>
            <a:r>
              <a:rPr lang="en-US" sz="2000" dirty="0">
                <a:solidFill>
                  <a:srgbClr val="242424"/>
                </a:solidFill>
                <a:effectLst/>
                <a:latin typeface="Aptos" panose="020B0004020202020204" pitchFamily="34" charset="0"/>
                <a:ea typeface="Times New Roman" panose="02020603050405020304" pitchFamily="18" charset="0"/>
                <a:cs typeface="Times New Roman" panose="02020603050405020304" pitchFamily="18" charset="0"/>
              </a:rPr>
              <a:t>T1D: 45% Medicaid, 51% Private</a:t>
            </a:r>
            <a:endParaRPr lang="en-US" sz="2000" dirty="0">
              <a:solidFill>
                <a:srgbClr val="242424"/>
              </a:solidFill>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buSzPts val="1000"/>
              <a:buFont typeface="Courier New" panose="02070309020205020404" pitchFamily="49" charset="0"/>
              <a:buChar char="o"/>
              <a:tabLst>
                <a:tab pos="914400" algn="l"/>
              </a:tabLst>
            </a:pPr>
            <a:r>
              <a:rPr lang="en-US" sz="2000" dirty="0">
                <a:solidFill>
                  <a:srgbClr val="242424"/>
                </a:solidFill>
                <a:effectLst/>
                <a:latin typeface="Aptos" panose="020B0004020202020204" pitchFamily="34" charset="0"/>
                <a:ea typeface="Times New Roman" panose="02020603050405020304" pitchFamily="18" charset="0"/>
                <a:cs typeface="Times New Roman" panose="02020603050405020304" pitchFamily="18" charset="0"/>
              </a:rPr>
              <a:t>T2D: 68% Medicaid, 24% Private</a:t>
            </a:r>
            <a:endParaRPr lang="en-US" sz="2000" dirty="0">
              <a:solidFill>
                <a:srgbClr val="242424"/>
              </a:solidFill>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buSzPts val="1000"/>
              <a:buFont typeface="Courier New" panose="02070309020205020404" pitchFamily="49" charset="0"/>
              <a:buChar char="o"/>
              <a:tabLst>
                <a:tab pos="914400" algn="l"/>
              </a:tabLst>
            </a:pPr>
            <a:r>
              <a:rPr lang="en-US" sz="2000" dirty="0">
                <a:solidFill>
                  <a:srgbClr val="242424"/>
                </a:solidFill>
                <a:effectLst/>
                <a:latin typeface="Aptos" panose="020B0004020202020204" pitchFamily="34" charset="0"/>
                <a:ea typeface="Times New Roman" panose="02020603050405020304" pitchFamily="18" charset="0"/>
                <a:cs typeface="Times New Roman" panose="02020603050405020304" pitchFamily="18" charset="0"/>
              </a:rPr>
              <a:t>T1D: 43% non-white</a:t>
            </a:r>
            <a:endParaRPr lang="en-US" sz="2000" dirty="0">
              <a:solidFill>
                <a:srgbClr val="242424"/>
              </a:solidFill>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buSzPts val="1000"/>
              <a:buFont typeface="Courier New" panose="02070309020205020404" pitchFamily="49" charset="0"/>
              <a:buChar char="o"/>
              <a:tabLst>
                <a:tab pos="914400" algn="l"/>
              </a:tabLst>
            </a:pPr>
            <a:r>
              <a:rPr lang="en-US" sz="2000" dirty="0">
                <a:solidFill>
                  <a:srgbClr val="242424"/>
                </a:solidFill>
                <a:effectLst/>
                <a:latin typeface="Aptos" panose="020B0004020202020204" pitchFamily="34" charset="0"/>
                <a:ea typeface="Times New Roman" panose="02020603050405020304" pitchFamily="18" charset="0"/>
                <a:cs typeface="Times New Roman" panose="02020603050405020304" pitchFamily="18" charset="0"/>
              </a:rPr>
              <a:t>T2D: 72% non-white</a:t>
            </a:r>
          </a:p>
          <a:p>
            <a:pPr marL="742950" marR="0" lvl="1" indent="-285750">
              <a:buSzPts val="1000"/>
              <a:buFont typeface="Courier New" panose="02070309020205020404" pitchFamily="49" charset="0"/>
              <a:buChar char="o"/>
              <a:tabLst>
                <a:tab pos="914400" algn="l"/>
              </a:tabLst>
            </a:pPr>
            <a:endParaRPr lang="en-US" sz="20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2000" dirty="0">
                <a:solidFill>
                  <a:srgbClr val="242424"/>
                </a:solidFill>
                <a:effectLst/>
                <a:latin typeface="Aptos" panose="020B0004020202020204" pitchFamily="34" charset="0"/>
                <a:ea typeface="Times New Roman" panose="02020603050405020304" pitchFamily="18" charset="0"/>
                <a:cs typeface="Aptos" panose="020B0004020202020204" pitchFamily="34" charset="0"/>
              </a:rPr>
              <a:t>Providers: 17.7</a:t>
            </a:r>
            <a:endParaRPr lang="en-US" sz="2000" dirty="0">
              <a:solidFill>
                <a:srgbClr val="242424"/>
              </a:solidFill>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2000" dirty="0">
                <a:solidFill>
                  <a:srgbClr val="242424"/>
                </a:solidFill>
                <a:effectLst/>
                <a:latin typeface="Aptos" panose="020B0004020202020204" pitchFamily="34" charset="0"/>
                <a:ea typeface="Times New Roman" panose="02020603050405020304" pitchFamily="18" charset="0"/>
                <a:cs typeface="Aptos" panose="020B0004020202020204" pitchFamily="34" charset="0"/>
              </a:rPr>
              <a:t>APP: 5.8</a:t>
            </a:r>
            <a:endParaRPr lang="en-US" sz="2000" dirty="0">
              <a:solidFill>
                <a:srgbClr val="242424"/>
              </a:solidFill>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2000" dirty="0">
                <a:solidFill>
                  <a:srgbClr val="242424"/>
                </a:solidFill>
                <a:effectLst/>
                <a:latin typeface="Aptos" panose="020B0004020202020204" pitchFamily="34" charset="0"/>
                <a:ea typeface="Times New Roman" panose="02020603050405020304" pitchFamily="18" charset="0"/>
                <a:cs typeface="Aptos" panose="020B0004020202020204" pitchFamily="34" charset="0"/>
              </a:rPr>
              <a:t>Social Workers: 3.0</a:t>
            </a:r>
            <a:endParaRPr lang="en-US" sz="2000" dirty="0">
              <a:solidFill>
                <a:srgbClr val="242424"/>
              </a:solidFill>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2000" dirty="0">
                <a:solidFill>
                  <a:srgbClr val="242424"/>
                </a:solidFill>
                <a:effectLst/>
                <a:latin typeface="Aptos" panose="020B0004020202020204" pitchFamily="34" charset="0"/>
                <a:ea typeface="Times New Roman" panose="02020603050405020304" pitchFamily="18" charset="0"/>
                <a:cs typeface="Aptos" panose="020B0004020202020204" pitchFamily="34" charset="0"/>
              </a:rPr>
              <a:t>Psychologist: 2.0</a:t>
            </a:r>
            <a:endParaRPr lang="en-US" sz="2000" dirty="0">
              <a:solidFill>
                <a:srgbClr val="242424"/>
              </a:solidFill>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2000" dirty="0">
                <a:solidFill>
                  <a:srgbClr val="242424"/>
                </a:solidFill>
                <a:effectLst/>
                <a:latin typeface="Aptos" panose="020B0004020202020204" pitchFamily="34" charset="0"/>
                <a:ea typeface="Times New Roman" panose="02020603050405020304" pitchFamily="18" charset="0"/>
                <a:cs typeface="Aptos" panose="020B0004020202020204" pitchFamily="34" charset="0"/>
              </a:rPr>
              <a:t>RN: 13.1</a:t>
            </a:r>
            <a:endParaRPr lang="en-US" sz="2000" dirty="0">
              <a:solidFill>
                <a:srgbClr val="242424"/>
              </a:solidFill>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2000" dirty="0">
                <a:solidFill>
                  <a:srgbClr val="242424"/>
                </a:solidFill>
                <a:effectLst/>
                <a:latin typeface="Aptos" panose="020B0004020202020204" pitchFamily="34" charset="0"/>
                <a:ea typeface="Times New Roman" panose="02020603050405020304" pitchFamily="18" charset="0"/>
                <a:cs typeface="Aptos" panose="020B0004020202020204" pitchFamily="34" charset="0"/>
              </a:rPr>
              <a:t>Registered Dietitian: 8.6 (w/ CDE)</a:t>
            </a:r>
            <a:endParaRPr lang="en-US" sz="2000" dirty="0">
              <a:solidFill>
                <a:srgbClr val="242424"/>
              </a:solidFill>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2000" dirty="0">
                <a:solidFill>
                  <a:srgbClr val="242424"/>
                </a:solidFill>
                <a:effectLst/>
                <a:latin typeface="Aptos" panose="020B0004020202020204" pitchFamily="34" charset="0"/>
                <a:ea typeface="Times New Roman" panose="02020603050405020304" pitchFamily="18" charset="0"/>
                <a:cs typeface="Aptos" panose="020B0004020202020204" pitchFamily="34" charset="0"/>
              </a:rPr>
              <a:t>Registered Nurses: 7.6 (w/ CDE)</a:t>
            </a:r>
            <a:endParaRPr lang="en-US" sz="2000" dirty="0">
              <a:solidFill>
                <a:srgbClr val="242424"/>
              </a:solidFill>
              <a:effectLst/>
              <a:latin typeface="Aptos" panose="020B0004020202020204" pitchFamily="34" charset="0"/>
              <a:ea typeface="Aptos" panose="020B0004020202020204" pitchFamily="34" charset="0"/>
              <a:cs typeface="Aptos" panose="020B0004020202020204" pitchFamily="34" charset="0"/>
            </a:endParaRPr>
          </a:p>
        </p:txBody>
      </p:sp>
      <p:sp>
        <p:nvSpPr>
          <p:cNvPr id="4" name="Slide Number Placeholder 3">
            <a:extLst>
              <a:ext uri="{FF2B5EF4-FFF2-40B4-BE49-F238E27FC236}">
                <a16:creationId xmlns:a16="http://schemas.microsoft.com/office/drawing/2014/main" id="{65851717-20F4-755E-26FE-5A873DB63208}"/>
              </a:ext>
            </a:extLst>
          </p:cNvPr>
          <p:cNvSpPr>
            <a:spLocks noGrp="1"/>
          </p:cNvSpPr>
          <p:nvPr>
            <p:ph type="sldNum" sz="quarter" idx="4"/>
          </p:nvPr>
        </p:nvSpPr>
        <p:spPr>
          <a:xfrm>
            <a:off x="9448800" y="6383180"/>
            <a:ext cx="762000" cy="246221"/>
          </a:xfrm>
        </p:spPr>
        <p:txBody>
          <a:bodyPr>
            <a:normAutofit/>
          </a:bodyPr>
          <a:lstStyle/>
          <a:p>
            <a:pPr>
              <a:spcAft>
                <a:spcPts val="600"/>
              </a:spcAft>
            </a:pPr>
            <a:fld id="{B6761BED-127F-4714-AE70-548270172845}" type="slidenum">
              <a:rPr lang="en-US" smtClean="0">
                <a:solidFill>
                  <a:schemeClr val="bg1">
                    <a:lumMod val="65000"/>
                  </a:schemeClr>
                </a:solidFill>
              </a:rPr>
              <a:pPr>
                <a:spcAft>
                  <a:spcPts val="600"/>
                </a:spcAft>
              </a:pPr>
              <a:t>3</a:t>
            </a:fld>
            <a:endParaRPr lang="en-US">
              <a:solidFill>
                <a:schemeClr val="bg1">
                  <a:lumMod val="65000"/>
                </a:schemeClr>
              </a:solidFill>
            </a:endParaRPr>
          </a:p>
        </p:txBody>
      </p:sp>
      <p:sp>
        <p:nvSpPr>
          <p:cNvPr id="2" name="Title 1">
            <a:extLst>
              <a:ext uri="{FF2B5EF4-FFF2-40B4-BE49-F238E27FC236}">
                <a16:creationId xmlns:a16="http://schemas.microsoft.com/office/drawing/2014/main" id="{F7F39C4A-FC44-7341-92F3-D04BA79CF7B4}"/>
              </a:ext>
            </a:extLst>
          </p:cNvPr>
          <p:cNvSpPr>
            <a:spLocks noGrp="1"/>
          </p:cNvSpPr>
          <p:nvPr>
            <p:ph type="title"/>
          </p:nvPr>
        </p:nvSpPr>
        <p:spPr>
          <a:xfrm>
            <a:off x="1981200" y="152400"/>
            <a:ext cx="8229600" cy="792162"/>
          </a:xfrm>
        </p:spPr>
        <p:txBody>
          <a:bodyPr anchor="b">
            <a:normAutofit/>
          </a:bodyPr>
          <a:lstStyle/>
          <a:p>
            <a:r>
              <a:rPr lang="en-US" dirty="0"/>
              <a:t>Children’s Healthcare of Atlanta</a:t>
            </a:r>
          </a:p>
        </p:txBody>
      </p:sp>
      <p:pic>
        <p:nvPicPr>
          <p:cNvPr id="7" name="Picture 6">
            <a:extLst>
              <a:ext uri="{FF2B5EF4-FFF2-40B4-BE49-F238E27FC236}">
                <a16:creationId xmlns:a16="http://schemas.microsoft.com/office/drawing/2014/main" id="{2F1F0AB4-3F85-4DB4-23D3-58AC4896997F}"/>
              </a:ext>
            </a:extLst>
          </p:cNvPr>
          <p:cNvPicPr>
            <a:picLocks noChangeAspect="1"/>
          </p:cNvPicPr>
          <p:nvPr/>
        </p:nvPicPr>
        <p:blipFill>
          <a:blip r:embed="rId3"/>
          <a:stretch>
            <a:fillRect/>
          </a:stretch>
        </p:blipFill>
        <p:spPr>
          <a:xfrm>
            <a:off x="5638801" y="2209800"/>
            <a:ext cx="4836885" cy="2895600"/>
          </a:xfrm>
          <a:prstGeom prst="rect">
            <a:avLst/>
          </a:prstGeom>
        </p:spPr>
      </p:pic>
    </p:spTree>
    <p:extLst>
      <p:ext uri="{BB962C8B-B14F-4D97-AF65-F5344CB8AC3E}">
        <p14:creationId xmlns:p14="http://schemas.microsoft.com/office/powerpoint/2010/main" val="38268779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19C07-165F-61BD-8126-279C62AB4DBA}"/>
              </a:ext>
            </a:extLst>
          </p:cNvPr>
          <p:cNvSpPr>
            <a:spLocks noGrp="1"/>
          </p:cNvSpPr>
          <p:nvPr>
            <p:ph type="title"/>
          </p:nvPr>
        </p:nvSpPr>
        <p:spPr>
          <a:xfrm>
            <a:off x="461818" y="385618"/>
            <a:ext cx="10972800" cy="457200"/>
          </a:xfrm>
        </p:spPr>
        <p:txBody>
          <a:bodyPr/>
          <a:lstStyle/>
          <a:p>
            <a:r>
              <a:rPr lang="en-US" dirty="0"/>
              <a:t>Results – Descriptive (Model without TIR)</a:t>
            </a:r>
          </a:p>
        </p:txBody>
      </p:sp>
      <p:graphicFrame>
        <p:nvGraphicFramePr>
          <p:cNvPr id="7" name="Content Placeholder 6">
            <a:extLst>
              <a:ext uri="{FF2B5EF4-FFF2-40B4-BE49-F238E27FC236}">
                <a16:creationId xmlns:a16="http://schemas.microsoft.com/office/drawing/2014/main" id="{22040C1C-6B86-5707-0A71-A99E156D733D}"/>
              </a:ext>
            </a:extLst>
          </p:cNvPr>
          <p:cNvGraphicFramePr>
            <a:graphicFrameLocks noGrp="1"/>
          </p:cNvGraphicFramePr>
          <p:nvPr>
            <p:ph sz="quarter" idx="10"/>
          </p:nvPr>
        </p:nvGraphicFramePr>
        <p:xfrm>
          <a:off x="882073" y="1819564"/>
          <a:ext cx="10132291" cy="3075709"/>
        </p:xfrm>
        <a:graphic>
          <a:graphicData uri="http://schemas.openxmlformats.org/drawingml/2006/table">
            <a:tbl>
              <a:tblPr firstRow="1" firstCol="1" bandRow="1">
                <a:tableStyleId>{F5AB1C69-6EDB-4FF4-983F-18BD219EF322}</a:tableStyleId>
              </a:tblPr>
              <a:tblGrid>
                <a:gridCol w="3773054">
                  <a:extLst>
                    <a:ext uri="{9D8B030D-6E8A-4147-A177-3AD203B41FA5}">
                      <a16:colId xmlns:a16="http://schemas.microsoft.com/office/drawing/2014/main" val="2531035939"/>
                    </a:ext>
                  </a:extLst>
                </a:gridCol>
                <a:gridCol w="2105891">
                  <a:extLst>
                    <a:ext uri="{9D8B030D-6E8A-4147-A177-3AD203B41FA5}">
                      <a16:colId xmlns:a16="http://schemas.microsoft.com/office/drawing/2014/main" val="894131372"/>
                    </a:ext>
                  </a:extLst>
                </a:gridCol>
                <a:gridCol w="2161309">
                  <a:extLst>
                    <a:ext uri="{9D8B030D-6E8A-4147-A177-3AD203B41FA5}">
                      <a16:colId xmlns:a16="http://schemas.microsoft.com/office/drawing/2014/main" val="3774917961"/>
                    </a:ext>
                  </a:extLst>
                </a:gridCol>
                <a:gridCol w="2092037">
                  <a:extLst>
                    <a:ext uri="{9D8B030D-6E8A-4147-A177-3AD203B41FA5}">
                      <a16:colId xmlns:a16="http://schemas.microsoft.com/office/drawing/2014/main" val="1506506136"/>
                    </a:ext>
                  </a:extLst>
                </a:gridCol>
              </a:tblGrid>
              <a:tr h="478995">
                <a:tc>
                  <a:txBody>
                    <a:bodyPr/>
                    <a:lstStyle/>
                    <a:p>
                      <a:pPr marL="0" marR="0" algn="l">
                        <a:lnSpc>
                          <a:spcPct val="115000"/>
                        </a:lnSpc>
                        <a:spcAft>
                          <a:spcPts val="800"/>
                        </a:spcAft>
                        <a:buNone/>
                      </a:pPr>
                      <a:r>
                        <a:rPr lang="en-US" sz="1900" kern="0" dirty="0">
                          <a:effectLst/>
                          <a:latin typeface="Montserrat" panose="00000500000000000000" pitchFamily="2" charset="0"/>
                        </a:rPr>
                        <a:t> </a:t>
                      </a:r>
                      <a:endParaRPr lang="en-US" sz="1900" kern="100" dirty="0">
                        <a:effectLst/>
                        <a:latin typeface="Montserrat" panose="00000500000000000000" pitchFamily="2"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Aft>
                          <a:spcPts val="800"/>
                        </a:spcAft>
                        <a:buNone/>
                      </a:pPr>
                      <a:r>
                        <a:rPr lang="en-US" sz="1900" kern="0" dirty="0">
                          <a:effectLst/>
                          <a:latin typeface="Montserrat" panose="00000500000000000000" pitchFamily="2" charset="0"/>
                        </a:rPr>
                        <a:t>Total</a:t>
                      </a:r>
                      <a:endParaRPr lang="en-US" sz="1900" kern="100" dirty="0">
                        <a:effectLst/>
                        <a:latin typeface="Montserrat" panose="00000500000000000000" pitchFamily="2"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Aft>
                          <a:spcPts val="800"/>
                        </a:spcAft>
                        <a:buNone/>
                      </a:pPr>
                      <a:r>
                        <a:rPr lang="en-US" sz="1900" kern="0" dirty="0">
                          <a:effectLst/>
                          <a:latin typeface="Montserrat" panose="00000500000000000000" pitchFamily="2" charset="0"/>
                        </a:rPr>
                        <a:t>With DKA</a:t>
                      </a:r>
                      <a:endParaRPr lang="en-US" sz="1900" kern="100" dirty="0">
                        <a:effectLst/>
                        <a:latin typeface="Montserrat" panose="00000500000000000000" pitchFamily="2"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Aft>
                          <a:spcPts val="800"/>
                        </a:spcAft>
                        <a:buNone/>
                      </a:pPr>
                      <a:r>
                        <a:rPr lang="en-US" sz="1900" kern="0" dirty="0">
                          <a:effectLst/>
                          <a:latin typeface="Montserrat" panose="00000500000000000000" pitchFamily="2" charset="0"/>
                        </a:rPr>
                        <a:t>Without DKA</a:t>
                      </a:r>
                      <a:endParaRPr lang="en-US" sz="1900" kern="100" dirty="0">
                        <a:effectLst/>
                        <a:latin typeface="Montserrat" panose="00000500000000000000" pitchFamily="2" charset="0"/>
                        <a:ea typeface="Aptos" panose="020B00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195940317"/>
                  </a:ext>
                </a:extLst>
              </a:tr>
              <a:tr h="405750">
                <a:tc>
                  <a:txBody>
                    <a:bodyPr/>
                    <a:lstStyle/>
                    <a:p>
                      <a:pPr marL="0" marR="0" algn="l">
                        <a:lnSpc>
                          <a:spcPct val="115000"/>
                        </a:lnSpc>
                        <a:spcAft>
                          <a:spcPts val="800"/>
                        </a:spcAft>
                        <a:buNone/>
                      </a:pPr>
                      <a:r>
                        <a:rPr lang="en-US" sz="1900" kern="0" dirty="0">
                          <a:effectLst/>
                          <a:latin typeface="Montserrat" panose="00000500000000000000" pitchFamily="2" charset="0"/>
                        </a:rPr>
                        <a:t>N</a:t>
                      </a:r>
                      <a:endParaRPr lang="en-US" sz="1900" kern="100" dirty="0">
                        <a:effectLst/>
                        <a:latin typeface="Montserrat" panose="00000500000000000000" pitchFamily="2"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Aft>
                          <a:spcPts val="800"/>
                        </a:spcAft>
                        <a:buNone/>
                      </a:pPr>
                      <a:r>
                        <a:rPr lang="en-US" sz="1900" kern="0" dirty="0">
                          <a:effectLst/>
                          <a:latin typeface="Montserrat" panose="00000500000000000000" pitchFamily="2" charset="0"/>
                        </a:rPr>
                        <a:t>38,009</a:t>
                      </a:r>
                      <a:endParaRPr lang="en-US" sz="1900" kern="100" dirty="0">
                        <a:effectLst/>
                        <a:latin typeface="Montserrat" panose="00000500000000000000" pitchFamily="2"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Aft>
                          <a:spcPts val="800"/>
                        </a:spcAft>
                        <a:buNone/>
                      </a:pPr>
                      <a:r>
                        <a:rPr lang="en-US" sz="1900" kern="0" dirty="0">
                          <a:effectLst/>
                          <a:latin typeface="Montserrat" panose="00000500000000000000" pitchFamily="2" charset="0"/>
                        </a:rPr>
                        <a:t>6,419</a:t>
                      </a:r>
                      <a:endParaRPr lang="en-US" sz="1900" kern="100" dirty="0">
                        <a:effectLst/>
                        <a:latin typeface="Montserrat" panose="00000500000000000000" pitchFamily="2"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Aft>
                          <a:spcPts val="800"/>
                        </a:spcAft>
                        <a:buNone/>
                      </a:pPr>
                      <a:r>
                        <a:rPr lang="en-US" sz="1900" kern="0" dirty="0">
                          <a:effectLst/>
                          <a:latin typeface="Montserrat" panose="00000500000000000000" pitchFamily="2" charset="0"/>
                        </a:rPr>
                        <a:t>31,590</a:t>
                      </a:r>
                      <a:endParaRPr lang="en-US" sz="1900" kern="100" dirty="0">
                        <a:effectLst/>
                        <a:latin typeface="Montserrat" panose="00000500000000000000" pitchFamily="2" charset="0"/>
                        <a:ea typeface="Aptos" panose="020B00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229425946"/>
                  </a:ext>
                </a:extLst>
              </a:tr>
              <a:tr h="405750">
                <a:tc>
                  <a:txBody>
                    <a:bodyPr/>
                    <a:lstStyle/>
                    <a:p>
                      <a:pPr marL="0" marR="0" algn="l">
                        <a:lnSpc>
                          <a:spcPct val="115000"/>
                        </a:lnSpc>
                        <a:spcAft>
                          <a:spcPts val="800"/>
                        </a:spcAft>
                        <a:buNone/>
                      </a:pPr>
                      <a:r>
                        <a:rPr lang="en-US" sz="1900" kern="0" dirty="0">
                          <a:effectLst/>
                          <a:latin typeface="Montserrat" panose="00000500000000000000" pitchFamily="2" charset="0"/>
                        </a:rPr>
                        <a:t>Median Age</a:t>
                      </a:r>
                      <a:endParaRPr lang="en-US" sz="1900" kern="100" dirty="0">
                        <a:effectLst/>
                        <a:latin typeface="Montserrat" panose="00000500000000000000" pitchFamily="2"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Aft>
                          <a:spcPts val="800"/>
                        </a:spcAft>
                        <a:buNone/>
                      </a:pPr>
                      <a:r>
                        <a:rPr lang="en-US" sz="1900" kern="0" dirty="0">
                          <a:effectLst/>
                          <a:latin typeface="Montserrat" panose="00000500000000000000" pitchFamily="2" charset="0"/>
                        </a:rPr>
                        <a:t>16 (8)</a:t>
                      </a:r>
                      <a:endParaRPr lang="en-US" sz="1900" kern="100" dirty="0">
                        <a:effectLst/>
                        <a:latin typeface="Montserrat" panose="00000500000000000000" pitchFamily="2"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Aft>
                          <a:spcPts val="800"/>
                        </a:spcAft>
                        <a:buNone/>
                      </a:pPr>
                      <a:r>
                        <a:rPr lang="en-US" sz="1900" kern="0">
                          <a:effectLst/>
                          <a:latin typeface="Montserrat" panose="00000500000000000000" pitchFamily="2" charset="0"/>
                        </a:rPr>
                        <a:t>15 (5)</a:t>
                      </a:r>
                      <a:endParaRPr lang="en-US" sz="1900" kern="100">
                        <a:effectLst/>
                        <a:latin typeface="Montserrat" panose="00000500000000000000" pitchFamily="2"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Aft>
                          <a:spcPts val="800"/>
                        </a:spcAft>
                        <a:buNone/>
                      </a:pPr>
                      <a:r>
                        <a:rPr lang="en-US" sz="1900" kern="0" dirty="0">
                          <a:effectLst/>
                          <a:latin typeface="Montserrat" panose="00000500000000000000" pitchFamily="2" charset="0"/>
                        </a:rPr>
                        <a:t>17 (7)</a:t>
                      </a:r>
                      <a:endParaRPr lang="en-US" sz="1900" kern="100" dirty="0">
                        <a:effectLst/>
                        <a:latin typeface="Montserrat" panose="00000500000000000000" pitchFamily="2" charset="0"/>
                        <a:ea typeface="Aptos" panose="020B00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519081343"/>
                  </a:ext>
                </a:extLst>
              </a:tr>
              <a:tr h="405750">
                <a:tc>
                  <a:txBody>
                    <a:bodyPr/>
                    <a:lstStyle/>
                    <a:p>
                      <a:pPr marL="0" marR="0" algn="l">
                        <a:lnSpc>
                          <a:spcPct val="115000"/>
                        </a:lnSpc>
                        <a:spcAft>
                          <a:spcPts val="800"/>
                        </a:spcAft>
                        <a:buNone/>
                      </a:pPr>
                      <a:r>
                        <a:rPr lang="en-US" sz="1900" kern="0" dirty="0">
                          <a:effectLst/>
                          <a:latin typeface="Montserrat" panose="00000500000000000000" pitchFamily="2" charset="0"/>
                        </a:rPr>
                        <a:t>Median T1D duration</a:t>
                      </a:r>
                      <a:endParaRPr lang="en-US" sz="1900" kern="100" dirty="0">
                        <a:effectLst/>
                        <a:latin typeface="Montserrat" panose="00000500000000000000" pitchFamily="2"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Aft>
                          <a:spcPts val="800"/>
                        </a:spcAft>
                        <a:buNone/>
                      </a:pPr>
                      <a:r>
                        <a:rPr lang="en-US" sz="1900" kern="0" dirty="0">
                          <a:effectLst/>
                          <a:latin typeface="Montserrat" panose="00000500000000000000" pitchFamily="2" charset="0"/>
                        </a:rPr>
                        <a:t>5 (6)</a:t>
                      </a:r>
                      <a:endParaRPr lang="en-US" sz="1900" kern="100" dirty="0">
                        <a:effectLst/>
                        <a:latin typeface="Montserrat" panose="00000500000000000000" pitchFamily="2"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Aft>
                          <a:spcPts val="800"/>
                        </a:spcAft>
                        <a:buNone/>
                      </a:pPr>
                      <a:r>
                        <a:rPr lang="en-US" sz="1900" kern="0">
                          <a:effectLst/>
                          <a:latin typeface="Montserrat" panose="00000500000000000000" pitchFamily="2" charset="0"/>
                        </a:rPr>
                        <a:t>5 (5)</a:t>
                      </a:r>
                      <a:endParaRPr lang="en-US" sz="1900" kern="100">
                        <a:effectLst/>
                        <a:latin typeface="Montserrat" panose="00000500000000000000" pitchFamily="2"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Aft>
                          <a:spcPts val="800"/>
                        </a:spcAft>
                        <a:buNone/>
                      </a:pPr>
                      <a:r>
                        <a:rPr lang="en-US" sz="1900" kern="0" dirty="0">
                          <a:effectLst/>
                          <a:latin typeface="Montserrat" panose="00000500000000000000" pitchFamily="2" charset="0"/>
                        </a:rPr>
                        <a:t>6 (7)</a:t>
                      </a:r>
                      <a:endParaRPr lang="en-US" sz="1900" kern="100" dirty="0">
                        <a:effectLst/>
                        <a:latin typeface="Montserrat" panose="00000500000000000000" pitchFamily="2" charset="0"/>
                        <a:ea typeface="Aptos" panose="020B00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699263568"/>
                  </a:ext>
                </a:extLst>
              </a:tr>
              <a:tr h="405750">
                <a:tc>
                  <a:txBody>
                    <a:bodyPr/>
                    <a:lstStyle/>
                    <a:p>
                      <a:pPr marL="0" marR="0" algn="l">
                        <a:lnSpc>
                          <a:spcPct val="115000"/>
                        </a:lnSpc>
                        <a:spcAft>
                          <a:spcPts val="800"/>
                        </a:spcAft>
                        <a:buNone/>
                      </a:pPr>
                      <a:r>
                        <a:rPr lang="en-US" sz="1900" kern="0" dirty="0">
                          <a:effectLst/>
                          <a:latin typeface="Montserrat" panose="00000500000000000000" pitchFamily="2" charset="0"/>
                        </a:rPr>
                        <a:t>Median A1c</a:t>
                      </a:r>
                      <a:endParaRPr lang="en-US" sz="1900" kern="100" dirty="0">
                        <a:effectLst/>
                        <a:latin typeface="Montserrat" panose="00000500000000000000" pitchFamily="2"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Aft>
                          <a:spcPts val="800"/>
                        </a:spcAft>
                        <a:buNone/>
                      </a:pPr>
                      <a:r>
                        <a:rPr lang="en-US" sz="1900" kern="0">
                          <a:effectLst/>
                          <a:latin typeface="Montserrat" panose="00000500000000000000" pitchFamily="2" charset="0"/>
                        </a:rPr>
                        <a:t>7.8 (2.2)</a:t>
                      </a:r>
                      <a:endParaRPr lang="en-US" sz="1900" kern="100">
                        <a:effectLst/>
                        <a:latin typeface="Montserrat" panose="00000500000000000000" pitchFamily="2"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Aft>
                          <a:spcPts val="800"/>
                        </a:spcAft>
                        <a:buNone/>
                      </a:pPr>
                      <a:r>
                        <a:rPr lang="en-US" sz="1900" kern="0">
                          <a:effectLst/>
                          <a:latin typeface="Montserrat" panose="00000500000000000000" pitchFamily="2" charset="0"/>
                        </a:rPr>
                        <a:t>9.6 (3.4)</a:t>
                      </a:r>
                      <a:endParaRPr lang="en-US" sz="1900" kern="100">
                        <a:effectLst/>
                        <a:latin typeface="Montserrat" panose="00000500000000000000" pitchFamily="2"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Aft>
                          <a:spcPts val="800"/>
                        </a:spcAft>
                        <a:buNone/>
                      </a:pPr>
                      <a:r>
                        <a:rPr lang="en-US" sz="1900" kern="0">
                          <a:effectLst/>
                          <a:latin typeface="Montserrat" panose="00000500000000000000" pitchFamily="2" charset="0"/>
                        </a:rPr>
                        <a:t>7.6 (1.8)</a:t>
                      </a:r>
                      <a:endParaRPr lang="en-US" sz="1900" kern="100">
                        <a:effectLst/>
                        <a:latin typeface="Montserrat" panose="00000500000000000000" pitchFamily="2" charset="0"/>
                        <a:ea typeface="Aptos" panose="020B00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985660708"/>
                  </a:ext>
                </a:extLst>
              </a:tr>
              <a:tr h="486857">
                <a:tc>
                  <a:txBody>
                    <a:bodyPr/>
                    <a:lstStyle/>
                    <a:p>
                      <a:pPr marL="0" marR="0" algn="l">
                        <a:lnSpc>
                          <a:spcPct val="115000"/>
                        </a:lnSpc>
                        <a:spcAft>
                          <a:spcPts val="800"/>
                        </a:spcAft>
                        <a:buNone/>
                      </a:pPr>
                      <a:r>
                        <a:rPr lang="en-US" sz="1900" kern="0" dirty="0">
                          <a:effectLst/>
                          <a:latin typeface="Montserrat" panose="00000500000000000000" pitchFamily="2" charset="0"/>
                        </a:rPr>
                        <a:t>Mean Rate of A1c change</a:t>
                      </a:r>
                      <a:endParaRPr lang="en-US" sz="1900" kern="100" dirty="0">
                        <a:effectLst/>
                        <a:latin typeface="Montserrat" panose="00000500000000000000" pitchFamily="2"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Aft>
                          <a:spcPts val="800"/>
                        </a:spcAft>
                        <a:buNone/>
                      </a:pPr>
                      <a:r>
                        <a:rPr lang="en-US" sz="1900" kern="0" dirty="0">
                          <a:effectLst/>
                          <a:latin typeface="Montserrat" panose="00000500000000000000" pitchFamily="2" charset="0"/>
                        </a:rPr>
                        <a:t>-0.0005 (0.012)</a:t>
                      </a:r>
                      <a:endParaRPr lang="en-US" sz="1900" kern="100" dirty="0">
                        <a:effectLst/>
                        <a:latin typeface="Montserrat" panose="00000500000000000000" pitchFamily="2"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Aft>
                          <a:spcPts val="800"/>
                        </a:spcAft>
                        <a:buNone/>
                      </a:pPr>
                      <a:r>
                        <a:rPr lang="en-US" sz="1900" kern="0">
                          <a:effectLst/>
                          <a:latin typeface="Montserrat" panose="00000500000000000000" pitchFamily="2" charset="0"/>
                        </a:rPr>
                        <a:t>0.0001 (0.017)</a:t>
                      </a:r>
                      <a:endParaRPr lang="en-US" sz="1900" kern="100">
                        <a:effectLst/>
                        <a:latin typeface="Montserrat" panose="00000500000000000000" pitchFamily="2"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Aft>
                          <a:spcPts val="800"/>
                        </a:spcAft>
                        <a:buNone/>
                      </a:pPr>
                      <a:r>
                        <a:rPr lang="en-US" sz="1900" kern="0" dirty="0">
                          <a:effectLst/>
                          <a:latin typeface="Montserrat" panose="00000500000000000000" pitchFamily="2" charset="0"/>
                        </a:rPr>
                        <a:t>-0.0006 (0.011)</a:t>
                      </a:r>
                      <a:endParaRPr lang="en-US" sz="1900" kern="100" dirty="0">
                        <a:effectLst/>
                        <a:latin typeface="Montserrat" panose="00000500000000000000" pitchFamily="2" charset="0"/>
                        <a:ea typeface="Aptos" panose="020B00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257643013"/>
                  </a:ext>
                </a:extLst>
              </a:tr>
              <a:tr h="486857">
                <a:tc>
                  <a:txBody>
                    <a:bodyPr/>
                    <a:lstStyle/>
                    <a:p>
                      <a:pPr marL="0" marR="0" algn="l">
                        <a:lnSpc>
                          <a:spcPct val="115000"/>
                        </a:lnSpc>
                        <a:spcAft>
                          <a:spcPts val="800"/>
                        </a:spcAft>
                        <a:buNone/>
                      </a:pPr>
                      <a:r>
                        <a:rPr lang="en-US" sz="1900" kern="0" dirty="0">
                          <a:effectLst/>
                          <a:latin typeface="Montserrat" panose="00000500000000000000" pitchFamily="2" charset="0"/>
                        </a:rPr>
                        <a:t>Mean Cumulative prior DKA</a:t>
                      </a:r>
                      <a:endParaRPr lang="en-US" sz="1900" kern="100" dirty="0">
                        <a:effectLst/>
                        <a:latin typeface="Montserrat" panose="00000500000000000000" pitchFamily="2"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Aft>
                          <a:spcPts val="800"/>
                        </a:spcAft>
                        <a:buNone/>
                      </a:pPr>
                      <a:r>
                        <a:rPr lang="en-US" sz="1900" kern="0" dirty="0">
                          <a:effectLst/>
                          <a:latin typeface="Montserrat" panose="00000500000000000000" pitchFamily="2" charset="0"/>
                        </a:rPr>
                        <a:t> </a:t>
                      </a:r>
                      <a:endParaRPr lang="en-US" sz="1900" kern="100" dirty="0">
                        <a:effectLst/>
                        <a:latin typeface="Montserrat" panose="00000500000000000000" pitchFamily="2"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Aft>
                          <a:spcPts val="800"/>
                        </a:spcAft>
                        <a:buNone/>
                      </a:pPr>
                      <a:r>
                        <a:rPr lang="en-US" sz="1900" kern="0">
                          <a:effectLst/>
                          <a:latin typeface="Montserrat" panose="00000500000000000000" pitchFamily="2" charset="0"/>
                        </a:rPr>
                        <a:t>3.2 (7.4)</a:t>
                      </a:r>
                      <a:endParaRPr lang="en-US" sz="1900" kern="100">
                        <a:effectLst/>
                        <a:latin typeface="Montserrat" panose="00000500000000000000" pitchFamily="2"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Aft>
                          <a:spcPts val="800"/>
                        </a:spcAft>
                        <a:buNone/>
                      </a:pPr>
                      <a:endParaRPr lang="en-US" sz="1900" kern="100" dirty="0">
                        <a:effectLst/>
                        <a:latin typeface="Montserrat" panose="00000500000000000000" pitchFamily="2" charset="0"/>
                        <a:ea typeface="Aptos" panose="020B00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885862392"/>
                  </a:ext>
                </a:extLst>
              </a:tr>
            </a:tbl>
          </a:graphicData>
        </a:graphic>
      </p:graphicFrame>
    </p:spTree>
    <p:extLst>
      <p:ext uri="{BB962C8B-B14F-4D97-AF65-F5344CB8AC3E}">
        <p14:creationId xmlns:p14="http://schemas.microsoft.com/office/powerpoint/2010/main" val="3299919218"/>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A54C8-04CD-0C1A-E321-1E17A8A790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47AB5E-0857-0101-B080-BCC51EEE60A2}"/>
              </a:ext>
            </a:extLst>
          </p:cNvPr>
          <p:cNvSpPr>
            <a:spLocks noGrp="1"/>
          </p:cNvSpPr>
          <p:nvPr>
            <p:ph type="title"/>
          </p:nvPr>
        </p:nvSpPr>
        <p:spPr>
          <a:xfrm>
            <a:off x="520931" y="330200"/>
            <a:ext cx="10972800" cy="457200"/>
          </a:xfrm>
        </p:spPr>
        <p:txBody>
          <a:bodyPr/>
          <a:lstStyle/>
          <a:p>
            <a:r>
              <a:rPr lang="en-US" dirty="0"/>
              <a:t>Results – Descriptive (Model with TIR)</a:t>
            </a:r>
          </a:p>
        </p:txBody>
      </p:sp>
      <p:graphicFrame>
        <p:nvGraphicFramePr>
          <p:cNvPr id="7" name="Content Placeholder 6">
            <a:extLst>
              <a:ext uri="{FF2B5EF4-FFF2-40B4-BE49-F238E27FC236}">
                <a16:creationId xmlns:a16="http://schemas.microsoft.com/office/drawing/2014/main" id="{40DC4EA5-D943-4771-D53B-56EA395C12E0}"/>
              </a:ext>
            </a:extLst>
          </p:cNvPr>
          <p:cNvGraphicFramePr>
            <a:graphicFrameLocks noGrp="1"/>
          </p:cNvGraphicFramePr>
          <p:nvPr>
            <p:ph sz="quarter" idx="10"/>
          </p:nvPr>
        </p:nvGraphicFramePr>
        <p:xfrm>
          <a:off x="849745" y="1863749"/>
          <a:ext cx="9956800" cy="2797515"/>
        </p:xfrm>
        <a:graphic>
          <a:graphicData uri="http://schemas.openxmlformats.org/drawingml/2006/table">
            <a:tbl>
              <a:tblPr firstRow="1" firstCol="1" bandRow="1">
                <a:tableStyleId>{F5AB1C69-6EDB-4FF4-983F-18BD219EF322}</a:tableStyleId>
              </a:tblPr>
              <a:tblGrid>
                <a:gridCol w="3749964">
                  <a:extLst>
                    <a:ext uri="{9D8B030D-6E8A-4147-A177-3AD203B41FA5}">
                      <a16:colId xmlns:a16="http://schemas.microsoft.com/office/drawing/2014/main" val="2531035939"/>
                    </a:ext>
                  </a:extLst>
                </a:gridCol>
                <a:gridCol w="2073642">
                  <a:extLst>
                    <a:ext uri="{9D8B030D-6E8A-4147-A177-3AD203B41FA5}">
                      <a16:colId xmlns:a16="http://schemas.microsoft.com/office/drawing/2014/main" val="894131372"/>
                    </a:ext>
                  </a:extLst>
                </a:gridCol>
                <a:gridCol w="2046384">
                  <a:extLst>
                    <a:ext uri="{9D8B030D-6E8A-4147-A177-3AD203B41FA5}">
                      <a16:colId xmlns:a16="http://schemas.microsoft.com/office/drawing/2014/main" val="3774917961"/>
                    </a:ext>
                  </a:extLst>
                </a:gridCol>
                <a:gridCol w="2086810">
                  <a:extLst>
                    <a:ext uri="{9D8B030D-6E8A-4147-A177-3AD203B41FA5}">
                      <a16:colId xmlns:a16="http://schemas.microsoft.com/office/drawing/2014/main" val="1506506136"/>
                    </a:ext>
                  </a:extLst>
                </a:gridCol>
              </a:tblGrid>
              <a:tr h="399645">
                <a:tc>
                  <a:txBody>
                    <a:bodyPr/>
                    <a:lstStyle/>
                    <a:p>
                      <a:pPr marL="0" marR="0" algn="l">
                        <a:lnSpc>
                          <a:spcPct val="115000"/>
                        </a:lnSpc>
                        <a:spcAft>
                          <a:spcPts val="800"/>
                        </a:spcAft>
                        <a:buNone/>
                      </a:pPr>
                      <a:r>
                        <a:rPr lang="en-US" sz="1900" kern="0" dirty="0">
                          <a:effectLst/>
                          <a:latin typeface="Montserrat" panose="00000500000000000000" pitchFamily="2" charset="0"/>
                        </a:rPr>
                        <a:t> </a:t>
                      </a:r>
                      <a:endParaRPr lang="en-US" sz="1900" kern="100" dirty="0">
                        <a:effectLst/>
                        <a:latin typeface="Montserrat" panose="00000500000000000000" pitchFamily="2"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Aft>
                          <a:spcPts val="800"/>
                        </a:spcAft>
                        <a:buNone/>
                      </a:pPr>
                      <a:r>
                        <a:rPr lang="en-US" sz="1900" kern="0" dirty="0">
                          <a:effectLst/>
                          <a:latin typeface="Montserrat" panose="00000500000000000000" pitchFamily="2" charset="0"/>
                        </a:rPr>
                        <a:t>Total</a:t>
                      </a:r>
                      <a:endParaRPr lang="en-US" sz="1900" kern="100" dirty="0">
                        <a:effectLst/>
                        <a:latin typeface="Montserrat" panose="00000500000000000000" pitchFamily="2"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Aft>
                          <a:spcPts val="800"/>
                        </a:spcAft>
                        <a:buNone/>
                      </a:pPr>
                      <a:r>
                        <a:rPr lang="en-US" sz="1900" kern="0" dirty="0">
                          <a:effectLst/>
                          <a:latin typeface="Montserrat" panose="00000500000000000000" pitchFamily="2" charset="0"/>
                        </a:rPr>
                        <a:t>With DKA</a:t>
                      </a:r>
                      <a:endParaRPr lang="en-US" sz="1900" kern="100" dirty="0">
                        <a:effectLst/>
                        <a:latin typeface="Montserrat" panose="00000500000000000000" pitchFamily="2"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Aft>
                          <a:spcPts val="800"/>
                        </a:spcAft>
                        <a:buNone/>
                      </a:pPr>
                      <a:r>
                        <a:rPr lang="en-US" sz="1900" kern="0" dirty="0">
                          <a:effectLst/>
                          <a:latin typeface="Montserrat" panose="00000500000000000000" pitchFamily="2" charset="0"/>
                        </a:rPr>
                        <a:t>Without DKA</a:t>
                      </a:r>
                      <a:endParaRPr lang="en-US" sz="1900" kern="100" dirty="0">
                        <a:effectLst/>
                        <a:latin typeface="Montserrat" panose="00000500000000000000" pitchFamily="2" charset="0"/>
                        <a:ea typeface="Aptos" panose="020B00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195940317"/>
                  </a:ext>
                </a:extLst>
              </a:tr>
              <a:tr h="399645">
                <a:tc>
                  <a:txBody>
                    <a:bodyPr/>
                    <a:lstStyle/>
                    <a:p>
                      <a:pPr marL="0" marR="0" algn="l">
                        <a:lnSpc>
                          <a:spcPct val="115000"/>
                        </a:lnSpc>
                        <a:spcAft>
                          <a:spcPts val="800"/>
                        </a:spcAft>
                        <a:buNone/>
                      </a:pPr>
                      <a:r>
                        <a:rPr lang="en-US" sz="1900" kern="0" dirty="0">
                          <a:effectLst/>
                          <a:latin typeface="Montserrat" panose="00000500000000000000" pitchFamily="2" charset="0"/>
                        </a:rPr>
                        <a:t>N</a:t>
                      </a:r>
                      <a:endParaRPr lang="en-US" sz="1900" kern="100" dirty="0">
                        <a:effectLst/>
                        <a:latin typeface="Montserrat" panose="00000500000000000000" pitchFamily="2"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Aft>
                          <a:spcPts val="800"/>
                        </a:spcAft>
                        <a:buNone/>
                      </a:pPr>
                      <a:r>
                        <a:rPr lang="en-US" sz="1900" kern="0" dirty="0">
                          <a:solidFill>
                            <a:srgbClr val="000000"/>
                          </a:solidFill>
                          <a:effectLst/>
                          <a:latin typeface="Montserrat" panose="00000500000000000000" pitchFamily="2" charset="0"/>
                          <a:ea typeface="Times New Roman" panose="02020603050405020304" pitchFamily="18" charset="0"/>
                          <a:cs typeface="Times New Roman" panose="02020603050405020304" pitchFamily="18" charset="0"/>
                        </a:rPr>
                        <a:t>8,342</a:t>
                      </a:r>
                      <a:endParaRPr lang="en-US" sz="1900" kern="100" dirty="0">
                        <a:effectLst/>
                        <a:latin typeface="Montserrat" panose="00000500000000000000" pitchFamily="2"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Aft>
                          <a:spcPts val="800"/>
                        </a:spcAft>
                        <a:buNone/>
                      </a:pPr>
                      <a:r>
                        <a:rPr lang="en-US" sz="1900" kern="0" dirty="0">
                          <a:solidFill>
                            <a:srgbClr val="000000"/>
                          </a:solidFill>
                          <a:effectLst/>
                          <a:latin typeface="Montserrat" panose="00000500000000000000" pitchFamily="2" charset="0"/>
                          <a:ea typeface="Times New Roman" panose="02020603050405020304" pitchFamily="18" charset="0"/>
                          <a:cs typeface="Times New Roman" panose="02020603050405020304" pitchFamily="18" charset="0"/>
                        </a:rPr>
                        <a:t>759</a:t>
                      </a:r>
                      <a:endParaRPr lang="en-US" sz="1900" kern="100" dirty="0">
                        <a:effectLst/>
                        <a:latin typeface="Montserrat" panose="00000500000000000000" pitchFamily="2"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Aft>
                          <a:spcPts val="800"/>
                        </a:spcAft>
                        <a:buNone/>
                      </a:pPr>
                      <a:r>
                        <a:rPr lang="en-US" sz="1900" kern="0" dirty="0">
                          <a:solidFill>
                            <a:srgbClr val="000000"/>
                          </a:solidFill>
                          <a:effectLst/>
                          <a:latin typeface="Montserrat" panose="00000500000000000000" pitchFamily="2" charset="0"/>
                          <a:ea typeface="Times New Roman" panose="02020603050405020304" pitchFamily="18" charset="0"/>
                          <a:cs typeface="Times New Roman" panose="02020603050405020304" pitchFamily="18" charset="0"/>
                        </a:rPr>
                        <a:t>7,583</a:t>
                      </a:r>
                      <a:endParaRPr lang="en-US" sz="1900" kern="100" dirty="0">
                        <a:effectLst/>
                        <a:latin typeface="Montserrat" panose="00000500000000000000" pitchFamily="2" charset="0"/>
                        <a:ea typeface="Aptos" panose="020B00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229425946"/>
                  </a:ext>
                </a:extLst>
              </a:tr>
              <a:tr h="399645">
                <a:tc>
                  <a:txBody>
                    <a:bodyPr/>
                    <a:lstStyle/>
                    <a:p>
                      <a:pPr marL="0" marR="0" algn="l">
                        <a:lnSpc>
                          <a:spcPct val="115000"/>
                        </a:lnSpc>
                        <a:spcAft>
                          <a:spcPts val="800"/>
                        </a:spcAft>
                        <a:buNone/>
                      </a:pPr>
                      <a:r>
                        <a:rPr lang="en-US" sz="1900" kern="0" dirty="0">
                          <a:effectLst/>
                          <a:latin typeface="Montserrat" panose="00000500000000000000" pitchFamily="2" charset="0"/>
                        </a:rPr>
                        <a:t>Median Age</a:t>
                      </a:r>
                      <a:endParaRPr lang="en-US" sz="1900" kern="100" dirty="0">
                        <a:effectLst/>
                        <a:latin typeface="Montserrat" panose="00000500000000000000" pitchFamily="2"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Aft>
                          <a:spcPts val="800"/>
                        </a:spcAft>
                        <a:buNone/>
                      </a:pPr>
                      <a:r>
                        <a:rPr lang="en-US" sz="1900" kern="0">
                          <a:solidFill>
                            <a:srgbClr val="000000"/>
                          </a:solidFill>
                          <a:effectLst/>
                          <a:latin typeface="Montserrat" panose="00000500000000000000" pitchFamily="2" charset="0"/>
                          <a:ea typeface="Times New Roman" panose="02020603050405020304" pitchFamily="18" charset="0"/>
                          <a:cs typeface="Times New Roman" panose="02020603050405020304" pitchFamily="18" charset="0"/>
                        </a:rPr>
                        <a:t>16 (7)</a:t>
                      </a:r>
                      <a:endParaRPr lang="en-US" sz="1900" kern="100">
                        <a:effectLst/>
                        <a:latin typeface="Montserrat" panose="00000500000000000000" pitchFamily="2"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Aft>
                          <a:spcPts val="800"/>
                        </a:spcAft>
                        <a:buNone/>
                      </a:pPr>
                      <a:r>
                        <a:rPr lang="en-US" sz="1900" kern="0">
                          <a:solidFill>
                            <a:srgbClr val="000000"/>
                          </a:solidFill>
                          <a:effectLst/>
                          <a:latin typeface="Montserrat" panose="00000500000000000000" pitchFamily="2" charset="0"/>
                          <a:ea typeface="Times New Roman" panose="02020603050405020304" pitchFamily="18" charset="0"/>
                          <a:cs typeface="Times New Roman" panose="02020603050405020304" pitchFamily="18" charset="0"/>
                        </a:rPr>
                        <a:t>14 (6)</a:t>
                      </a:r>
                      <a:endParaRPr lang="en-US" sz="1900" kern="100">
                        <a:effectLst/>
                        <a:latin typeface="Montserrat" panose="00000500000000000000" pitchFamily="2"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Aft>
                          <a:spcPts val="800"/>
                        </a:spcAft>
                        <a:buNone/>
                      </a:pPr>
                      <a:r>
                        <a:rPr lang="en-US" sz="1900" kern="0" dirty="0">
                          <a:solidFill>
                            <a:srgbClr val="000000"/>
                          </a:solidFill>
                          <a:effectLst/>
                          <a:latin typeface="Montserrat" panose="00000500000000000000" pitchFamily="2" charset="0"/>
                          <a:ea typeface="Times New Roman" panose="02020603050405020304" pitchFamily="18" charset="0"/>
                          <a:cs typeface="Times New Roman" panose="02020603050405020304" pitchFamily="18" charset="0"/>
                        </a:rPr>
                        <a:t>16 (7)</a:t>
                      </a:r>
                      <a:endParaRPr lang="en-US" sz="1900" kern="100" dirty="0">
                        <a:effectLst/>
                        <a:latin typeface="Montserrat" panose="00000500000000000000" pitchFamily="2" charset="0"/>
                        <a:ea typeface="Aptos" panose="020B00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519081343"/>
                  </a:ext>
                </a:extLst>
              </a:tr>
              <a:tr h="399645">
                <a:tc>
                  <a:txBody>
                    <a:bodyPr/>
                    <a:lstStyle/>
                    <a:p>
                      <a:pPr marL="0" marR="0" algn="l">
                        <a:lnSpc>
                          <a:spcPct val="115000"/>
                        </a:lnSpc>
                        <a:spcAft>
                          <a:spcPts val="800"/>
                        </a:spcAft>
                        <a:buNone/>
                      </a:pPr>
                      <a:r>
                        <a:rPr lang="en-US" sz="1900" kern="0" dirty="0">
                          <a:effectLst/>
                          <a:latin typeface="Montserrat" panose="00000500000000000000" pitchFamily="2" charset="0"/>
                        </a:rPr>
                        <a:t>Median T1D duration</a:t>
                      </a:r>
                      <a:endParaRPr lang="en-US" sz="1900" kern="100" dirty="0">
                        <a:effectLst/>
                        <a:latin typeface="Montserrat" panose="00000500000000000000" pitchFamily="2"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Aft>
                          <a:spcPts val="800"/>
                        </a:spcAft>
                        <a:buNone/>
                      </a:pPr>
                      <a:r>
                        <a:rPr lang="en-US" sz="1900" kern="0">
                          <a:solidFill>
                            <a:srgbClr val="000000"/>
                          </a:solidFill>
                          <a:effectLst/>
                          <a:latin typeface="Montserrat" panose="00000500000000000000" pitchFamily="2" charset="0"/>
                          <a:ea typeface="Times New Roman" panose="02020603050405020304" pitchFamily="18" charset="0"/>
                          <a:cs typeface="Times New Roman" panose="02020603050405020304" pitchFamily="18" charset="0"/>
                        </a:rPr>
                        <a:t>6 (8)</a:t>
                      </a:r>
                      <a:endParaRPr lang="en-US" sz="1900" kern="100">
                        <a:effectLst/>
                        <a:latin typeface="Montserrat" panose="00000500000000000000" pitchFamily="2"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Aft>
                          <a:spcPts val="800"/>
                        </a:spcAft>
                        <a:buNone/>
                      </a:pPr>
                      <a:r>
                        <a:rPr lang="en-US" sz="1900" kern="0" dirty="0">
                          <a:solidFill>
                            <a:srgbClr val="000000"/>
                          </a:solidFill>
                          <a:effectLst/>
                          <a:latin typeface="Montserrat" panose="00000500000000000000" pitchFamily="2" charset="0"/>
                          <a:ea typeface="Times New Roman" panose="02020603050405020304" pitchFamily="18" charset="0"/>
                          <a:cs typeface="Times New Roman" panose="02020603050405020304" pitchFamily="18" charset="0"/>
                        </a:rPr>
                        <a:t>5 (6)</a:t>
                      </a:r>
                      <a:endParaRPr lang="en-US" sz="1900" kern="100" dirty="0">
                        <a:effectLst/>
                        <a:latin typeface="Montserrat" panose="00000500000000000000" pitchFamily="2"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Aft>
                          <a:spcPts val="800"/>
                        </a:spcAft>
                        <a:buNone/>
                      </a:pPr>
                      <a:r>
                        <a:rPr lang="en-US" sz="1900" kern="0" dirty="0">
                          <a:solidFill>
                            <a:srgbClr val="000000"/>
                          </a:solidFill>
                          <a:effectLst/>
                          <a:latin typeface="Montserrat" panose="00000500000000000000" pitchFamily="2" charset="0"/>
                          <a:ea typeface="Times New Roman" panose="02020603050405020304" pitchFamily="18" charset="0"/>
                          <a:cs typeface="Times New Roman" panose="02020603050405020304" pitchFamily="18" charset="0"/>
                        </a:rPr>
                        <a:t>6 (8)</a:t>
                      </a:r>
                      <a:endParaRPr lang="en-US" sz="1900" kern="100" dirty="0">
                        <a:effectLst/>
                        <a:latin typeface="Montserrat" panose="00000500000000000000" pitchFamily="2" charset="0"/>
                        <a:ea typeface="Aptos" panose="020B00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699263568"/>
                  </a:ext>
                </a:extLst>
              </a:tr>
              <a:tr h="399645">
                <a:tc>
                  <a:txBody>
                    <a:bodyPr/>
                    <a:lstStyle/>
                    <a:p>
                      <a:pPr marL="0" marR="0" algn="l">
                        <a:lnSpc>
                          <a:spcPct val="115000"/>
                        </a:lnSpc>
                        <a:spcAft>
                          <a:spcPts val="800"/>
                        </a:spcAft>
                        <a:buNone/>
                      </a:pPr>
                      <a:r>
                        <a:rPr lang="en-US" sz="1900" kern="0" dirty="0">
                          <a:effectLst/>
                          <a:latin typeface="Montserrat" panose="00000500000000000000" pitchFamily="2" charset="0"/>
                        </a:rPr>
                        <a:t>Median A1c</a:t>
                      </a:r>
                      <a:endParaRPr lang="en-US" sz="1900" kern="100" dirty="0">
                        <a:effectLst/>
                        <a:latin typeface="Montserrat" panose="00000500000000000000" pitchFamily="2"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Aft>
                          <a:spcPts val="800"/>
                        </a:spcAft>
                        <a:buNone/>
                      </a:pPr>
                      <a:r>
                        <a:rPr lang="en-US" sz="1900" kern="0">
                          <a:solidFill>
                            <a:srgbClr val="000000"/>
                          </a:solidFill>
                          <a:effectLst/>
                          <a:latin typeface="Montserrat" panose="00000500000000000000" pitchFamily="2" charset="0"/>
                          <a:ea typeface="Times New Roman" panose="02020603050405020304" pitchFamily="18" charset="0"/>
                          <a:cs typeface="Times New Roman" panose="02020603050405020304" pitchFamily="18" charset="0"/>
                        </a:rPr>
                        <a:t>7.3 (1.5)</a:t>
                      </a:r>
                      <a:endParaRPr lang="en-US" sz="1900" kern="100">
                        <a:effectLst/>
                        <a:latin typeface="Montserrat" panose="00000500000000000000" pitchFamily="2"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Aft>
                          <a:spcPts val="800"/>
                        </a:spcAft>
                        <a:buNone/>
                      </a:pPr>
                      <a:r>
                        <a:rPr lang="en-US" sz="1900" kern="0">
                          <a:solidFill>
                            <a:srgbClr val="000000"/>
                          </a:solidFill>
                          <a:effectLst/>
                          <a:latin typeface="Montserrat" panose="00000500000000000000" pitchFamily="2" charset="0"/>
                          <a:ea typeface="Times New Roman" panose="02020603050405020304" pitchFamily="18" charset="0"/>
                          <a:cs typeface="Times New Roman" panose="02020603050405020304" pitchFamily="18" charset="0"/>
                        </a:rPr>
                        <a:t>8.2 (2.1)</a:t>
                      </a:r>
                      <a:endParaRPr lang="en-US" sz="1900" kern="100">
                        <a:effectLst/>
                        <a:latin typeface="Montserrat" panose="00000500000000000000" pitchFamily="2"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Aft>
                          <a:spcPts val="800"/>
                        </a:spcAft>
                        <a:buNone/>
                      </a:pPr>
                      <a:r>
                        <a:rPr lang="en-US" sz="1900" kern="0" dirty="0">
                          <a:solidFill>
                            <a:srgbClr val="000000"/>
                          </a:solidFill>
                          <a:effectLst/>
                          <a:latin typeface="Montserrat" panose="00000500000000000000" pitchFamily="2" charset="0"/>
                          <a:ea typeface="Times New Roman" panose="02020603050405020304" pitchFamily="18" charset="0"/>
                          <a:cs typeface="Times New Roman" panose="02020603050405020304" pitchFamily="18" charset="0"/>
                        </a:rPr>
                        <a:t>7.3 (1.5)</a:t>
                      </a:r>
                      <a:endParaRPr lang="en-US" sz="1900" kern="100" dirty="0">
                        <a:effectLst/>
                        <a:latin typeface="Montserrat" panose="00000500000000000000" pitchFamily="2" charset="0"/>
                        <a:ea typeface="Aptos" panose="020B00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985660708"/>
                  </a:ext>
                </a:extLst>
              </a:tr>
              <a:tr h="399645">
                <a:tc>
                  <a:txBody>
                    <a:bodyPr/>
                    <a:lstStyle/>
                    <a:p>
                      <a:pPr marL="0" marR="0" algn="l">
                        <a:lnSpc>
                          <a:spcPct val="115000"/>
                        </a:lnSpc>
                        <a:spcAft>
                          <a:spcPts val="800"/>
                        </a:spcAft>
                        <a:buNone/>
                      </a:pPr>
                      <a:r>
                        <a:rPr lang="en-US" sz="1900" kern="0" dirty="0">
                          <a:effectLst/>
                          <a:latin typeface="Montserrat" panose="00000500000000000000" pitchFamily="2" charset="0"/>
                        </a:rPr>
                        <a:t>Mean Rate of A1c change</a:t>
                      </a:r>
                      <a:endParaRPr lang="en-US" sz="1900" kern="100" dirty="0">
                        <a:effectLst/>
                        <a:latin typeface="Montserrat" panose="00000500000000000000" pitchFamily="2"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Aft>
                          <a:spcPts val="800"/>
                        </a:spcAft>
                        <a:buNone/>
                      </a:pPr>
                      <a:r>
                        <a:rPr lang="en-US" sz="1900" kern="0" dirty="0">
                          <a:solidFill>
                            <a:srgbClr val="000000"/>
                          </a:solidFill>
                          <a:effectLst/>
                          <a:latin typeface="Montserrat" panose="00000500000000000000" pitchFamily="2" charset="0"/>
                          <a:ea typeface="Times New Roman" panose="02020603050405020304" pitchFamily="18" charset="0"/>
                          <a:cs typeface="Times New Roman" panose="02020603050405020304" pitchFamily="18" charset="0"/>
                        </a:rPr>
                        <a:t>-0.0005 (0.008)</a:t>
                      </a:r>
                      <a:endParaRPr lang="en-US" sz="1900" kern="100" dirty="0">
                        <a:effectLst/>
                        <a:latin typeface="Montserrat" panose="00000500000000000000" pitchFamily="2"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Aft>
                          <a:spcPts val="800"/>
                        </a:spcAft>
                        <a:buNone/>
                      </a:pPr>
                      <a:r>
                        <a:rPr lang="en-US" sz="1900" kern="0">
                          <a:solidFill>
                            <a:srgbClr val="000000"/>
                          </a:solidFill>
                          <a:effectLst/>
                          <a:latin typeface="Montserrat" panose="00000500000000000000" pitchFamily="2" charset="0"/>
                          <a:ea typeface="Times New Roman" panose="02020603050405020304" pitchFamily="18" charset="0"/>
                          <a:cs typeface="Times New Roman" panose="02020603050405020304" pitchFamily="18" charset="0"/>
                        </a:rPr>
                        <a:t>-0.0004 (0.013)</a:t>
                      </a:r>
                      <a:endParaRPr lang="en-US" sz="1900" kern="100">
                        <a:effectLst/>
                        <a:latin typeface="Montserrat" panose="00000500000000000000" pitchFamily="2"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Aft>
                          <a:spcPts val="800"/>
                        </a:spcAft>
                        <a:buNone/>
                      </a:pPr>
                      <a:r>
                        <a:rPr lang="en-US" sz="1900" kern="0" dirty="0">
                          <a:solidFill>
                            <a:srgbClr val="000000"/>
                          </a:solidFill>
                          <a:effectLst/>
                          <a:latin typeface="Montserrat" panose="00000500000000000000" pitchFamily="2" charset="0"/>
                          <a:ea typeface="Times New Roman" panose="02020603050405020304" pitchFamily="18" charset="0"/>
                          <a:cs typeface="Times New Roman" panose="02020603050405020304" pitchFamily="18" charset="0"/>
                        </a:rPr>
                        <a:t>-0.0006 (0.007)</a:t>
                      </a:r>
                      <a:endParaRPr lang="en-US" sz="1900" kern="100" dirty="0">
                        <a:effectLst/>
                        <a:latin typeface="Montserrat" panose="00000500000000000000" pitchFamily="2" charset="0"/>
                        <a:ea typeface="Aptos" panose="020B00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257643013"/>
                  </a:ext>
                </a:extLst>
              </a:tr>
              <a:tr h="399645">
                <a:tc>
                  <a:txBody>
                    <a:bodyPr/>
                    <a:lstStyle/>
                    <a:p>
                      <a:pPr marL="0" marR="0" algn="l">
                        <a:lnSpc>
                          <a:spcPct val="115000"/>
                        </a:lnSpc>
                        <a:spcAft>
                          <a:spcPts val="800"/>
                        </a:spcAft>
                        <a:buNone/>
                      </a:pPr>
                      <a:r>
                        <a:rPr lang="en-US" sz="1900" kern="0" dirty="0">
                          <a:effectLst/>
                          <a:latin typeface="Montserrat" panose="00000500000000000000" pitchFamily="2" charset="0"/>
                        </a:rPr>
                        <a:t>Mean Cumulative prior DKA</a:t>
                      </a:r>
                      <a:endParaRPr lang="en-US" sz="1900" kern="100" dirty="0">
                        <a:effectLst/>
                        <a:latin typeface="Montserrat" panose="00000500000000000000" pitchFamily="2"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Aft>
                          <a:spcPts val="800"/>
                        </a:spcAft>
                        <a:buNone/>
                      </a:pPr>
                      <a:r>
                        <a:rPr lang="en-US" sz="1900" kern="0">
                          <a:solidFill>
                            <a:srgbClr val="000000"/>
                          </a:solidFill>
                          <a:effectLst/>
                          <a:latin typeface="Montserrat" panose="00000500000000000000" pitchFamily="2" charset="0"/>
                          <a:ea typeface="Times New Roman" panose="02020603050405020304" pitchFamily="18" charset="0"/>
                          <a:cs typeface="Times New Roman" panose="02020603050405020304" pitchFamily="18" charset="0"/>
                        </a:rPr>
                        <a:t> </a:t>
                      </a:r>
                      <a:endParaRPr lang="en-US" sz="1900" kern="100">
                        <a:effectLst/>
                        <a:latin typeface="Montserrat" panose="00000500000000000000" pitchFamily="2"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Aft>
                          <a:spcPts val="800"/>
                        </a:spcAft>
                        <a:buNone/>
                      </a:pPr>
                      <a:r>
                        <a:rPr lang="en-US" sz="1900" kern="0" dirty="0">
                          <a:solidFill>
                            <a:srgbClr val="000000"/>
                          </a:solidFill>
                          <a:effectLst/>
                          <a:latin typeface="Montserrat" panose="00000500000000000000" pitchFamily="2" charset="0"/>
                          <a:ea typeface="Times New Roman" panose="02020603050405020304" pitchFamily="18" charset="0"/>
                          <a:cs typeface="Times New Roman" panose="02020603050405020304" pitchFamily="18" charset="0"/>
                        </a:rPr>
                        <a:t>2.8 (5.7)</a:t>
                      </a:r>
                      <a:endParaRPr lang="en-US" sz="1900" kern="100" dirty="0">
                        <a:effectLst/>
                        <a:latin typeface="Montserrat" panose="00000500000000000000" pitchFamily="2"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Aft>
                          <a:spcPts val="800"/>
                        </a:spcAft>
                        <a:buNone/>
                      </a:pPr>
                      <a:r>
                        <a:rPr lang="en-US" sz="1900" kern="0" dirty="0">
                          <a:solidFill>
                            <a:srgbClr val="000000"/>
                          </a:solidFill>
                          <a:effectLst/>
                          <a:latin typeface="Montserrat" panose="00000500000000000000" pitchFamily="2" charset="0"/>
                          <a:ea typeface="Times New Roman" panose="02020603050405020304" pitchFamily="18" charset="0"/>
                          <a:cs typeface="Times New Roman" panose="02020603050405020304" pitchFamily="18" charset="0"/>
                        </a:rPr>
                        <a:t>-</a:t>
                      </a:r>
                      <a:endParaRPr lang="en-US" sz="1900" kern="100" dirty="0">
                        <a:effectLst/>
                        <a:latin typeface="Montserrat" panose="00000500000000000000" pitchFamily="2" charset="0"/>
                        <a:ea typeface="Aptos" panose="020B00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885862392"/>
                  </a:ext>
                </a:extLst>
              </a:tr>
            </a:tbl>
          </a:graphicData>
        </a:graphic>
      </p:graphicFrame>
    </p:spTree>
    <p:extLst>
      <p:ext uri="{BB962C8B-B14F-4D97-AF65-F5344CB8AC3E}">
        <p14:creationId xmlns:p14="http://schemas.microsoft.com/office/powerpoint/2010/main" val="404137386"/>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graph of a function&#10;&#10;AI-generated content may be incorrect.">
            <a:extLst>
              <a:ext uri="{FF2B5EF4-FFF2-40B4-BE49-F238E27FC236}">
                <a16:creationId xmlns:a16="http://schemas.microsoft.com/office/drawing/2014/main" id="{488BDFFE-B469-58A1-677D-4C4C24BF5A3E}"/>
              </a:ext>
            </a:extLst>
          </p:cNvPr>
          <p:cNvPicPr>
            <a:picLocks noGrp="1" noChangeAspect="1"/>
          </p:cNvPicPr>
          <p:nvPr>
            <p:ph idx="1"/>
          </p:nvPr>
        </p:nvPicPr>
        <p:blipFill>
          <a:blip r:embed="rId2"/>
          <a:stretch>
            <a:fillRect/>
          </a:stretch>
        </p:blipFill>
        <p:spPr>
          <a:xfrm>
            <a:off x="2256825" y="1354202"/>
            <a:ext cx="7662857" cy="3815375"/>
          </a:xfrm>
          <a:prstGeom prst="rect">
            <a:avLst/>
          </a:prstGeom>
          <a:ln>
            <a:solidFill>
              <a:schemeClr val="accent1"/>
            </a:solidFill>
          </a:ln>
        </p:spPr>
      </p:pic>
      <p:graphicFrame>
        <p:nvGraphicFramePr>
          <p:cNvPr id="11" name="Table 10">
            <a:extLst>
              <a:ext uri="{FF2B5EF4-FFF2-40B4-BE49-F238E27FC236}">
                <a16:creationId xmlns:a16="http://schemas.microsoft.com/office/drawing/2014/main" id="{E14A67EC-4EE8-40E1-3434-5EE0F713C5F4}"/>
              </a:ext>
            </a:extLst>
          </p:cNvPr>
          <p:cNvGraphicFramePr>
            <a:graphicFrameLocks noGrp="1"/>
          </p:cNvGraphicFramePr>
          <p:nvPr/>
        </p:nvGraphicFramePr>
        <p:xfrm>
          <a:off x="1751780" y="5367782"/>
          <a:ext cx="8672945" cy="1261618"/>
        </p:xfrm>
        <a:graphic>
          <a:graphicData uri="http://schemas.openxmlformats.org/drawingml/2006/table">
            <a:tbl>
              <a:tblPr firstRow="1" firstCol="1" bandRow="1">
                <a:tableStyleId>{5C22544A-7EE6-4342-B048-85BDC9FD1C3A}</a:tableStyleId>
              </a:tblPr>
              <a:tblGrid>
                <a:gridCol w="1734589">
                  <a:extLst>
                    <a:ext uri="{9D8B030D-6E8A-4147-A177-3AD203B41FA5}">
                      <a16:colId xmlns:a16="http://schemas.microsoft.com/office/drawing/2014/main" val="994784936"/>
                    </a:ext>
                  </a:extLst>
                </a:gridCol>
                <a:gridCol w="1734589">
                  <a:extLst>
                    <a:ext uri="{9D8B030D-6E8A-4147-A177-3AD203B41FA5}">
                      <a16:colId xmlns:a16="http://schemas.microsoft.com/office/drawing/2014/main" val="1909436317"/>
                    </a:ext>
                  </a:extLst>
                </a:gridCol>
                <a:gridCol w="1734589">
                  <a:extLst>
                    <a:ext uri="{9D8B030D-6E8A-4147-A177-3AD203B41FA5}">
                      <a16:colId xmlns:a16="http://schemas.microsoft.com/office/drawing/2014/main" val="435850523"/>
                    </a:ext>
                  </a:extLst>
                </a:gridCol>
                <a:gridCol w="1734589">
                  <a:extLst>
                    <a:ext uri="{9D8B030D-6E8A-4147-A177-3AD203B41FA5}">
                      <a16:colId xmlns:a16="http://schemas.microsoft.com/office/drawing/2014/main" val="4172493216"/>
                    </a:ext>
                  </a:extLst>
                </a:gridCol>
                <a:gridCol w="1734589">
                  <a:extLst>
                    <a:ext uri="{9D8B030D-6E8A-4147-A177-3AD203B41FA5}">
                      <a16:colId xmlns:a16="http://schemas.microsoft.com/office/drawing/2014/main" val="1906817953"/>
                    </a:ext>
                  </a:extLst>
                </a:gridCol>
              </a:tblGrid>
              <a:tr h="454848">
                <a:tc>
                  <a:txBody>
                    <a:bodyPr/>
                    <a:lstStyle/>
                    <a:p>
                      <a:pPr marL="0" marR="0" algn="ctr">
                        <a:lnSpc>
                          <a:spcPct val="115000"/>
                        </a:lnSpc>
                        <a:spcAft>
                          <a:spcPts val="800"/>
                        </a:spcAft>
                        <a:buNone/>
                      </a:pPr>
                      <a:r>
                        <a:rPr lang="en-US" sz="1500" kern="0">
                          <a:effectLst/>
                          <a:latin typeface="Montserrat" panose="00000500000000000000" pitchFamily="2" charset="0"/>
                          <a:cs typeface="Hind" panose="02000000000000000000" pitchFamily="2" charset="0"/>
                        </a:rPr>
                        <a:t>Model</a:t>
                      </a:r>
                      <a:endParaRPr lang="en-US" sz="1500" kern="100">
                        <a:effectLst/>
                        <a:latin typeface="Montserrat" panose="00000500000000000000" pitchFamily="2" charset="0"/>
                        <a:ea typeface="Aptos" panose="020B0004020202020204" pitchFamily="34" charset="0"/>
                        <a:cs typeface="Hind" panose="02000000000000000000" pitchFamily="2" charset="0"/>
                      </a:endParaRPr>
                    </a:p>
                  </a:txBody>
                  <a:tcPr marL="68580" marR="68580" marT="0" marB="0" anchor="ctr"/>
                </a:tc>
                <a:tc>
                  <a:txBody>
                    <a:bodyPr/>
                    <a:lstStyle/>
                    <a:p>
                      <a:pPr marL="0" marR="0" algn="ctr">
                        <a:lnSpc>
                          <a:spcPct val="115000"/>
                        </a:lnSpc>
                        <a:spcAft>
                          <a:spcPts val="800"/>
                        </a:spcAft>
                        <a:buNone/>
                      </a:pPr>
                      <a:r>
                        <a:rPr lang="en-US" sz="1500" kern="0" dirty="0">
                          <a:effectLst/>
                          <a:latin typeface="Montserrat" panose="00000500000000000000" pitchFamily="2" charset="0"/>
                          <a:cs typeface="Hind" panose="02000000000000000000" pitchFamily="2" charset="0"/>
                        </a:rPr>
                        <a:t>AUC</a:t>
                      </a:r>
                      <a:endParaRPr lang="en-US" sz="1500" kern="100" dirty="0">
                        <a:effectLst/>
                        <a:latin typeface="Montserrat" panose="00000500000000000000" pitchFamily="2" charset="0"/>
                        <a:ea typeface="Aptos" panose="020B0004020202020204" pitchFamily="34" charset="0"/>
                        <a:cs typeface="Hind" panose="02000000000000000000" pitchFamily="2" charset="0"/>
                      </a:endParaRPr>
                    </a:p>
                  </a:txBody>
                  <a:tcPr marL="68580" marR="68580" marT="0" marB="0" anchor="ctr"/>
                </a:tc>
                <a:tc>
                  <a:txBody>
                    <a:bodyPr/>
                    <a:lstStyle/>
                    <a:p>
                      <a:pPr marL="0" marR="0" algn="ctr">
                        <a:lnSpc>
                          <a:spcPct val="115000"/>
                        </a:lnSpc>
                        <a:spcAft>
                          <a:spcPts val="800"/>
                        </a:spcAft>
                        <a:buNone/>
                      </a:pPr>
                      <a:r>
                        <a:rPr lang="en-US" sz="1500" kern="0" dirty="0">
                          <a:effectLst/>
                          <a:latin typeface="Montserrat" panose="00000500000000000000" pitchFamily="2" charset="0"/>
                          <a:cs typeface="Hind" panose="02000000000000000000" pitchFamily="2" charset="0"/>
                        </a:rPr>
                        <a:t>Accuracy</a:t>
                      </a:r>
                      <a:endParaRPr lang="en-US" sz="1500" kern="100" dirty="0">
                        <a:effectLst/>
                        <a:latin typeface="Montserrat" panose="00000500000000000000" pitchFamily="2" charset="0"/>
                        <a:ea typeface="Aptos" panose="020B0004020202020204" pitchFamily="34" charset="0"/>
                        <a:cs typeface="Hind" panose="02000000000000000000" pitchFamily="2" charset="0"/>
                      </a:endParaRPr>
                    </a:p>
                  </a:txBody>
                  <a:tcPr marL="68580" marR="68580" marT="0" marB="0" anchor="ctr"/>
                </a:tc>
                <a:tc>
                  <a:txBody>
                    <a:bodyPr/>
                    <a:lstStyle/>
                    <a:p>
                      <a:pPr marL="0" marR="0" algn="ctr">
                        <a:lnSpc>
                          <a:spcPct val="115000"/>
                        </a:lnSpc>
                        <a:spcAft>
                          <a:spcPts val="800"/>
                        </a:spcAft>
                        <a:buNone/>
                      </a:pPr>
                      <a:r>
                        <a:rPr lang="en-US" sz="1500" kern="0">
                          <a:effectLst/>
                          <a:latin typeface="Montserrat" panose="00000500000000000000" pitchFamily="2" charset="0"/>
                          <a:cs typeface="Hind" panose="02000000000000000000" pitchFamily="2" charset="0"/>
                        </a:rPr>
                        <a:t>Sensitivity</a:t>
                      </a:r>
                      <a:endParaRPr lang="en-US" sz="1500" kern="100">
                        <a:effectLst/>
                        <a:latin typeface="Montserrat" panose="00000500000000000000" pitchFamily="2" charset="0"/>
                        <a:ea typeface="Aptos" panose="020B0004020202020204" pitchFamily="34" charset="0"/>
                        <a:cs typeface="Hind" panose="02000000000000000000" pitchFamily="2" charset="0"/>
                      </a:endParaRPr>
                    </a:p>
                  </a:txBody>
                  <a:tcPr marL="68580" marR="68580" marT="0" marB="0" anchor="ctr"/>
                </a:tc>
                <a:tc>
                  <a:txBody>
                    <a:bodyPr/>
                    <a:lstStyle/>
                    <a:p>
                      <a:pPr marL="0" marR="0" algn="ctr">
                        <a:lnSpc>
                          <a:spcPct val="115000"/>
                        </a:lnSpc>
                        <a:spcAft>
                          <a:spcPts val="800"/>
                        </a:spcAft>
                        <a:buNone/>
                      </a:pPr>
                      <a:r>
                        <a:rPr lang="en-US" sz="1500" kern="0">
                          <a:effectLst/>
                          <a:latin typeface="Montserrat" panose="00000500000000000000" pitchFamily="2" charset="0"/>
                          <a:cs typeface="Hind" panose="02000000000000000000" pitchFamily="2" charset="0"/>
                        </a:rPr>
                        <a:t>Specificity</a:t>
                      </a:r>
                      <a:endParaRPr lang="en-US" sz="1500" kern="100">
                        <a:effectLst/>
                        <a:latin typeface="Montserrat" panose="00000500000000000000" pitchFamily="2" charset="0"/>
                        <a:ea typeface="Aptos" panose="020B0004020202020204" pitchFamily="34" charset="0"/>
                        <a:cs typeface="Hind" panose="02000000000000000000" pitchFamily="2" charset="0"/>
                      </a:endParaRPr>
                    </a:p>
                  </a:txBody>
                  <a:tcPr marL="68580" marR="68580" marT="0" marB="0" anchor="ctr"/>
                </a:tc>
                <a:extLst>
                  <a:ext uri="{0D108BD9-81ED-4DB2-BD59-A6C34878D82A}">
                    <a16:rowId xmlns:a16="http://schemas.microsoft.com/office/drawing/2014/main" val="1071812044"/>
                  </a:ext>
                </a:extLst>
              </a:tr>
              <a:tr h="318328">
                <a:tc>
                  <a:txBody>
                    <a:bodyPr/>
                    <a:lstStyle/>
                    <a:p>
                      <a:pPr marL="0" marR="0" algn="ctr">
                        <a:lnSpc>
                          <a:spcPct val="115000"/>
                        </a:lnSpc>
                        <a:spcAft>
                          <a:spcPts val="800"/>
                        </a:spcAft>
                        <a:buNone/>
                      </a:pPr>
                      <a:r>
                        <a:rPr lang="en-US" sz="1500" kern="0" dirty="0">
                          <a:effectLst/>
                          <a:latin typeface="Montserrat" panose="00000500000000000000" pitchFamily="2" charset="0"/>
                          <a:cs typeface="Hind" panose="02000000000000000000" pitchFamily="2" charset="0"/>
                        </a:rPr>
                        <a:t>Random Forest</a:t>
                      </a:r>
                      <a:endParaRPr lang="en-US" sz="1500" kern="100" dirty="0">
                        <a:effectLst/>
                        <a:latin typeface="Montserrat" panose="00000500000000000000" pitchFamily="2" charset="0"/>
                        <a:ea typeface="Aptos" panose="020B0004020202020204" pitchFamily="34" charset="0"/>
                        <a:cs typeface="Hind" panose="02000000000000000000" pitchFamily="2" charset="0"/>
                      </a:endParaRPr>
                    </a:p>
                  </a:txBody>
                  <a:tcPr marL="68580" marR="68580" marT="0" marB="0" anchor="ctr"/>
                </a:tc>
                <a:tc>
                  <a:txBody>
                    <a:bodyPr/>
                    <a:lstStyle/>
                    <a:p>
                      <a:pPr marL="0" marR="0" algn="ctr">
                        <a:lnSpc>
                          <a:spcPct val="115000"/>
                        </a:lnSpc>
                        <a:spcAft>
                          <a:spcPts val="800"/>
                        </a:spcAft>
                        <a:buNone/>
                      </a:pPr>
                      <a:r>
                        <a:rPr lang="en-US" sz="1500" kern="0" dirty="0">
                          <a:effectLst/>
                          <a:latin typeface="Montserrat" panose="00000500000000000000" pitchFamily="2" charset="0"/>
                          <a:cs typeface="Hind" panose="02000000000000000000" pitchFamily="2" charset="0"/>
                        </a:rPr>
                        <a:t>0.909</a:t>
                      </a:r>
                      <a:endParaRPr lang="en-US" sz="1500" kern="100" dirty="0">
                        <a:effectLst/>
                        <a:latin typeface="Montserrat" panose="00000500000000000000" pitchFamily="2" charset="0"/>
                        <a:ea typeface="Aptos" panose="020B0004020202020204" pitchFamily="34" charset="0"/>
                        <a:cs typeface="Hind" panose="02000000000000000000" pitchFamily="2" charset="0"/>
                      </a:endParaRPr>
                    </a:p>
                  </a:txBody>
                  <a:tcPr marL="68580" marR="68580" marT="0" marB="0" anchor="ctr"/>
                </a:tc>
                <a:tc>
                  <a:txBody>
                    <a:bodyPr/>
                    <a:lstStyle/>
                    <a:p>
                      <a:pPr marL="0" marR="0" algn="ctr">
                        <a:lnSpc>
                          <a:spcPct val="115000"/>
                        </a:lnSpc>
                        <a:spcAft>
                          <a:spcPts val="800"/>
                        </a:spcAft>
                        <a:buNone/>
                      </a:pPr>
                      <a:r>
                        <a:rPr lang="en-US" sz="1500" kern="0" dirty="0">
                          <a:effectLst/>
                          <a:latin typeface="Montserrat" panose="00000500000000000000" pitchFamily="2" charset="0"/>
                          <a:cs typeface="Hind" panose="02000000000000000000" pitchFamily="2" charset="0"/>
                        </a:rPr>
                        <a:t>0.932</a:t>
                      </a:r>
                      <a:endParaRPr lang="en-US" sz="1500" kern="100" dirty="0">
                        <a:effectLst/>
                        <a:latin typeface="Montserrat" panose="00000500000000000000" pitchFamily="2" charset="0"/>
                        <a:ea typeface="Aptos" panose="020B0004020202020204" pitchFamily="34" charset="0"/>
                        <a:cs typeface="Hind" panose="02000000000000000000" pitchFamily="2" charset="0"/>
                      </a:endParaRPr>
                    </a:p>
                  </a:txBody>
                  <a:tcPr marL="68580" marR="68580" marT="0" marB="0" anchor="ctr"/>
                </a:tc>
                <a:tc>
                  <a:txBody>
                    <a:bodyPr/>
                    <a:lstStyle/>
                    <a:p>
                      <a:pPr marL="0" marR="0" algn="ctr">
                        <a:lnSpc>
                          <a:spcPct val="115000"/>
                        </a:lnSpc>
                        <a:spcAft>
                          <a:spcPts val="800"/>
                        </a:spcAft>
                        <a:buNone/>
                      </a:pPr>
                      <a:r>
                        <a:rPr lang="en-US" sz="1500" kern="0" dirty="0">
                          <a:effectLst/>
                          <a:latin typeface="Montserrat" panose="00000500000000000000" pitchFamily="2" charset="0"/>
                          <a:cs typeface="Hind" panose="02000000000000000000" pitchFamily="2" charset="0"/>
                        </a:rPr>
                        <a:t>0.998</a:t>
                      </a:r>
                      <a:endParaRPr lang="en-US" sz="1500" kern="100" dirty="0">
                        <a:effectLst/>
                        <a:latin typeface="Montserrat" panose="00000500000000000000" pitchFamily="2" charset="0"/>
                        <a:ea typeface="Aptos" panose="020B0004020202020204" pitchFamily="34" charset="0"/>
                        <a:cs typeface="Hind" panose="02000000000000000000" pitchFamily="2" charset="0"/>
                      </a:endParaRPr>
                    </a:p>
                  </a:txBody>
                  <a:tcPr marL="68580" marR="68580" marT="0" marB="0" anchor="ctr"/>
                </a:tc>
                <a:tc>
                  <a:txBody>
                    <a:bodyPr/>
                    <a:lstStyle/>
                    <a:p>
                      <a:pPr marL="0" marR="0" algn="ctr">
                        <a:lnSpc>
                          <a:spcPct val="115000"/>
                        </a:lnSpc>
                        <a:spcAft>
                          <a:spcPts val="800"/>
                        </a:spcAft>
                        <a:buNone/>
                      </a:pPr>
                      <a:r>
                        <a:rPr lang="en-US" sz="1500" kern="0" dirty="0">
                          <a:effectLst/>
                          <a:latin typeface="Montserrat" panose="00000500000000000000" pitchFamily="2" charset="0"/>
                          <a:cs typeface="Hind" panose="02000000000000000000" pitchFamily="2" charset="0"/>
                        </a:rPr>
                        <a:t>0.606</a:t>
                      </a:r>
                      <a:endParaRPr lang="en-US" sz="1500" kern="100" dirty="0">
                        <a:effectLst/>
                        <a:latin typeface="Montserrat" panose="00000500000000000000" pitchFamily="2" charset="0"/>
                        <a:ea typeface="Aptos" panose="020B0004020202020204" pitchFamily="34" charset="0"/>
                        <a:cs typeface="Hind" panose="02000000000000000000" pitchFamily="2" charset="0"/>
                      </a:endParaRPr>
                    </a:p>
                  </a:txBody>
                  <a:tcPr marL="68580" marR="68580" marT="0" marB="0" anchor="ctr"/>
                </a:tc>
                <a:extLst>
                  <a:ext uri="{0D108BD9-81ED-4DB2-BD59-A6C34878D82A}">
                    <a16:rowId xmlns:a16="http://schemas.microsoft.com/office/drawing/2014/main" val="2931725747"/>
                  </a:ext>
                </a:extLst>
              </a:tr>
              <a:tr h="227898">
                <a:tc>
                  <a:txBody>
                    <a:bodyPr/>
                    <a:lstStyle/>
                    <a:p>
                      <a:pPr marL="0" marR="0" algn="ctr">
                        <a:lnSpc>
                          <a:spcPct val="115000"/>
                        </a:lnSpc>
                        <a:spcAft>
                          <a:spcPts val="800"/>
                        </a:spcAft>
                        <a:buNone/>
                      </a:pPr>
                      <a:r>
                        <a:rPr lang="en-US" sz="1500" kern="0" dirty="0" err="1">
                          <a:effectLst/>
                          <a:latin typeface="Montserrat" panose="00000500000000000000" pitchFamily="2" charset="0"/>
                          <a:cs typeface="Hind" panose="02000000000000000000" pitchFamily="2" charset="0"/>
                        </a:rPr>
                        <a:t>XGBoost</a:t>
                      </a:r>
                      <a:endParaRPr lang="en-US" sz="1500" kern="100" dirty="0">
                        <a:effectLst/>
                        <a:latin typeface="Montserrat" panose="00000500000000000000" pitchFamily="2" charset="0"/>
                        <a:ea typeface="Aptos" panose="020B0004020202020204" pitchFamily="34" charset="0"/>
                        <a:cs typeface="Hind" panose="02000000000000000000" pitchFamily="2" charset="0"/>
                      </a:endParaRPr>
                    </a:p>
                  </a:txBody>
                  <a:tcPr marL="68580" marR="68580" marT="0" marB="0" anchor="ctr"/>
                </a:tc>
                <a:tc>
                  <a:txBody>
                    <a:bodyPr/>
                    <a:lstStyle/>
                    <a:p>
                      <a:pPr marL="0" marR="0" algn="ctr">
                        <a:lnSpc>
                          <a:spcPct val="115000"/>
                        </a:lnSpc>
                        <a:spcAft>
                          <a:spcPts val="800"/>
                        </a:spcAft>
                        <a:buNone/>
                      </a:pPr>
                      <a:r>
                        <a:rPr lang="en-US" sz="1500" b="0" kern="0" dirty="0">
                          <a:effectLst/>
                          <a:latin typeface="Montserrat" panose="00000500000000000000" pitchFamily="2" charset="0"/>
                          <a:cs typeface="Hind" panose="02000000000000000000" pitchFamily="2" charset="0"/>
                        </a:rPr>
                        <a:t>0.914</a:t>
                      </a:r>
                      <a:endParaRPr lang="en-US" sz="1500" b="0" kern="100" dirty="0">
                        <a:effectLst/>
                        <a:latin typeface="Montserrat" panose="00000500000000000000" pitchFamily="2" charset="0"/>
                        <a:ea typeface="Aptos" panose="020B0004020202020204" pitchFamily="34" charset="0"/>
                        <a:cs typeface="Hind" panose="02000000000000000000" pitchFamily="2" charset="0"/>
                      </a:endParaRPr>
                    </a:p>
                  </a:txBody>
                  <a:tcPr marL="68580" marR="68580" marT="0" marB="0" anchor="ctr"/>
                </a:tc>
                <a:tc>
                  <a:txBody>
                    <a:bodyPr/>
                    <a:lstStyle/>
                    <a:p>
                      <a:pPr marL="0" marR="0" algn="ctr">
                        <a:lnSpc>
                          <a:spcPct val="115000"/>
                        </a:lnSpc>
                        <a:spcAft>
                          <a:spcPts val="800"/>
                        </a:spcAft>
                        <a:buNone/>
                      </a:pPr>
                      <a:r>
                        <a:rPr lang="en-US" sz="1500" b="0" kern="0" dirty="0">
                          <a:effectLst/>
                          <a:latin typeface="Montserrat" panose="00000500000000000000" pitchFamily="2" charset="0"/>
                          <a:cs typeface="Hind" panose="02000000000000000000" pitchFamily="2" charset="0"/>
                        </a:rPr>
                        <a:t>0.934</a:t>
                      </a:r>
                      <a:endParaRPr lang="en-US" sz="1500" b="0" kern="100" dirty="0">
                        <a:effectLst/>
                        <a:latin typeface="Montserrat" panose="00000500000000000000" pitchFamily="2" charset="0"/>
                        <a:ea typeface="Aptos" panose="020B0004020202020204" pitchFamily="34" charset="0"/>
                        <a:cs typeface="Hind" panose="02000000000000000000" pitchFamily="2" charset="0"/>
                      </a:endParaRPr>
                    </a:p>
                  </a:txBody>
                  <a:tcPr marL="68580" marR="68580" marT="0" marB="0" anchor="ctr"/>
                </a:tc>
                <a:tc>
                  <a:txBody>
                    <a:bodyPr/>
                    <a:lstStyle/>
                    <a:p>
                      <a:pPr marL="0" marR="0" algn="ctr">
                        <a:lnSpc>
                          <a:spcPct val="115000"/>
                        </a:lnSpc>
                        <a:spcAft>
                          <a:spcPts val="800"/>
                        </a:spcAft>
                        <a:buNone/>
                      </a:pPr>
                      <a:r>
                        <a:rPr lang="en-US" sz="1500" b="0" kern="0" dirty="0">
                          <a:effectLst/>
                          <a:latin typeface="Montserrat" panose="00000500000000000000" pitchFamily="2" charset="0"/>
                          <a:cs typeface="Hind" panose="02000000000000000000" pitchFamily="2" charset="0"/>
                        </a:rPr>
                        <a:t>0.996</a:t>
                      </a:r>
                      <a:endParaRPr lang="en-US" sz="1500" b="0" kern="100" dirty="0">
                        <a:effectLst/>
                        <a:latin typeface="Montserrat" panose="00000500000000000000" pitchFamily="2" charset="0"/>
                        <a:ea typeface="Aptos" panose="020B0004020202020204" pitchFamily="34" charset="0"/>
                        <a:cs typeface="Hind" panose="02000000000000000000" pitchFamily="2" charset="0"/>
                      </a:endParaRPr>
                    </a:p>
                  </a:txBody>
                  <a:tcPr marL="68580" marR="68580" marT="0" marB="0" anchor="ctr"/>
                </a:tc>
                <a:tc>
                  <a:txBody>
                    <a:bodyPr/>
                    <a:lstStyle/>
                    <a:p>
                      <a:pPr marL="0" marR="0" algn="ctr">
                        <a:lnSpc>
                          <a:spcPct val="115000"/>
                        </a:lnSpc>
                        <a:spcAft>
                          <a:spcPts val="800"/>
                        </a:spcAft>
                        <a:buNone/>
                      </a:pPr>
                      <a:r>
                        <a:rPr lang="en-US" sz="1500" b="0" kern="0" dirty="0">
                          <a:effectLst/>
                          <a:latin typeface="Montserrat" panose="00000500000000000000" pitchFamily="2" charset="0"/>
                          <a:cs typeface="Hind" panose="02000000000000000000" pitchFamily="2" charset="0"/>
                        </a:rPr>
                        <a:t>0.626</a:t>
                      </a:r>
                      <a:endParaRPr lang="en-US" sz="1500" b="0" kern="100" dirty="0">
                        <a:effectLst/>
                        <a:latin typeface="Montserrat" panose="00000500000000000000" pitchFamily="2" charset="0"/>
                        <a:ea typeface="Aptos" panose="020B0004020202020204" pitchFamily="34" charset="0"/>
                        <a:cs typeface="Hind" panose="02000000000000000000" pitchFamily="2" charset="0"/>
                      </a:endParaRPr>
                    </a:p>
                  </a:txBody>
                  <a:tcPr marL="68580" marR="68580" marT="0" marB="0" anchor="ctr"/>
                </a:tc>
                <a:extLst>
                  <a:ext uri="{0D108BD9-81ED-4DB2-BD59-A6C34878D82A}">
                    <a16:rowId xmlns:a16="http://schemas.microsoft.com/office/drawing/2014/main" val="2688967176"/>
                  </a:ext>
                </a:extLst>
              </a:tr>
              <a:tr h="227898">
                <a:tc>
                  <a:txBody>
                    <a:bodyPr/>
                    <a:lstStyle/>
                    <a:p>
                      <a:pPr marL="0" marR="0" algn="ctr">
                        <a:lnSpc>
                          <a:spcPct val="115000"/>
                        </a:lnSpc>
                        <a:spcAft>
                          <a:spcPts val="800"/>
                        </a:spcAft>
                        <a:buNone/>
                      </a:pPr>
                      <a:r>
                        <a:rPr lang="en-US" sz="1500" kern="0">
                          <a:effectLst/>
                          <a:latin typeface="Montserrat" panose="00000500000000000000" pitchFamily="2" charset="0"/>
                          <a:cs typeface="Hind" panose="02000000000000000000" pitchFamily="2" charset="0"/>
                        </a:rPr>
                        <a:t>Logistic</a:t>
                      </a:r>
                      <a:endParaRPr lang="en-US" sz="1500" kern="100" dirty="0">
                        <a:effectLst/>
                        <a:latin typeface="Montserrat" panose="00000500000000000000" pitchFamily="2" charset="0"/>
                        <a:ea typeface="Aptos" panose="020B0004020202020204" pitchFamily="34" charset="0"/>
                        <a:cs typeface="Hind" panose="02000000000000000000" pitchFamily="2" charset="0"/>
                      </a:endParaRPr>
                    </a:p>
                  </a:txBody>
                  <a:tcPr marL="68580" marR="68580" marT="0" marB="0" anchor="ctr"/>
                </a:tc>
                <a:tc>
                  <a:txBody>
                    <a:bodyPr/>
                    <a:lstStyle/>
                    <a:p>
                      <a:pPr marL="0" marR="0" algn="ctr">
                        <a:lnSpc>
                          <a:spcPct val="115000"/>
                        </a:lnSpc>
                        <a:spcAft>
                          <a:spcPts val="800"/>
                        </a:spcAft>
                        <a:buNone/>
                      </a:pPr>
                      <a:r>
                        <a:rPr lang="en-US" sz="1500" kern="0" dirty="0">
                          <a:effectLst/>
                          <a:latin typeface="Montserrat" panose="00000500000000000000" pitchFamily="2" charset="0"/>
                          <a:cs typeface="Hind" panose="02000000000000000000" pitchFamily="2" charset="0"/>
                        </a:rPr>
                        <a:t>0.901</a:t>
                      </a:r>
                      <a:endParaRPr lang="en-US" sz="1500" kern="100" dirty="0">
                        <a:effectLst/>
                        <a:latin typeface="Montserrat" panose="00000500000000000000" pitchFamily="2" charset="0"/>
                        <a:ea typeface="Aptos" panose="020B0004020202020204" pitchFamily="34" charset="0"/>
                        <a:cs typeface="Hind" panose="02000000000000000000" pitchFamily="2" charset="0"/>
                      </a:endParaRPr>
                    </a:p>
                  </a:txBody>
                  <a:tcPr marL="68580" marR="68580" marT="0" marB="0" anchor="ctr"/>
                </a:tc>
                <a:tc>
                  <a:txBody>
                    <a:bodyPr/>
                    <a:lstStyle/>
                    <a:p>
                      <a:pPr marL="0" marR="0" algn="ctr">
                        <a:lnSpc>
                          <a:spcPct val="115000"/>
                        </a:lnSpc>
                        <a:spcAft>
                          <a:spcPts val="800"/>
                        </a:spcAft>
                        <a:buNone/>
                      </a:pPr>
                      <a:r>
                        <a:rPr lang="en-US" sz="1500" kern="0" dirty="0">
                          <a:effectLst/>
                          <a:latin typeface="Montserrat" panose="00000500000000000000" pitchFamily="2" charset="0"/>
                          <a:cs typeface="Hind" panose="02000000000000000000" pitchFamily="2" charset="0"/>
                        </a:rPr>
                        <a:t>0.931</a:t>
                      </a:r>
                      <a:endParaRPr lang="en-US" sz="1500" kern="100" dirty="0">
                        <a:effectLst/>
                        <a:latin typeface="Montserrat" panose="00000500000000000000" pitchFamily="2" charset="0"/>
                        <a:ea typeface="Aptos" panose="020B0004020202020204" pitchFamily="34" charset="0"/>
                        <a:cs typeface="Hind" panose="02000000000000000000" pitchFamily="2" charset="0"/>
                      </a:endParaRPr>
                    </a:p>
                  </a:txBody>
                  <a:tcPr marL="68580" marR="68580" marT="0" marB="0" anchor="ctr"/>
                </a:tc>
                <a:tc>
                  <a:txBody>
                    <a:bodyPr/>
                    <a:lstStyle/>
                    <a:p>
                      <a:pPr marL="0" marR="0" algn="ctr">
                        <a:lnSpc>
                          <a:spcPct val="115000"/>
                        </a:lnSpc>
                        <a:spcAft>
                          <a:spcPts val="800"/>
                        </a:spcAft>
                        <a:buNone/>
                      </a:pPr>
                      <a:r>
                        <a:rPr lang="en-US" sz="1500" kern="0" dirty="0">
                          <a:effectLst/>
                          <a:latin typeface="Montserrat" panose="00000500000000000000" pitchFamily="2" charset="0"/>
                          <a:cs typeface="Hind" panose="02000000000000000000" pitchFamily="2" charset="0"/>
                        </a:rPr>
                        <a:t>0.996</a:t>
                      </a:r>
                      <a:endParaRPr lang="en-US" sz="1500" kern="100" dirty="0">
                        <a:effectLst/>
                        <a:latin typeface="Montserrat" panose="00000500000000000000" pitchFamily="2" charset="0"/>
                        <a:ea typeface="Aptos" panose="020B0004020202020204" pitchFamily="34" charset="0"/>
                        <a:cs typeface="Hind" panose="02000000000000000000" pitchFamily="2" charset="0"/>
                      </a:endParaRPr>
                    </a:p>
                  </a:txBody>
                  <a:tcPr marL="68580" marR="68580" marT="0" marB="0" anchor="ctr"/>
                </a:tc>
                <a:tc>
                  <a:txBody>
                    <a:bodyPr/>
                    <a:lstStyle/>
                    <a:p>
                      <a:pPr marL="0" marR="0" algn="ctr">
                        <a:lnSpc>
                          <a:spcPct val="115000"/>
                        </a:lnSpc>
                        <a:spcAft>
                          <a:spcPts val="800"/>
                        </a:spcAft>
                        <a:buNone/>
                      </a:pPr>
                      <a:r>
                        <a:rPr lang="en-US" sz="1500" kern="0" dirty="0">
                          <a:effectLst/>
                          <a:latin typeface="Montserrat" panose="00000500000000000000" pitchFamily="2" charset="0"/>
                          <a:cs typeface="Hind" panose="02000000000000000000" pitchFamily="2" charset="0"/>
                        </a:rPr>
                        <a:t>0.610</a:t>
                      </a:r>
                      <a:endParaRPr lang="en-US" sz="1500" kern="100" dirty="0">
                        <a:effectLst/>
                        <a:latin typeface="Montserrat" panose="00000500000000000000" pitchFamily="2" charset="0"/>
                        <a:ea typeface="Aptos" panose="020B0004020202020204" pitchFamily="34" charset="0"/>
                        <a:cs typeface="Hind" panose="02000000000000000000" pitchFamily="2" charset="0"/>
                      </a:endParaRPr>
                    </a:p>
                  </a:txBody>
                  <a:tcPr marL="68580" marR="68580" marT="0" marB="0" anchor="ctr"/>
                </a:tc>
                <a:extLst>
                  <a:ext uri="{0D108BD9-81ED-4DB2-BD59-A6C34878D82A}">
                    <a16:rowId xmlns:a16="http://schemas.microsoft.com/office/drawing/2014/main" val="3837181144"/>
                  </a:ext>
                </a:extLst>
              </a:tr>
            </a:tbl>
          </a:graphicData>
        </a:graphic>
      </p:graphicFrame>
      <p:sp>
        <p:nvSpPr>
          <p:cNvPr id="6" name="Title 1">
            <a:extLst>
              <a:ext uri="{FF2B5EF4-FFF2-40B4-BE49-F238E27FC236}">
                <a16:creationId xmlns:a16="http://schemas.microsoft.com/office/drawing/2014/main" id="{6E136365-DB4D-8448-F275-5DE52196730F}"/>
              </a:ext>
            </a:extLst>
          </p:cNvPr>
          <p:cNvSpPr txBox="1">
            <a:spLocks/>
          </p:cNvSpPr>
          <p:nvPr/>
        </p:nvSpPr>
        <p:spPr>
          <a:xfrm>
            <a:off x="548640" y="228600"/>
            <a:ext cx="10972800" cy="45720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Autofit/>
          </a:bodyPr>
          <a:lstStyle>
            <a:lvl1pPr marL="0" marR="0" indent="0" algn="l" defTabSz="342900" rtl="0" eaLnBrk="1" latinLnBrk="0" hangingPunct="1">
              <a:lnSpc>
                <a:spcPct val="100000"/>
              </a:lnSpc>
              <a:spcBef>
                <a:spcPts val="0"/>
              </a:spcBef>
              <a:spcAft>
                <a:spcPts val="0"/>
              </a:spcAft>
              <a:buClrTx/>
              <a:buSzTx/>
              <a:buFontTx/>
              <a:buNone/>
              <a:tabLst/>
              <a:defRPr sz="3200" b="1" i="0" u="none" strike="noStrike" cap="none" spc="-45" baseline="0">
                <a:ln>
                  <a:noFill/>
                </a:ln>
                <a:solidFill>
                  <a:srgbClr val="3E4E8D"/>
                </a:solidFill>
                <a:uFillTx/>
                <a:latin typeface="Montserrat SemiBold" pitchFamily="2" charset="77"/>
                <a:ea typeface="Montserrat SemiBold" pitchFamily="2" charset="77"/>
                <a:cs typeface="Montserrat" panose="00000500000000000000" pitchFamily="2" charset="0"/>
                <a:sym typeface="Hind Bold"/>
              </a:defRPr>
            </a:lvl1pPr>
            <a:lvl2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2pPr>
            <a:lvl3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3pPr>
            <a:lvl4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4pPr>
            <a:lvl5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5pPr>
            <a:lvl6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6pPr>
            <a:lvl7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7pPr>
            <a:lvl8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8pPr>
            <a:lvl9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9p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45" normalizeH="0" baseline="0" noProof="0" dirty="0">
                <a:ln>
                  <a:noFill/>
                </a:ln>
                <a:solidFill>
                  <a:srgbClr val="3E4E8D"/>
                </a:solidFill>
                <a:effectLst/>
                <a:uLnTx/>
                <a:uFillTx/>
                <a:latin typeface="Montserrat SemiBold" pitchFamily="2" charset="77"/>
                <a:sym typeface="Hind Bold"/>
              </a:rPr>
              <a:t>Results </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2000" b="1" i="1" u="none" strike="noStrike" kern="0" cap="none" spc="-45" normalizeH="0" baseline="0" noProof="0" dirty="0">
                <a:ln>
                  <a:noFill/>
                </a:ln>
                <a:solidFill>
                  <a:srgbClr val="3E4E8D"/>
                </a:solidFill>
                <a:effectLst/>
                <a:uLnTx/>
                <a:uFillTx/>
                <a:latin typeface="Montserrat SemiBold" pitchFamily="2" charset="77"/>
                <a:sym typeface="Hind Bold"/>
              </a:rPr>
              <a:t>Model without TIR</a:t>
            </a:r>
          </a:p>
        </p:txBody>
      </p:sp>
      <p:sp>
        <p:nvSpPr>
          <p:cNvPr id="7" name="TextBox 5">
            <a:extLst>
              <a:ext uri="{FF2B5EF4-FFF2-40B4-BE49-F238E27FC236}">
                <a16:creationId xmlns:a16="http://schemas.microsoft.com/office/drawing/2014/main" id="{A0183D2D-44F3-D141-09A5-9C04F43A3C4F}"/>
              </a:ext>
            </a:extLst>
          </p:cNvPr>
          <p:cNvSpPr txBox="1"/>
          <p:nvPr/>
        </p:nvSpPr>
        <p:spPr>
          <a:xfrm>
            <a:off x="6567654" y="1011435"/>
            <a:ext cx="3312103" cy="338484"/>
          </a:xfrm>
          <a:prstGeom prst="rect">
            <a:avLst/>
          </a:prstGeom>
          <a:noFill/>
          <a:ln>
            <a:solidFill>
              <a:schemeClr val="tx1"/>
            </a:solidFill>
          </a:ln>
        </p:spPr>
        <p:txBody>
          <a:bodyPr wrap="square" rtlCol="0">
            <a:noAutofit/>
          </a:bodyPr>
          <a:lstStyle/>
          <a:p>
            <a:pPr marL="0" marR="0" algn="ctr">
              <a:lnSpc>
                <a:spcPct val="115000"/>
              </a:lnSpc>
              <a:spcAft>
                <a:spcPts val="800"/>
              </a:spcAft>
              <a:buNone/>
            </a:pPr>
            <a:r>
              <a:rPr lang="en-US" sz="1050" b="1" kern="1200" dirty="0">
                <a:solidFill>
                  <a:srgbClr val="000000"/>
                </a:solidFill>
                <a:effectLst/>
                <a:latin typeface="Montserrat" panose="00000500000000000000" pitchFamily="2" charset="0"/>
                <a:ea typeface="Aptos" panose="020B0004020202020204" pitchFamily="34" charset="0"/>
                <a:cs typeface="Hind" panose="02000000000000000000" pitchFamily="2" charset="0"/>
              </a:rPr>
              <a:t>Evaluation of the DKA risk prediction Model</a:t>
            </a:r>
            <a:endParaRPr lang="en-US" sz="1400" kern="100" dirty="0">
              <a:effectLst/>
              <a:latin typeface="Montserrat" panose="00000500000000000000" pitchFamily="2" charset="0"/>
              <a:ea typeface="Aptos" panose="020B0004020202020204" pitchFamily="34" charset="0"/>
              <a:cs typeface="Hind" panose="02000000000000000000" pitchFamily="2" charset="0"/>
            </a:endParaRPr>
          </a:p>
        </p:txBody>
      </p:sp>
      <p:sp>
        <p:nvSpPr>
          <p:cNvPr id="9" name="TextBox 5">
            <a:extLst>
              <a:ext uri="{FF2B5EF4-FFF2-40B4-BE49-F238E27FC236}">
                <a16:creationId xmlns:a16="http://schemas.microsoft.com/office/drawing/2014/main" id="{76CEDD4E-DF31-0522-DBF9-6482E2EE547B}"/>
              </a:ext>
            </a:extLst>
          </p:cNvPr>
          <p:cNvSpPr txBox="1"/>
          <p:nvPr/>
        </p:nvSpPr>
        <p:spPr>
          <a:xfrm>
            <a:off x="2256825" y="1011435"/>
            <a:ext cx="3611244" cy="338484"/>
          </a:xfrm>
          <a:prstGeom prst="rect">
            <a:avLst/>
          </a:prstGeom>
          <a:noFill/>
          <a:ln>
            <a:solidFill>
              <a:schemeClr val="tx1"/>
            </a:solidFill>
          </a:ln>
        </p:spPr>
        <p:txBody>
          <a:bodyPr wrap="square" rtlCol="0">
            <a:noAutofit/>
          </a:bodyPr>
          <a:lstStyle/>
          <a:p>
            <a:pPr algn="ctr">
              <a:lnSpc>
                <a:spcPct val="115000"/>
              </a:lnSpc>
              <a:spcAft>
                <a:spcPts val="800"/>
              </a:spcAft>
            </a:pPr>
            <a:r>
              <a:rPr lang="en-US" sz="1100" b="1" dirty="0">
                <a:latin typeface="Montserrat" panose="00000500000000000000" pitchFamily="2" charset="0"/>
              </a:rPr>
              <a:t>Importance of features in predicting DKA risk </a:t>
            </a:r>
            <a:endParaRPr lang="en-US" sz="1100" kern="100" dirty="0">
              <a:effectLst/>
              <a:latin typeface="Montserrat" panose="00000500000000000000" pitchFamily="2" charset="0"/>
              <a:ea typeface="Aptos" panose="020B0004020202020204" pitchFamily="34" charset="0"/>
              <a:cs typeface="Hind" panose="02000000000000000000" pitchFamily="2" charset="0"/>
            </a:endParaRPr>
          </a:p>
        </p:txBody>
      </p:sp>
    </p:spTree>
    <p:extLst>
      <p:ext uri="{BB962C8B-B14F-4D97-AF65-F5344CB8AC3E}">
        <p14:creationId xmlns:p14="http://schemas.microsoft.com/office/powerpoint/2010/main" val="39421099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E2982-12C8-AE6F-4EAD-2E10FA8C2D3A}"/>
            </a:ext>
          </a:extLst>
        </p:cNvPr>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781E3ADD-D806-2C4C-4E69-608EEFEB99BD}"/>
              </a:ext>
            </a:extLst>
          </p:cNvPr>
          <p:cNvGraphicFramePr>
            <a:graphicFrameLocks noGrp="1"/>
          </p:cNvGraphicFramePr>
          <p:nvPr/>
        </p:nvGraphicFramePr>
        <p:xfrm>
          <a:off x="1874982" y="5409665"/>
          <a:ext cx="8580580" cy="1261618"/>
        </p:xfrm>
        <a:graphic>
          <a:graphicData uri="http://schemas.openxmlformats.org/drawingml/2006/table">
            <a:tbl>
              <a:tblPr firstRow="1" firstCol="1" bandRow="1">
                <a:tableStyleId>{5C22544A-7EE6-4342-B048-85BDC9FD1C3A}</a:tableStyleId>
              </a:tblPr>
              <a:tblGrid>
                <a:gridCol w="1716116">
                  <a:extLst>
                    <a:ext uri="{9D8B030D-6E8A-4147-A177-3AD203B41FA5}">
                      <a16:colId xmlns:a16="http://schemas.microsoft.com/office/drawing/2014/main" val="994784936"/>
                    </a:ext>
                  </a:extLst>
                </a:gridCol>
                <a:gridCol w="1716116">
                  <a:extLst>
                    <a:ext uri="{9D8B030D-6E8A-4147-A177-3AD203B41FA5}">
                      <a16:colId xmlns:a16="http://schemas.microsoft.com/office/drawing/2014/main" val="1909436317"/>
                    </a:ext>
                  </a:extLst>
                </a:gridCol>
                <a:gridCol w="1716116">
                  <a:extLst>
                    <a:ext uri="{9D8B030D-6E8A-4147-A177-3AD203B41FA5}">
                      <a16:colId xmlns:a16="http://schemas.microsoft.com/office/drawing/2014/main" val="435850523"/>
                    </a:ext>
                  </a:extLst>
                </a:gridCol>
                <a:gridCol w="1716116">
                  <a:extLst>
                    <a:ext uri="{9D8B030D-6E8A-4147-A177-3AD203B41FA5}">
                      <a16:colId xmlns:a16="http://schemas.microsoft.com/office/drawing/2014/main" val="4172493216"/>
                    </a:ext>
                  </a:extLst>
                </a:gridCol>
                <a:gridCol w="1716116">
                  <a:extLst>
                    <a:ext uri="{9D8B030D-6E8A-4147-A177-3AD203B41FA5}">
                      <a16:colId xmlns:a16="http://schemas.microsoft.com/office/drawing/2014/main" val="1906817953"/>
                    </a:ext>
                  </a:extLst>
                </a:gridCol>
              </a:tblGrid>
              <a:tr h="454848">
                <a:tc>
                  <a:txBody>
                    <a:bodyPr/>
                    <a:lstStyle/>
                    <a:p>
                      <a:pPr marL="0" marR="0" algn="ctr">
                        <a:lnSpc>
                          <a:spcPct val="115000"/>
                        </a:lnSpc>
                        <a:spcAft>
                          <a:spcPts val="800"/>
                        </a:spcAft>
                        <a:buNone/>
                      </a:pPr>
                      <a:r>
                        <a:rPr lang="en-US" sz="1500" kern="0">
                          <a:effectLst/>
                          <a:latin typeface="Montserrat" panose="00000500000000000000" pitchFamily="2" charset="0"/>
                          <a:cs typeface="Hind" panose="02000000000000000000" pitchFamily="2" charset="0"/>
                        </a:rPr>
                        <a:t>Model</a:t>
                      </a:r>
                      <a:endParaRPr lang="en-US" sz="1500" kern="100">
                        <a:effectLst/>
                        <a:latin typeface="Montserrat" panose="00000500000000000000" pitchFamily="2" charset="0"/>
                        <a:ea typeface="Aptos" panose="020B0004020202020204" pitchFamily="34" charset="0"/>
                        <a:cs typeface="Hind" panose="02000000000000000000" pitchFamily="2" charset="0"/>
                      </a:endParaRPr>
                    </a:p>
                  </a:txBody>
                  <a:tcPr marL="68580" marR="68580" marT="0" marB="0" anchor="ctr"/>
                </a:tc>
                <a:tc>
                  <a:txBody>
                    <a:bodyPr/>
                    <a:lstStyle/>
                    <a:p>
                      <a:pPr marL="0" marR="0" algn="ctr">
                        <a:lnSpc>
                          <a:spcPct val="115000"/>
                        </a:lnSpc>
                        <a:spcAft>
                          <a:spcPts val="800"/>
                        </a:spcAft>
                        <a:buNone/>
                      </a:pPr>
                      <a:r>
                        <a:rPr lang="en-US" sz="1500" kern="0" dirty="0">
                          <a:effectLst/>
                          <a:latin typeface="Montserrat" panose="00000500000000000000" pitchFamily="2" charset="0"/>
                          <a:cs typeface="Hind" panose="02000000000000000000" pitchFamily="2" charset="0"/>
                        </a:rPr>
                        <a:t>AUC</a:t>
                      </a:r>
                      <a:endParaRPr lang="en-US" sz="1500" kern="100" dirty="0">
                        <a:effectLst/>
                        <a:latin typeface="Montserrat" panose="00000500000000000000" pitchFamily="2" charset="0"/>
                        <a:ea typeface="Aptos" panose="020B0004020202020204" pitchFamily="34" charset="0"/>
                        <a:cs typeface="Hind" panose="02000000000000000000" pitchFamily="2" charset="0"/>
                      </a:endParaRPr>
                    </a:p>
                  </a:txBody>
                  <a:tcPr marL="68580" marR="68580" marT="0" marB="0" anchor="ctr"/>
                </a:tc>
                <a:tc>
                  <a:txBody>
                    <a:bodyPr/>
                    <a:lstStyle/>
                    <a:p>
                      <a:pPr marL="0" marR="0" algn="ctr">
                        <a:lnSpc>
                          <a:spcPct val="115000"/>
                        </a:lnSpc>
                        <a:spcAft>
                          <a:spcPts val="800"/>
                        </a:spcAft>
                        <a:buNone/>
                      </a:pPr>
                      <a:r>
                        <a:rPr lang="en-US" sz="1500" kern="0" dirty="0">
                          <a:effectLst/>
                          <a:latin typeface="Montserrat" panose="00000500000000000000" pitchFamily="2" charset="0"/>
                          <a:cs typeface="Hind" panose="02000000000000000000" pitchFamily="2" charset="0"/>
                        </a:rPr>
                        <a:t>Accuracy</a:t>
                      </a:r>
                      <a:endParaRPr lang="en-US" sz="1500" kern="100" dirty="0">
                        <a:effectLst/>
                        <a:latin typeface="Montserrat" panose="00000500000000000000" pitchFamily="2" charset="0"/>
                        <a:ea typeface="Aptos" panose="020B0004020202020204" pitchFamily="34" charset="0"/>
                        <a:cs typeface="Hind" panose="02000000000000000000" pitchFamily="2" charset="0"/>
                      </a:endParaRPr>
                    </a:p>
                  </a:txBody>
                  <a:tcPr marL="68580" marR="68580" marT="0" marB="0" anchor="ctr"/>
                </a:tc>
                <a:tc>
                  <a:txBody>
                    <a:bodyPr/>
                    <a:lstStyle/>
                    <a:p>
                      <a:pPr marL="0" marR="0" algn="ctr">
                        <a:lnSpc>
                          <a:spcPct val="115000"/>
                        </a:lnSpc>
                        <a:spcAft>
                          <a:spcPts val="800"/>
                        </a:spcAft>
                        <a:buNone/>
                      </a:pPr>
                      <a:r>
                        <a:rPr lang="en-US" sz="1500" kern="0" dirty="0">
                          <a:effectLst/>
                          <a:latin typeface="Montserrat" panose="00000500000000000000" pitchFamily="2" charset="0"/>
                          <a:cs typeface="Hind" panose="02000000000000000000" pitchFamily="2" charset="0"/>
                        </a:rPr>
                        <a:t>Sensitivity</a:t>
                      </a:r>
                      <a:endParaRPr lang="en-US" sz="1500" kern="100" dirty="0">
                        <a:effectLst/>
                        <a:latin typeface="Montserrat" panose="00000500000000000000" pitchFamily="2" charset="0"/>
                        <a:ea typeface="Aptos" panose="020B0004020202020204" pitchFamily="34" charset="0"/>
                        <a:cs typeface="Hind" panose="02000000000000000000" pitchFamily="2" charset="0"/>
                      </a:endParaRPr>
                    </a:p>
                  </a:txBody>
                  <a:tcPr marL="68580" marR="68580" marT="0" marB="0" anchor="ctr"/>
                </a:tc>
                <a:tc>
                  <a:txBody>
                    <a:bodyPr/>
                    <a:lstStyle/>
                    <a:p>
                      <a:pPr marL="0" marR="0" algn="ctr">
                        <a:lnSpc>
                          <a:spcPct val="115000"/>
                        </a:lnSpc>
                        <a:spcAft>
                          <a:spcPts val="800"/>
                        </a:spcAft>
                        <a:buNone/>
                      </a:pPr>
                      <a:r>
                        <a:rPr lang="en-US" sz="1500" kern="0">
                          <a:effectLst/>
                          <a:latin typeface="Montserrat" panose="00000500000000000000" pitchFamily="2" charset="0"/>
                          <a:cs typeface="Hind" panose="02000000000000000000" pitchFamily="2" charset="0"/>
                        </a:rPr>
                        <a:t>Specificity</a:t>
                      </a:r>
                      <a:endParaRPr lang="en-US" sz="1500" kern="100">
                        <a:effectLst/>
                        <a:latin typeface="Montserrat" panose="00000500000000000000" pitchFamily="2" charset="0"/>
                        <a:ea typeface="Aptos" panose="020B0004020202020204" pitchFamily="34" charset="0"/>
                        <a:cs typeface="Hind" panose="02000000000000000000" pitchFamily="2" charset="0"/>
                      </a:endParaRPr>
                    </a:p>
                  </a:txBody>
                  <a:tcPr marL="68580" marR="68580" marT="0" marB="0" anchor="ctr"/>
                </a:tc>
                <a:extLst>
                  <a:ext uri="{0D108BD9-81ED-4DB2-BD59-A6C34878D82A}">
                    <a16:rowId xmlns:a16="http://schemas.microsoft.com/office/drawing/2014/main" val="1071812044"/>
                  </a:ext>
                </a:extLst>
              </a:tr>
              <a:tr h="318328">
                <a:tc>
                  <a:txBody>
                    <a:bodyPr/>
                    <a:lstStyle/>
                    <a:p>
                      <a:pPr marL="0" marR="0" algn="ctr">
                        <a:lnSpc>
                          <a:spcPct val="115000"/>
                        </a:lnSpc>
                        <a:spcAft>
                          <a:spcPts val="800"/>
                        </a:spcAft>
                        <a:buNone/>
                      </a:pPr>
                      <a:r>
                        <a:rPr lang="en-US" sz="1500" kern="0" dirty="0">
                          <a:effectLst/>
                          <a:latin typeface="Montserrat" panose="00000500000000000000" pitchFamily="2" charset="0"/>
                          <a:cs typeface="Hind" panose="02000000000000000000" pitchFamily="2" charset="0"/>
                        </a:rPr>
                        <a:t>Random Forest</a:t>
                      </a:r>
                      <a:endParaRPr lang="en-US" sz="1500" kern="100" dirty="0">
                        <a:effectLst/>
                        <a:latin typeface="Montserrat" panose="00000500000000000000" pitchFamily="2" charset="0"/>
                        <a:ea typeface="Aptos" panose="020B0004020202020204" pitchFamily="34" charset="0"/>
                        <a:cs typeface="Hind" panose="02000000000000000000" pitchFamily="2" charset="0"/>
                      </a:endParaRPr>
                    </a:p>
                  </a:txBody>
                  <a:tcPr marL="68580" marR="68580" marT="0" marB="0" anchor="ctr"/>
                </a:tc>
                <a:tc>
                  <a:txBody>
                    <a:bodyPr/>
                    <a:lstStyle/>
                    <a:p>
                      <a:pPr marL="0" marR="0" algn="ctr">
                        <a:lnSpc>
                          <a:spcPct val="115000"/>
                        </a:lnSpc>
                        <a:spcAft>
                          <a:spcPts val="800"/>
                        </a:spcAft>
                        <a:buNone/>
                      </a:pPr>
                      <a:r>
                        <a:rPr lang="en-US" sz="1500" kern="100">
                          <a:solidFill>
                            <a:srgbClr val="000000"/>
                          </a:solidFill>
                          <a:effectLst/>
                          <a:latin typeface="Montserrat" panose="00000500000000000000" pitchFamily="2" charset="0"/>
                          <a:ea typeface="Aptos" panose="020B0004020202020204" pitchFamily="34" charset="0"/>
                          <a:cs typeface="Hind" panose="02000000000000000000" pitchFamily="2" charset="0"/>
                        </a:rPr>
                        <a:t>0.884</a:t>
                      </a:r>
                      <a:endParaRPr lang="en-US" sz="1500" kern="100">
                        <a:effectLst/>
                        <a:latin typeface="Montserrat" panose="00000500000000000000" pitchFamily="2" charset="0"/>
                        <a:ea typeface="Aptos" panose="020B0004020202020204" pitchFamily="34" charset="0"/>
                        <a:cs typeface="Hind" panose="02000000000000000000" pitchFamily="2" charset="0"/>
                      </a:endParaRPr>
                    </a:p>
                  </a:txBody>
                  <a:tcPr marL="68580" marR="68580" marT="0" marB="0" anchor="ctr"/>
                </a:tc>
                <a:tc>
                  <a:txBody>
                    <a:bodyPr/>
                    <a:lstStyle/>
                    <a:p>
                      <a:pPr marL="0" marR="0" algn="ctr">
                        <a:lnSpc>
                          <a:spcPct val="115000"/>
                        </a:lnSpc>
                        <a:spcAft>
                          <a:spcPts val="800"/>
                        </a:spcAft>
                        <a:buNone/>
                      </a:pPr>
                      <a:r>
                        <a:rPr lang="en-US" sz="1500" kern="100">
                          <a:solidFill>
                            <a:srgbClr val="000000"/>
                          </a:solidFill>
                          <a:effectLst/>
                          <a:latin typeface="Montserrat" panose="00000500000000000000" pitchFamily="2" charset="0"/>
                          <a:ea typeface="Aptos" panose="020B0004020202020204" pitchFamily="34" charset="0"/>
                          <a:cs typeface="Hind" panose="02000000000000000000" pitchFamily="2" charset="0"/>
                        </a:rPr>
                        <a:t>0.964</a:t>
                      </a:r>
                      <a:endParaRPr lang="en-US" sz="1500" kern="100">
                        <a:effectLst/>
                        <a:latin typeface="Montserrat" panose="00000500000000000000" pitchFamily="2" charset="0"/>
                        <a:ea typeface="Aptos" panose="020B0004020202020204" pitchFamily="34" charset="0"/>
                        <a:cs typeface="Hind" panose="02000000000000000000" pitchFamily="2" charset="0"/>
                      </a:endParaRPr>
                    </a:p>
                  </a:txBody>
                  <a:tcPr marL="68580" marR="68580" marT="0" marB="0" anchor="ctr"/>
                </a:tc>
                <a:tc>
                  <a:txBody>
                    <a:bodyPr/>
                    <a:lstStyle/>
                    <a:p>
                      <a:pPr marL="0" marR="0" algn="ctr">
                        <a:lnSpc>
                          <a:spcPct val="115000"/>
                        </a:lnSpc>
                        <a:spcAft>
                          <a:spcPts val="800"/>
                        </a:spcAft>
                        <a:buNone/>
                      </a:pPr>
                      <a:r>
                        <a:rPr lang="en-US" sz="1500" kern="100">
                          <a:solidFill>
                            <a:srgbClr val="000000"/>
                          </a:solidFill>
                          <a:effectLst/>
                          <a:latin typeface="Montserrat" panose="00000500000000000000" pitchFamily="2" charset="0"/>
                          <a:ea typeface="Aptos" panose="020B0004020202020204" pitchFamily="34" charset="0"/>
                          <a:cs typeface="Hind" panose="02000000000000000000" pitchFamily="2" charset="0"/>
                        </a:rPr>
                        <a:t>1</a:t>
                      </a:r>
                      <a:endParaRPr lang="en-US" sz="1500" kern="100">
                        <a:effectLst/>
                        <a:latin typeface="Montserrat" panose="00000500000000000000" pitchFamily="2" charset="0"/>
                        <a:ea typeface="Aptos" panose="020B0004020202020204" pitchFamily="34" charset="0"/>
                        <a:cs typeface="Hind" panose="02000000000000000000" pitchFamily="2" charset="0"/>
                      </a:endParaRPr>
                    </a:p>
                  </a:txBody>
                  <a:tcPr marL="68580" marR="68580" marT="0" marB="0" anchor="ctr"/>
                </a:tc>
                <a:tc>
                  <a:txBody>
                    <a:bodyPr/>
                    <a:lstStyle/>
                    <a:p>
                      <a:pPr marL="0" marR="0" algn="ctr">
                        <a:lnSpc>
                          <a:spcPct val="115000"/>
                        </a:lnSpc>
                        <a:spcAft>
                          <a:spcPts val="800"/>
                        </a:spcAft>
                        <a:buNone/>
                      </a:pPr>
                      <a:r>
                        <a:rPr lang="en-US" sz="1500" kern="100" dirty="0">
                          <a:solidFill>
                            <a:srgbClr val="000000"/>
                          </a:solidFill>
                          <a:effectLst/>
                          <a:latin typeface="Montserrat" panose="00000500000000000000" pitchFamily="2" charset="0"/>
                          <a:ea typeface="Aptos" panose="020B0004020202020204" pitchFamily="34" charset="0"/>
                          <a:cs typeface="Hind" panose="02000000000000000000" pitchFamily="2" charset="0"/>
                        </a:rPr>
                        <a:t>0.626</a:t>
                      </a:r>
                      <a:endParaRPr lang="en-US" sz="1500" kern="100" dirty="0">
                        <a:effectLst/>
                        <a:latin typeface="Montserrat" panose="00000500000000000000" pitchFamily="2" charset="0"/>
                        <a:ea typeface="Aptos" panose="020B0004020202020204" pitchFamily="34" charset="0"/>
                        <a:cs typeface="Hind" panose="02000000000000000000" pitchFamily="2" charset="0"/>
                      </a:endParaRPr>
                    </a:p>
                  </a:txBody>
                  <a:tcPr marL="68580" marR="68580" marT="0" marB="0" anchor="ctr"/>
                </a:tc>
                <a:extLst>
                  <a:ext uri="{0D108BD9-81ED-4DB2-BD59-A6C34878D82A}">
                    <a16:rowId xmlns:a16="http://schemas.microsoft.com/office/drawing/2014/main" val="2931725747"/>
                  </a:ext>
                </a:extLst>
              </a:tr>
              <a:tr h="227898">
                <a:tc>
                  <a:txBody>
                    <a:bodyPr/>
                    <a:lstStyle/>
                    <a:p>
                      <a:pPr marL="0" marR="0" algn="ctr">
                        <a:lnSpc>
                          <a:spcPct val="115000"/>
                        </a:lnSpc>
                        <a:spcAft>
                          <a:spcPts val="800"/>
                        </a:spcAft>
                        <a:buNone/>
                      </a:pPr>
                      <a:r>
                        <a:rPr lang="en-US" sz="1500" kern="0" dirty="0" err="1">
                          <a:effectLst/>
                          <a:latin typeface="Montserrat" panose="00000500000000000000" pitchFamily="2" charset="0"/>
                          <a:cs typeface="Hind" panose="02000000000000000000" pitchFamily="2" charset="0"/>
                        </a:rPr>
                        <a:t>XGBoost</a:t>
                      </a:r>
                      <a:endParaRPr lang="en-US" sz="1500" kern="100" dirty="0">
                        <a:effectLst/>
                        <a:latin typeface="Montserrat" panose="00000500000000000000" pitchFamily="2" charset="0"/>
                        <a:ea typeface="Aptos" panose="020B0004020202020204" pitchFamily="34" charset="0"/>
                        <a:cs typeface="Hind" panose="02000000000000000000" pitchFamily="2" charset="0"/>
                      </a:endParaRPr>
                    </a:p>
                  </a:txBody>
                  <a:tcPr marL="68580" marR="68580" marT="0" marB="0" anchor="ctr"/>
                </a:tc>
                <a:tc>
                  <a:txBody>
                    <a:bodyPr/>
                    <a:lstStyle/>
                    <a:p>
                      <a:pPr marL="0" marR="0" algn="ctr">
                        <a:lnSpc>
                          <a:spcPct val="115000"/>
                        </a:lnSpc>
                        <a:spcAft>
                          <a:spcPts val="800"/>
                        </a:spcAft>
                        <a:buNone/>
                      </a:pPr>
                      <a:r>
                        <a:rPr lang="en-US" sz="1500" b="0" kern="100" dirty="0">
                          <a:solidFill>
                            <a:srgbClr val="000000"/>
                          </a:solidFill>
                          <a:effectLst/>
                          <a:latin typeface="Montserrat" panose="00000500000000000000" pitchFamily="2" charset="0"/>
                          <a:ea typeface="Aptos" panose="020B0004020202020204" pitchFamily="34" charset="0"/>
                          <a:cs typeface="Hind" panose="02000000000000000000" pitchFamily="2" charset="0"/>
                        </a:rPr>
                        <a:t>0.872</a:t>
                      </a:r>
                      <a:endParaRPr lang="en-US" sz="1500" b="0" kern="100" dirty="0">
                        <a:effectLst/>
                        <a:latin typeface="Montserrat" panose="00000500000000000000" pitchFamily="2" charset="0"/>
                        <a:ea typeface="Aptos" panose="020B0004020202020204" pitchFamily="34" charset="0"/>
                        <a:cs typeface="Hind" panose="02000000000000000000" pitchFamily="2" charset="0"/>
                      </a:endParaRPr>
                    </a:p>
                  </a:txBody>
                  <a:tcPr marL="68580" marR="68580" marT="0" marB="0" anchor="ctr"/>
                </a:tc>
                <a:tc>
                  <a:txBody>
                    <a:bodyPr/>
                    <a:lstStyle/>
                    <a:p>
                      <a:pPr marL="0" marR="0" algn="ctr">
                        <a:lnSpc>
                          <a:spcPct val="115000"/>
                        </a:lnSpc>
                        <a:spcAft>
                          <a:spcPts val="800"/>
                        </a:spcAft>
                        <a:buNone/>
                      </a:pPr>
                      <a:r>
                        <a:rPr lang="en-US" sz="1500" b="0" kern="100" dirty="0">
                          <a:solidFill>
                            <a:srgbClr val="000000"/>
                          </a:solidFill>
                          <a:effectLst/>
                          <a:latin typeface="Montserrat" panose="00000500000000000000" pitchFamily="2" charset="0"/>
                          <a:ea typeface="Aptos" panose="020B0004020202020204" pitchFamily="34" charset="0"/>
                          <a:cs typeface="Hind" panose="02000000000000000000" pitchFamily="2" charset="0"/>
                        </a:rPr>
                        <a:t>0.964</a:t>
                      </a:r>
                      <a:endParaRPr lang="en-US" sz="1500" b="0" kern="100" dirty="0">
                        <a:effectLst/>
                        <a:latin typeface="Montserrat" panose="00000500000000000000" pitchFamily="2" charset="0"/>
                        <a:ea typeface="Aptos" panose="020B0004020202020204" pitchFamily="34" charset="0"/>
                        <a:cs typeface="Hind" panose="02000000000000000000" pitchFamily="2" charset="0"/>
                      </a:endParaRPr>
                    </a:p>
                  </a:txBody>
                  <a:tcPr marL="68580" marR="68580" marT="0" marB="0" anchor="ctr"/>
                </a:tc>
                <a:tc>
                  <a:txBody>
                    <a:bodyPr/>
                    <a:lstStyle/>
                    <a:p>
                      <a:pPr marL="0" marR="0" algn="ctr">
                        <a:lnSpc>
                          <a:spcPct val="115000"/>
                        </a:lnSpc>
                        <a:spcAft>
                          <a:spcPts val="800"/>
                        </a:spcAft>
                        <a:buNone/>
                      </a:pPr>
                      <a:r>
                        <a:rPr lang="en-US" sz="1500" b="0" kern="100" dirty="0">
                          <a:solidFill>
                            <a:srgbClr val="000000"/>
                          </a:solidFill>
                          <a:effectLst/>
                          <a:latin typeface="Montserrat" panose="00000500000000000000" pitchFamily="2" charset="0"/>
                          <a:ea typeface="Aptos" panose="020B0004020202020204" pitchFamily="34" charset="0"/>
                          <a:cs typeface="Hind" panose="02000000000000000000" pitchFamily="2" charset="0"/>
                        </a:rPr>
                        <a:t>0.999</a:t>
                      </a:r>
                      <a:endParaRPr lang="en-US" sz="1500" b="0" kern="100" dirty="0">
                        <a:effectLst/>
                        <a:latin typeface="Montserrat" panose="00000500000000000000" pitchFamily="2" charset="0"/>
                        <a:ea typeface="Aptos" panose="020B0004020202020204" pitchFamily="34" charset="0"/>
                        <a:cs typeface="Hind" panose="02000000000000000000" pitchFamily="2" charset="0"/>
                      </a:endParaRPr>
                    </a:p>
                  </a:txBody>
                  <a:tcPr marL="68580" marR="68580" marT="0" marB="0" anchor="ctr"/>
                </a:tc>
                <a:tc>
                  <a:txBody>
                    <a:bodyPr/>
                    <a:lstStyle/>
                    <a:p>
                      <a:pPr marL="0" marR="0" algn="ctr">
                        <a:lnSpc>
                          <a:spcPct val="115000"/>
                        </a:lnSpc>
                        <a:spcAft>
                          <a:spcPts val="800"/>
                        </a:spcAft>
                        <a:buNone/>
                      </a:pPr>
                      <a:r>
                        <a:rPr lang="en-US" sz="1500" b="0" kern="100" dirty="0">
                          <a:solidFill>
                            <a:srgbClr val="000000"/>
                          </a:solidFill>
                          <a:effectLst/>
                          <a:latin typeface="Montserrat" panose="00000500000000000000" pitchFamily="2" charset="0"/>
                          <a:ea typeface="Aptos" panose="020B0004020202020204" pitchFamily="34" charset="0"/>
                          <a:cs typeface="Hind" panose="02000000000000000000" pitchFamily="2" charset="0"/>
                        </a:rPr>
                        <a:t>0.626</a:t>
                      </a:r>
                      <a:endParaRPr lang="en-US" sz="1500" b="0" kern="100" dirty="0">
                        <a:effectLst/>
                        <a:latin typeface="Montserrat" panose="00000500000000000000" pitchFamily="2" charset="0"/>
                        <a:ea typeface="Aptos" panose="020B0004020202020204" pitchFamily="34" charset="0"/>
                        <a:cs typeface="Hind" panose="02000000000000000000" pitchFamily="2" charset="0"/>
                      </a:endParaRPr>
                    </a:p>
                  </a:txBody>
                  <a:tcPr marL="68580" marR="68580" marT="0" marB="0" anchor="ctr"/>
                </a:tc>
                <a:extLst>
                  <a:ext uri="{0D108BD9-81ED-4DB2-BD59-A6C34878D82A}">
                    <a16:rowId xmlns:a16="http://schemas.microsoft.com/office/drawing/2014/main" val="2688967176"/>
                  </a:ext>
                </a:extLst>
              </a:tr>
              <a:tr h="227898">
                <a:tc>
                  <a:txBody>
                    <a:bodyPr/>
                    <a:lstStyle/>
                    <a:p>
                      <a:pPr marL="0" marR="0" algn="ctr">
                        <a:lnSpc>
                          <a:spcPct val="115000"/>
                        </a:lnSpc>
                        <a:spcAft>
                          <a:spcPts val="800"/>
                        </a:spcAft>
                        <a:buNone/>
                      </a:pPr>
                      <a:r>
                        <a:rPr lang="en-US" sz="1500" kern="0" dirty="0">
                          <a:effectLst/>
                          <a:latin typeface="Montserrat" panose="00000500000000000000" pitchFamily="2" charset="0"/>
                          <a:cs typeface="Hind" panose="02000000000000000000" pitchFamily="2" charset="0"/>
                        </a:rPr>
                        <a:t>Logistic</a:t>
                      </a:r>
                      <a:endParaRPr lang="en-US" sz="1500" kern="100" dirty="0">
                        <a:effectLst/>
                        <a:latin typeface="Montserrat" panose="00000500000000000000" pitchFamily="2" charset="0"/>
                        <a:ea typeface="Aptos" panose="020B0004020202020204" pitchFamily="34" charset="0"/>
                        <a:cs typeface="Hind" panose="02000000000000000000" pitchFamily="2" charset="0"/>
                      </a:endParaRPr>
                    </a:p>
                  </a:txBody>
                  <a:tcPr marL="68580" marR="68580" marT="0" marB="0" anchor="ctr"/>
                </a:tc>
                <a:tc>
                  <a:txBody>
                    <a:bodyPr/>
                    <a:lstStyle/>
                    <a:p>
                      <a:pPr marL="0" marR="0" algn="ctr">
                        <a:lnSpc>
                          <a:spcPct val="115000"/>
                        </a:lnSpc>
                        <a:spcAft>
                          <a:spcPts val="800"/>
                        </a:spcAft>
                        <a:buNone/>
                      </a:pPr>
                      <a:r>
                        <a:rPr lang="en-US" sz="1500" kern="100" dirty="0">
                          <a:solidFill>
                            <a:srgbClr val="000000"/>
                          </a:solidFill>
                          <a:effectLst/>
                          <a:latin typeface="Montserrat" panose="00000500000000000000" pitchFamily="2" charset="0"/>
                          <a:ea typeface="Aptos" panose="020B0004020202020204" pitchFamily="34" charset="0"/>
                          <a:cs typeface="Hind" panose="02000000000000000000" pitchFamily="2" charset="0"/>
                        </a:rPr>
                        <a:t>0.889</a:t>
                      </a:r>
                      <a:endParaRPr lang="en-US" sz="1500" kern="100" dirty="0">
                        <a:effectLst/>
                        <a:latin typeface="Montserrat" panose="00000500000000000000" pitchFamily="2" charset="0"/>
                        <a:ea typeface="Aptos" panose="020B0004020202020204" pitchFamily="34" charset="0"/>
                        <a:cs typeface="Hind" panose="02000000000000000000" pitchFamily="2" charset="0"/>
                      </a:endParaRPr>
                    </a:p>
                  </a:txBody>
                  <a:tcPr marL="68580" marR="68580" marT="0" marB="0" anchor="ctr"/>
                </a:tc>
                <a:tc>
                  <a:txBody>
                    <a:bodyPr/>
                    <a:lstStyle/>
                    <a:p>
                      <a:pPr marL="0" marR="0" algn="ctr">
                        <a:lnSpc>
                          <a:spcPct val="115000"/>
                        </a:lnSpc>
                        <a:spcAft>
                          <a:spcPts val="800"/>
                        </a:spcAft>
                        <a:buNone/>
                      </a:pPr>
                      <a:r>
                        <a:rPr lang="en-US" sz="1500" kern="100" dirty="0">
                          <a:solidFill>
                            <a:srgbClr val="000000"/>
                          </a:solidFill>
                          <a:effectLst/>
                          <a:latin typeface="Montserrat" panose="00000500000000000000" pitchFamily="2" charset="0"/>
                          <a:ea typeface="Aptos" panose="020B0004020202020204" pitchFamily="34" charset="0"/>
                          <a:cs typeface="Hind" panose="02000000000000000000" pitchFamily="2" charset="0"/>
                        </a:rPr>
                        <a:t>0.964</a:t>
                      </a:r>
                      <a:endParaRPr lang="en-US" sz="1500" kern="100" dirty="0">
                        <a:effectLst/>
                        <a:latin typeface="Montserrat" panose="00000500000000000000" pitchFamily="2" charset="0"/>
                        <a:ea typeface="Aptos" panose="020B0004020202020204" pitchFamily="34" charset="0"/>
                        <a:cs typeface="Hind" panose="02000000000000000000" pitchFamily="2" charset="0"/>
                      </a:endParaRPr>
                    </a:p>
                  </a:txBody>
                  <a:tcPr marL="68580" marR="68580" marT="0" marB="0" anchor="ctr"/>
                </a:tc>
                <a:tc>
                  <a:txBody>
                    <a:bodyPr/>
                    <a:lstStyle/>
                    <a:p>
                      <a:pPr marL="0" marR="0" algn="ctr">
                        <a:lnSpc>
                          <a:spcPct val="115000"/>
                        </a:lnSpc>
                        <a:spcAft>
                          <a:spcPts val="800"/>
                        </a:spcAft>
                        <a:buNone/>
                      </a:pPr>
                      <a:r>
                        <a:rPr lang="en-US" sz="1500" kern="100" dirty="0">
                          <a:solidFill>
                            <a:srgbClr val="000000"/>
                          </a:solidFill>
                          <a:effectLst/>
                          <a:latin typeface="Montserrat" panose="00000500000000000000" pitchFamily="2" charset="0"/>
                          <a:ea typeface="Aptos" panose="020B0004020202020204" pitchFamily="34" charset="0"/>
                          <a:cs typeface="Hind" panose="02000000000000000000" pitchFamily="2" charset="0"/>
                        </a:rPr>
                        <a:t>1</a:t>
                      </a:r>
                      <a:endParaRPr lang="en-US" sz="1500" kern="100" dirty="0">
                        <a:effectLst/>
                        <a:latin typeface="Montserrat" panose="00000500000000000000" pitchFamily="2" charset="0"/>
                        <a:ea typeface="Aptos" panose="020B0004020202020204" pitchFamily="34" charset="0"/>
                        <a:cs typeface="Hind" panose="02000000000000000000" pitchFamily="2" charset="0"/>
                      </a:endParaRPr>
                    </a:p>
                  </a:txBody>
                  <a:tcPr marL="68580" marR="68580" marT="0" marB="0" anchor="ctr"/>
                </a:tc>
                <a:tc>
                  <a:txBody>
                    <a:bodyPr/>
                    <a:lstStyle/>
                    <a:p>
                      <a:pPr marL="0" marR="0" algn="ctr">
                        <a:lnSpc>
                          <a:spcPct val="115000"/>
                        </a:lnSpc>
                        <a:spcAft>
                          <a:spcPts val="800"/>
                        </a:spcAft>
                        <a:buNone/>
                      </a:pPr>
                      <a:r>
                        <a:rPr lang="en-US" sz="1500" kern="100" dirty="0">
                          <a:solidFill>
                            <a:srgbClr val="000000"/>
                          </a:solidFill>
                          <a:effectLst/>
                          <a:latin typeface="Montserrat" panose="00000500000000000000" pitchFamily="2" charset="0"/>
                          <a:ea typeface="Aptos" panose="020B0004020202020204" pitchFamily="34" charset="0"/>
                          <a:cs typeface="Hind" panose="02000000000000000000" pitchFamily="2" charset="0"/>
                        </a:rPr>
                        <a:t>0.626</a:t>
                      </a:r>
                      <a:endParaRPr lang="en-US" sz="1500" kern="100" dirty="0">
                        <a:effectLst/>
                        <a:latin typeface="Montserrat" panose="00000500000000000000" pitchFamily="2" charset="0"/>
                        <a:ea typeface="Aptos" panose="020B0004020202020204" pitchFamily="34" charset="0"/>
                        <a:cs typeface="Hind" panose="02000000000000000000" pitchFamily="2" charset="0"/>
                      </a:endParaRPr>
                    </a:p>
                  </a:txBody>
                  <a:tcPr marL="68580" marR="68580" marT="0" marB="0" anchor="ctr"/>
                </a:tc>
                <a:extLst>
                  <a:ext uri="{0D108BD9-81ED-4DB2-BD59-A6C34878D82A}">
                    <a16:rowId xmlns:a16="http://schemas.microsoft.com/office/drawing/2014/main" val="1298988326"/>
                  </a:ext>
                </a:extLst>
              </a:tr>
            </a:tbl>
          </a:graphicData>
        </a:graphic>
      </p:graphicFrame>
      <p:pic>
        <p:nvPicPr>
          <p:cNvPr id="7" name="Picture 6">
            <a:extLst>
              <a:ext uri="{FF2B5EF4-FFF2-40B4-BE49-F238E27FC236}">
                <a16:creationId xmlns:a16="http://schemas.microsoft.com/office/drawing/2014/main" id="{5B1DB3F5-BBCE-72C3-1334-3FBE5A37E87D}"/>
              </a:ext>
            </a:extLst>
          </p:cNvPr>
          <p:cNvPicPr>
            <a:picLocks noChangeAspect="1"/>
          </p:cNvPicPr>
          <p:nvPr/>
        </p:nvPicPr>
        <p:blipFill>
          <a:blip r:embed="rId2"/>
          <a:stretch>
            <a:fillRect/>
          </a:stretch>
        </p:blipFill>
        <p:spPr>
          <a:xfrm>
            <a:off x="2220303" y="1328028"/>
            <a:ext cx="7932220" cy="3941235"/>
          </a:xfrm>
          <a:prstGeom prst="rect">
            <a:avLst/>
          </a:prstGeom>
          <a:ln>
            <a:solidFill>
              <a:schemeClr val="accent1"/>
            </a:solidFill>
          </a:ln>
        </p:spPr>
      </p:pic>
      <p:sp>
        <p:nvSpPr>
          <p:cNvPr id="4" name="Title 1">
            <a:extLst>
              <a:ext uri="{FF2B5EF4-FFF2-40B4-BE49-F238E27FC236}">
                <a16:creationId xmlns:a16="http://schemas.microsoft.com/office/drawing/2014/main" id="{447312B4-2427-5C9D-BDBB-C579208F689F}"/>
              </a:ext>
            </a:extLst>
          </p:cNvPr>
          <p:cNvSpPr txBox="1">
            <a:spLocks/>
          </p:cNvSpPr>
          <p:nvPr/>
        </p:nvSpPr>
        <p:spPr>
          <a:xfrm>
            <a:off x="548640" y="228600"/>
            <a:ext cx="10972800" cy="45720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Autofit/>
          </a:bodyPr>
          <a:lstStyle>
            <a:lvl1pPr marL="0" marR="0" indent="0" algn="l" defTabSz="342900" rtl="0" eaLnBrk="1" latinLnBrk="0" hangingPunct="1">
              <a:lnSpc>
                <a:spcPct val="100000"/>
              </a:lnSpc>
              <a:spcBef>
                <a:spcPts val="0"/>
              </a:spcBef>
              <a:spcAft>
                <a:spcPts val="0"/>
              </a:spcAft>
              <a:buClrTx/>
              <a:buSzTx/>
              <a:buFontTx/>
              <a:buNone/>
              <a:tabLst/>
              <a:defRPr sz="3200" b="1" i="0" u="none" strike="noStrike" cap="none" spc="-45" baseline="0">
                <a:ln>
                  <a:noFill/>
                </a:ln>
                <a:solidFill>
                  <a:srgbClr val="3E4E8D"/>
                </a:solidFill>
                <a:uFillTx/>
                <a:latin typeface="Montserrat SemiBold" pitchFamily="2" charset="77"/>
                <a:ea typeface="Montserrat SemiBold" pitchFamily="2" charset="77"/>
                <a:cs typeface="Montserrat" panose="00000500000000000000" pitchFamily="2" charset="0"/>
                <a:sym typeface="Hind Bold"/>
              </a:defRPr>
            </a:lvl1pPr>
            <a:lvl2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2pPr>
            <a:lvl3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3pPr>
            <a:lvl4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4pPr>
            <a:lvl5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5pPr>
            <a:lvl6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6pPr>
            <a:lvl7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7pPr>
            <a:lvl8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8pPr>
            <a:lvl9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9p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45" normalizeH="0" baseline="0" noProof="0" dirty="0">
                <a:ln>
                  <a:noFill/>
                </a:ln>
                <a:solidFill>
                  <a:srgbClr val="3E4E8D"/>
                </a:solidFill>
                <a:effectLst/>
                <a:uLnTx/>
                <a:uFillTx/>
                <a:latin typeface="Montserrat SemiBold" pitchFamily="2" charset="77"/>
                <a:sym typeface="Hind Bold"/>
              </a:rPr>
              <a:t>Results</a:t>
            </a:r>
          </a:p>
          <a:p>
            <a:pPr marL="0" marR="0" lvl="0" indent="0" algn="l" defTabSz="342900" rtl="0" eaLnBrk="1" fontAlgn="auto" latinLnBrk="0" hangingPunct="1">
              <a:lnSpc>
                <a:spcPct val="100000"/>
              </a:lnSpc>
              <a:spcBef>
                <a:spcPts val="0"/>
              </a:spcBef>
              <a:spcAft>
                <a:spcPts val="0"/>
              </a:spcAft>
              <a:buClrTx/>
              <a:buSzTx/>
              <a:buFontTx/>
              <a:buNone/>
              <a:tabLst/>
              <a:defRPr/>
            </a:pPr>
            <a:r>
              <a:rPr lang="en-US" sz="2000" i="1" kern="0" dirty="0"/>
              <a:t>Model with TIR</a:t>
            </a:r>
            <a:endParaRPr kumimoji="0" lang="en-US" sz="2000" b="1" i="1" u="none" strike="noStrike" kern="0" cap="none" spc="-45" normalizeH="0" baseline="0" noProof="0" dirty="0">
              <a:ln>
                <a:noFill/>
              </a:ln>
              <a:solidFill>
                <a:srgbClr val="3E4E8D"/>
              </a:solidFill>
              <a:effectLst/>
              <a:uLnTx/>
              <a:uFillTx/>
              <a:latin typeface="Montserrat SemiBold" pitchFamily="2" charset="77"/>
              <a:sym typeface="Hind Bold"/>
            </a:endParaRPr>
          </a:p>
        </p:txBody>
      </p:sp>
      <p:sp>
        <p:nvSpPr>
          <p:cNvPr id="5" name="TextBox 5">
            <a:extLst>
              <a:ext uri="{FF2B5EF4-FFF2-40B4-BE49-F238E27FC236}">
                <a16:creationId xmlns:a16="http://schemas.microsoft.com/office/drawing/2014/main" id="{9C448DEC-F430-45C8-FB38-DE76D2896988}"/>
              </a:ext>
            </a:extLst>
          </p:cNvPr>
          <p:cNvSpPr txBox="1"/>
          <p:nvPr/>
        </p:nvSpPr>
        <p:spPr>
          <a:xfrm>
            <a:off x="6564373" y="991579"/>
            <a:ext cx="3588150" cy="338484"/>
          </a:xfrm>
          <a:prstGeom prst="rect">
            <a:avLst/>
          </a:prstGeom>
          <a:noFill/>
          <a:ln>
            <a:solidFill>
              <a:schemeClr val="tx1"/>
            </a:solidFill>
          </a:ln>
        </p:spPr>
        <p:txBody>
          <a:bodyPr wrap="square" rtlCol="0">
            <a:noAutofit/>
          </a:bodyPr>
          <a:lstStyle/>
          <a:p>
            <a:pPr marL="0" marR="0" algn="ctr">
              <a:lnSpc>
                <a:spcPct val="115000"/>
              </a:lnSpc>
              <a:spcAft>
                <a:spcPts val="800"/>
              </a:spcAft>
              <a:buNone/>
            </a:pPr>
            <a:r>
              <a:rPr lang="en-US" sz="1050" b="1" kern="1200" dirty="0">
                <a:solidFill>
                  <a:srgbClr val="000000"/>
                </a:solidFill>
                <a:effectLst/>
                <a:latin typeface="Montserrat" panose="00000500000000000000" pitchFamily="2" charset="0"/>
                <a:ea typeface="Aptos" panose="020B0004020202020204" pitchFamily="34" charset="0"/>
                <a:cs typeface="Hind" panose="02000000000000000000" pitchFamily="2" charset="0"/>
              </a:rPr>
              <a:t>Evaluation of the DKA risk prediction Model</a:t>
            </a:r>
            <a:endParaRPr lang="en-US" sz="1400" kern="100" dirty="0">
              <a:effectLst/>
              <a:latin typeface="Montserrat" panose="00000500000000000000" pitchFamily="2" charset="0"/>
              <a:ea typeface="Aptos" panose="020B0004020202020204" pitchFamily="34" charset="0"/>
              <a:cs typeface="Hind" panose="02000000000000000000" pitchFamily="2" charset="0"/>
            </a:endParaRPr>
          </a:p>
        </p:txBody>
      </p:sp>
      <p:sp>
        <p:nvSpPr>
          <p:cNvPr id="6" name="TextBox 5">
            <a:extLst>
              <a:ext uri="{FF2B5EF4-FFF2-40B4-BE49-F238E27FC236}">
                <a16:creationId xmlns:a16="http://schemas.microsoft.com/office/drawing/2014/main" id="{BC88D575-6724-6A31-B7CA-0A4FF9A4C5D2}"/>
              </a:ext>
            </a:extLst>
          </p:cNvPr>
          <p:cNvSpPr txBox="1"/>
          <p:nvPr/>
        </p:nvSpPr>
        <p:spPr>
          <a:xfrm>
            <a:off x="2220303" y="989544"/>
            <a:ext cx="3611244" cy="338484"/>
          </a:xfrm>
          <a:prstGeom prst="rect">
            <a:avLst/>
          </a:prstGeom>
          <a:noFill/>
          <a:ln>
            <a:solidFill>
              <a:schemeClr val="tx1"/>
            </a:solidFill>
          </a:ln>
        </p:spPr>
        <p:txBody>
          <a:bodyPr wrap="square" rtlCol="0">
            <a:noAutofit/>
          </a:bodyPr>
          <a:lstStyle/>
          <a:p>
            <a:pPr algn="ctr">
              <a:lnSpc>
                <a:spcPct val="115000"/>
              </a:lnSpc>
              <a:spcAft>
                <a:spcPts val="800"/>
              </a:spcAft>
            </a:pPr>
            <a:r>
              <a:rPr lang="en-US" sz="1100" b="1" dirty="0">
                <a:latin typeface="Montserrat" panose="00000500000000000000" pitchFamily="2" charset="0"/>
              </a:rPr>
              <a:t>Importance of features in predicting DKA risk </a:t>
            </a:r>
            <a:endParaRPr lang="en-US" sz="1100" kern="100" dirty="0">
              <a:effectLst/>
              <a:latin typeface="Montserrat" panose="00000500000000000000" pitchFamily="2" charset="0"/>
              <a:ea typeface="Aptos" panose="020B0004020202020204" pitchFamily="34" charset="0"/>
              <a:cs typeface="Hind" panose="02000000000000000000" pitchFamily="2" charset="0"/>
            </a:endParaRPr>
          </a:p>
        </p:txBody>
      </p:sp>
    </p:spTree>
    <p:extLst>
      <p:ext uri="{BB962C8B-B14F-4D97-AF65-F5344CB8AC3E}">
        <p14:creationId xmlns:p14="http://schemas.microsoft.com/office/powerpoint/2010/main" val="22320269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6FD18-8294-E6A8-CF56-607F4AEA67AA}"/>
            </a:ext>
          </a:extLst>
        </p:cNvPr>
        <p:cNvGrpSpPr/>
        <p:nvPr/>
      </p:nvGrpSpPr>
      <p:grpSpPr>
        <a:xfrm>
          <a:off x="0" y="0"/>
          <a:ext cx="0" cy="0"/>
          <a:chOff x="0" y="0"/>
          <a:chExt cx="0" cy="0"/>
        </a:xfrm>
      </p:grpSpPr>
    </p:spTree>
    <p:extLst>
      <p:ext uri="{BB962C8B-B14F-4D97-AF65-F5344CB8AC3E}">
        <p14:creationId xmlns:p14="http://schemas.microsoft.com/office/powerpoint/2010/main" val="936530393"/>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7820CF-95AF-4BDE-88E0-2C9B6347B856}"/>
              </a:ext>
            </a:extLst>
          </p:cNvPr>
          <p:cNvSpPr>
            <a:spLocks noGrp="1"/>
          </p:cNvSpPr>
          <p:nvPr>
            <p:ph type="ctrTitle"/>
          </p:nvPr>
        </p:nvSpPr>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ct val="100000"/>
              </a:lnSpc>
              <a:spcBef>
                <a:spcPts val="800"/>
              </a:spcBef>
              <a:spcAft>
                <a:spcPts val="800"/>
              </a:spcAft>
            </a:pPr>
            <a:r>
              <a:rPr lang="en-US" dirty="0">
                <a:solidFill>
                  <a:schemeClr val="tx1">
                    <a:lumMod val="65000"/>
                    <a:lumOff val="35000"/>
                  </a:schemeClr>
                </a:solidFill>
              </a:rPr>
              <a:t>Utilizing Telemedicine in a New-Onset Diabetes Education Program for Pediatric Patients with Type 1 Diabetes</a:t>
            </a:r>
          </a:p>
        </p:txBody>
      </p:sp>
      <p:sp>
        <p:nvSpPr>
          <p:cNvPr id="4" name="Subtitle 3">
            <a:extLst>
              <a:ext uri="{FF2B5EF4-FFF2-40B4-BE49-F238E27FC236}">
                <a16:creationId xmlns:a16="http://schemas.microsoft.com/office/drawing/2014/main" id="{79531225-3D58-44AA-ADAF-2E96471F84FA}"/>
              </a:ext>
            </a:extLst>
          </p:cNvPr>
          <p:cNvSpPr>
            <a:spLocks noGrp="1"/>
          </p:cNvSpPr>
          <p:nvPr>
            <p:ph type="subTitle" idx="1"/>
          </p:nvPr>
        </p:nvSpPr>
        <p:spPr>
          <a:xfrm>
            <a:off x="1371600" y="3906837"/>
            <a:ext cx="9436608" cy="1655763"/>
          </a:xfrm>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2667" dirty="0"/>
              <a:t>Meenal Gupta, MD</a:t>
            </a:r>
          </a:p>
          <a:p>
            <a:r>
              <a:rPr lang="en-US" sz="2667" dirty="0"/>
              <a:t>T1DX Learning Session</a:t>
            </a:r>
          </a:p>
          <a:p>
            <a:r>
              <a:rPr lang="en-US" sz="2667" i="1" dirty="0"/>
              <a:t>November 11, 2025</a:t>
            </a:r>
          </a:p>
          <a:p>
            <a:endParaRPr lang="en-US" sz="2667" dirty="0"/>
          </a:p>
        </p:txBody>
      </p:sp>
      <p:sp>
        <p:nvSpPr>
          <p:cNvPr id="2" name="TextBox 1">
            <a:extLst>
              <a:ext uri="{FF2B5EF4-FFF2-40B4-BE49-F238E27FC236}">
                <a16:creationId xmlns:a16="http://schemas.microsoft.com/office/drawing/2014/main" id="{64B39B4C-9DF5-C3AF-356E-2DABB302682F}"/>
              </a:ext>
            </a:extLst>
          </p:cNvPr>
          <p:cNvSpPr txBox="1"/>
          <p:nvPr/>
        </p:nvSpPr>
        <p:spPr>
          <a:xfrm>
            <a:off x="508000" y="6375401"/>
            <a:ext cx="4368800" cy="338554"/>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1600"/>
              <a:t>Contact: </a:t>
            </a:r>
            <a:r>
              <a:rPr lang="en-US" sz="1600">
                <a:solidFill>
                  <a:srgbClr val="007D99"/>
                </a:solidFill>
              </a:rPr>
              <a:t>Meenal.Gupta@seattlechildrens.org</a:t>
            </a:r>
          </a:p>
        </p:txBody>
      </p:sp>
    </p:spTree>
    <p:extLst>
      <p:ext uri="{BB962C8B-B14F-4D97-AF65-F5344CB8AC3E}">
        <p14:creationId xmlns:p14="http://schemas.microsoft.com/office/powerpoint/2010/main" val="16006899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8C7C6F-7977-E303-0C21-7AF100EA8A44}"/>
              </a:ext>
            </a:extLst>
          </p:cNvPr>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a:t>Background</a:t>
            </a:r>
            <a:endParaRPr lang="en-US" dirty="0"/>
          </a:p>
        </p:txBody>
      </p:sp>
      <p:sp>
        <p:nvSpPr>
          <p:cNvPr id="3" name="Content Placeholder 2">
            <a:extLst>
              <a:ext uri="{FF2B5EF4-FFF2-40B4-BE49-F238E27FC236}">
                <a16:creationId xmlns:a16="http://schemas.microsoft.com/office/drawing/2014/main" id="{121AFF0D-B4AF-3C40-828B-BDB9EB26755D}"/>
              </a:ext>
            </a:extLst>
          </p:cNvPr>
          <p:cNvSpPr>
            <a:spLocks noGrp="1"/>
          </p:cNvSpPr>
          <p:nvPr>
            <p:ph idx="1"/>
          </p:nvPr>
        </p:nvSpPr>
        <p:spPr/>
        <p:txBody>
          <a:bodyPr>
            <a:normAutofit fontScale="92500"/>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ct val="160000"/>
              </a:lnSpc>
              <a:spcBef>
                <a:spcPts val="0"/>
              </a:spcBef>
            </a:pPr>
            <a:r>
              <a:rPr lang="en-US" sz="2000" dirty="0"/>
              <a:t>Use of telemedicine in diabetes ambulatory care is well-established but studies on utilization of telemedicine for new-onset type 1 diabetes education (NODM) are lacking</a:t>
            </a:r>
          </a:p>
          <a:p>
            <a:pPr>
              <a:lnSpc>
                <a:spcPct val="150000"/>
              </a:lnSpc>
              <a:spcBef>
                <a:spcPts val="1600"/>
              </a:spcBef>
            </a:pPr>
            <a:r>
              <a:rPr lang="en-US" sz="2000" dirty="0"/>
              <a:t>Seattle Children’s has a 5-state referral base (WWAMI); largest in the country</a:t>
            </a:r>
          </a:p>
          <a:p>
            <a:pPr>
              <a:lnSpc>
                <a:spcPct val="150000"/>
              </a:lnSpc>
              <a:spcBef>
                <a:spcPts val="1600"/>
              </a:spcBef>
            </a:pPr>
            <a:r>
              <a:rPr lang="en-US" sz="2000" dirty="0"/>
              <a:t>Our outpatient NODM program launched in Oct 2019 at the main diabetes clinic</a:t>
            </a:r>
          </a:p>
          <a:p>
            <a:pPr>
              <a:lnSpc>
                <a:spcPct val="150000"/>
              </a:lnSpc>
              <a:spcBef>
                <a:spcPts val="1600"/>
              </a:spcBef>
            </a:pPr>
            <a:r>
              <a:rPr lang="en-US" sz="2000" dirty="0"/>
              <a:t>Rapid adoption of telemedicine in 2020; including NODM education program</a:t>
            </a:r>
          </a:p>
          <a:p>
            <a:pPr>
              <a:lnSpc>
                <a:spcPct val="150000"/>
              </a:lnSpc>
              <a:spcBef>
                <a:spcPts val="1600"/>
              </a:spcBef>
            </a:pPr>
            <a:r>
              <a:rPr lang="en-US" sz="2000" dirty="0"/>
              <a:t>Our NODM education program consists of </a:t>
            </a:r>
          </a:p>
          <a:p>
            <a:pPr lvl="1">
              <a:lnSpc>
                <a:spcPct val="150000"/>
              </a:lnSpc>
              <a:spcBef>
                <a:spcPts val="800"/>
              </a:spcBef>
            </a:pPr>
            <a:r>
              <a:rPr lang="en-US" sz="1733" dirty="0"/>
              <a:t>Part 1A: survival skills </a:t>
            </a:r>
            <a:r>
              <a:rPr lang="en-US" sz="1733" dirty="0">
                <a:sym typeface="Wingdings" panose="05000000000000000000" pitchFamily="2" charset="2"/>
              </a:rPr>
              <a:t> 4-5 hours in clinic. Involves provider, RN, RD, SW</a:t>
            </a:r>
            <a:endParaRPr lang="en-US" sz="1733" dirty="0"/>
          </a:p>
          <a:p>
            <a:pPr lvl="1">
              <a:lnSpc>
                <a:spcPct val="150000"/>
              </a:lnSpc>
              <a:spcBef>
                <a:spcPts val="0"/>
              </a:spcBef>
            </a:pPr>
            <a:r>
              <a:rPr lang="en-US" sz="1733" dirty="0"/>
              <a:t>Part 1B: advanced skills </a:t>
            </a:r>
            <a:r>
              <a:rPr lang="en-US" sz="1733" dirty="0">
                <a:sym typeface="Wingdings" panose="05000000000000000000" pitchFamily="2" charset="2"/>
              </a:rPr>
              <a:t> 7-10 days later, usually via telemedicine with an RN ± provider/RD/SW</a:t>
            </a:r>
            <a:endParaRPr lang="en-US" sz="1733" dirty="0"/>
          </a:p>
        </p:txBody>
      </p:sp>
    </p:spTree>
    <p:extLst>
      <p:ext uri="{BB962C8B-B14F-4D97-AF65-F5344CB8AC3E}">
        <p14:creationId xmlns:p14="http://schemas.microsoft.com/office/powerpoint/2010/main" val="2374736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B995D3-44CB-9931-D8CC-2284BBE4F035}"/>
              </a:ext>
            </a:extLst>
          </p:cNvPr>
          <p:cNvSpPr>
            <a:spLocks noGrp="1"/>
          </p:cNvSpPr>
          <p:nvPr>
            <p:ph idx="1"/>
          </p:nvPr>
        </p:nvSpPr>
        <p:spPr>
          <a:xfrm>
            <a:off x="609600" y="1823999"/>
            <a:ext cx="10972800" cy="4352964"/>
          </a:xfrm>
        </p:spPr>
        <p:txBody>
          <a:bodyPr>
            <a:normAutofit fontScale="85000" lnSpcReduction="10000"/>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ct val="150000"/>
              </a:lnSpc>
              <a:spcBef>
                <a:spcPts val="800"/>
              </a:spcBef>
            </a:pPr>
            <a:r>
              <a:rPr lang="en-US" sz="2400" dirty="0"/>
              <a:t>Aims: </a:t>
            </a:r>
          </a:p>
          <a:p>
            <a:pPr lvl="1">
              <a:lnSpc>
                <a:spcPct val="150000"/>
              </a:lnSpc>
              <a:spcBef>
                <a:spcPts val="800"/>
              </a:spcBef>
            </a:pPr>
            <a:r>
              <a:rPr lang="en-US" sz="2267" b="1" dirty="0">
                <a:solidFill>
                  <a:srgbClr val="007D99"/>
                </a:solidFill>
              </a:rPr>
              <a:t>Compare glycemic outcomes (HbA1c) and healthcare utilization (clinic visits, diabetes related-admissions and ED visits) in the 1 year following NODM education delivered via in-person only vs. hybrid format (any part via telemedicine)</a:t>
            </a:r>
          </a:p>
          <a:p>
            <a:pPr lvl="1">
              <a:lnSpc>
                <a:spcPct val="150000"/>
              </a:lnSpc>
              <a:spcBef>
                <a:spcPts val="800"/>
              </a:spcBef>
            </a:pPr>
            <a:r>
              <a:rPr lang="en-US" sz="2267" b="1" dirty="0">
                <a:solidFill>
                  <a:srgbClr val="007D99"/>
                </a:solidFill>
              </a:rPr>
              <a:t>Assess probability of utilizing telemedicine for ongoing care based on modality of initial education</a:t>
            </a:r>
          </a:p>
          <a:p>
            <a:pPr>
              <a:lnSpc>
                <a:spcPct val="110000"/>
              </a:lnSpc>
            </a:pPr>
            <a:r>
              <a:rPr lang="en-US" sz="2267" dirty="0"/>
              <a:t>Inclusion criteria: </a:t>
            </a:r>
          </a:p>
          <a:p>
            <a:pPr lvl="1">
              <a:lnSpc>
                <a:spcPct val="110000"/>
              </a:lnSpc>
              <a:spcBef>
                <a:spcPts val="800"/>
              </a:spcBef>
            </a:pPr>
            <a:r>
              <a:rPr lang="en-US" sz="1867" dirty="0"/>
              <a:t>Patients &lt;18y with NODM who received education: 1/1/2020-9/30/2022</a:t>
            </a:r>
          </a:p>
          <a:p>
            <a:pPr>
              <a:lnSpc>
                <a:spcPct val="110000"/>
              </a:lnSpc>
            </a:pPr>
            <a:r>
              <a:rPr lang="en-US" sz="2267" dirty="0"/>
              <a:t>Analysis: </a:t>
            </a:r>
          </a:p>
          <a:p>
            <a:pPr lvl="1">
              <a:lnSpc>
                <a:spcPct val="110000"/>
              </a:lnSpc>
              <a:spcBef>
                <a:spcPts val="800"/>
              </a:spcBef>
            </a:pPr>
            <a:r>
              <a:rPr lang="en-US" sz="1867" dirty="0"/>
              <a:t>Generalized linear models, adjusted for distance from the nearest diabetes clinic or main hospital</a:t>
            </a:r>
          </a:p>
        </p:txBody>
      </p:sp>
      <p:sp>
        <p:nvSpPr>
          <p:cNvPr id="2" name="Title 1">
            <a:extLst>
              <a:ext uri="{FF2B5EF4-FFF2-40B4-BE49-F238E27FC236}">
                <a16:creationId xmlns:a16="http://schemas.microsoft.com/office/drawing/2014/main" id="{0BBBD367-9B71-AAEF-8FC0-DAC40745F682}"/>
              </a:ext>
            </a:extLst>
          </p:cNvPr>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t>Project Aim and Methods</a:t>
            </a:r>
          </a:p>
        </p:txBody>
      </p:sp>
    </p:spTree>
    <p:extLst>
      <p:ext uri="{BB962C8B-B14F-4D97-AF65-F5344CB8AC3E}">
        <p14:creationId xmlns:p14="http://schemas.microsoft.com/office/powerpoint/2010/main" val="18819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BE3D7F-540B-BA92-6683-68DB1851758A}"/>
              </a:ext>
            </a:extLst>
          </p:cNvPr>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t>Results: Patient Characteristics</a:t>
            </a:r>
          </a:p>
        </p:txBody>
      </p:sp>
      <p:graphicFrame>
        <p:nvGraphicFramePr>
          <p:cNvPr id="6" name="Content Placeholder 5">
            <a:extLst>
              <a:ext uri="{FF2B5EF4-FFF2-40B4-BE49-F238E27FC236}">
                <a16:creationId xmlns:a16="http://schemas.microsoft.com/office/drawing/2014/main" id="{40EF44BD-5534-324D-AC6F-9C1D3B9116D7}"/>
              </a:ext>
            </a:extLst>
          </p:cNvPr>
          <p:cNvGraphicFramePr>
            <a:graphicFrameLocks noGrp="1"/>
          </p:cNvGraphicFramePr>
          <p:nvPr>
            <p:ph idx="1"/>
          </p:nvPr>
        </p:nvGraphicFramePr>
        <p:xfrm>
          <a:off x="609600" y="2102398"/>
          <a:ext cx="5486400" cy="3877917"/>
        </p:xfrm>
        <a:graphic>
          <a:graphicData uri="http://schemas.openxmlformats.org/drawingml/2006/table">
            <a:tbl>
              <a:tblPr/>
              <a:tblGrid>
                <a:gridCol w="2510400">
                  <a:extLst>
                    <a:ext uri="{9D8B030D-6E8A-4147-A177-3AD203B41FA5}">
                      <a16:colId xmlns:a16="http://schemas.microsoft.com/office/drawing/2014/main" val="3292159650"/>
                    </a:ext>
                  </a:extLst>
                </a:gridCol>
                <a:gridCol w="1564800">
                  <a:extLst>
                    <a:ext uri="{9D8B030D-6E8A-4147-A177-3AD203B41FA5}">
                      <a16:colId xmlns:a16="http://schemas.microsoft.com/office/drawing/2014/main" val="3341813480"/>
                    </a:ext>
                  </a:extLst>
                </a:gridCol>
                <a:gridCol w="1411200">
                  <a:extLst>
                    <a:ext uri="{9D8B030D-6E8A-4147-A177-3AD203B41FA5}">
                      <a16:colId xmlns:a16="http://schemas.microsoft.com/office/drawing/2014/main" val="1315461236"/>
                    </a:ext>
                  </a:extLst>
                </a:gridCol>
              </a:tblGrid>
              <a:tr h="505497">
                <a:tc>
                  <a:txBody>
                    <a:bodyPr/>
                    <a:lstStyle/>
                    <a:p>
                      <a:pPr algn="l" fontAlgn="b">
                        <a:buNone/>
                      </a:pPr>
                      <a:r>
                        <a:rPr lang="en-US" sz="1300" b="1" dirty="0">
                          <a:solidFill>
                            <a:srgbClr val="333333"/>
                          </a:solidFill>
                          <a:effectLst/>
                          <a:latin typeface="Arial" panose="020B0604020202020204" pitchFamily="34" charset="0"/>
                          <a:cs typeface="Arial" panose="020B0604020202020204" pitchFamily="34" charset="0"/>
                        </a:rPr>
                        <a:t>Characteristic</a:t>
                      </a:r>
                      <a:endParaRPr lang="en-US" sz="1300" b="0" dirty="0">
                        <a:solidFill>
                          <a:srgbClr val="333333"/>
                        </a:solidFill>
                        <a:effectLst/>
                        <a:latin typeface="Arial" panose="020B0604020202020204" pitchFamily="34" charset="0"/>
                        <a:cs typeface="Arial" panose="020B0604020202020204" pitchFamily="34" charset="0"/>
                      </a:endParaRPr>
                    </a:p>
                  </a:txBody>
                  <a:tcPr marL="43816" marR="43816" marT="43816" marB="52580" anchor="b">
                    <a:lnL w="635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B1DFE5"/>
                    </a:solidFill>
                  </a:tcPr>
                </a:tc>
                <a:tc>
                  <a:txBody>
                    <a:bodyPr/>
                    <a:lstStyle/>
                    <a:p>
                      <a:pPr algn="ctr" fontAlgn="b">
                        <a:buNone/>
                      </a:pPr>
                      <a:r>
                        <a:rPr lang="en-US" sz="1300" b="1" dirty="0">
                          <a:solidFill>
                            <a:srgbClr val="333333"/>
                          </a:solidFill>
                          <a:effectLst/>
                          <a:latin typeface="Arial" panose="020B0604020202020204" pitchFamily="34" charset="0"/>
                          <a:cs typeface="Arial" panose="020B0604020202020204" pitchFamily="34" charset="0"/>
                        </a:rPr>
                        <a:t>In Person</a:t>
                      </a:r>
                      <a:br>
                        <a:rPr lang="en-US" sz="1300" b="0" dirty="0">
                          <a:solidFill>
                            <a:srgbClr val="333333"/>
                          </a:solidFill>
                          <a:effectLst/>
                          <a:latin typeface="Arial" panose="020B0604020202020204" pitchFamily="34" charset="0"/>
                          <a:cs typeface="Arial" panose="020B0604020202020204" pitchFamily="34" charset="0"/>
                        </a:rPr>
                      </a:br>
                      <a:r>
                        <a:rPr lang="en-US" sz="1300" b="0" dirty="0">
                          <a:solidFill>
                            <a:srgbClr val="333333"/>
                          </a:solidFill>
                          <a:effectLst/>
                          <a:latin typeface="Arial" panose="020B0604020202020204" pitchFamily="34" charset="0"/>
                          <a:cs typeface="Arial" panose="020B0604020202020204" pitchFamily="34" charset="0"/>
                        </a:rPr>
                        <a:t>N = 296</a:t>
                      </a:r>
                      <a:r>
                        <a:rPr lang="en-US" sz="1300" b="0" i="1" baseline="30000" dirty="0">
                          <a:solidFill>
                            <a:srgbClr val="333333"/>
                          </a:solidFill>
                          <a:effectLst/>
                          <a:latin typeface="Arial" panose="020B0604020202020204" pitchFamily="34" charset="0"/>
                          <a:cs typeface="Arial" panose="020B0604020202020204" pitchFamily="34" charset="0"/>
                        </a:rPr>
                        <a:t>1</a:t>
                      </a:r>
                      <a:endParaRPr lang="en-US" sz="1300" b="0" dirty="0">
                        <a:solidFill>
                          <a:srgbClr val="333333"/>
                        </a:solidFill>
                        <a:effectLst/>
                        <a:latin typeface="Arial" panose="020B0604020202020204" pitchFamily="34" charset="0"/>
                        <a:cs typeface="Arial" panose="020B0604020202020204" pitchFamily="34" charset="0"/>
                      </a:endParaRPr>
                    </a:p>
                  </a:txBody>
                  <a:tcPr marL="43816" marR="43816" marT="43816" marB="52580" anchor="b">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B1DFE5"/>
                    </a:solidFill>
                  </a:tcPr>
                </a:tc>
                <a:tc>
                  <a:txBody>
                    <a:bodyPr/>
                    <a:lstStyle/>
                    <a:p>
                      <a:pPr algn="ctr" fontAlgn="b">
                        <a:buNone/>
                      </a:pPr>
                      <a:r>
                        <a:rPr lang="en-US" sz="1300" b="1" dirty="0">
                          <a:solidFill>
                            <a:srgbClr val="333333"/>
                          </a:solidFill>
                          <a:effectLst/>
                          <a:latin typeface="Arial" panose="020B0604020202020204" pitchFamily="34" charset="0"/>
                          <a:cs typeface="Arial" panose="020B0604020202020204" pitchFamily="34" charset="0"/>
                        </a:rPr>
                        <a:t>Hybrid</a:t>
                      </a:r>
                      <a:br>
                        <a:rPr lang="en-US" sz="1300" b="0" dirty="0">
                          <a:solidFill>
                            <a:srgbClr val="333333"/>
                          </a:solidFill>
                          <a:effectLst/>
                          <a:latin typeface="Arial" panose="020B0604020202020204" pitchFamily="34" charset="0"/>
                          <a:cs typeface="Arial" panose="020B0604020202020204" pitchFamily="34" charset="0"/>
                        </a:rPr>
                      </a:br>
                      <a:r>
                        <a:rPr lang="en-US" sz="1300" b="0" dirty="0">
                          <a:solidFill>
                            <a:srgbClr val="333333"/>
                          </a:solidFill>
                          <a:effectLst/>
                          <a:latin typeface="Arial" panose="020B0604020202020204" pitchFamily="34" charset="0"/>
                          <a:cs typeface="Arial" panose="020B0604020202020204" pitchFamily="34" charset="0"/>
                        </a:rPr>
                        <a:t>N = 246</a:t>
                      </a:r>
                      <a:r>
                        <a:rPr lang="en-US" sz="1300" b="0" i="1" baseline="30000" dirty="0">
                          <a:solidFill>
                            <a:srgbClr val="333333"/>
                          </a:solidFill>
                          <a:effectLst/>
                          <a:latin typeface="Arial" panose="020B0604020202020204" pitchFamily="34" charset="0"/>
                          <a:cs typeface="Arial" panose="020B0604020202020204" pitchFamily="34" charset="0"/>
                        </a:rPr>
                        <a:t>1</a:t>
                      </a:r>
                      <a:endParaRPr lang="en-US" sz="1300" b="0" dirty="0">
                        <a:solidFill>
                          <a:srgbClr val="333333"/>
                        </a:solidFill>
                        <a:effectLst/>
                        <a:latin typeface="Arial" panose="020B0604020202020204" pitchFamily="34" charset="0"/>
                        <a:cs typeface="Arial" panose="020B0604020202020204" pitchFamily="34" charset="0"/>
                      </a:endParaRPr>
                    </a:p>
                  </a:txBody>
                  <a:tcPr marL="43816" marR="43816" marT="43816" marB="52580" anchor="b">
                    <a:lnL w="12700" cap="flat" cmpd="sng" algn="ctr">
                      <a:solidFill>
                        <a:schemeClr val="bg2">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B1DFE5"/>
                    </a:solidFill>
                  </a:tcPr>
                </a:tc>
                <a:extLst>
                  <a:ext uri="{0D108BD9-81ED-4DB2-BD59-A6C34878D82A}">
                    <a16:rowId xmlns:a16="http://schemas.microsoft.com/office/drawing/2014/main" val="3394877579"/>
                  </a:ext>
                </a:extLst>
              </a:tr>
              <a:tr h="300904">
                <a:tc>
                  <a:txBody>
                    <a:bodyPr/>
                    <a:lstStyle/>
                    <a:p>
                      <a:pPr algn="l" fontAlgn="ctr">
                        <a:spcBef>
                          <a:spcPts val="750"/>
                        </a:spcBef>
                        <a:spcAft>
                          <a:spcPts val="750"/>
                        </a:spcAft>
                        <a:buNone/>
                      </a:pPr>
                      <a:r>
                        <a:rPr lang="en-US" sz="1300" i="1" dirty="0">
                          <a:solidFill>
                            <a:srgbClr val="007D99"/>
                          </a:solidFill>
                          <a:effectLst/>
                          <a:latin typeface="Arial" panose="020B0604020202020204" pitchFamily="34" charset="0"/>
                          <a:cs typeface="Arial" panose="020B0604020202020204" pitchFamily="34" charset="0"/>
                        </a:rPr>
                        <a:t>Age (years)</a:t>
                      </a:r>
                    </a:p>
                  </a:txBody>
                  <a:tcPr marL="43816" marR="43816" marT="8763" marB="8763" anchor="ctr">
                    <a:lnL w="6350" cap="flat" cmpd="sng" algn="ctr">
                      <a:solidFill>
                        <a:schemeClr val="tx1"/>
                      </a:solidFill>
                      <a:prstDash val="solid"/>
                      <a:round/>
                      <a:headEnd type="none" w="med" len="med"/>
                      <a:tailEnd type="none" w="med" len="med"/>
                    </a:lnL>
                    <a:lnR>
                      <a:noFill/>
                    </a:lnR>
                    <a:lnT w="9525" cap="flat" cmpd="sng" algn="ctr">
                      <a:solidFill>
                        <a:schemeClr val="bg1">
                          <a:lumMod val="85000"/>
                        </a:schemeClr>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300" dirty="0">
                          <a:effectLst/>
                          <a:latin typeface="Arial" panose="020B0604020202020204" pitchFamily="34" charset="0"/>
                          <a:cs typeface="Arial" panose="020B0604020202020204" pitchFamily="34" charset="0"/>
                        </a:rPr>
                        <a:t>9.8 (6.9, 12.5)</a:t>
                      </a:r>
                    </a:p>
                  </a:txBody>
                  <a:tcPr marL="43816" marR="43816" marT="8763" marB="8763" anchor="ctr">
                    <a:lnL>
                      <a:noFill/>
                    </a:lnL>
                    <a:lnR>
                      <a:noFill/>
                    </a:lnR>
                    <a:lnT w="9525" cap="flat" cmpd="sng" algn="ctr">
                      <a:solidFill>
                        <a:schemeClr val="bg1">
                          <a:lumMod val="85000"/>
                        </a:schemeClr>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300" dirty="0">
                          <a:effectLst/>
                          <a:latin typeface="Arial" panose="020B0604020202020204" pitchFamily="34" charset="0"/>
                          <a:cs typeface="Arial" panose="020B0604020202020204" pitchFamily="34" charset="0"/>
                        </a:rPr>
                        <a:t>10.5 (6.6, 13.3)</a:t>
                      </a:r>
                    </a:p>
                  </a:txBody>
                  <a:tcPr marL="43816" marR="43816" marT="8763" marB="8763" anchor="ctr">
                    <a:lnL>
                      <a:noFill/>
                    </a:lnL>
                    <a:lnR w="6350" cap="flat" cmpd="sng" algn="ctr">
                      <a:solidFill>
                        <a:schemeClr val="tx1"/>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extLst>
                  <a:ext uri="{0D108BD9-81ED-4DB2-BD59-A6C34878D82A}">
                    <a16:rowId xmlns:a16="http://schemas.microsoft.com/office/drawing/2014/main" val="2707517130"/>
                  </a:ext>
                </a:extLst>
              </a:tr>
              <a:tr h="426203">
                <a:tc>
                  <a:txBody>
                    <a:bodyPr/>
                    <a:lstStyle/>
                    <a:p>
                      <a:pPr algn="l" fontAlgn="ctr">
                        <a:spcBef>
                          <a:spcPts val="750"/>
                        </a:spcBef>
                        <a:spcAft>
                          <a:spcPts val="750"/>
                        </a:spcAft>
                        <a:buNone/>
                      </a:pPr>
                      <a:r>
                        <a:rPr lang="en-US" sz="1300" i="1" dirty="0">
                          <a:solidFill>
                            <a:srgbClr val="007D99"/>
                          </a:solidFill>
                          <a:effectLst/>
                          <a:latin typeface="Arial" panose="020B0604020202020204" pitchFamily="34" charset="0"/>
                          <a:cs typeface="Arial" panose="020B0604020202020204" pitchFamily="34" charset="0"/>
                        </a:rPr>
                        <a:t>Sex at birth</a:t>
                      </a:r>
                    </a:p>
                  </a:txBody>
                  <a:tcPr marL="43816" marR="43816" marT="8763" marB="8763" anchor="ctr">
                    <a:lnL w="6350" cap="flat" cmpd="sng" algn="ctr">
                      <a:solidFill>
                        <a:schemeClr val="tx1"/>
                      </a:solidFill>
                      <a:prstDash val="solid"/>
                      <a:round/>
                      <a:headEnd type="none" w="med" len="med"/>
                      <a:tailEnd type="none" w="med" len="med"/>
                    </a:lnL>
                    <a:lnR>
                      <a:noFill/>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br>
                        <a:rPr lang="en-US" sz="1300" dirty="0">
                          <a:effectLst/>
                          <a:latin typeface="Arial" panose="020B0604020202020204" pitchFamily="34" charset="0"/>
                          <a:cs typeface="Arial" panose="020B0604020202020204" pitchFamily="34" charset="0"/>
                        </a:rPr>
                      </a:br>
                      <a:endParaRPr lang="en-US" sz="1300" dirty="0">
                        <a:effectLst/>
                        <a:latin typeface="Arial" panose="020B0604020202020204" pitchFamily="34" charset="0"/>
                        <a:cs typeface="Arial" panose="020B0604020202020204" pitchFamily="34" charset="0"/>
                      </a:endParaRPr>
                    </a:p>
                  </a:txBody>
                  <a:tcPr marL="43816" marR="43816" marT="8763" marB="8763" anchor="ctr">
                    <a:lnL>
                      <a:noFill/>
                    </a:lnL>
                    <a:lnR>
                      <a:noFill/>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br>
                        <a:rPr lang="en-US" sz="1300" dirty="0">
                          <a:effectLst/>
                          <a:latin typeface="Arial" panose="020B0604020202020204" pitchFamily="34" charset="0"/>
                          <a:cs typeface="Arial" panose="020B0604020202020204" pitchFamily="34" charset="0"/>
                        </a:rPr>
                      </a:br>
                      <a:endParaRPr lang="en-US" sz="1300" dirty="0">
                        <a:effectLst/>
                        <a:latin typeface="Arial" panose="020B0604020202020204" pitchFamily="34" charset="0"/>
                        <a:cs typeface="Arial" panose="020B0604020202020204" pitchFamily="34" charset="0"/>
                      </a:endParaRPr>
                    </a:p>
                  </a:txBody>
                  <a:tcPr marL="43816" marR="43816" marT="8763" marB="8763" anchor="ctr">
                    <a:lnL>
                      <a:noFill/>
                    </a:lnL>
                    <a:lnR w="6350" cap="flat" cmpd="sng" algn="ctr">
                      <a:solidFill>
                        <a:schemeClr val="tx1"/>
                      </a:solidFill>
                      <a:prstDash val="solid"/>
                      <a:round/>
                      <a:headEnd type="none" w="med" len="med"/>
                      <a:tailEnd type="none" w="med" len="med"/>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extLst>
                  <a:ext uri="{0D108BD9-81ED-4DB2-BD59-A6C34878D82A}">
                    <a16:rowId xmlns:a16="http://schemas.microsoft.com/office/drawing/2014/main" val="2289646125"/>
                  </a:ext>
                </a:extLst>
              </a:tr>
              <a:tr h="221911">
                <a:tc>
                  <a:txBody>
                    <a:bodyPr/>
                    <a:lstStyle/>
                    <a:p>
                      <a:pPr algn="l" fontAlgn="ctr">
                        <a:spcBef>
                          <a:spcPts val="750"/>
                        </a:spcBef>
                        <a:spcAft>
                          <a:spcPts val="750"/>
                        </a:spcAft>
                        <a:buNone/>
                      </a:pPr>
                      <a:r>
                        <a:rPr lang="en-US" sz="1300">
                          <a:effectLst/>
                          <a:latin typeface="Arial" panose="020B0604020202020204" pitchFamily="34" charset="0"/>
                          <a:cs typeface="Arial" panose="020B0604020202020204" pitchFamily="34" charset="0"/>
                        </a:rPr>
                        <a:t>    Female</a:t>
                      </a:r>
                    </a:p>
                  </a:txBody>
                  <a:tcPr marL="43816" marR="43816" marT="8763" marB="8763" anchor="ctr">
                    <a:lnL w="6350" cap="flat" cmpd="sng" algn="ctr">
                      <a:solidFill>
                        <a:schemeClr val="tx1"/>
                      </a:solidFill>
                      <a:prstDash val="solid"/>
                      <a:round/>
                      <a:headEnd type="none" w="med" len="med"/>
                      <a:tailEnd type="none" w="med" len="med"/>
                    </a:lnL>
                    <a:lnR>
                      <a:noFill/>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300" dirty="0">
                          <a:effectLst/>
                          <a:latin typeface="Arial" panose="020B0604020202020204" pitchFamily="34" charset="0"/>
                          <a:cs typeface="Arial" panose="020B0604020202020204" pitchFamily="34" charset="0"/>
                        </a:rPr>
                        <a:t>124 (42%)</a:t>
                      </a:r>
                    </a:p>
                  </a:txBody>
                  <a:tcPr marL="43816" marR="43816" marT="8763" marB="8763" anchor="ctr">
                    <a:lnL>
                      <a:noFill/>
                    </a:lnL>
                    <a:lnR>
                      <a:noFill/>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300" dirty="0">
                          <a:effectLst/>
                          <a:latin typeface="Arial" panose="020B0604020202020204" pitchFamily="34" charset="0"/>
                          <a:cs typeface="Arial" panose="020B0604020202020204" pitchFamily="34" charset="0"/>
                        </a:rPr>
                        <a:t>107 (43%)</a:t>
                      </a:r>
                    </a:p>
                  </a:txBody>
                  <a:tcPr marL="43816" marR="43816" marT="8763" marB="8763" anchor="ctr">
                    <a:lnL>
                      <a:noFill/>
                    </a:lnL>
                    <a:lnR w="6350" cap="flat" cmpd="sng" algn="ctr">
                      <a:solidFill>
                        <a:schemeClr val="tx1"/>
                      </a:solidFill>
                      <a:prstDash val="solid"/>
                      <a:round/>
                      <a:headEnd type="none" w="med" len="med"/>
                      <a:tailEnd type="none" w="med" len="med"/>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extLst>
                  <a:ext uri="{0D108BD9-81ED-4DB2-BD59-A6C34878D82A}">
                    <a16:rowId xmlns:a16="http://schemas.microsoft.com/office/drawing/2014/main" val="2070161418"/>
                  </a:ext>
                </a:extLst>
              </a:tr>
              <a:tr h="221911">
                <a:tc>
                  <a:txBody>
                    <a:bodyPr/>
                    <a:lstStyle/>
                    <a:p>
                      <a:pPr algn="l" fontAlgn="ctr">
                        <a:spcBef>
                          <a:spcPts val="750"/>
                        </a:spcBef>
                        <a:spcAft>
                          <a:spcPts val="750"/>
                        </a:spcAft>
                        <a:buNone/>
                      </a:pPr>
                      <a:r>
                        <a:rPr lang="en-US" sz="1300">
                          <a:effectLst/>
                          <a:latin typeface="Arial" panose="020B0604020202020204" pitchFamily="34" charset="0"/>
                          <a:cs typeface="Arial" panose="020B0604020202020204" pitchFamily="34" charset="0"/>
                        </a:rPr>
                        <a:t>    Male</a:t>
                      </a:r>
                    </a:p>
                  </a:txBody>
                  <a:tcPr marL="43816" marR="43816" marT="8763" marB="8763" anchor="ctr">
                    <a:lnL w="6350" cap="flat" cmpd="sng" algn="ctr">
                      <a:solidFill>
                        <a:schemeClr val="tx1"/>
                      </a:solidFill>
                      <a:prstDash val="solid"/>
                      <a:round/>
                      <a:headEnd type="none" w="med" len="med"/>
                      <a:tailEnd type="none" w="med" len="med"/>
                    </a:lnL>
                    <a:lnR>
                      <a:noFill/>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300" dirty="0">
                          <a:effectLst/>
                          <a:latin typeface="Arial" panose="020B0604020202020204" pitchFamily="34" charset="0"/>
                          <a:cs typeface="Arial" panose="020B0604020202020204" pitchFamily="34" charset="0"/>
                        </a:rPr>
                        <a:t>172 (58%)</a:t>
                      </a:r>
                    </a:p>
                  </a:txBody>
                  <a:tcPr marL="43816" marR="43816" marT="8763" marB="8763" anchor="ctr">
                    <a:lnL>
                      <a:noFill/>
                    </a:lnL>
                    <a:lnR>
                      <a:noFill/>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300">
                          <a:effectLst/>
                          <a:latin typeface="Arial" panose="020B0604020202020204" pitchFamily="34" charset="0"/>
                          <a:cs typeface="Arial" panose="020B0604020202020204" pitchFamily="34" charset="0"/>
                        </a:rPr>
                        <a:t>139 (57%)</a:t>
                      </a:r>
                    </a:p>
                  </a:txBody>
                  <a:tcPr marL="43816" marR="43816" marT="8763" marB="8763" anchor="ctr">
                    <a:lnL>
                      <a:noFill/>
                    </a:lnL>
                    <a:lnR w="6350" cap="flat" cmpd="sng" algn="ctr">
                      <a:solidFill>
                        <a:schemeClr val="tx1"/>
                      </a:solidFill>
                      <a:prstDash val="solid"/>
                      <a:round/>
                      <a:headEnd type="none" w="med" len="med"/>
                      <a:tailEnd type="none" w="med" len="med"/>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extLst>
                  <a:ext uri="{0D108BD9-81ED-4DB2-BD59-A6C34878D82A}">
                    <a16:rowId xmlns:a16="http://schemas.microsoft.com/office/drawing/2014/main" val="1113003785"/>
                  </a:ext>
                </a:extLst>
              </a:tr>
              <a:tr h="426203">
                <a:tc>
                  <a:txBody>
                    <a:bodyPr/>
                    <a:lstStyle/>
                    <a:p>
                      <a:pPr algn="l" fontAlgn="ctr">
                        <a:spcBef>
                          <a:spcPts val="750"/>
                        </a:spcBef>
                        <a:spcAft>
                          <a:spcPts val="750"/>
                        </a:spcAft>
                        <a:buNone/>
                      </a:pPr>
                      <a:r>
                        <a:rPr lang="en-US" sz="1300" i="1" dirty="0">
                          <a:solidFill>
                            <a:srgbClr val="007D99"/>
                          </a:solidFill>
                          <a:effectLst/>
                          <a:latin typeface="Arial" panose="020B0604020202020204" pitchFamily="34" charset="0"/>
                          <a:cs typeface="Arial" panose="020B0604020202020204" pitchFamily="34" charset="0"/>
                        </a:rPr>
                        <a:t>Race &amp; Ethnicity</a:t>
                      </a:r>
                    </a:p>
                  </a:txBody>
                  <a:tcPr marL="43816" marR="43816" marT="8763" marB="8763" anchor="ctr">
                    <a:lnL w="6350" cap="flat" cmpd="sng" algn="ctr">
                      <a:solidFill>
                        <a:schemeClr val="tx1"/>
                      </a:solidFill>
                      <a:prstDash val="solid"/>
                      <a:round/>
                      <a:headEnd type="none" w="med" len="med"/>
                      <a:tailEnd type="none" w="med" len="med"/>
                    </a:lnL>
                    <a:lnR>
                      <a:noFill/>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br>
                        <a:rPr lang="en-US" sz="1300" dirty="0">
                          <a:effectLst/>
                          <a:latin typeface="Arial" panose="020B0604020202020204" pitchFamily="34" charset="0"/>
                          <a:cs typeface="Arial" panose="020B0604020202020204" pitchFamily="34" charset="0"/>
                        </a:rPr>
                      </a:br>
                      <a:endParaRPr lang="en-US" sz="1300" dirty="0">
                        <a:effectLst/>
                        <a:latin typeface="Arial" panose="020B0604020202020204" pitchFamily="34" charset="0"/>
                        <a:cs typeface="Arial" panose="020B0604020202020204" pitchFamily="34" charset="0"/>
                      </a:endParaRPr>
                    </a:p>
                  </a:txBody>
                  <a:tcPr marL="43816" marR="43816" marT="8763" marB="8763" anchor="ctr">
                    <a:lnL>
                      <a:noFill/>
                    </a:lnL>
                    <a:lnR>
                      <a:noFill/>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br>
                        <a:rPr lang="en-US" sz="1300" dirty="0">
                          <a:effectLst/>
                          <a:latin typeface="Arial" panose="020B0604020202020204" pitchFamily="34" charset="0"/>
                          <a:cs typeface="Arial" panose="020B0604020202020204" pitchFamily="34" charset="0"/>
                        </a:rPr>
                      </a:br>
                      <a:endParaRPr lang="en-US" sz="1300" dirty="0">
                        <a:effectLst/>
                        <a:latin typeface="Arial" panose="020B0604020202020204" pitchFamily="34" charset="0"/>
                        <a:cs typeface="Arial" panose="020B0604020202020204" pitchFamily="34" charset="0"/>
                      </a:endParaRPr>
                    </a:p>
                  </a:txBody>
                  <a:tcPr marL="43816" marR="43816" marT="8763" marB="8763" anchor="ctr">
                    <a:lnL>
                      <a:noFill/>
                    </a:lnL>
                    <a:lnR w="6350" cap="flat" cmpd="sng" algn="ctr">
                      <a:solidFill>
                        <a:schemeClr val="tx1"/>
                      </a:solidFill>
                      <a:prstDash val="solid"/>
                      <a:round/>
                      <a:headEnd type="none" w="med" len="med"/>
                      <a:tailEnd type="none" w="med" len="med"/>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extLst>
                  <a:ext uri="{0D108BD9-81ED-4DB2-BD59-A6C34878D82A}">
                    <a16:rowId xmlns:a16="http://schemas.microsoft.com/office/drawing/2014/main" val="3970753205"/>
                  </a:ext>
                </a:extLst>
              </a:tr>
              <a:tr h="221911">
                <a:tc>
                  <a:txBody>
                    <a:bodyPr/>
                    <a:lstStyle/>
                    <a:p>
                      <a:pPr algn="l" fontAlgn="ctr">
                        <a:spcBef>
                          <a:spcPts val="750"/>
                        </a:spcBef>
                        <a:spcAft>
                          <a:spcPts val="750"/>
                        </a:spcAft>
                        <a:buNone/>
                      </a:pPr>
                      <a:r>
                        <a:rPr lang="en-US" sz="1300">
                          <a:effectLst/>
                          <a:latin typeface="Arial" panose="020B0604020202020204" pitchFamily="34" charset="0"/>
                          <a:cs typeface="Arial" panose="020B0604020202020204" pitchFamily="34" charset="0"/>
                        </a:rPr>
                        <a:t>    2 or more races</a:t>
                      </a:r>
                    </a:p>
                  </a:txBody>
                  <a:tcPr marL="43816" marR="43816" marT="8763" marB="8763" anchor="ctr">
                    <a:lnL w="6350" cap="flat" cmpd="sng" algn="ctr">
                      <a:solidFill>
                        <a:schemeClr val="tx1"/>
                      </a:solidFill>
                      <a:prstDash val="solid"/>
                      <a:round/>
                      <a:headEnd type="none" w="med" len="med"/>
                      <a:tailEnd type="none" w="med" len="med"/>
                    </a:lnL>
                    <a:lnR>
                      <a:noFill/>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300">
                          <a:effectLst/>
                          <a:latin typeface="Arial" panose="020B0604020202020204" pitchFamily="34" charset="0"/>
                          <a:cs typeface="Arial" panose="020B0604020202020204" pitchFamily="34" charset="0"/>
                        </a:rPr>
                        <a:t>21 (7.1%)</a:t>
                      </a:r>
                    </a:p>
                  </a:txBody>
                  <a:tcPr marL="43816" marR="43816" marT="8763" marB="8763" anchor="ctr">
                    <a:lnL>
                      <a:noFill/>
                    </a:lnL>
                    <a:lnR>
                      <a:noFill/>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300" dirty="0">
                          <a:effectLst/>
                          <a:latin typeface="Arial" panose="020B0604020202020204" pitchFamily="34" charset="0"/>
                          <a:cs typeface="Arial" panose="020B0604020202020204" pitchFamily="34" charset="0"/>
                        </a:rPr>
                        <a:t>8 (3.3%)</a:t>
                      </a:r>
                    </a:p>
                  </a:txBody>
                  <a:tcPr marL="43816" marR="43816" marT="8763" marB="8763" anchor="ctr">
                    <a:lnL>
                      <a:noFill/>
                    </a:lnL>
                    <a:lnR w="6350" cap="flat" cmpd="sng" algn="ctr">
                      <a:solidFill>
                        <a:schemeClr val="tx1"/>
                      </a:solidFill>
                      <a:prstDash val="solid"/>
                      <a:round/>
                      <a:headEnd type="none" w="med" len="med"/>
                      <a:tailEnd type="none" w="med" len="med"/>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extLst>
                  <a:ext uri="{0D108BD9-81ED-4DB2-BD59-A6C34878D82A}">
                    <a16:rowId xmlns:a16="http://schemas.microsoft.com/office/drawing/2014/main" val="3161294019"/>
                  </a:ext>
                </a:extLst>
              </a:tr>
              <a:tr h="221911">
                <a:tc>
                  <a:txBody>
                    <a:bodyPr/>
                    <a:lstStyle/>
                    <a:p>
                      <a:pPr algn="l" fontAlgn="ctr">
                        <a:spcBef>
                          <a:spcPts val="750"/>
                        </a:spcBef>
                        <a:spcAft>
                          <a:spcPts val="750"/>
                        </a:spcAft>
                        <a:buNone/>
                      </a:pPr>
                      <a:r>
                        <a:rPr lang="en-US" sz="1300" dirty="0">
                          <a:effectLst/>
                          <a:latin typeface="Arial" panose="020B0604020202020204" pitchFamily="34" charset="0"/>
                          <a:cs typeface="Arial" panose="020B0604020202020204" pitchFamily="34" charset="0"/>
                        </a:rPr>
                        <a:t>    Asian</a:t>
                      </a:r>
                    </a:p>
                  </a:txBody>
                  <a:tcPr marL="43816" marR="43816" marT="8763" marB="8763" anchor="ctr">
                    <a:lnL w="6350" cap="flat" cmpd="sng" algn="ctr">
                      <a:solidFill>
                        <a:schemeClr val="tx1"/>
                      </a:solidFill>
                      <a:prstDash val="solid"/>
                      <a:round/>
                      <a:headEnd type="none" w="med" len="med"/>
                      <a:tailEnd type="none" w="med" len="med"/>
                    </a:lnL>
                    <a:lnR>
                      <a:noFill/>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300" dirty="0">
                          <a:effectLst/>
                          <a:latin typeface="Arial" panose="020B0604020202020204" pitchFamily="34" charset="0"/>
                          <a:cs typeface="Arial" panose="020B0604020202020204" pitchFamily="34" charset="0"/>
                        </a:rPr>
                        <a:t>8 (2.7%)</a:t>
                      </a:r>
                    </a:p>
                  </a:txBody>
                  <a:tcPr marL="43816" marR="43816" marT="8763" marB="8763" anchor="ctr">
                    <a:lnL>
                      <a:noFill/>
                    </a:lnL>
                    <a:lnR>
                      <a:noFill/>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300" dirty="0">
                          <a:effectLst/>
                          <a:latin typeface="Arial" panose="020B0604020202020204" pitchFamily="34" charset="0"/>
                          <a:cs typeface="Arial" panose="020B0604020202020204" pitchFamily="34" charset="0"/>
                        </a:rPr>
                        <a:t>5 (2.0%)</a:t>
                      </a:r>
                    </a:p>
                  </a:txBody>
                  <a:tcPr marL="43816" marR="43816" marT="8763" marB="8763" anchor="ctr">
                    <a:lnL>
                      <a:noFill/>
                    </a:lnL>
                    <a:lnR w="6350" cap="flat" cmpd="sng" algn="ctr">
                      <a:solidFill>
                        <a:schemeClr val="tx1"/>
                      </a:solidFill>
                      <a:prstDash val="solid"/>
                      <a:round/>
                      <a:headEnd type="none" w="med" len="med"/>
                      <a:tailEnd type="none" w="med" len="med"/>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extLst>
                  <a:ext uri="{0D108BD9-81ED-4DB2-BD59-A6C34878D82A}">
                    <a16:rowId xmlns:a16="http://schemas.microsoft.com/office/drawing/2014/main" val="3720265028"/>
                  </a:ext>
                </a:extLst>
              </a:tr>
              <a:tr h="221911">
                <a:tc>
                  <a:txBody>
                    <a:bodyPr/>
                    <a:lstStyle/>
                    <a:p>
                      <a:pPr algn="l" fontAlgn="ctr">
                        <a:spcBef>
                          <a:spcPts val="750"/>
                        </a:spcBef>
                        <a:spcAft>
                          <a:spcPts val="750"/>
                        </a:spcAft>
                        <a:buNone/>
                      </a:pPr>
                      <a:r>
                        <a:rPr lang="en-US" sz="1300">
                          <a:effectLst/>
                          <a:latin typeface="Arial" panose="020B0604020202020204" pitchFamily="34" charset="0"/>
                          <a:cs typeface="Arial" panose="020B0604020202020204" pitchFamily="34" charset="0"/>
                        </a:rPr>
                        <a:t>    Black or African American</a:t>
                      </a:r>
                    </a:p>
                  </a:txBody>
                  <a:tcPr marL="43816" marR="43816" marT="8763" marB="8763" anchor="ctr">
                    <a:lnL w="6350" cap="flat" cmpd="sng" algn="ctr">
                      <a:solidFill>
                        <a:schemeClr val="tx1"/>
                      </a:solidFill>
                      <a:prstDash val="solid"/>
                      <a:round/>
                      <a:headEnd type="none" w="med" len="med"/>
                      <a:tailEnd type="none" w="med" len="med"/>
                    </a:lnL>
                    <a:lnR>
                      <a:noFill/>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300" dirty="0">
                          <a:effectLst/>
                          <a:latin typeface="Arial" panose="020B0604020202020204" pitchFamily="34" charset="0"/>
                          <a:cs typeface="Arial" panose="020B0604020202020204" pitchFamily="34" charset="0"/>
                        </a:rPr>
                        <a:t>26 (8.8%)</a:t>
                      </a:r>
                    </a:p>
                  </a:txBody>
                  <a:tcPr marL="43816" marR="43816" marT="8763" marB="8763" anchor="ctr">
                    <a:lnL>
                      <a:noFill/>
                    </a:lnL>
                    <a:lnR>
                      <a:noFill/>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300">
                          <a:effectLst/>
                          <a:latin typeface="Arial" panose="020B0604020202020204" pitchFamily="34" charset="0"/>
                          <a:cs typeface="Arial" panose="020B0604020202020204" pitchFamily="34" charset="0"/>
                        </a:rPr>
                        <a:t>13 (5.3%)</a:t>
                      </a:r>
                    </a:p>
                  </a:txBody>
                  <a:tcPr marL="43816" marR="43816" marT="8763" marB="8763" anchor="ctr">
                    <a:lnL>
                      <a:noFill/>
                    </a:lnL>
                    <a:lnR w="6350" cap="flat" cmpd="sng" algn="ctr">
                      <a:solidFill>
                        <a:schemeClr val="tx1"/>
                      </a:solidFill>
                      <a:prstDash val="solid"/>
                      <a:round/>
                      <a:headEnd type="none" w="med" len="med"/>
                      <a:tailEnd type="none" w="med" len="med"/>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extLst>
                  <a:ext uri="{0D108BD9-81ED-4DB2-BD59-A6C34878D82A}">
                    <a16:rowId xmlns:a16="http://schemas.microsoft.com/office/drawing/2014/main" val="2734419310"/>
                  </a:ext>
                </a:extLst>
              </a:tr>
              <a:tr h="221911">
                <a:tc>
                  <a:txBody>
                    <a:bodyPr/>
                    <a:lstStyle/>
                    <a:p>
                      <a:pPr algn="l" fontAlgn="ctr">
                        <a:spcBef>
                          <a:spcPts val="750"/>
                        </a:spcBef>
                        <a:spcAft>
                          <a:spcPts val="750"/>
                        </a:spcAft>
                        <a:buNone/>
                      </a:pPr>
                      <a:r>
                        <a:rPr lang="en-US" sz="1300">
                          <a:effectLst/>
                          <a:latin typeface="Arial" panose="020B0604020202020204" pitchFamily="34" charset="0"/>
                          <a:cs typeface="Arial" panose="020B0604020202020204" pitchFamily="34" charset="0"/>
                        </a:rPr>
                        <a:t>    Hispanic</a:t>
                      </a:r>
                    </a:p>
                  </a:txBody>
                  <a:tcPr marL="43816" marR="43816" marT="8763" marB="8763" anchor="ctr">
                    <a:lnL w="6350" cap="flat" cmpd="sng" algn="ctr">
                      <a:solidFill>
                        <a:schemeClr val="tx1"/>
                      </a:solidFill>
                      <a:prstDash val="solid"/>
                      <a:round/>
                      <a:headEnd type="none" w="med" len="med"/>
                      <a:tailEnd type="none" w="med" len="med"/>
                    </a:lnL>
                    <a:lnR>
                      <a:noFill/>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300" dirty="0">
                          <a:effectLst/>
                          <a:latin typeface="Arial" panose="020B0604020202020204" pitchFamily="34" charset="0"/>
                          <a:cs typeface="Arial" panose="020B0604020202020204" pitchFamily="34" charset="0"/>
                        </a:rPr>
                        <a:t>41 (14%)</a:t>
                      </a:r>
                    </a:p>
                  </a:txBody>
                  <a:tcPr marL="43816" marR="43816" marT="8763" marB="8763" anchor="ctr">
                    <a:lnL>
                      <a:noFill/>
                    </a:lnL>
                    <a:lnR>
                      <a:noFill/>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300" dirty="0">
                          <a:effectLst/>
                          <a:latin typeface="Arial" panose="020B0604020202020204" pitchFamily="34" charset="0"/>
                          <a:cs typeface="Arial" panose="020B0604020202020204" pitchFamily="34" charset="0"/>
                        </a:rPr>
                        <a:t>41 (17%)</a:t>
                      </a:r>
                    </a:p>
                  </a:txBody>
                  <a:tcPr marL="43816" marR="43816" marT="8763" marB="8763" anchor="ctr">
                    <a:lnL>
                      <a:noFill/>
                    </a:lnL>
                    <a:lnR w="6350" cap="flat" cmpd="sng" algn="ctr">
                      <a:solidFill>
                        <a:schemeClr val="tx1"/>
                      </a:solidFill>
                      <a:prstDash val="solid"/>
                      <a:round/>
                      <a:headEnd type="none" w="med" len="med"/>
                      <a:tailEnd type="none" w="med" len="med"/>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extLst>
                  <a:ext uri="{0D108BD9-81ED-4DB2-BD59-A6C34878D82A}">
                    <a16:rowId xmlns:a16="http://schemas.microsoft.com/office/drawing/2014/main" val="1368086250"/>
                  </a:ext>
                </a:extLst>
              </a:tr>
              <a:tr h="221911">
                <a:tc>
                  <a:txBody>
                    <a:bodyPr/>
                    <a:lstStyle/>
                    <a:p>
                      <a:pPr algn="l" fontAlgn="ctr">
                        <a:spcBef>
                          <a:spcPts val="750"/>
                        </a:spcBef>
                        <a:spcAft>
                          <a:spcPts val="750"/>
                        </a:spcAft>
                        <a:buNone/>
                      </a:pPr>
                      <a:r>
                        <a:rPr lang="en-US" sz="1300">
                          <a:effectLst/>
                          <a:latin typeface="Arial" panose="020B0604020202020204" pitchFamily="34" charset="0"/>
                          <a:cs typeface="Arial" panose="020B0604020202020204" pitchFamily="34" charset="0"/>
                        </a:rPr>
                        <a:t>    Non-Hispanic White</a:t>
                      </a:r>
                    </a:p>
                  </a:txBody>
                  <a:tcPr marL="43816" marR="43816" marT="8763" marB="8763" anchor="ctr">
                    <a:lnL w="6350" cap="flat" cmpd="sng" algn="ctr">
                      <a:solidFill>
                        <a:schemeClr val="tx1"/>
                      </a:solidFill>
                      <a:prstDash val="solid"/>
                      <a:round/>
                      <a:headEnd type="none" w="med" len="med"/>
                      <a:tailEnd type="none" w="med" len="med"/>
                    </a:lnL>
                    <a:lnR>
                      <a:noFill/>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300" dirty="0">
                          <a:effectLst/>
                          <a:latin typeface="Arial" panose="020B0604020202020204" pitchFamily="34" charset="0"/>
                          <a:cs typeface="Arial" panose="020B0604020202020204" pitchFamily="34" charset="0"/>
                        </a:rPr>
                        <a:t>178 (60%)</a:t>
                      </a:r>
                    </a:p>
                  </a:txBody>
                  <a:tcPr marL="43816" marR="43816" marT="8763" marB="8763" anchor="ctr">
                    <a:lnL>
                      <a:noFill/>
                    </a:lnL>
                    <a:lnR>
                      <a:noFill/>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300" dirty="0">
                          <a:effectLst/>
                          <a:latin typeface="Arial" panose="020B0604020202020204" pitchFamily="34" charset="0"/>
                          <a:cs typeface="Arial" panose="020B0604020202020204" pitchFamily="34" charset="0"/>
                        </a:rPr>
                        <a:t>152 (62%)</a:t>
                      </a:r>
                    </a:p>
                  </a:txBody>
                  <a:tcPr marL="43816" marR="43816" marT="8763" marB="8763" anchor="ctr">
                    <a:lnL>
                      <a:noFill/>
                    </a:lnL>
                    <a:lnR w="6350" cap="flat" cmpd="sng" algn="ctr">
                      <a:solidFill>
                        <a:schemeClr val="tx1"/>
                      </a:solidFill>
                      <a:prstDash val="solid"/>
                      <a:round/>
                      <a:headEnd type="none" w="med" len="med"/>
                      <a:tailEnd type="none" w="med" len="med"/>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extLst>
                  <a:ext uri="{0D108BD9-81ED-4DB2-BD59-A6C34878D82A}">
                    <a16:rowId xmlns:a16="http://schemas.microsoft.com/office/drawing/2014/main" val="3553655082"/>
                  </a:ext>
                </a:extLst>
              </a:tr>
              <a:tr h="221911">
                <a:tc>
                  <a:txBody>
                    <a:bodyPr/>
                    <a:lstStyle/>
                    <a:p>
                      <a:pPr algn="l" fontAlgn="ctr">
                        <a:spcBef>
                          <a:spcPts val="750"/>
                        </a:spcBef>
                        <a:spcAft>
                          <a:spcPts val="750"/>
                        </a:spcAft>
                        <a:buNone/>
                      </a:pPr>
                      <a:r>
                        <a:rPr lang="en-US" sz="1300">
                          <a:effectLst/>
                          <a:latin typeface="Arial" panose="020B0604020202020204" pitchFamily="34" charset="0"/>
                          <a:cs typeface="Arial" panose="020B0604020202020204" pitchFamily="34" charset="0"/>
                        </a:rPr>
                        <a:t>    Other</a:t>
                      </a:r>
                    </a:p>
                  </a:txBody>
                  <a:tcPr marL="43816" marR="43816" marT="8763" marB="8763" anchor="ctr">
                    <a:lnL w="6350" cap="flat" cmpd="sng" algn="ctr">
                      <a:solidFill>
                        <a:schemeClr val="tx1"/>
                      </a:solidFill>
                      <a:prstDash val="solid"/>
                      <a:round/>
                      <a:headEnd type="none" w="med" len="med"/>
                      <a:tailEnd type="none" w="med" len="med"/>
                    </a:lnL>
                    <a:lnR>
                      <a:noFill/>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300" dirty="0">
                          <a:effectLst/>
                          <a:latin typeface="Arial" panose="020B0604020202020204" pitchFamily="34" charset="0"/>
                          <a:cs typeface="Arial" panose="020B0604020202020204" pitchFamily="34" charset="0"/>
                        </a:rPr>
                        <a:t>13 (4.4%)</a:t>
                      </a:r>
                    </a:p>
                  </a:txBody>
                  <a:tcPr marL="43816" marR="43816" marT="8763" marB="8763" anchor="ctr">
                    <a:lnL>
                      <a:noFill/>
                    </a:lnL>
                    <a:lnR>
                      <a:noFill/>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300" dirty="0">
                          <a:effectLst/>
                          <a:latin typeface="Arial" panose="020B0604020202020204" pitchFamily="34" charset="0"/>
                          <a:cs typeface="Arial" panose="020B0604020202020204" pitchFamily="34" charset="0"/>
                        </a:rPr>
                        <a:t>13 (5.3%)</a:t>
                      </a:r>
                    </a:p>
                  </a:txBody>
                  <a:tcPr marL="43816" marR="43816" marT="8763" marB="8763" anchor="ctr">
                    <a:lnL>
                      <a:noFill/>
                    </a:lnL>
                    <a:lnR w="6350" cap="flat" cmpd="sng" algn="ctr">
                      <a:solidFill>
                        <a:schemeClr val="tx1"/>
                      </a:solidFill>
                      <a:prstDash val="solid"/>
                      <a:round/>
                      <a:headEnd type="none" w="med" len="med"/>
                      <a:tailEnd type="none" w="med" len="med"/>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extLst>
                  <a:ext uri="{0D108BD9-81ED-4DB2-BD59-A6C34878D82A}">
                    <a16:rowId xmlns:a16="http://schemas.microsoft.com/office/drawing/2014/main" val="1387164236"/>
                  </a:ext>
                </a:extLst>
              </a:tr>
              <a:tr h="221911">
                <a:tc>
                  <a:txBody>
                    <a:bodyPr/>
                    <a:lstStyle/>
                    <a:p>
                      <a:pPr algn="l" fontAlgn="ctr">
                        <a:spcBef>
                          <a:spcPts val="750"/>
                        </a:spcBef>
                        <a:spcAft>
                          <a:spcPts val="750"/>
                        </a:spcAft>
                        <a:buNone/>
                      </a:pPr>
                      <a:r>
                        <a:rPr lang="en-US" sz="1300" dirty="0">
                          <a:effectLst/>
                          <a:latin typeface="Arial" panose="020B0604020202020204" pitchFamily="34" charset="0"/>
                          <a:cs typeface="Arial" panose="020B0604020202020204" pitchFamily="34" charset="0"/>
                        </a:rPr>
                        <a:t>    Pacific Islander</a:t>
                      </a:r>
                    </a:p>
                  </a:txBody>
                  <a:tcPr marL="43816" marR="43816" marT="8763" marB="8763" anchor="ctr">
                    <a:lnL w="6350" cap="flat" cmpd="sng" algn="ctr">
                      <a:solidFill>
                        <a:schemeClr val="tx1"/>
                      </a:solidFill>
                      <a:prstDash val="solid"/>
                      <a:round/>
                      <a:headEnd type="none" w="med" len="med"/>
                      <a:tailEnd type="none" w="med" len="med"/>
                    </a:lnL>
                    <a:lnR>
                      <a:noFill/>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300" dirty="0">
                          <a:effectLst/>
                          <a:latin typeface="Arial" panose="020B0604020202020204" pitchFamily="34" charset="0"/>
                          <a:cs typeface="Arial" panose="020B0604020202020204" pitchFamily="34" charset="0"/>
                        </a:rPr>
                        <a:t>1 (0.3%)</a:t>
                      </a:r>
                    </a:p>
                  </a:txBody>
                  <a:tcPr marL="43816" marR="43816" marT="8763" marB="8763" anchor="ctr">
                    <a:lnL>
                      <a:noFill/>
                    </a:lnL>
                    <a:lnR>
                      <a:noFill/>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300">
                          <a:effectLst/>
                          <a:latin typeface="Arial" panose="020B0604020202020204" pitchFamily="34" charset="0"/>
                          <a:cs typeface="Arial" panose="020B0604020202020204" pitchFamily="34" charset="0"/>
                        </a:rPr>
                        <a:t>1 (0.4%)</a:t>
                      </a:r>
                    </a:p>
                  </a:txBody>
                  <a:tcPr marL="43816" marR="43816" marT="8763" marB="8763" anchor="ctr">
                    <a:lnL>
                      <a:noFill/>
                    </a:lnL>
                    <a:lnR w="6350" cap="flat" cmpd="sng" algn="ctr">
                      <a:solidFill>
                        <a:schemeClr val="tx1"/>
                      </a:solidFill>
                      <a:prstDash val="solid"/>
                      <a:round/>
                      <a:headEnd type="none" w="med" len="med"/>
                      <a:tailEnd type="none" w="med" len="med"/>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extLst>
                  <a:ext uri="{0D108BD9-81ED-4DB2-BD59-A6C34878D82A}">
                    <a16:rowId xmlns:a16="http://schemas.microsoft.com/office/drawing/2014/main" val="2691244799"/>
                  </a:ext>
                </a:extLst>
              </a:tr>
              <a:tr h="221911">
                <a:tc>
                  <a:txBody>
                    <a:bodyPr/>
                    <a:lstStyle/>
                    <a:p>
                      <a:pPr algn="l" fontAlgn="ctr">
                        <a:spcBef>
                          <a:spcPts val="750"/>
                        </a:spcBef>
                        <a:spcAft>
                          <a:spcPts val="750"/>
                        </a:spcAft>
                        <a:buNone/>
                      </a:pPr>
                      <a:r>
                        <a:rPr lang="en-US" sz="1300" dirty="0">
                          <a:effectLst/>
                          <a:latin typeface="Arial" panose="020B0604020202020204" pitchFamily="34" charset="0"/>
                          <a:cs typeface="Arial" panose="020B0604020202020204" pitchFamily="34" charset="0"/>
                        </a:rPr>
                        <a:t>    Unknown/Refused</a:t>
                      </a:r>
                    </a:p>
                  </a:txBody>
                  <a:tcPr marL="43816" marR="43816" marT="8763" marB="8763" anchor="ctr">
                    <a:lnL w="6350" cap="flat" cmpd="sng" algn="ctr">
                      <a:solidFill>
                        <a:schemeClr val="tx1"/>
                      </a:solidFill>
                      <a:prstDash val="solid"/>
                      <a:round/>
                      <a:headEnd type="none" w="med" len="med"/>
                      <a:tailEnd type="none" w="med" len="med"/>
                    </a:lnL>
                    <a:lnR>
                      <a:noFill/>
                    </a:lnR>
                    <a:lnT w="9525" cap="flat" cmpd="sng" algn="ctr">
                      <a:solidFill>
                        <a:srgbClr val="D3D3D3"/>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300" dirty="0">
                          <a:effectLst/>
                          <a:latin typeface="Arial" panose="020B0604020202020204" pitchFamily="34" charset="0"/>
                          <a:cs typeface="Arial" panose="020B0604020202020204" pitchFamily="34" charset="0"/>
                        </a:rPr>
                        <a:t>8 (2.7%)</a:t>
                      </a:r>
                    </a:p>
                  </a:txBody>
                  <a:tcPr marL="43816" marR="43816" marT="8763" marB="8763" anchor="ctr">
                    <a:lnL>
                      <a:noFill/>
                    </a:lnL>
                    <a:lnR>
                      <a:noFill/>
                    </a:lnR>
                    <a:lnT w="9525" cap="flat" cmpd="sng" algn="ctr">
                      <a:solidFill>
                        <a:srgbClr val="D3D3D3"/>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300" dirty="0">
                          <a:effectLst/>
                          <a:latin typeface="Arial" panose="020B0604020202020204" pitchFamily="34" charset="0"/>
                          <a:cs typeface="Arial" panose="020B0604020202020204" pitchFamily="34" charset="0"/>
                        </a:rPr>
                        <a:t>13 (5.3%)</a:t>
                      </a:r>
                    </a:p>
                  </a:txBody>
                  <a:tcPr marL="43816" marR="43816" marT="8763" marB="8763" anchor="ctr">
                    <a:lnL>
                      <a:noFill/>
                    </a:lnL>
                    <a:lnR w="6350" cap="flat" cmpd="sng" algn="ctr">
                      <a:solidFill>
                        <a:schemeClr val="tx1"/>
                      </a:solidFill>
                      <a:prstDash val="solid"/>
                      <a:round/>
                      <a:headEnd type="none" w="med" len="med"/>
                      <a:tailEnd type="none" w="med" len="med"/>
                    </a:lnR>
                    <a:lnT w="9525" cap="flat" cmpd="sng" algn="ctr">
                      <a:solidFill>
                        <a:srgbClr val="D3D3D3"/>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826140909"/>
                  </a:ext>
                </a:extLst>
              </a:tr>
            </a:tbl>
          </a:graphicData>
        </a:graphic>
      </p:graphicFrame>
      <p:graphicFrame>
        <p:nvGraphicFramePr>
          <p:cNvPr id="7" name="Table 6">
            <a:extLst>
              <a:ext uri="{FF2B5EF4-FFF2-40B4-BE49-F238E27FC236}">
                <a16:creationId xmlns:a16="http://schemas.microsoft.com/office/drawing/2014/main" id="{8947D4CE-4EB1-B4DF-0027-C3CE5F233BC2}"/>
              </a:ext>
            </a:extLst>
          </p:cNvPr>
          <p:cNvGraphicFramePr>
            <a:graphicFrameLocks noGrp="1"/>
          </p:cNvGraphicFramePr>
          <p:nvPr/>
        </p:nvGraphicFramePr>
        <p:xfrm>
          <a:off x="6364799" y="3484801"/>
          <a:ext cx="5352000" cy="2495516"/>
        </p:xfrm>
        <a:graphic>
          <a:graphicData uri="http://schemas.openxmlformats.org/drawingml/2006/table">
            <a:tbl>
              <a:tblPr/>
              <a:tblGrid>
                <a:gridCol w="2361600">
                  <a:extLst>
                    <a:ext uri="{9D8B030D-6E8A-4147-A177-3AD203B41FA5}">
                      <a16:colId xmlns:a16="http://schemas.microsoft.com/office/drawing/2014/main" val="202897751"/>
                    </a:ext>
                  </a:extLst>
                </a:gridCol>
                <a:gridCol w="1497600">
                  <a:extLst>
                    <a:ext uri="{9D8B030D-6E8A-4147-A177-3AD203B41FA5}">
                      <a16:colId xmlns:a16="http://schemas.microsoft.com/office/drawing/2014/main" val="374582236"/>
                    </a:ext>
                  </a:extLst>
                </a:gridCol>
                <a:gridCol w="1492800">
                  <a:extLst>
                    <a:ext uri="{9D8B030D-6E8A-4147-A177-3AD203B41FA5}">
                      <a16:colId xmlns:a16="http://schemas.microsoft.com/office/drawing/2014/main" val="2165180313"/>
                    </a:ext>
                  </a:extLst>
                </a:gridCol>
              </a:tblGrid>
              <a:tr h="452120">
                <a:tc>
                  <a:txBody>
                    <a:bodyPr/>
                    <a:lstStyle/>
                    <a:p>
                      <a:pPr algn="l" fontAlgn="ctr">
                        <a:spcBef>
                          <a:spcPts val="750"/>
                        </a:spcBef>
                        <a:spcAft>
                          <a:spcPts val="750"/>
                        </a:spcAft>
                        <a:buNone/>
                      </a:pPr>
                      <a:r>
                        <a:rPr lang="en-US" sz="1400" i="1" dirty="0">
                          <a:solidFill>
                            <a:srgbClr val="007D99"/>
                          </a:solidFill>
                          <a:effectLst/>
                          <a:latin typeface="Arial" panose="020B0604020202020204" pitchFamily="34" charset="0"/>
                          <a:cs typeface="Arial" panose="020B0604020202020204" pitchFamily="34" charset="0"/>
                        </a:rPr>
                        <a:t>Insurance </a:t>
                      </a:r>
                      <a:r>
                        <a:rPr lang="en-US" sz="1300" i="1" dirty="0">
                          <a:solidFill>
                            <a:srgbClr val="007D99"/>
                          </a:solidFill>
                          <a:effectLst/>
                          <a:latin typeface="Arial" panose="020B0604020202020204" pitchFamily="34" charset="0"/>
                          <a:cs typeface="Arial" panose="020B0604020202020204" pitchFamily="34" charset="0"/>
                        </a:rPr>
                        <a:t>Group</a:t>
                      </a:r>
                      <a:endParaRPr lang="en-US" sz="1400" i="1" dirty="0">
                        <a:solidFill>
                          <a:srgbClr val="007D99"/>
                        </a:solidFill>
                        <a:effectLst/>
                        <a:latin typeface="Arial" panose="020B0604020202020204" pitchFamily="34" charset="0"/>
                        <a:cs typeface="Arial" panose="020B0604020202020204" pitchFamily="34" charset="0"/>
                      </a:endParaRPr>
                    </a:p>
                  </a:txBody>
                  <a:tcPr marL="63500" marR="63500" marT="12700" marB="12700" anchor="ctr">
                    <a:lnL w="9525" cap="flat" cmpd="sng" algn="ctr">
                      <a:solidFill>
                        <a:schemeClr val="tx1"/>
                      </a:solidFill>
                      <a:prstDash val="solid"/>
                      <a:round/>
                      <a:headEnd type="none" w="med" len="med"/>
                      <a:tailEnd type="none" w="med" len="med"/>
                    </a:lnL>
                    <a:lnR>
                      <a:noFill/>
                    </a:lnR>
                    <a:lnT w="9525" cap="flat" cmpd="sng" algn="ctr">
                      <a:solidFill>
                        <a:schemeClr val="bg1">
                          <a:lumMod val="85000"/>
                        </a:schemeClr>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br>
                        <a:rPr lang="en-US" sz="1400" dirty="0">
                          <a:effectLst/>
                          <a:latin typeface="Arial" panose="020B0604020202020204" pitchFamily="34" charset="0"/>
                          <a:cs typeface="Arial" panose="020B0604020202020204" pitchFamily="34" charset="0"/>
                        </a:rPr>
                      </a:br>
                      <a:endParaRPr lang="en-US" sz="1400" dirty="0">
                        <a:effectLst/>
                        <a:latin typeface="Arial" panose="020B0604020202020204" pitchFamily="34" charset="0"/>
                        <a:cs typeface="Arial" panose="020B0604020202020204" pitchFamily="34" charset="0"/>
                      </a:endParaRPr>
                    </a:p>
                  </a:txBody>
                  <a:tcPr marL="63500" marR="63500" marT="12700" marB="12700" anchor="ctr">
                    <a:lnL>
                      <a:noFill/>
                    </a:lnL>
                    <a:lnR>
                      <a:noFill/>
                    </a:lnR>
                    <a:lnT w="9525" cap="flat" cmpd="sng" algn="ctr">
                      <a:solidFill>
                        <a:schemeClr val="bg1">
                          <a:lumMod val="85000"/>
                        </a:schemeClr>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br>
                        <a:rPr lang="en-US" sz="1400">
                          <a:effectLst/>
                          <a:latin typeface="Arial" panose="020B0604020202020204" pitchFamily="34" charset="0"/>
                          <a:cs typeface="Arial" panose="020B0604020202020204" pitchFamily="34" charset="0"/>
                        </a:rPr>
                      </a:br>
                      <a:endParaRPr lang="en-US" sz="1400">
                        <a:effectLst/>
                        <a:latin typeface="Arial" panose="020B0604020202020204" pitchFamily="34" charset="0"/>
                        <a:cs typeface="Arial" panose="020B0604020202020204" pitchFamily="34" charset="0"/>
                      </a:endParaRPr>
                    </a:p>
                  </a:txBody>
                  <a:tcPr marL="63500" marR="63500" marT="12700" marB="12700" anchor="ctr">
                    <a:lnL>
                      <a:noFill/>
                    </a:lnL>
                    <a:lnR w="9525" cap="flat" cmpd="sng" algn="ctr">
                      <a:solidFill>
                        <a:schemeClr val="tx1"/>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extLst>
                  <a:ext uri="{0D108BD9-81ED-4DB2-BD59-A6C34878D82A}">
                    <a16:rowId xmlns:a16="http://schemas.microsoft.com/office/drawing/2014/main" val="1374458573"/>
                  </a:ext>
                </a:extLst>
              </a:tr>
              <a:tr h="306995">
                <a:tc>
                  <a:txBody>
                    <a:bodyPr/>
                    <a:lstStyle/>
                    <a:p>
                      <a:pPr algn="l" fontAlgn="ctr">
                        <a:spcBef>
                          <a:spcPts val="750"/>
                        </a:spcBef>
                        <a:spcAft>
                          <a:spcPts val="750"/>
                        </a:spcAft>
                        <a:buNone/>
                      </a:pPr>
                      <a:r>
                        <a:rPr lang="en-US" sz="1300" dirty="0">
                          <a:effectLst/>
                          <a:latin typeface="Arial" panose="020B0604020202020204" pitchFamily="34" charset="0"/>
                          <a:cs typeface="Arial" panose="020B0604020202020204" pitchFamily="34" charset="0"/>
                        </a:rPr>
                        <a:t>    Commercial</a:t>
                      </a:r>
                    </a:p>
                  </a:txBody>
                  <a:tcPr marL="63500" marR="63500" marT="12700" marB="12700" anchor="ctr">
                    <a:lnL w="9525" cap="flat" cmpd="sng" algn="ctr">
                      <a:solidFill>
                        <a:schemeClr val="tx1"/>
                      </a:solidFill>
                      <a:prstDash val="solid"/>
                      <a:round/>
                      <a:headEnd type="none" w="med" len="med"/>
                      <a:tailEnd type="none" w="med" len="med"/>
                    </a:lnL>
                    <a:lnR>
                      <a:noFill/>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300">
                          <a:effectLst/>
                          <a:latin typeface="Arial" panose="020B0604020202020204" pitchFamily="34" charset="0"/>
                          <a:cs typeface="Arial" panose="020B0604020202020204" pitchFamily="34" charset="0"/>
                        </a:rPr>
                        <a:t>168 (57%)</a:t>
                      </a:r>
                    </a:p>
                  </a:txBody>
                  <a:tcPr marL="63500" marR="63500" marT="12700" marB="12700" anchor="ctr">
                    <a:lnL>
                      <a:noFill/>
                    </a:lnL>
                    <a:lnR>
                      <a:noFill/>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300">
                          <a:effectLst/>
                          <a:latin typeface="Arial" panose="020B0604020202020204" pitchFamily="34" charset="0"/>
                          <a:cs typeface="Arial" panose="020B0604020202020204" pitchFamily="34" charset="0"/>
                        </a:rPr>
                        <a:t>135 (55%)</a:t>
                      </a:r>
                    </a:p>
                  </a:txBody>
                  <a:tcPr marL="63500" marR="63500" marT="12700" marB="12700" anchor="ctr">
                    <a:lnL>
                      <a:noFill/>
                    </a:lnL>
                    <a:lnR w="9525" cap="flat" cmpd="sng" algn="ctr">
                      <a:solidFill>
                        <a:schemeClr val="tx1"/>
                      </a:solidFill>
                      <a:prstDash val="solid"/>
                      <a:round/>
                      <a:headEnd type="none" w="med" len="med"/>
                      <a:tailEnd type="none" w="med" len="med"/>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extLst>
                  <a:ext uri="{0D108BD9-81ED-4DB2-BD59-A6C34878D82A}">
                    <a16:rowId xmlns:a16="http://schemas.microsoft.com/office/drawing/2014/main" val="3259177798"/>
                  </a:ext>
                </a:extLst>
              </a:tr>
              <a:tr h="306995">
                <a:tc>
                  <a:txBody>
                    <a:bodyPr/>
                    <a:lstStyle/>
                    <a:p>
                      <a:pPr algn="l" fontAlgn="ctr">
                        <a:spcBef>
                          <a:spcPts val="750"/>
                        </a:spcBef>
                        <a:spcAft>
                          <a:spcPts val="750"/>
                        </a:spcAft>
                        <a:buNone/>
                      </a:pPr>
                      <a:r>
                        <a:rPr lang="en-US" sz="1300" dirty="0">
                          <a:effectLst/>
                          <a:latin typeface="Arial" panose="020B0604020202020204" pitchFamily="34" charset="0"/>
                          <a:cs typeface="Arial" panose="020B0604020202020204" pitchFamily="34" charset="0"/>
                        </a:rPr>
                        <a:t>    Medicaid</a:t>
                      </a:r>
                    </a:p>
                  </a:txBody>
                  <a:tcPr marL="63500" marR="63500" marT="12700" marB="12700" anchor="ctr">
                    <a:lnL w="9525" cap="flat" cmpd="sng" algn="ctr">
                      <a:solidFill>
                        <a:schemeClr val="tx1"/>
                      </a:solidFill>
                      <a:prstDash val="solid"/>
                      <a:round/>
                      <a:headEnd type="none" w="med" len="med"/>
                      <a:tailEnd type="none" w="med" len="med"/>
                    </a:lnL>
                    <a:lnR>
                      <a:noFill/>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300" dirty="0">
                          <a:effectLst/>
                          <a:latin typeface="Arial" panose="020B0604020202020204" pitchFamily="34" charset="0"/>
                          <a:cs typeface="Arial" panose="020B0604020202020204" pitchFamily="34" charset="0"/>
                        </a:rPr>
                        <a:t>90 (30%)</a:t>
                      </a:r>
                    </a:p>
                  </a:txBody>
                  <a:tcPr marL="63500" marR="63500" marT="12700" marB="12700" anchor="ctr">
                    <a:lnL>
                      <a:noFill/>
                    </a:lnL>
                    <a:lnR>
                      <a:noFill/>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300">
                          <a:effectLst/>
                          <a:latin typeface="Arial" panose="020B0604020202020204" pitchFamily="34" charset="0"/>
                          <a:cs typeface="Arial" panose="020B0604020202020204" pitchFamily="34" charset="0"/>
                        </a:rPr>
                        <a:t>74 (30%)</a:t>
                      </a:r>
                    </a:p>
                  </a:txBody>
                  <a:tcPr marL="63500" marR="63500" marT="12700" marB="12700" anchor="ctr">
                    <a:lnL>
                      <a:noFill/>
                    </a:lnL>
                    <a:lnR w="9525" cap="flat" cmpd="sng" algn="ctr">
                      <a:solidFill>
                        <a:schemeClr val="tx1"/>
                      </a:solidFill>
                      <a:prstDash val="solid"/>
                      <a:round/>
                      <a:headEnd type="none" w="med" len="med"/>
                      <a:tailEnd type="none" w="med" len="med"/>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extLst>
                  <a:ext uri="{0D108BD9-81ED-4DB2-BD59-A6C34878D82A}">
                    <a16:rowId xmlns:a16="http://schemas.microsoft.com/office/drawing/2014/main" val="141090580"/>
                  </a:ext>
                </a:extLst>
              </a:tr>
              <a:tr h="306995">
                <a:tc>
                  <a:txBody>
                    <a:bodyPr/>
                    <a:lstStyle/>
                    <a:p>
                      <a:pPr algn="l" fontAlgn="ctr">
                        <a:spcBef>
                          <a:spcPts val="750"/>
                        </a:spcBef>
                        <a:spcAft>
                          <a:spcPts val="750"/>
                        </a:spcAft>
                        <a:buNone/>
                      </a:pPr>
                      <a:r>
                        <a:rPr lang="en-US" sz="1300">
                          <a:effectLst/>
                          <a:latin typeface="Arial" panose="020B0604020202020204" pitchFamily="34" charset="0"/>
                          <a:cs typeface="Arial" panose="020B0604020202020204" pitchFamily="34" charset="0"/>
                        </a:rPr>
                        <a:t>    Self-pay/Charity/Other</a:t>
                      </a:r>
                    </a:p>
                  </a:txBody>
                  <a:tcPr marL="63500" marR="63500" marT="12700" marB="12700" anchor="ctr">
                    <a:lnL w="9525" cap="flat" cmpd="sng" algn="ctr">
                      <a:solidFill>
                        <a:schemeClr val="tx1"/>
                      </a:solidFill>
                      <a:prstDash val="solid"/>
                      <a:round/>
                      <a:headEnd type="none" w="med" len="med"/>
                      <a:tailEnd type="none" w="med" len="med"/>
                    </a:lnL>
                    <a:lnR>
                      <a:noFill/>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300">
                          <a:effectLst/>
                          <a:latin typeface="Arial" panose="020B0604020202020204" pitchFamily="34" charset="0"/>
                          <a:cs typeface="Arial" panose="020B0604020202020204" pitchFamily="34" charset="0"/>
                        </a:rPr>
                        <a:t>38 (13%)</a:t>
                      </a:r>
                    </a:p>
                  </a:txBody>
                  <a:tcPr marL="63500" marR="63500" marT="12700" marB="12700" anchor="ctr">
                    <a:lnL>
                      <a:noFill/>
                    </a:lnL>
                    <a:lnR>
                      <a:noFill/>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300">
                          <a:effectLst/>
                          <a:latin typeface="Arial" panose="020B0604020202020204" pitchFamily="34" charset="0"/>
                          <a:cs typeface="Arial" panose="020B0604020202020204" pitchFamily="34" charset="0"/>
                        </a:rPr>
                        <a:t>37 (15%)</a:t>
                      </a:r>
                    </a:p>
                  </a:txBody>
                  <a:tcPr marL="63500" marR="63500" marT="12700" marB="12700" anchor="ctr">
                    <a:lnL>
                      <a:noFill/>
                    </a:lnL>
                    <a:lnR w="9525" cap="flat" cmpd="sng" algn="ctr">
                      <a:solidFill>
                        <a:schemeClr val="tx1"/>
                      </a:solidFill>
                      <a:prstDash val="solid"/>
                      <a:round/>
                      <a:headEnd type="none" w="med" len="med"/>
                      <a:tailEnd type="none" w="med" len="med"/>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extLst>
                  <a:ext uri="{0D108BD9-81ED-4DB2-BD59-A6C34878D82A}">
                    <a16:rowId xmlns:a16="http://schemas.microsoft.com/office/drawing/2014/main" val="497022338"/>
                  </a:ext>
                </a:extLst>
              </a:tr>
              <a:tr h="508421">
                <a:tc>
                  <a:txBody>
                    <a:bodyPr/>
                    <a:lstStyle/>
                    <a:p>
                      <a:pPr algn="l" fontAlgn="ctr">
                        <a:spcBef>
                          <a:spcPts val="750"/>
                        </a:spcBef>
                        <a:spcAft>
                          <a:spcPts val="750"/>
                        </a:spcAft>
                        <a:buNone/>
                      </a:pPr>
                      <a:r>
                        <a:rPr lang="en-US" sz="1300" i="1" dirty="0">
                          <a:solidFill>
                            <a:srgbClr val="007D99"/>
                          </a:solidFill>
                          <a:effectLst/>
                          <a:latin typeface="Arial" panose="020B0604020202020204" pitchFamily="34" charset="0"/>
                          <a:cs typeface="Arial" panose="020B0604020202020204" pitchFamily="34" charset="0"/>
                        </a:rPr>
                        <a:t>Distance to Closest Clinic (straight-line miles)</a:t>
                      </a:r>
                    </a:p>
                  </a:txBody>
                  <a:tcPr marL="63500" marR="63500" marT="12700" marB="12700" anchor="ctr">
                    <a:lnL w="9525" cap="flat" cmpd="sng" algn="ctr">
                      <a:solidFill>
                        <a:schemeClr val="tx1"/>
                      </a:solidFill>
                      <a:prstDash val="solid"/>
                      <a:round/>
                      <a:headEnd type="none" w="med" len="med"/>
                      <a:tailEnd type="none" w="med" len="med"/>
                    </a:lnL>
                    <a:lnR>
                      <a:noFill/>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300" dirty="0">
                          <a:effectLst/>
                          <a:latin typeface="Arial" panose="020B0604020202020204" pitchFamily="34" charset="0"/>
                          <a:cs typeface="Arial" panose="020B0604020202020204" pitchFamily="34" charset="0"/>
                        </a:rPr>
                        <a:t>10 (6, 17)</a:t>
                      </a:r>
                    </a:p>
                  </a:txBody>
                  <a:tcPr marL="63500" marR="63500" marT="12700" marB="12700" anchor="ctr">
                    <a:lnL>
                      <a:noFill/>
                    </a:lnL>
                    <a:lnR>
                      <a:noFill/>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300" dirty="0">
                          <a:effectLst/>
                          <a:latin typeface="Arial" panose="020B0604020202020204" pitchFamily="34" charset="0"/>
                          <a:cs typeface="Arial" panose="020B0604020202020204" pitchFamily="34" charset="0"/>
                        </a:rPr>
                        <a:t>10 (5, 28)</a:t>
                      </a:r>
                    </a:p>
                  </a:txBody>
                  <a:tcPr marL="63500" marR="63500" marT="12700" marB="12700" anchor="ctr">
                    <a:lnL>
                      <a:noFill/>
                    </a:lnL>
                    <a:lnR w="9525" cap="flat" cmpd="sng" algn="ctr">
                      <a:solidFill>
                        <a:schemeClr val="tx1"/>
                      </a:solidFill>
                      <a:prstDash val="solid"/>
                      <a:round/>
                      <a:headEnd type="none" w="med" len="med"/>
                      <a:tailEnd type="none" w="med" len="med"/>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extLst>
                  <a:ext uri="{0D108BD9-81ED-4DB2-BD59-A6C34878D82A}">
                    <a16:rowId xmlns:a16="http://schemas.microsoft.com/office/drawing/2014/main" val="4184512295"/>
                  </a:ext>
                </a:extLst>
              </a:tr>
              <a:tr h="306995">
                <a:tc>
                  <a:txBody>
                    <a:bodyPr/>
                    <a:lstStyle/>
                    <a:p>
                      <a:pPr algn="l" fontAlgn="ctr">
                        <a:spcBef>
                          <a:spcPts val="750"/>
                        </a:spcBef>
                        <a:spcAft>
                          <a:spcPts val="750"/>
                        </a:spcAft>
                        <a:buNone/>
                      </a:pPr>
                      <a:r>
                        <a:rPr lang="en-US" sz="1300" dirty="0">
                          <a:effectLst/>
                          <a:latin typeface="Arial" panose="020B0604020202020204" pitchFamily="34" charset="0"/>
                          <a:cs typeface="Arial" panose="020B0604020202020204" pitchFamily="34" charset="0"/>
                        </a:rPr>
                        <a:t>    Unknown</a:t>
                      </a:r>
                    </a:p>
                  </a:txBody>
                  <a:tcPr marL="63500" marR="63500" marT="12700" marB="12700" anchor="ctr">
                    <a:lnL w="9525" cap="flat" cmpd="sng" algn="ctr">
                      <a:solidFill>
                        <a:schemeClr val="tx1"/>
                      </a:solidFill>
                      <a:prstDash val="solid"/>
                      <a:round/>
                      <a:headEnd type="none" w="med" len="med"/>
                      <a:tailEnd type="none" w="med" len="med"/>
                    </a:lnL>
                    <a:lnR>
                      <a:noFill/>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300">
                          <a:effectLst/>
                          <a:latin typeface="Arial" panose="020B0604020202020204" pitchFamily="34" charset="0"/>
                          <a:cs typeface="Arial" panose="020B0604020202020204" pitchFamily="34" charset="0"/>
                        </a:rPr>
                        <a:t>13</a:t>
                      </a:r>
                    </a:p>
                  </a:txBody>
                  <a:tcPr marL="63500" marR="63500" marT="12700" marB="12700" anchor="ctr">
                    <a:lnL>
                      <a:noFill/>
                    </a:lnL>
                    <a:lnR>
                      <a:noFill/>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300" dirty="0">
                          <a:effectLst/>
                          <a:latin typeface="Arial" panose="020B0604020202020204" pitchFamily="34" charset="0"/>
                          <a:cs typeface="Arial" panose="020B0604020202020204" pitchFamily="34" charset="0"/>
                        </a:rPr>
                        <a:t>3</a:t>
                      </a:r>
                    </a:p>
                  </a:txBody>
                  <a:tcPr marL="63500" marR="63500" marT="12700" marB="12700" anchor="ctr">
                    <a:lnL>
                      <a:noFill/>
                    </a:lnL>
                    <a:lnR w="9525" cap="flat" cmpd="sng" algn="ctr">
                      <a:solidFill>
                        <a:schemeClr val="tx1"/>
                      </a:solidFill>
                      <a:prstDash val="solid"/>
                      <a:round/>
                      <a:headEnd type="none" w="med" len="med"/>
                      <a:tailEnd type="none" w="med" len="med"/>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extLst>
                  <a:ext uri="{0D108BD9-81ED-4DB2-BD59-A6C34878D82A}">
                    <a16:rowId xmlns:a16="http://schemas.microsoft.com/office/drawing/2014/main" val="2664396443"/>
                  </a:ext>
                </a:extLst>
              </a:tr>
              <a:tr h="306995">
                <a:tc>
                  <a:txBody>
                    <a:bodyPr/>
                    <a:lstStyle/>
                    <a:p>
                      <a:pPr algn="l" fontAlgn="ctr">
                        <a:spcBef>
                          <a:spcPts val="750"/>
                        </a:spcBef>
                        <a:spcAft>
                          <a:spcPts val="750"/>
                        </a:spcAft>
                        <a:buNone/>
                      </a:pPr>
                      <a:r>
                        <a:rPr lang="en-US" sz="1300" i="1" dirty="0">
                          <a:solidFill>
                            <a:srgbClr val="007D99"/>
                          </a:solidFill>
                          <a:effectLst/>
                          <a:latin typeface="Arial" panose="020B0604020202020204" pitchFamily="34" charset="0"/>
                          <a:cs typeface="Arial" panose="020B0604020202020204" pitchFamily="34" charset="0"/>
                        </a:rPr>
                        <a:t>Clinic visits (per patient)</a:t>
                      </a:r>
                    </a:p>
                  </a:txBody>
                  <a:tcPr marL="63500" marR="63500" marT="12700" marB="12700" anchor="ctr">
                    <a:lnL w="9525" cap="flat" cmpd="sng" algn="ctr">
                      <a:solidFill>
                        <a:schemeClr val="tx1"/>
                      </a:solidFill>
                      <a:prstDash val="solid"/>
                      <a:round/>
                      <a:headEnd type="none" w="med" len="med"/>
                      <a:tailEnd type="none" w="med" len="med"/>
                    </a:lnL>
                    <a:lnR>
                      <a:noFill/>
                    </a:lnR>
                    <a:lnT w="9525" cap="flat" cmpd="sng" algn="ctr">
                      <a:solidFill>
                        <a:srgbClr val="D3D3D3"/>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300" dirty="0">
                          <a:effectLst/>
                          <a:latin typeface="Arial" panose="020B0604020202020204" pitchFamily="34" charset="0"/>
                          <a:cs typeface="Arial" panose="020B0604020202020204" pitchFamily="34" charset="0"/>
                        </a:rPr>
                        <a:t>4 (3,4)</a:t>
                      </a:r>
                    </a:p>
                  </a:txBody>
                  <a:tcPr marL="63500" marR="63500" marT="12700" marB="12700" anchor="ctr">
                    <a:lnL>
                      <a:noFill/>
                    </a:lnL>
                    <a:lnR>
                      <a:noFill/>
                    </a:lnR>
                    <a:lnT w="9525" cap="flat" cmpd="sng" algn="ctr">
                      <a:solidFill>
                        <a:srgbClr val="D3D3D3"/>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300" dirty="0">
                          <a:effectLst/>
                          <a:latin typeface="Arial" panose="020B0604020202020204" pitchFamily="34" charset="0"/>
                          <a:cs typeface="Arial" panose="020B0604020202020204" pitchFamily="34" charset="0"/>
                        </a:rPr>
                        <a:t>3 (3,4)</a:t>
                      </a:r>
                    </a:p>
                  </a:txBody>
                  <a:tcPr marL="63500" marR="63500" marT="12700" marB="12700" anchor="ctr">
                    <a:lnL>
                      <a:noFill/>
                    </a:lnL>
                    <a:lnR w="9525" cap="flat" cmpd="sng" algn="ctr">
                      <a:solidFill>
                        <a:schemeClr val="tx1"/>
                      </a:solidFill>
                      <a:prstDash val="solid"/>
                      <a:round/>
                      <a:headEnd type="none" w="med" len="med"/>
                      <a:tailEnd type="none" w="med" len="med"/>
                    </a:lnR>
                    <a:lnT w="9525" cap="flat" cmpd="sng" algn="ctr">
                      <a:solidFill>
                        <a:srgbClr val="D3D3D3"/>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510399224"/>
                  </a:ext>
                </a:extLst>
              </a:tr>
            </a:tbl>
          </a:graphicData>
        </a:graphic>
      </p:graphicFrame>
      <p:graphicFrame>
        <p:nvGraphicFramePr>
          <p:cNvPr id="8" name="Table 7">
            <a:extLst>
              <a:ext uri="{FF2B5EF4-FFF2-40B4-BE49-F238E27FC236}">
                <a16:creationId xmlns:a16="http://schemas.microsoft.com/office/drawing/2014/main" id="{8E2C2CEF-6A5C-9770-AF01-20D42D2336EA}"/>
              </a:ext>
            </a:extLst>
          </p:cNvPr>
          <p:cNvGraphicFramePr>
            <a:graphicFrameLocks noGrp="1"/>
          </p:cNvGraphicFramePr>
          <p:nvPr/>
        </p:nvGraphicFramePr>
        <p:xfrm>
          <a:off x="6364801" y="2102398"/>
          <a:ext cx="5351999" cy="502796"/>
        </p:xfrm>
        <a:graphic>
          <a:graphicData uri="http://schemas.openxmlformats.org/drawingml/2006/table">
            <a:tbl>
              <a:tblPr/>
              <a:tblGrid>
                <a:gridCol w="2448903">
                  <a:extLst>
                    <a:ext uri="{9D8B030D-6E8A-4147-A177-3AD203B41FA5}">
                      <a16:colId xmlns:a16="http://schemas.microsoft.com/office/drawing/2014/main" val="2277375107"/>
                    </a:ext>
                  </a:extLst>
                </a:gridCol>
                <a:gridCol w="1247097">
                  <a:extLst>
                    <a:ext uri="{9D8B030D-6E8A-4147-A177-3AD203B41FA5}">
                      <a16:colId xmlns:a16="http://schemas.microsoft.com/office/drawing/2014/main" val="1953470052"/>
                    </a:ext>
                  </a:extLst>
                </a:gridCol>
                <a:gridCol w="1655999">
                  <a:extLst>
                    <a:ext uri="{9D8B030D-6E8A-4147-A177-3AD203B41FA5}">
                      <a16:colId xmlns:a16="http://schemas.microsoft.com/office/drawing/2014/main" val="3154116721"/>
                    </a:ext>
                  </a:extLst>
                </a:gridCol>
              </a:tblGrid>
              <a:tr h="502796">
                <a:tc>
                  <a:txBody>
                    <a:bodyPr/>
                    <a:lstStyle/>
                    <a:p>
                      <a:pPr algn="l" fontAlgn="b">
                        <a:buNone/>
                      </a:pPr>
                      <a:r>
                        <a:rPr lang="en-US" sz="1300" b="1" dirty="0">
                          <a:solidFill>
                            <a:srgbClr val="333333"/>
                          </a:solidFill>
                          <a:effectLst/>
                          <a:latin typeface="Arial" panose="020B0604020202020204" pitchFamily="34" charset="0"/>
                          <a:cs typeface="Arial" panose="020B0604020202020204" pitchFamily="34" charset="0"/>
                        </a:rPr>
                        <a:t>Characteristic</a:t>
                      </a:r>
                      <a:endParaRPr lang="en-US" sz="1300" b="0" dirty="0">
                        <a:solidFill>
                          <a:srgbClr val="333333"/>
                        </a:solidFill>
                        <a:effectLst/>
                        <a:latin typeface="Arial" panose="020B0604020202020204" pitchFamily="34" charset="0"/>
                        <a:cs typeface="Arial" panose="020B0604020202020204" pitchFamily="34" charset="0"/>
                      </a:endParaRPr>
                    </a:p>
                  </a:txBody>
                  <a:tcPr marL="43816" marR="43816" marT="43816" marB="52580" anchor="b">
                    <a:lnL w="9525"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B1DFE5"/>
                    </a:solidFill>
                  </a:tcPr>
                </a:tc>
                <a:tc>
                  <a:txBody>
                    <a:bodyPr/>
                    <a:lstStyle/>
                    <a:p>
                      <a:pPr algn="ctr" fontAlgn="b">
                        <a:buNone/>
                      </a:pPr>
                      <a:r>
                        <a:rPr lang="en-US" sz="1300" b="1" dirty="0">
                          <a:solidFill>
                            <a:srgbClr val="333333"/>
                          </a:solidFill>
                          <a:effectLst/>
                          <a:latin typeface="Arial" panose="020B0604020202020204" pitchFamily="34" charset="0"/>
                          <a:cs typeface="Arial" panose="020B0604020202020204" pitchFamily="34" charset="0"/>
                        </a:rPr>
                        <a:t>In Person</a:t>
                      </a:r>
                      <a:br>
                        <a:rPr lang="en-US" sz="1300" b="0" dirty="0">
                          <a:solidFill>
                            <a:srgbClr val="333333"/>
                          </a:solidFill>
                          <a:effectLst/>
                          <a:latin typeface="Arial" panose="020B0604020202020204" pitchFamily="34" charset="0"/>
                          <a:cs typeface="Arial" panose="020B0604020202020204" pitchFamily="34" charset="0"/>
                        </a:rPr>
                      </a:br>
                      <a:r>
                        <a:rPr lang="en-US" sz="1300" b="0" dirty="0">
                          <a:solidFill>
                            <a:srgbClr val="333333"/>
                          </a:solidFill>
                          <a:effectLst/>
                          <a:latin typeface="Arial" panose="020B0604020202020204" pitchFamily="34" charset="0"/>
                          <a:cs typeface="Arial" panose="020B0604020202020204" pitchFamily="34" charset="0"/>
                        </a:rPr>
                        <a:t>N = 296</a:t>
                      </a:r>
                      <a:r>
                        <a:rPr lang="en-US" sz="1300" b="0" i="1" baseline="30000" dirty="0">
                          <a:solidFill>
                            <a:srgbClr val="333333"/>
                          </a:solidFill>
                          <a:effectLst/>
                          <a:latin typeface="Arial" panose="020B0604020202020204" pitchFamily="34" charset="0"/>
                          <a:cs typeface="Arial" panose="020B0604020202020204" pitchFamily="34" charset="0"/>
                        </a:rPr>
                        <a:t>1</a:t>
                      </a:r>
                      <a:endParaRPr lang="en-US" sz="1300" b="0" dirty="0">
                        <a:solidFill>
                          <a:srgbClr val="333333"/>
                        </a:solidFill>
                        <a:effectLst/>
                        <a:latin typeface="Arial" panose="020B0604020202020204" pitchFamily="34" charset="0"/>
                        <a:cs typeface="Arial" panose="020B0604020202020204" pitchFamily="34" charset="0"/>
                      </a:endParaRPr>
                    </a:p>
                  </a:txBody>
                  <a:tcPr marL="43816" marR="43816" marT="43816" marB="52580" anchor="b">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B1DFE5"/>
                    </a:solidFill>
                  </a:tcPr>
                </a:tc>
                <a:tc>
                  <a:txBody>
                    <a:bodyPr/>
                    <a:lstStyle/>
                    <a:p>
                      <a:pPr algn="ctr" fontAlgn="b">
                        <a:buNone/>
                      </a:pPr>
                      <a:r>
                        <a:rPr lang="en-US" sz="1300" b="1" dirty="0">
                          <a:solidFill>
                            <a:srgbClr val="333333"/>
                          </a:solidFill>
                          <a:effectLst/>
                          <a:latin typeface="Arial" panose="020B0604020202020204" pitchFamily="34" charset="0"/>
                          <a:cs typeface="Arial" panose="020B0604020202020204" pitchFamily="34" charset="0"/>
                        </a:rPr>
                        <a:t>Hybrid</a:t>
                      </a:r>
                      <a:br>
                        <a:rPr lang="en-US" sz="1300" b="0" dirty="0">
                          <a:solidFill>
                            <a:srgbClr val="333333"/>
                          </a:solidFill>
                          <a:effectLst/>
                          <a:latin typeface="Arial" panose="020B0604020202020204" pitchFamily="34" charset="0"/>
                          <a:cs typeface="Arial" panose="020B0604020202020204" pitchFamily="34" charset="0"/>
                        </a:rPr>
                      </a:br>
                      <a:r>
                        <a:rPr lang="en-US" sz="1300" b="0" dirty="0">
                          <a:solidFill>
                            <a:srgbClr val="333333"/>
                          </a:solidFill>
                          <a:effectLst/>
                          <a:latin typeface="Arial" panose="020B0604020202020204" pitchFamily="34" charset="0"/>
                          <a:cs typeface="Arial" panose="020B0604020202020204" pitchFamily="34" charset="0"/>
                        </a:rPr>
                        <a:t>N = 246</a:t>
                      </a:r>
                      <a:r>
                        <a:rPr lang="en-US" sz="1300" b="0" i="1" baseline="30000" dirty="0">
                          <a:solidFill>
                            <a:srgbClr val="333333"/>
                          </a:solidFill>
                          <a:effectLst/>
                          <a:latin typeface="Arial" panose="020B0604020202020204" pitchFamily="34" charset="0"/>
                          <a:cs typeface="Arial" panose="020B0604020202020204" pitchFamily="34" charset="0"/>
                        </a:rPr>
                        <a:t>1</a:t>
                      </a:r>
                      <a:endParaRPr lang="en-US" sz="1300" b="0" dirty="0">
                        <a:solidFill>
                          <a:srgbClr val="333333"/>
                        </a:solidFill>
                        <a:effectLst/>
                        <a:latin typeface="Arial" panose="020B0604020202020204" pitchFamily="34" charset="0"/>
                        <a:cs typeface="Arial" panose="020B0604020202020204" pitchFamily="34" charset="0"/>
                      </a:endParaRPr>
                    </a:p>
                  </a:txBody>
                  <a:tcPr marL="43816" marR="43816" marT="43816" marB="52580" anchor="b">
                    <a:lnL w="12700" cap="flat" cmpd="sng" algn="ctr">
                      <a:solidFill>
                        <a:schemeClr val="bg2">
                          <a:lumMod val="75000"/>
                        </a:schemeClr>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B1DFE5"/>
                    </a:solidFill>
                  </a:tcPr>
                </a:tc>
                <a:extLst>
                  <a:ext uri="{0D108BD9-81ED-4DB2-BD59-A6C34878D82A}">
                    <a16:rowId xmlns:a16="http://schemas.microsoft.com/office/drawing/2014/main" val="2720781907"/>
                  </a:ext>
                </a:extLst>
              </a:tr>
            </a:tbl>
          </a:graphicData>
        </a:graphic>
      </p:graphicFrame>
      <p:sp>
        <p:nvSpPr>
          <p:cNvPr id="9" name="TextBox 8">
            <a:extLst>
              <a:ext uri="{FF2B5EF4-FFF2-40B4-BE49-F238E27FC236}">
                <a16:creationId xmlns:a16="http://schemas.microsoft.com/office/drawing/2014/main" id="{9788730C-7C3E-0277-A52A-4C033016DABC}"/>
              </a:ext>
            </a:extLst>
          </p:cNvPr>
          <p:cNvSpPr txBox="1"/>
          <p:nvPr/>
        </p:nvSpPr>
        <p:spPr>
          <a:xfrm>
            <a:off x="720000" y="6338987"/>
            <a:ext cx="3504000" cy="276999"/>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1200" i="1" baseline="30000" dirty="0">
                <a:solidFill>
                  <a:srgbClr val="333333"/>
                </a:solidFill>
                <a:latin typeface="Arial" panose="020B0604020202020204" pitchFamily="34" charset="0"/>
                <a:cs typeface="Arial" panose="020B0604020202020204" pitchFamily="34" charset="0"/>
              </a:rPr>
              <a:t>1 </a:t>
            </a:r>
            <a:r>
              <a:rPr lang="en-US" sz="1200" dirty="0">
                <a:latin typeface="Arial" panose="020B0604020202020204" pitchFamily="34" charset="0"/>
                <a:cs typeface="Arial" panose="020B0604020202020204" pitchFamily="34" charset="0"/>
              </a:rPr>
              <a:t>Median (Q1,Q3); n(%)</a:t>
            </a:r>
          </a:p>
        </p:txBody>
      </p:sp>
      <p:graphicFrame>
        <p:nvGraphicFramePr>
          <p:cNvPr id="11" name="Table 10">
            <a:extLst>
              <a:ext uri="{FF2B5EF4-FFF2-40B4-BE49-F238E27FC236}">
                <a16:creationId xmlns:a16="http://schemas.microsoft.com/office/drawing/2014/main" id="{AB810A70-2524-8ED0-026F-BDEBE5DBA29F}"/>
              </a:ext>
            </a:extLst>
          </p:cNvPr>
          <p:cNvGraphicFramePr>
            <a:graphicFrameLocks noGrp="1"/>
          </p:cNvGraphicFramePr>
          <p:nvPr/>
        </p:nvGraphicFramePr>
        <p:xfrm>
          <a:off x="6364799" y="2607509"/>
          <a:ext cx="5352288" cy="865375"/>
        </p:xfrm>
        <a:graphic>
          <a:graphicData uri="http://schemas.openxmlformats.org/drawingml/2006/table">
            <a:tbl>
              <a:tblPr/>
              <a:tblGrid>
                <a:gridCol w="2449035">
                  <a:extLst>
                    <a:ext uri="{9D8B030D-6E8A-4147-A177-3AD203B41FA5}">
                      <a16:colId xmlns:a16="http://schemas.microsoft.com/office/drawing/2014/main" val="2773091285"/>
                    </a:ext>
                  </a:extLst>
                </a:gridCol>
                <a:gridCol w="1526549">
                  <a:extLst>
                    <a:ext uri="{9D8B030D-6E8A-4147-A177-3AD203B41FA5}">
                      <a16:colId xmlns:a16="http://schemas.microsoft.com/office/drawing/2014/main" val="593751550"/>
                    </a:ext>
                  </a:extLst>
                </a:gridCol>
                <a:gridCol w="1376704">
                  <a:extLst>
                    <a:ext uri="{9D8B030D-6E8A-4147-A177-3AD203B41FA5}">
                      <a16:colId xmlns:a16="http://schemas.microsoft.com/office/drawing/2014/main" val="888797600"/>
                    </a:ext>
                  </a:extLst>
                </a:gridCol>
              </a:tblGrid>
              <a:tr h="423925">
                <a:tc>
                  <a:txBody>
                    <a:bodyPr/>
                    <a:lstStyle/>
                    <a:p>
                      <a:pPr algn="l" fontAlgn="ctr">
                        <a:spcBef>
                          <a:spcPts val="750"/>
                        </a:spcBef>
                        <a:spcAft>
                          <a:spcPts val="750"/>
                        </a:spcAft>
                        <a:buNone/>
                      </a:pPr>
                      <a:r>
                        <a:rPr lang="en-US" sz="1300" i="1" dirty="0">
                          <a:solidFill>
                            <a:srgbClr val="007D99"/>
                          </a:solidFill>
                          <a:effectLst/>
                          <a:latin typeface="Arial" panose="020B0604020202020204" pitchFamily="34" charset="0"/>
                          <a:cs typeface="Arial" panose="020B0604020202020204" pitchFamily="34" charset="0"/>
                        </a:rPr>
                        <a:t>Language Group</a:t>
                      </a:r>
                    </a:p>
                  </a:txBody>
                  <a:tcPr marL="43816" marR="43816" marT="8763" marB="8763" anchor="ctr">
                    <a:lnL w="9525" cap="flat" cmpd="sng" algn="ctr">
                      <a:solidFill>
                        <a:schemeClr val="tx1"/>
                      </a:solidFill>
                      <a:prstDash val="solid"/>
                      <a:round/>
                      <a:headEnd type="none" w="med" len="med"/>
                      <a:tailEnd type="none" w="med" len="med"/>
                    </a:lnL>
                    <a:lnR>
                      <a:noFill/>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br>
                        <a:rPr lang="en-US" sz="1300" dirty="0">
                          <a:effectLst/>
                          <a:latin typeface="Arial" panose="020B0604020202020204" pitchFamily="34" charset="0"/>
                          <a:cs typeface="Arial" panose="020B0604020202020204" pitchFamily="34" charset="0"/>
                        </a:rPr>
                      </a:br>
                      <a:endParaRPr lang="en-US" sz="1300" dirty="0">
                        <a:effectLst/>
                        <a:latin typeface="Arial" panose="020B0604020202020204" pitchFamily="34" charset="0"/>
                        <a:cs typeface="Arial" panose="020B0604020202020204" pitchFamily="34" charset="0"/>
                      </a:endParaRPr>
                    </a:p>
                  </a:txBody>
                  <a:tcPr marL="43816" marR="43816" marT="8763" marB="8763" anchor="ctr">
                    <a:lnL>
                      <a:noFill/>
                    </a:lnL>
                    <a:lnR>
                      <a:noFill/>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br>
                        <a:rPr lang="en-US" sz="1300" dirty="0">
                          <a:effectLst/>
                          <a:latin typeface="Arial" panose="020B0604020202020204" pitchFamily="34" charset="0"/>
                          <a:cs typeface="Arial" panose="020B0604020202020204" pitchFamily="34" charset="0"/>
                        </a:rPr>
                      </a:br>
                      <a:endParaRPr lang="en-US" sz="1300" dirty="0">
                        <a:effectLst/>
                        <a:latin typeface="Arial" panose="020B0604020202020204" pitchFamily="34" charset="0"/>
                        <a:cs typeface="Arial" panose="020B0604020202020204" pitchFamily="34" charset="0"/>
                      </a:endParaRPr>
                    </a:p>
                  </a:txBody>
                  <a:tcPr marL="43816" marR="43816" marT="8763" marB="8763" anchor="ctr">
                    <a:lnL>
                      <a:noFill/>
                    </a:lnL>
                    <a:lnR w="9525" cap="flat" cmpd="sng" algn="ctr">
                      <a:solidFill>
                        <a:schemeClr val="tx1"/>
                      </a:solidFill>
                      <a:prstDash val="solid"/>
                      <a:round/>
                      <a:headEnd type="none" w="med" len="med"/>
                      <a:tailEnd type="none" w="med" len="med"/>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extLst>
                  <a:ext uri="{0D108BD9-81ED-4DB2-BD59-A6C34878D82A}">
                    <a16:rowId xmlns:a16="http://schemas.microsoft.com/office/drawing/2014/main" val="554366951"/>
                  </a:ext>
                </a:extLst>
              </a:tr>
              <a:tr h="220725">
                <a:tc>
                  <a:txBody>
                    <a:bodyPr/>
                    <a:lstStyle/>
                    <a:p>
                      <a:pPr algn="l" fontAlgn="ctr">
                        <a:spcBef>
                          <a:spcPts val="750"/>
                        </a:spcBef>
                        <a:spcAft>
                          <a:spcPts val="750"/>
                        </a:spcAft>
                        <a:buNone/>
                      </a:pPr>
                      <a:r>
                        <a:rPr lang="en-US" sz="1300" dirty="0">
                          <a:effectLst/>
                          <a:latin typeface="Arial" panose="020B0604020202020204" pitchFamily="34" charset="0"/>
                          <a:cs typeface="Arial" panose="020B0604020202020204" pitchFamily="34" charset="0"/>
                        </a:rPr>
                        <a:t>    English</a:t>
                      </a:r>
                    </a:p>
                  </a:txBody>
                  <a:tcPr marL="43816" marR="43816" marT="8763" marB="8763" anchor="ctr">
                    <a:lnL w="9525" cap="flat" cmpd="sng" algn="ctr">
                      <a:solidFill>
                        <a:schemeClr val="tx1"/>
                      </a:solidFill>
                      <a:prstDash val="solid"/>
                      <a:round/>
                      <a:headEnd type="none" w="med" len="med"/>
                      <a:tailEnd type="none" w="med" len="med"/>
                    </a:lnL>
                    <a:lnR>
                      <a:noFill/>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300">
                          <a:effectLst/>
                          <a:latin typeface="Arial" panose="020B0604020202020204" pitchFamily="34" charset="0"/>
                          <a:cs typeface="Arial" panose="020B0604020202020204" pitchFamily="34" charset="0"/>
                        </a:rPr>
                        <a:t>274 (93%)</a:t>
                      </a:r>
                    </a:p>
                  </a:txBody>
                  <a:tcPr marL="43816" marR="43816" marT="8763" marB="8763" anchor="ctr">
                    <a:lnL>
                      <a:noFill/>
                    </a:lnL>
                    <a:lnR>
                      <a:noFill/>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300" dirty="0">
                          <a:effectLst/>
                          <a:latin typeface="Arial" panose="020B0604020202020204" pitchFamily="34" charset="0"/>
                          <a:cs typeface="Arial" panose="020B0604020202020204" pitchFamily="34" charset="0"/>
                        </a:rPr>
                        <a:t>233 (95%)</a:t>
                      </a:r>
                    </a:p>
                  </a:txBody>
                  <a:tcPr marL="43816" marR="43816" marT="8763" marB="8763" anchor="ctr">
                    <a:lnL>
                      <a:noFill/>
                    </a:lnL>
                    <a:lnR w="9525" cap="flat" cmpd="sng" algn="ctr">
                      <a:solidFill>
                        <a:schemeClr val="tx1"/>
                      </a:solidFill>
                      <a:prstDash val="solid"/>
                      <a:round/>
                      <a:headEnd type="none" w="med" len="med"/>
                      <a:tailEnd type="none" w="med" len="med"/>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extLst>
                  <a:ext uri="{0D108BD9-81ED-4DB2-BD59-A6C34878D82A}">
                    <a16:rowId xmlns:a16="http://schemas.microsoft.com/office/drawing/2014/main" val="2998819950"/>
                  </a:ext>
                </a:extLst>
              </a:tr>
              <a:tr h="220725">
                <a:tc>
                  <a:txBody>
                    <a:bodyPr/>
                    <a:lstStyle/>
                    <a:p>
                      <a:pPr algn="l" fontAlgn="ctr">
                        <a:spcBef>
                          <a:spcPts val="750"/>
                        </a:spcBef>
                        <a:spcAft>
                          <a:spcPts val="750"/>
                        </a:spcAft>
                        <a:buNone/>
                      </a:pPr>
                      <a:r>
                        <a:rPr lang="en-US" sz="1300" dirty="0">
                          <a:effectLst/>
                          <a:latin typeface="Arial" panose="020B0604020202020204" pitchFamily="34" charset="0"/>
                          <a:cs typeface="Arial" panose="020B0604020202020204" pitchFamily="34" charset="0"/>
                        </a:rPr>
                        <a:t>    Language other than English</a:t>
                      </a:r>
                    </a:p>
                  </a:txBody>
                  <a:tcPr marL="43816" marR="43816" marT="8763" marB="8763" anchor="ctr">
                    <a:lnL w="9525" cap="flat" cmpd="sng" algn="ctr">
                      <a:solidFill>
                        <a:schemeClr val="tx1"/>
                      </a:solidFill>
                      <a:prstDash val="solid"/>
                      <a:round/>
                      <a:headEnd type="none" w="med" len="med"/>
                      <a:tailEnd type="none" w="med" len="med"/>
                    </a:lnL>
                    <a:lnR>
                      <a:noFill/>
                    </a:lnR>
                    <a:lnT w="9525" cap="flat" cmpd="sng" algn="ctr">
                      <a:solidFill>
                        <a:srgbClr val="D3D3D3"/>
                      </a:solidFill>
                      <a:prstDash val="solid"/>
                      <a:round/>
                      <a:headEnd type="none" w="med" len="med"/>
                      <a:tailEnd type="none" w="med" len="med"/>
                    </a:lnT>
                    <a:lnB>
                      <a:noFill/>
                    </a:lnB>
                    <a:solidFill>
                      <a:srgbClr val="FFFFFF"/>
                    </a:solidFill>
                  </a:tcPr>
                </a:tc>
                <a:tc>
                  <a:txBody>
                    <a:bodyPr/>
                    <a:lstStyle/>
                    <a:p>
                      <a:pPr algn="ctr" fontAlgn="ctr">
                        <a:spcBef>
                          <a:spcPts val="750"/>
                        </a:spcBef>
                        <a:spcAft>
                          <a:spcPts val="750"/>
                        </a:spcAft>
                        <a:buNone/>
                      </a:pPr>
                      <a:r>
                        <a:rPr lang="en-US" sz="1300">
                          <a:effectLst/>
                          <a:latin typeface="Arial" panose="020B0604020202020204" pitchFamily="34" charset="0"/>
                          <a:cs typeface="Arial" panose="020B0604020202020204" pitchFamily="34" charset="0"/>
                        </a:rPr>
                        <a:t>22 (7.4%)</a:t>
                      </a:r>
                    </a:p>
                  </a:txBody>
                  <a:tcPr marL="43816" marR="43816" marT="8763" marB="8763" anchor="ctr">
                    <a:lnL>
                      <a:noFill/>
                    </a:lnL>
                    <a:lnR>
                      <a:noFill/>
                    </a:lnR>
                    <a:lnT w="9525" cap="flat" cmpd="sng" algn="ctr">
                      <a:solidFill>
                        <a:srgbClr val="D3D3D3"/>
                      </a:solidFill>
                      <a:prstDash val="solid"/>
                      <a:round/>
                      <a:headEnd type="none" w="med" len="med"/>
                      <a:tailEnd type="none" w="med" len="med"/>
                    </a:lnT>
                    <a:lnB>
                      <a:noFill/>
                    </a:lnB>
                    <a:solidFill>
                      <a:srgbClr val="FFFFFF"/>
                    </a:solidFill>
                  </a:tcPr>
                </a:tc>
                <a:tc>
                  <a:txBody>
                    <a:bodyPr/>
                    <a:lstStyle/>
                    <a:p>
                      <a:pPr algn="ctr" fontAlgn="ctr">
                        <a:spcBef>
                          <a:spcPts val="750"/>
                        </a:spcBef>
                        <a:spcAft>
                          <a:spcPts val="750"/>
                        </a:spcAft>
                        <a:buNone/>
                      </a:pPr>
                      <a:r>
                        <a:rPr lang="en-US" sz="1300" dirty="0">
                          <a:effectLst/>
                          <a:latin typeface="Arial" panose="020B0604020202020204" pitchFamily="34" charset="0"/>
                          <a:cs typeface="Arial" panose="020B0604020202020204" pitchFamily="34" charset="0"/>
                        </a:rPr>
                        <a:t>13 (5.3%)</a:t>
                      </a:r>
                    </a:p>
                  </a:txBody>
                  <a:tcPr marL="43816" marR="43816" marT="8763" marB="8763" anchor="ctr">
                    <a:lnL>
                      <a:noFill/>
                    </a:lnL>
                    <a:lnR w="9525" cap="flat" cmpd="sng" algn="ctr">
                      <a:solidFill>
                        <a:schemeClr val="tx1"/>
                      </a:solidFill>
                      <a:prstDash val="solid"/>
                      <a:round/>
                      <a:headEnd type="none" w="med" len="med"/>
                      <a:tailEnd type="none" w="med" len="med"/>
                    </a:lnR>
                    <a:lnT w="9525" cap="flat" cmpd="sng" algn="ctr">
                      <a:solidFill>
                        <a:srgbClr val="D3D3D3"/>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647971516"/>
                  </a:ext>
                </a:extLst>
              </a:tr>
            </a:tbl>
          </a:graphicData>
        </a:graphic>
      </p:graphicFrame>
    </p:spTree>
    <p:extLst>
      <p:ext uri="{BB962C8B-B14F-4D97-AF65-F5344CB8AC3E}">
        <p14:creationId xmlns:p14="http://schemas.microsoft.com/office/powerpoint/2010/main" val="206456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B3676-BC33-2147-38A0-05B0DA0E26D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DDFAB2D-0A2B-5218-543A-194275AA29C9}"/>
              </a:ext>
            </a:extLst>
          </p:cNvPr>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t>Results: Changes in HbA1c level</a:t>
            </a:r>
          </a:p>
        </p:txBody>
      </p:sp>
      <p:pic>
        <p:nvPicPr>
          <p:cNvPr id="19" name="Content Placeholder 18" descr="A graph of different groups of groups&#10;&#10;AI-generated content may be incorrect.">
            <a:extLst>
              <a:ext uri="{FF2B5EF4-FFF2-40B4-BE49-F238E27FC236}">
                <a16:creationId xmlns:a16="http://schemas.microsoft.com/office/drawing/2014/main" id="{6F569D17-E5AD-C104-CCA7-3BB366066DB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1" r="1558" b="7817"/>
          <a:stretch>
            <a:fillRect/>
          </a:stretch>
        </p:blipFill>
        <p:spPr>
          <a:xfrm>
            <a:off x="6575371" y="2216727"/>
            <a:ext cx="4221611" cy="3953164"/>
          </a:xfrm>
        </p:spPr>
      </p:pic>
      <p:graphicFrame>
        <p:nvGraphicFramePr>
          <p:cNvPr id="20" name="Content Placeholder 19">
            <a:extLst>
              <a:ext uri="{FF2B5EF4-FFF2-40B4-BE49-F238E27FC236}">
                <a16:creationId xmlns:a16="http://schemas.microsoft.com/office/drawing/2014/main" id="{3CABF68F-86AF-E73F-F593-AE3A6AABB610}"/>
              </a:ext>
            </a:extLst>
          </p:cNvPr>
          <p:cNvGraphicFramePr>
            <a:graphicFrameLocks noGrp="1"/>
          </p:cNvGraphicFramePr>
          <p:nvPr>
            <p:ph sz="half" idx="2"/>
          </p:nvPr>
        </p:nvGraphicFramePr>
        <p:xfrm>
          <a:off x="1008361" y="2610929"/>
          <a:ext cx="4803465" cy="2731642"/>
        </p:xfrm>
        <a:graphic>
          <a:graphicData uri="http://schemas.openxmlformats.org/drawingml/2006/table">
            <a:tbl>
              <a:tblPr/>
              <a:tblGrid>
                <a:gridCol w="1601155">
                  <a:extLst>
                    <a:ext uri="{9D8B030D-6E8A-4147-A177-3AD203B41FA5}">
                      <a16:colId xmlns:a16="http://schemas.microsoft.com/office/drawing/2014/main" val="2141231238"/>
                    </a:ext>
                  </a:extLst>
                </a:gridCol>
                <a:gridCol w="1601155">
                  <a:extLst>
                    <a:ext uri="{9D8B030D-6E8A-4147-A177-3AD203B41FA5}">
                      <a16:colId xmlns:a16="http://schemas.microsoft.com/office/drawing/2014/main" val="3908441632"/>
                    </a:ext>
                  </a:extLst>
                </a:gridCol>
                <a:gridCol w="1601155">
                  <a:extLst>
                    <a:ext uri="{9D8B030D-6E8A-4147-A177-3AD203B41FA5}">
                      <a16:colId xmlns:a16="http://schemas.microsoft.com/office/drawing/2014/main" val="1747086019"/>
                    </a:ext>
                  </a:extLst>
                </a:gridCol>
              </a:tblGrid>
              <a:tr h="616928">
                <a:tc>
                  <a:txBody>
                    <a:bodyPr/>
                    <a:lstStyle/>
                    <a:p>
                      <a:pPr algn="l" fontAlgn="b">
                        <a:buNone/>
                      </a:pPr>
                      <a:r>
                        <a:rPr lang="en-US" sz="1800" b="1" dirty="0">
                          <a:solidFill>
                            <a:srgbClr val="333333"/>
                          </a:solidFill>
                          <a:effectLst/>
                          <a:latin typeface="Arial" panose="020B0604020202020204" pitchFamily="34" charset="0"/>
                          <a:cs typeface="Arial" panose="020B0604020202020204" pitchFamily="34" charset="0"/>
                        </a:rPr>
                        <a:t>Characteristic</a:t>
                      </a:r>
                      <a:endParaRPr lang="en-US" sz="1800" b="0" dirty="0">
                        <a:solidFill>
                          <a:srgbClr val="333333"/>
                        </a:solidFill>
                        <a:effectLst/>
                        <a:latin typeface="Arial" panose="020B0604020202020204" pitchFamily="34" charset="0"/>
                        <a:cs typeface="Arial" panose="020B0604020202020204" pitchFamily="34" charset="0"/>
                      </a:endParaRPr>
                    </a:p>
                  </a:txBody>
                  <a:tcPr marL="31040" marR="31040" marT="31040" marB="37248"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noFill/>
                      <a:prstDash val="solid"/>
                      <a:round/>
                      <a:headEnd type="none" w="med" len="med"/>
                      <a:tailEnd type="none" w="med" len="med"/>
                    </a:lnB>
                    <a:solidFill>
                      <a:srgbClr val="B1DFE5"/>
                    </a:solidFill>
                  </a:tcPr>
                </a:tc>
                <a:tc>
                  <a:txBody>
                    <a:bodyPr/>
                    <a:lstStyle/>
                    <a:p>
                      <a:pPr algn="ctr" fontAlgn="b">
                        <a:buNone/>
                      </a:pPr>
                      <a:r>
                        <a:rPr lang="en-US" sz="1800" b="1" dirty="0">
                          <a:solidFill>
                            <a:srgbClr val="333333"/>
                          </a:solidFill>
                          <a:effectLst/>
                          <a:latin typeface="Arial" panose="020B0604020202020204" pitchFamily="34" charset="0"/>
                          <a:cs typeface="Arial" panose="020B0604020202020204" pitchFamily="34" charset="0"/>
                        </a:rPr>
                        <a:t>In Person</a:t>
                      </a:r>
                      <a:br>
                        <a:rPr lang="en-US" sz="1800" b="0" dirty="0">
                          <a:solidFill>
                            <a:srgbClr val="333333"/>
                          </a:solidFill>
                          <a:effectLst/>
                          <a:latin typeface="Arial" panose="020B0604020202020204" pitchFamily="34" charset="0"/>
                          <a:cs typeface="Arial" panose="020B0604020202020204" pitchFamily="34" charset="0"/>
                        </a:rPr>
                      </a:br>
                      <a:r>
                        <a:rPr lang="en-US" sz="1800" b="0" dirty="0">
                          <a:solidFill>
                            <a:srgbClr val="333333"/>
                          </a:solidFill>
                          <a:effectLst/>
                          <a:latin typeface="Arial" panose="020B0604020202020204" pitchFamily="34" charset="0"/>
                          <a:cs typeface="Arial" panose="020B0604020202020204" pitchFamily="34" charset="0"/>
                        </a:rPr>
                        <a:t>N = 185</a:t>
                      </a:r>
                    </a:p>
                  </a:txBody>
                  <a:tcPr marL="31040" marR="31040" marT="31040" marB="37248"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noFill/>
                      <a:prstDash val="solid"/>
                      <a:round/>
                      <a:headEnd type="none" w="med" len="med"/>
                      <a:tailEnd type="none" w="med" len="med"/>
                    </a:lnB>
                    <a:solidFill>
                      <a:srgbClr val="B1DFE5"/>
                    </a:solidFill>
                  </a:tcPr>
                </a:tc>
                <a:tc>
                  <a:txBody>
                    <a:bodyPr/>
                    <a:lstStyle/>
                    <a:p>
                      <a:pPr algn="ctr" fontAlgn="b">
                        <a:buNone/>
                      </a:pPr>
                      <a:r>
                        <a:rPr lang="en-US" sz="1800" b="1" dirty="0">
                          <a:solidFill>
                            <a:srgbClr val="333333"/>
                          </a:solidFill>
                          <a:effectLst/>
                          <a:latin typeface="Arial" panose="020B0604020202020204" pitchFamily="34" charset="0"/>
                          <a:cs typeface="Arial" panose="020B0604020202020204" pitchFamily="34" charset="0"/>
                        </a:rPr>
                        <a:t>Hybrid</a:t>
                      </a:r>
                      <a:br>
                        <a:rPr lang="en-US" sz="1800" b="0" dirty="0">
                          <a:solidFill>
                            <a:srgbClr val="333333"/>
                          </a:solidFill>
                          <a:effectLst/>
                          <a:latin typeface="Arial" panose="020B0604020202020204" pitchFamily="34" charset="0"/>
                          <a:cs typeface="Arial" panose="020B0604020202020204" pitchFamily="34" charset="0"/>
                        </a:rPr>
                      </a:br>
                      <a:r>
                        <a:rPr lang="en-US" sz="1800" b="0" dirty="0">
                          <a:solidFill>
                            <a:srgbClr val="333333"/>
                          </a:solidFill>
                          <a:effectLst/>
                          <a:latin typeface="Arial" panose="020B0604020202020204" pitchFamily="34" charset="0"/>
                          <a:cs typeface="Arial" panose="020B0604020202020204" pitchFamily="34" charset="0"/>
                        </a:rPr>
                        <a:t>N = 134</a:t>
                      </a:r>
                    </a:p>
                  </a:txBody>
                  <a:tcPr marL="31040" marR="31040" marT="31040" marB="37248"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noFill/>
                      <a:prstDash val="solid"/>
                      <a:round/>
                      <a:headEnd type="none" w="med" len="med"/>
                      <a:tailEnd type="none" w="med" len="med"/>
                    </a:lnB>
                    <a:solidFill>
                      <a:srgbClr val="B1DFE5"/>
                    </a:solidFill>
                  </a:tcPr>
                </a:tc>
                <a:extLst>
                  <a:ext uri="{0D108BD9-81ED-4DB2-BD59-A6C34878D82A}">
                    <a16:rowId xmlns:a16="http://schemas.microsoft.com/office/drawing/2014/main" val="3473563137"/>
                  </a:ext>
                </a:extLst>
              </a:tr>
              <a:tr h="561056">
                <a:tc>
                  <a:txBody>
                    <a:bodyPr/>
                    <a:lstStyle/>
                    <a:p>
                      <a:pPr algn="l" fontAlgn="ctr">
                        <a:spcBef>
                          <a:spcPts val="750"/>
                        </a:spcBef>
                        <a:spcAft>
                          <a:spcPts val="750"/>
                        </a:spcAft>
                        <a:buNone/>
                      </a:pPr>
                      <a:r>
                        <a:rPr lang="en-US" sz="1800">
                          <a:effectLst/>
                          <a:latin typeface="Arial" panose="020B0604020202020204" pitchFamily="34" charset="0"/>
                          <a:cs typeface="Arial" panose="020B0604020202020204" pitchFamily="34" charset="0"/>
                        </a:rPr>
                        <a:t>First_A1c</a:t>
                      </a:r>
                    </a:p>
                  </a:txBody>
                  <a:tcPr marL="31040" marR="31040" marT="6208" marB="6208" anchor="ctr">
                    <a:lnL w="12700" cap="flat" cmpd="sng" algn="ctr">
                      <a:solidFill>
                        <a:schemeClr val="bg1">
                          <a:lumMod val="6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br>
                        <a:rPr lang="en-US" sz="1800" dirty="0">
                          <a:effectLst/>
                          <a:latin typeface="Arial" panose="020B0604020202020204" pitchFamily="34" charset="0"/>
                          <a:cs typeface="Arial" panose="020B0604020202020204" pitchFamily="34" charset="0"/>
                        </a:rPr>
                      </a:br>
                      <a:endParaRPr lang="en-US" sz="1800" dirty="0">
                        <a:effectLst/>
                        <a:latin typeface="Arial" panose="020B0604020202020204" pitchFamily="34" charset="0"/>
                        <a:cs typeface="Arial" panose="020B0604020202020204" pitchFamily="34" charset="0"/>
                      </a:endParaRPr>
                    </a:p>
                  </a:txBody>
                  <a:tcPr marL="31040" marR="31040" marT="6208" marB="62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br>
                        <a:rPr lang="en-US" sz="1800" dirty="0">
                          <a:effectLst/>
                          <a:latin typeface="Arial" panose="020B0604020202020204" pitchFamily="34" charset="0"/>
                          <a:cs typeface="Arial" panose="020B0604020202020204" pitchFamily="34" charset="0"/>
                        </a:rPr>
                      </a:br>
                      <a:endParaRPr lang="en-US" sz="1800" dirty="0">
                        <a:effectLst/>
                        <a:latin typeface="Arial" panose="020B0604020202020204" pitchFamily="34" charset="0"/>
                        <a:cs typeface="Arial" panose="020B0604020202020204" pitchFamily="34" charset="0"/>
                      </a:endParaRPr>
                    </a:p>
                  </a:txBody>
                  <a:tcPr marL="31040" marR="31040" marT="6208" marB="6208" anchor="ctr">
                    <a:lnL w="12700" cap="flat" cmpd="sng" algn="ctr">
                      <a:no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4211608691"/>
                  </a:ext>
                </a:extLst>
              </a:tr>
              <a:tr h="501065">
                <a:tc>
                  <a:txBody>
                    <a:bodyPr/>
                    <a:lstStyle/>
                    <a:p>
                      <a:pPr algn="l" fontAlgn="ctr">
                        <a:spcBef>
                          <a:spcPts val="750"/>
                        </a:spcBef>
                        <a:spcAft>
                          <a:spcPts val="750"/>
                        </a:spcAft>
                        <a:buNone/>
                      </a:pPr>
                      <a:r>
                        <a:rPr lang="en-US" sz="1800" dirty="0">
                          <a:effectLst/>
                          <a:latin typeface="Arial" panose="020B0604020202020204" pitchFamily="34" charset="0"/>
                          <a:cs typeface="Arial" panose="020B0604020202020204" pitchFamily="34" charset="0"/>
                        </a:rPr>
                        <a:t>    Mean (SD)</a:t>
                      </a:r>
                    </a:p>
                  </a:txBody>
                  <a:tcPr marL="31040" marR="31040" marT="6208" marB="6208"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800">
                          <a:effectLst/>
                          <a:latin typeface="Arial" panose="020B0604020202020204" pitchFamily="34" charset="0"/>
                          <a:cs typeface="Arial" panose="020B0604020202020204" pitchFamily="34" charset="0"/>
                        </a:rPr>
                        <a:t>11.7 (2.1)</a:t>
                      </a:r>
                    </a:p>
                  </a:txBody>
                  <a:tcPr marL="31040" marR="31040" marT="6208" marB="6208"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800" dirty="0">
                          <a:effectLst/>
                          <a:latin typeface="Arial" panose="020B0604020202020204" pitchFamily="34" charset="0"/>
                          <a:cs typeface="Arial" panose="020B0604020202020204" pitchFamily="34" charset="0"/>
                        </a:rPr>
                        <a:t>11.8 (1.8)</a:t>
                      </a:r>
                    </a:p>
                  </a:txBody>
                  <a:tcPr marL="31040" marR="31040" marT="6208" marB="6208"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718015764"/>
                  </a:ext>
                </a:extLst>
              </a:tr>
              <a:tr h="561056">
                <a:tc>
                  <a:txBody>
                    <a:bodyPr/>
                    <a:lstStyle/>
                    <a:p>
                      <a:pPr algn="l" fontAlgn="ctr">
                        <a:spcBef>
                          <a:spcPts val="750"/>
                        </a:spcBef>
                        <a:spcAft>
                          <a:spcPts val="750"/>
                        </a:spcAft>
                        <a:buNone/>
                      </a:pPr>
                      <a:r>
                        <a:rPr lang="en-US" sz="1800" dirty="0">
                          <a:effectLst/>
                          <a:latin typeface="Arial" panose="020B0604020202020204" pitchFamily="34" charset="0"/>
                          <a:cs typeface="Arial" panose="020B0604020202020204" pitchFamily="34" charset="0"/>
                        </a:rPr>
                        <a:t>Last_A1c</a:t>
                      </a:r>
                    </a:p>
                  </a:txBody>
                  <a:tcPr marL="31040" marR="31040" marT="6208" marB="6208" anchor="ctr">
                    <a:lnL w="12700" cap="flat" cmpd="sng" algn="ctr">
                      <a:solidFill>
                        <a:schemeClr val="bg1">
                          <a:lumMod val="6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br>
                        <a:rPr lang="en-US" sz="1800" dirty="0">
                          <a:effectLst/>
                          <a:latin typeface="Arial" panose="020B0604020202020204" pitchFamily="34" charset="0"/>
                          <a:cs typeface="Arial" panose="020B0604020202020204" pitchFamily="34" charset="0"/>
                        </a:rPr>
                      </a:br>
                      <a:endParaRPr lang="en-US" sz="1800" dirty="0">
                        <a:effectLst/>
                        <a:latin typeface="Arial" panose="020B0604020202020204" pitchFamily="34" charset="0"/>
                        <a:cs typeface="Arial" panose="020B0604020202020204" pitchFamily="34" charset="0"/>
                      </a:endParaRPr>
                    </a:p>
                  </a:txBody>
                  <a:tcPr marL="31040" marR="31040" marT="6208" marB="62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br>
                        <a:rPr lang="en-US" sz="1800" dirty="0">
                          <a:effectLst/>
                          <a:latin typeface="Arial" panose="020B0604020202020204" pitchFamily="34" charset="0"/>
                          <a:cs typeface="Arial" panose="020B0604020202020204" pitchFamily="34" charset="0"/>
                        </a:rPr>
                      </a:br>
                      <a:endParaRPr lang="en-US" sz="1800" dirty="0">
                        <a:effectLst/>
                        <a:latin typeface="Arial" panose="020B0604020202020204" pitchFamily="34" charset="0"/>
                        <a:cs typeface="Arial" panose="020B0604020202020204" pitchFamily="34" charset="0"/>
                      </a:endParaRPr>
                    </a:p>
                  </a:txBody>
                  <a:tcPr marL="31040" marR="31040" marT="6208" marB="6208" anchor="ctr">
                    <a:lnL w="12700" cap="flat" cmpd="sng" algn="ctr">
                      <a:no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3384493248"/>
                  </a:ext>
                </a:extLst>
              </a:tr>
              <a:tr h="491537">
                <a:tc>
                  <a:txBody>
                    <a:bodyPr/>
                    <a:lstStyle/>
                    <a:p>
                      <a:pPr algn="l" fontAlgn="ctr">
                        <a:spcBef>
                          <a:spcPts val="750"/>
                        </a:spcBef>
                        <a:spcAft>
                          <a:spcPts val="750"/>
                        </a:spcAft>
                        <a:buNone/>
                      </a:pPr>
                      <a:r>
                        <a:rPr lang="en-US" sz="1800" dirty="0">
                          <a:effectLst/>
                          <a:latin typeface="Arial" panose="020B0604020202020204" pitchFamily="34" charset="0"/>
                          <a:cs typeface="Arial" panose="020B0604020202020204" pitchFamily="34" charset="0"/>
                        </a:rPr>
                        <a:t>    Mean (SD)</a:t>
                      </a:r>
                    </a:p>
                  </a:txBody>
                  <a:tcPr marL="31040" marR="31040" marT="6208" marB="6208"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800">
                          <a:effectLst/>
                          <a:latin typeface="Arial" panose="020B0604020202020204" pitchFamily="34" charset="0"/>
                          <a:cs typeface="Arial" panose="020B0604020202020204" pitchFamily="34" charset="0"/>
                        </a:rPr>
                        <a:t>7.8 (1.7)</a:t>
                      </a:r>
                    </a:p>
                  </a:txBody>
                  <a:tcPr marL="31040" marR="31040" marT="6208" marB="6208"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800" dirty="0">
                          <a:effectLst/>
                          <a:latin typeface="Arial" panose="020B0604020202020204" pitchFamily="34" charset="0"/>
                          <a:cs typeface="Arial" panose="020B0604020202020204" pitchFamily="34" charset="0"/>
                        </a:rPr>
                        <a:t>7.8 (1.3)</a:t>
                      </a:r>
                    </a:p>
                  </a:txBody>
                  <a:tcPr marL="31040" marR="31040" marT="6208" marB="6208"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143183044"/>
                  </a:ext>
                </a:extLst>
              </a:tr>
            </a:tbl>
          </a:graphicData>
        </a:graphic>
      </p:graphicFrame>
      <p:sp>
        <p:nvSpPr>
          <p:cNvPr id="2" name="TextBox 1">
            <a:extLst>
              <a:ext uri="{FF2B5EF4-FFF2-40B4-BE49-F238E27FC236}">
                <a16:creationId xmlns:a16="http://schemas.microsoft.com/office/drawing/2014/main" id="{18631591-C94E-2B72-5CDF-8770F4C87A24}"/>
              </a:ext>
            </a:extLst>
          </p:cNvPr>
          <p:cNvSpPr txBox="1"/>
          <p:nvPr/>
        </p:nvSpPr>
        <p:spPr>
          <a:xfrm>
            <a:off x="1147889" y="1925106"/>
            <a:ext cx="4255916" cy="420564"/>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2133" dirty="0">
                <a:solidFill>
                  <a:srgbClr val="ED7D31"/>
                </a:solidFill>
                <a:latin typeface="Arial" panose="020B0604020202020204" pitchFamily="34" charset="0"/>
                <a:cs typeface="Arial" panose="020B0604020202020204" pitchFamily="34" charset="0"/>
              </a:rPr>
              <a:t>Unadjusted A1c levels</a:t>
            </a:r>
          </a:p>
        </p:txBody>
      </p:sp>
      <p:sp>
        <p:nvSpPr>
          <p:cNvPr id="3" name="TextBox 2">
            <a:extLst>
              <a:ext uri="{FF2B5EF4-FFF2-40B4-BE49-F238E27FC236}">
                <a16:creationId xmlns:a16="http://schemas.microsoft.com/office/drawing/2014/main" id="{118548FA-ABF8-E2F1-5155-87024F8C3630}"/>
              </a:ext>
            </a:extLst>
          </p:cNvPr>
          <p:cNvSpPr txBox="1"/>
          <p:nvPr/>
        </p:nvSpPr>
        <p:spPr>
          <a:xfrm>
            <a:off x="6788197" y="1871026"/>
            <a:ext cx="4340440" cy="420564"/>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2133" dirty="0">
                <a:solidFill>
                  <a:srgbClr val="ED7D31"/>
                </a:solidFill>
                <a:latin typeface="Arial" panose="020B0604020202020204" pitchFamily="34" charset="0"/>
                <a:cs typeface="Arial" panose="020B0604020202020204" pitchFamily="34" charset="0"/>
              </a:rPr>
              <a:t>Distance-adjusted A1c levels</a:t>
            </a:r>
          </a:p>
        </p:txBody>
      </p:sp>
    </p:spTree>
    <p:extLst>
      <p:ext uri="{BB962C8B-B14F-4D97-AF65-F5344CB8AC3E}">
        <p14:creationId xmlns:p14="http://schemas.microsoft.com/office/powerpoint/2010/main" val="284737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CEC20A-DA35-BED9-083C-34BEF5D476AB}"/>
              </a:ext>
            </a:extLst>
          </p:cNvPr>
          <p:cNvSpPr>
            <a:spLocks noGrp="1"/>
          </p:cNvSpPr>
          <p:nvPr>
            <p:ph type="sldNum" sz="quarter" idx="4"/>
          </p:nvPr>
        </p:nvSpPr>
        <p:spPr>
          <a:xfrm>
            <a:off x="9448800" y="6383180"/>
            <a:ext cx="762000" cy="246221"/>
          </a:xfrm>
        </p:spPr>
        <p:txBody>
          <a:bodyPr>
            <a:normAutofit/>
          </a:bodyPr>
          <a:lstStyle/>
          <a:p>
            <a:pPr>
              <a:spcAft>
                <a:spcPts val="600"/>
              </a:spcAft>
            </a:pPr>
            <a:fld id="{B6761BED-127F-4714-AE70-548270172845}" type="slidenum">
              <a:rPr lang="en-US" smtClean="0">
                <a:solidFill>
                  <a:schemeClr val="bg1">
                    <a:lumMod val="65000"/>
                  </a:schemeClr>
                </a:solidFill>
              </a:rPr>
              <a:pPr>
                <a:spcAft>
                  <a:spcPts val="600"/>
                </a:spcAft>
              </a:pPr>
              <a:t>4</a:t>
            </a:fld>
            <a:endParaRPr lang="en-US">
              <a:solidFill>
                <a:schemeClr val="bg1">
                  <a:lumMod val="65000"/>
                </a:schemeClr>
              </a:solidFill>
            </a:endParaRPr>
          </a:p>
        </p:txBody>
      </p:sp>
      <p:sp>
        <p:nvSpPr>
          <p:cNvPr id="2" name="Title 1">
            <a:extLst>
              <a:ext uri="{FF2B5EF4-FFF2-40B4-BE49-F238E27FC236}">
                <a16:creationId xmlns:a16="http://schemas.microsoft.com/office/drawing/2014/main" id="{83450DA1-E163-4EB3-B929-134358067DDF}"/>
              </a:ext>
            </a:extLst>
          </p:cNvPr>
          <p:cNvSpPr>
            <a:spLocks noGrp="1"/>
          </p:cNvSpPr>
          <p:nvPr>
            <p:ph type="title"/>
          </p:nvPr>
        </p:nvSpPr>
        <p:spPr>
          <a:xfrm>
            <a:off x="1981200" y="152400"/>
            <a:ext cx="8229600" cy="792162"/>
          </a:xfrm>
        </p:spPr>
        <p:txBody>
          <a:bodyPr anchor="b">
            <a:normAutofit/>
          </a:bodyPr>
          <a:lstStyle/>
          <a:p>
            <a:r>
              <a:rPr lang="en-US" dirty="0"/>
              <a:t>New Onset Type 2 Path</a:t>
            </a:r>
          </a:p>
        </p:txBody>
      </p:sp>
      <p:pic>
        <p:nvPicPr>
          <p:cNvPr id="5" name="Picture 4">
            <a:extLst>
              <a:ext uri="{FF2B5EF4-FFF2-40B4-BE49-F238E27FC236}">
                <a16:creationId xmlns:a16="http://schemas.microsoft.com/office/drawing/2014/main" id="{3443CF1F-DD60-85E0-34BB-0433D36C4604}"/>
              </a:ext>
            </a:extLst>
          </p:cNvPr>
          <p:cNvPicPr>
            <a:picLocks noChangeAspect="1"/>
          </p:cNvPicPr>
          <p:nvPr/>
        </p:nvPicPr>
        <p:blipFill>
          <a:blip r:embed="rId3"/>
          <a:stretch>
            <a:fillRect/>
          </a:stretch>
        </p:blipFill>
        <p:spPr>
          <a:xfrm>
            <a:off x="3048001" y="3186683"/>
            <a:ext cx="5957911" cy="3095777"/>
          </a:xfrm>
          <a:prstGeom prst="rect">
            <a:avLst/>
          </a:prstGeom>
        </p:spPr>
      </p:pic>
      <p:cxnSp>
        <p:nvCxnSpPr>
          <p:cNvPr id="9" name="Straight Arrow Connector 8">
            <a:extLst>
              <a:ext uri="{FF2B5EF4-FFF2-40B4-BE49-F238E27FC236}">
                <a16:creationId xmlns:a16="http://schemas.microsoft.com/office/drawing/2014/main" id="{92B6EA0F-4859-3EDB-CD3A-3E8AA000548B}"/>
              </a:ext>
            </a:extLst>
          </p:cNvPr>
          <p:cNvCxnSpPr>
            <a:cxnSpLocks/>
            <a:stCxn id="56" idx="1"/>
            <a:endCxn id="12" idx="3"/>
          </p:cNvCxnSpPr>
          <p:nvPr/>
        </p:nvCxnSpPr>
        <p:spPr>
          <a:xfrm>
            <a:off x="3467099" y="1970953"/>
            <a:ext cx="582141" cy="126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1CD8F298-3F0E-D140-B0D3-4F49C3DAB5FA}"/>
              </a:ext>
            </a:extLst>
          </p:cNvPr>
          <p:cNvSpPr/>
          <p:nvPr/>
        </p:nvSpPr>
        <p:spPr>
          <a:xfrm rot="10800000" flipV="1">
            <a:off x="4049239" y="1488295"/>
            <a:ext cx="1371600" cy="990597"/>
          </a:xfrm>
          <a:prstGeom prst="rect">
            <a:avLst/>
          </a:prstGeom>
          <a:solidFill>
            <a:schemeClr val="accent3"/>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100" dirty="0"/>
              <a:t>New T2DM Clinic: Provider, Psychologist, CDCES, and SW</a:t>
            </a:r>
          </a:p>
        </p:txBody>
      </p:sp>
      <p:cxnSp>
        <p:nvCxnSpPr>
          <p:cNvPr id="13" name="Straight Arrow Connector 12">
            <a:extLst>
              <a:ext uri="{FF2B5EF4-FFF2-40B4-BE49-F238E27FC236}">
                <a16:creationId xmlns:a16="http://schemas.microsoft.com/office/drawing/2014/main" id="{50988216-700C-CEB3-2720-EEE89EECAA67}"/>
              </a:ext>
            </a:extLst>
          </p:cNvPr>
          <p:cNvCxnSpPr>
            <a:cxnSpLocks/>
            <a:stCxn id="12" idx="1"/>
            <a:endCxn id="15" idx="3"/>
          </p:cNvCxnSpPr>
          <p:nvPr/>
        </p:nvCxnSpPr>
        <p:spPr>
          <a:xfrm flipV="1">
            <a:off x="5420840" y="1504347"/>
            <a:ext cx="873271" cy="4792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9139864-6F4B-37DC-4138-2F20296DBA06}"/>
              </a:ext>
            </a:extLst>
          </p:cNvPr>
          <p:cNvSpPr/>
          <p:nvPr/>
        </p:nvSpPr>
        <p:spPr>
          <a:xfrm rot="10800000" flipV="1">
            <a:off x="6294111" y="1221593"/>
            <a:ext cx="1371601" cy="565506"/>
          </a:xfrm>
          <a:prstGeom prst="rect">
            <a:avLst/>
          </a:prstGeom>
          <a:solidFill>
            <a:schemeClr val="accent1"/>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100" dirty="0"/>
              <a:t>Teaching Kitchen with RD Chef</a:t>
            </a:r>
          </a:p>
        </p:txBody>
      </p:sp>
      <p:sp>
        <p:nvSpPr>
          <p:cNvPr id="16" name="Rectangle 15">
            <a:extLst>
              <a:ext uri="{FF2B5EF4-FFF2-40B4-BE49-F238E27FC236}">
                <a16:creationId xmlns:a16="http://schemas.microsoft.com/office/drawing/2014/main" id="{73C8A295-F235-1777-505E-DF08E22299D4}"/>
              </a:ext>
            </a:extLst>
          </p:cNvPr>
          <p:cNvSpPr/>
          <p:nvPr/>
        </p:nvSpPr>
        <p:spPr>
          <a:xfrm rot="10800000" flipV="1">
            <a:off x="6286501" y="1863286"/>
            <a:ext cx="1371600" cy="552830"/>
          </a:xfrm>
          <a:prstGeom prst="rect">
            <a:avLst/>
          </a:prstGeom>
          <a:solidFill>
            <a:schemeClr val="accent1"/>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100" dirty="0"/>
              <a:t>T2DM Class with CDCES</a:t>
            </a:r>
          </a:p>
        </p:txBody>
      </p:sp>
      <p:cxnSp>
        <p:nvCxnSpPr>
          <p:cNvPr id="17" name="Straight Arrow Connector 16">
            <a:extLst>
              <a:ext uri="{FF2B5EF4-FFF2-40B4-BE49-F238E27FC236}">
                <a16:creationId xmlns:a16="http://schemas.microsoft.com/office/drawing/2014/main" id="{844EBE5A-1B0D-E5C5-32A5-5A98121AC052}"/>
              </a:ext>
            </a:extLst>
          </p:cNvPr>
          <p:cNvCxnSpPr>
            <a:cxnSpLocks/>
            <a:stCxn id="12" idx="1"/>
            <a:endCxn id="16" idx="3"/>
          </p:cNvCxnSpPr>
          <p:nvPr/>
        </p:nvCxnSpPr>
        <p:spPr>
          <a:xfrm>
            <a:off x="5420839" y="1983593"/>
            <a:ext cx="865662" cy="1561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7767C13-BFBF-BFC3-A18C-E0AD53C4668E}"/>
              </a:ext>
            </a:extLst>
          </p:cNvPr>
          <p:cNvCxnSpPr>
            <a:cxnSpLocks/>
            <a:stCxn id="16" idx="1"/>
            <a:endCxn id="22" idx="3"/>
          </p:cNvCxnSpPr>
          <p:nvPr/>
        </p:nvCxnSpPr>
        <p:spPr>
          <a:xfrm flipV="1">
            <a:off x="7658102" y="1993963"/>
            <a:ext cx="859313" cy="1457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3CD7706-2B12-1AF8-E57A-D8283F2BF6E4}"/>
              </a:ext>
            </a:extLst>
          </p:cNvPr>
          <p:cNvCxnSpPr>
            <a:cxnSpLocks/>
            <a:stCxn id="15" idx="1"/>
            <a:endCxn id="22" idx="3"/>
          </p:cNvCxnSpPr>
          <p:nvPr/>
        </p:nvCxnSpPr>
        <p:spPr>
          <a:xfrm>
            <a:off x="7665712" y="1504346"/>
            <a:ext cx="851703" cy="4896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D09120B6-217D-8BBD-3AE9-C434C517B7C0}"/>
              </a:ext>
            </a:extLst>
          </p:cNvPr>
          <p:cNvSpPr/>
          <p:nvPr/>
        </p:nvSpPr>
        <p:spPr>
          <a:xfrm rot="10800000" flipV="1">
            <a:off x="8517415" y="1572004"/>
            <a:ext cx="1371601" cy="843916"/>
          </a:xfrm>
          <a:prstGeom prst="rect">
            <a:avLst/>
          </a:prstGeom>
          <a:solidFill>
            <a:schemeClr val="accent3"/>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100" dirty="0"/>
              <a:t>Established T2DM Visits: Provider, CDCES, Psych, Trainer, and SW</a:t>
            </a:r>
          </a:p>
        </p:txBody>
      </p:sp>
      <p:sp>
        <p:nvSpPr>
          <p:cNvPr id="56" name="Rectangle 55">
            <a:extLst>
              <a:ext uri="{FF2B5EF4-FFF2-40B4-BE49-F238E27FC236}">
                <a16:creationId xmlns:a16="http://schemas.microsoft.com/office/drawing/2014/main" id="{6E62CC6F-D75D-0027-8E73-03E1E494760E}"/>
              </a:ext>
            </a:extLst>
          </p:cNvPr>
          <p:cNvSpPr/>
          <p:nvPr/>
        </p:nvSpPr>
        <p:spPr>
          <a:xfrm rot="10800000" flipV="1">
            <a:off x="2171698" y="1586463"/>
            <a:ext cx="1295400" cy="768978"/>
          </a:xfrm>
          <a:prstGeom prst="rect">
            <a:avLst/>
          </a:prstGeom>
          <a:solidFill>
            <a:schemeClr val="accent2">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100" dirty="0"/>
              <a:t>PCP referral to Endocrinology</a:t>
            </a:r>
          </a:p>
        </p:txBody>
      </p:sp>
      <p:sp>
        <p:nvSpPr>
          <p:cNvPr id="67" name="Rectangle 66">
            <a:extLst>
              <a:ext uri="{FF2B5EF4-FFF2-40B4-BE49-F238E27FC236}">
                <a16:creationId xmlns:a16="http://schemas.microsoft.com/office/drawing/2014/main" id="{23CBB805-4409-EAE3-61A1-1851F4AAA34B}"/>
              </a:ext>
            </a:extLst>
          </p:cNvPr>
          <p:cNvSpPr/>
          <p:nvPr/>
        </p:nvSpPr>
        <p:spPr>
          <a:xfrm rot="10800000" flipV="1">
            <a:off x="6286502" y="2482190"/>
            <a:ext cx="1371601" cy="565506"/>
          </a:xfrm>
          <a:prstGeom prst="rect">
            <a:avLst/>
          </a:prstGeom>
          <a:solidFill>
            <a:schemeClr val="accent1"/>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100" dirty="0"/>
              <a:t>Introduction to Fitness with Trainer </a:t>
            </a:r>
          </a:p>
        </p:txBody>
      </p:sp>
      <p:cxnSp>
        <p:nvCxnSpPr>
          <p:cNvPr id="70" name="Straight Arrow Connector 69">
            <a:extLst>
              <a:ext uri="{FF2B5EF4-FFF2-40B4-BE49-F238E27FC236}">
                <a16:creationId xmlns:a16="http://schemas.microsoft.com/office/drawing/2014/main" id="{E0DD954F-C6E7-14E5-33A6-A2A10FEE92CB}"/>
              </a:ext>
            </a:extLst>
          </p:cNvPr>
          <p:cNvCxnSpPr>
            <a:cxnSpLocks/>
            <a:stCxn id="67" idx="1"/>
            <a:endCxn id="22" idx="3"/>
          </p:cNvCxnSpPr>
          <p:nvPr/>
        </p:nvCxnSpPr>
        <p:spPr>
          <a:xfrm flipV="1">
            <a:off x="7658102" y="1993963"/>
            <a:ext cx="859312" cy="7709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E81927B9-99BE-C219-A73D-0A18CA609D3F}"/>
              </a:ext>
            </a:extLst>
          </p:cNvPr>
          <p:cNvCxnSpPr>
            <a:cxnSpLocks/>
            <a:stCxn id="12" idx="1"/>
            <a:endCxn id="67" idx="3"/>
          </p:cNvCxnSpPr>
          <p:nvPr/>
        </p:nvCxnSpPr>
        <p:spPr>
          <a:xfrm>
            <a:off x="5420839" y="1983593"/>
            <a:ext cx="865662" cy="781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33958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5655C-BA5D-C19B-BDF6-AFFEFBECC92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AADC4C3-A0CA-2E85-7644-5982C05020FD}"/>
              </a:ext>
            </a:extLst>
          </p:cNvPr>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t>Results: Admissions and ED visits</a:t>
            </a:r>
          </a:p>
        </p:txBody>
      </p:sp>
      <p:graphicFrame>
        <p:nvGraphicFramePr>
          <p:cNvPr id="7" name="Content Placeholder 6">
            <a:extLst>
              <a:ext uri="{FF2B5EF4-FFF2-40B4-BE49-F238E27FC236}">
                <a16:creationId xmlns:a16="http://schemas.microsoft.com/office/drawing/2014/main" id="{7F5EE4DF-002B-E169-3FA5-89D50AAA1FFE}"/>
              </a:ext>
            </a:extLst>
          </p:cNvPr>
          <p:cNvGraphicFramePr>
            <a:graphicFrameLocks noGrp="1"/>
          </p:cNvGraphicFramePr>
          <p:nvPr>
            <p:ph idx="1"/>
          </p:nvPr>
        </p:nvGraphicFramePr>
        <p:xfrm>
          <a:off x="609601" y="2889541"/>
          <a:ext cx="5212801" cy="2110204"/>
        </p:xfrm>
        <a:graphic>
          <a:graphicData uri="http://schemas.openxmlformats.org/drawingml/2006/table">
            <a:tbl>
              <a:tblPr/>
              <a:tblGrid>
                <a:gridCol w="2236801">
                  <a:extLst>
                    <a:ext uri="{9D8B030D-6E8A-4147-A177-3AD203B41FA5}">
                      <a16:colId xmlns:a16="http://schemas.microsoft.com/office/drawing/2014/main" val="352439330"/>
                    </a:ext>
                  </a:extLst>
                </a:gridCol>
                <a:gridCol w="873600">
                  <a:extLst>
                    <a:ext uri="{9D8B030D-6E8A-4147-A177-3AD203B41FA5}">
                      <a16:colId xmlns:a16="http://schemas.microsoft.com/office/drawing/2014/main" val="3791196140"/>
                    </a:ext>
                  </a:extLst>
                </a:gridCol>
                <a:gridCol w="1152000">
                  <a:extLst>
                    <a:ext uri="{9D8B030D-6E8A-4147-A177-3AD203B41FA5}">
                      <a16:colId xmlns:a16="http://schemas.microsoft.com/office/drawing/2014/main" val="1225559651"/>
                    </a:ext>
                  </a:extLst>
                </a:gridCol>
                <a:gridCol w="950400">
                  <a:extLst>
                    <a:ext uri="{9D8B030D-6E8A-4147-A177-3AD203B41FA5}">
                      <a16:colId xmlns:a16="http://schemas.microsoft.com/office/drawing/2014/main" val="826324647"/>
                    </a:ext>
                  </a:extLst>
                </a:gridCol>
              </a:tblGrid>
              <a:tr h="418337">
                <a:tc>
                  <a:txBody>
                    <a:bodyPr/>
                    <a:lstStyle/>
                    <a:p>
                      <a:pPr algn="l" fontAlgn="b">
                        <a:buNone/>
                      </a:pPr>
                      <a:r>
                        <a:rPr lang="en-US" sz="1800" b="1" dirty="0">
                          <a:solidFill>
                            <a:srgbClr val="333333"/>
                          </a:solidFill>
                          <a:effectLst/>
                          <a:latin typeface="Arial" panose="020B0604020202020204" pitchFamily="34" charset="0"/>
                          <a:cs typeface="Arial" panose="020B0604020202020204" pitchFamily="34" charset="0"/>
                        </a:rPr>
                        <a:t>Characteristic</a:t>
                      </a:r>
                      <a:endParaRPr lang="en-US" sz="1800" b="0" dirty="0">
                        <a:solidFill>
                          <a:srgbClr val="333333"/>
                        </a:solidFill>
                        <a:effectLst/>
                        <a:latin typeface="Arial" panose="020B0604020202020204" pitchFamily="34" charset="0"/>
                        <a:cs typeface="Arial" panose="020B0604020202020204" pitchFamily="34" charset="0"/>
                      </a:endParaRPr>
                    </a:p>
                  </a:txBody>
                  <a:tcPr marL="63500" marR="63500" marT="63500" marB="7620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B1DFE5"/>
                    </a:solidFill>
                  </a:tcPr>
                </a:tc>
                <a:tc>
                  <a:txBody>
                    <a:bodyPr/>
                    <a:lstStyle/>
                    <a:p>
                      <a:pPr algn="ctr" fontAlgn="b">
                        <a:buNone/>
                      </a:pPr>
                      <a:r>
                        <a:rPr lang="en-US" sz="1800" b="1">
                          <a:solidFill>
                            <a:srgbClr val="333333"/>
                          </a:solidFill>
                          <a:effectLst/>
                          <a:latin typeface="Arial" panose="020B0604020202020204" pitchFamily="34" charset="0"/>
                          <a:cs typeface="Arial" panose="020B0604020202020204" pitchFamily="34" charset="0"/>
                        </a:rPr>
                        <a:t>OR</a:t>
                      </a:r>
                      <a:endParaRPr lang="en-US" sz="1800" b="0">
                        <a:solidFill>
                          <a:srgbClr val="333333"/>
                        </a:solidFill>
                        <a:effectLst/>
                        <a:latin typeface="Arial" panose="020B0604020202020204" pitchFamily="34" charset="0"/>
                        <a:cs typeface="Arial" panose="020B0604020202020204" pitchFamily="34" charset="0"/>
                      </a:endParaRPr>
                    </a:p>
                  </a:txBody>
                  <a:tcPr marL="63500" marR="63500" marT="63500" marB="7620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B1DFE5"/>
                    </a:solidFill>
                  </a:tcPr>
                </a:tc>
                <a:tc>
                  <a:txBody>
                    <a:bodyPr/>
                    <a:lstStyle/>
                    <a:p>
                      <a:pPr algn="ctr" fontAlgn="b">
                        <a:buNone/>
                      </a:pPr>
                      <a:r>
                        <a:rPr lang="en-US" sz="1800" b="1">
                          <a:solidFill>
                            <a:srgbClr val="333333"/>
                          </a:solidFill>
                          <a:effectLst/>
                          <a:latin typeface="Arial" panose="020B0604020202020204" pitchFamily="34" charset="0"/>
                          <a:cs typeface="Arial" panose="020B0604020202020204" pitchFamily="34" charset="0"/>
                        </a:rPr>
                        <a:t>95% CI</a:t>
                      </a:r>
                      <a:endParaRPr lang="en-US" sz="1800" b="0">
                        <a:solidFill>
                          <a:srgbClr val="333333"/>
                        </a:solidFill>
                        <a:effectLst/>
                        <a:latin typeface="Arial" panose="020B0604020202020204" pitchFamily="34" charset="0"/>
                        <a:cs typeface="Arial" panose="020B0604020202020204" pitchFamily="34" charset="0"/>
                      </a:endParaRPr>
                    </a:p>
                  </a:txBody>
                  <a:tcPr marL="63500" marR="63500" marT="63500" marB="7620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B1DFE5"/>
                    </a:solidFill>
                  </a:tcPr>
                </a:tc>
                <a:tc>
                  <a:txBody>
                    <a:bodyPr/>
                    <a:lstStyle/>
                    <a:p>
                      <a:pPr algn="ctr" fontAlgn="b">
                        <a:buNone/>
                      </a:pPr>
                      <a:r>
                        <a:rPr lang="en-US" sz="1800" b="1" dirty="0">
                          <a:solidFill>
                            <a:srgbClr val="333333"/>
                          </a:solidFill>
                          <a:effectLst/>
                          <a:latin typeface="Arial" panose="020B0604020202020204" pitchFamily="34" charset="0"/>
                          <a:cs typeface="Arial" panose="020B0604020202020204" pitchFamily="34" charset="0"/>
                        </a:rPr>
                        <a:t>p-value</a:t>
                      </a:r>
                      <a:endParaRPr lang="en-US" sz="1800" b="0" dirty="0">
                        <a:solidFill>
                          <a:srgbClr val="333333"/>
                        </a:solidFill>
                        <a:effectLst/>
                        <a:latin typeface="Arial" panose="020B0604020202020204" pitchFamily="34" charset="0"/>
                        <a:cs typeface="Arial" panose="020B0604020202020204" pitchFamily="34" charset="0"/>
                      </a:endParaRPr>
                    </a:p>
                  </a:txBody>
                  <a:tcPr marL="63500" marR="63500" marT="63500" marB="7620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B1DFE5"/>
                    </a:solidFill>
                  </a:tcPr>
                </a:tc>
                <a:extLst>
                  <a:ext uri="{0D108BD9-81ED-4DB2-BD59-A6C34878D82A}">
                    <a16:rowId xmlns:a16="http://schemas.microsoft.com/office/drawing/2014/main" val="2521910992"/>
                  </a:ext>
                </a:extLst>
              </a:tr>
              <a:tr h="580027">
                <a:tc>
                  <a:txBody>
                    <a:bodyPr/>
                    <a:lstStyle/>
                    <a:p>
                      <a:pPr algn="l" fontAlgn="ctr">
                        <a:spcBef>
                          <a:spcPts val="750"/>
                        </a:spcBef>
                        <a:spcAft>
                          <a:spcPts val="750"/>
                        </a:spcAft>
                        <a:buNone/>
                      </a:pPr>
                      <a:r>
                        <a:rPr lang="en-US" sz="1800" dirty="0">
                          <a:effectLst/>
                          <a:latin typeface="Arial" panose="020B0604020202020204" pitchFamily="34" charset="0"/>
                          <a:cs typeface="Arial" panose="020B0604020202020204" pitchFamily="34" charset="0"/>
                        </a:rPr>
                        <a:t>grouping</a:t>
                      </a:r>
                    </a:p>
                  </a:txBody>
                  <a:tcPr marL="63500" marR="63500" marT="12700" marB="12700" anchor="ctr">
                    <a:lnL w="12700" cap="flat" cmpd="sng" algn="ctr">
                      <a:solidFill>
                        <a:schemeClr val="bg1">
                          <a:lumMod val="65000"/>
                        </a:schemeClr>
                      </a:solidFill>
                      <a:prstDash val="solid"/>
                      <a:round/>
                      <a:headEnd type="none" w="med" len="med"/>
                      <a:tailEnd type="none" w="med" len="med"/>
                    </a:lnL>
                    <a:lnR>
                      <a:noFill/>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br>
                        <a:rPr lang="en-US" sz="1800" dirty="0">
                          <a:effectLst/>
                          <a:latin typeface="Arial" panose="020B0604020202020204" pitchFamily="34" charset="0"/>
                          <a:cs typeface="Arial" panose="020B0604020202020204" pitchFamily="34" charset="0"/>
                        </a:rPr>
                      </a:br>
                      <a:endParaRPr lang="en-US" sz="1800" dirty="0">
                        <a:effectLst/>
                        <a:latin typeface="Arial" panose="020B0604020202020204" pitchFamily="34" charset="0"/>
                        <a:cs typeface="Arial" panose="020B0604020202020204" pitchFamily="34" charset="0"/>
                      </a:endParaRPr>
                    </a:p>
                  </a:txBody>
                  <a:tcPr marL="63500" marR="63500" marT="12700" marB="12700" anchor="ctr">
                    <a:lnL>
                      <a:noFill/>
                    </a:lnL>
                    <a:lnR>
                      <a:noFill/>
                    </a:lnR>
                    <a:lnT w="9525" cap="flat" cmpd="sng" algn="ctr">
                      <a:solidFill>
                        <a:srgbClr val="D3D3D3"/>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br>
                        <a:rPr lang="en-US" sz="1800" dirty="0">
                          <a:effectLst/>
                          <a:latin typeface="Arial" panose="020B0604020202020204" pitchFamily="34" charset="0"/>
                          <a:cs typeface="Arial" panose="020B0604020202020204" pitchFamily="34" charset="0"/>
                        </a:rPr>
                      </a:br>
                      <a:endParaRPr lang="en-US" sz="1800" dirty="0">
                        <a:effectLst/>
                        <a:latin typeface="Arial" panose="020B0604020202020204" pitchFamily="34" charset="0"/>
                        <a:cs typeface="Arial" panose="020B0604020202020204" pitchFamily="34" charset="0"/>
                      </a:endParaRPr>
                    </a:p>
                  </a:txBody>
                  <a:tcPr marL="63500" marR="63500" marT="12700" marB="12700" anchor="ctr">
                    <a:lnL>
                      <a:noFill/>
                    </a:lnL>
                    <a:lnR>
                      <a:noFill/>
                    </a:lnR>
                    <a:lnT w="9525" cap="flat" cmpd="sng" algn="ctr">
                      <a:solidFill>
                        <a:srgbClr val="D3D3D3"/>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br>
                        <a:rPr lang="en-US" sz="1800">
                          <a:effectLst/>
                          <a:latin typeface="Arial" panose="020B0604020202020204" pitchFamily="34" charset="0"/>
                          <a:cs typeface="Arial" panose="020B0604020202020204" pitchFamily="34" charset="0"/>
                        </a:rPr>
                      </a:br>
                      <a:endParaRPr lang="en-US" sz="1800">
                        <a:effectLst/>
                        <a:latin typeface="Arial" panose="020B0604020202020204" pitchFamily="34" charset="0"/>
                        <a:cs typeface="Arial" panose="020B0604020202020204" pitchFamily="34" charset="0"/>
                      </a:endParaRPr>
                    </a:p>
                  </a:txBody>
                  <a:tcPr marL="63500" marR="63500" marT="12700" marB="12700" anchor="ctr">
                    <a:lnL>
                      <a:noFill/>
                    </a:lnL>
                    <a:lnR w="12700" cap="flat" cmpd="sng" algn="ctr">
                      <a:solidFill>
                        <a:schemeClr val="bg1">
                          <a:lumMod val="65000"/>
                        </a:schemeClr>
                      </a:solidFill>
                      <a:prstDash val="solid"/>
                      <a:round/>
                      <a:headEnd type="none" w="med" len="med"/>
                      <a:tailEnd type="none" w="med" len="med"/>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extLst>
                  <a:ext uri="{0D108BD9-81ED-4DB2-BD59-A6C34878D82A}">
                    <a16:rowId xmlns:a16="http://schemas.microsoft.com/office/drawing/2014/main" val="2138027546"/>
                  </a:ext>
                </a:extLst>
              </a:tr>
              <a:tr h="574040">
                <a:tc>
                  <a:txBody>
                    <a:bodyPr/>
                    <a:lstStyle/>
                    <a:p>
                      <a:pPr algn="l" fontAlgn="ctr">
                        <a:spcBef>
                          <a:spcPts val="750"/>
                        </a:spcBef>
                        <a:spcAft>
                          <a:spcPts val="750"/>
                        </a:spcAft>
                        <a:buNone/>
                      </a:pPr>
                      <a:r>
                        <a:rPr lang="en-US" sz="1800" dirty="0">
                          <a:effectLst/>
                          <a:latin typeface="Arial" panose="020B0604020202020204" pitchFamily="34" charset="0"/>
                          <a:cs typeface="Arial" panose="020B0604020202020204" pitchFamily="34" charset="0"/>
                        </a:rPr>
                        <a:t>    In Person (n=11)</a:t>
                      </a:r>
                    </a:p>
                  </a:txBody>
                  <a:tcPr marL="63500" marR="63500" marT="12700" marB="127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800" dirty="0">
                          <a:effectLst/>
                          <a:latin typeface="Arial" panose="020B0604020202020204" pitchFamily="34" charset="0"/>
                          <a:cs typeface="Arial" panose="020B0604020202020204" pitchFamily="34" charset="0"/>
                        </a:rPr>
                        <a:t>—</a:t>
                      </a:r>
                    </a:p>
                  </a:txBody>
                  <a:tcPr marL="63500" marR="63500" marT="12700" marB="127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800" dirty="0">
                          <a:effectLst/>
                          <a:latin typeface="Arial" panose="020B0604020202020204" pitchFamily="34" charset="0"/>
                          <a:cs typeface="Arial" panose="020B0604020202020204" pitchFamily="34" charset="0"/>
                        </a:rPr>
                        <a:t>—</a:t>
                      </a:r>
                    </a:p>
                  </a:txBody>
                  <a:tcPr marL="63500" marR="63500" marT="12700" marB="127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br>
                        <a:rPr lang="en-US" sz="1800" dirty="0">
                          <a:effectLst/>
                          <a:latin typeface="Arial" panose="020B0604020202020204" pitchFamily="34" charset="0"/>
                          <a:cs typeface="Arial" panose="020B0604020202020204" pitchFamily="34" charset="0"/>
                        </a:rPr>
                      </a:br>
                      <a:endParaRPr lang="en-US" sz="1800" dirty="0">
                        <a:effectLst/>
                        <a:latin typeface="Arial" panose="020B0604020202020204" pitchFamily="34" charset="0"/>
                        <a:cs typeface="Arial" panose="020B0604020202020204" pitchFamily="34" charset="0"/>
                      </a:endParaRPr>
                    </a:p>
                  </a:txBody>
                  <a:tcPr marL="63500" marR="63500" marT="12700" marB="127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extLst>
                  <a:ext uri="{0D108BD9-81ED-4DB2-BD59-A6C34878D82A}">
                    <a16:rowId xmlns:a16="http://schemas.microsoft.com/office/drawing/2014/main" val="4053242097"/>
                  </a:ext>
                </a:extLst>
              </a:tr>
              <a:tr h="537800">
                <a:tc>
                  <a:txBody>
                    <a:bodyPr/>
                    <a:lstStyle/>
                    <a:p>
                      <a:pPr algn="l" fontAlgn="ctr">
                        <a:spcBef>
                          <a:spcPts val="750"/>
                        </a:spcBef>
                        <a:spcAft>
                          <a:spcPts val="750"/>
                        </a:spcAft>
                        <a:buNone/>
                      </a:pPr>
                      <a:r>
                        <a:rPr lang="en-US" sz="1800" dirty="0">
                          <a:effectLst/>
                          <a:latin typeface="Arial" panose="020B0604020202020204" pitchFamily="34" charset="0"/>
                          <a:cs typeface="Arial" panose="020B0604020202020204" pitchFamily="34" charset="0"/>
                        </a:rPr>
                        <a:t>    Hybrid (n=4)</a:t>
                      </a:r>
                    </a:p>
                  </a:txBody>
                  <a:tcPr marL="63500" marR="63500" marT="12700" marB="127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9525" cap="flat" cmpd="sng" algn="ctr">
                      <a:solidFill>
                        <a:srgbClr val="D3D3D3"/>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spcBef>
                          <a:spcPts val="750"/>
                        </a:spcBef>
                        <a:spcAft>
                          <a:spcPts val="750"/>
                        </a:spcAft>
                        <a:buNone/>
                      </a:pPr>
                      <a:r>
                        <a:rPr lang="en-US" sz="1800" dirty="0">
                          <a:effectLst/>
                          <a:latin typeface="Arial" panose="020B0604020202020204" pitchFamily="34" charset="0"/>
                          <a:cs typeface="Arial" panose="020B0604020202020204" pitchFamily="34" charset="0"/>
                        </a:rPr>
                        <a:t>0.58</a:t>
                      </a:r>
                    </a:p>
                  </a:txBody>
                  <a:tcPr marL="63500" marR="63500" marT="12700" marB="127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spcBef>
                          <a:spcPts val="750"/>
                        </a:spcBef>
                        <a:spcAft>
                          <a:spcPts val="750"/>
                        </a:spcAft>
                        <a:buNone/>
                      </a:pPr>
                      <a:r>
                        <a:rPr lang="en-US" sz="1800" dirty="0">
                          <a:effectLst/>
                          <a:latin typeface="Arial" panose="020B0604020202020204" pitchFamily="34" charset="0"/>
                          <a:cs typeface="Arial" panose="020B0604020202020204" pitchFamily="34" charset="0"/>
                        </a:rPr>
                        <a:t>0.19, 1.8</a:t>
                      </a:r>
                    </a:p>
                  </a:txBody>
                  <a:tcPr marL="63500" marR="63500" marT="12700" marB="127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spcBef>
                          <a:spcPts val="750"/>
                        </a:spcBef>
                        <a:spcAft>
                          <a:spcPts val="750"/>
                        </a:spcAft>
                        <a:buNone/>
                      </a:pPr>
                      <a:r>
                        <a:rPr lang="en-US" sz="1800" dirty="0">
                          <a:effectLst/>
                          <a:latin typeface="Arial" panose="020B0604020202020204" pitchFamily="34" charset="0"/>
                          <a:cs typeface="Arial" panose="020B0604020202020204" pitchFamily="34" charset="0"/>
                        </a:rPr>
                        <a:t>0.35</a:t>
                      </a:r>
                    </a:p>
                  </a:txBody>
                  <a:tcPr marL="63500" marR="63500" marT="12700" marB="127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9525" cap="flat" cmpd="sng" algn="ctr">
                      <a:solidFill>
                        <a:srgbClr val="D3D3D3"/>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4087145700"/>
                  </a:ext>
                </a:extLst>
              </a:tr>
            </a:tbl>
          </a:graphicData>
        </a:graphic>
      </p:graphicFrame>
      <p:sp>
        <p:nvSpPr>
          <p:cNvPr id="8" name="TextBox 7">
            <a:extLst>
              <a:ext uri="{FF2B5EF4-FFF2-40B4-BE49-F238E27FC236}">
                <a16:creationId xmlns:a16="http://schemas.microsoft.com/office/drawing/2014/main" id="{976C1A5C-8639-86E7-012A-62D15342CF76}"/>
              </a:ext>
            </a:extLst>
          </p:cNvPr>
          <p:cNvSpPr txBox="1"/>
          <p:nvPr/>
        </p:nvSpPr>
        <p:spPr>
          <a:xfrm>
            <a:off x="609600" y="2332948"/>
            <a:ext cx="5320040" cy="420564"/>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2133" dirty="0">
                <a:solidFill>
                  <a:srgbClr val="ED7D31"/>
                </a:solidFill>
                <a:latin typeface="Arial" panose="020B0604020202020204" pitchFamily="34" charset="0"/>
                <a:cs typeface="Arial" panose="020B0604020202020204" pitchFamily="34" charset="0"/>
              </a:rPr>
              <a:t>Admissions in the first year</a:t>
            </a:r>
          </a:p>
        </p:txBody>
      </p:sp>
      <p:sp>
        <p:nvSpPr>
          <p:cNvPr id="9" name="TextBox 8">
            <a:extLst>
              <a:ext uri="{FF2B5EF4-FFF2-40B4-BE49-F238E27FC236}">
                <a16:creationId xmlns:a16="http://schemas.microsoft.com/office/drawing/2014/main" id="{7A59020F-03D4-C0AA-0C99-1AB29F39CDF7}"/>
              </a:ext>
            </a:extLst>
          </p:cNvPr>
          <p:cNvSpPr txBox="1"/>
          <p:nvPr/>
        </p:nvSpPr>
        <p:spPr>
          <a:xfrm>
            <a:off x="6262361" y="2332948"/>
            <a:ext cx="5320039" cy="420564"/>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2133" dirty="0">
                <a:solidFill>
                  <a:srgbClr val="ED7D31"/>
                </a:solidFill>
                <a:latin typeface="Arial" panose="020B0604020202020204" pitchFamily="34" charset="0"/>
                <a:cs typeface="Arial" panose="020B0604020202020204" pitchFamily="34" charset="0"/>
              </a:rPr>
              <a:t>ED visits in the first year</a:t>
            </a:r>
          </a:p>
        </p:txBody>
      </p:sp>
      <p:graphicFrame>
        <p:nvGraphicFramePr>
          <p:cNvPr id="10" name="Table 9">
            <a:extLst>
              <a:ext uri="{FF2B5EF4-FFF2-40B4-BE49-F238E27FC236}">
                <a16:creationId xmlns:a16="http://schemas.microsoft.com/office/drawing/2014/main" id="{5659CB87-1E9B-C9EE-B90B-9BDA1FCD7D13}"/>
              </a:ext>
            </a:extLst>
          </p:cNvPr>
          <p:cNvGraphicFramePr>
            <a:graphicFrameLocks noGrp="1"/>
          </p:cNvGraphicFramePr>
          <p:nvPr/>
        </p:nvGraphicFramePr>
        <p:xfrm>
          <a:off x="6262357" y="2889541"/>
          <a:ext cx="5320040" cy="2110205"/>
        </p:xfrm>
        <a:graphic>
          <a:graphicData uri="http://schemas.openxmlformats.org/drawingml/2006/table">
            <a:tbl>
              <a:tblPr/>
              <a:tblGrid>
                <a:gridCol w="2325859">
                  <a:extLst>
                    <a:ext uri="{9D8B030D-6E8A-4147-A177-3AD203B41FA5}">
                      <a16:colId xmlns:a16="http://schemas.microsoft.com/office/drawing/2014/main" val="3072944187"/>
                    </a:ext>
                  </a:extLst>
                </a:gridCol>
                <a:gridCol w="799445">
                  <a:extLst>
                    <a:ext uri="{9D8B030D-6E8A-4147-A177-3AD203B41FA5}">
                      <a16:colId xmlns:a16="http://schemas.microsoft.com/office/drawing/2014/main" val="1548216450"/>
                    </a:ext>
                  </a:extLst>
                </a:gridCol>
                <a:gridCol w="1158821">
                  <a:extLst>
                    <a:ext uri="{9D8B030D-6E8A-4147-A177-3AD203B41FA5}">
                      <a16:colId xmlns:a16="http://schemas.microsoft.com/office/drawing/2014/main" val="2519039814"/>
                    </a:ext>
                  </a:extLst>
                </a:gridCol>
                <a:gridCol w="1035915">
                  <a:extLst>
                    <a:ext uri="{9D8B030D-6E8A-4147-A177-3AD203B41FA5}">
                      <a16:colId xmlns:a16="http://schemas.microsoft.com/office/drawing/2014/main" val="1069603663"/>
                    </a:ext>
                  </a:extLst>
                </a:gridCol>
              </a:tblGrid>
              <a:tr h="417523">
                <a:tc>
                  <a:txBody>
                    <a:bodyPr/>
                    <a:lstStyle/>
                    <a:p>
                      <a:pPr algn="l" fontAlgn="b">
                        <a:buNone/>
                      </a:pPr>
                      <a:r>
                        <a:rPr lang="en-US" sz="1800" b="1" kern="1200" dirty="0">
                          <a:solidFill>
                            <a:srgbClr val="333333"/>
                          </a:solidFill>
                          <a:effectLst/>
                          <a:latin typeface="Arial" panose="020B0604020202020204" pitchFamily="34" charset="0"/>
                          <a:ea typeface="+mn-ea"/>
                          <a:cs typeface="Arial" panose="020B0604020202020204" pitchFamily="34" charset="0"/>
                        </a:rPr>
                        <a:t>Characteristic</a:t>
                      </a:r>
                    </a:p>
                  </a:txBody>
                  <a:tcPr marL="63500" marR="63500" marT="63500" marB="7620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B1DFE5"/>
                    </a:solidFill>
                  </a:tcPr>
                </a:tc>
                <a:tc>
                  <a:txBody>
                    <a:bodyPr/>
                    <a:lstStyle/>
                    <a:p>
                      <a:pPr algn="ctr" fontAlgn="b">
                        <a:buNone/>
                      </a:pPr>
                      <a:r>
                        <a:rPr lang="en-US" sz="1800" b="1" dirty="0">
                          <a:solidFill>
                            <a:srgbClr val="333333"/>
                          </a:solidFill>
                          <a:effectLst/>
                          <a:latin typeface="Arial" panose="020B0604020202020204" pitchFamily="34" charset="0"/>
                          <a:cs typeface="Arial" panose="020B0604020202020204" pitchFamily="34" charset="0"/>
                        </a:rPr>
                        <a:t>OR</a:t>
                      </a:r>
                      <a:endParaRPr lang="en-US" sz="1800" b="0" dirty="0">
                        <a:solidFill>
                          <a:srgbClr val="333333"/>
                        </a:solidFill>
                        <a:effectLst/>
                        <a:latin typeface="Arial" panose="020B0604020202020204" pitchFamily="34" charset="0"/>
                        <a:cs typeface="Arial" panose="020B0604020202020204" pitchFamily="34" charset="0"/>
                      </a:endParaRPr>
                    </a:p>
                  </a:txBody>
                  <a:tcPr marL="63500" marR="63500" marT="63500" marB="7620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B1DFE5"/>
                    </a:solidFill>
                  </a:tcPr>
                </a:tc>
                <a:tc>
                  <a:txBody>
                    <a:bodyPr/>
                    <a:lstStyle/>
                    <a:p>
                      <a:pPr algn="ctr" fontAlgn="b">
                        <a:buNone/>
                      </a:pPr>
                      <a:r>
                        <a:rPr lang="en-US" sz="1800" b="1">
                          <a:solidFill>
                            <a:srgbClr val="333333"/>
                          </a:solidFill>
                          <a:effectLst/>
                          <a:latin typeface="Arial" panose="020B0604020202020204" pitchFamily="34" charset="0"/>
                          <a:cs typeface="Arial" panose="020B0604020202020204" pitchFamily="34" charset="0"/>
                        </a:rPr>
                        <a:t>95% CI</a:t>
                      </a:r>
                      <a:endParaRPr lang="en-US" sz="1800" b="0">
                        <a:solidFill>
                          <a:srgbClr val="333333"/>
                        </a:solidFill>
                        <a:effectLst/>
                        <a:latin typeface="Arial" panose="020B0604020202020204" pitchFamily="34" charset="0"/>
                        <a:cs typeface="Arial" panose="020B0604020202020204" pitchFamily="34" charset="0"/>
                      </a:endParaRPr>
                    </a:p>
                  </a:txBody>
                  <a:tcPr marL="63500" marR="63500" marT="63500" marB="7620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B1DFE5"/>
                    </a:solidFill>
                  </a:tcPr>
                </a:tc>
                <a:tc>
                  <a:txBody>
                    <a:bodyPr/>
                    <a:lstStyle/>
                    <a:p>
                      <a:pPr algn="ctr" fontAlgn="b">
                        <a:buNone/>
                      </a:pPr>
                      <a:r>
                        <a:rPr lang="en-US" sz="1800" b="1" dirty="0">
                          <a:solidFill>
                            <a:srgbClr val="333333"/>
                          </a:solidFill>
                          <a:effectLst/>
                          <a:latin typeface="Arial" panose="020B0604020202020204" pitchFamily="34" charset="0"/>
                          <a:cs typeface="Arial" panose="020B0604020202020204" pitchFamily="34" charset="0"/>
                        </a:rPr>
                        <a:t>p-value</a:t>
                      </a:r>
                      <a:endParaRPr lang="en-US" sz="1800" b="0" dirty="0">
                        <a:solidFill>
                          <a:srgbClr val="333333"/>
                        </a:solidFill>
                        <a:effectLst/>
                        <a:latin typeface="Arial" panose="020B0604020202020204" pitchFamily="34" charset="0"/>
                        <a:cs typeface="Arial" panose="020B0604020202020204" pitchFamily="34" charset="0"/>
                      </a:endParaRPr>
                    </a:p>
                  </a:txBody>
                  <a:tcPr marL="63500" marR="63500" marT="63500" marB="7620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B1DFE5"/>
                    </a:solidFill>
                  </a:tcPr>
                </a:tc>
                <a:extLst>
                  <a:ext uri="{0D108BD9-81ED-4DB2-BD59-A6C34878D82A}">
                    <a16:rowId xmlns:a16="http://schemas.microsoft.com/office/drawing/2014/main" val="2461511892"/>
                  </a:ext>
                </a:extLst>
              </a:tr>
              <a:tr h="578895">
                <a:tc>
                  <a:txBody>
                    <a:bodyPr/>
                    <a:lstStyle/>
                    <a:p>
                      <a:pPr algn="l" fontAlgn="ctr">
                        <a:spcBef>
                          <a:spcPts val="750"/>
                        </a:spcBef>
                        <a:spcAft>
                          <a:spcPts val="750"/>
                        </a:spcAft>
                        <a:buNone/>
                      </a:pPr>
                      <a:r>
                        <a:rPr lang="en-US" sz="1800" dirty="0">
                          <a:effectLst/>
                          <a:latin typeface="Arial" panose="020B0604020202020204" pitchFamily="34" charset="0"/>
                          <a:cs typeface="Arial" panose="020B0604020202020204" pitchFamily="34" charset="0"/>
                        </a:rPr>
                        <a:t>grouping</a:t>
                      </a:r>
                    </a:p>
                  </a:txBody>
                  <a:tcPr marL="63500" marR="63500" marT="12700" marB="12700" anchor="ctr">
                    <a:lnL w="12700" cap="flat" cmpd="sng" algn="ctr">
                      <a:solidFill>
                        <a:schemeClr val="bg1">
                          <a:lumMod val="65000"/>
                        </a:schemeClr>
                      </a:solidFill>
                      <a:prstDash val="solid"/>
                      <a:round/>
                      <a:headEnd type="none" w="med" len="med"/>
                      <a:tailEnd type="none" w="med" len="med"/>
                    </a:lnL>
                    <a:lnR>
                      <a:noFill/>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br>
                        <a:rPr lang="en-US" sz="1800" dirty="0">
                          <a:effectLst/>
                          <a:latin typeface="Arial" panose="020B0604020202020204" pitchFamily="34" charset="0"/>
                          <a:cs typeface="Arial" panose="020B0604020202020204" pitchFamily="34" charset="0"/>
                        </a:rPr>
                      </a:br>
                      <a:endParaRPr lang="en-US" sz="1800" dirty="0">
                        <a:effectLst/>
                        <a:latin typeface="Arial" panose="020B0604020202020204" pitchFamily="34" charset="0"/>
                        <a:cs typeface="Arial" panose="020B0604020202020204" pitchFamily="34" charset="0"/>
                      </a:endParaRPr>
                    </a:p>
                  </a:txBody>
                  <a:tcPr marL="63500" marR="63500" marT="12700" marB="12700" anchor="ctr">
                    <a:lnL>
                      <a:noFill/>
                    </a:lnL>
                    <a:lnR>
                      <a:noFill/>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br>
                        <a:rPr lang="en-US" sz="1800">
                          <a:effectLst/>
                          <a:latin typeface="Arial" panose="020B0604020202020204" pitchFamily="34" charset="0"/>
                          <a:cs typeface="Arial" panose="020B0604020202020204" pitchFamily="34" charset="0"/>
                        </a:rPr>
                      </a:br>
                      <a:endParaRPr lang="en-US" sz="1800">
                        <a:effectLst/>
                        <a:latin typeface="Arial" panose="020B0604020202020204" pitchFamily="34" charset="0"/>
                        <a:cs typeface="Arial" panose="020B0604020202020204" pitchFamily="34" charset="0"/>
                      </a:endParaRPr>
                    </a:p>
                  </a:txBody>
                  <a:tcPr marL="63500" marR="63500" marT="12700" marB="12700" anchor="ctr">
                    <a:lnL>
                      <a:noFill/>
                    </a:lnL>
                    <a:lnR>
                      <a:noFill/>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br>
                        <a:rPr lang="en-US" sz="1800" dirty="0">
                          <a:effectLst/>
                          <a:latin typeface="Arial" panose="020B0604020202020204" pitchFamily="34" charset="0"/>
                          <a:cs typeface="Arial" panose="020B0604020202020204" pitchFamily="34" charset="0"/>
                        </a:rPr>
                      </a:br>
                      <a:endParaRPr lang="en-US" sz="1800" dirty="0">
                        <a:effectLst/>
                        <a:latin typeface="Arial" panose="020B0604020202020204" pitchFamily="34" charset="0"/>
                        <a:cs typeface="Arial" panose="020B0604020202020204" pitchFamily="34" charset="0"/>
                      </a:endParaRPr>
                    </a:p>
                  </a:txBody>
                  <a:tcPr marL="63500" marR="63500" marT="12700" marB="12700" anchor="ctr">
                    <a:lnL>
                      <a:noFill/>
                    </a:lnL>
                    <a:lnR w="12700" cap="flat" cmpd="sng" algn="ctr">
                      <a:solidFill>
                        <a:schemeClr val="bg1">
                          <a:lumMod val="65000"/>
                        </a:schemeClr>
                      </a:solidFill>
                      <a:prstDash val="solid"/>
                      <a:round/>
                      <a:headEnd type="none" w="med" len="med"/>
                      <a:tailEnd type="none" w="med" len="med"/>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extLst>
                  <a:ext uri="{0D108BD9-81ED-4DB2-BD59-A6C34878D82A}">
                    <a16:rowId xmlns:a16="http://schemas.microsoft.com/office/drawing/2014/main" val="1295842845"/>
                  </a:ext>
                </a:extLst>
              </a:tr>
              <a:tr h="574040">
                <a:tc>
                  <a:txBody>
                    <a:bodyPr/>
                    <a:lstStyle/>
                    <a:p>
                      <a:pPr algn="l" fontAlgn="ctr">
                        <a:spcBef>
                          <a:spcPts val="750"/>
                        </a:spcBef>
                        <a:spcAft>
                          <a:spcPts val="750"/>
                        </a:spcAft>
                        <a:buNone/>
                      </a:pPr>
                      <a:r>
                        <a:rPr lang="en-US" sz="1800" dirty="0">
                          <a:effectLst/>
                          <a:latin typeface="Arial" panose="020B0604020202020204" pitchFamily="34" charset="0"/>
                          <a:cs typeface="Arial" panose="020B0604020202020204" pitchFamily="34" charset="0"/>
                        </a:rPr>
                        <a:t>    In Person (n=19)</a:t>
                      </a:r>
                    </a:p>
                  </a:txBody>
                  <a:tcPr marL="63500" marR="63500" marT="12700" marB="127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800" dirty="0">
                          <a:effectLst/>
                          <a:latin typeface="Arial" panose="020B0604020202020204" pitchFamily="34" charset="0"/>
                          <a:cs typeface="Arial" panose="020B0604020202020204" pitchFamily="34" charset="0"/>
                        </a:rPr>
                        <a:t>—</a:t>
                      </a:r>
                    </a:p>
                  </a:txBody>
                  <a:tcPr marL="63500" marR="63500" marT="12700" marB="127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800">
                          <a:effectLst/>
                          <a:latin typeface="Arial" panose="020B0604020202020204" pitchFamily="34" charset="0"/>
                          <a:cs typeface="Arial" panose="020B0604020202020204" pitchFamily="34" charset="0"/>
                        </a:rPr>
                        <a:t>—</a:t>
                      </a:r>
                    </a:p>
                  </a:txBody>
                  <a:tcPr marL="63500" marR="63500" marT="12700" marB="127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br>
                        <a:rPr lang="en-US" sz="1800" dirty="0">
                          <a:effectLst/>
                          <a:latin typeface="Arial" panose="020B0604020202020204" pitchFamily="34" charset="0"/>
                          <a:cs typeface="Arial" panose="020B0604020202020204" pitchFamily="34" charset="0"/>
                        </a:rPr>
                      </a:br>
                      <a:endParaRPr lang="en-US" sz="1800" dirty="0">
                        <a:effectLst/>
                        <a:latin typeface="Arial" panose="020B0604020202020204" pitchFamily="34" charset="0"/>
                        <a:cs typeface="Arial" panose="020B0604020202020204" pitchFamily="34" charset="0"/>
                      </a:endParaRPr>
                    </a:p>
                  </a:txBody>
                  <a:tcPr marL="63500" marR="63500" marT="12700" marB="127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extLst>
                  <a:ext uri="{0D108BD9-81ED-4DB2-BD59-A6C34878D82A}">
                    <a16:rowId xmlns:a16="http://schemas.microsoft.com/office/drawing/2014/main" val="2965511327"/>
                  </a:ext>
                </a:extLst>
              </a:tr>
              <a:tr h="539747">
                <a:tc>
                  <a:txBody>
                    <a:bodyPr/>
                    <a:lstStyle/>
                    <a:p>
                      <a:pPr algn="l" fontAlgn="ctr">
                        <a:spcBef>
                          <a:spcPts val="750"/>
                        </a:spcBef>
                        <a:spcAft>
                          <a:spcPts val="750"/>
                        </a:spcAft>
                        <a:buNone/>
                      </a:pPr>
                      <a:r>
                        <a:rPr lang="en-US" sz="1800" dirty="0">
                          <a:effectLst/>
                          <a:latin typeface="Arial" panose="020B0604020202020204" pitchFamily="34" charset="0"/>
                          <a:cs typeface="Arial" panose="020B0604020202020204" pitchFamily="34" charset="0"/>
                        </a:rPr>
                        <a:t>    Hybrid (n=12)</a:t>
                      </a:r>
                    </a:p>
                  </a:txBody>
                  <a:tcPr marL="63500" marR="63500" marT="12700" marB="127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9525" cap="flat" cmpd="sng" algn="ctr">
                      <a:solidFill>
                        <a:srgbClr val="D3D3D3"/>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800" dirty="0">
                          <a:effectLst/>
                          <a:latin typeface="Arial" panose="020B0604020202020204" pitchFamily="34" charset="0"/>
                          <a:cs typeface="Arial" panose="020B0604020202020204" pitchFamily="34" charset="0"/>
                        </a:rPr>
                        <a:t>0.67</a:t>
                      </a:r>
                    </a:p>
                  </a:txBody>
                  <a:tcPr marL="63500" marR="63500" marT="12700" marB="127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9525" cap="flat" cmpd="sng" algn="ctr">
                      <a:solidFill>
                        <a:srgbClr val="D3D3D3"/>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800" dirty="0">
                          <a:effectLst/>
                          <a:latin typeface="Arial" panose="020B0604020202020204" pitchFamily="34" charset="0"/>
                          <a:cs typeface="Arial" panose="020B0604020202020204" pitchFamily="34" charset="0"/>
                        </a:rPr>
                        <a:t>0.3, 1.51</a:t>
                      </a:r>
                    </a:p>
                  </a:txBody>
                  <a:tcPr marL="63500" marR="63500" marT="12700" marB="127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9525" cap="flat" cmpd="sng" algn="ctr">
                      <a:solidFill>
                        <a:srgbClr val="D3D3D3"/>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800" dirty="0">
                          <a:effectLst/>
                          <a:latin typeface="Arial" panose="020B0604020202020204" pitchFamily="34" charset="0"/>
                          <a:cs typeface="Arial" panose="020B0604020202020204" pitchFamily="34" charset="0"/>
                        </a:rPr>
                        <a:t>0.33</a:t>
                      </a:r>
                    </a:p>
                  </a:txBody>
                  <a:tcPr marL="63500" marR="63500" marT="12700" marB="127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9525" cap="flat" cmpd="sng" algn="ctr">
                      <a:solidFill>
                        <a:srgbClr val="D3D3D3"/>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3491049139"/>
                  </a:ext>
                </a:extLst>
              </a:tr>
            </a:tbl>
          </a:graphicData>
        </a:graphic>
      </p:graphicFrame>
      <p:sp>
        <p:nvSpPr>
          <p:cNvPr id="11" name="TextBox 10">
            <a:extLst>
              <a:ext uri="{FF2B5EF4-FFF2-40B4-BE49-F238E27FC236}">
                <a16:creationId xmlns:a16="http://schemas.microsoft.com/office/drawing/2014/main" id="{D5D022A1-D51F-27A3-41BC-19F246BD5680}"/>
              </a:ext>
            </a:extLst>
          </p:cNvPr>
          <p:cNvSpPr txBox="1"/>
          <p:nvPr/>
        </p:nvSpPr>
        <p:spPr>
          <a:xfrm>
            <a:off x="609600" y="5688309"/>
            <a:ext cx="6532800" cy="584775"/>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1600" dirty="0">
                <a:latin typeface="Arial" panose="020B0604020202020204" pitchFamily="34" charset="0"/>
                <a:cs typeface="Arial" panose="020B0604020202020204" pitchFamily="34" charset="0"/>
              </a:rPr>
              <a:t>Models adjusted for distance from the main hospital</a:t>
            </a:r>
          </a:p>
          <a:p>
            <a:r>
              <a:rPr lang="en-US" sz="1600" dirty="0">
                <a:latin typeface="Arial" panose="020B0604020202020204" pitchFamily="34" charset="0"/>
                <a:cs typeface="Arial" panose="020B0604020202020204" pitchFamily="34" charset="0"/>
              </a:rPr>
              <a:t>Groups (n): In-person (296), Hybrid (246)</a:t>
            </a:r>
          </a:p>
        </p:txBody>
      </p:sp>
    </p:spTree>
    <p:extLst>
      <p:ext uri="{BB962C8B-B14F-4D97-AF65-F5344CB8AC3E}">
        <p14:creationId xmlns:p14="http://schemas.microsoft.com/office/powerpoint/2010/main" val="3574026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A1E78-26E7-C8BC-5DCA-09E03A8B621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AC25C69-DC75-96EB-99BA-ACEEDFFCEAF7}"/>
              </a:ext>
            </a:extLst>
          </p:cNvPr>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t>Results: Clinic visits</a:t>
            </a:r>
          </a:p>
        </p:txBody>
      </p:sp>
      <p:sp>
        <p:nvSpPr>
          <p:cNvPr id="3" name="Content Placeholder 2">
            <a:extLst>
              <a:ext uri="{FF2B5EF4-FFF2-40B4-BE49-F238E27FC236}">
                <a16:creationId xmlns:a16="http://schemas.microsoft.com/office/drawing/2014/main" id="{0367C04D-27AE-AD2B-41A0-A6FA0A6B7B3C}"/>
              </a:ext>
            </a:extLst>
          </p:cNvPr>
          <p:cNvSpPr>
            <a:spLocks noGrp="1"/>
          </p:cNvSpPr>
          <p:nvPr>
            <p:ph idx="1"/>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endParaRPr lang="en-US" dirty="0"/>
          </a:p>
          <a:p>
            <a:endParaRPr lang="en-US" dirty="0"/>
          </a:p>
        </p:txBody>
      </p:sp>
      <p:graphicFrame>
        <p:nvGraphicFramePr>
          <p:cNvPr id="6" name="Table 5">
            <a:extLst>
              <a:ext uri="{FF2B5EF4-FFF2-40B4-BE49-F238E27FC236}">
                <a16:creationId xmlns:a16="http://schemas.microsoft.com/office/drawing/2014/main" id="{8F46A276-E77E-7C54-6B91-55721C9AF9C8}"/>
              </a:ext>
            </a:extLst>
          </p:cNvPr>
          <p:cNvGraphicFramePr>
            <a:graphicFrameLocks noGrp="1"/>
          </p:cNvGraphicFramePr>
          <p:nvPr/>
        </p:nvGraphicFramePr>
        <p:xfrm>
          <a:off x="609600" y="2348230"/>
          <a:ext cx="5486400" cy="2832100"/>
        </p:xfrm>
        <a:graphic>
          <a:graphicData uri="http://schemas.openxmlformats.org/drawingml/2006/table">
            <a:tbl>
              <a:tblPr/>
              <a:tblGrid>
                <a:gridCol w="1828800">
                  <a:extLst>
                    <a:ext uri="{9D8B030D-6E8A-4147-A177-3AD203B41FA5}">
                      <a16:colId xmlns:a16="http://schemas.microsoft.com/office/drawing/2014/main" val="3103434743"/>
                    </a:ext>
                  </a:extLst>
                </a:gridCol>
                <a:gridCol w="1828800">
                  <a:extLst>
                    <a:ext uri="{9D8B030D-6E8A-4147-A177-3AD203B41FA5}">
                      <a16:colId xmlns:a16="http://schemas.microsoft.com/office/drawing/2014/main" val="2016267947"/>
                    </a:ext>
                  </a:extLst>
                </a:gridCol>
                <a:gridCol w="1828800">
                  <a:extLst>
                    <a:ext uri="{9D8B030D-6E8A-4147-A177-3AD203B41FA5}">
                      <a16:colId xmlns:a16="http://schemas.microsoft.com/office/drawing/2014/main" val="2743243059"/>
                    </a:ext>
                  </a:extLst>
                </a:gridCol>
              </a:tblGrid>
              <a:tr h="688340">
                <a:tc>
                  <a:txBody>
                    <a:bodyPr/>
                    <a:lstStyle/>
                    <a:p>
                      <a:pPr algn="l" fontAlgn="b">
                        <a:buNone/>
                      </a:pPr>
                      <a:r>
                        <a:rPr lang="en-US" sz="1800" b="1" dirty="0">
                          <a:solidFill>
                            <a:srgbClr val="333333"/>
                          </a:solidFill>
                          <a:effectLst/>
                          <a:latin typeface="Arial" panose="020B0604020202020204" pitchFamily="34" charset="0"/>
                          <a:cs typeface="Arial" panose="020B0604020202020204" pitchFamily="34" charset="0"/>
                        </a:rPr>
                        <a:t>Characteristic</a:t>
                      </a:r>
                      <a:endParaRPr lang="en-US" sz="1800" b="0" dirty="0">
                        <a:solidFill>
                          <a:srgbClr val="333333"/>
                        </a:solidFill>
                        <a:effectLst/>
                        <a:latin typeface="Arial" panose="020B0604020202020204" pitchFamily="34" charset="0"/>
                        <a:cs typeface="Arial" panose="020B0604020202020204" pitchFamily="34" charset="0"/>
                      </a:endParaRPr>
                    </a:p>
                  </a:txBody>
                  <a:tcPr marL="63500" marR="63500" marT="63500" marB="7620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B1DFE5"/>
                    </a:solidFill>
                  </a:tcPr>
                </a:tc>
                <a:tc>
                  <a:txBody>
                    <a:bodyPr/>
                    <a:lstStyle/>
                    <a:p>
                      <a:pPr algn="ctr" fontAlgn="b">
                        <a:buNone/>
                      </a:pPr>
                      <a:r>
                        <a:rPr lang="en-US" sz="1800" b="1" dirty="0">
                          <a:solidFill>
                            <a:srgbClr val="333333"/>
                          </a:solidFill>
                          <a:effectLst/>
                          <a:latin typeface="Arial" panose="020B0604020202020204" pitchFamily="34" charset="0"/>
                          <a:cs typeface="Arial" panose="020B0604020202020204" pitchFamily="34" charset="0"/>
                        </a:rPr>
                        <a:t>In Person</a:t>
                      </a:r>
                      <a:br>
                        <a:rPr lang="en-US" sz="1800" b="0" dirty="0">
                          <a:solidFill>
                            <a:srgbClr val="333333"/>
                          </a:solidFill>
                          <a:effectLst/>
                          <a:latin typeface="Arial" panose="020B0604020202020204" pitchFamily="34" charset="0"/>
                          <a:cs typeface="Arial" panose="020B0604020202020204" pitchFamily="34" charset="0"/>
                        </a:rPr>
                      </a:br>
                      <a:r>
                        <a:rPr lang="en-US" sz="1800" b="0" dirty="0">
                          <a:solidFill>
                            <a:srgbClr val="333333"/>
                          </a:solidFill>
                          <a:effectLst/>
                          <a:latin typeface="Arial" panose="020B0604020202020204" pitchFamily="34" charset="0"/>
                          <a:cs typeface="Arial" panose="020B0604020202020204" pitchFamily="34" charset="0"/>
                        </a:rPr>
                        <a:t>N = 1,056</a:t>
                      </a:r>
                      <a:r>
                        <a:rPr lang="en-US" sz="1800" b="0" i="1" baseline="30000" dirty="0">
                          <a:solidFill>
                            <a:srgbClr val="333333"/>
                          </a:solidFill>
                          <a:effectLst/>
                          <a:latin typeface="Arial" panose="020B0604020202020204" pitchFamily="34" charset="0"/>
                          <a:cs typeface="Arial" panose="020B0604020202020204" pitchFamily="34" charset="0"/>
                        </a:rPr>
                        <a:t>1</a:t>
                      </a:r>
                      <a:endParaRPr lang="en-US" sz="1800" b="0" dirty="0">
                        <a:solidFill>
                          <a:srgbClr val="333333"/>
                        </a:solidFill>
                        <a:effectLst/>
                        <a:latin typeface="Arial" panose="020B0604020202020204" pitchFamily="34" charset="0"/>
                        <a:cs typeface="Arial" panose="020B0604020202020204" pitchFamily="34" charset="0"/>
                      </a:endParaRPr>
                    </a:p>
                  </a:txBody>
                  <a:tcPr marL="63500" marR="63500" marT="63500" marB="7620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B1DFE5"/>
                    </a:solidFill>
                  </a:tcPr>
                </a:tc>
                <a:tc>
                  <a:txBody>
                    <a:bodyPr/>
                    <a:lstStyle/>
                    <a:p>
                      <a:pPr algn="ctr" fontAlgn="b">
                        <a:buNone/>
                      </a:pPr>
                      <a:r>
                        <a:rPr lang="en-US" sz="1800" b="1" dirty="0">
                          <a:solidFill>
                            <a:srgbClr val="333333"/>
                          </a:solidFill>
                          <a:effectLst/>
                          <a:latin typeface="Arial" panose="020B0604020202020204" pitchFamily="34" charset="0"/>
                          <a:cs typeface="Arial" panose="020B0604020202020204" pitchFamily="34" charset="0"/>
                        </a:rPr>
                        <a:t>Hybrid</a:t>
                      </a:r>
                      <a:br>
                        <a:rPr lang="en-US" sz="1800" b="0" dirty="0">
                          <a:solidFill>
                            <a:srgbClr val="333333"/>
                          </a:solidFill>
                          <a:effectLst/>
                          <a:latin typeface="Arial" panose="020B0604020202020204" pitchFamily="34" charset="0"/>
                          <a:cs typeface="Arial" panose="020B0604020202020204" pitchFamily="34" charset="0"/>
                        </a:rPr>
                      </a:br>
                      <a:r>
                        <a:rPr lang="en-US" sz="1800" b="0" dirty="0">
                          <a:solidFill>
                            <a:srgbClr val="333333"/>
                          </a:solidFill>
                          <a:effectLst/>
                          <a:latin typeface="Arial" panose="020B0604020202020204" pitchFamily="34" charset="0"/>
                          <a:cs typeface="Arial" panose="020B0604020202020204" pitchFamily="34" charset="0"/>
                        </a:rPr>
                        <a:t>N = 854</a:t>
                      </a:r>
                      <a:r>
                        <a:rPr lang="en-US" sz="1800" b="0" i="1" baseline="30000" dirty="0">
                          <a:solidFill>
                            <a:srgbClr val="333333"/>
                          </a:solidFill>
                          <a:effectLst/>
                          <a:latin typeface="Arial" panose="020B0604020202020204" pitchFamily="34" charset="0"/>
                          <a:cs typeface="Arial" panose="020B0604020202020204" pitchFamily="34" charset="0"/>
                        </a:rPr>
                        <a:t>1</a:t>
                      </a:r>
                      <a:endParaRPr lang="en-US" sz="1800" b="0" dirty="0">
                        <a:solidFill>
                          <a:srgbClr val="333333"/>
                        </a:solidFill>
                        <a:effectLst/>
                        <a:latin typeface="Arial" panose="020B0604020202020204" pitchFamily="34" charset="0"/>
                        <a:cs typeface="Arial" panose="020B0604020202020204" pitchFamily="34" charset="0"/>
                      </a:endParaRPr>
                    </a:p>
                  </a:txBody>
                  <a:tcPr marL="63500" marR="63500" marT="63500" marB="7620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B1DFE5"/>
                    </a:solidFill>
                  </a:tcPr>
                </a:tc>
                <a:extLst>
                  <a:ext uri="{0D108BD9-81ED-4DB2-BD59-A6C34878D82A}">
                    <a16:rowId xmlns:a16="http://schemas.microsoft.com/office/drawing/2014/main" val="81610290"/>
                  </a:ext>
                </a:extLst>
              </a:tr>
              <a:tr h="574040">
                <a:tc>
                  <a:txBody>
                    <a:bodyPr/>
                    <a:lstStyle/>
                    <a:p>
                      <a:pPr algn="l" fontAlgn="ctr">
                        <a:spcBef>
                          <a:spcPts val="750"/>
                        </a:spcBef>
                        <a:spcAft>
                          <a:spcPts val="750"/>
                        </a:spcAft>
                        <a:buNone/>
                      </a:pPr>
                      <a:r>
                        <a:rPr lang="en-US" sz="1800" dirty="0">
                          <a:effectLst/>
                          <a:latin typeface="Arial" panose="020B0604020202020204" pitchFamily="34" charset="0"/>
                          <a:cs typeface="Arial" panose="020B0604020202020204" pitchFamily="34" charset="0"/>
                        </a:rPr>
                        <a:t>Encounter type</a:t>
                      </a:r>
                    </a:p>
                  </a:txBody>
                  <a:tcPr marL="63500" marR="63500" marT="12700" marB="12700" anchor="ctr">
                    <a:lnL w="12700" cap="flat" cmpd="sng" algn="ctr">
                      <a:solidFill>
                        <a:schemeClr val="bg1">
                          <a:lumMod val="65000"/>
                        </a:schemeClr>
                      </a:solidFill>
                      <a:prstDash val="solid"/>
                      <a:round/>
                      <a:headEnd type="none" w="med" len="med"/>
                      <a:tailEnd type="none" w="med" len="med"/>
                    </a:lnL>
                    <a:lnR>
                      <a:noFill/>
                    </a:lnR>
                    <a:lnT w="9525" cap="flat" cmpd="sng" algn="ctr">
                      <a:solidFill>
                        <a:srgbClr val="D3D3D3"/>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br>
                        <a:rPr lang="en-US" sz="1800" dirty="0">
                          <a:effectLst/>
                          <a:latin typeface="Arial" panose="020B0604020202020204" pitchFamily="34" charset="0"/>
                          <a:cs typeface="Arial" panose="020B0604020202020204" pitchFamily="34" charset="0"/>
                        </a:rPr>
                      </a:br>
                      <a:endParaRPr lang="en-US" sz="1800" dirty="0">
                        <a:effectLst/>
                        <a:latin typeface="Arial" panose="020B0604020202020204" pitchFamily="34" charset="0"/>
                        <a:cs typeface="Arial" panose="020B0604020202020204" pitchFamily="34" charset="0"/>
                      </a:endParaRPr>
                    </a:p>
                  </a:txBody>
                  <a:tcPr marL="63500" marR="63500" marT="12700" marB="12700" anchor="ctr">
                    <a:lnL>
                      <a:noFill/>
                    </a:lnL>
                    <a:lnR>
                      <a:noFill/>
                    </a:lnR>
                    <a:lnT w="9525" cap="flat" cmpd="sng" algn="ctr">
                      <a:solidFill>
                        <a:srgbClr val="D3D3D3"/>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br>
                        <a:rPr lang="en-US" sz="1800" dirty="0">
                          <a:effectLst/>
                          <a:latin typeface="Arial" panose="020B0604020202020204" pitchFamily="34" charset="0"/>
                          <a:cs typeface="Arial" panose="020B0604020202020204" pitchFamily="34" charset="0"/>
                        </a:rPr>
                      </a:br>
                      <a:endParaRPr lang="en-US" sz="1800" dirty="0">
                        <a:effectLst/>
                        <a:latin typeface="Arial" panose="020B0604020202020204" pitchFamily="34" charset="0"/>
                        <a:cs typeface="Arial" panose="020B0604020202020204" pitchFamily="34" charset="0"/>
                      </a:endParaRPr>
                    </a:p>
                  </a:txBody>
                  <a:tcPr marL="63500" marR="63500" marT="12700" marB="12700" anchor="ctr">
                    <a:lnL>
                      <a:noFill/>
                    </a:lnL>
                    <a:lnR w="12700" cap="flat" cmpd="sng" algn="ctr">
                      <a:solidFill>
                        <a:schemeClr val="bg1">
                          <a:lumMod val="65000"/>
                        </a:schemeClr>
                      </a:solidFill>
                      <a:prstDash val="solid"/>
                      <a:round/>
                      <a:headEnd type="none" w="med" len="med"/>
                      <a:tailEnd type="none" w="med" len="med"/>
                    </a:lnR>
                    <a:lnT w="9525" cap="flat" cmpd="sng" algn="ctr">
                      <a:solidFill>
                        <a:srgbClr val="D3D3D3"/>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105129442"/>
                  </a:ext>
                </a:extLst>
              </a:tr>
              <a:tr h="299720">
                <a:tc>
                  <a:txBody>
                    <a:bodyPr/>
                    <a:lstStyle/>
                    <a:p>
                      <a:pPr algn="l" fontAlgn="ctr">
                        <a:spcBef>
                          <a:spcPts val="750"/>
                        </a:spcBef>
                        <a:spcAft>
                          <a:spcPts val="750"/>
                        </a:spcAft>
                        <a:buNone/>
                      </a:pPr>
                      <a:r>
                        <a:rPr lang="en-US" sz="1800" dirty="0">
                          <a:effectLst/>
                          <a:latin typeface="Arial" panose="020B0604020202020204" pitchFamily="34" charset="0"/>
                          <a:cs typeface="Arial" panose="020B0604020202020204" pitchFamily="34" charset="0"/>
                        </a:rPr>
                        <a:t>    Office Visit</a:t>
                      </a:r>
                    </a:p>
                  </a:txBody>
                  <a:tcPr marL="63500" marR="63500" marT="12700" marB="127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800" dirty="0">
                          <a:effectLst/>
                          <a:latin typeface="Arial" panose="020B0604020202020204" pitchFamily="34" charset="0"/>
                          <a:cs typeface="Arial" panose="020B0604020202020204" pitchFamily="34" charset="0"/>
                        </a:rPr>
                        <a:t>741 (70%)</a:t>
                      </a:r>
                    </a:p>
                  </a:txBody>
                  <a:tcPr marL="63500" marR="63500" marT="12700" marB="127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800" dirty="0">
                          <a:effectLst/>
                          <a:latin typeface="Arial" panose="020B0604020202020204" pitchFamily="34" charset="0"/>
                          <a:cs typeface="Arial" panose="020B0604020202020204" pitchFamily="34" charset="0"/>
                        </a:rPr>
                        <a:t>475 (56%)</a:t>
                      </a:r>
                    </a:p>
                  </a:txBody>
                  <a:tcPr marL="63500" marR="63500" marT="12700" marB="127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178715880"/>
                  </a:ext>
                </a:extLst>
              </a:tr>
              <a:tr h="299720">
                <a:tc>
                  <a:txBody>
                    <a:bodyPr/>
                    <a:lstStyle/>
                    <a:p>
                      <a:pPr algn="l" fontAlgn="ctr">
                        <a:spcBef>
                          <a:spcPts val="750"/>
                        </a:spcBef>
                        <a:spcAft>
                          <a:spcPts val="750"/>
                        </a:spcAft>
                        <a:buNone/>
                      </a:pPr>
                      <a:r>
                        <a:rPr lang="en-US" sz="1800" dirty="0">
                          <a:effectLst/>
                          <a:latin typeface="Arial" panose="020B0604020202020204" pitchFamily="34" charset="0"/>
                          <a:cs typeface="Arial" panose="020B0604020202020204" pitchFamily="34" charset="0"/>
                        </a:rPr>
                        <a:t>    Telemedicine</a:t>
                      </a:r>
                    </a:p>
                  </a:txBody>
                  <a:tcPr marL="63500" marR="63500" marT="12700" marB="127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800">
                          <a:effectLst/>
                          <a:latin typeface="Arial" panose="020B0604020202020204" pitchFamily="34" charset="0"/>
                          <a:cs typeface="Arial" panose="020B0604020202020204" pitchFamily="34" charset="0"/>
                        </a:rPr>
                        <a:t>315 (30%)</a:t>
                      </a:r>
                    </a:p>
                  </a:txBody>
                  <a:tcPr marL="63500" marR="63500" marT="12700" marB="127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800" dirty="0">
                          <a:effectLst/>
                          <a:latin typeface="Arial" panose="020B0604020202020204" pitchFamily="34" charset="0"/>
                          <a:cs typeface="Arial" panose="020B0604020202020204" pitchFamily="34" charset="0"/>
                        </a:rPr>
                        <a:t>379 (44%)</a:t>
                      </a:r>
                    </a:p>
                  </a:txBody>
                  <a:tcPr marL="63500" marR="63500" marT="12700" marB="127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482032159"/>
                  </a:ext>
                </a:extLst>
              </a:tr>
              <a:tr h="574040">
                <a:tc>
                  <a:txBody>
                    <a:bodyPr/>
                    <a:lstStyle/>
                    <a:p>
                      <a:pPr algn="l" fontAlgn="ctr">
                        <a:spcBef>
                          <a:spcPts val="750"/>
                        </a:spcBef>
                        <a:spcAft>
                          <a:spcPts val="750"/>
                        </a:spcAft>
                        <a:buNone/>
                      </a:pPr>
                      <a:r>
                        <a:rPr lang="en-US" sz="1800" dirty="0">
                          <a:effectLst/>
                          <a:latin typeface="Arial" panose="020B0604020202020204" pitchFamily="34" charset="0"/>
                          <a:cs typeface="Arial" panose="020B0604020202020204" pitchFamily="34" charset="0"/>
                        </a:rPr>
                        <a:t>Clinic visits (per patient)</a:t>
                      </a:r>
                    </a:p>
                  </a:txBody>
                  <a:tcPr marL="63500" marR="63500" marT="12700" marB="127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800" dirty="0">
                          <a:effectLst/>
                          <a:latin typeface="Arial" panose="020B0604020202020204" pitchFamily="34" charset="0"/>
                          <a:cs typeface="Arial" panose="020B0604020202020204" pitchFamily="34" charset="0"/>
                        </a:rPr>
                        <a:t>4 (3,4)</a:t>
                      </a:r>
                      <a:r>
                        <a:rPr lang="en-US" sz="1800" i="1" baseline="30000" dirty="0">
                          <a:effectLst/>
                          <a:latin typeface="Arial" panose="020B0604020202020204" pitchFamily="34" charset="0"/>
                          <a:cs typeface="Arial" panose="020B0604020202020204" pitchFamily="34" charset="0"/>
                        </a:rPr>
                        <a:t>2</a:t>
                      </a:r>
                    </a:p>
                  </a:txBody>
                  <a:tcPr marL="63500" marR="63500" marT="12700" marB="127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800" dirty="0">
                          <a:effectLst/>
                          <a:latin typeface="Arial" panose="020B0604020202020204" pitchFamily="34" charset="0"/>
                          <a:cs typeface="Arial" panose="020B0604020202020204" pitchFamily="34" charset="0"/>
                        </a:rPr>
                        <a:t>3 (3,4)</a:t>
                      </a:r>
                      <a:r>
                        <a:rPr lang="en-US" sz="1800" i="1" baseline="30000" dirty="0">
                          <a:effectLst/>
                          <a:latin typeface="Arial" panose="020B0604020202020204" pitchFamily="34" charset="0"/>
                          <a:cs typeface="Arial" panose="020B0604020202020204" pitchFamily="34" charset="0"/>
                        </a:rPr>
                        <a:t>2</a:t>
                      </a:r>
                      <a:endParaRPr lang="en-US" sz="1800" i="1" dirty="0">
                        <a:effectLst/>
                        <a:latin typeface="Arial" panose="020B0604020202020204" pitchFamily="34" charset="0"/>
                        <a:cs typeface="Arial" panose="020B0604020202020204" pitchFamily="34" charset="0"/>
                      </a:endParaRPr>
                    </a:p>
                  </a:txBody>
                  <a:tcPr marL="63500" marR="63500" marT="12700" marB="127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391664200"/>
                  </a:ext>
                </a:extLst>
              </a:tr>
              <a:tr h="299720">
                <a:tc gridSpan="3">
                  <a:txBody>
                    <a:bodyPr/>
                    <a:lstStyle/>
                    <a:p>
                      <a:pPr>
                        <a:buNone/>
                      </a:pPr>
                      <a:r>
                        <a:rPr lang="en-US" sz="1800" b="0" i="1" baseline="30000" dirty="0">
                          <a:effectLst/>
                          <a:latin typeface="Arial" panose="020B0604020202020204" pitchFamily="34" charset="0"/>
                          <a:cs typeface="Arial" panose="020B0604020202020204" pitchFamily="34" charset="0"/>
                        </a:rPr>
                        <a:t>1</a:t>
                      </a:r>
                      <a:r>
                        <a:rPr lang="en-US" sz="1800" dirty="0">
                          <a:effectLst/>
                          <a:latin typeface="Arial" panose="020B0604020202020204" pitchFamily="34" charset="0"/>
                          <a:cs typeface="Arial" panose="020B0604020202020204" pitchFamily="34" charset="0"/>
                        </a:rPr>
                        <a:t> n (%) </a:t>
                      </a:r>
                      <a:r>
                        <a:rPr lang="en-US" sz="1800" i="1" baseline="30000" dirty="0">
                          <a:effectLst/>
                          <a:latin typeface="Arial" panose="020B0604020202020204" pitchFamily="34" charset="0"/>
                          <a:cs typeface="Arial" panose="020B0604020202020204" pitchFamily="34" charset="0"/>
                        </a:rPr>
                        <a:t>2 </a:t>
                      </a:r>
                      <a:r>
                        <a:rPr lang="en-US" sz="1800" i="0" baseline="0" dirty="0">
                          <a:effectLst/>
                          <a:latin typeface="Arial" panose="020B0604020202020204" pitchFamily="34" charset="0"/>
                          <a:cs typeface="Arial" panose="020B0604020202020204" pitchFamily="34" charset="0"/>
                        </a:rPr>
                        <a:t>Median (Q1, Q3)</a:t>
                      </a:r>
                      <a:endParaRPr lang="en-US" sz="1800" i="0" dirty="0">
                        <a:effectLst/>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16920180"/>
                  </a:ext>
                </a:extLst>
              </a:tr>
            </a:tbl>
          </a:graphicData>
        </a:graphic>
      </p:graphicFrame>
      <p:graphicFrame>
        <p:nvGraphicFramePr>
          <p:cNvPr id="7" name="Table 6">
            <a:extLst>
              <a:ext uri="{FF2B5EF4-FFF2-40B4-BE49-F238E27FC236}">
                <a16:creationId xmlns:a16="http://schemas.microsoft.com/office/drawing/2014/main" id="{084FF96A-0A67-2DAB-4D33-CB0840478032}"/>
              </a:ext>
            </a:extLst>
          </p:cNvPr>
          <p:cNvGraphicFramePr>
            <a:graphicFrameLocks noGrp="1"/>
          </p:cNvGraphicFramePr>
          <p:nvPr/>
        </p:nvGraphicFramePr>
        <p:xfrm>
          <a:off x="6376416" y="2350007"/>
          <a:ext cx="5205985" cy="2401144"/>
        </p:xfrm>
        <a:graphic>
          <a:graphicData uri="http://schemas.openxmlformats.org/drawingml/2006/table">
            <a:tbl>
              <a:tblPr/>
              <a:tblGrid>
                <a:gridCol w="1800476">
                  <a:extLst>
                    <a:ext uri="{9D8B030D-6E8A-4147-A177-3AD203B41FA5}">
                      <a16:colId xmlns:a16="http://schemas.microsoft.com/office/drawing/2014/main" val="645553424"/>
                    </a:ext>
                  </a:extLst>
                </a:gridCol>
                <a:gridCol w="888329">
                  <a:extLst>
                    <a:ext uri="{9D8B030D-6E8A-4147-A177-3AD203B41FA5}">
                      <a16:colId xmlns:a16="http://schemas.microsoft.com/office/drawing/2014/main" val="2255053443"/>
                    </a:ext>
                  </a:extLst>
                </a:gridCol>
                <a:gridCol w="1352204">
                  <a:extLst>
                    <a:ext uri="{9D8B030D-6E8A-4147-A177-3AD203B41FA5}">
                      <a16:colId xmlns:a16="http://schemas.microsoft.com/office/drawing/2014/main" val="1831741239"/>
                    </a:ext>
                  </a:extLst>
                </a:gridCol>
                <a:gridCol w="1164976">
                  <a:extLst>
                    <a:ext uri="{9D8B030D-6E8A-4147-A177-3AD203B41FA5}">
                      <a16:colId xmlns:a16="http://schemas.microsoft.com/office/drawing/2014/main" val="514010230"/>
                    </a:ext>
                  </a:extLst>
                </a:gridCol>
              </a:tblGrid>
              <a:tr h="706841">
                <a:tc>
                  <a:txBody>
                    <a:bodyPr/>
                    <a:lstStyle/>
                    <a:p>
                      <a:pPr algn="l" fontAlgn="b">
                        <a:buNone/>
                      </a:pPr>
                      <a:r>
                        <a:rPr lang="en-US" sz="1800" b="1" dirty="0">
                          <a:solidFill>
                            <a:srgbClr val="333333"/>
                          </a:solidFill>
                          <a:effectLst/>
                          <a:latin typeface="Arial" panose="020B0604020202020204" pitchFamily="34" charset="0"/>
                          <a:cs typeface="Arial" panose="020B0604020202020204" pitchFamily="34" charset="0"/>
                        </a:rPr>
                        <a:t>Characteristic</a:t>
                      </a:r>
                      <a:endParaRPr lang="en-US" sz="1800" b="0" dirty="0">
                        <a:solidFill>
                          <a:srgbClr val="333333"/>
                        </a:solidFill>
                        <a:effectLst/>
                        <a:latin typeface="Arial" panose="020B0604020202020204" pitchFamily="34" charset="0"/>
                        <a:cs typeface="Arial" panose="020B0604020202020204" pitchFamily="34" charset="0"/>
                      </a:endParaRPr>
                    </a:p>
                  </a:txBody>
                  <a:tcPr marL="63500" marR="63500" marT="63500" marB="7620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B1DFE5"/>
                    </a:solidFill>
                  </a:tcPr>
                </a:tc>
                <a:tc>
                  <a:txBody>
                    <a:bodyPr/>
                    <a:lstStyle/>
                    <a:p>
                      <a:pPr algn="ctr" fontAlgn="b">
                        <a:buNone/>
                      </a:pPr>
                      <a:r>
                        <a:rPr lang="en-US" sz="1800" b="1" dirty="0">
                          <a:solidFill>
                            <a:srgbClr val="333333"/>
                          </a:solidFill>
                          <a:effectLst/>
                          <a:latin typeface="Arial" panose="020B0604020202020204" pitchFamily="34" charset="0"/>
                          <a:cs typeface="Arial" panose="020B0604020202020204" pitchFamily="34" charset="0"/>
                        </a:rPr>
                        <a:t>IRR</a:t>
                      </a:r>
                      <a:endParaRPr lang="en-US" sz="1800" b="0" dirty="0">
                        <a:solidFill>
                          <a:srgbClr val="333333"/>
                        </a:solidFill>
                        <a:effectLst/>
                        <a:latin typeface="Arial" panose="020B0604020202020204" pitchFamily="34" charset="0"/>
                        <a:cs typeface="Arial" panose="020B0604020202020204" pitchFamily="34" charset="0"/>
                      </a:endParaRPr>
                    </a:p>
                  </a:txBody>
                  <a:tcPr marL="63500" marR="63500" marT="63500" marB="7620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B1DFE5"/>
                    </a:solidFill>
                  </a:tcPr>
                </a:tc>
                <a:tc>
                  <a:txBody>
                    <a:bodyPr/>
                    <a:lstStyle/>
                    <a:p>
                      <a:pPr algn="ctr" fontAlgn="b">
                        <a:buNone/>
                      </a:pPr>
                      <a:r>
                        <a:rPr lang="en-US" sz="1800" b="1" dirty="0">
                          <a:solidFill>
                            <a:srgbClr val="333333"/>
                          </a:solidFill>
                          <a:effectLst/>
                          <a:latin typeface="Arial" panose="020B0604020202020204" pitchFamily="34" charset="0"/>
                          <a:cs typeface="Arial" panose="020B0604020202020204" pitchFamily="34" charset="0"/>
                        </a:rPr>
                        <a:t>95% CI</a:t>
                      </a:r>
                      <a:endParaRPr lang="en-US" sz="1800" b="0" dirty="0">
                        <a:solidFill>
                          <a:srgbClr val="333333"/>
                        </a:solidFill>
                        <a:effectLst/>
                        <a:latin typeface="Arial" panose="020B0604020202020204" pitchFamily="34" charset="0"/>
                        <a:cs typeface="Arial" panose="020B0604020202020204" pitchFamily="34" charset="0"/>
                      </a:endParaRPr>
                    </a:p>
                  </a:txBody>
                  <a:tcPr marL="63500" marR="63500" marT="63500" marB="7620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B1DFE5"/>
                    </a:solidFill>
                  </a:tcPr>
                </a:tc>
                <a:tc>
                  <a:txBody>
                    <a:bodyPr/>
                    <a:lstStyle/>
                    <a:p>
                      <a:pPr algn="ctr" fontAlgn="b">
                        <a:buNone/>
                      </a:pPr>
                      <a:r>
                        <a:rPr lang="en-US" sz="1800" b="1" dirty="0">
                          <a:solidFill>
                            <a:srgbClr val="333333"/>
                          </a:solidFill>
                          <a:effectLst/>
                          <a:latin typeface="Arial" panose="020B0604020202020204" pitchFamily="34" charset="0"/>
                          <a:cs typeface="Arial" panose="020B0604020202020204" pitchFamily="34" charset="0"/>
                        </a:rPr>
                        <a:t>p-value</a:t>
                      </a:r>
                      <a:endParaRPr lang="en-US" sz="1800" b="0" dirty="0">
                        <a:solidFill>
                          <a:srgbClr val="333333"/>
                        </a:solidFill>
                        <a:effectLst/>
                        <a:latin typeface="Arial" panose="020B0604020202020204" pitchFamily="34" charset="0"/>
                        <a:cs typeface="Arial" panose="020B0604020202020204" pitchFamily="34" charset="0"/>
                      </a:endParaRPr>
                    </a:p>
                  </a:txBody>
                  <a:tcPr marL="63500" marR="63500" marT="63500" marB="7620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B1DFE5"/>
                    </a:solidFill>
                  </a:tcPr>
                </a:tc>
                <a:extLst>
                  <a:ext uri="{0D108BD9-81ED-4DB2-BD59-A6C34878D82A}">
                    <a16:rowId xmlns:a16="http://schemas.microsoft.com/office/drawing/2014/main" val="3326698972"/>
                  </a:ext>
                </a:extLst>
              </a:tr>
              <a:tr h="574040">
                <a:tc>
                  <a:txBody>
                    <a:bodyPr/>
                    <a:lstStyle/>
                    <a:p>
                      <a:pPr algn="l" fontAlgn="ctr">
                        <a:spcBef>
                          <a:spcPts val="750"/>
                        </a:spcBef>
                        <a:spcAft>
                          <a:spcPts val="750"/>
                        </a:spcAft>
                        <a:buNone/>
                      </a:pPr>
                      <a:r>
                        <a:rPr lang="en-US" sz="1800" dirty="0">
                          <a:effectLst/>
                          <a:latin typeface="Arial" panose="020B0604020202020204" pitchFamily="34" charset="0"/>
                          <a:cs typeface="Arial" panose="020B0604020202020204" pitchFamily="34" charset="0"/>
                        </a:rPr>
                        <a:t>grouping</a:t>
                      </a:r>
                    </a:p>
                  </a:txBody>
                  <a:tcPr marL="63500" marR="63500" marT="12700" marB="12700" anchor="ctr">
                    <a:lnL w="12700" cap="flat" cmpd="sng" algn="ctr">
                      <a:solidFill>
                        <a:schemeClr val="bg1">
                          <a:lumMod val="65000"/>
                        </a:schemeClr>
                      </a:solidFill>
                      <a:prstDash val="solid"/>
                      <a:round/>
                      <a:headEnd type="none" w="med" len="med"/>
                      <a:tailEnd type="none" w="med" len="med"/>
                    </a:lnL>
                    <a:lnR>
                      <a:noFill/>
                    </a:lnR>
                    <a:lnT w="9525" cap="flat" cmpd="sng" algn="ctr">
                      <a:solidFill>
                        <a:srgbClr val="D3D3D3"/>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br>
                        <a:rPr lang="en-US" sz="1800">
                          <a:effectLst/>
                          <a:latin typeface="Arial" panose="020B0604020202020204" pitchFamily="34" charset="0"/>
                          <a:cs typeface="Arial" panose="020B0604020202020204" pitchFamily="34" charset="0"/>
                        </a:rPr>
                      </a:br>
                      <a:endParaRPr lang="en-US" sz="1800">
                        <a:effectLst/>
                        <a:latin typeface="Arial" panose="020B0604020202020204" pitchFamily="34" charset="0"/>
                        <a:cs typeface="Arial" panose="020B0604020202020204" pitchFamily="34" charset="0"/>
                      </a:endParaRPr>
                    </a:p>
                  </a:txBody>
                  <a:tcPr marL="63500" marR="63500" marT="12700" marB="12700" anchor="ctr">
                    <a:lnL>
                      <a:noFill/>
                    </a:lnL>
                    <a:lnR>
                      <a:noFill/>
                    </a:lnR>
                    <a:lnT w="9525" cap="flat" cmpd="sng" algn="ctr">
                      <a:solidFill>
                        <a:srgbClr val="D3D3D3"/>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br>
                        <a:rPr lang="en-US" sz="1800" dirty="0">
                          <a:effectLst/>
                          <a:latin typeface="Arial" panose="020B0604020202020204" pitchFamily="34" charset="0"/>
                          <a:cs typeface="Arial" panose="020B0604020202020204" pitchFamily="34" charset="0"/>
                        </a:rPr>
                      </a:br>
                      <a:endParaRPr lang="en-US" sz="1800" dirty="0">
                        <a:effectLst/>
                        <a:latin typeface="Arial" panose="020B0604020202020204" pitchFamily="34" charset="0"/>
                        <a:cs typeface="Arial" panose="020B0604020202020204" pitchFamily="34" charset="0"/>
                      </a:endParaRPr>
                    </a:p>
                  </a:txBody>
                  <a:tcPr marL="63500" marR="63500" marT="12700" marB="12700" anchor="ctr">
                    <a:lnL>
                      <a:noFill/>
                    </a:lnL>
                    <a:lnR>
                      <a:noFill/>
                    </a:lnR>
                    <a:lnT w="9525" cap="flat" cmpd="sng" algn="ctr">
                      <a:solidFill>
                        <a:srgbClr val="D3D3D3"/>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br>
                        <a:rPr lang="en-US" sz="1800" dirty="0">
                          <a:effectLst/>
                          <a:latin typeface="Arial" panose="020B0604020202020204" pitchFamily="34" charset="0"/>
                          <a:cs typeface="Arial" panose="020B0604020202020204" pitchFamily="34" charset="0"/>
                        </a:rPr>
                      </a:br>
                      <a:endParaRPr lang="en-US" sz="1800" dirty="0">
                        <a:effectLst/>
                        <a:latin typeface="Arial" panose="020B0604020202020204" pitchFamily="34" charset="0"/>
                        <a:cs typeface="Arial" panose="020B0604020202020204" pitchFamily="34" charset="0"/>
                      </a:endParaRPr>
                    </a:p>
                  </a:txBody>
                  <a:tcPr marL="63500" marR="63500" marT="12700" marB="12700" anchor="ctr">
                    <a:lnL>
                      <a:noFill/>
                    </a:lnL>
                    <a:lnR w="12700" cap="flat" cmpd="sng" algn="ctr">
                      <a:solidFill>
                        <a:schemeClr val="bg1">
                          <a:lumMod val="65000"/>
                        </a:schemeClr>
                      </a:solidFill>
                      <a:prstDash val="solid"/>
                      <a:round/>
                      <a:headEnd type="none" w="med" len="med"/>
                      <a:tailEnd type="none" w="med" len="med"/>
                    </a:lnR>
                    <a:lnT w="9525" cap="flat" cmpd="sng" algn="ctr">
                      <a:solidFill>
                        <a:srgbClr val="D3D3D3"/>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43285615"/>
                  </a:ext>
                </a:extLst>
              </a:tr>
              <a:tr h="576727">
                <a:tc>
                  <a:txBody>
                    <a:bodyPr/>
                    <a:lstStyle/>
                    <a:p>
                      <a:pPr algn="l" fontAlgn="ctr">
                        <a:spcBef>
                          <a:spcPts val="750"/>
                        </a:spcBef>
                        <a:spcAft>
                          <a:spcPts val="750"/>
                        </a:spcAft>
                        <a:buNone/>
                      </a:pPr>
                      <a:r>
                        <a:rPr lang="en-US" sz="1800" dirty="0">
                          <a:effectLst/>
                          <a:latin typeface="Arial" panose="020B0604020202020204" pitchFamily="34" charset="0"/>
                          <a:cs typeface="Arial" panose="020B0604020202020204" pitchFamily="34" charset="0"/>
                        </a:rPr>
                        <a:t>    In Person</a:t>
                      </a:r>
                    </a:p>
                  </a:txBody>
                  <a:tcPr marL="63500" marR="63500" marT="12700" marB="127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800" dirty="0">
                          <a:effectLst/>
                          <a:latin typeface="Arial" panose="020B0604020202020204" pitchFamily="34" charset="0"/>
                          <a:cs typeface="Arial" panose="020B0604020202020204" pitchFamily="34" charset="0"/>
                        </a:rPr>
                        <a:t>—</a:t>
                      </a:r>
                    </a:p>
                  </a:txBody>
                  <a:tcPr marL="63500" marR="63500" marT="12700" marB="127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800">
                          <a:effectLst/>
                          <a:latin typeface="Arial" panose="020B0604020202020204" pitchFamily="34" charset="0"/>
                          <a:cs typeface="Arial" panose="020B0604020202020204" pitchFamily="34" charset="0"/>
                        </a:rPr>
                        <a:t>—</a:t>
                      </a:r>
                    </a:p>
                  </a:txBody>
                  <a:tcPr marL="63500" marR="63500" marT="12700" marB="127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br>
                        <a:rPr lang="en-US" sz="1800" dirty="0">
                          <a:effectLst/>
                          <a:latin typeface="Arial" panose="020B0604020202020204" pitchFamily="34" charset="0"/>
                          <a:cs typeface="Arial" panose="020B0604020202020204" pitchFamily="34" charset="0"/>
                        </a:rPr>
                      </a:br>
                      <a:endParaRPr lang="en-US" sz="1800" dirty="0">
                        <a:effectLst/>
                        <a:latin typeface="Arial" panose="020B0604020202020204" pitchFamily="34" charset="0"/>
                        <a:cs typeface="Arial" panose="020B0604020202020204" pitchFamily="34" charset="0"/>
                      </a:endParaRPr>
                    </a:p>
                  </a:txBody>
                  <a:tcPr marL="63500" marR="63500" marT="12700" marB="127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716321475"/>
                  </a:ext>
                </a:extLst>
              </a:tr>
              <a:tr h="543536">
                <a:tc>
                  <a:txBody>
                    <a:bodyPr/>
                    <a:lstStyle/>
                    <a:p>
                      <a:pPr algn="l" fontAlgn="ctr">
                        <a:spcBef>
                          <a:spcPts val="750"/>
                        </a:spcBef>
                        <a:spcAft>
                          <a:spcPts val="750"/>
                        </a:spcAft>
                        <a:buNone/>
                      </a:pPr>
                      <a:r>
                        <a:rPr lang="en-US" sz="1800" dirty="0">
                          <a:effectLst/>
                          <a:latin typeface="Arial" panose="020B0604020202020204" pitchFamily="34" charset="0"/>
                          <a:cs typeface="Arial" panose="020B0604020202020204" pitchFamily="34" charset="0"/>
                        </a:rPr>
                        <a:t>    Hybrid</a:t>
                      </a:r>
                    </a:p>
                  </a:txBody>
                  <a:tcPr marL="63500" marR="63500" marT="12700" marB="127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800" dirty="0">
                          <a:effectLst/>
                          <a:latin typeface="Arial" panose="020B0604020202020204" pitchFamily="34" charset="0"/>
                          <a:cs typeface="Arial" panose="020B0604020202020204" pitchFamily="34" charset="0"/>
                        </a:rPr>
                        <a:t>0.97</a:t>
                      </a:r>
                    </a:p>
                  </a:txBody>
                  <a:tcPr marL="63500" marR="63500" marT="12700" marB="127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800" dirty="0">
                          <a:effectLst/>
                          <a:latin typeface="Arial" panose="020B0604020202020204" pitchFamily="34" charset="0"/>
                          <a:cs typeface="Arial" panose="020B0604020202020204" pitchFamily="34" charset="0"/>
                        </a:rPr>
                        <a:t>0.88, 1.06</a:t>
                      </a:r>
                    </a:p>
                  </a:txBody>
                  <a:tcPr marL="63500" marR="63500" marT="12700" marB="127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800" dirty="0">
                          <a:effectLst/>
                          <a:latin typeface="Arial" panose="020B0604020202020204" pitchFamily="34" charset="0"/>
                          <a:cs typeface="Arial" panose="020B0604020202020204" pitchFamily="34" charset="0"/>
                        </a:rPr>
                        <a:t>0.46</a:t>
                      </a:r>
                    </a:p>
                  </a:txBody>
                  <a:tcPr marL="63500" marR="63500" marT="12700" marB="127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622416441"/>
                  </a:ext>
                </a:extLst>
              </a:tr>
            </a:tbl>
          </a:graphicData>
        </a:graphic>
      </p:graphicFrame>
      <p:sp>
        <p:nvSpPr>
          <p:cNvPr id="2" name="TextBox 1">
            <a:extLst>
              <a:ext uri="{FF2B5EF4-FFF2-40B4-BE49-F238E27FC236}">
                <a16:creationId xmlns:a16="http://schemas.microsoft.com/office/drawing/2014/main" id="{C38CDEAF-5707-5F15-1DC5-27874F608B4D}"/>
              </a:ext>
            </a:extLst>
          </p:cNvPr>
          <p:cNvSpPr txBox="1"/>
          <p:nvPr/>
        </p:nvSpPr>
        <p:spPr>
          <a:xfrm>
            <a:off x="887140" y="5942570"/>
            <a:ext cx="6532800" cy="338554"/>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1600" dirty="0">
                <a:latin typeface="Arial" panose="020B0604020202020204" pitchFamily="34" charset="0"/>
                <a:cs typeface="Arial" panose="020B0604020202020204" pitchFamily="34" charset="0"/>
              </a:rPr>
              <a:t>Groups (n): In-person (296), Hybrid (246)</a:t>
            </a:r>
          </a:p>
        </p:txBody>
      </p:sp>
    </p:spTree>
    <p:extLst>
      <p:ext uri="{BB962C8B-B14F-4D97-AF65-F5344CB8AC3E}">
        <p14:creationId xmlns:p14="http://schemas.microsoft.com/office/powerpoint/2010/main" val="3962417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BC579-3C9F-DC59-503E-50717427629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53E7C93-5AAA-E055-30FA-FCC356C45FDF}"/>
              </a:ext>
            </a:extLst>
          </p:cNvPr>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t>Results: Probability of Telemedicine visits</a:t>
            </a:r>
          </a:p>
        </p:txBody>
      </p:sp>
      <p:sp>
        <p:nvSpPr>
          <p:cNvPr id="3" name="Content Placeholder 2">
            <a:extLst>
              <a:ext uri="{FF2B5EF4-FFF2-40B4-BE49-F238E27FC236}">
                <a16:creationId xmlns:a16="http://schemas.microsoft.com/office/drawing/2014/main" id="{71858B3A-9AFB-BF7D-B064-B8E4C19CCF46}"/>
              </a:ext>
            </a:extLst>
          </p:cNvPr>
          <p:cNvSpPr>
            <a:spLocks noGrp="1"/>
          </p:cNvSpPr>
          <p:nvPr>
            <p:ph idx="1"/>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2667" dirty="0"/>
              <a:t>The hybrid group had 89% higher odds of completing a clinic visit via telemedicine compared to the in-person group</a:t>
            </a:r>
            <a:endParaRPr lang="en-US" dirty="0"/>
          </a:p>
        </p:txBody>
      </p:sp>
      <p:graphicFrame>
        <p:nvGraphicFramePr>
          <p:cNvPr id="2" name="Table 1">
            <a:extLst>
              <a:ext uri="{FF2B5EF4-FFF2-40B4-BE49-F238E27FC236}">
                <a16:creationId xmlns:a16="http://schemas.microsoft.com/office/drawing/2014/main" id="{76CB3C45-6A06-D22E-DED1-2A31467854C3}"/>
              </a:ext>
            </a:extLst>
          </p:cNvPr>
          <p:cNvGraphicFramePr>
            <a:graphicFrameLocks noGrp="1"/>
          </p:cNvGraphicFramePr>
          <p:nvPr/>
        </p:nvGraphicFramePr>
        <p:xfrm>
          <a:off x="1698037" y="2969544"/>
          <a:ext cx="7919680" cy="2412236"/>
        </p:xfrm>
        <a:graphic>
          <a:graphicData uri="http://schemas.openxmlformats.org/drawingml/2006/table">
            <a:tbl>
              <a:tblPr/>
              <a:tblGrid>
                <a:gridCol w="1979920">
                  <a:extLst>
                    <a:ext uri="{9D8B030D-6E8A-4147-A177-3AD203B41FA5}">
                      <a16:colId xmlns:a16="http://schemas.microsoft.com/office/drawing/2014/main" val="161355858"/>
                    </a:ext>
                  </a:extLst>
                </a:gridCol>
                <a:gridCol w="1979920">
                  <a:extLst>
                    <a:ext uri="{9D8B030D-6E8A-4147-A177-3AD203B41FA5}">
                      <a16:colId xmlns:a16="http://schemas.microsoft.com/office/drawing/2014/main" val="2561554706"/>
                    </a:ext>
                  </a:extLst>
                </a:gridCol>
                <a:gridCol w="1979920">
                  <a:extLst>
                    <a:ext uri="{9D8B030D-6E8A-4147-A177-3AD203B41FA5}">
                      <a16:colId xmlns:a16="http://schemas.microsoft.com/office/drawing/2014/main" val="154251629"/>
                    </a:ext>
                  </a:extLst>
                </a:gridCol>
                <a:gridCol w="1979920">
                  <a:extLst>
                    <a:ext uri="{9D8B030D-6E8A-4147-A177-3AD203B41FA5}">
                      <a16:colId xmlns:a16="http://schemas.microsoft.com/office/drawing/2014/main" val="4254089077"/>
                    </a:ext>
                  </a:extLst>
                </a:gridCol>
              </a:tblGrid>
              <a:tr h="642223">
                <a:tc>
                  <a:txBody>
                    <a:bodyPr/>
                    <a:lstStyle/>
                    <a:p>
                      <a:pPr algn="l" fontAlgn="b">
                        <a:buNone/>
                      </a:pPr>
                      <a:r>
                        <a:rPr lang="en-US" sz="1800" b="1" dirty="0">
                          <a:solidFill>
                            <a:srgbClr val="333333"/>
                          </a:solidFill>
                          <a:effectLst/>
                          <a:latin typeface="Arial" panose="020B0604020202020204" pitchFamily="34" charset="0"/>
                          <a:cs typeface="Arial" panose="020B0604020202020204" pitchFamily="34" charset="0"/>
                        </a:rPr>
                        <a:t>Characteristic</a:t>
                      </a:r>
                      <a:endParaRPr lang="en-US" sz="1800" b="0" dirty="0">
                        <a:solidFill>
                          <a:srgbClr val="333333"/>
                        </a:solidFill>
                        <a:effectLst/>
                        <a:latin typeface="Arial" panose="020B0604020202020204" pitchFamily="34" charset="0"/>
                        <a:cs typeface="Arial" panose="020B0604020202020204" pitchFamily="34" charset="0"/>
                      </a:endParaRPr>
                    </a:p>
                  </a:txBody>
                  <a:tcPr marL="63500" marR="63500" marT="63500" marB="7620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B1DFE5"/>
                    </a:solidFill>
                  </a:tcPr>
                </a:tc>
                <a:tc>
                  <a:txBody>
                    <a:bodyPr/>
                    <a:lstStyle/>
                    <a:p>
                      <a:pPr algn="ctr" fontAlgn="b">
                        <a:buNone/>
                      </a:pPr>
                      <a:r>
                        <a:rPr lang="en-US" sz="1800" b="1" dirty="0">
                          <a:solidFill>
                            <a:srgbClr val="333333"/>
                          </a:solidFill>
                          <a:effectLst/>
                          <a:latin typeface="Arial" panose="020B0604020202020204" pitchFamily="34" charset="0"/>
                          <a:cs typeface="Arial" panose="020B0604020202020204" pitchFamily="34" charset="0"/>
                        </a:rPr>
                        <a:t>OR</a:t>
                      </a:r>
                      <a:endParaRPr lang="en-US" sz="1800" b="0" dirty="0">
                        <a:solidFill>
                          <a:srgbClr val="333333"/>
                        </a:solidFill>
                        <a:effectLst/>
                        <a:latin typeface="Arial" panose="020B0604020202020204" pitchFamily="34" charset="0"/>
                        <a:cs typeface="Arial" panose="020B0604020202020204" pitchFamily="34" charset="0"/>
                      </a:endParaRPr>
                    </a:p>
                  </a:txBody>
                  <a:tcPr marL="63500" marR="63500" marT="63500" marB="7620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B1DFE5"/>
                    </a:solidFill>
                  </a:tcPr>
                </a:tc>
                <a:tc>
                  <a:txBody>
                    <a:bodyPr/>
                    <a:lstStyle/>
                    <a:p>
                      <a:pPr algn="ctr" fontAlgn="b">
                        <a:buNone/>
                      </a:pPr>
                      <a:r>
                        <a:rPr lang="en-US" sz="1800" b="1">
                          <a:solidFill>
                            <a:srgbClr val="333333"/>
                          </a:solidFill>
                          <a:effectLst/>
                          <a:latin typeface="Arial" panose="020B0604020202020204" pitchFamily="34" charset="0"/>
                          <a:cs typeface="Arial" panose="020B0604020202020204" pitchFamily="34" charset="0"/>
                        </a:rPr>
                        <a:t>95% CI</a:t>
                      </a:r>
                      <a:endParaRPr lang="en-US" sz="1800" b="0">
                        <a:solidFill>
                          <a:srgbClr val="333333"/>
                        </a:solidFill>
                        <a:effectLst/>
                        <a:latin typeface="Arial" panose="020B0604020202020204" pitchFamily="34" charset="0"/>
                        <a:cs typeface="Arial" panose="020B0604020202020204" pitchFamily="34" charset="0"/>
                      </a:endParaRPr>
                    </a:p>
                  </a:txBody>
                  <a:tcPr marL="63500" marR="63500" marT="63500" marB="7620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B1DFE5"/>
                    </a:solidFill>
                  </a:tcPr>
                </a:tc>
                <a:tc>
                  <a:txBody>
                    <a:bodyPr/>
                    <a:lstStyle/>
                    <a:p>
                      <a:pPr algn="ctr" fontAlgn="b">
                        <a:buNone/>
                      </a:pPr>
                      <a:r>
                        <a:rPr lang="en-US" sz="1800" b="1" dirty="0">
                          <a:solidFill>
                            <a:srgbClr val="333333"/>
                          </a:solidFill>
                          <a:effectLst/>
                          <a:latin typeface="Arial" panose="020B0604020202020204" pitchFamily="34" charset="0"/>
                          <a:cs typeface="Arial" panose="020B0604020202020204" pitchFamily="34" charset="0"/>
                        </a:rPr>
                        <a:t>p-value</a:t>
                      </a:r>
                      <a:endParaRPr lang="en-US" sz="1800" b="0" dirty="0">
                        <a:solidFill>
                          <a:srgbClr val="333333"/>
                        </a:solidFill>
                        <a:effectLst/>
                        <a:latin typeface="Arial" panose="020B0604020202020204" pitchFamily="34" charset="0"/>
                        <a:cs typeface="Arial" panose="020B0604020202020204" pitchFamily="34" charset="0"/>
                      </a:endParaRPr>
                    </a:p>
                  </a:txBody>
                  <a:tcPr marL="63500" marR="63500" marT="63500" marB="7620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B1DFE5"/>
                    </a:solidFill>
                  </a:tcPr>
                </a:tc>
                <a:extLst>
                  <a:ext uri="{0D108BD9-81ED-4DB2-BD59-A6C34878D82A}">
                    <a16:rowId xmlns:a16="http://schemas.microsoft.com/office/drawing/2014/main" val="138092506"/>
                  </a:ext>
                </a:extLst>
              </a:tr>
              <a:tr h="640583">
                <a:tc>
                  <a:txBody>
                    <a:bodyPr/>
                    <a:lstStyle/>
                    <a:p>
                      <a:pPr algn="l" fontAlgn="ctr">
                        <a:spcBef>
                          <a:spcPts val="750"/>
                        </a:spcBef>
                        <a:spcAft>
                          <a:spcPts val="750"/>
                        </a:spcAft>
                        <a:buNone/>
                      </a:pPr>
                      <a:r>
                        <a:rPr lang="en-US" sz="1800" dirty="0">
                          <a:effectLst/>
                          <a:latin typeface="Arial" panose="020B0604020202020204" pitchFamily="34" charset="0"/>
                          <a:cs typeface="Arial" panose="020B0604020202020204" pitchFamily="34" charset="0"/>
                        </a:rPr>
                        <a:t>grouping</a:t>
                      </a:r>
                    </a:p>
                  </a:txBody>
                  <a:tcPr marL="63500" marR="63500" marT="12700" marB="12700" anchor="ctr">
                    <a:lnL w="12700" cap="flat" cmpd="sng" algn="ctr">
                      <a:solidFill>
                        <a:schemeClr val="bg1">
                          <a:lumMod val="65000"/>
                        </a:schemeClr>
                      </a:solidFill>
                      <a:prstDash val="solid"/>
                      <a:round/>
                      <a:headEnd type="none" w="med" len="med"/>
                      <a:tailEnd type="none" w="med" len="med"/>
                    </a:lnL>
                    <a:lnR>
                      <a:noFill/>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br>
                        <a:rPr lang="en-US" sz="1800">
                          <a:effectLst/>
                          <a:latin typeface="Arial" panose="020B0604020202020204" pitchFamily="34" charset="0"/>
                          <a:cs typeface="Arial" panose="020B0604020202020204" pitchFamily="34" charset="0"/>
                        </a:rPr>
                      </a:br>
                      <a:endParaRPr lang="en-US" sz="1800">
                        <a:effectLst/>
                        <a:latin typeface="Arial" panose="020B0604020202020204" pitchFamily="34" charset="0"/>
                        <a:cs typeface="Arial" panose="020B0604020202020204" pitchFamily="34" charset="0"/>
                      </a:endParaRPr>
                    </a:p>
                  </a:txBody>
                  <a:tcPr marL="63500" marR="63500" marT="12700" marB="12700" anchor="ctr">
                    <a:lnL>
                      <a:noFill/>
                    </a:lnL>
                    <a:lnR>
                      <a:noFill/>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br>
                        <a:rPr lang="en-US" sz="1800">
                          <a:effectLst/>
                          <a:latin typeface="Arial" panose="020B0604020202020204" pitchFamily="34" charset="0"/>
                          <a:cs typeface="Arial" panose="020B0604020202020204" pitchFamily="34" charset="0"/>
                        </a:rPr>
                      </a:br>
                      <a:endParaRPr lang="en-US" sz="1800">
                        <a:effectLst/>
                        <a:latin typeface="Arial" panose="020B0604020202020204" pitchFamily="34" charset="0"/>
                        <a:cs typeface="Arial" panose="020B0604020202020204" pitchFamily="34" charset="0"/>
                      </a:endParaRPr>
                    </a:p>
                  </a:txBody>
                  <a:tcPr marL="63500" marR="63500" marT="12700" marB="12700" anchor="ctr">
                    <a:lnL>
                      <a:noFill/>
                    </a:lnL>
                    <a:lnR>
                      <a:noFill/>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br>
                        <a:rPr lang="en-US" sz="1800">
                          <a:effectLst/>
                          <a:latin typeface="Arial" panose="020B0604020202020204" pitchFamily="34" charset="0"/>
                          <a:cs typeface="Arial" panose="020B0604020202020204" pitchFamily="34" charset="0"/>
                        </a:rPr>
                      </a:br>
                      <a:endParaRPr lang="en-US" sz="1800">
                        <a:effectLst/>
                        <a:latin typeface="Arial" panose="020B0604020202020204" pitchFamily="34" charset="0"/>
                        <a:cs typeface="Arial" panose="020B0604020202020204" pitchFamily="34" charset="0"/>
                      </a:endParaRPr>
                    </a:p>
                  </a:txBody>
                  <a:tcPr marL="63500" marR="63500" marT="12700" marB="12700" anchor="ctr">
                    <a:lnL>
                      <a:noFill/>
                    </a:lnL>
                    <a:lnR w="12700" cap="flat" cmpd="sng" algn="ctr">
                      <a:solidFill>
                        <a:schemeClr val="bg1">
                          <a:lumMod val="65000"/>
                        </a:schemeClr>
                      </a:solidFill>
                      <a:prstDash val="solid"/>
                      <a:round/>
                      <a:headEnd type="none" w="med" len="med"/>
                      <a:tailEnd type="none" w="med" len="med"/>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extLst>
                  <a:ext uri="{0D108BD9-81ED-4DB2-BD59-A6C34878D82A}">
                    <a16:rowId xmlns:a16="http://schemas.microsoft.com/office/drawing/2014/main" val="3356867696"/>
                  </a:ext>
                </a:extLst>
              </a:tr>
              <a:tr h="587891">
                <a:tc>
                  <a:txBody>
                    <a:bodyPr/>
                    <a:lstStyle/>
                    <a:p>
                      <a:pPr algn="l" fontAlgn="ctr">
                        <a:spcBef>
                          <a:spcPts val="750"/>
                        </a:spcBef>
                        <a:spcAft>
                          <a:spcPts val="750"/>
                        </a:spcAft>
                        <a:buNone/>
                      </a:pPr>
                      <a:r>
                        <a:rPr lang="en-US" sz="1800" dirty="0">
                          <a:effectLst/>
                          <a:latin typeface="Arial" panose="020B0604020202020204" pitchFamily="34" charset="0"/>
                          <a:cs typeface="Arial" panose="020B0604020202020204" pitchFamily="34" charset="0"/>
                        </a:rPr>
                        <a:t>    In Person</a:t>
                      </a:r>
                    </a:p>
                  </a:txBody>
                  <a:tcPr marL="63500" marR="63500" marT="12700" marB="127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800">
                          <a:effectLst/>
                          <a:latin typeface="Arial" panose="020B0604020202020204" pitchFamily="34" charset="0"/>
                          <a:cs typeface="Arial" panose="020B0604020202020204" pitchFamily="34" charset="0"/>
                        </a:rPr>
                        <a:t>—</a:t>
                      </a:r>
                    </a:p>
                  </a:txBody>
                  <a:tcPr marL="63500" marR="63500" marT="12700" marB="127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800">
                          <a:effectLst/>
                          <a:latin typeface="Arial" panose="020B0604020202020204" pitchFamily="34" charset="0"/>
                          <a:cs typeface="Arial" panose="020B0604020202020204" pitchFamily="34" charset="0"/>
                        </a:rPr>
                        <a:t>—</a:t>
                      </a:r>
                    </a:p>
                  </a:txBody>
                  <a:tcPr marL="63500" marR="63500" marT="12700" marB="127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br>
                        <a:rPr lang="en-US" sz="1800" dirty="0">
                          <a:effectLst/>
                          <a:latin typeface="Arial" panose="020B0604020202020204" pitchFamily="34" charset="0"/>
                          <a:cs typeface="Arial" panose="020B0604020202020204" pitchFamily="34" charset="0"/>
                        </a:rPr>
                      </a:br>
                      <a:endParaRPr lang="en-US" sz="1800" dirty="0">
                        <a:effectLst/>
                        <a:latin typeface="Arial" panose="020B0604020202020204" pitchFamily="34" charset="0"/>
                        <a:cs typeface="Arial" panose="020B0604020202020204" pitchFamily="34" charset="0"/>
                      </a:endParaRPr>
                    </a:p>
                  </a:txBody>
                  <a:tcPr marL="63500" marR="63500" marT="12700" marB="127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extLst>
                  <a:ext uri="{0D108BD9-81ED-4DB2-BD59-A6C34878D82A}">
                    <a16:rowId xmlns:a16="http://schemas.microsoft.com/office/drawing/2014/main" val="1106167333"/>
                  </a:ext>
                </a:extLst>
              </a:tr>
              <a:tr h="541539">
                <a:tc>
                  <a:txBody>
                    <a:bodyPr/>
                    <a:lstStyle/>
                    <a:p>
                      <a:pPr algn="l" fontAlgn="ctr">
                        <a:spcBef>
                          <a:spcPts val="750"/>
                        </a:spcBef>
                        <a:spcAft>
                          <a:spcPts val="750"/>
                        </a:spcAft>
                        <a:buNone/>
                      </a:pPr>
                      <a:r>
                        <a:rPr lang="en-US" sz="1800">
                          <a:effectLst/>
                          <a:latin typeface="Arial" panose="020B0604020202020204" pitchFamily="34" charset="0"/>
                          <a:cs typeface="Arial" panose="020B0604020202020204" pitchFamily="34" charset="0"/>
                        </a:rPr>
                        <a:t>    Hybrid</a:t>
                      </a:r>
                    </a:p>
                  </a:txBody>
                  <a:tcPr marL="63500" marR="63500" marT="12700" marB="127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9525" cap="flat" cmpd="sng" algn="ctr">
                      <a:solidFill>
                        <a:srgbClr val="D3D3D3"/>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800">
                          <a:effectLst/>
                          <a:latin typeface="Arial" panose="020B0604020202020204" pitchFamily="34" charset="0"/>
                          <a:cs typeface="Arial" panose="020B0604020202020204" pitchFamily="34" charset="0"/>
                        </a:rPr>
                        <a:t>1.89</a:t>
                      </a:r>
                    </a:p>
                  </a:txBody>
                  <a:tcPr marL="63500" marR="63500" marT="12700" marB="127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9525" cap="flat" cmpd="sng" algn="ctr">
                      <a:solidFill>
                        <a:srgbClr val="D3D3D3"/>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800">
                          <a:effectLst/>
                          <a:latin typeface="Arial" panose="020B0604020202020204" pitchFamily="34" charset="0"/>
                          <a:cs typeface="Arial" panose="020B0604020202020204" pitchFamily="34" charset="0"/>
                        </a:rPr>
                        <a:t>1.56, 2.29</a:t>
                      </a:r>
                    </a:p>
                  </a:txBody>
                  <a:tcPr marL="63500" marR="63500" marT="12700" marB="127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9525" cap="flat" cmpd="sng" algn="ctr">
                      <a:solidFill>
                        <a:srgbClr val="D3D3D3"/>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FF"/>
                    </a:solidFill>
                  </a:tcPr>
                </a:tc>
                <a:tc>
                  <a:txBody>
                    <a:bodyPr/>
                    <a:lstStyle/>
                    <a:p>
                      <a:pPr algn="ctr" fontAlgn="ctr">
                        <a:spcBef>
                          <a:spcPts val="750"/>
                        </a:spcBef>
                        <a:spcAft>
                          <a:spcPts val="750"/>
                        </a:spcAft>
                        <a:buNone/>
                      </a:pPr>
                      <a:r>
                        <a:rPr lang="en-US" sz="1800" dirty="0">
                          <a:effectLst/>
                          <a:latin typeface="Arial" panose="020B0604020202020204" pitchFamily="34" charset="0"/>
                          <a:cs typeface="Arial" panose="020B0604020202020204" pitchFamily="34" charset="0"/>
                        </a:rPr>
                        <a:t>&lt;0.001</a:t>
                      </a:r>
                    </a:p>
                  </a:txBody>
                  <a:tcPr marL="63500" marR="63500" marT="12700" marB="127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9525" cap="flat" cmpd="sng" algn="ctr">
                      <a:solidFill>
                        <a:srgbClr val="D3D3D3"/>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983363148"/>
                  </a:ext>
                </a:extLst>
              </a:tr>
            </a:tbl>
          </a:graphicData>
        </a:graphic>
      </p:graphicFrame>
    </p:spTree>
    <p:extLst>
      <p:ext uri="{BB962C8B-B14F-4D97-AF65-F5344CB8AC3E}">
        <p14:creationId xmlns:p14="http://schemas.microsoft.com/office/powerpoint/2010/main" val="38828305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098D4-8C0C-B052-5085-3A694A7B77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9B61D5-FADC-BF20-5ADC-71DB814F838E}"/>
              </a:ext>
            </a:extLst>
          </p:cNvPr>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t>Conclusion</a:t>
            </a:r>
          </a:p>
        </p:txBody>
      </p:sp>
      <p:sp>
        <p:nvSpPr>
          <p:cNvPr id="3" name="Content Placeholder 2">
            <a:extLst>
              <a:ext uri="{FF2B5EF4-FFF2-40B4-BE49-F238E27FC236}">
                <a16:creationId xmlns:a16="http://schemas.microsoft.com/office/drawing/2014/main" id="{AFA5D244-A022-2EF4-6327-903B6DCD592D}"/>
              </a:ext>
            </a:extLst>
          </p:cNvPr>
          <p:cNvSpPr>
            <a:spLocks noGrp="1"/>
          </p:cNvSpPr>
          <p:nvPr>
            <p:ph idx="1"/>
          </p:nvPr>
        </p:nvSpPr>
        <p:spPr>
          <a:xfrm>
            <a:off x="609600" y="1825625"/>
            <a:ext cx="10972800" cy="4351339"/>
          </a:xfrm>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533387" indent="-380990">
              <a:spcBef>
                <a:spcPts val="1600"/>
              </a:spcBef>
            </a:pPr>
            <a:r>
              <a:rPr lang="en-US" sz="2533" dirty="0">
                <a:solidFill>
                  <a:schemeClr val="tx1"/>
                </a:solidFill>
              </a:rPr>
              <a:t>Telemedicine can serve as an effective and convenient mode of NODM education without compromising metabolic outcomes</a:t>
            </a:r>
          </a:p>
          <a:p>
            <a:pPr marL="533387" indent="-380990">
              <a:spcBef>
                <a:spcPts val="1600"/>
              </a:spcBef>
            </a:pPr>
            <a:r>
              <a:rPr lang="en-US" sz="2533" dirty="0">
                <a:solidFill>
                  <a:schemeClr val="tx1"/>
                </a:solidFill>
              </a:rPr>
              <a:t>Ongoing utilization of telemedicine for diabetes care suggests this modality may be preferred by patients/families for a variety of reasons</a:t>
            </a:r>
          </a:p>
          <a:p>
            <a:pPr marL="533387" indent="-380990">
              <a:spcBef>
                <a:spcPts val="1600"/>
              </a:spcBef>
            </a:pPr>
            <a:r>
              <a:rPr lang="en-US" sz="2533" dirty="0">
                <a:solidFill>
                  <a:schemeClr val="tx1"/>
                </a:solidFill>
              </a:rPr>
              <a:t>Future studies should assess patient and family satisfaction and perceived benefits of telemedicine in NODM education</a:t>
            </a:r>
          </a:p>
          <a:p>
            <a:pPr marL="533387" indent="-380990"/>
            <a:endParaRPr lang="en-US" sz="2533" dirty="0">
              <a:latin typeface="Arial" panose="020B0604020202020204" pitchFamily="34" charset="0"/>
              <a:cs typeface="Arial" panose="020B0604020202020204" pitchFamily="34" charset="0"/>
            </a:endParaRPr>
          </a:p>
          <a:p>
            <a:pPr lvl="1"/>
            <a:endParaRPr lang="en-US" dirty="0"/>
          </a:p>
        </p:txBody>
      </p:sp>
    </p:spTree>
    <p:extLst>
      <p:ext uri="{BB962C8B-B14F-4D97-AF65-F5344CB8AC3E}">
        <p14:creationId xmlns:p14="http://schemas.microsoft.com/office/powerpoint/2010/main" val="26658087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646C9-87AB-AA81-E8F6-23ADF59FF082}"/>
              </a:ext>
            </a:extLst>
          </p:cNvPr>
          <p:cNvSpPr>
            <a:spLocks noGrp="1"/>
          </p:cNvSpPr>
          <p:nvPr>
            <p:ph type="title"/>
          </p:nvPr>
        </p:nvSpPr>
        <p:spPr>
          <a:xfrm>
            <a:off x="609600" y="365125"/>
            <a:ext cx="10972800" cy="1325563"/>
          </a:xfrm>
        </p:spPr>
        <p:txBody>
          <a:bodyPr anchor="ct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t>Thank you</a:t>
            </a:r>
          </a:p>
        </p:txBody>
      </p:sp>
      <p:sp>
        <p:nvSpPr>
          <p:cNvPr id="3" name="Content Placeholder 2">
            <a:extLst>
              <a:ext uri="{FF2B5EF4-FFF2-40B4-BE49-F238E27FC236}">
                <a16:creationId xmlns:a16="http://schemas.microsoft.com/office/drawing/2014/main" id="{85B4D720-B111-B93D-296B-DA924635981A}"/>
              </a:ext>
            </a:extLst>
          </p:cNvPr>
          <p:cNvSpPr>
            <a:spLocks noGrp="1"/>
          </p:cNvSpPr>
          <p:nvPr>
            <p:ph sz="half" idx="2"/>
          </p:nvPr>
        </p:nvSpPr>
        <p:spPr>
          <a:xfrm>
            <a:off x="6614400" y="1834843"/>
            <a:ext cx="4968000" cy="4351339"/>
          </a:xfrm>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2133" dirty="0"/>
              <a:t>Faisal Malik, MD</a:t>
            </a:r>
          </a:p>
          <a:p>
            <a:r>
              <a:rPr lang="en-US" sz="2133" dirty="0"/>
              <a:t>Alissa Roberts, MD</a:t>
            </a:r>
          </a:p>
          <a:p>
            <a:r>
              <a:rPr lang="en-US" sz="2133" dirty="0"/>
              <a:t>Kelsey Eitel</a:t>
            </a:r>
            <a:r>
              <a:rPr lang="en-US" sz="1600" dirty="0"/>
              <a:t>, </a:t>
            </a:r>
            <a:r>
              <a:rPr lang="en-US" sz="2133" dirty="0"/>
              <a:t>MD</a:t>
            </a:r>
            <a:endParaRPr lang="en-US" sz="1600" dirty="0"/>
          </a:p>
          <a:p>
            <a:r>
              <a:rPr lang="en-US" sz="2133" dirty="0"/>
              <a:t>Yasi Mohsenian, MPH</a:t>
            </a:r>
          </a:p>
          <a:p>
            <a:r>
              <a:rPr lang="en-US" sz="2133" dirty="0"/>
              <a:t>Statistician: </a:t>
            </a:r>
          </a:p>
          <a:p>
            <a:pPr lvl="1"/>
            <a:r>
              <a:rPr lang="en-US" sz="2133" dirty="0"/>
              <a:t>Dwight Barry, PhD</a:t>
            </a:r>
          </a:p>
          <a:p>
            <a:r>
              <a:rPr lang="en-US" sz="2133" dirty="0"/>
              <a:t>Nursing lead: </a:t>
            </a:r>
          </a:p>
          <a:p>
            <a:pPr lvl="1"/>
            <a:r>
              <a:rPr lang="en-US" sz="2133" dirty="0"/>
              <a:t>Joy Briggs, MBA, MSN, CDCES</a:t>
            </a:r>
          </a:p>
        </p:txBody>
      </p:sp>
      <p:pic>
        <p:nvPicPr>
          <p:cNvPr id="11" name="Picture 10">
            <a:extLst>
              <a:ext uri="{FF2B5EF4-FFF2-40B4-BE49-F238E27FC236}">
                <a16:creationId xmlns:a16="http://schemas.microsoft.com/office/drawing/2014/main" id="{13A8A790-FDBE-80B5-F17E-100AA7581260}"/>
              </a:ext>
            </a:extLst>
          </p:cNvPr>
          <p:cNvPicPr>
            <a:picLocks noChangeAspect="1"/>
          </p:cNvPicPr>
          <p:nvPr/>
        </p:nvPicPr>
        <p:blipFill>
          <a:blip r:embed="rId3"/>
          <a:stretch>
            <a:fillRect/>
          </a:stretch>
        </p:blipFill>
        <p:spPr>
          <a:xfrm>
            <a:off x="2521920" y="3834000"/>
            <a:ext cx="4092480" cy="3024000"/>
          </a:xfrm>
          <a:prstGeom prst="rect">
            <a:avLst/>
          </a:prstGeom>
          <a:ln>
            <a:noFill/>
          </a:ln>
          <a:effectLst>
            <a:softEdge rad="112500"/>
          </a:effectLst>
        </p:spPr>
      </p:pic>
      <p:pic>
        <p:nvPicPr>
          <p:cNvPr id="6" name="Picture 5">
            <a:extLst>
              <a:ext uri="{FF2B5EF4-FFF2-40B4-BE49-F238E27FC236}">
                <a16:creationId xmlns:a16="http://schemas.microsoft.com/office/drawing/2014/main" id="{21C592B4-1F3E-41B4-4F85-410ABC0AF43B}"/>
              </a:ext>
            </a:extLst>
          </p:cNvPr>
          <p:cNvPicPr>
            <a:picLocks noChangeAspect="1"/>
          </p:cNvPicPr>
          <p:nvPr/>
        </p:nvPicPr>
        <p:blipFill>
          <a:blip r:embed="rId4"/>
          <a:stretch>
            <a:fillRect/>
          </a:stretch>
        </p:blipFill>
        <p:spPr>
          <a:xfrm>
            <a:off x="416920" y="1690689"/>
            <a:ext cx="3022705" cy="3192999"/>
          </a:xfrm>
          <a:prstGeom prst="rect">
            <a:avLst/>
          </a:prstGeom>
          <a:ln>
            <a:noFill/>
          </a:ln>
          <a:effectLst>
            <a:softEdge rad="112500"/>
          </a:effectLst>
        </p:spPr>
      </p:pic>
      <p:sp>
        <p:nvSpPr>
          <p:cNvPr id="12" name="TextBox 11">
            <a:extLst>
              <a:ext uri="{FF2B5EF4-FFF2-40B4-BE49-F238E27FC236}">
                <a16:creationId xmlns:a16="http://schemas.microsoft.com/office/drawing/2014/main" id="{05301C96-B221-466E-3C82-ECCEF6EAF6A4}"/>
              </a:ext>
            </a:extLst>
          </p:cNvPr>
          <p:cNvSpPr txBox="1"/>
          <p:nvPr/>
        </p:nvSpPr>
        <p:spPr>
          <a:xfrm>
            <a:off x="773420" y="4902887"/>
            <a:ext cx="1392000" cy="584775"/>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3200" dirty="0">
                <a:solidFill>
                  <a:srgbClr val="B818A5"/>
                </a:solidFill>
                <a:latin typeface="Baguet Script" panose="020F0502020204030204" pitchFamily="2" charset="0"/>
              </a:rPr>
              <a:t>Meher</a:t>
            </a:r>
          </a:p>
        </p:txBody>
      </p:sp>
      <p:sp>
        <p:nvSpPr>
          <p:cNvPr id="13" name="TextBox 12">
            <a:extLst>
              <a:ext uri="{FF2B5EF4-FFF2-40B4-BE49-F238E27FC236}">
                <a16:creationId xmlns:a16="http://schemas.microsoft.com/office/drawing/2014/main" id="{DAEDF560-3DC2-BD33-BF23-AB3E618F718D}"/>
              </a:ext>
            </a:extLst>
          </p:cNvPr>
          <p:cNvSpPr txBox="1"/>
          <p:nvPr/>
        </p:nvSpPr>
        <p:spPr>
          <a:xfrm>
            <a:off x="3706025" y="3341557"/>
            <a:ext cx="2006399" cy="1077218"/>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3200" dirty="0">
                <a:solidFill>
                  <a:srgbClr val="C00000"/>
                </a:solidFill>
                <a:latin typeface="Baguet Script" panose="020F0502020204030204" pitchFamily="2" charset="0"/>
              </a:rPr>
              <a:t>Sunny &amp; Lily</a:t>
            </a:r>
          </a:p>
        </p:txBody>
      </p:sp>
    </p:spTree>
    <p:extLst>
      <p:ext uri="{BB962C8B-B14F-4D97-AF65-F5344CB8AC3E}">
        <p14:creationId xmlns:p14="http://schemas.microsoft.com/office/powerpoint/2010/main" val="22165530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7A492-05E9-7053-98E3-A83B29112EF5}"/>
            </a:ext>
          </a:extLst>
        </p:cNvPr>
        <p:cNvGrpSpPr/>
        <p:nvPr/>
      </p:nvGrpSpPr>
      <p:grpSpPr>
        <a:xfrm>
          <a:off x="0" y="0"/>
          <a:ext cx="0" cy="0"/>
          <a:chOff x="0" y="0"/>
          <a:chExt cx="0" cy="0"/>
        </a:xfrm>
      </p:grpSpPr>
    </p:spTree>
    <p:extLst>
      <p:ext uri="{BB962C8B-B14F-4D97-AF65-F5344CB8AC3E}">
        <p14:creationId xmlns:p14="http://schemas.microsoft.com/office/powerpoint/2010/main" val="1503407261"/>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212D59"/>
        </a:solidFill>
        <a:effectLst/>
      </p:bgPr>
    </p:bg>
    <p:spTree>
      <p:nvGrpSpPr>
        <p:cNvPr id="1" name="">
          <a:extLst>
            <a:ext uri="{FF2B5EF4-FFF2-40B4-BE49-F238E27FC236}">
              <a16:creationId xmlns:a16="http://schemas.microsoft.com/office/drawing/2014/main" id="{F77C0422-BA26-51A3-3566-95174FF057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473C4A-C6D0-F032-88DA-F95F579EB6FF}"/>
              </a:ext>
            </a:extLst>
          </p:cNvPr>
          <p:cNvSpPr>
            <a:spLocks noGrp="1"/>
          </p:cNvSpPr>
          <p:nvPr>
            <p:ph type="title"/>
          </p:nvPr>
        </p:nvSpPr>
        <p:spPr>
          <a:xfrm>
            <a:off x="817418" y="399761"/>
            <a:ext cx="10515600" cy="1630363"/>
          </a:xfrm>
        </p:spPr>
        <p:txBody>
          <a:bodyPr>
            <a:normAutofit fontScale="90000"/>
          </a:bodyPr>
          <a:lstStyle/>
          <a:p>
            <a:pPr>
              <a:lnSpc>
                <a:spcPct val="150000"/>
              </a:lnSpc>
              <a:spcBef>
                <a:spcPts val="0"/>
              </a:spcBef>
            </a:pPr>
            <a:br>
              <a:rPr lang="en-US" sz="2400">
                <a:solidFill>
                  <a:srgbClr val="79E5FA"/>
                </a:solidFill>
                <a:latin typeface="Arial Black"/>
              </a:rPr>
            </a:br>
            <a:r>
              <a:rPr lang="en-US" sz="6000">
                <a:solidFill>
                  <a:srgbClr val="79E5FA"/>
                </a:solidFill>
                <a:latin typeface="Montserrat Black"/>
              </a:rPr>
              <a:t>Section Header Here</a:t>
            </a:r>
            <a:br>
              <a:rPr lang="en-US" sz="6000">
                <a:solidFill>
                  <a:srgbClr val="79E5FA"/>
                </a:solidFill>
                <a:latin typeface="Montserrat Black"/>
              </a:rPr>
            </a:br>
            <a:r>
              <a:rPr lang="en-US" sz="2700" i="1">
                <a:solidFill>
                  <a:srgbClr val="79E5FA"/>
                </a:solidFill>
                <a:latin typeface="Montserrat"/>
              </a:rPr>
              <a:t>Subtitle Here</a:t>
            </a:r>
          </a:p>
          <a:p>
            <a:endParaRPr lang="en-US"/>
          </a:p>
        </p:txBody>
      </p:sp>
      <p:cxnSp>
        <p:nvCxnSpPr>
          <p:cNvPr id="7" name="Straight Arrow Connector 6">
            <a:extLst>
              <a:ext uri="{FF2B5EF4-FFF2-40B4-BE49-F238E27FC236}">
                <a16:creationId xmlns:a16="http://schemas.microsoft.com/office/drawing/2014/main" id="{FF493A8A-DA4D-93FE-986D-7522E5297BA1}"/>
              </a:ext>
            </a:extLst>
          </p:cNvPr>
          <p:cNvCxnSpPr/>
          <p:nvPr/>
        </p:nvCxnSpPr>
        <p:spPr>
          <a:xfrm flipV="1">
            <a:off x="886692" y="1364673"/>
            <a:ext cx="7737763" cy="13855"/>
          </a:xfrm>
          <a:prstGeom prst="straightConnector1">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4" name="Rectangle 3">
            <a:extLst>
              <a:ext uri="{FF2B5EF4-FFF2-40B4-BE49-F238E27FC236}">
                <a16:creationId xmlns:a16="http://schemas.microsoft.com/office/drawing/2014/main" id="{5982C359-AB54-2659-93A6-DBBD498D05B5}"/>
              </a:ext>
            </a:extLst>
          </p:cNvPr>
          <p:cNvSpPr/>
          <p:nvPr/>
        </p:nvSpPr>
        <p:spPr>
          <a:xfrm>
            <a:off x="676750" y="502788"/>
            <a:ext cx="10843843" cy="5847476"/>
          </a:xfrm>
          <a:prstGeom prst="rect">
            <a:avLst/>
          </a:prstGeom>
          <a:solidFill>
            <a:schemeClr val="bg1"/>
          </a:solidFill>
          <a:ln>
            <a:noFill/>
          </a:ln>
          <a:effectLst>
            <a:outerShdw blurRad="279400" dist="1778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itle 1">
            <a:extLst>
              <a:ext uri="{FF2B5EF4-FFF2-40B4-BE49-F238E27FC236}">
                <a16:creationId xmlns:a16="http://schemas.microsoft.com/office/drawing/2014/main" id="{0AADCC8E-737D-D75D-7ADA-30825A67426C}"/>
              </a:ext>
            </a:extLst>
          </p:cNvPr>
          <p:cNvSpPr txBox="1">
            <a:spLocks/>
          </p:cNvSpPr>
          <p:nvPr/>
        </p:nvSpPr>
        <p:spPr>
          <a:xfrm>
            <a:off x="2290781" y="3011094"/>
            <a:ext cx="7560148" cy="1011547"/>
          </a:xfrm>
          <a:prstGeom prst="rect">
            <a:avLst/>
          </a:prstGeom>
        </p:spPr>
        <p:txBody>
          <a:bodyPr vert="horz" lIns="91440" tIns="45720" rIns="91440" bIns="45720" rtlCol="0" anchor="ctr">
            <a:normAutofit fontScale="70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i="1">
                <a:solidFill>
                  <a:srgbClr val="212D59"/>
                </a:solidFill>
                <a:latin typeface="Montserrat Black"/>
              </a:rPr>
              <a:t>A Review of the T1DX-QI 2025 Annual Survey Results </a:t>
            </a:r>
            <a:endParaRPr lang="en-US"/>
          </a:p>
          <a:p>
            <a:pPr algn="ctr">
              <a:lnSpc>
                <a:spcPct val="130000"/>
              </a:lnSpc>
            </a:pPr>
            <a:r>
              <a:rPr lang="en-US" sz="2400" i="1" dirty="0">
                <a:solidFill>
                  <a:srgbClr val="212D59"/>
                </a:solidFill>
                <a:latin typeface="Montserrat"/>
              </a:rPr>
              <a:t>Whitley Ballroom</a:t>
            </a:r>
          </a:p>
          <a:p>
            <a:pPr algn="ctr">
              <a:lnSpc>
                <a:spcPct val="150000"/>
              </a:lnSpc>
            </a:pPr>
            <a:endParaRPr lang="en-US" sz="2400" i="1" dirty="0">
              <a:solidFill>
                <a:srgbClr val="212D59"/>
              </a:solidFill>
              <a:latin typeface="Montserrat"/>
            </a:endParaRPr>
          </a:p>
          <a:p>
            <a:pPr>
              <a:lnSpc>
                <a:spcPct val="150000"/>
              </a:lnSpc>
            </a:pPr>
            <a:endParaRPr lang="en-US">
              <a:solidFill>
                <a:schemeClr val="bg1"/>
              </a:solidFill>
              <a:latin typeface="Montserrat Black"/>
            </a:endParaRPr>
          </a:p>
        </p:txBody>
      </p:sp>
      <p:sp>
        <p:nvSpPr>
          <p:cNvPr id="6" name="TextBox 28">
            <a:extLst>
              <a:ext uri="{FF2B5EF4-FFF2-40B4-BE49-F238E27FC236}">
                <a16:creationId xmlns:a16="http://schemas.microsoft.com/office/drawing/2014/main" id="{EE77AB53-28CA-0915-FF7A-0A49E9E76AAE}"/>
              </a:ext>
            </a:extLst>
          </p:cNvPr>
          <p:cNvSpPr txBox="1"/>
          <p:nvPr/>
        </p:nvSpPr>
        <p:spPr>
          <a:xfrm>
            <a:off x="1185911" y="3513360"/>
            <a:ext cx="9764820" cy="59099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2400" dirty="0">
                <a:latin typeface="Montserrat"/>
                <a:ea typeface="+mn-lt"/>
                <a:cs typeface="+mn-lt"/>
              </a:rPr>
              <a:t>4:00 – 4:20pm</a:t>
            </a:r>
            <a:endParaRPr lang="en-US" dirty="0"/>
          </a:p>
        </p:txBody>
      </p:sp>
      <p:pic>
        <p:nvPicPr>
          <p:cNvPr id="8" name="Imagen 7">
            <a:extLst>
              <a:ext uri="{FF2B5EF4-FFF2-40B4-BE49-F238E27FC236}">
                <a16:creationId xmlns:a16="http://schemas.microsoft.com/office/drawing/2014/main" id="{65336A3E-DB85-EF9D-FD83-D25CAA7693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0147" y="5408028"/>
            <a:ext cx="1432871" cy="942236"/>
          </a:xfrm>
          <a:prstGeom prst="rect">
            <a:avLst/>
          </a:prstGeom>
        </p:spPr>
      </p:pic>
    </p:spTree>
    <p:extLst>
      <p:ext uri="{BB962C8B-B14F-4D97-AF65-F5344CB8AC3E}">
        <p14:creationId xmlns:p14="http://schemas.microsoft.com/office/powerpoint/2010/main" val="3447567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613F67-A54B-9B15-E1FC-057FF285837A}"/>
              </a:ext>
            </a:extLst>
          </p:cNvPr>
          <p:cNvSpPr>
            <a:spLocks noGrp="1"/>
          </p:cNvSpPr>
          <p:nvPr>
            <p:ph sz="half" idx="1"/>
          </p:nvPr>
        </p:nvSpPr>
        <p:spPr>
          <a:xfrm>
            <a:off x="1981200" y="1143000"/>
            <a:ext cx="8077200" cy="2971800"/>
          </a:xfrm>
        </p:spPr>
        <p:txBody>
          <a:bodyPr/>
          <a:lstStyle/>
          <a:p>
            <a:pPr marL="0" indent="0">
              <a:buNone/>
            </a:pPr>
            <a:r>
              <a:rPr lang="en-US" sz="2200" b="1" dirty="0">
                <a:solidFill>
                  <a:srgbClr val="00A94F"/>
                </a:solidFill>
              </a:rPr>
              <a:t>Concern: </a:t>
            </a:r>
            <a:r>
              <a:rPr lang="en-US" sz="2200" dirty="0"/>
              <a:t>T2DM lost to follow-up after initial diagnosis appointment</a:t>
            </a:r>
          </a:p>
          <a:p>
            <a:pPr marL="0" indent="0">
              <a:buNone/>
            </a:pPr>
            <a:r>
              <a:rPr lang="en-US" sz="2200" b="1" dirty="0">
                <a:solidFill>
                  <a:srgbClr val="00A94F"/>
                </a:solidFill>
              </a:rPr>
              <a:t>Goal: </a:t>
            </a:r>
            <a:r>
              <a:rPr lang="en-US" sz="2200" dirty="0"/>
              <a:t>Improve support for T2DM patients to promote follow-up visit attendance</a:t>
            </a:r>
          </a:p>
          <a:p>
            <a:pPr marL="0" indent="0">
              <a:buNone/>
            </a:pPr>
            <a:r>
              <a:rPr lang="en-US" sz="2200" b="1" dirty="0">
                <a:solidFill>
                  <a:srgbClr val="00A94F"/>
                </a:solidFill>
              </a:rPr>
              <a:t>AIM: </a:t>
            </a:r>
            <a:r>
              <a:rPr lang="en-US" altLang="en-ET" sz="2200" dirty="0"/>
              <a:t>Increase clinic follow-up within 3-months of New Onset Type 2 Diabetes clinic for adolescents age 10-18 from 75% from August 2023 to 90% by December 2025.</a:t>
            </a:r>
          </a:p>
        </p:txBody>
      </p:sp>
      <p:sp>
        <p:nvSpPr>
          <p:cNvPr id="4" name="Slide Number Placeholder 3">
            <a:extLst>
              <a:ext uri="{FF2B5EF4-FFF2-40B4-BE49-F238E27FC236}">
                <a16:creationId xmlns:a16="http://schemas.microsoft.com/office/drawing/2014/main" id="{28E47D98-DFD1-394A-8B56-534E737A0B84}"/>
              </a:ext>
            </a:extLst>
          </p:cNvPr>
          <p:cNvSpPr>
            <a:spLocks noGrp="1"/>
          </p:cNvSpPr>
          <p:nvPr>
            <p:ph type="sldNum" sz="quarter" idx="4"/>
          </p:nvPr>
        </p:nvSpPr>
        <p:spPr/>
        <p:txBody>
          <a:bodyPr/>
          <a:lstStyle/>
          <a:p>
            <a:fld id="{B6761BED-127F-4714-AE70-548270172845}" type="slidenum">
              <a:rPr lang="en-US" smtClean="0">
                <a:solidFill>
                  <a:schemeClr val="bg1">
                    <a:lumMod val="65000"/>
                  </a:schemeClr>
                </a:solidFill>
              </a:rPr>
              <a:pPr/>
              <a:t>5</a:t>
            </a:fld>
            <a:endParaRPr lang="en-US" dirty="0">
              <a:solidFill>
                <a:schemeClr val="bg1">
                  <a:lumMod val="65000"/>
                </a:schemeClr>
              </a:solidFill>
            </a:endParaRPr>
          </a:p>
        </p:txBody>
      </p:sp>
      <p:sp>
        <p:nvSpPr>
          <p:cNvPr id="5" name="Title 4">
            <a:extLst>
              <a:ext uri="{FF2B5EF4-FFF2-40B4-BE49-F238E27FC236}">
                <a16:creationId xmlns:a16="http://schemas.microsoft.com/office/drawing/2014/main" id="{8205D104-B963-BE5F-24D8-4B0A78230EBB}"/>
              </a:ext>
            </a:extLst>
          </p:cNvPr>
          <p:cNvSpPr>
            <a:spLocks noGrp="1"/>
          </p:cNvSpPr>
          <p:nvPr>
            <p:ph type="title"/>
          </p:nvPr>
        </p:nvSpPr>
        <p:spPr/>
        <p:txBody>
          <a:bodyPr/>
          <a:lstStyle/>
          <a:p>
            <a:r>
              <a:rPr lang="en-US" dirty="0"/>
              <a:t>Baseline </a:t>
            </a:r>
          </a:p>
        </p:txBody>
      </p:sp>
      <p:graphicFrame>
        <p:nvGraphicFramePr>
          <p:cNvPr id="7" name="Chart 6">
            <a:extLst>
              <a:ext uri="{FF2B5EF4-FFF2-40B4-BE49-F238E27FC236}">
                <a16:creationId xmlns:a16="http://schemas.microsoft.com/office/drawing/2014/main" id="{E8A38018-7D7E-EC20-4947-95B629044165}"/>
              </a:ext>
            </a:extLst>
          </p:cNvPr>
          <p:cNvGraphicFramePr>
            <a:graphicFrameLocks/>
          </p:cNvGraphicFramePr>
          <p:nvPr/>
        </p:nvGraphicFramePr>
        <p:xfrm>
          <a:off x="3619500" y="3352801"/>
          <a:ext cx="4953000" cy="3030379"/>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Straight Connector 8">
            <a:extLst>
              <a:ext uri="{FF2B5EF4-FFF2-40B4-BE49-F238E27FC236}">
                <a16:creationId xmlns:a16="http://schemas.microsoft.com/office/drawing/2014/main" id="{796D8711-ED70-3BDC-C040-54C9446EA6FF}"/>
              </a:ext>
            </a:extLst>
          </p:cNvPr>
          <p:cNvCxnSpPr>
            <a:cxnSpLocks/>
          </p:cNvCxnSpPr>
          <p:nvPr/>
        </p:nvCxnSpPr>
        <p:spPr>
          <a:xfrm>
            <a:off x="4191000" y="4343400"/>
            <a:ext cx="4267200" cy="0"/>
          </a:xfrm>
          <a:prstGeom prst="line">
            <a:avLst/>
          </a:prstGeom>
          <a:ln w="19050"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 name="TextBox 12">
            <a:extLst>
              <a:ext uri="{FF2B5EF4-FFF2-40B4-BE49-F238E27FC236}">
                <a16:creationId xmlns:a16="http://schemas.microsoft.com/office/drawing/2014/main" id="{78D3E121-8C8E-8F5D-4269-6BB3E1E19EC3}"/>
              </a:ext>
            </a:extLst>
          </p:cNvPr>
          <p:cNvSpPr txBox="1"/>
          <p:nvPr/>
        </p:nvSpPr>
        <p:spPr>
          <a:xfrm>
            <a:off x="8086842" y="3733800"/>
            <a:ext cx="447558" cy="261610"/>
          </a:xfrm>
          <a:prstGeom prst="rect">
            <a:avLst/>
          </a:prstGeom>
          <a:noFill/>
        </p:spPr>
        <p:txBody>
          <a:bodyPr wrap="square" rtlCol="0">
            <a:spAutoFit/>
          </a:bodyPr>
          <a:lstStyle/>
          <a:p>
            <a:r>
              <a:rPr lang="en-US" sz="1100" dirty="0"/>
              <a:t>Goal</a:t>
            </a:r>
          </a:p>
        </p:txBody>
      </p:sp>
      <p:sp>
        <p:nvSpPr>
          <p:cNvPr id="15" name="TextBox 14">
            <a:extLst>
              <a:ext uri="{FF2B5EF4-FFF2-40B4-BE49-F238E27FC236}">
                <a16:creationId xmlns:a16="http://schemas.microsoft.com/office/drawing/2014/main" id="{1ECD9CB1-B484-1D1C-1035-413BD12637BA}"/>
              </a:ext>
            </a:extLst>
          </p:cNvPr>
          <p:cNvSpPr txBox="1"/>
          <p:nvPr/>
        </p:nvSpPr>
        <p:spPr>
          <a:xfrm>
            <a:off x="7912114" y="4114800"/>
            <a:ext cx="622286" cy="261610"/>
          </a:xfrm>
          <a:prstGeom prst="rect">
            <a:avLst/>
          </a:prstGeom>
          <a:noFill/>
        </p:spPr>
        <p:txBody>
          <a:bodyPr wrap="square" rtlCol="0">
            <a:spAutoFit/>
          </a:bodyPr>
          <a:lstStyle/>
          <a:p>
            <a:r>
              <a:rPr lang="en-US" sz="1100" dirty="0"/>
              <a:t>Median</a:t>
            </a:r>
          </a:p>
        </p:txBody>
      </p:sp>
    </p:spTree>
    <p:extLst>
      <p:ext uri="{BB962C8B-B14F-4D97-AF65-F5344CB8AC3E}">
        <p14:creationId xmlns:p14="http://schemas.microsoft.com/office/powerpoint/2010/main" val="1867731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1C161-3A88-ED55-C41D-D3FFCA846B3A}"/>
              </a:ext>
            </a:extLst>
          </p:cNvPr>
          <p:cNvSpPr>
            <a:spLocks noGrp="1"/>
          </p:cNvSpPr>
          <p:nvPr>
            <p:ph type="title"/>
          </p:nvPr>
        </p:nvSpPr>
        <p:spPr/>
        <p:txBody>
          <a:bodyPr/>
          <a:lstStyle/>
          <a:p>
            <a:r>
              <a:rPr lang="en-US" dirty="0"/>
              <a:t>Fishbone</a:t>
            </a:r>
          </a:p>
        </p:txBody>
      </p:sp>
      <p:sp>
        <p:nvSpPr>
          <p:cNvPr id="4" name="Slide Number Placeholder 3">
            <a:extLst>
              <a:ext uri="{FF2B5EF4-FFF2-40B4-BE49-F238E27FC236}">
                <a16:creationId xmlns:a16="http://schemas.microsoft.com/office/drawing/2014/main" id="{64BC33D5-3CAD-27E3-9790-75D9A6AC456A}"/>
              </a:ext>
            </a:extLst>
          </p:cNvPr>
          <p:cNvSpPr>
            <a:spLocks noGrp="1"/>
          </p:cNvSpPr>
          <p:nvPr>
            <p:ph type="sldNum" sz="quarter" idx="4"/>
          </p:nvPr>
        </p:nvSpPr>
        <p:spPr/>
        <p:txBody>
          <a:bodyPr/>
          <a:lstStyle/>
          <a:p>
            <a:fld id="{B6761BED-127F-4714-AE70-548270172845}" type="slidenum">
              <a:rPr lang="en-US" smtClean="0">
                <a:solidFill>
                  <a:schemeClr val="bg1">
                    <a:lumMod val="65000"/>
                  </a:schemeClr>
                </a:solidFill>
              </a:rPr>
              <a:pPr/>
              <a:t>6</a:t>
            </a:fld>
            <a:endParaRPr lang="en-US" dirty="0">
              <a:solidFill>
                <a:schemeClr val="bg1">
                  <a:lumMod val="65000"/>
                </a:schemeClr>
              </a:solidFill>
            </a:endParaRPr>
          </a:p>
        </p:txBody>
      </p:sp>
      <p:cxnSp>
        <p:nvCxnSpPr>
          <p:cNvPr id="5" name="Straight Arrow Connector 4">
            <a:extLst>
              <a:ext uri="{FF2B5EF4-FFF2-40B4-BE49-F238E27FC236}">
                <a16:creationId xmlns:a16="http://schemas.microsoft.com/office/drawing/2014/main" id="{0ED03C91-1301-79EC-203C-C5F880854547}"/>
              </a:ext>
            </a:extLst>
          </p:cNvPr>
          <p:cNvCxnSpPr>
            <a:cxnSpLocks/>
          </p:cNvCxnSpPr>
          <p:nvPr/>
        </p:nvCxnSpPr>
        <p:spPr>
          <a:xfrm flipV="1">
            <a:off x="2141220" y="3300096"/>
            <a:ext cx="6316980" cy="2857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6" name="Isosceles Triangle 5">
            <a:extLst>
              <a:ext uri="{FF2B5EF4-FFF2-40B4-BE49-F238E27FC236}">
                <a16:creationId xmlns:a16="http://schemas.microsoft.com/office/drawing/2014/main" id="{331BB80F-2134-C9C5-8E3D-18DBB7C99B84}"/>
              </a:ext>
            </a:extLst>
          </p:cNvPr>
          <p:cNvSpPr/>
          <p:nvPr/>
        </p:nvSpPr>
        <p:spPr>
          <a:xfrm rot="5400000">
            <a:off x="8340886" y="2266032"/>
            <a:ext cx="2215828" cy="2232024"/>
          </a:xfrm>
          <a:prstGeom prst="triangle">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800"/>
          </a:p>
        </p:txBody>
      </p:sp>
      <p:cxnSp>
        <p:nvCxnSpPr>
          <p:cNvPr id="7" name="Straight Arrow Connector 6">
            <a:extLst>
              <a:ext uri="{FF2B5EF4-FFF2-40B4-BE49-F238E27FC236}">
                <a16:creationId xmlns:a16="http://schemas.microsoft.com/office/drawing/2014/main" id="{4D39B502-87FE-7E6A-9542-2CFD0A68A07E}"/>
              </a:ext>
            </a:extLst>
          </p:cNvPr>
          <p:cNvCxnSpPr/>
          <p:nvPr/>
        </p:nvCxnSpPr>
        <p:spPr>
          <a:xfrm flipV="1">
            <a:off x="6815578" y="3304199"/>
            <a:ext cx="731520" cy="133286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8" name="Straight Arrow Connector 7">
            <a:extLst>
              <a:ext uri="{FF2B5EF4-FFF2-40B4-BE49-F238E27FC236}">
                <a16:creationId xmlns:a16="http://schemas.microsoft.com/office/drawing/2014/main" id="{0923527F-2B2C-7715-2857-0D857F6B8630}"/>
              </a:ext>
            </a:extLst>
          </p:cNvPr>
          <p:cNvCxnSpPr/>
          <p:nvPr/>
        </p:nvCxnSpPr>
        <p:spPr>
          <a:xfrm flipV="1">
            <a:off x="2816542" y="3329120"/>
            <a:ext cx="1226820" cy="131381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9" name="Straight Arrow Connector 8">
            <a:extLst>
              <a:ext uri="{FF2B5EF4-FFF2-40B4-BE49-F238E27FC236}">
                <a16:creationId xmlns:a16="http://schemas.microsoft.com/office/drawing/2014/main" id="{8F9D2E4E-9704-9D69-A67C-DE60A4EA4752}"/>
              </a:ext>
            </a:extLst>
          </p:cNvPr>
          <p:cNvCxnSpPr>
            <a:cxnSpLocks/>
            <a:stCxn id="11" idx="2"/>
          </p:cNvCxnSpPr>
          <p:nvPr/>
        </p:nvCxnSpPr>
        <p:spPr>
          <a:xfrm>
            <a:off x="3473609" y="2457002"/>
            <a:ext cx="1129664" cy="871669"/>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10" name="Text Box 2">
            <a:extLst>
              <a:ext uri="{FF2B5EF4-FFF2-40B4-BE49-F238E27FC236}">
                <a16:creationId xmlns:a16="http://schemas.microsoft.com/office/drawing/2014/main" id="{101EA18B-40BA-A045-1845-E79F22AADC97}"/>
              </a:ext>
            </a:extLst>
          </p:cNvPr>
          <p:cNvSpPr txBox="1">
            <a:spLocks noChangeArrowheads="1"/>
          </p:cNvSpPr>
          <p:nvPr/>
        </p:nvSpPr>
        <p:spPr bwMode="auto">
          <a:xfrm>
            <a:off x="5334000" y="4308719"/>
            <a:ext cx="2846546" cy="1275716"/>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People / Staffing</a:t>
            </a:r>
            <a:r>
              <a:rPr kumimoji="0" lang="en-US" altLang="en-US" sz="1000" b="0" i="0" u="none" strike="noStrike" cap="none" normalizeH="0" baseline="0" dirty="0">
                <a:ln>
                  <a:noFill/>
                </a:ln>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Limited availability for established type 2 clinics with providers</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Limited CDCES staffing</a:t>
            </a:r>
            <a:r>
              <a:rPr lang="en-US" altLang="en-US" sz="1000" dirty="0">
                <a:latin typeface="Calibri" panose="020F0502020204030204" pitchFamily="34" charset="0"/>
                <a:ea typeface="Calibri" panose="020F0502020204030204" pitchFamily="34" charset="0"/>
                <a:cs typeface="Times New Roman" panose="02020603050405020304" pitchFamily="18" charset="0"/>
              </a:rPr>
              <a:t>- elimination of one-to-one staffing for provider clinics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Auto call appointment reminders – did not allow for assessment of barriers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Text Box 5">
            <a:extLst>
              <a:ext uri="{FF2B5EF4-FFF2-40B4-BE49-F238E27FC236}">
                <a16:creationId xmlns:a16="http://schemas.microsoft.com/office/drawing/2014/main" id="{34BC6A54-26C6-765D-F7F4-A0148A9D36D3}"/>
              </a:ext>
            </a:extLst>
          </p:cNvPr>
          <p:cNvSpPr txBox="1">
            <a:spLocks noChangeArrowheads="1"/>
          </p:cNvSpPr>
          <p:nvPr/>
        </p:nvSpPr>
        <p:spPr bwMode="auto">
          <a:xfrm>
            <a:off x="2343945" y="1355725"/>
            <a:ext cx="2259329" cy="1101276"/>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Policies &amp; Procedures</a:t>
            </a:r>
            <a:r>
              <a:rPr kumimoji="0" lang="en-US" altLang="en-US" sz="1000" b="0" i="0" u="none" strike="noStrike" cap="none" normalizeH="0" baseline="0" dirty="0">
                <a:ln>
                  <a:noFill/>
                </a:ln>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a:t>
            </a:r>
            <a:endParaRPr kumimoji="0" lang="en-US" altLang="en-US" sz="600" b="0" i="0" u="none" strike="noStrike" cap="none" normalizeH="0" baseline="0" dirty="0">
              <a:ln>
                <a:noFill/>
              </a:ln>
              <a:solidFill>
                <a:schemeClr val="tx1"/>
              </a:solidFill>
              <a:effectLst/>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US" altLang="en-US"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Difficulty getting </a:t>
            </a:r>
            <a:r>
              <a:rPr lang="en-US" altLang="en-US" sz="1000" dirty="0">
                <a:latin typeface="Calibri" panose="020F0502020204030204" pitchFamily="34" charset="0"/>
                <a:ea typeface="Calibri" panose="020F0502020204030204" pitchFamily="34" charset="0"/>
                <a:cs typeface="Times New Roman" panose="02020603050405020304" pitchFamily="18" charset="0"/>
              </a:rPr>
              <a:t> type 2 meds </a:t>
            </a:r>
            <a:r>
              <a:rPr kumimoji="0" lang="en-US" altLang="en-US"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covered by insurance</a:t>
            </a:r>
            <a:endParaRPr kumimoji="0" lang="en-US" altLang="en-US" sz="600" b="0" i="0" u="none" strike="noStrike" cap="none" normalizeH="0" baseline="0" dirty="0">
              <a:ln>
                <a:noFill/>
              </a:ln>
              <a:solidFill>
                <a:schemeClr val="tx1"/>
              </a:solidFill>
              <a:effectLst/>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US" altLang="en-US" sz="10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GLP shortage makes adherence difficult</a:t>
            </a:r>
          </a:p>
          <a:p>
            <a:pPr marL="0" marR="0" lvl="0" indent="0" defTabSz="914400" rtl="0" eaLnBrk="0" fontAlgn="base" latinLnBrk="0" hangingPunct="0">
              <a:lnSpc>
                <a:spcPct val="100000"/>
              </a:lnSpc>
              <a:spcBef>
                <a:spcPct val="0"/>
              </a:spcBef>
              <a:spcAft>
                <a:spcPct val="0"/>
              </a:spcAft>
              <a:buClrTx/>
              <a:buSzTx/>
              <a:buFontTx/>
              <a:buChar char="•"/>
              <a:tabLst/>
            </a:pPr>
            <a:r>
              <a:rPr lang="en-US" altLang="en-US" sz="1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Lack of CGM coverage if not on MDI</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Text Box 11">
            <a:extLst>
              <a:ext uri="{FF2B5EF4-FFF2-40B4-BE49-F238E27FC236}">
                <a16:creationId xmlns:a16="http://schemas.microsoft.com/office/drawing/2014/main" id="{F7F9E3A3-624B-A411-DD40-DBDA51FB9AFB}"/>
              </a:ext>
            </a:extLst>
          </p:cNvPr>
          <p:cNvSpPr txBox="1">
            <a:spLocks noChangeArrowheads="1"/>
          </p:cNvSpPr>
          <p:nvPr/>
        </p:nvSpPr>
        <p:spPr bwMode="auto">
          <a:xfrm>
            <a:off x="8107730" y="2715611"/>
            <a:ext cx="2232025" cy="1332866"/>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altLang="en-US" sz="1000" b="1" i="0" u="none" strike="noStrike" cap="none" normalizeH="0" baseline="0" dirty="0">
                <a:ln>
                  <a:noFill/>
                </a:ln>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Issue:</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altLang="en-US" sz="10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No show or last-minute cancelation rate for established type 2 patients</a:t>
            </a:r>
            <a:r>
              <a:rPr lang="en-US" altLang="en-US" sz="1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is high</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altLang="en-US" sz="10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Difficulty getting some medications either through insurance denials and/or access with shortages.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4" name="Text Box 4">
            <a:extLst>
              <a:ext uri="{FF2B5EF4-FFF2-40B4-BE49-F238E27FC236}">
                <a16:creationId xmlns:a16="http://schemas.microsoft.com/office/drawing/2014/main" id="{88C9B101-7DE9-3434-0C12-C0CF43AE94F9}"/>
              </a:ext>
            </a:extLst>
          </p:cNvPr>
          <p:cNvSpPr txBox="1">
            <a:spLocks noChangeArrowheads="1"/>
          </p:cNvSpPr>
          <p:nvPr/>
        </p:nvSpPr>
        <p:spPr bwMode="auto">
          <a:xfrm>
            <a:off x="2008616" y="4302124"/>
            <a:ext cx="2397125" cy="87678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Place and Process</a:t>
            </a:r>
            <a:r>
              <a:rPr kumimoji="0" lang="en-US" altLang="en-US" sz="1000" b="0" i="0" u="none" strike="noStrike" cap="none" normalizeH="0" baseline="0" dirty="0">
                <a:ln>
                  <a:noFill/>
                </a:ln>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Type 2 appointments only at 2 of our locations (CAP and SB) </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5" name="Text Box 3">
            <a:extLst>
              <a:ext uri="{FF2B5EF4-FFF2-40B4-BE49-F238E27FC236}">
                <a16:creationId xmlns:a16="http://schemas.microsoft.com/office/drawing/2014/main" id="{CAB1DCC6-AB23-807E-2137-FB701D88115C}"/>
              </a:ext>
            </a:extLst>
          </p:cNvPr>
          <p:cNvSpPr txBox="1">
            <a:spLocks noChangeArrowheads="1"/>
          </p:cNvSpPr>
          <p:nvPr/>
        </p:nvSpPr>
        <p:spPr bwMode="auto">
          <a:xfrm>
            <a:off x="5020065" y="1337157"/>
            <a:ext cx="2568664" cy="1475577"/>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Equity:</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Largely Medicaid patients - </a:t>
            </a:r>
            <a:r>
              <a:rPr lang="en-US" altLang="en-US" sz="1000" dirty="0">
                <a:latin typeface="Calibri" panose="020F0502020204030204" pitchFamily="34" charset="0"/>
                <a:ea typeface="Calibri" panose="020F0502020204030204" pitchFamily="34" charset="0"/>
                <a:cs typeface="Times New Roman" panose="02020603050405020304" pitchFamily="18" charset="0"/>
              </a:rPr>
              <a:t>t</a:t>
            </a:r>
            <a:r>
              <a:rPr kumimoji="0" lang="en-US" altLang="en-US"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ransportation </a:t>
            </a:r>
            <a:r>
              <a:rPr lang="en-US" altLang="en-US" sz="1000" dirty="0">
                <a:latin typeface="Calibri" panose="020F0502020204030204" pitchFamily="34" charset="0"/>
                <a:ea typeface="Calibri" panose="020F0502020204030204" pitchFamily="34" charset="0"/>
                <a:cs typeface="Times New Roman" panose="02020603050405020304" pitchFamily="18" charset="0"/>
              </a:rPr>
              <a:t>challenges</a:t>
            </a:r>
            <a:endParaRPr kumimoji="0" lang="en-US" altLang="en-US"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sz="1000" dirty="0">
                <a:latin typeface="Calibri" panose="020F0502020204030204" pitchFamily="34" charset="0"/>
                <a:ea typeface="Calibri" panose="020F0502020204030204" pitchFamily="34" charset="0"/>
                <a:cs typeface="Times New Roman" panose="02020603050405020304" pitchFamily="18" charset="0"/>
              </a:rPr>
              <a:t>Time off work – first appointment and class duration 4-5 hours</a:t>
            </a:r>
          </a:p>
          <a:p>
            <a:pPr eaLnBrk="0" fontAlgn="base" hangingPunct="0">
              <a:spcBef>
                <a:spcPct val="0"/>
              </a:spcBef>
              <a:spcAft>
                <a:spcPct val="0"/>
              </a:spcAft>
              <a:buFontTx/>
              <a:buChar char="•"/>
            </a:pPr>
            <a:r>
              <a:rPr lang="en-US" altLang="en-US" sz="1000" dirty="0">
                <a:latin typeface="Calibri" panose="020F0502020204030204" pitchFamily="34" charset="0"/>
                <a:ea typeface="Calibri" panose="020F0502020204030204" pitchFamily="34" charset="0"/>
                <a:cs typeface="Times New Roman" panose="02020603050405020304" pitchFamily="18" charset="0"/>
              </a:rPr>
              <a:t>Reluctancy to disclose housing and food insecurity with SW</a:t>
            </a:r>
          </a:p>
          <a:p>
            <a:pPr eaLnBrk="0" fontAlgn="base" hangingPunct="0">
              <a:spcBef>
                <a:spcPct val="0"/>
              </a:spcBef>
              <a:spcAft>
                <a:spcPct val="0"/>
              </a:spcAft>
              <a:buFontTx/>
              <a:buChar char="•"/>
            </a:pPr>
            <a:r>
              <a:rPr lang="en-US" altLang="en-US" sz="1000" dirty="0">
                <a:latin typeface="Calibri" panose="020F0502020204030204" pitchFamily="34" charset="0"/>
                <a:ea typeface="Calibri" panose="020F0502020204030204" pitchFamily="34" charset="0"/>
                <a:cs typeface="Times New Roman" panose="02020603050405020304" pitchFamily="18" charset="0"/>
              </a:rPr>
              <a:t>Cost of visit (parking and transportation)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600" b="0" i="0" u="none" strike="noStrike" cap="none" normalizeH="0" baseline="0" dirty="0">
              <a:ln>
                <a:noFill/>
              </a:ln>
              <a:solidFill>
                <a:schemeClr val="tx1"/>
              </a:solidFill>
              <a:effectLst/>
            </a:endParaRPr>
          </a:p>
        </p:txBody>
      </p:sp>
      <p:sp>
        <p:nvSpPr>
          <p:cNvPr id="17" name="Rectangle 13">
            <a:extLst>
              <a:ext uri="{FF2B5EF4-FFF2-40B4-BE49-F238E27FC236}">
                <a16:creationId xmlns:a16="http://schemas.microsoft.com/office/drawing/2014/main" id="{3DF4179D-9DD7-419A-8792-CAF6B5DAB96C}"/>
              </a:ext>
            </a:extLst>
          </p:cNvPr>
          <p:cNvSpPr>
            <a:spLocks noChangeArrowheads="1"/>
          </p:cNvSpPr>
          <p:nvPr/>
        </p:nvSpPr>
        <p:spPr bwMode="auto">
          <a:xfrm>
            <a:off x="152400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sz="1800"/>
          </a:p>
        </p:txBody>
      </p:sp>
      <p:sp>
        <p:nvSpPr>
          <p:cNvPr id="18" name="Rectangle 20">
            <a:extLst>
              <a:ext uri="{FF2B5EF4-FFF2-40B4-BE49-F238E27FC236}">
                <a16:creationId xmlns:a16="http://schemas.microsoft.com/office/drawing/2014/main" id="{66C665A9-3380-4DBC-0B64-71D4F34C9A74}"/>
              </a:ext>
            </a:extLst>
          </p:cNvPr>
          <p:cNvSpPr>
            <a:spLocks noChangeArrowheads="1"/>
          </p:cNvSpPr>
          <p:nvPr/>
        </p:nvSpPr>
        <p:spPr bwMode="auto">
          <a:xfrm>
            <a:off x="152400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sz="1800"/>
          </a:p>
        </p:txBody>
      </p:sp>
      <p:cxnSp>
        <p:nvCxnSpPr>
          <p:cNvPr id="21" name="Straight Arrow Connector 20">
            <a:extLst>
              <a:ext uri="{FF2B5EF4-FFF2-40B4-BE49-F238E27FC236}">
                <a16:creationId xmlns:a16="http://schemas.microsoft.com/office/drawing/2014/main" id="{DB6A5A6D-2912-3332-07ED-525332898E02}"/>
              </a:ext>
            </a:extLst>
          </p:cNvPr>
          <p:cNvCxnSpPr>
            <a:cxnSpLocks/>
            <a:stCxn id="15" idx="2"/>
          </p:cNvCxnSpPr>
          <p:nvPr/>
        </p:nvCxnSpPr>
        <p:spPr>
          <a:xfrm>
            <a:off x="6304398" y="2812734"/>
            <a:ext cx="599323" cy="486913"/>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910729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F2C4B196-7B38-48CE-A25B-CFEE0C3BA022}"/>
              </a:ext>
            </a:extLst>
          </p:cNvPr>
          <p:cNvSpPr/>
          <p:nvPr/>
        </p:nvSpPr>
        <p:spPr>
          <a:xfrm>
            <a:off x="3698934" y="4399372"/>
            <a:ext cx="1159737" cy="1251169"/>
          </a:xfrm>
          <a:prstGeom prst="rect">
            <a:avLst/>
          </a:prstGeom>
          <a:solidFill>
            <a:schemeClr val="bg1"/>
          </a:solidFill>
          <a:ln w="25400" cap="flat" cmpd="sng" algn="ctr">
            <a:solidFill>
              <a:srgbClr val="004A82"/>
            </a:solidFill>
            <a:prstDash val="solid"/>
          </a:ln>
          <a:effectLst/>
        </p:spPr>
        <p:txBody>
          <a:bodyPr rtlCol="0" anchor="ctr"/>
          <a:lstStyle/>
          <a:p>
            <a:endParaRPr lang="en-US" altLang="en-US" sz="900" dirty="0">
              <a:solidFill>
                <a:srgbClr val="000000"/>
              </a:solidFill>
            </a:endParaRPr>
          </a:p>
          <a:p>
            <a:endParaRPr lang="en-US" altLang="en-US" sz="900" dirty="0">
              <a:solidFill>
                <a:srgbClr val="000000"/>
              </a:solidFill>
            </a:endParaRPr>
          </a:p>
          <a:p>
            <a:r>
              <a:rPr lang="en-US" altLang="en-US" sz="900" dirty="0">
                <a:solidFill>
                  <a:srgbClr val="000000"/>
                </a:solidFill>
              </a:rPr>
              <a:t>Patients newly diagnosed with type 2 diabetes in New Type 2 clinic and followed up by Children’s Healthcare of Atlanta </a:t>
            </a:r>
          </a:p>
          <a:p>
            <a:r>
              <a:rPr lang="en-US" altLang="en-US" sz="900" dirty="0">
                <a:solidFill>
                  <a:srgbClr val="000000"/>
                </a:solidFill>
              </a:rPr>
              <a:t> </a:t>
            </a:r>
          </a:p>
          <a:p>
            <a:endParaRPr lang="en-US" altLang="en-US" sz="900" dirty="0">
              <a:solidFill>
                <a:srgbClr val="000000"/>
              </a:solidFill>
            </a:endParaRPr>
          </a:p>
        </p:txBody>
      </p:sp>
      <p:sp>
        <p:nvSpPr>
          <p:cNvPr id="54" name="Rectangle 53">
            <a:extLst>
              <a:ext uri="{FF2B5EF4-FFF2-40B4-BE49-F238E27FC236}">
                <a16:creationId xmlns:a16="http://schemas.microsoft.com/office/drawing/2014/main" id="{AC82215D-C93B-4DB9-A2CB-CB2BED999A45}"/>
              </a:ext>
            </a:extLst>
          </p:cNvPr>
          <p:cNvSpPr/>
          <p:nvPr/>
        </p:nvSpPr>
        <p:spPr>
          <a:xfrm>
            <a:off x="3715611" y="2557432"/>
            <a:ext cx="1132456" cy="1422097"/>
          </a:xfrm>
          <a:prstGeom prst="rect">
            <a:avLst/>
          </a:prstGeom>
          <a:solidFill>
            <a:schemeClr val="bg1"/>
          </a:solidFill>
          <a:ln w="25400" cap="flat" cmpd="sng" algn="ctr">
            <a:solidFill>
              <a:srgbClr val="004A82"/>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ET" sz="900" dirty="0"/>
              <a:t>Increase follow-up within 3-months of New Onset Type 2 Diabetes in clinic diagnosis for adolescents ages 10-18 from 75% from August 2023 to 90% by December 2025 </a:t>
            </a:r>
          </a:p>
        </p:txBody>
      </p:sp>
      <p:sp>
        <p:nvSpPr>
          <p:cNvPr id="55" name="Rectangle 54">
            <a:extLst>
              <a:ext uri="{FF2B5EF4-FFF2-40B4-BE49-F238E27FC236}">
                <a16:creationId xmlns:a16="http://schemas.microsoft.com/office/drawing/2014/main" id="{F59A82FD-2A91-4F89-8E5D-FF0207F7FE2C}"/>
              </a:ext>
            </a:extLst>
          </p:cNvPr>
          <p:cNvSpPr/>
          <p:nvPr/>
        </p:nvSpPr>
        <p:spPr>
          <a:xfrm>
            <a:off x="3730064" y="1410664"/>
            <a:ext cx="1138870" cy="851639"/>
          </a:xfrm>
          <a:prstGeom prst="rect">
            <a:avLst/>
          </a:prstGeom>
          <a:solidFill>
            <a:schemeClr val="bg1"/>
          </a:solidFill>
          <a:ln w="25400" cap="flat" cmpd="sng" algn="ctr">
            <a:solidFill>
              <a:srgbClr val="004A82"/>
            </a:solidFill>
            <a:prstDash val="solid"/>
          </a:ln>
          <a:effectLst/>
        </p:spPr>
        <p:txBody>
          <a:bodyPr rtlCol="0" anchor="ctr"/>
          <a:lstStyle/>
          <a:p>
            <a:r>
              <a:rPr lang="en-US" altLang="en-US" sz="900" dirty="0">
                <a:solidFill>
                  <a:srgbClr val="000000"/>
                </a:solidFill>
              </a:rPr>
              <a:t>Improve glycemic control &amp; minimize risk of complications in patients with T2DM</a:t>
            </a:r>
          </a:p>
        </p:txBody>
      </p:sp>
      <p:sp>
        <p:nvSpPr>
          <p:cNvPr id="56" name="Rectangle 55">
            <a:extLst>
              <a:ext uri="{FF2B5EF4-FFF2-40B4-BE49-F238E27FC236}">
                <a16:creationId xmlns:a16="http://schemas.microsoft.com/office/drawing/2014/main" id="{51F9C317-4797-4A04-BF91-5F5193DFA7AA}"/>
              </a:ext>
            </a:extLst>
          </p:cNvPr>
          <p:cNvSpPr/>
          <p:nvPr/>
        </p:nvSpPr>
        <p:spPr>
          <a:xfrm>
            <a:off x="5949067" y="1410661"/>
            <a:ext cx="1165860" cy="411480"/>
          </a:xfrm>
          <a:prstGeom prst="rect">
            <a:avLst/>
          </a:prstGeom>
          <a:solidFill>
            <a:sysClr val="window" lastClr="FFFFFF"/>
          </a:solidFill>
          <a:ln w="25400" cap="flat" cmpd="sng" algn="ctr">
            <a:solidFill>
              <a:srgbClr val="005DA0"/>
            </a:solidFill>
            <a:prstDash val="solid"/>
          </a:ln>
          <a:effectLst/>
        </p:spPr>
        <p:txBody>
          <a:bodyPr rtlCol="0" anchor="ctr"/>
          <a:lstStyle/>
          <a:p>
            <a:pPr algn="ctr" defTabSz="685800">
              <a:defRPr/>
            </a:pPr>
            <a:r>
              <a:rPr lang="en-US" sz="900" kern="0" dirty="0">
                <a:solidFill>
                  <a:prstClr val="black"/>
                </a:solidFill>
                <a:latin typeface="Calibri"/>
              </a:rPr>
              <a:t>Patient/Parent Availability</a:t>
            </a:r>
          </a:p>
        </p:txBody>
      </p:sp>
      <p:sp>
        <p:nvSpPr>
          <p:cNvPr id="57" name="Rectangle 56">
            <a:extLst>
              <a:ext uri="{FF2B5EF4-FFF2-40B4-BE49-F238E27FC236}">
                <a16:creationId xmlns:a16="http://schemas.microsoft.com/office/drawing/2014/main" id="{DFA9ABAA-585C-4E38-B583-21992D6BCB1C}"/>
              </a:ext>
            </a:extLst>
          </p:cNvPr>
          <p:cNvSpPr/>
          <p:nvPr/>
        </p:nvSpPr>
        <p:spPr>
          <a:xfrm>
            <a:off x="5962800" y="3172127"/>
            <a:ext cx="1165860" cy="411480"/>
          </a:xfrm>
          <a:prstGeom prst="rect">
            <a:avLst/>
          </a:prstGeom>
          <a:solidFill>
            <a:sysClr val="window" lastClr="FFFFFF"/>
          </a:solidFill>
          <a:ln w="25400" cap="flat" cmpd="sng" algn="ctr">
            <a:solidFill>
              <a:srgbClr val="005DA0"/>
            </a:solidFill>
            <a:prstDash val="solid"/>
          </a:ln>
          <a:effectLst/>
        </p:spPr>
        <p:txBody>
          <a:bodyPr rtlCol="0" anchor="ctr"/>
          <a:lstStyle/>
          <a:p>
            <a:pPr algn="ctr" defTabSz="685800">
              <a:defRPr/>
            </a:pPr>
            <a:r>
              <a:rPr lang="en-US" sz="900" kern="0" dirty="0">
                <a:solidFill>
                  <a:prstClr val="black"/>
                </a:solidFill>
                <a:latin typeface="Calibri"/>
              </a:rPr>
              <a:t>Clinic Appointment Notification</a:t>
            </a:r>
          </a:p>
        </p:txBody>
      </p:sp>
      <p:sp>
        <p:nvSpPr>
          <p:cNvPr id="58" name="Rectangle 57">
            <a:extLst>
              <a:ext uri="{FF2B5EF4-FFF2-40B4-BE49-F238E27FC236}">
                <a16:creationId xmlns:a16="http://schemas.microsoft.com/office/drawing/2014/main" id="{C512F514-B975-44EB-BA41-12B47637BDED}"/>
              </a:ext>
            </a:extLst>
          </p:cNvPr>
          <p:cNvSpPr/>
          <p:nvPr/>
        </p:nvSpPr>
        <p:spPr>
          <a:xfrm>
            <a:off x="5943119" y="2543323"/>
            <a:ext cx="1165860" cy="411480"/>
          </a:xfrm>
          <a:prstGeom prst="rect">
            <a:avLst/>
          </a:prstGeom>
          <a:solidFill>
            <a:sysClr val="window" lastClr="FFFFFF"/>
          </a:solidFill>
          <a:ln w="25400" cap="flat" cmpd="sng" algn="ctr">
            <a:solidFill>
              <a:srgbClr val="005DA0"/>
            </a:solidFill>
            <a:prstDash val="solid"/>
          </a:ln>
          <a:effectLst/>
        </p:spPr>
        <p:txBody>
          <a:bodyPr rtlCol="0" anchor="ctr"/>
          <a:lstStyle/>
          <a:p>
            <a:pPr algn="ctr" defTabSz="685800">
              <a:defRPr/>
            </a:pPr>
            <a:r>
              <a:rPr lang="en-US" sz="900" kern="0" dirty="0">
                <a:solidFill>
                  <a:prstClr val="black"/>
                </a:solidFill>
                <a:latin typeface="Calibri"/>
              </a:rPr>
              <a:t>Clinic Slot Availability</a:t>
            </a:r>
          </a:p>
        </p:txBody>
      </p:sp>
      <p:sp>
        <p:nvSpPr>
          <p:cNvPr id="59" name="Rectangle 58">
            <a:extLst>
              <a:ext uri="{FF2B5EF4-FFF2-40B4-BE49-F238E27FC236}">
                <a16:creationId xmlns:a16="http://schemas.microsoft.com/office/drawing/2014/main" id="{D3472D2F-C540-4398-B48A-8BD68289511D}"/>
              </a:ext>
            </a:extLst>
          </p:cNvPr>
          <p:cNvSpPr/>
          <p:nvPr/>
        </p:nvSpPr>
        <p:spPr>
          <a:xfrm>
            <a:off x="5969572" y="3791656"/>
            <a:ext cx="1165860" cy="411480"/>
          </a:xfrm>
          <a:prstGeom prst="rect">
            <a:avLst/>
          </a:prstGeom>
          <a:solidFill>
            <a:sysClr val="window" lastClr="FFFFFF"/>
          </a:solidFill>
          <a:ln w="25400" cap="flat" cmpd="sng" algn="ctr">
            <a:solidFill>
              <a:srgbClr val="005DA0"/>
            </a:solidFill>
            <a:prstDash val="solid"/>
          </a:ln>
          <a:effectLst/>
        </p:spPr>
        <p:txBody>
          <a:bodyPr rtlCol="0" anchor="ctr"/>
          <a:lstStyle/>
          <a:p>
            <a:pPr algn="ctr" defTabSz="685800">
              <a:defRPr/>
            </a:pPr>
            <a:r>
              <a:rPr lang="en-US" sz="900" kern="0" dirty="0">
                <a:solidFill>
                  <a:prstClr val="black"/>
                </a:solidFill>
                <a:latin typeface="Calibri"/>
              </a:rPr>
              <a:t>Patient Education/ Investment in Care</a:t>
            </a:r>
          </a:p>
        </p:txBody>
      </p:sp>
      <p:sp>
        <p:nvSpPr>
          <p:cNvPr id="63" name="Left Brace 62">
            <a:extLst>
              <a:ext uri="{FF2B5EF4-FFF2-40B4-BE49-F238E27FC236}">
                <a16:creationId xmlns:a16="http://schemas.microsoft.com/office/drawing/2014/main" id="{E81EA437-BD84-461C-A1BB-06416093C59A}"/>
              </a:ext>
            </a:extLst>
          </p:cNvPr>
          <p:cNvSpPr/>
          <p:nvPr/>
        </p:nvSpPr>
        <p:spPr>
          <a:xfrm>
            <a:off x="5240902" y="1513870"/>
            <a:ext cx="269388" cy="3697040"/>
          </a:xfrm>
          <a:prstGeom prst="leftBrace">
            <a:avLst/>
          </a:prstGeom>
          <a:noFill/>
          <a:ln w="76200" cap="flat" cmpd="sng" algn="ctr">
            <a:solidFill>
              <a:srgbClr val="00A94F"/>
            </a:solidFill>
            <a:prstDash val="solid"/>
          </a:ln>
          <a:effectLst/>
        </p:spPr>
        <p:txBody>
          <a:bodyPr rtlCol="0" anchor="ctr"/>
          <a:lstStyle/>
          <a:p>
            <a:pPr algn="ctr" defTabSz="685800">
              <a:defRPr/>
            </a:pPr>
            <a:endParaRPr lang="en-US" sz="1350" kern="0">
              <a:solidFill>
                <a:prstClr val="black"/>
              </a:solidFill>
              <a:latin typeface="Calibri"/>
            </a:endParaRPr>
          </a:p>
        </p:txBody>
      </p:sp>
      <p:sp>
        <p:nvSpPr>
          <p:cNvPr id="102" name="Title 1"/>
          <p:cNvSpPr txBox="1">
            <a:spLocks/>
          </p:cNvSpPr>
          <p:nvPr/>
        </p:nvSpPr>
        <p:spPr>
          <a:xfrm>
            <a:off x="1193065" y="1353776"/>
            <a:ext cx="2780928" cy="487603"/>
          </a:xfrm>
          <a:prstGeom prst="rect">
            <a:avLst/>
          </a:prstGeom>
        </p:spPr>
        <p:txBody>
          <a:bodyPr vert="horz" lIns="68580" tIns="34290" rIns="68580" bIns="34290" rtlCol="0" anchor="b" anchorCtr="0">
            <a:noAutofit/>
          </a:bodyPr>
          <a:lstStyle>
            <a:lvl1pPr algn="l" defTabSz="914400" rtl="0" eaLnBrk="1" latinLnBrk="0" hangingPunct="1">
              <a:spcBef>
                <a:spcPct val="0"/>
              </a:spcBef>
              <a:buNone/>
              <a:defRPr sz="2800" kern="1200">
                <a:solidFill>
                  <a:srgbClr val="00A94F"/>
                </a:solidFill>
                <a:latin typeface="Arial Rounded MT Bold" panose="020F0704030504030204" pitchFamily="34" charset="0"/>
                <a:ea typeface="+mj-ea"/>
                <a:cs typeface="+mj-cs"/>
              </a:defRPr>
            </a:lvl1pPr>
          </a:lstStyle>
          <a:p>
            <a:pPr algn="ctr"/>
            <a:r>
              <a:rPr lang="en-US" sz="2800" dirty="0"/>
              <a:t>Key Driver Analysis</a:t>
            </a:r>
          </a:p>
        </p:txBody>
      </p:sp>
      <p:sp>
        <p:nvSpPr>
          <p:cNvPr id="100" name="TextBox 99"/>
          <p:cNvSpPr txBox="1"/>
          <p:nvPr/>
        </p:nvSpPr>
        <p:spPr>
          <a:xfrm>
            <a:off x="3793027" y="1173014"/>
            <a:ext cx="971550" cy="276999"/>
          </a:xfrm>
          <a:prstGeom prst="rect">
            <a:avLst/>
          </a:prstGeom>
          <a:noFill/>
        </p:spPr>
        <p:txBody>
          <a:bodyPr wrap="square" rtlCol="0">
            <a:spAutoFit/>
          </a:bodyPr>
          <a:lstStyle/>
          <a:p>
            <a:pPr algn="ctr"/>
            <a:r>
              <a:rPr lang="en-US" sz="1200" u="sng" dirty="0"/>
              <a:t>Global AIM</a:t>
            </a:r>
          </a:p>
        </p:txBody>
      </p:sp>
      <p:sp>
        <p:nvSpPr>
          <p:cNvPr id="104" name="TextBox 103"/>
          <p:cNvSpPr txBox="1"/>
          <p:nvPr/>
        </p:nvSpPr>
        <p:spPr>
          <a:xfrm>
            <a:off x="3785276" y="2326600"/>
            <a:ext cx="971550" cy="276999"/>
          </a:xfrm>
          <a:prstGeom prst="rect">
            <a:avLst/>
          </a:prstGeom>
          <a:noFill/>
        </p:spPr>
        <p:txBody>
          <a:bodyPr wrap="square" rtlCol="0">
            <a:spAutoFit/>
          </a:bodyPr>
          <a:lstStyle/>
          <a:p>
            <a:pPr algn="ctr"/>
            <a:r>
              <a:rPr lang="en-US" sz="1200" u="sng" dirty="0"/>
              <a:t>Smart AIM</a:t>
            </a:r>
          </a:p>
        </p:txBody>
      </p:sp>
      <p:sp>
        <p:nvSpPr>
          <p:cNvPr id="105" name="TextBox 104"/>
          <p:cNvSpPr txBox="1"/>
          <p:nvPr/>
        </p:nvSpPr>
        <p:spPr>
          <a:xfrm>
            <a:off x="3783817" y="4113344"/>
            <a:ext cx="971550" cy="276999"/>
          </a:xfrm>
          <a:prstGeom prst="rect">
            <a:avLst/>
          </a:prstGeom>
          <a:noFill/>
        </p:spPr>
        <p:txBody>
          <a:bodyPr wrap="square" rtlCol="0">
            <a:spAutoFit/>
          </a:bodyPr>
          <a:lstStyle/>
          <a:p>
            <a:pPr algn="ctr"/>
            <a:r>
              <a:rPr lang="en-US" sz="1200" u="sng" dirty="0"/>
              <a:t>Population</a:t>
            </a:r>
          </a:p>
        </p:txBody>
      </p:sp>
      <p:sp>
        <p:nvSpPr>
          <p:cNvPr id="106" name="TextBox 105"/>
          <p:cNvSpPr txBox="1"/>
          <p:nvPr/>
        </p:nvSpPr>
        <p:spPr>
          <a:xfrm>
            <a:off x="5975251" y="1121253"/>
            <a:ext cx="1101596" cy="276999"/>
          </a:xfrm>
          <a:prstGeom prst="rect">
            <a:avLst/>
          </a:prstGeom>
          <a:noFill/>
        </p:spPr>
        <p:txBody>
          <a:bodyPr wrap="square" rtlCol="0">
            <a:spAutoFit/>
          </a:bodyPr>
          <a:lstStyle/>
          <a:p>
            <a:pPr algn="ctr"/>
            <a:r>
              <a:rPr lang="en-US" sz="1200" u="sng" dirty="0"/>
              <a:t>Drivers</a:t>
            </a:r>
          </a:p>
        </p:txBody>
      </p:sp>
      <p:sp>
        <p:nvSpPr>
          <p:cNvPr id="108" name="TextBox 107"/>
          <p:cNvSpPr txBox="1"/>
          <p:nvPr/>
        </p:nvSpPr>
        <p:spPr>
          <a:xfrm>
            <a:off x="8059802" y="1139222"/>
            <a:ext cx="1465198" cy="276999"/>
          </a:xfrm>
          <a:prstGeom prst="rect">
            <a:avLst/>
          </a:prstGeom>
          <a:noFill/>
        </p:spPr>
        <p:txBody>
          <a:bodyPr wrap="square" rtlCol="0">
            <a:spAutoFit/>
          </a:bodyPr>
          <a:lstStyle/>
          <a:p>
            <a:pPr algn="ctr"/>
            <a:r>
              <a:rPr lang="en-US" sz="1200" u="sng" dirty="0"/>
              <a:t>Interventions</a:t>
            </a:r>
          </a:p>
        </p:txBody>
      </p:sp>
      <p:sp>
        <p:nvSpPr>
          <p:cNvPr id="40" name="Rectangle 39">
            <a:extLst>
              <a:ext uri="{FF2B5EF4-FFF2-40B4-BE49-F238E27FC236}">
                <a16:creationId xmlns:a16="http://schemas.microsoft.com/office/drawing/2014/main" id="{7C3CDC5F-550A-4F85-BA8F-E239D3331318}"/>
              </a:ext>
            </a:extLst>
          </p:cNvPr>
          <p:cNvSpPr/>
          <p:nvPr/>
        </p:nvSpPr>
        <p:spPr>
          <a:xfrm>
            <a:off x="5982481" y="4408876"/>
            <a:ext cx="1165860" cy="411480"/>
          </a:xfrm>
          <a:prstGeom prst="rect">
            <a:avLst/>
          </a:prstGeom>
          <a:solidFill>
            <a:sysClr val="window" lastClr="FFFFFF"/>
          </a:solidFill>
          <a:ln w="25400" cap="flat" cmpd="sng" algn="ctr">
            <a:solidFill>
              <a:srgbClr val="005DA0"/>
            </a:solidFill>
            <a:prstDash val="solid"/>
          </a:ln>
          <a:effectLst/>
        </p:spPr>
        <p:txBody>
          <a:bodyPr rtlCol="0" anchor="ctr"/>
          <a:lstStyle/>
          <a:p>
            <a:pPr algn="ctr" defTabSz="685800">
              <a:defRPr/>
            </a:pPr>
            <a:r>
              <a:rPr lang="en-US" sz="900" kern="0" dirty="0">
                <a:solidFill>
                  <a:prstClr val="black"/>
                </a:solidFill>
                <a:latin typeface="Calibri"/>
              </a:rPr>
              <a:t>Parent Transportation</a:t>
            </a:r>
          </a:p>
        </p:txBody>
      </p:sp>
      <p:sp>
        <p:nvSpPr>
          <p:cNvPr id="41" name="Rectangle 40">
            <a:extLst>
              <a:ext uri="{FF2B5EF4-FFF2-40B4-BE49-F238E27FC236}">
                <a16:creationId xmlns:a16="http://schemas.microsoft.com/office/drawing/2014/main" id="{196A93C0-6455-421D-88EA-879223A8CA8A}"/>
              </a:ext>
            </a:extLst>
          </p:cNvPr>
          <p:cNvSpPr/>
          <p:nvPr/>
        </p:nvSpPr>
        <p:spPr>
          <a:xfrm>
            <a:off x="8045000" y="1410661"/>
            <a:ext cx="1649239" cy="411480"/>
          </a:xfrm>
          <a:prstGeom prst="rect">
            <a:avLst/>
          </a:prstGeom>
          <a:solidFill>
            <a:sysClr val="window" lastClr="FFFFFF"/>
          </a:solidFill>
          <a:ln w="25400" cap="flat" cmpd="sng" algn="ctr">
            <a:solidFill>
              <a:srgbClr val="005DA0"/>
            </a:solidFill>
            <a:prstDash val="solid"/>
          </a:ln>
          <a:effectLst/>
        </p:spPr>
        <p:txBody>
          <a:bodyPr rtlCol="0" anchor="ctr"/>
          <a:lstStyle/>
          <a:p>
            <a:pPr defTabSz="685800">
              <a:defRPr/>
            </a:pPr>
            <a:r>
              <a:rPr lang="en-US" sz="900" kern="0" dirty="0">
                <a:solidFill>
                  <a:prstClr val="black"/>
                </a:solidFill>
              </a:rPr>
              <a:t>Focused Teaching Kitchen education and demonstration</a:t>
            </a:r>
          </a:p>
        </p:txBody>
      </p:sp>
      <p:sp>
        <p:nvSpPr>
          <p:cNvPr id="42" name="Rectangle 41">
            <a:extLst>
              <a:ext uri="{FF2B5EF4-FFF2-40B4-BE49-F238E27FC236}">
                <a16:creationId xmlns:a16="http://schemas.microsoft.com/office/drawing/2014/main" id="{AC727644-6D8D-45E5-88CE-15E9C2CDF8D8}"/>
              </a:ext>
            </a:extLst>
          </p:cNvPr>
          <p:cNvSpPr/>
          <p:nvPr/>
        </p:nvSpPr>
        <p:spPr>
          <a:xfrm>
            <a:off x="8052400" y="2351690"/>
            <a:ext cx="1649238" cy="411480"/>
          </a:xfrm>
          <a:prstGeom prst="rect">
            <a:avLst/>
          </a:prstGeom>
          <a:solidFill>
            <a:sysClr val="window" lastClr="FFFFFF"/>
          </a:solidFill>
          <a:ln w="25400" cap="flat" cmpd="sng" algn="ctr">
            <a:solidFill>
              <a:srgbClr val="005DA0"/>
            </a:solidFill>
            <a:prstDash val="solid"/>
          </a:ln>
          <a:effectLst/>
        </p:spPr>
        <p:txBody>
          <a:bodyPr rtlCol="0" anchor="ctr"/>
          <a:lstStyle/>
          <a:p>
            <a:r>
              <a:rPr lang="en-US" altLang="en-ET" sz="900" dirty="0"/>
              <a:t>Increased and shifted access for multiple providers </a:t>
            </a:r>
          </a:p>
        </p:txBody>
      </p:sp>
      <p:sp>
        <p:nvSpPr>
          <p:cNvPr id="43" name="Rectangle 42">
            <a:extLst>
              <a:ext uri="{FF2B5EF4-FFF2-40B4-BE49-F238E27FC236}">
                <a16:creationId xmlns:a16="http://schemas.microsoft.com/office/drawing/2014/main" id="{E44AF7AB-8412-42EB-9CD2-338E65A1EC6A}"/>
              </a:ext>
            </a:extLst>
          </p:cNvPr>
          <p:cNvSpPr/>
          <p:nvPr/>
        </p:nvSpPr>
        <p:spPr>
          <a:xfrm>
            <a:off x="8052400" y="1873966"/>
            <a:ext cx="1649238" cy="411480"/>
          </a:xfrm>
          <a:prstGeom prst="rect">
            <a:avLst/>
          </a:prstGeom>
          <a:solidFill>
            <a:sysClr val="window" lastClr="FFFFFF"/>
          </a:solidFill>
          <a:ln w="25400" cap="flat" cmpd="sng" algn="ctr">
            <a:solidFill>
              <a:srgbClr val="005DA0"/>
            </a:solidFill>
            <a:prstDash val="solid"/>
          </a:ln>
          <a:effectLst/>
        </p:spPr>
        <p:txBody>
          <a:bodyPr rtlCol="0" anchor="ctr"/>
          <a:lstStyle/>
          <a:p>
            <a:r>
              <a:rPr lang="en-US" altLang="en-US" sz="900" dirty="0">
                <a:solidFill>
                  <a:srgbClr val="000000"/>
                </a:solidFill>
              </a:rPr>
              <a:t>One on one CDE follow up</a:t>
            </a:r>
          </a:p>
        </p:txBody>
      </p:sp>
      <p:sp>
        <p:nvSpPr>
          <p:cNvPr id="44" name="Rectangle 43">
            <a:extLst>
              <a:ext uri="{FF2B5EF4-FFF2-40B4-BE49-F238E27FC236}">
                <a16:creationId xmlns:a16="http://schemas.microsoft.com/office/drawing/2014/main" id="{86549A8E-203D-4BB0-AEA2-470C22803332}"/>
              </a:ext>
            </a:extLst>
          </p:cNvPr>
          <p:cNvSpPr/>
          <p:nvPr/>
        </p:nvSpPr>
        <p:spPr>
          <a:xfrm>
            <a:off x="8052402" y="2816591"/>
            <a:ext cx="1642185" cy="411480"/>
          </a:xfrm>
          <a:prstGeom prst="rect">
            <a:avLst/>
          </a:prstGeom>
          <a:solidFill>
            <a:sysClr val="window" lastClr="FFFFFF"/>
          </a:solidFill>
          <a:ln w="25400" cap="flat" cmpd="sng" algn="ctr">
            <a:solidFill>
              <a:srgbClr val="005DA0"/>
            </a:solidFill>
            <a:prstDash val="solid"/>
          </a:ln>
          <a:effectLst/>
        </p:spPr>
        <p:txBody>
          <a:bodyPr rtlCol="0" anchor="ctr"/>
          <a:lstStyle/>
          <a:p>
            <a:r>
              <a:rPr lang="en-US" altLang="en-ET" sz="900" dirty="0">
                <a:cs typeface="Arial" panose="020B0604020202020204" pitchFamily="34" charset="0"/>
              </a:rPr>
              <a:t>RN call to verify access to medications</a:t>
            </a:r>
          </a:p>
        </p:txBody>
      </p:sp>
      <p:sp>
        <p:nvSpPr>
          <p:cNvPr id="45" name="Rectangle 44">
            <a:extLst>
              <a:ext uri="{FF2B5EF4-FFF2-40B4-BE49-F238E27FC236}">
                <a16:creationId xmlns:a16="http://schemas.microsoft.com/office/drawing/2014/main" id="{B7252943-4924-40F9-A4C4-A834EE753B83}"/>
              </a:ext>
            </a:extLst>
          </p:cNvPr>
          <p:cNvSpPr/>
          <p:nvPr/>
        </p:nvSpPr>
        <p:spPr>
          <a:xfrm>
            <a:off x="8052402" y="3276411"/>
            <a:ext cx="1634435" cy="411480"/>
          </a:xfrm>
          <a:prstGeom prst="rect">
            <a:avLst/>
          </a:prstGeom>
          <a:solidFill>
            <a:sysClr val="window" lastClr="FFFFFF"/>
          </a:solidFill>
          <a:ln w="25400" cap="flat" cmpd="sng" algn="ctr">
            <a:solidFill>
              <a:srgbClr val="005DA0"/>
            </a:solidFill>
            <a:prstDash val="solid"/>
          </a:ln>
          <a:effectLst/>
        </p:spPr>
        <p:txBody>
          <a:bodyPr rtlCol="0" anchor="ctr"/>
          <a:lstStyle/>
          <a:p>
            <a:r>
              <a:rPr lang="en-US" altLang="en-ET" sz="900" dirty="0"/>
              <a:t>Administrative Assistant call 1 week prior to assess barriers</a:t>
            </a:r>
          </a:p>
        </p:txBody>
      </p:sp>
      <p:sp>
        <p:nvSpPr>
          <p:cNvPr id="60" name="Rectangle 59">
            <a:extLst>
              <a:ext uri="{FF2B5EF4-FFF2-40B4-BE49-F238E27FC236}">
                <a16:creationId xmlns:a16="http://schemas.microsoft.com/office/drawing/2014/main" id="{F25CF25B-AF5F-BB4B-91D8-91842E0D1899}"/>
              </a:ext>
            </a:extLst>
          </p:cNvPr>
          <p:cNvSpPr/>
          <p:nvPr/>
        </p:nvSpPr>
        <p:spPr>
          <a:xfrm>
            <a:off x="8045192" y="3726049"/>
            <a:ext cx="1634435" cy="411480"/>
          </a:xfrm>
          <a:prstGeom prst="rect">
            <a:avLst/>
          </a:prstGeom>
          <a:solidFill>
            <a:sysClr val="window" lastClr="FFFFFF"/>
          </a:solidFill>
          <a:ln w="25400" cap="flat" cmpd="sng" algn="ctr">
            <a:solidFill>
              <a:srgbClr val="005DA0"/>
            </a:solidFill>
            <a:prstDash val="solid"/>
          </a:ln>
          <a:effectLst/>
        </p:spPr>
        <p:txBody>
          <a:bodyPr rtlCol="0" anchor="ctr"/>
          <a:lstStyle/>
          <a:p>
            <a:r>
              <a:rPr lang="en-US" altLang="en-ET" sz="900" dirty="0">
                <a:cs typeface="Arial" panose="020B0604020202020204" pitchFamily="34" charset="0"/>
              </a:rPr>
              <a:t>CDE calls to discuss SMART goals and adherence</a:t>
            </a:r>
          </a:p>
        </p:txBody>
      </p:sp>
      <p:sp>
        <p:nvSpPr>
          <p:cNvPr id="61" name="Rectangle 60">
            <a:extLst>
              <a:ext uri="{FF2B5EF4-FFF2-40B4-BE49-F238E27FC236}">
                <a16:creationId xmlns:a16="http://schemas.microsoft.com/office/drawing/2014/main" id="{86E605CC-8D97-1943-8056-3E55CC75D1FA}"/>
              </a:ext>
            </a:extLst>
          </p:cNvPr>
          <p:cNvSpPr/>
          <p:nvPr/>
        </p:nvSpPr>
        <p:spPr>
          <a:xfrm>
            <a:off x="8045192" y="4203136"/>
            <a:ext cx="1634435" cy="411480"/>
          </a:xfrm>
          <a:prstGeom prst="rect">
            <a:avLst/>
          </a:prstGeom>
          <a:solidFill>
            <a:sysClr val="window" lastClr="FFFFFF"/>
          </a:solidFill>
          <a:ln w="25400" cap="flat" cmpd="sng" algn="ctr">
            <a:solidFill>
              <a:srgbClr val="005DA0"/>
            </a:solidFill>
            <a:prstDash val="solid"/>
          </a:ln>
          <a:effectLst/>
        </p:spPr>
        <p:txBody>
          <a:bodyPr rtlCol="0" anchor="ctr"/>
          <a:lstStyle/>
          <a:p>
            <a:pPr defTabSz="685800">
              <a:defRPr/>
            </a:pPr>
            <a:r>
              <a:rPr lang="en-US" sz="900" kern="0" dirty="0">
                <a:solidFill>
                  <a:prstClr val="black"/>
                </a:solidFill>
                <a:latin typeface="Calibri"/>
              </a:rPr>
              <a:t>Virtual appointments</a:t>
            </a:r>
          </a:p>
        </p:txBody>
      </p:sp>
      <p:sp>
        <p:nvSpPr>
          <p:cNvPr id="62" name="Rectangle 61">
            <a:extLst>
              <a:ext uri="{FF2B5EF4-FFF2-40B4-BE49-F238E27FC236}">
                <a16:creationId xmlns:a16="http://schemas.microsoft.com/office/drawing/2014/main" id="{39F79897-2FE3-9A4E-95E8-F9D7D6CD0747}"/>
              </a:ext>
            </a:extLst>
          </p:cNvPr>
          <p:cNvSpPr/>
          <p:nvPr/>
        </p:nvSpPr>
        <p:spPr>
          <a:xfrm>
            <a:off x="8045192" y="4701723"/>
            <a:ext cx="1634435" cy="411480"/>
          </a:xfrm>
          <a:prstGeom prst="rect">
            <a:avLst/>
          </a:prstGeom>
          <a:solidFill>
            <a:sysClr val="window" lastClr="FFFFFF"/>
          </a:solidFill>
          <a:ln w="25400" cap="flat" cmpd="sng" algn="ctr">
            <a:solidFill>
              <a:srgbClr val="005DA0"/>
            </a:solidFill>
            <a:prstDash val="solid"/>
          </a:ln>
          <a:effectLst/>
        </p:spPr>
        <p:txBody>
          <a:bodyPr rtlCol="0" anchor="ctr"/>
          <a:lstStyle/>
          <a:p>
            <a:r>
              <a:rPr lang="en-US" altLang="en-ET" sz="900" dirty="0"/>
              <a:t>Produce boxes at clinic</a:t>
            </a:r>
          </a:p>
        </p:txBody>
      </p:sp>
      <p:sp>
        <p:nvSpPr>
          <p:cNvPr id="64" name="Rectangle 63">
            <a:extLst>
              <a:ext uri="{FF2B5EF4-FFF2-40B4-BE49-F238E27FC236}">
                <a16:creationId xmlns:a16="http://schemas.microsoft.com/office/drawing/2014/main" id="{BFBA6E02-42CD-CD41-946D-DE072B4D64AB}"/>
              </a:ext>
            </a:extLst>
          </p:cNvPr>
          <p:cNvSpPr/>
          <p:nvPr/>
        </p:nvSpPr>
        <p:spPr>
          <a:xfrm>
            <a:off x="8052401" y="5175518"/>
            <a:ext cx="1634435" cy="411480"/>
          </a:xfrm>
          <a:prstGeom prst="rect">
            <a:avLst/>
          </a:prstGeom>
          <a:solidFill>
            <a:sysClr val="window" lastClr="FFFFFF"/>
          </a:solidFill>
          <a:ln w="25400" cap="flat" cmpd="sng" algn="ctr">
            <a:solidFill>
              <a:srgbClr val="005DA0"/>
            </a:solidFill>
            <a:prstDash val="solid"/>
          </a:ln>
          <a:effectLst/>
        </p:spPr>
        <p:txBody>
          <a:bodyPr rtlCol="0" anchor="ctr"/>
          <a:lstStyle/>
          <a:p>
            <a:r>
              <a:rPr lang="en-US" altLang="en-US" sz="900" dirty="0">
                <a:solidFill>
                  <a:srgbClr val="000000"/>
                </a:solidFill>
              </a:rPr>
              <a:t>Social Worker assessment</a:t>
            </a:r>
          </a:p>
        </p:txBody>
      </p:sp>
      <p:cxnSp>
        <p:nvCxnSpPr>
          <p:cNvPr id="81" name="Straight Arrow Connector 80">
            <a:extLst>
              <a:ext uri="{FF2B5EF4-FFF2-40B4-BE49-F238E27FC236}">
                <a16:creationId xmlns:a16="http://schemas.microsoft.com/office/drawing/2014/main" id="{9B90AD73-1B72-8241-A6B9-BB7BEBA8928E}"/>
              </a:ext>
            </a:extLst>
          </p:cNvPr>
          <p:cNvCxnSpPr>
            <a:cxnSpLocks/>
            <a:stCxn id="64" idx="1"/>
            <a:endCxn id="2" idx="3"/>
          </p:cNvCxnSpPr>
          <p:nvPr/>
        </p:nvCxnSpPr>
        <p:spPr>
          <a:xfrm flipH="1" flipV="1">
            <a:off x="7157986" y="5154348"/>
            <a:ext cx="894415" cy="2269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2D0998E6-00BA-2ADE-950D-748ED54745F6}"/>
              </a:ext>
            </a:extLst>
          </p:cNvPr>
          <p:cNvSpPr/>
          <p:nvPr/>
        </p:nvSpPr>
        <p:spPr>
          <a:xfrm>
            <a:off x="5992125" y="4948607"/>
            <a:ext cx="1165860" cy="411480"/>
          </a:xfrm>
          <a:prstGeom prst="rect">
            <a:avLst/>
          </a:prstGeom>
          <a:solidFill>
            <a:sysClr val="window" lastClr="FFFFFF"/>
          </a:solidFill>
          <a:ln w="25400" cap="flat" cmpd="sng" algn="ctr">
            <a:solidFill>
              <a:srgbClr val="005DA0"/>
            </a:solidFill>
            <a:prstDash val="solid"/>
          </a:ln>
          <a:effectLst/>
        </p:spPr>
        <p:txBody>
          <a:bodyPr rtlCol="0" anchor="ctr"/>
          <a:lstStyle/>
          <a:p>
            <a:pPr algn="ctr" defTabSz="685800">
              <a:defRPr/>
            </a:pPr>
            <a:r>
              <a:rPr lang="en-US" sz="900" kern="0" dirty="0">
                <a:solidFill>
                  <a:prstClr val="black"/>
                </a:solidFill>
                <a:latin typeface="Calibri"/>
              </a:rPr>
              <a:t>Financial Barriers</a:t>
            </a:r>
          </a:p>
        </p:txBody>
      </p:sp>
      <p:sp>
        <p:nvSpPr>
          <p:cNvPr id="3" name="Rectangle 2">
            <a:extLst>
              <a:ext uri="{FF2B5EF4-FFF2-40B4-BE49-F238E27FC236}">
                <a16:creationId xmlns:a16="http://schemas.microsoft.com/office/drawing/2014/main" id="{C78609C6-E281-D7A1-5A30-661999210573}"/>
              </a:ext>
            </a:extLst>
          </p:cNvPr>
          <p:cNvSpPr/>
          <p:nvPr/>
        </p:nvSpPr>
        <p:spPr>
          <a:xfrm>
            <a:off x="5943119" y="1942528"/>
            <a:ext cx="1165860" cy="411480"/>
          </a:xfrm>
          <a:prstGeom prst="rect">
            <a:avLst/>
          </a:prstGeom>
          <a:solidFill>
            <a:sysClr val="window" lastClr="FFFFFF"/>
          </a:solidFill>
          <a:ln w="25400" cap="flat" cmpd="sng" algn="ctr">
            <a:solidFill>
              <a:srgbClr val="005DA0"/>
            </a:solidFill>
            <a:prstDash val="solid"/>
          </a:ln>
          <a:effectLst/>
        </p:spPr>
        <p:txBody>
          <a:bodyPr rtlCol="0" anchor="ctr"/>
          <a:lstStyle/>
          <a:p>
            <a:pPr algn="ctr" defTabSz="685800">
              <a:defRPr/>
            </a:pPr>
            <a:r>
              <a:rPr lang="en-US" sz="900" kern="0" dirty="0">
                <a:solidFill>
                  <a:prstClr val="black"/>
                </a:solidFill>
                <a:latin typeface="Calibri"/>
              </a:rPr>
              <a:t>Appointment Efficiency</a:t>
            </a:r>
          </a:p>
        </p:txBody>
      </p:sp>
      <p:cxnSp>
        <p:nvCxnSpPr>
          <p:cNvPr id="35" name="Straight Arrow Connector 34">
            <a:extLst>
              <a:ext uri="{FF2B5EF4-FFF2-40B4-BE49-F238E27FC236}">
                <a16:creationId xmlns:a16="http://schemas.microsoft.com/office/drawing/2014/main" id="{5B5DF46F-225F-0E65-5494-0A45ACA9790B}"/>
              </a:ext>
            </a:extLst>
          </p:cNvPr>
          <p:cNvCxnSpPr>
            <a:cxnSpLocks/>
            <a:stCxn id="41" idx="1"/>
            <a:endCxn id="3" idx="3"/>
          </p:cNvCxnSpPr>
          <p:nvPr/>
        </p:nvCxnSpPr>
        <p:spPr>
          <a:xfrm flipH="1">
            <a:off x="7108979" y="1616402"/>
            <a:ext cx="936020" cy="5318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43C936D1-8E1B-1C8B-E693-13E012347967}"/>
              </a:ext>
            </a:extLst>
          </p:cNvPr>
          <p:cNvCxnSpPr>
            <a:cxnSpLocks/>
            <a:stCxn id="41" idx="1"/>
            <a:endCxn id="56" idx="3"/>
          </p:cNvCxnSpPr>
          <p:nvPr/>
        </p:nvCxnSpPr>
        <p:spPr>
          <a:xfrm flipH="1">
            <a:off x="7114927" y="1616401"/>
            <a:ext cx="9300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E67CD48B-CF3D-C8CE-98B8-9FFD61E1CE6E}"/>
              </a:ext>
            </a:extLst>
          </p:cNvPr>
          <p:cNvCxnSpPr>
            <a:cxnSpLocks/>
            <a:stCxn id="64" idx="1"/>
            <a:endCxn id="40" idx="3"/>
          </p:cNvCxnSpPr>
          <p:nvPr/>
        </p:nvCxnSpPr>
        <p:spPr>
          <a:xfrm flipH="1" flipV="1">
            <a:off x="7148342" y="4614616"/>
            <a:ext cx="904059" cy="7666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F2FEEB0E-476D-2BBD-43D3-2C8F662AEEFE}"/>
              </a:ext>
            </a:extLst>
          </p:cNvPr>
          <p:cNvCxnSpPr>
            <a:cxnSpLocks/>
            <a:stCxn id="43" idx="1"/>
            <a:endCxn id="59" idx="3"/>
          </p:cNvCxnSpPr>
          <p:nvPr/>
        </p:nvCxnSpPr>
        <p:spPr>
          <a:xfrm flipH="1">
            <a:off x="7135432" y="2079706"/>
            <a:ext cx="916968" cy="19176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EAD648D8-B0F8-9222-E823-740B37883E21}"/>
              </a:ext>
            </a:extLst>
          </p:cNvPr>
          <p:cNvCxnSpPr>
            <a:cxnSpLocks/>
            <a:stCxn id="43" idx="1"/>
            <a:endCxn id="3" idx="3"/>
          </p:cNvCxnSpPr>
          <p:nvPr/>
        </p:nvCxnSpPr>
        <p:spPr>
          <a:xfrm flipH="1">
            <a:off x="7108980" y="2079706"/>
            <a:ext cx="943421" cy="685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E26BF8A9-8C88-7250-5C08-511D5A738970}"/>
              </a:ext>
            </a:extLst>
          </p:cNvPr>
          <p:cNvCxnSpPr>
            <a:cxnSpLocks/>
            <a:stCxn id="60" idx="1"/>
            <a:endCxn id="59" idx="3"/>
          </p:cNvCxnSpPr>
          <p:nvPr/>
        </p:nvCxnSpPr>
        <p:spPr>
          <a:xfrm flipH="1">
            <a:off x="7135433" y="3931790"/>
            <a:ext cx="909759" cy="656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F9A1C7D2-A185-9C34-CCCF-199FF3B65A09}"/>
              </a:ext>
            </a:extLst>
          </p:cNvPr>
          <p:cNvCxnSpPr>
            <a:cxnSpLocks/>
            <a:stCxn id="42" idx="1"/>
            <a:endCxn id="58" idx="3"/>
          </p:cNvCxnSpPr>
          <p:nvPr/>
        </p:nvCxnSpPr>
        <p:spPr>
          <a:xfrm flipH="1">
            <a:off x="7108980" y="2557431"/>
            <a:ext cx="943421" cy="1916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517485F7-13A1-0EB4-738C-7B591B3165BA}"/>
              </a:ext>
            </a:extLst>
          </p:cNvPr>
          <p:cNvCxnSpPr>
            <a:cxnSpLocks/>
            <a:stCxn id="45" idx="1"/>
            <a:endCxn id="57" idx="3"/>
          </p:cNvCxnSpPr>
          <p:nvPr/>
        </p:nvCxnSpPr>
        <p:spPr>
          <a:xfrm flipH="1" flipV="1">
            <a:off x="7128661" y="3377867"/>
            <a:ext cx="923741" cy="1042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9534DFCC-B90B-B483-301A-F12FE85E4A5E}"/>
              </a:ext>
            </a:extLst>
          </p:cNvPr>
          <p:cNvCxnSpPr>
            <a:cxnSpLocks/>
            <a:stCxn id="62" idx="1"/>
            <a:endCxn id="2" idx="3"/>
          </p:cNvCxnSpPr>
          <p:nvPr/>
        </p:nvCxnSpPr>
        <p:spPr>
          <a:xfrm flipH="1">
            <a:off x="7157985" y="4907463"/>
            <a:ext cx="887206" cy="2468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90823C19-CA18-E90A-5FFD-62DE0E39D44D}"/>
              </a:ext>
            </a:extLst>
          </p:cNvPr>
          <p:cNvCxnSpPr>
            <a:cxnSpLocks/>
            <a:stCxn id="62" idx="1"/>
            <a:endCxn id="59" idx="3"/>
          </p:cNvCxnSpPr>
          <p:nvPr/>
        </p:nvCxnSpPr>
        <p:spPr>
          <a:xfrm flipH="1" flipV="1">
            <a:off x="7135433" y="3997397"/>
            <a:ext cx="909759" cy="9100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68BDDA65-F9CF-D976-9424-FC4B320AC011}"/>
              </a:ext>
            </a:extLst>
          </p:cNvPr>
          <p:cNvCxnSpPr>
            <a:cxnSpLocks/>
            <a:stCxn id="61" idx="1"/>
            <a:endCxn id="56" idx="3"/>
          </p:cNvCxnSpPr>
          <p:nvPr/>
        </p:nvCxnSpPr>
        <p:spPr>
          <a:xfrm flipH="1" flipV="1">
            <a:off x="7114927" y="1616402"/>
            <a:ext cx="930264" cy="27924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D7E172DD-B87D-2631-39C3-4167087CD4AC}"/>
              </a:ext>
            </a:extLst>
          </p:cNvPr>
          <p:cNvCxnSpPr>
            <a:cxnSpLocks/>
            <a:stCxn id="61" idx="1"/>
            <a:endCxn id="40" idx="3"/>
          </p:cNvCxnSpPr>
          <p:nvPr/>
        </p:nvCxnSpPr>
        <p:spPr>
          <a:xfrm flipH="1">
            <a:off x="7148341" y="4408876"/>
            <a:ext cx="896850" cy="2057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6" name="Star: 5 Points 95">
            <a:extLst>
              <a:ext uri="{FF2B5EF4-FFF2-40B4-BE49-F238E27FC236}">
                <a16:creationId xmlns:a16="http://schemas.microsoft.com/office/drawing/2014/main" id="{9D8E1FD2-62E4-D30B-483B-22058E353534}"/>
              </a:ext>
            </a:extLst>
          </p:cNvPr>
          <p:cNvSpPr/>
          <p:nvPr/>
        </p:nvSpPr>
        <p:spPr>
          <a:xfrm>
            <a:off x="9753600" y="3377867"/>
            <a:ext cx="152400" cy="205740"/>
          </a:xfrm>
          <a:prstGeom prst="star5">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8" name="Star: 5 Points 97">
            <a:extLst>
              <a:ext uri="{FF2B5EF4-FFF2-40B4-BE49-F238E27FC236}">
                <a16:creationId xmlns:a16="http://schemas.microsoft.com/office/drawing/2014/main" id="{F27A7535-9F9F-1FE0-716D-5AD319863433}"/>
              </a:ext>
            </a:extLst>
          </p:cNvPr>
          <p:cNvSpPr/>
          <p:nvPr/>
        </p:nvSpPr>
        <p:spPr>
          <a:xfrm>
            <a:off x="9753600" y="1480517"/>
            <a:ext cx="152400" cy="205740"/>
          </a:xfrm>
          <a:prstGeom prst="star5">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9" name="Star: 5 Points 98">
            <a:extLst>
              <a:ext uri="{FF2B5EF4-FFF2-40B4-BE49-F238E27FC236}">
                <a16:creationId xmlns:a16="http://schemas.microsoft.com/office/drawing/2014/main" id="{DD740F99-908C-13D1-1D59-6CB4F3ED3020}"/>
              </a:ext>
            </a:extLst>
          </p:cNvPr>
          <p:cNvSpPr/>
          <p:nvPr/>
        </p:nvSpPr>
        <p:spPr>
          <a:xfrm>
            <a:off x="9753600" y="1942528"/>
            <a:ext cx="152400" cy="205740"/>
          </a:xfrm>
          <a:prstGeom prst="star5">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1" name="Star: 5 Points 100">
            <a:extLst>
              <a:ext uri="{FF2B5EF4-FFF2-40B4-BE49-F238E27FC236}">
                <a16:creationId xmlns:a16="http://schemas.microsoft.com/office/drawing/2014/main" id="{EB9E928C-909A-FEF1-E1ED-EB24DA0FFC54}"/>
              </a:ext>
            </a:extLst>
          </p:cNvPr>
          <p:cNvSpPr/>
          <p:nvPr/>
        </p:nvSpPr>
        <p:spPr>
          <a:xfrm>
            <a:off x="9753600" y="2404539"/>
            <a:ext cx="152400" cy="205740"/>
          </a:xfrm>
          <a:prstGeom prst="star5">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3" name="Star: 5 Points 102">
            <a:extLst>
              <a:ext uri="{FF2B5EF4-FFF2-40B4-BE49-F238E27FC236}">
                <a16:creationId xmlns:a16="http://schemas.microsoft.com/office/drawing/2014/main" id="{8F9D2FBB-8C45-B925-66AA-3E6CB36985C0}"/>
              </a:ext>
            </a:extLst>
          </p:cNvPr>
          <p:cNvSpPr/>
          <p:nvPr/>
        </p:nvSpPr>
        <p:spPr>
          <a:xfrm>
            <a:off x="9728200" y="5274613"/>
            <a:ext cx="152400" cy="205740"/>
          </a:xfrm>
          <a:prstGeom prst="star5">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7" name="Star: 5 Points 106">
            <a:extLst>
              <a:ext uri="{FF2B5EF4-FFF2-40B4-BE49-F238E27FC236}">
                <a16:creationId xmlns:a16="http://schemas.microsoft.com/office/drawing/2014/main" id="{BA485036-AF80-14A1-FE5B-DABE5C128735}"/>
              </a:ext>
            </a:extLst>
          </p:cNvPr>
          <p:cNvSpPr/>
          <p:nvPr/>
        </p:nvSpPr>
        <p:spPr>
          <a:xfrm>
            <a:off x="2819400" y="6096000"/>
            <a:ext cx="152400" cy="205740"/>
          </a:xfrm>
          <a:prstGeom prst="star5">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9" name="TextBox 108">
            <a:extLst>
              <a:ext uri="{FF2B5EF4-FFF2-40B4-BE49-F238E27FC236}">
                <a16:creationId xmlns:a16="http://schemas.microsoft.com/office/drawing/2014/main" id="{3F0994E3-5F68-280C-53CE-CBB1902D27B3}"/>
              </a:ext>
            </a:extLst>
          </p:cNvPr>
          <p:cNvSpPr txBox="1"/>
          <p:nvPr/>
        </p:nvSpPr>
        <p:spPr>
          <a:xfrm>
            <a:off x="2971801" y="6060371"/>
            <a:ext cx="718851" cy="276999"/>
          </a:xfrm>
          <a:prstGeom prst="rect">
            <a:avLst/>
          </a:prstGeom>
          <a:noFill/>
        </p:spPr>
        <p:txBody>
          <a:bodyPr wrap="square" rtlCol="0">
            <a:spAutoFit/>
          </a:bodyPr>
          <a:lstStyle/>
          <a:p>
            <a:r>
              <a:rPr lang="en-US" sz="1200" dirty="0"/>
              <a:t>Previous</a:t>
            </a:r>
          </a:p>
        </p:txBody>
      </p:sp>
      <p:sp>
        <p:nvSpPr>
          <p:cNvPr id="110" name="Star: 5 Points 109">
            <a:extLst>
              <a:ext uri="{FF2B5EF4-FFF2-40B4-BE49-F238E27FC236}">
                <a16:creationId xmlns:a16="http://schemas.microsoft.com/office/drawing/2014/main" id="{7644A9C0-2DAC-AE00-04CF-428514DE09D2}"/>
              </a:ext>
            </a:extLst>
          </p:cNvPr>
          <p:cNvSpPr/>
          <p:nvPr/>
        </p:nvSpPr>
        <p:spPr>
          <a:xfrm>
            <a:off x="9753600" y="2921450"/>
            <a:ext cx="152400" cy="205740"/>
          </a:xfrm>
          <a:prstGeom prst="star5">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1" name="Star: 5 Points 110">
            <a:extLst>
              <a:ext uri="{FF2B5EF4-FFF2-40B4-BE49-F238E27FC236}">
                <a16:creationId xmlns:a16="http://schemas.microsoft.com/office/drawing/2014/main" id="{1E077AE0-19D2-E8C2-A5DA-426409A9F92A}"/>
              </a:ext>
            </a:extLst>
          </p:cNvPr>
          <p:cNvSpPr/>
          <p:nvPr/>
        </p:nvSpPr>
        <p:spPr>
          <a:xfrm>
            <a:off x="9753600" y="3821947"/>
            <a:ext cx="152400" cy="205740"/>
          </a:xfrm>
          <a:prstGeom prst="star5">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2" name="Star: 5 Points 111">
            <a:extLst>
              <a:ext uri="{FF2B5EF4-FFF2-40B4-BE49-F238E27FC236}">
                <a16:creationId xmlns:a16="http://schemas.microsoft.com/office/drawing/2014/main" id="{B8FCC78B-3332-19A7-187F-A067E9EA6374}"/>
              </a:ext>
            </a:extLst>
          </p:cNvPr>
          <p:cNvSpPr/>
          <p:nvPr/>
        </p:nvSpPr>
        <p:spPr>
          <a:xfrm>
            <a:off x="4577567" y="6095999"/>
            <a:ext cx="152400" cy="205740"/>
          </a:xfrm>
          <a:prstGeom prst="star5">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4" name="TextBox 113">
            <a:extLst>
              <a:ext uri="{FF2B5EF4-FFF2-40B4-BE49-F238E27FC236}">
                <a16:creationId xmlns:a16="http://schemas.microsoft.com/office/drawing/2014/main" id="{D129921A-7056-98B1-D5EC-BA8A096DFEC3}"/>
              </a:ext>
            </a:extLst>
          </p:cNvPr>
          <p:cNvSpPr txBox="1"/>
          <p:nvPr/>
        </p:nvSpPr>
        <p:spPr>
          <a:xfrm>
            <a:off x="4763870" y="6071465"/>
            <a:ext cx="718851" cy="276999"/>
          </a:xfrm>
          <a:prstGeom prst="rect">
            <a:avLst/>
          </a:prstGeom>
          <a:noFill/>
        </p:spPr>
        <p:txBody>
          <a:bodyPr wrap="square">
            <a:spAutoFit/>
          </a:bodyPr>
          <a:lstStyle/>
          <a:p>
            <a:r>
              <a:rPr lang="en-US" sz="1200" dirty="0"/>
              <a:t>Current</a:t>
            </a:r>
          </a:p>
        </p:txBody>
      </p:sp>
      <p:sp>
        <p:nvSpPr>
          <p:cNvPr id="115" name="Rectangle 114">
            <a:extLst>
              <a:ext uri="{FF2B5EF4-FFF2-40B4-BE49-F238E27FC236}">
                <a16:creationId xmlns:a16="http://schemas.microsoft.com/office/drawing/2014/main" id="{43DF180E-9312-8579-42C9-45122DCC586C}"/>
              </a:ext>
            </a:extLst>
          </p:cNvPr>
          <p:cNvSpPr/>
          <p:nvPr/>
        </p:nvSpPr>
        <p:spPr>
          <a:xfrm>
            <a:off x="8052401" y="5674105"/>
            <a:ext cx="1634435" cy="411480"/>
          </a:xfrm>
          <a:prstGeom prst="rect">
            <a:avLst/>
          </a:prstGeom>
          <a:solidFill>
            <a:sysClr val="window" lastClr="FFFFFF"/>
          </a:solidFill>
          <a:ln w="25400" cap="flat" cmpd="sng" algn="ctr">
            <a:solidFill>
              <a:srgbClr val="005DA0"/>
            </a:solidFill>
            <a:prstDash val="solid"/>
          </a:ln>
          <a:effectLst/>
        </p:spPr>
        <p:txBody>
          <a:bodyPr rtlCol="0" anchor="ctr"/>
          <a:lstStyle/>
          <a:p>
            <a:r>
              <a:rPr lang="en-US" altLang="en-US" sz="900" dirty="0">
                <a:solidFill>
                  <a:srgbClr val="000000"/>
                </a:solidFill>
              </a:rPr>
              <a:t>Satellite clinic appointments</a:t>
            </a:r>
          </a:p>
        </p:txBody>
      </p:sp>
      <p:cxnSp>
        <p:nvCxnSpPr>
          <p:cNvPr id="116" name="Straight Arrow Connector 115">
            <a:extLst>
              <a:ext uri="{FF2B5EF4-FFF2-40B4-BE49-F238E27FC236}">
                <a16:creationId xmlns:a16="http://schemas.microsoft.com/office/drawing/2014/main" id="{4AB60805-AAE8-B02B-B95A-EEC46A03C216}"/>
              </a:ext>
            </a:extLst>
          </p:cNvPr>
          <p:cNvCxnSpPr>
            <a:cxnSpLocks/>
            <a:stCxn id="115" idx="1"/>
            <a:endCxn id="40" idx="3"/>
          </p:cNvCxnSpPr>
          <p:nvPr/>
        </p:nvCxnSpPr>
        <p:spPr>
          <a:xfrm flipH="1" flipV="1">
            <a:off x="7148342" y="4614617"/>
            <a:ext cx="904059" cy="12652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A74CE2BF-8E02-1AC0-B9BB-8D71DB95EAD0}"/>
              </a:ext>
            </a:extLst>
          </p:cNvPr>
          <p:cNvCxnSpPr>
            <a:cxnSpLocks/>
            <a:stCxn id="115" idx="1"/>
            <a:endCxn id="2" idx="3"/>
          </p:cNvCxnSpPr>
          <p:nvPr/>
        </p:nvCxnSpPr>
        <p:spPr>
          <a:xfrm flipH="1" flipV="1">
            <a:off x="7157986" y="5154347"/>
            <a:ext cx="894415" cy="7254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5DFD159D-D160-C9F1-41AC-BF0AF2A2CFF6}"/>
              </a:ext>
            </a:extLst>
          </p:cNvPr>
          <p:cNvCxnSpPr>
            <a:cxnSpLocks/>
            <a:stCxn id="115" idx="1"/>
            <a:endCxn id="56" idx="3"/>
          </p:cNvCxnSpPr>
          <p:nvPr/>
        </p:nvCxnSpPr>
        <p:spPr>
          <a:xfrm flipH="1" flipV="1">
            <a:off x="7114928" y="1616401"/>
            <a:ext cx="937473" cy="42634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5" name="Star: 5 Points 124">
            <a:extLst>
              <a:ext uri="{FF2B5EF4-FFF2-40B4-BE49-F238E27FC236}">
                <a16:creationId xmlns:a16="http://schemas.microsoft.com/office/drawing/2014/main" id="{EE016769-9466-F6B1-7C98-B0D4250ED58C}"/>
              </a:ext>
            </a:extLst>
          </p:cNvPr>
          <p:cNvSpPr/>
          <p:nvPr/>
        </p:nvSpPr>
        <p:spPr>
          <a:xfrm>
            <a:off x="9743440" y="5776975"/>
            <a:ext cx="152400" cy="205740"/>
          </a:xfrm>
          <a:prstGeom prst="star5">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26" name="Straight Arrow Connector 125">
            <a:extLst>
              <a:ext uri="{FF2B5EF4-FFF2-40B4-BE49-F238E27FC236}">
                <a16:creationId xmlns:a16="http://schemas.microsoft.com/office/drawing/2014/main" id="{F4EDAD2F-85C5-34C4-0986-3DE1B46BA877}"/>
              </a:ext>
            </a:extLst>
          </p:cNvPr>
          <p:cNvCxnSpPr>
            <a:cxnSpLocks/>
            <a:stCxn id="44" idx="1"/>
            <a:endCxn id="59" idx="3"/>
          </p:cNvCxnSpPr>
          <p:nvPr/>
        </p:nvCxnSpPr>
        <p:spPr>
          <a:xfrm flipH="1">
            <a:off x="7135433" y="3022332"/>
            <a:ext cx="916969" cy="9750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1" name="Rectangle 180">
            <a:extLst>
              <a:ext uri="{FF2B5EF4-FFF2-40B4-BE49-F238E27FC236}">
                <a16:creationId xmlns:a16="http://schemas.microsoft.com/office/drawing/2014/main" id="{592765E1-8467-FF84-BE06-A9A54C6A3BD5}"/>
              </a:ext>
            </a:extLst>
          </p:cNvPr>
          <p:cNvSpPr/>
          <p:nvPr/>
        </p:nvSpPr>
        <p:spPr>
          <a:xfrm>
            <a:off x="8045000" y="6172692"/>
            <a:ext cx="1634435" cy="411480"/>
          </a:xfrm>
          <a:prstGeom prst="rect">
            <a:avLst/>
          </a:prstGeom>
          <a:solidFill>
            <a:sysClr val="window" lastClr="FFFFFF"/>
          </a:solidFill>
          <a:ln w="25400" cap="flat" cmpd="sng" algn="ctr">
            <a:solidFill>
              <a:srgbClr val="005DA0"/>
            </a:solidFill>
            <a:prstDash val="solid"/>
          </a:ln>
          <a:effectLst/>
        </p:spPr>
        <p:txBody>
          <a:bodyPr rtlCol="0" anchor="ctr"/>
          <a:lstStyle/>
          <a:p>
            <a:r>
              <a:rPr lang="en-US" altLang="en-US" sz="900" dirty="0">
                <a:solidFill>
                  <a:srgbClr val="000000"/>
                </a:solidFill>
              </a:rPr>
              <a:t>Fitbits at first appointment to increase fitness</a:t>
            </a:r>
          </a:p>
        </p:txBody>
      </p:sp>
      <p:cxnSp>
        <p:nvCxnSpPr>
          <p:cNvPr id="182" name="Straight Arrow Connector 181">
            <a:extLst>
              <a:ext uri="{FF2B5EF4-FFF2-40B4-BE49-F238E27FC236}">
                <a16:creationId xmlns:a16="http://schemas.microsoft.com/office/drawing/2014/main" id="{D888A0EB-3D56-91BE-582B-94C43F35AC16}"/>
              </a:ext>
            </a:extLst>
          </p:cNvPr>
          <p:cNvCxnSpPr>
            <a:cxnSpLocks/>
            <a:stCxn id="181" idx="1"/>
            <a:endCxn id="59" idx="3"/>
          </p:cNvCxnSpPr>
          <p:nvPr/>
        </p:nvCxnSpPr>
        <p:spPr>
          <a:xfrm flipH="1" flipV="1">
            <a:off x="7135433" y="3997396"/>
            <a:ext cx="909567" cy="23810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9399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62C99-ED42-FD45-14EA-8FDDAB35D714}"/>
              </a:ext>
            </a:extLst>
          </p:cNvPr>
          <p:cNvSpPr>
            <a:spLocks noGrp="1"/>
          </p:cNvSpPr>
          <p:nvPr>
            <p:ph type="title"/>
          </p:nvPr>
        </p:nvSpPr>
        <p:spPr/>
        <p:txBody>
          <a:bodyPr/>
          <a:lstStyle/>
          <a:p>
            <a:r>
              <a:rPr lang="en-US" dirty="0"/>
              <a:t>PDSA</a:t>
            </a:r>
          </a:p>
        </p:txBody>
      </p:sp>
      <p:sp>
        <p:nvSpPr>
          <p:cNvPr id="3" name="Content Placeholder 2">
            <a:extLst>
              <a:ext uri="{FF2B5EF4-FFF2-40B4-BE49-F238E27FC236}">
                <a16:creationId xmlns:a16="http://schemas.microsoft.com/office/drawing/2014/main" id="{5E54E29D-8778-6E0D-6F89-ACA83A2120F0}"/>
              </a:ext>
            </a:extLst>
          </p:cNvPr>
          <p:cNvSpPr>
            <a:spLocks noGrp="1"/>
          </p:cNvSpPr>
          <p:nvPr>
            <p:ph idx="1"/>
          </p:nvPr>
        </p:nvSpPr>
        <p:spPr/>
        <p:txBody>
          <a:bodyPr/>
          <a:lstStyle/>
          <a:p>
            <a:r>
              <a:rPr lang="en-US" dirty="0"/>
              <a:t>PDSA (telephone calls)</a:t>
            </a:r>
          </a:p>
          <a:p>
            <a:pPr lvl="1"/>
            <a:r>
              <a:rPr lang="en-US" dirty="0"/>
              <a:t>Nursing call 2 weeks after initial visit to verify access to medications. (2 RN)</a:t>
            </a:r>
          </a:p>
          <a:p>
            <a:pPr lvl="1"/>
            <a:r>
              <a:rPr lang="en-US" dirty="0"/>
              <a:t>CDCES call 6 weeks after initial visit to assess SMART goal, evaluate self care behavior changes, and review BG trends. (1 CDE)</a:t>
            </a:r>
          </a:p>
          <a:p>
            <a:pPr lvl="1"/>
            <a:r>
              <a:rPr lang="en-US" dirty="0"/>
              <a:t>Administrative assistant to call 1 week before F/U appointment for reminder and assess barriers. (2 Admin)</a:t>
            </a:r>
          </a:p>
          <a:p>
            <a:pPr lvl="2"/>
            <a:r>
              <a:rPr lang="en-US" dirty="0"/>
              <a:t>SW support available if needed.</a:t>
            </a:r>
          </a:p>
          <a:p>
            <a:r>
              <a:rPr lang="en-US" sz="2000" dirty="0"/>
              <a:t>Previous</a:t>
            </a:r>
          </a:p>
          <a:p>
            <a:pPr lvl="1"/>
            <a:r>
              <a:rPr lang="en-US" sz="2000" dirty="0"/>
              <a:t>Separate teaching kitchen classes </a:t>
            </a:r>
          </a:p>
          <a:p>
            <a:pPr lvl="1"/>
            <a:r>
              <a:rPr lang="en-US" sz="2000" dirty="0"/>
              <a:t>Shifting and opening access with more providers</a:t>
            </a:r>
          </a:p>
          <a:p>
            <a:pPr lvl="1"/>
            <a:r>
              <a:rPr lang="en-US" sz="2000" dirty="0"/>
              <a:t>CDE follow-up in clinic</a:t>
            </a:r>
          </a:p>
          <a:p>
            <a:pPr marL="0" indent="0">
              <a:buNone/>
            </a:pPr>
            <a:endParaRPr lang="en-US" dirty="0"/>
          </a:p>
        </p:txBody>
      </p:sp>
      <p:sp>
        <p:nvSpPr>
          <p:cNvPr id="4" name="Slide Number Placeholder 3">
            <a:extLst>
              <a:ext uri="{FF2B5EF4-FFF2-40B4-BE49-F238E27FC236}">
                <a16:creationId xmlns:a16="http://schemas.microsoft.com/office/drawing/2014/main" id="{DCB4E573-D61F-72C5-4809-BC597944BDF9}"/>
              </a:ext>
            </a:extLst>
          </p:cNvPr>
          <p:cNvSpPr>
            <a:spLocks noGrp="1"/>
          </p:cNvSpPr>
          <p:nvPr>
            <p:ph type="sldNum" sz="quarter" idx="4"/>
          </p:nvPr>
        </p:nvSpPr>
        <p:spPr/>
        <p:txBody>
          <a:bodyPr/>
          <a:lstStyle/>
          <a:p>
            <a:fld id="{B6761BED-127F-4714-AE70-548270172845}" type="slidenum">
              <a:rPr lang="en-US" smtClean="0">
                <a:solidFill>
                  <a:schemeClr val="bg1">
                    <a:lumMod val="65000"/>
                  </a:schemeClr>
                </a:solidFill>
              </a:rPr>
              <a:pPr/>
              <a:t>8</a:t>
            </a:fld>
            <a:endParaRPr lang="en-US" dirty="0">
              <a:solidFill>
                <a:schemeClr val="bg1">
                  <a:lumMod val="65000"/>
                </a:schemeClr>
              </a:solidFill>
            </a:endParaRPr>
          </a:p>
        </p:txBody>
      </p:sp>
    </p:spTree>
    <p:extLst>
      <p:ext uri="{BB962C8B-B14F-4D97-AF65-F5344CB8AC3E}">
        <p14:creationId xmlns:p14="http://schemas.microsoft.com/office/powerpoint/2010/main" val="1049246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22575288-93E0-AADF-F0DC-39B45C3EA21B}"/>
              </a:ext>
            </a:extLst>
          </p:cNvPr>
          <p:cNvCxnSpPr>
            <a:cxnSpLocks/>
          </p:cNvCxnSpPr>
          <p:nvPr/>
        </p:nvCxnSpPr>
        <p:spPr>
          <a:xfrm>
            <a:off x="2705098" y="2514600"/>
            <a:ext cx="7391400" cy="0"/>
          </a:xfrm>
          <a:prstGeom prst="line">
            <a:avLst/>
          </a:prstGeom>
          <a:ln>
            <a:solidFill>
              <a:srgbClr val="00A94F"/>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4E799ED3-07A5-F420-D079-009BCB0A6B85}"/>
              </a:ext>
            </a:extLst>
          </p:cNvPr>
          <p:cNvSpPr>
            <a:spLocks noGrp="1"/>
          </p:cNvSpPr>
          <p:nvPr>
            <p:ph type="title"/>
          </p:nvPr>
        </p:nvSpPr>
        <p:spPr/>
        <p:txBody>
          <a:bodyPr/>
          <a:lstStyle/>
          <a:p>
            <a:r>
              <a:rPr lang="en-US" dirty="0"/>
              <a:t>3-Month Run Chart</a:t>
            </a:r>
          </a:p>
        </p:txBody>
      </p:sp>
      <p:sp>
        <p:nvSpPr>
          <p:cNvPr id="4" name="Slide Number Placeholder 3">
            <a:extLst>
              <a:ext uri="{FF2B5EF4-FFF2-40B4-BE49-F238E27FC236}">
                <a16:creationId xmlns:a16="http://schemas.microsoft.com/office/drawing/2014/main" id="{1CB03C7F-AB31-1D41-143C-EF1336459248}"/>
              </a:ext>
            </a:extLst>
          </p:cNvPr>
          <p:cNvSpPr>
            <a:spLocks noGrp="1"/>
          </p:cNvSpPr>
          <p:nvPr>
            <p:ph type="sldNum" sz="quarter" idx="4"/>
          </p:nvPr>
        </p:nvSpPr>
        <p:spPr/>
        <p:txBody>
          <a:bodyPr/>
          <a:lstStyle/>
          <a:p>
            <a:fld id="{B6761BED-127F-4714-AE70-548270172845}" type="slidenum">
              <a:rPr lang="en-US" smtClean="0">
                <a:solidFill>
                  <a:schemeClr val="bg1">
                    <a:lumMod val="65000"/>
                  </a:schemeClr>
                </a:solidFill>
              </a:rPr>
              <a:pPr/>
              <a:t>9</a:t>
            </a:fld>
            <a:endParaRPr lang="en-US" dirty="0">
              <a:solidFill>
                <a:schemeClr val="bg1">
                  <a:lumMod val="65000"/>
                </a:schemeClr>
              </a:solidFill>
            </a:endParaRPr>
          </a:p>
        </p:txBody>
      </p:sp>
      <p:graphicFrame>
        <p:nvGraphicFramePr>
          <p:cNvPr id="6" name="Content Placeholder 5">
            <a:extLst>
              <a:ext uri="{FF2B5EF4-FFF2-40B4-BE49-F238E27FC236}">
                <a16:creationId xmlns:a16="http://schemas.microsoft.com/office/drawing/2014/main" id="{4F615272-DF64-3B5D-C707-986B92E6795A}"/>
              </a:ext>
            </a:extLst>
          </p:cNvPr>
          <p:cNvGraphicFramePr>
            <a:graphicFrameLocks noGrp="1"/>
          </p:cNvGraphicFramePr>
          <p:nvPr>
            <p:ph idx="1"/>
          </p:nvPr>
        </p:nvGraphicFramePr>
        <p:xfrm>
          <a:off x="1981200" y="1173164"/>
          <a:ext cx="8229600" cy="5075237"/>
        </p:xfrm>
        <a:graphic>
          <a:graphicData uri="http://schemas.openxmlformats.org/drawingml/2006/chart">
            <c:chart xmlns:c="http://schemas.openxmlformats.org/drawingml/2006/chart" xmlns:r="http://schemas.openxmlformats.org/officeDocument/2006/relationships" r:id="rId3"/>
          </a:graphicData>
        </a:graphic>
      </p:graphicFrame>
      <p:sp>
        <p:nvSpPr>
          <p:cNvPr id="8" name="Arrow: Down 7">
            <a:extLst>
              <a:ext uri="{FF2B5EF4-FFF2-40B4-BE49-F238E27FC236}">
                <a16:creationId xmlns:a16="http://schemas.microsoft.com/office/drawing/2014/main" id="{120C0F66-B2D1-3B0D-0458-099C51A70232}"/>
              </a:ext>
            </a:extLst>
          </p:cNvPr>
          <p:cNvSpPr/>
          <p:nvPr/>
        </p:nvSpPr>
        <p:spPr>
          <a:xfrm>
            <a:off x="6477000" y="2667000"/>
            <a:ext cx="152400" cy="304800"/>
          </a:xfrm>
          <a:prstGeom prst="downArrow">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Box 8">
            <a:extLst>
              <a:ext uri="{FF2B5EF4-FFF2-40B4-BE49-F238E27FC236}">
                <a16:creationId xmlns:a16="http://schemas.microsoft.com/office/drawing/2014/main" id="{B4368924-4713-F38A-C200-9619EC382875}"/>
              </a:ext>
            </a:extLst>
          </p:cNvPr>
          <p:cNvSpPr txBox="1"/>
          <p:nvPr/>
        </p:nvSpPr>
        <p:spPr>
          <a:xfrm rot="18527658">
            <a:off x="6373583" y="2063426"/>
            <a:ext cx="1042273" cy="430887"/>
          </a:xfrm>
          <a:prstGeom prst="rect">
            <a:avLst/>
          </a:prstGeom>
          <a:noFill/>
        </p:spPr>
        <p:txBody>
          <a:bodyPr wrap="square" rtlCol="0">
            <a:spAutoFit/>
          </a:bodyPr>
          <a:lstStyle/>
          <a:p>
            <a:r>
              <a:rPr lang="en-US" sz="1100" dirty="0"/>
              <a:t>CDE pooling in </a:t>
            </a:r>
          </a:p>
          <a:p>
            <a:r>
              <a:rPr lang="en-US" sz="1100" dirty="0"/>
              <a:t>clinic for f/u</a:t>
            </a:r>
          </a:p>
        </p:txBody>
      </p:sp>
      <p:sp>
        <p:nvSpPr>
          <p:cNvPr id="10" name="TextBox 9">
            <a:extLst>
              <a:ext uri="{FF2B5EF4-FFF2-40B4-BE49-F238E27FC236}">
                <a16:creationId xmlns:a16="http://schemas.microsoft.com/office/drawing/2014/main" id="{301BE63A-F4A9-434A-3531-2CCB476AA0CE}"/>
              </a:ext>
            </a:extLst>
          </p:cNvPr>
          <p:cNvSpPr txBox="1"/>
          <p:nvPr/>
        </p:nvSpPr>
        <p:spPr>
          <a:xfrm rot="17905073">
            <a:off x="7905376" y="2993395"/>
            <a:ext cx="1029449" cy="261610"/>
          </a:xfrm>
          <a:prstGeom prst="rect">
            <a:avLst/>
          </a:prstGeom>
          <a:noFill/>
        </p:spPr>
        <p:txBody>
          <a:bodyPr wrap="square" rtlCol="0">
            <a:spAutoFit/>
          </a:bodyPr>
          <a:lstStyle/>
          <a:p>
            <a:r>
              <a:rPr lang="en-US" sz="1100" dirty="0"/>
              <a:t>Follow-up calls</a:t>
            </a:r>
          </a:p>
        </p:txBody>
      </p:sp>
      <p:cxnSp>
        <p:nvCxnSpPr>
          <p:cNvPr id="14" name="Straight Connector 13">
            <a:extLst>
              <a:ext uri="{FF2B5EF4-FFF2-40B4-BE49-F238E27FC236}">
                <a16:creationId xmlns:a16="http://schemas.microsoft.com/office/drawing/2014/main" id="{D75142B6-6579-6136-5AA4-B2F94A9C8111}"/>
              </a:ext>
            </a:extLst>
          </p:cNvPr>
          <p:cNvCxnSpPr>
            <a:cxnSpLocks/>
          </p:cNvCxnSpPr>
          <p:nvPr/>
        </p:nvCxnSpPr>
        <p:spPr>
          <a:xfrm>
            <a:off x="2705098" y="3200400"/>
            <a:ext cx="7391400" cy="0"/>
          </a:xfrm>
          <a:prstGeom prst="line">
            <a:avLst/>
          </a:prstGeom>
          <a:ln w="19050"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2" name="TextBox 21">
            <a:extLst>
              <a:ext uri="{FF2B5EF4-FFF2-40B4-BE49-F238E27FC236}">
                <a16:creationId xmlns:a16="http://schemas.microsoft.com/office/drawing/2014/main" id="{7F9A64EC-7A43-20D0-FFC3-0D432DA788D0}"/>
              </a:ext>
            </a:extLst>
          </p:cNvPr>
          <p:cNvSpPr txBox="1"/>
          <p:nvPr/>
        </p:nvSpPr>
        <p:spPr>
          <a:xfrm>
            <a:off x="2590796" y="2278869"/>
            <a:ext cx="473206" cy="276999"/>
          </a:xfrm>
          <a:prstGeom prst="rect">
            <a:avLst/>
          </a:prstGeom>
          <a:noFill/>
        </p:spPr>
        <p:txBody>
          <a:bodyPr wrap="square" rtlCol="0">
            <a:spAutoFit/>
          </a:bodyPr>
          <a:lstStyle/>
          <a:p>
            <a:r>
              <a:rPr lang="en-US" sz="1200" dirty="0"/>
              <a:t>Goal</a:t>
            </a:r>
          </a:p>
        </p:txBody>
      </p:sp>
      <p:sp>
        <p:nvSpPr>
          <p:cNvPr id="23" name="TextBox 22">
            <a:extLst>
              <a:ext uri="{FF2B5EF4-FFF2-40B4-BE49-F238E27FC236}">
                <a16:creationId xmlns:a16="http://schemas.microsoft.com/office/drawing/2014/main" id="{35B2AFB0-47DE-774E-0FE6-8822A3A752F5}"/>
              </a:ext>
            </a:extLst>
          </p:cNvPr>
          <p:cNvSpPr txBox="1"/>
          <p:nvPr/>
        </p:nvSpPr>
        <p:spPr>
          <a:xfrm>
            <a:off x="2590796" y="2971800"/>
            <a:ext cx="622286" cy="261610"/>
          </a:xfrm>
          <a:prstGeom prst="rect">
            <a:avLst/>
          </a:prstGeom>
          <a:noFill/>
        </p:spPr>
        <p:txBody>
          <a:bodyPr wrap="square" rtlCol="0">
            <a:spAutoFit/>
          </a:bodyPr>
          <a:lstStyle/>
          <a:p>
            <a:r>
              <a:rPr lang="en-US" sz="1100" dirty="0"/>
              <a:t>Median</a:t>
            </a:r>
          </a:p>
        </p:txBody>
      </p:sp>
      <p:sp>
        <p:nvSpPr>
          <p:cNvPr id="7" name="Arrow: Down 6">
            <a:extLst>
              <a:ext uri="{FF2B5EF4-FFF2-40B4-BE49-F238E27FC236}">
                <a16:creationId xmlns:a16="http://schemas.microsoft.com/office/drawing/2014/main" id="{852465DF-CE40-44DC-802E-DD03E1B2BF80}"/>
              </a:ext>
            </a:extLst>
          </p:cNvPr>
          <p:cNvSpPr/>
          <p:nvPr/>
        </p:nvSpPr>
        <p:spPr>
          <a:xfrm>
            <a:off x="4724400" y="2971800"/>
            <a:ext cx="152400" cy="304800"/>
          </a:xfrm>
          <a:prstGeom prst="downArrow">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393426247"/>
      </p:ext>
    </p:extLst>
  </p:cSld>
  <p:clrMapOvr>
    <a:masterClrMapping/>
  </p:clrMapOvr>
</p:sld>
</file>

<file path=ppt/theme/theme1.xml><?xml version="1.0" encoding="utf-8"?>
<a:theme xmlns:a="http://schemas.openxmlformats.org/drawingml/2006/main" name="1_T1D Exchange Annual Meeting Template 2015">
  <a:themeElements>
    <a:clrScheme name="T1D Exchange">
      <a:dk1>
        <a:srgbClr val="000000"/>
      </a:dk1>
      <a:lt1>
        <a:srgbClr val="FFFFFF"/>
      </a:lt1>
      <a:dk2>
        <a:srgbClr val="3B3B3B"/>
      </a:dk2>
      <a:lt2>
        <a:srgbClr val="FFFFFF"/>
      </a:lt2>
      <a:accent1>
        <a:srgbClr val="B1DFE0"/>
      </a:accent1>
      <a:accent2>
        <a:srgbClr val="7FD0D9"/>
      </a:accent2>
      <a:accent3>
        <a:srgbClr val="18A1AB"/>
      </a:accent3>
      <a:accent4>
        <a:srgbClr val="47606D"/>
      </a:accent4>
      <a:accent5>
        <a:srgbClr val="FEE0CE"/>
      </a:accent5>
      <a:accent6>
        <a:srgbClr val="AFCFFF"/>
      </a:accent6>
      <a:hlink>
        <a:srgbClr val="056BD1"/>
      </a:hlink>
      <a:folHlink>
        <a:srgbClr val="056BD1"/>
      </a:folHlink>
    </a:clrScheme>
    <a:fontScheme name="T1D Exchange">
      <a:majorFont>
        <a:latin typeface="Hind"/>
        <a:ea typeface="Helvetica"/>
        <a:cs typeface="Helvetica"/>
      </a:majorFont>
      <a:minorFont>
        <a:latin typeface="Hind"/>
        <a:ea typeface="Calibri"/>
        <a:cs typeface="Calibri"/>
      </a:minorFont>
    </a:fontScheme>
    <a:fmtScheme name="1_T1D Exchange Annual Meeting Template 20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7616E"/>
            </a:solidFill>
            <a:effectLst/>
            <a:uFillTx/>
            <a:latin typeface="Hind Regular"/>
            <a:ea typeface="Hind Regular"/>
            <a:cs typeface="Hind Regular"/>
            <a:sym typeface="Hind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696F70"/>
            </a:solidFill>
            <a:effectLst/>
            <a:uFillTx/>
            <a:latin typeface="Hind Bold"/>
            <a:ea typeface="Hind Bold"/>
            <a:cs typeface="Hind Bold"/>
            <a:sym typeface="Hind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V10 Board Strategy Deck -7-2-19 for HCT.pptx" id="{5A3BD3B1-7070-4C8A-BA64-3133C20ECFD6}" vid="{F9FCAB9D-214E-44ED-B3AF-DB97B0F3FDE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HOA_PPT_template_09-4-2018">
  <a:themeElements>
    <a:clrScheme name="CHOA">
      <a:dk1>
        <a:sysClr val="windowText" lastClr="000000"/>
      </a:dk1>
      <a:lt1>
        <a:sysClr val="window" lastClr="FFFFFF"/>
      </a:lt1>
      <a:dk2>
        <a:srgbClr val="000000"/>
      </a:dk2>
      <a:lt2>
        <a:srgbClr val="FFFFFF"/>
      </a:lt2>
      <a:accent1>
        <a:srgbClr val="72BF44"/>
      </a:accent1>
      <a:accent2>
        <a:srgbClr val="BD2F92"/>
      </a:accent2>
      <a:accent3>
        <a:srgbClr val="4BBBEB"/>
      </a:accent3>
      <a:accent4>
        <a:srgbClr val="F58220"/>
      </a:accent4>
      <a:accent5>
        <a:srgbClr val="005DA4"/>
      </a:accent5>
      <a:accent6>
        <a:srgbClr val="FFDD00"/>
      </a:accent6>
      <a:hlink>
        <a:srgbClr val="00A94F"/>
      </a:hlink>
      <a:folHlink>
        <a:srgbClr val="4BBBE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9"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7" id="{C0EEBF4C-96CB-654A-A2AC-B94469CD7410}" vid="{DA7AC94E-42ED-7E49-8439-F6319E0F1863}"/>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1D Exchange">
  <a:themeElements>
    <a:clrScheme name="T1D Exchange">
      <a:dk1>
        <a:srgbClr val="0C0C0C"/>
      </a:dk1>
      <a:lt1>
        <a:srgbClr val="FFFFFF"/>
      </a:lt1>
      <a:dk2>
        <a:srgbClr val="369FB2"/>
      </a:dk2>
      <a:lt2>
        <a:srgbClr val="78E6FA"/>
      </a:lt2>
      <a:accent1>
        <a:srgbClr val="52CAE0"/>
      </a:accent1>
      <a:accent2>
        <a:srgbClr val="8493CF"/>
      </a:accent2>
      <a:accent3>
        <a:srgbClr val="3E4E8D"/>
      </a:accent3>
      <a:accent4>
        <a:srgbClr val="222D57"/>
      </a:accent4>
      <a:accent5>
        <a:srgbClr val="F9F9F9"/>
      </a:accent5>
      <a:accent6>
        <a:srgbClr val="777777"/>
      </a:accent6>
      <a:hlink>
        <a:srgbClr val="5E5E5E"/>
      </a:hlink>
      <a:folHlink>
        <a:srgbClr val="0079BF"/>
      </a:folHlink>
    </a:clrScheme>
    <a:fontScheme name="T1D Exchange">
      <a:majorFont>
        <a:latin typeface="Hind"/>
        <a:ea typeface="Helvetica"/>
        <a:cs typeface="Helvetica"/>
      </a:majorFont>
      <a:minorFont>
        <a:latin typeface="Hind"/>
        <a:ea typeface="Calibri"/>
        <a:cs typeface="Calibri"/>
      </a:minorFont>
    </a:fontScheme>
    <a:fmtScheme name="1_T1D Exchange Annual Meeting Template 20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7616E"/>
            </a:solidFill>
            <a:effectLst/>
            <a:uFillTx/>
            <a:latin typeface="Hind Regular"/>
            <a:ea typeface="Hind Regular"/>
            <a:cs typeface="Hind Regular"/>
            <a:sym typeface="Hind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696F70"/>
            </a:solidFill>
            <a:effectLst/>
            <a:uFillTx/>
            <a:latin typeface="Hind Bold"/>
            <a:ea typeface="Hind Bold"/>
            <a:cs typeface="Hind Bold"/>
            <a:sym typeface="Hind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2021-01-19 QI All Staff- formatted  -  Read-Only" id="{031EE090-AB92-437E-8125-275FF27E9652}" vid="{183C4F49-2291-4E52-9734-D4FCFB979E77}"/>
    </a:ext>
  </a:extLst>
</a:theme>
</file>

<file path=ppt/theme/theme7.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84B7EC0BF2544418F02C0F48049A820" ma:contentTypeVersion="20" ma:contentTypeDescription="Create a new document." ma:contentTypeScope="" ma:versionID="18810cc4c55cb84b30f10de76771b1be">
  <xsd:schema xmlns:xsd="http://www.w3.org/2001/XMLSchema" xmlns:xs="http://www.w3.org/2001/XMLSchema" xmlns:p="http://schemas.microsoft.com/office/2006/metadata/properties" xmlns:ns2="626cb74e-9669-4fd8-87b3-351e3976c142" xmlns:ns3="2f7b054f-be38-41d2-978f-3d651b980644" targetNamespace="http://schemas.microsoft.com/office/2006/metadata/properties" ma:root="true" ma:fieldsID="54ec4579b3dec1060686673f2321ce88" ns2:_="" ns3:_="">
    <xsd:import namespace="626cb74e-9669-4fd8-87b3-351e3976c142"/>
    <xsd:import namespace="2f7b054f-be38-41d2-978f-3d651b98064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6cb74e-9669-4fd8-87b3-351e3976c1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5708ab6-8f93-4a47-82a9-702180f093a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f7b054f-be38-41d2-978f-3d651b98064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04988c3-2911-4884-b1bb-ab625c693b77}" ma:internalName="TaxCatchAll" ma:showField="CatchAllData" ma:web="2f7b054f-be38-41d2-978f-3d651b98064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26cb74e-9669-4fd8-87b3-351e3976c142">
      <Terms xmlns="http://schemas.microsoft.com/office/infopath/2007/PartnerControls"/>
    </lcf76f155ced4ddcb4097134ff3c332f>
    <TaxCatchAll xmlns="2f7b054f-be38-41d2-978f-3d651b980644" xsi:nil="true"/>
  </documentManagement>
</p:properties>
</file>

<file path=customXml/itemProps1.xml><?xml version="1.0" encoding="utf-8"?>
<ds:datastoreItem xmlns:ds="http://schemas.openxmlformats.org/officeDocument/2006/customXml" ds:itemID="{A14C375B-2338-4871-B999-28BCCA2B6F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26cb74e-9669-4fd8-87b3-351e3976c142"/>
    <ds:schemaRef ds:uri="2f7b054f-be38-41d2-978f-3d651b9806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C6BB0AA-74B1-472F-92B2-9FDA3D5DF63F}">
  <ds:schemaRefs>
    <ds:schemaRef ds:uri="http://schemas.microsoft.com/sharepoint/v3/contenttype/forms"/>
  </ds:schemaRefs>
</ds:datastoreItem>
</file>

<file path=customXml/itemProps3.xml><?xml version="1.0" encoding="utf-8"?>
<ds:datastoreItem xmlns:ds="http://schemas.openxmlformats.org/officeDocument/2006/customXml" ds:itemID="{ADFC6850-00E3-4A37-BD3D-16DFCE450A70}">
  <ds:schemaRefs>
    <ds:schemaRef ds:uri="http://schemas.microsoft.com/office/2006/metadata/properties"/>
    <ds:schemaRef ds:uri="http://schemas.microsoft.com/office/infopath/2007/PartnerControls"/>
    <ds:schemaRef ds:uri="626cb74e-9669-4fd8-87b3-351e3976c142"/>
    <ds:schemaRef ds:uri="2f7b054f-be38-41d2-978f-3d651b980644"/>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46</Slides>
  <Notes>24</Notes>
  <HiddenSlides>0</HiddenSlides>
  <MMClips>0</MMClips>
  <ScaleCrop>false</ScaleCrop>
  <HeadingPairs>
    <vt:vector size="4" baseType="variant">
      <vt:variant>
        <vt:lpstr>Theme</vt:lpstr>
      </vt:variant>
      <vt:variant>
        <vt:i4>7</vt:i4>
      </vt:variant>
      <vt:variant>
        <vt:lpstr>Slide Titles</vt:lpstr>
      </vt:variant>
      <vt:variant>
        <vt:i4>46</vt:i4>
      </vt:variant>
    </vt:vector>
  </HeadingPairs>
  <TitlesOfParts>
    <vt:vector size="53" baseType="lpstr">
      <vt:lpstr>1_T1D Exchange Annual Meeting Template 2015</vt:lpstr>
      <vt:lpstr>office theme</vt:lpstr>
      <vt:lpstr>CHOA_PPT_template_09-4-2018</vt:lpstr>
      <vt:lpstr>Default Design</vt:lpstr>
      <vt:lpstr>1_Office Theme</vt:lpstr>
      <vt:lpstr>T1D Exchange</vt:lpstr>
      <vt:lpstr>Office Theme 2013 - 2022</vt:lpstr>
      <vt:lpstr>PowerPoint Presentation</vt:lpstr>
      <vt:lpstr>Improving Follow-up for Newly Diagnosed T2DM Patients</vt:lpstr>
      <vt:lpstr>Children’s Healthcare of Atlanta</vt:lpstr>
      <vt:lpstr>New Onset Type 2 Path</vt:lpstr>
      <vt:lpstr>Baseline </vt:lpstr>
      <vt:lpstr>Fishbone</vt:lpstr>
      <vt:lpstr>PowerPoint Presentation</vt:lpstr>
      <vt:lpstr>PDSA</vt:lpstr>
      <vt:lpstr>3-Month Run Chart</vt:lpstr>
      <vt:lpstr>Conclusion</vt:lpstr>
      <vt:lpstr>Questions?</vt:lpstr>
      <vt:lpstr>6 Month Run Chart</vt:lpstr>
      <vt:lpstr>PowerPoint Presentation</vt:lpstr>
      <vt:lpstr>Validation and implementation of an EHR based DKA risk score </vt:lpstr>
      <vt:lpstr>Background: JH Pediatric DKA Risk Score Development </vt:lpstr>
      <vt:lpstr>Epic based DKA risk score:  the Texas Children's RI-DKA</vt:lpstr>
      <vt:lpstr>Rescaled score</vt:lpstr>
      <vt:lpstr>JH Pediatric DKA score ranges  from -10 to 100</vt:lpstr>
      <vt:lpstr>Validation</vt:lpstr>
      <vt:lpstr>Epic Build </vt:lpstr>
      <vt:lpstr>Available in Epic Hyperspace as of 9/2/2025 </vt:lpstr>
      <vt:lpstr>High Risk Banners in Patient Snapshot (Outpatient) and Summary (Inpatient)</vt:lpstr>
      <vt:lpstr>Future Directions</vt:lpstr>
      <vt:lpstr>PowerPoint Presentation</vt:lpstr>
      <vt:lpstr>PowerPoint Presentation</vt:lpstr>
      <vt:lpstr>Overview</vt:lpstr>
      <vt:lpstr>Method </vt:lpstr>
      <vt:lpstr>Method</vt:lpstr>
      <vt:lpstr>Method</vt:lpstr>
      <vt:lpstr>Results – Descriptive (Model without TIR)</vt:lpstr>
      <vt:lpstr>Results – Descriptive (Model with TIR)</vt:lpstr>
      <vt:lpstr>PowerPoint Presentation</vt:lpstr>
      <vt:lpstr>PowerPoint Presentation</vt:lpstr>
      <vt:lpstr>PowerPoint Presentation</vt:lpstr>
      <vt:lpstr>Utilizing Telemedicine in a New-Onset Diabetes Education Program for Pediatric Patients with Type 1 Diabetes</vt:lpstr>
      <vt:lpstr>Background</vt:lpstr>
      <vt:lpstr>Project Aim and Methods</vt:lpstr>
      <vt:lpstr>Results: Patient Characteristics</vt:lpstr>
      <vt:lpstr>Results: Changes in HbA1c level</vt:lpstr>
      <vt:lpstr>Results: Admissions and ED visits</vt:lpstr>
      <vt:lpstr>Results: Clinic visits</vt:lpstr>
      <vt:lpstr>Results: Probability of Telemedicine visits</vt:lpstr>
      <vt:lpstr>Conclusion</vt:lpstr>
      <vt:lpstr>Thank you</vt:lpstr>
      <vt:lpstr>PowerPoint Presentation</vt:lpstr>
      <vt:lpstr> Section Header Here Subtitle Here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31</cp:revision>
  <dcterms:created xsi:type="dcterms:W3CDTF">2025-10-30T20:40:22Z</dcterms:created>
  <dcterms:modified xsi:type="dcterms:W3CDTF">2025-11-10T15:08:32Z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0x010100B84B7EC0BF2544418F02C0F48049A820</vt:lpwstr>
  </property>
  <property fmtid="{D5CDD505-2E9C-101B-9397-08002B2CF9AE}" pid="3" name="MediaServiceImageTags">
    <vt:lpwstr/>
  </property>
</Properties>
</file>