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9.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media/image23.jpg" ContentType="image/jpeg"/>
  <Override PartName="/ppt/media/image24.jpg" ContentType="image/jpeg"/>
  <Override PartName="/ppt/notesSlides/notesSlide20.xml" ContentType="application/vnd.openxmlformats-officedocument.presentationml.notesSlide+xml"/>
  <Override PartName="/ppt/ink/ink1.xml" ContentType="application/inkml+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48" r:id="rId5"/>
    <p:sldMasterId id="2147483663" r:id="rId6"/>
  </p:sldMasterIdLst>
  <p:notesMasterIdLst>
    <p:notesMasterId r:id="rId57"/>
  </p:notesMasterIdLst>
  <p:sldIdLst>
    <p:sldId id="744" r:id="rId7"/>
    <p:sldId id="315" r:id="rId8"/>
    <p:sldId id="317" r:id="rId9"/>
    <p:sldId id="282" r:id="rId10"/>
    <p:sldId id="318" r:id="rId11"/>
    <p:sldId id="262" r:id="rId12"/>
    <p:sldId id="281" r:id="rId13"/>
    <p:sldId id="283" r:id="rId14"/>
    <p:sldId id="270" r:id="rId15"/>
    <p:sldId id="276" r:id="rId16"/>
    <p:sldId id="320" r:id="rId17"/>
    <p:sldId id="742" r:id="rId18"/>
    <p:sldId id="1077" r:id="rId19"/>
    <p:sldId id="460" r:id="rId20"/>
    <p:sldId id="1078" r:id="rId21"/>
    <p:sldId id="361" r:id="rId22"/>
    <p:sldId id="1079" r:id="rId23"/>
    <p:sldId id="467" r:id="rId24"/>
    <p:sldId id="463" r:id="rId25"/>
    <p:sldId id="464" r:id="rId26"/>
    <p:sldId id="465" r:id="rId27"/>
    <p:sldId id="459" r:id="rId28"/>
    <p:sldId id="3374" r:id="rId29"/>
    <p:sldId id="3373" r:id="rId30"/>
    <p:sldId id="1076" r:id="rId31"/>
    <p:sldId id="3375" r:id="rId32"/>
    <p:sldId id="256" r:id="rId33"/>
    <p:sldId id="257" r:id="rId34"/>
    <p:sldId id="258" r:id="rId35"/>
    <p:sldId id="259" r:id="rId36"/>
    <p:sldId id="260" r:id="rId37"/>
    <p:sldId id="261" r:id="rId38"/>
    <p:sldId id="3376" r:id="rId39"/>
    <p:sldId id="263" r:id="rId40"/>
    <p:sldId id="264" r:id="rId41"/>
    <p:sldId id="265" r:id="rId42"/>
    <p:sldId id="266" r:id="rId43"/>
    <p:sldId id="3377" r:id="rId44"/>
    <p:sldId id="703" r:id="rId45"/>
    <p:sldId id="704" r:id="rId46"/>
    <p:sldId id="718" r:id="rId47"/>
    <p:sldId id="726" r:id="rId48"/>
    <p:sldId id="719" r:id="rId49"/>
    <p:sldId id="725" r:id="rId50"/>
    <p:sldId id="724" r:id="rId51"/>
    <p:sldId id="721" r:id="rId52"/>
    <p:sldId id="723" r:id="rId53"/>
    <p:sldId id="722" r:id="rId54"/>
    <p:sldId id="707" r:id="rId55"/>
    <p:sldId id="2141411499"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E38C501-D64F-F1B5-6000-60B22D1F80B2}" v="41" dt="2025-11-10T02:26:57.936"/>
    <p1510:client id="{88CA511F-6574-7D5D-DD9A-BF260CCE5F98}" v="26" dt="2025-11-10T22:14:01.28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2" autoAdjust="0"/>
    <p:restoredTop sz="94660"/>
  </p:normalViewPr>
  <p:slideViewPr>
    <p:cSldViewPr snapToGrid="0">
      <p:cViewPr varScale="1">
        <p:scale>
          <a:sx n="86" d="100"/>
          <a:sy n="86" d="100"/>
        </p:scale>
        <p:origin x="96" y="8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microsoft.com/office/2015/10/relationships/revisionInfo" Target="revisionInfo.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tableStyles" Target="tableStyles.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viewProps" Target="viewProp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notesMaster" Target="notesMasters/notesMaster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laire Rainey" userId="S::crainey@t1dexchange.org::c66522fd-7f79-4e4b-9477-0af3b7aa6656" providerId="AD" clId="Web-{5C86D5CA-9048-B616-617F-43278B1DCEDE}"/>
    <pc:docChg chg="addSld delSld">
      <pc:chgData name="Claire Rainey" userId="S::crainey@t1dexchange.org::c66522fd-7f79-4e4b-9477-0af3b7aa6656" providerId="AD" clId="Web-{5C86D5CA-9048-B616-617F-43278B1DCEDE}" dt="2025-10-30T19:42:16.268" v="1"/>
      <pc:docMkLst>
        <pc:docMk/>
      </pc:docMkLst>
      <pc:sldChg chg="add">
        <pc:chgData name="Claire Rainey" userId="S::crainey@t1dexchange.org::c66522fd-7f79-4e4b-9477-0af3b7aa6656" providerId="AD" clId="Web-{5C86D5CA-9048-B616-617F-43278B1DCEDE}" dt="2025-10-30T19:42:02.971" v="0"/>
        <pc:sldMkLst>
          <pc:docMk/>
          <pc:sldMk cId="1162359776" sldId="744"/>
        </pc:sldMkLst>
      </pc:sldChg>
      <pc:sldMasterChg chg="addSldLayout">
        <pc:chgData name="Claire Rainey" userId="S::crainey@t1dexchange.org::c66522fd-7f79-4e4b-9477-0af3b7aa6656" providerId="AD" clId="Web-{5C86D5CA-9048-B616-617F-43278B1DCEDE}" dt="2025-10-30T19:42:02.971" v="0"/>
        <pc:sldMasterMkLst>
          <pc:docMk/>
          <pc:sldMasterMk cId="2460954070" sldId="2147483660"/>
        </pc:sldMasterMkLst>
        <pc:sldLayoutChg chg="add">
          <pc:chgData name="Claire Rainey" userId="S::crainey@t1dexchange.org::c66522fd-7f79-4e4b-9477-0af3b7aa6656" providerId="AD" clId="Web-{5C86D5CA-9048-B616-617F-43278B1DCEDE}" dt="2025-10-30T19:42:02.971" v="0"/>
          <pc:sldLayoutMkLst>
            <pc:docMk/>
            <pc:sldMasterMk cId="2460954070" sldId="2147483660"/>
            <pc:sldLayoutMk cId="3287971088" sldId="2147483860"/>
          </pc:sldLayoutMkLst>
        </pc:sldLayoutChg>
      </pc:sldMasterChg>
    </pc:docChg>
  </pc:docChgLst>
  <pc:docChgLst>
    <pc:chgData name="Claire Rainey" userId="S::crainey@t1dexchange.org::c66522fd-7f79-4e4b-9477-0af3b7aa6656" providerId="AD" clId="Web-{EB5EEB4B-7296-5277-0103-471EFC40F006}"/>
    <pc:docChg chg="addSld delSld addMainMaster modMainMaster">
      <pc:chgData name="Claire Rainey" userId="S::crainey@t1dexchange.org::c66522fd-7f79-4e4b-9477-0af3b7aa6656" providerId="AD" clId="Web-{EB5EEB4B-7296-5277-0103-471EFC40F006}" dt="2025-10-30T20:36:14.357" v="49"/>
      <pc:docMkLst>
        <pc:docMk/>
      </pc:docMkLst>
      <pc:sldChg chg="add">
        <pc:chgData name="Claire Rainey" userId="S::crainey@t1dexchange.org::c66522fd-7f79-4e4b-9477-0af3b7aa6656" providerId="AD" clId="Web-{EB5EEB4B-7296-5277-0103-471EFC40F006}" dt="2025-10-30T20:34:10.184" v="27"/>
        <pc:sldMkLst>
          <pc:docMk/>
          <pc:sldMk cId="0" sldId="256"/>
        </pc:sldMkLst>
      </pc:sldChg>
      <pc:sldChg chg="add">
        <pc:chgData name="Claire Rainey" userId="S::crainey@t1dexchange.org::c66522fd-7f79-4e4b-9477-0af3b7aa6656" providerId="AD" clId="Web-{EB5EEB4B-7296-5277-0103-471EFC40F006}" dt="2025-10-30T20:34:15.840" v="28"/>
        <pc:sldMkLst>
          <pc:docMk/>
          <pc:sldMk cId="0" sldId="257"/>
        </pc:sldMkLst>
      </pc:sldChg>
      <pc:sldChg chg="add">
        <pc:chgData name="Claire Rainey" userId="S::crainey@t1dexchange.org::c66522fd-7f79-4e4b-9477-0af3b7aa6656" providerId="AD" clId="Web-{EB5EEB4B-7296-5277-0103-471EFC40F006}" dt="2025-10-30T20:34:20.981" v="29"/>
        <pc:sldMkLst>
          <pc:docMk/>
          <pc:sldMk cId="0" sldId="258"/>
        </pc:sldMkLst>
      </pc:sldChg>
      <pc:sldChg chg="add">
        <pc:chgData name="Claire Rainey" userId="S::crainey@t1dexchange.org::c66522fd-7f79-4e4b-9477-0af3b7aa6656" providerId="AD" clId="Web-{EB5EEB4B-7296-5277-0103-471EFC40F006}" dt="2025-10-30T20:34:27.934" v="30"/>
        <pc:sldMkLst>
          <pc:docMk/>
          <pc:sldMk cId="0" sldId="259"/>
        </pc:sldMkLst>
      </pc:sldChg>
      <pc:sldChg chg="add">
        <pc:chgData name="Claire Rainey" userId="S::crainey@t1dexchange.org::c66522fd-7f79-4e4b-9477-0af3b7aa6656" providerId="AD" clId="Web-{EB5EEB4B-7296-5277-0103-471EFC40F006}" dt="2025-10-30T20:34:34.465" v="31"/>
        <pc:sldMkLst>
          <pc:docMk/>
          <pc:sldMk cId="0" sldId="260"/>
        </pc:sldMkLst>
      </pc:sldChg>
      <pc:sldChg chg="add">
        <pc:chgData name="Claire Rainey" userId="S::crainey@t1dexchange.org::c66522fd-7f79-4e4b-9477-0af3b7aa6656" providerId="AD" clId="Web-{EB5EEB4B-7296-5277-0103-471EFC40F006}" dt="2025-10-30T20:34:42.090" v="32"/>
        <pc:sldMkLst>
          <pc:docMk/>
          <pc:sldMk cId="0" sldId="261"/>
        </pc:sldMkLst>
      </pc:sldChg>
      <pc:sldChg chg="add">
        <pc:chgData name="Claire Rainey" userId="S::crainey@t1dexchange.org::c66522fd-7f79-4e4b-9477-0af3b7aa6656" providerId="AD" clId="Web-{EB5EEB4B-7296-5277-0103-471EFC40F006}" dt="2025-10-30T20:27:13.151" v="4"/>
        <pc:sldMkLst>
          <pc:docMk/>
          <pc:sldMk cId="3503642583" sldId="262"/>
        </pc:sldMkLst>
      </pc:sldChg>
      <pc:sldChg chg="add">
        <pc:chgData name="Claire Rainey" userId="S::crainey@t1dexchange.org::c66522fd-7f79-4e4b-9477-0af3b7aa6656" providerId="AD" clId="Web-{EB5EEB4B-7296-5277-0103-471EFC40F006}" dt="2025-10-30T20:34:54.543" v="34"/>
        <pc:sldMkLst>
          <pc:docMk/>
          <pc:sldMk cId="0" sldId="263"/>
        </pc:sldMkLst>
      </pc:sldChg>
      <pc:sldChg chg="add">
        <pc:chgData name="Claire Rainey" userId="S::crainey@t1dexchange.org::c66522fd-7f79-4e4b-9477-0af3b7aa6656" providerId="AD" clId="Web-{EB5EEB4B-7296-5277-0103-471EFC40F006}" dt="2025-10-30T20:35:01.793" v="35"/>
        <pc:sldMkLst>
          <pc:docMk/>
          <pc:sldMk cId="0" sldId="264"/>
        </pc:sldMkLst>
      </pc:sldChg>
      <pc:sldChg chg="add">
        <pc:chgData name="Claire Rainey" userId="S::crainey@t1dexchange.org::c66522fd-7f79-4e4b-9477-0af3b7aa6656" providerId="AD" clId="Web-{EB5EEB4B-7296-5277-0103-471EFC40F006}" dt="2025-10-30T20:35:07.528" v="36"/>
        <pc:sldMkLst>
          <pc:docMk/>
          <pc:sldMk cId="0" sldId="265"/>
        </pc:sldMkLst>
      </pc:sldChg>
      <pc:sldChg chg="add">
        <pc:chgData name="Claire Rainey" userId="S::crainey@t1dexchange.org::c66522fd-7f79-4e4b-9477-0af3b7aa6656" providerId="AD" clId="Web-{EB5EEB4B-7296-5277-0103-471EFC40F006}" dt="2025-10-30T20:35:15.184" v="37"/>
        <pc:sldMkLst>
          <pc:docMk/>
          <pc:sldMk cId="0" sldId="266"/>
        </pc:sldMkLst>
      </pc:sldChg>
      <pc:sldChg chg="add">
        <pc:chgData name="Claire Rainey" userId="S::crainey@t1dexchange.org::c66522fd-7f79-4e4b-9477-0af3b7aa6656" providerId="AD" clId="Web-{EB5EEB4B-7296-5277-0103-471EFC40F006}" dt="2025-10-30T20:27:33.839" v="7"/>
        <pc:sldMkLst>
          <pc:docMk/>
          <pc:sldMk cId="1291904092" sldId="270"/>
        </pc:sldMkLst>
      </pc:sldChg>
      <pc:sldChg chg="add">
        <pc:chgData name="Claire Rainey" userId="S::crainey@t1dexchange.org::c66522fd-7f79-4e4b-9477-0af3b7aa6656" providerId="AD" clId="Web-{EB5EEB4B-7296-5277-0103-471EFC40F006}" dt="2025-10-30T20:27:44.620" v="8"/>
        <pc:sldMkLst>
          <pc:docMk/>
          <pc:sldMk cId="3832086367" sldId="276"/>
        </pc:sldMkLst>
      </pc:sldChg>
      <pc:sldChg chg="add">
        <pc:chgData name="Claire Rainey" userId="S::crainey@t1dexchange.org::c66522fd-7f79-4e4b-9477-0af3b7aa6656" providerId="AD" clId="Web-{EB5EEB4B-7296-5277-0103-471EFC40F006}" dt="2025-10-30T20:27:21.495" v="5"/>
        <pc:sldMkLst>
          <pc:docMk/>
          <pc:sldMk cId="3711337959" sldId="281"/>
        </pc:sldMkLst>
      </pc:sldChg>
      <pc:sldChg chg="add">
        <pc:chgData name="Claire Rainey" userId="S::crainey@t1dexchange.org::c66522fd-7f79-4e4b-9477-0af3b7aa6656" providerId="AD" clId="Web-{EB5EEB4B-7296-5277-0103-471EFC40F006}" dt="2025-10-30T20:26:59.542" v="2"/>
        <pc:sldMkLst>
          <pc:docMk/>
          <pc:sldMk cId="1625358899" sldId="282"/>
        </pc:sldMkLst>
      </pc:sldChg>
      <pc:sldChg chg="add">
        <pc:chgData name="Claire Rainey" userId="S::crainey@t1dexchange.org::c66522fd-7f79-4e4b-9477-0af3b7aa6656" providerId="AD" clId="Web-{EB5EEB4B-7296-5277-0103-471EFC40F006}" dt="2025-10-30T20:27:28.339" v="6"/>
        <pc:sldMkLst>
          <pc:docMk/>
          <pc:sldMk cId="745283978" sldId="283"/>
        </pc:sldMkLst>
      </pc:sldChg>
      <pc:sldChg chg="add">
        <pc:chgData name="Claire Rainey" userId="S::crainey@t1dexchange.org::c66522fd-7f79-4e4b-9477-0af3b7aa6656" providerId="AD" clId="Web-{EB5EEB4B-7296-5277-0103-471EFC40F006}" dt="2025-10-30T20:26:48.182" v="0"/>
        <pc:sldMkLst>
          <pc:docMk/>
          <pc:sldMk cId="1738925060" sldId="315"/>
        </pc:sldMkLst>
      </pc:sldChg>
      <pc:sldChg chg="add">
        <pc:chgData name="Claire Rainey" userId="S::crainey@t1dexchange.org::c66522fd-7f79-4e4b-9477-0af3b7aa6656" providerId="AD" clId="Web-{EB5EEB4B-7296-5277-0103-471EFC40F006}" dt="2025-10-30T20:26:54.463" v="1"/>
        <pc:sldMkLst>
          <pc:docMk/>
          <pc:sldMk cId="3400639102" sldId="317"/>
        </pc:sldMkLst>
      </pc:sldChg>
      <pc:sldChg chg="add">
        <pc:chgData name="Claire Rainey" userId="S::crainey@t1dexchange.org::c66522fd-7f79-4e4b-9477-0af3b7aa6656" providerId="AD" clId="Web-{EB5EEB4B-7296-5277-0103-471EFC40F006}" dt="2025-10-30T20:27:04.089" v="3"/>
        <pc:sldMkLst>
          <pc:docMk/>
          <pc:sldMk cId="3863979024" sldId="318"/>
        </pc:sldMkLst>
      </pc:sldChg>
      <pc:sldChg chg="add">
        <pc:chgData name="Claire Rainey" userId="S::crainey@t1dexchange.org::c66522fd-7f79-4e4b-9477-0af3b7aa6656" providerId="AD" clId="Web-{EB5EEB4B-7296-5277-0103-471EFC40F006}" dt="2025-10-30T20:27:51.464" v="9"/>
        <pc:sldMkLst>
          <pc:docMk/>
          <pc:sldMk cId="2398208992" sldId="320"/>
        </pc:sldMkLst>
      </pc:sldChg>
      <pc:sldChg chg="add">
        <pc:chgData name="Claire Rainey" userId="S::crainey@t1dexchange.org::c66522fd-7f79-4e4b-9477-0af3b7aa6656" providerId="AD" clId="Web-{EB5EEB4B-7296-5277-0103-471EFC40F006}" dt="2025-10-30T20:31:29.387" v="16"/>
        <pc:sldMkLst>
          <pc:docMk/>
          <pc:sldMk cId="2173381764" sldId="361"/>
        </pc:sldMkLst>
      </pc:sldChg>
      <pc:sldChg chg="add">
        <pc:chgData name="Claire Rainey" userId="S::crainey@t1dexchange.org::c66522fd-7f79-4e4b-9477-0af3b7aa6656" providerId="AD" clId="Web-{EB5EEB4B-7296-5277-0103-471EFC40F006}" dt="2025-10-30T20:32:27.855" v="22"/>
        <pc:sldMkLst>
          <pc:docMk/>
          <pc:sldMk cId="3023525182" sldId="459"/>
        </pc:sldMkLst>
      </pc:sldChg>
      <pc:sldChg chg="add">
        <pc:chgData name="Claire Rainey" userId="S::crainey@t1dexchange.org::c66522fd-7f79-4e4b-9477-0af3b7aa6656" providerId="AD" clId="Web-{EB5EEB4B-7296-5277-0103-471EFC40F006}" dt="2025-10-30T20:31:16.824" v="14"/>
        <pc:sldMkLst>
          <pc:docMk/>
          <pc:sldMk cId="4028354723" sldId="460"/>
        </pc:sldMkLst>
      </pc:sldChg>
      <pc:sldChg chg="add">
        <pc:chgData name="Claire Rainey" userId="S::crainey@t1dexchange.org::c66522fd-7f79-4e4b-9477-0af3b7aa6656" providerId="AD" clId="Web-{EB5EEB4B-7296-5277-0103-471EFC40F006}" dt="2025-10-30T20:32:06.824" v="19"/>
        <pc:sldMkLst>
          <pc:docMk/>
          <pc:sldMk cId="1076851790" sldId="463"/>
        </pc:sldMkLst>
      </pc:sldChg>
      <pc:sldChg chg="add">
        <pc:chgData name="Claire Rainey" userId="S::crainey@t1dexchange.org::c66522fd-7f79-4e4b-9477-0af3b7aa6656" providerId="AD" clId="Web-{EB5EEB4B-7296-5277-0103-471EFC40F006}" dt="2025-10-30T20:32:14.387" v="20"/>
        <pc:sldMkLst>
          <pc:docMk/>
          <pc:sldMk cId="2377029229" sldId="464"/>
        </pc:sldMkLst>
      </pc:sldChg>
      <pc:sldChg chg="add">
        <pc:chgData name="Claire Rainey" userId="S::crainey@t1dexchange.org::c66522fd-7f79-4e4b-9477-0af3b7aa6656" providerId="AD" clId="Web-{EB5EEB4B-7296-5277-0103-471EFC40F006}" dt="2025-10-30T20:32:20.434" v="21"/>
        <pc:sldMkLst>
          <pc:docMk/>
          <pc:sldMk cId="278538431" sldId="465"/>
        </pc:sldMkLst>
      </pc:sldChg>
      <pc:sldChg chg="add">
        <pc:chgData name="Claire Rainey" userId="S::crainey@t1dexchange.org::c66522fd-7f79-4e4b-9477-0af3b7aa6656" providerId="AD" clId="Web-{EB5EEB4B-7296-5277-0103-471EFC40F006}" dt="2025-10-30T20:31:45.277" v="18"/>
        <pc:sldMkLst>
          <pc:docMk/>
          <pc:sldMk cId="3598942207" sldId="467"/>
        </pc:sldMkLst>
      </pc:sldChg>
      <pc:sldChg chg="add">
        <pc:chgData name="Claire Rainey" userId="S::crainey@t1dexchange.org::c66522fd-7f79-4e4b-9477-0af3b7aa6656" providerId="AD" clId="Web-{EB5EEB4B-7296-5277-0103-471EFC40F006}" dt="2025-10-30T20:36:12.778" v="39"/>
        <pc:sldMkLst>
          <pc:docMk/>
          <pc:sldMk cId="3329208454" sldId="703"/>
        </pc:sldMkLst>
      </pc:sldChg>
      <pc:sldChg chg="add">
        <pc:chgData name="Claire Rainey" userId="S::crainey@t1dexchange.org::c66522fd-7f79-4e4b-9477-0af3b7aa6656" providerId="AD" clId="Web-{EB5EEB4B-7296-5277-0103-471EFC40F006}" dt="2025-10-30T20:36:13.028" v="40"/>
        <pc:sldMkLst>
          <pc:docMk/>
          <pc:sldMk cId="2309383925" sldId="704"/>
        </pc:sldMkLst>
      </pc:sldChg>
      <pc:sldChg chg="add">
        <pc:chgData name="Claire Rainey" userId="S::crainey@t1dexchange.org::c66522fd-7f79-4e4b-9477-0af3b7aa6656" providerId="AD" clId="Web-{EB5EEB4B-7296-5277-0103-471EFC40F006}" dt="2025-10-30T20:36:14.357" v="49"/>
        <pc:sldMkLst>
          <pc:docMk/>
          <pc:sldMk cId="2795921403" sldId="707"/>
        </pc:sldMkLst>
      </pc:sldChg>
      <pc:sldChg chg="add">
        <pc:chgData name="Claire Rainey" userId="S::crainey@t1dexchange.org::c66522fd-7f79-4e4b-9477-0af3b7aa6656" providerId="AD" clId="Web-{EB5EEB4B-7296-5277-0103-471EFC40F006}" dt="2025-10-30T20:36:13.169" v="41"/>
        <pc:sldMkLst>
          <pc:docMk/>
          <pc:sldMk cId="1378495167" sldId="718"/>
        </pc:sldMkLst>
      </pc:sldChg>
      <pc:sldChg chg="add">
        <pc:chgData name="Claire Rainey" userId="S::crainey@t1dexchange.org::c66522fd-7f79-4e4b-9477-0af3b7aa6656" providerId="AD" clId="Web-{EB5EEB4B-7296-5277-0103-471EFC40F006}" dt="2025-10-30T20:36:13.357" v="43"/>
        <pc:sldMkLst>
          <pc:docMk/>
          <pc:sldMk cId="1171758076" sldId="719"/>
        </pc:sldMkLst>
      </pc:sldChg>
      <pc:sldChg chg="add">
        <pc:chgData name="Claire Rainey" userId="S::crainey@t1dexchange.org::c66522fd-7f79-4e4b-9477-0af3b7aa6656" providerId="AD" clId="Web-{EB5EEB4B-7296-5277-0103-471EFC40F006}" dt="2025-10-30T20:36:13.841" v="46"/>
        <pc:sldMkLst>
          <pc:docMk/>
          <pc:sldMk cId="3558117393" sldId="721"/>
        </pc:sldMkLst>
      </pc:sldChg>
      <pc:sldChg chg="add">
        <pc:chgData name="Claire Rainey" userId="S::crainey@t1dexchange.org::c66522fd-7f79-4e4b-9477-0af3b7aa6656" providerId="AD" clId="Web-{EB5EEB4B-7296-5277-0103-471EFC40F006}" dt="2025-10-30T20:36:14.154" v="48"/>
        <pc:sldMkLst>
          <pc:docMk/>
          <pc:sldMk cId="2412647212" sldId="722"/>
        </pc:sldMkLst>
      </pc:sldChg>
      <pc:sldChg chg="add">
        <pc:chgData name="Claire Rainey" userId="S::crainey@t1dexchange.org::c66522fd-7f79-4e4b-9477-0af3b7aa6656" providerId="AD" clId="Web-{EB5EEB4B-7296-5277-0103-471EFC40F006}" dt="2025-10-30T20:36:14.013" v="47"/>
        <pc:sldMkLst>
          <pc:docMk/>
          <pc:sldMk cId="2736502794" sldId="723"/>
        </pc:sldMkLst>
      </pc:sldChg>
      <pc:sldChg chg="add">
        <pc:chgData name="Claire Rainey" userId="S::crainey@t1dexchange.org::c66522fd-7f79-4e4b-9477-0af3b7aa6656" providerId="AD" clId="Web-{EB5EEB4B-7296-5277-0103-471EFC40F006}" dt="2025-10-30T20:36:13.700" v="45"/>
        <pc:sldMkLst>
          <pc:docMk/>
          <pc:sldMk cId="723059606" sldId="724"/>
        </pc:sldMkLst>
      </pc:sldChg>
      <pc:sldChg chg="add">
        <pc:chgData name="Claire Rainey" userId="S::crainey@t1dexchange.org::c66522fd-7f79-4e4b-9477-0af3b7aa6656" providerId="AD" clId="Web-{EB5EEB4B-7296-5277-0103-471EFC40F006}" dt="2025-10-30T20:36:13.560" v="44"/>
        <pc:sldMkLst>
          <pc:docMk/>
          <pc:sldMk cId="3614051880" sldId="725"/>
        </pc:sldMkLst>
      </pc:sldChg>
      <pc:sldChg chg="add">
        <pc:chgData name="Claire Rainey" userId="S::crainey@t1dexchange.org::c66522fd-7f79-4e4b-9477-0af3b7aa6656" providerId="AD" clId="Web-{EB5EEB4B-7296-5277-0103-471EFC40F006}" dt="2025-10-30T20:36:13.247" v="42"/>
        <pc:sldMkLst>
          <pc:docMk/>
          <pc:sldMk cId="2394624545" sldId="726"/>
        </pc:sldMkLst>
      </pc:sldChg>
      <pc:sldChg chg="add del">
        <pc:chgData name="Claire Rainey" userId="S::crainey@t1dexchange.org::c66522fd-7f79-4e4b-9477-0af3b7aa6656" providerId="AD" clId="Web-{EB5EEB4B-7296-5277-0103-471EFC40F006}" dt="2025-10-30T20:30:17.058" v="12"/>
        <pc:sldMkLst>
          <pc:docMk/>
          <pc:sldMk cId="1605562752" sldId="742"/>
        </pc:sldMkLst>
      </pc:sldChg>
      <pc:sldChg chg="add">
        <pc:chgData name="Claire Rainey" userId="S::crainey@t1dexchange.org::c66522fd-7f79-4e4b-9477-0af3b7aa6656" providerId="AD" clId="Web-{EB5EEB4B-7296-5277-0103-471EFC40F006}" dt="2025-10-30T20:32:45.402" v="25"/>
        <pc:sldMkLst>
          <pc:docMk/>
          <pc:sldMk cId="3575034444" sldId="1076"/>
        </pc:sldMkLst>
      </pc:sldChg>
      <pc:sldChg chg="add">
        <pc:chgData name="Claire Rainey" userId="S::crainey@t1dexchange.org::c66522fd-7f79-4e4b-9477-0af3b7aa6656" providerId="AD" clId="Web-{EB5EEB4B-7296-5277-0103-471EFC40F006}" dt="2025-10-30T20:31:11.308" v="13"/>
        <pc:sldMkLst>
          <pc:docMk/>
          <pc:sldMk cId="886555749" sldId="1077"/>
        </pc:sldMkLst>
      </pc:sldChg>
      <pc:sldChg chg="add">
        <pc:chgData name="Claire Rainey" userId="S::crainey@t1dexchange.org::c66522fd-7f79-4e4b-9477-0af3b7aa6656" providerId="AD" clId="Web-{EB5EEB4B-7296-5277-0103-471EFC40F006}" dt="2025-10-30T20:31:22.512" v="15"/>
        <pc:sldMkLst>
          <pc:docMk/>
          <pc:sldMk cId="722148326" sldId="1078"/>
        </pc:sldMkLst>
      </pc:sldChg>
      <pc:sldChg chg="add">
        <pc:chgData name="Claire Rainey" userId="S::crainey@t1dexchange.org::c66522fd-7f79-4e4b-9477-0af3b7aa6656" providerId="AD" clId="Web-{EB5EEB4B-7296-5277-0103-471EFC40F006}" dt="2025-10-30T20:31:36.246" v="17"/>
        <pc:sldMkLst>
          <pc:docMk/>
          <pc:sldMk cId="794277930" sldId="1079"/>
        </pc:sldMkLst>
      </pc:sldChg>
      <pc:sldChg chg="add">
        <pc:chgData name="Claire Rainey" userId="S::crainey@t1dexchange.org::c66522fd-7f79-4e4b-9477-0af3b7aa6656" providerId="AD" clId="Web-{EB5EEB4B-7296-5277-0103-471EFC40F006}" dt="2025-10-30T20:32:39.496" v="24"/>
        <pc:sldMkLst>
          <pc:docMk/>
          <pc:sldMk cId="4009072029" sldId="3373"/>
        </pc:sldMkLst>
      </pc:sldChg>
      <pc:sldChg chg="add">
        <pc:chgData name="Claire Rainey" userId="S::crainey@t1dexchange.org::c66522fd-7f79-4e4b-9477-0af3b7aa6656" providerId="AD" clId="Web-{EB5EEB4B-7296-5277-0103-471EFC40F006}" dt="2025-10-30T20:32:33.652" v="23"/>
        <pc:sldMkLst>
          <pc:docMk/>
          <pc:sldMk cId="973964015" sldId="3374"/>
        </pc:sldMkLst>
      </pc:sldChg>
      <pc:sldChg chg="add replId">
        <pc:chgData name="Claire Rainey" userId="S::crainey@t1dexchange.org::c66522fd-7f79-4e4b-9477-0af3b7aa6656" providerId="AD" clId="Web-{EB5EEB4B-7296-5277-0103-471EFC40F006}" dt="2025-10-30T20:32:55.715" v="26"/>
        <pc:sldMkLst>
          <pc:docMk/>
          <pc:sldMk cId="2264416599" sldId="3375"/>
        </pc:sldMkLst>
      </pc:sldChg>
      <pc:sldChg chg="add">
        <pc:chgData name="Claire Rainey" userId="S::crainey@t1dexchange.org::c66522fd-7f79-4e4b-9477-0af3b7aa6656" providerId="AD" clId="Web-{EB5EEB4B-7296-5277-0103-471EFC40F006}" dt="2025-10-30T20:34:47.606" v="33"/>
        <pc:sldMkLst>
          <pc:docMk/>
          <pc:sldMk cId="415971863" sldId="3376"/>
        </pc:sldMkLst>
      </pc:sldChg>
      <pc:sldChg chg="add replId">
        <pc:chgData name="Claire Rainey" userId="S::crainey@t1dexchange.org::c66522fd-7f79-4e4b-9477-0af3b7aa6656" providerId="AD" clId="Web-{EB5EEB4B-7296-5277-0103-471EFC40F006}" dt="2025-10-30T20:35:36.059" v="38"/>
        <pc:sldMkLst>
          <pc:docMk/>
          <pc:sldMk cId="3674263290" sldId="3377"/>
        </pc:sldMkLst>
      </pc:sldChg>
      <pc:sldMasterChg chg="add addSldLayout modSldLayout">
        <pc:chgData name="Claire Rainey" userId="S::crainey@t1dexchange.org::c66522fd-7f79-4e4b-9477-0af3b7aa6656" providerId="AD" clId="Web-{EB5EEB4B-7296-5277-0103-471EFC40F006}" dt="2025-10-30T20:36:12.778" v="39"/>
        <pc:sldMasterMkLst>
          <pc:docMk/>
          <pc:sldMasterMk cId="0" sldId="2147483648"/>
        </pc:sldMasterMkLst>
        <pc:sldLayoutChg chg="add">
          <pc:chgData name="Claire Rainey" userId="S::crainey@t1dexchange.org::c66522fd-7f79-4e4b-9477-0af3b7aa6656" providerId="AD" clId="Web-{EB5EEB4B-7296-5277-0103-471EFC40F006}" dt="2025-10-30T20:26:48.182" v="0"/>
          <pc:sldLayoutMkLst>
            <pc:docMk/>
            <pc:sldMasterMk cId="0" sldId="2147483648"/>
            <pc:sldLayoutMk cId="3409488324" sldId="2147483661"/>
          </pc:sldLayoutMkLst>
        </pc:sldLayoutChg>
        <pc:sldLayoutChg chg="add">
          <pc:chgData name="Claire Rainey" userId="S::crainey@t1dexchange.org::c66522fd-7f79-4e4b-9477-0af3b7aa6656" providerId="AD" clId="Web-{EB5EEB4B-7296-5277-0103-471EFC40F006}" dt="2025-10-30T20:26:48.182" v="0"/>
          <pc:sldLayoutMkLst>
            <pc:docMk/>
            <pc:sldMasterMk cId="0" sldId="2147483648"/>
            <pc:sldLayoutMk cId="2386728768" sldId="2147483664"/>
          </pc:sldLayoutMkLst>
        </pc:sldLayoutChg>
        <pc:sldLayoutChg chg="add">
          <pc:chgData name="Claire Rainey" userId="S::crainey@t1dexchange.org::c66522fd-7f79-4e4b-9477-0af3b7aa6656" providerId="AD" clId="Web-{EB5EEB4B-7296-5277-0103-471EFC40F006}" dt="2025-10-30T20:26:48.182" v="0"/>
          <pc:sldLayoutMkLst>
            <pc:docMk/>
            <pc:sldMasterMk cId="0" sldId="2147483648"/>
            <pc:sldLayoutMk cId="3753437166" sldId="2147483665"/>
          </pc:sldLayoutMkLst>
        </pc:sldLayoutChg>
        <pc:sldLayoutChg chg="add">
          <pc:chgData name="Claire Rainey" userId="S::crainey@t1dexchange.org::c66522fd-7f79-4e4b-9477-0af3b7aa6656" providerId="AD" clId="Web-{EB5EEB4B-7296-5277-0103-471EFC40F006}" dt="2025-10-30T20:26:48.182" v="0"/>
          <pc:sldLayoutMkLst>
            <pc:docMk/>
            <pc:sldMasterMk cId="0" sldId="2147483648"/>
            <pc:sldLayoutMk cId="2526940838" sldId="2147483666"/>
          </pc:sldLayoutMkLst>
        </pc:sldLayoutChg>
        <pc:sldLayoutChg chg="add">
          <pc:chgData name="Claire Rainey" userId="S::crainey@t1dexchange.org::c66522fd-7f79-4e4b-9477-0af3b7aa6656" providerId="AD" clId="Web-{EB5EEB4B-7296-5277-0103-471EFC40F006}" dt="2025-10-30T20:26:48.182" v="0"/>
          <pc:sldLayoutMkLst>
            <pc:docMk/>
            <pc:sldMasterMk cId="0" sldId="2147483648"/>
            <pc:sldLayoutMk cId="3826021040" sldId="2147483671"/>
          </pc:sldLayoutMkLst>
        </pc:sldLayoutChg>
        <pc:sldLayoutChg chg="add">
          <pc:chgData name="Claire Rainey" userId="S::crainey@t1dexchange.org::c66522fd-7f79-4e4b-9477-0af3b7aa6656" providerId="AD" clId="Web-{EB5EEB4B-7296-5277-0103-471EFC40F006}" dt="2025-10-30T20:26:48.182" v="0"/>
          <pc:sldLayoutMkLst>
            <pc:docMk/>
            <pc:sldMasterMk cId="0" sldId="2147483648"/>
            <pc:sldLayoutMk cId="1601492256" sldId="2147483673"/>
          </pc:sldLayoutMkLst>
        </pc:sldLayoutChg>
        <pc:sldLayoutChg chg="add replId">
          <pc:chgData name="Claire Rainey" userId="S::crainey@t1dexchange.org::c66522fd-7f79-4e4b-9477-0af3b7aa6656" providerId="AD" clId="Web-{EB5EEB4B-7296-5277-0103-471EFC40F006}" dt="2025-10-30T20:30:17.058" v="12"/>
          <pc:sldLayoutMkLst>
            <pc:docMk/>
            <pc:sldMasterMk cId="0" sldId="2147483648"/>
            <pc:sldLayoutMk cId="307300724" sldId="2147483855"/>
          </pc:sldLayoutMkLst>
        </pc:sldLayoutChg>
        <pc:sldLayoutChg chg="add replId">
          <pc:chgData name="Claire Rainey" userId="S::crainey@t1dexchange.org::c66522fd-7f79-4e4b-9477-0af3b7aa6656" providerId="AD" clId="Web-{EB5EEB4B-7296-5277-0103-471EFC40F006}" dt="2025-10-30T20:36:12.778" v="39"/>
          <pc:sldLayoutMkLst>
            <pc:docMk/>
            <pc:sldMasterMk cId="0" sldId="2147483648"/>
            <pc:sldLayoutMk cId="1982546910" sldId="2147483857"/>
          </pc:sldLayoutMkLst>
        </pc:sldLayoutChg>
      </pc:sldMasterChg>
      <pc:sldMasterChg chg="addSldLayout modSldLayout">
        <pc:chgData name="Claire Rainey" userId="S::crainey@t1dexchange.org::c66522fd-7f79-4e4b-9477-0af3b7aa6656" providerId="AD" clId="Web-{EB5EEB4B-7296-5277-0103-471EFC40F006}" dt="2025-10-30T20:36:12.778" v="39"/>
        <pc:sldMasterMkLst>
          <pc:docMk/>
          <pc:sldMasterMk cId="2460954070" sldId="2147483660"/>
        </pc:sldMasterMkLst>
        <pc:sldLayoutChg chg="add">
          <pc:chgData name="Claire Rainey" userId="S::crainey@t1dexchange.org::c66522fd-7f79-4e4b-9477-0af3b7aa6656" providerId="AD" clId="Web-{EB5EEB4B-7296-5277-0103-471EFC40F006}" dt="2025-10-30T20:30:17.058" v="12"/>
          <pc:sldLayoutMkLst>
            <pc:docMk/>
            <pc:sldMasterMk cId="2460954070" sldId="2147483660"/>
            <pc:sldLayoutMk cId="1224580592" sldId="2147483672"/>
          </pc:sldLayoutMkLst>
        </pc:sldLayoutChg>
        <pc:sldLayoutChg chg="replId">
          <pc:chgData name="Claire Rainey" userId="S::crainey@t1dexchange.org::c66522fd-7f79-4e4b-9477-0af3b7aa6656" providerId="AD" clId="Web-{EB5EEB4B-7296-5277-0103-471EFC40F006}" dt="2025-10-30T20:26:48.182" v="0"/>
          <pc:sldLayoutMkLst>
            <pc:docMk/>
            <pc:sldMasterMk cId="2460954070" sldId="2147483660"/>
            <pc:sldLayoutMk cId="3479445657" sldId="2147483674"/>
          </pc:sldLayoutMkLst>
        </pc:sldLayoutChg>
        <pc:sldLayoutChg chg="replId">
          <pc:chgData name="Claire Rainey" userId="S::crainey@t1dexchange.org::c66522fd-7f79-4e4b-9477-0af3b7aa6656" providerId="AD" clId="Web-{EB5EEB4B-7296-5277-0103-471EFC40F006}" dt="2025-10-30T20:26:48.182" v="0"/>
          <pc:sldLayoutMkLst>
            <pc:docMk/>
            <pc:sldMasterMk cId="2460954070" sldId="2147483660"/>
            <pc:sldLayoutMk cId="2385387890" sldId="2147483675"/>
          </pc:sldLayoutMkLst>
        </pc:sldLayoutChg>
        <pc:sldLayoutChg chg="replId">
          <pc:chgData name="Claire Rainey" userId="S::crainey@t1dexchange.org::c66522fd-7f79-4e4b-9477-0af3b7aa6656" providerId="AD" clId="Web-{EB5EEB4B-7296-5277-0103-471EFC40F006}" dt="2025-10-30T20:26:48.182" v="0"/>
          <pc:sldLayoutMkLst>
            <pc:docMk/>
            <pc:sldMasterMk cId="2460954070" sldId="2147483660"/>
            <pc:sldLayoutMk cId="2591524520" sldId="2147483676"/>
          </pc:sldLayoutMkLst>
        </pc:sldLayoutChg>
        <pc:sldLayoutChg chg="replId">
          <pc:chgData name="Claire Rainey" userId="S::crainey@t1dexchange.org::c66522fd-7f79-4e4b-9477-0af3b7aa6656" providerId="AD" clId="Web-{EB5EEB4B-7296-5277-0103-471EFC40F006}" dt="2025-10-30T20:26:48.182" v="0"/>
          <pc:sldLayoutMkLst>
            <pc:docMk/>
            <pc:sldMasterMk cId="2460954070" sldId="2147483660"/>
            <pc:sldLayoutMk cId="1203092039" sldId="2147483677"/>
          </pc:sldLayoutMkLst>
        </pc:sldLayoutChg>
        <pc:sldLayoutChg chg="replId">
          <pc:chgData name="Claire Rainey" userId="S::crainey@t1dexchange.org::c66522fd-7f79-4e4b-9477-0af3b7aa6656" providerId="AD" clId="Web-{EB5EEB4B-7296-5277-0103-471EFC40F006}" dt="2025-10-30T20:26:48.182" v="0"/>
          <pc:sldLayoutMkLst>
            <pc:docMk/>
            <pc:sldMasterMk cId="2460954070" sldId="2147483660"/>
            <pc:sldLayoutMk cId="3733172339" sldId="2147483678"/>
          </pc:sldLayoutMkLst>
        </pc:sldLayoutChg>
        <pc:sldLayoutChg chg="add">
          <pc:chgData name="Claire Rainey" userId="S::crainey@t1dexchange.org::c66522fd-7f79-4e4b-9477-0af3b7aa6656" providerId="AD" clId="Web-{EB5EEB4B-7296-5277-0103-471EFC40F006}" dt="2025-10-30T20:30:17.058" v="12"/>
          <pc:sldLayoutMkLst>
            <pc:docMk/>
            <pc:sldMasterMk cId="2460954070" sldId="2147483660"/>
            <pc:sldLayoutMk cId="3053914633" sldId="2147483854"/>
          </pc:sldLayoutMkLst>
        </pc:sldLayoutChg>
        <pc:sldLayoutChg chg="add replId">
          <pc:chgData name="Claire Rainey" userId="S::crainey@t1dexchange.org::c66522fd-7f79-4e4b-9477-0af3b7aa6656" providerId="AD" clId="Web-{EB5EEB4B-7296-5277-0103-471EFC40F006}" dt="2025-10-30T20:31:29.387" v="16"/>
          <pc:sldLayoutMkLst>
            <pc:docMk/>
            <pc:sldMasterMk cId="2460954070" sldId="2147483660"/>
            <pc:sldLayoutMk cId="3824787753" sldId="2147483856"/>
          </pc:sldLayoutMkLst>
        </pc:sldLayoutChg>
        <pc:sldLayoutChg chg="replId">
          <pc:chgData name="Claire Rainey" userId="S::crainey@t1dexchange.org::c66522fd-7f79-4e4b-9477-0af3b7aa6656" providerId="AD" clId="Web-{EB5EEB4B-7296-5277-0103-471EFC40F006}" dt="2025-10-30T20:36:12.778" v="39"/>
          <pc:sldLayoutMkLst>
            <pc:docMk/>
            <pc:sldMasterMk cId="2460954070" sldId="2147483660"/>
            <pc:sldLayoutMk cId="1718958274" sldId="2147483858"/>
          </pc:sldLayoutMkLst>
        </pc:sldLayoutChg>
        <pc:sldLayoutChg chg="replId">
          <pc:chgData name="Claire Rainey" userId="S::crainey@t1dexchange.org::c66522fd-7f79-4e4b-9477-0af3b7aa6656" providerId="AD" clId="Web-{EB5EEB4B-7296-5277-0103-471EFC40F006}" dt="2025-10-30T20:36:12.778" v="39"/>
          <pc:sldLayoutMkLst>
            <pc:docMk/>
            <pc:sldMasterMk cId="2460954070" sldId="2147483660"/>
            <pc:sldLayoutMk cId="3210312558" sldId="2147483859"/>
          </pc:sldLayoutMkLst>
        </pc:sldLayoutChg>
        <pc:sldLayoutChg chg="replId">
          <pc:chgData name="Claire Rainey" userId="S::crainey@t1dexchange.org::c66522fd-7f79-4e4b-9477-0af3b7aa6656" providerId="AD" clId="Web-{EB5EEB4B-7296-5277-0103-471EFC40F006}" dt="2025-10-30T20:36:12.778" v="39"/>
          <pc:sldLayoutMkLst>
            <pc:docMk/>
            <pc:sldMasterMk cId="2460954070" sldId="2147483660"/>
            <pc:sldLayoutMk cId="3287971088" sldId="2147483860"/>
          </pc:sldLayoutMkLst>
        </pc:sldLayoutChg>
      </pc:sldMasterChg>
      <pc:sldMasterChg chg="add addSldLayout">
        <pc:chgData name="Claire Rainey" userId="S::crainey@t1dexchange.org::c66522fd-7f79-4e4b-9477-0af3b7aa6656" providerId="AD" clId="Web-{EB5EEB4B-7296-5277-0103-471EFC40F006}" dt="2025-10-30T20:36:12.778" v="39"/>
        <pc:sldMasterMkLst>
          <pc:docMk/>
          <pc:sldMasterMk cId="297052780" sldId="2147483663"/>
        </pc:sldMasterMkLst>
        <pc:sldLayoutChg chg="add">
          <pc:chgData name="Claire Rainey" userId="S::crainey@t1dexchange.org::c66522fd-7f79-4e4b-9477-0af3b7aa6656" providerId="AD" clId="Web-{EB5EEB4B-7296-5277-0103-471EFC40F006}" dt="2025-10-30T20:36:12.778" v="39"/>
          <pc:sldLayoutMkLst>
            <pc:docMk/>
            <pc:sldMasterMk cId="297052780" sldId="2147483663"/>
            <pc:sldLayoutMk cId="3750089566" sldId="2147483669"/>
          </pc:sldLayoutMkLst>
        </pc:sldLayoutChg>
        <pc:sldLayoutChg chg="add">
          <pc:chgData name="Claire Rainey" userId="S::crainey@t1dexchange.org::c66522fd-7f79-4e4b-9477-0af3b7aa6656" providerId="AD" clId="Web-{EB5EEB4B-7296-5277-0103-471EFC40F006}" dt="2025-10-30T20:36:12.778" v="39"/>
          <pc:sldLayoutMkLst>
            <pc:docMk/>
            <pc:sldMasterMk cId="297052780" sldId="2147483663"/>
            <pc:sldLayoutMk cId="1062317506" sldId="2147483679"/>
          </pc:sldLayoutMkLst>
        </pc:sldLayoutChg>
        <pc:sldLayoutChg chg="add">
          <pc:chgData name="Claire Rainey" userId="S::crainey@t1dexchange.org::c66522fd-7f79-4e4b-9477-0af3b7aa6656" providerId="AD" clId="Web-{EB5EEB4B-7296-5277-0103-471EFC40F006}" dt="2025-10-30T20:36:12.778" v="39"/>
          <pc:sldLayoutMkLst>
            <pc:docMk/>
            <pc:sldMasterMk cId="297052780" sldId="2147483663"/>
            <pc:sldLayoutMk cId="2245549460" sldId="2147483680"/>
          </pc:sldLayoutMkLst>
        </pc:sldLayoutChg>
      </pc:sldMasterChg>
    </pc:docChg>
  </pc:docChgLst>
  <pc:docChgLst>
    <pc:chgData name="Claire Rainey" userId="S::crainey@t1dexchange.org::c66522fd-7f79-4e4b-9477-0af3b7aa6656" providerId="AD" clId="Web-{1E38C501-D64F-F1B5-6000-60B22D1F80B2}"/>
    <pc:docChg chg="addSld modSld">
      <pc:chgData name="Claire Rainey" userId="S::crainey@t1dexchange.org::c66522fd-7f79-4e4b-9477-0af3b7aa6656" providerId="AD" clId="Web-{1E38C501-D64F-F1B5-6000-60B22D1F80B2}" dt="2025-11-10T02:26:56.343" v="30" actId="20577"/>
      <pc:docMkLst>
        <pc:docMk/>
      </pc:docMkLst>
      <pc:sldChg chg="modSp add">
        <pc:chgData name="Claire Rainey" userId="S::crainey@t1dexchange.org::c66522fd-7f79-4e4b-9477-0af3b7aa6656" providerId="AD" clId="Web-{1E38C501-D64F-F1B5-6000-60B22D1F80B2}" dt="2025-11-10T02:26:56.343" v="30" actId="20577"/>
        <pc:sldMkLst>
          <pc:docMk/>
          <pc:sldMk cId="3447567435" sldId="2141411499"/>
        </pc:sldMkLst>
        <pc:spChg chg="mod">
          <ac:chgData name="Claire Rainey" userId="S::crainey@t1dexchange.org::c66522fd-7f79-4e4b-9477-0af3b7aa6656" providerId="AD" clId="Web-{1E38C501-D64F-F1B5-6000-60B22D1F80B2}" dt="2025-11-10T02:26:43.139" v="20" actId="20577"/>
          <ac:spMkLst>
            <pc:docMk/>
            <pc:sldMk cId="3447567435" sldId="2141411499"/>
            <ac:spMk id="5" creationId="{0AADCC8E-737D-D75D-7ADA-30825A67426C}"/>
          </ac:spMkLst>
        </pc:spChg>
        <pc:spChg chg="mod">
          <ac:chgData name="Claire Rainey" userId="S::crainey@t1dexchange.org::c66522fd-7f79-4e4b-9477-0af3b7aa6656" providerId="AD" clId="Web-{1E38C501-D64F-F1B5-6000-60B22D1F80B2}" dt="2025-11-10T02:26:56.343" v="30" actId="20577"/>
          <ac:spMkLst>
            <pc:docMk/>
            <pc:sldMk cId="3447567435" sldId="2141411499"/>
            <ac:spMk id="6" creationId="{EE77AB53-28CA-0915-FF7A-0A49E9E76AAE}"/>
          </ac:spMkLst>
        </pc:spChg>
      </pc:sldChg>
    </pc:docChg>
  </pc:docChgLst>
  <pc:docChgLst>
    <pc:chgData clId="Web-{88CA511F-6574-7D5D-DD9A-BF260CCE5F98}"/>
    <pc:docChg chg="modSld">
      <pc:chgData name="" userId="" providerId="" clId="Web-{88CA511F-6574-7D5D-DD9A-BF260CCE5F98}" dt="2025-11-10T22:13:33.214" v="1" actId="20577"/>
      <pc:docMkLst>
        <pc:docMk/>
      </pc:docMkLst>
      <pc:sldChg chg="modSp">
        <pc:chgData name="" userId="" providerId="" clId="Web-{88CA511F-6574-7D5D-DD9A-BF260CCE5F98}" dt="2025-11-10T22:13:33.214" v="1" actId="20577"/>
        <pc:sldMkLst>
          <pc:docMk/>
          <pc:sldMk cId="1162359776" sldId="744"/>
        </pc:sldMkLst>
        <pc:spChg chg="mod">
          <ac:chgData name="" userId="" providerId="" clId="Web-{88CA511F-6574-7D5D-DD9A-BF260CCE5F98}" dt="2025-11-10T22:13:33.214" v="1" actId="20577"/>
          <ac:spMkLst>
            <pc:docMk/>
            <pc:sldMk cId="1162359776" sldId="744"/>
            <ac:spMk id="8" creationId="{627B52C2-8447-C65D-9A94-C7EEF7A2B9EB}"/>
          </ac:spMkLst>
        </pc:spChg>
      </pc:sldChg>
    </pc:docChg>
  </pc:docChgLst>
  <pc:docChgLst>
    <pc:chgData name="Claire Rainey" userId="S::crainey@t1dexchange.org::c66522fd-7f79-4e4b-9477-0af3b7aa6656" providerId="AD" clId="Web-{88CA511F-6574-7D5D-DD9A-BF260CCE5F98}"/>
    <pc:docChg chg="modSld">
      <pc:chgData name="Claire Rainey" userId="S::crainey@t1dexchange.org::c66522fd-7f79-4e4b-9477-0af3b7aa6656" providerId="AD" clId="Web-{88CA511F-6574-7D5D-DD9A-BF260CCE5F98}" dt="2025-11-10T22:13:52.295" v="11" actId="20577"/>
      <pc:docMkLst>
        <pc:docMk/>
      </pc:docMkLst>
      <pc:sldChg chg="modSp">
        <pc:chgData name="Claire Rainey" userId="S::crainey@t1dexchange.org::c66522fd-7f79-4e4b-9477-0af3b7aa6656" providerId="AD" clId="Web-{88CA511F-6574-7D5D-DD9A-BF260CCE5F98}" dt="2025-11-10T22:13:52.295" v="11" actId="20577"/>
        <pc:sldMkLst>
          <pc:docMk/>
          <pc:sldMk cId="1162359776" sldId="744"/>
        </pc:sldMkLst>
        <pc:spChg chg="mod">
          <ac:chgData name="Claire Rainey" userId="S::crainey@t1dexchange.org::c66522fd-7f79-4e4b-9477-0af3b7aa6656" providerId="AD" clId="Web-{88CA511F-6574-7D5D-DD9A-BF260CCE5F98}" dt="2025-11-10T22:13:52.295" v="11" actId="20577"/>
          <ac:spMkLst>
            <pc:docMk/>
            <pc:sldMk cId="1162359776" sldId="744"/>
            <ac:spMk id="8" creationId="{627B52C2-8447-C65D-9A94-C7EEF7A2B9EB}"/>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Users\Emma\Desktop\AC%20Track\READi%20Clinic\Pump%20Project%20Data\median_daystopump_graph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Users\Emma\Desktop\AC%20Track\READi%20Clinic\Pump%20Project%20Data\median_daystopump_graphs.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Users\Emma\Desktop\AC%20Track\READi%20Clinic\Pump%20Project%20Data\median_daystopump_graphs.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Users\Emma\Desktop\AC%20Track\READi%20Clinic\Pump%20Project%20Data\median_daystopump_graphs.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Median_q6mo_Days_to_Pump_overal!$A$2</c:f>
              <c:strCache>
                <c:ptCount val="1"/>
                <c:pt idx="0">
                  <c:v>Median Days to Pump</c:v>
                </c:pt>
              </c:strCache>
            </c:strRef>
          </c:tx>
          <c:spPr>
            <a:ln w="28575" cap="rnd">
              <a:solidFill>
                <a:schemeClr val="accent1"/>
              </a:solidFill>
              <a:round/>
            </a:ln>
            <a:effectLst/>
          </c:spPr>
          <c:marker>
            <c:symbol val="none"/>
          </c:marker>
          <c:trendline>
            <c:spPr>
              <a:ln w="25400" cap="rnd">
                <a:solidFill>
                  <a:schemeClr val="accent1"/>
                </a:solidFill>
                <a:prstDash val="sysDot"/>
              </a:ln>
              <a:effectLst/>
            </c:spPr>
            <c:trendlineType val="linear"/>
            <c:dispRSqr val="0"/>
            <c:dispEq val="0"/>
          </c:trendline>
          <c:cat>
            <c:strRef>
              <c:f>Median_q6mo_Days_to_Pump_overal!$B$1:$H$1</c:f>
              <c:strCache>
                <c:ptCount val="7"/>
                <c:pt idx="0">
                  <c:v>Baseline</c:v>
                </c:pt>
                <c:pt idx="1">
                  <c:v>Jan-June 2022</c:v>
                </c:pt>
                <c:pt idx="2">
                  <c:v>July-Dec 2022</c:v>
                </c:pt>
                <c:pt idx="3">
                  <c:v>Jan-June 203</c:v>
                </c:pt>
                <c:pt idx="4">
                  <c:v>July-Dec 2023</c:v>
                </c:pt>
                <c:pt idx="5">
                  <c:v>Jan-June 2024</c:v>
                </c:pt>
                <c:pt idx="6">
                  <c:v>July-Dec 2024</c:v>
                </c:pt>
              </c:strCache>
            </c:strRef>
          </c:cat>
          <c:val>
            <c:numRef>
              <c:f>Median_q6mo_Days_to_Pump_overal!$B$2:$H$2</c:f>
              <c:numCache>
                <c:formatCode>General</c:formatCode>
                <c:ptCount val="7"/>
                <c:pt idx="0">
                  <c:v>59</c:v>
                </c:pt>
                <c:pt idx="1">
                  <c:v>42</c:v>
                </c:pt>
                <c:pt idx="2">
                  <c:v>58</c:v>
                </c:pt>
                <c:pt idx="3">
                  <c:v>41.5</c:v>
                </c:pt>
                <c:pt idx="4">
                  <c:v>37</c:v>
                </c:pt>
                <c:pt idx="5">
                  <c:v>42</c:v>
                </c:pt>
                <c:pt idx="6">
                  <c:v>36</c:v>
                </c:pt>
              </c:numCache>
            </c:numRef>
          </c:val>
          <c:smooth val="0"/>
          <c:extLst>
            <c:ext xmlns:c16="http://schemas.microsoft.com/office/drawing/2014/chart" uri="{C3380CC4-5D6E-409C-BE32-E72D297353CC}">
              <c16:uniqueId val="{00000001-F526-8A49-AFAD-4EAC0DECBBC6}"/>
            </c:ext>
          </c:extLst>
        </c:ser>
        <c:dLbls>
          <c:showLegendKey val="0"/>
          <c:showVal val="0"/>
          <c:showCatName val="0"/>
          <c:showSerName val="0"/>
          <c:showPercent val="0"/>
          <c:showBubbleSize val="0"/>
        </c:dLbls>
        <c:smooth val="0"/>
        <c:axId val="1071834144"/>
        <c:axId val="1070538016"/>
      </c:lineChart>
      <c:catAx>
        <c:axId val="1071834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070538016"/>
        <c:crosses val="autoZero"/>
        <c:auto val="1"/>
        <c:lblAlgn val="ctr"/>
        <c:lblOffset val="100"/>
        <c:noMultiLvlLbl val="0"/>
      </c:catAx>
      <c:valAx>
        <c:axId val="1070538016"/>
        <c:scaling>
          <c:orientation val="minMax"/>
          <c:max val="60"/>
          <c:min val="2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dirty="0"/>
                  <a:t>Days</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7183414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Median Days-to-Pump</a:t>
            </a:r>
            <a:r>
              <a:rPr lang="en-US" baseline="0" dirty="0"/>
              <a:t> - New Pump Starts</a:t>
            </a:r>
            <a:endParaRPr lang="en-US"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Median_q6mo_DaystoPump_NEWSTART!$A$2</c:f>
              <c:strCache>
                <c:ptCount val="1"/>
                <c:pt idx="0">
                  <c:v>Median Days to Pump</c:v>
                </c:pt>
              </c:strCache>
            </c:strRef>
          </c:tx>
          <c:spPr>
            <a:ln w="28575" cap="rnd">
              <a:solidFill>
                <a:schemeClr val="accent1"/>
              </a:solidFill>
              <a:round/>
            </a:ln>
            <a:effectLst/>
          </c:spPr>
          <c:marker>
            <c:symbol val="none"/>
          </c:marker>
          <c:trendline>
            <c:spPr>
              <a:ln w="25400" cap="rnd">
                <a:solidFill>
                  <a:schemeClr val="accent1"/>
                </a:solidFill>
                <a:prstDash val="sysDot"/>
              </a:ln>
              <a:effectLst/>
            </c:spPr>
            <c:trendlineType val="linear"/>
            <c:dispRSqr val="0"/>
            <c:dispEq val="0"/>
          </c:trendline>
          <c:cat>
            <c:strRef>
              <c:f>Median_q6mo_DaystoPump_NEWSTART!$B$1:$H$1</c:f>
              <c:strCache>
                <c:ptCount val="7"/>
                <c:pt idx="0">
                  <c:v>Baseline</c:v>
                </c:pt>
                <c:pt idx="1">
                  <c:v>Jan-June 2022</c:v>
                </c:pt>
                <c:pt idx="2">
                  <c:v>July-Dec 2022</c:v>
                </c:pt>
                <c:pt idx="3">
                  <c:v>Jan-June 203</c:v>
                </c:pt>
                <c:pt idx="4">
                  <c:v>July-Dec 2023</c:v>
                </c:pt>
                <c:pt idx="5">
                  <c:v>Jan-June 2024</c:v>
                </c:pt>
                <c:pt idx="6">
                  <c:v>July-Dec 2024</c:v>
                </c:pt>
              </c:strCache>
            </c:strRef>
          </c:cat>
          <c:val>
            <c:numRef>
              <c:f>Median_q6mo_DaystoPump_NEWSTART!$B$2:$H$2</c:f>
              <c:numCache>
                <c:formatCode>General</c:formatCode>
                <c:ptCount val="7"/>
                <c:pt idx="0">
                  <c:v>59</c:v>
                </c:pt>
                <c:pt idx="1">
                  <c:v>41.5</c:v>
                </c:pt>
                <c:pt idx="2">
                  <c:v>44</c:v>
                </c:pt>
                <c:pt idx="3">
                  <c:v>42</c:v>
                </c:pt>
                <c:pt idx="4">
                  <c:v>35.5</c:v>
                </c:pt>
                <c:pt idx="5">
                  <c:v>43</c:v>
                </c:pt>
                <c:pt idx="6">
                  <c:v>38.5</c:v>
                </c:pt>
              </c:numCache>
            </c:numRef>
          </c:val>
          <c:smooth val="0"/>
          <c:extLst>
            <c:ext xmlns:c16="http://schemas.microsoft.com/office/drawing/2014/chart" uri="{C3380CC4-5D6E-409C-BE32-E72D297353CC}">
              <c16:uniqueId val="{00000001-CCEF-2845-AAC0-CC3B43C04098}"/>
            </c:ext>
          </c:extLst>
        </c:ser>
        <c:dLbls>
          <c:showLegendKey val="0"/>
          <c:showVal val="0"/>
          <c:showCatName val="0"/>
          <c:showSerName val="0"/>
          <c:showPercent val="0"/>
          <c:showBubbleSize val="0"/>
        </c:dLbls>
        <c:smooth val="0"/>
        <c:axId val="168264911"/>
        <c:axId val="165127711"/>
      </c:lineChart>
      <c:catAx>
        <c:axId val="1682649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65127711"/>
        <c:crosses val="autoZero"/>
        <c:auto val="1"/>
        <c:lblAlgn val="ctr"/>
        <c:lblOffset val="100"/>
        <c:noMultiLvlLbl val="0"/>
      </c:catAx>
      <c:valAx>
        <c:axId val="165127711"/>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dirty="0"/>
                  <a:t>Days</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8264911"/>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Median Days-to-Pump - Switching</a:t>
            </a:r>
            <a:r>
              <a:rPr lang="en-US" baseline="0" dirty="0"/>
              <a:t> Brands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Median_q6mo_DaystoPump_SWITCH!$A$2</c:f>
              <c:strCache>
                <c:ptCount val="1"/>
                <c:pt idx="0">
                  <c:v>Median Days to Pump</c:v>
                </c:pt>
              </c:strCache>
            </c:strRef>
          </c:tx>
          <c:spPr>
            <a:ln w="28575" cap="rnd">
              <a:solidFill>
                <a:schemeClr val="accent1"/>
              </a:solidFill>
              <a:round/>
            </a:ln>
            <a:effectLst/>
          </c:spPr>
          <c:marker>
            <c:symbol val="none"/>
          </c:marker>
          <c:trendline>
            <c:spPr>
              <a:ln w="25400" cap="rnd">
                <a:solidFill>
                  <a:schemeClr val="accent1"/>
                </a:solidFill>
                <a:prstDash val="sysDot"/>
              </a:ln>
              <a:effectLst/>
            </c:spPr>
            <c:trendlineType val="linear"/>
            <c:dispRSqr val="0"/>
            <c:dispEq val="0"/>
          </c:trendline>
          <c:cat>
            <c:strRef>
              <c:f>Median_q6mo_DaystoPump_SWITCH!$B$1:$H$1</c:f>
              <c:strCache>
                <c:ptCount val="7"/>
                <c:pt idx="0">
                  <c:v>Baseline</c:v>
                </c:pt>
                <c:pt idx="1">
                  <c:v>Jan-June 2022</c:v>
                </c:pt>
                <c:pt idx="2">
                  <c:v>July-Dec 2022</c:v>
                </c:pt>
                <c:pt idx="3">
                  <c:v>Jan-June 203</c:v>
                </c:pt>
                <c:pt idx="4">
                  <c:v>July-Dec 2023</c:v>
                </c:pt>
                <c:pt idx="5">
                  <c:v>Jan-June 2024</c:v>
                </c:pt>
                <c:pt idx="6">
                  <c:v>July-Dec 2024</c:v>
                </c:pt>
              </c:strCache>
            </c:strRef>
          </c:cat>
          <c:val>
            <c:numRef>
              <c:f>Median_q6mo_DaystoPump_SWITCH!$B$2:$H$2</c:f>
              <c:numCache>
                <c:formatCode>General</c:formatCode>
                <c:ptCount val="7"/>
                <c:pt idx="0">
                  <c:v>59</c:v>
                </c:pt>
                <c:pt idx="1">
                  <c:v>48</c:v>
                </c:pt>
                <c:pt idx="2">
                  <c:v>58</c:v>
                </c:pt>
                <c:pt idx="3">
                  <c:v>41</c:v>
                </c:pt>
                <c:pt idx="4">
                  <c:v>40</c:v>
                </c:pt>
                <c:pt idx="5">
                  <c:v>41</c:v>
                </c:pt>
                <c:pt idx="6">
                  <c:v>31.5</c:v>
                </c:pt>
              </c:numCache>
            </c:numRef>
          </c:val>
          <c:smooth val="0"/>
          <c:extLst>
            <c:ext xmlns:c16="http://schemas.microsoft.com/office/drawing/2014/chart" uri="{C3380CC4-5D6E-409C-BE32-E72D297353CC}">
              <c16:uniqueId val="{00000001-38F2-5D47-9A06-CC98CD32010F}"/>
            </c:ext>
          </c:extLst>
        </c:ser>
        <c:dLbls>
          <c:showLegendKey val="0"/>
          <c:showVal val="0"/>
          <c:showCatName val="0"/>
          <c:showSerName val="0"/>
          <c:showPercent val="0"/>
          <c:showBubbleSize val="0"/>
        </c:dLbls>
        <c:smooth val="0"/>
        <c:axId val="528093296"/>
        <c:axId val="1073155760"/>
      </c:lineChart>
      <c:catAx>
        <c:axId val="5280932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073155760"/>
        <c:crosses val="autoZero"/>
        <c:auto val="1"/>
        <c:lblAlgn val="ctr"/>
        <c:lblOffset val="100"/>
        <c:noMultiLvlLbl val="0"/>
      </c:catAx>
      <c:valAx>
        <c:axId val="1073155760"/>
        <c:scaling>
          <c:orientation val="minMax"/>
          <c:max val="7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dirty="0"/>
                  <a:t>Days</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2809329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b="0" i="0" baseline="0">
                <a:effectLst/>
              </a:rPr>
              <a:t>Cumulative New AID Systems over Observation Period</a:t>
            </a:r>
            <a:endParaRPr lang="en-US">
              <a:effectLst/>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Count_overall!$A$2</c:f>
              <c:strCache>
                <c:ptCount val="1"/>
                <c:pt idx="0">
                  <c:v># New Pump Starts Total</c:v>
                </c:pt>
              </c:strCache>
            </c:strRef>
          </c:tx>
          <c:spPr>
            <a:ln w="28575" cap="rnd">
              <a:solidFill>
                <a:schemeClr val="accent2"/>
              </a:solidFill>
              <a:round/>
            </a:ln>
            <a:effectLst/>
          </c:spPr>
          <c:marker>
            <c:symbol val="none"/>
          </c:marker>
          <c:cat>
            <c:strRef>
              <c:f>Count_overall!$B$1:$G$1</c:f>
              <c:strCache>
                <c:ptCount val="6"/>
                <c:pt idx="0">
                  <c:v>Jan-June 2022</c:v>
                </c:pt>
                <c:pt idx="1">
                  <c:v>July-Dec 2022</c:v>
                </c:pt>
                <c:pt idx="2">
                  <c:v>Jan-June 203</c:v>
                </c:pt>
                <c:pt idx="3">
                  <c:v>July-Dec 2023</c:v>
                </c:pt>
                <c:pt idx="4">
                  <c:v>Jan-June 2024</c:v>
                </c:pt>
                <c:pt idx="5">
                  <c:v>July-Dec 2024</c:v>
                </c:pt>
              </c:strCache>
            </c:strRef>
          </c:cat>
          <c:val>
            <c:numRef>
              <c:f>Count_overall!$B$2:$G$2</c:f>
              <c:numCache>
                <c:formatCode>General</c:formatCode>
                <c:ptCount val="6"/>
                <c:pt idx="0">
                  <c:v>29</c:v>
                </c:pt>
                <c:pt idx="1">
                  <c:v>60</c:v>
                </c:pt>
                <c:pt idx="2">
                  <c:v>95</c:v>
                </c:pt>
                <c:pt idx="3">
                  <c:v>128</c:v>
                </c:pt>
                <c:pt idx="4">
                  <c:v>170</c:v>
                </c:pt>
                <c:pt idx="5">
                  <c:v>187</c:v>
                </c:pt>
              </c:numCache>
            </c:numRef>
          </c:val>
          <c:smooth val="0"/>
          <c:extLst>
            <c:ext xmlns:c16="http://schemas.microsoft.com/office/drawing/2014/chart" uri="{C3380CC4-5D6E-409C-BE32-E72D297353CC}">
              <c16:uniqueId val="{00000000-CEC4-DA43-8140-F4F6A4F19627}"/>
            </c:ext>
          </c:extLst>
        </c:ser>
        <c:ser>
          <c:idx val="1"/>
          <c:order val="1"/>
          <c:tx>
            <c:strRef>
              <c:f>Count_overall!$A$3</c:f>
              <c:strCache>
                <c:ptCount val="1"/>
                <c:pt idx="0">
                  <c:v># AID Brand Switches Overall</c:v>
                </c:pt>
              </c:strCache>
            </c:strRef>
          </c:tx>
          <c:spPr>
            <a:ln w="28575" cap="rnd">
              <a:solidFill>
                <a:schemeClr val="accent4"/>
              </a:solidFill>
              <a:round/>
            </a:ln>
            <a:effectLst/>
          </c:spPr>
          <c:marker>
            <c:symbol val="none"/>
          </c:marker>
          <c:cat>
            <c:strRef>
              <c:f>Count_overall!$B$1:$G$1</c:f>
              <c:strCache>
                <c:ptCount val="6"/>
                <c:pt idx="0">
                  <c:v>Jan-June 2022</c:v>
                </c:pt>
                <c:pt idx="1">
                  <c:v>July-Dec 2022</c:v>
                </c:pt>
                <c:pt idx="2">
                  <c:v>Jan-June 203</c:v>
                </c:pt>
                <c:pt idx="3">
                  <c:v>July-Dec 2023</c:v>
                </c:pt>
                <c:pt idx="4">
                  <c:v>Jan-June 2024</c:v>
                </c:pt>
                <c:pt idx="5">
                  <c:v>July-Dec 2024</c:v>
                </c:pt>
              </c:strCache>
            </c:strRef>
          </c:cat>
          <c:val>
            <c:numRef>
              <c:f>Count_overall!$B$3:$G$3</c:f>
              <c:numCache>
                <c:formatCode>General</c:formatCode>
                <c:ptCount val="6"/>
                <c:pt idx="0">
                  <c:v>25</c:v>
                </c:pt>
                <c:pt idx="1">
                  <c:v>54</c:v>
                </c:pt>
                <c:pt idx="2">
                  <c:v>75</c:v>
                </c:pt>
                <c:pt idx="3">
                  <c:v>90</c:v>
                </c:pt>
                <c:pt idx="4">
                  <c:v>104</c:v>
                </c:pt>
                <c:pt idx="5">
                  <c:v>116</c:v>
                </c:pt>
              </c:numCache>
            </c:numRef>
          </c:val>
          <c:smooth val="0"/>
          <c:extLst>
            <c:ext xmlns:c16="http://schemas.microsoft.com/office/drawing/2014/chart" uri="{C3380CC4-5D6E-409C-BE32-E72D297353CC}">
              <c16:uniqueId val="{00000001-CEC4-DA43-8140-F4F6A4F19627}"/>
            </c:ext>
          </c:extLst>
        </c:ser>
        <c:ser>
          <c:idx val="2"/>
          <c:order val="2"/>
          <c:tx>
            <c:strRef>
              <c:f>Count_overall!$A$4</c:f>
              <c:strCache>
                <c:ptCount val="1"/>
                <c:pt idx="0">
                  <c:v># Pump Program Overall</c:v>
                </c:pt>
              </c:strCache>
            </c:strRef>
          </c:tx>
          <c:spPr>
            <a:ln w="28575" cap="rnd">
              <a:solidFill>
                <a:schemeClr val="accent6"/>
              </a:solidFill>
              <a:round/>
            </a:ln>
            <a:effectLst/>
          </c:spPr>
          <c:marker>
            <c:symbol val="none"/>
          </c:marker>
          <c:cat>
            <c:strRef>
              <c:f>Count_overall!$B$1:$G$1</c:f>
              <c:strCache>
                <c:ptCount val="6"/>
                <c:pt idx="0">
                  <c:v>Jan-June 2022</c:v>
                </c:pt>
                <c:pt idx="1">
                  <c:v>July-Dec 2022</c:v>
                </c:pt>
                <c:pt idx="2">
                  <c:v>Jan-June 203</c:v>
                </c:pt>
                <c:pt idx="3">
                  <c:v>July-Dec 2023</c:v>
                </c:pt>
                <c:pt idx="4">
                  <c:v>Jan-June 2024</c:v>
                </c:pt>
                <c:pt idx="5">
                  <c:v>July-Dec 2024</c:v>
                </c:pt>
              </c:strCache>
            </c:strRef>
          </c:cat>
          <c:val>
            <c:numRef>
              <c:f>Count_overall!$B$4:$G$4</c:f>
              <c:numCache>
                <c:formatCode>General</c:formatCode>
                <c:ptCount val="6"/>
                <c:pt idx="0">
                  <c:v>54</c:v>
                </c:pt>
                <c:pt idx="1">
                  <c:v>114</c:v>
                </c:pt>
                <c:pt idx="2">
                  <c:v>170</c:v>
                </c:pt>
                <c:pt idx="3">
                  <c:v>218</c:v>
                </c:pt>
                <c:pt idx="4">
                  <c:v>274</c:v>
                </c:pt>
                <c:pt idx="5">
                  <c:v>303</c:v>
                </c:pt>
              </c:numCache>
            </c:numRef>
          </c:val>
          <c:smooth val="0"/>
          <c:extLst>
            <c:ext xmlns:c16="http://schemas.microsoft.com/office/drawing/2014/chart" uri="{C3380CC4-5D6E-409C-BE32-E72D297353CC}">
              <c16:uniqueId val="{00000002-CEC4-DA43-8140-F4F6A4F19627}"/>
            </c:ext>
          </c:extLst>
        </c:ser>
        <c:dLbls>
          <c:showLegendKey val="0"/>
          <c:showVal val="0"/>
          <c:showCatName val="0"/>
          <c:showSerName val="0"/>
          <c:showPercent val="0"/>
          <c:showBubbleSize val="0"/>
        </c:dLbls>
        <c:smooth val="0"/>
        <c:axId val="360650208"/>
        <c:axId val="360652480"/>
      </c:lineChart>
      <c:catAx>
        <c:axId val="3606502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360652480"/>
        <c:crosses val="autoZero"/>
        <c:auto val="1"/>
        <c:lblAlgn val="ctr"/>
        <c:lblOffset val="100"/>
        <c:noMultiLvlLbl val="0"/>
      </c:catAx>
      <c:valAx>
        <c:axId val="36065248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dirty="0"/>
                  <a:t>Patients using AID</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606502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AE6DE7F-1A18-C048-A676-150F9D9BDED5}" type="doc">
      <dgm:prSet loTypeId="urn:microsoft.com/office/officeart/2005/8/layout/hChevron3" loCatId="" qsTypeId="urn:microsoft.com/office/officeart/2005/8/quickstyle/simple1" qsCatId="simple" csTypeId="urn:microsoft.com/office/officeart/2005/8/colors/accent1_2" csCatId="accent1" phldr="1"/>
      <dgm:spPr/>
      <dgm:t>
        <a:bodyPr/>
        <a:lstStyle/>
        <a:p>
          <a:endParaRPr lang="en-US"/>
        </a:p>
      </dgm:t>
    </dgm:pt>
    <dgm:pt modelId="{60D3A52F-2379-3545-8E62-CE6F8E253570}">
      <dgm:prSet phldrT="[Text]" custT="1"/>
      <dgm:spPr/>
      <dgm:t>
        <a:bodyPr/>
        <a:lstStyle/>
        <a:p>
          <a:pPr>
            <a:buFont typeface="+mj-lt"/>
            <a:buAutoNum type="arabicPeriod"/>
          </a:pPr>
          <a:r>
            <a:rPr lang="en-US" sz="1400" dirty="0"/>
            <a:t>Templated electronic medical record documentation</a:t>
          </a:r>
        </a:p>
      </dgm:t>
    </dgm:pt>
    <dgm:pt modelId="{A025D1ED-2B7A-5E42-9979-0599FD78EB26}" type="parTrans" cxnId="{81794078-C697-1A4B-BB99-BA49665C577B}">
      <dgm:prSet/>
      <dgm:spPr/>
      <dgm:t>
        <a:bodyPr/>
        <a:lstStyle/>
        <a:p>
          <a:endParaRPr lang="en-US" sz="2000"/>
        </a:p>
      </dgm:t>
    </dgm:pt>
    <dgm:pt modelId="{8392D3B9-6B39-4240-880E-3770F31F7540}" type="sibTrans" cxnId="{81794078-C697-1A4B-BB99-BA49665C577B}">
      <dgm:prSet/>
      <dgm:spPr/>
      <dgm:t>
        <a:bodyPr/>
        <a:lstStyle/>
        <a:p>
          <a:endParaRPr lang="en-US" sz="2000"/>
        </a:p>
      </dgm:t>
    </dgm:pt>
    <dgm:pt modelId="{307B05F5-81A4-9C43-A7D1-800B71485834}">
      <dgm:prSet phldrT="[Text]" custT="1"/>
      <dgm:spPr/>
      <dgm:t>
        <a:bodyPr/>
        <a:lstStyle/>
        <a:p>
          <a:pPr>
            <a:buFont typeface="+mj-lt"/>
            <a:buAutoNum type="arabicPeriod"/>
          </a:pPr>
          <a:r>
            <a:rPr lang="en-US" sz="1400" dirty="0"/>
            <a:t>Visit with RD to review carbohydrate counting</a:t>
          </a:r>
        </a:p>
      </dgm:t>
    </dgm:pt>
    <dgm:pt modelId="{7CEFD9F7-E9A7-2C48-BCBC-2434A55A3C12}" type="parTrans" cxnId="{F8630F55-AC74-5948-9D74-77F1F5FA8360}">
      <dgm:prSet/>
      <dgm:spPr/>
      <dgm:t>
        <a:bodyPr/>
        <a:lstStyle/>
        <a:p>
          <a:endParaRPr lang="en-US" sz="2000"/>
        </a:p>
      </dgm:t>
    </dgm:pt>
    <dgm:pt modelId="{2EAFBC15-DEEF-E445-80A6-6908008D003F}" type="sibTrans" cxnId="{F8630F55-AC74-5948-9D74-77F1F5FA8360}">
      <dgm:prSet/>
      <dgm:spPr/>
      <dgm:t>
        <a:bodyPr/>
        <a:lstStyle/>
        <a:p>
          <a:endParaRPr lang="en-US" sz="2000"/>
        </a:p>
      </dgm:t>
    </dgm:pt>
    <dgm:pt modelId="{5615B15C-4F70-AB46-93BE-583B0D74F23E}">
      <dgm:prSet phldrT="[Text]" custT="1"/>
      <dgm:spPr/>
      <dgm:t>
        <a:bodyPr/>
        <a:lstStyle/>
        <a:p>
          <a:pPr>
            <a:buFont typeface="+mj-lt"/>
            <a:buAutoNum type="arabicPeriod"/>
          </a:pPr>
          <a:r>
            <a:rPr lang="en-US" sz="1400" dirty="0"/>
            <a:t>Assignment of one CRNP to complete pump orders &amp; communicate with industry partners</a:t>
          </a:r>
        </a:p>
      </dgm:t>
    </dgm:pt>
    <dgm:pt modelId="{BED95084-5388-6D48-A906-5334906B7F8F}" type="parTrans" cxnId="{35A44EBD-CF9A-C249-B340-7B5B9ADFF7A3}">
      <dgm:prSet/>
      <dgm:spPr/>
      <dgm:t>
        <a:bodyPr/>
        <a:lstStyle/>
        <a:p>
          <a:endParaRPr lang="en-US" sz="2000"/>
        </a:p>
      </dgm:t>
    </dgm:pt>
    <dgm:pt modelId="{02229200-53E7-774B-AB47-63E0B4BAC861}" type="sibTrans" cxnId="{35A44EBD-CF9A-C249-B340-7B5B9ADFF7A3}">
      <dgm:prSet/>
      <dgm:spPr/>
      <dgm:t>
        <a:bodyPr/>
        <a:lstStyle/>
        <a:p>
          <a:endParaRPr lang="en-US" sz="2000"/>
        </a:p>
      </dgm:t>
    </dgm:pt>
    <dgm:pt modelId="{1F9582E4-2D43-AE4E-BFA5-E09E22ACFC2A}">
      <dgm:prSet phldrT="[Text]" custT="1"/>
      <dgm:spPr/>
      <dgm:t>
        <a:bodyPr/>
        <a:lstStyle/>
        <a:p>
          <a:pPr>
            <a:buFont typeface="+mj-lt"/>
            <a:buAutoNum type="arabicPeriod"/>
          </a:pPr>
          <a:r>
            <a:rPr lang="en-US" sz="1400" dirty="0"/>
            <a:t>Follow up appointment within 4 weeks of AID initiation</a:t>
          </a:r>
        </a:p>
      </dgm:t>
    </dgm:pt>
    <dgm:pt modelId="{5EDE2E78-478A-AC44-98B6-5BFBF5C3DA76}" type="parTrans" cxnId="{8A81C9A5-4C22-C642-9E03-69DC645392F9}">
      <dgm:prSet/>
      <dgm:spPr/>
      <dgm:t>
        <a:bodyPr/>
        <a:lstStyle/>
        <a:p>
          <a:endParaRPr lang="en-US" sz="2000"/>
        </a:p>
      </dgm:t>
    </dgm:pt>
    <dgm:pt modelId="{E41287CE-85B6-0B4B-960F-B5280347A859}" type="sibTrans" cxnId="{8A81C9A5-4C22-C642-9E03-69DC645392F9}">
      <dgm:prSet/>
      <dgm:spPr/>
      <dgm:t>
        <a:bodyPr/>
        <a:lstStyle/>
        <a:p>
          <a:endParaRPr lang="en-US" sz="2000"/>
        </a:p>
      </dgm:t>
    </dgm:pt>
    <dgm:pt modelId="{223BD35C-F317-AC42-ABF0-ACE5C4B081BE}">
      <dgm:prSet phldrT="[Text]" custT="1"/>
      <dgm:spPr/>
      <dgm:t>
        <a:bodyPr/>
        <a:lstStyle/>
        <a:p>
          <a:r>
            <a:rPr lang="en-US" sz="1400" dirty="0"/>
            <a:t>Visit with RN/CDCES for AID education and options</a:t>
          </a:r>
        </a:p>
      </dgm:t>
    </dgm:pt>
    <dgm:pt modelId="{7CF9CB20-5590-B742-BCA8-2EA2789B47E4}" type="parTrans" cxnId="{87DA2AA3-5E68-4F4C-8F1E-23395900219E}">
      <dgm:prSet/>
      <dgm:spPr/>
      <dgm:t>
        <a:bodyPr/>
        <a:lstStyle/>
        <a:p>
          <a:endParaRPr lang="en-US" sz="2000"/>
        </a:p>
      </dgm:t>
    </dgm:pt>
    <dgm:pt modelId="{C1F7BD7D-087D-2849-B2DE-58EAAE6F44FD}" type="sibTrans" cxnId="{87DA2AA3-5E68-4F4C-8F1E-23395900219E}">
      <dgm:prSet/>
      <dgm:spPr/>
      <dgm:t>
        <a:bodyPr/>
        <a:lstStyle/>
        <a:p>
          <a:endParaRPr lang="en-US" sz="2000"/>
        </a:p>
      </dgm:t>
    </dgm:pt>
    <dgm:pt modelId="{AD5D78E9-558A-A542-84A8-4C06EE222910}" type="pres">
      <dgm:prSet presAssocID="{BAE6DE7F-1A18-C048-A676-150F9D9BDED5}" presName="Name0" presStyleCnt="0">
        <dgm:presLayoutVars>
          <dgm:dir/>
          <dgm:resizeHandles val="exact"/>
        </dgm:presLayoutVars>
      </dgm:prSet>
      <dgm:spPr/>
    </dgm:pt>
    <dgm:pt modelId="{74938DC1-D20A-3145-9759-5570CFE280FD}" type="pres">
      <dgm:prSet presAssocID="{60D3A52F-2379-3545-8E62-CE6F8E253570}" presName="parTxOnly" presStyleLbl="node1" presStyleIdx="0" presStyleCnt="5">
        <dgm:presLayoutVars>
          <dgm:bulletEnabled val="1"/>
        </dgm:presLayoutVars>
      </dgm:prSet>
      <dgm:spPr/>
    </dgm:pt>
    <dgm:pt modelId="{34C2E365-0214-344F-8AE1-6A8260009E69}" type="pres">
      <dgm:prSet presAssocID="{8392D3B9-6B39-4240-880E-3770F31F7540}" presName="parSpace" presStyleCnt="0"/>
      <dgm:spPr/>
    </dgm:pt>
    <dgm:pt modelId="{E481440C-D20E-3D49-B286-36933F578B4C}" type="pres">
      <dgm:prSet presAssocID="{307B05F5-81A4-9C43-A7D1-800B71485834}" presName="parTxOnly" presStyleLbl="node1" presStyleIdx="1" presStyleCnt="5">
        <dgm:presLayoutVars>
          <dgm:bulletEnabled val="1"/>
        </dgm:presLayoutVars>
      </dgm:prSet>
      <dgm:spPr/>
    </dgm:pt>
    <dgm:pt modelId="{2CD0832F-A25E-7042-94F4-7D88AF04A6B0}" type="pres">
      <dgm:prSet presAssocID="{2EAFBC15-DEEF-E445-80A6-6908008D003F}" presName="parSpace" presStyleCnt="0"/>
      <dgm:spPr/>
    </dgm:pt>
    <dgm:pt modelId="{BA665920-5995-FC4E-AE6B-9853EC9DC69F}" type="pres">
      <dgm:prSet presAssocID="{223BD35C-F317-AC42-ABF0-ACE5C4B081BE}" presName="parTxOnly" presStyleLbl="node1" presStyleIdx="2" presStyleCnt="5">
        <dgm:presLayoutVars>
          <dgm:bulletEnabled val="1"/>
        </dgm:presLayoutVars>
      </dgm:prSet>
      <dgm:spPr/>
    </dgm:pt>
    <dgm:pt modelId="{783569F3-78A2-B749-A227-8E6D0E34F71D}" type="pres">
      <dgm:prSet presAssocID="{C1F7BD7D-087D-2849-B2DE-58EAAE6F44FD}" presName="parSpace" presStyleCnt="0"/>
      <dgm:spPr/>
    </dgm:pt>
    <dgm:pt modelId="{1BD369D1-7721-8A4D-94E7-CC71F07F6746}" type="pres">
      <dgm:prSet presAssocID="{5615B15C-4F70-AB46-93BE-583B0D74F23E}" presName="parTxOnly" presStyleLbl="node1" presStyleIdx="3" presStyleCnt="5">
        <dgm:presLayoutVars>
          <dgm:bulletEnabled val="1"/>
        </dgm:presLayoutVars>
      </dgm:prSet>
      <dgm:spPr/>
    </dgm:pt>
    <dgm:pt modelId="{941460FD-AC47-5342-97E4-87FB1BE6076F}" type="pres">
      <dgm:prSet presAssocID="{02229200-53E7-774B-AB47-63E0B4BAC861}" presName="parSpace" presStyleCnt="0"/>
      <dgm:spPr/>
    </dgm:pt>
    <dgm:pt modelId="{AB24310E-5342-BD46-B118-AFFF1A81317C}" type="pres">
      <dgm:prSet presAssocID="{1F9582E4-2D43-AE4E-BFA5-E09E22ACFC2A}" presName="parTxOnly" presStyleLbl="node1" presStyleIdx="4" presStyleCnt="5">
        <dgm:presLayoutVars>
          <dgm:bulletEnabled val="1"/>
        </dgm:presLayoutVars>
      </dgm:prSet>
      <dgm:spPr/>
    </dgm:pt>
  </dgm:ptLst>
  <dgm:cxnLst>
    <dgm:cxn modelId="{2939651A-4071-5A4B-8E83-C180D3C874B5}" type="presOf" srcId="{60D3A52F-2379-3545-8E62-CE6F8E253570}" destId="{74938DC1-D20A-3145-9759-5570CFE280FD}" srcOrd="0" destOrd="0" presId="urn:microsoft.com/office/officeart/2005/8/layout/hChevron3"/>
    <dgm:cxn modelId="{2A1F9644-86FF-0A4A-8BB5-0915886FB91F}" type="presOf" srcId="{223BD35C-F317-AC42-ABF0-ACE5C4B081BE}" destId="{BA665920-5995-FC4E-AE6B-9853EC9DC69F}" srcOrd="0" destOrd="0" presId="urn:microsoft.com/office/officeart/2005/8/layout/hChevron3"/>
    <dgm:cxn modelId="{F8630F55-AC74-5948-9D74-77F1F5FA8360}" srcId="{BAE6DE7F-1A18-C048-A676-150F9D9BDED5}" destId="{307B05F5-81A4-9C43-A7D1-800B71485834}" srcOrd="1" destOrd="0" parTransId="{7CEFD9F7-E9A7-2C48-BCBC-2434A55A3C12}" sibTransId="{2EAFBC15-DEEF-E445-80A6-6908008D003F}"/>
    <dgm:cxn modelId="{81794078-C697-1A4B-BB99-BA49665C577B}" srcId="{BAE6DE7F-1A18-C048-A676-150F9D9BDED5}" destId="{60D3A52F-2379-3545-8E62-CE6F8E253570}" srcOrd="0" destOrd="0" parTransId="{A025D1ED-2B7A-5E42-9979-0599FD78EB26}" sibTransId="{8392D3B9-6B39-4240-880E-3770F31F7540}"/>
    <dgm:cxn modelId="{9768395A-57CF-A649-9E82-2DBC59CC745D}" type="presOf" srcId="{BAE6DE7F-1A18-C048-A676-150F9D9BDED5}" destId="{AD5D78E9-558A-A542-84A8-4C06EE222910}" srcOrd="0" destOrd="0" presId="urn:microsoft.com/office/officeart/2005/8/layout/hChevron3"/>
    <dgm:cxn modelId="{DFC6D382-B958-0742-B2C8-7CC27A6151BB}" type="presOf" srcId="{5615B15C-4F70-AB46-93BE-583B0D74F23E}" destId="{1BD369D1-7721-8A4D-94E7-CC71F07F6746}" srcOrd="0" destOrd="0" presId="urn:microsoft.com/office/officeart/2005/8/layout/hChevron3"/>
    <dgm:cxn modelId="{3CB2509A-FD52-2841-BD35-8F24CB2021B8}" type="presOf" srcId="{1F9582E4-2D43-AE4E-BFA5-E09E22ACFC2A}" destId="{AB24310E-5342-BD46-B118-AFFF1A81317C}" srcOrd="0" destOrd="0" presId="urn:microsoft.com/office/officeart/2005/8/layout/hChevron3"/>
    <dgm:cxn modelId="{87DA2AA3-5E68-4F4C-8F1E-23395900219E}" srcId="{BAE6DE7F-1A18-C048-A676-150F9D9BDED5}" destId="{223BD35C-F317-AC42-ABF0-ACE5C4B081BE}" srcOrd="2" destOrd="0" parTransId="{7CF9CB20-5590-B742-BCA8-2EA2789B47E4}" sibTransId="{C1F7BD7D-087D-2849-B2DE-58EAAE6F44FD}"/>
    <dgm:cxn modelId="{8A81C9A5-4C22-C642-9E03-69DC645392F9}" srcId="{BAE6DE7F-1A18-C048-A676-150F9D9BDED5}" destId="{1F9582E4-2D43-AE4E-BFA5-E09E22ACFC2A}" srcOrd="4" destOrd="0" parTransId="{5EDE2E78-478A-AC44-98B6-5BFBF5C3DA76}" sibTransId="{E41287CE-85B6-0B4B-960F-B5280347A859}"/>
    <dgm:cxn modelId="{35A44EBD-CF9A-C249-B340-7B5B9ADFF7A3}" srcId="{BAE6DE7F-1A18-C048-A676-150F9D9BDED5}" destId="{5615B15C-4F70-AB46-93BE-583B0D74F23E}" srcOrd="3" destOrd="0" parTransId="{BED95084-5388-6D48-A906-5334906B7F8F}" sibTransId="{02229200-53E7-774B-AB47-63E0B4BAC861}"/>
    <dgm:cxn modelId="{910C28E9-793A-8D4B-8A00-E1D8F0E57620}" type="presOf" srcId="{307B05F5-81A4-9C43-A7D1-800B71485834}" destId="{E481440C-D20E-3D49-B286-36933F578B4C}" srcOrd="0" destOrd="0" presId="urn:microsoft.com/office/officeart/2005/8/layout/hChevron3"/>
    <dgm:cxn modelId="{9D6B67F2-EDE1-E94D-BD3C-3FB6DA728558}" type="presParOf" srcId="{AD5D78E9-558A-A542-84A8-4C06EE222910}" destId="{74938DC1-D20A-3145-9759-5570CFE280FD}" srcOrd="0" destOrd="0" presId="urn:microsoft.com/office/officeart/2005/8/layout/hChevron3"/>
    <dgm:cxn modelId="{6429BA5A-5BDB-B84D-9959-0BA550CC9A93}" type="presParOf" srcId="{AD5D78E9-558A-A542-84A8-4C06EE222910}" destId="{34C2E365-0214-344F-8AE1-6A8260009E69}" srcOrd="1" destOrd="0" presId="urn:microsoft.com/office/officeart/2005/8/layout/hChevron3"/>
    <dgm:cxn modelId="{57E79860-E560-804C-8EA2-A3CB077E0C0B}" type="presParOf" srcId="{AD5D78E9-558A-A542-84A8-4C06EE222910}" destId="{E481440C-D20E-3D49-B286-36933F578B4C}" srcOrd="2" destOrd="0" presId="urn:microsoft.com/office/officeart/2005/8/layout/hChevron3"/>
    <dgm:cxn modelId="{FCC4237B-158F-B746-990E-056C74463749}" type="presParOf" srcId="{AD5D78E9-558A-A542-84A8-4C06EE222910}" destId="{2CD0832F-A25E-7042-94F4-7D88AF04A6B0}" srcOrd="3" destOrd="0" presId="urn:microsoft.com/office/officeart/2005/8/layout/hChevron3"/>
    <dgm:cxn modelId="{C56BEF24-FB03-C146-8CC9-57BAFF6210C7}" type="presParOf" srcId="{AD5D78E9-558A-A542-84A8-4C06EE222910}" destId="{BA665920-5995-FC4E-AE6B-9853EC9DC69F}" srcOrd="4" destOrd="0" presId="urn:microsoft.com/office/officeart/2005/8/layout/hChevron3"/>
    <dgm:cxn modelId="{51F84068-8491-0847-AB9A-9B6356A66E4E}" type="presParOf" srcId="{AD5D78E9-558A-A542-84A8-4C06EE222910}" destId="{783569F3-78A2-B749-A227-8E6D0E34F71D}" srcOrd="5" destOrd="0" presId="urn:microsoft.com/office/officeart/2005/8/layout/hChevron3"/>
    <dgm:cxn modelId="{7AB4983A-2FA6-CA42-A165-8650E0CE1F9E}" type="presParOf" srcId="{AD5D78E9-558A-A542-84A8-4C06EE222910}" destId="{1BD369D1-7721-8A4D-94E7-CC71F07F6746}" srcOrd="6" destOrd="0" presId="urn:microsoft.com/office/officeart/2005/8/layout/hChevron3"/>
    <dgm:cxn modelId="{373861F1-290C-8547-B819-E3C2D18CE450}" type="presParOf" srcId="{AD5D78E9-558A-A542-84A8-4C06EE222910}" destId="{941460FD-AC47-5342-97E4-87FB1BE6076F}" srcOrd="7" destOrd="0" presId="urn:microsoft.com/office/officeart/2005/8/layout/hChevron3"/>
    <dgm:cxn modelId="{141758A4-32B3-FB48-8E26-2592DB9A0E74}" type="presParOf" srcId="{AD5D78E9-558A-A542-84A8-4C06EE222910}" destId="{AB24310E-5342-BD46-B118-AFFF1A81317C}" srcOrd="8"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938DC1-D20A-3145-9759-5570CFE280FD}">
      <dsp:nvSpPr>
        <dsp:cNvPr id="0" name=""/>
        <dsp:cNvSpPr/>
      </dsp:nvSpPr>
      <dsp:spPr>
        <a:xfrm>
          <a:off x="1351" y="803546"/>
          <a:ext cx="2636159" cy="1054463"/>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4676" tIns="37338" rIns="18669" bIns="37338" numCol="1" spcCol="1270" anchor="ctr" anchorCtr="0">
          <a:noAutofit/>
        </a:bodyPr>
        <a:lstStyle/>
        <a:p>
          <a:pPr marL="0" lvl="0" indent="0" algn="ctr" defTabSz="622300">
            <a:lnSpc>
              <a:spcPct val="90000"/>
            </a:lnSpc>
            <a:spcBef>
              <a:spcPct val="0"/>
            </a:spcBef>
            <a:spcAft>
              <a:spcPct val="35000"/>
            </a:spcAft>
            <a:buFont typeface="+mj-lt"/>
            <a:buNone/>
          </a:pPr>
          <a:r>
            <a:rPr lang="en-US" sz="1400" kern="1200" dirty="0"/>
            <a:t>Templated electronic medical record documentation</a:t>
          </a:r>
        </a:p>
      </dsp:txBody>
      <dsp:txXfrm>
        <a:off x="1351" y="803546"/>
        <a:ext cx="2372543" cy="1054463"/>
      </dsp:txXfrm>
    </dsp:sp>
    <dsp:sp modelId="{E481440C-D20E-3D49-B286-36933F578B4C}">
      <dsp:nvSpPr>
        <dsp:cNvPr id="0" name=""/>
        <dsp:cNvSpPr/>
      </dsp:nvSpPr>
      <dsp:spPr>
        <a:xfrm>
          <a:off x="2110279" y="803546"/>
          <a:ext cx="2636159" cy="1054463"/>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37338" rIns="18669" bIns="37338" numCol="1" spcCol="1270" anchor="ctr" anchorCtr="0">
          <a:noAutofit/>
        </a:bodyPr>
        <a:lstStyle/>
        <a:p>
          <a:pPr marL="0" lvl="0" indent="0" algn="ctr" defTabSz="622300">
            <a:lnSpc>
              <a:spcPct val="90000"/>
            </a:lnSpc>
            <a:spcBef>
              <a:spcPct val="0"/>
            </a:spcBef>
            <a:spcAft>
              <a:spcPct val="35000"/>
            </a:spcAft>
            <a:buFont typeface="+mj-lt"/>
            <a:buNone/>
          </a:pPr>
          <a:r>
            <a:rPr lang="en-US" sz="1400" kern="1200" dirty="0"/>
            <a:t>Visit with RD to review carbohydrate counting</a:t>
          </a:r>
        </a:p>
      </dsp:txBody>
      <dsp:txXfrm>
        <a:off x="2637511" y="803546"/>
        <a:ext cx="1581696" cy="1054463"/>
      </dsp:txXfrm>
    </dsp:sp>
    <dsp:sp modelId="{BA665920-5995-FC4E-AE6B-9853EC9DC69F}">
      <dsp:nvSpPr>
        <dsp:cNvPr id="0" name=""/>
        <dsp:cNvSpPr/>
      </dsp:nvSpPr>
      <dsp:spPr>
        <a:xfrm>
          <a:off x="4219207" y="803546"/>
          <a:ext cx="2636159" cy="1054463"/>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37338" rIns="18669" bIns="37338" numCol="1" spcCol="1270" anchor="ctr" anchorCtr="0">
          <a:noAutofit/>
        </a:bodyPr>
        <a:lstStyle/>
        <a:p>
          <a:pPr marL="0" lvl="0" indent="0" algn="ctr" defTabSz="622300">
            <a:lnSpc>
              <a:spcPct val="90000"/>
            </a:lnSpc>
            <a:spcBef>
              <a:spcPct val="0"/>
            </a:spcBef>
            <a:spcAft>
              <a:spcPct val="35000"/>
            </a:spcAft>
            <a:buNone/>
          </a:pPr>
          <a:r>
            <a:rPr lang="en-US" sz="1400" kern="1200" dirty="0"/>
            <a:t>Visit with RN/CDCES for AID education and options</a:t>
          </a:r>
        </a:p>
      </dsp:txBody>
      <dsp:txXfrm>
        <a:off x="4746439" y="803546"/>
        <a:ext cx="1581696" cy="1054463"/>
      </dsp:txXfrm>
    </dsp:sp>
    <dsp:sp modelId="{1BD369D1-7721-8A4D-94E7-CC71F07F6746}">
      <dsp:nvSpPr>
        <dsp:cNvPr id="0" name=""/>
        <dsp:cNvSpPr/>
      </dsp:nvSpPr>
      <dsp:spPr>
        <a:xfrm>
          <a:off x="6328135" y="803546"/>
          <a:ext cx="2636159" cy="1054463"/>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37338" rIns="18669" bIns="37338" numCol="1" spcCol="1270" anchor="ctr" anchorCtr="0">
          <a:noAutofit/>
        </a:bodyPr>
        <a:lstStyle/>
        <a:p>
          <a:pPr marL="0" lvl="0" indent="0" algn="ctr" defTabSz="622300">
            <a:lnSpc>
              <a:spcPct val="90000"/>
            </a:lnSpc>
            <a:spcBef>
              <a:spcPct val="0"/>
            </a:spcBef>
            <a:spcAft>
              <a:spcPct val="35000"/>
            </a:spcAft>
            <a:buFont typeface="+mj-lt"/>
            <a:buNone/>
          </a:pPr>
          <a:r>
            <a:rPr lang="en-US" sz="1400" kern="1200" dirty="0"/>
            <a:t>Assignment of one CRNP to complete pump orders &amp; communicate with industry partners</a:t>
          </a:r>
        </a:p>
      </dsp:txBody>
      <dsp:txXfrm>
        <a:off x="6855367" y="803546"/>
        <a:ext cx="1581696" cy="1054463"/>
      </dsp:txXfrm>
    </dsp:sp>
    <dsp:sp modelId="{AB24310E-5342-BD46-B118-AFFF1A81317C}">
      <dsp:nvSpPr>
        <dsp:cNvPr id="0" name=""/>
        <dsp:cNvSpPr/>
      </dsp:nvSpPr>
      <dsp:spPr>
        <a:xfrm>
          <a:off x="8437063" y="803546"/>
          <a:ext cx="2636159" cy="1054463"/>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37338" rIns="18669" bIns="37338" numCol="1" spcCol="1270" anchor="ctr" anchorCtr="0">
          <a:noAutofit/>
        </a:bodyPr>
        <a:lstStyle/>
        <a:p>
          <a:pPr marL="0" lvl="0" indent="0" algn="ctr" defTabSz="622300">
            <a:lnSpc>
              <a:spcPct val="90000"/>
            </a:lnSpc>
            <a:spcBef>
              <a:spcPct val="0"/>
            </a:spcBef>
            <a:spcAft>
              <a:spcPct val="35000"/>
            </a:spcAft>
            <a:buFont typeface="+mj-lt"/>
            <a:buNone/>
          </a:pPr>
          <a:r>
            <a:rPr lang="en-US" sz="1400" kern="1200" dirty="0"/>
            <a:t>Follow up appointment within 4 weeks of AID initiation</a:t>
          </a:r>
        </a:p>
      </dsp:txBody>
      <dsp:txXfrm>
        <a:off x="8964295" y="803546"/>
        <a:ext cx="1581696" cy="1054463"/>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01T13:34:31.805"/>
    </inkml:context>
    <inkml:brush xml:id="br0">
      <inkml:brushProperty name="width" value="0.05" units="cm"/>
      <inkml:brushProperty name="height" value="0.05" units="cm"/>
      <inkml:brushProperty name="color" value="#AE198D"/>
      <inkml:brushProperty name="inkEffects" value="galaxy"/>
      <inkml:brushProperty name="anchorX" value="0"/>
      <inkml:brushProperty name="anchorY" value="0"/>
      <inkml:brushProperty name="scaleFactor" value="0.5"/>
    </inkml:brush>
  </inkml:definitions>
  <inkml:trace contextRef="#ctx0" brushRef="#br0">1 0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ECF2CE-2790-4E78-8859-476274CD1674}" type="datetimeFigureOut">
              <a:t>11/10/2025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1514FE-4BD9-40BF-8E9C-495EDEB53799}" type="slidenum">
              <a:t>‹#›</a:t>
            </a:fld>
            <a:endParaRPr lang="en-US"/>
          </a:p>
        </p:txBody>
      </p:sp>
    </p:spTree>
    <p:extLst>
      <p:ext uri="{BB962C8B-B14F-4D97-AF65-F5344CB8AC3E}">
        <p14:creationId xmlns:p14="http://schemas.microsoft.com/office/powerpoint/2010/main" val="30866356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5D32BE-81AC-D8CD-3209-DED3AE2FDF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1A28F1-CBD6-7713-1114-2B4C4FD329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971149C-41B2-E761-D219-9A3CAAA5695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74183B5-98CF-B19B-0869-74EDE7237085}"/>
              </a:ext>
            </a:extLst>
          </p:cNvPr>
          <p:cNvSpPr>
            <a:spLocks noGrp="1"/>
          </p:cNvSpPr>
          <p:nvPr>
            <p:ph type="sldNum" sz="quarter" idx="5"/>
          </p:nvPr>
        </p:nvSpPr>
        <p:spPr/>
        <p:txBody>
          <a:bodyPr/>
          <a:lstStyle/>
          <a:p>
            <a:fld id="{9A0C2A16-E831-4982-B14D-4D072FE2BF6C}" type="slidenum">
              <a:rPr lang="en-US" smtClean="0"/>
              <a:t>1</a:t>
            </a:fld>
            <a:endParaRPr lang="en-US"/>
          </a:p>
        </p:txBody>
      </p:sp>
    </p:spTree>
    <p:extLst>
      <p:ext uri="{BB962C8B-B14F-4D97-AF65-F5344CB8AC3E}">
        <p14:creationId xmlns:p14="http://schemas.microsoft.com/office/powerpoint/2010/main" val="8894147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Now that we have the baseline data, this will actively assist us to begin planning and focusing on equitable access to AID/diabetes technology. We are planning on utilizing the T1D's "Equity Change" packet to guide our practice – this is going to be an ongoing group discussion at our provider meetings to develop strategies on equity and inclusion.</a:t>
            </a:r>
            <a:endParaRPr lang="en-US" dirty="0">
              <a:solidFill>
                <a:srgbClr val="444444"/>
              </a:solidFill>
              <a:latin typeface="Arial"/>
              <a:cs typeface="Arial"/>
            </a:endParaRPr>
          </a:p>
          <a:p>
            <a:endParaRPr lang="en-US" dirty="0">
              <a:solidFill>
                <a:srgbClr val="000000"/>
              </a:solidFill>
              <a:cs typeface="Arial"/>
            </a:endParaRPr>
          </a:p>
          <a:p>
            <a:endParaRPr lang="en-US" dirty="0">
              <a:solidFill>
                <a:srgbClr val="000000"/>
              </a:solidFill>
              <a:ea typeface="Calibri"/>
              <a:cs typeface="Arial" panose="020B0604020202020204" pitchFamily="34" charset="0"/>
            </a:endParaRPr>
          </a:p>
          <a:p>
            <a:endParaRPr lang="en-US" dirty="0">
              <a:solidFill>
                <a:srgbClr val="444444"/>
              </a:solidFill>
              <a:ea typeface="Calibri"/>
              <a:cs typeface="Arial" panose="020B0604020202020204" pitchFamily="34" charset="0"/>
            </a:endParaRPr>
          </a:p>
          <a:p>
            <a:endParaRPr lang="en-US" dirty="0">
              <a:latin typeface="Calibri"/>
              <a:ea typeface="Calibri"/>
              <a:cs typeface="Calibri"/>
            </a:endParaRPr>
          </a:p>
        </p:txBody>
      </p:sp>
    </p:spTree>
    <p:extLst>
      <p:ext uri="{BB962C8B-B14F-4D97-AF65-F5344CB8AC3E}">
        <p14:creationId xmlns:p14="http://schemas.microsoft.com/office/powerpoint/2010/main" val="33655288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BFAA28D-8399-44BB-9BDC-45A1CB956339}" type="slidenum">
              <a:rPr lang="en-US" smtClean="0"/>
              <a:t>16</a:t>
            </a:fld>
            <a:endParaRPr lang="en-US"/>
          </a:p>
        </p:txBody>
      </p:sp>
    </p:spTree>
    <p:extLst>
      <p:ext uri="{BB962C8B-B14F-4D97-AF65-F5344CB8AC3E}">
        <p14:creationId xmlns:p14="http://schemas.microsoft.com/office/powerpoint/2010/main" val="34077860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AAB316-FF88-DE43-8355-485C246501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27607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BFAA28D-8399-44BB-9BDC-45A1CB956339}" type="slidenum">
              <a:rPr lang="en-US" smtClean="0"/>
              <a:t>18</a:t>
            </a:fld>
            <a:endParaRPr lang="en-US"/>
          </a:p>
        </p:txBody>
      </p:sp>
    </p:spTree>
    <p:extLst>
      <p:ext uri="{BB962C8B-B14F-4D97-AF65-F5344CB8AC3E}">
        <p14:creationId xmlns:p14="http://schemas.microsoft.com/office/powerpoint/2010/main" val="12480099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Language spoken – for non-English – 9.3% Spanish and 4.4% ‘other’ combined into ‘non-English’ for simplicity and space </a:t>
            </a:r>
          </a:p>
          <a:p>
            <a:endParaRPr lang="en-US" dirty="0"/>
          </a:p>
        </p:txBody>
      </p:sp>
      <p:sp>
        <p:nvSpPr>
          <p:cNvPr id="4" name="Slide Number Placeholder 3"/>
          <p:cNvSpPr>
            <a:spLocks noGrp="1"/>
          </p:cNvSpPr>
          <p:nvPr>
            <p:ph type="sldNum" sz="quarter" idx="5"/>
          </p:nvPr>
        </p:nvSpPr>
        <p:spPr/>
        <p:txBody>
          <a:bodyPr/>
          <a:lstStyle/>
          <a:p>
            <a:fld id="{2E405C10-ED4B-4A9B-ADD0-CE75B5C309AB}" type="slidenum">
              <a:rPr lang="en-US" smtClean="0"/>
              <a:t>20</a:t>
            </a:fld>
            <a:endParaRPr lang="en-US"/>
          </a:p>
        </p:txBody>
      </p:sp>
    </p:spTree>
    <p:extLst>
      <p:ext uri="{BB962C8B-B14F-4D97-AF65-F5344CB8AC3E}">
        <p14:creationId xmlns:p14="http://schemas.microsoft.com/office/powerpoint/2010/main" val="2963627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solidFill>
                  <a:srgbClr val="212529"/>
                </a:solidFill>
                <a:effectLst/>
                <a:highlight>
                  <a:srgbClr val="00FFFF"/>
                </a:highlight>
                <a:latin typeface="Calibri" panose="020F0502020204030204" pitchFamily="34" charset="0"/>
                <a:ea typeface="Calibri" panose="020F0502020204030204" pitchFamily="34" charset="0"/>
              </a:rPr>
              <a:t>]</a:t>
            </a:r>
            <a:r>
              <a:rPr lang="en-US" b="1" dirty="0">
                <a:effectLst/>
              </a:rPr>
              <a:t> </a:t>
            </a:r>
            <a:endParaRPr lang="en-US" b="1" dirty="0"/>
          </a:p>
        </p:txBody>
      </p:sp>
      <p:sp>
        <p:nvSpPr>
          <p:cNvPr id="4" name="Slide Number Placeholder 3"/>
          <p:cNvSpPr>
            <a:spLocks noGrp="1"/>
          </p:cNvSpPr>
          <p:nvPr>
            <p:ph type="sldNum" sz="quarter" idx="5"/>
          </p:nvPr>
        </p:nvSpPr>
        <p:spPr/>
        <p:txBody>
          <a:bodyPr/>
          <a:lstStyle/>
          <a:p>
            <a:fld id="{2E405C10-ED4B-4A9B-ADD0-CE75B5C309AB}" type="slidenum">
              <a:rPr lang="en-US" smtClean="0"/>
              <a:t>21</a:t>
            </a:fld>
            <a:endParaRPr lang="en-US"/>
          </a:p>
        </p:txBody>
      </p:sp>
    </p:spTree>
    <p:extLst>
      <p:ext uri="{BB962C8B-B14F-4D97-AF65-F5344CB8AC3E}">
        <p14:creationId xmlns:p14="http://schemas.microsoft.com/office/powerpoint/2010/main" val="6005773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subset of patients in this study received weekly data review by a CDE.  Please see poster 1281-P for additional information on this arm of the study.</a:t>
            </a:r>
          </a:p>
        </p:txBody>
      </p:sp>
      <p:sp>
        <p:nvSpPr>
          <p:cNvPr id="4" name="Slide Number Placeholder 3"/>
          <p:cNvSpPr>
            <a:spLocks noGrp="1"/>
          </p:cNvSpPr>
          <p:nvPr>
            <p:ph type="sldNum" sz="quarter" idx="5"/>
          </p:nvPr>
        </p:nvSpPr>
        <p:spPr/>
        <p:txBody>
          <a:bodyPr/>
          <a:lstStyle/>
          <a:p>
            <a:fld id="{309A3EC5-FD73-F846-855D-BBABB0A0BFC7}" type="slidenum">
              <a:rPr lang="en-US" smtClean="0"/>
              <a:t>22</a:t>
            </a:fld>
            <a:endParaRPr lang="en-US"/>
          </a:p>
        </p:txBody>
      </p:sp>
    </p:spTree>
    <p:extLst>
      <p:ext uri="{BB962C8B-B14F-4D97-AF65-F5344CB8AC3E}">
        <p14:creationId xmlns:p14="http://schemas.microsoft.com/office/powerpoint/2010/main" val="10393581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A5782E-873F-0641-B60F-A9B7C12376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C21379-8018-C881-5187-FAB5C5911B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E6BB9A-81A8-4B19-19EC-DB3A8C74B53A}"/>
              </a:ext>
            </a:extLst>
          </p:cNvPr>
          <p:cNvSpPr>
            <a:spLocks noGrp="1"/>
          </p:cNvSpPr>
          <p:nvPr>
            <p:ph type="body" idx="1"/>
          </p:nvPr>
        </p:nvSpPr>
        <p:spPr/>
        <p:txBody>
          <a:bodyPr/>
          <a:lstStyle/>
          <a:p>
            <a:r>
              <a:rPr lang="en-US" dirty="0"/>
              <a:t>A subset of patients in this study received weekly data review by a CDE.  Please see poster 1281-P for additional information on this arm of the study.</a:t>
            </a:r>
          </a:p>
        </p:txBody>
      </p:sp>
      <p:sp>
        <p:nvSpPr>
          <p:cNvPr id="4" name="Slide Number Placeholder 3">
            <a:extLst>
              <a:ext uri="{FF2B5EF4-FFF2-40B4-BE49-F238E27FC236}">
                <a16:creationId xmlns:a16="http://schemas.microsoft.com/office/drawing/2014/main" id="{0988BE90-8FDF-97E1-EDE3-AB2C27E9FA84}"/>
              </a:ext>
            </a:extLst>
          </p:cNvPr>
          <p:cNvSpPr>
            <a:spLocks noGrp="1"/>
          </p:cNvSpPr>
          <p:nvPr>
            <p:ph type="sldNum" sz="quarter" idx="5"/>
          </p:nvPr>
        </p:nvSpPr>
        <p:spPr/>
        <p:txBody>
          <a:bodyPr/>
          <a:lstStyle/>
          <a:p>
            <a:fld id="{309A3EC5-FD73-F846-855D-BBABB0A0BFC7}" type="slidenum">
              <a:rPr lang="en-US" smtClean="0"/>
              <a:t>23</a:t>
            </a:fld>
            <a:endParaRPr lang="en-US"/>
          </a:p>
        </p:txBody>
      </p:sp>
    </p:spTree>
    <p:extLst>
      <p:ext uri="{BB962C8B-B14F-4D97-AF65-F5344CB8AC3E}">
        <p14:creationId xmlns:p14="http://schemas.microsoft.com/office/powerpoint/2010/main" val="35198392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664651-210D-444F-90BE-3445A48C33CB}" type="slidenum">
              <a:rPr lang="en-US" smtClean="0"/>
              <a:t>24</a:t>
            </a:fld>
            <a:endParaRPr lang="en-US"/>
          </a:p>
        </p:txBody>
      </p:sp>
    </p:spTree>
    <p:extLst>
      <p:ext uri="{BB962C8B-B14F-4D97-AF65-F5344CB8AC3E}">
        <p14:creationId xmlns:p14="http://schemas.microsoft.com/office/powerpoint/2010/main" val="21730744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I’ll add pictures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FAA28D-8399-44BB-9BDC-45A1CB95633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99737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20725" y="1169988"/>
            <a:ext cx="5611813" cy="3157537"/>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7332895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A0C2A16-E831-4982-B14D-4D072FE2BF6C}" type="slidenum">
              <a:rPr lang="en-US" smtClean="0"/>
              <a:t>39</a:t>
            </a:fld>
            <a:endParaRPr lang="en-US"/>
          </a:p>
        </p:txBody>
      </p:sp>
    </p:spTree>
    <p:extLst>
      <p:ext uri="{BB962C8B-B14F-4D97-AF65-F5344CB8AC3E}">
        <p14:creationId xmlns:p14="http://schemas.microsoft.com/office/powerpoint/2010/main" val="10635885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chemeClr val="tx2"/>
                </a:solidFill>
              </a:rPr>
              <a:t>Automated insulin delivery systems (AID) are now standard of care due to their efficacy in improving glycemic control.</a:t>
            </a:r>
            <a:endParaRPr lang="en-US" dirty="0"/>
          </a:p>
          <a:p>
            <a:endParaRPr lang="en-US" dirty="0">
              <a:latin typeface="Arial"/>
              <a:cs typeface="Arial"/>
            </a:endParaRPr>
          </a:p>
          <a:p>
            <a:r>
              <a:rPr lang="en-US" dirty="0">
                <a:latin typeface="Arial"/>
                <a:cs typeface="Arial"/>
              </a:rPr>
              <a:t>The problem statement was informed by monthly diabetes provider meetings in which providers informally aired grievances about issues with new pump starts. Further, interactions with patients during visits confirmed that they were experiencing longer times to get onto their pumps than they (or we) would like – which led to the development of this program.</a:t>
            </a:r>
            <a:endParaRPr lang="en-US" dirty="0"/>
          </a:p>
          <a:p>
            <a:endParaRPr lang="en-US" dirty="0"/>
          </a:p>
          <a:p>
            <a:r>
              <a:rPr lang="en-US" dirty="0"/>
              <a:t>At the same time, we also have fellows at our institution who I was able to educate/walk through how I decide starting pump settings and there was a desire for incorporating more education around this too. So standardizing the process made it so that there was a clear point – after a provider sent a telephone encounter to me – that I would pause, often contact the fellow, walk them through how I was completing the form, and then send it off to the pump representatives. So while reducing the time to start on a pump was one aim of the project, we were really addressing multiple things at once by standardizing our procedures.</a:t>
            </a:r>
          </a:p>
          <a:p>
            <a:endParaRPr lang="en-US" dirty="0">
              <a:cs typeface="Arial"/>
            </a:endParaRPr>
          </a:p>
          <a:p>
            <a:r>
              <a:rPr lang="en-US" dirty="0">
                <a:latin typeface="Arial"/>
                <a:cs typeface="Arial"/>
              </a:rPr>
              <a:t>While we initially did not have a specific equity focus, we knew that there would likely be disparities identified and so we also collected covariate data to explore our own prescribing practices regarding AID systems</a:t>
            </a:r>
          </a:p>
          <a:p>
            <a:endParaRPr lang="en-US" dirty="0">
              <a:cs typeface="Arial"/>
            </a:endParaRPr>
          </a:p>
        </p:txBody>
      </p:sp>
    </p:spTree>
    <p:extLst>
      <p:ext uri="{BB962C8B-B14F-4D97-AF65-F5344CB8AC3E}">
        <p14:creationId xmlns:p14="http://schemas.microsoft.com/office/powerpoint/2010/main" val="30412663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We decided as providers that all patients starting on pumps should have formal carb counting education/nutrition education for "carb awareness", and at least have a “carb counting refresher” even if they had been counting carbs for a while, before starting on a pump.</a:t>
            </a:r>
          </a:p>
          <a:p>
            <a:endParaRPr lang="en-US" dirty="0"/>
          </a:p>
          <a:p>
            <a:r>
              <a:rPr lang="en-US" dirty="0"/>
              <a:t>We also wanted patients to be aware of the basics of how insulin pumps work, and what their options are in terms of brands of pump and the different features that distinguish the types of pumps.</a:t>
            </a:r>
          </a:p>
          <a:p>
            <a:endParaRPr lang="en-US" dirty="0"/>
          </a:p>
          <a:p>
            <a:r>
              <a:rPr lang="en-US" dirty="0">
                <a:latin typeface="Arial"/>
                <a:cs typeface="Arial"/>
              </a:rPr>
              <a:t>Our awesome RN Taylor had already been doing education sessions about pump basics and pump types, so we decided to formally call this “Pump 101” and make it part of the new pump start process. She had transitioned her role to more formal CDCES role to provide these specific sessions</a:t>
            </a:r>
            <a:endParaRPr lang="en-US" dirty="0">
              <a:cs typeface="Arial"/>
            </a:endParaRPr>
          </a:p>
          <a:p>
            <a:endParaRPr lang="en-US" dirty="0"/>
          </a:p>
          <a:p>
            <a:r>
              <a:rPr lang="en-US" dirty="0"/>
              <a:t>Our awesome RD Carolyn was also completely on board for doing a “carb counting refresher” with everyone and would let us know when each of those had been completed so orders could be placed.</a:t>
            </a:r>
          </a:p>
          <a:p>
            <a:endParaRPr lang="en-US" dirty="0"/>
          </a:p>
          <a:p>
            <a:r>
              <a:rPr lang="en-US" dirty="0"/>
              <a:t>We decided it would make sense to have one person as the “point person” for communications with our industry partners – that’s me – and I was able to negotiate for a small amount of protected time for this role.</a:t>
            </a:r>
          </a:p>
          <a:p>
            <a:endParaRPr lang="en-US" dirty="0"/>
          </a:p>
          <a:p>
            <a:r>
              <a:rPr lang="en-US" dirty="0"/>
              <a:t>Our protocol included: </a:t>
            </a:r>
          </a:p>
          <a:p>
            <a:pPr marL="700087" lvl="1" indent="-342900">
              <a:buFont typeface="+mj-lt"/>
              <a:buAutoNum type="arabicPeriod"/>
            </a:pPr>
            <a:r>
              <a:rPr lang="en-US" dirty="0"/>
              <a:t>Templated electronic medical record documentation</a:t>
            </a:r>
          </a:p>
          <a:p>
            <a:pPr marL="700087" lvl="1" indent="-342900">
              <a:buFont typeface="+mj-lt"/>
              <a:buAutoNum type="arabicPeriod"/>
            </a:pPr>
            <a:r>
              <a:rPr lang="en-US" dirty="0"/>
              <a:t>Visits with a registered dietitian to review carbohydrate counting and a nurse/certified diabetes educator for AID education/options</a:t>
            </a:r>
          </a:p>
          <a:p>
            <a:pPr marL="700087" lvl="1" indent="-342900">
              <a:buFont typeface="+mj-lt"/>
              <a:buAutoNum type="arabicPeriod"/>
            </a:pPr>
            <a:r>
              <a:rPr lang="en-US" dirty="0"/>
              <a:t>Assignment of a nurse practitioner to complete pump orders and communicate with industry partners</a:t>
            </a:r>
          </a:p>
          <a:p>
            <a:pPr marL="700087" lvl="1" indent="-342900">
              <a:buFont typeface="+mj-lt"/>
              <a:buAutoNum type="arabicPeriod"/>
            </a:pPr>
            <a:r>
              <a:rPr lang="en-US" dirty="0"/>
              <a:t>A follow up appointment within four weeks of AID initiation</a:t>
            </a:r>
          </a:p>
          <a:p>
            <a:endParaRPr lang="en-US" dirty="0"/>
          </a:p>
          <a:p>
            <a:r>
              <a:rPr lang="en-US" dirty="0">
                <a:latin typeface="Arial"/>
                <a:cs typeface="Arial"/>
              </a:rPr>
              <a:t>To note: we did not have formal “PDSA Cycles” – this project occurred at </a:t>
            </a:r>
            <a:r>
              <a:rPr lang="en-US" dirty="0" err="1">
                <a:latin typeface="Arial"/>
                <a:cs typeface="Arial"/>
              </a:rPr>
              <a:t>at</a:t>
            </a:r>
            <a:r>
              <a:rPr lang="en-US" dirty="0">
                <a:latin typeface="Arial"/>
                <a:cs typeface="Arial"/>
              </a:rPr>
              <a:t> time when we were experiencing turnover/transition in our QI leadership, so we developed this protocol and tracked our data in an ongoing excel document, but we did not refine and re-test different interventions over the nearly 3 year period.</a:t>
            </a:r>
          </a:p>
        </p:txBody>
      </p:sp>
    </p:spTree>
    <p:extLst>
      <p:ext uri="{BB962C8B-B14F-4D97-AF65-F5344CB8AC3E}">
        <p14:creationId xmlns:p14="http://schemas.microsoft.com/office/powerpoint/2010/main" val="33753159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used nonparametric Mann Whitley U-tests (aka Wilcoxon Rank Sum tests) to compare median time to AID due to the rightward skew of our data – when we looked at a histogram of all our patients’ time to pump initiation, we had a long right-ward skewed tail of folks who took a really long time to get on their pump, but did eventually start on the pump so we did include them</a:t>
            </a:r>
          </a:p>
          <a:p>
            <a:endParaRPr lang="en-US" dirty="0"/>
          </a:p>
          <a:p>
            <a:r>
              <a:rPr lang="en-US" dirty="0"/>
              <a:t>Also checked t-tests given our sample size was large enough to compare means despite skew - though neither of these were statistically significant</a:t>
            </a:r>
          </a:p>
          <a:p>
            <a:endParaRPr lang="en-US" dirty="0"/>
          </a:p>
          <a:p>
            <a:r>
              <a:rPr lang="en-US" dirty="0"/>
              <a:t>We used analysis of variance (ANOVA) to see if there were differences in mean time to pump by groups - race, insurance type, diabetes type, sex, age</a:t>
            </a:r>
          </a:p>
          <a:p>
            <a:endParaRPr lang="en-US" dirty="0">
              <a:cs typeface="Arial"/>
            </a:endParaRPr>
          </a:p>
          <a:p>
            <a:endParaRPr lang="en-US" dirty="0">
              <a:cs typeface="Arial" panose="020B0604020202020204" pitchFamily="34" charset="0"/>
            </a:endParaRPr>
          </a:p>
          <a:p>
            <a:endParaRPr lang="en-US" dirty="0">
              <a:cs typeface="Arial" panose="020B0604020202020204" pitchFamily="34" charset="0"/>
            </a:endParaRPr>
          </a:p>
        </p:txBody>
      </p:sp>
    </p:spTree>
    <p:extLst>
      <p:ext uri="{BB962C8B-B14F-4D97-AF65-F5344CB8AC3E}">
        <p14:creationId xmlns:p14="http://schemas.microsoft.com/office/powerpoint/2010/main" val="13501694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30288" rtl="0" eaLnBrk="0" fontAlgn="base" latinLnBrk="0" hangingPunct="0">
              <a:lnSpc>
                <a:spcPct val="87000"/>
              </a:lnSpc>
              <a:spcBef>
                <a:spcPct val="40000"/>
              </a:spcBef>
              <a:spcAft>
                <a:spcPct val="0"/>
              </a:spcAft>
              <a:buClrTx/>
              <a:buSzTx/>
              <a:buFontTx/>
              <a:buNone/>
              <a:tabLst/>
              <a:defRPr/>
            </a:pPr>
            <a:r>
              <a:rPr lang="en-US" dirty="0"/>
              <a:t>majority were female (53.7%), non-Hispanic/Latino (94.6%), White (64.3%), privately insured (61%), and living with type 1 diabetes (88.8%). Median time-to-AID decreased from 59 days at baseline to 36 days, a 39.8% reduction. Improvements varied by race/ethnicity, with reduced time-to-AID for White (22.4%) and Other (45.8%) race patients, but not for Black (9.7% increase) patients. Time-to-AID was reduced for all insurance types (Medicaid, 8.3%; Medicare 29.3%; Private 19.3%).</a:t>
            </a:r>
          </a:p>
          <a:p>
            <a:pPr marL="0" marR="0" lvl="0" indent="0" algn="l" defTabSz="1030288" rtl="0" eaLnBrk="0" fontAlgn="base" latinLnBrk="0" hangingPunct="0">
              <a:lnSpc>
                <a:spcPct val="87000"/>
              </a:lnSpc>
              <a:spcBef>
                <a:spcPct val="40000"/>
              </a:spcBef>
              <a:spcAft>
                <a:spcPct val="0"/>
              </a:spcAft>
              <a:buClrTx/>
              <a:buSzTx/>
              <a:buFontTx/>
              <a:buNone/>
              <a:tabLst/>
              <a:defRPr/>
            </a:pPr>
            <a:endParaRPr lang="en-US" dirty="0"/>
          </a:p>
          <a:p>
            <a:pPr>
              <a:defRPr/>
            </a:pPr>
            <a:r>
              <a:rPr lang="en-US" dirty="0">
                <a:latin typeface="Arial"/>
                <a:cs typeface="Arial"/>
              </a:rPr>
              <a:t>For subgroups, we used the first 6-month observation period (Jan 2022-June 2022) as their “baseline” with the new protocol in place (we did not have previous comparison data of subgroups before new pump process), and then compared to the last 6-month observation period (July 2024-Dec 2024)</a:t>
            </a:r>
          </a:p>
        </p:txBody>
      </p:sp>
    </p:spTree>
    <p:extLst>
      <p:ext uri="{BB962C8B-B14F-4D97-AF65-F5344CB8AC3E}">
        <p14:creationId xmlns:p14="http://schemas.microsoft.com/office/powerpoint/2010/main" val="10869615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None of the changes were statistically significant – likely due to skewness and limitations in data set</a:t>
            </a:r>
          </a:p>
          <a:p>
            <a:pPr marL="0" indent="0">
              <a:buNone/>
            </a:pPr>
            <a:endParaRPr lang="en-US" dirty="0"/>
          </a:p>
          <a:p>
            <a:r>
              <a:rPr lang="en-US" dirty="0"/>
              <a:t>Given QI focus, included all and emphasized run charts instead of statistical tests to demonstrate findings</a:t>
            </a:r>
          </a:p>
          <a:p>
            <a:endParaRPr lang="en-US" dirty="0"/>
          </a:p>
          <a:p>
            <a:r>
              <a:rPr lang="en-US" dirty="0"/>
              <a:t>Results of t-tests become significant when outliers dropped</a:t>
            </a:r>
          </a:p>
          <a:p>
            <a:pPr marL="483870" lvl="1"/>
            <a:r>
              <a:rPr lang="en-US" dirty="0">
                <a:latin typeface="Arial"/>
                <a:cs typeface="Arial"/>
              </a:rPr>
              <a:t>There were 14 outliers (&gt;1.5x IQR + Q3) who took between 121-629 days to start pumps (reasons could include insurance, general follow up, training delays, communication, etc.)</a:t>
            </a:r>
            <a:endParaRPr lang="en-US" dirty="0">
              <a:cs typeface="Arial"/>
            </a:endParaRPr>
          </a:p>
          <a:p>
            <a:pPr lvl="1"/>
            <a:r>
              <a:rPr lang="en-US" dirty="0"/>
              <a:t>If we drop these folks, the mean time-to-AID becomes statistically significant (mean time to pump – 47 days; p=0.000)</a:t>
            </a:r>
          </a:p>
          <a:p>
            <a:endParaRPr lang="en-US" dirty="0"/>
          </a:p>
          <a:p>
            <a:endParaRPr lang="en-US" dirty="0"/>
          </a:p>
        </p:txBody>
      </p:sp>
    </p:spTree>
    <p:extLst>
      <p:ext uri="{BB962C8B-B14F-4D97-AF65-F5344CB8AC3E}">
        <p14:creationId xmlns:p14="http://schemas.microsoft.com/office/powerpoint/2010/main" val="29872321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You can see the slope of the line is not as steep for new pump starts – we think this is likely because it takes time to make a decision about the pump and feel more comfortable going from no pump to new pump than switching from one brand to another once you’re already familiar with AID systems-also pump pathway and visits involved (pump 101, RD visit) vs switching brand</a:t>
            </a:r>
            <a:endParaRPr lang="en-US" dirty="0"/>
          </a:p>
          <a:p>
            <a:endParaRPr lang="en-US" dirty="0"/>
          </a:p>
        </p:txBody>
      </p:sp>
    </p:spTree>
    <p:extLst>
      <p:ext uri="{BB962C8B-B14F-4D97-AF65-F5344CB8AC3E}">
        <p14:creationId xmlns:p14="http://schemas.microsoft.com/office/powerpoint/2010/main" val="15920187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You can see we had more new starts from no pump than brand switches (raises the question: is this due to 4-5 year warranty periods or satisfied with their pump?)</a:t>
            </a:r>
            <a:endParaRPr lang="en-US" dirty="0"/>
          </a:p>
          <a:p>
            <a:r>
              <a:rPr lang="en-US" dirty="0"/>
              <a:t>Not everyone </a:t>
            </a:r>
          </a:p>
          <a:p>
            <a:r>
              <a:rPr lang="en-US" dirty="0">
                <a:latin typeface="Arial"/>
                <a:cs typeface="Arial"/>
              </a:rPr>
              <a:t>Cumulatively uptrend In AID use</a:t>
            </a:r>
            <a:endParaRPr lang="en-US" dirty="0">
              <a:cs typeface="Arial"/>
            </a:endParaRPr>
          </a:p>
        </p:txBody>
      </p:sp>
    </p:spTree>
    <p:extLst>
      <p:ext uri="{BB962C8B-B14F-4D97-AF65-F5344CB8AC3E}">
        <p14:creationId xmlns:p14="http://schemas.microsoft.com/office/powerpoint/2010/main" val="20475770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2.xml"/><Relationship Id="rId1" Type="http://schemas.openxmlformats.org/officeDocument/2006/relationships/tags" Target="../tags/tag2.xml"/><Relationship Id="rId4" Type="http://schemas.openxmlformats.org/officeDocument/2006/relationships/image" Target="../media/image5.jpeg"/></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7.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8.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Master" Target="../slideMasters/slideMaster2.xml"/><Relationship Id="rId1" Type="http://schemas.openxmlformats.org/officeDocument/2006/relationships/tags" Target="../tags/tag9.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11/10/2025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11/10/2025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11/10/2025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cSld name="Closing Slide">
    <p:spTree>
      <p:nvGrpSpPr>
        <p:cNvPr id="1" name=""/>
        <p:cNvGrpSpPr/>
        <p:nvPr/>
      </p:nvGrpSpPr>
      <p:grpSpPr>
        <a:xfrm>
          <a:off x="0" y="0"/>
          <a:ext cx="0" cy="0"/>
          <a:chOff x="0" y="0"/>
          <a:chExt cx="0" cy="0"/>
        </a:xfrm>
      </p:grpSpPr>
      <p:sp>
        <p:nvSpPr>
          <p:cNvPr id="124" name="Rectangle"/>
          <p:cNvSpPr/>
          <p:nvPr/>
        </p:nvSpPr>
        <p:spPr>
          <a:xfrm>
            <a:off x="0" y="5962506"/>
            <a:ext cx="12192000" cy="908194"/>
          </a:xfrm>
          <a:prstGeom prst="rect">
            <a:avLst/>
          </a:prstGeom>
          <a:solidFill>
            <a:srgbClr val="3E4E8D"/>
          </a:solidFill>
          <a:ln w="12700">
            <a:miter lim="400000"/>
          </a:ln>
          <a:effectLst>
            <a:outerShdw blurRad="38100" dist="23000" dir="5400000" rotWithShape="0">
              <a:srgbClr val="000000">
                <a:alpha val="35000"/>
              </a:srgbClr>
            </a:outerShdw>
          </a:effectLst>
        </p:spPr>
        <p:txBody>
          <a:bodyPr lIns="45718" tIns="45718" rIns="45718" bIns="45718" anchor="ctr"/>
          <a:lstStyle/>
          <a:p>
            <a:pPr>
              <a:defRPr sz="1800">
                <a:solidFill>
                  <a:srgbClr val="1BA2AC"/>
                </a:solidFill>
                <a:latin typeface="Hind Regular"/>
                <a:ea typeface="Hind Regular"/>
                <a:cs typeface="Hind Regular"/>
                <a:sym typeface="Hind Regular"/>
              </a:defRPr>
            </a:pPr>
            <a:endParaRPr/>
          </a:p>
        </p:txBody>
      </p:sp>
      <p:pic>
        <p:nvPicPr>
          <p:cNvPr id="3" name="Picture 2">
            <a:extLst>
              <a:ext uri="{FF2B5EF4-FFF2-40B4-BE49-F238E27FC236}">
                <a16:creationId xmlns:a16="http://schemas.microsoft.com/office/drawing/2014/main" id="{5DBBAD7F-97A3-A549-8DD2-3F48709C6F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B35EDA66-8AEA-0C45-845A-C94FE849912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79271" y="781955"/>
            <a:ext cx="6433458" cy="4288971"/>
          </a:xfrm>
          <a:prstGeom prst="rect">
            <a:avLst/>
          </a:prstGeom>
        </p:spPr>
      </p:pic>
    </p:spTree>
    <p:extLst>
      <p:ext uri="{BB962C8B-B14F-4D97-AF65-F5344CB8AC3E}">
        <p14:creationId xmlns:p14="http://schemas.microsoft.com/office/powerpoint/2010/main" val="1224580592"/>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p:cSld name="Title">
    <p:spTree>
      <p:nvGrpSpPr>
        <p:cNvPr id="1" name="Shape 15"/>
        <p:cNvGrpSpPr/>
        <p:nvPr/>
      </p:nvGrpSpPr>
      <p:grpSpPr>
        <a:xfrm>
          <a:off x="0" y="0"/>
          <a:ext cx="0" cy="0"/>
          <a:chOff x="0" y="0"/>
          <a:chExt cx="0" cy="0"/>
        </a:xfrm>
      </p:grpSpPr>
      <p:sp>
        <p:nvSpPr>
          <p:cNvPr id="16" name="Google Shape;16;p4"/>
          <p:cNvSpPr txBox="1">
            <a:spLocks noGrp="1"/>
          </p:cNvSpPr>
          <p:nvPr>
            <p:ph type="title"/>
          </p:nvPr>
        </p:nvSpPr>
        <p:spPr>
          <a:xfrm>
            <a:off x="548640" y="228600"/>
            <a:ext cx="10972800" cy="457200"/>
          </a:xfrm>
          <a:prstGeom prst="rect">
            <a:avLst/>
          </a:prstGeom>
          <a:noFill/>
          <a:ln>
            <a:noFill/>
          </a:ln>
        </p:spPr>
        <p:txBody>
          <a:bodyPr spcFirstLastPara="1" wrap="square" lIns="34275" tIns="34275" rIns="34275" bIns="34275" anchor="ctr" anchorCtr="0">
            <a:noAutofit/>
          </a:bodyPr>
          <a:lstStyle>
            <a:lvl1pPr lvl="0" algn="l">
              <a:lnSpc>
                <a:spcPct val="100000"/>
              </a:lnSpc>
              <a:spcBef>
                <a:spcPts val="0"/>
              </a:spcBef>
              <a:spcAft>
                <a:spcPts val="0"/>
              </a:spcAft>
              <a:buClr>
                <a:srgbClr val="3E4E8D"/>
              </a:buClr>
              <a:buSzPts val="1400"/>
              <a:buNone/>
              <a:defRPr/>
            </a:lvl1pPr>
            <a:lvl2pPr lvl="1" algn="l">
              <a:lnSpc>
                <a:spcPct val="100000"/>
              </a:lnSpc>
              <a:spcBef>
                <a:spcPts val="0"/>
              </a:spcBef>
              <a:spcAft>
                <a:spcPts val="0"/>
              </a:spcAft>
              <a:buClr>
                <a:srgbClr val="1BA2AC"/>
              </a:buClr>
              <a:buSzPts val="1400"/>
              <a:buNone/>
              <a:defRPr/>
            </a:lvl2pPr>
            <a:lvl3pPr lvl="2" algn="l">
              <a:lnSpc>
                <a:spcPct val="100000"/>
              </a:lnSpc>
              <a:spcBef>
                <a:spcPts val="0"/>
              </a:spcBef>
              <a:spcAft>
                <a:spcPts val="0"/>
              </a:spcAft>
              <a:buClr>
                <a:srgbClr val="1BA2AC"/>
              </a:buClr>
              <a:buSzPts val="1400"/>
              <a:buNone/>
              <a:defRPr/>
            </a:lvl3pPr>
            <a:lvl4pPr lvl="3" algn="l">
              <a:lnSpc>
                <a:spcPct val="100000"/>
              </a:lnSpc>
              <a:spcBef>
                <a:spcPts val="0"/>
              </a:spcBef>
              <a:spcAft>
                <a:spcPts val="0"/>
              </a:spcAft>
              <a:buClr>
                <a:srgbClr val="1BA2AC"/>
              </a:buClr>
              <a:buSzPts val="1400"/>
              <a:buNone/>
              <a:defRPr/>
            </a:lvl4pPr>
            <a:lvl5pPr lvl="4" algn="l">
              <a:lnSpc>
                <a:spcPct val="100000"/>
              </a:lnSpc>
              <a:spcBef>
                <a:spcPts val="0"/>
              </a:spcBef>
              <a:spcAft>
                <a:spcPts val="0"/>
              </a:spcAft>
              <a:buClr>
                <a:srgbClr val="1BA2AC"/>
              </a:buClr>
              <a:buSzPts val="1400"/>
              <a:buNone/>
              <a:defRPr/>
            </a:lvl5pPr>
            <a:lvl6pPr lvl="5" algn="l">
              <a:lnSpc>
                <a:spcPct val="100000"/>
              </a:lnSpc>
              <a:spcBef>
                <a:spcPts val="0"/>
              </a:spcBef>
              <a:spcAft>
                <a:spcPts val="0"/>
              </a:spcAft>
              <a:buClr>
                <a:srgbClr val="1BA2AC"/>
              </a:buClr>
              <a:buSzPts val="1400"/>
              <a:buNone/>
              <a:defRPr/>
            </a:lvl6pPr>
            <a:lvl7pPr lvl="6" algn="l">
              <a:lnSpc>
                <a:spcPct val="100000"/>
              </a:lnSpc>
              <a:spcBef>
                <a:spcPts val="0"/>
              </a:spcBef>
              <a:spcAft>
                <a:spcPts val="0"/>
              </a:spcAft>
              <a:buClr>
                <a:srgbClr val="1BA2AC"/>
              </a:buClr>
              <a:buSzPts val="1400"/>
              <a:buNone/>
              <a:defRPr/>
            </a:lvl7pPr>
            <a:lvl8pPr lvl="7" algn="l">
              <a:lnSpc>
                <a:spcPct val="100000"/>
              </a:lnSpc>
              <a:spcBef>
                <a:spcPts val="0"/>
              </a:spcBef>
              <a:spcAft>
                <a:spcPts val="0"/>
              </a:spcAft>
              <a:buClr>
                <a:srgbClr val="1BA2AC"/>
              </a:buClr>
              <a:buSzPts val="1400"/>
              <a:buNone/>
              <a:defRPr/>
            </a:lvl8pPr>
            <a:lvl9pPr lvl="8" algn="l">
              <a:lnSpc>
                <a:spcPct val="100000"/>
              </a:lnSpc>
              <a:spcBef>
                <a:spcPts val="0"/>
              </a:spcBef>
              <a:spcAft>
                <a:spcPts val="0"/>
              </a:spcAft>
              <a:buClr>
                <a:srgbClr val="1BA2AC"/>
              </a:buClr>
              <a:buSzPts val="1400"/>
              <a:buNone/>
              <a:defRPr/>
            </a:lvl9pPr>
          </a:lstStyle>
          <a:p>
            <a:endParaRPr/>
          </a:p>
        </p:txBody>
      </p:sp>
    </p:spTree>
    <p:extLst>
      <p:ext uri="{BB962C8B-B14F-4D97-AF65-F5344CB8AC3E}">
        <p14:creationId xmlns:p14="http://schemas.microsoft.com/office/powerpoint/2010/main" val="3053914633"/>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4" name="Title Text">
            <a:extLst>
              <a:ext uri="{FF2B5EF4-FFF2-40B4-BE49-F238E27FC236}">
                <a16:creationId xmlns:a16="http://schemas.microsoft.com/office/drawing/2014/main" id="{AA6BC4EE-9385-8048-94F7-C8E9B0881855}"/>
              </a:ext>
            </a:extLst>
          </p:cNvPr>
          <p:cNvSpPr txBox="1">
            <a:spLocks noGrp="1"/>
          </p:cNvSpPr>
          <p:nvPr>
            <p:ph type="title"/>
          </p:nvPr>
        </p:nvSpPr>
        <p:spPr>
          <a:xfrm>
            <a:off x="548640" y="228600"/>
            <a:ext cx="10972800" cy="457200"/>
          </a:xfrm>
          <a:prstGeom prst="rect">
            <a:avLst/>
          </a:prstGeom>
        </p:spPr>
        <p:txBody>
          <a:bodyPr/>
          <a:lstStyle/>
          <a:p>
            <a:r>
              <a:rPr lang="en-US"/>
              <a:t>Click to edit Master title style</a:t>
            </a:r>
            <a:endParaRPr/>
          </a:p>
        </p:txBody>
      </p:sp>
    </p:spTree>
    <p:extLst>
      <p:ext uri="{BB962C8B-B14F-4D97-AF65-F5344CB8AC3E}">
        <p14:creationId xmlns:p14="http://schemas.microsoft.com/office/powerpoint/2010/main" val="3287971088"/>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406400" y="2057400"/>
            <a:ext cx="11379200" cy="2590800"/>
          </a:xfr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stStyle>
          <a:p>
            <a:pPr lvl="0"/>
            <a:r>
              <a:rPr lang="en-US"/>
              <a:t>Click to edit Master text styles</a:t>
            </a:r>
          </a:p>
          <a:p>
            <a:pPr lvl="1"/>
            <a:r>
              <a:rPr lang="en-US"/>
              <a:t>Second level</a:t>
            </a:r>
          </a:p>
          <a:p>
            <a:pPr lvl="2"/>
            <a:r>
              <a:rPr lang="en-US"/>
              <a:t>Third level</a:t>
            </a:r>
          </a:p>
        </p:txBody>
      </p:sp>
      <p:sp>
        <p:nvSpPr>
          <p:cNvPr id="3" name="TextBox 2"/>
          <p:cNvSpPr txBox="1"/>
          <p:nvPr userDrawn="1"/>
        </p:nvSpPr>
        <p:spPr>
          <a:xfrm>
            <a:off x="10418131" y="851976"/>
            <a:ext cx="184731" cy="341632"/>
          </a:xfrm>
          <a:prstGeom prst="rect">
            <a:avLst/>
          </a:prstGeom>
          <a:noFill/>
        </p:spPr>
        <p:txBody>
          <a:bodyPr wrap="none" rtlCol="0">
            <a:spAutoFit/>
          </a:bodyPr>
          <a:lstStyle/>
          <a:p>
            <a:pPr defTabSz="457200">
              <a:lnSpc>
                <a:spcPct val="90000"/>
              </a:lnSpc>
            </a:pPr>
            <a:endParaRPr lang="en-US" sz="1800" dirty="0">
              <a:solidFill>
                <a:srgbClr val="696253"/>
              </a:solidFill>
            </a:endParaRPr>
          </a:p>
        </p:txBody>
      </p:sp>
    </p:spTree>
    <p:extLst>
      <p:ext uri="{BB962C8B-B14F-4D97-AF65-F5344CB8AC3E}">
        <p14:creationId xmlns:p14="http://schemas.microsoft.com/office/powerpoint/2010/main" val="3824787753"/>
      </p:ext>
    </p:extLst>
  </p:cSld>
  <p:clrMapOvr>
    <a:masterClrMapping/>
  </p:clrMapOvr>
  <p:transition>
    <p:wipe dir="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7880EE0F-8936-034F-832B-8042B5D72DA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02287" y="365885"/>
            <a:ext cx="4418390" cy="5049589"/>
          </a:xfrm>
          <a:prstGeom prst="rect">
            <a:avLst/>
          </a:prstGeom>
        </p:spPr>
      </p:pic>
      <p:sp>
        <p:nvSpPr>
          <p:cNvPr id="4" name="Rectangle 5">
            <a:extLst>
              <a:ext uri="{FF2B5EF4-FFF2-40B4-BE49-F238E27FC236}">
                <a16:creationId xmlns:a16="http://schemas.microsoft.com/office/drawing/2014/main" id="{378EF57C-0683-8E48-AE13-6590CF43DEB6}"/>
              </a:ext>
            </a:extLst>
          </p:cNvPr>
          <p:cNvSpPr>
            <a:spLocks noChangeArrowheads="1"/>
          </p:cNvSpPr>
          <p:nvPr userDrawn="1"/>
        </p:nvSpPr>
        <p:spPr bwMode="auto">
          <a:xfrm>
            <a:off x="3689351" y="6564313"/>
            <a:ext cx="3350683" cy="38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7648" tIns="48825" rIns="97648" bIns="48825">
            <a:spAutoFit/>
          </a:bodyPr>
          <a:lstStyle>
            <a:lvl1pPr defTabSz="969963">
              <a:defRPr>
                <a:solidFill>
                  <a:schemeClr val="tx1"/>
                </a:solidFill>
                <a:latin typeface="Arial" panose="020B0604020202020204" pitchFamily="34" charset="0"/>
              </a:defRPr>
            </a:lvl1pPr>
            <a:lvl2pPr marL="484188" defTabSz="969963">
              <a:defRPr>
                <a:solidFill>
                  <a:schemeClr val="tx1"/>
                </a:solidFill>
                <a:latin typeface="Arial" panose="020B0604020202020204" pitchFamily="34" charset="0"/>
              </a:defRPr>
            </a:lvl2pPr>
            <a:lvl3pPr marL="969963" defTabSz="969963">
              <a:defRPr>
                <a:solidFill>
                  <a:schemeClr val="tx1"/>
                </a:solidFill>
                <a:latin typeface="Arial" panose="020B0604020202020204" pitchFamily="34" charset="0"/>
              </a:defRPr>
            </a:lvl3pPr>
            <a:lvl4pPr marL="1454150" defTabSz="969963">
              <a:defRPr>
                <a:solidFill>
                  <a:schemeClr val="tx1"/>
                </a:solidFill>
                <a:latin typeface="Arial" panose="020B0604020202020204" pitchFamily="34" charset="0"/>
              </a:defRPr>
            </a:lvl4pPr>
            <a:lvl5pPr marL="1939925" defTabSz="969963">
              <a:defRPr>
                <a:solidFill>
                  <a:schemeClr val="tx1"/>
                </a:solidFill>
                <a:latin typeface="Arial" panose="020B0604020202020204" pitchFamily="34" charset="0"/>
              </a:defRPr>
            </a:lvl5pPr>
            <a:lvl6pPr marL="2397125" defTabSz="969963" fontAlgn="base">
              <a:spcBef>
                <a:spcPct val="0"/>
              </a:spcBef>
              <a:spcAft>
                <a:spcPct val="0"/>
              </a:spcAft>
              <a:defRPr>
                <a:solidFill>
                  <a:schemeClr val="tx1"/>
                </a:solidFill>
                <a:latin typeface="Arial" panose="020B0604020202020204" pitchFamily="34" charset="0"/>
              </a:defRPr>
            </a:lvl6pPr>
            <a:lvl7pPr marL="2854325" defTabSz="969963" fontAlgn="base">
              <a:spcBef>
                <a:spcPct val="0"/>
              </a:spcBef>
              <a:spcAft>
                <a:spcPct val="0"/>
              </a:spcAft>
              <a:defRPr>
                <a:solidFill>
                  <a:schemeClr val="tx1"/>
                </a:solidFill>
                <a:latin typeface="Arial" panose="020B0604020202020204" pitchFamily="34" charset="0"/>
              </a:defRPr>
            </a:lvl7pPr>
            <a:lvl8pPr marL="3311525" defTabSz="969963" fontAlgn="base">
              <a:spcBef>
                <a:spcPct val="0"/>
              </a:spcBef>
              <a:spcAft>
                <a:spcPct val="0"/>
              </a:spcAft>
              <a:defRPr>
                <a:solidFill>
                  <a:schemeClr val="tx1"/>
                </a:solidFill>
                <a:latin typeface="Arial" panose="020B0604020202020204" pitchFamily="34" charset="0"/>
              </a:defRPr>
            </a:lvl8pPr>
            <a:lvl9pPr marL="3768725" defTabSz="969963" fontAlgn="base">
              <a:spcBef>
                <a:spcPct val="0"/>
              </a:spcBef>
              <a:spcAft>
                <a:spcPct val="0"/>
              </a:spcAft>
              <a:defRPr>
                <a:solidFill>
                  <a:schemeClr val="tx1"/>
                </a:solidFill>
                <a:latin typeface="Arial" panose="020B0604020202020204" pitchFamily="34" charset="0"/>
              </a:defRPr>
            </a:lvl9pPr>
          </a:lstStyle>
          <a:p>
            <a:pPr algn="ctr">
              <a:spcBef>
                <a:spcPct val="50000"/>
              </a:spcBef>
              <a:defRPr/>
            </a:pPr>
            <a:endParaRPr lang="en-US" altLang="en-US" sz="1900"/>
          </a:p>
        </p:txBody>
      </p:sp>
      <p:sp>
        <p:nvSpPr>
          <p:cNvPr id="2051" name="Rectangle 3"/>
          <p:cNvSpPr>
            <a:spLocks noGrp="1" noChangeArrowheads="1"/>
          </p:cNvSpPr>
          <p:nvPr>
            <p:ph type="ctrTitle" sz="quarter" hasCustomPrompt="1"/>
          </p:nvPr>
        </p:nvSpPr>
        <p:spPr>
          <a:xfrm>
            <a:off x="603505" y="3284439"/>
            <a:ext cx="10966453" cy="461665"/>
          </a:xfrm>
        </p:spPr>
        <p:txBody>
          <a:bodyPr anchor="t" anchorCtr="0">
            <a:spAutoFit/>
          </a:bodyPr>
          <a:lstStyle>
            <a:lvl1pPr>
              <a:defRPr/>
            </a:lvl1pPr>
          </a:lstStyle>
          <a:p>
            <a:pPr lvl="0"/>
            <a:r>
              <a:rPr lang="en-US" altLang="en-US" noProof="0"/>
              <a:t>Click to Edit Title of Topic</a:t>
            </a:r>
          </a:p>
        </p:txBody>
      </p:sp>
      <p:sp>
        <p:nvSpPr>
          <p:cNvPr id="20" name="Text Placeholder 19">
            <a:extLst>
              <a:ext uri="{FF2B5EF4-FFF2-40B4-BE49-F238E27FC236}">
                <a16:creationId xmlns:a16="http://schemas.microsoft.com/office/drawing/2014/main" id="{9B669413-AA1F-7B48-9EF7-51410D7110E3}"/>
              </a:ext>
            </a:extLst>
          </p:cNvPr>
          <p:cNvSpPr>
            <a:spLocks noGrp="1"/>
          </p:cNvSpPr>
          <p:nvPr>
            <p:ph type="body" sz="quarter" idx="10" hasCustomPrompt="1"/>
          </p:nvPr>
        </p:nvSpPr>
        <p:spPr>
          <a:xfrm>
            <a:off x="603504" y="2976470"/>
            <a:ext cx="10966453" cy="242039"/>
          </a:xfrm>
        </p:spPr>
        <p:txBody>
          <a:bodyPr tIns="0" bIns="0">
            <a:noAutofit/>
          </a:bodyPr>
          <a:lstStyle>
            <a:lvl1pPr marL="0" indent="0">
              <a:buNone/>
              <a:defRPr sz="1600" spc="300">
                <a:solidFill>
                  <a:schemeClr val="tx2"/>
                </a:solidFill>
              </a:defRPr>
            </a:lvl1pPr>
          </a:lstStyle>
          <a:p>
            <a:pPr lvl="0"/>
            <a:r>
              <a:rPr lang="en-US"/>
              <a:t>CLICK TO ADD DEPARTMENT</a:t>
            </a:r>
          </a:p>
          <a:p>
            <a:pPr lvl="0"/>
            <a:endParaRPr lang="en-US"/>
          </a:p>
        </p:txBody>
      </p:sp>
      <p:sp>
        <p:nvSpPr>
          <p:cNvPr id="22" name="Text Placeholder 21">
            <a:extLst>
              <a:ext uri="{FF2B5EF4-FFF2-40B4-BE49-F238E27FC236}">
                <a16:creationId xmlns:a16="http://schemas.microsoft.com/office/drawing/2014/main" id="{7D9F7EEA-6ACC-AA4C-B098-6FCE8583AAFF}"/>
              </a:ext>
            </a:extLst>
          </p:cNvPr>
          <p:cNvSpPr>
            <a:spLocks noGrp="1"/>
          </p:cNvSpPr>
          <p:nvPr>
            <p:ph type="body" sz="quarter" idx="11" hasCustomPrompt="1"/>
          </p:nvPr>
        </p:nvSpPr>
        <p:spPr>
          <a:xfrm>
            <a:off x="603250" y="4746216"/>
            <a:ext cx="10966450" cy="456535"/>
          </a:xfrm>
        </p:spPr>
        <p:txBody>
          <a:bodyPr tIns="0" bIns="0" anchor="b" anchorCtr="0"/>
          <a:lstStyle>
            <a:lvl1pPr marL="0" indent="0">
              <a:spcBef>
                <a:spcPts val="100"/>
              </a:spcBef>
              <a:spcAft>
                <a:spcPts val="100"/>
              </a:spcAft>
              <a:buFontTx/>
              <a:buNone/>
              <a:defRPr sz="1400" b="0">
                <a:solidFill>
                  <a:schemeClr val="bg1">
                    <a:lumMod val="50000"/>
                  </a:schemeClr>
                </a:solidFill>
              </a:defRPr>
            </a:lvl1pPr>
          </a:lstStyle>
          <a:p>
            <a:pPr lvl="0"/>
            <a:r>
              <a:rPr lang="en-US"/>
              <a:t>Presenter Name</a:t>
            </a:r>
          </a:p>
          <a:p>
            <a:pPr lvl="0"/>
            <a:r>
              <a:rPr lang="en-US"/>
              <a:t>Title</a:t>
            </a:r>
          </a:p>
        </p:txBody>
      </p:sp>
      <p:sp>
        <p:nvSpPr>
          <p:cNvPr id="25" name="Content Placeholder 24">
            <a:extLst>
              <a:ext uri="{FF2B5EF4-FFF2-40B4-BE49-F238E27FC236}">
                <a16:creationId xmlns:a16="http://schemas.microsoft.com/office/drawing/2014/main" id="{82640247-F5C8-854C-BFF2-F15A2B477F95}"/>
              </a:ext>
            </a:extLst>
          </p:cNvPr>
          <p:cNvSpPr>
            <a:spLocks noGrp="1"/>
          </p:cNvSpPr>
          <p:nvPr>
            <p:ph sz="quarter" idx="12" hasCustomPrompt="1"/>
          </p:nvPr>
        </p:nvSpPr>
        <p:spPr>
          <a:xfrm>
            <a:off x="603250" y="5546598"/>
            <a:ext cx="10966450" cy="213551"/>
          </a:xfrm>
        </p:spPr>
        <p:txBody>
          <a:bodyPr tIns="0" bIns="0" anchor="t" anchorCtr="0">
            <a:noAutofit/>
          </a:bodyPr>
          <a:lstStyle>
            <a:lvl1pPr marL="0" indent="0">
              <a:buFontTx/>
              <a:buNone/>
              <a:defRPr sz="1600"/>
            </a:lvl1pPr>
          </a:lstStyle>
          <a:p>
            <a:pPr lvl="0"/>
            <a:r>
              <a:rPr lang="en-US"/>
              <a:t>Month, 2020</a:t>
            </a:r>
          </a:p>
        </p:txBody>
      </p:sp>
      <p:sp>
        <p:nvSpPr>
          <p:cNvPr id="35" name="Rectangle 34">
            <a:extLst>
              <a:ext uri="{FF2B5EF4-FFF2-40B4-BE49-F238E27FC236}">
                <a16:creationId xmlns:a16="http://schemas.microsoft.com/office/drawing/2014/main" id="{203563FC-0F09-0C4F-A98D-09A9A087BFFD}"/>
              </a:ext>
            </a:extLst>
          </p:cNvPr>
          <p:cNvSpPr/>
          <p:nvPr userDrawn="1"/>
        </p:nvSpPr>
        <p:spPr bwMode="auto">
          <a:xfrm>
            <a:off x="4272324" y="6073135"/>
            <a:ext cx="7919676" cy="18757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panose="020B0604020202020204" pitchFamily="34" charset="0"/>
            </a:endParaRPr>
          </a:p>
        </p:txBody>
      </p:sp>
      <p:sp>
        <p:nvSpPr>
          <p:cNvPr id="36" name="Rectangle 35">
            <a:extLst>
              <a:ext uri="{FF2B5EF4-FFF2-40B4-BE49-F238E27FC236}">
                <a16:creationId xmlns:a16="http://schemas.microsoft.com/office/drawing/2014/main" id="{DC4A80AC-0EE5-CE49-AC50-371B0BCEE030}"/>
              </a:ext>
            </a:extLst>
          </p:cNvPr>
          <p:cNvSpPr/>
          <p:nvPr userDrawn="1"/>
        </p:nvSpPr>
        <p:spPr bwMode="auto">
          <a:xfrm>
            <a:off x="3626865" y="6073135"/>
            <a:ext cx="589120" cy="187570"/>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2"/>
              </a:solidFill>
              <a:effectLst/>
              <a:latin typeface="Arial" panose="020B0604020202020204" pitchFamily="34" charset="0"/>
            </a:endParaRPr>
          </a:p>
        </p:txBody>
      </p:sp>
      <p:sp>
        <p:nvSpPr>
          <p:cNvPr id="37" name="Rectangle 36">
            <a:extLst>
              <a:ext uri="{FF2B5EF4-FFF2-40B4-BE49-F238E27FC236}">
                <a16:creationId xmlns:a16="http://schemas.microsoft.com/office/drawing/2014/main" id="{E6EA6F35-CA1B-A642-9824-3B515D1BF591}"/>
              </a:ext>
            </a:extLst>
          </p:cNvPr>
          <p:cNvSpPr/>
          <p:nvPr userDrawn="1"/>
        </p:nvSpPr>
        <p:spPr bwMode="auto">
          <a:xfrm>
            <a:off x="2120793" y="6073135"/>
            <a:ext cx="1449733" cy="187570"/>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2"/>
              </a:solidFill>
              <a:effectLst/>
              <a:latin typeface="Arial" panose="020B0604020202020204" pitchFamily="34" charset="0"/>
            </a:endParaRPr>
          </a:p>
        </p:txBody>
      </p:sp>
      <p:sp>
        <p:nvSpPr>
          <p:cNvPr id="38" name="Rectangle 37">
            <a:extLst>
              <a:ext uri="{FF2B5EF4-FFF2-40B4-BE49-F238E27FC236}">
                <a16:creationId xmlns:a16="http://schemas.microsoft.com/office/drawing/2014/main" id="{69B4247E-C5F1-3A4E-B4C6-26DD2EAF81A6}"/>
              </a:ext>
            </a:extLst>
          </p:cNvPr>
          <p:cNvSpPr/>
          <p:nvPr userDrawn="1"/>
        </p:nvSpPr>
        <p:spPr bwMode="auto">
          <a:xfrm>
            <a:off x="605367" y="6073135"/>
            <a:ext cx="1459087" cy="187570"/>
          </a:xfrm>
          <a:prstGeom prst="rect">
            <a:avLst/>
          </a:prstGeom>
          <a:solidFill>
            <a:schemeClr val="bg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2"/>
              </a:solidFill>
              <a:effectLst/>
              <a:latin typeface="Arial" panose="020B0604020202020204" pitchFamily="34" charset="0"/>
            </a:endParaRPr>
          </a:p>
        </p:txBody>
      </p:sp>
      <p:pic>
        <p:nvPicPr>
          <p:cNvPr id="7" name="Picture 6" descr="A drawing of a face&#10;&#10;Description automatically generated">
            <a:extLst>
              <a:ext uri="{FF2B5EF4-FFF2-40B4-BE49-F238E27FC236}">
                <a16:creationId xmlns:a16="http://schemas.microsoft.com/office/drawing/2014/main" id="{6BB6A0B1-F11F-4FF3-898F-EEA0B8B57C3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03250" y="504630"/>
            <a:ext cx="2450717" cy="663736"/>
          </a:xfrm>
          <a:prstGeom prst="rect">
            <a:avLst/>
          </a:prstGeom>
        </p:spPr>
      </p:pic>
    </p:spTree>
    <p:custDataLst>
      <p:tags r:id="rId1"/>
    </p:custDataLst>
    <p:extLst>
      <p:ext uri="{BB962C8B-B14F-4D97-AF65-F5344CB8AC3E}">
        <p14:creationId xmlns:p14="http://schemas.microsoft.com/office/powerpoint/2010/main" val="38260210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34094883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Section Divider">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0B4F123-30EB-A440-BB44-9D7F067693BF}"/>
              </a:ext>
            </a:extLst>
          </p:cNvPr>
          <p:cNvSpPr/>
          <p:nvPr userDrawn="1"/>
        </p:nvSpPr>
        <p:spPr bwMode="auto">
          <a:xfrm>
            <a:off x="4272324" y="6073135"/>
            <a:ext cx="7919676" cy="18757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panose="020B0604020202020204" pitchFamily="34" charset="0"/>
            </a:endParaRPr>
          </a:p>
        </p:txBody>
      </p:sp>
      <p:sp>
        <p:nvSpPr>
          <p:cNvPr id="4" name="Rectangle 5">
            <a:extLst>
              <a:ext uri="{FF2B5EF4-FFF2-40B4-BE49-F238E27FC236}">
                <a16:creationId xmlns:a16="http://schemas.microsoft.com/office/drawing/2014/main" id="{378EF57C-0683-8E48-AE13-6590CF43DEB6}"/>
              </a:ext>
            </a:extLst>
          </p:cNvPr>
          <p:cNvSpPr>
            <a:spLocks noChangeArrowheads="1"/>
          </p:cNvSpPr>
          <p:nvPr userDrawn="1"/>
        </p:nvSpPr>
        <p:spPr bwMode="auto">
          <a:xfrm>
            <a:off x="3689351" y="6564313"/>
            <a:ext cx="3350683" cy="38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7648" tIns="48825" rIns="97648" bIns="48825">
            <a:spAutoFit/>
          </a:bodyPr>
          <a:lstStyle>
            <a:lvl1pPr defTabSz="969963">
              <a:defRPr>
                <a:solidFill>
                  <a:schemeClr val="tx1"/>
                </a:solidFill>
                <a:latin typeface="Arial" panose="020B0604020202020204" pitchFamily="34" charset="0"/>
              </a:defRPr>
            </a:lvl1pPr>
            <a:lvl2pPr marL="484188" defTabSz="969963">
              <a:defRPr>
                <a:solidFill>
                  <a:schemeClr val="tx1"/>
                </a:solidFill>
                <a:latin typeface="Arial" panose="020B0604020202020204" pitchFamily="34" charset="0"/>
              </a:defRPr>
            </a:lvl2pPr>
            <a:lvl3pPr marL="969963" defTabSz="969963">
              <a:defRPr>
                <a:solidFill>
                  <a:schemeClr val="tx1"/>
                </a:solidFill>
                <a:latin typeface="Arial" panose="020B0604020202020204" pitchFamily="34" charset="0"/>
              </a:defRPr>
            </a:lvl3pPr>
            <a:lvl4pPr marL="1454150" defTabSz="969963">
              <a:defRPr>
                <a:solidFill>
                  <a:schemeClr val="tx1"/>
                </a:solidFill>
                <a:latin typeface="Arial" panose="020B0604020202020204" pitchFamily="34" charset="0"/>
              </a:defRPr>
            </a:lvl4pPr>
            <a:lvl5pPr marL="1939925" defTabSz="969963">
              <a:defRPr>
                <a:solidFill>
                  <a:schemeClr val="tx1"/>
                </a:solidFill>
                <a:latin typeface="Arial" panose="020B0604020202020204" pitchFamily="34" charset="0"/>
              </a:defRPr>
            </a:lvl5pPr>
            <a:lvl6pPr marL="2397125" defTabSz="969963" fontAlgn="base">
              <a:spcBef>
                <a:spcPct val="0"/>
              </a:spcBef>
              <a:spcAft>
                <a:spcPct val="0"/>
              </a:spcAft>
              <a:defRPr>
                <a:solidFill>
                  <a:schemeClr val="tx1"/>
                </a:solidFill>
                <a:latin typeface="Arial" panose="020B0604020202020204" pitchFamily="34" charset="0"/>
              </a:defRPr>
            </a:lvl6pPr>
            <a:lvl7pPr marL="2854325" defTabSz="969963" fontAlgn="base">
              <a:spcBef>
                <a:spcPct val="0"/>
              </a:spcBef>
              <a:spcAft>
                <a:spcPct val="0"/>
              </a:spcAft>
              <a:defRPr>
                <a:solidFill>
                  <a:schemeClr val="tx1"/>
                </a:solidFill>
                <a:latin typeface="Arial" panose="020B0604020202020204" pitchFamily="34" charset="0"/>
              </a:defRPr>
            </a:lvl7pPr>
            <a:lvl8pPr marL="3311525" defTabSz="969963" fontAlgn="base">
              <a:spcBef>
                <a:spcPct val="0"/>
              </a:spcBef>
              <a:spcAft>
                <a:spcPct val="0"/>
              </a:spcAft>
              <a:defRPr>
                <a:solidFill>
                  <a:schemeClr val="tx1"/>
                </a:solidFill>
                <a:latin typeface="Arial" panose="020B0604020202020204" pitchFamily="34" charset="0"/>
              </a:defRPr>
            </a:lvl8pPr>
            <a:lvl9pPr marL="3768725" defTabSz="969963" fontAlgn="base">
              <a:spcBef>
                <a:spcPct val="0"/>
              </a:spcBef>
              <a:spcAft>
                <a:spcPct val="0"/>
              </a:spcAft>
              <a:defRPr>
                <a:solidFill>
                  <a:schemeClr val="tx1"/>
                </a:solidFill>
                <a:latin typeface="Arial" panose="020B0604020202020204" pitchFamily="34" charset="0"/>
              </a:defRPr>
            </a:lvl9pPr>
          </a:lstStyle>
          <a:p>
            <a:pPr algn="ctr">
              <a:spcBef>
                <a:spcPct val="50000"/>
              </a:spcBef>
              <a:defRPr/>
            </a:pPr>
            <a:endParaRPr lang="en-US" altLang="en-US" sz="1900"/>
          </a:p>
        </p:txBody>
      </p:sp>
      <p:sp>
        <p:nvSpPr>
          <p:cNvPr id="10" name="Rectangle 9">
            <a:extLst>
              <a:ext uri="{FF2B5EF4-FFF2-40B4-BE49-F238E27FC236}">
                <a16:creationId xmlns:a16="http://schemas.microsoft.com/office/drawing/2014/main" id="{2CBED2D5-3D21-F846-9AB1-F18C83362D57}"/>
              </a:ext>
            </a:extLst>
          </p:cNvPr>
          <p:cNvSpPr/>
          <p:nvPr userDrawn="1"/>
        </p:nvSpPr>
        <p:spPr bwMode="auto">
          <a:xfrm>
            <a:off x="4272325" y="0"/>
            <a:ext cx="7919676" cy="685800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panose="020B0604020202020204" pitchFamily="34" charset="0"/>
            </a:endParaRPr>
          </a:p>
        </p:txBody>
      </p:sp>
      <p:sp>
        <p:nvSpPr>
          <p:cNvPr id="2" name="Title 1">
            <a:extLst>
              <a:ext uri="{FF2B5EF4-FFF2-40B4-BE49-F238E27FC236}">
                <a16:creationId xmlns:a16="http://schemas.microsoft.com/office/drawing/2014/main" id="{A0C13092-8DB7-0B4F-ABD0-D6BD93629201}"/>
              </a:ext>
            </a:extLst>
          </p:cNvPr>
          <p:cNvSpPr>
            <a:spLocks noGrp="1"/>
          </p:cNvSpPr>
          <p:nvPr>
            <p:ph type="title" hasCustomPrompt="1"/>
          </p:nvPr>
        </p:nvSpPr>
        <p:spPr>
          <a:xfrm>
            <a:off x="4901133" y="3198167"/>
            <a:ext cx="6662057" cy="461665"/>
          </a:xfrm>
        </p:spPr>
        <p:txBody>
          <a:bodyPr anchor="ctr" anchorCtr="0"/>
          <a:lstStyle>
            <a:lvl1pPr>
              <a:defRPr>
                <a:solidFill>
                  <a:schemeClr val="bg1"/>
                </a:solidFill>
              </a:defRPr>
            </a:lvl1pPr>
          </a:lstStyle>
          <a:p>
            <a:r>
              <a:rPr lang="en-US"/>
              <a:t>Section Divider Title</a:t>
            </a:r>
          </a:p>
        </p:txBody>
      </p:sp>
      <p:sp>
        <p:nvSpPr>
          <p:cNvPr id="17" name="Rectangle 16">
            <a:extLst>
              <a:ext uri="{FF2B5EF4-FFF2-40B4-BE49-F238E27FC236}">
                <a16:creationId xmlns:a16="http://schemas.microsoft.com/office/drawing/2014/main" id="{206BB0AF-9056-B849-8AE6-C1E1BBA3E300}"/>
              </a:ext>
            </a:extLst>
          </p:cNvPr>
          <p:cNvSpPr/>
          <p:nvPr userDrawn="1"/>
        </p:nvSpPr>
        <p:spPr bwMode="auto">
          <a:xfrm>
            <a:off x="3626865" y="6073135"/>
            <a:ext cx="589120" cy="187570"/>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2"/>
              </a:solidFill>
              <a:effectLst/>
              <a:latin typeface="Arial" panose="020B0604020202020204" pitchFamily="34" charset="0"/>
            </a:endParaRPr>
          </a:p>
        </p:txBody>
      </p:sp>
      <p:sp>
        <p:nvSpPr>
          <p:cNvPr id="18" name="Rectangle 17">
            <a:extLst>
              <a:ext uri="{FF2B5EF4-FFF2-40B4-BE49-F238E27FC236}">
                <a16:creationId xmlns:a16="http://schemas.microsoft.com/office/drawing/2014/main" id="{1F111A79-FA5C-6C4A-9F3B-44ACE4907DA5}"/>
              </a:ext>
            </a:extLst>
          </p:cNvPr>
          <p:cNvSpPr/>
          <p:nvPr userDrawn="1"/>
        </p:nvSpPr>
        <p:spPr bwMode="auto">
          <a:xfrm>
            <a:off x="2120793" y="6073135"/>
            <a:ext cx="1449733" cy="187570"/>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2"/>
              </a:solidFill>
              <a:effectLst/>
              <a:latin typeface="Arial" panose="020B0604020202020204" pitchFamily="34" charset="0"/>
            </a:endParaRPr>
          </a:p>
        </p:txBody>
      </p:sp>
      <p:sp>
        <p:nvSpPr>
          <p:cNvPr id="19" name="Rectangle 18">
            <a:extLst>
              <a:ext uri="{FF2B5EF4-FFF2-40B4-BE49-F238E27FC236}">
                <a16:creationId xmlns:a16="http://schemas.microsoft.com/office/drawing/2014/main" id="{F59BD90C-2B1D-CE42-B14E-DB6FD23D2123}"/>
              </a:ext>
            </a:extLst>
          </p:cNvPr>
          <p:cNvSpPr/>
          <p:nvPr userDrawn="1"/>
        </p:nvSpPr>
        <p:spPr bwMode="auto">
          <a:xfrm>
            <a:off x="605367" y="6073135"/>
            <a:ext cx="1459087" cy="187570"/>
          </a:xfrm>
          <a:prstGeom prst="rect">
            <a:avLst/>
          </a:prstGeom>
          <a:solidFill>
            <a:schemeClr val="bg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2"/>
              </a:solidFill>
              <a:effectLst/>
              <a:latin typeface="Arial" panose="020B0604020202020204" pitchFamily="34" charset="0"/>
            </a:endParaRPr>
          </a:p>
        </p:txBody>
      </p:sp>
    </p:spTree>
    <p:custDataLst>
      <p:tags r:id="rId1"/>
    </p:custDataLst>
    <p:extLst>
      <p:ext uri="{BB962C8B-B14F-4D97-AF65-F5344CB8AC3E}">
        <p14:creationId xmlns:p14="http://schemas.microsoft.com/office/powerpoint/2010/main" val="16014922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5368" y="1124081"/>
            <a:ext cx="5115984" cy="17430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05551" y="1124081"/>
            <a:ext cx="5374393" cy="17430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a:extLst>
              <a:ext uri="{FF2B5EF4-FFF2-40B4-BE49-F238E27FC236}">
                <a16:creationId xmlns:a16="http://schemas.microsoft.com/office/drawing/2014/main" id="{AC56170B-6943-F84C-A7CF-C98CC69F19FC}"/>
              </a:ext>
            </a:extLst>
          </p:cNvPr>
          <p:cNvSpPr>
            <a:spLocks noGrp="1" noChangeArrowheads="1"/>
          </p:cNvSpPr>
          <p:nvPr>
            <p:ph type="title"/>
          </p:nvPr>
        </p:nvSpPr>
        <p:spPr bwMode="auto">
          <a:xfrm>
            <a:off x="605368" y="476872"/>
            <a:ext cx="1107457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en-US" altLang="en-US"/>
              <a:t>Click to edit Master title style</a:t>
            </a:r>
          </a:p>
        </p:txBody>
      </p:sp>
    </p:spTree>
    <p:custDataLst>
      <p:tags r:id="rId1"/>
    </p:custDataLst>
    <p:extLst>
      <p:ext uri="{BB962C8B-B14F-4D97-AF65-F5344CB8AC3E}">
        <p14:creationId xmlns:p14="http://schemas.microsoft.com/office/powerpoint/2010/main" val="19825469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11/10/2025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5367" y="1173430"/>
            <a:ext cx="5356893" cy="5665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5368" y="1739965"/>
            <a:ext cx="5356892" cy="17566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70171" y="1173430"/>
            <a:ext cx="5409773" cy="5665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70171" y="1739965"/>
            <a:ext cx="5409773" cy="17566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a:extLst>
              <a:ext uri="{FF2B5EF4-FFF2-40B4-BE49-F238E27FC236}">
                <a16:creationId xmlns:a16="http://schemas.microsoft.com/office/drawing/2014/main" id="{FD98137F-E053-8749-A48F-5E7A87B94F85}"/>
              </a:ext>
            </a:extLst>
          </p:cNvPr>
          <p:cNvSpPr>
            <a:spLocks noGrp="1" noChangeArrowheads="1"/>
          </p:cNvSpPr>
          <p:nvPr>
            <p:ph type="title"/>
          </p:nvPr>
        </p:nvSpPr>
        <p:spPr bwMode="auto">
          <a:xfrm>
            <a:off x="605368" y="476872"/>
            <a:ext cx="1107457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en-US" altLang="en-US"/>
              <a:t>Click to edit Master title style</a:t>
            </a:r>
          </a:p>
        </p:txBody>
      </p:sp>
    </p:spTree>
    <p:custDataLst>
      <p:tags r:id="rId1"/>
    </p:custDataLst>
    <p:extLst>
      <p:ext uri="{BB962C8B-B14F-4D97-AF65-F5344CB8AC3E}">
        <p14:creationId xmlns:p14="http://schemas.microsoft.com/office/powerpoint/2010/main" val="23867287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Rectangle 6">
            <a:extLst>
              <a:ext uri="{FF2B5EF4-FFF2-40B4-BE49-F238E27FC236}">
                <a16:creationId xmlns:a16="http://schemas.microsoft.com/office/drawing/2014/main" id="{F67A72FA-85E0-1C47-93C3-EB1CF1E07A7A}"/>
              </a:ext>
            </a:extLst>
          </p:cNvPr>
          <p:cNvSpPr>
            <a:spLocks noGrp="1" noChangeArrowheads="1"/>
          </p:cNvSpPr>
          <p:nvPr>
            <p:ph type="title"/>
          </p:nvPr>
        </p:nvSpPr>
        <p:spPr bwMode="auto">
          <a:xfrm>
            <a:off x="605368" y="476872"/>
            <a:ext cx="1107457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en-US" altLang="en-US"/>
              <a:t>Click to edit Master title style</a:t>
            </a:r>
          </a:p>
        </p:txBody>
      </p:sp>
    </p:spTree>
    <p:custDataLst>
      <p:tags r:id="rId1"/>
    </p:custDataLst>
    <p:extLst>
      <p:ext uri="{BB962C8B-B14F-4D97-AF65-F5344CB8AC3E}">
        <p14:creationId xmlns:p14="http://schemas.microsoft.com/office/powerpoint/2010/main" val="37534371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25269408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sp>
        <p:nvSpPr>
          <p:cNvPr id="4" name="Rectangle 5">
            <a:extLst>
              <a:ext uri="{FF2B5EF4-FFF2-40B4-BE49-F238E27FC236}">
                <a16:creationId xmlns:a16="http://schemas.microsoft.com/office/drawing/2014/main" id="{378EF57C-0683-8E48-AE13-6590CF43DEB6}"/>
              </a:ext>
            </a:extLst>
          </p:cNvPr>
          <p:cNvSpPr>
            <a:spLocks noChangeArrowheads="1"/>
          </p:cNvSpPr>
          <p:nvPr userDrawn="1"/>
        </p:nvSpPr>
        <p:spPr bwMode="auto">
          <a:xfrm>
            <a:off x="3689351" y="6564313"/>
            <a:ext cx="3350683" cy="38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7648" tIns="48825" rIns="97648" bIns="48825">
            <a:spAutoFit/>
          </a:bodyPr>
          <a:lstStyle>
            <a:lvl1pPr defTabSz="969963">
              <a:defRPr>
                <a:solidFill>
                  <a:schemeClr val="tx1"/>
                </a:solidFill>
                <a:latin typeface="Arial" panose="020B0604020202020204" pitchFamily="34" charset="0"/>
              </a:defRPr>
            </a:lvl1pPr>
            <a:lvl2pPr marL="484188" defTabSz="969963">
              <a:defRPr>
                <a:solidFill>
                  <a:schemeClr val="tx1"/>
                </a:solidFill>
                <a:latin typeface="Arial" panose="020B0604020202020204" pitchFamily="34" charset="0"/>
              </a:defRPr>
            </a:lvl2pPr>
            <a:lvl3pPr marL="969963" defTabSz="969963">
              <a:defRPr>
                <a:solidFill>
                  <a:schemeClr val="tx1"/>
                </a:solidFill>
                <a:latin typeface="Arial" panose="020B0604020202020204" pitchFamily="34" charset="0"/>
              </a:defRPr>
            </a:lvl3pPr>
            <a:lvl4pPr marL="1454150" defTabSz="969963">
              <a:defRPr>
                <a:solidFill>
                  <a:schemeClr val="tx1"/>
                </a:solidFill>
                <a:latin typeface="Arial" panose="020B0604020202020204" pitchFamily="34" charset="0"/>
              </a:defRPr>
            </a:lvl4pPr>
            <a:lvl5pPr marL="1939925" defTabSz="969963">
              <a:defRPr>
                <a:solidFill>
                  <a:schemeClr val="tx1"/>
                </a:solidFill>
                <a:latin typeface="Arial" panose="020B0604020202020204" pitchFamily="34" charset="0"/>
              </a:defRPr>
            </a:lvl5pPr>
            <a:lvl6pPr marL="2397125" defTabSz="969963" fontAlgn="base">
              <a:spcBef>
                <a:spcPct val="0"/>
              </a:spcBef>
              <a:spcAft>
                <a:spcPct val="0"/>
              </a:spcAft>
              <a:defRPr>
                <a:solidFill>
                  <a:schemeClr val="tx1"/>
                </a:solidFill>
                <a:latin typeface="Arial" panose="020B0604020202020204" pitchFamily="34" charset="0"/>
              </a:defRPr>
            </a:lvl6pPr>
            <a:lvl7pPr marL="2854325" defTabSz="969963" fontAlgn="base">
              <a:spcBef>
                <a:spcPct val="0"/>
              </a:spcBef>
              <a:spcAft>
                <a:spcPct val="0"/>
              </a:spcAft>
              <a:defRPr>
                <a:solidFill>
                  <a:schemeClr val="tx1"/>
                </a:solidFill>
                <a:latin typeface="Arial" panose="020B0604020202020204" pitchFamily="34" charset="0"/>
              </a:defRPr>
            </a:lvl7pPr>
            <a:lvl8pPr marL="3311525" defTabSz="969963" fontAlgn="base">
              <a:spcBef>
                <a:spcPct val="0"/>
              </a:spcBef>
              <a:spcAft>
                <a:spcPct val="0"/>
              </a:spcAft>
              <a:defRPr>
                <a:solidFill>
                  <a:schemeClr val="tx1"/>
                </a:solidFill>
                <a:latin typeface="Arial" panose="020B0604020202020204" pitchFamily="34" charset="0"/>
              </a:defRPr>
            </a:lvl8pPr>
            <a:lvl9pPr marL="3768725" defTabSz="969963" fontAlgn="base">
              <a:spcBef>
                <a:spcPct val="0"/>
              </a:spcBef>
              <a:spcAft>
                <a:spcPct val="0"/>
              </a:spcAft>
              <a:defRPr>
                <a:solidFill>
                  <a:schemeClr val="tx1"/>
                </a:solidFill>
                <a:latin typeface="Arial" panose="020B0604020202020204" pitchFamily="34" charset="0"/>
              </a:defRPr>
            </a:lvl9pPr>
          </a:lstStyle>
          <a:p>
            <a:pPr algn="ctr">
              <a:spcBef>
                <a:spcPct val="50000"/>
              </a:spcBef>
              <a:defRPr/>
            </a:pPr>
            <a:endParaRPr lang="en-US" altLang="en-US" sz="1900"/>
          </a:p>
        </p:txBody>
      </p:sp>
      <p:sp>
        <p:nvSpPr>
          <p:cNvPr id="15" name="Rectangle 14">
            <a:extLst>
              <a:ext uri="{FF2B5EF4-FFF2-40B4-BE49-F238E27FC236}">
                <a16:creationId xmlns:a16="http://schemas.microsoft.com/office/drawing/2014/main" id="{A2562E6E-14D8-0F44-A50D-BEB5AA05E94A}"/>
              </a:ext>
            </a:extLst>
          </p:cNvPr>
          <p:cNvSpPr/>
          <p:nvPr userDrawn="1"/>
        </p:nvSpPr>
        <p:spPr bwMode="auto">
          <a:xfrm>
            <a:off x="4272324" y="6073135"/>
            <a:ext cx="7919676" cy="18757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panose="020B0604020202020204" pitchFamily="34" charset="0"/>
            </a:endParaRPr>
          </a:p>
        </p:txBody>
      </p:sp>
      <p:sp>
        <p:nvSpPr>
          <p:cNvPr id="16" name="Rectangle 15">
            <a:extLst>
              <a:ext uri="{FF2B5EF4-FFF2-40B4-BE49-F238E27FC236}">
                <a16:creationId xmlns:a16="http://schemas.microsoft.com/office/drawing/2014/main" id="{D07A041C-85C9-D44B-987A-C8542A9F68E4}"/>
              </a:ext>
            </a:extLst>
          </p:cNvPr>
          <p:cNvSpPr/>
          <p:nvPr userDrawn="1"/>
        </p:nvSpPr>
        <p:spPr bwMode="auto">
          <a:xfrm>
            <a:off x="3626865" y="6073135"/>
            <a:ext cx="589120" cy="187570"/>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2"/>
              </a:solidFill>
              <a:effectLst/>
              <a:latin typeface="Arial" panose="020B0604020202020204" pitchFamily="34" charset="0"/>
            </a:endParaRPr>
          </a:p>
        </p:txBody>
      </p:sp>
      <p:sp>
        <p:nvSpPr>
          <p:cNvPr id="17" name="Rectangle 16">
            <a:extLst>
              <a:ext uri="{FF2B5EF4-FFF2-40B4-BE49-F238E27FC236}">
                <a16:creationId xmlns:a16="http://schemas.microsoft.com/office/drawing/2014/main" id="{4E4D422F-FE44-674C-AF4F-23C21B48453C}"/>
              </a:ext>
            </a:extLst>
          </p:cNvPr>
          <p:cNvSpPr/>
          <p:nvPr userDrawn="1"/>
        </p:nvSpPr>
        <p:spPr bwMode="auto">
          <a:xfrm>
            <a:off x="2120793" y="6073135"/>
            <a:ext cx="1449733" cy="187570"/>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2"/>
              </a:solidFill>
              <a:effectLst/>
              <a:latin typeface="Arial" panose="020B0604020202020204" pitchFamily="34" charset="0"/>
            </a:endParaRPr>
          </a:p>
        </p:txBody>
      </p:sp>
      <p:sp>
        <p:nvSpPr>
          <p:cNvPr id="18" name="Rectangle 17">
            <a:extLst>
              <a:ext uri="{FF2B5EF4-FFF2-40B4-BE49-F238E27FC236}">
                <a16:creationId xmlns:a16="http://schemas.microsoft.com/office/drawing/2014/main" id="{5F87DA0F-8041-DB4E-818B-D170DFA1CCEB}"/>
              </a:ext>
            </a:extLst>
          </p:cNvPr>
          <p:cNvSpPr/>
          <p:nvPr userDrawn="1"/>
        </p:nvSpPr>
        <p:spPr bwMode="auto">
          <a:xfrm>
            <a:off x="605367" y="6073135"/>
            <a:ext cx="1459087" cy="187570"/>
          </a:xfrm>
          <a:prstGeom prst="rect">
            <a:avLst/>
          </a:prstGeom>
          <a:solidFill>
            <a:schemeClr val="bg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2"/>
              </a:solidFill>
              <a:effectLst/>
              <a:latin typeface="Arial" panose="020B0604020202020204" pitchFamily="34" charset="0"/>
            </a:endParaRPr>
          </a:p>
        </p:txBody>
      </p:sp>
      <p:pic>
        <p:nvPicPr>
          <p:cNvPr id="6" name="Picture 5" descr="A drawing of a face&#10;&#10;Description automatically generated">
            <a:extLst>
              <a:ext uri="{FF2B5EF4-FFF2-40B4-BE49-F238E27FC236}">
                <a16:creationId xmlns:a16="http://schemas.microsoft.com/office/drawing/2014/main" id="{8A550591-31F3-434D-A092-5D5ADE95F0F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76133" y="3056801"/>
            <a:ext cx="2748542" cy="744397"/>
          </a:xfrm>
          <a:prstGeom prst="rect">
            <a:avLst/>
          </a:prstGeom>
        </p:spPr>
      </p:pic>
    </p:spTree>
    <p:custDataLst>
      <p:tags r:id="rId1"/>
    </p:custDataLst>
    <p:extLst>
      <p:ext uri="{BB962C8B-B14F-4D97-AF65-F5344CB8AC3E}">
        <p14:creationId xmlns:p14="http://schemas.microsoft.com/office/powerpoint/2010/main" val="3073007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Bullets, 2 Columns">
    <p:spTree>
      <p:nvGrpSpPr>
        <p:cNvPr id="1" name=""/>
        <p:cNvGrpSpPr/>
        <p:nvPr/>
      </p:nvGrpSpPr>
      <p:grpSpPr>
        <a:xfrm>
          <a:off x="0" y="0"/>
          <a:ext cx="0" cy="0"/>
          <a:chOff x="0" y="0"/>
          <a:chExt cx="0" cy="0"/>
        </a:xfrm>
      </p:grpSpPr>
      <p:sp>
        <p:nvSpPr>
          <p:cNvPr id="70" name="Title Text"/>
          <p:cNvSpPr txBox="1">
            <a:spLocks noGrp="1"/>
          </p:cNvSpPr>
          <p:nvPr>
            <p:ph type="title"/>
          </p:nvPr>
        </p:nvSpPr>
        <p:spPr>
          <a:xfrm>
            <a:off x="548640" y="228600"/>
            <a:ext cx="10972800" cy="457200"/>
          </a:xfrm>
          <a:prstGeom prst="rect">
            <a:avLst/>
          </a:prstGeom>
        </p:spPr>
        <p:txBody>
          <a:bodyPr/>
          <a:lstStyle/>
          <a:p>
            <a:r>
              <a:rPr lang="en-US"/>
              <a:t>Click to edit Master title style</a:t>
            </a:r>
            <a:endParaRPr/>
          </a:p>
        </p:txBody>
      </p:sp>
      <p:sp>
        <p:nvSpPr>
          <p:cNvPr id="3" name="Content Placeholder 2"/>
          <p:cNvSpPr>
            <a:spLocks noGrp="1"/>
          </p:cNvSpPr>
          <p:nvPr>
            <p:ph sz="quarter" idx="10"/>
          </p:nvPr>
        </p:nvSpPr>
        <p:spPr>
          <a:xfrm>
            <a:off x="549274" y="914400"/>
            <a:ext cx="5257800" cy="4876800"/>
          </a:xfrm>
        </p:spPr>
        <p:txBody>
          <a:bodyPr>
            <a:noAutofit/>
          </a:bodyPr>
          <a:lstStyle>
            <a:lvl1pPr>
              <a:buClr>
                <a:srgbClr val="52CAE0"/>
              </a:buClr>
              <a:buSzPct val="125000"/>
              <a:defRPr>
                <a:solidFill>
                  <a:srgbClr val="47606D"/>
                </a:solidFill>
              </a:defRPr>
            </a:lvl1pPr>
            <a:lvl2pPr marL="685799" indent="-342900">
              <a:buClr>
                <a:srgbClr val="52CAE0"/>
              </a:buClr>
              <a:buSzPct val="90000"/>
              <a:buFont typeface="Courier New" panose="02070309020205020404" pitchFamily="49" charset="0"/>
              <a:buChar char="o"/>
              <a:defRPr>
                <a:solidFill>
                  <a:srgbClr val="47606D"/>
                </a:solidFill>
              </a:defRPr>
            </a:lvl2pPr>
            <a:lvl3pPr marL="891538" indent="-205738">
              <a:buClr>
                <a:srgbClr val="52CAE0"/>
              </a:buClr>
              <a:buSzPct val="110000"/>
              <a:buFont typeface="Wingdings" panose="05000000000000000000" pitchFamily="2" charset="2"/>
              <a:buChar char="§"/>
              <a:defRPr>
                <a:solidFill>
                  <a:srgbClr val="47606D"/>
                </a:solidFill>
              </a:defRPr>
            </a:lvl3pPr>
            <a:lvl4pPr marL="1266092" indent="-237392">
              <a:buClr>
                <a:srgbClr val="52CAE0"/>
              </a:buClr>
              <a:buSzPct val="60000"/>
              <a:buFont typeface="Wingdings" panose="05000000000000000000" pitchFamily="2" charset="2"/>
              <a:buChar char="q"/>
              <a:defRPr>
                <a:solidFill>
                  <a:srgbClr val="47606D"/>
                </a:solidFill>
              </a:defRPr>
            </a:lvl4pPr>
            <a:lvl5pPr marL="1608992" indent="-237392">
              <a:buClr>
                <a:srgbClr val="52CAE0"/>
              </a:buClr>
              <a:buSzPct val="80000"/>
              <a:buFont typeface="Wingdings" panose="05000000000000000000" pitchFamily="2" charset="2"/>
              <a:buChar char="Ø"/>
              <a:defRPr>
                <a:solidFill>
                  <a:srgbClr val="47606D"/>
                </a:solidFill>
              </a:defRPr>
            </a:lvl5pPr>
            <a:lvl6pPr marL="1988817" indent="-274317">
              <a:buClr>
                <a:schemeClr val="tx1"/>
              </a:buClr>
              <a:buSzPct val="80000"/>
              <a:buFont typeface="Wingdings" panose="05000000000000000000" pitchFamily="2" charset="2"/>
              <a:buChar char="v"/>
              <a:defRPr>
                <a:solidFill>
                  <a:schemeClr val="tx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p:cNvSpPr>
            <a:spLocks noGrp="1"/>
          </p:cNvSpPr>
          <p:nvPr>
            <p:ph sz="quarter" idx="11"/>
          </p:nvPr>
        </p:nvSpPr>
        <p:spPr>
          <a:xfrm>
            <a:off x="6263640" y="914400"/>
            <a:ext cx="5257800" cy="4876800"/>
          </a:xfrm>
        </p:spPr>
        <p:txBody>
          <a:bodyPr>
            <a:noAutofit/>
          </a:bodyPr>
          <a:lstStyle>
            <a:lvl1pPr>
              <a:buClr>
                <a:srgbClr val="52CAE0"/>
              </a:buClr>
              <a:buSzPct val="125000"/>
              <a:defRPr>
                <a:solidFill>
                  <a:srgbClr val="47606D"/>
                </a:solidFill>
              </a:defRPr>
            </a:lvl1pPr>
            <a:lvl2pPr marL="685799" indent="-342900">
              <a:buClr>
                <a:srgbClr val="52CAE0"/>
              </a:buClr>
              <a:buSzPct val="90000"/>
              <a:buFont typeface="Courier New" panose="02070309020205020404" pitchFamily="49" charset="0"/>
              <a:buChar char="o"/>
              <a:defRPr>
                <a:solidFill>
                  <a:srgbClr val="47606D"/>
                </a:solidFill>
              </a:defRPr>
            </a:lvl2pPr>
            <a:lvl3pPr marL="891538" indent="-205738">
              <a:buClr>
                <a:srgbClr val="52CAE0"/>
              </a:buClr>
              <a:buSzPct val="110000"/>
              <a:buFont typeface="Wingdings" panose="05000000000000000000" pitchFamily="2" charset="2"/>
              <a:buChar char="§"/>
              <a:defRPr>
                <a:solidFill>
                  <a:srgbClr val="47606D"/>
                </a:solidFill>
              </a:defRPr>
            </a:lvl3pPr>
            <a:lvl4pPr marL="1266092" indent="-237392">
              <a:buClr>
                <a:srgbClr val="52CAE0"/>
              </a:buClr>
              <a:buSzPct val="60000"/>
              <a:buFont typeface="Wingdings" panose="05000000000000000000" pitchFamily="2" charset="2"/>
              <a:buChar char="q"/>
              <a:defRPr>
                <a:solidFill>
                  <a:srgbClr val="47606D"/>
                </a:solidFill>
              </a:defRPr>
            </a:lvl4pPr>
            <a:lvl5pPr marL="1608992" indent="-237392">
              <a:buClr>
                <a:srgbClr val="52CAE0"/>
              </a:buClr>
              <a:buSzPct val="80000"/>
              <a:buFont typeface="Wingdings" panose="05000000000000000000" pitchFamily="2" charset="2"/>
              <a:buChar char="Ø"/>
              <a:defRPr>
                <a:solidFill>
                  <a:srgbClr val="47606D"/>
                </a:solidFill>
              </a:defRPr>
            </a:lvl5pPr>
            <a:lvl6pPr marL="1988817" indent="-274317">
              <a:buClr>
                <a:schemeClr val="tx1"/>
              </a:buClr>
              <a:buSzPct val="80000"/>
              <a:buFont typeface="Wingdings" panose="05000000000000000000" pitchFamily="2" charset="2"/>
              <a:buChar char="v"/>
              <a:defRPr>
                <a:solidFill>
                  <a:schemeClr val="tx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11AA361F-9EAB-B64D-8795-E7A20B30FD2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26485" y="5878285"/>
            <a:ext cx="1665515" cy="1110343"/>
          </a:xfrm>
          <a:prstGeom prst="rect">
            <a:avLst/>
          </a:prstGeom>
        </p:spPr>
      </p:pic>
    </p:spTree>
    <p:extLst>
      <p:ext uri="{BB962C8B-B14F-4D97-AF65-F5344CB8AC3E}">
        <p14:creationId xmlns:p14="http://schemas.microsoft.com/office/powerpoint/2010/main" val="3750089566"/>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4" name="Title Text">
            <a:extLst>
              <a:ext uri="{FF2B5EF4-FFF2-40B4-BE49-F238E27FC236}">
                <a16:creationId xmlns:a16="http://schemas.microsoft.com/office/drawing/2014/main" id="{AA6BC4EE-9385-8048-94F7-C8E9B0881855}"/>
              </a:ext>
            </a:extLst>
          </p:cNvPr>
          <p:cNvSpPr txBox="1">
            <a:spLocks noGrp="1"/>
          </p:cNvSpPr>
          <p:nvPr>
            <p:ph type="title"/>
          </p:nvPr>
        </p:nvSpPr>
        <p:spPr>
          <a:xfrm>
            <a:off x="548640" y="228600"/>
            <a:ext cx="10972800" cy="457200"/>
          </a:xfrm>
          <a:prstGeom prst="rect">
            <a:avLst/>
          </a:prstGeom>
        </p:spPr>
        <p:txBody>
          <a:bodyPr/>
          <a:lstStyle/>
          <a:p>
            <a:r>
              <a:rPr lang="en-US"/>
              <a:t>Click to edit Master title style</a:t>
            </a:r>
            <a:endParaRPr/>
          </a:p>
        </p:txBody>
      </p:sp>
    </p:spTree>
    <p:extLst>
      <p:ext uri="{BB962C8B-B14F-4D97-AF65-F5344CB8AC3E}">
        <p14:creationId xmlns:p14="http://schemas.microsoft.com/office/powerpoint/2010/main" val="1062317506"/>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cSld name="Closing Slide">
    <p:spTree>
      <p:nvGrpSpPr>
        <p:cNvPr id="1" name=""/>
        <p:cNvGrpSpPr/>
        <p:nvPr/>
      </p:nvGrpSpPr>
      <p:grpSpPr>
        <a:xfrm>
          <a:off x="0" y="0"/>
          <a:ext cx="0" cy="0"/>
          <a:chOff x="0" y="0"/>
          <a:chExt cx="0" cy="0"/>
        </a:xfrm>
      </p:grpSpPr>
      <p:sp>
        <p:nvSpPr>
          <p:cNvPr id="124" name="Rectangle"/>
          <p:cNvSpPr/>
          <p:nvPr/>
        </p:nvSpPr>
        <p:spPr>
          <a:xfrm>
            <a:off x="0" y="5962506"/>
            <a:ext cx="12192000" cy="908194"/>
          </a:xfrm>
          <a:prstGeom prst="rect">
            <a:avLst/>
          </a:prstGeom>
          <a:solidFill>
            <a:srgbClr val="3E4E8D"/>
          </a:solidFill>
          <a:ln w="12700">
            <a:miter lim="400000"/>
          </a:ln>
          <a:effectLst>
            <a:outerShdw blurRad="38100" dist="23000" dir="5400000" rotWithShape="0">
              <a:srgbClr val="000000">
                <a:alpha val="35000"/>
              </a:srgbClr>
            </a:outerShdw>
          </a:effectLst>
        </p:spPr>
        <p:txBody>
          <a:bodyPr lIns="45718" tIns="45718" rIns="45718" bIns="45718" anchor="ctr"/>
          <a:lstStyle/>
          <a:p>
            <a:pPr>
              <a:defRPr sz="1800">
                <a:solidFill>
                  <a:srgbClr val="1BA2AC"/>
                </a:solidFill>
                <a:latin typeface="Hind Regular"/>
                <a:ea typeface="Hind Regular"/>
                <a:cs typeface="Hind Regular"/>
                <a:sym typeface="Hind Regular"/>
              </a:defRPr>
            </a:pPr>
            <a:endParaRPr/>
          </a:p>
        </p:txBody>
      </p:sp>
      <p:pic>
        <p:nvPicPr>
          <p:cNvPr id="3" name="Picture 2">
            <a:extLst>
              <a:ext uri="{FF2B5EF4-FFF2-40B4-BE49-F238E27FC236}">
                <a16:creationId xmlns:a16="http://schemas.microsoft.com/office/drawing/2014/main" id="{5DBBAD7F-97A3-A549-8DD2-3F48709C6F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B35EDA66-8AEA-0C45-845A-C94FE849912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879271" y="781955"/>
            <a:ext cx="6433458" cy="4288971"/>
          </a:xfrm>
          <a:prstGeom prst="rect">
            <a:avLst/>
          </a:prstGeom>
        </p:spPr>
      </p:pic>
    </p:spTree>
    <p:extLst>
      <p:ext uri="{BB962C8B-B14F-4D97-AF65-F5344CB8AC3E}">
        <p14:creationId xmlns:p14="http://schemas.microsoft.com/office/powerpoint/2010/main" val="2245549460"/>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11/10/2025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11/10/2025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11/10/2025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11/10/2025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11/10/2025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image" Target="../media/image3.jpeg"/><Relationship Id="rId5" Type="http://schemas.openxmlformats.org/officeDocument/2006/relationships/slideLayout" Target="../slideLayouts/slideLayout20.xml"/><Relationship Id="rId10" Type="http://schemas.openxmlformats.org/officeDocument/2006/relationships/tags" Target="../tags/tag1.xml"/><Relationship Id="rId4" Type="http://schemas.openxmlformats.org/officeDocument/2006/relationships/slideLayout" Target="../slideLayouts/slideLayout19.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5" Type="http://schemas.openxmlformats.org/officeDocument/2006/relationships/image" Target="../media/image7.png"/><Relationship Id="rId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US" smtClean="0"/>
              <a:t>11/10/2025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75" r:id="rId1"/>
    <p:sldLayoutId id="2147483662" r:id="rId2"/>
    <p:sldLayoutId id="2147483676" r:id="rId3"/>
    <p:sldLayoutId id="2147483677" r:id="rId4"/>
    <p:sldLayoutId id="2147483678" r:id="rId5"/>
    <p:sldLayoutId id="2147483859" r:id="rId6"/>
    <p:sldLayoutId id="2147483667" r:id="rId7"/>
    <p:sldLayoutId id="2147483668" r:id="rId8"/>
    <p:sldLayoutId id="2147483858" r:id="rId9"/>
    <p:sldLayoutId id="2147483670" r:id="rId10"/>
    <p:sldLayoutId id="2147483674" r:id="rId11"/>
    <p:sldLayoutId id="2147483672" r:id="rId12"/>
    <p:sldLayoutId id="2147483854" r:id="rId13"/>
    <p:sldLayoutId id="2147483860" r:id="rId14"/>
    <p:sldLayoutId id="2147483856"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3">
            <a:extLst>
              <a:ext uri="{FF2B5EF4-FFF2-40B4-BE49-F238E27FC236}">
                <a16:creationId xmlns:a16="http://schemas.microsoft.com/office/drawing/2014/main" id="{B60C43DA-1A5C-A446-A959-2598C0B24E77}"/>
              </a:ext>
            </a:extLst>
          </p:cNvPr>
          <p:cNvSpPr>
            <a:spLocks noGrp="1" noChangeArrowheads="1"/>
          </p:cNvSpPr>
          <p:nvPr>
            <p:ph type="body" idx="1"/>
          </p:nvPr>
        </p:nvSpPr>
        <p:spPr bwMode="auto">
          <a:xfrm>
            <a:off x="607997" y="1114750"/>
            <a:ext cx="11071946" cy="17258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97648" rIns="0" bIns="97648" numCol="1" anchor="t" anchorCtr="0" compatLnSpc="1">
            <a:prstTxWarp prst="textNoShape">
              <a:avLst/>
            </a:prstTxWarp>
            <a:spAutoFit/>
          </a:bodyPr>
          <a:lstStyle/>
          <a:p>
            <a:pPr lvl="0"/>
            <a:r>
              <a:rPr lang="en-US" altLang="en-US"/>
              <a:t>Level 1</a:t>
            </a:r>
          </a:p>
          <a:p>
            <a:pPr lvl="1"/>
            <a:r>
              <a:rPr lang="en-US" altLang="en-US"/>
              <a:t>Level two</a:t>
            </a:r>
          </a:p>
          <a:p>
            <a:pPr lvl="2"/>
            <a:r>
              <a:rPr lang="en-US" altLang="en-US"/>
              <a:t>Level three</a:t>
            </a:r>
          </a:p>
          <a:p>
            <a:pPr lvl="3"/>
            <a:r>
              <a:rPr lang="en-US" altLang="en-US"/>
              <a:t>Level four</a:t>
            </a:r>
          </a:p>
          <a:p>
            <a:pPr lvl="4"/>
            <a:r>
              <a:rPr lang="en-US" altLang="en-US"/>
              <a:t>Level five</a:t>
            </a:r>
          </a:p>
        </p:txBody>
      </p:sp>
      <p:sp>
        <p:nvSpPr>
          <p:cNvPr id="1028" name="Rectangle 4">
            <a:extLst>
              <a:ext uri="{FF2B5EF4-FFF2-40B4-BE49-F238E27FC236}">
                <a16:creationId xmlns:a16="http://schemas.microsoft.com/office/drawing/2014/main" id="{01684BA7-7381-CC48-B7B4-6B25FA5DDCE4}"/>
              </a:ext>
            </a:extLst>
          </p:cNvPr>
          <p:cNvSpPr>
            <a:spLocks noChangeArrowheads="1"/>
          </p:cNvSpPr>
          <p:nvPr/>
        </p:nvSpPr>
        <p:spPr bwMode="auto">
          <a:xfrm>
            <a:off x="11679943" y="6448248"/>
            <a:ext cx="30678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noAutofit/>
          </a:bodyPr>
          <a:lstStyle>
            <a:lvl1pPr defTabSz="901700">
              <a:defRPr>
                <a:solidFill>
                  <a:schemeClr val="tx1"/>
                </a:solidFill>
                <a:latin typeface="Arial" panose="020B0604020202020204" pitchFamily="34" charset="0"/>
              </a:defRPr>
            </a:lvl1pPr>
            <a:lvl2pPr marL="450850" defTabSz="901700">
              <a:defRPr>
                <a:solidFill>
                  <a:schemeClr val="tx1"/>
                </a:solidFill>
                <a:latin typeface="Arial" panose="020B0604020202020204" pitchFamily="34" charset="0"/>
              </a:defRPr>
            </a:lvl2pPr>
            <a:lvl3pPr marL="901700" defTabSz="901700">
              <a:defRPr>
                <a:solidFill>
                  <a:schemeClr val="tx1"/>
                </a:solidFill>
                <a:latin typeface="Arial" panose="020B0604020202020204" pitchFamily="34" charset="0"/>
              </a:defRPr>
            </a:lvl3pPr>
            <a:lvl4pPr marL="1354138" defTabSz="901700">
              <a:defRPr>
                <a:solidFill>
                  <a:schemeClr val="tx1"/>
                </a:solidFill>
                <a:latin typeface="Arial" panose="020B0604020202020204" pitchFamily="34" charset="0"/>
              </a:defRPr>
            </a:lvl4pPr>
            <a:lvl5pPr marL="1803400" defTabSz="901700">
              <a:defRPr>
                <a:solidFill>
                  <a:schemeClr val="tx1"/>
                </a:solidFill>
                <a:latin typeface="Arial" panose="020B0604020202020204" pitchFamily="34" charset="0"/>
              </a:defRPr>
            </a:lvl5pPr>
            <a:lvl6pPr marL="2260600" defTabSz="901700" fontAlgn="base">
              <a:spcBef>
                <a:spcPct val="0"/>
              </a:spcBef>
              <a:spcAft>
                <a:spcPct val="0"/>
              </a:spcAft>
              <a:defRPr>
                <a:solidFill>
                  <a:schemeClr val="tx1"/>
                </a:solidFill>
                <a:latin typeface="Arial" panose="020B0604020202020204" pitchFamily="34" charset="0"/>
              </a:defRPr>
            </a:lvl6pPr>
            <a:lvl7pPr marL="2717800" defTabSz="901700" fontAlgn="base">
              <a:spcBef>
                <a:spcPct val="0"/>
              </a:spcBef>
              <a:spcAft>
                <a:spcPct val="0"/>
              </a:spcAft>
              <a:defRPr>
                <a:solidFill>
                  <a:schemeClr val="tx1"/>
                </a:solidFill>
                <a:latin typeface="Arial" panose="020B0604020202020204" pitchFamily="34" charset="0"/>
              </a:defRPr>
            </a:lvl7pPr>
            <a:lvl8pPr marL="3175000" defTabSz="901700" fontAlgn="base">
              <a:spcBef>
                <a:spcPct val="0"/>
              </a:spcBef>
              <a:spcAft>
                <a:spcPct val="0"/>
              </a:spcAft>
              <a:defRPr>
                <a:solidFill>
                  <a:schemeClr val="tx1"/>
                </a:solidFill>
                <a:latin typeface="Arial" panose="020B0604020202020204" pitchFamily="34" charset="0"/>
              </a:defRPr>
            </a:lvl8pPr>
            <a:lvl9pPr marL="3632200" defTabSz="901700" fontAlgn="base">
              <a:spcBef>
                <a:spcPct val="0"/>
              </a:spcBef>
              <a:spcAft>
                <a:spcPct val="0"/>
              </a:spcAft>
              <a:defRPr>
                <a:solidFill>
                  <a:schemeClr val="tx1"/>
                </a:solidFill>
                <a:latin typeface="Arial" panose="020B0604020202020204" pitchFamily="34" charset="0"/>
              </a:defRPr>
            </a:lvl9pPr>
          </a:lstStyle>
          <a:p>
            <a:pPr algn="r">
              <a:defRPr/>
            </a:pPr>
            <a:fld id="{5B4467E9-E984-A945-AC32-61228A8C1F5F}" type="slidenum">
              <a:rPr lang="en-US" altLang="en-US" sz="1200" b="0" smtClean="0">
                <a:solidFill>
                  <a:schemeClr val="bg1">
                    <a:lumMod val="65000"/>
                  </a:schemeClr>
                </a:solidFill>
                <a:latin typeface="Arial" panose="020B0604020202020204" pitchFamily="34" charset="0"/>
                <a:cs typeface="Arial" panose="020B0604020202020204" pitchFamily="34" charset="0"/>
              </a:rPr>
              <a:pPr algn="r">
                <a:defRPr/>
              </a:pPr>
              <a:t>‹#›</a:t>
            </a:fld>
            <a:endParaRPr lang="en-US" altLang="en-US" sz="1200" b="0">
              <a:solidFill>
                <a:schemeClr val="bg1">
                  <a:lumMod val="65000"/>
                </a:schemeClr>
              </a:solidFill>
              <a:latin typeface="Arial" panose="020B0604020202020204" pitchFamily="34" charset="0"/>
              <a:cs typeface="Arial" panose="020B0604020202020204" pitchFamily="34" charset="0"/>
            </a:endParaRPr>
          </a:p>
        </p:txBody>
      </p:sp>
      <p:sp>
        <p:nvSpPr>
          <p:cNvPr id="2" name="Rectangle 6">
            <a:extLst>
              <a:ext uri="{FF2B5EF4-FFF2-40B4-BE49-F238E27FC236}">
                <a16:creationId xmlns:a16="http://schemas.microsoft.com/office/drawing/2014/main" id="{425B6A2B-1598-5242-AF8F-0A570BD4E3F5}"/>
              </a:ext>
            </a:extLst>
          </p:cNvPr>
          <p:cNvSpPr>
            <a:spLocks noGrp="1" noChangeArrowheads="1"/>
          </p:cNvSpPr>
          <p:nvPr>
            <p:ph type="title"/>
          </p:nvPr>
        </p:nvSpPr>
        <p:spPr bwMode="auto">
          <a:xfrm>
            <a:off x="605368" y="476872"/>
            <a:ext cx="1107457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en-US" altLang="en-US"/>
              <a:t>Click to edit Master title style</a:t>
            </a:r>
          </a:p>
        </p:txBody>
      </p:sp>
      <p:sp>
        <p:nvSpPr>
          <p:cNvPr id="46" name="Rectangle 45">
            <a:extLst>
              <a:ext uri="{FF2B5EF4-FFF2-40B4-BE49-F238E27FC236}">
                <a16:creationId xmlns:a16="http://schemas.microsoft.com/office/drawing/2014/main" id="{54EFA743-63F0-4B47-A850-8785F92E96BE}"/>
              </a:ext>
            </a:extLst>
          </p:cNvPr>
          <p:cNvSpPr/>
          <p:nvPr userDrawn="1"/>
        </p:nvSpPr>
        <p:spPr bwMode="auto">
          <a:xfrm>
            <a:off x="4272324" y="6073135"/>
            <a:ext cx="7919676" cy="18757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panose="020B0604020202020204" pitchFamily="34" charset="0"/>
            </a:endParaRPr>
          </a:p>
        </p:txBody>
      </p:sp>
      <p:sp>
        <p:nvSpPr>
          <p:cNvPr id="47" name="Rectangle 46">
            <a:extLst>
              <a:ext uri="{FF2B5EF4-FFF2-40B4-BE49-F238E27FC236}">
                <a16:creationId xmlns:a16="http://schemas.microsoft.com/office/drawing/2014/main" id="{C7E024AA-066E-4A4F-81B6-327E570F3A29}"/>
              </a:ext>
            </a:extLst>
          </p:cNvPr>
          <p:cNvSpPr/>
          <p:nvPr userDrawn="1"/>
        </p:nvSpPr>
        <p:spPr bwMode="auto">
          <a:xfrm>
            <a:off x="3626865" y="6073135"/>
            <a:ext cx="589120" cy="187570"/>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2"/>
              </a:solidFill>
              <a:effectLst/>
              <a:latin typeface="Arial" panose="020B0604020202020204" pitchFamily="34" charset="0"/>
            </a:endParaRPr>
          </a:p>
        </p:txBody>
      </p:sp>
      <p:sp>
        <p:nvSpPr>
          <p:cNvPr id="48" name="Rectangle 47">
            <a:extLst>
              <a:ext uri="{FF2B5EF4-FFF2-40B4-BE49-F238E27FC236}">
                <a16:creationId xmlns:a16="http://schemas.microsoft.com/office/drawing/2014/main" id="{DFBC9060-1F5C-B745-BC70-10DC006B7B24}"/>
              </a:ext>
            </a:extLst>
          </p:cNvPr>
          <p:cNvSpPr/>
          <p:nvPr userDrawn="1"/>
        </p:nvSpPr>
        <p:spPr bwMode="auto">
          <a:xfrm>
            <a:off x="2120793" y="6073135"/>
            <a:ext cx="1449733" cy="187570"/>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2"/>
              </a:solidFill>
              <a:effectLst/>
              <a:latin typeface="Arial" panose="020B0604020202020204" pitchFamily="34" charset="0"/>
            </a:endParaRPr>
          </a:p>
        </p:txBody>
      </p:sp>
      <p:sp>
        <p:nvSpPr>
          <p:cNvPr id="49" name="Rectangle 48">
            <a:extLst>
              <a:ext uri="{FF2B5EF4-FFF2-40B4-BE49-F238E27FC236}">
                <a16:creationId xmlns:a16="http://schemas.microsoft.com/office/drawing/2014/main" id="{AF40AAF1-9FC3-A148-A6CA-B55E87F31084}"/>
              </a:ext>
            </a:extLst>
          </p:cNvPr>
          <p:cNvSpPr/>
          <p:nvPr userDrawn="1"/>
        </p:nvSpPr>
        <p:spPr bwMode="auto">
          <a:xfrm>
            <a:off x="605367" y="6073135"/>
            <a:ext cx="1459087" cy="187570"/>
          </a:xfrm>
          <a:prstGeom prst="rect">
            <a:avLst/>
          </a:prstGeom>
          <a:solidFill>
            <a:schemeClr val="bg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2"/>
              </a:solidFill>
              <a:effectLst/>
              <a:latin typeface="Arial" panose="020B0604020202020204" pitchFamily="34" charset="0"/>
            </a:endParaRPr>
          </a:p>
        </p:txBody>
      </p:sp>
      <p:pic>
        <p:nvPicPr>
          <p:cNvPr id="4" name="Picture 3" descr="A drawing of a face&#10;&#10;Description automatically generated">
            <a:extLst>
              <a:ext uri="{FF2B5EF4-FFF2-40B4-BE49-F238E27FC236}">
                <a16:creationId xmlns:a16="http://schemas.microsoft.com/office/drawing/2014/main" id="{676C86EB-D921-4F80-B357-C652413F0F0A}"/>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9843139" y="6325110"/>
            <a:ext cx="1704609" cy="461665"/>
          </a:xfrm>
          <a:prstGeom prst="rect">
            <a:avLst/>
          </a:prstGeom>
        </p:spPr>
      </p:pic>
    </p:spTree>
    <p:custDataLst>
      <p:tags r:id="rId10"/>
    </p:custDataLst>
  </p:cSld>
  <p:clrMap bg1="lt1" tx1="dk1" bg2="lt2" tx2="dk2" accent1="accent1" accent2="accent2" accent3="accent3" accent4="accent4" accent5="accent5" accent6="accent6" hlink="hlink" folHlink="folHlink"/>
  <p:sldLayoutIdLst>
    <p:sldLayoutId id="2147483671" r:id="rId1"/>
    <p:sldLayoutId id="2147483661" r:id="rId2"/>
    <p:sldLayoutId id="2147483673" r:id="rId3"/>
    <p:sldLayoutId id="2147483857" r:id="rId4"/>
    <p:sldLayoutId id="2147483664" r:id="rId5"/>
    <p:sldLayoutId id="2147483665" r:id="rId6"/>
    <p:sldLayoutId id="2147483666" r:id="rId7"/>
    <p:sldLayoutId id="2147483855" r:id="rId8"/>
  </p:sldLayoutIdLst>
  <p:txStyles>
    <p:titleStyle>
      <a:lvl1pPr algn="l" defTabSz="969963" rtl="0" eaLnBrk="1" fontAlgn="base" hangingPunct="1">
        <a:spcBef>
          <a:spcPct val="0"/>
        </a:spcBef>
        <a:spcAft>
          <a:spcPct val="0"/>
        </a:spcAft>
        <a:defRPr sz="3000" b="0" i="0" kern="1200">
          <a:solidFill>
            <a:schemeClr val="tx1"/>
          </a:solidFill>
          <a:latin typeface="Arial" panose="020B0604020202020204" pitchFamily="34" charset="0"/>
          <a:ea typeface="+mj-ea"/>
          <a:cs typeface="Arial" panose="020B0604020202020204" pitchFamily="34" charset="0"/>
        </a:defRPr>
      </a:lvl1pPr>
      <a:lvl2pPr algn="l" defTabSz="969963" rtl="0" eaLnBrk="1" fontAlgn="base" hangingPunct="1">
        <a:spcBef>
          <a:spcPct val="0"/>
        </a:spcBef>
        <a:spcAft>
          <a:spcPct val="0"/>
        </a:spcAft>
        <a:defRPr sz="3200" b="1">
          <a:solidFill>
            <a:srgbClr val="AA2B3E"/>
          </a:solidFill>
          <a:latin typeface="Arial" panose="020B0604020202020204" pitchFamily="34" charset="0"/>
        </a:defRPr>
      </a:lvl2pPr>
      <a:lvl3pPr algn="l" defTabSz="969963" rtl="0" eaLnBrk="1" fontAlgn="base" hangingPunct="1">
        <a:spcBef>
          <a:spcPct val="0"/>
        </a:spcBef>
        <a:spcAft>
          <a:spcPct val="0"/>
        </a:spcAft>
        <a:defRPr sz="3200" b="1">
          <a:solidFill>
            <a:srgbClr val="AA2B3E"/>
          </a:solidFill>
          <a:latin typeface="Arial" panose="020B0604020202020204" pitchFamily="34" charset="0"/>
        </a:defRPr>
      </a:lvl3pPr>
      <a:lvl4pPr algn="l" defTabSz="969963" rtl="0" eaLnBrk="1" fontAlgn="base" hangingPunct="1">
        <a:spcBef>
          <a:spcPct val="0"/>
        </a:spcBef>
        <a:spcAft>
          <a:spcPct val="0"/>
        </a:spcAft>
        <a:defRPr sz="3200" b="1">
          <a:solidFill>
            <a:srgbClr val="AA2B3E"/>
          </a:solidFill>
          <a:latin typeface="Arial" panose="020B0604020202020204" pitchFamily="34" charset="0"/>
        </a:defRPr>
      </a:lvl4pPr>
      <a:lvl5pPr algn="l" defTabSz="969963" rtl="0" eaLnBrk="1" fontAlgn="base" hangingPunct="1">
        <a:spcBef>
          <a:spcPct val="0"/>
        </a:spcBef>
        <a:spcAft>
          <a:spcPct val="0"/>
        </a:spcAft>
        <a:defRPr sz="3200" b="1">
          <a:solidFill>
            <a:srgbClr val="AA2B3E"/>
          </a:solidFill>
          <a:latin typeface="Arial" panose="020B0604020202020204" pitchFamily="34" charset="0"/>
        </a:defRPr>
      </a:lvl5pPr>
      <a:lvl6pPr marL="457200" algn="l" defTabSz="969963" rtl="0" eaLnBrk="1" fontAlgn="base" hangingPunct="1">
        <a:spcBef>
          <a:spcPct val="0"/>
        </a:spcBef>
        <a:spcAft>
          <a:spcPct val="0"/>
        </a:spcAft>
        <a:defRPr sz="3200" b="1">
          <a:solidFill>
            <a:srgbClr val="AA2B3E"/>
          </a:solidFill>
          <a:latin typeface="Arial" panose="020B0604020202020204" pitchFamily="34" charset="0"/>
        </a:defRPr>
      </a:lvl6pPr>
      <a:lvl7pPr marL="914400" algn="l" defTabSz="969963" rtl="0" eaLnBrk="1" fontAlgn="base" hangingPunct="1">
        <a:spcBef>
          <a:spcPct val="0"/>
        </a:spcBef>
        <a:spcAft>
          <a:spcPct val="0"/>
        </a:spcAft>
        <a:defRPr sz="3200" b="1">
          <a:solidFill>
            <a:srgbClr val="AA2B3E"/>
          </a:solidFill>
          <a:latin typeface="Arial" panose="020B0604020202020204" pitchFamily="34" charset="0"/>
        </a:defRPr>
      </a:lvl7pPr>
      <a:lvl8pPr marL="1371600" algn="l" defTabSz="969963" rtl="0" eaLnBrk="1" fontAlgn="base" hangingPunct="1">
        <a:spcBef>
          <a:spcPct val="0"/>
        </a:spcBef>
        <a:spcAft>
          <a:spcPct val="0"/>
        </a:spcAft>
        <a:defRPr sz="3200" b="1">
          <a:solidFill>
            <a:srgbClr val="AA2B3E"/>
          </a:solidFill>
          <a:latin typeface="Arial" panose="020B0604020202020204" pitchFamily="34" charset="0"/>
        </a:defRPr>
      </a:lvl8pPr>
      <a:lvl9pPr marL="1828800" algn="l" defTabSz="969963" rtl="0" eaLnBrk="1" fontAlgn="base" hangingPunct="1">
        <a:spcBef>
          <a:spcPct val="0"/>
        </a:spcBef>
        <a:spcAft>
          <a:spcPct val="0"/>
        </a:spcAft>
        <a:defRPr sz="3200" b="1">
          <a:solidFill>
            <a:srgbClr val="AA2B3E"/>
          </a:solidFill>
          <a:latin typeface="Arial" panose="020B0604020202020204" pitchFamily="34" charset="0"/>
        </a:defRPr>
      </a:lvl9pPr>
    </p:titleStyle>
    <p:bodyStyle>
      <a:lvl1pPr marL="242888" indent="-242888" algn="l" defTabSz="901700" rtl="0" eaLnBrk="1" fontAlgn="base" hangingPunct="1">
        <a:spcBef>
          <a:spcPts val="400"/>
        </a:spcBef>
        <a:spcAft>
          <a:spcPts val="200"/>
        </a:spcAft>
        <a:buClr>
          <a:schemeClr val="tx2"/>
        </a:buClr>
        <a:buSzPct val="120000"/>
        <a:buFont typeface="Lucida Grande" panose="020B0600040502020204" pitchFamily="34" charset="0"/>
        <a:buChar char="‣"/>
        <a:defRPr sz="2000" b="0" kern="1200">
          <a:solidFill>
            <a:schemeClr val="tx1"/>
          </a:solidFill>
          <a:latin typeface="+mn-lt"/>
          <a:ea typeface="+mn-ea"/>
          <a:cs typeface="+mn-cs"/>
        </a:defRPr>
      </a:lvl1pPr>
      <a:lvl2pPr marL="660400" indent="-303213" algn="l" defTabSz="901700" rtl="0" eaLnBrk="1" fontAlgn="base" hangingPunct="1">
        <a:spcBef>
          <a:spcPts val="200"/>
        </a:spcBef>
        <a:spcAft>
          <a:spcPts val="200"/>
        </a:spcAft>
        <a:buClr>
          <a:schemeClr val="tx1"/>
        </a:buClr>
        <a:buSzPct val="110000"/>
        <a:buFont typeface="Arial" panose="020B0604020202020204" pitchFamily="34" charset="0"/>
        <a:buChar char="•"/>
        <a:defRPr kern="1200">
          <a:solidFill>
            <a:schemeClr val="bg1">
              <a:lumMod val="50000"/>
            </a:schemeClr>
          </a:solidFill>
          <a:latin typeface="+mn-lt"/>
          <a:ea typeface="+mn-ea"/>
          <a:cs typeface="+mn-cs"/>
        </a:defRPr>
      </a:lvl2pPr>
      <a:lvl3pPr marL="1077913" indent="-303213" algn="l" defTabSz="901700" rtl="0" eaLnBrk="1" fontAlgn="base" hangingPunct="1">
        <a:spcBef>
          <a:spcPts val="200"/>
        </a:spcBef>
        <a:spcAft>
          <a:spcPts val="200"/>
        </a:spcAft>
        <a:buClr>
          <a:schemeClr val="accent1"/>
        </a:buClr>
        <a:buFont typeface="Arial" panose="020B0604020202020204" pitchFamily="34" charset="0"/>
        <a:buChar char="–"/>
        <a:defRPr sz="1600" b="0" kern="1200">
          <a:solidFill>
            <a:schemeClr val="bg1">
              <a:lumMod val="50000"/>
            </a:schemeClr>
          </a:solidFill>
          <a:latin typeface="+mn-lt"/>
          <a:ea typeface="+mn-ea"/>
          <a:cs typeface="+mn-cs"/>
        </a:defRPr>
      </a:lvl3pPr>
      <a:lvl4pPr marL="1438275" indent="-246063" algn="l" defTabSz="901700" rtl="0" eaLnBrk="1" fontAlgn="base" hangingPunct="1">
        <a:spcBef>
          <a:spcPts val="200"/>
        </a:spcBef>
        <a:spcAft>
          <a:spcPts val="200"/>
        </a:spcAft>
        <a:buClr>
          <a:schemeClr val="tx2"/>
        </a:buClr>
        <a:buFont typeface="Arial" panose="020B0604020202020204" pitchFamily="34" charset="0"/>
        <a:buChar char="•"/>
        <a:defRPr sz="1600" kern="1200">
          <a:solidFill>
            <a:schemeClr val="bg1">
              <a:lumMod val="50000"/>
            </a:schemeClr>
          </a:solidFill>
          <a:latin typeface="+mn-lt"/>
          <a:ea typeface="+mn-ea"/>
          <a:cs typeface="+mn-cs"/>
        </a:defRPr>
      </a:lvl4pPr>
      <a:lvl5pPr marL="1795463" indent="-242888" algn="l" defTabSz="901700" rtl="0" eaLnBrk="1" fontAlgn="base" hangingPunct="1">
        <a:spcBef>
          <a:spcPts val="200"/>
        </a:spcBef>
        <a:spcAft>
          <a:spcPts val="200"/>
        </a:spcAft>
        <a:buClr>
          <a:schemeClr val="tx2"/>
        </a:buClr>
        <a:buFont typeface="Franklin Gothic Book" panose="020B0503020102020204" pitchFamily="34" charset="0"/>
        <a:buChar char="–"/>
        <a:defRPr sz="16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 name="Title Text"/>
          <p:cNvSpPr txBox="1">
            <a:spLocks noGrp="1"/>
          </p:cNvSpPr>
          <p:nvPr>
            <p:ph type="title"/>
          </p:nvPr>
        </p:nvSpPr>
        <p:spPr>
          <a:xfrm>
            <a:off x="548640" y="228600"/>
            <a:ext cx="10972800" cy="457200"/>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noAutofit/>
          </a:bodyPr>
          <a:lstStyle/>
          <a:p>
            <a:r>
              <a:t>Title Text</a:t>
            </a:r>
          </a:p>
        </p:txBody>
      </p:sp>
      <p:sp>
        <p:nvSpPr>
          <p:cNvPr id="7" name="Body Level One…"/>
          <p:cNvSpPr txBox="1">
            <a:spLocks noGrp="1"/>
          </p:cNvSpPr>
          <p:nvPr>
            <p:ph type="body" idx="1"/>
          </p:nvPr>
        </p:nvSpPr>
        <p:spPr>
          <a:xfrm>
            <a:off x="609600" y="1600200"/>
            <a:ext cx="10972800" cy="5257800"/>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pic>
        <p:nvPicPr>
          <p:cNvPr id="4" name="Picture 3">
            <a:extLst>
              <a:ext uri="{FF2B5EF4-FFF2-40B4-BE49-F238E27FC236}">
                <a16:creationId xmlns:a16="http://schemas.microsoft.com/office/drawing/2014/main" id="{946FCCF0-8AC0-ED4C-8D03-7FA5EC43323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526485" y="5878285"/>
            <a:ext cx="1665515" cy="1110343"/>
          </a:xfrm>
          <a:prstGeom prst="rect">
            <a:avLst/>
          </a:prstGeom>
        </p:spPr>
      </p:pic>
    </p:spTree>
    <p:extLst>
      <p:ext uri="{BB962C8B-B14F-4D97-AF65-F5344CB8AC3E}">
        <p14:creationId xmlns:p14="http://schemas.microsoft.com/office/powerpoint/2010/main" val="297052780"/>
      </p:ext>
    </p:extLst>
  </p:cSld>
  <p:clrMap bg1="lt1" tx1="dk1" bg2="lt2" tx2="dk2" accent1="accent1" accent2="accent2" accent3="accent3" accent4="accent4" accent5="accent5" accent6="accent6" hlink="hlink" folHlink="folHlink"/>
  <p:sldLayoutIdLst>
    <p:sldLayoutId id="2147483669" r:id="rId1"/>
    <p:sldLayoutId id="2147483679" r:id="rId2"/>
    <p:sldLayoutId id="2147483680" r:id="rId3"/>
  </p:sldLayoutIdLst>
  <p:transition spd="med"/>
  <p:txStyles>
    <p:titleStyle>
      <a:lvl1pPr marL="0" marR="0" indent="0" algn="l" defTabSz="342900" rtl="0" eaLnBrk="1" latinLnBrk="0" hangingPunct="1">
        <a:lnSpc>
          <a:spcPct val="100000"/>
        </a:lnSpc>
        <a:spcBef>
          <a:spcPts val="0"/>
        </a:spcBef>
        <a:spcAft>
          <a:spcPts val="0"/>
        </a:spcAft>
        <a:buClrTx/>
        <a:buSzTx/>
        <a:buFontTx/>
        <a:buNone/>
        <a:tabLst/>
        <a:defRPr sz="3200" b="1" i="0" u="none" strike="noStrike" cap="none" spc="-45" baseline="0">
          <a:ln>
            <a:noFill/>
          </a:ln>
          <a:solidFill>
            <a:srgbClr val="3E4E8D"/>
          </a:solidFill>
          <a:uFillTx/>
          <a:latin typeface="Montserrat SemiBold" pitchFamily="2" charset="77"/>
          <a:ea typeface="Montserrat SemiBold" pitchFamily="2" charset="77"/>
          <a:cs typeface="Hind Medium" panose="02000000000000000000" pitchFamily="2" charset="77"/>
          <a:sym typeface="Hind Bold"/>
        </a:defRPr>
      </a:lvl1pPr>
      <a:lvl2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2pPr>
      <a:lvl3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3pPr>
      <a:lvl4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4pPr>
      <a:lvl5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5pPr>
      <a:lvl6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6pPr>
      <a:lvl7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7pPr>
      <a:lvl8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8pPr>
      <a:lvl9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9pPr>
    </p:titleStyle>
    <p:bodyStyle>
      <a:lvl1pPr marL="257175" marR="0" indent="-257175" algn="l" defTabSz="342900" rtl="0" eaLnBrk="1" latinLnBrk="0" hangingPunct="1">
        <a:lnSpc>
          <a:spcPct val="100000"/>
        </a:lnSpc>
        <a:spcBef>
          <a:spcPts val="400"/>
        </a:spcBef>
        <a:spcAft>
          <a:spcPts val="0"/>
        </a:spcAft>
        <a:buClr>
          <a:srgbClr val="52CAE0"/>
        </a:buClr>
        <a:buSzPct val="110000"/>
        <a:buFont typeface="Arial"/>
        <a:buChar char="•"/>
        <a:tabLst/>
        <a:defRPr sz="2000" b="0" i="0" u="none" strike="noStrike" cap="none" spc="0" baseline="0">
          <a:ln>
            <a:noFill/>
          </a:ln>
          <a:solidFill>
            <a:srgbClr val="777777"/>
          </a:solidFill>
          <a:uFillTx/>
          <a:latin typeface="Montserrat" pitchFamily="2" charset="77"/>
          <a:ea typeface="Montserrat" pitchFamily="2" charset="77"/>
          <a:cs typeface="Hind" panose="02000000000000000000" pitchFamily="2" charset="77"/>
          <a:sym typeface="Hind Regular"/>
        </a:defRPr>
      </a:lvl1pPr>
      <a:lvl2pPr marL="584000" marR="0" indent="-241101" algn="l" defTabSz="342900" rtl="0" eaLnBrk="1" latinLnBrk="0" hangingPunct="1">
        <a:lnSpc>
          <a:spcPct val="100000"/>
        </a:lnSpc>
        <a:spcBef>
          <a:spcPts val="400"/>
        </a:spcBef>
        <a:spcAft>
          <a:spcPts val="0"/>
        </a:spcAft>
        <a:buClr>
          <a:srgbClr val="52CAE0"/>
        </a:buClr>
        <a:buSzPct val="110000"/>
        <a:buFont typeface="Arial"/>
        <a:buChar char="•"/>
        <a:tabLst/>
        <a:defRPr sz="2000" b="0" i="0" u="none" strike="noStrike" cap="none" spc="0" baseline="0">
          <a:ln>
            <a:noFill/>
          </a:ln>
          <a:solidFill>
            <a:srgbClr val="777777"/>
          </a:solidFill>
          <a:uFillTx/>
          <a:latin typeface="Montserrat" pitchFamily="2" charset="77"/>
          <a:ea typeface="Montserrat" pitchFamily="2" charset="77"/>
          <a:cs typeface="Hind" panose="02000000000000000000" pitchFamily="2" charset="77"/>
          <a:sym typeface="Hind Regular"/>
        </a:defRPr>
      </a:lvl2pPr>
      <a:lvl3pPr marL="891538" marR="0" indent="-205738" algn="l" defTabSz="342900" rtl="0" eaLnBrk="1" latinLnBrk="0" hangingPunct="1">
        <a:lnSpc>
          <a:spcPct val="100000"/>
        </a:lnSpc>
        <a:spcBef>
          <a:spcPts val="400"/>
        </a:spcBef>
        <a:spcAft>
          <a:spcPts val="0"/>
        </a:spcAft>
        <a:buClr>
          <a:srgbClr val="52CAE0"/>
        </a:buClr>
        <a:buSzPct val="99000"/>
        <a:buFont typeface="Arial"/>
        <a:buChar char="•"/>
        <a:tabLst/>
        <a:defRPr sz="2000" b="0" i="0" u="none" strike="noStrike" cap="none" spc="0" baseline="0">
          <a:ln>
            <a:noFill/>
          </a:ln>
          <a:solidFill>
            <a:srgbClr val="777777"/>
          </a:solidFill>
          <a:uFillTx/>
          <a:latin typeface="Montserrat" pitchFamily="2" charset="77"/>
          <a:ea typeface="Montserrat" pitchFamily="2" charset="77"/>
          <a:cs typeface="Hind" panose="02000000000000000000" pitchFamily="2" charset="77"/>
          <a:sym typeface="Hind Regular"/>
        </a:defRPr>
      </a:lvl3pPr>
      <a:lvl4pPr marL="1266092" marR="0" indent="-237392" algn="l" defTabSz="342900" rtl="0" eaLnBrk="1" latinLnBrk="0" hangingPunct="1">
        <a:lnSpc>
          <a:spcPct val="100000"/>
        </a:lnSpc>
        <a:spcBef>
          <a:spcPts val="400"/>
        </a:spcBef>
        <a:spcAft>
          <a:spcPts val="0"/>
        </a:spcAft>
        <a:buClr>
          <a:srgbClr val="52CAE0"/>
        </a:buClr>
        <a:buSzPct val="99000"/>
        <a:buFont typeface="Arial"/>
        <a:buChar char="•"/>
        <a:tabLst/>
        <a:defRPr sz="2000" b="0" i="0" u="none" strike="noStrike" cap="none" spc="0" baseline="0">
          <a:ln>
            <a:noFill/>
          </a:ln>
          <a:solidFill>
            <a:srgbClr val="777777"/>
          </a:solidFill>
          <a:uFillTx/>
          <a:latin typeface="Montserrat" pitchFamily="2" charset="77"/>
          <a:ea typeface="Montserrat" pitchFamily="2" charset="77"/>
          <a:cs typeface="Hind" panose="02000000000000000000" pitchFamily="2" charset="77"/>
          <a:sym typeface="Hind Regular"/>
        </a:defRPr>
      </a:lvl4pPr>
      <a:lvl5pPr marL="1608992" marR="0" indent="-237392" algn="l" defTabSz="342900" rtl="0" eaLnBrk="1" latinLnBrk="0" hangingPunct="1">
        <a:lnSpc>
          <a:spcPct val="100000"/>
        </a:lnSpc>
        <a:spcBef>
          <a:spcPts val="400"/>
        </a:spcBef>
        <a:spcAft>
          <a:spcPts val="0"/>
        </a:spcAft>
        <a:buClr>
          <a:srgbClr val="52CAE0"/>
        </a:buClr>
        <a:buSzPct val="99000"/>
        <a:buFont typeface="Arial"/>
        <a:buChar char="•"/>
        <a:tabLst/>
        <a:defRPr sz="2000" b="0" i="0" u="none" strike="noStrike" cap="none" spc="0" baseline="0">
          <a:ln>
            <a:noFill/>
          </a:ln>
          <a:solidFill>
            <a:srgbClr val="777777"/>
          </a:solidFill>
          <a:uFillTx/>
          <a:latin typeface="Montserrat" pitchFamily="2" charset="77"/>
          <a:ea typeface="Montserrat" pitchFamily="2" charset="77"/>
          <a:cs typeface="Hind" panose="02000000000000000000" pitchFamily="2" charset="77"/>
          <a:sym typeface="Hind Regular"/>
        </a:defRPr>
      </a:lvl5pPr>
      <a:lvl6pPr marL="1988817" marR="0" indent="-274317" algn="l" defTabSz="342900" rtl="0" eaLnBrk="1" latinLnBrk="0" hangingPunct="1">
        <a:lnSpc>
          <a:spcPct val="100000"/>
        </a:lnSpc>
        <a:spcBef>
          <a:spcPts val="400"/>
        </a:spcBef>
        <a:spcAft>
          <a:spcPts val="0"/>
        </a:spcAft>
        <a:buClr>
          <a:srgbClr val="00BCDD"/>
        </a:buClr>
        <a:buSzPct val="100000"/>
        <a:buFont typeface="Arial"/>
        <a:buChar char="•"/>
        <a:tabLst/>
        <a:defRPr sz="2400" b="0" i="0" u="none" strike="noStrike" cap="none" spc="0" baseline="0">
          <a:ln>
            <a:noFill/>
          </a:ln>
          <a:solidFill>
            <a:srgbClr val="696F70"/>
          </a:solidFill>
          <a:uFillTx/>
          <a:latin typeface="Hind Regular"/>
          <a:ea typeface="Hind Regular"/>
          <a:cs typeface="Hind Regular"/>
          <a:sym typeface="Hind Regular"/>
        </a:defRPr>
      </a:lvl6pPr>
      <a:lvl7pPr marL="2331717" marR="0" indent="-274317" algn="l" defTabSz="342900" rtl="0" eaLnBrk="1" latinLnBrk="0" hangingPunct="1">
        <a:lnSpc>
          <a:spcPct val="100000"/>
        </a:lnSpc>
        <a:spcBef>
          <a:spcPts val="400"/>
        </a:spcBef>
        <a:spcAft>
          <a:spcPts val="0"/>
        </a:spcAft>
        <a:buClr>
          <a:srgbClr val="00BCDD"/>
        </a:buClr>
        <a:buSzPct val="100000"/>
        <a:buFont typeface="Arial"/>
        <a:buChar char="•"/>
        <a:tabLst/>
        <a:defRPr sz="2400" b="0" i="0" u="none" strike="noStrike" cap="none" spc="0" baseline="0">
          <a:ln>
            <a:noFill/>
          </a:ln>
          <a:solidFill>
            <a:srgbClr val="696F70"/>
          </a:solidFill>
          <a:uFillTx/>
          <a:latin typeface="Hind Regular"/>
          <a:ea typeface="Hind Regular"/>
          <a:cs typeface="Hind Regular"/>
          <a:sym typeface="Hind Regular"/>
        </a:defRPr>
      </a:lvl7pPr>
      <a:lvl8pPr marL="2674617" marR="0" indent="-274317" algn="l" defTabSz="342900" rtl="0" eaLnBrk="1" latinLnBrk="0" hangingPunct="1">
        <a:lnSpc>
          <a:spcPct val="100000"/>
        </a:lnSpc>
        <a:spcBef>
          <a:spcPts val="400"/>
        </a:spcBef>
        <a:spcAft>
          <a:spcPts val="0"/>
        </a:spcAft>
        <a:buClr>
          <a:srgbClr val="00BCDD"/>
        </a:buClr>
        <a:buSzPct val="100000"/>
        <a:buFont typeface="Arial"/>
        <a:buChar char="•"/>
        <a:tabLst/>
        <a:defRPr sz="2400" b="0" i="0" u="none" strike="noStrike" cap="none" spc="0" baseline="0">
          <a:ln>
            <a:noFill/>
          </a:ln>
          <a:solidFill>
            <a:srgbClr val="696F70"/>
          </a:solidFill>
          <a:uFillTx/>
          <a:latin typeface="Hind Regular"/>
          <a:ea typeface="Hind Regular"/>
          <a:cs typeface="Hind Regular"/>
          <a:sym typeface="Hind Regular"/>
        </a:defRPr>
      </a:lvl8pPr>
      <a:lvl9pPr marL="3017517" marR="0" indent="-274317" algn="l" defTabSz="342900" rtl="0" eaLnBrk="1" latinLnBrk="0" hangingPunct="1">
        <a:lnSpc>
          <a:spcPct val="100000"/>
        </a:lnSpc>
        <a:spcBef>
          <a:spcPts val="400"/>
        </a:spcBef>
        <a:spcAft>
          <a:spcPts val="0"/>
        </a:spcAft>
        <a:buClr>
          <a:srgbClr val="00BCDD"/>
        </a:buClr>
        <a:buSzPct val="100000"/>
        <a:buFont typeface="Arial"/>
        <a:buChar char="•"/>
        <a:tabLst/>
        <a:defRPr sz="2400" b="0" i="0" u="none" strike="noStrike" cap="none" spc="0" baseline="0">
          <a:ln>
            <a:noFill/>
          </a:ln>
          <a:solidFill>
            <a:srgbClr val="696F70"/>
          </a:solidFill>
          <a:uFillTx/>
          <a:latin typeface="Hind Regular"/>
          <a:ea typeface="Hind Regular"/>
          <a:cs typeface="Hind Regular"/>
          <a:sym typeface="Hind Regular"/>
        </a:defRPr>
      </a:lvl9pPr>
    </p:bodyStyle>
    <p:other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tiff"/><Relationship Id="rId1" Type="http://schemas.openxmlformats.org/officeDocument/2006/relationships/slideLayout" Target="../slideLayouts/slideLayout1.xml"/><Relationship Id="rId4" Type="http://schemas.openxmlformats.org/officeDocument/2006/relationships/image" Target="../media/image11.jpg"/></Relationships>
</file>

<file path=ppt/slides/_rels/slide1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11.xml"/><Relationship Id="rId1" Type="http://schemas.openxmlformats.org/officeDocument/2006/relationships/slideLayout" Target="../slideLayouts/slideLayout15.xml"/><Relationship Id="rId4" Type="http://schemas.openxmlformats.org/officeDocument/2006/relationships/image" Target="../media/image11.jpg"/></Relationships>
</file>

<file path=ppt/slides/_rels/slide1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jpeg"/><Relationship Id="rId7"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5.jpeg"/><Relationship Id="rId5" Type="http://schemas.openxmlformats.org/officeDocument/2006/relationships/image" Target="../media/image14.svg"/><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13.xml"/><Relationship Id="rId1" Type="http://schemas.openxmlformats.org/officeDocument/2006/relationships/slideLayout" Target="../slideLayouts/slideLayout15.xml"/><Relationship Id="rId4" Type="http://schemas.openxmlformats.org/officeDocument/2006/relationships/image" Target="../media/image11.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16.xml"/><Relationship Id="rId1" Type="http://schemas.openxmlformats.org/officeDocument/2006/relationships/slideLayout" Target="../slideLayouts/slideLayout15.xml"/><Relationship Id="rId4" Type="http://schemas.openxmlformats.org/officeDocument/2006/relationships/image" Target="../media/image11.jpg"/></Relationships>
</file>

<file path=ppt/slides/_rels/slide23.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17.xml"/><Relationship Id="rId1" Type="http://schemas.openxmlformats.org/officeDocument/2006/relationships/slideLayout" Target="../slideLayouts/slideLayout15.xml"/><Relationship Id="rId4" Type="http://schemas.openxmlformats.org/officeDocument/2006/relationships/image" Target="../media/image11.jpg"/></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8" Type="http://schemas.openxmlformats.org/officeDocument/2006/relationships/image" Target="../media/image24.jpg"/><Relationship Id="rId13" Type="http://schemas.openxmlformats.org/officeDocument/2006/relationships/image" Target="../media/image29.tiff"/><Relationship Id="rId3" Type="http://schemas.openxmlformats.org/officeDocument/2006/relationships/image" Target="../media/image20.png"/><Relationship Id="rId7" Type="http://schemas.openxmlformats.org/officeDocument/2006/relationships/image" Target="../media/image23.jpg"/><Relationship Id="rId12" Type="http://schemas.openxmlformats.org/officeDocument/2006/relationships/image" Target="../media/image28.jpeg"/><Relationship Id="rId17" Type="http://schemas.openxmlformats.org/officeDocument/2006/relationships/image" Target="../media/image33.png"/><Relationship Id="rId2" Type="http://schemas.openxmlformats.org/officeDocument/2006/relationships/notesSlide" Target="../notesSlides/notesSlide19.xml"/><Relationship Id="rId16" Type="http://schemas.openxmlformats.org/officeDocument/2006/relationships/image" Target="../media/image32.png"/><Relationship Id="rId1" Type="http://schemas.openxmlformats.org/officeDocument/2006/relationships/slideLayout" Target="../slideLayouts/slideLayout15.xml"/><Relationship Id="rId6" Type="http://schemas.openxmlformats.org/officeDocument/2006/relationships/image" Target="../media/image18.png"/><Relationship Id="rId11" Type="http://schemas.openxmlformats.org/officeDocument/2006/relationships/image" Target="../media/image27.png"/><Relationship Id="rId5" Type="http://schemas.openxmlformats.org/officeDocument/2006/relationships/image" Target="../media/image22.jpeg"/><Relationship Id="rId15" Type="http://schemas.openxmlformats.org/officeDocument/2006/relationships/image" Target="../media/image31.png"/><Relationship Id="rId10" Type="http://schemas.openxmlformats.org/officeDocument/2006/relationships/image" Target="../media/image26.png"/><Relationship Id="rId4" Type="http://schemas.openxmlformats.org/officeDocument/2006/relationships/image" Target="../media/image21.jpeg"/><Relationship Id="rId9" Type="http://schemas.openxmlformats.org/officeDocument/2006/relationships/image" Target="../media/image25.tiff"/><Relationship Id="rId14" Type="http://schemas.openxmlformats.org/officeDocument/2006/relationships/image" Target="../media/image30.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3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0.xml"/><Relationship Id="rId1" Type="http://schemas.openxmlformats.org/officeDocument/2006/relationships/slideLayout" Target="../slideLayouts/slideLayout25.xml"/><Relationship Id="rId4" Type="http://schemas.openxmlformats.org/officeDocument/2006/relationships/image" Target="../media/image41.png"/></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1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svg"/><Relationship Id="rId3" Type="http://schemas.openxmlformats.org/officeDocument/2006/relationships/image" Target="../media/image43.svg"/><Relationship Id="rId7" Type="http://schemas.openxmlformats.org/officeDocument/2006/relationships/image" Target="../media/image47.svg"/><Relationship Id="rId12" Type="http://schemas.openxmlformats.org/officeDocument/2006/relationships/image" Target="../media/image52.png"/><Relationship Id="rId17" Type="http://schemas.openxmlformats.org/officeDocument/2006/relationships/image" Target="../media/image57.svg"/><Relationship Id="rId2" Type="http://schemas.openxmlformats.org/officeDocument/2006/relationships/image" Target="../media/image42.png"/><Relationship Id="rId16" Type="http://schemas.openxmlformats.org/officeDocument/2006/relationships/image" Target="../media/image56.png"/><Relationship Id="rId1" Type="http://schemas.openxmlformats.org/officeDocument/2006/relationships/slideLayout" Target="../slideLayouts/slideLayout24.xml"/><Relationship Id="rId6" Type="http://schemas.openxmlformats.org/officeDocument/2006/relationships/image" Target="../media/image46.png"/><Relationship Id="rId11" Type="http://schemas.openxmlformats.org/officeDocument/2006/relationships/image" Target="../media/image51.svg"/><Relationship Id="rId5" Type="http://schemas.openxmlformats.org/officeDocument/2006/relationships/image" Target="../media/image45.svg"/><Relationship Id="rId15" Type="http://schemas.openxmlformats.org/officeDocument/2006/relationships/image" Target="../media/image55.sv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svg"/><Relationship Id="rId14" Type="http://schemas.openxmlformats.org/officeDocument/2006/relationships/image" Target="../media/image54.png"/></Relationships>
</file>

<file path=ppt/slides/_rels/slide4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5.xml"/><Relationship Id="rId4" Type="http://schemas.openxmlformats.org/officeDocument/2006/relationships/image" Target="../media/image65.svg"/></Relationships>
</file>

<file path=ppt/slides/_rels/slide45.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66.png"/><Relationship Id="rId1" Type="http://schemas.openxmlformats.org/officeDocument/2006/relationships/slideLayout" Target="../slideLayouts/slideLayout25.xml"/><Relationship Id="rId4" Type="http://schemas.openxmlformats.org/officeDocument/2006/relationships/image" Target="../media/image67.png"/></Relationships>
</file>

<file path=ppt/slides/_rels/slide46.xml.rels><?xml version="1.0" encoding="UTF-8" standalone="yes"?>
<Relationships xmlns="http://schemas.openxmlformats.org/package/2006/relationships"><Relationship Id="rId3" Type="http://schemas.openxmlformats.org/officeDocument/2006/relationships/image" Target="../media/image69.svg"/><Relationship Id="rId2" Type="http://schemas.openxmlformats.org/officeDocument/2006/relationships/image" Target="../media/image68.png"/><Relationship Id="rId1"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3" Type="http://schemas.openxmlformats.org/officeDocument/2006/relationships/image" Target="../media/image69.svg"/><Relationship Id="rId2" Type="http://schemas.openxmlformats.org/officeDocument/2006/relationships/image" Target="../media/image68.png"/><Relationship Id="rId1" Type="http://schemas.openxmlformats.org/officeDocument/2006/relationships/slideLayout" Target="../slideLayouts/slideLayout24.xml"/></Relationships>
</file>

<file path=ppt/slides/_rels/slide4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5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8.xml"/><Relationship Id="rId1" Type="http://schemas.openxmlformats.org/officeDocument/2006/relationships/slideLayout" Target="../slideLayouts/slideLayout17.xml"/><Relationship Id="rId4" Type="http://schemas.openxmlformats.org/officeDocument/2006/relationships/chart" Target="../charts/chart3.xml"/></Relationships>
</file>

<file path=ppt/slides/_rels/slide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04CFF3-97EA-D757-82DA-09E51DA01101}"/>
            </a:ext>
          </a:extLst>
        </p:cNvPr>
        <p:cNvGrpSpPr/>
        <p:nvPr/>
      </p:nvGrpSpPr>
      <p:grpSpPr>
        <a:xfrm>
          <a:off x="0" y="0"/>
          <a:ext cx="0" cy="0"/>
          <a:chOff x="0" y="0"/>
          <a:chExt cx="0" cy="0"/>
        </a:xfrm>
      </p:grpSpPr>
      <p:pic>
        <p:nvPicPr>
          <p:cNvPr id="6" name="Picture 5" descr="A picture containing filled, group, bunch, many&#10;&#10;Description automatically generated">
            <a:extLst>
              <a:ext uri="{FF2B5EF4-FFF2-40B4-BE49-F238E27FC236}">
                <a16:creationId xmlns:a16="http://schemas.microsoft.com/office/drawing/2014/main" id="{839D28A2-B609-9237-0955-0237153CD5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627B52C2-8447-C65D-9A94-C7EEF7A2B9EB}"/>
              </a:ext>
            </a:extLst>
          </p:cNvPr>
          <p:cNvSpPr/>
          <p:nvPr/>
        </p:nvSpPr>
        <p:spPr>
          <a:xfrm>
            <a:off x="0" y="2267725"/>
            <a:ext cx="12192000" cy="2431431"/>
          </a:xfrm>
          <a:prstGeom prst="rect">
            <a:avLst/>
          </a:prstGeom>
          <a:solidFill>
            <a:srgbClr val="FFFFFF">
              <a:alpha val="87000"/>
            </a:srgbClr>
          </a:solidFill>
          <a:ln w="25400" cap="flat">
            <a:noFill/>
            <a:prstDash val="solid"/>
            <a:round/>
          </a:ln>
          <a:effectLst>
            <a:outerShdw dist="23000" sx="1000" sy="1000" rotWithShape="0">
              <a:srgbClr val="000000"/>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algn="ctr"/>
            <a:endParaRPr lang="en-US" sz="4000" dirty="0">
              <a:solidFill>
                <a:srgbClr val="47616E"/>
              </a:solidFill>
              <a:latin typeface="Hind Regular"/>
              <a:cs typeface="Hind Regular"/>
            </a:endParaRPr>
          </a:p>
          <a:p>
            <a:pPr algn="ctr"/>
            <a:r>
              <a:rPr lang="en-US" sz="4000" dirty="0">
                <a:solidFill>
                  <a:srgbClr val="47616E"/>
                </a:solidFill>
                <a:latin typeface="Hind Regular"/>
                <a:cs typeface="Hind Regular"/>
              </a:rPr>
              <a:t>Diabetes Device Use at Diagnosis and Data Insights</a:t>
            </a:r>
          </a:p>
          <a:p>
            <a:pPr algn="ctr"/>
            <a:r>
              <a:rPr lang="en-US" sz="3200" i="1" dirty="0">
                <a:solidFill>
                  <a:srgbClr val="47616E"/>
                </a:solidFill>
                <a:latin typeface="Hind Regular"/>
                <a:cs typeface="Hind Regular"/>
              </a:rPr>
              <a:t>Moderated by Brian Miyazaki, MD</a:t>
            </a:r>
          </a:p>
          <a:p>
            <a:pPr algn="ctr"/>
            <a:endParaRPr lang="en-US" sz="4000" dirty="0">
              <a:solidFill>
                <a:srgbClr val="47616E"/>
              </a:solidFill>
              <a:latin typeface="Hind Regular"/>
              <a:cs typeface="Hind Regular"/>
            </a:endParaRPr>
          </a:p>
        </p:txBody>
      </p:sp>
      <p:sp>
        <p:nvSpPr>
          <p:cNvPr id="11" name="TextBox 10">
            <a:extLst>
              <a:ext uri="{FF2B5EF4-FFF2-40B4-BE49-F238E27FC236}">
                <a16:creationId xmlns:a16="http://schemas.microsoft.com/office/drawing/2014/main" id="{81C2DF2F-DDD7-3ED2-E6E9-E31B8237640A}"/>
              </a:ext>
            </a:extLst>
          </p:cNvPr>
          <p:cNvSpPr txBox="1"/>
          <p:nvPr/>
        </p:nvSpPr>
        <p:spPr>
          <a:xfrm>
            <a:off x="4224542" y="4608613"/>
            <a:ext cx="7722087" cy="5232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endParaRPr lang="en-US" sz="2800" b="1" dirty="0">
              <a:solidFill>
                <a:srgbClr val="3E4E8D"/>
              </a:solidFill>
              <a:latin typeface="Montserrat SemiBold"/>
              <a:cs typeface="Hind Bold"/>
            </a:endParaRPr>
          </a:p>
        </p:txBody>
      </p:sp>
    </p:spTree>
    <p:extLst>
      <p:ext uri="{BB962C8B-B14F-4D97-AF65-F5344CB8AC3E}">
        <p14:creationId xmlns:p14="http://schemas.microsoft.com/office/powerpoint/2010/main" val="1162359776"/>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EDD59-DC10-B54D-9B09-534DFD9F5E15}"/>
              </a:ext>
            </a:extLst>
          </p:cNvPr>
          <p:cNvSpPr>
            <a:spLocks noGrp="1"/>
          </p:cNvSpPr>
          <p:nvPr>
            <p:ph type="title"/>
          </p:nvPr>
        </p:nvSpPr>
        <p:spPr/>
        <p:txBody>
          <a:bodyPr/>
          <a:lstStyle/>
          <a:p>
            <a:r>
              <a:rPr lang="en-US"/>
              <a:t>Conclusions from New Pump Start Program</a:t>
            </a:r>
          </a:p>
        </p:txBody>
      </p:sp>
      <p:sp>
        <p:nvSpPr>
          <p:cNvPr id="3" name="Content Placeholder 2">
            <a:extLst>
              <a:ext uri="{FF2B5EF4-FFF2-40B4-BE49-F238E27FC236}">
                <a16:creationId xmlns:a16="http://schemas.microsoft.com/office/drawing/2014/main" id="{549282AE-67C5-E54B-BA07-FB458C211137}"/>
              </a:ext>
            </a:extLst>
          </p:cNvPr>
          <p:cNvSpPr>
            <a:spLocks noGrp="1"/>
          </p:cNvSpPr>
          <p:nvPr>
            <p:ph idx="1"/>
          </p:nvPr>
        </p:nvSpPr>
        <p:spPr>
          <a:xfrm>
            <a:off x="607997" y="1114750"/>
            <a:ext cx="11071946" cy="2972322"/>
          </a:xfrm>
        </p:spPr>
        <p:txBody>
          <a:bodyPr/>
          <a:lstStyle/>
          <a:p>
            <a:pPr marL="242570" indent="-242570"/>
            <a:r>
              <a:rPr lang="en-US" dirty="0"/>
              <a:t>Standardizing the process reduced time-to-AID initiation for patients overall</a:t>
            </a:r>
          </a:p>
          <a:p>
            <a:pPr lvl="1" indent="-302895"/>
            <a:r>
              <a:rPr lang="en-US" dirty="0"/>
              <a:t>Largest improvement seen in white, privately insured, female patients with T1D</a:t>
            </a:r>
            <a:endParaRPr lang="en-US" dirty="0">
              <a:cs typeface="Arial"/>
            </a:endParaRPr>
          </a:p>
          <a:p>
            <a:pPr lvl="1" indent="-302895"/>
            <a:endParaRPr lang="en-US">
              <a:cs typeface="Arial"/>
            </a:endParaRPr>
          </a:p>
          <a:p>
            <a:pPr marL="242570" indent="-242570"/>
            <a:r>
              <a:rPr lang="en-US" dirty="0"/>
              <a:t>However, disparities exist:</a:t>
            </a:r>
            <a:endParaRPr lang="en-US" dirty="0">
              <a:cs typeface="Arial"/>
            </a:endParaRPr>
          </a:p>
          <a:p>
            <a:pPr lvl="1" indent="-302895"/>
            <a:r>
              <a:rPr lang="en-US" dirty="0"/>
              <a:t>Black patients with no improvement in time-to-AID</a:t>
            </a:r>
            <a:endParaRPr lang="en-US" dirty="0">
              <a:cs typeface="Arial"/>
            </a:endParaRPr>
          </a:p>
          <a:p>
            <a:pPr lvl="1" indent="-302895"/>
            <a:r>
              <a:rPr lang="en-US" dirty="0"/>
              <a:t>Medicaid patients with less improvement in time-to-AID compared to privately or Medicare-insured</a:t>
            </a:r>
            <a:endParaRPr lang="en-US" dirty="0">
              <a:cs typeface="Arial"/>
            </a:endParaRPr>
          </a:p>
          <a:p>
            <a:pPr marL="242570" indent="-242570"/>
            <a:endParaRPr lang="en-US">
              <a:cs typeface="Arial"/>
            </a:endParaRPr>
          </a:p>
          <a:p>
            <a:pPr marL="242570" indent="-242570"/>
            <a:r>
              <a:rPr lang="en-US" dirty="0"/>
              <a:t>Need for strategies that promote equitable access to AID systems</a:t>
            </a:r>
            <a:endParaRPr lang="en-US" dirty="0">
              <a:cs typeface="Arial"/>
            </a:endParaRPr>
          </a:p>
        </p:txBody>
      </p:sp>
    </p:spTree>
    <p:extLst>
      <p:ext uri="{BB962C8B-B14F-4D97-AF65-F5344CB8AC3E}">
        <p14:creationId xmlns:p14="http://schemas.microsoft.com/office/powerpoint/2010/main" val="38320863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052C41-BE1C-5741-68CF-593BA3A013D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8AAA4CA-A5C0-92E7-F5F3-6EFD3EC8020A}"/>
              </a:ext>
            </a:extLst>
          </p:cNvPr>
          <p:cNvSpPr>
            <a:spLocks noGrp="1"/>
          </p:cNvSpPr>
          <p:nvPr>
            <p:ph type="title"/>
          </p:nvPr>
        </p:nvSpPr>
        <p:spPr>
          <a:xfrm>
            <a:off x="4345962" y="1339224"/>
            <a:ext cx="7726034" cy="3877985"/>
          </a:xfrm>
        </p:spPr>
        <p:txBody>
          <a:bodyPr/>
          <a:lstStyle/>
          <a:p>
            <a:br>
              <a:rPr lang="en-US" sz="1800" b="1" dirty="0">
                <a:latin typeface="Arial"/>
                <a:cs typeface="Arial"/>
              </a:rPr>
            </a:br>
            <a:r>
              <a:rPr lang="en-US" sz="1800" b="1" dirty="0">
                <a:latin typeface="Arial"/>
                <a:cs typeface="Arial"/>
              </a:rPr>
              <a:t>Acknowledgements: </a:t>
            </a:r>
            <a:br>
              <a:rPr lang="en-US" sz="1800" b="1" dirty="0">
                <a:latin typeface="Arial"/>
                <a:cs typeface="Arial"/>
              </a:rPr>
            </a:br>
            <a:r>
              <a:rPr lang="en-US" sz="1800" dirty="0">
                <a:latin typeface="Arial"/>
                <a:cs typeface="Times"/>
              </a:rPr>
              <a:t>Laura Emmons, MSN, CRNP; Wendy Yang, BA; Taylor Lee, BSN, RN, CDCES; Patricia Y. Chu, MD, </a:t>
            </a:r>
            <a:r>
              <a:rPr lang="en-US" sz="1800" err="1">
                <a:latin typeface="Arial"/>
                <a:cs typeface="Times"/>
              </a:rPr>
              <a:t>MHSc</a:t>
            </a:r>
            <a:r>
              <a:rPr lang="en-US" sz="1800" dirty="0">
                <a:latin typeface="Arial"/>
                <a:cs typeface="Times"/>
              </a:rPr>
              <a:t>, MSCE; Austin Matus, PhD, RN; Emma Edmondson, MD, MSHP.</a:t>
            </a:r>
            <a:br>
              <a:rPr lang="en-US" sz="1800" b="1" dirty="0">
                <a:latin typeface="Arial"/>
                <a:cs typeface="Arial"/>
              </a:rPr>
            </a:br>
            <a:br>
              <a:rPr lang="en-US" sz="1800" b="1" dirty="0">
                <a:latin typeface="Arial"/>
                <a:cs typeface="Arial"/>
              </a:rPr>
            </a:br>
            <a:r>
              <a:rPr lang="en-US" sz="1800" b="1" dirty="0">
                <a:latin typeface="Arial"/>
                <a:cs typeface="Arial"/>
              </a:rPr>
              <a:t>Special Thanks:</a:t>
            </a:r>
            <a:br>
              <a:rPr lang="en-US" sz="1800" b="1" dirty="0">
                <a:latin typeface="Arial"/>
                <a:cs typeface="Arial"/>
              </a:rPr>
            </a:br>
            <a:r>
              <a:rPr lang="en-US" sz="1800" dirty="0">
                <a:latin typeface="Arial"/>
                <a:cs typeface="Arial"/>
              </a:rPr>
              <a:t>Rodebaugh Diabetes Center: Michael Rickels, MD, MS; Ilona Lorincz, MD, MSHP; Mark Schutta, MD; Carrie Burns, MD.</a:t>
            </a:r>
            <a:br>
              <a:rPr lang="en-US" sz="1800" dirty="0">
                <a:latin typeface="Arial"/>
                <a:cs typeface="Arial"/>
              </a:rPr>
            </a:br>
            <a:br>
              <a:rPr lang="en-US" sz="1800" b="1" dirty="0">
                <a:latin typeface="Arial"/>
                <a:cs typeface="Arial"/>
              </a:rPr>
            </a:br>
            <a:br>
              <a:rPr lang="en-US" sz="1800" b="1" dirty="0">
                <a:latin typeface="Arial"/>
                <a:cs typeface="Arial"/>
              </a:rPr>
            </a:br>
            <a:r>
              <a:rPr lang="en-US" sz="1800" b="1" dirty="0">
                <a:latin typeface="Arial"/>
                <a:cs typeface="Arial"/>
              </a:rPr>
              <a:t>Also, special thanks to all of our wonderful patients!</a:t>
            </a:r>
            <a:br>
              <a:rPr lang="en-US" sz="1800" b="1" dirty="0">
                <a:latin typeface="Arial"/>
                <a:cs typeface="Arial"/>
              </a:rPr>
            </a:br>
            <a:br>
              <a:rPr lang="en-US" sz="1800" b="1" dirty="0"/>
            </a:br>
            <a:endParaRPr lang="en-US" sz="1800" b="1"/>
          </a:p>
        </p:txBody>
      </p:sp>
      <p:sp>
        <p:nvSpPr>
          <p:cNvPr id="4" name="TextBox 3">
            <a:extLst>
              <a:ext uri="{FF2B5EF4-FFF2-40B4-BE49-F238E27FC236}">
                <a16:creationId xmlns:a16="http://schemas.microsoft.com/office/drawing/2014/main" id="{993C59BE-CF86-F293-A42B-D5467CE8A511}"/>
              </a:ext>
            </a:extLst>
          </p:cNvPr>
          <p:cNvSpPr txBox="1"/>
          <p:nvPr/>
        </p:nvSpPr>
        <p:spPr bwMode="auto">
          <a:xfrm>
            <a:off x="177800" y="2820348"/>
            <a:ext cx="609600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square" lIns="0" tIns="0" rIns="0" bIns="0" numCol="1" spcCol="0" rtlCol="0" fromWordArt="0" anchor="b" anchorCtr="0" forceAA="0" compatLnSpc="1">
            <a:prstTxWarp prst="textNoShape">
              <a:avLst/>
            </a:prstTxWarp>
            <a:spAutoFit/>
          </a:bodyPr>
          <a:lstStyle/>
          <a:p>
            <a:r>
              <a:rPr lang="en-US" sz="3000" b="1" dirty="0">
                <a:latin typeface="Arial"/>
                <a:cs typeface="Arial"/>
              </a:rPr>
              <a:t>Questions/Feedback?</a:t>
            </a:r>
            <a:br>
              <a:rPr lang="en-US" sz="3000" b="1" dirty="0">
                <a:cs typeface="Arial"/>
              </a:rPr>
            </a:br>
            <a:r>
              <a:rPr lang="en-US" sz="3000" b="1" dirty="0">
                <a:latin typeface="Arial"/>
                <a:cs typeface="Arial"/>
              </a:rPr>
              <a:t>Thank you!</a:t>
            </a:r>
            <a:endParaRPr lang="en-US" b="1" dirty="0">
              <a:latin typeface="Arial"/>
              <a:cs typeface="Arial"/>
            </a:endParaRPr>
          </a:p>
        </p:txBody>
      </p:sp>
    </p:spTree>
    <p:extLst>
      <p:ext uri="{BB962C8B-B14F-4D97-AF65-F5344CB8AC3E}">
        <p14:creationId xmlns:p14="http://schemas.microsoft.com/office/powerpoint/2010/main" val="23982089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05A540-5B7C-AB02-60A8-3884BDB57054}"/>
            </a:ext>
          </a:extLst>
        </p:cNvPr>
        <p:cNvGrpSpPr/>
        <p:nvPr/>
      </p:nvGrpSpPr>
      <p:grpSpPr>
        <a:xfrm>
          <a:off x="0" y="0"/>
          <a:ext cx="0" cy="0"/>
          <a:chOff x="0" y="0"/>
          <a:chExt cx="0" cy="0"/>
        </a:xfrm>
      </p:grpSpPr>
    </p:spTree>
    <p:extLst>
      <p:ext uri="{BB962C8B-B14F-4D97-AF65-F5344CB8AC3E}">
        <p14:creationId xmlns:p14="http://schemas.microsoft.com/office/powerpoint/2010/main" val="1605562752"/>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69D7A7-587A-6D94-F562-9E62A517993A}"/>
              </a:ext>
            </a:extLst>
          </p:cNvPr>
          <p:cNvSpPr>
            <a:spLocks noGrp="1"/>
          </p:cNvSpPr>
          <p:nvPr>
            <p:ph type="ctrTitle"/>
          </p:nvPr>
        </p:nvSpPr>
        <p:spPr>
          <a:xfrm>
            <a:off x="1524000" y="2441133"/>
            <a:ext cx="9144000" cy="2387600"/>
          </a:xfrm>
        </p:spPr>
        <p:txBody>
          <a:bodyPr>
            <a:normAutofit fontScale="90000"/>
          </a:bodyPr>
          <a:lstStyle/>
          <a:p>
            <a:r>
              <a:rPr lang="en-US" sz="4400" dirty="0">
                <a:solidFill>
                  <a:srgbClr val="9E0001"/>
                </a:solidFill>
                <a:latin typeface="Calibri" panose="020F0502020204030204" pitchFamily="34" charset="0"/>
                <a:ea typeface="Calibri" panose="020F0502020204030204" pitchFamily="34" charset="0"/>
                <a:cs typeface="Calibri" panose="020F0502020204030204" pitchFamily="34" charset="0"/>
              </a:rPr>
              <a:t>The Role of the CDCES in Promoting the Use of AID in the </a:t>
            </a:r>
            <a:r>
              <a:rPr lang="en-US" sz="4400" dirty="0">
                <a:solidFill>
                  <a:srgbClr val="9E0001"/>
                </a:solidFill>
                <a:latin typeface="Calibri" panose="020F0502020204030204" pitchFamily="34" charset="0"/>
                <a:ea typeface="Calibri" panose="020F0502020204030204" pitchFamily="34" charset="0"/>
              </a:rPr>
              <a:t>Teamwork, Targets, Technology, and Tight Control </a:t>
            </a:r>
            <a:r>
              <a:rPr lang="en-US" sz="4400" dirty="0">
                <a:solidFill>
                  <a:srgbClr val="9E0001"/>
                </a:solidFill>
                <a:effectLst/>
                <a:latin typeface="Calibri" panose="020F0502020204030204" pitchFamily="34" charset="0"/>
                <a:ea typeface="Calibri" panose="020F0502020204030204" pitchFamily="34" charset="0"/>
                <a:cs typeface="Times New Roman" panose="02020603050405020304" pitchFamily="18" charset="0"/>
              </a:rPr>
              <a:t>(4T) Program</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sp>
        <p:nvSpPr>
          <p:cNvPr id="3" name="Subtitle 2">
            <a:extLst>
              <a:ext uri="{FF2B5EF4-FFF2-40B4-BE49-F238E27FC236}">
                <a16:creationId xmlns:a16="http://schemas.microsoft.com/office/drawing/2014/main" id="{0AF3A767-A050-5D79-C268-49C88F8C8965}"/>
              </a:ext>
            </a:extLst>
          </p:cNvPr>
          <p:cNvSpPr>
            <a:spLocks noGrp="1"/>
          </p:cNvSpPr>
          <p:nvPr>
            <p:ph type="subTitle" idx="1"/>
          </p:nvPr>
        </p:nvSpPr>
        <p:spPr>
          <a:xfrm>
            <a:off x="1524000" y="4245143"/>
            <a:ext cx="9144000" cy="844968"/>
          </a:xfrm>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 Jeannine Leverenz, Barry Conrad, Annette Chmielewski, Ian Chan, Rachel Bell, Mindy Lee,  Franziska Bishop, Priya Prahalad, David Maahs </a:t>
            </a:r>
            <a:endParaRPr lang="en-US" dirty="0"/>
          </a:p>
        </p:txBody>
      </p:sp>
      <p:pic>
        <p:nvPicPr>
          <p:cNvPr id="4" name="Picture 3">
            <a:extLst>
              <a:ext uri="{FF2B5EF4-FFF2-40B4-BE49-F238E27FC236}">
                <a16:creationId xmlns:a16="http://schemas.microsoft.com/office/drawing/2014/main" id="{D59ED367-286F-7C46-BC01-45845764F94C}"/>
              </a:ext>
            </a:extLst>
          </p:cNvPr>
          <p:cNvPicPr>
            <a:picLocks noChangeAspect="1"/>
          </p:cNvPicPr>
          <p:nvPr/>
        </p:nvPicPr>
        <p:blipFill>
          <a:blip r:embed="rId2"/>
          <a:stretch>
            <a:fillRect/>
          </a:stretch>
        </p:blipFill>
        <p:spPr>
          <a:xfrm>
            <a:off x="9262745" y="6310531"/>
            <a:ext cx="2810510" cy="436498"/>
          </a:xfrm>
          <a:prstGeom prst="rect">
            <a:avLst/>
          </a:prstGeom>
        </p:spPr>
      </p:pic>
      <p:pic>
        <p:nvPicPr>
          <p:cNvPr id="5" name="object 5">
            <a:extLst>
              <a:ext uri="{FF2B5EF4-FFF2-40B4-BE49-F238E27FC236}">
                <a16:creationId xmlns:a16="http://schemas.microsoft.com/office/drawing/2014/main" id="{B3C8EBFE-A985-3221-981F-16E6784E444E}"/>
              </a:ext>
            </a:extLst>
          </p:cNvPr>
          <p:cNvPicPr/>
          <p:nvPr/>
        </p:nvPicPr>
        <p:blipFill>
          <a:blip r:embed="rId3" cstate="print"/>
          <a:stretch>
            <a:fillRect/>
          </a:stretch>
        </p:blipFill>
        <p:spPr>
          <a:xfrm>
            <a:off x="139641" y="128115"/>
            <a:ext cx="2768718" cy="811488"/>
          </a:xfrm>
          <a:prstGeom prst="rect">
            <a:avLst/>
          </a:prstGeom>
        </p:spPr>
      </p:pic>
      <p:pic>
        <p:nvPicPr>
          <p:cNvPr id="7" name="object 4">
            <a:extLst>
              <a:ext uri="{FF2B5EF4-FFF2-40B4-BE49-F238E27FC236}">
                <a16:creationId xmlns:a16="http://schemas.microsoft.com/office/drawing/2014/main" id="{CF4876A7-7BDC-548E-AD1B-91C8DA6B71E3}"/>
              </a:ext>
            </a:extLst>
          </p:cNvPr>
          <p:cNvPicPr/>
          <p:nvPr/>
        </p:nvPicPr>
        <p:blipFill>
          <a:blip r:embed="rId4" cstate="print"/>
          <a:stretch>
            <a:fillRect/>
          </a:stretch>
        </p:blipFill>
        <p:spPr>
          <a:xfrm>
            <a:off x="0" y="5990552"/>
            <a:ext cx="3924298" cy="844968"/>
          </a:xfrm>
          <a:prstGeom prst="rect">
            <a:avLst/>
          </a:prstGeom>
        </p:spPr>
      </p:pic>
    </p:spTree>
    <p:extLst>
      <p:ext uri="{BB962C8B-B14F-4D97-AF65-F5344CB8AC3E}">
        <p14:creationId xmlns:p14="http://schemas.microsoft.com/office/powerpoint/2010/main" val="8865557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E9044-F9DD-744E-B56B-B0F81F20F782}"/>
              </a:ext>
            </a:extLst>
          </p:cNvPr>
          <p:cNvSpPr>
            <a:spLocks noGrp="1"/>
          </p:cNvSpPr>
          <p:nvPr>
            <p:ph type="title"/>
          </p:nvPr>
        </p:nvSpPr>
        <p:spPr>
          <a:xfrm>
            <a:off x="518984" y="0"/>
            <a:ext cx="9996616" cy="961859"/>
          </a:xfrm>
        </p:spPr>
        <p:txBody>
          <a:bodyPr/>
          <a:lstStyle/>
          <a:p>
            <a:r>
              <a:rPr lang="en-US" dirty="0">
                <a:solidFill>
                  <a:srgbClr val="9E0001"/>
                </a:solidFill>
                <a:latin typeface="Calibri" panose="020F0502020204030204" pitchFamily="34" charset="0"/>
                <a:cs typeface="Calibri" panose="020F0502020204030204" pitchFamily="34" charset="0"/>
              </a:rPr>
              <a:t>Disclosures</a:t>
            </a:r>
          </a:p>
        </p:txBody>
      </p:sp>
      <p:sp>
        <p:nvSpPr>
          <p:cNvPr id="3" name="Content Placeholder 2">
            <a:extLst>
              <a:ext uri="{FF2B5EF4-FFF2-40B4-BE49-F238E27FC236}">
                <a16:creationId xmlns:a16="http://schemas.microsoft.com/office/drawing/2014/main" id="{014E5806-7B48-D041-B1FB-A06686930400}"/>
              </a:ext>
            </a:extLst>
          </p:cNvPr>
          <p:cNvSpPr>
            <a:spLocks noGrp="1"/>
          </p:cNvSpPr>
          <p:nvPr>
            <p:ph idx="1"/>
          </p:nvPr>
        </p:nvSpPr>
        <p:spPr>
          <a:xfrm>
            <a:off x="518984" y="1245958"/>
            <a:ext cx="11673016" cy="4745728"/>
          </a:xfrm>
        </p:spPr>
        <p:txBody>
          <a:bodyPr>
            <a:normAutofit fontScale="92500" lnSpcReduction="20000"/>
          </a:bodyPr>
          <a:lstStyle/>
          <a:p>
            <a:r>
              <a:rPr lang="en-US" sz="2600" dirty="0">
                <a:latin typeface="Calibri" panose="020F0502020204030204" pitchFamily="34" charset="0"/>
                <a:cs typeface="Calibri" panose="020F0502020204030204" pitchFamily="34" charset="0"/>
              </a:rPr>
              <a:t>I have no disclosures</a:t>
            </a:r>
          </a:p>
          <a:p>
            <a:pPr marL="0" indent="0">
              <a:buNone/>
            </a:pPr>
            <a:endParaRPr lang="en-US" sz="2600" dirty="0">
              <a:latin typeface="Calibri" panose="020F0502020204030204" pitchFamily="34" charset="0"/>
              <a:cs typeface="Calibri" panose="020F0502020204030204" pitchFamily="34" charset="0"/>
            </a:endParaRPr>
          </a:p>
          <a:p>
            <a:pPr marL="0" lvl="0" indent="0">
              <a:spcBef>
                <a:spcPts val="0"/>
              </a:spcBef>
              <a:spcAft>
                <a:spcPts val="600"/>
              </a:spcAft>
              <a:buNone/>
              <a:defRPr/>
            </a:pPr>
            <a:r>
              <a:rPr lang="en-US" sz="2600" b="1" dirty="0">
                <a:solidFill>
                  <a:schemeClr val="tx1"/>
                </a:solidFill>
                <a:latin typeface="Calibri" panose="020F0502020204030204" pitchFamily="34" charset="0"/>
                <a:cs typeface="Calibri" panose="020F0502020204030204" pitchFamily="34" charset="0"/>
              </a:rPr>
              <a:t>Funding:</a:t>
            </a:r>
          </a:p>
          <a:p>
            <a:pPr marL="171450" indent="-171450">
              <a:spcAft>
                <a:spcPts val="600"/>
              </a:spcAft>
              <a:buFont typeface="Arial" panose="020B0604020202020204" pitchFamily="34" charset="0"/>
              <a:buChar char="•"/>
              <a:defRPr/>
            </a:pPr>
            <a:r>
              <a:rPr lang="en-US" sz="2600" dirty="0">
                <a:latin typeface="Calibri" panose="020F0502020204030204" pitchFamily="34" charset="0"/>
                <a:ea typeface="+mn-lt"/>
                <a:cs typeface="Calibri" panose="020F0502020204030204" pitchFamily="34" charset="0"/>
              </a:rPr>
              <a:t> NIDDK - R18DK122422</a:t>
            </a:r>
          </a:p>
          <a:p>
            <a:pPr marL="233045" indent="-233045">
              <a:spcBef>
                <a:spcPts val="400"/>
              </a:spcBef>
              <a:spcAft>
                <a:spcPts val="400"/>
              </a:spcAft>
              <a:buFont typeface="Arial"/>
              <a:buChar char="•"/>
              <a:defRPr/>
            </a:pPr>
            <a:r>
              <a:rPr lang="en-US" sz="2600" dirty="0">
                <a:latin typeface="Calibri" panose="020F0502020204030204" pitchFamily="34" charset="0"/>
                <a:ea typeface="+mn-lt"/>
                <a:cs typeface="Calibri" panose="020F0502020204030204" pitchFamily="34" charset="0"/>
              </a:rPr>
              <a:t>Helmsley Charitable Trust (G-2002-04251- 2)</a:t>
            </a:r>
          </a:p>
          <a:p>
            <a:pPr marL="233045" indent="-233045">
              <a:spcBef>
                <a:spcPts val="400"/>
              </a:spcBef>
              <a:spcAft>
                <a:spcPts val="400"/>
              </a:spcAft>
              <a:buFont typeface="Arial"/>
              <a:buChar char="•"/>
              <a:defRPr/>
            </a:pPr>
            <a:r>
              <a:rPr lang="en-US" sz="2600" dirty="0">
                <a:latin typeface="Calibri" panose="020F0502020204030204" pitchFamily="34" charset="0"/>
                <a:ea typeface="+mn-lt"/>
                <a:cs typeface="Calibri" panose="020F0502020204030204" pitchFamily="34" charset="0"/>
              </a:rPr>
              <a:t>ISPAD-JDRF Research Fellowship</a:t>
            </a:r>
          </a:p>
          <a:p>
            <a:pPr marL="233045" indent="-233045">
              <a:spcBef>
                <a:spcPts val="400"/>
              </a:spcBef>
              <a:spcAft>
                <a:spcPts val="400"/>
              </a:spcAft>
              <a:buFont typeface="Arial,Sans-Serif"/>
              <a:buChar char="•"/>
              <a:defRPr/>
            </a:pPr>
            <a:r>
              <a:rPr lang="en-US" sz="2600" dirty="0">
                <a:latin typeface="Calibri" panose="020F0502020204030204" pitchFamily="34" charset="0"/>
                <a:ea typeface="+mn-lt"/>
                <a:cs typeface="Calibri" panose="020F0502020204030204" pitchFamily="34" charset="0"/>
              </a:rPr>
              <a:t>SDRC (1P30DK 11607401)</a:t>
            </a:r>
          </a:p>
          <a:p>
            <a:pPr marL="233045" indent="-233045">
              <a:spcBef>
                <a:spcPts val="400"/>
              </a:spcBef>
              <a:spcAft>
                <a:spcPts val="400"/>
              </a:spcAft>
              <a:buFont typeface="Arial,Sans-Serif"/>
              <a:buChar char="•"/>
              <a:defRPr/>
            </a:pPr>
            <a:r>
              <a:rPr lang="en-US" sz="2600" dirty="0">
                <a:latin typeface="Calibri" panose="020F0502020204030204" pitchFamily="34" charset="0"/>
                <a:ea typeface="+mn-lt"/>
                <a:cs typeface="Calibri" panose="020F0502020204030204" pitchFamily="34" charset="0"/>
              </a:rPr>
              <a:t>LPCH Auxiliaries</a:t>
            </a:r>
          </a:p>
          <a:p>
            <a:pPr marL="233045" indent="-233045">
              <a:spcBef>
                <a:spcPts val="400"/>
              </a:spcBef>
              <a:spcAft>
                <a:spcPts val="400"/>
              </a:spcAft>
              <a:buFont typeface="Arial,Sans-Serif"/>
              <a:buChar char="•"/>
              <a:defRPr/>
            </a:pPr>
            <a:r>
              <a:rPr lang="en-US" sz="2600" dirty="0">
                <a:latin typeface="Calibri" panose="020F0502020204030204" pitchFamily="34" charset="0"/>
                <a:ea typeface="+mn-lt"/>
                <a:cs typeface="Calibri" panose="020F0502020204030204" pitchFamily="34" charset="0"/>
              </a:rPr>
              <a:t>National Science Foundation (2205084)</a:t>
            </a:r>
          </a:p>
          <a:p>
            <a:pPr marL="233045" indent="-233045">
              <a:spcBef>
                <a:spcPts val="400"/>
              </a:spcBef>
              <a:spcAft>
                <a:spcPts val="400"/>
              </a:spcAft>
              <a:buFont typeface="Arial,Sans-Serif"/>
              <a:buChar char="•"/>
              <a:defRPr/>
            </a:pPr>
            <a:r>
              <a:rPr lang="en-US" sz="2600" dirty="0">
                <a:latin typeface="Calibri" panose="020F0502020204030204" pitchFamily="34" charset="0"/>
                <a:ea typeface="+mn-lt"/>
                <a:cs typeface="Calibri" panose="020F0502020204030204" pitchFamily="34" charset="0"/>
              </a:rPr>
              <a:t>Stanford HAI</a:t>
            </a:r>
          </a:p>
          <a:p>
            <a:pPr marL="233045" indent="-233045">
              <a:spcBef>
                <a:spcPts val="400"/>
              </a:spcBef>
              <a:spcAft>
                <a:spcPts val="400"/>
              </a:spcAft>
              <a:buFont typeface="Arial,Sans-Serif"/>
              <a:buChar char="•"/>
              <a:defRPr/>
            </a:pPr>
            <a:r>
              <a:rPr lang="en-US" sz="2600" dirty="0">
                <a:solidFill>
                  <a:srgbClr val="000000"/>
                </a:solidFill>
                <a:latin typeface="Calibri" panose="020F0502020204030204" pitchFamily="34" charset="0"/>
                <a:cs typeface="Calibri" panose="020F0502020204030204" pitchFamily="34" charset="0"/>
              </a:rPr>
              <a:t>Stanford Maternal &amp; Child Health Research Institute </a:t>
            </a:r>
          </a:p>
          <a:p>
            <a:pPr marL="233045" indent="-233045">
              <a:spcBef>
                <a:spcPts val="400"/>
              </a:spcBef>
              <a:spcAft>
                <a:spcPts val="400"/>
              </a:spcAft>
              <a:buFont typeface="Arial,Sans-Serif"/>
              <a:buChar char="•"/>
              <a:defRPr/>
            </a:pPr>
            <a:r>
              <a:rPr lang="en-US" sz="2600" b="0" i="0" u="none" strike="noStrike" dirty="0">
                <a:solidFill>
                  <a:srgbClr val="000000"/>
                </a:solidFill>
                <a:effectLst/>
                <a:latin typeface="Calibri" panose="020F0502020204030204" pitchFamily="34" charset="0"/>
                <a:cs typeface="Calibri" panose="020F0502020204030204" pitchFamily="34" charset="0"/>
              </a:rPr>
              <a:t>Stanford </a:t>
            </a:r>
            <a:r>
              <a:rPr lang="en-US" sz="2600" b="0" i="0" u="none" strike="noStrike" dirty="0" err="1">
                <a:solidFill>
                  <a:srgbClr val="000000"/>
                </a:solidFill>
                <a:effectLst/>
                <a:latin typeface="Calibri" panose="020F0502020204030204" pitchFamily="34" charset="0"/>
                <a:cs typeface="Calibri" panose="020F0502020204030204" pitchFamily="34" charset="0"/>
              </a:rPr>
              <a:t>REDCap</a:t>
            </a:r>
            <a:r>
              <a:rPr lang="en-US" sz="2600" b="0" i="0" u="none" strike="noStrike" dirty="0">
                <a:solidFill>
                  <a:srgbClr val="000000"/>
                </a:solidFill>
                <a:effectLst/>
                <a:latin typeface="Calibri" panose="020F0502020204030204" pitchFamily="34" charset="0"/>
                <a:cs typeface="Calibri" panose="020F0502020204030204" pitchFamily="34" charset="0"/>
              </a:rPr>
              <a:t> </a:t>
            </a:r>
            <a:r>
              <a:rPr lang="en-US" sz="2600" dirty="0">
                <a:solidFill>
                  <a:srgbClr val="000000"/>
                </a:solidFill>
                <a:latin typeface="Calibri" panose="020F0502020204030204" pitchFamily="34" charset="0"/>
                <a:cs typeface="Calibri" panose="020F0502020204030204" pitchFamily="34" charset="0"/>
              </a:rPr>
              <a:t>P</a:t>
            </a:r>
            <a:r>
              <a:rPr lang="en-US" sz="2600" b="0" i="0" u="none" strike="noStrike" dirty="0">
                <a:solidFill>
                  <a:srgbClr val="000000"/>
                </a:solidFill>
                <a:effectLst/>
                <a:latin typeface="Calibri" panose="020F0502020204030204" pitchFamily="34" charset="0"/>
                <a:cs typeface="Calibri" panose="020F0502020204030204" pitchFamily="34" charset="0"/>
              </a:rPr>
              <a:t>latform (UL1 </a:t>
            </a:r>
            <a:r>
              <a:rPr lang="en-US" sz="2600" dirty="0">
                <a:solidFill>
                  <a:srgbClr val="000000"/>
                </a:solidFill>
                <a:latin typeface="Calibri" panose="020F0502020204030204" pitchFamily="34" charset="0"/>
                <a:cs typeface="Calibri" panose="020F0502020204030204" pitchFamily="34" charset="0"/>
              </a:rPr>
              <a:t>TR003142</a:t>
            </a:r>
            <a:r>
              <a:rPr lang="en-US" sz="2600" b="0" i="0" u="none" strike="noStrike" dirty="0">
                <a:solidFill>
                  <a:srgbClr val="000000"/>
                </a:solidFill>
                <a:effectLst/>
                <a:latin typeface="Calibri" panose="020F0502020204030204" pitchFamily="34" charset="0"/>
                <a:cs typeface="Calibri" panose="020F0502020204030204" pitchFamily="34" charset="0"/>
              </a:rPr>
              <a:t>)</a:t>
            </a:r>
          </a:p>
          <a:p>
            <a:pPr marL="233045" indent="-233045">
              <a:spcBef>
                <a:spcPts val="400"/>
              </a:spcBef>
              <a:spcAft>
                <a:spcPts val="400"/>
              </a:spcAft>
              <a:buFont typeface="Arial,Sans-Serif"/>
              <a:buChar char="•"/>
              <a:defRPr/>
            </a:pPr>
            <a:r>
              <a:rPr lang="en-US" sz="2600" dirty="0">
                <a:latin typeface="Calibri" panose="020F0502020204030204" pitchFamily="34" charset="0"/>
                <a:ea typeface="Calibri"/>
                <a:cs typeface="Calibri" panose="020F0502020204030204" pitchFamily="34" charset="0"/>
              </a:rPr>
              <a:t>Dexcom provided the first month of CGM supplies</a:t>
            </a:r>
            <a:endParaRPr lang="en-US" sz="2600"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2F15994B-F7D8-F94B-A061-46EFA61DC2F1}"/>
              </a:ext>
            </a:extLst>
          </p:cNvPr>
          <p:cNvPicPr>
            <a:picLocks noChangeAspect="1"/>
          </p:cNvPicPr>
          <p:nvPr/>
        </p:nvPicPr>
        <p:blipFill>
          <a:blip r:embed="rId2"/>
          <a:stretch>
            <a:fillRect/>
          </a:stretch>
        </p:blipFill>
        <p:spPr>
          <a:xfrm>
            <a:off x="9267190" y="6288559"/>
            <a:ext cx="2810510" cy="436498"/>
          </a:xfrm>
          <a:prstGeom prst="rect">
            <a:avLst/>
          </a:prstGeom>
        </p:spPr>
      </p:pic>
      <p:pic>
        <p:nvPicPr>
          <p:cNvPr id="7" name="object 4">
            <a:extLst>
              <a:ext uri="{FF2B5EF4-FFF2-40B4-BE49-F238E27FC236}">
                <a16:creationId xmlns:a16="http://schemas.microsoft.com/office/drawing/2014/main" id="{95A84304-0FFB-660D-B78B-0C047BB31507}"/>
              </a:ext>
            </a:extLst>
          </p:cNvPr>
          <p:cNvPicPr/>
          <p:nvPr/>
        </p:nvPicPr>
        <p:blipFill>
          <a:blip r:embed="rId3" cstate="print"/>
          <a:stretch>
            <a:fillRect/>
          </a:stretch>
        </p:blipFill>
        <p:spPr>
          <a:xfrm>
            <a:off x="0" y="5991686"/>
            <a:ext cx="3924298" cy="844968"/>
          </a:xfrm>
          <a:prstGeom prst="rect">
            <a:avLst/>
          </a:prstGeom>
        </p:spPr>
      </p:pic>
    </p:spTree>
    <p:extLst>
      <p:ext uri="{BB962C8B-B14F-4D97-AF65-F5344CB8AC3E}">
        <p14:creationId xmlns:p14="http://schemas.microsoft.com/office/powerpoint/2010/main" val="4028354723"/>
      </p:ext>
    </p:extLst>
  </p:cSld>
  <p:clrMapOvr>
    <a:masterClrMapping/>
  </p:clrMapOvr>
  <mc:AlternateContent xmlns:mc="http://schemas.openxmlformats.org/markup-compatibility/2006" xmlns:p14="http://schemas.microsoft.com/office/powerpoint/2010/main">
    <mc:Choice Requires="p14">
      <p:transition spd="slow" p14:dur="2000" advTm="6661"/>
    </mc:Choice>
    <mc:Fallback xmlns="">
      <p:transition spd="slow" advTm="6661"/>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8D3BEC-80CC-BACA-9A9F-CF0A50B5430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A00794C-0BAC-595B-E534-80F3B257AEAC}"/>
              </a:ext>
            </a:extLst>
          </p:cNvPr>
          <p:cNvSpPr>
            <a:spLocks noGrp="1"/>
          </p:cNvSpPr>
          <p:nvPr>
            <p:ph type="title"/>
          </p:nvPr>
        </p:nvSpPr>
        <p:spPr>
          <a:xfrm>
            <a:off x="518984" y="0"/>
            <a:ext cx="9996616" cy="961859"/>
          </a:xfrm>
        </p:spPr>
        <p:txBody>
          <a:bodyPr/>
          <a:lstStyle/>
          <a:p>
            <a:r>
              <a:rPr lang="en-US" dirty="0">
                <a:solidFill>
                  <a:srgbClr val="9E0001"/>
                </a:solidFill>
                <a:latin typeface="Calibri" panose="020F0502020204030204" pitchFamily="34" charset="0"/>
                <a:cs typeface="Calibri" panose="020F0502020204030204" pitchFamily="34" charset="0"/>
              </a:rPr>
              <a:t>Background</a:t>
            </a:r>
          </a:p>
        </p:txBody>
      </p:sp>
      <p:sp>
        <p:nvSpPr>
          <p:cNvPr id="3" name="Content Placeholder 2">
            <a:extLst>
              <a:ext uri="{FF2B5EF4-FFF2-40B4-BE49-F238E27FC236}">
                <a16:creationId xmlns:a16="http://schemas.microsoft.com/office/drawing/2014/main" id="{FD4356B5-589B-68BC-C337-5494ED0F5D42}"/>
              </a:ext>
            </a:extLst>
          </p:cNvPr>
          <p:cNvSpPr>
            <a:spLocks noGrp="1"/>
          </p:cNvSpPr>
          <p:nvPr>
            <p:ph idx="1"/>
          </p:nvPr>
        </p:nvSpPr>
        <p:spPr>
          <a:xfrm>
            <a:off x="518984" y="1245958"/>
            <a:ext cx="11673016" cy="4745728"/>
          </a:xfrm>
        </p:spPr>
        <p:txBody>
          <a:bodyPr>
            <a:normAutofit/>
          </a:bodyPr>
          <a:lstStyle/>
          <a:p>
            <a:r>
              <a:rPr lang="en-US" dirty="0"/>
              <a:t>Diabetes technology, including CGM and Automated Insulin Delivery (AID), is the standard of care, with ISPAD guidelines recommending early initiation.</a:t>
            </a:r>
          </a:p>
          <a:p>
            <a:r>
              <a:rPr lang="en-US" dirty="0"/>
              <a:t>The 4T program is a CDCES-driven program that initiates CGM in the first month of diabetes diagnosis and performs remote patient monitoring (RPM). </a:t>
            </a:r>
          </a:p>
          <a:p>
            <a:r>
              <a:rPr lang="en-US" dirty="0"/>
              <a:t>Despite early CGM initiation, we found persistent delays in starting insulin pumps/AID.</a:t>
            </a:r>
            <a:endParaRPr lang="en-US" sz="2600" dirty="0">
              <a:latin typeface="Calibri" panose="020F0502020204030204" pitchFamily="34" charset="0"/>
              <a:cs typeface="Calibri" panose="020F0502020204030204" pitchFamily="34" charset="0"/>
            </a:endParaRPr>
          </a:p>
          <a:p>
            <a:r>
              <a:rPr lang="en-US" sz="2600" dirty="0">
                <a:latin typeface="Calibri" panose="020F0502020204030204" pitchFamily="34" charset="0"/>
                <a:cs typeface="Calibri" panose="020F0502020204030204" pitchFamily="34" charset="0"/>
              </a:rPr>
              <a:t>Aim of this QI effort: </a:t>
            </a:r>
            <a:r>
              <a:rPr lang="en-US" dirty="0"/>
              <a:t>To develop a protocol for the CDCES team to support and  promote the use of Automated Insulin Delivery (AID)</a:t>
            </a:r>
            <a:endParaRPr lang="en-US"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9702F20D-E0C7-D116-1151-0CDEBACDFA0A}"/>
              </a:ext>
            </a:extLst>
          </p:cNvPr>
          <p:cNvPicPr>
            <a:picLocks noChangeAspect="1"/>
          </p:cNvPicPr>
          <p:nvPr/>
        </p:nvPicPr>
        <p:blipFill>
          <a:blip r:embed="rId2"/>
          <a:stretch>
            <a:fillRect/>
          </a:stretch>
        </p:blipFill>
        <p:spPr>
          <a:xfrm>
            <a:off x="9267190" y="6288559"/>
            <a:ext cx="2810510" cy="436498"/>
          </a:xfrm>
          <a:prstGeom prst="rect">
            <a:avLst/>
          </a:prstGeom>
        </p:spPr>
      </p:pic>
      <p:pic>
        <p:nvPicPr>
          <p:cNvPr id="7" name="object 4">
            <a:extLst>
              <a:ext uri="{FF2B5EF4-FFF2-40B4-BE49-F238E27FC236}">
                <a16:creationId xmlns:a16="http://schemas.microsoft.com/office/drawing/2014/main" id="{7D2E366A-E707-995B-A222-7F4478A7A6F6}"/>
              </a:ext>
            </a:extLst>
          </p:cNvPr>
          <p:cNvPicPr/>
          <p:nvPr/>
        </p:nvPicPr>
        <p:blipFill>
          <a:blip r:embed="rId3" cstate="print"/>
          <a:stretch>
            <a:fillRect/>
          </a:stretch>
        </p:blipFill>
        <p:spPr>
          <a:xfrm>
            <a:off x="0" y="5991686"/>
            <a:ext cx="3924298" cy="844968"/>
          </a:xfrm>
          <a:prstGeom prst="rect">
            <a:avLst/>
          </a:prstGeom>
        </p:spPr>
      </p:pic>
    </p:spTree>
    <p:extLst>
      <p:ext uri="{BB962C8B-B14F-4D97-AF65-F5344CB8AC3E}">
        <p14:creationId xmlns:p14="http://schemas.microsoft.com/office/powerpoint/2010/main" val="722148326"/>
      </p:ext>
    </p:extLst>
  </p:cSld>
  <p:clrMapOvr>
    <a:masterClrMapping/>
  </p:clrMapOvr>
  <mc:AlternateContent xmlns:mc="http://schemas.openxmlformats.org/markup-compatibility/2006" xmlns:p14="http://schemas.microsoft.com/office/powerpoint/2010/main">
    <mc:Choice Requires="p14">
      <p:transition spd="slow" p14:dur="2000" advTm="6661"/>
    </mc:Choice>
    <mc:Fallback xmlns="">
      <p:transition spd="slow" advTm="6661"/>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60784" y="16566"/>
            <a:ext cx="10154816" cy="1009040"/>
          </a:xfrm>
        </p:spPr>
        <p:txBody>
          <a:bodyPr/>
          <a:lstStyle/>
          <a:p>
            <a:r>
              <a:rPr lang="en-US" dirty="0">
                <a:solidFill>
                  <a:srgbClr val="9E0001"/>
                </a:solidFill>
                <a:latin typeface="Calibri" panose="020F0502020204030204" pitchFamily="34" charset="0"/>
                <a:cs typeface="Calibri" panose="020F0502020204030204" pitchFamily="34" charset="0"/>
              </a:rPr>
              <a:t>Methods</a:t>
            </a:r>
          </a:p>
        </p:txBody>
      </p:sp>
      <p:sp>
        <p:nvSpPr>
          <p:cNvPr id="6" name="Text Placeholder 5">
            <a:extLst>
              <a:ext uri="{FF2B5EF4-FFF2-40B4-BE49-F238E27FC236}">
                <a16:creationId xmlns:a16="http://schemas.microsoft.com/office/drawing/2014/main" id="{06CE30A0-FF69-5B4D-B35B-96D991686329}"/>
              </a:ext>
            </a:extLst>
          </p:cNvPr>
          <p:cNvSpPr>
            <a:spLocks noGrp="1"/>
          </p:cNvSpPr>
          <p:nvPr>
            <p:ph type="body" sz="quarter" idx="10"/>
          </p:nvPr>
        </p:nvSpPr>
        <p:spPr>
          <a:xfrm>
            <a:off x="360784" y="909765"/>
            <a:ext cx="11470432" cy="5753988"/>
          </a:xfrm>
        </p:spPr>
        <p:txBody>
          <a:bodyPr>
            <a:noAutofit/>
          </a:bodyPr>
          <a:lstStyle/>
          <a:p>
            <a:r>
              <a:rPr lang="en-US" sz="2400" dirty="0">
                <a:solidFill>
                  <a:schemeClr val="tx1"/>
                </a:solidFill>
                <a:latin typeface="Calibri" panose="020F0502020204030204" pitchFamily="34" charset="0"/>
                <a:cs typeface="Calibri" panose="020F0502020204030204" pitchFamily="34" charset="0"/>
              </a:rPr>
              <a:t>Youth with newly diagnosed T1D received routine new onset education with a Certified Diabetes Care and Education Specialist (CDCES)</a:t>
            </a:r>
          </a:p>
          <a:p>
            <a:r>
              <a:rPr lang="en-US" sz="2400" dirty="0">
                <a:solidFill>
                  <a:schemeClr val="tx1"/>
                </a:solidFill>
                <a:latin typeface="Calibri" panose="020F0502020204030204" pitchFamily="34" charset="0"/>
                <a:cs typeface="Calibri" panose="020F0502020204030204" pitchFamily="34" charset="0"/>
              </a:rPr>
              <a:t>Offered opportunity to start on Dexcom in the 1</a:t>
            </a:r>
            <a:r>
              <a:rPr lang="en-US" sz="2400" baseline="30000" dirty="0">
                <a:solidFill>
                  <a:schemeClr val="tx1"/>
                </a:solidFill>
                <a:latin typeface="Calibri" panose="020F0502020204030204" pitchFamily="34" charset="0"/>
                <a:cs typeface="Calibri" panose="020F0502020204030204" pitchFamily="34" charset="0"/>
              </a:rPr>
              <a:t>st</a:t>
            </a:r>
            <a:r>
              <a:rPr lang="en-US" sz="2400" dirty="0">
                <a:solidFill>
                  <a:schemeClr val="tx1"/>
                </a:solidFill>
                <a:latin typeface="Calibri" panose="020F0502020204030204" pitchFamily="34" charset="0"/>
                <a:cs typeface="Calibri" panose="020F0502020204030204" pitchFamily="34" charset="0"/>
              </a:rPr>
              <a:t> month of diagnosis with a CDCES</a:t>
            </a:r>
          </a:p>
          <a:p>
            <a:r>
              <a:rPr lang="en-US" sz="2400" dirty="0">
                <a:solidFill>
                  <a:schemeClr val="tx1"/>
                </a:solidFill>
                <a:latin typeface="Calibri" panose="020F0502020204030204" pitchFamily="34" charset="0"/>
                <a:cs typeface="Calibri" panose="020F0502020204030204" pitchFamily="34" charset="0"/>
              </a:rPr>
              <a:t>Youth who start CGM have a 1-week telehealth follow-up with a Nurse Practitioner (NP) or CDCES</a:t>
            </a:r>
          </a:p>
          <a:p>
            <a:r>
              <a:rPr lang="en-US" sz="2400" dirty="0">
                <a:solidFill>
                  <a:schemeClr val="tx1"/>
                </a:solidFill>
                <a:latin typeface="Calibri" panose="020F0502020204030204" pitchFamily="34" charset="0"/>
                <a:cs typeface="Calibri" panose="020F0502020204030204" pitchFamily="34" charset="0"/>
              </a:rPr>
              <a:t>All youth received a 1-month follow-up with a provider</a:t>
            </a:r>
          </a:p>
          <a:p>
            <a:r>
              <a:rPr lang="en-US" sz="2400" dirty="0">
                <a:solidFill>
                  <a:schemeClr val="tx1"/>
                </a:solidFill>
                <a:latin typeface="Calibri" panose="020F0502020204030204" pitchFamily="34" charset="0"/>
                <a:cs typeface="Calibri" panose="020F0502020204030204" pitchFamily="34" charset="0"/>
              </a:rPr>
              <a:t>Weekly to monthly remote patient monitoring by the CDCES team (following SMCH policy)</a:t>
            </a:r>
          </a:p>
          <a:p>
            <a:r>
              <a:rPr lang="en-US" sz="2400" dirty="0">
                <a:solidFill>
                  <a:schemeClr val="tx1"/>
                </a:solidFill>
                <a:latin typeface="Calibri" panose="020F0502020204030204" pitchFamily="34" charset="0"/>
                <a:cs typeface="Calibri" panose="020F0502020204030204" pitchFamily="34" charset="0"/>
              </a:rPr>
              <a:t>Families Encouraged pre-pump class with the CDCES team within 3 months of diagnosis</a:t>
            </a:r>
            <a:endParaRPr lang="en-US" sz="2300" dirty="0">
              <a:solidFill>
                <a:schemeClr val="tx1"/>
              </a:solidFill>
              <a:latin typeface="Calibri" panose="020F0502020204030204" pitchFamily="34" charset="0"/>
              <a:cs typeface="Calibri" panose="020F0502020204030204" pitchFamily="34" charset="0"/>
            </a:endParaRPr>
          </a:p>
          <a:p>
            <a:pPr marL="0" indent="0">
              <a:buNone/>
            </a:pPr>
            <a:endParaRPr lang="en-US" dirty="0"/>
          </a:p>
          <a:p>
            <a:endParaRPr lang="en-US" sz="2800" dirty="0"/>
          </a:p>
        </p:txBody>
      </p:sp>
      <p:pic>
        <p:nvPicPr>
          <p:cNvPr id="5" name="Picture 4">
            <a:extLst>
              <a:ext uri="{FF2B5EF4-FFF2-40B4-BE49-F238E27FC236}">
                <a16:creationId xmlns:a16="http://schemas.microsoft.com/office/drawing/2014/main" id="{0385A8CE-5E91-6546-944A-0FA2F0002DC5}"/>
              </a:ext>
            </a:extLst>
          </p:cNvPr>
          <p:cNvPicPr>
            <a:picLocks noChangeAspect="1"/>
          </p:cNvPicPr>
          <p:nvPr/>
        </p:nvPicPr>
        <p:blipFill>
          <a:blip r:embed="rId3"/>
          <a:stretch>
            <a:fillRect/>
          </a:stretch>
        </p:blipFill>
        <p:spPr>
          <a:xfrm>
            <a:off x="9297916" y="6300860"/>
            <a:ext cx="2810510" cy="436498"/>
          </a:xfrm>
          <a:prstGeom prst="rect">
            <a:avLst/>
          </a:prstGeom>
        </p:spPr>
      </p:pic>
      <p:pic>
        <p:nvPicPr>
          <p:cNvPr id="3" name="object 4">
            <a:extLst>
              <a:ext uri="{FF2B5EF4-FFF2-40B4-BE49-F238E27FC236}">
                <a16:creationId xmlns:a16="http://schemas.microsoft.com/office/drawing/2014/main" id="{54FFC2BB-F738-26FD-FCE2-6F2D1E768F16}"/>
              </a:ext>
            </a:extLst>
          </p:cNvPr>
          <p:cNvPicPr/>
          <p:nvPr/>
        </p:nvPicPr>
        <p:blipFill>
          <a:blip r:embed="rId4" cstate="print"/>
          <a:stretch>
            <a:fillRect/>
          </a:stretch>
        </p:blipFill>
        <p:spPr>
          <a:xfrm>
            <a:off x="0" y="6012639"/>
            <a:ext cx="3924298" cy="844968"/>
          </a:xfrm>
          <a:prstGeom prst="rect">
            <a:avLst/>
          </a:prstGeom>
        </p:spPr>
      </p:pic>
    </p:spTree>
    <p:extLst>
      <p:ext uri="{BB962C8B-B14F-4D97-AF65-F5344CB8AC3E}">
        <p14:creationId xmlns:p14="http://schemas.microsoft.com/office/powerpoint/2010/main" val="2173381764"/>
      </p:ext>
    </p:extLst>
  </p:cSld>
  <p:clrMapOvr>
    <a:masterClrMapping/>
  </p:clrMapOvr>
  <p:transition advTm="29359">
    <p:wipe dir="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Chevron 170">
            <a:extLst>
              <a:ext uri="{FF2B5EF4-FFF2-40B4-BE49-F238E27FC236}">
                <a16:creationId xmlns:a16="http://schemas.microsoft.com/office/drawing/2014/main" id="{347C2535-2053-6F4D-8586-346C47D6BAE8}"/>
              </a:ext>
            </a:extLst>
          </p:cNvPr>
          <p:cNvSpPr>
            <a:spLocks/>
          </p:cNvSpPr>
          <p:nvPr/>
        </p:nvSpPr>
        <p:spPr>
          <a:xfrm>
            <a:off x="10935080" y="2702252"/>
            <a:ext cx="1086398" cy="597769"/>
          </a:xfrm>
          <a:prstGeom prst="chevron">
            <a:avLst/>
          </a:prstGeom>
          <a:solidFill>
            <a:srgbClr val="0070C0">
              <a:alpha val="69804"/>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1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7531C0E9-53A3-C441-8693-0A9F776FC766}"/>
              </a:ext>
            </a:extLst>
          </p:cNvPr>
          <p:cNvSpPr>
            <a:spLocks/>
          </p:cNvSpPr>
          <p:nvPr/>
        </p:nvSpPr>
        <p:spPr>
          <a:xfrm>
            <a:off x="994699" y="1940774"/>
            <a:ext cx="1993758" cy="559400"/>
          </a:xfrm>
          <a:prstGeom prst="rect">
            <a:avLst/>
          </a:prstGeom>
          <a:solidFill>
            <a:schemeClr val="bg1"/>
          </a:solidFill>
          <a:ln w="190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18"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2" name="Chevron 121">
            <a:extLst>
              <a:ext uri="{FF2B5EF4-FFF2-40B4-BE49-F238E27FC236}">
                <a16:creationId xmlns:a16="http://schemas.microsoft.com/office/drawing/2014/main" id="{4B10C83C-0108-C94F-B032-F931D0DF29D1}"/>
              </a:ext>
            </a:extLst>
          </p:cNvPr>
          <p:cNvSpPr>
            <a:spLocks/>
          </p:cNvSpPr>
          <p:nvPr/>
        </p:nvSpPr>
        <p:spPr>
          <a:xfrm>
            <a:off x="1069324" y="3409378"/>
            <a:ext cx="2586513" cy="200318"/>
          </a:xfrm>
          <a:prstGeom prst="chevron">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1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Pentagon 3">
            <a:extLst>
              <a:ext uri="{FF2B5EF4-FFF2-40B4-BE49-F238E27FC236}">
                <a16:creationId xmlns:a16="http://schemas.microsoft.com/office/drawing/2014/main" id="{2D96C2CC-2FAF-2841-9F78-A7627365EB81}"/>
              </a:ext>
            </a:extLst>
          </p:cNvPr>
          <p:cNvSpPr>
            <a:spLocks/>
          </p:cNvSpPr>
          <p:nvPr/>
        </p:nvSpPr>
        <p:spPr>
          <a:xfrm>
            <a:off x="322184" y="2701721"/>
            <a:ext cx="1005773" cy="597769"/>
          </a:xfrm>
          <a:prstGeom prst="homePlate">
            <a:avLst/>
          </a:prstGeom>
          <a:solidFill>
            <a:schemeClr val="accent5">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18"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Chevron 29">
            <a:extLst>
              <a:ext uri="{FF2B5EF4-FFF2-40B4-BE49-F238E27FC236}">
                <a16:creationId xmlns:a16="http://schemas.microsoft.com/office/drawing/2014/main" id="{B176D0B9-F455-2D45-AAF4-BFFEF4C05FE4}"/>
              </a:ext>
            </a:extLst>
          </p:cNvPr>
          <p:cNvSpPr>
            <a:spLocks/>
          </p:cNvSpPr>
          <p:nvPr/>
        </p:nvSpPr>
        <p:spPr>
          <a:xfrm>
            <a:off x="1069325" y="2701721"/>
            <a:ext cx="1084281" cy="597769"/>
          </a:xfrm>
          <a:prstGeom prst="chevron">
            <a:avLst/>
          </a:prstGeom>
          <a:solidFill>
            <a:srgbClr val="0070C0">
              <a:alpha val="69804"/>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1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Chevron 30">
            <a:extLst>
              <a:ext uri="{FF2B5EF4-FFF2-40B4-BE49-F238E27FC236}">
                <a16:creationId xmlns:a16="http://schemas.microsoft.com/office/drawing/2014/main" id="{9835E298-67B4-FD49-A2D0-9166CD9CC732}"/>
              </a:ext>
            </a:extLst>
          </p:cNvPr>
          <p:cNvSpPr>
            <a:spLocks/>
          </p:cNvSpPr>
          <p:nvPr/>
        </p:nvSpPr>
        <p:spPr>
          <a:xfrm>
            <a:off x="1896596" y="2701721"/>
            <a:ext cx="1071848" cy="597769"/>
          </a:xfrm>
          <a:prstGeom prst="chevron">
            <a:avLst/>
          </a:prstGeom>
          <a:solidFill>
            <a:srgbClr val="0070C0">
              <a:alpha val="69804"/>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1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Chevron 31">
            <a:extLst>
              <a:ext uri="{FF2B5EF4-FFF2-40B4-BE49-F238E27FC236}">
                <a16:creationId xmlns:a16="http://schemas.microsoft.com/office/drawing/2014/main" id="{74F5EE7C-0F98-6145-9BB1-C864DA3890BA}"/>
              </a:ext>
            </a:extLst>
          </p:cNvPr>
          <p:cNvSpPr>
            <a:spLocks/>
          </p:cNvSpPr>
          <p:nvPr/>
        </p:nvSpPr>
        <p:spPr>
          <a:xfrm>
            <a:off x="2713188" y="2701721"/>
            <a:ext cx="1068584" cy="597769"/>
          </a:xfrm>
          <a:prstGeom prst="chevron">
            <a:avLst/>
          </a:prstGeom>
          <a:solidFill>
            <a:srgbClr val="0070C0">
              <a:alpha val="69804"/>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1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Chevron 32">
            <a:extLst>
              <a:ext uri="{FF2B5EF4-FFF2-40B4-BE49-F238E27FC236}">
                <a16:creationId xmlns:a16="http://schemas.microsoft.com/office/drawing/2014/main" id="{39E4B69B-D5AC-2B4F-ADD4-988025C820E4}"/>
              </a:ext>
            </a:extLst>
          </p:cNvPr>
          <p:cNvSpPr>
            <a:spLocks/>
          </p:cNvSpPr>
          <p:nvPr/>
        </p:nvSpPr>
        <p:spPr>
          <a:xfrm>
            <a:off x="3529785" y="2701721"/>
            <a:ext cx="1083462" cy="597769"/>
          </a:xfrm>
          <a:prstGeom prst="chevron">
            <a:avLst/>
          </a:prstGeom>
          <a:solidFill>
            <a:srgbClr val="0070C0">
              <a:alpha val="69804"/>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18"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Chevron 33">
            <a:extLst>
              <a:ext uri="{FF2B5EF4-FFF2-40B4-BE49-F238E27FC236}">
                <a16:creationId xmlns:a16="http://schemas.microsoft.com/office/drawing/2014/main" id="{D4169600-7360-364C-BE5B-F1C9BFF4DF16}"/>
              </a:ext>
            </a:extLst>
          </p:cNvPr>
          <p:cNvSpPr>
            <a:spLocks/>
          </p:cNvSpPr>
          <p:nvPr/>
        </p:nvSpPr>
        <p:spPr>
          <a:xfrm>
            <a:off x="4357051" y="2701721"/>
            <a:ext cx="1084699" cy="597769"/>
          </a:xfrm>
          <a:prstGeom prst="chevron">
            <a:avLst/>
          </a:prstGeom>
          <a:solidFill>
            <a:srgbClr val="0070C0">
              <a:alpha val="69804"/>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1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Chevron 34">
            <a:extLst>
              <a:ext uri="{FF2B5EF4-FFF2-40B4-BE49-F238E27FC236}">
                <a16:creationId xmlns:a16="http://schemas.microsoft.com/office/drawing/2014/main" id="{E14B7B63-38A1-4140-B444-AEEB29804EE5}"/>
              </a:ext>
            </a:extLst>
          </p:cNvPr>
          <p:cNvSpPr>
            <a:spLocks/>
          </p:cNvSpPr>
          <p:nvPr/>
        </p:nvSpPr>
        <p:spPr>
          <a:xfrm>
            <a:off x="5184322" y="2701721"/>
            <a:ext cx="1071849" cy="597769"/>
          </a:xfrm>
          <a:prstGeom prst="chevron">
            <a:avLst/>
          </a:prstGeom>
          <a:solidFill>
            <a:srgbClr val="0070C0">
              <a:alpha val="69804"/>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1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Chevron 35">
            <a:extLst>
              <a:ext uri="{FF2B5EF4-FFF2-40B4-BE49-F238E27FC236}">
                <a16:creationId xmlns:a16="http://schemas.microsoft.com/office/drawing/2014/main" id="{25A7C197-0FCE-234F-97BA-F6F5A4483145}"/>
              </a:ext>
            </a:extLst>
          </p:cNvPr>
          <p:cNvSpPr>
            <a:spLocks/>
          </p:cNvSpPr>
          <p:nvPr/>
        </p:nvSpPr>
        <p:spPr>
          <a:xfrm>
            <a:off x="6000914" y="2701721"/>
            <a:ext cx="1076467" cy="597769"/>
          </a:xfrm>
          <a:prstGeom prst="chevron">
            <a:avLst/>
          </a:prstGeom>
          <a:solidFill>
            <a:srgbClr val="0070C0">
              <a:alpha val="69804"/>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1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Chevron 36">
            <a:extLst>
              <a:ext uri="{FF2B5EF4-FFF2-40B4-BE49-F238E27FC236}">
                <a16:creationId xmlns:a16="http://schemas.microsoft.com/office/drawing/2014/main" id="{CCACA0F4-E430-964A-BA1D-C6D0B1B56A1A}"/>
              </a:ext>
            </a:extLst>
          </p:cNvPr>
          <p:cNvSpPr>
            <a:spLocks/>
          </p:cNvSpPr>
          <p:nvPr/>
        </p:nvSpPr>
        <p:spPr>
          <a:xfrm>
            <a:off x="6817511" y="2701721"/>
            <a:ext cx="1076462" cy="597769"/>
          </a:xfrm>
          <a:prstGeom prst="chevron">
            <a:avLst/>
          </a:prstGeom>
          <a:solidFill>
            <a:srgbClr val="0070C0">
              <a:alpha val="69804"/>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1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Chevron 37">
            <a:extLst>
              <a:ext uri="{FF2B5EF4-FFF2-40B4-BE49-F238E27FC236}">
                <a16:creationId xmlns:a16="http://schemas.microsoft.com/office/drawing/2014/main" id="{ECEF506F-3150-A64C-A466-C21279B20BFC}"/>
              </a:ext>
            </a:extLst>
          </p:cNvPr>
          <p:cNvSpPr>
            <a:spLocks/>
          </p:cNvSpPr>
          <p:nvPr/>
        </p:nvSpPr>
        <p:spPr>
          <a:xfrm>
            <a:off x="7634104" y="2701721"/>
            <a:ext cx="1087284" cy="597769"/>
          </a:xfrm>
          <a:prstGeom prst="chevron">
            <a:avLst/>
          </a:prstGeom>
          <a:solidFill>
            <a:srgbClr val="0070C0">
              <a:alpha val="69804"/>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1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Chevron 38">
            <a:extLst>
              <a:ext uri="{FF2B5EF4-FFF2-40B4-BE49-F238E27FC236}">
                <a16:creationId xmlns:a16="http://schemas.microsoft.com/office/drawing/2014/main" id="{6C2997E5-0140-BE47-B743-DF8104BA1A61}"/>
              </a:ext>
            </a:extLst>
          </p:cNvPr>
          <p:cNvSpPr>
            <a:spLocks/>
          </p:cNvSpPr>
          <p:nvPr/>
        </p:nvSpPr>
        <p:spPr>
          <a:xfrm>
            <a:off x="8461376" y="2701721"/>
            <a:ext cx="1071848" cy="597769"/>
          </a:xfrm>
          <a:prstGeom prst="chevron">
            <a:avLst/>
          </a:prstGeom>
          <a:solidFill>
            <a:srgbClr val="0070C0">
              <a:alpha val="69804"/>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1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Chevron 39">
            <a:extLst>
              <a:ext uri="{FF2B5EF4-FFF2-40B4-BE49-F238E27FC236}">
                <a16:creationId xmlns:a16="http://schemas.microsoft.com/office/drawing/2014/main" id="{CD6F44B0-7D00-764E-9BB2-BE65902D2C94}"/>
              </a:ext>
            </a:extLst>
          </p:cNvPr>
          <p:cNvSpPr>
            <a:spLocks/>
          </p:cNvSpPr>
          <p:nvPr/>
        </p:nvSpPr>
        <p:spPr>
          <a:xfrm>
            <a:off x="9277966" y="2701721"/>
            <a:ext cx="1079803" cy="597769"/>
          </a:xfrm>
          <a:prstGeom prst="chevron">
            <a:avLst/>
          </a:prstGeom>
          <a:solidFill>
            <a:srgbClr val="0070C0">
              <a:alpha val="69804"/>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1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Chevron 40">
            <a:extLst>
              <a:ext uri="{FF2B5EF4-FFF2-40B4-BE49-F238E27FC236}">
                <a16:creationId xmlns:a16="http://schemas.microsoft.com/office/drawing/2014/main" id="{7F7795D7-A63E-9F4C-A427-79A3CAEF0CC8}"/>
              </a:ext>
            </a:extLst>
          </p:cNvPr>
          <p:cNvSpPr>
            <a:spLocks/>
          </p:cNvSpPr>
          <p:nvPr/>
        </p:nvSpPr>
        <p:spPr>
          <a:xfrm>
            <a:off x="10103697" y="2701721"/>
            <a:ext cx="1086398" cy="597769"/>
          </a:xfrm>
          <a:prstGeom prst="chevron">
            <a:avLst/>
          </a:prstGeom>
          <a:solidFill>
            <a:srgbClr val="0070C0">
              <a:alpha val="69804"/>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1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TextBox 41">
            <a:extLst>
              <a:ext uri="{FF2B5EF4-FFF2-40B4-BE49-F238E27FC236}">
                <a16:creationId xmlns:a16="http://schemas.microsoft.com/office/drawing/2014/main" id="{78AE5476-7E36-BE4D-B56A-96F57DAB1D83}"/>
              </a:ext>
            </a:extLst>
          </p:cNvPr>
          <p:cNvSpPr txBox="1">
            <a:spLocks/>
          </p:cNvSpPr>
          <p:nvPr/>
        </p:nvSpPr>
        <p:spPr>
          <a:xfrm>
            <a:off x="249039" y="2732905"/>
            <a:ext cx="97494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Diabetes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Diagnosis</a:t>
            </a:r>
          </a:p>
        </p:txBody>
      </p:sp>
      <p:sp>
        <p:nvSpPr>
          <p:cNvPr id="43" name="TextBox 42">
            <a:extLst>
              <a:ext uri="{FF2B5EF4-FFF2-40B4-BE49-F238E27FC236}">
                <a16:creationId xmlns:a16="http://schemas.microsoft.com/office/drawing/2014/main" id="{C37B478A-A172-0D40-BB46-C24817792794}"/>
              </a:ext>
            </a:extLst>
          </p:cNvPr>
          <p:cNvSpPr txBox="1">
            <a:spLocks/>
          </p:cNvSpPr>
          <p:nvPr/>
        </p:nvSpPr>
        <p:spPr>
          <a:xfrm>
            <a:off x="1348153" y="2834973"/>
            <a:ext cx="796693"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Month </a:t>
            </a:r>
          </a:p>
        </p:txBody>
      </p:sp>
      <p:sp>
        <p:nvSpPr>
          <p:cNvPr id="44" name="TextBox 43">
            <a:extLst>
              <a:ext uri="{FF2B5EF4-FFF2-40B4-BE49-F238E27FC236}">
                <a16:creationId xmlns:a16="http://schemas.microsoft.com/office/drawing/2014/main" id="{4C8489BA-090D-5D43-BFEF-0EAD50279B05}"/>
              </a:ext>
            </a:extLst>
          </p:cNvPr>
          <p:cNvSpPr txBox="1">
            <a:spLocks/>
          </p:cNvSpPr>
          <p:nvPr/>
        </p:nvSpPr>
        <p:spPr>
          <a:xfrm>
            <a:off x="2151905" y="2837347"/>
            <a:ext cx="796693"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Month </a:t>
            </a:r>
          </a:p>
        </p:txBody>
      </p:sp>
      <p:sp>
        <p:nvSpPr>
          <p:cNvPr id="45" name="TextBox 44">
            <a:extLst>
              <a:ext uri="{FF2B5EF4-FFF2-40B4-BE49-F238E27FC236}">
                <a16:creationId xmlns:a16="http://schemas.microsoft.com/office/drawing/2014/main" id="{9CDAD7BD-08C0-814C-9810-62A56768B315}"/>
              </a:ext>
            </a:extLst>
          </p:cNvPr>
          <p:cNvSpPr txBox="1">
            <a:spLocks/>
          </p:cNvSpPr>
          <p:nvPr/>
        </p:nvSpPr>
        <p:spPr>
          <a:xfrm>
            <a:off x="2990100" y="2836931"/>
            <a:ext cx="796693"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Month </a:t>
            </a:r>
          </a:p>
        </p:txBody>
      </p:sp>
      <p:sp>
        <p:nvSpPr>
          <p:cNvPr id="46" name="TextBox 45">
            <a:extLst>
              <a:ext uri="{FF2B5EF4-FFF2-40B4-BE49-F238E27FC236}">
                <a16:creationId xmlns:a16="http://schemas.microsoft.com/office/drawing/2014/main" id="{AA75C392-7628-DF45-8046-66E71F5269AE}"/>
              </a:ext>
            </a:extLst>
          </p:cNvPr>
          <p:cNvSpPr txBox="1">
            <a:spLocks/>
          </p:cNvSpPr>
          <p:nvPr/>
        </p:nvSpPr>
        <p:spPr>
          <a:xfrm>
            <a:off x="3825628" y="2834973"/>
            <a:ext cx="796693"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Month </a:t>
            </a:r>
          </a:p>
        </p:txBody>
      </p:sp>
      <p:sp>
        <p:nvSpPr>
          <p:cNvPr id="47" name="TextBox 46">
            <a:extLst>
              <a:ext uri="{FF2B5EF4-FFF2-40B4-BE49-F238E27FC236}">
                <a16:creationId xmlns:a16="http://schemas.microsoft.com/office/drawing/2014/main" id="{CD78937E-2198-6243-A802-2FBE3F357EF7}"/>
              </a:ext>
            </a:extLst>
          </p:cNvPr>
          <p:cNvSpPr txBox="1">
            <a:spLocks/>
          </p:cNvSpPr>
          <p:nvPr/>
        </p:nvSpPr>
        <p:spPr>
          <a:xfrm>
            <a:off x="4623620" y="2836931"/>
            <a:ext cx="796693"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Month </a:t>
            </a:r>
          </a:p>
        </p:txBody>
      </p:sp>
      <p:sp>
        <p:nvSpPr>
          <p:cNvPr id="48" name="TextBox 47">
            <a:extLst>
              <a:ext uri="{FF2B5EF4-FFF2-40B4-BE49-F238E27FC236}">
                <a16:creationId xmlns:a16="http://schemas.microsoft.com/office/drawing/2014/main" id="{D2C9D972-D9B3-714A-BEAA-4DC6D7638665}"/>
              </a:ext>
            </a:extLst>
          </p:cNvPr>
          <p:cNvSpPr txBox="1">
            <a:spLocks/>
          </p:cNvSpPr>
          <p:nvPr/>
        </p:nvSpPr>
        <p:spPr>
          <a:xfrm>
            <a:off x="5454809" y="2836931"/>
            <a:ext cx="796693"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Month </a:t>
            </a:r>
          </a:p>
        </p:txBody>
      </p:sp>
      <p:sp>
        <p:nvSpPr>
          <p:cNvPr id="49" name="TextBox 48">
            <a:extLst>
              <a:ext uri="{FF2B5EF4-FFF2-40B4-BE49-F238E27FC236}">
                <a16:creationId xmlns:a16="http://schemas.microsoft.com/office/drawing/2014/main" id="{784BA7D2-8BBD-2C4E-BDA5-F1AD41876020}"/>
              </a:ext>
            </a:extLst>
          </p:cNvPr>
          <p:cNvSpPr txBox="1">
            <a:spLocks/>
          </p:cNvSpPr>
          <p:nvPr/>
        </p:nvSpPr>
        <p:spPr>
          <a:xfrm>
            <a:off x="6283958" y="2834228"/>
            <a:ext cx="796693"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Month </a:t>
            </a:r>
          </a:p>
        </p:txBody>
      </p:sp>
      <p:sp>
        <p:nvSpPr>
          <p:cNvPr id="50" name="TextBox 49">
            <a:extLst>
              <a:ext uri="{FF2B5EF4-FFF2-40B4-BE49-F238E27FC236}">
                <a16:creationId xmlns:a16="http://schemas.microsoft.com/office/drawing/2014/main" id="{772FFA2A-D1B6-BB4F-B307-EF02A25D5EC0}"/>
              </a:ext>
            </a:extLst>
          </p:cNvPr>
          <p:cNvSpPr txBox="1">
            <a:spLocks/>
          </p:cNvSpPr>
          <p:nvPr/>
        </p:nvSpPr>
        <p:spPr>
          <a:xfrm>
            <a:off x="7090239" y="2844544"/>
            <a:ext cx="796693"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Month </a:t>
            </a:r>
          </a:p>
        </p:txBody>
      </p:sp>
      <p:sp>
        <p:nvSpPr>
          <p:cNvPr id="51" name="TextBox 50">
            <a:extLst>
              <a:ext uri="{FF2B5EF4-FFF2-40B4-BE49-F238E27FC236}">
                <a16:creationId xmlns:a16="http://schemas.microsoft.com/office/drawing/2014/main" id="{0A9A85C1-C58C-204F-9108-2784A4D74E31}"/>
              </a:ext>
            </a:extLst>
          </p:cNvPr>
          <p:cNvSpPr txBox="1">
            <a:spLocks/>
          </p:cNvSpPr>
          <p:nvPr/>
        </p:nvSpPr>
        <p:spPr>
          <a:xfrm>
            <a:off x="7916800" y="2835908"/>
            <a:ext cx="796693"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Month </a:t>
            </a:r>
          </a:p>
        </p:txBody>
      </p:sp>
      <p:sp>
        <p:nvSpPr>
          <p:cNvPr id="52" name="TextBox 51">
            <a:extLst>
              <a:ext uri="{FF2B5EF4-FFF2-40B4-BE49-F238E27FC236}">
                <a16:creationId xmlns:a16="http://schemas.microsoft.com/office/drawing/2014/main" id="{92E27F48-AB13-E141-A95A-0B956E37F862}"/>
              </a:ext>
            </a:extLst>
          </p:cNvPr>
          <p:cNvSpPr txBox="1">
            <a:spLocks/>
          </p:cNvSpPr>
          <p:nvPr/>
        </p:nvSpPr>
        <p:spPr>
          <a:xfrm>
            <a:off x="8742985" y="2831328"/>
            <a:ext cx="767340" cy="338554"/>
          </a:xfrm>
          <a:prstGeom prst="rect">
            <a:avLst/>
          </a:prstGeom>
          <a:noFill/>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Month</a:t>
            </a:r>
          </a:p>
        </p:txBody>
      </p:sp>
      <p:sp>
        <p:nvSpPr>
          <p:cNvPr id="54" name="TextBox 53">
            <a:extLst>
              <a:ext uri="{FF2B5EF4-FFF2-40B4-BE49-F238E27FC236}">
                <a16:creationId xmlns:a16="http://schemas.microsoft.com/office/drawing/2014/main" id="{34FEF3EE-1033-1747-A6FC-6376748F7A60}"/>
              </a:ext>
            </a:extLst>
          </p:cNvPr>
          <p:cNvSpPr txBox="1">
            <a:spLocks/>
          </p:cNvSpPr>
          <p:nvPr/>
        </p:nvSpPr>
        <p:spPr>
          <a:xfrm>
            <a:off x="9548865" y="2845321"/>
            <a:ext cx="75020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Month</a:t>
            </a:r>
          </a:p>
        </p:txBody>
      </p:sp>
      <p:sp>
        <p:nvSpPr>
          <p:cNvPr id="55" name="TextBox 54">
            <a:extLst>
              <a:ext uri="{FF2B5EF4-FFF2-40B4-BE49-F238E27FC236}">
                <a16:creationId xmlns:a16="http://schemas.microsoft.com/office/drawing/2014/main" id="{3A284708-1958-864E-B33C-E4AAE670BDB4}"/>
              </a:ext>
            </a:extLst>
          </p:cNvPr>
          <p:cNvSpPr txBox="1">
            <a:spLocks/>
          </p:cNvSpPr>
          <p:nvPr/>
        </p:nvSpPr>
        <p:spPr>
          <a:xfrm>
            <a:off x="10368363" y="2843697"/>
            <a:ext cx="75020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Month</a:t>
            </a:r>
          </a:p>
        </p:txBody>
      </p:sp>
      <p:sp>
        <p:nvSpPr>
          <p:cNvPr id="56" name="TextBox 55">
            <a:extLst>
              <a:ext uri="{FF2B5EF4-FFF2-40B4-BE49-F238E27FC236}">
                <a16:creationId xmlns:a16="http://schemas.microsoft.com/office/drawing/2014/main" id="{4B777170-0996-A844-91D2-A13D147235DB}"/>
              </a:ext>
            </a:extLst>
          </p:cNvPr>
          <p:cNvSpPr txBox="1">
            <a:spLocks/>
          </p:cNvSpPr>
          <p:nvPr/>
        </p:nvSpPr>
        <p:spPr>
          <a:xfrm>
            <a:off x="11237249" y="2835908"/>
            <a:ext cx="75020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Month</a:t>
            </a:r>
          </a:p>
        </p:txBody>
      </p:sp>
      <p:cxnSp>
        <p:nvCxnSpPr>
          <p:cNvPr id="60" name="Straight Arrow Connector 59">
            <a:extLst>
              <a:ext uri="{FF2B5EF4-FFF2-40B4-BE49-F238E27FC236}">
                <a16:creationId xmlns:a16="http://schemas.microsoft.com/office/drawing/2014/main" id="{C5795833-EB7E-E64A-A72E-337A060D9F2D}"/>
              </a:ext>
            </a:extLst>
          </p:cNvPr>
          <p:cNvCxnSpPr>
            <a:cxnSpLocks/>
          </p:cNvCxnSpPr>
          <p:nvPr/>
        </p:nvCxnSpPr>
        <p:spPr>
          <a:xfrm flipH="1">
            <a:off x="407702" y="2450286"/>
            <a:ext cx="4228" cy="259720"/>
          </a:xfrm>
          <a:prstGeom prst="straightConnector1">
            <a:avLst/>
          </a:prstGeom>
          <a:ln w="1905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8F44DFB1-BAB8-6F4D-9AA2-011AAB8EC269}"/>
              </a:ext>
            </a:extLst>
          </p:cNvPr>
          <p:cNvCxnSpPr>
            <a:cxnSpLocks/>
          </p:cNvCxnSpPr>
          <p:nvPr/>
        </p:nvCxnSpPr>
        <p:spPr>
          <a:xfrm flipH="1">
            <a:off x="3181403" y="2436291"/>
            <a:ext cx="4228" cy="259720"/>
          </a:xfrm>
          <a:prstGeom prst="straightConnector1">
            <a:avLst/>
          </a:prstGeom>
          <a:ln w="1905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C51BB78B-D28E-A348-B462-59DD12D5561A}"/>
              </a:ext>
            </a:extLst>
          </p:cNvPr>
          <p:cNvCxnSpPr>
            <a:cxnSpLocks/>
          </p:cNvCxnSpPr>
          <p:nvPr/>
        </p:nvCxnSpPr>
        <p:spPr>
          <a:xfrm flipH="1">
            <a:off x="5567817" y="2441998"/>
            <a:ext cx="4228" cy="259720"/>
          </a:xfrm>
          <a:prstGeom prst="straightConnector1">
            <a:avLst/>
          </a:prstGeom>
          <a:ln w="1905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CDA8BCC8-D57B-3C44-853D-4D578864C2BA}"/>
              </a:ext>
            </a:extLst>
          </p:cNvPr>
          <p:cNvCxnSpPr>
            <a:cxnSpLocks/>
          </p:cNvCxnSpPr>
          <p:nvPr/>
        </p:nvCxnSpPr>
        <p:spPr>
          <a:xfrm flipH="1">
            <a:off x="8042912" y="2441995"/>
            <a:ext cx="4228" cy="259720"/>
          </a:xfrm>
          <a:prstGeom prst="straightConnector1">
            <a:avLst/>
          </a:prstGeom>
          <a:ln w="1905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ABABD181-221B-974B-A63F-CE752088E370}"/>
              </a:ext>
            </a:extLst>
          </p:cNvPr>
          <p:cNvCxnSpPr>
            <a:cxnSpLocks/>
          </p:cNvCxnSpPr>
          <p:nvPr/>
        </p:nvCxnSpPr>
        <p:spPr>
          <a:xfrm flipH="1">
            <a:off x="10503820" y="2438369"/>
            <a:ext cx="4228" cy="259720"/>
          </a:xfrm>
          <a:prstGeom prst="straightConnector1">
            <a:avLst/>
          </a:prstGeom>
          <a:ln w="19050">
            <a:solidFill>
              <a:srgbClr val="7030A0"/>
            </a:solidFill>
            <a:tailEnd type="triangle"/>
          </a:ln>
        </p:spPr>
        <p:style>
          <a:lnRef idx="1">
            <a:schemeClr val="accent1"/>
          </a:lnRef>
          <a:fillRef idx="0">
            <a:schemeClr val="accent1"/>
          </a:fillRef>
          <a:effectRef idx="0">
            <a:schemeClr val="accent1"/>
          </a:effectRef>
          <a:fontRef idx="minor">
            <a:schemeClr val="tx1"/>
          </a:fontRef>
        </p:style>
      </p:cxnSp>
      <p:pic>
        <p:nvPicPr>
          <p:cNvPr id="1030" name="Picture 6" descr="Stanford Children's Health | Lucile Packard Children's Hospital Stanford |  LinkedIn">
            <a:extLst>
              <a:ext uri="{FF2B5EF4-FFF2-40B4-BE49-F238E27FC236}">
                <a16:creationId xmlns:a16="http://schemas.microsoft.com/office/drawing/2014/main" id="{64C8A034-145F-2B41-BB0C-1D5F0C0388F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8566" y="3700126"/>
            <a:ext cx="269358" cy="269358"/>
          </a:xfrm>
          <a:prstGeom prst="rect">
            <a:avLst/>
          </a:prstGeom>
          <a:noFill/>
          <a:extLst>
            <a:ext uri="{909E8E84-426E-40DD-AFC4-6F175D3DCCD1}">
              <a14:hiddenFill xmlns:a14="http://schemas.microsoft.com/office/drawing/2010/main">
                <a:solidFill>
                  <a:srgbClr val="FFFFFF"/>
                </a:solidFill>
              </a14:hiddenFill>
            </a:ext>
          </a:extLst>
        </p:spPr>
      </p:pic>
      <p:cxnSp>
        <p:nvCxnSpPr>
          <p:cNvPr id="75" name="Straight Arrow Connector 74">
            <a:extLst>
              <a:ext uri="{FF2B5EF4-FFF2-40B4-BE49-F238E27FC236}">
                <a16:creationId xmlns:a16="http://schemas.microsoft.com/office/drawing/2014/main" id="{3762AE8D-298E-DF4F-8ADE-2317CC1D263D}"/>
              </a:ext>
            </a:extLst>
          </p:cNvPr>
          <p:cNvCxnSpPr>
            <a:cxnSpLocks/>
          </p:cNvCxnSpPr>
          <p:nvPr/>
        </p:nvCxnSpPr>
        <p:spPr>
          <a:xfrm flipV="1">
            <a:off x="643520" y="3299490"/>
            <a:ext cx="0" cy="400636"/>
          </a:xfrm>
          <a:prstGeom prst="straightConnector1">
            <a:avLst/>
          </a:prstGeom>
          <a:ln w="19050">
            <a:solidFill>
              <a:srgbClr val="C00000">
                <a:alpha val="8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82B8D99D-566B-434B-9A75-98D0E5D179A9}"/>
              </a:ext>
            </a:extLst>
          </p:cNvPr>
          <p:cNvCxnSpPr>
            <a:cxnSpLocks/>
          </p:cNvCxnSpPr>
          <p:nvPr/>
        </p:nvCxnSpPr>
        <p:spPr>
          <a:xfrm flipV="1">
            <a:off x="1507182" y="3299913"/>
            <a:ext cx="0" cy="400636"/>
          </a:xfrm>
          <a:prstGeom prst="straightConnector1">
            <a:avLst/>
          </a:prstGeom>
          <a:ln w="19050">
            <a:solidFill>
              <a:srgbClr val="C00000">
                <a:alpha val="8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a:extLst>
              <a:ext uri="{FF2B5EF4-FFF2-40B4-BE49-F238E27FC236}">
                <a16:creationId xmlns:a16="http://schemas.microsoft.com/office/drawing/2014/main" id="{A0A2BE75-B037-BA49-8E2D-9E7F3EBC4D34}"/>
              </a:ext>
            </a:extLst>
          </p:cNvPr>
          <p:cNvCxnSpPr>
            <a:cxnSpLocks/>
          </p:cNvCxnSpPr>
          <p:nvPr/>
        </p:nvCxnSpPr>
        <p:spPr>
          <a:xfrm flipV="1">
            <a:off x="1023226" y="3299490"/>
            <a:ext cx="0" cy="400636"/>
          </a:xfrm>
          <a:prstGeom prst="straightConnector1">
            <a:avLst/>
          </a:prstGeom>
          <a:ln w="19050">
            <a:solidFill>
              <a:srgbClr val="C00000">
                <a:alpha val="80000"/>
              </a:srgbClr>
            </a:solidFill>
            <a:tailEnd type="triangle"/>
          </a:ln>
        </p:spPr>
        <p:style>
          <a:lnRef idx="1">
            <a:schemeClr val="accent1"/>
          </a:lnRef>
          <a:fillRef idx="0">
            <a:schemeClr val="accent1"/>
          </a:fillRef>
          <a:effectRef idx="0">
            <a:schemeClr val="accent1"/>
          </a:effectRef>
          <a:fontRef idx="minor">
            <a:schemeClr val="tx1"/>
          </a:fontRef>
        </p:style>
      </p:cxnSp>
      <p:pic>
        <p:nvPicPr>
          <p:cNvPr id="79" name="Picture 6" descr="Stanford Children's Health | Lucile Packard Children's Hospital Stanford |  LinkedIn">
            <a:extLst>
              <a:ext uri="{FF2B5EF4-FFF2-40B4-BE49-F238E27FC236}">
                <a16:creationId xmlns:a16="http://schemas.microsoft.com/office/drawing/2014/main" id="{A3B55C62-882E-AB48-A6E8-C95DEB75A57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75102" y="3700549"/>
            <a:ext cx="269358" cy="269358"/>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6" descr="Stanford Children's Health | Lucile Packard Children's Hospital Stanford |  LinkedIn">
            <a:extLst>
              <a:ext uri="{FF2B5EF4-FFF2-40B4-BE49-F238E27FC236}">
                <a16:creationId xmlns:a16="http://schemas.microsoft.com/office/drawing/2014/main" id="{64176BB1-AC78-6544-AF98-A3BE71CEF04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3625" y="3700126"/>
            <a:ext cx="269358" cy="269358"/>
          </a:xfrm>
          <a:prstGeom prst="rect">
            <a:avLst/>
          </a:prstGeom>
          <a:noFill/>
          <a:extLst>
            <a:ext uri="{909E8E84-426E-40DD-AFC4-6F175D3DCCD1}">
              <a14:hiddenFill xmlns:a14="http://schemas.microsoft.com/office/drawing/2010/main">
                <a:solidFill>
                  <a:srgbClr val="FFFFFF"/>
                </a:solidFill>
              </a14:hiddenFill>
            </a:ext>
          </a:extLst>
        </p:spPr>
      </p:pic>
      <p:pic>
        <p:nvPicPr>
          <p:cNvPr id="71" name="Graphic 70" descr="Clipboard Partially Crossed outline">
            <a:extLst>
              <a:ext uri="{FF2B5EF4-FFF2-40B4-BE49-F238E27FC236}">
                <a16:creationId xmlns:a16="http://schemas.microsoft.com/office/drawing/2014/main" id="{C16CD031-432F-EB44-8E06-5DF4BFE5D41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91217" y="2020650"/>
            <a:ext cx="449053" cy="449053"/>
          </a:xfrm>
          <a:prstGeom prst="rect">
            <a:avLst/>
          </a:prstGeom>
        </p:spPr>
      </p:pic>
      <p:pic>
        <p:nvPicPr>
          <p:cNvPr id="83" name="Graphic 82" descr="Clipboard Partially Crossed outline">
            <a:extLst>
              <a:ext uri="{FF2B5EF4-FFF2-40B4-BE49-F238E27FC236}">
                <a16:creationId xmlns:a16="http://schemas.microsoft.com/office/drawing/2014/main" id="{C289AA53-4F87-824B-A64B-6A7F8507E5A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961342" y="2022087"/>
            <a:ext cx="449053" cy="449053"/>
          </a:xfrm>
          <a:prstGeom prst="rect">
            <a:avLst/>
          </a:prstGeom>
        </p:spPr>
      </p:pic>
      <p:pic>
        <p:nvPicPr>
          <p:cNvPr id="84" name="Graphic 83" descr="Clipboard Partially Crossed outline">
            <a:extLst>
              <a:ext uri="{FF2B5EF4-FFF2-40B4-BE49-F238E27FC236}">
                <a16:creationId xmlns:a16="http://schemas.microsoft.com/office/drawing/2014/main" id="{CCCF1CE1-B309-8646-BA4D-65A1660F7AE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353414" y="2036708"/>
            <a:ext cx="449053" cy="449053"/>
          </a:xfrm>
          <a:prstGeom prst="rect">
            <a:avLst/>
          </a:prstGeom>
        </p:spPr>
      </p:pic>
      <p:pic>
        <p:nvPicPr>
          <p:cNvPr id="85" name="Graphic 84" descr="Clipboard Partially Crossed outline">
            <a:extLst>
              <a:ext uri="{FF2B5EF4-FFF2-40B4-BE49-F238E27FC236}">
                <a16:creationId xmlns:a16="http://schemas.microsoft.com/office/drawing/2014/main" id="{0AA49307-4EBE-434C-8AAF-7C2958853BD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829363" y="2036708"/>
            <a:ext cx="449053" cy="449053"/>
          </a:xfrm>
          <a:prstGeom prst="rect">
            <a:avLst/>
          </a:prstGeom>
        </p:spPr>
      </p:pic>
      <p:pic>
        <p:nvPicPr>
          <p:cNvPr id="86" name="Graphic 85" descr="Clipboard Partially Crossed outline">
            <a:extLst>
              <a:ext uri="{FF2B5EF4-FFF2-40B4-BE49-F238E27FC236}">
                <a16:creationId xmlns:a16="http://schemas.microsoft.com/office/drawing/2014/main" id="{6C54FA01-4B0F-7E42-ABA2-AF723B1E764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291783" y="2032072"/>
            <a:ext cx="449053" cy="449053"/>
          </a:xfrm>
          <a:prstGeom prst="rect">
            <a:avLst/>
          </a:prstGeom>
        </p:spPr>
      </p:pic>
      <p:cxnSp>
        <p:nvCxnSpPr>
          <p:cNvPr id="93" name="Straight Arrow Connector 92">
            <a:extLst>
              <a:ext uri="{FF2B5EF4-FFF2-40B4-BE49-F238E27FC236}">
                <a16:creationId xmlns:a16="http://schemas.microsoft.com/office/drawing/2014/main" id="{A380342C-2DFF-BF48-822C-94012690405C}"/>
              </a:ext>
            </a:extLst>
          </p:cNvPr>
          <p:cNvCxnSpPr>
            <a:cxnSpLocks/>
          </p:cNvCxnSpPr>
          <p:nvPr/>
        </p:nvCxnSpPr>
        <p:spPr>
          <a:xfrm flipH="1">
            <a:off x="3956209" y="2429864"/>
            <a:ext cx="4228" cy="25972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7" name="Straight Arrow Connector 96">
            <a:extLst>
              <a:ext uri="{FF2B5EF4-FFF2-40B4-BE49-F238E27FC236}">
                <a16:creationId xmlns:a16="http://schemas.microsoft.com/office/drawing/2014/main" id="{B0390EC4-C2B5-2C45-867E-5EF09AA9DB54}"/>
              </a:ext>
            </a:extLst>
          </p:cNvPr>
          <p:cNvCxnSpPr>
            <a:cxnSpLocks/>
          </p:cNvCxnSpPr>
          <p:nvPr/>
        </p:nvCxnSpPr>
        <p:spPr>
          <a:xfrm flipH="1">
            <a:off x="6401257" y="2438987"/>
            <a:ext cx="4228" cy="25972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1" name="Straight Arrow Connector 100">
            <a:extLst>
              <a:ext uri="{FF2B5EF4-FFF2-40B4-BE49-F238E27FC236}">
                <a16:creationId xmlns:a16="http://schemas.microsoft.com/office/drawing/2014/main" id="{075AA545-AAA9-0445-8D3F-4DB9F8C6495A}"/>
              </a:ext>
            </a:extLst>
          </p:cNvPr>
          <p:cNvCxnSpPr>
            <a:cxnSpLocks/>
          </p:cNvCxnSpPr>
          <p:nvPr/>
        </p:nvCxnSpPr>
        <p:spPr>
          <a:xfrm flipH="1">
            <a:off x="8881861" y="2433632"/>
            <a:ext cx="4228" cy="25972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5" name="Straight Arrow Connector 104">
            <a:extLst>
              <a:ext uri="{FF2B5EF4-FFF2-40B4-BE49-F238E27FC236}">
                <a16:creationId xmlns:a16="http://schemas.microsoft.com/office/drawing/2014/main" id="{F3EFDB2B-A2CE-B740-9BF5-CD5216F57704}"/>
              </a:ext>
            </a:extLst>
          </p:cNvPr>
          <p:cNvCxnSpPr>
            <a:cxnSpLocks/>
          </p:cNvCxnSpPr>
          <p:nvPr/>
        </p:nvCxnSpPr>
        <p:spPr>
          <a:xfrm flipH="1">
            <a:off x="11326916" y="2439724"/>
            <a:ext cx="4228" cy="25972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7" name="Straight Arrow Connector 116">
            <a:extLst>
              <a:ext uri="{FF2B5EF4-FFF2-40B4-BE49-F238E27FC236}">
                <a16:creationId xmlns:a16="http://schemas.microsoft.com/office/drawing/2014/main" id="{5661F38E-2C61-684E-B2C3-F260D4AB7C9B}"/>
              </a:ext>
            </a:extLst>
          </p:cNvPr>
          <p:cNvCxnSpPr>
            <a:cxnSpLocks/>
          </p:cNvCxnSpPr>
          <p:nvPr/>
        </p:nvCxnSpPr>
        <p:spPr>
          <a:xfrm flipH="1">
            <a:off x="745437" y="1853735"/>
            <a:ext cx="1" cy="847653"/>
          </a:xfrm>
          <a:prstGeom prst="straightConnector1">
            <a:avLst/>
          </a:prstGeom>
          <a:ln w="1905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EB4E2229-BE97-424F-9DC1-23835636BE99}"/>
              </a:ext>
            </a:extLst>
          </p:cNvPr>
          <p:cNvCxnSpPr>
            <a:cxnSpLocks/>
          </p:cNvCxnSpPr>
          <p:nvPr/>
        </p:nvCxnSpPr>
        <p:spPr>
          <a:xfrm flipV="1">
            <a:off x="409816" y="1853179"/>
            <a:ext cx="1" cy="222810"/>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sp>
        <p:nvSpPr>
          <p:cNvPr id="126" name="TextBox 125">
            <a:extLst>
              <a:ext uri="{FF2B5EF4-FFF2-40B4-BE49-F238E27FC236}">
                <a16:creationId xmlns:a16="http://schemas.microsoft.com/office/drawing/2014/main" id="{F60E21BA-245B-1A42-BC83-4A192770D4E2}"/>
              </a:ext>
            </a:extLst>
          </p:cNvPr>
          <p:cNvSpPr txBox="1">
            <a:spLocks/>
          </p:cNvSpPr>
          <p:nvPr/>
        </p:nvSpPr>
        <p:spPr>
          <a:xfrm rot="18827725">
            <a:off x="228841" y="895569"/>
            <a:ext cx="1098165"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7030A0"/>
                </a:solidFill>
                <a:effectLst/>
                <a:uLnTx/>
                <a:uFillTx/>
                <a:latin typeface="Calibri" panose="020F0502020204030204"/>
                <a:ea typeface="+mn-ea"/>
                <a:cs typeface="+mn-cs"/>
              </a:rPr>
              <a:t>CGM Start</a:t>
            </a:r>
          </a:p>
        </p:txBody>
      </p:sp>
      <p:sp>
        <p:nvSpPr>
          <p:cNvPr id="116" name="TextBox 115">
            <a:extLst>
              <a:ext uri="{FF2B5EF4-FFF2-40B4-BE49-F238E27FC236}">
                <a16:creationId xmlns:a16="http://schemas.microsoft.com/office/drawing/2014/main" id="{63EBB5C2-979D-7148-B86D-419EF82793AD}"/>
              </a:ext>
            </a:extLst>
          </p:cNvPr>
          <p:cNvSpPr txBox="1">
            <a:spLocks/>
          </p:cNvSpPr>
          <p:nvPr/>
        </p:nvSpPr>
        <p:spPr>
          <a:xfrm>
            <a:off x="1512287" y="3351385"/>
            <a:ext cx="224550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Pre-Pump Class</a:t>
            </a:r>
            <a:endParaRPr kumimoji="0" lang="en-US" sz="1600" b="0" i="1"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p:txBody>
      </p:sp>
      <p:cxnSp>
        <p:nvCxnSpPr>
          <p:cNvPr id="134" name="Straight Arrow Connector 133">
            <a:extLst>
              <a:ext uri="{FF2B5EF4-FFF2-40B4-BE49-F238E27FC236}">
                <a16:creationId xmlns:a16="http://schemas.microsoft.com/office/drawing/2014/main" id="{251B9910-0092-1641-B0C0-D77D93968B45}"/>
              </a:ext>
            </a:extLst>
          </p:cNvPr>
          <p:cNvCxnSpPr>
            <a:cxnSpLocks/>
          </p:cNvCxnSpPr>
          <p:nvPr/>
        </p:nvCxnSpPr>
        <p:spPr>
          <a:xfrm flipV="1">
            <a:off x="3956644" y="3299490"/>
            <a:ext cx="0" cy="400636"/>
          </a:xfrm>
          <a:prstGeom prst="straightConnector1">
            <a:avLst/>
          </a:prstGeom>
          <a:ln w="19050">
            <a:solidFill>
              <a:srgbClr val="C00000">
                <a:alpha val="79608"/>
              </a:srgbClr>
            </a:solidFill>
            <a:tailEnd type="triangle"/>
          </a:ln>
        </p:spPr>
        <p:style>
          <a:lnRef idx="1">
            <a:schemeClr val="accent1"/>
          </a:lnRef>
          <a:fillRef idx="0">
            <a:schemeClr val="accent1"/>
          </a:fillRef>
          <a:effectRef idx="0">
            <a:schemeClr val="accent1"/>
          </a:effectRef>
          <a:fontRef idx="minor">
            <a:schemeClr val="tx1"/>
          </a:fontRef>
        </p:style>
      </p:cxnSp>
      <p:pic>
        <p:nvPicPr>
          <p:cNvPr id="135" name="Picture 6" descr="Stanford Children's Health | Lucile Packard Children's Hospital Stanford |  LinkedIn">
            <a:extLst>
              <a:ext uri="{FF2B5EF4-FFF2-40B4-BE49-F238E27FC236}">
                <a16:creationId xmlns:a16="http://schemas.microsoft.com/office/drawing/2014/main" id="{E1F39846-3707-724B-9DFE-AFE7A42D8EB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9955" y="3700126"/>
            <a:ext cx="269358" cy="269358"/>
          </a:xfrm>
          <a:prstGeom prst="rect">
            <a:avLst/>
          </a:prstGeom>
          <a:noFill/>
          <a:extLst>
            <a:ext uri="{909E8E84-426E-40DD-AFC4-6F175D3DCCD1}">
              <a14:hiddenFill xmlns:a14="http://schemas.microsoft.com/office/drawing/2010/main">
                <a:solidFill>
                  <a:srgbClr val="FFFFFF"/>
                </a:solidFill>
              </a14:hiddenFill>
            </a:ext>
          </a:extLst>
        </p:spPr>
      </p:pic>
      <p:cxnSp>
        <p:nvCxnSpPr>
          <p:cNvPr id="136" name="Straight Arrow Connector 135">
            <a:extLst>
              <a:ext uri="{FF2B5EF4-FFF2-40B4-BE49-F238E27FC236}">
                <a16:creationId xmlns:a16="http://schemas.microsoft.com/office/drawing/2014/main" id="{A471CE21-ED1C-6847-A8F1-1C509926D029}"/>
              </a:ext>
            </a:extLst>
          </p:cNvPr>
          <p:cNvCxnSpPr>
            <a:cxnSpLocks/>
          </p:cNvCxnSpPr>
          <p:nvPr/>
        </p:nvCxnSpPr>
        <p:spPr>
          <a:xfrm flipV="1">
            <a:off x="6406108" y="3299490"/>
            <a:ext cx="0" cy="400636"/>
          </a:xfrm>
          <a:prstGeom prst="straightConnector1">
            <a:avLst/>
          </a:prstGeom>
          <a:ln w="19050">
            <a:solidFill>
              <a:srgbClr val="C00000">
                <a:alpha val="80000"/>
              </a:srgbClr>
            </a:solidFill>
            <a:tailEnd type="triangle"/>
          </a:ln>
        </p:spPr>
        <p:style>
          <a:lnRef idx="1">
            <a:schemeClr val="accent1"/>
          </a:lnRef>
          <a:fillRef idx="0">
            <a:schemeClr val="accent1"/>
          </a:fillRef>
          <a:effectRef idx="0">
            <a:schemeClr val="accent1"/>
          </a:effectRef>
          <a:fontRef idx="minor">
            <a:schemeClr val="tx1"/>
          </a:fontRef>
        </p:style>
      </p:cxnSp>
      <p:pic>
        <p:nvPicPr>
          <p:cNvPr id="137" name="Picture 6" descr="Stanford Children's Health | Lucile Packard Children's Hospital Stanford |  LinkedIn">
            <a:extLst>
              <a:ext uri="{FF2B5EF4-FFF2-40B4-BE49-F238E27FC236}">
                <a16:creationId xmlns:a16="http://schemas.microsoft.com/office/drawing/2014/main" id="{4C529A18-7DF8-B945-9FC1-29749E9AA3E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69419" y="3700126"/>
            <a:ext cx="269358" cy="269358"/>
          </a:xfrm>
          <a:prstGeom prst="rect">
            <a:avLst/>
          </a:prstGeom>
          <a:noFill/>
          <a:extLst>
            <a:ext uri="{909E8E84-426E-40DD-AFC4-6F175D3DCCD1}">
              <a14:hiddenFill xmlns:a14="http://schemas.microsoft.com/office/drawing/2010/main">
                <a:solidFill>
                  <a:srgbClr val="FFFFFF"/>
                </a:solidFill>
              </a14:hiddenFill>
            </a:ext>
          </a:extLst>
        </p:spPr>
      </p:pic>
      <p:pic>
        <p:nvPicPr>
          <p:cNvPr id="139" name="Picture 6" descr="Stanford Children's Health | Lucile Packard Children's Hospital Stanford |  LinkedIn">
            <a:extLst>
              <a:ext uri="{FF2B5EF4-FFF2-40B4-BE49-F238E27FC236}">
                <a16:creationId xmlns:a16="http://schemas.microsoft.com/office/drawing/2014/main" id="{FDF06169-62DE-EC4D-A4FE-40E9425A206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80169" y="3706505"/>
            <a:ext cx="269358" cy="269358"/>
          </a:xfrm>
          <a:prstGeom prst="rect">
            <a:avLst/>
          </a:prstGeom>
          <a:noFill/>
          <a:extLst>
            <a:ext uri="{909E8E84-426E-40DD-AFC4-6F175D3DCCD1}">
              <a14:hiddenFill xmlns:a14="http://schemas.microsoft.com/office/drawing/2010/main">
                <a:solidFill>
                  <a:srgbClr val="FFFFFF"/>
                </a:solidFill>
              </a14:hiddenFill>
            </a:ext>
          </a:extLst>
        </p:spPr>
      </p:pic>
      <p:pic>
        <p:nvPicPr>
          <p:cNvPr id="141" name="Picture 6" descr="Stanford Children's Health | Lucile Packard Children's Hospital Stanford |  LinkedIn">
            <a:extLst>
              <a:ext uri="{FF2B5EF4-FFF2-40B4-BE49-F238E27FC236}">
                <a16:creationId xmlns:a16="http://schemas.microsoft.com/office/drawing/2014/main" id="{C362891D-796F-BB4C-8A39-DF6755E5CEF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201543" y="3700797"/>
            <a:ext cx="269358" cy="269358"/>
          </a:xfrm>
          <a:prstGeom prst="rect">
            <a:avLst/>
          </a:prstGeom>
          <a:noFill/>
          <a:extLst>
            <a:ext uri="{909E8E84-426E-40DD-AFC4-6F175D3DCCD1}">
              <a14:hiddenFill xmlns:a14="http://schemas.microsoft.com/office/drawing/2010/main">
                <a:solidFill>
                  <a:srgbClr val="FFFFFF"/>
                </a:solidFill>
              </a14:hiddenFill>
            </a:ext>
          </a:extLst>
        </p:spPr>
      </p:pic>
      <p:cxnSp>
        <p:nvCxnSpPr>
          <p:cNvPr id="142" name="Straight Arrow Connector 141">
            <a:extLst>
              <a:ext uri="{FF2B5EF4-FFF2-40B4-BE49-F238E27FC236}">
                <a16:creationId xmlns:a16="http://schemas.microsoft.com/office/drawing/2014/main" id="{20825264-33A7-CB47-9073-7E167E472446}"/>
              </a:ext>
            </a:extLst>
          </p:cNvPr>
          <p:cNvCxnSpPr>
            <a:cxnSpLocks/>
          </p:cNvCxnSpPr>
          <p:nvPr/>
        </p:nvCxnSpPr>
        <p:spPr>
          <a:xfrm flipV="1">
            <a:off x="8915293" y="3305198"/>
            <a:ext cx="0" cy="400636"/>
          </a:xfrm>
          <a:prstGeom prst="straightConnector1">
            <a:avLst/>
          </a:prstGeom>
          <a:ln w="19050">
            <a:solidFill>
              <a:srgbClr val="C00000">
                <a:alpha val="8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143" name="Straight Arrow Connector 142">
            <a:extLst>
              <a:ext uri="{FF2B5EF4-FFF2-40B4-BE49-F238E27FC236}">
                <a16:creationId xmlns:a16="http://schemas.microsoft.com/office/drawing/2014/main" id="{F58538D9-C486-864D-BAB5-44939602BD2E}"/>
              </a:ext>
            </a:extLst>
          </p:cNvPr>
          <p:cNvCxnSpPr>
            <a:cxnSpLocks/>
          </p:cNvCxnSpPr>
          <p:nvPr/>
        </p:nvCxnSpPr>
        <p:spPr>
          <a:xfrm flipV="1">
            <a:off x="11338876" y="3305198"/>
            <a:ext cx="0" cy="400636"/>
          </a:xfrm>
          <a:prstGeom prst="straightConnector1">
            <a:avLst/>
          </a:prstGeom>
          <a:ln w="19050">
            <a:solidFill>
              <a:srgbClr val="C00000">
                <a:alpha val="80000"/>
              </a:srgbClr>
            </a:solidFill>
            <a:tailEnd type="triangle"/>
          </a:ln>
        </p:spPr>
        <p:style>
          <a:lnRef idx="1">
            <a:schemeClr val="accent1"/>
          </a:lnRef>
          <a:fillRef idx="0">
            <a:schemeClr val="accent1"/>
          </a:fillRef>
          <a:effectRef idx="0">
            <a:schemeClr val="accent1"/>
          </a:effectRef>
          <a:fontRef idx="minor">
            <a:schemeClr val="tx1"/>
          </a:fontRef>
        </p:style>
      </p:cxnSp>
      <p:sp>
        <p:nvSpPr>
          <p:cNvPr id="147" name="TextBox 146">
            <a:extLst>
              <a:ext uri="{FF2B5EF4-FFF2-40B4-BE49-F238E27FC236}">
                <a16:creationId xmlns:a16="http://schemas.microsoft.com/office/drawing/2014/main" id="{228DC64A-A775-3349-BD4B-1ED4A8408DE5}"/>
              </a:ext>
            </a:extLst>
          </p:cNvPr>
          <p:cNvSpPr txBox="1">
            <a:spLocks/>
          </p:cNvSpPr>
          <p:nvPr/>
        </p:nvSpPr>
        <p:spPr>
          <a:xfrm rot="18827725">
            <a:off x="389662" y="767962"/>
            <a:ext cx="1669553"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7030A0"/>
                </a:solidFill>
                <a:effectLst/>
                <a:uLnTx/>
                <a:uFillTx/>
                <a:latin typeface="Calibri" panose="020F0502020204030204"/>
                <a:ea typeface="+mn-ea"/>
                <a:cs typeface="+mn-cs"/>
              </a:rPr>
              <a:t>CGM Follow-up</a:t>
            </a:r>
          </a:p>
        </p:txBody>
      </p:sp>
      <p:cxnSp>
        <p:nvCxnSpPr>
          <p:cNvPr id="152" name="Straight Arrow Connector 151">
            <a:extLst>
              <a:ext uri="{FF2B5EF4-FFF2-40B4-BE49-F238E27FC236}">
                <a16:creationId xmlns:a16="http://schemas.microsoft.com/office/drawing/2014/main" id="{4368AFE5-806D-584B-93FD-26EADD5841E5}"/>
              </a:ext>
            </a:extLst>
          </p:cNvPr>
          <p:cNvCxnSpPr>
            <a:cxnSpLocks/>
          </p:cNvCxnSpPr>
          <p:nvPr/>
        </p:nvCxnSpPr>
        <p:spPr>
          <a:xfrm>
            <a:off x="1848444" y="2481125"/>
            <a:ext cx="0" cy="218319"/>
          </a:xfrm>
          <a:prstGeom prst="straightConnector1">
            <a:avLst/>
          </a:prstGeom>
          <a:ln w="19050">
            <a:solidFill>
              <a:srgbClr val="7030A0"/>
            </a:solidFill>
            <a:tailEnd type="triangle"/>
          </a:ln>
        </p:spPr>
        <p:style>
          <a:lnRef idx="1">
            <a:schemeClr val="accent1"/>
          </a:lnRef>
          <a:fillRef idx="0">
            <a:schemeClr val="accent1"/>
          </a:fillRef>
          <a:effectRef idx="0">
            <a:schemeClr val="accent1"/>
          </a:effectRef>
          <a:fontRef idx="minor">
            <a:schemeClr val="tx1"/>
          </a:fontRef>
        </p:style>
      </p:cxnSp>
      <p:pic>
        <p:nvPicPr>
          <p:cNvPr id="156" name="Picture 6" descr="Stanford Children's Health | Lucile Packard Children's Hospital Stanford |  LinkedIn">
            <a:extLst>
              <a:ext uri="{FF2B5EF4-FFF2-40B4-BE49-F238E27FC236}">
                <a16:creationId xmlns:a16="http://schemas.microsoft.com/office/drawing/2014/main" id="{5022CA30-512D-DD46-B28B-2D4E4BB19C8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51486" y="5164197"/>
            <a:ext cx="342193" cy="342193"/>
          </a:xfrm>
          <a:prstGeom prst="rect">
            <a:avLst/>
          </a:prstGeom>
          <a:noFill/>
          <a:extLst>
            <a:ext uri="{909E8E84-426E-40DD-AFC4-6F175D3DCCD1}">
              <a14:hiddenFill xmlns:a14="http://schemas.microsoft.com/office/drawing/2010/main">
                <a:solidFill>
                  <a:srgbClr val="FFFFFF"/>
                </a:solidFill>
              </a14:hiddenFill>
            </a:ext>
          </a:extLst>
        </p:spPr>
      </p:pic>
      <p:sp>
        <p:nvSpPr>
          <p:cNvPr id="157" name="TextBox 156">
            <a:extLst>
              <a:ext uri="{FF2B5EF4-FFF2-40B4-BE49-F238E27FC236}">
                <a16:creationId xmlns:a16="http://schemas.microsoft.com/office/drawing/2014/main" id="{2FA97015-7E88-954F-ACD9-142999C66ED3}"/>
              </a:ext>
            </a:extLst>
          </p:cNvPr>
          <p:cNvSpPr txBox="1">
            <a:spLocks/>
          </p:cNvSpPr>
          <p:nvPr/>
        </p:nvSpPr>
        <p:spPr>
          <a:xfrm>
            <a:off x="486834" y="5143235"/>
            <a:ext cx="678903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Patient Reported Outcomes (PROs) Survey: ~</a:t>
            </a: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15 minutes to complete</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158" name="TextBox 157">
            <a:extLst>
              <a:ext uri="{FF2B5EF4-FFF2-40B4-BE49-F238E27FC236}">
                <a16:creationId xmlns:a16="http://schemas.microsoft.com/office/drawing/2014/main" id="{1F4DEA56-7161-0840-AC2B-C114DFD263B8}"/>
              </a:ext>
            </a:extLst>
          </p:cNvPr>
          <p:cNvSpPr txBox="1">
            <a:spLocks/>
          </p:cNvSpPr>
          <p:nvPr/>
        </p:nvSpPr>
        <p:spPr>
          <a:xfrm>
            <a:off x="7576739" y="5101474"/>
            <a:ext cx="410983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Stanford Children’s Diabetes Clinic Visit: </a:t>
            </a: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Historic/Standard of Care</a:t>
            </a:r>
          </a:p>
        </p:txBody>
      </p:sp>
      <p:sp>
        <p:nvSpPr>
          <p:cNvPr id="162" name="TextBox 161">
            <a:extLst>
              <a:ext uri="{FF2B5EF4-FFF2-40B4-BE49-F238E27FC236}">
                <a16:creationId xmlns:a16="http://schemas.microsoft.com/office/drawing/2014/main" id="{9DF3611B-E7B0-984E-9D6C-DB771795CC59}"/>
              </a:ext>
            </a:extLst>
          </p:cNvPr>
          <p:cNvSpPr txBox="1">
            <a:spLocks/>
          </p:cNvSpPr>
          <p:nvPr/>
        </p:nvSpPr>
        <p:spPr>
          <a:xfrm>
            <a:off x="7587366" y="4494827"/>
            <a:ext cx="436221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Hemoglobin A1c (HbA1c) test: </a:t>
            </a: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In-clinic or at-home test</a:t>
            </a:r>
          </a:p>
        </p:txBody>
      </p:sp>
      <p:pic>
        <p:nvPicPr>
          <p:cNvPr id="163" name="Graphic 162" descr="Clipboard Partially Crossed outline">
            <a:extLst>
              <a:ext uri="{FF2B5EF4-FFF2-40B4-BE49-F238E27FC236}">
                <a16:creationId xmlns:a16="http://schemas.microsoft.com/office/drawing/2014/main" id="{17A3729F-D28E-7E4B-803C-9D10DFB4F6E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2782" y="5106413"/>
            <a:ext cx="449053" cy="449053"/>
          </a:xfrm>
          <a:prstGeom prst="rect">
            <a:avLst/>
          </a:prstGeom>
        </p:spPr>
      </p:pic>
      <p:sp>
        <p:nvSpPr>
          <p:cNvPr id="164" name="TextBox 163">
            <a:extLst>
              <a:ext uri="{FF2B5EF4-FFF2-40B4-BE49-F238E27FC236}">
                <a16:creationId xmlns:a16="http://schemas.microsoft.com/office/drawing/2014/main" id="{F289DB9E-59C5-0447-8A2A-286F1B3AC139}"/>
              </a:ext>
            </a:extLst>
          </p:cNvPr>
          <p:cNvSpPr txBox="1">
            <a:spLocks/>
          </p:cNvSpPr>
          <p:nvPr/>
        </p:nvSpPr>
        <p:spPr>
          <a:xfrm>
            <a:off x="490842" y="4475420"/>
            <a:ext cx="398666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Continuous Glucose Monitoring (CGM)</a:t>
            </a:r>
          </a:p>
        </p:txBody>
      </p:sp>
      <p:cxnSp>
        <p:nvCxnSpPr>
          <p:cNvPr id="1025" name="Straight Connector 1024">
            <a:extLst>
              <a:ext uri="{FF2B5EF4-FFF2-40B4-BE49-F238E27FC236}">
                <a16:creationId xmlns:a16="http://schemas.microsoft.com/office/drawing/2014/main" id="{2375099F-113C-A440-AEA7-0958619411D4}"/>
              </a:ext>
            </a:extLst>
          </p:cNvPr>
          <p:cNvCxnSpPr>
            <a:cxnSpLocks/>
          </p:cNvCxnSpPr>
          <p:nvPr/>
        </p:nvCxnSpPr>
        <p:spPr>
          <a:xfrm>
            <a:off x="0" y="4427743"/>
            <a:ext cx="121920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027" name="TextBox 1026">
            <a:extLst>
              <a:ext uri="{FF2B5EF4-FFF2-40B4-BE49-F238E27FC236}">
                <a16:creationId xmlns:a16="http://schemas.microsoft.com/office/drawing/2014/main" id="{0DBE5F41-39C0-6040-B6CF-69BA0BEF1201}"/>
              </a:ext>
            </a:extLst>
          </p:cNvPr>
          <p:cNvSpPr txBox="1">
            <a:spLocks/>
          </p:cNvSpPr>
          <p:nvPr/>
        </p:nvSpPr>
        <p:spPr>
          <a:xfrm>
            <a:off x="160136" y="356968"/>
            <a:ext cx="11789447" cy="59029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36" b="1" i="0" u="none" strike="noStrike" kern="1200" cap="none" spc="0" normalizeH="0" baseline="0" noProof="0" dirty="0">
                <a:ln>
                  <a:noFill/>
                </a:ln>
                <a:solidFill>
                  <a:prstClr val="black"/>
                </a:solidFill>
                <a:effectLst/>
                <a:uLnTx/>
                <a:uFillTx/>
                <a:latin typeface="Calibri" panose="020F0502020204030204"/>
                <a:ea typeface="+mn-ea"/>
                <a:cs typeface="+mn-cs"/>
              </a:rPr>
              <a:t>4T Study Timeline</a:t>
            </a:r>
          </a:p>
        </p:txBody>
      </p:sp>
      <p:pic>
        <p:nvPicPr>
          <p:cNvPr id="148" name="Picture 147">
            <a:extLst>
              <a:ext uri="{FF2B5EF4-FFF2-40B4-BE49-F238E27FC236}">
                <a16:creationId xmlns:a16="http://schemas.microsoft.com/office/drawing/2014/main" id="{13FDEE64-3111-D245-9E3A-D21DA15381BC}"/>
              </a:ext>
            </a:extLst>
          </p:cNvPr>
          <p:cNvPicPr>
            <a:picLocks noChangeAspect="1"/>
          </p:cNvPicPr>
          <p:nvPr/>
        </p:nvPicPr>
        <p:blipFill>
          <a:blip r:embed="rId7">
            <a:biLevel thresh="50000"/>
          </a:blip>
          <a:stretch>
            <a:fillRect/>
          </a:stretch>
        </p:blipFill>
        <p:spPr>
          <a:xfrm>
            <a:off x="3844011" y="2067263"/>
            <a:ext cx="354711" cy="389082"/>
          </a:xfrm>
          <a:prstGeom prst="rect">
            <a:avLst/>
          </a:prstGeom>
        </p:spPr>
      </p:pic>
      <p:pic>
        <p:nvPicPr>
          <p:cNvPr id="150" name="Picture 149">
            <a:extLst>
              <a:ext uri="{FF2B5EF4-FFF2-40B4-BE49-F238E27FC236}">
                <a16:creationId xmlns:a16="http://schemas.microsoft.com/office/drawing/2014/main" id="{EEED3B0E-7C35-1841-A7B9-B8BF14B5B3E8}"/>
              </a:ext>
            </a:extLst>
          </p:cNvPr>
          <p:cNvPicPr>
            <a:picLocks noChangeAspect="1"/>
          </p:cNvPicPr>
          <p:nvPr/>
        </p:nvPicPr>
        <p:blipFill>
          <a:blip r:embed="rId7">
            <a:biLevel thresh="50000"/>
          </a:blip>
          <a:stretch>
            <a:fillRect/>
          </a:stretch>
        </p:blipFill>
        <p:spPr>
          <a:xfrm>
            <a:off x="6286921" y="2077915"/>
            <a:ext cx="355389" cy="389826"/>
          </a:xfrm>
          <a:prstGeom prst="rect">
            <a:avLst/>
          </a:prstGeom>
        </p:spPr>
      </p:pic>
      <p:pic>
        <p:nvPicPr>
          <p:cNvPr id="151" name="Picture 150">
            <a:extLst>
              <a:ext uri="{FF2B5EF4-FFF2-40B4-BE49-F238E27FC236}">
                <a16:creationId xmlns:a16="http://schemas.microsoft.com/office/drawing/2014/main" id="{90A813EC-BAA7-864D-846C-06AD4B8A5FA5}"/>
              </a:ext>
            </a:extLst>
          </p:cNvPr>
          <p:cNvPicPr>
            <a:picLocks noChangeAspect="1"/>
          </p:cNvPicPr>
          <p:nvPr/>
        </p:nvPicPr>
        <p:blipFill>
          <a:blip r:embed="rId7">
            <a:biLevel thresh="50000"/>
          </a:blip>
          <a:stretch>
            <a:fillRect/>
          </a:stretch>
        </p:blipFill>
        <p:spPr>
          <a:xfrm>
            <a:off x="8764370" y="2057727"/>
            <a:ext cx="355389" cy="389826"/>
          </a:xfrm>
          <a:prstGeom prst="rect">
            <a:avLst/>
          </a:prstGeom>
        </p:spPr>
      </p:pic>
      <p:pic>
        <p:nvPicPr>
          <p:cNvPr id="153" name="Picture 152">
            <a:extLst>
              <a:ext uri="{FF2B5EF4-FFF2-40B4-BE49-F238E27FC236}">
                <a16:creationId xmlns:a16="http://schemas.microsoft.com/office/drawing/2014/main" id="{2E577CC2-59C6-704B-8DEA-17D0B8DDC67F}"/>
              </a:ext>
            </a:extLst>
          </p:cNvPr>
          <p:cNvPicPr>
            <a:picLocks noChangeAspect="1"/>
          </p:cNvPicPr>
          <p:nvPr/>
        </p:nvPicPr>
        <p:blipFill>
          <a:blip r:embed="rId7">
            <a:biLevel thresh="50000"/>
          </a:blip>
          <a:stretch>
            <a:fillRect/>
          </a:stretch>
        </p:blipFill>
        <p:spPr>
          <a:xfrm>
            <a:off x="11207281" y="2067263"/>
            <a:ext cx="355389" cy="389826"/>
          </a:xfrm>
          <a:prstGeom prst="rect">
            <a:avLst/>
          </a:prstGeom>
        </p:spPr>
      </p:pic>
      <p:pic>
        <p:nvPicPr>
          <p:cNvPr id="154" name="Picture 153">
            <a:extLst>
              <a:ext uri="{FF2B5EF4-FFF2-40B4-BE49-F238E27FC236}">
                <a16:creationId xmlns:a16="http://schemas.microsoft.com/office/drawing/2014/main" id="{61EA3F02-E415-284D-8330-20B38B31FD36}"/>
              </a:ext>
            </a:extLst>
          </p:cNvPr>
          <p:cNvPicPr>
            <a:picLocks noChangeAspect="1"/>
          </p:cNvPicPr>
          <p:nvPr/>
        </p:nvPicPr>
        <p:blipFill>
          <a:blip r:embed="rId7">
            <a:biLevel thresh="50000"/>
          </a:blip>
          <a:stretch>
            <a:fillRect/>
          </a:stretch>
        </p:blipFill>
        <p:spPr>
          <a:xfrm>
            <a:off x="7142422" y="4578838"/>
            <a:ext cx="399433" cy="438138"/>
          </a:xfrm>
          <a:prstGeom prst="rect">
            <a:avLst/>
          </a:prstGeom>
        </p:spPr>
      </p:pic>
      <p:sp>
        <p:nvSpPr>
          <p:cNvPr id="149" name="TextBox 148">
            <a:extLst>
              <a:ext uri="{FF2B5EF4-FFF2-40B4-BE49-F238E27FC236}">
                <a16:creationId xmlns:a16="http://schemas.microsoft.com/office/drawing/2014/main" id="{352CCD7B-424B-9A45-9464-736A3A49A3F6}"/>
              </a:ext>
            </a:extLst>
          </p:cNvPr>
          <p:cNvSpPr txBox="1">
            <a:spLocks/>
          </p:cNvSpPr>
          <p:nvPr/>
        </p:nvSpPr>
        <p:spPr>
          <a:xfrm>
            <a:off x="907580" y="1948403"/>
            <a:ext cx="2175632" cy="584775"/>
          </a:xfrm>
          <a:prstGeom prst="rect">
            <a:avLst/>
          </a:prstGeom>
          <a:noFill/>
          <a:ln w="19050">
            <a:noFill/>
          </a:ln>
        </p:spPr>
        <p:txBody>
          <a:bodyPr wrap="square" rtlCol="0">
            <a:spAutoFit/>
          </a:bodyPr>
          <a:lstStyle/>
          <a:p>
            <a:pPr marL="0" marR="0" lvl="0" indent="0" algn="ctr" defTabSz="914400" rtl="0" eaLnBrk="1" fontAlgn="auto" latinLnBrk="0" hangingPunct="1">
              <a:lnSpc>
                <a:spcPct val="100000"/>
              </a:lnSpc>
              <a:spcBef>
                <a:spcPts val="1079"/>
              </a:spcBef>
              <a:spcAft>
                <a:spcPts val="0"/>
              </a:spcAft>
              <a:buClrTx/>
              <a:buSzTx/>
              <a:buFontTx/>
              <a:buNone/>
              <a:tabLst/>
              <a:defRPr/>
            </a:pPr>
            <a:r>
              <a:rPr kumimoji="0" lang="en-US" sz="1600" b="1" i="0" u="none" strike="noStrike" kern="1200" cap="none" spc="0" normalizeH="0" baseline="0" noProof="0" dirty="0">
                <a:ln>
                  <a:noFill/>
                </a:ln>
                <a:solidFill>
                  <a:srgbClr val="7030A0"/>
                </a:solidFill>
                <a:effectLst/>
                <a:uLnTx/>
                <a:uFillTx/>
                <a:latin typeface="Calibri" panose="020F0502020204030204"/>
                <a:ea typeface="+mn-ea"/>
                <a:cs typeface="+mn-cs"/>
              </a:rPr>
              <a:t>Baseline Research Visit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7030A0"/>
                </a:solidFill>
                <a:effectLst/>
                <a:uLnTx/>
                <a:uFillTx/>
                <a:latin typeface="Calibri" panose="020F0502020204030204"/>
                <a:ea typeface="+mn-ea"/>
                <a:cs typeface="+mn-cs"/>
              </a:rPr>
              <a:t>Telehealth or in-person</a:t>
            </a:r>
          </a:p>
        </p:txBody>
      </p:sp>
      <p:grpSp>
        <p:nvGrpSpPr>
          <p:cNvPr id="106" name="Group 105">
            <a:extLst>
              <a:ext uri="{FF2B5EF4-FFF2-40B4-BE49-F238E27FC236}">
                <a16:creationId xmlns:a16="http://schemas.microsoft.com/office/drawing/2014/main" id="{91B6685D-605E-DA45-A563-E8F1C79DB3EF}"/>
              </a:ext>
            </a:extLst>
          </p:cNvPr>
          <p:cNvGrpSpPr>
            <a:grpSpLocks/>
          </p:cNvGrpSpPr>
          <p:nvPr/>
        </p:nvGrpSpPr>
        <p:grpSpPr>
          <a:xfrm rot="5400000">
            <a:off x="115991" y="4587583"/>
            <a:ext cx="414665" cy="271980"/>
            <a:chOff x="1532479" y="1556820"/>
            <a:chExt cx="485383" cy="297124"/>
          </a:xfrm>
        </p:grpSpPr>
        <p:sp>
          <p:nvSpPr>
            <p:cNvPr id="109" name="Rounded Rectangle 108">
              <a:extLst>
                <a:ext uri="{FF2B5EF4-FFF2-40B4-BE49-F238E27FC236}">
                  <a16:creationId xmlns:a16="http://schemas.microsoft.com/office/drawing/2014/main" id="{D6C261C5-4E9F-0847-BC95-A0D7B7A214D0}"/>
                </a:ext>
              </a:extLst>
            </p:cNvPr>
            <p:cNvSpPr>
              <a:spLocks/>
            </p:cNvSpPr>
            <p:nvPr/>
          </p:nvSpPr>
          <p:spPr>
            <a:xfrm rot="16200000">
              <a:off x="1626609" y="1462690"/>
              <a:ext cx="297124" cy="485383"/>
            </a:xfrm>
            <a:prstGeom prst="roundRect">
              <a:avLst>
                <a:gd name="adj" fmla="val 48407"/>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1" name="Freeform 110">
              <a:extLst>
                <a:ext uri="{FF2B5EF4-FFF2-40B4-BE49-F238E27FC236}">
                  <a16:creationId xmlns:a16="http://schemas.microsoft.com/office/drawing/2014/main" id="{F8D03F8E-D77C-514B-8A36-43D3ED68E849}"/>
                </a:ext>
              </a:extLst>
            </p:cNvPr>
            <p:cNvSpPr>
              <a:spLocks/>
            </p:cNvSpPr>
            <p:nvPr/>
          </p:nvSpPr>
          <p:spPr>
            <a:xfrm rot="16200000">
              <a:off x="1743278" y="1568406"/>
              <a:ext cx="115777" cy="254361"/>
            </a:xfrm>
            <a:custGeom>
              <a:avLst/>
              <a:gdLst>
                <a:gd name="connsiteX0" fmla="*/ 387350 w 387350"/>
                <a:gd name="connsiteY0" fmla="*/ 57150 h 704850"/>
                <a:gd name="connsiteX1" fmla="*/ 387350 w 387350"/>
                <a:gd name="connsiteY1" fmla="*/ 57150 h 704850"/>
                <a:gd name="connsiteX2" fmla="*/ 381000 w 387350"/>
                <a:gd name="connsiteY2" fmla="*/ 238125 h 704850"/>
                <a:gd name="connsiteX3" fmla="*/ 374650 w 387350"/>
                <a:gd name="connsiteY3" fmla="*/ 336550 h 704850"/>
                <a:gd name="connsiteX4" fmla="*/ 371475 w 387350"/>
                <a:gd name="connsiteY4" fmla="*/ 355600 h 704850"/>
                <a:gd name="connsiteX5" fmla="*/ 365125 w 387350"/>
                <a:gd name="connsiteY5" fmla="*/ 409575 h 704850"/>
                <a:gd name="connsiteX6" fmla="*/ 361950 w 387350"/>
                <a:gd name="connsiteY6" fmla="*/ 428625 h 704850"/>
                <a:gd name="connsiteX7" fmla="*/ 355600 w 387350"/>
                <a:gd name="connsiteY7" fmla="*/ 473075 h 704850"/>
                <a:gd name="connsiteX8" fmla="*/ 349250 w 387350"/>
                <a:gd name="connsiteY8" fmla="*/ 504825 h 704850"/>
                <a:gd name="connsiteX9" fmla="*/ 336550 w 387350"/>
                <a:gd name="connsiteY9" fmla="*/ 574675 h 704850"/>
                <a:gd name="connsiteX10" fmla="*/ 327025 w 387350"/>
                <a:gd name="connsiteY10" fmla="*/ 615950 h 704850"/>
                <a:gd name="connsiteX11" fmla="*/ 323850 w 387350"/>
                <a:gd name="connsiteY11" fmla="*/ 628650 h 704850"/>
                <a:gd name="connsiteX12" fmla="*/ 317500 w 387350"/>
                <a:gd name="connsiteY12" fmla="*/ 650875 h 704850"/>
                <a:gd name="connsiteX13" fmla="*/ 311150 w 387350"/>
                <a:gd name="connsiteY13" fmla="*/ 669925 h 704850"/>
                <a:gd name="connsiteX14" fmla="*/ 298450 w 387350"/>
                <a:gd name="connsiteY14" fmla="*/ 688975 h 704850"/>
                <a:gd name="connsiteX15" fmla="*/ 279400 w 387350"/>
                <a:gd name="connsiteY15" fmla="*/ 698500 h 704850"/>
                <a:gd name="connsiteX16" fmla="*/ 257175 w 387350"/>
                <a:gd name="connsiteY16" fmla="*/ 704850 h 704850"/>
                <a:gd name="connsiteX17" fmla="*/ 152400 w 387350"/>
                <a:gd name="connsiteY17" fmla="*/ 698500 h 704850"/>
                <a:gd name="connsiteX18" fmla="*/ 107950 w 387350"/>
                <a:gd name="connsiteY18" fmla="*/ 692150 h 704850"/>
                <a:gd name="connsiteX19" fmla="*/ 88900 w 387350"/>
                <a:gd name="connsiteY19" fmla="*/ 685800 h 704850"/>
                <a:gd name="connsiteX20" fmla="*/ 79375 w 387350"/>
                <a:gd name="connsiteY20" fmla="*/ 682625 h 704850"/>
                <a:gd name="connsiteX21" fmla="*/ 69850 w 387350"/>
                <a:gd name="connsiteY21" fmla="*/ 676275 h 704850"/>
                <a:gd name="connsiteX22" fmla="*/ 63500 w 387350"/>
                <a:gd name="connsiteY22" fmla="*/ 666750 h 704850"/>
                <a:gd name="connsiteX23" fmla="*/ 53975 w 387350"/>
                <a:gd name="connsiteY23" fmla="*/ 660400 h 704850"/>
                <a:gd name="connsiteX24" fmla="*/ 41275 w 387350"/>
                <a:gd name="connsiteY24" fmla="*/ 644525 h 704850"/>
                <a:gd name="connsiteX25" fmla="*/ 31750 w 387350"/>
                <a:gd name="connsiteY25" fmla="*/ 625475 h 704850"/>
                <a:gd name="connsiteX26" fmla="*/ 25400 w 387350"/>
                <a:gd name="connsiteY26" fmla="*/ 615950 h 704850"/>
                <a:gd name="connsiteX27" fmla="*/ 19050 w 387350"/>
                <a:gd name="connsiteY27" fmla="*/ 596900 h 704850"/>
                <a:gd name="connsiteX28" fmla="*/ 15875 w 387350"/>
                <a:gd name="connsiteY28" fmla="*/ 587375 h 704850"/>
                <a:gd name="connsiteX29" fmla="*/ 9525 w 387350"/>
                <a:gd name="connsiteY29" fmla="*/ 558800 h 704850"/>
                <a:gd name="connsiteX30" fmla="*/ 6350 w 387350"/>
                <a:gd name="connsiteY30" fmla="*/ 441325 h 704850"/>
                <a:gd name="connsiteX31" fmla="*/ 3175 w 387350"/>
                <a:gd name="connsiteY31" fmla="*/ 387350 h 704850"/>
                <a:gd name="connsiteX32" fmla="*/ 0 w 387350"/>
                <a:gd name="connsiteY32" fmla="*/ 307975 h 704850"/>
                <a:gd name="connsiteX33" fmla="*/ 3175 w 387350"/>
                <a:gd name="connsiteY33" fmla="*/ 123825 h 704850"/>
                <a:gd name="connsiteX34" fmla="*/ 6350 w 387350"/>
                <a:gd name="connsiteY34" fmla="*/ 0 h 704850"/>
                <a:gd name="connsiteX35" fmla="*/ 6350 w 387350"/>
                <a:gd name="connsiteY35" fmla="*/ 0 h 70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87350" h="704850">
                  <a:moveTo>
                    <a:pt x="387350" y="57150"/>
                  </a:moveTo>
                  <a:lnTo>
                    <a:pt x="387350" y="57150"/>
                  </a:lnTo>
                  <a:cubicBezTo>
                    <a:pt x="385233" y="117475"/>
                    <a:pt x="384545" y="177867"/>
                    <a:pt x="381000" y="238125"/>
                  </a:cubicBezTo>
                  <a:cubicBezTo>
                    <a:pt x="380044" y="254373"/>
                    <a:pt x="376561" y="317440"/>
                    <a:pt x="374650" y="336550"/>
                  </a:cubicBezTo>
                  <a:cubicBezTo>
                    <a:pt x="374009" y="342956"/>
                    <a:pt x="372385" y="349227"/>
                    <a:pt x="371475" y="355600"/>
                  </a:cubicBezTo>
                  <a:cubicBezTo>
                    <a:pt x="364842" y="402034"/>
                    <a:pt x="371792" y="359576"/>
                    <a:pt x="365125" y="409575"/>
                  </a:cubicBezTo>
                  <a:cubicBezTo>
                    <a:pt x="364274" y="415956"/>
                    <a:pt x="362905" y="422259"/>
                    <a:pt x="361950" y="428625"/>
                  </a:cubicBezTo>
                  <a:cubicBezTo>
                    <a:pt x="359730" y="443427"/>
                    <a:pt x="358535" y="458399"/>
                    <a:pt x="355600" y="473075"/>
                  </a:cubicBezTo>
                  <a:cubicBezTo>
                    <a:pt x="353483" y="483658"/>
                    <a:pt x="351024" y="494179"/>
                    <a:pt x="349250" y="504825"/>
                  </a:cubicBezTo>
                  <a:cubicBezTo>
                    <a:pt x="341126" y="553571"/>
                    <a:pt x="345425" y="530300"/>
                    <a:pt x="336550" y="574675"/>
                  </a:cubicBezTo>
                  <a:cubicBezTo>
                    <a:pt x="331663" y="599108"/>
                    <a:pt x="334684" y="585315"/>
                    <a:pt x="327025" y="615950"/>
                  </a:cubicBezTo>
                  <a:cubicBezTo>
                    <a:pt x="325967" y="620183"/>
                    <a:pt x="325230" y="624510"/>
                    <a:pt x="323850" y="628650"/>
                  </a:cubicBezTo>
                  <a:cubicBezTo>
                    <a:pt x="313180" y="660661"/>
                    <a:pt x="329460" y="611008"/>
                    <a:pt x="317500" y="650875"/>
                  </a:cubicBezTo>
                  <a:cubicBezTo>
                    <a:pt x="315577" y="657286"/>
                    <a:pt x="314863" y="664356"/>
                    <a:pt x="311150" y="669925"/>
                  </a:cubicBezTo>
                  <a:cubicBezTo>
                    <a:pt x="306917" y="676275"/>
                    <a:pt x="305690" y="686562"/>
                    <a:pt x="298450" y="688975"/>
                  </a:cubicBezTo>
                  <a:cubicBezTo>
                    <a:pt x="274509" y="696955"/>
                    <a:pt x="304019" y="686190"/>
                    <a:pt x="279400" y="698500"/>
                  </a:cubicBezTo>
                  <a:cubicBezTo>
                    <a:pt x="274845" y="700777"/>
                    <a:pt x="261244" y="703833"/>
                    <a:pt x="257175" y="704850"/>
                  </a:cubicBezTo>
                  <a:cubicBezTo>
                    <a:pt x="183686" y="701788"/>
                    <a:pt x="201610" y="704289"/>
                    <a:pt x="152400" y="698500"/>
                  </a:cubicBezTo>
                  <a:cubicBezTo>
                    <a:pt x="145300" y="697665"/>
                    <a:pt x="116790" y="694360"/>
                    <a:pt x="107950" y="692150"/>
                  </a:cubicBezTo>
                  <a:cubicBezTo>
                    <a:pt x="101456" y="690527"/>
                    <a:pt x="95250" y="687917"/>
                    <a:pt x="88900" y="685800"/>
                  </a:cubicBezTo>
                  <a:cubicBezTo>
                    <a:pt x="85725" y="684742"/>
                    <a:pt x="82160" y="684481"/>
                    <a:pt x="79375" y="682625"/>
                  </a:cubicBezTo>
                  <a:lnTo>
                    <a:pt x="69850" y="676275"/>
                  </a:lnTo>
                  <a:cubicBezTo>
                    <a:pt x="67733" y="673100"/>
                    <a:pt x="66198" y="669448"/>
                    <a:pt x="63500" y="666750"/>
                  </a:cubicBezTo>
                  <a:cubicBezTo>
                    <a:pt x="60802" y="664052"/>
                    <a:pt x="56359" y="663380"/>
                    <a:pt x="53975" y="660400"/>
                  </a:cubicBezTo>
                  <a:cubicBezTo>
                    <a:pt x="36448" y="638492"/>
                    <a:pt x="68572" y="662723"/>
                    <a:pt x="41275" y="644525"/>
                  </a:cubicBezTo>
                  <a:cubicBezTo>
                    <a:pt x="23077" y="617228"/>
                    <a:pt x="44895" y="651765"/>
                    <a:pt x="31750" y="625475"/>
                  </a:cubicBezTo>
                  <a:cubicBezTo>
                    <a:pt x="30043" y="622062"/>
                    <a:pt x="26950" y="619437"/>
                    <a:pt x="25400" y="615950"/>
                  </a:cubicBezTo>
                  <a:cubicBezTo>
                    <a:pt x="22682" y="609833"/>
                    <a:pt x="21167" y="603250"/>
                    <a:pt x="19050" y="596900"/>
                  </a:cubicBezTo>
                  <a:cubicBezTo>
                    <a:pt x="17992" y="593725"/>
                    <a:pt x="16687" y="590622"/>
                    <a:pt x="15875" y="587375"/>
                  </a:cubicBezTo>
                  <a:cubicBezTo>
                    <a:pt x="11391" y="569440"/>
                    <a:pt x="13556" y="578954"/>
                    <a:pt x="9525" y="558800"/>
                  </a:cubicBezTo>
                  <a:cubicBezTo>
                    <a:pt x="8467" y="519642"/>
                    <a:pt x="7800" y="480471"/>
                    <a:pt x="6350" y="441325"/>
                  </a:cubicBezTo>
                  <a:cubicBezTo>
                    <a:pt x="5683" y="423315"/>
                    <a:pt x="4032" y="405352"/>
                    <a:pt x="3175" y="387350"/>
                  </a:cubicBezTo>
                  <a:cubicBezTo>
                    <a:pt x="1915" y="360900"/>
                    <a:pt x="1058" y="334433"/>
                    <a:pt x="0" y="307975"/>
                  </a:cubicBezTo>
                  <a:cubicBezTo>
                    <a:pt x="1058" y="246592"/>
                    <a:pt x="1841" y="185203"/>
                    <a:pt x="3175" y="123825"/>
                  </a:cubicBezTo>
                  <a:cubicBezTo>
                    <a:pt x="6506" y="-29381"/>
                    <a:pt x="6350" y="57749"/>
                    <a:pt x="6350" y="0"/>
                  </a:cubicBezTo>
                  <a:lnTo>
                    <a:pt x="6350" y="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0" name="Oval 109">
              <a:extLst>
                <a:ext uri="{FF2B5EF4-FFF2-40B4-BE49-F238E27FC236}">
                  <a16:creationId xmlns:a16="http://schemas.microsoft.com/office/drawing/2014/main" id="{0141A3B0-9BCC-5443-A4C7-A0FB0F67DE36}"/>
                </a:ext>
              </a:extLst>
            </p:cNvPr>
            <p:cNvSpPr>
              <a:spLocks/>
            </p:cNvSpPr>
            <p:nvPr/>
          </p:nvSpPr>
          <p:spPr>
            <a:xfrm>
              <a:off x="1626220" y="1643105"/>
              <a:ext cx="143408" cy="115846"/>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59" name="Group 158">
            <a:extLst>
              <a:ext uri="{FF2B5EF4-FFF2-40B4-BE49-F238E27FC236}">
                <a16:creationId xmlns:a16="http://schemas.microsoft.com/office/drawing/2014/main" id="{1EC922C7-A746-4E44-85EF-73FB45AB98A1}"/>
              </a:ext>
            </a:extLst>
          </p:cNvPr>
          <p:cNvGrpSpPr>
            <a:grpSpLocks/>
          </p:cNvGrpSpPr>
          <p:nvPr/>
        </p:nvGrpSpPr>
        <p:grpSpPr>
          <a:xfrm rot="5400000">
            <a:off x="205292" y="1526963"/>
            <a:ext cx="414665" cy="271980"/>
            <a:chOff x="1532479" y="1556820"/>
            <a:chExt cx="485383" cy="297124"/>
          </a:xfrm>
        </p:grpSpPr>
        <p:sp>
          <p:nvSpPr>
            <p:cNvPr id="160" name="Rounded Rectangle 159">
              <a:extLst>
                <a:ext uri="{FF2B5EF4-FFF2-40B4-BE49-F238E27FC236}">
                  <a16:creationId xmlns:a16="http://schemas.microsoft.com/office/drawing/2014/main" id="{A0E1955D-69A1-FB47-A438-7A3E7CD11DEB}"/>
                </a:ext>
              </a:extLst>
            </p:cNvPr>
            <p:cNvSpPr>
              <a:spLocks/>
            </p:cNvSpPr>
            <p:nvPr/>
          </p:nvSpPr>
          <p:spPr>
            <a:xfrm rot="16200000">
              <a:off x="1626609" y="1462690"/>
              <a:ext cx="297124" cy="485383"/>
            </a:xfrm>
            <a:prstGeom prst="roundRect">
              <a:avLst>
                <a:gd name="adj" fmla="val 48407"/>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5" name="Freeform 164">
              <a:extLst>
                <a:ext uri="{FF2B5EF4-FFF2-40B4-BE49-F238E27FC236}">
                  <a16:creationId xmlns:a16="http://schemas.microsoft.com/office/drawing/2014/main" id="{7677AAD6-15F4-3C4F-8E80-693EFDD2E3B4}"/>
                </a:ext>
              </a:extLst>
            </p:cNvPr>
            <p:cNvSpPr>
              <a:spLocks/>
            </p:cNvSpPr>
            <p:nvPr/>
          </p:nvSpPr>
          <p:spPr>
            <a:xfrm rot="16200000">
              <a:off x="1743278" y="1571875"/>
              <a:ext cx="115777" cy="254361"/>
            </a:xfrm>
            <a:custGeom>
              <a:avLst/>
              <a:gdLst>
                <a:gd name="connsiteX0" fmla="*/ 387350 w 387350"/>
                <a:gd name="connsiteY0" fmla="*/ 57150 h 704850"/>
                <a:gd name="connsiteX1" fmla="*/ 387350 w 387350"/>
                <a:gd name="connsiteY1" fmla="*/ 57150 h 704850"/>
                <a:gd name="connsiteX2" fmla="*/ 381000 w 387350"/>
                <a:gd name="connsiteY2" fmla="*/ 238125 h 704850"/>
                <a:gd name="connsiteX3" fmla="*/ 374650 w 387350"/>
                <a:gd name="connsiteY3" fmla="*/ 336550 h 704850"/>
                <a:gd name="connsiteX4" fmla="*/ 371475 w 387350"/>
                <a:gd name="connsiteY4" fmla="*/ 355600 h 704850"/>
                <a:gd name="connsiteX5" fmla="*/ 365125 w 387350"/>
                <a:gd name="connsiteY5" fmla="*/ 409575 h 704850"/>
                <a:gd name="connsiteX6" fmla="*/ 361950 w 387350"/>
                <a:gd name="connsiteY6" fmla="*/ 428625 h 704850"/>
                <a:gd name="connsiteX7" fmla="*/ 355600 w 387350"/>
                <a:gd name="connsiteY7" fmla="*/ 473075 h 704850"/>
                <a:gd name="connsiteX8" fmla="*/ 349250 w 387350"/>
                <a:gd name="connsiteY8" fmla="*/ 504825 h 704850"/>
                <a:gd name="connsiteX9" fmla="*/ 336550 w 387350"/>
                <a:gd name="connsiteY9" fmla="*/ 574675 h 704850"/>
                <a:gd name="connsiteX10" fmla="*/ 327025 w 387350"/>
                <a:gd name="connsiteY10" fmla="*/ 615950 h 704850"/>
                <a:gd name="connsiteX11" fmla="*/ 323850 w 387350"/>
                <a:gd name="connsiteY11" fmla="*/ 628650 h 704850"/>
                <a:gd name="connsiteX12" fmla="*/ 317500 w 387350"/>
                <a:gd name="connsiteY12" fmla="*/ 650875 h 704850"/>
                <a:gd name="connsiteX13" fmla="*/ 311150 w 387350"/>
                <a:gd name="connsiteY13" fmla="*/ 669925 h 704850"/>
                <a:gd name="connsiteX14" fmla="*/ 298450 w 387350"/>
                <a:gd name="connsiteY14" fmla="*/ 688975 h 704850"/>
                <a:gd name="connsiteX15" fmla="*/ 279400 w 387350"/>
                <a:gd name="connsiteY15" fmla="*/ 698500 h 704850"/>
                <a:gd name="connsiteX16" fmla="*/ 257175 w 387350"/>
                <a:gd name="connsiteY16" fmla="*/ 704850 h 704850"/>
                <a:gd name="connsiteX17" fmla="*/ 152400 w 387350"/>
                <a:gd name="connsiteY17" fmla="*/ 698500 h 704850"/>
                <a:gd name="connsiteX18" fmla="*/ 107950 w 387350"/>
                <a:gd name="connsiteY18" fmla="*/ 692150 h 704850"/>
                <a:gd name="connsiteX19" fmla="*/ 88900 w 387350"/>
                <a:gd name="connsiteY19" fmla="*/ 685800 h 704850"/>
                <a:gd name="connsiteX20" fmla="*/ 79375 w 387350"/>
                <a:gd name="connsiteY20" fmla="*/ 682625 h 704850"/>
                <a:gd name="connsiteX21" fmla="*/ 69850 w 387350"/>
                <a:gd name="connsiteY21" fmla="*/ 676275 h 704850"/>
                <a:gd name="connsiteX22" fmla="*/ 63500 w 387350"/>
                <a:gd name="connsiteY22" fmla="*/ 666750 h 704850"/>
                <a:gd name="connsiteX23" fmla="*/ 53975 w 387350"/>
                <a:gd name="connsiteY23" fmla="*/ 660400 h 704850"/>
                <a:gd name="connsiteX24" fmla="*/ 41275 w 387350"/>
                <a:gd name="connsiteY24" fmla="*/ 644525 h 704850"/>
                <a:gd name="connsiteX25" fmla="*/ 31750 w 387350"/>
                <a:gd name="connsiteY25" fmla="*/ 625475 h 704850"/>
                <a:gd name="connsiteX26" fmla="*/ 25400 w 387350"/>
                <a:gd name="connsiteY26" fmla="*/ 615950 h 704850"/>
                <a:gd name="connsiteX27" fmla="*/ 19050 w 387350"/>
                <a:gd name="connsiteY27" fmla="*/ 596900 h 704850"/>
                <a:gd name="connsiteX28" fmla="*/ 15875 w 387350"/>
                <a:gd name="connsiteY28" fmla="*/ 587375 h 704850"/>
                <a:gd name="connsiteX29" fmla="*/ 9525 w 387350"/>
                <a:gd name="connsiteY29" fmla="*/ 558800 h 704850"/>
                <a:gd name="connsiteX30" fmla="*/ 6350 w 387350"/>
                <a:gd name="connsiteY30" fmla="*/ 441325 h 704850"/>
                <a:gd name="connsiteX31" fmla="*/ 3175 w 387350"/>
                <a:gd name="connsiteY31" fmla="*/ 387350 h 704850"/>
                <a:gd name="connsiteX32" fmla="*/ 0 w 387350"/>
                <a:gd name="connsiteY32" fmla="*/ 307975 h 704850"/>
                <a:gd name="connsiteX33" fmla="*/ 3175 w 387350"/>
                <a:gd name="connsiteY33" fmla="*/ 123825 h 704850"/>
                <a:gd name="connsiteX34" fmla="*/ 6350 w 387350"/>
                <a:gd name="connsiteY34" fmla="*/ 0 h 704850"/>
                <a:gd name="connsiteX35" fmla="*/ 6350 w 387350"/>
                <a:gd name="connsiteY35" fmla="*/ 0 h 70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87350" h="704850">
                  <a:moveTo>
                    <a:pt x="387350" y="57150"/>
                  </a:moveTo>
                  <a:lnTo>
                    <a:pt x="387350" y="57150"/>
                  </a:lnTo>
                  <a:cubicBezTo>
                    <a:pt x="385233" y="117475"/>
                    <a:pt x="384545" y="177867"/>
                    <a:pt x="381000" y="238125"/>
                  </a:cubicBezTo>
                  <a:cubicBezTo>
                    <a:pt x="380044" y="254373"/>
                    <a:pt x="376561" y="317440"/>
                    <a:pt x="374650" y="336550"/>
                  </a:cubicBezTo>
                  <a:cubicBezTo>
                    <a:pt x="374009" y="342956"/>
                    <a:pt x="372385" y="349227"/>
                    <a:pt x="371475" y="355600"/>
                  </a:cubicBezTo>
                  <a:cubicBezTo>
                    <a:pt x="364842" y="402034"/>
                    <a:pt x="371792" y="359576"/>
                    <a:pt x="365125" y="409575"/>
                  </a:cubicBezTo>
                  <a:cubicBezTo>
                    <a:pt x="364274" y="415956"/>
                    <a:pt x="362905" y="422259"/>
                    <a:pt x="361950" y="428625"/>
                  </a:cubicBezTo>
                  <a:cubicBezTo>
                    <a:pt x="359730" y="443427"/>
                    <a:pt x="358535" y="458399"/>
                    <a:pt x="355600" y="473075"/>
                  </a:cubicBezTo>
                  <a:cubicBezTo>
                    <a:pt x="353483" y="483658"/>
                    <a:pt x="351024" y="494179"/>
                    <a:pt x="349250" y="504825"/>
                  </a:cubicBezTo>
                  <a:cubicBezTo>
                    <a:pt x="341126" y="553571"/>
                    <a:pt x="345425" y="530300"/>
                    <a:pt x="336550" y="574675"/>
                  </a:cubicBezTo>
                  <a:cubicBezTo>
                    <a:pt x="331663" y="599108"/>
                    <a:pt x="334684" y="585315"/>
                    <a:pt x="327025" y="615950"/>
                  </a:cubicBezTo>
                  <a:cubicBezTo>
                    <a:pt x="325967" y="620183"/>
                    <a:pt x="325230" y="624510"/>
                    <a:pt x="323850" y="628650"/>
                  </a:cubicBezTo>
                  <a:cubicBezTo>
                    <a:pt x="313180" y="660661"/>
                    <a:pt x="329460" y="611008"/>
                    <a:pt x="317500" y="650875"/>
                  </a:cubicBezTo>
                  <a:cubicBezTo>
                    <a:pt x="315577" y="657286"/>
                    <a:pt x="314863" y="664356"/>
                    <a:pt x="311150" y="669925"/>
                  </a:cubicBezTo>
                  <a:cubicBezTo>
                    <a:pt x="306917" y="676275"/>
                    <a:pt x="305690" y="686562"/>
                    <a:pt x="298450" y="688975"/>
                  </a:cubicBezTo>
                  <a:cubicBezTo>
                    <a:pt x="274509" y="696955"/>
                    <a:pt x="304019" y="686190"/>
                    <a:pt x="279400" y="698500"/>
                  </a:cubicBezTo>
                  <a:cubicBezTo>
                    <a:pt x="274845" y="700777"/>
                    <a:pt x="261244" y="703833"/>
                    <a:pt x="257175" y="704850"/>
                  </a:cubicBezTo>
                  <a:cubicBezTo>
                    <a:pt x="183686" y="701788"/>
                    <a:pt x="201610" y="704289"/>
                    <a:pt x="152400" y="698500"/>
                  </a:cubicBezTo>
                  <a:cubicBezTo>
                    <a:pt x="145300" y="697665"/>
                    <a:pt x="116790" y="694360"/>
                    <a:pt x="107950" y="692150"/>
                  </a:cubicBezTo>
                  <a:cubicBezTo>
                    <a:pt x="101456" y="690527"/>
                    <a:pt x="95250" y="687917"/>
                    <a:pt x="88900" y="685800"/>
                  </a:cubicBezTo>
                  <a:cubicBezTo>
                    <a:pt x="85725" y="684742"/>
                    <a:pt x="82160" y="684481"/>
                    <a:pt x="79375" y="682625"/>
                  </a:cubicBezTo>
                  <a:lnTo>
                    <a:pt x="69850" y="676275"/>
                  </a:lnTo>
                  <a:cubicBezTo>
                    <a:pt x="67733" y="673100"/>
                    <a:pt x="66198" y="669448"/>
                    <a:pt x="63500" y="666750"/>
                  </a:cubicBezTo>
                  <a:cubicBezTo>
                    <a:pt x="60802" y="664052"/>
                    <a:pt x="56359" y="663380"/>
                    <a:pt x="53975" y="660400"/>
                  </a:cubicBezTo>
                  <a:cubicBezTo>
                    <a:pt x="36448" y="638492"/>
                    <a:pt x="68572" y="662723"/>
                    <a:pt x="41275" y="644525"/>
                  </a:cubicBezTo>
                  <a:cubicBezTo>
                    <a:pt x="23077" y="617228"/>
                    <a:pt x="44895" y="651765"/>
                    <a:pt x="31750" y="625475"/>
                  </a:cubicBezTo>
                  <a:cubicBezTo>
                    <a:pt x="30043" y="622062"/>
                    <a:pt x="26950" y="619437"/>
                    <a:pt x="25400" y="615950"/>
                  </a:cubicBezTo>
                  <a:cubicBezTo>
                    <a:pt x="22682" y="609833"/>
                    <a:pt x="21167" y="603250"/>
                    <a:pt x="19050" y="596900"/>
                  </a:cubicBezTo>
                  <a:cubicBezTo>
                    <a:pt x="17992" y="593725"/>
                    <a:pt x="16687" y="590622"/>
                    <a:pt x="15875" y="587375"/>
                  </a:cubicBezTo>
                  <a:cubicBezTo>
                    <a:pt x="11391" y="569440"/>
                    <a:pt x="13556" y="578954"/>
                    <a:pt x="9525" y="558800"/>
                  </a:cubicBezTo>
                  <a:cubicBezTo>
                    <a:pt x="8467" y="519642"/>
                    <a:pt x="7800" y="480471"/>
                    <a:pt x="6350" y="441325"/>
                  </a:cubicBezTo>
                  <a:cubicBezTo>
                    <a:pt x="5683" y="423315"/>
                    <a:pt x="4032" y="405352"/>
                    <a:pt x="3175" y="387350"/>
                  </a:cubicBezTo>
                  <a:cubicBezTo>
                    <a:pt x="1915" y="360900"/>
                    <a:pt x="1058" y="334433"/>
                    <a:pt x="0" y="307975"/>
                  </a:cubicBezTo>
                  <a:cubicBezTo>
                    <a:pt x="1058" y="246592"/>
                    <a:pt x="1841" y="185203"/>
                    <a:pt x="3175" y="123825"/>
                  </a:cubicBezTo>
                  <a:cubicBezTo>
                    <a:pt x="6506" y="-29381"/>
                    <a:pt x="6350" y="57749"/>
                    <a:pt x="6350" y="0"/>
                  </a:cubicBezTo>
                  <a:lnTo>
                    <a:pt x="6350" y="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1" name="Oval 160">
              <a:extLst>
                <a:ext uri="{FF2B5EF4-FFF2-40B4-BE49-F238E27FC236}">
                  <a16:creationId xmlns:a16="http://schemas.microsoft.com/office/drawing/2014/main" id="{5D3143F3-81F3-234A-B3D6-48BF9FBD3967}"/>
                </a:ext>
              </a:extLst>
            </p:cNvPr>
            <p:cNvSpPr>
              <a:spLocks/>
            </p:cNvSpPr>
            <p:nvPr/>
          </p:nvSpPr>
          <p:spPr>
            <a:xfrm>
              <a:off x="1626220" y="1643105"/>
              <a:ext cx="143408" cy="115846"/>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72" name="TextBox 171">
            <a:extLst>
              <a:ext uri="{FF2B5EF4-FFF2-40B4-BE49-F238E27FC236}">
                <a16:creationId xmlns:a16="http://schemas.microsoft.com/office/drawing/2014/main" id="{AB065F1E-6771-A047-B452-AA91AC9C0EB2}"/>
              </a:ext>
            </a:extLst>
          </p:cNvPr>
          <p:cNvSpPr txBox="1">
            <a:spLocks/>
          </p:cNvSpPr>
          <p:nvPr/>
        </p:nvSpPr>
        <p:spPr>
          <a:xfrm>
            <a:off x="1396309" y="2687050"/>
            <a:ext cx="328925"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73" name="TextBox 172">
            <a:extLst>
              <a:ext uri="{FF2B5EF4-FFF2-40B4-BE49-F238E27FC236}">
                <a16:creationId xmlns:a16="http://schemas.microsoft.com/office/drawing/2014/main" id="{607C56CA-B485-A840-AF77-E1A6358A3663}"/>
              </a:ext>
            </a:extLst>
          </p:cNvPr>
          <p:cNvSpPr txBox="1">
            <a:spLocks/>
          </p:cNvSpPr>
          <p:nvPr/>
        </p:nvSpPr>
        <p:spPr>
          <a:xfrm>
            <a:off x="2272518" y="2681476"/>
            <a:ext cx="328925"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74" name="TextBox 173">
            <a:extLst>
              <a:ext uri="{FF2B5EF4-FFF2-40B4-BE49-F238E27FC236}">
                <a16:creationId xmlns:a16="http://schemas.microsoft.com/office/drawing/2014/main" id="{CECA074A-CCFE-C249-A7CA-226733110AF2}"/>
              </a:ext>
            </a:extLst>
          </p:cNvPr>
          <p:cNvSpPr txBox="1">
            <a:spLocks/>
          </p:cNvSpPr>
          <p:nvPr/>
        </p:nvSpPr>
        <p:spPr>
          <a:xfrm>
            <a:off x="3026160" y="2678811"/>
            <a:ext cx="328925"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75" name="TextBox 174">
            <a:extLst>
              <a:ext uri="{FF2B5EF4-FFF2-40B4-BE49-F238E27FC236}">
                <a16:creationId xmlns:a16="http://schemas.microsoft.com/office/drawing/2014/main" id="{49D5E815-6B7F-8F40-A5D5-34660E12CE51}"/>
              </a:ext>
            </a:extLst>
          </p:cNvPr>
          <p:cNvSpPr txBox="1">
            <a:spLocks/>
          </p:cNvSpPr>
          <p:nvPr/>
        </p:nvSpPr>
        <p:spPr>
          <a:xfrm>
            <a:off x="3855372" y="2686468"/>
            <a:ext cx="328925"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76" name="TextBox 175">
            <a:extLst>
              <a:ext uri="{FF2B5EF4-FFF2-40B4-BE49-F238E27FC236}">
                <a16:creationId xmlns:a16="http://schemas.microsoft.com/office/drawing/2014/main" id="{487A0643-954D-C244-98EC-3FC4A165D0FE}"/>
              </a:ext>
            </a:extLst>
          </p:cNvPr>
          <p:cNvSpPr txBox="1">
            <a:spLocks/>
          </p:cNvSpPr>
          <p:nvPr/>
        </p:nvSpPr>
        <p:spPr>
          <a:xfrm>
            <a:off x="4647174" y="2679668"/>
            <a:ext cx="328925"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77" name="TextBox 176">
            <a:extLst>
              <a:ext uri="{FF2B5EF4-FFF2-40B4-BE49-F238E27FC236}">
                <a16:creationId xmlns:a16="http://schemas.microsoft.com/office/drawing/2014/main" id="{BDB3AE2B-99EC-C945-BC79-0E9A35A70B0B}"/>
              </a:ext>
            </a:extLst>
          </p:cNvPr>
          <p:cNvSpPr txBox="1">
            <a:spLocks/>
          </p:cNvSpPr>
          <p:nvPr/>
        </p:nvSpPr>
        <p:spPr>
          <a:xfrm>
            <a:off x="5457755" y="2687098"/>
            <a:ext cx="328925"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78" name="TextBox 177">
            <a:extLst>
              <a:ext uri="{FF2B5EF4-FFF2-40B4-BE49-F238E27FC236}">
                <a16:creationId xmlns:a16="http://schemas.microsoft.com/office/drawing/2014/main" id="{95C28D1B-8EC8-5842-BF81-3871980557F2}"/>
              </a:ext>
            </a:extLst>
          </p:cNvPr>
          <p:cNvSpPr txBox="1">
            <a:spLocks/>
          </p:cNvSpPr>
          <p:nvPr/>
        </p:nvSpPr>
        <p:spPr>
          <a:xfrm>
            <a:off x="6327508" y="2679993"/>
            <a:ext cx="328925"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79" name="TextBox 178">
            <a:extLst>
              <a:ext uri="{FF2B5EF4-FFF2-40B4-BE49-F238E27FC236}">
                <a16:creationId xmlns:a16="http://schemas.microsoft.com/office/drawing/2014/main" id="{85A27743-B6C1-7041-8B9D-0F3BE23F5F1F}"/>
              </a:ext>
            </a:extLst>
          </p:cNvPr>
          <p:cNvSpPr txBox="1">
            <a:spLocks/>
          </p:cNvSpPr>
          <p:nvPr/>
        </p:nvSpPr>
        <p:spPr>
          <a:xfrm>
            <a:off x="7158121" y="2680525"/>
            <a:ext cx="328925"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80" name="TextBox 179">
            <a:extLst>
              <a:ext uri="{FF2B5EF4-FFF2-40B4-BE49-F238E27FC236}">
                <a16:creationId xmlns:a16="http://schemas.microsoft.com/office/drawing/2014/main" id="{94015B26-BBFB-7146-93FA-FDFC455B05CF}"/>
              </a:ext>
            </a:extLst>
          </p:cNvPr>
          <p:cNvSpPr txBox="1">
            <a:spLocks/>
          </p:cNvSpPr>
          <p:nvPr/>
        </p:nvSpPr>
        <p:spPr>
          <a:xfrm>
            <a:off x="7964519" y="2686468"/>
            <a:ext cx="328925"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81" name="TextBox 180">
            <a:extLst>
              <a:ext uri="{FF2B5EF4-FFF2-40B4-BE49-F238E27FC236}">
                <a16:creationId xmlns:a16="http://schemas.microsoft.com/office/drawing/2014/main" id="{45F674E9-F3C9-7F42-904E-E35548E9FB8C}"/>
              </a:ext>
            </a:extLst>
          </p:cNvPr>
          <p:cNvSpPr txBox="1">
            <a:spLocks/>
          </p:cNvSpPr>
          <p:nvPr/>
        </p:nvSpPr>
        <p:spPr>
          <a:xfrm>
            <a:off x="8834835" y="2688230"/>
            <a:ext cx="328925"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82" name="TextBox 181">
            <a:extLst>
              <a:ext uri="{FF2B5EF4-FFF2-40B4-BE49-F238E27FC236}">
                <a16:creationId xmlns:a16="http://schemas.microsoft.com/office/drawing/2014/main" id="{BDE34AC4-81D2-4440-BC8C-1493BED8FA7D}"/>
              </a:ext>
            </a:extLst>
          </p:cNvPr>
          <p:cNvSpPr txBox="1">
            <a:spLocks/>
          </p:cNvSpPr>
          <p:nvPr/>
        </p:nvSpPr>
        <p:spPr>
          <a:xfrm>
            <a:off x="9646888" y="2678811"/>
            <a:ext cx="328925"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83" name="TextBox 182">
            <a:extLst>
              <a:ext uri="{FF2B5EF4-FFF2-40B4-BE49-F238E27FC236}">
                <a16:creationId xmlns:a16="http://schemas.microsoft.com/office/drawing/2014/main" id="{AEBF234A-DAC8-104B-A507-136FA9E62C0D}"/>
              </a:ext>
            </a:extLst>
          </p:cNvPr>
          <p:cNvSpPr txBox="1">
            <a:spLocks/>
          </p:cNvSpPr>
          <p:nvPr/>
        </p:nvSpPr>
        <p:spPr>
          <a:xfrm>
            <a:off x="10427652" y="2681476"/>
            <a:ext cx="328925"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84" name="TextBox 183">
            <a:extLst>
              <a:ext uri="{FF2B5EF4-FFF2-40B4-BE49-F238E27FC236}">
                <a16:creationId xmlns:a16="http://schemas.microsoft.com/office/drawing/2014/main" id="{0DB711F8-1EBC-4847-8B3B-30B26FEACD82}"/>
              </a:ext>
            </a:extLst>
          </p:cNvPr>
          <p:cNvSpPr txBox="1">
            <a:spLocks/>
          </p:cNvSpPr>
          <p:nvPr/>
        </p:nvSpPr>
        <p:spPr>
          <a:xfrm>
            <a:off x="11299481" y="2678811"/>
            <a:ext cx="328925"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85" name="TextBox 184">
            <a:extLst>
              <a:ext uri="{FF2B5EF4-FFF2-40B4-BE49-F238E27FC236}">
                <a16:creationId xmlns:a16="http://schemas.microsoft.com/office/drawing/2014/main" id="{1D9136F5-EDDD-5143-B8BC-6AC0C598C0CD}"/>
              </a:ext>
            </a:extLst>
          </p:cNvPr>
          <p:cNvSpPr txBox="1">
            <a:spLocks/>
          </p:cNvSpPr>
          <p:nvPr/>
        </p:nvSpPr>
        <p:spPr>
          <a:xfrm>
            <a:off x="486834" y="5631093"/>
            <a:ext cx="693773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Remote Monitoring: Regular CGM data review from diabetes educator</a:t>
            </a:r>
          </a:p>
        </p:txBody>
      </p:sp>
      <p:sp>
        <p:nvSpPr>
          <p:cNvPr id="186" name="TextBox 185">
            <a:extLst>
              <a:ext uri="{FF2B5EF4-FFF2-40B4-BE49-F238E27FC236}">
                <a16:creationId xmlns:a16="http://schemas.microsoft.com/office/drawing/2014/main" id="{3B102334-FB09-304A-A47C-77116449C78A}"/>
              </a:ext>
            </a:extLst>
          </p:cNvPr>
          <p:cNvSpPr txBox="1">
            <a:spLocks/>
          </p:cNvSpPr>
          <p:nvPr/>
        </p:nvSpPr>
        <p:spPr>
          <a:xfrm>
            <a:off x="147458" y="5688312"/>
            <a:ext cx="328925"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2" name="Rectangle 1">
            <a:extLst>
              <a:ext uri="{FF2B5EF4-FFF2-40B4-BE49-F238E27FC236}">
                <a16:creationId xmlns:a16="http://schemas.microsoft.com/office/drawing/2014/main" id="{136A14C5-A62D-2A91-F096-ABF5E1731340}"/>
              </a:ext>
            </a:extLst>
          </p:cNvPr>
          <p:cNvSpPr>
            <a:spLocks noChangeAspect="1"/>
          </p:cNvSpPr>
          <p:nvPr/>
        </p:nvSpPr>
        <p:spPr>
          <a:xfrm>
            <a:off x="2140178" y="3640205"/>
            <a:ext cx="508412" cy="508412"/>
          </a:xfrm>
          <a:prstGeom prst="rect">
            <a:avLst/>
          </a:prstGeom>
          <a:blipFill rotWithShape="1">
            <a:blip r:embed="rId8">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4A1A9A5C-A307-AE72-5415-DB309CF01CC3}"/>
              </a:ext>
            </a:extLst>
          </p:cNvPr>
          <p:cNvSpPr>
            <a:spLocks noChangeAspect="1"/>
          </p:cNvSpPr>
          <p:nvPr/>
        </p:nvSpPr>
        <p:spPr>
          <a:xfrm>
            <a:off x="16103" y="6016751"/>
            <a:ext cx="508412" cy="508412"/>
          </a:xfrm>
          <a:prstGeom prst="rect">
            <a:avLst/>
          </a:prstGeom>
          <a:blipFill rotWithShape="1">
            <a:blip r:embed="rId8">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13F37AFD-4624-BB5A-B392-2D5FDDFAB77B}"/>
              </a:ext>
            </a:extLst>
          </p:cNvPr>
          <p:cNvSpPr txBox="1">
            <a:spLocks/>
          </p:cNvSpPr>
          <p:nvPr/>
        </p:nvSpPr>
        <p:spPr>
          <a:xfrm>
            <a:off x="489393" y="6161710"/>
            <a:ext cx="633288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Systematic pump exposure in months 1-3 – </a:t>
            </a: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addition for Study 2</a:t>
            </a:r>
          </a:p>
        </p:txBody>
      </p:sp>
      <p:grpSp>
        <p:nvGrpSpPr>
          <p:cNvPr id="5" name="Group 4">
            <a:extLst>
              <a:ext uri="{FF2B5EF4-FFF2-40B4-BE49-F238E27FC236}">
                <a16:creationId xmlns:a16="http://schemas.microsoft.com/office/drawing/2014/main" id="{3AB8A4F9-F5BD-6A5D-3E3A-3544000B54D1}"/>
              </a:ext>
            </a:extLst>
          </p:cNvPr>
          <p:cNvGrpSpPr>
            <a:grpSpLocks/>
          </p:cNvGrpSpPr>
          <p:nvPr/>
        </p:nvGrpSpPr>
        <p:grpSpPr>
          <a:xfrm rot="5400000">
            <a:off x="546813" y="1540780"/>
            <a:ext cx="414665" cy="271980"/>
            <a:chOff x="1532479" y="1556820"/>
            <a:chExt cx="485383" cy="297124"/>
          </a:xfrm>
        </p:grpSpPr>
        <p:sp>
          <p:nvSpPr>
            <p:cNvPr id="7" name="Rounded Rectangle 6">
              <a:extLst>
                <a:ext uri="{FF2B5EF4-FFF2-40B4-BE49-F238E27FC236}">
                  <a16:creationId xmlns:a16="http://schemas.microsoft.com/office/drawing/2014/main" id="{D81B7205-01CD-8742-455F-612185BFF5D0}"/>
                </a:ext>
              </a:extLst>
            </p:cNvPr>
            <p:cNvSpPr>
              <a:spLocks/>
            </p:cNvSpPr>
            <p:nvPr/>
          </p:nvSpPr>
          <p:spPr>
            <a:xfrm rot="16200000">
              <a:off x="1626609" y="1462690"/>
              <a:ext cx="297124" cy="485383"/>
            </a:xfrm>
            <a:prstGeom prst="roundRect">
              <a:avLst>
                <a:gd name="adj" fmla="val 48407"/>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Freeform 7">
              <a:extLst>
                <a:ext uri="{FF2B5EF4-FFF2-40B4-BE49-F238E27FC236}">
                  <a16:creationId xmlns:a16="http://schemas.microsoft.com/office/drawing/2014/main" id="{A2261B11-5F9B-9FDB-40F1-2FD64694E913}"/>
                </a:ext>
              </a:extLst>
            </p:cNvPr>
            <p:cNvSpPr>
              <a:spLocks/>
            </p:cNvSpPr>
            <p:nvPr/>
          </p:nvSpPr>
          <p:spPr>
            <a:xfrm rot="16200000">
              <a:off x="1743278" y="1571875"/>
              <a:ext cx="115777" cy="254361"/>
            </a:xfrm>
            <a:custGeom>
              <a:avLst/>
              <a:gdLst>
                <a:gd name="connsiteX0" fmla="*/ 387350 w 387350"/>
                <a:gd name="connsiteY0" fmla="*/ 57150 h 704850"/>
                <a:gd name="connsiteX1" fmla="*/ 387350 w 387350"/>
                <a:gd name="connsiteY1" fmla="*/ 57150 h 704850"/>
                <a:gd name="connsiteX2" fmla="*/ 381000 w 387350"/>
                <a:gd name="connsiteY2" fmla="*/ 238125 h 704850"/>
                <a:gd name="connsiteX3" fmla="*/ 374650 w 387350"/>
                <a:gd name="connsiteY3" fmla="*/ 336550 h 704850"/>
                <a:gd name="connsiteX4" fmla="*/ 371475 w 387350"/>
                <a:gd name="connsiteY4" fmla="*/ 355600 h 704850"/>
                <a:gd name="connsiteX5" fmla="*/ 365125 w 387350"/>
                <a:gd name="connsiteY5" fmla="*/ 409575 h 704850"/>
                <a:gd name="connsiteX6" fmla="*/ 361950 w 387350"/>
                <a:gd name="connsiteY6" fmla="*/ 428625 h 704850"/>
                <a:gd name="connsiteX7" fmla="*/ 355600 w 387350"/>
                <a:gd name="connsiteY7" fmla="*/ 473075 h 704850"/>
                <a:gd name="connsiteX8" fmla="*/ 349250 w 387350"/>
                <a:gd name="connsiteY8" fmla="*/ 504825 h 704850"/>
                <a:gd name="connsiteX9" fmla="*/ 336550 w 387350"/>
                <a:gd name="connsiteY9" fmla="*/ 574675 h 704850"/>
                <a:gd name="connsiteX10" fmla="*/ 327025 w 387350"/>
                <a:gd name="connsiteY10" fmla="*/ 615950 h 704850"/>
                <a:gd name="connsiteX11" fmla="*/ 323850 w 387350"/>
                <a:gd name="connsiteY11" fmla="*/ 628650 h 704850"/>
                <a:gd name="connsiteX12" fmla="*/ 317500 w 387350"/>
                <a:gd name="connsiteY12" fmla="*/ 650875 h 704850"/>
                <a:gd name="connsiteX13" fmla="*/ 311150 w 387350"/>
                <a:gd name="connsiteY13" fmla="*/ 669925 h 704850"/>
                <a:gd name="connsiteX14" fmla="*/ 298450 w 387350"/>
                <a:gd name="connsiteY14" fmla="*/ 688975 h 704850"/>
                <a:gd name="connsiteX15" fmla="*/ 279400 w 387350"/>
                <a:gd name="connsiteY15" fmla="*/ 698500 h 704850"/>
                <a:gd name="connsiteX16" fmla="*/ 257175 w 387350"/>
                <a:gd name="connsiteY16" fmla="*/ 704850 h 704850"/>
                <a:gd name="connsiteX17" fmla="*/ 152400 w 387350"/>
                <a:gd name="connsiteY17" fmla="*/ 698500 h 704850"/>
                <a:gd name="connsiteX18" fmla="*/ 107950 w 387350"/>
                <a:gd name="connsiteY18" fmla="*/ 692150 h 704850"/>
                <a:gd name="connsiteX19" fmla="*/ 88900 w 387350"/>
                <a:gd name="connsiteY19" fmla="*/ 685800 h 704850"/>
                <a:gd name="connsiteX20" fmla="*/ 79375 w 387350"/>
                <a:gd name="connsiteY20" fmla="*/ 682625 h 704850"/>
                <a:gd name="connsiteX21" fmla="*/ 69850 w 387350"/>
                <a:gd name="connsiteY21" fmla="*/ 676275 h 704850"/>
                <a:gd name="connsiteX22" fmla="*/ 63500 w 387350"/>
                <a:gd name="connsiteY22" fmla="*/ 666750 h 704850"/>
                <a:gd name="connsiteX23" fmla="*/ 53975 w 387350"/>
                <a:gd name="connsiteY23" fmla="*/ 660400 h 704850"/>
                <a:gd name="connsiteX24" fmla="*/ 41275 w 387350"/>
                <a:gd name="connsiteY24" fmla="*/ 644525 h 704850"/>
                <a:gd name="connsiteX25" fmla="*/ 31750 w 387350"/>
                <a:gd name="connsiteY25" fmla="*/ 625475 h 704850"/>
                <a:gd name="connsiteX26" fmla="*/ 25400 w 387350"/>
                <a:gd name="connsiteY26" fmla="*/ 615950 h 704850"/>
                <a:gd name="connsiteX27" fmla="*/ 19050 w 387350"/>
                <a:gd name="connsiteY27" fmla="*/ 596900 h 704850"/>
                <a:gd name="connsiteX28" fmla="*/ 15875 w 387350"/>
                <a:gd name="connsiteY28" fmla="*/ 587375 h 704850"/>
                <a:gd name="connsiteX29" fmla="*/ 9525 w 387350"/>
                <a:gd name="connsiteY29" fmla="*/ 558800 h 704850"/>
                <a:gd name="connsiteX30" fmla="*/ 6350 w 387350"/>
                <a:gd name="connsiteY30" fmla="*/ 441325 h 704850"/>
                <a:gd name="connsiteX31" fmla="*/ 3175 w 387350"/>
                <a:gd name="connsiteY31" fmla="*/ 387350 h 704850"/>
                <a:gd name="connsiteX32" fmla="*/ 0 w 387350"/>
                <a:gd name="connsiteY32" fmla="*/ 307975 h 704850"/>
                <a:gd name="connsiteX33" fmla="*/ 3175 w 387350"/>
                <a:gd name="connsiteY33" fmla="*/ 123825 h 704850"/>
                <a:gd name="connsiteX34" fmla="*/ 6350 w 387350"/>
                <a:gd name="connsiteY34" fmla="*/ 0 h 704850"/>
                <a:gd name="connsiteX35" fmla="*/ 6350 w 387350"/>
                <a:gd name="connsiteY35" fmla="*/ 0 h 70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87350" h="704850">
                  <a:moveTo>
                    <a:pt x="387350" y="57150"/>
                  </a:moveTo>
                  <a:lnTo>
                    <a:pt x="387350" y="57150"/>
                  </a:lnTo>
                  <a:cubicBezTo>
                    <a:pt x="385233" y="117475"/>
                    <a:pt x="384545" y="177867"/>
                    <a:pt x="381000" y="238125"/>
                  </a:cubicBezTo>
                  <a:cubicBezTo>
                    <a:pt x="380044" y="254373"/>
                    <a:pt x="376561" y="317440"/>
                    <a:pt x="374650" y="336550"/>
                  </a:cubicBezTo>
                  <a:cubicBezTo>
                    <a:pt x="374009" y="342956"/>
                    <a:pt x="372385" y="349227"/>
                    <a:pt x="371475" y="355600"/>
                  </a:cubicBezTo>
                  <a:cubicBezTo>
                    <a:pt x="364842" y="402034"/>
                    <a:pt x="371792" y="359576"/>
                    <a:pt x="365125" y="409575"/>
                  </a:cubicBezTo>
                  <a:cubicBezTo>
                    <a:pt x="364274" y="415956"/>
                    <a:pt x="362905" y="422259"/>
                    <a:pt x="361950" y="428625"/>
                  </a:cubicBezTo>
                  <a:cubicBezTo>
                    <a:pt x="359730" y="443427"/>
                    <a:pt x="358535" y="458399"/>
                    <a:pt x="355600" y="473075"/>
                  </a:cubicBezTo>
                  <a:cubicBezTo>
                    <a:pt x="353483" y="483658"/>
                    <a:pt x="351024" y="494179"/>
                    <a:pt x="349250" y="504825"/>
                  </a:cubicBezTo>
                  <a:cubicBezTo>
                    <a:pt x="341126" y="553571"/>
                    <a:pt x="345425" y="530300"/>
                    <a:pt x="336550" y="574675"/>
                  </a:cubicBezTo>
                  <a:cubicBezTo>
                    <a:pt x="331663" y="599108"/>
                    <a:pt x="334684" y="585315"/>
                    <a:pt x="327025" y="615950"/>
                  </a:cubicBezTo>
                  <a:cubicBezTo>
                    <a:pt x="325967" y="620183"/>
                    <a:pt x="325230" y="624510"/>
                    <a:pt x="323850" y="628650"/>
                  </a:cubicBezTo>
                  <a:cubicBezTo>
                    <a:pt x="313180" y="660661"/>
                    <a:pt x="329460" y="611008"/>
                    <a:pt x="317500" y="650875"/>
                  </a:cubicBezTo>
                  <a:cubicBezTo>
                    <a:pt x="315577" y="657286"/>
                    <a:pt x="314863" y="664356"/>
                    <a:pt x="311150" y="669925"/>
                  </a:cubicBezTo>
                  <a:cubicBezTo>
                    <a:pt x="306917" y="676275"/>
                    <a:pt x="305690" y="686562"/>
                    <a:pt x="298450" y="688975"/>
                  </a:cubicBezTo>
                  <a:cubicBezTo>
                    <a:pt x="274509" y="696955"/>
                    <a:pt x="304019" y="686190"/>
                    <a:pt x="279400" y="698500"/>
                  </a:cubicBezTo>
                  <a:cubicBezTo>
                    <a:pt x="274845" y="700777"/>
                    <a:pt x="261244" y="703833"/>
                    <a:pt x="257175" y="704850"/>
                  </a:cubicBezTo>
                  <a:cubicBezTo>
                    <a:pt x="183686" y="701788"/>
                    <a:pt x="201610" y="704289"/>
                    <a:pt x="152400" y="698500"/>
                  </a:cubicBezTo>
                  <a:cubicBezTo>
                    <a:pt x="145300" y="697665"/>
                    <a:pt x="116790" y="694360"/>
                    <a:pt x="107950" y="692150"/>
                  </a:cubicBezTo>
                  <a:cubicBezTo>
                    <a:pt x="101456" y="690527"/>
                    <a:pt x="95250" y="687917"/>
                    <a:pt x="88900" y="685800"/>
                  </a:cubicBezTo>
                  <a:cubicBezTo>
                    <a:pt x="85725" y="684742"/>
                    <a:pt x="82160" y="684481"/>
                    <a:pt x="79375" y="682625"/>
                  </a:cubicBezTo>
                  <a:lnTo>
                    <a:pt x="69850" y="676275"/>
                  </a:lnTo>
                  <a:cubicBezTo>
                    <a:pt x="67733" y="673100"/>
                    <a:pt x="66198" y="669448"/>
                    <a:pt x="63500" y="666750"/>
                  </a:cubicBezTo>
                  <a:cubicBezTo>
                    <a:pt x="60802" y="664052"/>
                    <a:pt x="56359" y="663380"/>
                    <a:pt x="53975" y="660400"/>
                  </a:cubicBezTo>
                  <a:cubicBezTo>
                    <a:pt x="36448" y="638492"/>
                    <a:pt x="68572" y="662723"/>
                    <a:pt x="41275" y="644525"/>
                  </a:cubicBezTo>
                  <a:cubicBezTo>
                    <a:pt x="23077" y="617228"/>
                    <a:pt x="44895" y="651765"/>
                    <a:pt x="31750" y="625475"/>
                  </a:cubicBezTo>
                  <a:cubicBezTo>
                    <a:pt x="30043" y="622062"/>
                    <a:pt x="26950" y="619437"/>
                    <a:pt x="25400" y="615950"/>
                  </a:cubicBezTo>
                  <a:cubicBezTo>
                    <a:pt x="22682" y="609833"/>
                    <a:pt x="21167" y="603250"/>
                    <a:pt x="19050" y="596900"/>
                  </a:cubicBezTo>
                  <a:cubicBezTo>
                    <a:pt x="17992" y="593725"/>
                    <a:pt x="16687" y="590622"/>
                    <a:pt x="15875" y="587375"/>
                  </a:cubicBezTo>
                  <a:cubicBezTo>
                    <a:pt x="11391" y="569440"/>
                    <a:pt x="13556" y="578954"/>
                    <a:pt x="9525" y="558800"/>
                  </a:cubicBezTo>
                  <a:cubicBezTo>
                    <a:pt x="8467" y="519642"/>
                    <a:pt x="7800" y="480471"/>
                    <a:pt x="6350" y="441325"/>
                  </a:cubicBezTo>
                  <a:cubicBezTo>
                    <a:pt x="5683" y="423315"/>
                    <a:pt x="4032" y="405352"/>
                    <a:pt x="3175" y="387350"/>
                  </a:cubicBezTo>
                  <a:cubicBezTo>
                    <a:pt x="1915" y="360900"/>
                    <a:pt x="1058" y="334433"/>
                    <a:pt x="0" y="307975"/>
                  </a:cubicBezTo>
                  <a:cubicBezTo>
                    <a:pt x="1058" y="246592"/>
                    <a:pt x="1841" y="185203"/>
                    <a:pt x="3175" y="123825"/>
                  </a:cubicBezTo>
                  <a:cubicBezTo>
                    <a:pt x="6506" y="-29381"/>
                    <a:pt x="6350" y="57749"/>
                    <a:pt x="6350" y="0"/>
                  </a:cubicBezTo>
                  <a:lnTo>
                    <a:pt x="6350" y="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l 8">
              <a:extLst>
                <a:ext uri="{FF2B5EF4-FFF2-40B4-BE49-F238E27FC236}">
                  <a16:creationId xmlns:a16="http://schemas.microsoft.com/office/drawing/2014/main" id="{18C06EC9-1225-49AC-90AA-C14D00733AA7}"/>
                </a:ext>
              </a:extLst>
            </p:cNvPr>
            <p:cNvSpPr>
              <a:spLocks/>
            </p:cNvSpPr>
            <p:nvPr/>
          </p:nvSpPr>
          <p:spPr>
            <a:xfrm>
              <a:off x="1626220" y="1643105"/>
              <a:ext cx="143408" cy="115846"/>
            </a:xfrm>
            <a:prstGeom prst="ellips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 name="TextBox 9">
            <a:extLst>
              <a:ext uri="{FF2B5EF4-FFF2-40B4-BE49-F238E27FC236}">
                <a16:creationId xmlns:a16="http://schemas.microsoft.com/office/drawing/2014/main" id="{8A239E3D-8C97-F92D-4488-7C609B24C7FB}"/>
              </a:ext>
            </a:extLst>
          </p:cNvPr>
          <p:cNvSpPr txBox="1">
            <a:spLocks/>
          </p:cNvSpPr>
          <p:nvPr/>
        </p:nvSpPr>
        <p:spPr>
          <a:xfrm>
            <a:off x="8743398" y="3018621"/>
            <a:ext cx="416580" cy="346255"/>
          </a:xfrm>
          <a:prstGeom prst="rect">
            <a:avLst/>
          </a:prstGeom>
          <a:noFill/>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10</a:t>
            </a:r>
          </a:p>
        </p:txBody>
      </p:sp>
      <p:sp>
        <p:nvSpPr>
          <p:cNvPr id="13" name="TextBox 12">
            <a:extLst>
              <a:ext uri="{FF2B5EF4-FFF2-40B4-BE49-F238E27FC236}">
                <a16:creationId xmlns:a16="http://schemas.microsoft.com/office/drawing/2014/main" id="{3A97CA23-6B16-7200-0097-DCBC038A6232}"/>
              </a:ext>
            </a:extLst>
          </p:cNvPr>
          <p:cNvSpPr txBox="1">
            <a:spLocks/>
          </p:cNvSpPr>
          <p:nvPr/>
        </p:nvSpPr>
        <p:spPr>
          <a:xfrm>
            <a:off x="9556265" y="3020653"/>
            <a:ext cx="416580" cy="346255"/>
          </a:xfrm>
          <a:prstGeom prst="rect">
            <a:avLst/>
          </a:prstGeom>
          <a:noFill/>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11</a:t>
            </a:r>
          </a:p>
        </p:txBody>
      </p:sp>
      <p:sp>
        <p:nvSpPr>
          <p:cNvPr id="14" name="TextBox 13">
            <a:extLst>
              <a:ext uri="{FF2B5EF4-FFF2-40B4-BE49-F238E27FC236}">
                <a16:creationId xmlns:a16="http://schemas.microsoft.com/office/drawing/2014/main" id="{336C3D2D-FB09-B8B5-1A8C-CA54B978F5B3}"/>
              </a:ext>
            </a:extLst>
          </p:cNvPr>
          <p:cNvSpPr txBox="1">
            <a:spLocks/>
          </p:cNvSpPr>
          <p:nvPr/>
        </p:nvSpPr>
        <p:spPr>
          <a:xfrm>
            <a:off x="11228406" y="3013821"/>
            <a:ext cx="416580" cy="346255"/>
          </a:xfrm>
          <a:prstGeom prst="rect">
            <a:avLst/>
          </a:prstGeom>
          <a:noFill/>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13</a:t>
            </a:r>
          </a:p>
        </p:txBody>
      </p:sp>
      <p:sp>
        <p:nvSpPr>
          <p:cNvPr id="15" name="TextBox 14">
            <a:extLst>
              <a:ext uri="{FF2B5EF4-FFF2-40B4-BE49-F238E27FC236}">
                <a16:creationId xmlns:a16="http://schemas.microsoft.com/office/drawing/2014/main" id="{14655B67-7B8C-19F9-CDC9-B663F7478EB4}"/>
              </a:ext>
            </a:extLst>
          </p:cNvPr>
          <p:cNvSpPr txBox="1">
            <a:spLocks/>
          </p:cNvSpPr>
          <p:nvPr/>
        </p:nvSpPr>
        <p:spPr>
          <a:xfrm>
            <a:off x="10358830" y="3020653"/>
            <a:ext cx="416580" cy="346255"/>
          </a:xfrm>
          <a:prstGeom prst="rect">
            <a:avLst/>
          </a:prstGeom>
          <a:noFill/>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12</a:t>
            </a:r>
          </a:p>
        </p:txBody>
      </p:sp>
      <p:sp>
        <p:nvSpPr>
          <p:cNvPr id="16" name="TextBox 15">
            <a:extLst>
              <a:ext uri="{FF2B5EF4-FFF2-40B4-BE49-F238E27FC236}">
                <a16:creationId xmlns:a16="http://schemas.microsoft.com/office/drawing/2014/main" id="{C4188DBB-4958-EDAA-237B-D4FFCC70439E}"/>
              </a:ext>
            </a:extLst>
          </p:cNvPr>
          <p:cNvSpPr txBox="1">
            <a:spLocks/>
          </p:cNvSpPr>
          <p:nvPr/>
        </p:nvSpPr>
        <p:spPr>
          <a:xfrm>
            <a:off x="1294664" y="3004707"/>
            <a:ext cx="416580" cy="346255"/>
          </a:xfrm>
          <a:prstGeom prst="rect">
            <a:avLst/>
          </a:prstGeom>
          <a:noFill/>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1</a:t>
            </a:r>
          </a:p>
        </p:txBody>
      </p:sp>
      <p:sp>
        <p:nvSpPr>
          <p:cNvPr id="17" name="TextBox 16">
            <a:extLst>
              <a:ext uri="{FF2B5EF4-FFF2-40B4-BE49-F238E27FC236}">
                <a16:creationId xmlns:a16="http://schemas.microsoft.com/office/drawing/2014/main" id="{0D954AF7-B10E-A228-D82E-02FF39DD5F5B}"/>
              </a:ext>
            </a:extLst>
          </p:cNvPr>
          <p:cNvSpPr txBox="1">
            <a:spLocks/>
          </p:cNvSpPr>
          <p:nvPr/>
        </p:nvSpPr>
        <p:spPr>
          <a:xfrm>
            <a:off x="2111256" y="3023076"/>
            <a:ext cx="416580" cy="346255"/>
          </a:xfrm>
          <a:prstGeom prst="rect">
            <a:avLst/>
          </a:prstGeom>
          <a:noFill/>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2</a:t>
            </a:r>
          </a:p>
        </p:txBody>
      </p:sp>
      <p:sp>
        <p:nvSpPr>
          <p:cNvPr id="18" name="TextBox 17">
            <a:extLst>
              <a:ext uri="{FF2B5EF4-FFF2-40B4-BE49-F238E27FC236}">
                <a16:creationId xmlns:a16="http://schemas.microsoft.com/office/drawing/2014/main" id="{CE346D7A-4254-49B0-1800-C943B99C5DB7}"/>
              </a:ext>
            </a:extLst>
          </p:cNvPr>
          <p:cNvSpPr txBox="1">
            <a:spLocks/>
          </p:cNvSpPr>
          <p:nvPr/>
        </p:nvSpPr>
        <p:spPr>
          <a:xfrm>
            <a:off x="2932527" y="3023076"/>
            <a:ext cx="416580" cy="346255"/>
          </a:xfrm>
          <a:prstGeom prst="rect">
            <a:avLst/>
          </a:prstGeom>
          <a:noFill/>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3</a:t>
            </a:r>
          </a:p>
        </p:txBody>
      </p:sp>
      <p:sp>
        <p:nvSpPr>
          <p:cNvPr id="19" name="TextBox 18">
            <a:extLst>
              <a:ext uri="{FF2B5EF4-FFF2-40B4-BE49-F238E27FC236}">
                <a16:creationId xmlns:a16="http://schemas.microsoft.com/office/drawing/2014/main" id="{B77FE2B9-298A-8E17-CFAF-2F4D63A37C39}"/>
              </a:ext>
            </a:extLst>
          </p:cNvPr>
          <p:cNvSpPr txBox="1">
            <a:spLocks/>
          </p:cNvSpPr>
          <p:nvPr/>
        </p:nvSpPr>
        <p:spPr>
          <a:xfrm>
            <a:off x="4585582" y="3020653"/>
            <a:ext cx="416580" cy="346255"/>
          </a:xfrm>
          <a:prstGeom prst="rect">
            <a:avLst/>
          </a:prstGeom>
          <a:noFill/>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5</a:t>
            </a:r>
          </a:p>
        </p:txBody>
      </p:sp>
      <p:sp>
        <p:nvSpPr>
          <p:cNvPr id="21" name="TextBox 20">
            <a:extLst>
              <a:ext uri="{FF2B5EF4-FFF2-40B4-BE49-F238E27FC236}">
                <a16:creationId xmlns:a16="http://schemas.microsoft.com/office/drawing/2014/main" id="{7FA1238E-CCFB-3D62-1C67-781B43904F29}"/>
              </a:ext>
            </a:extLst>
          </p:cNvPr>
          <p:cNvSpPr txBox="1">
            <a:spLocks/>
          </p:cNvSpPr>
          <p:nvPr/>
        </p:nvSpPr>
        <p:spPr>
          <a:xfrm>
            <a:off x="3772539" y="3012974"/>
            <a:ext cx="416580" cy="346255"/>
          </a:xfrm>
          <a:prstGeom prst="rect">
            <a:avLst/>
          </a:prstGeom>
          <a:noFill/>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4</a:t>
            </a:r>
          </a:p>
        </p:txBody>
      </p:sp>
      <p:sp>
        <p:nvSpPr>
          <p:cNvPr id="22" name="TextBox 21">
            <a:extLst>
              <a:ext uri="{FF2B5EF4-FFF2-40B4-BE49-F238E27FC236}">
                <a16:creationId xmlns:a16="http://schemas.microsoft.com/office/drawing/2014/main" id="{370EB6AF-B6D4-8B1F-DB95-91DBFA6816AD}"/>
              </a:ext>
            </a:extLst>
          </p:cNvPr>
          <p:cNvSpPr txBox="1">
            <a:spLocks/>
          </p:cNvSpPr>
          <p:nvPr/>
        </p:nvSpPr>
        <p:spPr>
          <a:xfrm>
            <a:off x="5393780" y="3015237"/>
            <a:ext cx="416580" cy="346255"/>
          </a:xfrm>
          <a:prstGeom prst="rect">
            <a:avLst/>
          </a:prstGeom>
          <a:noFill/>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6</a:t>
            </a:r>
          </a:p>
        </p:txBody>
      </p:sp>
      <p:sp>
        <p:nvSpPr>
          <p:cNvPr id="23" name="TextBox 22">
            <a:extLst>
              <a:ext uri="{FF2B5EF4-FFF2-40B4-BE49-F238E27FC236}">
                <a16:creationId xmlns:a16="http://schemas.microsoft.com/office/drawing/2014/main" id="{FB8B9ED9-B50A-F6CA-2283-E0FEB82C3FF1}"/>
              </a:ext>
            </a:extLst>
          </p:cNvPr>
          <p:cNvSpPr txBox="1">
            <a:spLocks/>
          </p:cNvSpPr>
          <p:nvPr/>
        </p:nvSpPr>
        <p:spPr>
          <a:xfrm>
            <a:off x="6226384" y="3015236"/>
            <a:ext cx="416580" cy="346255"/>
          </a:xfrm>
          <a:prstGeom prst="rect">
            <a:avLst/>
          </a:prstGeom>
          <a:noFill/>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7</a:t>
            </a:r>
          </a:p>
        </p:txBody>
      </p:sp>
      <p:sp>
        <p:nvSpPr>
          <p:cNvPr id="24" name="TextBox 23">
            <a:extLst>
              <a:ext uri="{FF2B5EF4-FFF2-40B4-BE49-F238E27FC236}">
                <a16:creationId xmlns:a16="http://schemas.microsoft.com/office/drawing/2014/main" id="{AB455ECD-4825-29FB-76EB-AA647C9563B2}"/>
              </a:ext>
            </a:extLst>
          </p:cNvPr>
          <p:cNvSpPr txBox="1">
            <a:spLocks/>
          </p:cNvSpPr>
          <p:nvPr/>
        </p:nvSpPr>
        <p:spPr>
          <a:xfrm>
            <a:off x="7036925" y="3018199"/>
            <a:ext cx="416580" cy="346255"/>
          </a:xfrm>
          <a:prstGeom prst="rect">
            <a:avLst/>
          </a:prstGeom>
          <a:noFill/>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8</a:t>
            </a:r>
          </a:p>
        </p:txBody>
      </p:sp>
      <p:sp>
        <p:nvSpPr>
          <p:cNvPr id="25" name="TextBox 24">
            <a:extLst>
              <a:ext uri="{FF2B5EF4-FFF2-40B4-BE49-F238E27FC236}">
                <a16:creationId xmlns:a16="http://schemas.microsoft.com/office/drawing/2014/main" id="{A995783C-2B31-3F58-2150-A87ADD688CCA}"/>
              </a:ext>
            </a:extLst>
          </p:cNvPr>
          <p:cNvSpPr txBox="1">
            <a:spLocks/>
          </p:cNvSpPr>
          <p:nvPr/>
        </p:nvSpPr>
        <p:spPr>
          <a:xfrm>
            <a:off x="7872084" y="3018885"/>
            <a:ext cx="416580" cy="346255"/>
          </a:xfrm>
          <a:prstGeom prst="rect">
            <a:avLst/>
          </a:prstGeom>
          <a:noFill/>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9</a:t>
            </a:r>
          </a:p>
        </p:txBody>
      </p:sp>
      <p:sp>
        <p:nvSpPr>
          <p:cNvPr id="12" name="TextBox 11">
            <a:extLst>
              <a:ext uri="{FF2B5EF4-FFF2-40B4-BE49-F238E27FC236}">
                <a16:creationId xmlns:a16="http://schemas.microsoft.com/office/drawing/2014/main" id="{C3D42833-5372-8FCA-EFD5-1A7903B84706}"/>
              </a:ext>
            </a:extLst>
          </p:cNvPr>
          <p:cNvSpPr txBox="1"/>
          <p:nvPr/>
        </p:nvSpPr>
        <p:spPr>
          <a:xfrm>
            <a:off x="147458" y="356968"/>
            <a:ext cx="1599041" cy="1513318"/>
          </a:xfrm>
          <a:prstGeom prst="rect">
            <a:avLst/>
          </a:prstGeom>
          <a:noFill/>
          <a:ln w="38100">
            <a:solidFill>
              <a:srgbClr val="C00000"/>
            </a:solidFill>
          </a:ln>
        </p:spPr>
        <p:txBody>
          <a:bodyPr wrap="square" rtlCol="0">
            <a:spAutoFit/>
          </a:bodyPr>
          <a:lstStyle/>
          <a:p>
            <a:endParaRPr lang="en-US" dirty="0"/>
          </a:p>
        </p:txBody>
      </p:sp>
      <p:sp>
        <p:nvSpPr>
          <p:cNvPr id="28" name="TextBox 27">
            <a:extLst>
              <a:ext uri="{FF2B5EF4-FFF2-40B4-BE49-F238E27FC236}">
                <a16:creationId xmlns:a16="http://schemas.microsoft.com/office/drawing/2014/main" id="{40324A4A-FA10-5325-10D1-44932CC722C3}"/>
              </a:ext>
            </a:extLst>
          </p:cNvPr>
          <p:cNvSpPr txBox="1"/>
          <p:nvPr/>
        </p:nvSpPr>
        <p:spPr>
          <a:xfrm>
            <a:off x="1008563" y="3314150"/>
            <a:ext cx="2721530" cy="824283"/>
          </a:xfrm>
          <a:prstGeom prst="rect">
            <a:avLst/>
          </a:prstGeom>
          <a:noFill/>
          <a:ln w="38100">
            <a:solidFill>
              <a:srgbClr val="C00000"/>
            </a:solidFill>
          </a:ln>
        </p:spPr>
        <p:txBody>
          <a:bodyPr wrap="square" rtlCol="0">
            <a:spAutoFit/>
          </a:bodyPr>
          <a:lstStyle/>
          <a:p>
            <a:endParaRPr lang="en-US" dirty="0"/>
          </a:p>
        </p:txBody>
      </p:sp>
      <p:sp>
        <p:nvSpPr>
          <p:cNvPr id="29" name="TextBox 28">
            <a:extLst>
              <a:ext uri="{FF2B5EF4-FFF2-40B4-BE49-F238E27FC236}">
                <a16:creationId xmlns:a16="http://schemas.microsoft.com/office/drawing/2014/main" id="{F81E249B-85EC-DF57-AF7B-B897023F5A6D}"/>
              </a:ext>
            </a:extLst>
          </p:cNvPr>
          <p:cNvSpPr txBox="1"/>
          <p:nvPr/>
        </p:nvSpPr>
        <p:spPr>
          <a:xfrm>
            <a:off x="52517" y="5987148"/>
            <a:ext cx="7089905" cy="638994"/>
          </a:xfrm>
          <a:prstGeom prst="rect">
            <a:avLst/>
          </a:prstGeom>
          <a:noFill/>
          <a:ln w="38100">
            <a:solidFill>
              <a:srgbClr val="C00000"/>
            </a:solidFill>
          </a:ln>
        </p:spPr>
        <p:txBody>
          <a:bodyPr wrap="square" rtlCol="0">
            <a:spAutoFit/>
          </a:bodyPr>
          <a:lstStyle/>
          <a:p>
            <a:endParaRPr lang="en-US" dirty="0"/>
          </a:p>
        </p:txBody>
      </p:sp>
    </p:spTree>
    <p:extLst>
      <p:ext uri="{BB962C8B-B14F-4D97-AF65-F5344CB8AC3E}">
        <p14:creationId xmlns:p14="http://schemas.microsoft.com/office/powerpoint/2010/main" val="794277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8" grpId="0" animBg="1"/>
      <p:bldP spid="2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07772" y="0"/>
            <a:ext cx="10107827" cy="1055932"/>
          </a:xfrm>
        </p:spPr>
        <p:txBody>
          <a:bodyPr/>
          <a:lstStyle/>
          <a:p>
            <a:r>
              <a:rPr lang="en-US" dirty="0">
                <a:solidFill>
                  <a:srgbClr val="9E0001"/>
                </a:solidFill>
                <a:latin typeface="Calibri" panose="020F0502020204030204" pitchFamily="34" charset="0"/>
                <a:cs typeface="Calibri" panose="020F0502020204030204" pitchFamily="34" charset="0"/>
              </a:rPr>
              <a:t>Methods Continued</a:t>
            </a:r>
          </a:p>
        </p:txBody>
      </p:sp>
      <p:sp>
        <p:nvSpPr>
          <p:cNvPr id="6" name="Text Placeholder 5">
            <a:extLst>
              <a:ext uri="{FF2B5EF4-FFF2-40B4-BE49-F238E27FC236}">
                <a16:creationId xmlns:a16="http://schemas.microsoft.com/office/drawing/2014/main" id="{06CE30A0-FF69-5B4D-B35B-96D991686329}"/>
              </a:ext>
            </a:extLst>
          </p:cNvPr>
          <p:cNvSpPr>
            <a:spLocks noGrp="1"/>
          </p:cNvSpPr>
          <p:nvPr>
            <p:ph type="body" sz="quarter" idx="10"/>
          </p:nvPr>
        </p:nvSpPr>
        <p:spPr>
          <a:xfrm>
            <a:off x="287460" y="829527"/>
            <a:ext cx="11563164" cy="5095785"/>
          </a:xfrm>
        </p:spPr>
        <p:txBody>
          <a:bodyPr>
            <a:noAutofit/>
          </a:bodyPr>
          <a:lstStyle/>
          <a:p>
            <a:pPr>
              <a:lnSpc>
                <a:spcPct val="150000"/>
              </a:lnSpc>
            </a:pPr>
            <a:r>
              <a:rPr lang="en-US" sz="2400" dirty="0">
                <a:solidFill>
                  <a:schemeClr val="tx1"/>
                </a:solidFill>
                <a:latin typeface="Calibri" panose="020F0502020204030204" pitchFamily="34" charset="0"/>
                <a:cs typeface="Calibri" panose="020F0502020204030204" pitchFamily="34" charset="0"/>
              </a:rPr>
              <a:t>CDCES team developed the following materials for new-onset patients and families:</a:t>
            </a:r>
          </a:p>
          <a:p>
            <a:pPr marL="914400" lvl="1" indent="-457200">
              <a:lnSpc>
                <a:spcPct val="100000"/>
              </a:lnSpc>
              <a:buFont typeface="+mj-lt"/>
              <a:buAutoNum type="arabicPeriod"/>
            </a:pPr>
            <a:r>
              <a:rPr lang="en-US" dirty="0">
                <a:solidFill>
                  <a:schemeClr val="tx1"/>
                </a:solidFill>
                <a:latin typeface="Calibri" panose="020F0502020204030204" pitchFamily="34" charset="0"/>
                <a:cs typeface="Calibri" panose="020F0502020204030204" pitchFamily="34" charset="0"/>
              </a:rPr>
              <a:t>New onset teaching notebook for families</a:t>
            </a:r>
          </a:p>
          <a:p>
            <a:pPr marL="914400" lvl="1" indent="-457200">
              <a:lnSpc>
                <a:spcPct val="100000"/>
              </a:lnSpc>
              <a:buFont typeface="+mj-lt"/>
              <a:buAutoNum type="arabicPeriod"/>
            </a:pPr>
            <a:r>
              <a:rPr lang="en-US" dirty="0">
                <a:solidFill>
                  <a:schemeClr val="tx1"/>
                </a:solidFill>
                <a:latin typeface="Calibri" panose="020F0502020204030204" pitchFamily="34" charset="0"/>
                <a:cs typeface="Calibri" panose="020F0502020204030204" pitchFamily="34" charset="0"/>
              </a:rPr>
              <a:t>Handout for the CGM start</a:t>
            </a:r>
          </a:p>
          <a:p>
            <a:pPr marL="914400" lvl="1" indent="-457200">
              <a:lnSpc>
                <a:spcPct val="100000"/>
              </a:lnSpc>
              <a:buFont typeface="+mj-lt"/>
              <a:buAutoNum type="arabicPeriod"/>
            </a:pPr>
            <a:r>
              <a:rPr lang="en-US" dirty="0">
                <a:solidFill>
                  <a:schemeClr val="tx1"/>
                </a:solidFill>
                <a:latin typeface="Calibri" panose="020F0502020204030204" pitchFamily="34" charset="0"/>
                <a:cs typeface="Calibri" panose="020F0502020204030204" pitchFamily="34" charset="0"/>
              </a:rPr>
              <a:t>Handout for  the CGM telehealth follow-up visit</a:t>
            </a:r>
          </a:p>
          <a:p>
            <a:pPr marL="914400" lvl="1" indent="-457200">
              <a:lnSpc>
                <a:spcPct val="100000"/>
              </a:lnSpc>
              <a:buFont typeface="+mj-lt"/>
              <a:buAutoNum type="arabicPeriod"/>
            </a:pPr>
            <a:r>
              <a:rPr lang="en-US" dirty="0">
                <a:solidFill>
                  <a:schemeClr val="tx1"/>
                </a:solidFill>
                <a:latin typeface="Calibri" panose="020F0502020204030204" pitchFamily="34" charset="0"/>
                <a:cs typeface="Calibri" panose="020F0502020204030204" pitchFamily="34" charset="0"/>
              </a:rPr>
              <a:t>Pre-pump/AID class handouts and update them as new technology is approved</a:t>
            </a:r>
          </a:p>
          <a:p>
            <a:pPr marL="914400" lvl="1" indent="-457200">
              <a:lnSpc>
                <a:spcPct val="100000"/>
              </a:lnSpc>
              <a:buFont typeface="+mj-lt"/>
              <a:buAutoNum type="arabicPeriod"/>
            </a:pPr>
            <a:r>
              <a:rPr lang="en-US" dirty="0">
                <a:solidFill>
                  <a:schemeClr val="tx1"/>
                </a:solidFill>
                <a:latin typeface="Calibri" panose="020F0502020204030204" pitchFamily="34" charset="0"/>
                <a:cs typeface="Calibri" panose="020F0502020204030204" pitchFamily="34" charset="0"/>
              </a:rPr>
              <a:t>Pump/AID initiation handout</a:t>
            </a:r>
          </a:p>
          <a:p>
            <a:pPr marL="914400" lvl="1" indent="-457200">
              <a:lnSpc>
                <a:spcPct val="100000"/>
              </a:lnSpc>
              <a:buFont typeface="+mj-lt"/>
              <a:buAutoNum type="arabicPeriod"/>
            </a:pPr>
            <a:r>
              <a:rPr lang="en-US" dirty="0">
                <a:solidFill>
                  <a:schemeClr val="tx1"/>
                </a:solidFill>
                <a:latin typeface="Calibri" panose="020F0502020204030204" pitchFamily="34" charset="0"/>
                <a:cs typeface="Calibri" panose="020F0502020204030204" pitchFamily="34" charset="0"/>
              </a:rPr>
              <a:t>Policy for CDCES to make dose adjustments</a:t>
            </a:r>
          </a:p>
          <a:p>
            <a:pPr>
              <a:lnSpc>
                <a:spcPct val="100000"/>
              </a:lnSpc>
            </a:pPr>
            <a:r>
              <a:rPr lang="en-US" sz="2400" dirty="0">
                <a:solidFill>
                  <a:schemeClr val="tx1"/>
                </a:solidFill>
                <a:latin typeface="Calibri" panose="020F0502020204030204" pitchFamily="34" charset="0"/>
                <a:cs typeface="Calibri" panose="020F0502020204030204" pitchFamily="34" charset="0"/>
              </a:rPr>
              <a:t>Once the family meets with the pump manufacturer representative, the CDCES team scheduled visits with the family to start insulin via the pump/AID</a:t>
            </a:r>
          </a:p>
          <a:p>
            <a:pPr>
              <a:lnSpc>
                <a:spcPct val="100000"/>
              </a:lnSpc>
            </a:pPr>
            <a:r>
              <a:rPr lang="en-US" sz="2400" dirty="0">
                <a:solidFill>
                  <a:schemeClr val="tx1"/>
                </a:solidFill>
                <a:latin typeface="Calibri" panose="020F0502020204030204" pitchFamily="34" charset="0"/>
                <a:cs typeface="Calibri" panose="020F0502020204030204" pitchFamily="34" charset="0"/>
              </a:rPr>
              <a:t>The CDCES team answered questions and set up CDCES telehealth visits for those who need more education</a:t>
            </a:r>
          </a:p>
          <a:p>
            <a:pPr marL="0" indent="0">
              <a:buNone/>
            </a:pPr>
            <a:endParaRPr lang="en-US" dirty="0"/>
          </a:p>
          <a:p>
            <a:endParaRPr lang="en-US" sz="2800" dirty="0"/>
          </a:p>
        </p:txBody>
      </p:sp>
      <p:pic>
        <p:nvPicPr>
          <p:cNvPr id="5" name="Picture 4">
            <a:extLst>
              <a:ext uri="{FF2B5EF4-FFF2-40B4-BE49-F238E27FC236}">
                <a16:creationId xmlns:a16="http://schemas.microsoft.com/office/drawing/2014/main" id="{0385A8CE-5E91-6546-944A-0FA2F0002DC5}"/>
              </a:ext>
            </a:extLst>
          </p:cNvPr>
          <p:cNvPicPr>
            <a:picLocks noChangeAspect="1"/>
          </p:cNvPicPr>
          <p:nvPr/>
        </p:nvPicPr>
        <p:blipFill>
          <a:blip r:embed="rId3"/>
          <a:stretch>
            <a:fillRect/>
          </a:stretch>
        </p:blipFill>
        <p:spPr>
          <a:xfrm>
            <a:off x="9297916" y="6300860"/>
            <a:ext cx="2810510" cy="436498"/>
          </a:xfrm>
          <a:prstGeom prst="rect">
            <a:avLst/>
          </a:prstGeom>
        </p:spPr>
      </p:pic>
      <p:pic>
        <p:nvPicPr>
          <p:cNvPr id="3" name="object 4">
            <a:extLst>
              <a:ext uri="{FF2B5EF4-FFF2-40B4-BE49-F238E27FC236}">
                <a16:creationId xmlns:a16="http://schemas.microsoft.com/office/drawing/2014/main" id="{54FFC2BB-F738-26FD-FCE2-6F2D1E768F16}"/>
              </a:ext>
            </a:extLst>
          </p:cNvPr>
          <p:cNvPicPr/>
          <p:nvPr/>
        </p:nvPicPr>
        <p:blipFill>
          <a:blip r:embed="rId4" cstate="print"/>
          <a:stretch>
            <a:fillRect/>
          </a:stretch>
        </p:blipFill>
        <p:spPr>
          <a:xfrm>
            <a:off x="0" y="6012639"/>
            <a:ext cx="3924298" cy="844968"/>
          </a:xfrm>
          <a:prstGeom prst="rect">
            <a:avLst/>
          </a:prstGeom>
        </p:spPr>
      </p:pic>
    </p:spTree>
    <p:extLst>
      <p:ext uri="{BB962C8B-B14F-4D97-AF65-F5344CB8AC3E}">
        <p14:creationId xmlns:p14="http://schemas.microsoft.com/office/powerpoint/2010/main" val="3598942207"/>
      </p:ext>
    </p:extLst>
  </p:cSld>
  <p:clrMapOvr>
    <a:masterClrMapping/>
  </p:clrMapOvr>
  <p:transition advTm="29359">
    <p:wipe dir="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C84F4-0D73-E278-4C4C-35D9BF4B615C}"/>
              </a:ext>
            </a:extLst>
          </p:cNvPr>
          <p:cNvSpPr>
            <a:spLocks noGrp="1"/>
          </p:cNvSpPr>
          <p:nvPr>
            <p:ph type="title"/>
          </p:nvPr>
        </p:nvSpPr>
        <p:spPr>
          <a:xfrm>
            <a:off x="126124" y="87111"/>
            <a:ext cx="4056993" cy="1237191"/>
          </a:xfrm>
        </p:spPr>
        <p:txBody>
          <a:bodyPr>
            <a:normAutofit/>
          </a:bodyPr>
          <a:lstStyle/>
          <a:p>
            <a:pPr>
              <a:lnSpc>
                <a:spcPct val="100000"/>
              </a:lnSpc>
            </a:pPr>
            <a:r>
              <a:rPr lang="en-US" sz="2400" b="1" dirty="0">
                <a:solidFill>
                  <a:srgbClr val="212121"/>
                </a:solidFill>
                <a:effectLst/>
                <a:latin typeface="Arial Narrow" panose="020B0604020202020204" pitchFamily="34" charset="0"/>
                <a:cs typeface="Arial Narrow" panose="020B0604020202020204" pitchFamily="34" charset="0"/>
              </a:rPr>
              <a:t>Table 1. Characteristics of the Historical, Pilot 4T, 4T Study 1, and 4T Study 2 Cohorts </a:t>
            </a:r>
            <a:endParaRPr lang="en-US" sz="2400" b="1" dirty="0">
              <a:latin typeface="Arial Narrow" panose="020B0604020202020204" pitchFamily="34" charset="0"/>
              <a:cs typeface="Arial Narrow" panose="020B0604020202020204" pitchFamily="34" charset="0"/>
            </a:endParaRPr>
          </a:p>
        </p:txBody>
      </p:sp>
      <p:graphicFrame>
        <p:nvGraphicFramePr>
          <p:cNvPr id="10" name="Content Placeholder 9">
            <a:extLst>
              <a:ext uri="{FF2B5EF4-FFF2-40B4-BE49-F238E27FC236}">
                <a16:creationId xmlns:a16="http://schemas.microsoft.com/office/drawing/2014/main" id="{5EF8AA32-CE04-EB00-AACA-16C2C9597115}"/>
              </a:ext>
            </a:extLst>
          </p:cNvPr>
          <p:cNvGraphicFramePr>
            <a:graphicFrameLocks noGrp="1"/>
          </p:cNvGraphicFramePr>
          <p:nvPr>
            <p:ph idx="1"/>
          </p:nvPr>
        </p:nvGraphicFramePr>
        <p:xfrm>
          <a:off x="3975538" y="1284489"/>
          <a:ext cx="7260021" cy="5486400"/>
        </p:xfrm>
        <a:graphic>
          <a:graphicData uri="http://schemas.openxmlformats.org/drawingml/2006/table">
            <a:tbl>
              <a:tblPr/>
              <a:tblGrid>
                <a:gridCol w="2317815">
                  <a:extLst>
                    <a:ext uri="{9D8B030D-6E8A-4147-A177-3AD203B41FA5}">
                      <a16:colId xmlns:a16="http://schemas.microsoft.com/office/drawing/2014/main" val="615035747"/>
                    </a:ext>
                  </a:extLst>
                </a:gridCol>
                <a:gridCol w="1421240">
                  <a:extLst>
                    <a:ext uri="{9D8B030D-6E8A-4147-A177-3AD203B41FA5}">
                      <a16:colId xmlns:a16="http://schemas.microsoft.com/office/drawing/2014/main" val="708921793"/>
                    </a:ext>
                  </a:extLst>
                </a:gridCol>
                <a:gridCol w="1114097">
                  <a:extLst>
                    <a:ext uri="{9D8B030D-6E8A-4147-A177-3AD203B41FA5}">
                      <a16:colId xmlns:a16="http://schemas.microsoft.com/office/drawing/2014/main" val="2776565886"/>
                    </a:ext>
                  </a:extLst>
                </a:gridCol>
                <a:gridCol w="1135117">
                  <a:extLst>
                    <a:ext uri="{9D8B030D-6E8A-4147-A177-3AD203B41FA5}">
                      <a16:colId xmlns:a16="http://schemas.microsoft.com/office/drawing/2014/main" val="2153463267"/>
                    </a:ext>
                  </a:extLst>
                </a:gridCol>
                <a:gridCol w="1271752">
                  <a:extLst>
                    <a:ext uri="{9D8B030D-6E8A-4147-A177-3AD203B41FA5}">
                      <a16:colId xmlns:a16="http://schemas.microsoft.com/office/drawing/2014/main" val="2651078481"/>
                    </a:ext>
                  </a:extLst>
                </a:gridCol>
              </a:tblGrid>
              <a:tr h="152400">
                <a:tc>
                  <a:txBody>
                    <a:bodyPr/>
                    <a:lstStyle/>
                    <a:p>
                      <a:pPr algn="l" rtl="0" fontAlgn="base"/>
                      <a:r>
                        <a:rPr lang="en-US" sz="1800" b="0" i="0" dirty="0">
                          <a:solidFill>
                            <a:srgbClr val="000000"/>
                          </a:solidFill>
                          <a:effectLst/>
                          <a:latin typeface="Arial Narrow" panose="020B0604020202020204" pitchFamily="34" charset="0"/>
                          <a:cs typeface="Arial Narrow" panose="020B0604020202020204" pitchFamily="34" charset="0"/>
                        </a:rPr>
                        <a:t>Age (years) at T1D diagnosis, median</a:t>
                      </a:r>
                    </a:p>
                    <a:p>
                      <a:pPr algn="l" rtl="0" fontAlgn="base"/>
                      <a:r>
                        <a:rPr lang="en-US" sz="1800" b="0" i="0" dirty="0">
                          <a:solidFill>
                            <a:srgbClr val="000000"/>
                          </a:solidFill>
                          <a:effectLst/>
                          <a:latin typeface="Arial Narrow" panose="020B0604020202020204" pitchFamily="34" charset="0"/>
                          <a:cs typeface="Arial Narrow" panose="020B0604020202020204" pitchFamily="34" charset="0"/>
                        </a:rPr>
                        <a:t> (Q1, Q3) </a:t>
                      </a:r>
                      <a:endParaRPr lang="en-US" sz="1800" b="0" i="0" dirty="0">
                        <a:effectLst/>
                        <a:latin typeface="Arial Narrow" panose="020B0604020202020204" pitchFamily="34" charset="0"/>
                        <a:cs typeface="Arial Narrow" panose="020B0604020202020204" pitchFamily="34" charset="0"/>
                      </a:endParaRPr>
                    </a:p>
                  </a:txBody>
                  <a:tcPr anchor="b">
                    <a:lnL>
                      <a:noFill/>
                    </a:lnL>
                    <a:lnR>
                      <a:noFill/>
                    </a:lnR>
                    <a:lnT>
                      <a:noFill/>
                    </a:lnT>
                    <a:lnB>
                      <a:noFill/>
                    </a:lnB>
                    <a:noFill/>
                  </a:tcPr>
                </a:tc>
                <a:tc>
                  <a:txBody>
                    <a:bodyPr/>
                    <a:lstStyle/>
                    <a:p>
                      <a:pPr algn="ctr" rtl="0" fontAlgn="base"/>
                      <a:r>
                        <a:rPr lang="en-US" sz="1800" b="0" i="0" dirty="0">
                          <a:solidFill>
                            <a:srgbClr val="000000"/>
                          </a:solidFill>
                          <a:effectLst/>
                          <a:latin typeface="Arial Narrow" panose="020B0604020202020204" pitchFamily="34" charset="0"/>
                          <a:cs typeface="Arial Narrow" panose="020B0604020202020204" pitchFamily="34" charset="0"/>
                        </a:rPr>
                        <a:t>10 (7, 13) </a:t>
                      </a:r>
                      <a:endParaRPr lang="en-US" sz="1800" b="0" i="0" dirty="0">
                        <a:effectLst/>
                        <a:latin typeface="Arial Narrow" panose="020B0604020202020204" pitchFamily="34" charset="0"/>
                        <a:cs typeface="Arial Narrow" panose="020B0604020202020204" pitchFamily="34" charset="0"/>
                      </a:endParaRPr>
                    </a:p>
                  </a:txBody>
                  <a:tcPr anchor="b">
                    <a:lnL>
                      <a:noFill/>
                    </a:lnL>
                    <a:lnR>
                      <a:noFill/>
                    </a:lnR>
                    <a:lnT>
                      <a:noFill/>
                    </a:lnT>
                    <a:lnB>
                      <a:noFill/>
                    </a:lnB>
                    <a:noFill/>
                  </a:tcPr>
                </a:tc>
                <a:tc>
                  <a:txBody>
                    <a:bodyPr/>
                    <a:lstStyle/>
                    <a:p>
                      <a:pPr algn="ctr" rtl="0" fontAlgn="base"/>
                      <a:r>
                        <a:rPr lang="en-US" sz="1800" b="0" i="0">
                          <a:solidFill>
                            <a:srgbClr val="000000"/>
                          </a:solidFill>
                          <a:effectLst/>
                          <a:latin typeface="Arial Narrow" panose="020B0604020202020204" pitchFamily="34" charset="0"/>
                          <a:cs typeface="Arial Narrow" panose="020B0604020202020204" pitchFamily="34" charset="0"/>
                        </a:rPr>
                        <a:t>10 (7, 13) </a:t>
                      </a:r>
                      <a:endParaRPr lang="en-US" sz="1800" b="0" i="0">
                        <a:effectLst/>
                        <a:latin typeface="Arial Narrow" panose="020B0604020202020204" pitchFamily="34" charset="0"/>
                        <a:cs typeface="Arial Narrow" panose="020B0604020202020204" pitchFamily="34" charset="0"/>
                      </a:endParaRPr>
                    </a:p>
                  </a:txBody>
                  <a:tcPr anchor="b">
                    <a:lnL>
                      <a:noFill/>
                    </a:lnL>
                    <a:lnR>
                      <a:noFill/>
                    </a:lnR>
                    <a:lnT>
                      <a:noFill/>
                    </a:lnT>
                    <a:lnB>
                      <a:noFill/>
                    </a:lnB>
                    <a:noFill/>
                  </a:tcPr>
                </a:tc>
                <a:tc>
                  <a:txBody>
                    <a:bodyPr/>
                    <a:lstStyle/>
                    <a:p>
                      <a:pPr algn="ctr" rtl="0" fontAlgn="base"/>
                      <a:r>
                        <a:rPr lang="en-US" sz="1800" b="0" i="0" dirty="0">
                          <a:solidFill>
                            <a:srgbClr val="000000"/>
                          </a:solidFill>
                          <a:effectLst/>
                          <a:latin typeface="Arial Narrow" panose="020B0604020202020204" pitchFamily="34" charset="0"/>
                          <a:cs typeface="Arial Narrow" panose="020B0604020202020204" pitchFamily="34" charset="0"/>
                        </a:rPr>
                        <a:t>11 (6, 14) </a:t>
                      </a:r>
                      <a:endParaRPr lang="en-US" sz="1800" b="0" i="0" dirty="0">
                        <a:effectLst/>
                        <a:latin typeface="Arial Narrow" panose="020B0604020202020204" pitchFamily="34" charset="0"/>
                        <a:cs typeface="Arial Narrow" panose="020B0604020202020204" pitchFamily="34" charset="0"/>
                      </a:endParaRPr>
                    </a:p>
                  </a:txBody>
                  <a:tcPr anchor="b">
                    <a:lnL>
                      <a:noFill/>
                    </a:lnL>
                    <a:lnR>
                      <a:noFill/>
                    </a:lnR>
                    <a:lnT>
                      <a:noFill/>
                    </a:lnT>
                    <a:lnB>
                      <a:noFill/>
                    </a:lnB>
                    <a:noFill/>
                  </a:tcPr>
                </a:tc>
                <a:tc>
                  <a:txBody>
                    <a:bodyPr/>
                    <a:lstStyle/>
                    <a:p>
                      <a:pPr algn="ctr" rtl="0" fontAlgn="base"/>
                      <a:r>
                        <a:rPr lang="en-US" sz="1800" b="0" i="0" dirty="0">
                          <a:solidFill>
                            <a:srgbClr val="000000"/>
                          </a:solidFill>
                          <a:effectLst/>
                          <a:latin typeface="Arial Narrow" panose="020B0604020202020204" pitchFamily="34" charset="0"/>
                          <a:cs typeface="Arial Narrow" panose="020B0604020202020204" pitchFamily="34" charset="0"/>
                        </a:rPr>
                        <a:t> </a:t>
                      </a:r>
                    </a:p>
                    <a:p>
                      <a:pPr algn="ctr" rtl="0" fontAlgn="base"/>
                      <a:r>
                        <a:rPr lang="en-US" sz="1800" b="0" i="0" dirty="0">
                          <a:solidFill>
                            <a:srgbClr val="000000"/>
                          </a:solidFill>
                          <a:effectLst/>
                          <a:latin typeface="Arial Narrow" panose="020B0604020202020204" pitchFamily="34" charset="0"/>
                          <a:cs typeface="Arial Narrow" panose="020B0604020202020204" pitchFamily="34" charset="0"/>
                        </a:rPr>
                        <a:t>11 (7, 13) </a:t>
                      </a:r>
                      <a:endParaRPr lang="en-US" sz="1800" b="0" i="0" dirty="0">
                        <a:effectLst/>
                        <a:latin typeface="Arial Narrow" panose="020B0604020202020204" pitchFamily="34" charset="0"/>
                        <a:cs typeface="Arial Narrow" panose="020B0604020202020204" pitchFamily="34" charset="0"/>
                      </a:endParaRPr>
                    </a:p>
                  </a:txBody>
                  <a:tcPr anchor="b">
                    <a:lnL>
                      <a:noFill/>
                    </a:lnL>
                    <a:lnR>
                      <a:noFill/>
                    </a:lnR>
                    <a:lnT>
                      <a:noFill/>
                    </a:lnT>
                    <a:lnB>
                      <a:noFill/>
                    </a:lnB>
                    <a:noFill/>
                  </a:tcPr>
                </a:tc>
                <a:extLst>
                  <a:ext uri="{0D108BD9-81ED-4DB2-BD59-A6C34878D82A}">
                    <a16:rowId xmlns:a16="http://schemas.microsoft.com/office/drawing/2014/main" val="1479937494"/>
                  </a:ext>
                </a:extLst>
              </a:tr>
              <a:tr h="0">
                <a:tc>
                  <a:txBody>
                    <a:bodyPr/>
                    <a:lstStyle/>
                    <a:p>
                      <a:pPr algn="l" rtl="0" fontAlgn="base"/>
                      <a:r>
                        <a:rPr lang="en-US" sz="1800" b="0" i="0" dirty="0">
                          <a:solidFill>
                            <a:srgbClr val="000000"/>
                          </a:solidFill>
                          <a:effectLst/>
                          <a:latin typeface="Arial Narrow" panose="020B0604020202020204" pitchFamily="34" charset="0"/>
                          <a:cs typeface="Arial Narrow" panose="020B0604020202020204" pitchFamily="34" charset="0"/>
                        </a:rPr>
                        <a:t>Sex, n (%) </a:t>
                      </a:r>
                      <a:endParaRPr lang="en-US" sz="1800" b="0" i="0" dirty="0">
                        <a:effectLst/>
                        <a:latin typeface="Arial Narrow" panose="020B0604020202020204" pitchFamily="34" charset="0"/>
                        <a:cs typeface="Arial Narrow" panose="020B0604020202020204" pitchFamily="34" charset="0"/>
                      </a:endParaRPr>
                    </a:p>
                  </a:txBody>
                  <a:tcPr anchor="b">
                    <a:lnL>
                      <a:noFill/>
                    </a:lnL>
                    <a:lnR>
                      <a:noFill/>
                    </a:lnR>
                    <a:lnT>
                      <a:noFill/>
                    </a:lnT>
                    <a:lnB>
                      <a:noFill/>
                    </a:lnB>
                    <a:noFill/>
                  </a:tcPr>
                </a:tc>
                <a:tc>
                  <a:txBody>
                    <a:bodyPr/>
                    <a:lstStyle/>
                    <a:p>
                      <a:pPr algn="l" rtl="0" fontAlgn="base"/>
                      <a:r>
                        <a:rPr lang="en-US" sz="1800" b="0" i="0">
                          <a:solidFill>
                            <a:srgbClr val="212121"/>
                          </a:solidFill>
                          <a:effectLst/>
                          <a:latin typeface="Arial Narrow" panose="020B0604020202020204" pitchFamily="34" charset="0"/>
                          <a:cs typeface="Arial Narrow" panose="020B0604020202020204" pitchFamily="34" charset="0"/>
                        </a:rPr>
                        <a:t> </a:t>
                      </a:r>
                    </a:p>
                  </a:txBody>
                  <a:tcPr anchor="b">
                    <a:lnL>
                      <a:noFill/>
                    </a:lnL>
                    <a:lnR>
                      <a:noFill/>
                    </a:lnR>
                    <a:lnT>
                      <a:noFill/>
                    </a:lnT>
                    <a:lnB>
                      <a:noFill/>
                    </a:lnB>
                    <a:noFill/>
                  </a:tcPr>
                </a:tc>
                <a:tc>
                  <a:txBody>
                    <a:bodyPr/>
                    <a:lstStyle/>
                    <a:p>
                      <a:pPr algn="l" rtl="0" fontAlgn="base"/>
                      <a:r>
                        <a:rPr lang="en-US" sz="1800" b="0" i="0" dirty="0">
                          <a:effectLst/>
                          <a:latin typeface="Arial Narrow" panose="020B0604020202020204" pitchFamily="34" charset="0"/>
                          <a:cs typeface="Arial Narrow" panose="020B0604020202020204" pitchFamily="34" charset="0"/>
                        </a:rPr>
                        <a:t> </a:t>
                      </a:r>
                    </a:p>
                  </a:txBody>
                  <a:tcPr anchor="b">
                    <a:lnL>
                      <a:noFill/>
                    </a:lnL>
                    <a:lnR>
                      <a:noFill/>
                    </a:lnR>
                    <a:lnT>
                      <a:noFill/>
                    </a:lnT>
                    <a:lnB>
                      <a:noFill/>
                    </a:lnB>
                    <a:noFill/>
                  </a:tcPr>
                </a:tc>
                <a:tc>
                  <a:txBody>
                    <a:bodyPr/>
                    <a:lstStyle/>
                    <a:p>
                      <a:pPr algn="l" rtl="0" fontAlgn="base"/>
                      <a:r>
                        <a:rPr lang="en-US" sz="1800" b="0" i="0">
                          <a:effectLst/>
                          <a:latin typeface="Arial Narrow" panose="020B0604020202020204" pitchFamily="34" charset="0"/>
                          <a:cs typeface="Arial Narrow" panose="020B0604020202020204" pitchFamily="34" charset="0"/>
                        </a:rPr>
                        <a:t> </a:t>
                      </a:r>
                    </a:p>
                  </a:txBody>
                  <a:tcPr anchor="b">
                    <a:lnL>
                      <a:noFill/>
                    </a:lnL>
                    <a:lnR>
                      <a:noFill/>
                    </a:lnR>
                    <a:lnT>
                      <a:noFill/>
                    </a:lnT>
                    <a:lnB>
                      <a:noFill/>
                    </a:lnB>
                    <a:noFill/>
                  </a:tcPr>
                </a:tc>
                <a:tc>
                  <a:txBody>
                    <a:bodyPr/>
                    <a:lstStyle/>
                    <a:p>
                      <a:pPr algn="ctr" rtl="0" fontAlgn="base"/>
                      <a:r>
                        <a:rPr lang="en-US" sz="1800" b="0" i="0">
                          <a:solidFill>
                            <a:srgbClr val="000000"/>
                          </a:solidFill>
                          <a:effectLst/>
                          <a:latin typeface="Arial Narrow" panose="020B0604020202020204" pitchFamily="34" charset="0"/>
                          <a:cs typeface="Arial Narrow" panose="020B0604020202020204" pitchFamily="34" charset="0"/>
                        </a:rPr>
                        <a:t> </a:t>
                      </a:r>
                    </a:p>
                  </a:txBody>
                  <a:tcPr>
                    <a:lnL>
                      <a:noFill/>
                    </a:lnL>
                    <a:lnR>
                      <a:noFill/>
                    </a:lnR>
                    <a:lnT>
                      <a:noFill/>
                    </a:lnT>
                    <a:lnB>
                      <a:noFill/>
                    </a:lnB>
                    <a:noFill/>
                  </a:tcPr>
                </a:tc>
                <a:extLst>
                  <a:ext uri="{0D108BD9-81ED-4DB2-BD59-A6C34878D82A}">
                    <a16:rowId xmlns:a16="http://schemas.microsoft.com/office/drawing/2014/main" val="2743591295"/>
                  </a:ext>
                </a:extLst>
              </a:tr>
              <a:tr h="152400">
                <a:tc>
                  <a:txBody>
                    <a:bodyPr/>
                    <a:lstStyle/>
                    <a:p>
                      <a:pPr algn="l" rtl="0" fontAlgn="base"/>
                      <a:r>
                        <a:rPr lang="en-US" sz="1800" b="0" i="0" dirty="0">
                          <a:solidFill>
                            <a:srgbClr val="000000"/>
                          </a:solidFill>
                          <a:effectLst/>
                          <a:latin typeface="Arial Narrow" panose="020B0604020202020204" pitchFamily="34" charset="0"/>
                          <a:cs typeface="Arial Narrow" panose="020B0604020202020204" pitchFamily="34" charset="0"/>
                        </a:rPr>
                        <a:t>Male </a:t>
                      </a:r>
                      <a:endParaRPr lang="en-US" sz="1800" b="0" i="0" dirty="0">
                        <a:effectLst/>
                        <a:latin typeface="Arial Narrow" panose="020B0604020202020204" pitchFamily="34" charset="0"/>
                        <a:cs typeface="Arial Narrow" panose="020B0604020202020204" pitchFamily="34" charset="0"/>
                      </a:endParaRPr>
                    </a:p>
                  </a:txBody>
                  <a:tcPr anchor="b">
                    <a:lnL>
                      <a:noFill/>
                    </a:lnL>
                    <a:lnR>
                      <a:noFill/>
                    </a:lnR>
                    <a:lnT>
                      <a:noFill/>
                    </a:lnT>
                    <a:lnB>
                      <a:noFill/>
                    </a:lnB>
                    <a:noFill/>
                  </a:tcPr>
                </a:tc>
                <a:tc>
                  <a:txBody>
                    <a:bodyPr/>
                    <a:lstStyle/>
                    <a:p>
                      <a:pPr algn="ctr" rtl="0" fontAlgn="base"/>
                      <a:r>
                        <a:rPr lang="en-US" sz="1800" b="0" i="0">
                          <a:solidFill>
                            <a:srgbClr val="000000"/>
                          </a:solidFill>
                          <a:effectLst/>
                          <a:latin typeface="Arial Narrow" panose="020B0604020202020204" pitchFamily="34" charset="0"/>
                          <a:cs typeface="Arial Narrow" panose="020B0604020202020204" pitchFamily="34" charset="0"/>
                        </a:rPr>
                        <a:t>137 (50.4) </a:t>
                      </a:r>
                      <a:endParaRPr lang="en-US" sz="1800" b="0" i="0">
                        <a:effectLst/>
                        <a:latin typeface="Arial Narrow" panose="020B0604020202020204" pitchFamily="34" charset="0"/>
                        <a:cs typeface="Arial Narrow" panose="020B0604020202020204" pitchFamily="34" charset="0"/>
                      </a:endParaRPr>
                    </a:p>
                  </a:txBody>
                  <a:tcPr anchor="b">
                    <a:lnL>
                      <a:noFill/>
                    </a:lnL>
                    <a:lnR>
                      <a:noFill/>
                    </a:lnR>
                    <a:lnT>
                      <a:noFill/>
                    </a:lnT>
                    <a:lnB>
                      <a:noFill/>
                    </a:lnB>
                    <a:noFill/>
                  </a:tcPr>
                </a:tc>
                <a:tc>
                  <a:txBody>
                    <a:bodyPr/>
                    <a:lstStyle/>
                    <a:p>
                      <a:pPr algn="ctr" rtl="0" fontAlgn="base"/>
                      <a:r>
                        <a:rPr lang="en-US" sz="1800" b="0" i="0">
                          <a:solidFill>
                            <a:srgbClr val="000000"/>
                          </a:solidFill>
                          <a:effectLst/>
                          <a:latin typeface="Arial Narrow" panose="020B0604020202020204" pitchFamily="34" charset="0"/>
                          <a:cs typeface="Arial Narrow" panose="020B0604020202020204" pitchFamily="34" charset="0"/>
                        </a:rPr>
                        <a:t>71 (52.6) </a:t>
                      </a:r>
                      <a:endParaRPr lang="en-US" sz="1800" b="0" i="0">
                        <a:effectLst/>
                        <a:latin typeface="Arial Narrow" panose="020B0604020202020204" pitchFamily="34" charset="0"/>
                        <a:cs typeface="Arial Narrow" panose="020B0604020202020204" pitchFamily="34" charset="0"/>
                      </a:endParaRPr>
                    </a:p>
                  </a:txBody>
                  <a:tcPr anchor="b">
                    <a:lnL>
                      <a:noFill/>
                    </a:lnL>
                    <a:lnR>
                      <a:noFill/>
                    </a:lnR>
                    <a:lnT>
                      <a:noFill/>
                    </a:lnT>
                    <a:lnB>
                      <a:noFill/>
                    </a:lnB>
                    <a:noFill/>
                  </a:tcPr>
                </a:tc>
                <a:tc>
                  <a:txBody>
                    <a:bodyPr/>
                    <a:lstStyle/>
                    <a:p>
                      <a:pPr algn="ctr" rtl="0" fontAlgn="base"/>
                      <a:r>
                        <a:rPr lang="en-US" sz="1800" b="0" i="0">
                          <a:solidFill>
                            <a:srgbClr val="000000"/>
                          </a:solidFill>
                          <a:effectLst/>
                          <a:latin typeface="Arial Narrow" panose="020B0604020202020204" pitchFamily="34" charset="0"/>
                          <a:cs typeface="Arial Narrow" panose="020B0604020202020204" pitchFamily="34" charset="0"/>
                        </a:rPr>
                        <a:t>74 (55.6) </a:t>
                      </a:r>
                      <a:endParaRPr lang="en-US" sz="1800" b="0" i="0">
                        <a:effectLst/>
                        <a:latin typeface="Arial Narrow" panose="020B0604020202020204" pitchFamily="34" charset="0"/>
                        <a:cs typeface="Arial Narrow" panose="020B0604020202020204" pitchFamily="34" charset="0"/>
                      </a:endParaRPr>
                    </a:p>
                  </a:txBody>
                  <a:tcPr anchor="b">
                    <a:lnL>
                      <a:noFill/>
                    </a:lnL>
                    <a:lnR>
                      <a:noFill/>
                    </a:lnR>
                    <a:lnT>
                      <a:noFill/>
                    </a:lnT>
                    <a:lnB>
                      <a:noFill/>
                    </a:lnB>
                    <a:noFill/>
                  </a:tcPr>
                </a:tc>
                <a:tc>
                  <a:txBody>
                    <a:bodyPr/>
                    <a:lstStyle/>
                    <a:p>
                      <a:pPr algn="ctr" rtl="0" fontAlgn="base"/>
                      <a:r>
                        <a:rPr lang="en-US" sz="1800" b="0" i="0" dirty="0">
                          <a:solidFill>
                            <a:srgbClr val="000000"/>
                          </a:solidFill>
                          <a:effectLst/>
                          <a:latin typeface="Arial Narrow" panose="020B0604020202020204" pitchFamily="34" charset="0"/>
                          <a:cs typeface="Arial Narrow" panose="020B0604020202020204" pitchFamily="34" charset="0"/>
                        </a:rPr>
                        <a:t>85 (46.4) </a:t>
                      </a:r>
                      <a:endParaRPr lang="en-US" sz="1800" b="0" i="0" dirty="0">
                        <a:effectLst/>
                        <a:latin typeface="Arial Narrow" panose="020B0604020202020204" pitchFamily="34" charset="0"/>
                        <a:cs typeface="Arial Narrow" panose="020B0604020202020204" pitchFamily="34" charset="0"/>
                      </a:endParaRPr>
                    </a:p>
                  </a:txBody>
                  <a:tcPr>
                    <a:lnL>
                      <a:noFill/>
                    </a:lnL>
                    <a:lnR>
                      <a:noFill/>
                    </a:lnR>
                    <a:lnT>
                      <a:noFill/>
                    </a:lnT>
                    <a:lnB>
                      <a:noFill/>
                    </a:lnB>
                    <a:noFill/>
                  </a:tcPr>
                </a:tc>
                <a:extLst>
                  <a:ext uri="{0D108BD9-81ED-4DB2-BD59-A6C34878D82A}">
                    <a16:rowId xmlns:a16="http://schemas.microsoft.com/office/drawing/2014/main" val="373878857"/>
                  </a:ext>
                </a:extLst>
              </a:tr>
              <a:tr h="152400">
                <a:tc>
                  <a:txBody>
                    <a:bodyPr/>
                    <a:lstStyle/>
                    <a:p>
                      <a:pPr algn="l" rtl="0" fontAlgn="base"/>
                      <a:r>
                        <a:rPr lang="en-US" sz="1800" b="0" i="0" dirty="0">
                          <a:solidFill>
                            <a:srgbClr val="000000"/>
                          </a:solidFill>
                          <a:effectLst/>
                          <a:latin typeface="Arial Narrow" panose="020B0604020202020204" pitchFamily="34" charset="0"/>
                          <a:cs typeface="Arial Narrow" panose="020B0604020202020204" pitchFamily="34" charset="0"/>
                        </a:rPr>
                        <a:t>Female </a:t>
                      </a:r>
                      <a:endParaRPr lang="en-US" sz="1800" b="0" i="0" dirty="0">
                        <a:effectLst/>
                        <a:latin typeface="Arial Narrow" panose="020B0604020202020204" pitchFamily="34" charset="0"/>
                        <a:cs typeface="Arial Narrow" panose="020B0604020202020204" pitchFamily="34" charset="0"/>
                      </a:endParaRPr>
                    </a:p>
                  </a:txBody>
                  <a:tcPr anchor="b">
                    <a:lnL>
                      <a:noFill/>
                    </a:lnL>
                    <a:lnR>
                      <a:noFill/>
                    </a:lnR>
                    <a:lnT>
                      <a:noFill/>
                    </a:lnT>
                    <a:lnB>
                      <a:noFill/>
                    </a:lnB>
                    <a:noFill/>
                  </a:tcPr>
                </a:tc>
                <a:tc>
                  <a:txBody>
                    <a:bodyPr/>
                    <a:lstStyle/>
                    <a:p>
                      <a:pPr algn="ctr" rtl="0" fontAlgn="base"/>
                      <a:r>
                        <a:rPr lang="en-US" sz="1800" b="0" i="0" dirty="0">
                          <a:solidFill>
                            <a:srgbClr val="000000"/>
                          </a:solidFill>
                          <a:effectLst/>
                          <a:latin typeface="Arial Narrow" panose="020B0604020202020204" pitchFamily="34" charset="0"/>
                          <a:cs typeface="Arial Narrow" panose="020B0604020202020204" pitchFamily="34" charset="0"/>
                        </a:rPr>
                        <a:t>135 (49.6) </a:t>
                      </a:r>
                      <a:endParaRPr lang="en-US" sz="1800" b="0" i="0" dirty="0">
                        <a:effectLst/>
                        <a:latin typeface="Arial Narrow" panose="020B0604020202020204" pitchFamily="34" charset="0"/>
                        <a:cs typeface="Arial Narrow" panose="020B0604020202020204" pitchFamily="34" charset="0"/>
                      </a:endParaRPr>
                    </a:p>
                  </a:txBody>
                  <a:tcPr anchor="b">
                    <a:lnL>
                      <a:noFill/>
                    </a:lnL>
                    <a:lnR>
                      <a:noFill/>
                    </a:lnR>
                    <a:lnT>
                      <a:noFill/>
                    </a:lnT>
                    <a:lnB>
                      <a:noFill/>
                    </a:lnB>
                    <a:noFill/>
                  </a:tcPr>
                </a:tc>
                <a:tc>
                  <a:txBody>
                    <a:bodyPr/>
                    <a:lstStyle/>
                    <a:p>
                      <a:pPr algn="ctr" rtl="0" fontAlgn="base"/>
                      <a:r>
                        <a:rPr lang="en-US" sz="1800" b="0" i="0">
                          <a:solidFill>
                            <a:srgbClr val="000000"/>
                          </a:solidFill>
                          <a:effectLst/>
                          <a:latin typeface="Arial Narrow" panose="020B0604020202020204" pitchFamily="34" charset="0"/>
                          <a:cs typeface="Arial Narrow" panose="020B0604020202020204" pitchFamily="34" charset="0"/>
                        </a:rPr>
                        <a:t>64 (47.4) </a:t>
                      </a:r>
                      <a:endParaRPr lang="en-US" sz="1800" b="0" i="0">
                        <a:effectLst/>
                        <a:latin typeface="Arial Narrow" panose="020B0604020202020204" pitchFamily="34" charset="0"/>
                        <a:cs typeface="Arial Narrow" panose="020B0604020202020204" pitchFamily="34" charset="0"/>
                      </a:endParaRPr>
                    </a:p>
                  </a:txBody>
                  <a:tcPr anchor="b">
                    <a:lnL>
                      <a:noFill/>
                    </a:lnL>
                    <a:lnR>
                      <a:noFill/>
                    </a:lnR>
                    <a:lnT>
                      <a:noFill/>
                    </a:lnT>
                    <a:lnB>
                      <a:noFill/>
                    </a:lnB>
                    <a:noFill/>
                  </a:tcPr>
                </a:tc>
                <a:tc>
                  <a:txBody>
                    <a:bodyPr/>
                    <a:lstStyle/>
                    <a:p>
                      <a:pPr algn="ctr" rtl="0" fontAlgn="base"/>
                      <a:r>
                        <a:rPr lang="en-US" sz="1800" b="0" i="0">
                          <a:solidFill>
                            <a:srgbClr val="000000"/>
                          </a:solidFill>
                          <a:effectLst/>
                          <a:latin typeface="Arial Narrow" panose="020B0604020202020204" pitchFamily="34" charset="0"/>
                          <a:cs typeface="Arial Narrow" panose="020B0604020202020204" pitchFamily="34" charset="0"/>
                        </a:rPr>
                        <a:t>59 (44.4) </a:t>
                      </a:r>
                      <a:endParaRPr lang="en-US" sz="1800" b="0" i="0">
                        <a:effectLst/>
                        <a:latin typeface="Arial Narrow" panose="020B0604020202020204" pitchFamily="34" charset="0"/>
                        <a:cs typeface="Arial Narrow" panose="020B0604020202020204" pitchFamily="34" charset="0"/>
                      </a:endParaRPr>
                    </a:p>
                  </a:txBody>
                  <a:tcPr anchor="b">
                    <a:lnL>
                      <a:noFill/>
                    </a:lnL>
                    <a:lnR>
                      <a:noFill/>
                    </a:lnR>
                    <a:lnT>
                      <a:noFill/>
                    </a:lnT>
                    <a:lnB>
                      <a:noFill/>
                    </a:lnB>
                    <a:noFill/>
                  </a:tcPr>
                </a:tc>
                <a:tc>
                  <a:txBody>
                    <a:bodyPr/>
                    <a:lstStyle/>
                    <a:p>
                      <a:pPr algn="ctr" rtl="0" fontAlgn="base"/>
                      <a:r>
                        <a:rPr lang="en-US" sz="1800" b="0" i="0" dirty="0">
                          <a:solidFill>
                            <a:srgbClr val="000000"/>
                          </a:solidFill>
                          <a:effectLst/>
                          <a:latin typeface="Arial Narrow" panose="020B0604020202020204" pitchFamily="34" charset="0"/>
                          <a:cs typeface="Arial Narrow" panose="020B0604020202020204" pitchFamily="34" charset="0"/>
                        </a:rPr>
                        <a:t>98 (53.6) </a:t>
                      </a:r>
                      <a:endParaRPr lang="en-US" sz="1800" b="0" i="0" dirty="0">
                        <a:effectLst/>
                        <a:latin typeface="Arial Narrow" panose="020B0604020202020204" pitchFamily="34" charset="0"/>
                        <a:cs typeface="Arial Narrow" panose="020B0604020202020204" pitchFamily="34" charset="0"/>
                      </a:endParaRPr>
                    </a:p>
                  </a:txBody>
                  <a:tcPr>
                    <a:lnL>
                      <a:noFill/>
                    </a:lnL>
                    <a:lnR>
                      <a:noFill/>
                    </a:lnR>
                    <a:lnT>
                      <a:noFill/>
                    </a:lnT>
                    <a:lnB>
                      <a:noFill/>
                    </a:lnB>
                    <a:noFill/>
                  </a:tcPr>
                </a:tc>
                <a:extLst>
                  <a:ext uri="{0D108BD9-81ED-4DB2-BD59-A6C34878D82A}">
                    <a16:rowId xmlns:a16="http://schemas.microsoft.com/office/drawing/2014/main" val="3838161097"/>
                  </a:ext>
                </a:extLst>
              </a:tr>
              <a:tr h="152400">
                <a:tc>
                  <a:txBody>
                    <a:bodyPr/>
                    <a:lstStyle/>
                    <a:p>
                      <a:pPr algn="l" rtl="0" fontAlgn="base"/>
                      <a:r>
                        <a:rPr lang="en-US" sz="1800" b="0" i="0" dirty="0">
                          <a:solidFill>
                            <a:srgbClr val="000000"/>
                          </a:solidFill>
                          <a:effectLst/>
                          <a:latin typeface="Arial Narrow" panose="020B0604020202020204" pitchFamily="34" charset="0"/>
                          <a:cs typeface="Arial Narrow" panose="020B0604020202020204" pitchFamily="34" charset="0"/>
                        </a:rPr>
                        <a:t>Race/ethnicity, n (%) </a:t>
                      </a:r>
                      <a:endParaRPr lang="en-US" sz="1800" b="0" i="0" dirty="0">
                        <a:effectLst/>
                        <a:latin typeface="Arial Narrow" panose="020B0604020202020204" pitchFamily="34" charset="0"/>
                        <a:cs typeface="Arial Narrow" panose="020B0604020202020204" pitchFamily="34" charset="0"/>
                      </a:endParaRPr>
                    </a:p>
                  </a:txBody>
                  <a:tcPr anchor="b">
                    <a:lnL>
                      <a:noFill/>
                    </a:lnL>
                    <a:lnR>
                      <a:noFill/>
                    </a:lnR>
                    <a:lnT>
                      <a:noFill/>
                    </a:lnT>
                    <a:lnB>
                      <a:noFill/>
                    </a:lnB>
                    <a:noFill/>
                  </a:tcPr>
                </a:tc>
                <a:tc>
                  <a:txBody>
                    <a:bodyPr/>
                    <a:lstStyle/>
                    <a:p>
                      <a:pPr algn="l" rtl="0" fontAlgn="base"/>
                      <a:r>
                        <a:rPr lang="en-US" sz="1800" b="0" i="0" dirty="0">
                          <a:solidFill>
                            <a:srgbClr val="212121"/>
                          </a:solidFill>
                          <a:effectLst/>
                          <a:latin typeface="Arial Narrow" panose="020B0604020202020204" pitchFamily="34" charset="0"/>
                          <a:cs typeface="Arial Narrow" panose="020B0604020202020204" pitchFamily="34" charset="0"/>
                        </a:rPr>
                        <a:t> </a:t>
                      </a:r>
                    </a:p>
                  </a:txBody>
                  <a:tcPr anchor="b">
                    <a:lnL>
                      <a:noFill/>
                    </a:lnL>
                    <a:lnR>
                      <a:noFill/>
                    </a:lnR>
                    <a:lnT>
                      <a:noFill/>
                    </a:lnT>
                    <a:lnB>
                      <a:noFill/>
                    </a:lnB>
                    <a:noFill/>
                  </a:tcPr>
                </a:tc>
                <a:tc>
                  <a:txBody>
                    <a:bodyPr/>
                    <a:lstStyle/>
                    <a:p>
                      <a:pPr algn="l" rtl="0" fontAlgn="base"/>
                      <a:r>
                        <a:rPr lang="en-US" sz="1800" b="0" i="0">
                          <a:effectLst/>
                          <a:latin typeface="Arial Narrow" panose="020B0604020202020204" pitchFamily="34" charset="0"/>
                          <a:cs typeface="Arial Narrow" panose="020B0604020202020204" pitchFamily="34" charset="0"/>
                        </a:rPr>
                        <a:t> </a:t>
                      </a:r>
                    </a:p>
                  </a:txBody>
                  <a:tcPr anchor="b">
                    <a:lnL>
                      <a:noFill/>
                    </a:lnL>
                    <a:lnR>
                      <a:noFill/>
                    </a:lnR>
                    <a:lnT>
                      <a:noFill/>
                    </a:lnT>
                    <a:lnB>
                      <a:noFill/>
                    </a:lnB>
                    <a:noFill/>
                  </a:tcPr>
                </a:tc>
                <a:tc>
                  <a:txBody>
                    <a:bodyPr/>
                    <a:lstStyle/>
                    <a:p>
                      <a:pPr algn="l" rtl="0" fontAlgn="base"/>
                      <a:r>
                        <a:rPr lang="en-US" sz="1800" b="0" i="0">
                          <a:effectLst/>
                          <a:latin typeface="Arial Narrow" panose="020B0604020202020204" pitchFamily="34" charset="0"/>
                          <a:cs typeface="Arial Narrow" panose="020B0604020202020204" pitchFamily="34" charset="0"/>
                        </a:rPr>
                        <a:t> </a:t>
                      </a:r>
                    </a:p>
                  </a:txBody>
                  <a:tcPr anchor="b">
                    <a:lnL>
                      <a:noFill/>
                    </a:lnL>
                    <a:lnR>
                      <a:noFill/>
                    </a:lnR>
                    <a:lnT>
                      <a:noFill/>
                    </a:lnT>
                    <a:lnB>
                      <a:noFill/>
                    </a:lnB>
                    <a:noFill/>
                  </a:tcPr>
                </a:tc>
                <a:tc>
                  <a:txBody>
                    <a:bodyPr/>
                    <a:lstStyle/>
                    <a:p>
                      <a:pPr algn="ctr" rtl="0" fontAlgn="base"/>
                      <a:r>
                        <a:rPr lang="en-US" sz="1800" b="0" i="0" dirty="0">
                          <a:solidFill>
                            <a:srgbClr val="000000"/>
                          </a:solidFill>
                          <a:effectLst/>
                          <a:latin typeface="Arial Narrow" panose="020B0604020202020204" pitchFamily="34" charset="0"/>
                          <a:cs typeface="Arial Narrow" panose="020B0604020202020204" pitchFamily="34" charset="0"/>
                        </a:rPr>
                        <a:t> </a:t>
                      </a:r>
                    </a:p>
                  </a:txBody>
                  <a:tcPr>
                    <a:lnL>
                      <a:noFill/>
                    </a:lnL>
                    <a:lnR>
                      <a:noFill/>
                    </a:lnR>
                    <a:lnT>
                      <a:noFill/>
                    </a:lnT>
                    <a:lnB>
                      <a:noFill/>
                    </a:lnB>
                    <a:noFill/>
                  </a:tcPr>
                </a:tc>
                <a:extLst>
                  <a:ext uri="{0D108BD9-81ED-4DB2-BD59-A6C34878D82A}">
                    <a16:rowId xmlns:a16="http://schemas.microsoft.com/office/drawing/2014/main" val="900933683"/>
                  </a:ext>
                </a:extLst>
              </a:tr>
              <a:tr h="152400">
                <a:tc>
                  <a:txBody>
                    <a:bodyPr/>
                    <a:lstStyle/>
                    <a:p>
                      <a:pPr algn="l" rtl="0" fontAlgn="base"/>
                      <a:r>
                        <a:rPr lang="en-US" sz="1800" b="0" i="0">
                          <a:solidFill>
                            <a:srgbClr val="000000"/>
                          </a:solidFill>
                          <a:effectLst/>
                          <a:latin typeface="Arial Narrow" panose="020B0604020202020204" pitchFamily="34" charset="0"/>
                          <a:cs typeface="Arial Narrow" panose="020B0604020202020204" pitchFamily="34" charset="0"/>
                        </a:rPr>
                        <a:t>Non-Hispanic White </a:t>
                      </a:r>
                      <a:endParaRPr lang="en-US" sz="1800" b="0" i="0">
                        <a:effectLst/>
                        <a:latin typeface="Arial Narrow" panose="020B0604020202020204" pitchFamily="34" charset="0"/>
                        <a:cs typeface="Arial Narrow" panose="020B0604020202020204" pitchFamily="34" charset="0"/>
                      </a:endParaRPr>
                    </a:p>
                  </a:txBody>
                  <a:tcPr anchor="b">
                    <a:lnL>
                      <a:noFill/>
                    </a:lnL>
                    <a:lnR>
                      <a:noFill/>
                    </a:lnR>
                    <a:lnT>
                      <a:noFill/>
                    </a:lnT>
                    <a:lnB>
                      <a:noFill/>
                    </a:lnB>
                    <a:noFill/>
                  </a:tcPr>
                </a:tc>
                <a:tc>
                  <a:txBody>
                    <a:bodyPr/>
                    <a:lstStyle/>
                    <a:p>
                      <a:pPr algn="ctr" rtl="0" fontAlgn="base"/>
                      <a:r>
                        <a:rPr lang="en-US" sz="1800" b="0" i="0" dirty="0">
                          <a:solidFill>
                            <a:srgbClr val="000000"/>
                          </a:solidFill>
                          <a:effectLst/>
                          <a:latin typeface="Arial Narrow" panose="020B0604020202020204" pitchFamily="34" charset="0"/>
                          <a:cs typeface="Arial Narrow" panose="020B0604020202020204" pitchFamily="34" charset="0"/>
                        </a:rPr>
                        <a:t>120 (44.1) </a:t>
                      </a:r>
                      <a:endParaRPr lang="en-US" sz="1800" b="0" i="0" dirty="0">
                        <a:effectLst/>
                        <a:latin typeface="Arial Narrow" panose="020B0604020202020204" pitchFamily="34" charset="0"/>
                        <a:cs typeface="Arial Narrow" panose="020B0604020202020204" pitchFamily="34" charset="0"/>
                      </a:endParaRPr>
                    </a:p>
                  </a:txBody>
                  <a:tcPr anchor="b">
                    <a:lnL>
                      <a:noFill/>
                    </a:lnL>
                    <a:lnR>
                      <a:noFill/>
                    </a:lnR>
                    <a:lnT>
                      <a:noFill/>
                    </a:lnT>
                    <a:lnB>
                      <a:noFill/>
                    </a:lnB>
                    <a:noFill/>
                  </a:tcPr>
                </a:tc>
                <a:tc>
                  <a:txBody>
                    <a:bodyPr/>
                    <a:lstStyle/>
                    <a:p>
                      <a:pPr algn="ctr" rtl="0" fontAlgn="base"/>
                      <a:r>
                        <a:rPr lang="en-US" sz="1800" b="0" i="0">
                          <a:solidFill>
                            <a:srgbClr val="000000"/>
                          </a:solidFill>
                          <a:effectLst/>
                          <a:latin typeface="Arial Narrow" panose="020B0604020202020204" pitchFamily="34" charset="0"/>
                          <a:cs typeface="Arial Narrow" panose="020B0604020202020204" pitchFamily="34" charset="0"/>
                        </a:rPr>
                        <a:t>53 (39.3) </a:t>
                      </a:r>
                      <a:endParaRPr lang="en-US" sz="1800" b="0" i="0">
                        <a:effectLst/>
                        <a:latin typeface="Arial Narrow" panose="020B0604020202020204" pitchFamily="34" charset="0"/>
                        <a:cs typeface="Arial Narrow" panose="020B0604020202020204" pitchFamily="34" charset="0"/>
                      </a:endParaRPr>
                    </a:p>
                  </a:txBody>
                  <a:tcPr anchor="b">
                    <a:lnL>
                      <a:noFill/>
                    </a:lnL>
                    <a:lnR>
                      <a:noFill/>
                    </a:lnR>
                    <a:lnT>
                      <a:noFill/>
                    </a:lnT>
                    <a:lnB>
                      <a:noFill/>
                    </a:lnB>
                    <a:noFill/>
                  </a:tcPr>
                </a:tc>
                <a:tc>
                  <a:txBody>
                    <a:bodyPr/>
                    <a:lstStyle/>
                    <a:p>
                      <a:pPr algn="ctr" rtl="0" fontAlgn="base"/>
                      <a:r>
                        <a:rPr lang="en-US" sz="1800" b="0" i="0">
                          <a:solidFill>
                            <a:srgbClr val="000000"/>
                          </a:solidFill>
                          <a:effectLst/>
                          <a:latin typeface="Arial Narrow" panose="020B0604020202020204" pitchFamily="34" charset="0"/>
                          <a:cs typeface="Arial Narrow" panose="020B0604020202020204" pitchFamily="34" charset="0"/>
                        </a:rPr>
                        <a:t>52 (39.1) </a:t>
                      </a:r>
                      <a:endParaRPr lang="en-US" sz="1800" b="0" i="0">
                        <a:effectLst/>
                        <a:latin typeface="Arial Narrow" panose="020B0604020202020204" pitchFamily="34" charset="0"/>
                        <a:cs typeface="Arial Narrow" panose="020B0604020202020204" pitchFamily="34" charset="0"/>
                      </a:endParaRPr>
                    </a:p>
                  </a:txBody>
                  <a:tcPr>
                    <a:lnL>
                      <a:noFill/>
                    </a:lnL>
                    <a:lnR>
                      <a:noFill/>
                    </a:lnR>
                    <a:lnT>
                      <a:noFill/>
                    </a:lnT>
                    <a:lnB>
                      <a:noFill/>
                    </a:lnB>
                    <a:noFill/>
                  </a:tcPr>
                </a:tc>
                <a:tc>
                  <a:txBody>
                    <a:bodyPr/>
                    <a:lstStyle/>
                    <a:p>
                      <a:pPr algn="ctr" rtl="0" fontAlgn="base"/>
                      <a:r>
                        <a:rPr lang="en-US" sz="1800" b="0" i="0" dirty="0">
                          <a:solidFill>
                            <a:srgbClr val="000000"/>
                          </a:solidFill>
                          <a:effectLst/>
                          <a:latin typeface="Arial Narrow" panose="020B0604020202020204" pitchFamily="34" charset="0"/>
                          <a:cs typeface="Arial Narrow" panose="020B0604020202020204" pitchFamily="34" charset="0"/>
                        </a:rPr>
                        <a:t>64 (35.0) </a:t>
                      </a:r>
                      <a:endParaRPr lang="en-US" sz="1800" b="0" i="0" dirty="0">
                        <a:effectLst/>
                        <a:latin typeface="Arial Narrow" panose="020B0604020202020204" pitchFamily="34" charset="0"/>
                        <a:cs typeface="Arial Narrow" panose="020B0604020202020204" pitchFamily="34" charset="0"/>
                      </a:endParaRPr>
                    </a:p>
                  </a:txBody>
                  <a:tcPr>
                    <a:lnL>
                      <a:noFill/>
                    </a:lnL>
                    <a:lnR>
                      <a:noFill/>
                    </a:lnR>
                    <a:lnT>
                      <a:noFill/>
                    </a:lnT>
                    <a:lnB>
                      <a:noFill/>
                    </a:lnB>
                    <a:noFill/>
                  </a:tcPr>
                </a:tc>
                <a:extLst>
                  <a:ext uri="{0D108BD9-81ED-4DB2-BD59-A6C34878D82A}">
                    <a16:rowId xmlns:a16="http://schemas.microsoft.com/office/drawing/2014/main" val="2649733108"/>
                  </a:ext>
                </a:extLst>
              </a:tr>
              <a:tr h="152400">
                <a:tc>
                  <a:txBody>
                    <a:bodyPr/>
                    <a:lstStyle/>
                    <a:p>
                      <a:pPr algn="l" rtl="0" fontAlgn="base"/>
                      <a:r>
                        <a:rPr lang="en-US" sz="1800" b="0" i="0">
                          <a:solidFill>
                            <a:srgbClr val="000000"/>
                          </a:solidFill>
                          <a:effectLst/>
                          <a:latin typeface="Arial Narrow" panose="020B0604020202020204" pitchFamily="34" charset="0"/>
                          <a:cs typeface="Arial Narrow" panose="020B0604020202020204" pitchFamily="34" charset="0"/>
                        </a:rPr>
                        <a:t>Non-Hispanic Black </a:t>
                      </a:r>
                      <a:endParaRPr lang="en-US" sz="1800" b="0" i="0">
                        <a:effectLst/>
                        <a:latin typeface="Arial Narrow" panose="020B0604020202020204" pitchFamily="34" charset="0"/>
                        <a:cs typeface="Arial Narrow" panose="020B0604020202020204" pitchFamily="34" charset="0"/>
                      </a:endParaRPr>
                    </a:p>
                  </a:txBody>
                  <a:tcPr anchor="b">
                    <a:lnL>
                      <a:noFill/>
                    </a:lnL>
                    <a:lnR>
                      <a:noFill/>
                    </a:lnR>
                    <a:lnT>
                      <a:noFill/>
                    </a:lnT>
                    <a:lnB>
                      <a:noFill/>
                    </a:lnB>
                    <a:noFill/>
                  </a:tcPr>
                </a:tc>
                <a:tc>
                  <a:txBody>
                    <a:bodyPr/>
                    <a:lstStyle/>
                    <a:p>
                      <a:pPr algn="ctr" rtl="0" fontAlgn="base"/>
                      <a:r>
                        <a:rPr lang="en-US" sz="1800" b="0" i="0">
                          <a:solidFill>
                            <a:srgbClr val="000000"/>
                          </a:solidFill>
                          <a:effectLst/>
                          <a:latin typeface="Arial Narrow" panose="020B0604020202020204" pitchFamily="34" charset="0"/>
                          <a:cs typeface="Arial Narrow" panose="020B0604020202020204" pitchFamily="34" charset="0"/>
                        </a:rPr>
                        <a:t>5 (1.8) </a:t>
                      </a:r>
                      <a:endParaRPr lang="en-US" sz="1800" b="0" i="0">
                        <a:effectLst/>
                        <a:latin typeface="Arial Narrow" panose="020B0604020202020204" pitchFamily="34" charset="0"/>
                        <a:cs typeface="Arial Narrow" panose="020B0604020202020204" pitchFamily="34" charset="0"/>
                      </a:endParaRPr>
                    </a:p>
                  </a:txBody>
                  <a:tcPr anchor="b">
                    <a:lnL>
                      <a:noFill/>
                    </a:lnL>
                    <a:lnR>
                      <a:noFill/>
                    </a:lnR>
                    <a:lnT>
                      <a:noFill/>
                    </a:lnT>
                    <a:lnB>
                      <a:noFill/>
                    </a:lnB>
                    <a:noFill/>
                  </a:tcPr>
                </a:tc>
                <a:tc>
                  <a:txBody>
                    <a:bodyPr/>
                    <a:lstStyle/>
                    <a:p>
                      <a:pPr algn="ctr" rtl="0" fontAlgn="base"/>
                      <a:r>
                        <a:rPr lang="en-US" sz="1800" b="0" i="0">
                          <a:solidFill>
                            <a:srgbClr val="000000"/>
                          </a:solidFill>
                          <a:effectLst/>
                          <a:latin typeface="Arial Narrow" panose="020B0604020202020204" pitchFamily="34" charset="0"/>
                          <a:cs typeface="Arial Narrow" panose="020B0604020202020204" pitchFamily="34" charset="0"/>
                        </a:rPr>
                        <a:t>0 (0) </a:t>
                      </a:r>
                      <a:endParaRPr lang="en-US" sz="1800" b="0" i="0">
                        <a:effectLst/>
                        <a:latin typeface="Arial Narrow" panose="020B0604020202020204" pitchFamily="34" charset="0"/>
                        <a:cs typeface="Arial Narrow" panose="020B0604020202020204" pitchFamily="34" charset="0"/>
                      </a:endParaRPr>
                    </a:p>
                  </a:txBody>
                  <a:tcPr anchor="b">
                    <a:lnL>
                      <a:noFill/>
                    </a:lnL>
                    <a:lnR>
                      <a:noFill/>
                    </a:lnR>
                    <a:lnT>
                      <a:noFill/>
                    </a:lnT>
                    <a:lnB>
                      <a:noFill/>
                    </a:lnB>
                    <a:noFill/>
                  </a:tcPr>
                </a:tc>
                <a:tc>
                  <a:txBody>
                    <a:bodyPr/>
                    <a:lstStyle/>
                    <a:p>
                      <a:pPr algn="ctr" rtl="0" fontAlgn="base"/>
                      <a:r>
                        <a:rPr lang="en-US" sz="1800" b="0" i="0">
                          <a:solidFill>
                            <a:srgbClr val="000000"/>
                          </a:solidFill>
                          <a:effectLst/>
                          <a:latin typeface="Arial Narrow" panose="020B0604020202020204" pitchFamily="34" charset="0"/>
                          <a:cs typeface="Arial Narrow" panose="020B0604020202020204" pitchFamily="34" charset="0"/>
                        </a:rPr>
                        <a:t>1 (0.8) </a:t>
                      </a:r>
                      <a:endParaRPr lang="en-US" sz="1800" b="0" i="0">
                        <a:effectLst/>
                        <a:latin typeface="Arial Narrow" panose="020B0604020202020204" pitchFamily="34" charset="0"/>
                        <a:cs typeface="Arial Narrow" panose="020B0604020202020204" pitchFamily="34" charset="0"/>
                      </a:endParaRPr>
                    </a:p>
                  </a:txBody>
                  <a:tcPr>
                    <a:lnL>
                      <a:noFill/>
                    </a:lnL>
                    <a:lnR>
                      <a:noFill/>
                    </a:lnR>
                    <a:lnT>
                      <a:noFill/>
                    </a:lnT>
                    <a:lnB>
                      <a:noFill/>
                    </a:lnB>
                    <a:noFill/>
                  </a:tcPr>
                </a:tc>
                <a:tc>
                  <a:txBody>
                    <a:bodyPr/>
                    <a:lstStyle/>
                    <a:p>
                      <a:pPr algn="ctr" rtl="0" fontAlgn="base"/>
                      <a:r>
                        <a:rPr lang="en-US" sz="1800" b="0" i="0" dirty="0">
                          <a:solidFill>
                            <a:srgbClr val="000000"/>
                          </a:solidFill>
                          <a:effectLst/>
                          <a:latin typeface="Arial Narrow" panose="020B0604020202020204" pitchFamily="34" charset="0"/>
                          <a:cs typeface="Arial Narrow" panose="020B0604020202020204" pitchFamily="34" charset="0"/>
                        </a:rPr>
                        <a:t>1 (0.5) </a:t>
                      </a:r>
                      <a:endParaRPr lang="en-US" sz="1800" b="0" i="0" dirty="0">
                        <a:effectLst/>
                        <a:latin typeface="Arial Narrow" panose="020B0604020202020204" pitchFamily="34" charset="0"/>
                        <a:cs typeface="Arial Narrow" panose="020B0604020202020204" pitchFamily="34" charset="0"/>
                      </a:endParaRPr>
                    </a:p>
                  </a:txBody>
                  <a:tcPr>
                    <a:lnL>
                      <a:noFill/>
                    </a:lnL>
                    <a:lnR>
                      <a:noFill/>
                    </a:lnR>
                    <a:lnT>
                      <a:noFill/>
                    </a:lnT>
                    <a:lnB>
                      <a:noFill/>
                    </a:lnB>
                    <a:noFill/>
                  </a:tcPr>
                </a:tc>
                <a:extLst>
                  <a:ext uri="{0D108BD9-81ED-4DB2-BD59-A6C34878D82A}">
                    <a16:rowId xmlns:a16="http://schemas.microsoft.com/office/drawing/2014/main" val="1672714907"/>
                  </a:ext>
                </a:extLst>
              </a:tr>
              <a:tr h="152400">
                <a:tc>
                  <a:txBody>
                    <a:bodyPr/>
                    <a:lstStyle/>
                    <a:p>
                      <a:pPr algn="l" rtl="0" fontAlgn="base"/>
                      <a:r>
                        <a:rPr lang="en-US" sz="1800" b="0" i="0">
                          <a:solidFill>
                            <a:srgbClr val="000000"/>
                          </a:solidFill>
                          <a:effectLst/>
                          <a:latin typeface="Arial Narrow" panose="020B0604020202020204" pitchFamily="34" charset="0"/>
                          <a:cs typeface="Arial Narrow" panose="020B0604020202020204" pitchFamily="34" charset="0"/>
                        </a:rPr>
                        <a:t>Hispanic </a:t>
                      </a:r>
                      <a:endParaRPr lang="en-US" sz="1800" b="0" i="0">
                        <a:effectLst/>
                        <a:latin typeface="Arial Narrow" panose="020B0604020202020204" pitchFamily="34" charset="0"/>
                        <a:cs typeface="Arial Narrow" panose="020B0604020202020204" pitchFamily="34" charset="0"/>
                      </a:endParaRPr>
                    </a:p>
                  </a:txBody>
                  <a:tcPr anchor="b">
                    <a:lnL>
                      <a:noFill/>
                    </a:lnL>
                    <a:lnR>
                      <a:noFill/>
                    </a:lnR>
                    <a:lnT>
                      <a:noFill/>
                    </a:lnT>
                    <a:lnB>
                      <a:noFill/>
                    </a:lnB>
                    <a:noFill/>
                  </a:tcPr>
                </a:tc>
                <a:tc>
                  <a:txBody>
                    <a:bodyPr/>
                    <a:lstStyle/>
                    <a:p>
                      <a:pPr algn="ctr" rtl="0" fontAlgn="base"/>
                      <a:r>
                        <a:rPr lang="en-US" sz="1800" b="0" i="0">
                          <a:solidFill>
                            <a:srgbClr val="000000"/>
                          </a:solidFill>
                          <a:effectLst/>
                          <a:latin typeface="Arial Narrow" panose="020B0604020202020204" pitchFamily="34" charset="0"/>
                          <a:cs typeface="Arial Narrow" panose="020B0604020202020204" pitchFamily="34" charset="0"/>
                        </a:rPr>
                        <a:t>69 (25.4) </a:t>
                      </a:r>
                      <a:endParaRPr lang="en-US" sz="1800" b="0" i="0">
                        <a:effectLst/>
                        <a:latin typeface="Arial Narrow" panose="020B0604020202020204" pitchFamily="34" charset="0"/>
                        <a:cs typeface="Arial Narrow" panose="020B0604020202020204" pitchFamily="34" charset="0"/>
                      </a:endParaRPr>
                    </a:p>
                  </a:txBody>
                  <a:tcPr anchor="b">
                    <a:lnL>
                      <a:noFill/>
                    </a:lnL>
                    <a:lnR>
                      <a:noFill/>
                    </a:lnR>
                    <a:lnT>
                      <a:noFill/>
                    </a:lnT>
                    <a:lnB>
                      <a:noFill/>
                    </a:lnB>
                    <a:noFill/>
                  </a:tcPr>
                </a:tc>
                <a:tc>
                  <a:txBody>
                    <a:bodyPr/>
                    <a:lstStyle/>
                    <a:p>
                      <a:pPr algn="ctr" rtl="0" fontAlgn="base"/>
                      <a:r>
                        <a:rPr lang="en-US" sz="1800" b="0" i="0">
                          <a:solidFill>
                            <a:srgbClr val="000000"/>
                          </a:solidFill>
                          <a:effectLst/>
                          <a:latin typeface="Arial Narrow" panose="020B0604020202020204" pitchFamily="34" charset="0"/>
                          <a:cs typeface="Arial Narrow" panose="020B0604020202020204" pitchFamily="34" charset="0"/>
                        </a:rPr>
                        <a:t>29 (21.5) </a:t>
                      </a:r>
                      <a:endParaRPr lang="en-US" sz="1800" b="0" i="0">
                        <a:effectLst/>
                        <a:latin typeface="Arial Narrow" panose="020B0604020202020204" pitchFamily="34" charset="0"/>
                        <a:cs typeface="Arial Narrow" panose="020B0604020202020204" pitchFamily="34" charset="0"/>
                      </a:endParaRPr>
                    </a:p>
                  </a:txBody>
                  <a:tcPr anchor="b">
                    <a:lnL>
                      <a:noFill/>
                    </a:lnL>
                    <a:lnR>
                      <a:noFill/>
                    </a:lnR>
                    <a:lnT>
                      <a:noFill/>
                    </a:lnT>
                    <a:lnB>
                      <a:noFill/>
                    </a:lnB>
                    <a:noFill/>
                  </a:tcPr>
                </a:tc>
                <a:tc>
                  <a:txBody>
                    <a:bodyPr/>
                    <a:lstStyle/>
                    <a:p>
                      <a:pPr algn="ctr" rtl="0" fontAlgn="base"/>
                      <a:r>
                        <a:rPr lang="en-US" sz="1800" b="0" i="0" dirty="0">
                          <a:solidFill>
                            <a:srgbClr val="000000"/>
                          </a:solidFill>
                          <a:effectLst/>
                          <a:latin typeface="Arial Narrow" panose="020B0604020202020204" pitchFamily="34" charset="0"/>
                          <a:cs typeface="Arial Narrow" panose="020B0604020202020204" pitchFamily="34" charset="0"/>
                        </a:rPr>
                        <a:t>49 (36.8) </a:t>
                      </a:r>
                      <a:endParaRPr lang="en-US" sz="1800" b="0" i="0" dirty="0">
                        <a:effectLst/>
                        <a:latin typeface="Arial Narrow" panose="020B0604020202020204" pitchFamily="34" charset="0"/>
                        <a:cs typeface="Arial Narrow" panose="020B0604020202020204" pitchFamily="34" charset="0"/>
                      </a:endParaRPr>
                    </a:p>
                  </a:txBody>
                  <a:tcPr>
                    <a:lnL>
                      <a:noFill/>
                    </a:lnL>
                    <a:lnR>
                      <a:noFill/>
                    </a:lnR>
                    <a:lnT>
                      <a:noFill/>
                    </a:lnT>
                    <a:lnB>
                      <a:noFill/>
                    </a:lnB>
                    <a:noFill/>
                  </a:tcPr>
                </a:tc>
                <a:tc>
                  <a:txBody>
                    <a:bodyPr/>
                    <a:lstStyle/>
                    <a:p>
                      <a:pPr algn="ctr" rtl="0" fontAlgn="base"/>
                      <a:r>
                        <a:rPr lang="en-US" sz="1800" b="0" i="0" dirty="0">
                          <a:solidFill>
                            <a:srgbClr val="000000"/>
                          </a:solidFill>
                          <a:effectLst/>
                          <a:latin typeface="Arial Narrow" panose="020B0604020202020204" pitchFamily="34" charset="0"/>
                          <a:cs typeface="Arial Narrow" panose="020B0604020202020204" pitchFamily="34" charset="0"/>
                        </a:rPr>
                        <a:t>70 (38.3) </a:t>
                      </a:r>
                      <a:endParaRPr lang="en-US" sz="1800" b="0" i="0" dirty="0">
                        <a:effectLst/>
                        <a:latin typeface="Arial Narrow" panose="020B0604020202020204" pitchFamily="34" charset="0"/>
                        <a:cs typeface="Arial Narrow" panose="020B0604020202020204" pitchFamily="34" charset="0"/>
                      </a:endParaRPr>
                    </a:p>
                  </a:txBody>
                  <a:tcPr>
                    <a:lnL>
                      <a:noFill/>
                    </a:lnL>
                    <a:lnR>
                      <a:noFill/>
                    </a:lnR>
                    <a:lnT>
                      <a:noFill/>
                    </a:lnT>
                    <a:lnB>
                      <a:noFill/>
                    </a:lnB>
                    <a:noFill/>
                  </a:tcPr>
                </a:tc>
                <a:extLst>
                  <a:ext uri="{0D108BD9-81ED-4DB2-BD59-A6C34878D82A}">
                    <a16:rowId xmlns:a16="http://schemas.microsoft.com/office/drawing/2014/main" val="4140837370"/>
                  </a:ext>
                </a:extLst>
              </a:tr>
              <a:tr h="152400">
                <a:tc>
                  <a:txBody>
                    <a:bodyPr/>
                    <a:lstStyle/>
                    <a:p>
                      <a:pPr algn="l" rtl="0" fontAlgn="base"/>
                      <a:r>
                        <a:rPr lang="en-US" sz="1800" b="0" i="0">
                          <a:solidFill>
                            <a:srgbClr val="000000"/>
                          </a:solidFill>
                          <a:effectLst/>
                          <a:latin typeface="Arial Narrow" panose="020B0604020202020204" pitchFamily="34" charset="0"/>
                          <a:cs typeface="Arial Narrow" panose="020B0604020202020204" pitchFamily="34" charset="0"/>
                        </a:rPr>
                        <a:t>Asian or Pacific Islander </a:t>
                      </a:r>
                      <a:endParaRPr lang="en-US" sz="1800" b="0" i="0">
                        <a:effectLst/>
                        <a:latin typeface="Arial Narrow" panose="020B0604020202020204" pitchFamily="34" charset="0"/>
                        <a:cs typeface="Arial Narrow" panose="020B0604020202020204" pitchFamily="34" charset="0"/>
                      </a:endParaRPr>
                    </a:p>
                  </a:txBody>
                  <a:tcPr anchor="b">
                    <a:lnL>
                      <a:noFill/>
                    </a:lnL>
                    <a:lnR>
                      <a:noFill/>
                    </a:lnR>
                    <a:lnT>
                      <a:noFill/>
                    </a:lnT>
                    <a:lnB>
                      <a:noFill/>
                    </a:lnB>
                    <a:noFill/>
                  </a:tcPr>
                </a:tc>
                <a:tc>
                  <a:txBody>
                    <a:bodyPr/>
                    <a:lstStyle/>
                    <a:p>
                      <a:pPr algn="ctr" rtl="0" fontAlgn="base"/>
                      <a:r>
                        <a:rPr lang="en-US" sz="1800" b="0" i="0">
                          <a:solidFill>
                            <a:srgbClr val="000000"/>
                          </a:solidFill>
                          <a:effectLst/>
                          <a:latin typeface="Arial Narrow" panose="020B0604020202020204" pitchFamily="34" charset="0"/>
                          <a:cs typeface="Arial Narrow" panose="020B0604020202020204" pitchFamily="34" charset="0"/>
                        </a:rPr>
                        <a:t>25 (9.2) </a:t>
                      </a:r>
                      <a:endParaRPr lang="en-US" sz="1800" b="0" i="0">
                        <a:effectLst/>
                        <a:latin typeface="Arial Narrow" panose="020B0604020202020204" pitchFamily="34" charset="0"/>
                        <a:cs typeface="Arial Narrow" panose="020B0604020202020204" pitchFamily="34" charset="0"/>
                      </a:endParaRPr>
                    </a:p>
                  </a:txBody>
                  <a:tcPr anchor="b">
                    <a:lnL>
                      <a:noFill/>
                    </a:lnL>
                    <a:lnR>
                      <a:noFill/>
                    </a:lnR>
                    <a:lnT>
                      <a:noFill/>
                    </a:lnT>
                    <a:lnB>
                      <a:noFill/>
                    </a:lnB>
                    <a:noFill/>
                  </a:tcPr>
                </a:tc>
                <a:tc>
                  <a:txBody>
                    <a:bodyPr/>
                    <a:lstStyle/>
                    <a:p>
                      <a:pPr algn="ctr" rtl="0" fontAlgn="base"/>
                      <a:r>
                        <a:rPr lang="en-US" sz="1800" b="0" i="0">
                          <a:solidFill>
                            <a:srgbClr val="000000"/>
                          </a:solidFill>
                          <a:effectLst/>
                          <a:latin typeface="Arial Narrow" panose="020B0604020202020204" pitchFamily="34" charset="0"/>
                          <a:cs typeface="Arial Narrow" panose="020B0604020202020204" pitchFamily="34" charset="0"/>
                        </a:rPr>
                        <a:t>19 (14.1) </a:t>
                      </a:r>
                      <a:endParaRPr lang="en-US" sz="1800" b="0" i="0">
                        <a:effectLst/>
                        <a:latin typeface="Arial Narrow" panose="020B0604020202020204" pitchFamily="34" charset="0"/>
                        <a:cs typeface="Arial Narrow" panose="020B0604020202020204" pitchFamily="34" charset="0"/>
                      </a:endParaRPr>
                    </a:p>
                  </a:txBody>
                  <a:tcPr anchor="b">
                    <a:lnL>
                      <a:noFill/>
                    </a:lnL>
                    <a:lnR>
                      <a:noFill/>
                    </a:lnR>
                    <a:lnT>
                      <a:noFill/>
                    </a:lnT>
                    <a:lnB>
                      <a:noFill/>
                    </a:lnB>
                    <a:noFill/>
                  </a:tcPr>
                </a:tc>
                <a:tc>
                  <a:txBody>
                    <a:bodyPr/>
                    <a:lstStyle/>
                    <a:p>
                      <a:pPr algn="ctr" rtl="0" fontAlgn="base"/>
                      <a:r>
                        <a:rPr lang="en-US" sz="1800" b="0" i="0">
                          <a:solidFill>
                            <a:srgbClr val="000000"/>
                          </a:solidFill>
                          <a:effectLst/>
                          <a:latin typeface="Arial Narrow" panose="020B0604020202020204" pitchFamily="34" charset="0"/>
                          <a:cs typeface="Arial Narrow" panose="020B0604020202020204" pitchFamily="34" charset="0"/>
                        </a:rPr>
                        <a:t>11 (8.3) </a:t>
                      </a:r>
                      <a:endParaRPr lang="en-US" sz="1800" b="0" i="0">
                        <a:effectLst/>
                        <a:latin typeface="Arial Narrow" panose="020B0604020202020204" pitchFamily="34" charset="0"/>
                        <a:cs typeface="Arial Narrow" panose="020B0604020202020204" pitchFamily="34" charset="0"/>
                      </a:endParaRPr>
                    </a:p>
                  </a:txBody>
                  <a:tcPr>
                    <a:lnL>
                      <a:noFill/>
                    </a:lnL>
                    <a:lnR>
                      <a:noFill/>
                    </a:lnR>
                    <a:lnT>
                      <a:noFill/>
                    </a:lnT>
                    <a:lnB>
                      <a:noFill/>
                    </a:lnB>
                    <a:noFill/>
                  </a:tcPr>
                </a:tc>
                <a:tc>
                  <a:txBody>
                    <a:bodyPr/>
                    <a:lstStyle/>
                    <a:p>
                      <a:pPr algn="ctr" rtl="0" fontAlgn="base"/>
                      <a:r>
                        <a:rPr lang="en-US" sz="1800" b="0" i="0" dirty="0">
                          <a:solidFill>
                            <a:srgbClr val="000000"/>
                          </a:solidFill>
                          <a:effectLst/>
                          <a:latin typeface="Arial Narrow" panose="020B0604020202020204" pitchFamily="34" charset="0"/>
                          <a:cs typeface="Arial Narrow" panose="020B0604020202020204" pitchFamily="34" charset="0"/>
                        </a:rPr>
                        <a:t>22 (12.0) </a:t>
                      </a:r>
                      <a:endParaRPr lang="en-US" sz="1800" b="0" i="0" dirty="0">
                        <a:effectLst/>
                        <a:latin typeface="Arial Narrow" panose="020B0604020202020204" pitchFamily="34" charset="0"/>
                        <a:cs typeface="Arial Narrow" panose="020B0604020202020204" pitchFamily="34" charset="0"/>
                      </a:endParaRPr>
                    </a:p>
                  </a:txBody>
                  <a:tcPr>
                    <a:lnL>
                      <a:noFill/>
                    </a:lnL>
                    <a:lnR>
                      <a:noFill/>
                    </a:lnR>
                    <a:lnT>
                      <a:noFill/>
                    </a:lnT>
                    <a:lnB>
                      <a:noFill/>
                    </a:lnB>
                    <a:noFill/>
                  </a:tcPr>
                </a:tc>
                <a:extLst>
                  <a:ext uri="{0D108BD9-81ED-4DB2-BD59-A6C34878D82A}">
                    <a16:rowId xmlns:a16="http://schemas.microsoft.com/office/drawing/2014/main" val="1183956742"/>
                  </a:ext>
                </a:extLst>
              </a:tr>
              <a:tr h="152400">
                <a:tc>
                  <a:txBody>
                    <a:bodyPr/>
                    <a:lstStyle/>
                    <a:p>
                      <a:pPr algn="l" rtl="0" fontAlgn="base"/>
                      <a:r>
                        <a:rPr lang="en-US" sz="1800" b="0" i="0">
                          <a:solidFill>
                            <a:srgbClr val="000000"/>
                          </a:solidFill>
                          <a:effectLst/>
                          <a:latin typeface="Arial Narrow" panose="020B0604020202020204" pitchFamily="34" charset="0"/>
                          <a:cs typeface="Arial Narrow" panose="020B0604020202020204" pitchFamily="34" charset="0"/>
                        </a:rPr>
                        <a:t>American Indian or Alaska Native </a:t>
                      </a:r>
                      <a:endParaRPr lang="en-US" sz="1800" b="0" i="0">
                        <a:effectLst/>
                        <a:latin typeface="Arial Narrow" panose="020B0604020202020204" pitchFamily="34" charset="0"/>
                        <a:cs typeface="Arial Narrow" panose="020B0604020202020204" pitchFamily="34" charset="0"/>
                      </a:endParaRPr>
                    </a:p>
                  </a:txBody>
                  <a:tcPr anchor="b">
                    <a:lnL>
                      <a:noFill/>
                    </a:lnL>
                    <a:lnR>
                      <a:noFill/>
                    </a:lnR>
                    <a:lnT>
                      <a:noFill/>
                    </a:lnT>
                    <a:lnB>
                      <a:noFill/>
                    </a:lnB>
                    <a:noFill/>
                  </a:tcPr>
                </a:tc>
                <a:tc>
                  <a:txBody>
                    <a:bodyPr/>
                    <a:lstStyle/>
                    <a:p>
                      <a:pPr algn="ctr" rtl="0" fontAlgn="base"/>
                      <a:r>
                        <a:rPr lang="en-US" sz="1800" b="0" i="0">
                          <a:solidFill>
                            <a:srgbClr val="000000"/>
                          </a:solidFill>
                          <a:effectLst/>
                          <a:latin typeface="Arial Narrow" panose="020B0604020202020204" pitchFamily="34" charset="0"/>
                          <a:cs typeface="Arial Narrow" panose="020B0604020202020204" pitchFamily="34" charset="0"/>
                        </a:rPr>
                        <a:t>1 (0.4) </a:t>
                      </a:r>
                      <a:endParaRPr lang="en-US" sz="1800" b="0" i="0">
                        <a:effectLst/>
                        <a:latin typeface="Arial Narrow" panose="020B0604020202020204" pitchFamily="34" charset="0"/>
                        <a:cs typeface="Arial Narrow" panose="020B0604020202020204" pitchFamily="34" charset="0"/>
                      </a:endParaRPr>
                    </a:p>
                  </a:txBody>
                  <a:tcPr anchor="b">
                    <a:lnL>
                      <a:noFill/>
                    </a:lnL>
                    <a:lnR>
                      <a:noFill/>
                    </a:lnR>
                    <a:lnT>
                      <a:noFill/>
                    </a:lnT>
                    <a:lnB>
                      <a:noFill/>
                    </a:lnB>
                    <a:noFill/>
                  </a:tcPr>
                </a:tc>
                <a:tc>
                  <a:txBody>
                    <a:bodyPr/>
                    <a:lstStyle/>
                    <a:p>
                      <a:pPr algn="ctr" rtl="0" fontAlgn="base"/>
                      <a:r>
                        <a:rPr lang="en-US" sz="1800" b="0" i="0">
                          <a:solidFill>
                            <a:srgbClr val="000000"/>
                          </a:solidFill>
                          <a:effectLst/>
                          <a:latin typeface="Arial Narrow" panose="020B0604020202020204" pitchFamily="34" charset="0"/>
                          <a:cs typeface="Arial Narrow" panose="020B0604020202020204" pitchFamily="34" charset="0"/>
                        </a:rPr>
                        <a:t>0 (0) </a:t>
                      </a:r>
                      <a:endParaRPr lang="en-US" sz="1800" b="0" i="0">
                        <a:effectLst/>
                        <a:latin typeface="Arial Narrow" panose="020B0604020202020204" pitchFamily="34" charset="0"/>
                        <a:cs typeface="Arial Narrow" panose="020B0604020202020204" pitchFamily="34" charset="0"/>
                      </a:endParaRPr>
                    </a:p>
                  </a:txBody>
                  <a:tcPr anchor="b">
                    <a:lnL>
                      <a:noFill/>
                    </a:lnL>
                    <a:lnR>
                      <a:noFill/>
                    </a:lnR>
                    <a:lnT>
                      <a:noFill/>
                    </a:lnT>
                    <a:lnB>
                      <a:noFill/>
                    </a:lnB>
                    <a:noFill/>
                  </a:tcPr>
                </a:tc>
                <a:tc>
                  <a:txBody>
                    <a:bodyPr/>
                    <a:lstStyle/>
                    <a:p>
                      <a:pPr algn="ctr" rtl="0" fontAlgn="base"/>
                      <a:r>
                        <a:rPr lang="en-US" sz="1800" b="0" i="0" dirty="0">
                          <a:solidFill>
                            <a:srgbClr val="000000"/>
                          </a:solidFill>
                          <a:effectLst/>
                          <a:latin typeface="Arial Narrow" panose="020B0604020202020204" pitchFamily="34" charset="0"/>
                          <a:cs typeface="Arial Narrow" panose="020B0604020202020204" pitchFamily="34" charset="0"/>
                        </a:rPr>
                        <a:t>0 (0) </a:t>
                      </a:r>
                      <a:endParaRPr lang="en-US" sz="1800" b="0" i="0" dirty="0">
                        <a:effectLst/>
                        <a:latin typeface="Arial Narrow" panose="020B0604020202020204" pitchFamily="34" charset="0"/>
                        <a:cs typeface="Arial Narrow" panose="020B0604020202020204" pitchFamily="34" charset="0"/>
                      </a:endParaRPr>
                    </a:p>
                  </a:txBody>
                  <a:tcPr anchor="b">
                    <a:lnL>
                      <a:noFill/>
                    </a:lnL>
                    <a:lnR>
                      <a:noFill/>
                    </a:lnR>
                    <a:lnT>
                      <a:noFill/>
                    </a:lnT>
                    <a:lnB>
                      <a:noFill/>
                    </a:lnB>
                    <a:noFill/>
                  </a:tcPr>
                </a:tc>
                <a:tc>
                  <a:txBody>
                    <a:bodyPr/>
                    <a:lstStyle/>
                    <a:p>
                      <a:pPr algn="ctr" rtl="0" fontAlgn="base"/>
                      <a:r>
                        <a:rPr lang="en-US" sz="1800" b="0" i="0" dirty="0">
                          <a:solidFill>
                            <a:srgbClr val="000000"/>
                          </a:solidFill>
                          <a:effectLst/>
                          <a:latin typeface="Arial Narrow" panose="020B0604020202020204" pitchFamily="34" charset="0"/>
                          <a:cs typeface="Arial Narrow" panose="020B0604020202020204" pitchFamily="34" charset="0"/>
                        </a:rPr>
                        <a:t>2 (1.1) </a:t>
                      </a:r>
                      <a:endParaRPr lang="en-US" sz="1800" b="0" i="0" dirty="0">
                        <a:effectLst/>
                        <a:latin typeface="Arial Narrow" panose="020B0604020202020204" pitchFamily="34" charset="0"/>
                        <a:cs typeface="Arial Narrow" panose="020B0604020202020204" pitchFamily="34" charset="0"/>
                      </a:endParaRPr>
                    </a:p>
                  </a:txBody>
                  <a:tcPr anchor="b">
                    <a:lnL>
                      <a:noFill/>
                    </a:lnL>
                    <a:lnR>
                      <a:noFill/>
                    </a:lnR>
                    <a:lnT>
                      <a:noFill/>
                    </a:lnT>
                    <a:lnB>
                      <a:noFill/>
                    </a:lnB>
                    <a:noFill/>
                  </a:tcPr>
                </a:tc>
                <a:extLst>
                  <a:ext uri="{0D108BD9-81ED-4DB2-BD59-A6C34878D82A}">
                    <a16:rowId xmlns:a16="http://schemas.microsoft.com/office/drawing/2014/main" val="2925922795"/>
                  </a:ext>
                </a:extLst>
              </a:tr>
              <a:tr h="152400">
                <a:tc>
                  <a:txBody>
                    <a:bodyPr/>
                    <a:lstStyle/>
                    <a:p>
                      <a:pPr algn="l" rtl="0" fontAlgn="base"/>
                      <a:r>
                        <a:rPr lang="en-US" sz="1800" b="0" i="0">
                          <a:solidFill>
                            <a:srgbClr val="000000"/>
                          </a:solidFill>
                          <a:effectLst/>
                          <a:latin typeface="Arial Narrow" panose="020B0604020202020204" pitchFamily="34" charset="0"/>
                          <a:cs typeface="Arial Narrow" panose="020B0604020202020204" pitchFamily="34" charset="0"/>
                        </a:rPr>
                        <a:t>Other </a:t>
                      </a:r>
                      <a:endParaRPr lang="en-US" sz="1800" b="0" i="0">
                        <a:effectLst/>
                        <a:latin typeface="Arial Narrow" panose="020B0604020202020204" pitchFamily="34" charset="0"/>
                        <a:cs typeface="Arial Narrow" panose="020B0604020202020204" pitchFamily="34" charset="0"/>
                      </a:endParaRPr>
                    </a:p>
                  </a:txBody>
                  <a:tcPr anchor="b">
                    <a:lnL>
                      <a:noFill/>
                    </a:lnL>
                    <a:lnR>
                      <a:noFill/>
                    </a:lnR>
                    <a:lnT>
                      <a:noFill/>
                    </a:lnT>
                    <a:lnB>
                      <a:noFill/>
                    </a:lnB>
                    <a:noFill/>
                  </a:tcPr>
                </a:tc>
                <a:tc>
                  <a:txBody>
                    <a:bodyPr/>
                    <a:lstStyle/>
                    <a:p>
                      <a:pPr algn="ctr" rtl="0" fontAlgn="base"/>
                      <a:r>
                        <a:rPr lang="en-US" sz="1800" b="0" i="0">
                          <a:solidFill>
                            <a:srgbClr val="000000"/>
                          </a:solidFill>
                          <a:effectLst/>
                          <a:latin typeface="Arial Narrow" panose="020B0604020202020204" pitchFamily="34" charset="0"/>
                          <a:cs typeface="Arial Narrow" panose="020B0604020202020204" pitchFamily="34" charset="0"/>
                        </a:rPr>
                        <a:t>21 (7.7) </a:t>
                      </a:r>
                      <a:endParaRPr lang="en-US" sz="1800" b="0" i="0">
                        <a:effectLst/>
                        <a:latin typeface="Arial Narrow" panose="020B0604020202020204" pitchFamily="34" charset="0"/>
                        <a:cs typeface="Arial Narrow" panose="020B0604020202020204" pitchFamily="34" charset="0"/>
                      </a:endParaRPr>
                    </a:p>
                  </a:txBody>
                  <a:tcPr anchor="b">
                    <a:lnL>
                      <a:noFill/>
                    </a:lnL>
                    <a:lnR>
                      <a:noFill/>
                    </a:lnR>
                    <a:lnT>
                      <a:noFill/>
                    </a:lnT>
                    <a:lnB>
                      <a:noFill/>
                    </a:lnB>
                    <a:noFill/>
                  </a:tcPr>
                </a:tc>
                <a:tc>
                  <a:txBody>
                    <a:bodyPr/>
                    <a:lstStyle/>
                    <a:p>
                      <a:pPr algn="ctr" rtl="0" fontAlgn="base"/>
                      <a:r>
                        <a:rPr lang="en-US" sz="1800" b="0" i="0">
                          <a:solidFill>
                            <a:srgbClr val="000000"/>
                          </a:solidFill>
                          <a:effectLst/>
                          <a:latin typeface="Arial Narrow" panose="020B0604020202020204" pitchFamily="34" charset="0"/>
                          <a:cs typeface="Arial Narrow" panose="020B0604020202020204" pitchFamily="34" charset="0"/>
                        </a:rPr>
                        <a:t>19 (14.1) </a:t>
                      </a:r>
                      <a:endParaRPr lang="en-US" sz="1800" b="0" i="0">
                        <a:effectLst/>
                        <a:latin typeface="Arial Narrow" panose="020B0604020202020204" pitchFamily="34" charset="0"/>
                        <a:cs typeface="Arial Narrow" panose="020B0604020202020204" pitchFamily="34" charset="0"/>
                      </a:endParaRPr>
                    </a:p>
                  </a:txBody>
                  <a:tcPr anchor="b">
                    <a:lnL>
                      <a:noFill/>
                    </a:lnL>
                    <a:lnR>
                      <a:noFill/>
                    </a:lnR>
                    <a:lnT>
                      <a:noFill/>
                    </a:lnT>
                    <a:lnB>
                      <a:noFill/>
                    </a:lnB>
                    <a:noFill/>
                  </a:tcPr>
                </a:tc>
                <a:tc>
                  <a:txBody>
                    <a:bodyPr/>
                    <a:lstStyle/>
                    <a:p>
                      <a:pPr algn="ctr" rtl="0" fontAlgn="base"/>
                      <a:r>
                        <a:rPr lang="en-US" sz="1800" b="0" i="0">
                          <a:solidFill>
                            <a:srgbClr val="000000"/>
                          </a:solidFill>
                          <a:effectLst/>
                          <a:latin typeface="Arial Narrow" panose="020B0604020202020204" pitchFamily="34" charset="0"/>
                          <a:cs typeface="Arial Narrow" panose="020B0604020202020204" pitchFamily="34" charset="0"/>
                        </a:rPr>
                        <a:t>17 (12.8) </a:t>
                      </a:r>
                      <a:endParaRPr lang="en-US" sz="1800" b="0" i="0">
                        <a:effectLst/>
                        <a:latin typeface="Arial Narrow" panose="020B0604020202020204" pitchFamily="34" charset="0"/>
                        <a:cs typeface="Arial Narrow" panose="020B0604020202020204" pitchFamily="34" charset="0"/>
                      </a:endParaRPr>
                    </a:p>
                  </a:txBody>
                  <a:tcPr>
                    <a:lnL>
                      <a:noFill/>
                    </a:lnL>
                    <a:lnR>
                      <a:noFill/>
                    </a:lnR>
                    <a:lnT>
                      <a:noFill/>
                    </a:lnT>
                    <a:lnB>
                      <a:noFill/>
                    </a:lnB>
                    <a:noFill/>
                  </a:tcPr>
                </a:tc>
                <a:tc>
                  <a:txBody>
                    <a:bodyPr/>
                    <a:lstStyle/>
                    <a:p>
                      <a:pPr algn="ctr" rtl="0" fontAlgn="base"/>
                      <a:r>
                        <a:rPr lang="en-US" sz="1800" b="0" i="0" dirty="0">
                          <a:solidFill>
                            <a:srgbClr val="000000"/>
                          </a:solidFill>
                          <a:effectLst/>
                          <a:latin typeface="Arial Narrow" panose="020B0604020202020204" pitchFamily="34" charset="0"/>
                          <a:cs typeface="Arial Narrow" panose="020B0604020202020204" pitchFamily="34" charset="0"/>
                        </a:rPr>
                        <a:t>23 (12.6) </a:t>
                      </a:r>
                      <a:endParaRPr lang="en-US" sz="1800" b="0" i="0" dirty="0">
                        <a:effectLst/>
                        <a:latin typeface="Arial Narrow" panose="020B0604020202020204" pitchFamily="34" charset="0"/>
                        <a:cs typeface="Arial Narrow" panose="020B0604020202020204" pitchFamily="34" charset="0"/>
                      </a:endParaRPr>
                    </a:p>
                  </a:txBody>
                  <a:tcPr>
                    <a:lnL>
                      <a:noFill/>
                    </a:lnL>
                    <a:lnR>
                      <a:noFill/>
                    </a:lnR>
                    <a:lnT>
                      <a:noFill/>
                    </a:lnT>
                    <a:lnB>
                      <a:noFill/>
                    </a:lnB>
                    <a:noFill/>
                  </a:tcPr>
                </a:tc>
                <a:extLst>
                  <a:ext uri="{0D108BD9-81ED-4DB2-BD59-A6C34878D82A}">
                    <a16:rowId xmlns:a16="http://schemas.microsoft.com/office/drawing/2014/main" val="2011402958"/>
                  </a:ext>
                </a:extLst>
              </a:tr>
              <a:tr h="152400">
                <a:tc>
                  <a:txBody>
                    <a:bodyPr/>
                    <a:lstStyle/>
                    <a:p>
                      <a:pPr algn="l" rtl="0" fontAlgn="base"/>
                      <a:r>
                        <a:rPr lang="en-US" sz="1800" b="0" i="0">
                          <a:solidFill>
                            <a:srgbClr val="000000"/>
                          </a:solidFill>
                          <a:effectLst/>
                          <a:latin typeface="Arial Narrow" panose="020B0604020202020204" pitchFamily="34" charset="0"/>
                          <a:cs typeface="Arial Narrow" panose="020B0604020202020204" pitchFamily="34" charset="0"/>
                        </a:rPr>
                        <a:t>Unknown / Declined to state </a:t>
                      </a:r>
                      <a:endParaRPr lang="en-US" sz="1800" b="0" i="0">
                        <a:effectLst/>
                        <a:latin typeface="Arial Narrow" panose="020B0604020202020204" pitchFamily="34" charset="0"/>
                        <a:cs typeface="Arial Narrow" panose="020B0604020202020204" pitchFamily="34" charset="0"/>
                      </a:endParaRPr>
                    </a:p>
                  </a:txBody>
                  <a:tcPr anchor="b">
                    <a:lnL>
                      <a:noFill/>
                    </a:lnL>
                    <a:lnR>
                      <a:noFill/>
                    </a:lnR>
                    <a:lnT>
                      <a:noFill/>
                    </a:lnT>
                    <a:lnB>
                      <a:noFill/>
                    </a:lnB>
                    <a:noFill/>
                  </a:tcPr>
                </a:tc>
                <a:tc>
                  <a:txBody>
                    <a:bodyPr/>
                    <a:lstStyle/>
                    <a:p>
                      <a:pPr algn="ctr" rtl="0" fontAlgn="base"/>
                      <a:r>
                        <a:rPr lang="en-US" sz="1800" b="0" i="0" dirty="0">
                          <a:solidFill>
                            <a:srgbClr val="000000"/>
                          </a:solidFill>
                          <a:effectLst/>
                          <a:latin typeface="Arial Narrow" panose="020B0604020202020204" pitchFamily="34" charset="0"/>
                          <a:cs typeface="Arial Narrow" panose="020B0604020202020204" pitchFamily="34" charset="0"/>
                        </a:rPr>
                        <a:t>31 (11.4) </a:t>
                      </a:r>
                      <a:endParaRPr lang="en-US" sz="1800" b="0" i="0" dirty="0">
                        <a:effectLst/>
                        <a:latin typeface="Arial Narrow" panose="020B0604020202020204" pitchFamily="34" charset="0"/>
                        <a:cs typeface="Arial Narrow" panose="020B0604020202020204" pitchFamily="34" charset="0"/>
                      </a:endParaRPr>
                    </a:p>
                  </a:txBody>
                  <a:tcPr anchor="b">
                    <a:lnL>
                      <a:noFill/>
                    </a:lnL>
                    <a:lnR>
                      <a:noFill/>
                    </a:lnR>
                    <a:lnT>
                      <a:noFill/>
                    </a:lnT>
                    <a:lnB>
                      <a:noFill/>
                    </a:lnB>
                    <a:noFill/>
                  </a:tcPr>
                </a:tc>
                <a:tc>
                  <a:txBody>
                    <a:bodyPr/>
                    <a:lstStyle/>
                    <a:p>
                      <a:pPr algn="ctr" rtl="0" fontAlgn="base"/>
                      <a:r>
                        <a:rPr lang="en-US" sz="1800" b="0" i="0">
                          <a:solidFill>
                            <a:srgbClr val="000000"/>
                          </a:solidFill>
                          <a:effectLst/>
                          <a:latin typeface="Arial Narrow" panose="020B0604020202020204" pitchFamily="34" charset="0"/>
                          <a:cs typeface="Arial Narrow" panose="020B0604020202020204" pitchFamily="34" charset="0"/>
                        </a:rPr>
                        <a:t>15 (11.1) </a:t>
                      </a:r>
                      <a:endParaRPr lang="en-US" sz="1800" b="0" i="0">
                        <a:effectLst/>
                        <a:latin typeface="Arial Narrow" panose="020B0604020202020204" pitchFamily="34" charset="0"/>
                        <a:cs typeface="Arial Narrow" panose="020B0604020202020204" pitchFamily="34" charset="0"/>
                      </a:endParaRPr>
                    </a:p>
                  </a:txBody>
                  <a:tcPr anchor="b">
                    <a:lnL>
                      <a:noFill/>
                    </a:lnL>
                    <a:lnR>
                      <a:noFill/>
                    </a:lnR>
                    <a:lnT>
                      <a:noFill/>
                    </a:lnT>
                    <a:lnB>
                      <a:noFill/>
                    </a:lnB>
                    <a:noFill/>
                  </a:tcPr>
                </a:tc>
                <a:tc>
                  <a:txBody>
                    <a:bodyPr/>
                    <a:lstStyle/>
                    <a:p>
                      <a:pPr algn="ctr" rtl="0" fontAlgn="base"/>
                      <a:r>
                        <a:rPr lang="en-US" sz="1800" b="0" i="0" dirty="0">
                          <a:solidFill>
                            <a:srgbClr val="000000"/>
                          </a:solidFill>
                          <a:effectLst/>
                          <a:latin typeface="Arial Narrow" panose="020B0604020202020204" pitchFamily="34" charset="0"/>
                          <a:cs typeface="Arial Narrow" panose="020B0604020202020204" pitchFamily="34" charset="0"/>
                        </a:rPr>
                        <a:t>3 (2.3) </a:t>
                      </a:r>
                      <a:endParaRPr lang="en-US" sz="1800" b="0" i="0" dirty="0">
                        <a:effectLst/>
                        <a:latin typeface="Arial Narrow" panose="020B0604020202020204" pitchFamily="34" charset="0"/>
                        <a:cs typeface="Arial Narrow" panose="020B0604020202020204" pitchFamily="34" charset="0"/>
                      </a:endParaRPr>
                    </a:p>
                  </a:txBody>
                  <a:tcPr anchor="b">
                    <a:lnL>
                      <a:noFill/>
                    </a:lnL>
                    <a:lnR>
                      <a:noFill/>
                    </a:lnR>
                    <a:lnT>
                      <a:noFill/>
                    </a:lnT>
                    <a:lnB>
                      <a:noFill/>
                    </a:lnB>
                    <a:noFill/>
                  </a:tcPr>
                </a:tc>
                <a:tc>
                  <a:txBody>
                    <a:bodyPr/>
                    <a:lstStyle/>
                    <a:p>
                      <a:pPr algn="ctr" rtl="0" fontAlgn="base"/>
                      <a:r>
                        <a:rPr lang="en-US" sz="1800" b="0" i="0" dirty="0">
                          <a:solidFill>
                            <a:srgbClr val="000000"/>
                          </a:solidFill>
                          <a:effectLst/>
                          <a:latin typeface="Arial Narrow" panose="020B0604020202020204" pitchFamily="34" charset="0"/>
                          <a:cs typeface="Arial Narrow" panose="020B0604020202020204" pitchFamily="34" charset="0"/>
                        </a:rPr>
                        <a:t>1 (0.5) </a:t>
                      </a:r>
                      <a:endParaRPr lang="en-US" sz="1800" b="0" i="0" dirty="0">
                        <a:effectLst/>
                        <a:latin typeface="Arial Narrow" panose="020B0604020202020204" pitchFamily="34" charset="0"/>
                        <a:cs typeface="Arial Narrow" panose="020B0604020202020204" pitchFamily="34" charset="0"/>
                      </a:endParaRPr>
                    </a:p>
                  </a:txBody>
                  <a:tcPr anchor="b">
                    <a:lnL>
                      <a:noFill/>
                    </a:lnL>
                    <a:lnR>
                      <a:noFill/>
                    </a:lnR>
                    <a:lnT>
                      <a:noFill/>
                    </a:lnT>
                    <a:lnB>
                      <a:noFill/>
                    </a:lnB>
                    <a:noFill/>
                  </a:tcPr>
                </a:tc>
                <a:extLst>
                  <a:ext uri="{0D108BD9-81ED-4DB2-BD59-A6C34878D82A}">
                    <a16:rowId xmlns:a16="http://schemas.microsoft.com/office/drawing/2014/main" val="3606782729"/>
                  </a:ext>
                </a:extLst>
              </a:tr>
            </a:tbl>
          </a:graphicData>
        </a:graphic>
      </p:graphicFrame>
      <p:graphicFrame>
        <p:nvGraphicFramePr>
          <p:cNvPr id="14" name="Content Placeholder 4">
            <a:extLst>
              <a:ext uri="{FF2B5EF4-FFF2-40B4-BE49-F238E27FC236}">
                <a16:creationId xmlns:a16="http://schemas.microsoft.com/office/drawing/2014/main" id="{106E8271-4D02-5C80-3080-F7C6067B05BF}"/>
              </a:ext>
            </a:extLst>
          </p:cNvPr>
          <p:cNvGraphicFramePr>
            <a:graphicFrameLocks/>
          </p:cNvGraphicFramePr>
          <p:nvPr/>
        </p:nvGraphicFramePr>
        <p:xfrm>
          <a:off x="3975538" y="227022"/>
          <a:ext cx="7259364" cy="1097280"/>
        </p:xfrm>
        <a:graphic>
          <a:graphicData uri="http://schemas.openxmlformats.org/drawingml/2006/table">
            <a:tbl>
              <a:tblPr/>
              <a:tblGrid>
                <a:gridCol w="2647950">
                  <a:extLst>
                    <a:ext uri="{9D8B030D-6E8A-4147-A177-3AD203B41FA5}">
                      <a16:colId xmlns:a16="http://schemas.microsoft.com/office/drawing/2014/main" val="1360181605"/>
                    </a:ext>
                  </a:extLst>
                </a:gridCol>
                <a:gridCol w="1038225">
                  <a:extLst>
                    <a:ext uri="{9D8B030D-6E8A-4147-A177-3AD203B41FA5}">
                      <a16:colId xmlns:a16="http://schemas.microsoft.com/office/drawing/2014/main" val="2809508055"/>
                    </a:ext>
                  </a:extLst>
                </a:gridCol>
                <a:gridCol w="1171575">
                  <a:extLst>
                    <a:ext uri="{9D8B030D-6E8A-4147-A177-3AD203B41FA5}">
                      <a16:colId xmlns:a16="http://schemas.microsoft.com/office/drawing/2014/main" val="1331541879"/>
                    </a:ext>
                  </a:extLst>
                </a:gridCol>
                <a:gridCol w="1224455">
                  <a:extLst>
                    <a:ext uri="{9D8B030D-6E8A-4147-A177-3AD203B41FA5}">
                      <a16:colId xmlns:a16="http://schemas.microsoft.com/office/drawing/2014/main" val="1253158553"/>
                    </a:ext>
                  </a:extLst>
                </a:gridCol>
                <a:gridCol w="1177159">
                  <a:extLst>
                    <a:ext uri="{9D8B030D-6E8A-4147-A177-3AD203B41FA5}">
                      <a16:colId xmlns:a16="http://schemas.microsoft.com/office/drawing/2014/main" val="3526736553"/>
                    </a:ext>
                  </a:extLst>
                </a:gridCol>
              </a:tblGrid>
              <a:tr h="161925">
                <a:tc>
                  <a:txBody>
                    <a:bodyPr/>
                    <a:lstStyle/>
                    <a:p>
                      <a:pPr algn="l" rtl="0" fontAlgn="base"/>
                      <a:r>
                        <a:rPr lang="en-US" sz="1800" b="0" i="0" dirty="0">
                          <a:solidFill>
                            <a:srgbClr val="000000"/>
                          </a:solidFill>
                          <a:effectLst/>
                          <a:latin typeface="Arial Narrow" panose="020B0604020202020204" pitchFamily="34" charset="0"/>
                          <a:cs typeface="Arial Narrow" panose="020B0604020202020204" pitchFamily="34" charset="0"/>
                        </a:rPr>
                        <a:t>Characteristic </a:t>
                      </a:r>
                      <a:endParaRPr lang="en-US" sz="1800" b="0" i="0" dirty="0">
                        <a:effectLst/>
                        <a:latin typeface="Arial Narrow" panose="020B0604020202020204" pitchFamily="34" charset="0"/>
                        <a:cs typeface="Arial Narrow" panose="020B0604020202020204" pitchFamily="34" charset="0"/>
                      </a:endParaRPr>
                    </a:p>
                  </a:txBody>
                  <a:tcPr anchor="b">
                    <a:lnL>
                      <a:noFill/>
                    </a:lnL>
                    <a:lnR>
                      <a:noFill/>
                    </a:lnR>
                    <a:lnT>
                      <a:noFill/>
                    </a:lnT>
                    <a:lnB w="9525" cap="flat" cmpd="sng" algn="ctr">
                      <a:solidFill>
                        <a:srgbClr val="90F60F"/>
                      </a:solidFill>
                      <a:prstDash val="solid"/>
                      <a:round/>
                      <a:headEnd type="none" w="med" len="med"/>
                      <a:tailEnd type="none" w="med" len="med"/>
                    </a:lnB>
                    <a:noFill/>
                  </a:tcPr>
                </a:tc>
                <a:tc>
                  <a:txBody>
                    <a:bodyPr/>
                    <a:lstStyle/>
                    <a:p>
                      <a:pPr algn="ctr" rtl="0" fontAlgn="base"/>
                      <a:r>
                        <a:rPr lang="en-US" sz="1800" b="0" i="0">
                          <a:solidFill>
                            <a:srgbClr val="000000"/>
                          </a:solidFill>
                          <a:effectLst/>
                          <a:latin typeface="Arial Narrow" panose="020B0604020202020204" pitchFamily="34" charset="0"/>
                          <a:cs typeface="Arial Narrow" panose="020B0604020202020204" pitchFamily="34" charset="0"/>
                        </a:rPr>
                        <a:t>Historical </a:t>
                      </a:r>
                      <a:endParaRPr lang="en-US" sz="1800" b="0" i="0">
                        <a:effectLst/>
                        <a:latin typeface="Arial Narrow" panose="020B0604020202020204" pitchFamily="34" charset="0"/>
                        <a:cs typeface="Arial Narrow" panose="020B0604020202020204" pitchFamily="34" charset="0"/>
                      </a:endParaRPr>
                    </a:p>
                  </a:txBody>
                  <a:tcPr anchor="b">
                    <a:lnL>
                      <a:noFill/>
                    </a:lnL>
                    <a:lnR>
                      <a:noFill/>
                    </a:lnR>
                    <a:lnT>
                      <a:noFill/>
                    </a:lnT>
                    <a:lnB w="9525" cap="flat" cmpd="sng" algn="ctr">
                      <a:solidFill>
                        <a:srgbClr val="D0D20F"/>
                      </a:solidFill>
                      <a:prstDash val="solid"/>
                      <a:round/>
                      <a:headEnd type="none" w="med" len="med"/>
                      <a:tailEnd type="none" w="med" len="med"/>
                    </a:lnB>
                    <a:noFill/>
                  </a:tcPr>
                </a:tc>
                <a:tc>
                  <a:txBody>
                    <a:bodyPr/>
                    <a:lstStyle/>
                    <a:p>
                      <a:pPr algn="ctr" rtl="0" fontAlgn="base"/>
                      <a:r>
                        <a:rPr lang="en-US" sz="1800" b="0" i="0">
                          <a:solidFill>
                            <a:srgbClr val="000000"/>
                          </a:solidFill>
                          <a:effectLst/>
                          <a:latin typeface="Arial Narrow" panose="020B0604020202020204" pitchFamily="34" charset="0"/>
                          <a:cs typeface="Arial Narrow" panose="020B0604020202020204" pitchFamily="34" charset="0"/>
                        </a:rPr>
                        <a:t>Pilot 4T </a:t>
                      </a:r>
                      <a:endParaRPr lang="en-US" sz="1800" b="0" i="0">
                        <a:effectLst/>
                        <a:latin typeface="Arial Narrow" panose="020B0604020202020204" pitchFamily="34" charset="0"/>
                        <a:cs typeface="Arial Narrow" panose="020B0604020202020204" pitchFamily="34" charset="0"/>
                      </a:endParaRPr>
                    </a:p>
                  </a:txBody>
                  <a:tcPr anchor="b">
                    <a:lnL>
                      <a:noFill/>
                    </a:lnL>
                    <a:lnR>
                      <a:noFill/>
                    </a:lnR>
                    <a:lnT>
                      <a:noFill/>
                    </a:lnT>
                    <a:lnB w="9525" cap="flat" cmpd="sng" algn="ctr">
                      <a:solidFill>
                        <a:srgbClr val="E0D20F"/>
                      </a:solidFill>
                      <a:prstDash val="solid"/>
                      <a:round/>
                      <a:headEnd type="none" w="med" len="med"/>
                      <a:tailEnd type="none" w="med" len="med"/>
                    </a:lnB>
                    <a:noFill/>
                  </a:tcPr>
                </a:tc>
                <a:tc>
                  <a:txBody>
                    <a:bodyPr/>
                    <a:lstStyle/>
                    <a:p>
                      <a:pPr algn="ctr" rtl="0" fontAlgn="base"/>
                      <a:r>
                        <a:rPr lang="en-US" sz="1800" b="0" i="0">
                          <a:solidFill>
                            <a:srgbClr val="000000"/>
                          </a:solidFill>
                          <a:effectLst/>
                          <a:latin typeface="Arial Narrow" panose="020B0604020202020204" pitchFamily="34" charset="0"/>
                          <a:cs typeface="Arial Narrow" panose="020B0604020202020204" pitchFamily="34" charset="0"/>
                        </a:rPr>
                        <a:t>4T Study 1 </a:t>
                      </a:r>
                      <a:endParaRPr lang="en-US" sz="1800" b="0" i="0">
                        <a:effectLst/>
                        <a:latin typeface="Arial Narrow" panose="020B0604020202020204" pitchFamily="34" charset="0"/>
                        <a:cs typeface="Arial Narrow" panose="020B0604020202020204" pitchFamily="34" charset="0"/>
                      </a:endParaRPr>
                    </a:p>
                  </a:txBody>
                  <a:tcPr anchor="b">
                    <a:lnL>
                      <a:noFill/>
                    </a:lnL>
                    <a:lnR>
                      <a:noFill/>
                    </a:lnR>
                    <a:lnT>
                      <a:noFill/>
                    </a:lnT>
                    <a:lnB w="9525" cap="flat" cmpd="sng" algn="ctr">
                      <a:solidFill>
                        <a:srgbClr val="60DA0F"/>
                      </a:solidFill>
                      <a:prstDash val="solid"/>
                      <a:round/>
                      <a:headEnd type="none" w="med" len="med"/>
                      <a:tailEnd type="none" w="med" len="med"/>
                    </a:lnB>
                    <a:noFill/>
                  </a:tcPr>
                </a:tc>
                <a:tc>
                  <a:txBody>
                    <a:bodyPr/>
                    <a:lstStyle/>
                    <a:p>
                      <a:pPr algn="ctr" rtl="0" fontAlgn="base"/>
                      <a:r>
                        <a:rPr lang="en-US" sz="1800" b="0" i="0" dirty="0">
                          <a:solidFill>
                            <a:srgbClr val="000000"/>
                          </a:solidFill>
                          <a:effectLst/>
                          <a:latin typeface="Arial Narrow" panose="020B0604020202020204" pitchFamily="34" charset="0"/>
                          <a:cs typeface="Arial Narrow" panose="020B0604020202020204" pitchFamily="34" charset="0"/>
                        </a:rPr>
                        <a:t>4T Study 2 </a:t>
                      </a:r>
                      <a:endParaRPr lang="en-US" sz="1800" b="0" i="0" dirty="0">
                        <a:effectLst/>
                        <a:latin typeface="Arial Narrow" panose="020B0604020202020204" pitchFamily="34" charset="0"/>
                        <a:cs typeface="Arial Narrow" panose="020B0604020202020204" pitchFamily="34" charset="0"/>
                      </a:endParaRPr>
                    </a:p>
                  </a:txBody>
                  <a:tcPr>
                    <a:lnL>
                      <a:noFill/>
                    </a:lnL>
                    <a:lnR>
                      <a:noFill/>
                    </a:lnR>
                    <a:lnT>
                      <a:noFill/>
                    </a:lnT>
                    <a:lnB w="9525" cap="flat" cmpd="sng" algn="ctr">
                      <a:solidFill>
                        <a:srgbClr val="A0CD0F"/>
                      </a:solidFill>
                      <a:prstDash val="solid"/>
                      <a:round/>
                      <a:headEnd type="none" w="med" len="med"/>
                      <a:tailEnd type="none" w="med" len="med"/>
                    </a:lnB>
                    <a:noFill/>
                  </a:tcPr>
                </a:tc>
                <a:extLst>
                  <a:ext uri="{0D108BD9-81ED-4DB2-BD59-A6C34878D82A}">
                    <a16:rowId xmlns:a16="http://schemas.microsoft.com/office/drawing/2014/main" val="2742595937"/>
                  </a:ext>
                </a:extLst>
              </a:tr>
              <a:tr h="152400">
                <a:tc>
                  <a:txBody>
                    <a:bodyPr/>
                    <a:lstStyle/>
                    <a:p>
                      <a:pPr algn="l" rtl="0" fontAlgn="base"/>
                      <a:r>
                        <a:rPr lang="en-US" sz="1800" b="0" i="0">
                          <a:solidFill>
                            <a:srgbClr val="000000"/>
                          </a:solidFill>
                          <a:effectLst/>
                          <a:latin typeface="Arial Narrow" panose="020B0604020202020204" pitchFamily="34" charset="0"/>
                          <a:cs typeface="Arial Narrow" panose="020B0604020202020204" pitchFamily="34" charset="0"/>
                        </a:rPr>
                        <a:t>N </a:t>
                      </a:r>
                      <a:endParaRPr lang="en-US" sz="1800" b="0" i="0">
                        <a:effectLst/>
                        <a:latin typeface="Arial Narrow" panose="020B0604020202020204" pitchFamily="34" charset="0"/>
                        <a:cs typeface="Arial Narrow" panose="020B0604020202020204" pitchFamily="34" charset="0"/>
                      </a:endParaRPr>
                    </a:p>
                  </a:txBody>
                  <a:tcPr anchor="b">
                    <a:lnL>
                      <a:noFill/>
                    </a:lnL>
                    <a:lnR>
                      <a:noFill/>
                    </a:lnR>
                    <a:lnT w="9525" cap="flat" cmpd="sng" algn="ctr">
                      <a:solidFill>
                        <a:srgbClr val="90F60F"/>
                      </a:solidFill>
                      <a:prstDash val="solid"/>
                      <a:round/>
                      <a:headEnd type="none" w="med" len="med"/>
                      <a:tailEnd type="none" w="med" len="med"/>
                    </a:lnT>
                    <a:lnB>
                      <a:noFill/>
                    </a:lnB>
                    <a:noFill/>
                  </a:tcPr>
                </a:tc>
                <a:tc>
                  <a:txBody>
                    <a:bodyPr/>
                    <a:lstStyle/>
                    <a:p>
                      <a:pPr algn="ctr" rtl="0" fontAlgn="base"/>
                      <a:r>
                        <a:rPr lang="en-US" sz="1800" b="0" i="0">
                          <a:solidFill>
                            <a:srgbClr val="000000"/>
                          </a:solidFill>
                          <a:effectLst/>
                          <a:latin typeface="Arial Narrow" panose="020B0604020202020204" pitchFamily="34" charset="0"/>
                          <a:cs typeface="Arial Narrow" panose="020B0604020202020204" pitchFamily="34" charset="0"/>
                        </a:rPr>
                        <a:t>272 </a:t>
                      </a:r>
                      <a:endParaRPr lang="en-US" sz="1800" b="0" i="0">
                        <a:effectLst/>
                        <a:latin typeface="Arial Narrow" panose="020B0604020202020204" pitchFamily="34" charset="0"/>
                        <a:cs typeface="Arial Narrow" panose="020B0604020202020204" pitchFamily="34" charset="0"/>
                      </a:endParaRPr>
                    </a:p>
                  </a:txBody>
                  <a:tcPr anchor="b">
                    <a:lnL>
                      <a:noFill/>
                    </a:lnL>
                    <a:lnR>
                      <a:noFill/>
                    </a:lnR>
                    <a:lnT w="9525" cap="flat" cmpd="sng" algn="ctr">
                      <a:solidFill>
                        <a:srgbClr val="D0D20F"/>
                      </a:solidFill>
                      <a:prstDash val="solid"/>
                      <a:round/>
                      <a:headEnd type="none" w="med" len="med"/>
                      <a:tailEnd type="none" w="med" len="med"/>
                    </a:lnT>
                    <a:lnB>
                      <a:noFill/>
                    </a:lnB>
                    <a:noFill/>
                  </a:tcPr>
                </a:tc>
                <a:tc>
                  <a:txBody>
                    <a:bodyPr/>
                    <a:lstStyle/>
                    <a:p>
                      <a:pPr algn="ctr" rtl="0" fontAlgn="base"/>
                      <a:r>
                        <a:rPr lang="en-US" sz="1800" b="0" i="0">
                          <a:solidFill>
                            <a:srgbClr val="000000"/>
                          </a:solidFill>
                          <a:effectLst/>
                          <a:latin typeface="Arial Narrow" panose="020B0604020202020204" pitchFamily="34" charset="0"/>
                          <a:cs typeface="Arial Narrow" panose="020B0604020202020204" pitchFamily="34" charset="0"/>
                        </a:rPr>
                        <a:t>135 </a:t>
                      </a:r>
                      <a:endParaRPr lang="en-US" sz="1800" b="0" i="0">
                        <a:effectLst/>
                        <a:latin typeface="Arial Narrow" panose="020B0604020202020204" pitchFamily="34" charset="0"/>
                        <a:cs typeface="Arial Narrow" panose="020B0604020202020204" pitchFamily="34" charset="0"/>
                      </a:endParaRPr>
                    </a:p>
                  </a:txBody>
                  <a:tcPr anchor="b">
                    <a:lnL>
                      <a:noFill/>
                    </a:lnL>
                    <a:lnR>
                      <a:noFill/>
                    </a:lnR>
                    <a:lnT w="9525" cap="flat" cmpd="sng" algn="ctr">
                      <a:solidFill>
                        <a:srgbClr val="E0D20F"/>
                      </a:solidFill>
                      <a:prstDash val="solid"/>
                      <a:round/>
                      <a:headEnd type="none" w="med" len="med"/>
                      <a:tailEnd type="none" w="med" len="med"/>
                    </a:lnT>
                    <a:lnB>
                      <a:noFill/>
                    </a:lnB>
                    <a:noFill/>
                  </a:tcPr>
                </a:tc>
                <a:tc>
                  <a:txBody>
                    <a:bodyPr/>
                    <a:lstStyle/>
                    <a:p>
                      <a:pPr algn="ctr" rtl="0" fontAlgn="base"/>
                      <a:r>
                        <a:rPr lang="en-US" sz="1800" b="0" i="0" dirty="0">
                          <a:solidFill>
                            <a:srgbClr val="000000"/>
                          </a:solidFill>
                          <a:effectLst/>
                          <a:latin typeface="Arial Narrow" panose="020B0604020202020204" pitchFamily="34" charset="0"/>
                          <a:cs typeface="Arial Narrow" panose="020B0604020202020204" pitchFamily="34" charset="0"/>
                        </a:rPr>
                        <a:t>133 </a:t>
                      </a:r>
                      <a:endParaRPr lang="en-US" sz="1800" b="0" i="0" dirty="0">
                        <a:effectLst/>
                        <a:latin typeface="Arial Narrow" panose="020B0604020202020204" pitchFamily="34" charset="0"/>
                        <a:cs typeface="Arial Narrow" panose="020B0604020202020204" pitchFamily="34" charset="0"/>
                      </a:endParaRPr>
                    </a:p>
                  </a:txBody>
                  <a:tcPr anchor="b">
                    <a:lnL>
                      <a:noFill/>
                    </a:lnL>
                    <a:lnR>
                      <a:noFill/>
                    </a:lnR>
                    <a:lnT w="9525" cap="flat" cmpd="sng" algn="ctr">
                      <a:solidFill>
                        <a:srgbClr val="60DA0F"/>
                      </a:solidFill>
                      <a:prstDash val="solid"/>
                      <a:round/>
                      <a:headEnd type="none" w="med" len="med"/>
                      <a:tailEnd type="none" w="med" len="med"/>
                    </a:lnT>
                    <a:lnB>
                      <a:noFill/>
                    </a:lnB>
                    <a:noFill/>
                  </a:tcPr>
                </a:tc>
                <a:tc>
                  <a:txBody>
                    <a:bodyPr/>
                    <a:lstStyle/>
                    <a:p>
                      <a:pPr algn="ctr" rtl="0" fontAlgn="base"/>
                      <a:r>
                        <a:rPr lang="en-US" sz="1800" b="0" i="0" dirty="0">
                          <a:solidFill>
                            <a:srgbClr val="000000"/>
                          </a:solidFill>
                          <a:effectLst/>
                          <a:latin typeface="Arial Narrow" panose="020B0604020202020204" pitchFamily="34" charset="0"/>
                          <a:cs typeface="Arial Narrow" panose="020B0604020202020204" pitchFamily="34" charset="0"/>
                        </a:rPr>
                        <a:t>183 </a:t>
                      </a:r>
                      <a:endParaRPr lang="en-US" sz="1800" b="0" i="0" dirty="0">
                        <a:effectLst/>
                        <a:latin typeface="Arial Narrow" panose="020B0604020202020204" pitchFamily="34" charset="0"/>
                        <a:cs typeface="Arial Narrow" panose="020B0604020202020204" pitchFamily="34" charset="0"/>
                      </a:endParaRPr>
                    </a:p>
                  </a:txBody>
                  <a:tcPr>
                    <a:lnL>
                      <a:noFill/>
                    </a:lnL>
                    <a:lnR>
                      <a:noFill/>
                    </a:lnR>
                    <a:lnT w="9525" cap="flat" cmpd="sng" algn="ctr">
                      <a:solidFill>
                        <a:srgbClr val="A0CD0F"/>
                      </a:solidFill>
                      <a:prstDash val="solid"/>
                      <a:round/>
                      <a:headEnd type="none" w="med" len="med"/>
                      <a:tailEnd type="none" w="med" len="med"/>
                    </a:lnT>
                    <a:lnB>
                      <a:noFill/>
                    </a:lnB>
                    <a:noFill/>
                  </a:tcPr>
                </a:tc>
                <a:extLst>
                  <a:ext uri="{0D108BD9-81ED-4DB2-BD59-A6C34878D82A}">
                    <a16:rowId xmlns:a16="http://schemas.microsoft.com/office/drawing/2014/main" val="1647367796"/>
                  </a:ext>
                </a:extLst>
              </a:tr>
              <a:tr h="152400">
                <a:tc>
                  <a:txBody>
                    <a:bodyPr/>
                    <a:lstStyle/>
                    <a:p>
                      <a:pPr algn="l" rtl="0" fontAlgn="base"/>
                      <a:r>
                        <a:rPr lang="en-US" sz="1800" b="0" i="0" dirty="0">
                          <a:solidFill>
                            <a:srgbClr val="000000"/>
                          </a:solidFill>
                          <a:effectLst/>
                          <a:latin typeface="Arial Narrow" panose="020B0604020202020204" pitchFamily="34" charset="0"/>
                          <a:cs typeface="Arial Narrow" panose="020B0604020202020204" pitchFamily="34" charset="0"/>
                        </a:rPr>
                        <a:t>Baseline characteristics </a:t>
                      </a:r>
                      <a:endParaRPr lang="en-US" sz="1800" b="0" i="0" dirty="0">
                        <a:effectLst/>
                        <a:latin typeface="Arial Narrow" panose="020B0604020202020204" pitchFamily="34" charset="0"/>
                        <a:cs typeface="Arial Narrow" panose="020B0604020202020204" pitchFamily="34" charset="0"/>
                      </a:endParaRPr>
                    </a:p>
                  </a:txBody>
                  <a:tcPr anchor="b">
                    <a:lnL>
                      <a:noFill/>
                    </a:lnL>
                    <a:lnR>
                      <a:noFill/>
                    </a:lnR>
                    <a:lnT>
                      <a:noFill/>
                    </a:lnT>
                    <a:lnB>
                      <a:noFill/>
                    </a:lnB>
                    <a:solidFill>
                      <a:srgbClr val="D9E2F3"/>
                    </a:solidFill>
                  </a:tcPr>
                </a:tc>
                <a:tc>
                  <a:txBody>
                    <a:bodyPr/>
                    <a:lstStyle/>
                    <a:p>
                      <a:pPr algn="ctr" rtl="0" fontAlgn="base"/>
                      <a:r>
                        <a:rPr lang="en-US" sz="1800" b="0" i="0">
                          <a:solidFill>
                            <a:srgbClr val="000000"/>
                          </a:solidFill>
                          <a:effectLst/>
                          <a:latin typeface="Arial Narrow" panose="020B0604020202020204" pitchFamily="34" charset="0"/>
                          <a:cs typeface="Arial Narrow" panose="020B0604020202020204" pitchFamily="34" charset="0"/>
                        </a:rPr>
                        <a:t>  </a:t>
                      </a:r>
                      <a:endParaRPr lang="en-US" sz="1800" b="0" i="0">
                        <a:effectLst/>
                        <a:latin typeface="Arial Narrow" panose="020B0604020202020204" pitchFamily="34" charset="0"/>
                        <a:cs typeface="Arial Narrow" panose="020B0604020202020204" pitchFamily="34" charset="0"/>
                      </a:endParaRPr>
                    </a:p>
                  </a:txBody>
                  <a:tcPr anchor="b">
                    <a:lnL>
                      <a:noFill/>
                    </a:lnL>
                    <a:lnR>
                      <a:noFill/>
                    </a:lnR>
                    <a:lnT>
                      <a:noFill/>
                    </a:lnT>
                    <a:lnB>
                      <a:noFill/>
                    </a:lnB>
                    <a:solidFill>
                      <a:srgbClr val="D9E2F3"/>
                    </a:solidFill>
                  </a:tcPr>
                </a:tc>
                <a:tc>
                  <a:txBody>
                    <a:bodyPr/>
                    <a:lstStyle/>
                    <a:p>
                      <a:pPr algn="ctr" rtl="0" fontAlgn="base"/>
                      <a:r>
                        <a:rPr lang="en-US" sz="1800" b="0" i="0">
                          <a:solidFill>
                            <a:srgbClr val="000000"/>
                          </a:solidFill>
                          <a:effectLst/>
                          <a:latin typeface="Arial Narrow" panose="020B0604020202020204" pitchFamily="34" charset="0"/>
                          <a:cs typeface="Arial Narrow" panose="020B0604020202020204" pitchFamily="34" charset="0"/>
                        </a:rPr>
                        <a:t>  </a:t>
                      </a:r>
                      <a:endParaRPr lang="en-US" sz="1800" b="0" i="0">
                        <a:effectLst/>
                        <a:latin typeface="Arial Narrow" panose="020B0604020202020204" pitchFamily="34" charset="0"/>
                        <a:cs typeface="Arial Narrow" panose="020B0604020202020204" pitchFamily="34" charset="0"/>
                      </a:endParaRPr>
                    </a:p>
                  </a:txBody>
                  <a:tcPr anchor="b">
                    <a:lnL>
                      <a:noFill/>
                    </a:lnL>
                    <a:lnR>
                      <a:noFill/>
                    </a:lnR>
                    <a:lnT>
                      <a:noFill/>
                    </a:lnT>
                    <a:lnB>
                      <a:noFill/>
                    </a:lnB>
                    <a:solidFill>
                      <a:srgbClr val="D9E2F3"/>
                    </a:solidFill>
                  </a:tcPr>
                </a:tc>
                <a:tc>
                  <a:txBody>
                    <a:bodyPr/>
                    <a:lstStyle/>
                    <a:p>
                      <a:pPr algn="ctr" rtl="0" fontAlgn="base"/>
                      <a:r>
                        <a:rPr lang="en-US" sz="1800" b="0" i="0">
                          <a:solidFill>
                            <a:srgbClr val="000000"/>
                          </a:solidFill>
                          <a:effectLst/>
                          <a:latin typeface="Arial Narrow" panose="020B0604020202020204" pitchFamily="34" charset="0"/>
                          <a:cs typeface="Arial Narrow" panose="020B0604020202020204" pitchFamily="34" charset="0"/>
                        </a:rPr>
                        <a:t>  </a:t>
                      </a:r>
                      <a:endParaRPr lang="en-US" sz="1800" b="0" i="0">
                        <a:effectLst/>
                        <a:latin typeface="Arial Narrow" panose="020B0604020202020204" pitchFamily="34" charset="0"/>
                        <a:cs typeface="Arial Narrow" panose="020B0604020202020204" pitchFamily="34" charset="0"/>
                      </a:endParaRPr>
                    </a:p>
                  </a:txBody>
                  <a:tcPr anchor="b">
                    <a:lnL>
                      <a:noFill/>
                    </a:lnL>
                    <a:lnR>
                      <a:noFill/>
                    </a:lnR>
                    <a:lnT>
                      <a:noFill/>
                    </a:lnT>
                    <a:lnB>
                      <a:noFill/>
                    </a:lnB>
                    <a:solidFill>
                      <a:srgbClr val="D9E2F3"/>
                    </a:solidFill>
                  </a:tcPr>
                </a:tc>
                <a:tc>
                  <a:txBody>
                    <a:bodyPr/>
                    <a:lstStyle/>
                    <a:p>
                      <a:pPr algn="ctr" rtl="0" fontAlgn="base"/>
                      <a:r>
                        <a:rPr lang="en-US" sz="1800" b="0" i="0" dirty="0">
                          <a:solidFill>
                            <a:srgbClr val="000000"/>
                          </a:solidFill>
                          <a:effectLst/>
                          <a:latin typeface="Arial Narrow" panose="020B0604020202020204" pitchFamily="34" charset="0"/>
                          <a:cs typeface="Arial Narrow" panose="020B0604020202020204" pitchFamily="34" charset="0"/>
                        </a:rPr>
                        <a:t> </a:t>
                      </a:r>
                    </a:p>
                  </a:txBody>
                  <a:tcPr>
                    <a:lnL>
                      <a:noFill/>
                    </a:lnL>
                    <a:lnR>
                      <a:noFill/>
                    </a:lnR>
                    <a:lnT>
                      <a:noFill/>
                    </a:lnT>
                    <a:lnB>
                      <a:noFill/>
                    </a:lnB>
                    <a:solidFill>
                      <a:srgbClr val="D9E2F3"/>
                    </a:solidFill>
                  </a:tcPr>
                </a:tc>
                <a:extLst>
                  <a:ext uri="{0D108BD9-81ED-4DB2-BD59-A6C34878D82A}">
                    <a16:rowId xmlns:a16="http://schemas.microsoft.com/office/drawing/2014/main" val="1079450014"/>
                  </a:ext>
                </a:extLst>
              </a:tr>
            </a:tbl>
          </a:graphicData>
        </a:graphic>
      </p:graphicFrame>
      <p:sp>
        <p:nvSpPr>
          <p:cNvPr id="3" name="TextBox 2">
            <a:extLst>
              <a:ext uri="{FF2B5EF4-FFF2-40B4-BE49-F238E27FC236}">
                <a16:creationId xmlns:a16="http://schemas.microsoft.com/office/drawing/2014/main" id="{BAF6ACDB-6707-F4FB-91D5-F55798E52412}"/>
              </a:ext>
            </a:extLst>
          </p:cNvPr>
          <p:cNvSpPr txBox="1"/>
          <p:nvPr/>
        </p:nvSpPr>
        <p:spPr>
          <a:xfrm>
            <a:off x="3975538" y="4372708"/>
            <a:ext cx="7044154" cy="422030"/>
          </a:xfrm>
          <a:prstGeom prst="rect">
            <a:avLst/>
          </a:prstGeom>
          <a:noFill/>
          <a:ln w="38100">
            <a:solidFill>
              <a:srgbClr val="C00000"/>
            </a:solidFill>
          </a:ln>
        </p:spPr>
        <p:txBody>
          <a:bodyPr wrap="square" rtlCol="0">
            <a:spAutoFit/>
          </a:bodyPr>
          <a:lstStyle/>
          <a:p>
            <a:endParaRPr lang="en-US" dirty="0"/>
          </a:p>
        </p:txBody>
      </p:sp>
    </p:spTree>
    <p:extLst>
      <p:ext uri="{BB962C8B-B14F-4D97-AF65-F5344CB8AC3E}">
        <p14:creationId xmlns:p14="http://schemas.microsoft.com/office/powerpoint/2010/main" val="1076851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34DB6-A2DB-3343-816F-346B1F4DBE9B}"/>
              </a:ext>
            </a:extLst>
          </p:cNvPr>
          <p:cNvSpPr>
            <a:spLocks noGrp="1"/>
          </p:cNvSpPr>
          <p:nvPr>
            <p:ph type="ctrTitle" sz="quarter"/>
          </p:nvPr>
        </p:nvSpPr>
        <p:spPr>
          <a:xfrm>
            <a:off x="611584" y="2425508"/>
            <a:ext cx="8741033" cy="1292662"/>
          </a:xfrm>
        </p:spPr>
        <p:txBody>
          <a:bodyPr/>
          <a:lstStyle>
            <a:defPPr>
              <a:defRPr lang="en-US"/>
            </a:defPPr>
            <a:lvl1pPr marL="0" algn="l" defTabSz="582890" rtl="0" eaLnBrk="1" latinLnBrk="0" hangingPunct="1">
              <a:defRPr sz="2295" kern="1200">
                <a:solidFill>
                  <a:schemeClr val="tx1"/>
                </a:solidFill>
                <a:latin typeface="+mn-lt"/>
                <a:ea typeface="+mn-ea"/>
                <a:cs typeface="+mn-cs"/>
              </a:defRPr>
            </a:lvl1pPr>
            <a:lvl2pPr marL="582890" algn="l" defTabSz="582890" rtl="0" eaLnBrk="1" latinLnBrk="0" hangingPunct="1">
              <a:defRPr sz="2295" kern="1200">
                <a:solidFill>
                  <a:schemeClr val="tx1"/>
                </a:solidFill>
                <a:latin typeface="+mn-lt"/>
                <a:ea typeface="+mn-ea"/>
                <a:cs typeface="+mn-cs"/>
              </a:defRPr>
            </a:lvl2pPr>
            <a:lvl3pPr marL="1165780" algn="l" defTabSz="582890" rtl="0" eaLnBrk="1" latinLnBrk="0" hangingPunct="1">
              <a:defRPr sz="2295" kern="1200">
                <a:solidFill>
                  <a:schemeClr val="tx1"/>
                </a:solidFill>
                <a:latin typeface="+mn-lt"/>
                <a:ea typeface="+mn-ea"/>
                <a:cs typeface="+mn-cs"/>
              </a:defRPr>
            </a:lvl3pPr>
            <a:lvl4pPr marL="1748671" algn="l" defTabSz="582890" rtl="0" eaLnBrk="1" latinLnBrk="0" hangingPunct="1">
              <a:defRPr sz="2295" kern="1200">
                <a:solidFill>
                  <a:schemeClr val="tx1"/>
                </a:solidFill>
                <a:latin typeface="+mn-lt"/>
                <a:ea typeface="+mn-ea"/>
                <a:cs typeface="+mn-cs"/>
              </a:defRPr>
            </a:lvl4pPr>
            <a:lvl5pPr marL="2331561" algn="l" defTabSz="582890" rtl="0" eaLnBrk="1" latinLnBrk="0" hangingPunct="1">
              <a:defRPr sz="2295" kern="1200">
                <a:solidFill>
                  <a:schemeClr val="tx1"/>
                </a:solidFill>
                <a:latin typeface="+mn-lt"/>
                <a:ea typeface="+mn-ea"/>
                <a:cs typeface="+mn-cs"/>
              </a:defRPr>
            </a:lvl5pPr>
            <a:lvl6pPr marL="2914451" algn="l" defTabSz="582890" rtl="0" eaLnBrk="1" latinLnBrk="0" hangingPunct="1">
              <a:defRPr sz="2295" kern="1200">
                <a:solidFill>
                  <a:schemeClr val="tx1"/>
                </a:solidFill>
                <a:latin typeface="+mn-lt"/>
                <a:ea typeface="+mn-ea"/>
                <a:cs typeface="+mn-cs"/>
              </a:defRPr>
            </a:lvl6pPr>
            <a:lvl7pPr marL="3497341" algn="l" defTabSz="582890" rtl="0" eaLnBrk="1" latinLnBrk="0" hangingPunct="1">
              <a:defRPr sz="2295" kern="1200">
                <a:solidFill>
                  <a:schemeClr val="tx1"/>
                </a:solidFill>
                <a:latin typeface="+mn-lt"/>
                <a:ea typeface="+mn-ea"/>
                <a:cs typeface="+mn-cs"/>
              </a:defRPr>
            </a:lvl7pPr>
            <a:lvl8pPr marL="4080231" algn="l" defTabSz="582890" rtl="0" eaLnBrk="1" latinLnBrk="0" hangingPunct="1">
              <a:defRPr sz="2295" kern="1200">
                <a:solidFill>
                  <a:schemeClr val="tx1"/>
                </a:solidFill>
                <a:latin typeface="+mn-lt"/>
                <a:ea typeface="+mn-ea"/>
                <a:cs typeface="+mn-cs"/>
              </a:defRPr>
            </a:lvl8pPr>
            <a:lvl9pPr marL="4663122" algn="l" defTabSz="582890" rtl="0" eaLnBrk="1" latinLnBrk="0" hangingPunct="1">
              <a:defRPr sz="2295" kern="1200">
                <a:solidFill>
                  <a:schemeClr val="tx1"/>
                </a:solidFill>
                <a:latin typeface="+mn-lt"/>
                <a:ea typeface="+mn-ea"/>
                <a:cs typeface="+mn-cs"/>
              </a:defRPr>
            </a:lvl9pPr>
          </a:lstStyle>
          <a:p>
            <a:r>
              <a:rPr lang="en-US" sz="2800" b="1" dirty="0">
                <a:solidFill>
                  <a:schemeClr val="tx2"/>
                </a:solidFill>
                <a:latin typeface="Arial"/>
                <a:cs typeface="Arial"/>
              </a:rPr>
              <a:t>A Standardized, Interdisciplinary Approach to Accelerate Automated Insulin Delivery System (AID) Initiation in Adults with Diabetes</a:t>
            </a:r>
            <a:endParaRPr lang="en-US" sz="2800" b="1" dirty="0">
              <a:solidFill>
                <a:schemeClr val="tx2"/>
              </a:solidFill>
              <a:cs typeface="Arial"/>
            </a:endParaRPr>
          </a:p>
        </p:txBody>
      </p:sp>
      <p:sp>
        <p:nvSpPr>
          <p:cNvPr id="3" name="Text Placeholder 2">
            <a:extLst>
              <a:ext uri="{FF2B5EF4-FFF2-40B4-BE49-F238E27FC236}">
                <a16:creationId xmlns:a16="http://schemas.microsoft.com/office/drawing/2014/main" id="{A87888DB-7AC0-3B49-A356-0427EB53249F}"/>
              </a:ext>
            </a:extLst>
          </p:cNvPr>
          <p:cNvSpPr>
            <a:spLocks noGrp="1"/>
          </p:cNvSpPr>
          <p:nvPr>
            <p:ph type="body" sz="quarter" idx="10"/>
          </p:nvPr>
        </p:nvSpPr>
        <p:spPr>
          <a:xfrm>
            <a:off x="613969" y="1593255"/>
            <a:ext cx="8224840" cy="242039"/>
          </a:xfrm>
        </p:spPr>
        <p:txBody>
          <a:bodyPr/>
          <a:lstStyle>
            <a:defPPr>
              <a:defRPr lang="en-US"/>
            </a:defPPr>
            <a:lvl1pPr marL="0" algn="l" defTabSz="582890" rtl="0" eaLnBrk="1" latinLnBrk="0" hangingPunct="1">
              <a:defRPr sz="2295" kern="1200">
                <a:solidFill>
                  <a:schemeClr val="tx1"/>
                </a:solidFill>
                <a:latin typeface="+mn-lt"/>
                <a:ea typeface="+mn-ea"/>
                <a:cs typeface="+mn-cs"/>
              </a:defRPr>
            </a:lvl1pPr>
            <a:lvl2pPr marL="582890" algn="l" defTabSz="582890" rtl="0" eaLnBrk="1" latinLnBrk="0" hangingPunct="1">
              <a:defRPr sz="2295" kern="1200">
                <a:solidFill>
                  <a:schemeClr val="tx1"/>
                </a:solidFill>
                <a:latin typeface="+mn-lt"/>
                <a:ea typeface="+mn-ea"/>
                <a:cs typeface="+mn-cs"/>
              </a:defRPr>
            </a:lvl2pPr>
            <a:lvl3pPr marL="1165780" algn="l" defTabSz="582890" rtl="0" eaLnBrk="1" latinLnBrk="0" hangingPunct="1">
              <a:defRPr sz="2295" kern="1200">
                <a:solidFill>
                  <a:schemeClr val="tx1"/>
                </a:solidFill>
                <a:latin typeface="+mn-lt"/>
                <a:ea typeface="+mn-ea"/>
                <a:cs typeface="+mn-cs"/>
              </a:defRPr>
            </a:lvl3pPr>
            <a:lvl4pPr marL="1748671" algn="l" defTabSz="582890" rtl="0" eaLnBrk="1" latinLnBrk="0" hangingPunct="1">
              <a:defRPr sz="2295" kern="1200">
                <a:solidFill>
                  <a:schemeClr val="tx1"/>
                </a:solidFill>
                <a:latin typeface="+mn-lt"/>
                <a:ea typeface="+mn-ea"/>
                <a:cs typeface="+mn-cs"/>
              </a:defRPr>
            </a:lvl4pPr>
            <a:lvl5pPr marL="2331561" algn="l" defTabSz="582890" rtl="0" eaLnBrk="1" latinLnBrk="0" hangingPunct="1">
              <a:defRPr sz="2295" kern="1200">
                <a:solidFill>
                  <a:schemeClr val="tx1"/>
                </a:solidFill>
                <a:latin typeface="+mn-lt"/>
                <a:ea typeface="+mn-ea"/>
                <a:cs typeface="+mn-cs"/>
              </a:defRPr>
            </a:lvl5pPr>
            <a:lvl6pPr marL="2914451" algn="l" defTabSz="582890" rtl="0" eaLnBrk="1" latinLnBrk="0" hangingPunct="1">
              <a:defRPr sz="2295" kern="1200">
                <a:solidFill>
                  <a:schemeClr val="tx1"/>
                </a:solidFill>
                <a:latin typeface="+mn-lt"/>
                <a:ea typeface="+mn-ea"/>
                <a:cs typeface="+mn-cs"/>
              </a:defRPr>
            </a:lvl6pPr>
            <a:lvl7pPr marL="3497341" algn="l" defTabSz="582890" rtl="0" eaLnBrk="1" latinLnBrk="0" hangingPunct="1">
              <a:defRPr sz="2295" kern="1200">
                <a:solidFill>
                  <a:schemeClr val="tx1"/>
                </a:solidFill>
                <a:latin typeface="+mn-lt"/>
                <a:ea typeface="+mn-ea"/>
                <a:cs typeface="+mn-cs"/>
              </a:defRPr>
            </a:lvl7pPr>
            <a:lvl8pPr marL="4080231" algn="l" defTabSz="582890" rtl="0" eaLnBrk="1" latinLnBrk="0" hangingPunct="1">
              <a:defRPr sz="2295" kern="1200">
                <a:solidFill>
                  <a:schemeClr val="tx1"/>
                </a:solidFill>
                <a:latin typeface="+mn-lt"/>
                <a:ea typeface="+mn-ea"/>
                <a:cs typeface="+mn-cs"/>
              </a:defRPr>
            </a:lvl8pPr>
            <a:lvl9pPr marL="4663122" algn="l" defTabSz="582890" rtl="0" eaLnBrk="1" latinLnBrk="0" hangingPunct="1">
              <a:defRPr sz="2295" kern="1200">
                <a:solidFill>
                  <a:schemeClr val="tx1"/>
                </a:solidFill>
                <a:latin typeface="+mn-lt"/>
                <a:ea typeface="+mn-ea"/>
                <a:cs typeface="+mn-cs"/>
              </a:defRPr>
            </a:lvl9pPr>
          </a:lstStyle>
          <a:p>
            <a:r>
              <a:rPr lang="en-US" sz="1600"/>
              <a:t>T1Dx QI Collaborative</a:t>
            </a:r>
            <a:endParaRPr lang="en-US" sz="1600">
              <a:cs typeface="Arial"/>
            </a:endParaRPr>
          </a:p>
        </p:txBody>
      </p:sp>
      <p:sp>
        <p:nvSpPr>
          <p:cNvPr id="5" name="Content Placeholder 4">
            <a:extLst>
              <a:ext uri="{FF2B5EF4-FFF2-40B4-BE49-F238E27FC236}">
                <a16:creationId xmlns:a16="http://schemas.microsoft.com/office/drawing/2014/main" id="{8B29203B-1663-6D4C-A0F4-1996DF51171F}"/>
              </a:ext>
            </a:extLst>
          </p:cNvPr>
          <p:cNvSpPr>
            <a:spLocks noGrp="1"/>
          </p:cNvSpPr>
          <p:nvPr>
            <p:ph sz="quarter" idx="12"/>
          </p:nvPr>
        </p:nvSpPr>
        <p:spPr>
          <a:xfrm>
            <a:off x="616308" y="4350609"/>
            <a:ext cx="9210955" cy="235963"/>
          </a:xfrm>
        </p:spPr>
        <p:txBody>
          <a:bodyPr/>
          <a:lstStyle>
            <a:defPPr>
              <a:defRPr lang="en-US"/>
            </a:defPPr>
            <a:lvl1pPr marL="0" algn="l" defTabSz="582890" rtl="0" eaLnBrk="1" latinLnBrk="0" hangingPunct="1">
              <a:defRPr sz="2295" kern="1200">
                <a:solidFill>
                  <a:schemeClr val="tx1"/>
                </a:solidFill>
                <a:latin typeface="+mn-lt"/>
                <a:ea typeface="+mn-ea"/>
                <a:cs typeface="+mn-cs"/>
              </a:defRPr>
            </a:lvl1pPr>
            <a:lvl2pPr marL="582890" algn="l" defTabSz="582890" rtl="0" eaLnBrk="1" latinLnBrk="0" hangingPunct="1">
              <a:defRPr sz="2295" kern="1200">
                <a:solidFill>
                  <a:schemeClr val="tx1"/>
                </a:solidFill>
                <a:latin typeface="+mn-lt"/>
                <a:ea typeface="+mn-ea"/>
                <a:cs typeface="+mn-cs"/>
              </a:defRPr>
            </a:lvl2pPr>
            <a:lvl3pPr marL="1165780" algn="l" defTabSz="582890" rtl="0" eaLnBrk="1" latinLnBrk="0" hangingPunct="1">
              <a:defRPr sz="2295" kern="1200">
                <a:solidFill>
                  <a:schemeClr val="tx1"/>
                </a:solidFill>
                <a:latin typeface="+mn-lt"/>
                <a:ea typeface="+mn-ea"/>
                <a:cs typeface="+mn-cs"/>
              </a:defRPr>
            </a:lvl3pPr>
            <a:lvl4pPr marL="1748671" algn="l" defTabSz="582890" rtl="0" eaLnBrk="1" latinLnBrk="0" hangingPunct="1">
              <a:defRPr sz="2295" kern="1200">
                <a:solidFill>
                  <a:schemeClr val="tx1"/>
                </a:solidFill>
                <a:latin typeface="+mn-lt"/>
                <a:ea typeface="+mn-ea"/>
                <a:cs typeface="+mn-cs"/>
              </a:defRPr>
            </a:lvl4pPr>
            <a:lvl5pPr marL="2331561" algn="l" defTabSz="582890" rtl="0" eaLnBrk="1" latinLnBrk="0" hangingPunct="1">
              <a:defRPr sz="2295" kern="1200">
                <a:solidFill>
                  <a:schemeClr val="tx1"/>
                </a:solidFill>
                <a:latin typeface="+mn-lt"/>
                <a:ea typeface="+mn-ea"/>
                <a:cs typeface="+mn-cs"/>
              </a:defRPr>
            </a:lvl5pPr>
            <a:lvl6pPr marL="2914451" algn="l" defTabSz="582890" rtl="0" eaLnBrk="1" latinLnBrk="0" hangingPunct="1">
              <a:defRPr sz="2295" kern="1200">
                <a:solidFill>
                  <a:schemeClr val="tx1"/>
                </a:solidFill>
                <a:latin typeface="+mn-lt"/>
                <a:ea typeface="+mn-ea"/>
                <a:cs typeface="+mn-cs"/>
              </a:defRPr>
            </a:lvl6pPr>
            <a:lvl7pPr marL="3497341" algn="l" defTabSz="582890" rtl="0" eaLnBrk="1" latinLnBrk="0" hangingPunct="1">
              <a:defRPr sz="2295" kern="1200">
                <a:solidFill>
                  <a:schemeClr val="tx1"/>
                </a:solidFill>
                <a:latin typeface="+mn-lt"/>
                <a:ea typeface="+mn-ea"/>
                <a:cs typeface="+mn-cs"/>
              </a:defRPr>
            </a:lvl7pPr>
            <a:lvl8pPr marL="4080231" algn="l" defTabSz="582890" rtl="0" eaLnBrk="1" latinLnBrk="0" hangingPunct="1">
              <a:defRPr sz="2295" kern="1200">
                <a:solidFill>
                  <a:schemeClr val="tx1"/>
                </a:solidFill>
                <a:latin typeface="+mn-lt"/>
                <a:ea typeface="+mn-ea"/>
                <a:cs typeface="+mn-cs"/>
              </a:defRPr>
            </a:lvl8pPr>
            <a:lvl9pPr marL="4663122" algn="l" defTabSz="582890" rtl="0" eaLnBrk="1" latinLnBrk="0" hangingPunct="1">
              <a:defRPr sz="2295" kern="1200">
                <a:solidFill>
                  <a:schemeClr val="tx1"/>
                </a:solidFill>
                <a:latin typeface="+mn-lt"/>
                <a:ea typeface="+mn-ea"/>
                <a:cs typeface="+mn-cs"/>
              </a:defRPr>
            </a:lvl9pPr>
          </a:lstStyle>
          <a:p>
            <a:r>
              <a:rPr lang="en-US" sz="2000" dirty="0">
                <a:latin typeface="Arial"/>
                <a:cs typeface="Arial"/>
              </a:rPr>
              <a:t>Penn Rodebaugh Diabetes Center, Hospital of the University of Pennsylvania, Philadelphia, Pennsylvania, USA</a:t>
            </a:r>
            <a:endParaRPr lang="en-US" sz="2000" dirty="0">
              <a:cs typeface="Arial"/>
            </a:endParaRPr>
          </a:p>
        </p:txBody>
      </p:sp>
    </p:spTree>
    <p:extLst>
      <p:ext uri="{BB962C8B-B14F-4D97-AF65-F5344CB8AC3E}">
        <p14:creationId xmlns:p14="http://schemas.microsoft.com/office/powerpoint/2010/main" val="17389250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C84F4-0D73-E278-4C4C-35D9BF4B615C}"/>
              </a:ext>
            </a:extLst>
          </p:cNvPr>
          <p:cNvSpPr>
            <a:spLocks noGrp="1"/>
          </p:cNvSpPr>
          <p:nvPr>
            <p:ph type="title"/>
          </p:nvPr>
        </p:nvSpPr>
        <p:spPr>
          <a:xfrm>
            <a:off x="114401" y="247130"/>
            <a:ext cx="4056993" cy="1237191"/>
          </a:xfrm>
        </p:spPr>
        <p:txBody>
          <a:bodyPr>
            <a:noAutofit/>
          </a:bodyPr>
          <a:lstStyle/>
          <a:p>
            <a:pPr>
              <a:lnSpc>
                <a:spcPct val="100000"/>
              </a:lnSpc>
            </a:pPr>
            <a:r>
              <a:rPr lang="en-US" sz="2400" b="1" dirty="0">
                <a:solidFill>
                  <a:srgbClr val="212121"/>
                </a:solidFill>
                <a:effectLst/>
                <a:latin typeface="Arial Narrow" panose="020B0604020202020204" pitchFamily="34" charset="0"/>
                <a:cs typeface="Arial Narrow" panose="020B0604020202020204" pitchFamily="34" charset="0"/>
              </a:rPr>
              <a:t>Table 1. Characteristics of the Historical, Pilot 4T, 4T Study 1, and 4T Study 2 Cohorts – Continued  </a:t>
            </a:r>
            <a:endParaRPr lang="en-US" sz="2400" b="1" dirty="0">
              <a:latin typeface="Arial Narrow" panose="020B0604020202020204" pitchFamily="34" charset="0"/>
              <a:cs typeface="Arial Narrow" panose="020B0604020202020204" pitchFamily="34" charset="0"/>
            </a:endParaRPr>
          </a:p>
        </p:txBody>
      </p:sp>
      <p:graphicFrame>
        <p:nvGraphicFramePr>
          <p:cNvPr id="5" name="Content Placeholder 4">
            <a:extLst>
              <a:ext uri="{FF2B5EF4-FFF2-40B4-BE49-F238E27FC236}">
                <a16:creationId xmlns:a16="http://schemas.microsoft.com/office/drawing/2014/main" id="{0A6898C0-604A-A555-5544-21FA0CDD2DE5}"/>
              </a:ext>
            </a:extLst>
          </p:cNvPr>
          <p:cNvGraphicFramePr>
            <a:graphicFrameLocks noGrp="1"/>
          </p:cNvGraphicFramePr>
          <p:nvPr>
            <p:ph idx="1"/>
          </p:nvPr>
        </p:nvGraphicFramePr>
        <p:xfrm>
          <a:off x="3944664" y="317086"/>
          <a:ext cx="7259364" cy="1097280"/>
        </p:xfrm>
        <a:graphic>
          <a:graphicData uri="http://schemas.openxmlformats.org/drawingml/2006/table">
            <a:tbl>
              <a:tblPr/>
              <a:tblGrid>
                <a:gridCol w="2647950">
                  <a:extLst>
                    <a:ext uri="{9D8B030D-6E8A-4147-A177-3AD203B41FA5}">
                      <a16:colId xmlns:a16="http://schemas.microsoft.com/office/drawing/2014/main" val="1360181605"/>
                    </a:ext>
                  </a:extLst>
                </a:gridCol>
                <a:gridCol w="1038225">
                  <a:extLst>
                    <a:ext uri="{9D8B030D-6E8A-4147-A177-3AD203B41FA5}">
                      <a16:colId xmlns:a16="http://schemas.microsoft.com/office/drawing/2014/main" val="2809508055"/>
                    </a:ext>
                  </a:extLst>
                </a:gridCol>
                <a:gridCol w="1171575">
                  <a:extLst>
                    <a:ext uri="{9D8B030D-6E8A-4147-A177-3AD203B41FA5}">
                      <a16:colId xmlns:a16="http://schemas.microsoft.com/office/drawing/2014/main" val="1331541879"/>
                    </a:ext>
                  </a:extLst>
                </a:gridCol>
                <a:gridCol w="1224455">
                  <a:extLst>
                    <a:ext uri="{9D8B030D-6E8A-4147-A177-3AD203B41FA5}">
                      <a16:colId xmlns:a16="http://schemas.microsoft.com/office/drawing/2014/main" val="1253158553"/>
                    </a:ext>
                  </a:extLst>
                </a:gridCol>
                <a:gridCol w="1177159">
                  <a:extLst>
                    <a:ext uri="{9D8B030D-6E8A-4147-A177-3AD203B41FA5}">
                      <a16:colId xmlns:a16="http://schemas.microsoft.com/office/drawing/2014/main" val="3526736553"/>
                    </a:ext>
                  </a:extLst>
                </a:gridCol>
              </a:tblGrid>
              <a:tr h="161925">
                <a:tc>
                  <a:txBody>
                    <a:bodyPr/>
                    <a:lstStyle/>
                    <a:p>
                      <a:pPr algn="l" rtl="0" fontAlgn="base"/>
                      <a:r>
                        <a:rPr lang="en-US" sz="1800" b="0" i="0" dirty="0">
                          <a:solidFill>
                            <a:srgbClr val="000000"/>
                          </a:solidFill>
                          <a:effectLst/>
                          <a:latin typeface="Arial Narrow" panose="020B0604020202020204" pitchFamily="34" charset="0"/>
                          <a:cs typeface="Arial Narrow" panose="020B0604020202020204" pitchFamily="34" charset="0"/>
                        </a:rPr>
                        <a:t>Characteristic </a:t>
                      </a:r>
                      <a:endParaRPr lang="en-US" sz="1800" b="0" i="0" dirty="0">
                        <a:effectLst/>
                        <a:latin typeface="Arial Narrow" panose="020B0604020202020204" pitchFamily="34" charset="0"/>
                        <a:cs typeface="Arial Narrow" panose="020B0604020202020204" pitchFamily="34" charset="0"/>
                      </a:endParaRPr>
                    </a:p>
                  </a:txBody>
                  <a:tcPr anchor="b">
                    <a:lnL>
                      <a:noFill/>
                    </a:lnL>
                    <a:lnR>
                      <a:noFill/>
                    </a:lnR>
                    <a:lnT>
                      <a:noFill/>
                    </a:lnT>
                    <a:lnB w="9525" cap="flat" cmpd="sng" algn="ctr">
                      <a:solidFill>
                        <a:srgbClr val="90F60F"/>
                      </a:solidFill>
                      <a:prstDash val="solid"/>
                      <a:round/>
                      <a:headEnd type="none" w="med" len="med"/>
                      <a:tailEnd type="none" w="med" len="med"/>
                    </a:lnB>
                    <a:noFill/>
                  </a:tcPr>
                </a:tc>
                <a:tc>
                  <a:txBody>
                    <a:bodyPr/>
                    <a:lstStyle/>
                    <a:p>
                      <a:pPr algn="ctr" rtl="0" fontAlgn="base"/>
                      <a:r>
                        <a:rPr lang="en-US" sz="1800" b="0" i="0">
                          <a:solidFill>
                            <a:srgbClr val="000000"/>
                          </a:solidFill>
                          <a:effectLst/>
                          <a:latin typeface="Arial Narrow" panose="020B0604020202020204" pitchFamily="34" charset="0"/>
                          <a:cs typeface="Arial Narrow" panose="020B0604020202020204" pitchFamily="34" charset="0"/>
                        </a:rPr>
                        <a:t>Historical </a:t>
                      </a:r>
                      <a:endParaRPr lang="en-US" sz="1800" b="0" i="0">
                        <a:effectLst/>
                        <a:latin typeface="Arial Narrow" panose="020B0604020202020204" pitchFamily="34" charset="0"/>
                        <a:cs typeface="Arial Narrow" panose="020B0604020202020204" pitchFamily="34" charset="0"/>
                      </a:endParaRPr>
                    </a:p>
                  </a:txBody>
                  <a:tcPr anchor="b">
                    <a:lnL>
                      <a:noFill/>
                    </a:lnL>
                    <a:lnR>
                      <a:noFill/>
                    </a:lnR>
                    <a:lnT>
                      <a:noFill/>
                    </a:lnT>
                    <a:lnB w="9525" cap="flat" cmpd="sng" algn="ctr">
                      <a:solidFill>
                        <a:srgbClr val="D0D20F"/>
                      </a:solidFill>
                      <a:prstDash val="solid"/>
                      <a:round/>
                      <a:headEnd type="none" w="med" len="med"/>
                      <a:tailEnd type="none" w="med" len="med"/>
                    </a:lnB>
                    <a:noFill/>
                  </a:tcPr>
                </a:tc>
                <a:tc>
                  <a:txBody>
                    <a:bodyPr/>
                    <a:lstStyle/>
                    <a:p>
                      <a:pPr algn="ctr" rtl="0" fontAlgn="base"/>
                      <a:r>
                        <a:rPr lang="en-US" sz="1800" b="0" i="0">
                          <a:solidFill>
                            <a:srgbClr val="000000"/>
                          </a:solidFill>
                          <a:effectLst/>
                          <a:latin typeface="Arial Narrow" panose="020B0604020202020204" pitchFamily="34" charset="0"/>
                          <a:cs typeface="Arial Narrow" panose="020B0604020202020204" pitchFamily="34" charset="0"/>
                        </a:rPr>
                        <a:t>Pilot 4T </a:t>
                      </a:r>
                      <a:endParaRPr lang="en-US" sz="1800" b="0" i="0">
                        <a:effectLst/>
                        <a:latin typeface="Arial Narrow" panose="020B0604020202020204" pitchFamily="34" charset="0"/>
                        <a:cs typeface="Arial Narrow" panose="020B0604020202020204" pitchFamily="34" charset="0"/>
                      </a:endParaRPr>
                    </a:p>
                  </a:txBody>
                  <a:tcPr anchor="b">
                    <a:lnL>
                      <a:noFill/>
                    </a:lnL>
                    <a:lnR>
                      <a:noFill/>
                    </a:lnR>
                    <a:lnT>
                      <a:noFill/>
                    </a:lnT>
                    <a:lnB w="9525" cap="flat" cmpd="sng" algn="ctr">
                      <a:solidFill>
                        <a:srgbClr val="E0D20F"/>
                      </a:solidFill>
                      <a:prstDash val="solid"/>
                      <a:round/>
                      <a:headEnd type="none" w="med" len="med"/>
                      <a:tailEnd type="none" w="med" len="med"/>
                    </a:lnB>
                    <a:noFill/>
                  </a:tcPr>
                </a:tc>
                <a:tc>
                  <a:txBody>
                    <a:bodyPr/>
                    <a:lstStyle/>
                    <a:p>
                      <a:pPr algn="ctr" rtl="0" fontAlgn="base"/>
                      <a:r>
                        <a:rPr lang="en-US" sz="1800" b="0" i="0">
                          <a:solidFill>
                            <a:srgbClr val="000000"/>
                          </a:solidFill>
                          <a:effectLst/>
                          <a:latin typeface="Arial Narrow" panose="020B0604020202020204" pitchFamily="34" charset="0"/>
                          <a:cs typeface="Arial Narrow" panose="020B0604020202020204" pitchFamily="34" charset="0"/>
                        </a:rPr>
                        <a:t>4T Study 1 </a:t>
                      </a:r>
                      <a:endParaRPr lang="en-US" sz="1800" b="0" i="0">
                        <a:effectLst/>
                        <a:latin typeface="Arial Narrow" panose="020B0604020202020204" pitchFamily="34" charset="0"/>
                        <a:cs typeface="Arial Narrow" panose="020B0604020202020204" pitchFamily="34" charset="0"/>
                      </a:endParaRPr>
                    </a:p>
                  </a:txBody>
                  <a:tcPr anchor="b">
                    <a:lnL>
                      <a:noFill/>
                    </a:lnL>
                    <a:lnR>
                      <a:noFill/>
                    </a:lnR>
                    <a:lnT>
                      <a:noFill/>
                    </a:lnT>
                    <a:lnB w="9525" cap="flat" cmpd="sng" algn="ctr">
                      <a:solidFill>
                        <a:srgbClr val="60DA0F"/>
                      </a:solidFill>
                      <a:prstDash val="solid"/>
                      <a:round/>
                      <a:headEnd type="none" w="med" len="med"/>
                      <a:tailEnd type="none" w="med" len="med"/>
                    </a:lnB>
                    <a:noFill/>
                  </a:tcPr>
                </a:tc>
                <a:tc>
                  <a:txBody>
                    <a:bodyPr/>
                    <a:lstStyle/>
                    <a:p>
                      <a:pPr algn="ctr" rtl="0" fontAlgn="base"/>
                      <a:r>
                        <a:rPr lang="en-US" sz="1800" b="0" i="0" dirty="0">
                          <a:solidFill>
                            <a:srgbClr val="000000"/>
                          </a:solidFill>
                          <a:effectLst/>
                          <a:latin typeface="Arial Narrow" panose="020B0604020202020204" pitchFamily="34" charset="0"/>
                          <a:cs typeface="Arial Narrow" panose="020B0604020202020204" pitchFamily="34" charset="0"/>
                        </a:rPr>
                        <a:t>4T Study 2 </a:t>
                      </a:r>
                      <a:endParaRPr lang="en-US" sz="1800" b="0" i="0" dirty="0">
                        <a:effectLst/>
                        <a:latin typeface="Arial Narrow" panose="020B0604020202020204" pitchFamily="34" charset="0"/>
                        <a:cs typeface="Arial Narrow" panose="020B0604020202020204" pitchFamily="34" charset="0"/>
                      </a:endParaRPr>
                    </a:p>
                  </a:txBody>
                  <a:tcPr>
                    <a:lnL>
                      <a:noFill/>
                    </a:lnL>
                    <a:lnR>
                      <a:noFill/>
                    </a:lnR>
                    <a:lnT>
                      <a:noFill/>
                    </a:lnT>
                    <a:lnB w="9525" cap="flat" cmpd="sng" algn="ctr">
                      <a:solidFill>
                        <a:srgbClr val="A0CD0F"/>
                      </a:solidFill>
                      <a:prstDash val="solid"/>
                      <a:round/>
                      <a:headEnd type="none" w="med" len="med"/>
                      <a:tailEnd type="none" w="med" len="med"/>
                    </a:lnB>
                    <a:noFill/>
                  </a:tcPr>
                </a:tc>
                <a:extLst>
                  <a:ext uri="{0D108BD9-81ED-4DB2-BD59-A6C34878D82A}">
                    <a16:rowId xmlns:a16="http://schemas.microsoft.com/office/drawing/2014/main" val="2742595937"/>
                  </a:ext>
                </a:extLst>
              </a:tr>
              <a:tr h="152400">
                <a:tc>
                  <a:txBody>
                    <a:bodyPr/>
                    <a:lstStyle/>
                    <a:p>
                      <a:pPr algn="l" rtl="0" fontAlgn="base"/>
                      <a:r>
                        <a:rPr lang="en-US" sz="1800" b="0" i="0">
                          <a:solidFill>
                            <a:srgbClr val="000000"/>
                          </a:solidFill>
                          <a:effectLst/>
                          <a:latin typeface="Arial Narrow" panose="020B0604020202020204" pitchFamily="34" charset="0"/>
                          <a:cs typeface="Arial Narrow" panose="020B0604020202020204" pitchFamily="34" charset="0"/>
                        </a:rPr>
                        <a:t>N </a:t>
                      </a:r>
                      <a:endParaRPr lang="en-US" sz="1800" b="0" i="0">
                        <a:effectLst/>
                        <a:latin typeface="Arial Narrow" panose="020B0604020202020204" pitchFamily="34" charset="0"/>
                        <a:cs typeface="Arial Narrow" panose="020B0604020202020204" pitchFamily="34" charset="0"/>
                      </a:endParaRPr>
                    </a:p>
                  </a:txBody>
                  <a:tcPr anchor="b">
                    <a:lnL>
                      <a:noFill/>
                    </a:lnL>
                    <a:lnR>
                      <a:noFill/>
                    </a:lnR>
                    <a:lnT w="9525" cap="flat" cmpd="sng" algn="ctr">
                      <a:solidFill>
                        <a:srgbClr val="90F60F"/>
                      </a:solidFill>
                      <a:prstDash val="solid"/>
                      <a:round/>
                      <a:headEnd type="none" w="med" len="med"/>
                      <a:tailEnd type="none" w="med" len="med"/>
                    </a:lnT>
                    <a:lnB>
                      <a:noFill/>
                    </a:lnB>
                    <a:noFill/>
                  </a:tcPr>
                </a:tc>
                <a:tc>
                  <a:txBody>
                    <a:bodyPr/>
                    <a:lstStyle/>
                    <a:p>
                      <a:pPr algn="ctr" rtl="0" fontAlgn="base"/>
                      <a:r>
                        <a:rPr lang="en-US" sz="1800" b="0" i="0">
                          <a:solidFill>
                            <a:srgbClr val="000000"/>
                          </a:solidFill>
                          <a:effectLst/>
                          <a:latin typeface="Arial Narrow" panose="020B0604020202020204" pitchFamily="34" charset="0"/>
                          <a:cs typeface="Arial Narrow" panose="020B0604020202020204" pitchFamily="34" charset="0"/>
                        </a:rPr>
                        <a:t>272 </a:t>
                      </a:r>
                      <a:endParaRPr lang="en-US" sz="1800" b="0" i="0">
                        <a:effectLst/>
                        <a:latin typeface="Arial Narrow" panose="020B0604020202020204" pitchFamily="34" charset="0"/>
                        <a:cs typeface="Arial Narrow" panose="020B0604020202020204" pitchFamily="34" charset="0"/>
                      </a:endParaRPr>
                    </a:p>
                  </a:txBody>
                  <a:tcPr anchor="b">
                    <a:lnL>
                      <a:noFill/>
                    </a:lnL>
                    <a:lnR>
                      <a:noFill/>
                    </a:lnR>
                    <a:lnT w="9525" cap="flat" cmpd="sng" algn="ctr">
                      <a:solidFill>
                        <a:srgbClr val="D0D20F"/>
                      </a:solidFill>
                      <a:prstDash val="solid"/>
                      <a:round/>
                      <a:headEnd type="none" w="med" len="med"/>
                      <a:tailEnd type="none" w="med" len="med"/>
                    </a:lnT>
                    <a:lnB>
                      <a:noFill/>
                    </a:lnB>
                    <a:noFill/>
                  </a:tcPr>
                </a:tc>
                <a:tc>
                  <a:txBody>
                    <a:bodyPr/>
                    <a:lstStyle/>
                    <a:p>
                      <a:pPr algn="ctr" rtl="0" fontAlgn="base"/>
                      <a:r>
                        <a:rPr lang="en-US" sz="1800" b="0" i="0">
                          <a:solidFill>
                            <a:srgbClr val="000000"/>
                          </a:solidFill>
                          <a:effectLst/>
                          <a:latin typeface="Arial Narrow" panose="020B0604020202020204" pitchFamily="34" charset="0"/>
                          <a:cs typeface="Arial Narrow" panose="020B0604020202020204" pitchFamily="34" charset="0"/>
                        </a:rPr>
                        <a:t>135 </a:t>
                      </a:r>
                      <a:endParaRPr lang="en-US" sz="1800" b="0" i="0">
                        <a:effectLst/>
                        <a:latin typeface="Arial Narrow" panose="020B0604020202020204" pitchFamily="34" charset="0"/>
                        <a:cs typeface="Arial Narrow" panose="020B0604020202020204" pitchFamily="34" charset="0"/>
                      </a:endParaRPr>
                    </a:p>
                  </a:txBody>
                  <a:tcPr anchor="b">
                    <a:lnL>
                      <a:noFill/>
                    </a:lnL>
                    <a:lnR>
                      <a:noFill/>
                    </a:lnR>
                    <a:lnT w="9525" cap="flat" cmpd="sng" algn="ctr">
                      <a:solidFill>
                        <a:srgbClr val="E0D20F"/>
                      </a:solidFill>
                      <a:prstDash val="solid"/>
                      <a:round/>
                      <a:headEnd type="none" w="med" len="med"/>
                      <a:tailEnd type="none" w="med" len="med"/>
                    </a:lnT>
                    <a:lnB>
                      <a:noFill/>
                    </a:lnB>
                    <a:noFill/>
                  </a:tcPr>
                </a:tc>
                <a:tc>
                  <a:txBody>
                    <a:bodyPr/>
                    <a:lstStyle/>
                    <a:p>
                      <a:pPr algn="ctr" rtl="0" fontAlgn="base"/>
                      <a:r>
                        <a:rPr lang="en-US" sz="1800" b="0" i="0" dirty="0">
                          <a:solidFill>
                            <a:srgbClr val="000000"/>
                          </a:solidFill>
                          <a:effectLst/>
                          <a:latin typeface="Arial Narrow" panose="020B0604020202020204" pitchFamily="34" charset="0"/>
                          <a:cs typeface="Arial Narrow" panose="020B0604020202020204" pitchFamily="34" charset="0"/>
                        </a:rPr>
                        <a:t>133 </a:t>
                      </a:r>
                      <a:endParaRPr lang="en-US" sz="1800" b="0" i="0" dirty="0">
                        <a:effectLst/>
                        <a:latin typeface="Arial Narrow" panose="020B0604020202020204" pitchFamily="34" charset="0"/>
                        <a:cs typeface="Arial Narrow" panose="020B0604020202020204" pitchFamily="34" charset="0"/>
                      </a:endParaRPr>
                    </a:p>
                  </a:txBody>
                  <a:tcPr anchor="b">
                    <a:lnL>
                      <a:noFill/>
                    </a:lnL>
                    <a:lnR>
                      <a:noFill/>
                    </a:lnR>
                    <a:lnT w="9525" cap="flat" cmpd="sng" algn="ctr">
                      <a:solidFill>
                        <a:srgbClr val="60DA0F"/>
                      </a:solidFill>
                      <a:prstDash val="solid"/>
                      <a:round/>
                      <a:headEnd type="none" w="med" len="med"/>
                      <a:tailEnd type="none" w="med" len="med"/>
                    </a:lnT>
                    <a:lnB>
                      <a:noFill/>
                    </a:lnB>
                    <a:noFill/>
                  </a:tcPr>
                </a:tc>
                <a:tc>
                  <a:txBody>
                    <a:bodyPr/>
                    <a:lstStyle/>
                    <a:p>
                      <a:pPr algn="ctr" rtl="0" fontAlgn="base"/>
                      <a:r>
                        <a:rPr lang="en-US" sz="1800" b="0" i="0" dirty="0">
                          <a:solidFill>
                            <a:srgbClr val="000000"/>
                          </a:solidFill>
                          <a:effectLst/>
                          <a:latin typeface="Arial Narrow" panose="020B0604020202020204" pitchFamily="34" charset="0"/>
                          <a:cs typeface="Arial Narrow" panose="020B0604020202020204" pitchFamily="34" charset="0"/>
                        </a:rPr>
                        <a:t>183 </a:t>
                      </a:r>
                      <a:endParaRPr lang="en-US" sz="1800" b="0" i="0" dirty="0">
                        <a:effectLst/>
                        <a:latin typeface="Arial Narrow" panose="020B0604020202020204" pitchFamily="34" charset="0"/>
                        <a:cs typeface="Arial Narrow" panose="020B0604020202020204" pitchFamily="34" charset="0"/>
                      </a:endParaRPr>
                    </a:p>
                  </a:txBody>
                  <a:tcPr>
                    <a:lnL>
                      <a:noFill/>
                    </a:lnL>
                    <a:lnR>
                      <a:noFill/>
                    </a:lnR>
                    <a:lnT w="9525" cap="flat" cmpd="sng" algn="ctr">
                      <a:solidFill>
                        <a:srgbClr val="A0CD0F"/>
                      </a:solidFill>
                      <a:prstDash val="solid"/>
                      <a:round/>
                      <a:headEnd type="none" w="med" len="med"/>
                      <a:tailEnd type="none" w="med" len="med"/>
                    </a:lnT>
                    <a:lnB>
                      <a:noFill/>
                    </a:lnB>
                    <a:noFill/>
                  </a:tcPr>
                </a:tc>
                <a:extLst>
                  <a:ext uri="{0D108BD9-81ED-4DB2-BD59-A6C34878D82A}">
                    <a16:rowId xmlns:a16="http://schemas.microsoft.com/office/drawing/2014/main" val="1647367796"/>
                  </a:ext>
                </a:extLst>
              </a:tr>
              <a:tr h="152400">
                <a:tc>
                  <a:txBody>
                    <a:bodyPr/>
                    <a:lstStyle/>
                    <a:p>
                      <a:pPr algn="l" rtl="0" fontAlgn="base"/>
                      <a:r>
                        <a:rPr lang="en-US" sz="1800" b="0" i="0" dirty="0">
                          <a:solidFill>
                            <a:srgbClr val="000000"/>
                          </a:solidFill>
                          <a:effectLst/>
                          <a:latin typeface="Arial Narrow" panose="020B0604020202020204" pitchFamily="34" charset="0"/>
                          <a:cs typeface="Arial Narrow" panose="020B0604020202020204" pitchFamily="34" charset="0"/>
                        </a:rPr>
                        <a:t>Baseline characteristics </a:t>
                      </a:r>
                      <a:endParaRPr lang="en-US" sz="1800" b="0" i="0" dirty="0">
                        <a:effectLst/>
                        <a:latin typeface="Arial Narrow" panose="020B0604020202020204" pitchFamily="34" charset="0"/>
                        <a:cs typeface="Arial Narrow" panose="020B0604020202020204" pitchFamily="34" charset="0"/>
                      </a:endParaRPr>
                    </a:p>
                  </a:txBody>
                  <a:tcPr anchor="b">
                    <a:lnL>
                      <a:noFill/>
                    </a:lnL>
                    <a:lnR>
                      <a:noFill/>
                    </a:lnR>
                    <a:lnT>
                      <a:noFill/>
                    </a:lnT>
                    <a:lnB>
                      <a:noFill/>
                    </a:lnB>
                    <a:solidFill>
                      <a:srgbClr val="D9E2F3"/>
                    </a:solidFill>
                  </a:tcPr>
                </a:tc>
                <a:tc>
                  <a:txBody>
                    <a:bodyPr/>
                    <a:lstStyle/>
                    <a:p>
                      <a:pPr algn="ctr" rtl="0" fontAlgn="base"/>
                      <a:r>
                        <a:rPr lang="en-US" sz="1800" b="0" i="0">
                          <a:solidFill>
                            <a:srgbClr val="000000"/>
                          </a:solidFill>
                          <a:effectLst/>
                          <a:latin typeface="Arial Narrow" panose="020B0604020202020204" pitchFamily="34" charset="0"/>
                          <a:cs typeface="Arial Narrow" panose="020B0604020202020204" pitchFamily="34" charset="0"/>
                        </a:rPr>
                        <a:t>  </a:t>
                      </a:r>
                      <a:endParaRPr lang="en-US" sz="1800" b="0" i="0">
                        <a:effectLst/>
                        <a:latin typeface="Arial Narrow" panose="020B0604020202020204" pitchFamily="34" charset="0"/>
                        <a:cs typeface="Arial Narrow" panose="020B0604020202020204" pitchFamily="34" charset="0"/>
                      </a:endParaRPr>
                    </a:p>
                  </a:txBody>
                  <a:tcPr anchor="b">
                    <a:lnL>
                      <a:noFill/>
                    </a:lnL>
                    <a:lnR>
                      <a:noFill/>
                    </a:lnR>
                    <a:lnT>
                      <a:noFill/>
                    </a:lnT>
                    <a:lnB>
                      <a:noFill/>
                    </a:lnB>
                    <a:solidFill>
                      <a:srgbClr val="D9E2F3"/>
                    </a:solidFill>
                  </a:tcPr>
                </a:tc>
                <a:tc>
                  <a:txBody>
                    <a:bodyPr/>
                    <a:lstStyle/>
                    <a:p>
                      <a:pPr algn="ctr" rtl="0" fontAlgn="base"/>
                      <a:r>
                        <a:rPr lang="en-US" sz="1800" b="0" i="0">
                          <a:solidFill>
                            <a:srgbClr val="000000"/>
                          </a:solidFill>
                          <a:effectLst/>
                          <a:latin typeface="Arial Narrow" panose="020B0604020202020204" pitchFamily="34" charset="0"/>
                          <a:cs typeface="Arial Narrow" panose="020B0604020202020204" pitchFamily="34" charset="0"/>
                        </a:rPr>
                        <a:t>  </a:t>
                      </a:r>
                      <a:endParaRPr lang="en-US" sz="1800" b="0" i="0">
                        <a:effectLst/>
                        <a:latin typeface="Arial Narrow" panose="020B0604020202020204" pitchFamily="34" charset="0"/>
                        <a:cs typeface="Arial Narrow" panose="020B0604020202020204" pitchFamily="34" charset="0"/>
                      </a:endParaRPr>
                    </a:p>
                  </a:txBody>
                  <a:tcPr anchor="b">
                    <a:lnL>
                      <a:noFill/>
                    </a:lnL>
                    <a:lnR>
                      <a:noFill/>
                    </a:lnR>
                    <a:lnT>
                      <a:noFill/>
                    </a:lnT>
                    <a:lnB>
                      <a:noFill/>
                    </a:lnB>
                    <a:solidFill>
                      <a:srgbClr val="D9E2F3"/>
                    </a:solidFill>
                  </a:tcPr>
                </a:tc>
                <a:tc>
                  <a:txBody>
                    <a:bodyPr/>
                    <a:lstStyle/>
                    <a:p>
                      <a:pPr algn="ctr" rtl="0" fontAlgn="base"/>
                      <a:r>
                        <a:rPr lang="en-US" sz="1800" b="0" i="0">
                          <a:solidFill>
                            <a:srgbClr val="000000"/>
                          </a:solidFill>
                          <a:effectLst/>
                          <a:latin typeface="Arial Narrow" panose="020B0604020202020204" pitchFamily="34" charset="0"/>
                          <a:cs typeface="Arial Narrow" panose="020B0604020202020204" pitchFamily="34" charset="0"/>
                        </a:rPr>
                        <a:t>  </a:t>
                      </a:r>
                      <a:endParaRPr lang="en-US" sz="1800" b="0" i="0">
                        <a:effectLst/>
                        <a:latin typeface="Arial Narrow" panose="020B0604020202020204" pitchFamily="34" charset="0"/>
                        <a:cs typeface="Arial Narrow" panose="020B0604020202020204" pitchFamily="34" charset="0"/>
                      </a:endParaRPr>
                    </a:p>
                  </a:txBody>
                  <a:tcPr anchor="b">
                    <a:lnL>
                      <a:noFill/>
                    </a:lnL>
                    <a:lnR>
                      <a:noFill/>
                    </a:lnR>
                    <a:lnT>
                      <a:noFill/>
                    </a:lnT>
                    <a:lnB>
                      <a:noFill/>
                    </a:lnB>
                    <a:solidFill>
                      <a:srgbClr val="D9E2F3"/>
                    </a:solidFill>
                  </a:tcPr>
                </a:tc>
                <a:tc>
                  <a:txBody>
                    <a:bodyPr/>
                    <a:lstStyle/>
                    <a:p>
                      <a:pPr algn="ctr" rtl="0" fontAlgn="base"/>
                      <a:r>
                        <a:rPr lang="en-US" sz="1800" b="0" i="0" dirty="0">
                          <a:solidFill>
                            <a:srgbClr val="000000"/>
                          </a:solidFill>
                          <a:effectLst/>
                          <a:latin typeface="Arial Narrow" panose="020B0604020202020204" pitchFamily="34" charset="0"/>
                          <a:cs typeface="Arial Narrow" panose="020B0604020202020204" pitchFamily="34" charset="0"/>
                        </a:rPr>
                        <a:t> </a:t>
                      </a:r>
                    </a:p>
                  </a:txBody>
                  <a:tcPr>
                    <a:lnL>
                      <a:noFill/>
                    </a:lnL>
                    <a:lnR>
                      <a:noFill/>
                    </a:lnR>
                    <a:lnT>
                      <a:noFill/>
                    </a:lnT>
                    <a:lnB>
                      <a:noFill/>
                    </a:lnB>
                    <a:solidFill>
                      <a:srgbClr val="D9E2F3"/>
                    </a:solidFill>
                  </a:tcPr>
                </a:tc>
                <a:extLst>
                  <a:ext uri="{0D108BD9-81ED-4DB2-BD59-A6C34878D82A}">
                    <a16:rowId xmlns:a16="http://schemas.microsoft.com/office/drawing/2014/main" val="1079450014"/>
                  </a:ext>
                </a:extLst>
              </a:tr>
            </a:tbl>
          </a:graphicData>
        </a:graphic>
      </p:graphicFrame>
      <p:graphicFrame>
        <p:nvGraphicFramePr>
          <p:cNvPr id="7" name="Table 6">
            <a:extLst>
              <a:ext uri="{FF2B5EF4-FFF2-40B4-BE49-F238E27FC236}">
                <a16:creationId xmlns:a16="http://schemas.microsoft.com/office/drawing/2014/main" id="{E4CC5F43-410D-6C28-EAE6-CF138CAB4E24}"/>
              </a:ext>
            </a:extLst>
          </p:cNvPr>
          <p:cNvGraphicFramePr>
            <a:graphicFrameLocks noGrp="1"/>
          </p:cNvGraphicFramePr>
          <p:nvPr/>
        </p:nvGraphicFramePr>
        <p:xfrm>
          <a:off x="3944664" y="1414366"/>
          <a:ext cx="7280384" cy="3931920"/>
        </p:xfrm>
        <a:graphic>
          <a:graphicData uri="http://schemas.openxmlformats.org/drawingml/2006/table">
            <a:tbl>
              <a:tblPr/>
              <a:tblGrid>
                <a:gridCol w="2466646">
                  <a:extLst>
                    <a:ext uri="{9D8B030D-6E8A-4147-A177-3AD203B41FA5}">
                      <a16:colId xmlns:a16="http://schemas.microsoft.com/office/drawing/2014/main" val="1965503120"/>
                    </a:ext>
                  </a:extLst>
                </a:gridCol>
                <a:gridCol w="1219529">
                  <a:extLst>
                    <a:ext uri="{9D8B030D-6E8A-4147-A177-3AD203B41FA5}">
                      <a16:colId xmlns:a16="http://schemas.microsoft.com/office/drawing/2014/main" val="4089912375"/>
                    </a:ext>
                  </a:extLst>
                </a:gridCol>
                <a:gridCol w="1171575">
                  <a:extLst>
                    <a:ext uri="{9D8B030D-6E8A-4147-A177-3AD203B41FA5}">
                      <a16:colId xmlns:a16="http://schemas.microsoft.com/office/drawing/2014/main" val="2315334295"/>
                    </a:ext>
                  </a:extLst>
                </a:gridCol>
                <a:gridCol w="1131189">
                  <a:extLst>
                    <a:ext uri="{9D8B030D-6E8A-4147-A177-3AD203B41FA5}">
                      <a16:colId xmlns:a16="http://schemas.microsoft.com/office/drawing/2014/main" val="2223386491"/>
                    </a:ext>
                  </a:extLst>
                </a:gridCol>
                <a:gridCol w="1291445">
                  <a:extLst>
                    <a:ext uri="{9D8B030D-6E8A-4147-A177-3AD203B41FA5}">
                      <a16:colId xmlns:a16="http://schemas.microsoft.com/office/drawing/2014/main" val="107543080"/>
                    </a:ext>
                  </a:extLst>
                </a:gridCol>
              </a:tblGrid>
              <a:tr h="152400">
                <a:tc>
                  <a:txBody>
                    <a:bodyPr/>
                    <a:lstStyle/>
                    <a:p>
                      <a:pPr algn="l" rtl="0" fontAlgn="base"/>
                      <a:r>
                        <a:rPr lang="en-US" sz="1800" b="0" i="0">
                          <a:solidFill>
                            <a:srgbClr val="000000"/>
                          </a:solidFill>
                          <a:effectLst/>
                          <a:latin typeface="Arial Narrow" panose="020B0604020202020204" pitchFamily="34" charset="0"/>
                          <a:cs typeface="Arial Narrow" panose="020B0604020202020204" pitchFamily="34" charset="0"/>
                        </a:rPr>
                        <a:t>DKA at diagnosis, n (%)  </a:t>
                      </a:r>
                      <a:endParaRPr lang="en-US" sz="1800" b="0" i="0">
                        <a:effectLst/>
                        <a:latin typeface="Arial Narrow" panose="020B0604020202020204" pitchFamily="34" charset="0"/>
                        <a:cs typeface="Arial Narrow" panose="020B0604020202020204" pitchFamily="34" charset="0"/>
                      </a:endParaRPr>
                    </a:p>
                  </a:txBody>
                  <a:tcPr anchor="b">
                    <a:lnL>
                      <a:noFill/>
                    </a:lnL>
                    <a:lnR>
                      <a:noFill/>
                    </a:lnR>
                    <a:lnT>
                      <a:noFill/>
                    </a:lnT>
                    <a:lnB>
                      <a:noFill/>
                    </a:lnB>
                    <a:noFill/>
                  </a:tcPr>
                </a:tc>
                <a:tc>
                  <a:txBody>
                    <a:bodyPr/>
                    <a:lstStyle/>
                    <a:p>
                      <a:pPr algn="ctr" rtl="0" fontAlgn="base"/>
                      <a:r>
                        <a:rPr lang="en-US" sz="1800" b="0" i="0" dirty="0">
                          <a:solidFill>
                            <a:srgbClr val="000000"/>
                          </a:solidFill>
                          <a:effectLst/>
                          <a:latin typeface="Arial Narrow" panose="020B0604020202020204" pitchFamily="34" charset="0"/>
                          <a:cs typeface="Arial Narrow" panose="020B0604020202020204" pitchFamily="34" charset="0"/>
                        </a:rPr>
                        <a:t>94 (34.7) </a:t>
                      </a:r>
                      <a:endParaRPr lang="en-US" sz="1800" b="0" i="0" dirty="0">
                        <a:effectLst/>
                        <a:latin typeface="Arial Narrow" panose="020B0604020202020204" pitchFamily="34" charset="0"/>
                        <a:cs typeface="Arial Narrow" panose="020B0604020202020204" pitchFamily="34" charset="0"/>
                      </a:endParaRPr>
                    </a:p>
                  </a:txBody>
                  <a:tcPr anchor="b">
                    <a:lnL>
                      <a:noFill/>
                    </a:lnL>
                    <a:lnR>
                      <a:noFill/>
                    </a:lnR>
                    <a:lnT>
                      <a:noFill/>
                    </a:lnT>
                    <a:lnB>
                      <a:noFill/>
                    </a:lnB>
                    <a:noFill/>
                  </a:tcPr>
                </a:tc>
                <a:tc>
                  <a:txBody>
                    <a:bodyPr/>
                    <a:lstStyle/>
                    <a:p>
                      <a:pPr algn="ctr" rtl="0" fontAlgn="base"/>
                      <a:r>
                        <a:rPr lang="en-US" sz="1800" b="0" i="0">
                          <a:solidFill>
                            <a:srgbClr val="000000"/>
                          </a:solidFill>
                          <a:effectLst/>
                          <a:latin typeface="Arial Narrow" panose="020B0604020202020204" pitchFamily="34" charset="0"/>
                          <a:cs typeface="Arial Narrow" panose="020B0604020202020204" pitchFamily="34" charset="0"/>
                        </a:rPr>
                        <a:t>67 (49.6) </a:t>
                      </a:r>
                      <a:endParaRPr lang="en-US" sz="1800" b="0" i="0">
                        <a:effectLst/>
                        <a:latin typeface="Arial Narrow" panose="020B0604020202020204" pitchFamily="34" charset="0"/>
                        <a:cs typeface="Arial Narrow" panose="020B0604020202020204" pitchFamily="34" charset="0"/>
                      </a:endParaRPr>
                    </a:p>
                  </a:txBody>
                  <a:tcPr anchor="b">
                    <a:lnL>
                      <a:noFill/>
                    </a:lnL>
                    <a:lnR>
                      <a:noFill/>
                    </a:lnR>
                    <a:lnT>
                      <a:noFill/>
                    </a:lnT>
                    <a:lnB>
                      <a:noFill/>
                    </a:lnB>
                    <a:noFill/>
                  </a:tcPr>
                </a:tc>
                <a:tc>
                  <a:txBody>
                    <a:bodyPr/>
                    <a:lstStyle/>
                    <a:p>
                      <a:pPr algn="ctr" rtl="0" fontAlgn="base"/>
                      <a:r>
                        <a:rPr lang="en-US" sz="1800" b="0" i="0">
                          <a:solidFill>
                            <a:srgbClr val="000000"/>
                          </a:solidFill>
                          <a:effectLst/>
                          <a:latin typeface="Arial Narrow" panose="020B0604020202020204" pitchFamily="34" charset="0"/>
                          <a:cs typeface="Arial Narrow" panose="020B0604020202020204" pitchFamily="34" charset="0"/>
                        </a:rPr>
                        <a:t>72 (54.1) </a:t>
                      </a:r>
                      <a:endParaRPr lang="en-US" sz="1800" b="0" i="0">
                        <a:effectLst/>
                        <a:latin typeface="Arial Narrow" panose="020B0604020202020204" pitchFamily="34" charset="0"/>
                        <a:cs typeface="Arial Narrow" panose="020B0604020202020204" pitchFamily="34" charset="0"/>
                      </a:endParaRPr>
                    </a:p>
                  </a:txBody>
                  <a:tcPr anchor="b">
                    <a:lnL>
                      <a:noFill/>
                    </a:lnL>
                    <a:lnR>
                      <a:noFill/>
                    </a:lnR>
                    <a:lnT>
                      <a:noFill/>
                    </a:lnT>
                    <a:lnB>
                      <a:noFill/>
                    </a:lnB>
                    <a:noFill/>
                  </a:tcPr>
                </a:tc>
                <a:tc>
                  <a:txBody>
                    <a:bodyPr/>
                    <a:lstStyle/>
                    <a:p>
                      <a:pPr algn="ctr" rtl="0" fontAlgn="base"/>
                      <a:r>
                        <a:rPr lang="en-US" sz="1800" b="0" i="0" dirty="0">
                          <a:solidFill>
                            <a:srgbClr val="000000"/>
                          </a:solidFill>
                          <a:effectLst/>
                          <a:latin typeface="Arial Narrow" panose="020B0604020202020204" pitchFamily="34" charset="0"/>
                          <a:cs typeface="Arial Narrow" panose="020B0604020202020204" pitchFamily="34" charset="0"/>
                        </a:rPr>
                        <a:t>98 (53.6) </a:t>
                      </a:r>
                      <a:endParaRPr lang="en-US" sz="1800" b="0" i="0" dirty="0">
                        <a:effectLst/>
                        <a:latin typeface="Arial Narrow" panose="020B0604020202020204" pitchFamily="34" charset="0"/>
                        <a:cs typeface="Arial Narrow" panose="020B0604020202020204" pitchFamily="34" charset="0"/>
                      </a:endParaRPr>
                    </a:p>
                  </a:txBody>
                  <a:tcPr>
                    <a:lnL>
                      <a:noFill/>
                    </a:lnL>
                    <a:lnR>
                      <a:noFill/>
                    </a:lnR>
                    <a:lnT>
                      <a:noFill/>
                    </a:lnT>
                    <a:lnB>
                      <a:noFill/>
                    </a:lnB>
                    <a:noFill/>
                  </a:tcPr>
                </a:tc>
                <a:extLst>
                  <a:ext uri="{0D108BD9-81ED-4DB2-BD59-A6C34878D82A}">
                    <a16:rowId xmlns:a16="http://schemas.microsoft.com/office/drawing/2014/main" val="2588231281"/>
                  </a:ext>
                </a:extLst>
              </a:tr>
              <a:tr h="152400">
                <a:tc>
                  <a:txBody>
                    <a:bodyPr/>
                    <a:lstStyle/>
                    <a:p>
                      <a:pPr algn="l" rtl="0" fontAlgn="base"/>
                      <a:r>
                        <a:rPr lang="en-US" sz="1800" b="0" i="0" dirty="0">
                          <a:solidFill>
                            <a:srgbClr val="000000"/>
                          </a:solidFill>
                          <a:effectLst/>
                          <a:latin typeface="Arial Narrow" panose="020B0604020202020204" pitchFamily="34" charset="0"/>
                          <a:cs typeface="Arial Narrow" panose="020B0604020202020204" pitchFamily="34" charset="0"/>
                        </a:rPr>
                        <a:t>HbA1c (%) at diagnosis, mean (SD) </a:t>
                      </a:r>
                      <a:endParaRPr lang="en-US" sz="1800" b="0" i="0" dirty="0">
                        <a:effectLst/>
                        <a:latin typeface="Arial Narrow" panose="020B0604020202020204" pitchFamily="34" charset="0"/>
                        <a:cs typeface="Arial Narrow" panose="020B0604020202020204" pitchFamily="34" charset="0"/>
                      </a:endParaRPr>
                    </a:p>
                  </a:txBody>
                  <a:tcPr anchor="b">
                    <a:lnL>
                      <a:noFill/>
                    </a:lnL>
                    <a:lnR>
                      <a:noFill/>
                    </a:lnR>
                    <a:lnT>
                      <a:noFill/>
                    </a:lnT>
                    <a:lnB>
                      <a:noFill/>
                    </a:lnB>
                    <a:noFill/>
                  </a:tcPr>
                </a:tc>
                <a:tc>
                  <a:txBody>
                    <a:bodyPr/>
                    <a:lstStyle/>
                    <a:p>
                      <a:pPr algn="ctr" rtl="0" fontAlgn="base"/>
                      <a:r>
                        <a:rPr lang="en-US" sz="1800" b="0" i="0">
                          <a:solidFill>
                            <a:srgbClr val="000000"/>
                          </a:solidFill>
                          <a:effectLst/>
                          <a:latin typeface="Arial Narrow" panose="020B0604020202020204" pitchFamily="34" charset="0"/>
                          <a:cs typeface="Arial Narrow" panose="020B0604020202020204" pitchFamily="34" charset="0"/>
                        </a:rPr>
                        <a:t>10.9 (2.5) </a:t>
                      </a:r>
                      <a:endParaRPr lang="en-US" sz="1800" b="0" i="0">
                        <a:effectLst/>
                        <a:latin typeface="Arial Narrow" panose="020B0604020202020204" pitchFamily="34" charset="0"/>
                        <a:cs typeface="Arial Narrow" panose="020B0604020202020204" pitchFamily="34" charset="0"/>
                      </a:endParaRPr>
                    </a:p>
                  </a:txBody>
                  <a:tcPr anchor="b">
                    <a:lnL>
                      <a:noFill/>
                    </a:lnL>
                    <a:lnR>
                      <a:noFill/>
                    </a:lnR>
                    <a:lnT>
                      <a:noFill/>
                    </a:lnT>
                    <a:lnB>
                      <a:noFill/>
                    </a:lnB>
                    <a:noFill/>
                  </a:tcPr>
                </a:tc>
                <a:tc>
                  <a:txBody>
                    <a:bodyPr/>
                    <a:lstStyle/>
                    <a:p>
                      <a:pPr algn="ctr" rtl="0" fontAlgn="base"/>
                      <a:r>
                        <a:rPr lang="en-US" sz="1800" b="0" i="0">
                          <a:solidFill>
                            <a:srgbClr val="000000"/>
                          </a:solidFill>
                          <a:effectLst/>
                          <a:latin typeface="Arial Narrow" panose="020B0604020202020204" pitchFamily="34" charset="0"/>
                          <a:cs typeface="Arial Narrow" panose="020B0604020202020204" pitchFamily="34" charset="0"/>
                        </a:rPr>
                        <a:t>12.3 (2.1) </a:t>
                      </a:r>
                      <a:endParaRPr lang="en-US" sz="1800" b="0" i="0">
                        <a:effectLst/>
                        <a:latin typeface="Arial Narrow" panose="020B0604020202020204" pitchFamily="34" charset="0"/>
                        <a:cs typeface="Arial Narrow" panose="020B0604020202020204" pitchFamily="34" charset="0"/>
                      </a:endParaRPr>
                    </a:p>
                  </a:txBody>
                  <a:tcPr anchor="b">
                    <a:lnL>
                      <a:noFill/>
                    </a:lnL>
                    <a:lnR>
                      <a:noFill/>
                    </a:lnR>
                    <a:lnT>
                      <a:noFill/>
                    </a:lnT>
                    <a:lnB>
                      <a:noFill/>
                    </a:lnB>
                    <a:noFill/>
                  </a:tcPr>
                </a:tc>
                <a:tc>
                  <a:txBody>
                    <a:bodyPr/>
                    <a:lstStyle/>
                    <a:p>
                      <a:pPr algn="ctr" rtl="0" fontAlgn="base"/>
                      <a:r>
                        <a:rPr lang="en-US" sz="1800" b="0" i="0" dirty="0">
                          <a:solidFill>
                            <a:srgbClr val="000000"/>
                          </a:solidFill>
                          <a:effectLst/>
                          <a:latin typeface="Arial Narrow" panose="020B0604020202020204" pitchFamily="34" charset="0"/>
                          <a:cs typeface="Arial Narrow" panose="020B0604020202020204" pitchFamily="34" charset="0"/>
                        </a:rPr>
                        <a:t>12.2 (2.4) </a:t>
                      </a:r>
                      <a:endParaRPr lang="en-US" sz="1800" b="0" i="0" dirty="0">
                        <a:effectLst/>
                        <a:latin typeface="Arial Narrow" panose="020B0604020202020204" pitchFamily="34" charset="0"/>
                        <a:cs typeface="Arial Narrow" panose="020B0604020202020204" pitchFamily="34" charset="0"/>
                      </a:endParaRPr>
                    </a:p>
                  </a:txBody>
                  <a:tcPr anchor="b">
                    <a:lnL>
                      <a:noFill/>
                    </a:lnL>
                    <a:lnR>
                      <a:noFill/>
                    </a:lnR>
                    <a:lnT>
                      <a:noFill/>
                    </a:lnT>
                    <a:lnB>
                      <a:noFill/>
                    </a:lnB>
                    <a:noFill/>
                  </a:tcPr>
                </a:tc>
                <a:tc>
                  <a:txBody>
                    <a:bodyPr/>
                    <a:lstStyle/>
                    <a:p>
                      <a:pPr algn="ctr" rtl="0" fontAlgn="base"/>
                      <a:r>
                        <a:rPr lang="en-US" sz="1800" b="0" i="0" dirty="0">
                          <a:solidFill>
                            <a:srgbClr val="000000"/>
                          </a:solidFill>
                          <a:effectLst/>
                          <a:latin typeface="Arial Narrow" panose="020B0604020202020204" pitchFamily="34" charset="0"/>
                          <a:cs typeface="Arial Narrow" panose="020B0604020202020204" pitchFamily="34" charset="0"/>
                        </a:rPr>
                        <a:t>11.6 (2.6) </a:t>
                      </a:r>
                      <a:endParaRPr lang="en-US" sz="1800" b="0" i="0" dirty="0">
                        <a:effectLst/>
                        <a:latin typeface="Arial Narrow" panose="020B0604020202020204" pitchFamily="34" charset="0"/>
                        <a:cs typeface="Arial Narrow" panose="020B0604020202020204" pitchFamily="34" charset="0"/>
                      </a:endParaRPr>
                    </a:p>
                  </a:txBody>
                  <a:tcPr anchor="b">
                    <a:lnL>
                      <a:noFill/>
                    </a:lnL>
                    <a:lnR>
                      <a:noFill/>
                    </a:lnR>
                    <a:lnT>
                      <a:noFill/>
                    </a:lnT>
                    <a:lnB>
                      <a:noFill/>
                    </a:lnB>
                    <a:noFill/>
                  </a:tcPr>
                </a:tc>
                <a:extLst>
                  <a:ext uri="{0D108BD9-81ED-4DB2-BD59-A6C34878D82A}">
                    <a16:rowId xmlns:a16="http://schemas.microsoft.com/office/drawing/2014/main" val="1124410647"/>
                  </a:ext>
                </a:extLst>
              </a:tr>
              <a:tr h="152400">
                <a:tc>
                  <a:txBody>
                    <a:bodyPr/>
                    <a:lstStyle/>
                    <a:p>
                      <a:pPr algn="l" rtl="0" fontAlgn="base"/>
                      <a:r>
                        <a:rPr lang="en-US" sz="1800" b="0" i="0">
                          <a:solidFill>
                            <a:srgbClr val="000000"/>
                          </a:solidFill>
                          <a:effectLst/>
                          <a:latin typeface="Arial Narrow" panose="020B0604020202020204" pitchFamily="34" charset="0"/>
                          <a:cs typeface="Arial Narrow" panose="020B0604020202020204" pitchFamily="34" charset="0"/>
                        </a:rPr>
                        <a:t>Insurance type, n (%) </a:t>
                      </a:r>
                      <a:endParaRPr lang="en-US" sz="1800" b="0" i="0">
                        <a:effectLst/>
                        <a:latin typeface="Arial Narrow" panose="020B0604020202020204" pitchFamily="34" charset="0"/>
                        <a:cs typeface="Arial Narrow" panose="020B0604020202020204" pitchFamily="34" charset="0"/>
                      </a:endParaRPr>
                    </a:p>
                  </a:txBody>
                  <a:tcPr anchor="b">
                    <a:lnL>
                      <a:noFill/>
                    </a:lnL>
                    <a:lnR>
                      <a:noFill/>
                    </a:lnR>
                    <a:lnT>
                      <a:noFill/>
                    </a:lnT>
                    <a:lnB>
                      <a:noFill/>
                    </a:lnB>
                    <a:noFill/>
                  </a:tcPr>
                </a:tc>
                <a:tc>
                  <a:txBody>
                    <a:bodyPr/>
                    <a:lstStyle/>
                    <a:p>
                      <a:pPr algn="l" rtl="0" fontAlgn="base"/>
                      <a:r>
                        <a:rPr lang="en-US" sz="1800" b="0" i="0" dirty="0">
                          <a:solidFill>
                            <a:srgbClr val="212121"/>
                          </a:solidFill>
                          <a:effectLst/>
                          <a:latin typeface="Arial Narrow" panose="020B0604020202020204" pitchFamily="34" charset="0"/>
                          <a:cs typeface="Arial Narrow" panose="020B0604020202020204" pitchFamily="34" charset="0"/>
                        </a:rPr>
                        <a:t> </a:t>
                      </a:r>
                    </a:p>
                  </a:txBody>
                  <a:tcPr anchor="b">
                    <a:lnL>
                      <a:noFill/>
                    </a:lnL>
                    <a:lnR>
                      <a:noFill/>
                    </a:lnR>
                    <a:lnT>
                      <a:noFill/>
                    </a:lnT>
                    <a:lnB>
                      <a:noFill/>
                    </a:lnB>
                    <a:noFill/>
                  </a:tcPr>
                </a:tc>
                <a:tc>
                  <a:txBody>
                    <a:bodyPr/>
                    <a:lstStyle/>
                    <a:p>
                      <a:pPr algn="l" rtl="0" fontAlgn="base"/>
                      <a:r>
                        <a:rPr lang="en-US" sz="1800" b="0" i="0">
                          <a:effectLst/>
                          <a:latin typeface="Arial Narrow" panose="020B0604020202020204" pitchFamily="34" charset="0"/>
                          <a:cs typeface="Arial Narrow" panose="020B0604020202020204" pitchFamily="34" charset="0"/>
                        </a:rPr>
                        <a:t> </a:t>
                      </a:r>
                    </a:p>
                  </a:txBody>
                  <a:tcPr anchor="b">
                    <a:lnL>
                      <a:noFill/>
                    </a:lnL>
                    <a:lnR>
                      <a:noFill/>
                    </a:lnR>
                    <a:lnT>
                      <a:noFill/>
                    </a:lnT>
                    <a:lnB>
                      <a:noFill/>
                    </a:lnB>
                    <a:noFill/>
                  </a:tcPr>
                </a:tc>
                <a:tc>
                  <a:txBody>
                    <a:bodyPr/>
                    <a:lstStyle/>
                    <a:p>
                      <a:pPr algn="l" rtl="0" fontAlgn="base"/>
                      <a:r>
                        <a:rPr lang="en-US" sz="1800" b="0" i="0" dirty="0">
                          <a:effectLst/>
                          <a:latin typeface="Arial Narrow" panose="020B0604020202020204" pitchFamily="34" charset="0"/>
                          <a:cs typeface="Arial Narrow" panose="020B0604020202020204" pitchFamily="34" charset="0"/>
                        </a:rPr>
                        <a:t> </a:t>
                      </a:r>
                    </a:p>
                  </a:txBody>
                  <a:tcPr anchor="b">
                    <a:lnL>
                      <a:noFill/>
                    </a:lnL>
                    <a:lnR>
                      <a:noFill/>
                    </a:lnR>
                    <a:lnT>
                      <a:noFill/>
                    </a:lnT>
                    <a:lnB>
                      <a:noFill/>
                    </a:lnB>
                    <a:noFill/>
                  </a:tcPr>
                </a:tc>
                <a:tc>
                  <a:txBody>
                    <a:bodyPr/>
                    <a:lstStyle/>
                    <a:p>
                      <a:pPr algn="ctr" rtl="0" fontAlgn="base"/>
                      <a:r>
                        <a:rPr lang="en-US" sz="1800" b="0" i="0" dirty="0">
                          <a:solidFill>
                            <a:srgbClr val="000000"/>
                          </a:solidFill>
                          <a:effectLst/>
                          <a:latin typeface="Arial Narrow" panose="020B0604020202020204" pitchFamily="34" charset="0"/>
                          <a:cs typeface="Arial Narrow" panose="020B0604020202020204" pitchFamily="34" charset="0"/>
                        </a:rPr>
                        <a:t> </a:t>
                      </a:r>
                    </a:p>
                  </a:txBody>
                  <a:tcPr>
                    <a:lnL>
                      <a:noFill/>
                    </a:lnL>
                    <a:lnR>
                      <a:noFill/>
                    </a:lnR>
                    <a:lnT>
                      <a:noFill/>
                    </a:lnT>
                    <a:lnB>
                      <a:noFill/>
                    </a:lnB>
                    <a:noFill/>
                  </a:tcPr>
                </a:tc>
                <a:extLst>
                  <a:ext uri="{0D108BD9-81ED-4DB2-BD59-A6C34878D82A}">
                    <a16:rowId xmlns:a16="http://schemas.microsoft.com/office/drawing/2014/main" val="3824121420"/>
                  </a:ext>
                </a:extLst>
              </a:tr>
              <a:tr h="152400">
                <a:tc>
                  <a:txBody>
                    <a:bodyPr/>
                    <a:lstStyle/>
                    <a:p>
                      <a:pPr algn="l" rtl="0" fontAlgn="base"/>
                      <a:r>
                        <a:rPr lang="en-US" sz="1800" b="0" i="0" dirty="0">
                          <a:solidFill>
                            <a:srgbClr val="000000"/>
                          </a:solidFill>
                          <a:effectLst/>
                          <a:latin typeface="Arial Narrow" panose="020B0604020202020204" pitchFamily="34" charset="0"/>
                          <a:cs typeface="Arial Narrow" panose="020B0604020202020204" pitchFamily="34" charset="0"/>
                        </a:rPr>
                        <a:t>Private </a:t>
                      </a:r>
                      <a:endParaRPr lang="en-US" sz="1800" b="0" i="0" dirty="0">
                        <a:effectLst/>
                        <a:latin typeface="Arial Narrow" panose="020B0604020202020204" pitchFamily="34" charset="0"/>
                        <a:cs typeface="Arial Narrow" panose="020B0604020202020204" pitchFamily="34" charset="0"/>
                      </a:endParaRPr>
                    </a:p>
                  </a:txBody>
                  <a:tcPr anchor="b">
                    <a:lnL>
                      <a:noFill/>
                    </a:lnL>
                    <a:lnR>
                      <a:noFill/>
                    </a:lnR>
                    <a:lnT>
                      <a:noFill/>
                    </a:lnT>
                    <a:lnB>
                      <a:noFill/>
                    </a:lnB>
                    <a:noFill/>
                  </a:tcPr>
                </a:tc>
                <a:tc>
                  <a:txBody>
                    <a:bodyPr/>
                    <a:lstStyle/>
                    <a:p>
                      <a:pPr algn="ctr" rtl="0" fontAlgn="base"/>
                      <a:r>
                        <a:rPr lang="en-US" sz="1800" b="0" i="0" dirty="0">
                          <a:solidFill>
                            <a:srgbClr val="000000"/>
                          </a:solidFill>
                          <a:effectLst/>
                          <a:latin typeface="Arial Narrow" panose="020B0604020202020204" pitchFamily="34" charset="0"/>
                          <a:cs typeface="Arial Narrow" panose="020B0604020202020204" pitchFamily="34" charset="0"/>
                        </a:rPr>
                        <a:t>197 (73.0) </a:t>
                      </a:r>
                      <a:endParaRPr lang="en-US" sz="1800" b="0" i="0" dirty="0">
                        <a:effectLst/>
                        <a:latin typeface="Arial Narrow" panose="020B0604020202020204" pitchFamily="34" charset="0"/>
                        <a:cs typeface="Arial Narrow" panose="020B0604020202020204" pitchFamily="34" charset="0"/>
                      </a:endParaRPr>
                    </a:p>
                  </a:txBody>
                  <a:tcPr anchor="b">
                    <a:lnL>
                      <a:noFill/>
                    </a:lnL>
                    <a:lnR>
                      <a:noFill/>
                    </a:lnR>
                    <a:lnT>
                      <a:noFill/>
                    </a:lnT>
                    <a:lnB>
                      <a:noFill/>
                    </a:lnB>
                    <a:noFill/>
                  </a:tcPr>
                </a:tc>
                <a:tc>
                  <a:txBody>
                    <a:bodyPr/>
                    <a:lstStyle/>
                    <a:p>
                      <a:pPr algn="ctr" rtl="0" fontAlgn="base"/>
                      <a:r>
                        <a:rPr lang="en-US" sz="1800" b="0" i="0">
                          <a:solidFill>
                            <a:srgbClr val="000000"/>
                          </a:solidFill>
                          <a:effectLst/>
                          <a:latin typeface="Arial Narrow" panose="020B0604020202020204" pitchFamily="34" charset="0"/>
                          <a:cs typeface="Arial Narrow" panose="020B0604020202020204" pitchFamily="34" charset="0"/>
                        </a:rPr>
                        <a:t>104 (77.0) </a:t>
                      </a:r>
                      <a:endParaRPr lang="en-US" sz="1800" b="0" i="0">
                        <a:effectLst/>
                        <a:latin typeface="Arial Narrow" panose="020B0604020202020204" pitchFamily="34" charset="0"/>
                        <a:cs typeface="Arial Narrow" panose="020B0604020202020204" pitchFamily="34" charset="0"/>
                      </a:endParaRPr>
                    </a:p>
                  </a:txBody>
                  <a:tcPr anchor="b">
                    <a:lnL>
                      <a:noFill/>
                    </a:lnL>
                    <a:lnR>
                      <a:noFill/>
                    </a:lnR>
                    <a:lnT>
                      <a:noFill/>
                    </a:lnT>
                    <a:lnB>
                      <a:noFill/>
                    </a:lnB>
                    <a:noFill/>
                  </a:tcPr>
                </a:tc>
                <a:tc>
                  <a:txBody>
                    <a:bodyPr/>
                    <a:lstStyle/>
                    <a:p>
                      <a:pPr algn="ctr" rtl="0" fontAlgn="base"/>
                      <a:r>
                        <a:rPr lang="en-US" sz="1800" b="0" i="0">
                          <a:solidFill>
                            <a:srgbClr val="000000"/>
                          </a:solidFill>
                          <a:effectLst/>
                          <a:latin typeface="Arial Narrow" panose="020B0604020202020204" pitchFamily="34" charset="0"/>
                          <a:cs typeface="Arial Narrow" panose="020B0604020202020204" pitchFamily="34" charset="0"/>
                        </a:rPr>
                        <a:t>83 (62.4) </a:t>
                      </a:r>
                      <a:endParaRPr lang="en-US" sz="1800" b="0" i="0">
                        <a:effectLst/>
                        <a:latin typeface="Arial Narrow" panose="020B0604020202020204" pitchFamily="34" charset="0"/>
                        <a:cs typeface="Arial Narrow" panose="020B0604020202020204" pitchFamily="34" charset="0"/>
                      </a:endParaRPr>
                    </a:p>
                  </a:txBody>
                  <a:tcPr anchor="b">
                    <a:lnL>
                      <a:noFill/>
                    </a:lnL>
                    <a:lnR>
                      <a:noFill/>
                    </a:lnR>
                    <a:lnT>
                      <a:noFill/>
                    </a:lnT>
                    <a:lnB>
                      <a:noFill/>
                    </a:lnB>
                    <a:noFill/>
                  </a:tcPr>
                </a:tc>
                <a:tc>
                  <a:txBody>
                    <a:bodyPr/>
                    <a:lstStyle/>
                    <a:p>
                      <a:pPr algn="ctr" rtl="0" fontAlgn="base"/>
                      <a:r>
                        <a:rPr lang="en-US" sz="1800" b="0" i="0" dirty="0">
                          <a:solidFill>
                            <a:srgbClr val="000000"/>
                          </a:solidFill>
                          <a:effectLst/>
                          <a:latin typeface="Arial Narrow" panose="020B0604020202020204" pitchFamily="34" charset="0"/>
                          <a:cs typeface="Arial Narrow" panose="020B0604020202020204" pitchFamily="34" charset="0"/>
                        </a:rPr>
                        <a:t>110 (60.1) </a:t>
                      </a:r>
                      <a:endParaRPr lang="en-US" sz="1800" b="0" i="0" dirty="0">
                        <a:effectLst/>
                        <a:latin typeface="Arial Narrow" panose="020B0604020202020204" pitchFamily="34" charset="0"/>
                        <a:cs typeface="Arial Narrow" panose="020B0604020202020204" pitchFamily="34" charset="0"/>
                      </a:endParaRPr>
                    </a:p>
                  </a:txBody>
                  <a:tcPr>
                    <a:lnL>
                      <a:noFill/>
                    </a:lnL>
                    <a:lnR>
                      <a:noFill/>
                    </a:lnR>
                    <a:lnT>
                      <a:noFill/>
                    </a:lnT>
                    <a:lnB>
                      <a:noFill/>
                    </a:lnB>
                    <a:noFill/>
                  </a:tcPr>
                </a:tc>
                <a:extLst>
                  <a:ext uri="{0D108BD9-81ED-4DB2-BD59-A6C34878D82A}">
                    <a16:rowId xmlns:a16="http://schemas.microsoft.com/office/drawing/2014/main" val="2407877114"/>
                  </a:ext>
                </a:extLst>
              </a:tr>
              <a:tr h="152400">
                <a:tc>
                  <a:txBody>
                    <a:bodyPr/>
                    <a:lstStyle/>
                    <a:p>
                      <a:pPr algn="l" rtl="0" fontAlgn="base"/>
                      <a:r>
                        <a:rPr lang="en-US" sz="1800" b="0" i="0">
                          <a:solidFill>
                            <a:srgbClr val="000000"/>
                          </a:solidFill>
                          <a:effectLst/>
                          <a:latin typeface="Arial Narrow" panose="020B0604020202020204" pitchFamily="34" charset="0"/>
                          <a:cs typeface="Arial Narrow" panose="020B0604020202020204" pitchFamily="34" charset="0"/>
                        </a:rPr>
                        <a:t>Public </a:t>
                      </a:r>
                      <a:endParaRPr lang="en-US" sz="1800" b="0" i="0">
                        <a:effectLst/>
                        <a:latin typeface="Arial Narrow" panose="020B0604020202020204" pitchFamily="34" charset="0"/>
                        <a:cs typeface="Arial Narrow" panose="020B0604020202020204" pitchFamily="34" charset="0"/>
                      </a:endParaRPr>
                    </a:p>
                  </a:txBody>
                  <a:tcPr anchor="b">
                    <a:lnL>
                      <a:noFill/>
                    </a:lnL>
                    <a:lnR>
                      <a:noFill/>
                    </a:lnR>
                    <a:lnT>
                      <a:noFill/>
                    </a:lnT>
                    <a:lnB>
                      <a:noFill/>
                    </a:lnB>
                    <a:noFill/>
                  </a:tcPr>
                </a:tc>
                <a:tc>
                  <a:txBody>
                    <a:bodyPr/>
                    <a:lstStyle/>
                    <a:p>
                      <a:pPr algn="ctr" rtl="0" fontAlgn="base"/>
                      <a:r>
                        <a:rPr lang="en-US" sz="1800" b="0" i="0" dirty="0">
                          <a:solidFill>
                            <a:srgbClr val="000000"/>
                          </a:solidFill>
                          <a:effectLst/>
                          <a:latin typeface="Arial Narrow" panose="020B0604020202020204" pitchFamily="34" charset="0"/>
                          <a:cs typeface="Arial Narrow" panose="020B0604020202020204" pitchFamily="34" charset="0"/>
                        </a:rPr>
                        <a:t>73 (27.0) </a:t>
                      </a:r>
                      <a:endParaRPr lang="en-US" sz="1800" b="0" i="0" dirty="0">
                        <a:effectLst/>
                        <a:latin typeface="Arial Narrow" panose="020B0604020202020204" pitchFamily="34" charset="0"/>
                        <a:cs typeface="Arial Narrow" panose="020B0604020202020204" pitchFamily="34" charset="0"/>
                      </a:endParaRPr>
                    </a:p>
                  </a:txBody>
                  <a:tcPr anchor="b">
                    <a:lnL>
                      <a:noFill/>
                    </a:lnL>
                    <a:lnR>
                      <a:noFill/>
                    </a:lnR>
                    <a:lnT>
                      <a:noFill/>
                    </a:lnT>
                    <a:lnB>
                      <a:noFill/>
                    </a:lnB>
                    <a:noFill/>
                  </a:tcPr>
                </a:tc>
                <a:tc>
                  <a:txBody>
                    <a:bodyPr/>
                    <a:lstStyle/>
                    <a:p>
                      <a:pPr algn="ctr" rtl="0" fontAlgn="base"/>
                      <a:r>
                        <a:rPr lang="en-US" sz="1800" b="0" i="0">
                          <a:solidFill>
                            <a:srgbClr val="000000"/>
                          </a:solidFill>
                          <a:effectLst/>
                          <a:latin typeface="Arial Narrow" panose="020B0604020202020204" pitchFamily="34" charset="0"/>
                          <a:cs typeface="Arial Narrow" panose="020B0604020202020204" pitchFamily="34" charset="0"/>
                        </a:rPr>
                        <a:t>31 (23.0) </a:t>
                      </a:r>
                      <a:endParaRPr lang="en-US" sz="1800" b="0" i="0">
                        <a:effectLst/>
                        <a:latin typeface="Arial Narrow" panose="020B0604020202020204" pitchFamily="34" charset="0"/>
                        <a:cs typeface="Arial Narrow" panose="020B0604020202020204" pitchFamily="34" charset="0"/>
                      </a:endParaRPr>
                    </a:p>
                  </a:txBody>
                  <a:tcPr anchor="b">
                    <a:lnL>
                      <a:noFill/>
                    </a:lnL>
                    <a:lnR>
                      <a:noFill/>
                    </a:lnR>
                    <a:lnT>
                      <a:noFill/>
                    </a:lnT>
                    <a:lnB>
                      <a:noFill/>
                    </a:lnB>
                    <a:noFill/>
                  </a:tcPr>
                </a:tc>
                <a:tc>
                  <a:txBody>
                    <a:bodyPr/>
                    <a:lstStyle/>
                    <a:p>
                      <a:pPr algn="ctr" rtl="0" fontAlgn="base"/>
                      <a:r>
                        <a:rPr lang="en-US" sz="1800" b="0" i="0">
                          <a:solidFill>
                            <a:srgbClr val="000000"/>
                          </a:solidFill>
                          <a:effectLst/>
                          <a:latin typeface="Arial Narrow" panose="020B0604020202020204" pitchFamily="34" charset="0"/>
                          <a:cs typeface="Arial Narrow" panose="020B0604020202020204" pitchFamily="34" charset="0"/>
                        </a:rPr>
                        <a:t>47 (35.3) </a:t>
                      </a:r>
                      <a:endParaRPr lang="en-US" sz="1800" b="0" i="0">
                        <a:effectLst/>
                        <a:latin typeface="Arial Narrow" panose="020B0604020202020204" pitchFamily="34" charset="0"/>
                        <a:cs typeface="Arial Narrow" panose="020B0604020202020204" pitchFamily="34" charset="0"/>
                      </a:endParaRPr>
                    </a:p>
                  </a:txBody>
                  <a:tcPr anchor="b">
                    <a:lnL>
                      <a:noFill/>
                    </a:lnL>
                    <a:lnR>
                      <a:noFill/>
                    </a:lnR>
                    <a:lnT>
                      <a:noFill/>
                    </a:lnT>
                    <a:lnB>
                      <a:noFill/>
                    </a:lnB>
                    <a:noFill/>
                  </a:tcPr>
                </a:tc>
                <a:tc>
                  <a:txBody>
                    <a:bodyPr/>
                    <a:lstStyle/>
                    <a:p>
                      <a:pPr algn="ctr" rtl="0" fontAlgn="base"/>
                      <a:r>
                        <a:rPr lang="en-US" sz="1800" b="0" i="0" dirty="0">
                          <a:solidFill>
                            <a:srgbClr val="000000"/>
                          </a:solidFill>
                          <a:effectLst/>
                          <a:latin typeface="Arial Narrow" panose="020B0604020202020204" pitchFamily="34" charset="0"/>
                          <a:cs typeface="Arial Narrow" panose="020B0604020202020204" pitchFamily="34" charset="0"/>
                        </a:rPr>
                        <a:t>73 (39.9) </a:t>
                      </a:r>
                      <a:endParaRPr lang="en-US" sz="1800" b="0" i="0" dirty="0">
                        <a:effectLst/>
                        <a:latin typeface="Arial Narrow" panose="020B0604020202020204" pitchFamily="34" charset="0"/>
                        <a:cs typeface="Arial Narrow" panose="020B0604020202020204" pitchFamily="34" charset="0"/>
                      </a:endParaRPr>
                    </a:p>
                  </a:txBody>
                  <a:tcPr>
                    <a:lnL>
                      <a:noFill/>
                    </a:lnL>
                    <a:lnR>
                      <a:noFill/>
                    </a:lnR>
                    <a:lnT>
                      <a:noFill/>
                    </a:lnT>
                    <a:lnB>
                      <a:noFill/>
                    </a:lnB>
                    <a:noFill/>
                  </a:tcPr>
                </a:tc>
                <a:extLst>
                  <a:ext uri="{0D108BD9-81ED-4DB2-BD59-A6C34878D82A}">
                    <a16:rowId xmlns:a16="http://schemas.microsoft.com/office/drawing/2014/main" val="1312355153"/>
                  </a:ext>
                </a:extLst>
              </a:tr>
              <a:tr h="152400">
                <a:tc>
                  <a:txBody>
                    <a:bodyPr/>
                    <a:lstStyle/>
                    <a:p>
                      <a:pPr algn="l" rtl="0" fontAlgn="base"/>
                      <a:r>
                        <a:rPr lang="en-US" sz="1800" b="0" i="0">
                          <a:solidFill>
                            <a:srgbClr val="000000"/>
                          </a:solidFill>
                          <a:effectLst/>
                          <a:latin typeface="Arial Narrow" panose="020B0604020202020204" pitchFamily="34" charset="0"/>
                          <a:cs typeface="Arial Narrow" panose="020B0604020202020204" pitchFamily="34" charset="0"/>
                        </a:rPr>
                        <a:t>Both </a:t>
                      </a:r>
                      <a:endParaRPr lang="en-US" sz="1800" b="0" i="0">
                        <a:effectLst/>
                        <a:latin typeface="Arial Narrow" panose="020B0604020202020204" pitchFamily="34" charset="0"/>
                        <a:cs typeface="Arial Narrow" panose="020B0604020202020204" pitchFamily="34" charset="0"/>
                      </a:endParaRPr>
                    </a:p>
                  </a:txBody>
                  <a:tcPr anchor="b">
                    <a:lnL>
                      <a:noFill/>
                    </a:lnL>
                    <a:lnR>
                      <a:noFill/>
                    </a:lnR>
                    <a:lnT>
                      <a:noFill/>
                    </a:lnT>
                    <a:lnB>
                      <a:noFill/>
                    </a:lnB>
                    <a:noFill/>
                  </a:tcPr>
                </a:tc>
                <a:tc>
                  <a:txBody>
                    <a:bodyPr/>
                    <a:lstStyle/>
                    <a:p>
                      <a:pPr algn="ctr" rtl="0" fontAlgn="base"/>
                      <a:r>
                        <a:rPr lang="en-US" sz="1800" b="0" i="0">
                          <a:solidFill>
                            <a:srgbClr val="000000"/>
                          </a:solidFill>
                          <a:effectLst/>
                          <a:latin typeface="Arial Narrow" panose="020B0604020202020204" pitchFamily="34" charset="0"/>
                          <a:cs typeface="Arial Narrow" panose="020B0604020202020204" pitchFamily="34" charset="0"/>
                        </a:rPr>
                        <a:t>0 (0) </a:t>
                      </a:r>
                      <a:endParaRPr lang="en-US" sz="1800" b="0" i="0">
                        <a:effectLst/>
                        <a:latin typeface="Arial Narrow" panose="020B0604020202020204" pitchFamily="34" charset="0"/>
                        <a:cs typeface="Arial Narrow" panose="020B0604020202020204" pitchFamily="34" charset="0"/>
                      </a:endParaRPr>
                    </a:p>
                  </a:txBody>
                  <a:tcPr anchor="b">
                    <a:lnL>
                      <a:noFill/>
                    </a:lnL>
                    <a:lnR>
                      <a:noFill/>
                    </a:lnR>
                    <a:lnT>
                      <a:noFill/>
                    </a:lnT>
                    <a:lnB>
                      <a:noFill/>
                    </a:lnB>
                    <a:noFill/>
                  </a:tcPr>
                </a:tc>
                <a:tc>
                  <a:txBody>
                    <a:bodyPr/>
                    <a:lstStyle/>
                    <a:p>
                      <a:pPr algn="ctr" rtl="0" fontAlgn="base"/>
                      <a:r>
                        <a:rPr lang="en-US" sz="1800" b="0" i="0">
                          <a:solidFill>
                            <a:srgbClr val="000000"/>
                          </a:solidFill>
                          <a:effectLst/>
                          <a:latin typeface="Arial Narrow" panose="020B0604020202020204" pitchFamily="34" charset="0"/>
                          <a:cs typeface="Arial Narrow" panose="020B0604020202020204" pitchFamily="34" charset="0"/>
                        </a:rPr>
                        <a:t>0 (0) </a:t>
                      </a:r>
                      <a:endParaRPr lang="en-US" sz="1800" b="0" i="0">
                        <a:effectLst/>
                        <a:latin typeface="Arial Narrow" panose="020B0604020202020204" pitchFamily="34" charset="0"/>
                        <a:cs typeface="Arial Narrow" panose="020B0604020202020204" pitchFamily="34" charset="0"/>
                      </a:endParaRPr>
                    </a:p>
                  </a:txBody>
                  <a:tcPr anchor="b">
                    <a:lnL>
                      <a:noFill/>
                    </a:lnL>
                    <a:lnR>
                      <a:noFill/>
                    </a:lnR>
                    <a:lnT>
                      <a:noFill/>
                    </a:lnT>
                    <a:lnB>
                      <a:noFill/>
                    </a:lnB>
                    <a:noFill/>
                  </a:tcPr>
                </a:tc>
                <a:tc>
                  <a:txBody>
                    <a:bodyPr/>
                    <a:lstStyle/>
                    <a:p>
                      <a:pPr algn="ctr" rtl="0" fontAlgn="base"/>
                      <a:r>
                        <a:rPr lang="en-US" sz="1800" b="0" i="0">
                          <a:solidFill>
                            <a:srgbClr val="000000"/>
                          </a:solidFill>
                          <a:effectLst/>
                          <a:latin typeface="Arial Narrow" panose="020B0604020202020204" pitchFamily="34" charset="0"/>
                          <a:cs typeface="Arial Narrow" panose="020B0604020202020204" pitchFamily="34" charset="0"/>
                        </a:rPr>
                        <a:t>2 (1.5) </a:t>
                      </a:r>
                      <a:endParaRPr lang="en-US" sz="1800" b="0" i="0">
                        <a:effectLst/>
                        <a:latin typeface="Arial Narrow" panose="020B0604020202020204" pitchFamily="34" charset="0"/>
                        <a:cs typeface="Arial Narrow" panose="020B0604020202020204" pitchFamily="34" charset="0"/>
                      </a:endParaRPr>
                    </a:p>
                  </a:txBody>
                  <a:tcPr anchor="b">
                    <a:lnL>
                      <a:noFill/>
                    </a:lnL>
                    <a:lnR>
                      <a:noFill/>
                    </a:lnR>
                    <a:lnT>
                      <a:noFill/>
                    </a:lnT>
                    <a:lnB>
                      <a:noFill/>
                    </a:lnB>
                    <a:noFill/>
                  </a:tcPr>
                </a:tc>
                <a:tc>
                  <a:txBody>
                    <a:bodyPr/>
                    <a:lstStyle/>
                    <a:p>
                      <a:pPr algn="ctr" rtl="0" fontAlgn="base"/>
                      <a:r>
                        <a:rPr lang="en-US" sz="1800" b="0" i="0">
                          <a:solidFill>
                            <a:srgbClr val="000000"/>
                          </a:solidFill>
                          <a:effectLst/>
                          <a:latin typeface="Arial Narrow" panose="020B0604020202020204" pitchFamily="34" charset="0"/>
                          <a:cs typeface="Arial Narrow" panose="020B0604020202020204" pitchFamily="34" charset="0"/>
                        </a:rPr>
                        <a:t>0 (0) </a:t>
                      </a:r>
                      <a:endParaRPr lang="en-US" sz="1800" b="0" i="0">
                        <a:effectLst/>
                        <a:latin typeface="Arial Narrow" panose="020B0604020202020204" pitchFamily="34" charset="0"/>
                        <a:cs typeface="Arial Narrow" panose="020B0604020202020204" pitchFamily="34" charset="0"/>
                      </a:endParaRPr>
                    </a:p>
                  </a:txBody>
                  <a:tcPr>
                    <a:lnL>
                      <a:noFill/>
                    </a:lnL>
                    <a:lnR>
                      <a:noFill/>
                    </a:lnR>
                    <a:lnT>
                      <a:noFill/>
                    </a:lnT>
                    <a:lnB>
                      <a:noFill/>
                    </a:lnB>
                    <a:noFill/>
                  </a:tcPr>
                </a:tc>
                <a:extLst>
                  <a:ext uri="{0D108BD9-81ED-4DB2-BD59-A6C34878D82A}">
                    <a16:rowId xmlns:a16="http://schemas.microsoft.com/office/drawing/2014/main" val="3954178783"/>
                  </a:ext>
                </a:extLst>
              </a:tr>
              <a:tr h="152400">
                <a:tc>
                  <a:txBody>
                    <a:bodyPr/>
                    <a:lstStyle/>
                    <a:p>
                      <a:pPr algn="l" rtl="0" fontAlgn="base"/>
                      <a:r>
                        <a:rPr lang="en-US" sz="1800" b="0" i="0">
                          <a:solidFill>
                            <a:srgbClr val="000000"/>
                          </a:solidFill>
                          <a:effectLst/>
                          <a:latin typeface="Arial Narrow" panose="020B0604020202020204" pitchFamily="34" charset="0"/>
                          <a:cs typeface="Arial Narrow" panose="020B0604020202020204" pitchFamily="34" charset="0"/>
                        </a:rPr>
                        <a:t>No Insurance </a:t>
                      </a:r>
                      <a:endParaRPr lang="en-US" sz="1800" b="0" i="0">
                        <a:effectLst/>
                        <a:latin typeface="Arial Narrow" panose="020B0604020202020204" pitchFamily="34" charset="0"/>
                        <a:cs typeface="Arial Narrow" panose="020B0604020202020204" pitchFamily="34" charset="0"/>
                      </a:endParaRPr>
                    </a:p>
                  </a:txBody>
                  <a:tcPr anchor="b">
                    <a:lnL>
                      <a:noFill/>
                    </a:lnL>
                    <a:lnR>
                      <a:noFill/>
                    </a:lnR>
                    <a:lnT>
                      <a:noFill/>
                    </a:lnT>
                    <a:lnB>
                      <a:noFill/>
                    </a:lnB>
                    <a:noFill/>
                  </a:tcPr>
                </a:tc>
                <a:tc>
                  <a:txBody>
                    <a:bodyPr/>
                    <a:lstStyle/>
                    <a:p>
                      <a:pPr algn="ctr" rtl="0" fontAlgn="base"/>
                      <a:r>
                        <a:rPr lang="en-US" sz="1800" b="0" i="0">
                          <a:solidFill>
                            <a:srgbClr val="000000"/>
                          </a:solidFill>
                          <a:effectLst/>
                          <a:latin typeface="Arial Narrow" panose="020B0604020202020204" pitchFamily="34" charset="0"/>
                          <a:cs typeface="Arial Narrow" panose="020B0604020202020204" pitchFamily="34" charset="0"/>
                        </a:rPr>
                        <a:t>0 (0) </a:t>
                      </a:r>
                      <a:endParaRPr lang="en-US" sz="1800" b="0" i="0">
                        <a:effectLst/>
                        <a:latin typeface="Arial Narrow" panose="020B0604020202020204" pitchFamily="34" charset="0"/>
                        <a:cs typeface="Arial Narrow" panose="020B0604020202020204" pitchFamily="34" charset="0"/>
                      </a:endParaRPr>
                    </a:p>
                  </a:txBody>
                  <a:tcPr anchor="b">
                    <a:lnL>
                      <a:noFill/>
                    </a:lnL>
                    <a:lnR>
                      <a:noFill/>
                    </a:lnR>
                    <a:lnT>
                      <a:noFill/>
                    </a:lnT>
                    <a:lnB>
                      <a:noFill/>
                    </a:lnB>
                    <a:noFill/>
                  </a:tcPr>
                </a:tc>
                <a:tc>
                  <a:txBody>
                    <a:bodyPr/>
                    <a:lstStyle/>
                    <a:p>
                      <a:pPr algn="ctr" rtl="0" fontAlgn="base"/>
                      <a:r>
                        <a:rPr lang="en-US" sz="1800" b="0" i="0">
                          <a:solidFill>
                            <a:srgbClr val="000000"/>
                          </a:solidFill>
                          <a:effectLst/>
                          <a:latin typeface="Arial Narrow" panose="020B0604020202020204" pitchFamily="34" charset="0"/>
                          <a:cs typeface="Arial Narrow" panose="020B0604020202020204" pitchFamily="34" charset="0"/>
                        </a:rPr>
                        <a:t>0 (0) </a:t>
                      </a:r>
                      <a:endParaRPr lang="en-US" sz="1800" b="0" i="0">
                        <a:effectLst/>
                        <a:latin typeface="Arial Narrow" panose="020B0604020202020204" pitchFamily="34" charset="0"/>
                        <a:cs typeface="Arial Narrow" panose="020B0604020202020204" pitchFamily="34" charset="0"/>
                      </a:endParaRPr>
                    </a:p>
                  </a:txBody>
                  <a:tcPr anchor="b">
                    <a:lnL>
                      <a:noFill/>
                    </a:lnL>
                    <a:lnR>
                      <a:noFill/>
                    </a:lnR>
                    <a:lnT>
                      <a:noFill/>
                    </a:lnT>
                    <a:lnB>
                      <a:noFill/>
                    </a:lnB>
                    <a:noFill/>
                  </a:tcPr>
                </a:tc>
                <a:tc>
                  <a:txBody>
                    <a:bodyPr/>
                    <a:lstStyle/>
                    <a:p>
                      <a:pPr algn="ctr" rtl="0" fontAlgn="base"/>
                      <a:r>
                        <a:rPr lang="en-US" sz="1800" b="0" i="0">
                          <a:solidFill>
                            <a:srgbClr val="000000"/>
                          </a:solidFill>
                          <a:effectLst/>
                          <a:latin typeface="Arial Narrow" panose="020B0604020202020204" pitchFamily="34" charset="0"/>
                          <a:cs typeface="Arial Narrow" panose="020B0604020202020204" pitchFamily="34" charset="0"/>
                        </a:rPr>
                        <a:t>1 (0.8) </a:t>
                      </a:r>
                      <a:endParaRPr lang="en-US" sz="1800" b="0" i="0">
                        <a:effectLst/>
                        <a:latin typeface="Arial Narrow" panose="020B0604020202020204" pitchFamily="34" charset="0"/>
                        <a:cs typeface="Arial Narrow" panose="020B0604020202020204" pitchFamily="34" charset="0"/>
                      </a:endParaRPr>
                    </a:p>
                  </a:txBody>
                  <a:tcPr anchor="b">
                    <a:lnL>
                      <a:noFill/>
                    </a:lnL>
                    <a:lnR>
                      <a:noFill/>
                    </a:lnR>
                    <a:lnT>
                      <a:noFill/>
                    </a:lnT>
                    <a:lnB>
                      <a:noFill/>
                    </a:lnB>
                    <a:noFill/>
                  </a:tcPr>
                </a:tc>
                <a:tc>
                  <a:txBody>
                    <a:bodyPr/>
                    <a:lstStyle/>
                    <a:p>
                      <a:pPr algn="ctr" rtl="0" fontAlgn="base"/>
                      <a:r>
                        <a:rPr lang="en-US" sz="1800" b="0" i="0">
                          <a:solidFill>
                            <a:srgbClr val="000000"/>
                          </a:solidFill>
                          <a:effectLst/>
                          <a:latin typeface="Arial Narrow" panose="020B0604020202020204" pitchFamily="34" charset="0"/>
                          <a:cs typeface="Arial Narrow" panose="020B0604020202020204" pitchFamily="34" charset="0"/>
                        </a:rPr>
                        <a:t>0 (0) </a:t>
                      </a:r>
                      <a:endParaRPr lang="en-US" sz="1800" b="0" i="0">
                        <a:effectLst/>
                        <a:latin typeface="Arial Narrow" panose="020B0604020202020204" pitchFamily="34" charset="0"/>
                        <a:cs typeface="Arial Narrow" panose="020B0604020202020204" pitchFamily="34" charset="0"/>
                      </a:endParaRPr>
                    </a:p>
                  </a:txBody>
                  <a:tcPr>
                    <a:lnL>
                      <a:noFill/>
                    </a:lnL>
                    <a:lnR>
                      <a:noFill/>
                    </a:lnR>
                    <a:lnT>
                      <a:noFill/>
                    </a:lnT>
                    <a:lnB>
                      <a:noFill/>
                    </a:lnB>
                    <a:noFill/>
                  </a:tcPr>
                </a:tc>
                <a:extLst>
                  <a:ext uri="{0D108BD9-81ED-4DB2-BD59-A6C34878D82A}">
                    <a16:rowId xmlns:a16="http://schemas.microsoft.com/office/drawing/2014/main" val="2610640962"/>
                  </a:ext>
                </a:extLst>
              </a:tr>
              <a:tr h="152400">
                <a:tc>
                  <a:txBody>
                    <a:bodyPr/>
                    <a:lstStyle/>
                    <a:p>
                      <a:pPr algn="l" rtl="0" fontAlgn="base"/>
                      <a:r>
                        <a:rPr lang="en-US" sz="1800" b="0" i="0">
                          <a:solidFill>
                            <a:srgbClr val="000000"/>
                          </a:solidFill>
                          <a:effectLst/>
                          <a:latin typeface="Arial Narrow" panose="020B0604020202020204" pitchFamily="34" charset="0"/>
                          <a:cs typeface="Arial Narrow" panose="020B0604020202020204" pitchFamily="34" charset="0"/>
                        </a:rPr>
                        <a:t>Primary language, n (%) </a:t>
                      </a:r>
                      <a:endParaRPr lang="en-US" sz="1800" b="0" i="0">
                        <a:effectLst/>
                        <a:latin typeface="Arial Narrow" panose="020B0604020202020204" pitchFamily="34" charset="0"/>
                        <a:cs typeface="Arial Narrow" panose="020B0604020202020204" pitchFamily="34" charset="0"/>
                      </a:endParaRPr>
                    </a:p>
                  </a:txBody>
                  <a:tcPr anchor="b">
                    <a:lnL>
                      <a:noFill/>
                    </a:lnL>
                    <a:lnR>
                      <a:noFill/>
                    </a:lnR>
                    <a:lnT>
                      <a:noFill/>
                    </a:lnT>
                    <a:lnB>
                      <a:noFill/>
                    </a:lnB>
                    <a:noFill/>
                  </a:tcPr>
                </a:tc>
                <a:tc>
                  <a:txBody>
                    <a:bodyPr/>
                    <a:lstStyle/>
                    <a:p>
                      <a:pPr algn="l" rtl="0" fontAlgn="base"/>
                      <a:r>
                        <a:rPr lang="en-US" sz="1800" b="0" i="0">
                          <a:solidFill>
                            <a:srgbClr val="212121"/>
                          </a:solidFill>
                          <a:effectLst/>
                          <a:latin typeface="Arial Narrow" panose="020B0604020202020204" pitchFamily="34" charset="0"/>
                          <a:cs typeface="Arial Narrow" panose="020B0604020202020204" pitchFamily="34" charset="0"/>
                        </a:rPr>
                        <a:t> </a:t>
                      </a:r>
                    </a:p>
                  </a:txBody>
                  <a:tcPr anchor="b">
                    <a:lnL>
                      <a:noFill/>
                    </a:lnL>
                    <a:lnR>
                      <a:noFill/>
                    </a:lnR>
                    <a:lnT>
                      <a:noFill/>
                    </a:lnT>
                    <a:lnB>
                      <a:noFill/>
                    </a:lnB>
                    <a:noFill/>
                  </a:tcPr>
                </a:tc>
                <a:tc>
                  <a:txBody>
                    <a:bodyPr/>
                    <a:lstStyle/>
                    <a:p>
                      <a:pPr algn="l" rtl="0" fontAlgn="base"/>
                      <a:r>
                        <a:rPr lang="en-US" sz="1800" b="0" i="0">
                          <a:effectLst/>
                          <a:latin typeface="Arial Narrow" panose="020B0604020202020204" pitchFamily="34" charset="0"/>
                          <a:cs typeface="Arial Narrow" panose="020B0604020202020204" pitchFamily="34" charset="0"/>
                        </a:rPr>
                        <a:t> </a:t>
                      </a:r>
                    </a:p>
                  </a:txBody>
                  <a:tcPr anchor="b">
                    <a:lnL>
                      <a:noFill/>
                    </a:lnL>
                    <a:lnR>
                      <a:noFill/>
                    </a:lnR>
                    <a:lnT>
                      <a:noFill/>
                    </a:lnT>
                    <a:lnB>
                      <a:noFill/>
                    </a:lnB>
                    <a:noFill/>
                  </a:tcPr>
                </a:tc>
                <a:tc>
                  <a:txBody>
                    <a:bodyPr/>
                    <a:lstStyle/>
                    <a:p>
                      <a:pPr algn="l" rtl="0" fontAlgn="base"/>
                      <a:r>
                        <a:rPr lang="en-US" sz="1800" b="0" i="0">
                          <a:effectLst/>
                          <a:latin typeface="Arial Narrow" panose="020B0604020202020204" pitchFamily="34" charset="0"/>
                          <a:cs typeface="Arial Narrow" panose="020B0604020202020204" pitchFamily="34" charset="0"/>
                        </a:rPr>
                        <a:t> </a:t>
                      </a:r>
                    </a:p>
                  </a:txBody>
                  <a:tcPr anchor="b">
                    <a:lnL>
                      <a:noFill/>
                    </a:lnL>
                    <a:lnR>
                      <a:noFill/>
                    </a:lnR>
                    <a:lnT>
                      <a:noFill/>
                    </a:lnT>
                    <a:lnB>
                      <a:noFill/>
                    </a:lnB>
                    <a:noFill/>
                  </a:tcPr>
                </a:tc>
                <a:tc>
                  <a:txBody>
                    <a:bodyPr/>
                    <a:lstStyle/>
                    <a:p>
                      <a:pPr algn="ctr" rtl="0" fontAlgn="base"/>
                      <a:r>
                        <a:rPr lang="en-US" sz="1800" b="0" i="0">
                          <a:solidFill>
                            <a:srgbClr val="000000"/>
                          </a:solidFill>
                          <a:effectLst/>
                          <a:latin typeface="Arial Narrow" panose="020B0604020202020204" pitchFamily="34" charset="0"/>
                          <a:cs typeface="Arial Narrow" panose="020B0604020202020204" pitchFamily="34" charset="0"/>
                        </a:rPr>
                        <a:t> </a:t>
                      </a:r>
                    </a:p>
                  </a:txBody>
                  <a:tcPr>
                    <a:lnL>
                      <a:noFill/>
                    </a:lnL>
                    <a:lnR>
                      <a:noFill/>
                    </a:lnR>
                    <a:lnT>
                      <a:noFill/>
                    </a:lnT>
                    <a:lnB>
                      <a:noFill/>
                    </a:lnB>
                    <a:noFill/>
                  </a:tcPr>
                </a:tc>
                <a:extLst>
                  <a:ext uri="{0D108BD9-81ED-4DB2-BD59-A6C34878D82A}">
                    <a16:rowId xmlns:a16="http://schemas.microsoft.com/office/drawing/2014/main" val="186991082"/>
                  </a:ext>
                </a:extLst>
              </a:tr>
              <a:tr h="152400">
                <a:tc>
                  <a:txBody>
                    <a:bodyPr/>
                    <a:lstStyle/>
                    <a:p>
                      <a:pPr algn="l" rtl="0" fontAlgn="base"/>
                      <a:r>
                        <a:rPr lang="en-US" sz="1800" b="0" i="0">
                          <a:solidFill>
                            <a:srgbClr val="000000"/>
                          </a:solidFill>
                          <a:effectLst/>
                          <a:latin typeface="Arial Narrow" panose="020B0604020202020204" pitchFamily="34" charset="0"/>
                          <a:cs typeface="Arial Narrow" panose="020B0604020202020204" pitchFamily="34" charset="0"/>
                        </a:rPr>
                        <a:t>English </a:t>
                      </a:r>
                      <a:endParaRPr lang="en-US" sz="1800" b="0" i="0">
                        <a:effectLst/>
                        <a:latin typeface="Arial Narrow" panose="020B0604020202020204" pitchFamily="34" charset="0"/>
                        <a:cs typeface="Arial Narrow" panose="020B0604020202020204" pitchFamily="34" charset="0"/>
                      </a:endParaRPr>
                    </a:p>
                  </a:txBody>
                  <a:tcPr anchor="b">
                    <a:lnL>
                      <a:noFill/>
                    </a:lnL>
                    <a:lnR>
                      <a:noFill/>
                    </a:lnR>
                    <a:lnT>
                      <a:noFill/>
                    </a:lnT>
                    <a:lnB>
                      <a:noFill/>
                    </a:lnB>
                    <a:noFill/>
                  </a:tcPr>
                </a:tc>
                <a:tc>
                  <a:txBody>
                    <a:bodyPr/>
                    <a:lstStyle/>
                    <a:p>
                      <a:pPr algn="ctr" rtl="0" fontAlgn="base"/>
                      <a:r>
                        <a:rPr lang="en-US" sz="1800" b="0" i="0">
                          <a:solidFill>
                            <a:srgbClr val="000000"/>
                          </a:solidFill>
                          <a:effectLst/>
                          <a:latin typeface="Arial Narrow" panose="020B0604020202020204" pitchFamily="34" charset="0"/>
                          <a:cs typeface="Arial Narrow" panose="020B0604020202020204" pitchFamily="34" charset="0"/>
                        </a:rPr>
                        <a:t>245 (90.1) </a:t>
                      </a:r>
                      <a:endParaRPr lang="en-US" sz="1800" b="0" i="0">
                        <a:effectLst/>
                        <a:latin typeface="Arial Narrow" panose="020B0604020202020204" pitchFamily="34" charset="0"/>
                        <a:cs typeface="Arial Narrow" panose="020B0604020202020204" pitchFamily="34" charset="0"/>
                      </a:endParaRPr>
                    </a:p>
                  </a:txBody>
                  <a:tcPr anchor="b">
                    <a:lnL>
                      <a:noFill/>
                    </a:lnL>
                    <a:lnR>
                      <a:noFill/>
                    </a:lnR>
                    <a:lnT>
                      <a:noFill/>
                    </a:lnT>
                    <a:lnB>
                      <a:noFill/>
                    </a:lnB>
                    <a:noFill/>
                  </a:tcPr>
                </a:tc>
                <a:tc>
                  <a:txBody>
                    <a:bodyPr/>
                    <a:lstStyle/>
                    <a:p>
                      <a:pPr algn="ctr" rtl="0" fontAlgn="base"/>
                      <a:r>
                        <a:rPr lang="en-US" sz="1800" b="0" i="0">
                          <a:solidFill>
                            <a:srgbClr val="000000"/>
                          </a:solidFill>
                          <a:effectLst/>
                          <a:latin typeface="Arial Narrow" panose="020B0604020202020204" pitchFamily="34" charset="0"/>
                          <a:cs typeface="Arial Narrow" panose="020B0604020202020204" pitchFamily="34" charset="0"/>
                        </a:rPr>
                        <a:t>117 (86.7) </a:t>
                      </a:r>
                      <a:endParaRPr lang="en-US" sz="1800" b="0" i="0">
                        <a:effectLst/>
                        <a:latin typeface="Arial Narrow" panose="020B0604020202020204" pitchFamily="34" charset="0"/>
                        <a:cs typeface="Arial Narrow" panose="020B0604020202020204" pitchFamily="34" charset="0"/>
                      </a:endParaRPr>
                    </a:p>
                  </a:txBody>
                  <a:tcPr anchor="b">
                    <a:lnL>
                      <a:noFill/>
                    </a:lnL>
                    <a:lnR>
                      <a:noFill/>
                    </a:lnR>
                    <a:lnT>
                      <a:noFill/>
                    </a:lnT>
                    <a:lnB>
                      <a:noFill/>
                    </a:lnB>
                    <a:noFill/>
                  </a:tcPr>
                </a:tc>
                <a:tc>
                  <a:txBody>
                    <a:bodyPr/>
                    <a:lstStyle/>
                    <a:p>
                      <a:pPr algn="ctr" rtl="0" fontAlgn="base"/>
                      <a:r>
                        <a:rPr lang="en-US" sz="1800" b="0" i="0">
                          <a:solidFill>
                            <a:srgbClr val="000000"/>
                          </a:solidFill>
                          <a:effectLst/>
                          <a:latin typeface="Arial Narrow" panose="020B0604020202020204" pitchFamily="34" charset="0"/>
                          <a:cs typeface="Arial Narrow" panose="020B0604020202020204" pitchFamily="34" charset="0"/>
                        </a:rPr>
                        <a:t>112 (84.2) </a:t>
                      </a:r>
                      <a:endParaRPr lang="en-US" sz="1800" b="0" i="0">
                        <a:effectLst/>
                        <a:latin typeface="Arial Narrow" panose="020B0604020202020204" pitchFamily="34" charset="0"/>
                        <a:cs typeface="Arial Narrow" panose="020B0604020202020204" pitchFamily="34" charset="0"/>
                      </a:endParaRPr>
                    </a:p>
                  </a:txBody>
                  <a:tcPr anchor="b">
                    <a:lnL>
                      <a:noFill/>
                    </a:lnL>
                    <a:lnR>
                      <a:noFill/>
                    </a:lnR>
                    <a:lnT>
                      <a:noFill/>
                    </a:lnT>
                    <a:lnB>
                      <a:noFill/>
                    </a:lnB>
                    <a:noFill/>
                  </a:tcPr>
                </a:tc>
                <a:tc>
                  <a:txBody>
                    <a:bodyPr/>
                    <a:lstStyle/>
                    <a:p>
                      <a:pPr algn="ctr" rtl="0" fontAlgn="base"/>
                      <a:r>
                        <a:rPr lang="en-US" sz="1800" b="0" i="0" dirty="0">
                          <a:solidFill>
                            <a:srgbClr val="000000"/>
                          </a:solidFill>
                          <a:effectLst/>
                          <a:latin typeface="Arial Narrow" panose="020B0604020202020204" pitchFamily="34" charset="0"/>
                          <a:cs typeface="Arial Narrow" panose="020B0604020202020204" pitchFamily="34" charset="0"/>
                        </a:rPr>
                        <a:t>158 (86.3) </a:t>
                      </a:r>
                      <a:endParaRPr lang="en-US" sz="1800" b="0" i="0" dirty="0">
                        <a:effectLst/>
                        <a:latin typeface="Arial Narrow" panose="020B0604020202020204" pitchFamily="34" charset="0"/>
                        <a:cs typeface="Arial Narrow" panose="020B0604020202020204" pitchFamily="34" charset="0"/>
                      </a:endParaRPr>
                    </a:p>
                  </a:txBody>
                  <a:tcPr>
                    <a:lnL>
                      <a:noFill/>
                    </a:lnL>
                    <a:lnR>
                      <a:noFill/>
                    </a:lnR>
                    <a:lnT>
                      <a:noFill/>
                    </a:lnT>
                    <a:lnB>
                      <a:noFill/>
                    </a:lnB>
                    <a:noFill/>
                  </a:tcPr>
                </a:tc>
                <a:extLst>
                  <a:ext uri="{0D108BD9-81ED-4DB2-BD59-A6C34878D82A}">
                    <a16:rowId xmlns:a16="http://schemas.microsoft.com/office/drawing/2014/main" val="1291608603"/>
                  </a:ext>
                </a:extLst>
              </a:tr>
              <a:tr h="152400">
                <a:tc>
                  <a:txBody>
                    <a:bodyPr/>
                    <a:lstStyle/>
                    <a:p>
                      <a:pPr algn="l" rtl="0" fontAlgn="base"/>
                      <a:r>
                        <a:rPr lang="en-US" sz="1800" b="0" i="0">
                          <a:solidFill>
                            <a:srgbClr val="000000"/>
                          </a:solidFill>
                          <a:effectLst/>
                          <a:latin typeface="Arial Narrow" panose="020B0604020202020204" pitchFamily="34" charset="0"/>
                          <a:cs typeface="Arial Narrow" panose="020B0604020202020204" pitchFamily="34" charset="0"/>
                        </a:rPr>
                        <a:t>Non-English </a:t>
                      </a:r>
                      <a:endParaRPr lang="en-US" sz="1800" b="0" i="0">
                        <a:effectLst/>
                        <a:latin typeface="Arial Narrow" panose="020B0604020202020204" pitchFamily="34" charset="0"/>
                        <a:cs typeface="Arial Narrow" panose="020B0604020202020204" pitchFamily="34" charset="0"/>
                      </a:endParaRPr>
                    </a:p>
                  </a:txBody>
                  <a:tcPr anchor="b">
                    <a:lnL>
                      <a:noFill/>
                    </a:lnL>
                    <a:lnR>
                      <a:noFill/>
                    </a:lnR>
                    <a:lnT>
                      <a:noFill/>
                    </a:lnT>
                    <a:lnB>
                      <a:noFill/>
                    </a:lnB>
                    <a:noFill/>
                  </a:tcPr>
                </a:tc>
                <a:tc>
                  <a:txBody>
                    <a:bodyPr/>
                    <a:lstStyle/>
                    <a:p>
                      <a:pPr algn="ctr" rtl="0" fontAlgn="base"/>
                      <a:r>
                        <a:rPr lang="en-US" sz="1800" b="0" i="0">
                          <a:solidFill>
                            <a:srgbClr val="000000"/>
                          </a:solidFill>
                          <a:effectLst/>
                          <a:latin typeface="Arial Narrow" panose="020B0604020202020204" pitchFamily="34" charset="0"/>
                          <a:cs typeface="Arial Narrow" panose="020B0604020202020204" pitchFamily="34" charset="0"/>
                        </a:rPr>
                        <a:t>27 (9.9) </a:t>
                      </a:r>
                      <a:endParaRPr lang="en-US" sz="1800" b="0" i="0">
                        <a:effectLst/>
                        <a:latin typeface="Arial Narrow" panose="020B0604020202020204" pitchFamily="34" charset="0"/>
                        <a:cs typeface="Arial Narrow" panose="020B0604020202020204" pitchFamily="34" charset="0"/>
                      </a:endParaRPr>
                    </a:p>
                  </a:txBody>
                  <a:tcPr anchor="b">
                    <a:lnL>
                      <a:noFill/>
                    </a:lnL>
                    <a:lnR>
                      <a:noFill/>
                    </a:lnR>
                    <a:lnT>
                      <a:noFill/>
                    </a:lnT>
                    <a:lnB>
                      <a:noFill/>
                    </a:lnB>
                    <a:noFill/>
                  </a:tcPr>
                </a:tc>
                <a:tc>
                  <a:txBody>
                    <a:bodyPr/>
                    <a:lstStyle/>
                    <a:p>
                      <a:pPr algn="ctr" rtl="0" fontAlgn="base"/>
                      <a:r>
                        <a:rPr lang="en-US" sz="1800" b="0" i="0">
                          <a:solidFill>
                            <a:srgbClr val="000000"/>
                          </a:solidFill>
                          <a:effectLst/>
                          <a:latin typeface="Arial Narrow" panose="020B0604020202020204" pitchFamily="34" charset="0"/>
                          <a:cs typeface="Arial Narrow" panose="020B0604020202020204" pitchFamily="34" charset="0"/>
                        </a:rPr>
                        <a:t>18 (13.3) </a:t>
                      </a:r>
                      <a:endParaRPr lang="en-US" sz="1800" b="0" i="0">
                        <a:effectLst/>
                        <a:latin typeface="Arial Narrow" panose="020B0604020202020204" pitchFamily="34" charset="0"/>
                        <a:cs typeface="Arial Narrow" panose="020B0604020202020204" pitchFamily="34" charset="0"/>
                      </a:endParaRPr>
                    </a:p>
                  </a:txBody>
                  <a:tcPr anchor="b">
                    <a:lnL>
                      <a:noFill/>
                    </a:lnL>
                    <a:lnR>
                      <a:noFill/>
                    </a:lnR>
                    <a:lnT>
                      <a:noFill/>
                    </a:lnT>
                    <a:lnB>
                      <a:noFill/>
                    </a:lnB>
                    <a:noFill/>
                  </a:tcPr>
                </a:tc>
                <a:tc>
                  <a:txBody>
                    <a:bodyPr/>
                    <a:lstStyle/>
                    <a:p>
                      <a:pPr algn="ctr" rtl="0" fontAlgn="base"/>
                      <a:r>
                        <a:rPr lang="en-US" sz="1800" b="0" i="0">
                          <a:solidFill>
                            <a:srgbClr val="000000"/>
                          </a:solidFill>
                          <a:effectLst/>
                          <a:latin typeface="Arial Narrow" panose="020B0604020202020204" pitchFamily="34" charset="0"/>
                          <a:cs typeface="Arial Narrow" panose="020B0604020202020204" pitchFamily="34" charset="0"/>
                        </a:rPr>
                        <a:t>21 (15.8) </a:t>
                      </a:r>
                      <a:endParaRPr lang="en-US" sz="1800" b="0" i="0">
                        <a:effectLst/>
                        <a:latin typeface="Arial Narrow" panose="020B0604020202020204" pitchFamily="34" charset="0"/>
                        <a:cs typeface="Arial Narrow" panose="020B0604020202020204" pitchFamily="34" charset="0"/>
                      </a:endParaRPr>
                    </a:p>
                  </a:txBody>
                  <a:tcPr anchor="b">
                    <a:lnL>
                      <a:noFill/>
                    </a:lnL>
                    <a:lnR>
                      <a:noFill/>
                    </a:lnR>
                    <a:lnT>
                      <a:noFill/>
                    </a:lnT>
                    <a:lnB>
                      <a:noFill/>
                    </a:lnB>
                    <a:noFill/>
                  </a:tcPr>
                </a:tc>
                <a:tc>
                  <a:txBody>
                    <a:bodyPr/>
                    <a:lstStyle/>
                    <a:p>
                      <a:pPr algn="ctr" rtl="0" fontAlgn="base"/>
                      <a:r>
                        <a:rPr lang="en-US" sz="1800" b="0" i="0" dirty="0">
                          <a:solidFill>
                            <a:srgbClr val="000000"/>
                          </a:solidFill>
                          <a:effectLst/>
                          <a:latin typeface="Arial Narrow" panose="020B0604020202020204" pitchFamily="34" charset="0"/>
                          <a:cs typeface="Arial Narrow" panose="020B0604020202020204" pitchFamily="34" charset="0"/>
                        </a:rPr>
                        <a:t>25 (13.7) </a:t>
                      </a:r>
                      <a:endParaRPr lang="en-US" sz="1800" b="0" i="0" dirty="0">
                        <a:effectLst/>
                        <a:latin typeface="Arial Narrow" panose="020B0604020202020204" pitchFamily="34" charset="0"/>
                        <a:cs typeface="Arial Narrow" panose="020B0604020202020204" pitchFamily="34" charset="0"/>
                      </a:endParaRPr>
                    </a:p>
                  </a:txBody>
                  <a:tcPr>
                    <a:lnL>
                      <a:noFill/>
                    </a:lnL>
                    <a:lnR>
                      <a:noFill/>
                    </a:lnR>
                    <a:lnT>
                      <a:noFill/>
                    </a:lnT>
                    <a:lnB>
                      <a:noFill/>
                    </a:lnB>
                    <a:noFill/>
                  </a:tcPr>
                </a:tc>
                <a:extLst>
                  <a:ext uri="{0D108BD9-81ED-4DB2-BD59-A6C34878D82A}">
                    <a16:rowId xmlns:a16="http://schemas.microsoft.com/office/drawing/2014/main" val="1963209374"/>
                  </a:ext>
                </a:extLst>
              </a:tr>
            </a:tbl>
          </a:graphicData>
        </a:graphic>
      </p:graphicFrame>
      <p:sp>
        <p:nvSpPr>
          <p:cNvPr id="3" name="TextBox 2">
            <a:extLst>
              <a:ext uri="{FF2B5EF4-FFF2-40B4-BE49-F238E27FC236}">
                <a16:creationId xmlns:a16="http://schemas.microsoft.com/office/drawing/2014/main" id="{EA39CF53-260E-C09B-FA96-38EEF2240FAE}"/>
              </a:ext>
            </a:extLst>
          </p:cNvPr>
          <p:cNvSpPr txBox="1"/>
          <p:nvPr/>
        </p:nvSpPr>
        <p:spPr>
          <a:xfrm>
            <a:off x="3944664" y="3102429"/>
            <a:ext cx="7060793" cy="473528"/>
          </a:xfrm>
          <a:prstGeom prst="rect">
            <a:avLst/>
          </a:prstGeom>
          <a:noFill/>
          <a:ln w="38100">
            <a:solidFill>
              <a:srgbClr val="C00000"/>
            </a:solidFill>
          </a:ln>
        </p:spPr>
        <p:txBody>
          <a:bodyPr wrap="square" rtlCol="0">
            <a:spAutoFit/>
          </a:bodyPr>
          <a:lstStyle/>
          <a:p>
            <a:endParaRPr lang="en-US" dirty="0"/>
          </a:p>
        </p:txBody>
      </p:sp>
      <p:sp>
        <p:nvSpPr>
          <p:cNvPr id="4" name="TextBox 3">
            <a:extLst>
              <a:ext uri="{FF2B5EF4-FFF2-40B4-BE49-F238E27FC236}">
                <a16:creationId xmlns:a16="http://schemas.microsoft.com/office/drawing/2014/main" id="{DC04E0C6-6504-0ACD-E556-581564F45F29}"/>
              </a:ext>
            </a:extLst>
          </p:cNvPr>
          <p:cNvSpPr txBox="1"/>
          <p:nvPr/>
        </p:nvSpPr>
        <p:spPr>
          <a:xfrm>
            <a:off x="3944664" y="4963886"/>
            <a:ext cx="7077122" cy="479748"/>
          </a:xfrm>
          <a:prstGeom prst="rect">
            <a:avLst/>
          </a:prstGeom>
          <a:noFill/>
          <a:ln w="38100">
            <a:solidFill>
              <a:srgbClr val="C00000"/>
            </a:solidFill>
          </a:ln>
        </p:spPr>
        <p:txBody>
          <a:bodyPr wrap="square" rtlCol="0">
            <a:spAutoFit/>
          </a:bodyPr>
          <a:lstStyle/>
          <a:p>
            <a:endParaRPr lang="en-US" dirty="0"/>
          </a:p>
        </p:txBody>
      </p:sp>
      <p:sp>
        <p:nvSpPr>
          <p:cNvPr id="6" name="TextBox 5">
            <a:extLst>
              <a:ext uri="{FF2B5EF4-FFF2-40B4-BE49-F238E27FC236}">
                <a16:creationId xmlns:a16="http://schemas.microsoft.com/office/drawing/2014/main" id="{3CA2FB06-7E15-C2A8-D87C-94D64946D56C}"/>
              </a:ext>
            </a:extLst>
          </p:cNvPr>
          <p:cNvSpPr txBox="1"/>
          <p:nvPr/>
        </p:nvSpPr>
        <p:spPr>
          <a:xfrm>
            <a:off x="3944663" y="1829452"/>
            <a:ext cx="7077122" cy="538190"/>
          </a:xfrm>
          <a:prstGeom prst="rect">
            <a:avLst/>
          </a:prstGeom>
          <a:noFill/>
          <a:ln w="38100">
            <a:solidFill>
              <a:srgbClr val="C00000"/>
            </a:solidFill>
          </a:ln>
        </p:spPr>
        <p:txBody>
          <a:bodyPr wrap="square" rtlCol="0">
            <a:spAutoFit/>
          </a:bodyPr>
          <a:lstStyle/>
          <a:p>
            <a:endParaRPr lang="en-US" dirty="0"/>
          </a:p>
        </p:txBody>
      </p:sp>
    </p:spTree>
    <p:extLst>
      <p:ext uri="{BB962C8B-B14F-4D97-AF65-F5344CB8AC3E}">
        <p14:creationId xmlns:p14="http://schemas.microsoft.com/office/powerpoint/2010/main" val="2377029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0A6898C0-604A-A555-5544-21FA0CDD2DE5}"/>
              </a:ext>
            </a:extLst>
          </p:cNvPr>
          <p:cNvGraphicFramePr>
            <a:graphicFrameLocks noGrp="1"/>
          </p:cNvGraphicFramePr>
          <p:nvPr>
            <p:ph idx="1"/>
          </p:nvPr>
        </p:nvGraphicFramePr>
        <p:xfrm>
          <a:off x="1701478" y="284846"/>
          <a:ext cx="10416948" cy="1097280"/>
        </p:xfrm>
        <a:graphic>
          <a:graphicData uri="http://schemas.openxmlformats.org/drawingml/2006/table">
            <a:tbl>
              <a:tblPr/>
              <a:tblGrid>
                <a:gridCol w="3664272">
                  <a:extLst>
                    <a:ext uri="{9D8B030D-6E8A-4147-A177-3AD203B41FA5}">
                      <a16:colId xmlns:a16="http://schemas.microsoft.com/office/drawing/2014/main" val="1360181605"/>
                    </a:ext>
                  </a:extLst>
                </a:gridCol>
                <a:gridCol w="1460500">
                  <a:extLst>
                    <a:ext uri="{9D8B030D-6E8A-4147-A177-3AD203B41FA5}">
                      <a16:colId xmlns:a16="http://schemas.microsoft.com/office/drawing/2014/main" val="2809508055"/>
                    </a:ext>
                  </a:extLst>
                </a:gridCol>
                <a:gridCol w="1689100">
                  <a:extLst>
                    <a:ext uri="{9D8B030D-6E8A-4147-A177-3AD203B41FA5}">
                      <a16:colId xmlns:a16="http://schemas.microsoft.com/office/drawing/2014/main" val="1331541879"/>
                    </a:ext>
                  </a:extLst>
                </a:gridCol>
                <a:gridCol w="1617648">
                  <a:extLst>
                    <a:ext uri="{9D8B030D-6E8A-4147-A177-3AD203B41FA5}">
                      <a16:colId xmlns:a16="http://schemas.microsoft.com/office/drawing/2014/main" val="1253158553"/>
                    </a:ext>
                  </a:extLst>
                </a:gridCol>
                <a:gridCol w="1985428">
                  <a:extLst>
                    <a:ext uri="{9D8B030D-6E8A-4147-A177-3AD203B41FA5}">
                      <a16:colId xmlns:a16="http://schemas.microsoft.com/office/drawing/2014/main" val="3526736553"/>
                    </a:ext>
                  </a:extLst>
                </a:gridCol>
              </a:tblGrid>
              <a:tr h="161925">
                <a:tc>
                  <a:txBody>
                    <a:bodyPr/>
                    <a:lstStyle/>
                    <a:p>
                      <a:pPr algn="l" rtl="0" fontAlgn="base"/>
                      <a:r>
                        <a:rPr lang="en-US" sz="1800" b="0" i="0" dirty="0">
                          <a:solidFill>
                            <a:srgbClr val="000000"/>
                          </a:solidFill>
                          <a:effectLst/>
                          <a:latin typeface="Arial Narrow" panose="020B0604020202020204" pitchFamily="34" charset="0"/>
                          <a:cs typeface="Arial Narrow" panose="020B0604020202020204" pitchFamily="34" charset="0"/>
                        </a:rPr>
                        <a:t> </a:t>
                      </a:r>
                      <a:endParaRPr lang="en-US" sz="1800" b="0" i="0" dirty="0">
                        <a:effectLst/>
                        <a:latin typeface="Arial Narrow" panose="020B0604020202020204" pitchFamily="34" charset="0"/>
                        <a:cs typeface="Arial Narrow" panose="020B0604020202020204" pitchFamily="34" charset="0"/>
                      </a:endParaRPr>
                    </a:p>
                  </a:txBody>
                  <a:tcPr anchor="b">
                    <a:lnL>
                      <a:noFill/>
                    </a:lnL>
                    <a:lnR>
                      <a:noFill/>
                    </a:lnR>
                    <a:lnT>
                      <a:noFill/>
                    </a:lnT>
                    <a:lnB w="9525" cap="flat" cmpd="sng" algn="ctr">
                      <a:solidFill>
                        <a:srgbClr val="90F60F"/>
                      </a:solidFill>
                      <a:prstDash val="solid"/>
                      <a:round/>
                      <a:headEnd type="none" w="med" len="med"/>
                      <a:tailEnd type="none" w="med" len="med"/>
                    </a:lnB>
                    <a:noFill/>
                  </a:tcPr>
                </a:tc>
                <a:tc>
                  <a:txBody>
                    <a:bodyPr/>
                    <a:lstStyle/>
                    <a:p>
                      <a:pPr algn="ctr" rtl="0" fontAlgn="base"/>
                      <a:r>
                        <a:rPr lang="en-US" sz="1800" b="0" i="0" dirty="0">
                          <a:solidFill>
                            <a:srgbClr val="000000"/>
                          </a:solidFill>
                          <a:effectLst/>
                          <a:latin typeface="Arial Narrow" panose="020B0604020202020204" pitchFamily="34" charset="0"/>
                          <a:cs typeface="Arial Narrow" panose="020B0604020202020204" pitchFamily="34" charset="0"/>
                        </a:rPr>
                        <a:t>Historical </a:t>
                      </a:r>
                      <a:endParaRPr lang="en-US" sz="1800" b="0" i="0" dirty="0">
                        <a:effectLst/>
                        <a:latin typeface="Arial Narrow" panose="020B0604020202020204" pitchFamily="34" charset="0"/>
                        <a:cs typeface="Arial Narrow" panose="020B0604020202020204" pitchFamily="34" charset="0"/>
                      </a:endParaRPr>
                    </a:p>
                  </a:txBody>
                  <a:tcPr anchor="b">
                    <a:lnL>
                      <a:noFill/>
                    </a:lnL>
                    <a:lnR>
                      <a:noFill/>
                    </a:lnR>
                    <a:lnT>
                      <a:noFill/>
                    </a:lnT>
                    <a:lnB w="9525" cap="flat" cmpd="sng" algn="ctr">
                      <a:solidFill>
                        <a:srgbClr val="D0D20F"/>
                      </a:solidFill>
                      <a:prstDash val="solid"/>
                      <a:round/>
                      <a:headEnd type="none" w="med" len="med"/>
                      <a:tailEnd type="none" w="med" len="med"/>
                    </a:lnB>
                    <a:noFill/>
                  </a:tcPr>
                </a:tc>
                <a:tc>
                  <a:txBody>
                    <a:bodyPr/>
                    <a:lstStyle/>
                    <a:p>
                      <a:pPr algn="ctr" rtl="0" fontAlgn="base"/>
                      <a:r>
                        <a:rPr lang="en-US" sz="1800" b="0" i="0">
                          <a:solidFill>
                            <a:srgbClr val="000000"/>
                          </a:solidFill>
                          <a:effectLst/>
                          <a:latin typeface="Arial Narrow" panose="020B0604020202020204" pitchFamily="34" charset="0"/>
                          <a:cs typeface="Arial Narrow" panose="020B0604020202020204" pitchFamily="34" charset="0"/>
                        </a:rPr>
                        <a:t>Pilot 4T </a:t>
                      </a:r>
                      <a:endParaRPr lang="en-US" sz="1800" b="0" i="0">
                        <a:effectLst/>
                        <a:latin typeface="Arial Narrow" panose="020B0604020202020204" pitchFamily="34" charset="0"/>
                        <a:cs typeface="Arial Narrow" panose="020B0604020202020204" pitchFamily="34" charset="0"/>
                      </a:endParaRPr>
                    </a:p>
                  </a:txBody>
                  <a:tcPr anchor="b">
                    <a:lnL>
                      <a:noFill/>
                    </a:lnL>
                    <a:lnR>
                      <a:noFill/>
                    </a:lnR>
                    <a:lnT>
                      <a:noFill/>
                    </a:lnT>
                    <a:lnB w="9525" cap="flat" cmpd="sng" algn="ctr">
                      <a:solidFill>
                        <a:srgbClr val="E0D20F"/>
                      </a:solidFill>
                      <a:prstDash val="solid"/>
                      <a:round/>
                      <a:headEnd type="none" w="med" len="med"/>
                      <a:tailEnd type="none" w="med" len="med"/>
                    </a:lnB>
                    <a:noFill/>
                  </a:tcPr>
                </a:tc>
                <a:tc>
                  <a:txBody>
                    <a:bodyPr/>
                    <a:lstStyle/>
                    <a:p>
                      <a:pPr algn="ctr" rtl="0" fontAlgn="base"/>
                      <a:r>
                        <a:rPr lang="en-US" sz="1800" b="0" i="0">
                          <a:solidFill>
                            <a:srgbClr val="000000"/>
                          </a:solidFill>
                          <a:effectLst/>
                          <a:latin typeface="Arial Narrow" panose="020B0604020202020204" pitchFamily="34" charset="0"/>
                          <a:cs typeface="Arial Narrow" panose="020B0604020202020204" pitchFamily="34" charset="0"/>
                        </a:rPr>
                        <a:t>4T Study 1 </a:t>
                      </a:r>
                      <a:endParaRPr lang="en-US" sz="1800" b="0" i="0">
                        <a:effectLst/>
                        <a:latin typeface="Arial Narrow" panose="020B0604020202020204" pitchFamily="34" charset="0"/>
                        <a:cs typeface="Arial Narrow" panose="020B0604020202020204" pitchFamily="34" charset="0"/>
                      </a:endParaRPr>
                    </a:p>
                  </a:txBody>
                  <a:tcPr anchor="b">
                    <a:lnL>
                      <a:noFill/>
                    </a:lnL>
                    <a:lnR>
                      <a:noFill/>
                    </a:lnR>
                    <a:lnT>
                      <a:noFill/>
                    </a:lnT>
                    <a:lnB w="9525" cap="flat" cmpd="sng" algn="ctr">
                      <a:solidFill>
                        <a:srgbClr val="60DA0F"/>
                      </a:solidFill>
                      <a:prstDash val="solid"/>
                      <a:round/>
                      <a:headEnd type="none" w="med" len="med"/>
                      <a:tailEnd type="none" w="med" len="med"/>
                    </a:lnB>
                    <a:noFill/>
                  </a:tcPr>
                </a:tc>
                <a:tc>
                  <a:txBody>
                    <a:bodyPr/>
                    <a:lstStyle/>
                    <a:p>
                      <a:pPr algn="ctr" rtl="0" fontAlgn="base"/>
                      <a:r>
                        <a:rPr lang="en-US" sz="1800" b="0" i="0">
                          <a:solidFill>
                            <a:srgbClr val="000000"/>
                          </a:solidFill>
                          <a:effectLst/>
                          <a:latin typeface="Arial Narrow" panose="020B0604020202020204" pitchFamily="34" charset="0"/>
                          <a:cs typeface="Arial Narrow" panose="020B0604020202020204" pitchFamily="34" charset="0"/>
                        </a:rPr>
                        <a:t>4T Study 2 </a:t>
                      </a:r>
                      <a:endParaRPr lang="en-US" sz="1800" b="0" i="0">
                        <a:effectLst/>
                        <a:latin typeface="Arial Narrow" panose="020B0604020202020204" pitchFamily="34" charset="0"/>
                        <a:cs typeface="Arial Narrow" panose="020B0604020202020204" pitchFamily="34" charset="0"/>
                      </a:endParaRPr>
                    </a:p>
                  </a:txBody>
                  <a:tcPr>
                    <a:lnL>
                      <a:noFill/>
                    </a:lnL>
                    <a:lnR>
                      <a:noFill/>
                    </a:lnR>
                    <a:lnT>
                      <a:noFill/>
                    </a:lnT>
                    <a:lnB w="9525" cap="flat" cmpd="sng" algn="ctr">
                      <a:solidFill>
                        <a:srgbClr val="A0CD0F"/>
                      </a:solidFill>
                      <a:prstDash val="solid"/>
                      <a:round/>
                      <a:headEnd type="none" w="med" len="med"/>
                      <a:tailEnd type="none" w="med" len="med"/>
                    </a:lnB>
                    <a:noFill/>
                  </a:tcPr>
                </a:tc>
                <a:extLst>
                  <a:ext uri="{0D108BD9-81ED-4DB2-BD59-A6C34878D82A}">
                    <a16:rowId xmlns:a16="http://schemas.microsoft.com/office/drawing/2014/main" val="2742595937"/>
                  </a:ext>
                </a:extLst>
              </a:tr>
              <a:tr h="152400">
                <a:tc>
                  <a:txBody>
                    <a:bodyPr/>
                    <a:lstStyle/>
                    <a:p>
                      <a:pPr algn="l" rtl="0" fontAlgn="base"/>
                      <a:r>
                        <a:rPr lang="en-US" sz="1800" b="0" i="0" dirty="0">
                          <a:solidFill>
                            <a:srgbClr val="000000"/>
                          </a:solidFill>
                          <a:effectLst/>
                          <a:latin typeface="Arial Narrow" panose="020B0604020202020204" pitchFamily="34" charset="0"/>
                          <a:cs typeface="Arial Narrow" panose="020B0604020202020204" pitchFamily="34" charset="0"/>
                        </a:rPr>
                        <a:t>N </a:t>
                      </a:r>
                      <a:endParaRPr lang="en-US" sz="1800" b="0" i="0" dirty="0">
                        <a:effectLst/>
                        <a:latin typeface="Arial Narrow" panose="020B0604020202020204" pitchFamily="34" charset="0"/>
                        <a:cs typeface="Arial Narrow" panose="020B0604020202020204" pitchFamily="34" charset="0"/>
                      </a:endParaRPr>
                    </a:p>
                  </a:txBody>
                  <a:tcPr anchor="b">
                    <a:lnL>
                      <a:noFill/>
                    </a:lnL>
                    <a:lnR>
                      <a:noFill/>
                    </a:lnR>
                    <a:lnT w="9525" cap="flat" cmpd="sng" algn="ctr">
                      <a:solidFill>
                        <a:srgbClr val="90F60F"/>
                      </a:solidFill>
                      <a:prstDash val="solid"/>
                      <a:round/>
                      <a:headEnd type="none" w="med" len="med"/>
                      <a:tailEnd type="none" w="med" len="med"/>
                    </a:lnT>
                    <a:lnB>
                      <a:noFill/>
                    </a:lnB>
                    <a:noFill/>
                  </a:tcPr>
                </a:tc>
                <a:tc>
                  <a:txBody>
                    <a:bodyPr/>
                    <a:lstStyle/>
                    <a:p>
                      <a:pPr algn="ctr" rtl="0" fontAlgn="base"/>
                      <a:r>
                        <a:rPr lang="en-US" sz="1800" b="0" i="0" dirty="0">
                          <a:solidFill>
                            <a:srgbClr val="000000"/>
                          </a:solidFill>
                          <a:effectLst/>
                          <a:latin typeface="Arial Narrow" panose="020B0604020202020204" pitchFamily="34" charset="0"/>
                          <a:cs typeface="Arial Narrow" panose="020B0604020202020204" pitchFamily="34" charset="0"/>
                        </a:rPr>
                        <a:t>272 </a:t>
                      </a:r>
                      <a:endParaRPr lang="en-US" sz="1800" b="0" i="0" dirty="0">
                        <a:effectLst/>
                        <a:latin typeface="Arial Narrow" panose="020B0604020202020204" pitchFamily="34" charset="0"/>
                        <a:cs typeface="Arial Narrow" panose="020B0604020202020204" pitchFamily="34" charset="0"/>
                      </a:endParaRPr>
                    </a:p>
                  </a:txBody>
                  <a:tcPr anchor="b">
                    <a:lnL>
                      <a:noFill/>
                    </a:lnL>
                    <a:lnR>
                      <a:noFill/>
                    </a:lnR>
                    <a:lnT w="9525" cap="flat" cmpd="sng" algn="ctr">
                      <a:solidFill>
                        <a:srgbClr val="D0D20F"/>
                      </a:solidFill>
                      <a:prstDash val="solid"/>
                      <a:round/>
                      <a:headEnd type="none" w="med" len="med"/>
                      <a:tailEnd type="none" w="med" len="med"/>
                    </a:lnT>
                    <a:lnB>
                      <a:noFill/>
                    </a:lnB>
                    <a:noFill/>
                  </a:tcPr>
                </a:tc>
                <a:tc>
                  <a:txBody>
                    <a:bodyPr/>
                    <a:lstStyle/>
                    <a:p>
                      <a:pPr algn="ctr" rtl="0" fontAlgn="base"/>
                      <a:r>
                        <a:rPr lang="en-US" sz="1800" b="0" i="0" dirty="0">
                          <a:solidFill>
                            <a:srgbClr val="000000"/>
                          </a:solidFill>
                          <a:effectLst/>
                          <a:latin typeface="Arial Narrow" panose="020B0604020202020204" pitchFamily="34" charset="0"/>
                          <a:cs typeface="Arial Narrow" panose="020B0604020202020204" pitchFamily="34" charset="0"/>
                        </a:rPr>
                        <a:t>135 </a:t>
                      </a:r>
                      <a:endParaRPr lang="en-US" sz="1800" b="0" i="0" dirty="0">
                        <a:effectLst/>
                        <a:latin typeface="Arial Narrow" panose="020B0604020202020204" pitchFamily="34" charset="0"/>
                        <a:cs typeface="Arial Narrow" panose="020B0604020202020204" pitchFamily="34" charset="0"/>
                      </a:endParaRPr>
                    </a:p>
                  </a:txBody>
                  <a:tcPr anchor="b">
                    <a:lnL>
                      <a:noFill/>
                    </a:lnL>
                    <a:lnR>
                      <a:noFill/>
                    </a:lnR>
                    <a:lnT w="9525" cap="flat" cmpd="sng" algn="ctr">
                      <a:solidFill>
                        <a:srgbClr val="E0D20F"/>
                      </a:solidFill>
                      <a:prstDash val="solid"/>
                      <a:round/>
                      <a:headEnd type="none" w="med" len="med"/>
                      <a:tailEnd type="none" w="med" len="med"/>
                    </a:lnT>
                    <a:lnB>
                      <a:noFill/>
                    </a:lnB>
                    <a:noFill/>
                  </a:tcPr>
                </a:tc>
                <a:tc>
                  <a:txBody>
                    <a:bodyPr/>
                    <a:lstStyle/>
                    <a:p>
                      <a:pPr algn="ctr" rtl="0" fontAlgn="base"/>
                      <a:r>
                        <a:rPr lang="en-US" sz="1800" b="0" i="0" dirty="0">
                          <a:solidFill>
                            <a:srgbClr val="000000"/>
                          </a:solidFill>
                          <a:effectLst/>
                          <a:latin typeface="Arial Narrow" panose="020B0604020202020204" pitchFamily="34" charset="0"/>
                          <a:cs typeface="Arial Narrow" panose="020B0604020202020204" pitchFamily="34" charset="0"/>
                        </a:rPr>
                        <a:t>133 </a:t>
                      </a:r>
                      <a:endParaRPr lang="en-US" sz="1800" b="0" i="0" dirty="0">
                        <a:effectLst/>
                        <a:latin typeface="Arial Narrow" panose="020B0604020202020204" pitchFamily="34" charset="0"/>
                        <a:cs typeface="Arial Narrow" panose="020B0604020202020204" pitchFamily="34" charset="0"/>
                      </a:endParaRPr>
                    </a:p>
                  </a:txBody>
                  <a:tcPr anchor="b">
                    <a:lnL>
                      <a:noFill/>
                    </a:lnL>
                    <a:lnR>
                      <a:noFill/>
                    </a:lnR>
                    <a:lnT w="9525" cap="flat" cmpd="sng" algn="ctr">
                      <a:solidFill>
                        <a:srgbClr val="60DA0F"/>
                      </a:solidFill>
                      <a:prstDash val="solid"/>
                      <a:round/>
                      <a:headEnd type="none" w="med" len="med"/>
                      <a:tailEnd type="none" w="med" len="med"/>
                    </a:lnT>
                    <a:lnB>
                      <a:noFill/>
                    </a:lnB>
                    <a:noFill/>
                  </a:tcPr>
                </a:tc>
                <a:tc>
                  <a:txBody>
                    <a:bodyPr/>
                    <a:lstStyle/>
                    <a:p>
                      <a:pPr algn="ctr" rtl="0" fontAlgn="base"/>
                      <a:r>
                        <a:rPr lang="en-US" sz="1800" b="0" i="0" dirty="0">
                          <a:solidFill>
                            <a:srgbClr val="000000"/>
                          </a:solidFill>
                          <a:effectLst/>
                          <a:latin typeface="Arial Narrow" panose="020B0604020202020204" pitchFamily="34" charset="0"/>
                          <a:cs typeface="Arial Narrow" panose="020B0604020202020204" pitchFamily="34" charset="0"/>
                        </a:rPr>
                        <a:t>183 </a:t>
                      </a:r>
                      <a:endParaRPr lang="en-US" sz="1800" b="0" i="0" dirty="0">
                        <a:effectLst/>
                        <a:latin typeface="Arial Narrow" panose="020B0604020202020204" pitchFamily="34" charset="0"/>
                        <a:cs typeface="Arial Narrow" panose="020B0604020202020204" pitchFamily="34" charset="0"/>
                      </a:endParaRPr>
                    </a:p>
                  </a:txBody>
                  <a:tcPr>
                    <a:lnL>
                      <a:noFill/>
                    </a:lnL>
                    <a:lnR>
                      <a:noFill/>
                    </a:lnR>
                    <a:lnT w="9525" cap="flat" cmpd="sng" algn="ctr">
                      <a:solidFill>
                        <a:srgbClr val="A0CD0F"/>
                      </a:solidFill>
                      <a:prstDash val="solid"/>
                      <a:round/>
                      <a:headEnd type="none" w="med" len="med"/>
                      <a:tailEnd type="none" w="med" len="med"/>
                    </a:lnT>
                    <a:lnB>
                      <a:noFill/>
                    </a:lnB>
                    <a:noFill/>
                  </a:tcPr>
                </a:tc>
                <a:extLst>
                  <a:ext uri="{0D108BD9-81ED-4DB2-BD59-A6C34878D82A}">
                    <a16:rowId xmlns:a16="http://schemas.microsoft.com/office/drawing/2014/main" val="1647367796"/>
                  </a:ext>
                </a:extLst>
              </a:tr>
              <a:tr h="152400">
                <a:tc>
                  <a:txBody>
                    <a:bodyPr/>
                    <a:lstStyle/>
                    <a:p>
                      <a:pPr algn="l" rtl="0" fontAlgn="base"/>
                      <a:r>
                        <a:rPr lang="en-US" sz="1800" b="0" i="0" dirty="0">
                          <a:solidFill>
                            <a:srgbClr val="000000"/>
                          </a:solidFill>
                          <a:effectLst/>
                          <a:latin typeface="Arial Narrow" panose="020B0604020202020204" pitchFamily="34" charset="0"/>
                          <a:cs typeface="Arial Narrow" panose="020B0604020202020204" pitchFamily="34" charset="0"/>
                        </a:rPr>
                        <a:t>Follow-up characteristics </a:t>
                      </a:r>
                      <a:endParaRPr lang="en-US" sz="1800" b="0" i="0" dirty="0">
                        <a:effectLst/>
                        <a:latin typeface="Arial Narrow" panose="020B0604020202020204" pitchFamily="34" charset="0"/>
                        <a:cs typeface="Arial Narrow" panose="020B0604020202020204" pitchFamily="34" charset="0"/>
                      </a:endParaRPr>
                    </a:p>
                  </a:txBody>
                  <a:tcPr anchor="b">
                    <a:lnL>
                      <a:noFill/>
                    </a:lnL>
                    <a:lnR>
                      <a:noFill/>
                    </a:lnR>
                    <a:lnT>
                      <a:noFill/>
                    </a:lnT>
                    <a:lnB>
                      <a:noFill/>
                    </a:lnB>
                    <a:solidFill>
                      <a:srgbClr val="D9E2F3"/>
                    </a:solidFill>
                  </a:tcPr>
                </a:tc>
                <a:tc>
                  <a:txBody>
                    <a:bodyPr/>
                    <a:lstStyle/>
                    <a:p>
                      <a:pPr algn="ctr" rtl="0" fontAlgn="base"/>
                      <a:r>
                        <a:rPr lang="en-US" sz="1800" b="0" i="0" dirty="0">
                          <a:solidFill>
                            <a:srgbClr val="000000"/>
                          </a:solidFill>
                          <a:effectLst/>
                          <a:latin typeface="Arial Narrow" panose="020B0604020202020204" pitchFamily="34" charset="0"/>
                          <a:cs typeface="Arial Narrow" panose="020B0604020202020204" pitchFamily="34" charset="0"/>
                        </a:rPr>
                        <a:t>  </a:t>
                      </a:r>
                      <a:endParaRPr lang="en-US" sz="1800" b="0" i="0" dirty="0">
                        <a:effectLst/>
                        <a:latin typeface="Arial Narrow" panose="020B0604020202020204" pitchFamily="34" charset="0"/>
                        <a:cs typeface="Arial Narrow" panose="020B0604020202020204" pitchFamily="34" charset="0"/>
                      </a:endParaRPr>
                    </a:p>
                  </a:txBody>
                  <a:tcPr anchor="b">
                    <a:lnL>
                      <a:noFill/>
                    </a:lnL>
                    <a:lnR>
                      <a:noFill/>
                    </a:lnR>
                    <a:lnT>
                      <a:noFill/>
                    </a:lnT>
                    <a:lnB>
                      <a:noFill/>
                    </a:lnB>
                    <a:solidFill>
                      <a:srgbClr val="D9E2F3"/>
                    </a:solidFill>
                  </a:tcPr>
                </a:tc>
                <a:tc>
                  <a:txBody>
                    <a:bodyPr/>
                    <a:lstStyle/>
                    <a:p>
                      <a:pPr algn="ctr" rtl="0" fontAlgn="base"/>
                      <a:r>
                        <a:rPr lang="en-US" sz="1800" b="0" i="0" dirty="0">
                          <a:solidFill>
                            <a:srgbClr val="000000"/>
                          </a:solidFill>
                          <a:effectLst/>
                          <a:latin typeface="Arial Narrow" panose="020B0604020202020204" pitchFamily="34" charset="0"/>
                          <a:cs typeface="Arial Narrow" panose="020B0604020202020204" pitchFamily="34" charset="0"/>
                        </a:rPr>
                        <a:t>  </a:t>
                      </a:r>
                      <a:endParaRPr lang="en-US" sz="1800" b="0" i="0" dirty="0">
                        <a:effectLst/>
                        <a:latin typeface="Arial Narrow" panose="020B0604020202020204" pitchFamily="34" charset="0"/>
                        <a:cs typeface="Arial Narrow" panose="020B0604020202020204" pitchFamily="34" charset="0"/>
                      </a:endParaRPr>
                    </a:p>
                  </a:txBody>
                  <a:tcPr anchor="b">
                    <a:lnL>
                      <a:noFill/>
                    </a:lnL>
                    <a:lnR>
                      <a:noFill/>
                    </a:lnR>
                    <a:lnT>
                      <a:noFill/>
                    </a:lnT>
                    <a:lnB>
                      <a:noFill/>
                    </a:lnB>
                    <a:solidFill>
                      <a:srgbClr val="D9E2F3"/>
                    </a:solidFill>
                  </a:tcPr>
                </a:tc>
                <a:tc>
                  <a:txBody>
                    <a:bodyPr/>
                    <a:lstStyle/>
                    <a:p>
                      <a:pPr algn="ctr" rtl="0" fontAlgn="base"/>
                      <a:r>
                        <a:rPr lang="en-US" sz="1800" b="0" i="0" dirty="0">
                          <a:solidFill>
                            <a:srgbClr val="000000"/>
                          </a:solidFill>
                          <a:effectLst/>
                          <a:latin typeface="Arial Narrow" panose="020B0604020202020204" pitchFamily="34" charset="0"/>
                          <a:cs typeface="Arial Narrow" panose="020B0604020202020204" pitchFamily="34" charset="0"/>
                        </a:rPr>
                        <a:t>  </a:t>
                      </a:r>
                      <a:endParaRPr lang="en-US" sz="1800" b="0" i="0" dirty="0">
                        <a:effectLst/>
                        <a:latin typeface="Arial Narrow" panose="020B0604020202020204" pitchFamily="34" charset="0"/>
                        <a:cs typeface="Arial Narrow" panose="020B0604020202020204" pitchFamily="34" charset="0"/>
                      </a:endParaRPr>
                    </a:p>
                  </a:txBody>
                  <a:tcPr anchor="b">
                    <a:lnL>
                      <a:noFill/>
                    </a:lnL>
                    <a:lnR>
                      <a:noFill/>
                    </a:lnR>
                    <a:lnT>
                      <a:noFill/>
                    </a:lnT>
                    <a:lnB>
                      <a:noFill/>
                    </a:lnB>
                    <a:solidFill>
                      <a:srgbClr val="D9E2F3"/>
                    </a:solidFill>
                  </a:tcPr>
                </a:tc>
                <a:tc>
                  <a:txBody>
                    <a:bodyPr/>
                    <a:lstStyle/>
                    <a:p>
                      <a:pPr algn="ctr" rtl="0" fontAlgn="base"/>
                      <a:r>
                        <a:rPr lang="en-US" sz="1800" b="0" i="0" dirty="0">
                          <a:solidFill>
                            <a:srgbClr val="000000"/>
                          </a:solidFill>
                          <a:effectLst/>
                          <a:latin typeface="Arial Narrow" panose="020B0604020202020204" pitchFamily="34" charset="0"/>
                          <a:cs typeface="Arial Narrow" panose="020B0604020202020204" pitchFamily="34" charset="0"/>
                        </a:rPr>
                        <a:t> </a:t>
                      </a:r>
                    </a:p>
                  </a:txBody>
                  <a:tcPr>
                    <a:lnL>
                      <a:noFill/>
                    </a:lnL>
                    <a:lnR>
                      <a:noFill/>
                    </a:lnR>
                    <a:lnT>
                      <a:noFill/>
                    </a:lnT>
                    <a:lnB>
                      <a:noFill/>
                    </a:lnB>
                    <a:solidFill>
                      <a:srgbClr val="D9E2F3"/>
                    </a:solidFill>
                  </a:tcPr>
                </a:tc>
                <a:extLst>
                  <a:ext uri="{0D108BD9-81ED-4DB2-BD59-A6C34878D82A}">
                    <a16:rowId xmlns:a16="http://schemas.microsoft.com/office/drawing/2014/main" val="1079450014"/>
                  </a:ext>
                </a:extLst>
              </a:tr>
            </a:tbl>
          </a:graphicData>
        </a:graphic>
      </p:graphicFrame>
      <p:graphicFrame>
        <p:nvGraphicFramePr>
          <p:cNvPr id="3" name="Table 2">
            <a:extLst>
              <a:ext uri="{FF2B5EF4-FFF2-40B4-BE49-F238E27FC236}">
                <a16:creationId xmlns:a16="http://schemas.microsoft.com/office/drawing/2014/main" id="{24F68D38-FC8C-E501-9D54-095765E176A6}"/>
              </a:ext>
            </a:extLst>
          </p:cNvPr>
          <p:cNvGraphicFramePr>
            <a:graphicFrameLocks noGrp="1"/>
          </p:cNvGraphicFramePr>
          <p:nvPr/>
        </p:nvGraphicFramePr>
        <p:xfrm>
          <a:off x="1701478" y="1382126"/>
          <a:ext cx="10416948" cy="3657600"/>
        </p:xfrm>
        <a:graphic>
          <a:graphicData uri="http://schemas.openxmlformats.org/drawingml/2006/table">
            <a:tbl>
              <a:tblPr/>
              <a:tblGrid>
                <a:gridCol w="3667691">
                  <a:extLst>
                    <a:ext uri="{9D8B030D-6E8A-4147-A177-3AD203B41FA5}">
                      <a16:colId xmlns:a16="http://schemas.microsoft.com/office/drawing/2014/main" val="3377709889"/>
                    </a:ext>
                  </a:extLst>
                </a:gridCol>
                <a:gridCol w="1465385">
                  <a:extLst>
                    <a:ext uri="{9D8B030D-6E8A-4147-A177-3AD203B41FA5}">
                      <a16:colId xmlns:a16="http://schemas.microsoft.com/office/drawing/2014/main" val="927307922"/>
                    </a:ext>
                  </a:extLst>
                </a:gridCol>
                <a:gridCol w="1699846">
                  <a:extLst>
                    <a:ext uri="{9D8B030D-6E8A-4147-A177-3AD203B41FA5}">
                      <a16:colId xmlns:a16="http://schemas.microsoft.com/office/drawing/2014/main" val="3035300372"/>
                    </a:ext>
                  </a:extLst>
                </a:gridCol>
                <a:gridCol w="1735015">
                  <a:extLst>
                    <a:ext uri="{9D8B030D-6E8A-4147-A177-3AD203B41FA5}">
                      <a16:colId xmlns:a16="http://schemas.microsoft.com/office/drawing/2014/main" val="206497462"/>
                    </a:ext>
                  </a:extLst>
                </a:gridCol>
                <a:gridCol w="1849011">
                  <a:extLst>
                    <a:ext uri="{9D8B030D-6E8A-4147-A177-3AD203B41FA5}">
                      <a16:colId xmlns:a16="http://schemas.microsoft.com/office/drawing/2014/main" val="877491896"/>
                    </a:ext>
                  </a:extLst>
                </a:gridCol>
              </a:tblGrid>
              <a:tr h="152400">
                <a:tc>
                  <a:txBody>
                    <a:bodyPr/>
                    <a:lstStyle/>
                    <a:p>
                      <a:pPr algn="l" rtl="0" fontAlgn="base"/>
                      <a:r>
                        <a:rPr lang="en-US" sz="1800" b="0" i="0" dirty="0">
                          <a:solidFill>
                            <a:srgbClr val="000000"/>
                          </a:solidFill>
                          <a:effectLst/>
                          <a:latin typeface="Arial Narrow" panose="020B0604020202020204" pitchFamily="34" charset="0"/>
                          <a:cs typeface="Arial Narrow" panose="020B0604020202020204" pitchFamily="34" charset="0"/>
                        </a:rPr>
                        <a:t>CGM initiation within 1 year, n (%) </a:t>
                      </a:r>
                      <a:endParaRPr lang="en-US" sz="1800" b="0" i="0" dirty="0">
                        <a:effectLst/>
                        <a:latin typeface="Arial Narrow" panose="020B0604020202020204" pitchFamily="34" charset="0"/>
                        <a:cs typeface="Arial Narrow" panose="020B0604020202020204" pitchFamily="34" charset="0"/>
                      </a:endParaRPr>
                    </a:p>
                  </a:txBody>
                  <a:tcPr anchor="b">
                    <a:lnL>
                      <a:noFill/>
                    </a:lnL>
                    <a:lnR>
                      <a:noFill/>
                    </a:lnR>
                    <a:lnT>
                      <a:noFill/>
                    </a:lnT>
                    <a:lnB>
                      <a:noFill/>
                    </a:lnB>
                    <a:noFill/>
                  </a:tcPr>
                </a:tc>
                <a:tc>
                  <a:txBody>
                    <a:bodyPr/>
                    <a:lstStyle/>
                    <a:p>
                      <a:pPr algn="ctr" rtl="0" fontAlgn="base"/>
                      <a:r>
                        <a:rPr lang="en-US" sz="1800" b="0" i="0" dirty="0">
                          <a:solidFill>
                            <a:srgbClr val="000000"/>
                          </a:solidFill>
                          <a:effectLst/>
                          <a:latin typeface="Arial Narrow" panose="020B0604020202020204" pitchFamily="34" charset="0"/>
                          <a:cs typeface="Arial Narrow" panose="020B0604020202020204" pitchFamily="34" charset="0"/>
                        </a:rPr>
                        <a:t>102 (37.5) </a:t>
                      </a:r>
                      <a:endParaRPr lang="en-US" sz="1800" b="0" i="0" dirty="0">
                        <a:effectLst/>
                        <a:latin typeface="Arial Narrow" panose="020B0604020202020204" pitchFamily="34" charset="0"/>
                        <a:cs typeface="Arial Narrow" panose="020B0604020202020204" pitchFamily="34" charset="0"/>
                      </a:endParaRPr>
                    </a:p>
                  </a:txBody>
                  <a:tcPr anchor="b">
                    <a:lnL>
                      <a:noFill/>
                    </a:lnL>
                    <a:lnR>
                      <a:noFill/>
                    </a:lnR>
                    <a:lnT>
                      <a:noFill/>
                    </a:lnT>
                    <a:lnB>
                      <a:noFill/>
                    </a:lnB>
                    <a:noFill/>
                  </a:tcPr>
                </a:tc>
                <a:tc>
                  <a:txBody>
                    <a:bodyPr/>
                    <a:lstStyle/>
                    <a:p>
                      <a:pPr marL="0" indent="0" algn="ctr" rtl="0" fontAlgn="base">
                        <a:tabLst/>
                      </a:pPr>
                      <a:r>
                        <a:rPr lang="en-US" sz="1800" b="0" i="0" dirty="0">
                          <a:solidFill>
                            <a:srgbClr val="000000"/>
                          </a:solidFill>
                          <a:effectLst/>
                          <a:latin typeface="Arial Narrow" panose="020B0604020202020204" pitchFamily="34" charset="0"/>
                          <a:cs typeface="Arial Narrow" panose="020B0604020202020204" pitchFamily="34" charset="0"/>
                        </a:rPr>
                        <a:t>132 (97.8) </a:t>
                      </a:r>
                      <a:endParaRPr lang="en-US" sz="1800" b="0" i="0" dirty="0">
                        <a:effectLst/>
                        <a:latin typeface="Arial Narrow" panose="020B0604020202020204" pitchFamily="34" charset="0"/>
                        <a:cs typeface="Arial Narrow" panose="020B0604020202020204" pitchFamily="34" charset="0"/>
                      </a:endParaRPr>
                    </a:p>
                  </a:txBody>
                  <a:tcPr anchor="b">
                    <a:lnL>
                      <a:noFill/>
                    </a:lnL>
                    <a:lnR>
                      <a:noFill/>
                    </a:lnR>
                    <a:lnT>
                      <a:noFill/>
                    </a:lnT>
                    <a:lnB>
                      <a:noFill/>
                    </a:lnB>
                    <a:noFill/>
                  </a:tcPr>
                </a:tc>
                <a:tc>
                  <a:txBody>
                    <a:bodyPr/>
                    <a:lstStyle/>
                    <a:p>
                      <a:pPr algn="ctr" rtl="0" fontAlgn="base"/>
                      <a:r>
                        <a:rPr lang="en-US" sz="1800" b="0" i="0" dirty="0">
                          <a:solidFill>
                            <a:srgbClr val="000000"/>
                          </a:solidFill>
                          <a:effectLst/>
                          <a:latin typeface="Arial Narrow" panose="020B0604020202020204" pitchFamily="34" charset="0"/>
                          <a:cs typeface="Arial Narrow" panose="020B0604020202020204" pitchFamily="34" charset="0"/>
                        </a:rPr>
                        <a:t>133 (100) </a:t>
                      </a:r>
                      <a:endParaRPr lang="en-US" sz="1800" b="0" i="0" dirty="0">
                        <a:effectLst/>
                        <a:latin typeface="Arial Narrow" panose="020B0604020202020204" pitchFamily="34" charset="0"/>
                        <a:cs typeface="Arial Narrow" panose="020B0604020202020204" pitchFamily="34" charset="0"/>
                      </a:endParaRPr>
                    </a:p>
                  </a:txBody>
                  <a:tcPr anchor="b">
                    <a:lnL>
                      <a:noFill/>
                    </a:lnL>
                    <a:lnR>
                      <a:noFill/>
                    </a:lnR>
                    <a:lnT>
                      <a:noFill/>
                    </a:lnT>
                    <a:lnB>
                      <a:noFill/>
                    </a:lnB>
                    <a:noFill/>
                  </a:tcPr>
                </a:tc>
                <a:tc>
                  <a:txBody>
                    <a:bodyPr/>
                    <a:lstStyle/>
                    <a:p>
                      <a:pPr algn="ctr" rtl="0" fontAlgn="base"/>
                      <a:r>
                        <a:rPr lang="en-US" sz="1800" b="0" i="0" dirty="0">
                          <a:solidFill>
                            <a:srgbClr val="000000"/>
                          </a:solidFill>
                          <a:effectLst/>
                          <a:latin typeface="Arial Narrow" panose="020B0604020202020204" pitchFamily="34" charset="0"/>
                          <a:cs typeface="Arial Narrow" panose="020B0604020202020204" pitchFamily="34" charset="0"/>
                        </a:rPr>
                        <a:t>182 (99.5) </a:t>
                      </a:r>
                      <a:endParaRPr lang="en-US" sz="1800" b="0" i="0" dirty="0">
                        <a:effectLst/>
                        <a:latin typeface="Arial Narrow" panose="020B0604020202020204" pitchFamily="34" charset="0"/>
                        <a:cs typeface="Arial Narrow" panose="020B0604020202020204" pitchFamily="34" charset="0"/>
                      </a:endParaRPr>
                    </a:p>
                  </a:txBody>
                  <a:tcPr anchor="b">
                    <a:lnL>
                      <a:noFill/>
                    </a:lnL>
                    <a:lnR>
                      <a:noFill/>
                    </a:lnR>
                    <a:lnT>
                      <a:noFill/>
                    </a:lnT>
                    <a:lnB>
                      <a:noFill/>
                    </a:lnB>
                    <a:noFill/>
                  </a:tcPr>
                </a:tc>
                <a:extLst>
                  <a:ext uri="{0D108BD9-81ED-4DB2-BD59-A6C34878D82A}">
                    <a16:rowId xmlns:a16="http://schemas.microsoft.com/office/drawing/2014/main" val="2059672238"/>
                  </a:ext>
                </a:extLst>
              </a:tr>
              <a:tr h="152400">
                <a:tc>
                  <a:txBody>
                    <a:bodyPr/>
                    <a:lstStyle/>
                    <a:p>
                      <a:pPr algn="l" rtl="0" fontAlgn="base"/>
                      <a:r>
                        <a:rPr lang="en-US" sz="1800" b="0" i="0" dirty="0">
                          <a:solidFill>
                            <a:srgbClr val="000000"/>
                          </a:solidFill>
                          <a:effectLst/>
                          <a:latin typeface="Arial Narrow" panose="020B0604020202020204" pitchFamily="34" charset="0"/>
                          <a:cs typeface="Arial Narrow" panose="020B0604020202020204" pitchFamily="34" charset="0"/>
                        </a:rPr>
                        <a:t>Initiated CGM &lt;= 30 days, n (%) </a:t>
                      </a:r>
                      <a:endParaRPr lang="en-US" sz="1800" b="0" i="0" dirty="0">
                        <a:effectLst/>
                        <a:latin typeface="Arial Narrow" panose="020B0604020202020204" pitchFamily="34" charset="0"/>
                        <a:cs typeface="Arial Narrow" panose="020B0604020202020204" pitchFamily="34" charset="0"/>
                      </a:endParaRPr>
                    </a:p>
                  </a:txBody>
                  <a:tcPr anchor="b">
                    <a:lnL>
                      <a:noFill/>
                    </a:lnL>
                    <a:lnR>
                      <a:noFill/>
                    </a:lnR>
                    <a:lnT>
                      <a:noFill/>
                    </a:lnT>
                    <a:lnB>
                      <a:noFill/>
                    </a:lnB>
                    <a:noFill/>
                  </a:tcPr>
                </a:tc>
                <a:tc>
                  <a:txBody>
                    <a:bodyPr/>
                    <a:lstStyle/>
                    <a:p>
                      <a:pPr algn="ctr" rtl="0" fontAlgn="base"/>
                      <a:r>
                        <a:rPr lang="en-US" sz="1800" b="0" i="0" dirty="0">
                          <a:solidFill>
                            <a:srgbClr val="000000"/>
                          </a:solidFill>
                          <a:effectLst/>
                          <a:latin typeface="Arial Narrow" panose="020B0604020202020204" pitchFamily="34" charset="0"/>
                          <a:cs typeface="Arial Narrow" panose="020B0604020202020204" pitchFamily="34" charset="0"/>
                        </a:rPr>
                        <a:t>6 (2.2) </a:t>
                      </a:r>
                      <a:endParaRPr lang="en-US" sz="1800" b="0" i="0" dirty="0">
                        <a:effectLst/>
                        <a:latin typeface="Arial Narrow" panose="020B0604020202020204" pitchFamily="34" charset="0"/>
                        <a:cs typeface="Arial Narrow" panose="020B0604020202020204" pitchFamily="34" charset="0"/>
                      </a:endParaRPr>
                    </a:p>
                  </a:txBody>
                  <a:tcPr anchor="b">
                    <a:lnL>
                      <a:noFill/>
                    </a:lnL>
                    <a:lnR>
                      <a:noFill/>
                    </a:lnR>
                    <a:lnT>
                      <a:noFill/>
                    </a:lnT>
                    <a:lnB>
                      <a:noFill/>
                    </a:lnB>
                    <a:noFill/>
                  </a:tcPr>
                </a:tc>
                <a:tc>
                  <a:txBody>
                    <a:bodyPr/>
                    <a:lstStyle/>
                    <a:p>
                      <a:pPr algn="ctr" rtl="0" fontAlgn="base"/>
                      <a:r>
                        <a:rPr lang="en-US" sz="1800" b="0" i="0" dirty="0">
                          <a:solidFill>
                            <a:srgbClr val="000000"/>
                          </a:solidFill>
                          <a:effectLst/>
                          <a:latin typeface="Arial Narrow" panose="020B0604020202020204" pitchFamily="34" charset="0"/>
                          <a:cs typeface="Arial Narrow" panose="020B0604020202020204" pitchFamily="34" charset="0"/>
                        </a:rPr>
                        <a:t>124 (91.9) </a:t>
                      </a:r>
                      <a:endParaRPr lang="en-US" sz="1800" b="0" i="0" dirty="0">
                        <a:effectLst/>
                        <a:latin typeface="Arial Narrow" panose="020B0604020202020204" pitchFamily="34" charset="0"/>
                        <a:cs typeface="Arial Narrow" panose="020B0604020202020204" pitchFamily="34" charset="0"/>
                      </a:endParaRPr>
                    </a:p>
                  </a:txBody>
                  <a:tcPr anchor="b">
                    <a:lnL>
                      <a:noFill/>
                    </a:lnL>
                    <a:lnR>
                      <a:noFill/>
                    </a:lnR>
                    <a:lnT>
                      <a:noFill/>
                    </a:lnT>
                    <a:lnB>
                      <a:noFill/>
                    </a:lnB>
                    <a:noFill/>
                  </a:tcPr>
                </a:tc>
                <a:tc>
                  <a:txBody>
                    <a:bodyPr/>
                    <a:lstStyle/>
                    <a:p>
                      <a:pPr algn="ctr" rtl="0" fontAlgn="base"/>
                      <a:r>
                        <a:rPr lang="en-US" sz="1800" b="0" i="0" dirty="0">
                          <a:solidFill>
                            <a:srgbClr val="000000"/>
                          </a:solidFill>
                          <a:effectLst/>
                          <a:latin typeface="Arial Narrow" panose="020B0604020202020204" pitchFamily="34" charset="0"/>
                          <a:cs typeface="Arial Narrow" panose="020B0604020202020204" pitchFamily="34" charset="0"/>
                        </a:rPr>
                        <a:t>131 (98.5) </a:t>
                      </a:r>
                      <a:endParaRPr lang="en-US" sz="1800" b="0" i="0" dirty="0">
                        <a:effectLst/>
                        <a:latin typeface="Arial Narrow" panose="020B0604020202020204" pitchFamily="34" charset="0"/>
                        <a:cs typeface="Arial Narrow" panose="020B0604020202020204" pitchFamily="34" charset="0"/>
                      </a:endParaRPr>
                    </a:p>
                  </a:txBody>
                  <a:tcPr anchor="b">
                    <a:lnL>
                      <a:noFill/>
                    </a:lnL>
                    <a:lnR>
                      <a:noFill/>
                    </a:lnR>
                    <a:lnT>
                      <a:noFill/>
                    </a:lnT>
                    <a:lnB>
                      <a:noFill/>
                    </a:lnB>
                    <a:noFill/>
                  </a:tcPr>
                </a:tc>
                <a:tc>
                  <a:txBody>
                    <a:bodyPr/>
                    <a:lstStyle/>
                    <a:p>
                      <a:pPr algn="ctr" rtl="0" fontAlgn="base"/>
                      <a:r>
                        <a:rPr lang="en-US" sz="1800" b="0" i="0" kern="1200" dirty="0">
                          <a:solidFill>
                            <a:schemeClr val="tx1"/>
                          </a:solidFill>
                          <a:effectLst/>
                          <a:latin typeface="Arial Narrow" panose="020B0604020202020204" pitchFamily="34" charset="0"/>
                          <a:ea typeface="+mn-ea"/>
                          <a:cs typeface="Arial Narrow" panose="020B0604020202020204" pitchFamily="34" charset="0"/>
                        </a:rPr>
                        <a:t>182 (99.5)</a:t>
                      </a:r>
                      <a:endParaRPr lang="en-US" sz="1800" b="0" i="0" dirty="0">
                        <a:effectLst/>
                        <a:latin typeface="Arial Narrow" panose="020B0604020202020204" pitchFamily="34" charset="0"/>
                        <a:cs typeface="Arial Narrow" panose="020B0604020202020204" pitchFamily="34" charset="0"/>
                      </a:endParaRPr>
                    </a:p>
                  </a:txBody>
                  <a:tcPr anchor="b">
                    <a:lnL>
                      <a:noFill/>
                    </a:lnL>
                    <a:lnR>
                      <a:noFill/>
                    </a:lnR>
                    <a:lnT>
                      <a:noFill/>
                    </a:lnT>
                    <a:lnB>
                      <a:noFill/>
                    </a:lnB>
                    <a:noFill/>
                  </a:tcPr>
                </a:tc>
                <a:extLst>
                  <a:ext uri="{0D108BD9-81ED-4DB2-BD59-A6C34878D82A}">
                    <a16:rowId xmlns:a16="http://schemas.microsoft.com/office/drawing/2014/main" val="101596348"/>
                  </a:ext>
                </a:extLst>
              </a:tr>
              <a:tr h="152400">
                <a:tc>
                  <a:txBody>
                    <a:bodyPr/>
                    <a:lstStyle/>
                    <a:p>
                      <a:pPr algn="l" rtl="0" fontAlgn="base"/>
                      <a:r>
                        <a:rPr lang="en-US" sz="1800" b="0" i="0" dirty="0">
                          <a:solidFill>
                            <a:srgbClr val="000000"/>
                          </a:solidFill>
                          <a:effectLst/>
                          <a:latin typeface="Arial Narrow" panose="020B0604020202020204" pitchFamily="34" charset="0"/>
                          <a:cs typeface="Arial Narrow" panose="020B0604020202020204" pitchFamily="34" charset="0"/>
                        </a:rPr>
                        <a:t>Days to CGM initiation, median (Q1, Q3) </a:t>
                      </a:r>
                      <a:endParaRPr lang="en-US" sz="1800" b="0" i="0" dirty="0">
                        <a:effectLst/>
                        <a:latin typeface="Arial Narrow" panose="020B0604020202020204" pitchFamily="34" charset="0"/>
                        <a:cs typeface="Arial Narrow" panose="020B0604020202020204" pitchFamily="34" charset="0"/>
                      </a:endParaRPr>
                    </a:p>
                  </a:txBody>
                  <a:tcPr anchor="b">
                    <a:lnL>
                      <a:noFill/>
                    </a:lnL>
                    <a:lnR>
                      <a:noFill/>
                    </a:lnR>
                    <a:lnT>
                      <a:noFill/>
                    </a:lnT>
                    <a:lnB>
                      <a:noFill/>
                    </a:lnB>
                    <a:noFill/>
                  </a:tcPr>
                </a:tc>
                <a:tc>
                  <a:txBody>
                    <a:bodyPr/>
                    <a:lstStyle/>
                    <a:p>
                      <a:pPr algn="ctr" rtl="0" fontAlgn="base"/>
                      <a:r>
                        <a:rPr lang="en-US" sz="1800" b="0" i="0" dirty="0">
                          <a:solidFill>
                            <a:srgbClr val="000000"/>
                          </a:solidFill>
                          <a:effectLst/>
                          <a:latin typeface="Arial Narrow" panose="020B0604020202020204" pitchFamily="34" charset="0"/>
                          <a:cs typeface="Arial Narrow" panose="020B0604020202020204" pitchFamily="34" charset="0"/>
                        </a:rPr>
                        <a:t>100 (50, 172) </a:t>
                      </a:r>
                      <a:endParaRPr lang="en-US" sz="1800" b="0" i="0" dirty="0">
                        <a:effectLst/>
                        <a:latin typeface="Arial Narrow" panose="020B0604020202020204" pitchFamily="34" charset="0"/>
                        <a:cs typeface="Arial Narrow" panose="020B0604020202020204" pitchFamily="34" charset="0"/>
                      </a:endParaRPr>
                    </a:p>
                  </a:txBody>
                  <a:tcPr anchor="b">
                    <a:lnL>
                      <a:noFill/>
                    </a:lnL>
                    <a:lnR>
                      <a:noFill/>
                    </a:lnR>
                    <a:lnT>
                      <a:noFill/>
                    </a:lnT>
                    <a:lnB>
                      <a:noFill/>
                    </a:lnB>
                    <a:noFill/>
                  </a:tcPr>
                </a:tc>
                <a:tc>
                  <a:txBody>
                    <a:bodyPr/>
                    <a:lstStyle/>
                    <a:p>
                      <a:pPr algn="ctr" rtl="0" fontAlgn="base"/>
                      <a:r>
                        <a:rPr lang="en-US" sz="1800" b="0" i="0" dirty="0">
                          <a:solidFill>
                            <a:srgbClr val="000000"/>
                          </a:solidFill>
                          <a:effectLst/>
                          <a:latin typeface="Arial Narrow" panose="020B0604020202020204" pitchFamily="34" charset="0"/>
                          <a:cs typeface="Arial Narrow" panose="020B0604020202020204" pitchFamily="34" charset="0"/>
                        </a:rPr>
                        <a:t>7 (5, 11) </a:t>
                      </a:r>
                      <a:endParaRPr lang="en-US" sz="1800" b="0" i="0" dirty="0">
                        <a:effectLst/>
                        <a:latin typeface="Arial Narrow" panose="020B0604020202020204" pitchFamily="34" charset="0"/>
                        <a:cs typeface="Arial Narrow" panose="020B0604020202020204" pitchFamily="34" charset="0"/>
                      </a:endParaRPr>
                    </a:p>
                  </a:txBody>
                  <a:tcPr anchor="b">
                    <a:lnL>
                      <a:noFill/>
                    </a:lnL>
                    <a:lnR>
                      <a:noFill/>
                    </a:lnR>
                    <a:lnT>
                      <a:noFill/>
                    </a:lnT>
                    <a:lnB>
                      <a:noFill/>
                    </a:lnB>
                    <a:noFill/>
                  </a:tcPr>
                </a:tc>
                <a:tc>
                  <a:txBody>
                    <a:bodyPr/>
                    <a:lstStyle/>
                    <a:p>
                      <a:pPr algn="ctr" rtl="0" fontAlgn="base"/>
                      <a:r>
                        <a:rPr lang="en-US" sz="1800" b="0" i="0" dirty="0">
                          <a:solidFill>
                            <a:srgbClr val="000000"/>
                          </a:solidFill>
                          <a:effectLst/>
                          <a:latin typeface="Arial Narrow" panose="020B0604020202020204" pitchFamily="34" charset="0"/>
                          <a:cs typeface="Arial Narrow" panose="020B0604020202020204" pitchFamily="34" charset="0"/>
                        </a:rPr>
                        <a:t>10 (6, 18) </a:t>
                      </a:r>
                      <a:endParaRPr lang="en-US" sz="1800" b="0" i="0" dirty="0">
                        <a:effectLst/>
                        <a:latin typeface="Arial Narrow" panose="020B0604020202020204" pitchFamily="34" charset="0"/>
                        <a:cs typeface="Arial Narrow" panose="020B0604020202020204" pitchFamily="34" charset="0"/>
                      </a:endParaRPr>
                    </a:p>
                  </a:txBody>
                  <a:tcPr anchor="b">
                    <a:lnL>
                      <a:noFill/>
                    </a:lnL>
                    <a:lnR>
                      <a:noFill/>
                    </a:lnR>
                    <a:lnT>
                      <a:noFill/>
                    </a:lnT>
                    <a:lnB>
                      <a:noFill/>
                    </a:lnB>
                    <a:noFill/>
                  </a:tcPr>
                </a:tc>
                <a:tc>
                  <a:txBody>
                    <a:bodyPr/>
                    <a:lstStyle/>
                    <a:p>
                      <a:pPr algn="ctr" rtl="0" fontAlgn="base"/>
                      <a:r>
                        <a:rPr lang="en-US" sz="1800" b="0" i="0" dirty="0">
                          <a:solidFill>
                            <a:srgbClr val="000000"/>
                          </a:solidFill>
                          <a:effectLst/>
                          <a:latin typeface="Arial Narrow" panose="020B0604020202020204" pitchFamily="34" charset="0"/>
                          <a:cs typeface="Arial Narrow" panose="020B0604020202020204" pitchFamily="34" charset="0"/>
                        </a:rPr>
                        <a:t>6 (4, 13) </a:t>
                      </a:r>
                      <a:endParaRPr lang="en-US" sz="1800" b="0" i="0" dirty="0">
                        <a:effectLst/>
                        <a:latin typeface="Arial Narrow" panose="020B0604020202020204" pitchFamily="34" charset="0"/>
                        <a:cs typeface="Arial Narrow" panose="020B0604020202020204" pitchFamily="34" charset="0"/>
                      </a:endParaRPr>
                    </a:p>
                  </a:txBody>
                  <a:tcPr anchor="b">
                    <a:lnL>
                      <a:noFill/>
                    </a:lnL>
                    <a:lnR>
                      <a:noFill/>
                    </a:lnR>
                    <a:lnT>
                      <a:noFill/>
                    </a:lnT>
                    <a:lnB>
                      <a:noFill/>
                    </a:lnB>
                    <a:noFill/>
                  </a:tcPr>
                </a:tc>
                <a:extLst>
                  <a:ext uri="{0D108BD9-81ED-4DB2-BD59-A6C34878D82A}">
                    <a16:rowId xmlns:a16="http://schemas.microsoft.com/office/drawing/2014/main" val="612667179"/>
                  </a:ext>
                </a:extLst>
              </a:tr>
              <a:tr h="152400">
                <a:tc>
                  <a:txBody>
                    <a:bodyPr/>
                    <a:lstStyle/>
                    <a:p>
                      <a:pPr algn="l" rtl="0" fontAlgn="base"/>
                      <a:r>
                        <a:rPr lang="en-US" sz="1800" b="0" i="0" dirty="0">
                          <a:solidFill>
                            <a:srgbClr val="000000"/>
                          </a:solidFill>
                          <a:effectLst/>
                          <a:latin typeface="Arial Narrow" panose="020B0604020202020204" pitchFamily="34" charset="0"/>
                          <a:cs typeface="Arial Narrow" panose="020B0604020202020204" pitchFamily="34" charset="0"/>
                        </a:rPr>
                        <a:t>CGM wear time* (%), median (Q1, Q3) </a:t>
                      </a:r>
                      <a:endParaRPr lang="en-US" sz="1800" b="0" i="0" dirty="0">
                        <a:effectLst/>
                        <a:latin typeface="Arial Narrow" panose="020B0604020202020204" pitchFamily="34" charset="0"/>
                        <a:cs typeface="Arial Narrow" panose="020B0604020202020204" pitchFamily="34" charset="0"/>
                      </a:endParaRPr>
                    </a:p>
                  </a:txBody>
                  <a:tcPr anchor="b">
                    <a:lnL>
                      <a:noFill/>
                    </a:lnL>
                    <a:lnR>
                      <a:noFill/>
                    </a:lnR>
                    <a:lnT>
                      <a:noFill/>
                    </a:lnT>
                    <a:lnB>
                      <a:noFill/>
                    </a:lnB>
                    <a:noFill/>
                  </a:tcPr>
                </a:tc>
                <a:tc>
                  <a:txBody>
                    <a:bodyPr/>
                    <a:lstStyle/>
                    <a:p>
                      <a:pPr algn="ctr" rtl="0" fontAlgn="base"/>
                      <a:r>
                        <a:rPr lang="en-US" sz="1800" b="0" i="0" dirty="0">
                          <a:solidFill>
                            <a:srgbClr val="000000"/>
                          </a:solidFill>
                          <a:effectLst/>
                          <a:latin typeface="Arial Narrow" panose="020B0604020202020204" pitchFamily="34" charset="0"/>
                          <a:cs typeface="Arial Narrow" panose="020B0604020202020204" pitchFamily="34" charset="0"/>
                        </a:rPr>
                        <a:t>N/A </a:t>
                      </a:r>
                      <a:endParaRPr lang="en-US" sz="1800" b="0" i="0" dirty="0">
                        <a:effectLst/>
                        <a:latin typeface="Arial Narrow" panose="020B0604020202020204" pitchFamily="34" charset="0"/>
                        <a:cs typeface="Arial Narrow" panose="020B0604020202020204" pitchFamily="34" charset="0"/>
                      </a:endParaRPr>
                    </a:p>
                  </a:txBody>
                  <a:tcPr anchor="b">
                    <a:lnL>
                      <a:noFill/>
                    </a:lnL>
                    <a:lnR>
                      <a:noFill/>
                    </a:lnR>
                    <a:lnT>
                      <a:noFill/>
                    </a:lnT>
                    <a:lnB>
                      <a:noFill/>
                    </a:lnB>
                    <a:noFill/>
                  </a:tcPr>
                </a:tc>
                <a:tc>
                  <a:txBody>
                    <a:bodyPr/>
                    <a:lstStyle/>
                    <a:p>
                      <a:pPr algn="ctr" rtl="0" fontAlgn="base"/>
                      <a:r>
                        <a:rPr lang="en-US" sz="1800" b="0" i="0" dirty="0">
                          <a:solidFill>
                            <a:srgbClr val="000000"/>
                          </a:solidFill>
                          <a:effectLst/>
                          <a:latin typeface="Arial Narrow" panose="020B0604020202020204" pitchFamily="34" charset="0"/>
                          <a:cs typeface="Arial Narrow" panose="020B0604020202020204" pitchFamily="34" charset="0"/>
                        </a:rPr>
                        <a:t>90.7 (55.8, 96.0) </a:t>
                      </a:r>
                      <a:endParaRPr lang="en-US" sz="1800" b="0" i="0" dirty="0">
                        <a:effectLst/>
                        <a:latin typeface="Arial Narrow" panose="020B0604020202020204" pitchFamily="34" charset="0"/>
                        <a:cs typeface="Arial Narrow" panose="020B0604020202020204" pitchFamily="34" charset="0"/>
                      </a:endParaRPr>
                    </a:p>
                  </a:txBody>
                  <a:tcPr anchor="b">
                    <a:lnL>
                      <a:noFill/>
                    </a:lnL>
                    <a:lnR>
                      <a:noFill/>
                    </a:lnR>
                    <a:lnT>
                      <a:noFill/>
                    </a:lnT>
                    <a:lnB>
                      <a:noFill/>
                    </a:lnB>
                    <a:noFill/>
                  </a:tcPr>
                </a:tc>
                <a:tc>
                  <a:txBody>
                    <a:bodyPr/>
                    <a:lstStyle/>
                    <a:p>
                      <a:pPr algn="ctr" rtl="0" fontAlgn="base"/>
                      <a:r>
                        <a:rPr lang="en-US" sz="1800" b="0" i="0" dirty="0">
                          <a:solidFill>
                            <a:srgbClr val="212121"/>
                          </a:solidFill>
                          <a:effectLst/>
                          <a:latin typeface="Arial Narrow" panose="020B0604020202020204" pitchFamily="34" charset="0"/>
                          <a:cs typeface="Arial Narrow" panose="020B0604020202020204" pitchFamily="34" charset="0"/>
                        </a:rPr>
                        <a:t>96.4 (89.3, 97.9) </a:t>
                      </a:r>
                      <a:endParaRPr lang="en-US" sz="1800" b="0" i="0" dirty="0">
                        <a:effectLst/>
                        <a:latin typeface="Arial Narrow" panose="020B0604020202020204" pitchFamily="34" charset="0"/>
                        <a:cs typeface="Arial Narrow" panose="020B0604020202020204" pitchFamily="34" charset="0"/>
                      </a:endParaRPr>
                    </a:p>
                  </a:txBody>
                  <a:tcPr anchor="b">
                    <a:lnL>
                      <a:noFill/>
                    </a:lnL>
                    <a:lnR>
                      <a:noFill/>
                    </a:lnR>
                    <a:lnT>
                      <a:noFill/>
                    </a:lnT>
                    <a:lnB>
                      <a:noFill/>
                    </a:lnB>
                    <a:noFill/>
                  </a:tcPr>
                </a:tc>
                <a:tc>
                  <a:txBody>
                    <a:bodyPr/>
                    <a:lstStyle/>
                    <a:p>
                      <a:pPr algn="ctr" rtl="0" fontAlgn="base"/>
                      <a:r>
                        <a:rPr lang="en-US" sz="1800" b="0" i="0" kern="1200" dirty="0">
                          <a:solidFill>
                            <a:schemeClr val="tx1"/>
                          </a:solidFill>
                          <a:effectLst/>
                          <a:latin typeface="Arial Narrow" panose="020B0604020202020204" pitchFamily="34" charset="0"/>
                          <a:ea typeface="+mn-ea"/>
                          <a:cs typeface="Arial Narrow" panose="020B0604020202020204" pitchFamily="34" charset="0"/>
                        </a:rPr>
                        <a:t>96.7 (90.8, 98.4)</a:t>
                      </a:r>
                      <a:endParaRPr lang="en-US" sz="1800" b="0" i="0" dirty="0">
                        <a:effectLst/>
                        <a:latin typeface="Arial Narrow" panose="020B0604020202020204" pitchFamily="34" charset="0"/>
                        <a:cs typeface="Arial Narrow" panose="020B0604020202020204" pitchFamily="34" charset="0"/>
                      </a:endParaRPr>
                    </a:p>
                  </a:txBody>
                  <a:tcPr anchor="b">
                    <a:lnL>
                      <a:noFill/>
                    </a:lnL>
                    <a:lnR>
                      <a:noFill/>
                    </a:lnR>
                    <a:lnT>
                      <a:noFill/>
                    </a:lnT>
                    <a:lnB>
                      <a:noFill/>
                    </a:lnB>
                    <a:noFill/>
                  </a:tcPr>
                </a:tc>
                <a:extLst>
                  <a:ext uri="{0D108BD9-81ED-4DB2-BD59-A6C34878D82A}">
                    <a16:rowId xmlns:a16="http://schemas.microsoft.com/office/drawing/2014/main" val="2830156606"/>
                  </a:ext>
                </a:extLst>
              </a:tr>
              <a:tr h="152400">
                <a:tc>
                  <a:txBody>
                    <a:bodyPr/>
                    <a:lstStyle/>
                    <a:p>
                      <a:pPr algn="l" rtl="0" fontAlgn="base"/>
                      <a:r>
                        <a:rPr lang="en-US" sz="1800" b="0" i="0" dirty="0">
                          <a:solidFill>
                            <a:srgbClr val="000000"/>
                          </a:solidFill>
                          <a:effectLst/>
                          <a:latin typeface="Arial Narrow" panose="020B0604020202020204" pitchFamily="34" charset="0"/>
                          <a:cs typeface="Arial Narrow" panose="020B0604020202020204" pitchFamily="34" charset="0"/>
                        </a:rPr>
                        <a:t>Insulin pump use within 1 year, n (%) </a:t>
                      </a:r>
                      <a:endParaRPr lang="en-US" sz="1800" b="0" i="0" dirty="0">
                        <a:effectLst/>
                        <a:latin typeface="Arial Narrow" panose="020B0604020202020204" pitchFamily="34" charset="0"/>
                        <a:cs typeface="Arial Narrow" panose="020B0604020202020204" pitchFamily="34" charset="0"/>
                      </a:endParaRPr>
                    </a:p>
                  </a:txBody>
                  <a:tcPr anchor="b">
                    <a:lnL>
                      <a:noFill/>
                    </a:lnL>
                    <a:lnR>
                      <a:noFill/>
                    </a:lnR>
                    <a:lnT>
                      <a:noFill/>
                    </a:lnT>
                    <a:lnB>
                      <a:noFill/>
                    </a:lnB>
                    <a:noFill/>
                  </a:tcPr>
                </a:tc>
                <a:tc>
                  <a:txBody>
                    <a:bodyPr/>
                    <a:lstStyle/>
                    <a:p>
                      <a:pPr algn="ctr" rtl="0" fontAlgn="base"/>
                      <a:r>
                        <a:rPr lang="en-US" sz="1800" b="0" i="0" dirty="0">
                          <a:solidFill>
                            <a:srgbClr val="000000"/>
                          </a:solidFill>
                          <a:effectLst/>
                          <a:latin typeface="Arial Narrow" panose="020B0604020202020204" pitchFamily="34" charset="0"/>
                          <a:cs typeface="Arial Narrow" panose="020B0604020202020204" pitchFamily="34" charset="0"/>
                        </a:rPr>
                        <a:t>89 (32.7) </a:t>
                      </a:r>
                      <a:endParaRPr lang="en-US" sz="1800" b="0" i="0" dirty="0">
                        <a:effectLst/>
                        <a:latin typeface="Arial Narrow" panose="020B0604020202020204" pitchFamily="34" charset="0"/>
                        <a:cs typeface="Arial Narrow" panose="020B0604020202020204" pitchFamily="34" charset="0"/>
                      </a:endParaRPr>
                    </a:p>
                  </a:txBody>
                  <a:tcPr anchor="b">
                    <a:lnL>
                      <a:noFill/>
                    </a:lnL>
                    <a:lnR>
                      <a:noFill/>
                    </a:lnR>
                    <a:lnT>
                      <a:noFill/>
                    </a:lnT>
                    <a:lnB>
                      <a:noFill/>
                    </a:lnB>
                    <a:noFill/>
                  </a:tcPr>
                </a:tc>
                <a:tc>
                  <a:txBody>
                    <a:bodyPr/>
                    <a:lstStyle/>
                    <a:p>
                      <a:pPr algn="ctr" rtl="0" fontAlgn="base"/>
                      <a:r>
                        <a:rPr lang="en-US" sz="1800" b="0" i="0" dirty="0">
                          <a:solidFill>
                            <a:srgbClr val="000000"/>
                          </a:solidFill>
                          <a:effectLst/>
                          <a:latin typeface="Arial Narrow" panose="020B0604020202020204" pitchFamily="34" charset="0"/>
                          <a:cs typeface="Arial Narrow" panose="020B0604020202020204" pitchFamily="34" charset="0"/>
                        </a:rPr>
                        <a:t>48 (35.6) </a:t>
                      </a:r>
                      <a:endParaRPr lang="en-US" sz="1800" b="0" i="0" dirty="0">
                        <a:effectLst/>
                        <a:latin typeface="Arial Narrow" panose="020B0604020202020204" pitchFamily="34" charset="0"/>
                        <a:cs typeface="Arial Narrow" panose="020B0604020202020204" pitchFamily="34" charset="0"/>
                      </a:endParaRPr>
                    </a:p>
                  </a:txBody>
                  <a:tcPr anchor="b">
                    <a:lnL>
                      <a:noFill/>
                    </a:lnL>
                    <a:lnR>
                      <a:noFill/>
                    </a:lnR>
                    <a:lnT>
                      <a:noFill/>
                    </a:lnT>
                    <a:lnB>
                      <a:noFill/>
                    </a:lnB>
                    <a:noFill/>
                  </a:tcPr>
                </a:tc>
                <a:tc>
                  <a:txBody>
                    <a:bodyPr/>
                    <a:lstStyle/>
                    <a:p>
                      <a:pPr algn="ctr" rtl="0" fontAlgn="base"/>
                      <a:r>
                        <a:rPr lang="en-US" sz="1800" b="0" i="0" dirty="0">
                          <a:solidFill>
                            <a:srgbClr val="000000"/>
                          </a:solidFill>
                          <a:effectLst/>
                          <a:latin typeface="Arial Narrow" panose="020B0604020202020204" pitchFamily="34" charset="0"/>
                          <a:cs typeface="Arial Narrow" panose="020B0604020202020204" pitchFamily="34" charset="0"/>
                        </a:rPr>
                        <a:t>66 (49.6) </a:t>
                      </a:r>
                      <a:endParaRPr lang="en-US" sz="1800" b="0" i="0" dirty="0">
                        <a:effectLst/>
                        <a:latin typeface="Arial Narrow" panose="020B0604020202020204" pitchFamily="34" charset="0"/>
                        <a:cs typeface="Arial Narrow" panose="020B0604020202020204" pitchFamily="34" charset="0"/>
                      </a:endParaRPr>
                    </a:p>
                  </a:txBody>
                  <a:tcPr anchor="b">
                    <a:lnL>
                      <a:noFill/>
                    </a:lnL>
                    <a:lnR>
                      <a:noFill/>
                    </a:lnR>
                    <a:lnT>
                      <a:noFill/>
                    </a:lnT>
                    <a:lnB>
                      <a:noFill/>
                    </a:lnB>
                    <a:noFill/>
                  </a:tcPr>
                </a:tc>
                <a:tc>
                  <a:txBody>
                    <a:bodyPr/>
                    <a:lstStyle/>
                    <a:p>
                      <a:pPr algn="ctr" rtl="0" fontAlgn="base"/>
                      <a:r>
                        <a:rPr lang="en-US" sz="1800" b="0" i="0" kern="1200" dirty="0">
                          <a:solidFill>
                            <a:schemeClr val="tx1"/>
                          </a:solidFill>
                          <a:effectLst/>
                          <a:latin typeface="Arial Narrow" panose="020B0604020202020204" pitchFamily="34" charset="0"/>
                          <a:ea typeface="+mn-ea"/>
                          <a:cs typeface="Arial Narrow" panose="020B0604020202020204" pitchFamily="34" charset="0"/>
                        </a:rPr>
                        <a:t>119 (65.0)</a:t>
                      </a:r>
                      <a:endParaRPr lang="en-US" sz="1800" b="0" i="0" dirty="0">
                        <a:effectLst/>
                        <a:latin typeface="Arial Narrow" panose="020B0604020202020204" pitchFamily="34" charset="0"/>
                        <a:cs typeface="Arial Narrow" panose="020B0604020202020204" pitchFamily="34" charset="0"/>
                      </a:endParaRPr>
                    </a:p>
                  </a:txBody>
                  <a:tcPr anchor="b">
                    <a:lnL>
                      <a:noFill/>
                    </a:lnL>
                    <a:lnR>
                      <a:noFill/>
                    </a:lnR>
                    <a:lnT>
                      <a:noFill/>
                    </a:lnT>
                    <a:lnB>
                      <a:noFill/>
                    </a:lnB>
                    <a:noFill/>
                  </a:tcPr>
                </a:tc>
                <a:extLst>
                  <a:ext uri="{0D108BD9-81ED-4DB2-BD59-A6C34878D82A}">
                    <a16:rowId xmlns:a16="http://schemas.microsoft.com/office/drawing/2014/main" val="3412018225"/>
                  </a:ext>
                </a:extLst>
              </a:tr>
              <a:tr h="152400">
                <a:tc>
                  <a:txBody>
                    <a:bodyPr/>
                    <a:lstStyle/>
                    <a:p>
                      <a:pPr algn="l" rtl="0" fontAlgn="base"/>
                      <a:r>
                        <a:rPr lang="en-US" sz="1800" b="0" i="0" dirty="0">
                          <a:solidFill>
                            <a:srgbClr val="212121"/>
                          </a:solidFill>
                          <a:effectLst/>
                          <a:latin typeface="Arial Narrow" panose="020B0604020202020204" pitchFamily="34" charset="0"/>
                          <a:cs typeface="Arial Narrow" panose="020B0604020202020204" pitchFamily="34" charset="0"/>
                        </a:rPr>
                        <a:t>Automated Insulin Delivery (AID) </a:t>
                      </a:r>
                      <a:endParaRPr lang="en-US" sz="1800" b="0" i="0" dirty="0">
                        <a:effectLst/>
                        <a:latin typeface="Arial Narrow" panose="020B0604020202020204" pitchFamily="34" charset="0"/>
                        <a:cs typeface="Arial Narrow" panose="020B0604020202020204" pitchFamily="34" charset="0"/>
                      </a:endParaRPr>
                    </a:p>
                  </a:txBody>
                  <a:tcPr anchor="b">
                    <a:lnL>
                      <a:noFill/>
                    </a:lnL>
                    <a:lnR>
                      <a:noFill/>
                    </a:lnR>
                    <a:lnT>
                      <a:noFill/>
                    </a:lnT>
                    <a:lnB>
                      <a:noFill/>
                    </a:lnB>
                    <a:noFill/>
                  </a:tcPr>
                </a:tc>
                <a:tc>
                  <a:txBody>
                    <a:bodyPr/>
                    <a:lstStyle/>
                    <a:p>
                      <a:pPr algn="ctr" rtl="0" fontAlgn="base"/>
                      <a:r>
                        <a:rPr lang="en-US" sz="1800" b="0" i="0" dirty="0">
                          <a:solidFill>
                            <a:srgbClr val="000000"/>
                          </a:solidFill>
                          <a:effectLst/>
                          <a:latin typeface="Arial Narrow" panose="020B0604020202020204" pitchFamily="34" charset="0"/>
                          <a:cs typeface="Arial Narrow" panose="020B0604020202020204" pitchFamily="34" charset="0"/>
                        </a:rPr>
                        <a:t>21 (7.7) </a:t>
                      </a:r>
                      <a:endParaRPr lang="en-US" sz="1800" b="0" i="0" dirty="0">
                        <a:effectLst/>
                        <a:latin typeface="Arial Narrow" panose="020B0604020202020204" pitchFamily="34" charset="0"/>
                        <a:cs typeface="Arial Narrow" panose="020B0604020202020204" pitchFamily="34" charset="0"/>
                      </a:endParaRPr>
                    </a:p>
                  </a:txBody>
                  <a:tcPr anchor="b">
                    <a:lnL>
                      <a:noFill/>
                    </a:lnL>
                    <a:lnR>
                      <a:noFill/>
                    </a:lnR>
                    <a:lnT>
                      <a:noFill/>
                    </a:lnT>
                    <a:lnB>
                      <a:noFill/>
                    </a:lnB>
                    <a:noFill/>
                  </a:tcPr>
                </a:tc>
                <a:tc>
                  <a:txBody>
                    <a:bodyPr/>
                    <a:lstStyle/>
                    <a:p>
                      <a:pPr algn="ctr" rtl="0" fontAlgn="base"/>
                      <a:r>
                        <a:rPr lang="en-US" sz="1800" b="0" i="0" dirty="0">
                          <a:solidFill>
                            <a:srgbClr val="000000"/>
                          </a:solidFill>
                          <a:effectLst/>
                          <a:latin typeface="Arial Narrow" panose="020B0604020202020204" pitchFamily="34" charset="0"/>
                          <a:cs typeface="Arial Narrow" panose="020B0604020202020204" pitchFamily="34" charset="0"/>
                        </a:rPr>
                        <a:t>17 (12.6) </a:t>
                      </a:r>
                      <a:endParaRPr lang="en-US" sz="1800" b="0" i="0" dirty="0">
                        <a:effectLst/>
                        <a:latin typeface="Arial Narrow" panose="020B0604020202020204" pitchFamily="34" charset="0"/>
                        <a:cs typeface="Arial Narrow" panose="020B0604020202020204" pitchFamily="34" charset="0"/>
                      </a:endParaRPr>
                    </a:p>
                  </a:txBody>
                  <a:tcPr anchor="b">
                    <a:lnL>
                      <a:noFill/>
                    </a:lnL>
                    <a:lnR>
                      <a:noFill/>
                    </a:lnR>
                    <a:lnT>
                      <a:noFill/>
                    </a:lnT>
                    <a:lnB>
                      <a:noFill/>
                    </a:lnB>
                    <a:noFill/>
                  </a:tcPr>
                </a:tc>
                <a:tc>
                  <a:txBody>
                    <a:bodyPr/>
                    <a:lstStyle/>
                    <a:p>
                      <a:pPr algn="ctr" rtl="0" fontAlgn="base"/>
                      <a:r>
                        <a:rPr lang="en-US" sz="1800" b="0" i="0" dirty="0">
                          <a:solidFill>
                            <a:srgbClr val="000000"/>
                          </a:solidFill>
                          <a:effectLst/>
                          <a:latin typeface="Arial Narrow" panose="020B0604020202020204" pitchFamily="34" charset="0"/>
                          <a:cs typeface="Arial Narrow" panose="020B0604020202020204" pitchFamily="34" charset="0"/>
                        </a:rPr>
                        <a:t>33 (24.8) </a:t>
                      </a:r>
                      <a:endParaRPr lang="en-US" sz="1800" b="0" i="0" dirty="0">
                        <a:effectLst/>
                        <a:latin typeface="Arial Narrow" panose="020B0604020202020204" pitchFamily="34" charset="0"/>
                        <a:cs typeface="Arial Narrow" panose="020B0604020202020204" pitchFamily="34" charset="0"/>
                      </a:endParaRPr>
                    </a:p>
                  </a:txBody>
                  <a:tcPr anchor="b">
                    <a:lnL>
                      <a:noFill/>
                    </a:lnL>
                    <a:lnR>
                      <a:noFill/>
                    </a:lnR>
                    <a:lnT>
                      <a:noFill/>
                    </a:lnT>
                    <a:lnB>
                      <a:noFill/>
                    </a:lnB>
                    <a:noFill/>
                  </a:tcPr>
                </a:tc>
                <a:tc>
                  <a:txBody>
                    <a:bodyPr/>
                    <a:lstStyle/>
                    <a:p>
                      <a:pPr algn="ctr" rtl="0" fontAlgn="base"/>
                      <a:r>
                        <a:rPr lang="en-US" sz="1800" b="0" i="0" kern="1200" dirty="0">
                          <a:solidFill>
                            <a:schemeClr val="tx1"/>
                          </a:solidFill>
                          <a:effectLst/>
                          <a:latin typeface="Arial Narrow" panose="020B0604020202020204" pitchFamily="34" charset="0"/>
                          <a:ea typeface="+mn-ea"/>
                          <a:cs typeface="Arial Narrow" panose="020B0604020202020204" pitchFamily="34" charset="0"/>
                        </a:rPr>
                        <a:t>118 (64.5)</a:t>
                      </a:r>
                      <a:endParaRPr lang="en-US" sz="1800" b="0" i="0" dirty="0">
                        <a:effectLst/>
                        <a:latin typeface="Arial Narrow" panose="020B0604020202020204" pitchFamily="34" charset="0"/>
                        <a:cs typeface="Arial Narrow" panose="020B0604020202020204" pitchFamily="34" charset="0"/>
                      </a:endParaRPr>
                    </a:p>
                  </a:txBody>
                  <a:tcPr anchor="b">
                    <a:lnL>
                      <a:noFill/>
                    </a:lnL>
                    <a:lnR>
                      <a:noFill/>
                    </a:lnR>
                    <a:lnT>
                      <a:noFill/>
                    </a:lnT>
                    <a:lnB>
                      <a:noFill/>
                    </a:lnB>
                    <a:noFill/>
                  </a:tcPr>
                </a:tc>
                <a:extLst>
                  <a:ext uri="{0D108BD9-81ED-4DB2-BD59-A6C34878D82A}">
                    <a16:rowId xmlns:a16="http://schemas.microsoft.com/office/drawing/2014/main" val="2223695087"/>
                  </a:ext>
                </a:extLst>
              </a:tr>
              <a:tr h="152400">
                <a:tc>
                  <a:txBody>
                    <a:bodyPr/>
                    <a:lstStyle/>
                    <a:p>
                      <a:pPr algn="l" rtl="0" fontAlgn="base"/>
                      <a:r>
                        <a:rPr lang="en-US" sz="1800" b="0" i="0" dirty="0">
                          <a:solidFill>
                            <a:srgbClr val="000000"/>
                          </a:solidFill>
                          <a:effectLst/>
                          <a:latin typeface="Arial Narrow" panose="020B0604020202020204" pitchFamily="34" charset="0"/>
                          <a:cs typeface="Arial Narrow" panose="020B0604020202020204" pitchFamily="34" charset="0"/>
                        </a:rPr>
                        <a:t>Predictive Low-Glucose Suspend </a:t>
                      </a:r>
                      <a:endParaRPr lang="en-US" sz="1800" b="0" i="0" dirty="0">
                        <a:effectLst/>
                        <a:latin typeface="Arial Narrow" panose="020B0604020202020204" pitchFamily="34" charset="0"/>
                        <a:cs typeface="Arial Narrow" panose="020B0604020202020204" pitchFamily="34" charset="0"/>
                      </a:endParaRPr>
                    </a:p>
                  </a:txBody>
                  <a:tcPr anchor="b">
                    <a:lnL>
                      <a:noFill/>
                    </a:lnL>
                    <a:lnR>
                      <a:noFill/>
                    </a:lnR>
                    <a:lnT>
                      <a:noFill/>
                    </a:lnT>
                    <a:lnB>
                      <a:noFill/>
                    </a:lnB>
                    <a:noFill/>
                  </a:tcPr>
                </a:tc>
                <a:tc>
                  <a:txBody>
                    <a:bodyPr/>
                    <a:lstStyle/>
                    <a:p>
                      <a:pPr algn="ctr" rtl="0" fontAlgn="base"/>
                      <a:r>
                        <a:rPr lang="en-US" sz="1800" b="0" i="0" dirty="0">
                          <a:solidFill>
                            <a:srgbClr val="000000"/>
                          </a:solidFill>
                          <a:effectLst/>
                          <a:latin typeface="Arial Narrow" panose="020B0604020202020204" pitchFamily="34" charset="0"/>
                          <a:cs typeface="Arial Narrow" panose="020B0604020202020204" pitchFamily="34" charset="0"/>
                        </a:rPr>
                        <a:t>2 (0.7) </a:t>
                      </a:r>
                      <a:endParaRPr lang="en-US" sz="1800" b="0" i="0" dirty="0">
                        <a:effectLst/>
                        <a:latin typeface="Arial Narrow" panose="020B0604020202020204" pitchFamily="34" charset="0"/>
                        <a:cs typeface="Arial Narrow" panose="020B0604020202020204" pitchFamily="34" charset="0"/>
                      </a:endParaRPr>
                    </a:p>
                  </a:txBody>
                  <a:tcPr anchor="b">
                    <a:lnL>
                      <a:noFill/>
                    </a:lnL>
                    <a:lnR>
                      <a:noFill/>
                    </a:lnR>
                    <a:lnT>
                      <a:noFill/>
                    </a:lnT>
                    <a:lnB>
                      <a:noFill/>
                    </a:lnB>
                    <a:noFill/>
                  </a:tcPr>
                </a:tc>
                <a:tc>
                  <a:txBody>
                    <a:bodyPr/>
                    <a:lstStyle/>
                    <a:p>
                      <a:pPr algn="ctr" rtl="0" fontAlgn="base"/>
                      <a:r>
                        <a:rPr lang="en-US" sz="1800" b="0" i="0" dirty="0">
                          <a:solidFill>
                            <a:srgbClr val="000000"/>
                          </a:solidFill>
                          <a:effectLst/>
                          <a:latin typeface="Arial Narrow" panose="020B0604020202020204" pitchFamily="34" charset="0"/>
                          <a:cs typeface="Arial Narrow" panose="020B0604020202020204" pitchFamily="34" charset="0"/>
                        </a:rPr>
                        <a:t>2 (1.5) </a:t>
                      </a:r>
                      <a:endParaRPr lang="en-US" sz="1800" b="0" i="0" dirty="0">
                        <a:effectLst/>
                        <a:latin typeface="Arial Narrow" panose="020B0604020202020204" pitchFamily="34" charset="0"/>
                        <a:cs typeface="Arial Narrow" panose="020B0604020202020204" pitchFamily="34" charset="0"/>
                      </a:endParaRPr>
                    </a:p>
                  </a:txBody>
                  <a:tcPr anchor="b">
                    <a:lnL>
                      <a:noFill/>
                    </a:lnL>
                    <a:lnR>
                      <a:noFill/>
                    </a:lnR>
                    <a:lnT>
                      <a:noFill/>
                    </a:lnT>
                    <a:lnB>
                      <a:noFill/>
                    </a:lnB>
                    <a:noFill/>
                  </a:tcPr>
                </a:tc>
                <a:tc>
                  <a:txBody>
                    <a:bodyPr/>
                    <a:lstStyle/>
                    <a:p>
                      <a:pPr algn="ctr" rtl="0" fontAlgn="base"/>
                      <a:r>
                        <a:rPr lang="en-US" sz="1800" b="0" i="0" dirty="0">
                          <a:solidFill>
                            <a:srgbClr val="000000"/>
                          </a:solidFill>
                          <a:effectLst/>
                          <a:latin typeface="Arial Narrow" panose="020B0604020202020204" pitchFamily="34" charset="0"/>
                          <a:cs typeface="Arial Narrow" panose="020B0604020202020204" pitchFamily="34" charset="0"/>
                        </a:rPr>
                        <a:t>2 (1.5) </a:t>
                      </a:r>
                      <a:endParaRPr lang="en-US" sz="1800" b="0" i="0" dirty="0">
                        <a:effectLst/>
                        <a:latin typeface="Arial Narrow" panose="020B0604020202020204" pitchFamily="34" charset="0"/>
                        <a:cs typeface="Arial Narrow" panose="020B0604020202020204" pitchFamily="34" charset="0"/>
                      </a:endParaRPr>
                    </a:p>
                  </a:txBody>
                  <a:tcPr anchor="b">
                    <a:lnL>
                      <a:noFill/>
                    </a:lnL>
                    <a:lnR>
                      <a:noFill/>
                    </a:lnR>
                    <a:lnT>
                      <a:noFill/>
                    </a:lnT>
                    <a:lnB>
                      <a:noFill/>
                    </a:lnB>
                    <a:noFill/>
                  </a:tcPr>
                </a:tc>
                <a:tc>
                  <a:txBody>
                    <a:bodyPr/>
                    <a:lstStyle/>
                    <a:p>
                      <a:pPr algn="ctr" rtl="0" fontAlgn="base"/>
                      <a:r>
                        <a:rPr lang="en-US" sz="1800" b="0" i="0" dirty="0">
                          <a:solidFill>
                            <a:srgbClr val="000000"/>
                          </a:solidFill>
                          <a:effectLst/>
                          <a:latin typeface="Arial Narrow" panose="020B0604020202020204" pitchFamily="34" charset="0"/>
                          <a:cs typeface="Arial Narrow" panose="020B0604020202020204" pitchFamily="34" charset="0"/>
                        </a:rPr>
                        <a:t>0 (0) </a:t>
                      </a:r>
                      <a:endParaRPr lang="en-US" sz="1800" b="0" i="0" dirty="0">
                        <a:effectLst/>
                        <a:latin typeface="Arial Narrow" panose="020B0604020202020204" pitchFamily="34" charset="0"/>
                        <a:cs typeface="Arial Narrow" panose="020B0604020202020204" pitchFamily="34" charset="0"/>
                      </a:endParaRPr>
                    </a:p>
                  </a:txBody>
                  <a:tcPr anchor="b">
                    <a:lnL>
                      <a:noFill/>
                    </a:lnL>
                    <a:lnR>
                      <a:noFill/>
                    </a:lnR>
                    <a:lnT>
                      <a:noFill/>
                    </a:lnT>
                    <a:lnB>
                      <a:noFill/>
                    </a:lnB>
                    <a:noFill/>
                  </a:tcPr>
                </a:tc>
                <a:extLst>
                  <a:ext uri="{0D108BD9-81ED-4DB2-BD59-A6C34878D82A}">
                    <a16:rowId xmlns:a16="http://schemas.microsoft.com/office/drawing/2014/main" val="635322520"/>
                  </a:ext>
                </a:extLst>
              </a:tr>
              <a:tr h="152400">
                <a:tc>
                  <a:txBody>
                    <a:bodyPr/>
                    <a:lstStyle/>
                    <a:p>
                      <a:pPr algn="l" rtl="0" fontAlgn="base"/>
                      <a:r>
                        <a:rPr lang="en-US" sz="1800" b="0" i="0">
                          <a:solidFill>
                            <a:srgbClr val="000000"/>
                          </a:solidFill>
                          <a:effectLst/>
                          <a:latin typeface="Arial Narrow" panose="020B0604020202020204" pitchFamily="34" charset="0"/>
                          <a:cs typeface="Arial Narrow" panose="020B0604020202020204" pitchFamily="34" charset="0"/>
                        </a:rPr>
                        <a:t>Open loop </a:t>
                      </a:r>
                      <a:endParaRPr lang="en-US" sz="1800" b="0" i="0">
                        <a:effectLst/>
                        <a:latin typeface="Arial Narrow" panose="020B0604020202020204" pitchFamily="34" charset="0"/>
                        <a:cs typeface="Arial Narrow" panose="020B0604020202020204" pitchFamily="34" charset="0"/>
                      </a:endParaRPr>
                    </a:p>
                  </a:txBody>
                  <a:tcPr anchor="b">
                    <a:lnL>
                      <a:noFill/>
                    </a:lnL>
                    <a:lnR>
                      <a:noFill/>
                    </a:lnR>
                    <a:lnT>
                      <a:noFill/>
                    </a:lnT>
                    <a:lnB>
                      <a:noFill/>
                    </a:lnB>
                    <a:noFill/>
                  </a:tcPr>
                </a:tc>
                <a:tc>
                  <a:txBody>
                    <a:bodyPr/>
                    <a:lstStyle/>
                    <a:p>
                      <a:pPr algn="ctr" rtl="0" fontAlgn="base"/>
                      <a:r>
                        <a:rPr lang="en-US" sz="1800" b="0" i="0" dirty="0">
                          <a:solidFill>
                            <a:srgbClr val="000000"/>
                          </a:solidFill>
                          <a:effectLst/>
                          <a:latin typeface="Arial Narrow" panose="020B0604020202020204" pitchFamily="34" charset="0"/>
                          <a:cs typeface="Arial Narrow" panose="020B0604020202020204" pitchFamily="34" charset="0"/>
                        </a:rPr>
                        <a:t>66 (24.3) </a:t>
                      </a:r>
                      <a:endParaRPr lang="en-US" sz="1800" b="0" i="0" dirty="0">
                        <a:effectLst/>
                        <a:latin typeface="Arial Narrow" panose="020B0604020202020204" pitchFamily="34" charset="0"/>
                        <a:cs typeface="Arial Narrow" panose="020B0604020202020204" pitchFamily="34" charset="0"/>
                      </a:endParaRPr>
                    </a:p>
                  </a:txBody>
                  <a:tcPr anchor="b">
                    <a:lnL>
                      <a:noFill/>
                    </a:lnL>
                    <a:lnR>
                      <a:noFill/>
                    </a:lnR>
                    <a:lnT>
                      <a:noFill/>
                    </a:lnT>
                    <a:lnB>
                      <a:noFill/>
                    </a:lnB>
                    <a:noFill/>
                  </a:tcPr>
                </a:tc>
                <a:tc>
                  <a:txBody>
                    <a:bodyPr/>
                    <a:lstStyle/>
                    <a:p>
                      <a:pPr algn="ctr" rtl="0" fontAlgn="base"/>
                      <a:r>
                        <a:rPr lang="en-US" sz="1800" b="0" i="0" dirty="0">
                          <a:solidFill>
                            <a:srgbClr val="000000"/>
                          </a:solidFill>
                          <a:effectLst/>
                          <a:latin typeface="Arial Narrow" panose="020B0604020202020204" pitchFamily="34" charset="0"/>
                          <a:cs typeface="Arial Narrow" panose="020B0604020202020204" pitchFamily="34" charset="0"/>
                        </a:rPr>
                        <a:t>30 (22.2) </a:t>
                      </a:r>
                      <a:endParaRPr lang="en-US" sz="1800" b="0" i="0" dirty="0">
                        <a:effectLst/>
                        <a:latin typeface="Arial Narrow" panose="020B0604020202020204" pitchFamily="34" charset="0"/>
                        <a:cs typeface="Arial Narrow" panose="020B0604020202020204" pitchFamily="34" charset="0"/>
                      </a:endParaRPr>
                    </a:p>
                  </a:txBody>
                  <a:tcPr anchor="b">
                    <a:lnL>
                      <a:noFill/>
                    </a:lnL>
                    <a:lnR>
                      <a:noFill/>
                    </a:lnR>
                    <a:lnT>
                      <a:noFill/>
                    </a:lnT>
                    <a:lnB>
                      <a:noFill/>
                    </a:lnB>
                    <a:noFill/>
                  </a:tcPr>
                </a:tc>
                <a:tc>
                  <a:txBody>
                    <a:bodyPr/>
                    <a:lstStyle/>
                    <a:p>
                      <a:pPr algn="ctr" rtl="0" fontAlgn="base"/>
                      <a:r>
                        <a:rPr lang="en-US" sz="1800" b="0" i="0" dirty="0">
                          <a:solidFill>
                            <a:srgbClr val="000000"/>
                          </a:solidFill>
                          <a:effectLst/>
                          <a:latin typeface="Arial Narrow" panose="020B0604020202020204" pitchFamily="34" charset="0"/>
                          <a:cs typeface="Arial Narrow" panose="020B0604020202020204" pitchFamily="34" charset="0"/>
                        </a:rPr>
                        <a:t>34 (25.6) </a:t>
                      </a:r>
                      <a:endParaRPr lang="en-US" sz="1800" b="0" i="0" dirty="0">
                        <a:effectLst/>
                        <a:latin typeface="Arial Narrow" panose="020B0604020202020204" pitchFamily="34" charset="0"/>
                        <a:cs typeface="Arial Narrow" panose="020B0604020202020204" pitchFamily="34" charset="0"/>
                      </a:endParaRPr>
                    </a:p>
                  </a:txBody>
                  <a:tcPr anchor="b">
                    <a:lnL>
                      <a:noFill/>
                    </a:lnL>
                    <a:lnR>
                      <a:noFill/>
                    </a:lnR>
                    <a:lnT>
                      <a:noFill/>
                    </a:lnT>
                    <a:lnB>
                      <a:noFill/>
                    </a:lnB>
                    <a:noFill/>
                  </a:tcPr>
                </a:tc>
                <a:tc>
                  <a:txBody>
                    <a:bodyPr/>
                    <a:lstStyle/>
                    <a:p>
                      <a:pPr algn="ctr" rtl="0" fontAlgn="base"/>
                      <a:r>
                        <a:rPr lang="en-US" sz="1800" b="0" i="0" dirty="0">
                          <a:solidFill>
                            <a:srgbClr val="000000"/>
                          </a:solidFill>
                          <a:effectLst/>
                          <a:latin typeface="Arial Narrow" panose="020B0604020202020204" pitchFamily="34" charset="0"/>
                          <a:cs typeface="Arial Narrow" panose="020B0604020202020204" pitchFamily="34" charset="0"/>
                        </a:rPr>
                        <a:t>5 (2.7) </a:t>
                      </a:r>
                      <a:endParaRPr lang="en-US" sz="1800" b="0" i="0" dirty="0">
                        <a:effectLst/>
                        <a:latin typeface="Arial Narrow" panose="020B0604020202020204" pitchFamily="34" charset="0"/>
                        <a:cs typeface="Arial Narrow" panose="020B0604020202020204" pitchFamily="34" charset="0"/>
                      </a:endParaRPr>
                    </a:p>
                  </a:txBody>
                  <a:tcPr anchor="b">
                    <a:lnL>
                      <a:noFill/>
                    </a:lnL>
                    <a:lnR>
                      <a:noFill/>
                    </a:lnR>
                    <a:lnT>
                      <a:noFill/>
                    </a:lnT>
                    <a:lnB>
                      <a:noFill/>
                    </a:lnB>
                    <a:noFill/>
                  </a:tcPr>
                </a:tc>
                <a:extLst>
                  <a:ext uri="{0D108BD9-81ED-4DB2-BD59-A6C34878D82A}">
                    <a16:rowId xmlns:a16="http://schemas.microsoft.com/office/drawing/2014/main" val="1180151710"/>
                  </a:ext>
                </a:extLst>
              </a:tr>
              <a:tr h="152400">
                <a:tc>
                  <a:txBody>
                    <a:bodyPr/>
                    <a:lstStyle/>
                    <a:p>
                      <a:pPr algn="l" rtl="0" fontAlgn="base"/>
                      <a:r>
                        <a:rPr lang="en-US" sz="1800" b="0" i="0">
                          <a:solidFill>
                            <a:srgbClr val="000000"/>
                          </a:solidFill>
                          <a:effectLst/>
                          <a:latin typeface="Arial Narrow" panose="020B0604020202020204" pitchFamily="34" charset="0"/>
                          <a:cs typeface="Arial Narrow" panose="020B0604020202020204" pitchFamily="34" charset="0"/>
                        </a:rPr>
                        <a:t>None </a:t>
                      </a:r>
                      <a:endParaRPr lang="en-US" sz="1800" b="0" i="0">
                        <a:effectLst/>
                        <a:latin typeface="Arial Narrow" panose="020B0604020202020204" pitchFamily="34" charset="0"/>
                        <a:cs typeface="Arial Narrow" panose="020B0604020202020204" pitchFamily="34" charset="0"/>
                      </a:endParaRPr>
                    </a:p>
                  </a:txBody>
                  <a:tcPr anchor="b">
                    <a:lnL>
                      <a:noFill/>
                    </a:lnL>
                    <a:lnR>
                      <a:noFill/>
                    </a:lnR>
                    <a:lnT>
                      <a:noFill/>
                    </a:lnT>
                    <a:lnB>
                      <a:noFill/>
                    </a:lnB>
                    <a:noFill/>
                  </a:tcPr>
                </a:tc>
                <a:tc>
                  <a:txBody>
                    <a:bodyPr/>
                    <a:lstStyle/>
                    <a:p>
                      <a:pPr algn="ctr" rtl="0" fontAlgn="base"/>
                      <a:r>
                        <a:rPr lang="en-US" sz="1800" b="0" i="0" dirty="0">
                          <a:solidFill>
                            <a:srgbClr val="000000"/>
                          </a:solidFill>
                          <a:effectLst/>
                          <a:latin typeface="Arial Narrow" panose="020B0604020202020204" pitchFamily="34" charset="0"/>
                          <a:cs typeface="Arial Narrow" panose="020B0604020202020204" pitchFamily="34" charset="0"/>
                        </a:rPr>
                        <a:t>183 (67.0) </a:t>
                      </a:r>
                      <a:endParaRPr lang="en-US" sz="1800" b="0" i="0" dirty="0">
                        <a:effectLst/>
                        <a:latin typeface="Arial Narrow" panose="020B0604020202020204" pitchFamily="34" charset="0"/>
                        <a:cs typeface="Arial Narrow" panose="020B0604020202020204" pitchFamily="34" charset="0"/>
                      </a:endParaRPr>
                    </a:p>
                  </a:txBody>
                  <a:tcPr anchor="b">
                    <a:lnL>
                      <a:noFill/>
                    </a:lnL>
                    <a:lnR>
                      <a:noFill/>
                    </a:lnR>
                    <a:lnT>
                      <a:noFill/>
                    </a:lnT>
                    <a:lnB>
                      <a:noFill/>
                    </a:lnB>
                    <a:noFill/>
                  </a:tcPr>
                </a:tc>
                <a:tc>
                  <a:txBody>
                    <a:bodyPr/>
                    <a:lstStyle/>
                    <a:p>
                      <a:pPr algn="ctr" rtl="0" fontAlgn="base"/>
                      <a:r>
                        <a:rPr lang="en-US" sz="1800" b="0" i="0" dirty="0">
                          <a:solidFill>
                            <a:srgbClr val="000000"/>
                          </a:solidFill>
                          <a:effectLst/>
                          <a:latin typeface="Arial Narrow" panose="020B0604020202020204" pitchFamily="34" charset="0"/>
                          <a:cs typeface="Arial Narrow" panose="020B0604020202020204" pitchFamily="34" charset="0"/>
                        </a:rPr>
                        <a:t>87 (64.4) </a:t>
                      </a:r>
                      <a:endParaRPr lang="en-US" sz="1800" b="0" i="0" dirty="0">
                        <a:effectLst/>
                        <a:latin typeface="Arial Narrow" panose="020B0604020202020204" pitchFamily="34" charset="0"/>
                        <a:cs typeface="Arial Narrow" panose="020B0604020202020204" pitchFamily="34" charset="0"/>
                      </a:endParaRPr>
                    </a:p>
                  </a:txBody>
                  <a:tcPr anchor="b">
                    <a:lnL>
                      <a:noFill/>
                    </a:lnL>
                    <a:lnR>
                      <a:noFill/>
                    </a:lnR>
                    <a:lnT>
                      <a:noFill/>
                    </a:lnT>
                    <a:lnB>
                      <a:noFill/>
                    </a:lnB>
                    <a:noFill/>
                  </a:tcPr>
                </a:tc>
                <a:tc>
                  <a:txBody>
                    <a:bodyPr/>
                    <a:lstStyle/>
                    <a:p>
                      <a:pPr algn="ctr" rtl="0" fontAlgn="base"/>
                      <a:r>
                        <a:rPr lang="en-US" sz="1800" b="0" i="0" dirty="0">
                          <a:solidFill>
                            <a:srgbClr val="000000"/>
                          </a:solidFill>
                          <a:effectLst/>
                          <a:latin typeface="Arial Narrow" panose="020B0604020202020204" pitchFamily="34" charset="0"/>
                          <a:cs typeface="Arial Narrow" panose="020B0604020202020204" pitchFamily="34" charset="0"/>
                        </a:rPr>
                        <a:t>67 (50.4) </a:t>
                      </a:r>
                      <a:endParaRPr lang="en-US" sz="1800" b="0" i="0" dirty="0">
                        <a:effectLst/>
                        <a:latin typeface="Arial Narrow" panose="020B0604020202020204" pitchFamily="34" charset="0"/>
                        <a:cs typeface="Arial Narrow" panose="020B0604020202020204" pitchFamily="34" charset="0"/>
                      </a:endParaRPr>
                    </a:p>
                  </a:txBody>
                  <a:tcPr anchor="b">
                    <a:lnL>
                      <a:noFill/>
                    </a:lnL>
                    <a:lnR>
                      <a:noFill/>
                    </a:lnR>
                    <a:lnT>
                      <a:noFill/>
                    </a:lnT>
                    <a:lnB>
                      <a:noFill/>
                    </a:lnB>
                    <a:noFill/>
                  </a:tcPr>
                </a:tc>
                <a:tc>
                  <a:txBody>
                    <a:bodyPr/>
                    <a:lstStyle/>
                    <a:p>
                      <a:pPr algn="ctr" rtl="0" fontAlgn="base"/>
                      <a:r>
                        <a:rPr lang="en-US" sz="1800" b="0" i="0" kern="1200" dirty="0">
                          <a:solidFill>
                            <a:schemeClr val="tx1"/>
                          </a:solidFill>
                          <a:effectLst/>
                          <a:latin typeface="Arial Narrow" panose="020B0604020202020204" pitchFamily="34" charset="0"/>
                          <a:ea typeface="+mn-ea"/>
                          <a:cs typeface="Arial Narrow" panose="020B0604020202020204" pitchFamily="34" charset="0"/>
                        </a:rPr>
                        <a:t>77 (42.1)</a:t>
                      </a:r>
                      <a:endParaRPr lang="en-US" sz="1800" b="0" i="0" dirty="0">
                        <a:effectLst/>
                        <a:latin typeface="Arial Narrow" panose="020B0604020202020204" pitchFamily="34" charset="0"/>
                        <a:cs typeface="Arial Narrow" panose="020B0604020202020204" pitchFamily="34" charset="0"/>
                      </a:endParaRPr>
                    </a:p>
                  </a:txBody>
                  <a:tcPr anchor="b">
                    <a:lnL>
                      <a:noFill/>
                    </a:lnL>
                    <a:lnR>
                      <a:noFill/>
                    </a:lnR>
                    <a:lnT>
                      <a:noFill/>
                    </a:lnT>
                    <a:lnB>
                      <a:noFill/>
                    </a:lnB>
                    <a:noFill/>
                  </a:tcPr>
                </a:tc>
                <a:extLst>
                  <a:ext uri="{0D108BD9-81ED-4DB2-BD59-A6C34878D82A}">
                    <a16:rowId xmlns:a16="http://schemas.microsoft.com/office/drawing/2014/main" val="2377738195"/>
                  </a:ext>
                </a:extLst>
              </a:tr>
              <a:tr h="152400">
                <a:tc>
                  <a:txBody>
                    <a:bodyPr/>
                    <a:lstStyle/>
                    <a:p>
                      <a:pPr algn="l" rtl="0" fontAlgn="base"/>
                      <a:r>
                        <a:rPr lang="en-US" sz="1800" b="0" i="0" dirty="0">
                          <a:solidFill>
                            <a:srgbClr val="000000"/>
                          </a:solidFill>
                          <a:effectLst/>
                          <a:latin typeface="Arial Narrow" panose="020B0604020202020204" pitchFamily="34" charset="0"/>
                          <a:cs typeface="Arial Narrow" panose="020B0604020202020204" pitchFamily="34" charset="0"/>
                        </a:rPr>
                        <a:t>Days to pump initiation, median (Q1, Q3) </a:t>
                      </a:r>
                      <a:endParaRPr lang="en-US" sz="1800" b="0" i="0" dirty="0">
                        <a:effectLst/>
                        <a:latin typeface="Arial Narrow" panose="020B0604020202020204" pitchFamily="34" charset="0"/>
                        <a:cs typeface="Arial Narrow" panose="020B0604020202020204" pitchFamily="34" charset="0"/>
                      </a:endParaRPr>
                    </a:p>
                  </a:txBody>
                  <a:tcPr anchor="b">
                    <a:lnL>
                      <a:noFill/>
                    </a:lnL>
                    <a:lnR>
                      <a:noFill/>
                    </a:lnR>
                    <a:lnT>
                      <a:noFill/>
                    </a:lnT>
                    <a:lnB w="9525" cap="flat" cmpd="sng" algn="ctr">
                      <a:solidFill>
                        <a:srgbClr val="20CB02"/>
                      </a:solidFill>
                      <a:prstDash val="solid"/>
                      <a:round/>
                      <a:headEnd type="none" w="med" len="med"/>
                      <a:tailEnd type="none" w="med" len="med"/>
                    </a:lnB>
                    <a:noFill/>
                  </a:tcPr>
                </a:tc>
                <a:tc>
                  <a:txBody>
                    <a:bodyPr/>
                    <a:lstStyle/>
                    <a:p>
                      <a:pPr algn="ctr" rtl="0" fontAlgn="base"/>
                      <a:r>
                        <a:rPr lang="en-US" sz="1800" b="0" i="0" dirty="0">
                          <a:solidFill>
                            <a:srgbClr val="000000"/>
                          </a:solidFill>
                          <a:effectLst/>
                          <a:latin typeface="Arial Narrow" panose="020B0604020202020204" pitchFamily="34" charset="0"/>
                          <a:cs typeface="Arial Narrow" panose="020B0604020202020204" pitchFamily="34" charset="0"/>
                        </a:rPr>
                        <a:t>178 (111, 250) </a:t>
                      </a:r>
                      <a:endParaRPr lang="en-US" sz="1800" b="0" i="0" dirty="0">
                        <a:effectLst/>
                        <a:latin typeface="Arial Narrow" panose="020B0604020202020204" pitchFamily="34" charset="0"/>
                        <a:cs typeface="Arial Narrow" panose="020B0604020202020204" pitchFamily="34" charset="0"/>
                      </a:endParaRPr>
                    </a:p>
                  </a:txBody>
                  <a:tcPr anchor="b">
                    <a:lnL>
                      <a:noFill/>
                    </a:lnL>
                    <a:lnR>
                      <a:noFill/>
                    </a:lnR>
                    <a:lnT>
                      <a:noFill/>
                    </a:lnT>
                    <a:lnB w="9525" cap="flat" cmpd="sng" algn="ctr">
                      <a:solidFill>
                        <a:srgbClr val="50DE02"/>
                      </a:solidFill>
                      <a:prstDash val="solid"/>
                      <a:round/>
                      <a:headEnd type="none" w="med" len="med"/>
                      <a:tailEnd type="none" w="med" len="med"/>
                    </a:lnB>
                    <a:noFill/>
                  </a:tcPr>
                </a:tc>
                <a:tc>
                  <a:txBody>
                    <a:bodyPr/>
                    <a:lstStyle/>
                    <a:p>
                      <a:pPr algn="ctr" rtl="0" fontAlgn="base"/>
                      <a:r>
                        <a:rPr lang="en-US" sz="1800" b="0" i="0" dirty="0">
                          <a:solidFill>
                            <a:srgbClr val="000000"/>
                          </a:solidFill>
                          <a:effectLst/>
                          <a:latin typeface="Arial Narrow" panose="020B0604020202020204" pitchFamily="34" charset="0"/>
                          <a:cs typeface="Arial Narrow" panose="020B0604020202020204" pitchFamily="34" charset="0"/>
                        </a:rPr>
                        <a:t>142 (91, 256) </a:t>
                      </a:r>
                      <a:endParaRPr lang="en-US" sz="1800" b="0" i="0" dirty="0">
                        <a:effectLst/>
                        <a:latin typeface="Arial Narrow" panose="020B0604020202020204" pitchFamily="34" charset="0"/>
                        <a:cs typeface="Arial Narrow" panose="020B0604020202020204" pitchFamily="34" charset="0"/>
                      </a:endParaRPr>
                    </a:p>
                  </a:txBody>
                  <a:tcPr anchor="b">
                    <a:lnL>
                      <a:noFill/>
                    </a:lnL>
                    <a:lnR>
                      <a:noFill/>
                    </a:lnR>
                    <a:lnT>
                      <a:noFill/>
                    </a:lnT>
                    <a:lnB w="9525" cap="flat" cmpd="sng" algn="ctr">
                      <a:solidFill>
                        <a:srgbClr val="90E602"/>
                      </a:solidFill>
                      <a:prstDash val="solid"/>
                      <a:round/>
                      <a:headEnd type="none" w="med" len="med"/>
                      <a:tailEnd type="none" w="med" len="med"/>
                    </a:lnB>
                    <a:noFill/>
                  </a:tcPr>
                </a:tc>
                <a:tc>
                  <a:txBody>
                    <a:bodyPr/>
                    <a:lstStyle/>
                    <a:p>
                      <a:pPr algn="ctr" rtl="0" fontAlgn="base"/>
                      <a:r>
                        <a:rPr lang="en-US" sz="1800" b="0" i="0" dirty="0">
                          <a:solidFill>
                            <a:srgbClr val="000000"/>
                          </a:solidFill>
                          <a:effectLst/>
                          <a:latin typeface="Arial Narrow" panose="020B0604020202020204" pitchFamily="34" charset="0"/>
                          <a:cs typeface="Arial Narrow" panose="020B0604020202020204" pitchFamily="34" charset="0"/>
                        </a:rPr>
                        <a:t>162 (86, 255) </a:t>
                      </a:r>
                      <a:endParaRPr lang="en-US" sz="1800" b="0" i="0" dirty="0">
                        <a:effectLst/>
                        <a:latin typeface="Arial Narrow" panose="020B0604020202020204" pitchFamily="34" charset="0"/>
                        <a:cs typeface="Arial Narrow" panose="020B0604020202020204" pitchFamily="34" charset="0"/>
                      </a:endParaRPr>
                    </a:p>
                  </a:txBody>
                  <a:tcPr anchor="b">
                    <a:lnL>
                      <a:noFill/>
                    </a:lnL>
                    <a:lnR>
                      <a:noFill/>
                    </a:lnR>
                    <a:lnT>
                      <a:noFill/>
                    </a:lnT>
                    <a:lnB w="9525" cap="flat" cmpd="sng" algn="ctr">
                      <a:solidFill>
                        <a:srgbClr val="10D302"/>
                      </a:solidFill>
                      <a:prstDash val="solid"/>
                      <a:round/>
                      <a:headEnd type="none" w="med" len="med"/>
                      <a:tailEnd type="none" w="med" len="med"/>
                    </a:lnB>
                    <a:noFill/>
                  </a:tcPr>
                </a:tc>
                <a:tc>
                  <a:txBody>
                    <a:bodyPr/>
                    <a:lstStyle/>
                    <a:p>
                      <a:pPr algn="ctr" rtl="0" fontAlgn="base"/>
                      <a:r>
                        <a:rPr lang="en-US" sz="1800" b="0" i="0" kern="1200" dirty="0">
                          <a:solidFill>
                            <a:schemeClr val="tx1"/>
                          </a:solidFill>
                          <a:effectLst/>
                          <a:latin typeface="Arial Narrow" panose="020B0604020202020204" pitchFamily="34" charset="0"/>
                          <a:ea typeface="+mn-ea"/>
                          <a:cs typeface="Arial Narrow" panose="020B0604020202020204" pitchFamily="34" charset="0"/>
                        </a:rPr>
                        <a:t>91 (63, 187)</a:t>
                      </a:r>
                      <a:endParaRPr lang="en-US" sz="1800" b="0" i="0" dirty="0">
                        <a:effectLst/>
                        <a:latin typeface="Arial Narrow" panose="020B0604020202020204" pitchFamily="34" charset="0"/>
                        <a:cs typeface="Arial Narrow" panose="020B0604020202020204" pitchFamily="34" charset="0"/>
                      </a:endParaRPr>
                    </a:p>
                  </a:txBody>
                  <a:tcPr anchor="b">
                    <a:lnL>
                      <a:noFill/>
                    </a:lnL>
                    <a:lnR>
                      <a:noFill/>
                    </a:lnR>
                    <a:lnT>
                      <a:noFill/>
                    </a:lnT>
                    <a:lnB w="9525" cap="flat" cmpd="sng" algn="ctr">
                      <a:solidFill>
                        <a:srgbClr val="A00505"/>
                      </a:solidFill>
                      <a:prstDash val="solid"/>
                      <a:round/>
                      <a:headEnd type="none" w="med" len="med"/>
                      <a:tailEnd type="none" w="med" len="med"/>
                    </a:lnB>
                    <a:noFill/>
                  </a:tcPr>
                </a:tc>
                <a:extLst>
                  <a:ext uri="{0D108BD9-81ED-4DB2-BD59-A6C34878D82A}">
                    <a16:rowId xmlns:a16="http://schemas.microsoft.com/office/drawing/2014/main" val="605118660"/>
                  </a:ext>
                </a:extLst>
              </a:tr>
            </a:tbl>
          </a:graphicData>
        </a:graphic>
      </p:graphicFrame>
      <p:sp>
        <p:nvSpPr>
          <p:cNvPr id="8" name="Title 1">
            <a:extLst>
              <a:ext uri="{FF2B5EF4-FFF2-40B4-BE49-F238E27FC236}">
                <a16:creationId xmlns:a16="http://schemas.microsoft.com/office/drawing/2014/main" id="{1B48C1F8-F53B-F47D-BD8C-E584B38CA7EB}"/>
              </a:ext>
            </a:extLst>
          </p:cNvPr>
          <p:cNvSpPr>
            <a:spLocks noGrp="1"/>
          </p:cNvSpPr>
          <p:nvPr>
            <p:ph type="title"/>
          </p:nvPr>
        </p:nvSpPr>
        <p:spPr>
          <a:xfrm>
            <a:off x="0" y="-241623"/>
            <a:ext cx="4029503" cy="1097280"/>
          </a:xfrm>
        </p:spPr>
        <p:txBody>
          <a:bodyPr>
            <a:noAutofit/>
          </a:bodyPr>
          <a:lstStyle/>
          <a:p>
            <a:pPr>
              <a:lnSpc>
                <a:spcPct val="100000"/>
              </a:lnSpc>
            </a:pPr>
            <a:r>
              <a:rPr lang="en-US" sz="2400" b="1" dirty="0">
                <a:solidFill>
                  <a:srgbClr val="212121"/>
                </a:solidFill>
                <a:effectLst/>
                <a:latin typeface="Arial Narrow" panose="020B0604020202020204" pitchFamily="34" charset="0"/>
                <a:cs typeface="Arial Narrow" panose="020B0604020202020204" pitchFamily="34" charset="0"/>
              </a:rPr>
              <a:t>Table 2</a:t>
            </a:r>
            <a:br>
              <a:rPr lang="en-US" sz="2400" b="1" dirty="0">
                <a:solidFill>
                  <a:srgbClr val="212121"/>
                </a:solidFill>
                <a:effectLst/>
                <a:latin typeface="Arial Narrow" panose="020B0604020202020204" pitchFamily="34" charset="0"/>
                <a:cs typeface="Arial Narrow" panose="020B0604020202020204" pitchFamily="34" charset="0"/>
              </a:rPr>
            </a:br>
            <a:r>
              <a:rPr lang="en-US" sz="2400" b="1" u="sng" dirty="0">
                <a:solidFill>
                  <a:srgbClr val="212121"/>
                </a:solidFill>
                <a:effectLst/>
                <a:latin typeface="Arial Narrow" panose="020B0604020202020204" pitchFamily="34" charset="0"/>
                <a:cs typeface="Arial Narrow" panose="020B0604020202020204" pitchFamily="34" charset="0"/>
              </a:rPr>
              <a:t>Follow-up Characteristics</a:t>
            </a:r>
            <a:endParaRPr lang="en-US" sz="2400" b="1" u="sng" dirty="0">
              <a:latin typeface="Arial Narrow" panose="020B0604020202020204" pitchFamily="34" charset="0"/>
              <a:cs typeface="Arial Narrow" panose="020B0604020202020204" pitchFamily="34" charset="0"/>
            </a:endParaRPr>
          </a:p>
        </p:txBody>
      </p:sp>
      <p:sp>
        <p:nvSpPr>
          <p:cNvPr id="10" name="TextBox 9">
            <a:extLst>
              <a:ext uri="{FF2B5EF4-FFF2-40B4-BE49-F238E27FC236}">
                <a16:creationId xmlns:a16="http://schemas.microsoft.com/office/drawing/2014/main" id="{EF851C45-A711-ABDF-2C3D-94B3241CE8F2}"/>
              </a:ext>
            </a:extLst>
          </p:cNvPr>
          <p:cNvSpPr txBox="1"/>
          <p:nvPr/>
        </p:nvSpPr>
        <p:spPr>
          <a:xfrm>
            <a:off x="1701478" y="5183486"/>
            <a:ext cx="7847635" cy="584775"/>
          </a:xfrm>
          <a:prstGeom prst="rect">
            <a:avLst/>
          </a:prstGeom>
          <a:noFill/>
        </p:spPr>
        <p:txBody>
          <a:bodyPr wrap="square">
            <a:spAutoFit/>
          </a:bodyPr>
          <a:lstStyle/>
          <a:p>
            <a:pPr algn="l" rtl="0" fontAlgn="base"/>
            <a:r>
              <a:rPr lang="en-US" sz="1800" dirty="0">
                <a:solidFill>
                  <a:srgbClr val="000000"/>
                </a:solidFill>
                <a:effectLst/>
                <a:latin typeface="Arial Narrow" panose="020B0604020202020204" pitchFamily="34" charset="0"/>
                <a:cs typeface="Arial Narrow" panose="020B0604020202020204" pitchFamily="34" charset="0"/>
              </a:rPr>
              <a:t>*Percentage of time CGM is worn out of eligible hours of device wear. </a:t>
            </a:r>
            <a:endParaRPr lang="en-US" dirty="0">
              <a:solidFill>
                <a:srgbClr val="000000"/>
              </a:solidFill>
              <a:effectLst/>
              <a:latin typeface="Arial Narrow" panose="020B0604020202020204" pitchFamily="34" charset="0"/>
              <a:cs typeface="Arial Narrow" panose="020B0604020202020204" pitchFamily="34" charset="0"/>
            </a:endParaRPr>
          </a:p>
          <a:p>
            <a:pPr algn="l" rtl="0" fontAlgn="base"/>
            <a:r>
              <a:rPr lang="en-US" sz="1400" b="0" i="0" dirty="0">
                <a:solidFill>
                  <a:srgbClr val="212121"/>
                </a:solidFill>
                <a:effectLst/>
                <a:latin typeface="Calibri" panose="020F0502020204030204" pitchFamily="34" charset="0"/>
              </a:rPr>
              <a:t> </a:t>
            </a:r>
            <a:endParaRPr lang="en-US" b="0" i="0" dirty="0">
              <a:solidFill>
                <a:srgbClr val="000000"/>
              </a:solidFill>
              <a:effectLst/>
              <a:latin typeface="Segoe UI" panose="020B0502040204020203" pitchFamily="34" charset="0"/>
            </a:endParaRPr>
          </a:p>
        </p:txBody>
      </p:sp>
      <p:sp>
        <p:nvSpPr>
          <p:cNvPr id="4" name="TextBox 3">
            <a:extLst>
              <a:ext uri="{FF2B5EF4-FFF2-40B4-BE49-F238E27FC236}">
                <a16:creationId xmlns:a16="http://schemas.microsoft.com/office/drawing/2014/main" id="{82548F35-BC4A-C740-C10B-4E4908CE336A}"/>
              </a:ext>
            </a:extLst>
          </p:cNvPr>
          <p:cNvSpPr txBox="1"/>
          <p:nvPr/>
        </p:nvSpPr>
        <p:spPr>
          <a:xfrm>
            <a:off x="1701478" y="1754301"/>
            <a:ext cx="10416948" cy="379299"/>
          </a:xfrm>
          <a:prstGeom prst="rect">
            <a:avLst/>
          </a:prstGeom>
          <a:noFill/>
          <a:ln w="38100">
            <a:solidFill>
              <a:srgbClr val="C00000"/>
            </a:solidFill>
          </a:ln>
        </p:spPr>
        <p:txBody>
          <a:bodyPr wrap="square" rtlCol="0">
            <a:spAutoFit/>
          </a:bodyPr>
          <a:lstStyle/>
          <a:p>
            <a:endParaRPr lang="en-US" dirty="0"/>
          </a:p>
        </p:txBody>
      </p:sp>
      <p:sp>
        <p:nvSpPr>
          <p:cNvPr id="6" name="TextBox 5">
            <a:extLst>
              <a:ext uri="{FF2B5EF4-FFF2-40B4-BE49-F238E27FC236}">
                <a16:creationId xmlns:a16="http://schemas.microsoft.com/office/drawing/2014/main" id="{87660680-F038-32CE-2490-18D0E525C36A}"/>
              </a:ext>
            </a:extLst>
          </p:cNvPr>
          <p:cNvSpPr txBox="1"/>
          <p:nvPr/>
        </p:nvSpPr>
        <p:spPr>
          <a:xfrm>
            <a:off x="1690812" y="2844832"/>
            <a:ext cx="10416948" cy="373941"/>
          </a:xfrm>
          <a:prstGeom prst="rect">
            <a:avLst/>
          </a:prstGeom>
          <a:noFill/>
          <a:ln w="38100">
            <a:solidFill>
              <a:srgbClr val="C00000"/>
            </a:solidFill>
          </a:ln>
        </p:spPr>
        <p:txBody>
          <a:bodyPr wrap="square" rtlCol="0">
            <a:spAutoFit/>
          </a:bodyPr>
          <a:lstStyle/>
          <a:p>
            <a:endParaRPr lang="en-US" dirty="0"/>
          </a:p>
        </p:txBody>
      </p:sp>
      <p:sp>
        <p:nvSpPr>
          <p:cNvPr id="7" name="TextBox 6">
            <a:extLst>
              <a:ext uri="{FF2B5EF4-FFF2-40B4-BE49-F238E27FC236}">
                <a16:creationId xmlns:a16="http://schemas.microsoft.com/office/drawing/2014/main" id="{1AAF0B81-982B-96D0-4F48-5D9F966806D9}"/>
              </a:ext>
            </a:extLst>
          </p:cNvPr>
          <p:cNvSpPr txBox="1"/>
          <p:nvPr/>
        </p:nvSpPr>
        <p:spPr>
          <a:xfrm>
            <a:off x="1690812" y="4697840"/>
            <a:ext cx="10416948" cy="369332"/>
          </a:xfrm>
          <a:prstGeom prst="rect">
            <a:avLst/>
          </a:prstGeom>
          <a:noFill/>
          <a:ln w="38100">
            <a:solidFill>
              <a:srgbClr val="C00000"/>
            </a:solidFill>
          </a:ln>
        </p:spPr>
        <p:txBody>
          <a:bodyPr wrap="square" rtlCol="0">
            <a:spAutoFit/>
          </a:bodyPr>
          <a:lstStyle/>
          <a:p>
            <a:endParaRPr lang="en-US" dirty="0"/>
          </a:p>
        </p:txBody>
      </p:sp>
      <p:sp>
        <p:nvSpPr>
          <p:cNvPr id="2" name="TextBox 1">
            <a:extLst>
              <a:ext uri="{FF2B5EF4-FFF2-40B4-BE49-F238E27FC236}">
                <a16:creationId xmlns:a16="http://schemas.microsoft.com/office/drawing/2014/main" id="{D3C39B64-B227-1F72-6BDC-D209A046EB87}"/>
              </a:ext>
            </a:extLst>
          </p:cNvPr>
          <p:cNvSpPr txBox="1"/>
          <p:nvPr/>
        </p:nvSpPr>
        <p:spPr>
          <a:xfrm>
            <a:off x="1690812" y="3244334"/>
            <a:ext cx="10416948" cy="369332"/>
          </a:xfrm>
          <a:prstGeom prst="rect">
            <a:avLst/>
          </a:prstGeom>
          <a:noFill/>
          <a:ln w="38100">
            <a:solidFill>
              <a:srgbClr val="C00000"/>
            </a:solidFill>
          </a:ln>
        </p:spPr>
        <p:txBody>
          <a:bodyPr wrap="square" rtlCol="0">
            <a:spAutoFit/>
          </a:bodyPr>
          <a:lstStyle/>
          <a:p>
            <a:endParaRPr lang="en-US" dirty="0"/>
          </a:p>
        </p:txBody>
      </p:sp>
    </p:spTree>
    <p:extLst>
      <p:ext uri="{BB962C8B-B14F-4D97-AF65-F5344CB8AC3E}">
        <p14:creationId xmlns:p14="http://schemas.microsoft.com/office/powerpoint/2010/main" val="278538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F7122-B168-A842-9146-67E7CE1F1817}"/>
              </a:ext>
            </a:extLst>
          </p:cNvPr>
          <p:cNvSpPr>
            <a:spLocks noGrp="1"/>
          </p:cNvSpPr>
          <p:nvPr>
            <p:ph type="title"/>
          </p:nvPr>
        </p:nvSpPr>
        <p:spPr>
          <a:xfrm>
            <a:off x="340658" y="84792"/>
            <a:ext cx="10174941" cy="825374"/>
          </a:xfrm>
        </p:spPr>
        <p:txBody>
          <a:bodyPr/>
          <a:lstStyle/>
          <a:p>
            <a:r>
              <a:rPr lang="en-US" dirty="0">
                <a:solidFill>
                  <a:srgbClr val="9E0001"/>
                </a:solidFill>
                <a:latin typeface="Calibri" panose="020F0502020204030204" pitchFamily="34" charset="0"/>
                <a:cs typeface="Calibri" panose="020F0502020204030204" pitchFamily="34" charset="0"/>
              </a:rPr>
              <a:t>Conclusions</a:t>
            </a:r>
          </a:p>
        </p:txBody>
      </p:sp>
      <p:sp>
        <p:nvSpPr>
          <p:cNvPr id="3" name="Text Placeholder 2">
            <a:extLst>
              <a:ext uri="{FF2B5EF4-FFF2-40B4-BE49-F238E27FC236}">
                <a16:creationId xmlns:a16="http://schemas.microsoft.com/office/drawing/2014/main" id="{A502F881-3677-2441-841E-8C177C7C4A7B}"/>
              </a:ext>
            </a:extLst>
          </p:cNvPr>
          <p:cNvSpPr>
            <a:spLocks noGrp="1"/>
          </p:cNvSpPr>
          <p:nvPr>
            <p:ph type="body" sz="quarter" idx="10"/>
          </p:nvPr>
        </p:nvSpPr>
        <p:spPr>
          <a:xfrm>
            <a:off x="340658" y="1053339"/>
            <a:ext cx="11675750" cy="4802186"/>
          </a:xfrm>
        </p:spPr>
        <p:txBody>
          <a:bodyPr>
            <a:normAutofit/>
          </a:bodyPr>
          <a:lstStyle/>
          <a:p>
            <a:r>
              <a:rPr lang="en-US" sz="3600" dirty="0">
                <a:solidFill>
                  <a:schemeClr val="tx1"/>
                </a:solidFill>
                <a:effectLst/>
                <a:latin typeface="Calibri" panose="020F0502020204030204" pitchFamily="34" charset="0"/>
                <a:cs typeface="Calibri" panose="020F0502020204030204" pitchFamily="34" charset="0"/>
              </a:rPr>
              <a:t>Workflows developed by the CDCES team have increased the number of patients on diabetes technology and decreased the time to CGM and pump/AID initiation in the 4T Program</a:t>
            </a:r>
            <a:endParaRPr lang="en-US" sz="36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r>
              <a:rPr lang="en-US" sz="36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The 4T program requires a strong CDCES team to support the education necessary to meet the needs of families starting technology</a:t>
            </a:r>
          </a:p>
          <a:p>
            <a:r>
              <a:rPr lang="en-US" sz="3600" dirty="0">
                <a:solidFill>
                  <a:schemeClr val="tx1"/>
                </a:solidFill>
                <a:latin typeface="Calibri" panose="020F0502020204030204" pitchFamily="34" charset="0"/>
                <a:ea typeface="Calibri" panose="020F0502020204030204" pitchFamily="34" charset="0"/>
                <a:cs typeface="Calibri" panose="020F0502020204030204" pitchFamily="34" charset="0"/>
              </a:rPr>
              <a:t>The 4T program implemented a systematic protocolized program to provide the education necessary to meet the needs of families starting technology </a:t>
            </a:r>
          </a:p>
          <a:p>
            <a:endParaRPr lang="en-US" sz="3600" dirty="0">
              <a:solidFill>
                <a:schemeClr val="tx1"/>
              </a:solidFill>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CE2C3473-7B9B-4944-ADC3-A48E34C7CF2F}"/>
              </a:ext>
            </a:extLst>
          </p:cNvPr>
          <p:cNvPicPr>
            <a:picLocks noChangeAspect="1"/>
          </p:cNvPicPr>
          <p:nvPr/>
        </p:nvPicPr>
        <p:blipFill>
          <a:blip r:embed="rId3"/>
          <a:stretch>
            <a:fillRect/>
          </a:stretch>
        </p:blipFill>
        <p:spPr>
          <a:xfrm>
            <a:off x="9290050" y="6265123"/>
            <a:ext cx="2810510" cy="436498"/>
          </a:xfrm>
          <a:prstGeom prst="rect">
            <a:avLst/>
          </a:prstGeom>
        </p:spPr>
      </p:pic>
      <p:pic>
        <p:nvPicPr>
          <p:cNvPr id="7" name="object 4">
            <a:extLst>
              <a:ext uri="{FF2B5EF4-FFF2-40B4-BE49-F238E27FC236}">
                <a16:creationId xmlns:a16="http://schemas.microsoft.com/office/drawing/2014/main" id="{4547D4FA-921A-3FDD-7B53-C640B95EDDAD}"/>
              </a:ext>
            </a:extLst>
          </p:cNvPr>
          <p:cNvPicPr/>
          <p:nvPr/>
        </p:nvPicPr>
        <p:blipFill>
          <a:blip r:embed="rId4" cstate="print"/>
          <a:stretch>
            <a:fillRect/>
          </a:stretch>
        </p:blipFill>
        <p:spPr>
          <a:xfrm>
            <a:off x="0" y="5998698"/>
            <a:ext cx="3924298" cy="844968"/>
          </a:xfrm>
          <a:prstGeom prst="rect">
            <a:avLst/>
          </a:prstGeom>
        </p:spPr>
      </p:pic>
    </p:spTree>
    <p:extLst>
      <p:ext uri="{BB962C8B-B14F-4D97-AF65-F5344CB8AC3E}">
        <p14:creationId xmlns:p14="http://schemas.microsoft.com/office/powerpoint/2010/main" val="3023525182"/>
      </p:ext>
    </p:extLst>
  </p:cSld>
  <p:clrMapOvr>
    <a:masterClrMapping/>
  </p:clrMapOvr>
  <p:transition advTm="34379">
    <p:wipe dir="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0DD20E-3B08-EDAE-DC64-920C96F496C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B89BF43-FE54-1BCE-6EE8-C5F4D7503ABB}"/>
              </a:ext>
            </a:extLst>
          </p:cNvPr>
          <p:cNvSpPr>
            <a:spLocks noGrp="1"/>
          </p:cNvSpPr>
          <p:nvPr>
            <p:ph type="title"/>
          </p:nvPr>
        </p:nvSpPr>
        <p:spPr>
          <a:xfrm>
            <a:off x="340658" y="84792"/>
            <a:ext cx="10174941" cy="825374"/>
          </a:xfrm>
        </p:spPr>
        <p:txBody>
          <a:bodyPr/>
          <a:lstStyle/>
          <a:p>
            <a:r>
              <a:rPr lang="en-US" dirty="0">
                <a:solidFill>
                  <a:srgbClr val="9E0001"/>
                </a:solidFill>
                <a:latin typeface="Calibri" panose="020F0502020204030204" pitchFamily="34" charset="0"/>
                <a:cs typeface="Calibri" panose="020F0502020204030204" pitchFamily="34" charset="0"/>
              </a:rPr>
              <a:t>Next Steps – Standard of Care Cohort </a:t>
            </a:r>
          </a:p>
        </p:txBody>
      </p:sp>
      <p:sp>
        <p:nvSpPr>
          <p:cNvPr id="3" name="Text Placeholder 2">
            <a:extLst>
              <a:ext uri="{FF2B5EF4-FFF2-40B4-BE49-F238E27FC236}">
                <a16:creationId xmlns:a16="http://schemas.microsoft.com/office/drawing/2014/main" id="{6B3EDF52-20C4-2CCD-AD4C-65B907F828B8}"/>
              </a:ext>
            </a:extLst>
          </p:cNvPr>
          <p:cNvSpPr>
            <a:spLocks noGrp="1"/>
          </p:cNvSpPr>
          <p:nvPr>
            <p:ph type="body" sz="quarter" idx="10"/>
          </p:nvPr>
        </p:nvSpPr>
        <p:spPr>
          <a:xfrm>
            <a:off x="340658" y="1053339"/>
            <a:ext cx="11675750" cy="4802186"/>
          </a:xfrm>
        </p:spPr>
        <p:txBody>
          <a:bodyPr>
            <a:normAutofit/>
          </a:bodyPr>
          <a:lstStyle/>
          <a:p>
            <a:r>
              <a:rPr lang="en-US" sz="3600" dirty="0">
                <a:solidFill>
                  <a:schemeClr val="tx1"/>
                </a:solidFill>
                <a:latin typeface="Calibri" panose="020F0502020204030204" pitchFamily="34" charset="0"/>
                <a:ea typeface="Calibri" panose="020F0502020204030204" pitchFamily="34" charset="0"/>
                <a:cs typeface="Calibri" panose="020F0502020204030204" pitchFamily="34" charset="0"/>
              </a:rPr>
              <a:t>Insulin Dosing Policy paper (JCTE) – pending</a:t>
            </a:r>
          </a:p>
          <a:p>
            <a:r>
              <a:rPr lang="en-US" sz="3600" dirty="0">
                <a:solidFill>
                  <a:schemeClr val="tx1"/>
                </a:solidFill>
                <a:latin typeface="Calibri" panose="020F0502020204030204" pitchFamily="34" charset="0"/>
                <a:ea typeface="Calibri" panose="020F0502020204030204" pitchFamily="34" charset="0"/>
                <a:cs typeface="Calibri" panose="020F0502020204030204" pitchFamily="34" charset="0"/>
              </a:rPr>
              <a:t>Focus on ‘Stanford New Onset’ Program</a:t>
            </a:r>
          </a:p>
          <a:p>
            <a:pPr lvl="1"/>
            <a:r>
              <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rPr>
              <a:t>Continue weekly review for first 3 months after T1D diagnosis then monthly RPM</a:t>
            </a:r>
          </a:p>
          <a:p>
            <a:pPr lvl="1"/>
            <a:r>
              <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rPr>
              <a:t>Continue monthly RPM for patients in Pilot, Study 1, Study 2 and new onset program </a:t>
            </a:r>
          </a:p>
          <a:p>
            <a:pPr lvl="1"/>
            <a:r>
              <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rPr>
              <a:t>Continue RPM billing </a:t>
            </a:r>
          </a:p>
          <a:p>
            <a:pPr lvl="1"/>
            <a:r>
              <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rPr>
              <a:t>Train new CDCES team members </a:t>
            </a:r>
          </a:p>
        </p:txBody>
      </p:sp>
      <p:pic>
        <p:nvPicPr>
          <p:cNvPr id="4" name="Picture 3">
            <a:extLst>
              <a:ext uri="{FF2B5EF4-FFF2-40B4-BE49-F238E27FC236}">
                <a16:creationId xmlns:a16="http://schemas.microsoft.com/office/drawing/2014/main" id="{47C09E3D-DE50-D46E-1F3C-182895D4A409}"/>
              </a:ext>
            </a:extLst>
          </p:cNvPr>
          <p:cNvPicPr>
            <a:picLocks noChangeAspect="1"/>
          </p:cNvPicPr>
          <p:nvPr/>
        </p:nvPicPr>
        <p:blipFill>
          <a:blip r:embed="rId3"/>
          <a:stretch>
            <a:fillRect/>
          </a:stretch>
        </p:blipFill>
        <p:spPr>
          <a:xfrm>
            <a:off x="9290050" y="6265123"/>
            <a:ext cx="2810510" cy="436498"/>
          </a:xfrm>
          <a:prstGeom prst="rect">
            <a:avLst/>
          </a:prstGeom>
        </p:spPr>
      </p:pic>
      <p:pic>
        <p:nvPicPr>
          <p:cNvPr id="7" name="object 4">
            <a:extLst>
              <a:ext uri="{FF2B5EF4-FFF2-40B4-BE49-F238E27FC236}">
                <a16:creationId xmlns:a16="http://schemas.microsoft.com/office/drawing/2014/main" id="{DDA7DEAC-BCBF-BB67-70E8-5E09C1B7A3E3}"/>
              </a:ext>
            </a:extLst>
          </p:cNvPr>
          <p:cNvPicPr/>
          <p:nvPr/>
        </p:nvPicPr>
        <p:blipFill>
          <a:blip r:embed="rId4" cstate="print"/>
          <a:stretch>
            <a:fillRect/>
          </a:stretch>
        </p:blipFill>
        <p:spPr>
          <a:xfrm>
            <a:off x="0" y="5998698"/>
            <a:ext cx="3924298" cy="844968"/>
          </a:xfrm>
          <a:prstGeom prst="rect">
            <a:avLst/>
          </a:prstGeom>
        </p:spPr>
      </p:pic>
    </p:spTree>
    <p:extLst>
      <p:ext uri="{BB962C8B-B14F-4D97-AF65-F5344CB8AC3E}">
        <p14:creationId xmlns:p14="http://schemas.microsoft.com/office/powerpoint/2010/main" val="973964015"/>
      </p:ext>
    </p:extLst>
  </p:cSld>
  <p:clrMapOvr>
    <a:masterClrMapping/>
  </p:clrMapOvr>
  <p:transition advTm="34379">
    <p:wipe dir="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BD5E1D-DE0F-08FA-BE76-7899AAEA1735}"/>
            </a:ext>
          </a:extLst>
        </p:cNvPr>
        <p:cNvGrpSpPr/>
        <p:nvPr/>
      </p:nvGrpSpPr>
      <p:grpSpPr>
        <a:xfrm>
          <a:off x="0" y="0"/>
          <a:ext cx="0" cy="0"/>
          <a:chOff x="0" y="0"/>
          <a:chExt cx="0" cy="0"/>
        </a:xfrm>
      </p:grpSpPr>
      <p:pic>
        <p:nvPicPr>
          <p:cNvPr id="5" name="object 7">
            <a:extLst>
              <a:ext uri="{FF2B5EF4-FFF2-40B4-BE49-F238E27FC236}">
                <a16:creationId xmlns:a16="http://schemas.microsoft.com/office/drawing/2014/main" id="{AD6CA717-5967-3E94-6AE8-52CBBFDAC1EF}"/>
              </a:ext>
            </a:extLst>
          </p:cNvPr>
          <p:cNvPicPr/>
          <p:nvPr/>
        </p:nvPicPr>
        <p:blipFill>
          <a:blip r:embed="rId3" cstate="print"/>
          <a:stretch>
            <a:fillRect/>
          </a:stretch>
        </p:blipFill>
        <p:spPr>
          <a:xfrm>
            <a:off x="9342783" y="263034"/>
            <a:ext cx="2584532" cy="691123"/>
          </a:xfrm>
          <a:prstGeom prst="rect">
            <a:avLst/>
          </a:prstGeom>
        </p:spPr>
      </p:pic>
      <p:sp>
        <p:nvSpPr>
          <p:cNvPr id="6" name="Title 1">
            <a:extLst>
              <a:ext uri="{FF2B5EF4-FFF2-40B4-BE49-F238E27FC236}">
                <a16:creationId xmlns:a16="http://schemas.microsoft.com/office/drawing/2014/main" id="{77807099-27B4-4D8B-2EC2-D6D0BC180C0C}"/>
              </a:ext>
            </a:extLst>
          </p:cNvPr>
          <p:cNvSpPr>
            <a:spLocks noGrp="1"/>
          </p:cNvSpPr>
          <p:nvPr>
            <p:ph type="title"/>
          </p:nvPr>
        </p:nvSpPr>
        <p:spPr>
          <a:xfrm>
            <a:off x="100361" y="146930"/>
            <a:ext cx="9456234" cy="923330"/>
          </a:xfrm>
        </p:spPr>
        <p:txBody>
          <a:bodyPr anchor="t">
            <a:normAutofit/>
          </a:bodyPr>
          <a:lstStyle/>
          <a:p>
            <a:r>
              <a:rPr lang="en-US" dirty="0">
                <a:solidFill>
                  <a:srgbClr val="8C1515"/>
                </a:solidFill>
                <a:latin typeface="Calibri" panose="020F0502020204030204" pitchFamily="34" charset="0"/>
                <a:cs typeface="Calibri" panose="020F0502020204030204" pitchFamily="34" charset="0"/>
              </a:rPr>
              <a:t>Next Steps - 4T T1DX-QI Work</a:t>
            </a:r>
          </a:p>
        </p:txBody>
      </p:sp>
      <p:pic>
        <p:nvPicPr>
          <p:cNvPr id="7" name="Picture 6">
            <a:extLst>
              <a:ext uri="{FF2B5EF4-FFF2-40B4-BE49-F238E27FC236}">
                <a16:creationId xmlns:a16="http://schemas.microsoft.com/office/drawing/2014/main" id="{0274DC7C-2B47-D9A6-BCBC-C100F1D95A8B}"/>
              </a:ext>
            </a:extLst>
          </p:cNvPr>
          <p:cNvPicPr>
            <a:picLocks noChangeAspect="1"/>
          </p:cNvPicPr>
          <p:nvPr/>
        </p:nvPicPr>
        <p:blipFill>
          <a:blip r:embed="rId4"/>
          <a:stretch>
            <a:fillRect/>
          </a:stretch>
        </p:blipFill>
        <p:spPr>
          <a:xfrm>
            <a:off x="5129349" y="1363292"/>
            <a:ext cx="6975565" cy="5231674"/>
          </a:xfrm>
          <a:prstGeom prst="rect">
            <a:avLst/>
          </a:prstGeom>
        </p:spPr>
      </p:pic>
      <p:sp>
        <p:nvSpPr>
          <p:cNvPr id="9" name="TextBox 8">
            <a:extLst>
              <a:ext uri="{FF2B5EF4-FFF2-40B4-BE49-F238E27FC236}">
                <a16:creationId xmlns:a16="http://schemas.microsoft.com/office/drawing/2014/main" id="{9B582B79-FEDA-D23D-6C8B-BE79A57685F6}"/>
              </a:ext>
            </a:extLst>
          </p:cNvPr>
          <p:cNvSpPr txBox="1"/>
          <p:nvPr/>
        </p:nvSpPr>
        <p:spPr>
          <a:xfrm>
            <a:off x="1" y="893430"/>
            <a:ext cx="5216434" cy="6063198"/>
          </a:xfrm>
          <a:prstGeom prst="rect">
            <a:avLst/>
          </a:prstGeom>
          <a:noFill/>
        </p:spPr>
        <p:txBody>
          <a:bodyPr wrap="square" rtlCol="0">
            <a:spAutoFit/>
          </a:bodyPr>
          <a:lstStyle/>
          <a:p>
            <a:endParaRPr lang="en-US" sz="2400" dirty="0">
              <a:latin typeface="Calibri" panose="020F0502020204030204" pitchFamily="34" charset="0"/>
              <a:cs typeface="Calibri" panose="020F0502020204030204" pitchFamily="34" charset="0"/>
            </a:endParaRPr>
          </a:p>
          <a:p>
            <a:pPr marL="342900" indent="-342900">
              <a:buFont typeface="Courier New" panose="02070309020205020404" pitchFamily="49" charset="0"/>
              <a:buChar char="o"/>
            </a:pPr>
            <a:r>
              <a:rPr lang="en-US" sz="2800" dirty="0">
                <a:latin typeface="Calibri" panose="020F0502020204030204" pitchFamily="34" charset="0"/>
                <a:cs typeface="Calibri" panose="020F0502020204030204" pitchFamily="34" charset="0"/>
              </a:rPr>
              <a:t>4T T1DX Workshop in January 2025, and 15 T1DX-QI centers attended  </a:t>
            </a:r>
          </a:p>
          <a:p>
            <a:pPr marL="342900" indent="-342900">
              <a:buFont typeface="Courier New" panose="02070309020205020404" pitchFamily="49" charset="0"/>
              <a:buChar char="o"/>
            </a:pPr>
            <a:endParaRPr lang="en-US" sz="2800" dirty="0">
              <a:latin typeface="Calibri" panose="020F0502020204030204" pitchFamily="34" charset="0"/>
              <a:cs typeface="Calibri" panose="020F0502020204030204" pitchFamily="34" charset="0"/>
            </a:endParaRPr>
          </a:p>
          <a:p>
            <a:pPr marL="342900" indent="-342900">
              <a:buFont typeface="Courier New" panose="02070309020205020404" pitchFamily="49" charset="0"/>
              <a:buChar char="o"/>
            </a:pPr>
            <a:r>
              <a:rPr lang="en-US" sz="2800" dirty="0">
                <a:latin typeface="Calibri" panose="020F0502020204030204" pitchFamily="34" charset="0"/>
                <a:cs typeface="Calibri" panose="020F0502020204030204" pitchFamily="34" charset="0"/>
              </a:rPr>
              <a:t>Submitted an NIDDK U34 planning grant to a U01 multicenter funding opportunity to disseminate and implement the 4T program nationally</a:t>
            </a:r>
          </a:p>
          <a:p>
            <a:endParaRPr lang="en-US" sz="2800" dirty="0">
              <a:latin typeface="Calibri" panose="020F0502020204030204" pitchFamily="34" charset="0"/>
              <a:cs typeface="Calibri" panose="020F0502020204030204" pitchFamily="34" charset="0"/>
            </a:endParaRPr>
          </a:p>
          <a:p>
            <a:pPr marL="342900" indent="-342900">
              <a:buFont typeface="Courier New" panose="02070309020205020404" pitchFamily="49" charset="0"/>
              <a:buChar char="o"/>
            </a:pPr>
            <a:r>
              <a:rPr lang="en-US" sz="2800" dirty="0">
                <a:latin typeface="Calibri" panose="020F0502020204030204" pitchFamily="34" charset="0"/>
                <a:cs typeface="Calibri" panose="020F0502020204030204" pitchFamily="34" charset="0"/>
              </a:rPr>
              <a:t>Updates</a:t>
            </a:r>
          </a:p>
          <a:p>
            <a:pPr marL="342900" indent="-342900">
              <a:buFont typeface="Courier New" panose="02070309020205020404" pitchFamily="49" charset="0"/>
              <a:buChar char="o"/>
            </a:pPr>
            <a:endParaRPr lang="en-US" sz="2800" dirty="0">
              <a:latin typeface="Calibri" panose="020F0502020204030204" pitchFamily="34" charset="0"/>
              <a:cs typeface="Calibri" panose="020F0502020204030204" pitchFamily="34" charset="0"/>
            </a:endParaRPr>
          </a:p>
          <a:p>
            <a:pPr marL="342900" indent="-342900">
              <a:buFont typeface="Courier New" panose="02070309020205020404" pitchFamily="49" charset="0"/>
              <a:buChar char="o"/>
            </a:pPr>
            <a:r>
              <a:rPr lang="en-US" sz="2800" dirty="0">
                <a:latin typeface="Calibri" panose="020F0502020204030204" pitchFamily="34" charset="0"/>
                <a:cs typeface="Calibri" panose="020F0502020204030204" pitchFamily="34" charset="0"/>
              </a:rPr>
              <a:t>Onwards!</a:t>
            </a:r>
          </a:p>
        </p:txBody>
      </p:sp>
      <p:sp>
        <p:nvSpPr>
          <p:cNvPr id="12" name="Right Arrow 11">
            <a:extLst>
              <a:ext uri="{FF2B5EF4-FFF2-40B4-BE49-F238E27FC236}">
                <a16:creationId xmlns:a16="http://schemas.microsoft.com/office/drawing/2014/main" id="{438DC5F3-3C3E-8BBD-7544-7AAA524873D8}"/>
              </a:ext>
            </a:extLst>
          </p:cNvPr>
          <p:cNvSpPr/>
          <p:nvPr/>
        </p:nvSpPr>
        <p:spPr>
          <a:xfrm>
            <a:off x="4232365" y="2245274"/>
            <a:ext cx="698917" cy="297630"/>
          </a:xfrm>
          <a:prstGeom prst="rightArrow">
            <a:avLst/>
          </a:prstGeom>
          <a:solidFill>
            <a:srgbClr val="8C151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8C1515"/>
              </a:solidFill>
            </a:endParaRPr>
          </a:p>
        </p:txBody>
      </p:sp>
    </p:spTree>
    <p:extLst>
      <p:ext uri="{BB962C8B-B14F-4D97-AF65-F5344CB8AC3E}">
        <p14:creationId xmlns:p14="http://schemas.microsoft.com/office/powerpoint/2010/main" val="40090720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08CFB61-D76B-454D-951A-DAD2671E40DC}"/>
              </a:ext>
            </a:extLst>
          </p:cNvPr>
          <p:cNvSpPr>
            <a:spLocks noGrp="1"/>
          </p:cNvSpPr>
          <p:nvPr>
            <p:ph type="body" sz="quarter" idx="10"/>
          </p:nvPr>
        </p:nvSpPr>
        <p:spPr>
          <a:xfrm>
            <a:off x="0" y="1150197"/>
            <a:ext cx="3658664" cy="5469148"/>
          </a:xfrm>
        </p:spPr>
        <p:txBody>
          <a:bodyPr>
            <a:normAutofit fontScale="85000" lnSpcReduction="10000"/>
          </a:bodyPr>
          <a:lstStyle/>
          <a:p>
            <a:pPr marL="0" indent="0">
              <a:lnSpc>
                <a:spcPct val="120000"/>
              </a:lnSpc>
              <a:buNone/>
            </a:pPr>
            <a:r>
              <a:rPr lang="en-US" sz="1400" b="1" dirty="0">
                <a:solidFill>
                  <a:schemeClr val="tx1"/>
                </a:solidFill>
                <a:latin typeface="Raleway" pitchFamily="2" charset="77"/>
              </a:rPr>
              <a:t>Investigators:</a:t>
            </a:r>
          </a:p>
          <a:p>
            <a:pPr marL="137160" indent="-137160">
              <a:lnSpc>
                <a:spcPct val="160000"/>
              </a:lnSpc>
            </a:pPr>
            <a:r>
              <a:rPr lang="en-US" sz="1400" dirty="0">
                <a:solidFill>
                  <a:schemeClr val="tx1"/>
                </a:solidFill>
                <a:latin typeface="Raleway" pitchFamily="2" charset="77"/>
              </a:rPr>
              <a:t>David Maahs , MD, PhD</a:t>
            </a:r>
          </a:p>
          <a:p>
            <a:pPr marL="137160" indent="-137160">
              <a:lnSpc>
                <a:spcPct val="160000"/>
              </a:lnSpc>
            </a:pPr>
            <a:r>
              <a:rPr lang="en-US" sz="1400" dirty="0">
                <a:solidFill>
                  <a:schemeClr val="tx1"/>
                </a:solidFill>
                <a:latin typeface="Raleway" pitchFamily="2" charset="77"/>
              </a:rPr>
              <a:t>Priya Prahalad, MD, PhD</a:t>
            </a:r>
          </a:p>
          <a:p>
            <a:pPr marL="137160" indent="-137160">
              <a:lnSpc>
                <a:spcPct val="160000"/>
              </a:lnSpc>
            </a:pPr>
            <a:r>
              <a:rPr lang="en-US" sz="1400" dirty="0">
                <a:solidFill>
                  <a:schemeClr val="tx1"/>
                </a:solidFill>
                <a:latin typeface="Raleway" pitchFamily="2" charset="77"/>
              </a:rPr>
              <a:t>David Scheinker, PhD</a:t>
            </a:r>
          </a:p>
          <a:p>
            <a:pPr marL="137160" indent="-137160">
              <a:lnSpc>
                <a:spcPct val="160000"/>
              </a:lnSpc>
            </a:pPr>
            <a:r>
              <a:rPr lang="en-US" sz="1400" dirty="0">
                <a:solidFill>
                  <a:schemeClr val="tx1"/>
                </a:solidFill>
                <a:latin typeface="Raleway" pitchFamily="2" charset="77"/>
              </a:rPr>
              <a:t>Manisha Desai, PhD</a:t>
            </a:r>
          </a:p>
          <a:p>
            <a:pPr marL="137160" indent="-137160">
              <a:lnSpc>
                <a:spcPct val="160000"/>
              </a:lnSpc>
            </a:pPr>
            <a:r>
              <a:rPr lang="en-US" sz="1400" dirty="0">
                <a:solidFill>
                  <a:schemeClr val="tx1"/>
                </a:solidFill>
                <a:latin typeface="Raleway" pitchFamily="2" charset="77"/>
              </a:rPr>
              <a:t>Korey Hood, PhD</a:t>
            </a:r>
          </a:p>
          <a:p>
            <a:pPr marL="137160" indent="-137160">
              <a:lnSpc>
                <a:spcPct val="160000"/>
              </a:lnSpc>
            </a:pPr>
            <a:r>
              <a:rPr lang="en-US" sz="1400" dirty="0">
                <a:solidFill>
                  <a:schemeClr val="tx1"/>
                </a:solidFill>
                <a:latin typeface="Raleway" pitchFamily="2" charset="77"/>
              </a:rPr>
              <a:t>Ananta Addala, DO</a:t>
            </a:r>
          </a:p>
          <a:p>
            <a:pPr marL="137160" indent="-137160">
              <a:lnSpc>
                <a:spcPct val="160000"/>
              </a:lnSpc>
            </a:pPr>
            <a:r>
              <a:rPr lang="en-US" sz="1400" dirty="0">
                <a:solidFill>
                  <a:schemeClr val="tx1"/>
                </a:solidFill>
                <a:latin typeface="Raleway" pitchFamily="2" charset="77"/>
              </a:rPr>
              <a:t>Ramesh Johari, PhD</a:t>
            </a:r>
          </a:p>
          <a:p>
            <a:pPr marL="137160" lvl="0" indent="-137160">
              <a:lnSpc>
                <a:spcPct val="160000"/>
              </a:lnSpc>
              <a:defRPr/>
            </a:pPr>
            <a:r>
              <a:rPr lang="en-US" sz="1400" dirty="0">
                <a:solidFill>
                  <a:schemeClr val="tx1"/>
                </a:solidFill>
                <a:latin typeface="Raleway" pitchFamily="2" charset="77"/>
              </a:rPr>
              <a:t>Dessi Zaharieva, PhD, CDCES</a:t>
            </a:r>
          </a:p>
          <a:p>
            <a:pPr lvl="1">
              <a:lnSpc>
                <a:spcPct val="160000"/>
              </a:lnSpc>
              <a:defRPr/>
            </a:pPr>
            <a:r>
              <a:rPr lang="en-US" sz="1400" i="1" dirty="0">
                <a:solidFill>
                  <a:schemeClr val="tx1"/>
                </a:solidFill>
                <a:latin typeface="Raleway" pitchFamily="2" charset="77"/>
              </a:rPr>
              <a:t>PI of exercise study</a:t>
            </a:r>
          </a:p>
          <a:p>
            <a:pPr marL="137160" indent="-137160">
              <a:lnSpc>
                <a:spcPct val="160000"/>
              </a:lnSpc>
            </a:pPr>
            <a:r>
              <a:rPr lang="en-US" sz="1400" dirty="0">
                <a:solidFill>
                  <a:schemeClr val="tx1"/>
                </a:solidFill>
                <a:latin typeface="Raleway" pitchFamily="2" charset="77"/>
              </a:rPr>
              <a:t>Diana Naranjo, PhD</a:t>
            </a:r>
          </a:p>
          <a:p>
            <a:pPr marL="137160" indent="-137160">
              <a:lnSpc>
                <a:spcPct val="160000"/>
              </a:lnSpc>
            </a:pPr>
            <a:r>
              <a:rPr lang="en-US" sz="1400" dirty="0">
                <a:solidFill>
                  <a:schemeClr val="tx1"/>
                </a:solidFill>
                <a:latin typeface="Raleway" pitchFamily="2" charset="77"/>
              </a:rPr>
              <a:t>Emily Fox, PhD</a:t>
            </a:r>
          </a:p>
          <a:p>
            <a:pPr marL="137160" indent="-137160">
              <a:lnSpc>
                <a:spcPct val="160000"/>
              </a:lnSpc>
            </a:pPr>
            <a:r>
              <a:rPr lang="en-US" sz="1400" dirty="0">
                <a:solidFill>
                  <a:schemeClr val="tx1"/>
                </a:solidFill>
                <a:latin typeface="Raleway" pitchFamily="2" charset="77"/>
              </a:rPr>
              <a:t>Carlos </a:t>
            </a:r>
            <a:r>
              <a:rPr lang="en-US" sz="1400" dirty="0" err="1">
                <a:solidFill>
                  <a:schemeClr val="tx1"/>
                </a:solidFill>
                <a:latin typeface="Raleway" pitchFamily="2" charset="77"/>
              </a:rPr>
              <a:t>Guestrin</a:t>
            </a:r>
            <a:r>
              <a:rPr lang="en-US" sz="1400" dirty="0">
                <a:solidFill>
                  <a:schemeClr val="tx1"/>
                </a:solidFill>
                <a:latin typeface="Raleway" pitchFamily="2" charset="77"/>
              </a:rPr>
              <a:t>, PhD</a:t>
            </a:r>
          </a:p>
          <a:p>
            <a:pPr marL="137160" indent="-137160">
              <a:lnSpc>
                <a:spcPct val="160000"/>
              </a:lnSpc>
            </a:pPr>
            <a:r>
              <a:rPr lang="en-US" sz="1400" dirty="0">
                <a:solidFill>
                  <a:schemeClr val="tx1"/>
                </a:solidFill>
                <a:latin typeface="Raleway" pitchFamily="2" charset="77"/>
                <a:cs typeface="Calibri"/>
              </a:rPr>
              <a:t>Molly Tanenbaum, PhD</a:t>
            </a:r>
          </a:p>
          <a:p>
            <a:pPr marL="137160" indent="-137160">
              <a:lnSpc>
                <a:spcPct val="160000"/>
              </a:lnSpc>
            </a:pPr>
            <a:endParaRPr lang="en-US" sz="1400" dirty="0">
              <a:solidFill>
                <a:schemeClr val="tx1"/>
              </a:solidFill>
              <a:latin typeface="Raleway" pitchFamily="2" charset="77"/>
            </a:endParaRPr>
          </a:p>
          <a:p>
            <a:pPr marL="137160" indent="-137160">
              <a:lnSpc>
                <a:spcPct val="120000"/>
              </a:lnSpc>
            </a:pPr>
            <a:endParaRPr lang="en-US" sz="1400" dirty="0">
              <a:solidFill>
                <a:schemeClr val="tx1"/>
              </a:solidFill>
              <a:latin typeface="Raleway" pitchFamily="2" charset="77"/>
            </a:endParaRPr>
          </a:p>
        </p:txBody>
      </p:sp>
      <p:sp>
        <p:nvSpPr>
          <p:cNvPr id="16" name="Text Placeholder 4">
            <a:extLst>
              <a:ext uri="{FF2B5EF4-FFF2-40B4-BE49-F238E27FC236}">
                <a16:creationId xmlns:a16="http://schemas.microsoft.com/office/drawing/2014/main" id="{F5AD9E42-43C1-0240-BDCF-CF27B2B922A7}"/>
              </a:ext>
            </a:extLst>
          </p:cNvPr>
          <p:cNvSpPr txBox="1">
            <a:spLocks/>
          </p:cNvSpPr>
          <p:nvPr/>
        </p:nvSpPr>
        <p:spPr>
          <a:xfrm>
            <a:off x="3752530" y="1205450"/>
            <a:ext cx="2720669" cy="5432313"/>
          </a:xfrm>
          <a:prstGeom prst="rect">
            <a:avLst/>
          </a:prstGeom>
        </p:spPr>
        <p:txBody>
          <a:bodyPr vert="horz" lIns="91440" tIns="45720" rIns="91440" bIns="45720" rtlCol="0" anchor="t">
            <a:noAutofit/>
          </a:bodyPr>
          <a:lstStyle>
            <a:lvl1pPr marL="233363" indent="-233363" algn="l" defTabSz="457200" rtl="0" eaLnBrk="1" latinLnBrk="0" hangingPunct="1">
              <a:lnSpc>
                <a:spcPct val="90000"/>
              </a:lnSpc>
              <a:spcBef>
                <a:spcPts val="400"/>
              </a:spcBef>
              <a:spcAft>
                <a:spcPts val="400"/>
              </a:spcAft>
              <a:buSzPct val="110000"/>
              <a:buFont typeface="Arial"/>
              <a:buChar char="•"/>
              <a:defRPr sz="2000" kern="1200">
                <a:solidFill>
                  <a:schemeClr val="tx1">
                    <a:lumMod val="65000"/>
                    <a:lumOff val="35000"/>
                  </a:schemeClr>
                </a:solidFill>
                <a:latin typeface="+mn-lt"/>
                <a:ea typeface="+mn-ea"/>
                <a:cs typeface="+mn-cs"/>
              </a:defRPr>
            </a:lvl1pPr>
            <a:lvl2pPr marL="571500" indent="-233363" algn="l" defTabSz="457200" rtl="0" eaLnBrk="1" latinLnBrk="0" hangingPunct="1">
              <a:lnSpc>
                <a:spcPct val="90000"/>
              </a:lnSpc>
              <a:spcBef>
                <a:spcPts val="0"/>
              </a:spcBef>
              <a:spcAft>
                <a:spcPts val="400"/>
              </a:spcAft>
              <a:buFont typeface="Arial"/>
              <a:buChar char="–"/>
              <a:defRPr sz="1800" kern="1200">
                <a:solidFill>
                  <a:schemeClr val="tx1">
                    <a:lumMod val="65000"/>
                    <a:lumOff val="35000"/>
                  </a:schemeClr>
                </a:solidFill>
                <a:latin typeface="+mn-lt"/>
                <a:ea typeface="+mn-ea"/>
                <a:cs typeface="+mn-cs"/>
              </a:defRPr>
            </a:lvl2pPr>
            <a:lvl3pPr marL="800100" indent="-228600" algn="l" defTabSz="454025" rtl="0" eaLnBrk="1" latinLnBrk="0" hangingPunct="1">
              <a:lnSpc>
                <a:spcPct val="90000"/>
              </a:lnSpc>
              <a:spcBef>
                <a:spcPts val="0"/>
              </a:spcBef>
              <a:spcAft>
                <a:spcPts val="400"/>
              </a:spcAft>
              <a:buSzPct val="80000"/>
              <a:buFont typeface="Arial"/>
              <a:buChar char="•"/>
              <a:defRPr sz="1800" kern="1200">
                <a:solidFill>
                  <a:schemeClr val="tx1">
                    <a:lumMod val="65000"/>
                    <a:lumOff val="35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600"/>
              </a:spcAft>
              <a:buNone/>
              <a:defRPr/>
            </a:pPr>
            <a:r>
              <a:rPr lang="en-US" sz="1200" b="1" dirty="0">
                <a:solidFill>
                  <a:schemeClr val="tx1"/>
                </a:solidFill>
                <a:latin typeface="Raleway" pitchFamily="2" charset="77"/>
              </a:rPr>
              <a:t>Staff Scientist:</a:t>
            </a:r>
          </a:p>
          <a:p>
            <a:pPr>
              <a:spcBef>
                <a:spcPts val="0"/>
              </a:spcBef>
              <a:spcAft>
                <a:spcPts val="600"/>
              </a:spcAft>
              <a:defRPr/>
            </a:pPr>
            <a:r>
              <a:rPr lang="en-US" sz="1150" dirty="0">
                <a:solidFill>
                  <a:schemeClr val="tx1"/>
                </a:solidFill>
                <a:latin typeface="Raleway" pitchFamily="2" charset="77"/>
              </a:rPr>
              <a:t>Franziska Bishop, MS, CDCES</a:t>
            </a:r>
          </a:p>
          <a:p>
            <a:pPr marL="0" indent="0">
              <a:spcBef>
                <a:spcPts val="0"/>
              </a:spcBef>
              <a:spcAft>
                <a:spcPts val="600"/>
              </a:spcAft>
              <a:buNone/>
              <a:defRPr/>
            </a:pPr>
            <a:r>
              <a:rPr lang="en-US" sz="1200" b="1" dirty="0">
                <a:solidFill>
                  <a:schemeClr val="tx1"/>
                </a:solidFill>
                <a:latin typeface="Raleway" pitchFamily="2" charset="77"/>
              </a:rPr>
              <a:t>Coordinators:</a:t>
            </a:r>
          </a:p>
          <a:p>
            <a:pPr lvl="0">
              <a:spcBef>
                <a:spcPts val="0"/>
              </a:spcBef>
              <a:spcAft>
                <a:spcPts val="600"/>
              </a:spcAft>
              <a:defRPr/>
            </a:pPr>
            <a:r>
              <a:rPr lang="en-US" sz="1150" dirty="0">
                <a:solidFill>
                  <a:schemeClr val="tx1"/>
                </a:solidFill>
                <a:latin typeface="Raleway" pitchFamily="2" charset="77"/>
              </a:rPr>
              <a:t>Ana Cortes, BS</a:t>
            </a:r>
          </a:p>
          <a:p>
            <a:pPr lvl="0">
              <a:spcBef>
                <a:spcPts val="0"/>
              </a:spcBef>
              <a:spcAft>
                <a:spcPts val="600"/>
              </a:spcAft>
              <a:defRPr/>
            </a:pPr>
            <a:r>
              <a:rPr lang="en-US" sz="1150" dirty="0">
                <a:solidFill>
                  <a:schemeClr val="tx1"/>
                </a:solidFill>
                <a:latin typeface="Raleway" pitchFamily="2" charset="77"/>
              </a:rPr>
              <a:t>Erica Pang, BS</a:t>
            </a:r>
          </a:p>
          <a:p>
            <a:pPr>
              <a:spcBef>
                <a:spcPts val="0"/>
              </a:spcBef>
              <a:spcAft>
                <a:spcPts val="600"/>
              </a:spcAft>
              <a:defRPr/>
            </a:pPr>
            <a:r>
              <a:rPr lang="en-US" sz="1150" dirty="0">
                <a:solidFill>
                  <a:schemeClr val="tx1"/>
                </a:solidFill>
                <a:latin typeface="Raleway" pitchFamily="2" charset="77"/>
              </a:rPr>
              <a:t>Rachel Tam, BA</a:t>
            </a:r>
          </a:p>
          <a:p>
            <a:pPr>
              <a:spcBef>
                <a:spcPts val="0"/>
              </a:spcBef>
              <a:spcAft>
                <a:spcPts val="600"/>
              </a:spcAft>
              <a:defRPr/>
            </a:pPr>
            <a:r>
              <a:rPr kumimoji="0" lang="en-US" sz="1150" i="0" u="none" strike="noStrike" kern="1200" cap="none" spc="0" normalizeH="0" baseline="0" noProof="0" dirty="0">
                <a:ln>
                  <a:noFill/>
                </a:ln>
                <a:solidFill>
                  <a:schemeClr val="tx1"/>
                </a:solidFill>
                <a:effectLst/>
                <a:uLnTx/>
                <a:uFillTx/>
                <a:latin typeface="Raleway" pitchFamily="2" charset="77"/>
              </a:rPr>
              <a:t>Ilenia Balistreri, BS</a:t>
            </a:r>
          </a:p>
          <a:p>
            <a:pPr>
              <a:spcBef>
                <a:spcPts val="0"/>
              </a:spcBef>
              <a:spcAft>
                <a:spcPts val="600"/>
              </a:spcAft>
              <a:defRPr/>
            </a:pPr>
            <a:r>
              <a:rPr lang="en-US" sz="1150" dirty="0">
                <a:solidFill>
                  <a:schemeClr val="tx1"/>
                </a:solidFill>
                <a:latin typeface="Raleway" pitchFamily="2" charset="77"/>
              </a:rPr>
              <a:t>Alondra Loyola, BS</a:t>
            </a:r>
          </a:p>
          <a:p>
            <a:pPr marL="233045" indent="-233045">
              <a:spcBef>
                <a:spcPts val="0"/>
              </a:spcBef>
              <a:spcAft>
                <a:spcPts val="600"/>
              </a:spcAft>
              <a:defRPr/>
            </a:pPr>
            <a:r>
              <a:rPr kumimoji="0" lang="en-US" sz="1150" i="0" u="none" strike="noStrike" kern="1200" cap="none" spc="0" normalizeH="0" baseline="0" noProof="0" dirty="0">
                <a:ln>
                  <a:noFill/>
                </a:ln>
                <a:solidFill>
                  <a:schemeClr val="tx1"/>
                </a:solidFill>
                <a:effectLst/>
                <a:uLnTx/>
                <a:uFillTx/>
                <a:latin typeface="Raleway"/>
              </a:rPr>
              <a:t>Noor Alramahi, BA</a:t>
            </a:r>
            <a:endParaRPr lang="en-US" sz="1150" i="0" u="none" strike="noStrike" kern="1200" cap="none" spc="0" normalizeH="0" baseline="0" noProof="0" dirty="0">
              <a:ln>
                <a:noFill/>
              </a:ln>
              <a:solidFill>
                <a:schemeClr val="tx1"/>
              </a:solidFill>
              <a:effectLst/>
              <a:uLnTx/>
              <a:uFillTx/>
              <a:latin typeface="Raleway"/>
            </a:endParaRPr>
          </a:p>
          <a:p>
            <a:pPr>
              <a:spcBef>
                <a:spcPts val="0"/>
              </a:spcBef>
              <a:spcAft>
                <a:spcPts val="600"/>
              </a:spcAft>
              <a:defRPr/>
            </a:pPr>
            <a:r>
              <a:rPr kumimoji="0" lang="en-US" sz="1150" i="0" u="none" strike="noStrike" kern="1200" cap="none" spc="0" normalizeH="0" baseline="0" noProof="0" dirty="0">
                <a:ln>
                  <a:noFill/>
                </a:ln>
                <a:solidFill>
                  <a:schemeClr val="tx1"/>
                </a:solidFill>
                <a:effectLst/>
                <a:uLnTx/>
                <a:uFillTx/>
                <a:latin typeface="Raleway" pitchFamily="2" charset="77"/>
              </a:rPr>
              <a:t>Eliana Frank, BS (CRM)</a:t>
            </a:r>
          </a:p>
          <a:p>
            <a:pPr marL="0" marR="0" lvl="0" indent="0" algn="l" defTabSz="457200" rtl="0" eaLnBrk="1" fontAlgn="auto" latinLnBrk="0" hangingPunct="1">
              <a:lnSpc>
                <a:spcPct val="90000"/>
              </a:lnSpc>
              <a:spcBef>
                <a:spcPts val="0"/>
              </a:spcBef>
              <a:spcAft>
                <a:spcPts val="600"/>
              </a:spcAft>
              <a:buClrTx/>
              <a:buSzPct val="110000"/>
              <a:buNone/>
              <a:tabLst/>
              <a:defRPr/>
            </a:pPr>
            <a:r>
              <a:rPr lang="en-US" sz="1200" b="1" dirty="0">
                <a:solidFill>
                  <a:schemeClr val="tx1"/>
                </a:solidFill>
                <a:latin typeface="Raleway" pitchFamily="2" charset="77"/>
              </a:rPr>
              <a:t>Clinical Staff:</a:t>
            </a:r>
            <a:endParaRPr kumimoji="0" lang="en-US" sz="1200" b="1" i="0" u="none" strike="noStrike" kern="1200" cap="none" spc="0" normalizeH="0" baseline="0" noProof="0" dirty="0">
              <a:ln>
                <a:noFill/>
              </a:ln>
              <a:solidFill>
                <a:schemeClr val="tx1"/>
              </a:solidFill>
              <a:effectLst/>
              <a:uLnTx/>
              <a:uFillTx/>
              <a:latin typeface="Raleway" pitchFamily="2" charset="77"/>
            </a:endParaRPr>
          </a:p>
          <a:p>
            <a:pPr lvl="0">
              <a:spcBef>
                <a:spcPts val="0"/>
              </a:spcBef>
              <a:spcAft>
                <a:spcPts val="600"/>
              </a:spcAft>
              <a:defRPr/>
            </a:pPr>
            <a:r>
              <a:rPr kumimoji="0" lang="en-US" sz="1150" b="0" i="0" u="none" strike="noStrike" kern="1200" cap="none" spc="0" normalizeH="0" baseline="0" noProof="0" dirty="0">
                <a:ln>
                  <a:noFill/>
                </a:ln>
                <a:solidFill>
                  <a:schemeClr val="tx1"/>
                </a:solidFill>
                <a:effectLst/>
                <a:uLnTx/>
                <a:uFillTx/>
                <a:latin typeface="Raleway" pitchFamily="2" charset="77"/>
              </a:rPr>
              <a:t>Jeannine Leverenz, RN, </a:t>
            </a:r>
            <a:r>
              <a:rPr lang="en-US" sz="1150" dirty="0">
                <a:solidFill>
                  <a:schemeClr val="tx1"/>
                </a:solidFill>
                <a:latin typeface="Raleway" pitchFamily="2" charset="77"/>
              </a:rPr>
              <a:t>CDCES</a:t>
            </a:r>
            <a:endParaRPr kumimoji="0" lang="en-US" sz="1150" b="0" i="0" u="none" strike="noStrike" kern="1200" cap="none" spc="0" normalizeH="0" baseline="0" noProof="0" dirty="0">
              <a:ln>
                <a:noFill/>
              </a:ln>
              <a:solidFill>
                <a:schemeClr val="tx1"/>
              </a:solidFill>
              <a:effectLst/>
              <a:uLnTx/>
              <a:uFillTx/>
              <a:latin typeface="Raleway" pitchFamily="2" charset="77"/>
            </a:endParaRPr>
          </a:p>
          <a:p>
            <a:pPr lvl="0">
              <a:spcBef>
                <a:spcPts val="0"/>
              </a:spcBef>
              <a:spcAft>
                <a:spcPts val="600"/>
              </a:spcAft>
              <a:defRPr/>
            </a:pPr>
            <a:r>
              <a:rPr kumimoji="0" lang="en-US" sz="1150" b="0" i="0" u="none" strike="noStrike" kern="1200" cap="none" spc="0" normalizeH="0" baseline="0" noProof="0" dirty="0">
                <a:ln>
                  <a:noFill/>
                </a:ln>
                <a:solidFill>
                  <a:schemeClr val="tx1"/>
                </a:solidFill>
                <a:effectLst/>
                <a:uLnTx/>
                <a:uFillTx/>
                <a:latin typeface="Raleway" pitchFamily="2" charset="77"/>
              </a:rPr>
              <a:t>Piper Sagan, RN, </a:t>
            </a:r>
            <a:r>
              <a:rPr lang="en-US" sz="1150" dirty="0">
                <a:solidFill>
                  <a:schemeClr val="tx1"/>
                </a:solidFill>
                <a:latin typeface="Raleway" pitchFamily="2" charset="77"/>
              </a:rPr>
              <a:t>CDCES</a:t>
            </a:r>
            <a:endParaRPr kumimoji="0" lang="en-US" sz="1150" b="0" i="0" u="none" strike="noStrike" kern="1200" cap="none" spc="0" normalizeH="0" baseline="0" noProof="0" dirty="0">
              <a:ln>
                <a:noFill/>
              </a:ln>
              <a:solidFill>
                <a:schemeClr val="tx1"/>
              </a:solidFill>
              <a:effectLst/>
              <a:uLnTx/>
              <a:uFillTx/>
              <a:latin typeface="Raleway" pitchFamily="2" charset="77"/>
            </a:endParaRPr>
          </a:p>
          <a:p>
            <a:pPr lvl="0">
              <a:spcBef>
                <a:spcPts val="0"/>
              </a:spcBef>
              <a:spcAft>
                <a:spcPts val="600"/>
              </a:spcAft>
              <a:defRPr/>
            </a:pPr>
            <a:r>
              <a:rPr kumimoji="0" lang="en-US" sz="1150" b="0" i="0" u="none" strike="noStrike" kern="1200" cap="none" spc="0" normalizeH="0" baseline="0" noProof="0" dirty="0">
                <a:ln>
                  <a:noFill/>
                </a:ln>
                <a:solidFill>
                  <a:schemeClr val="tx1"/>
                </a:solidFill>
                <a:effectLst/>
                <a:uLnTx/>
                <a:uFillTx/>
                <a:latin typeface="Raleway" pitchFamily="2" charset="77"/>
              </a:rPr>
              <a:t>Anjoli Martinez-Singh, RD, </a:t>
            </a:r>
            <a:r>
              <a:rPr lang="en-US" sz="1150" dirty="0">
                <a:solidFill>
                  <a:schemeClr val="tx1"/>
                </a:solidFill>
                <a:latin typeface="Raleway" pitchFamily="2" charset="77"/>
              </a:rPr>
              <a:t>CDCES</a:t>
            </a:r>
            <a:endParaRPr kumimoji="0" lang="en-US" sz="1150" b="0" i="0" u="none" strike="noStrike" kern="1200" cap="none" spc="0" normalizeH="0" baseline="0" noProof="0" dirty="0">
              <a:ln>
                <a:noFill/>
              </a:ln>
              <a:solidFill>
                <a:schemeClr val="tx1"/>
              </a:solidFill>
              <a:effectLst/>
              <a:uLnTx/>
              <a:uFillTx/>
              <a:latin typeface="Raleway" pitchFamily="2" charset="77"/>
            </a:endParaRPr>
          </a:p>
          <a:p>
            <a:pPr lvl="0">
              <a:spcBef>
                <a:spcPts val="0"/>
              </a:spcBef>
              <a:spcAft>
                <a:spcPts val="600"/>
              </a:spcAft>
              <a:defRPr/>
            </a:pPr>
            <a:r>
              <a:rPr kumimoji="0" lang="en-US" sz="1150" b="0" i="0" u="none" strike="noStrike" kern="1200" cap="none" spc="0" normalizeH="0" baseline="0" noProof="0" dirty="0">
                <a:ln>
                  <a:noFill/>
                </a:ln>
                <a:solidFill>
                  <a:schemeClr val="tx1"/>
                </a:solidFill>
                <a:effectLst/>
                <a:uLnTx/>
                <a:uFillTx/>
                <a:latin typeface="Raleway" pitchFamily="2" charset="77"/>
              </a:rPr>
              <a:t>Annette Chmielewski, RD, </a:t>
            </a:r>
            <a:r>
              <a:rPr lang="en-US" sz="1150" dirty="0">
                <a:solidFill>
                  <a:schemeClr val="tx1"/>
                </a:solidFill>
                <a:latin typeface="Raleway" pitchFamily="2" charset="77"/>
              </a:rPr>
              <a:t>CDCES</a:t>
            </a:r>
          </a:p>
          <a:p>
            <a:pPr lvl="0">
              <a:spcBef>
                <a:spcPts val="0"/>
              </a:spcBef>
              <a:spcAft>
                <a:spcPts val="600"/>
              </a:spcAft>
              <a:defRPr/>
            </a:pPr>
            <a:r>
              <a:rPr lang="en-US" sz="1150" b="0" i="0" u="none" strike="noStrike" dirty="0">
                <a:solidFill>
                  <a:srgbClr val="212121"/>
                </a:solidFill>
                <a:effectLst/>
                <a:latin typeface="Raleway" pitchFamily="2" charset="77"/>
              </a:rPr>
              <a:t>Shannon Lin, RD, CDCES</a:t>
            </a:r>
          </a:p>
          <a:p>
            <a:pPr lvl="0">
              <a:spcBef>
                <a:spcPts val="0"/>
              </a:spcBef>
              <a:spcAft>
                <a:spcPts val="600"/>
              </a:spcAft>
              <a:defRPr/>
            </a:pPr>
            <a:r>
              <a:rPr kumimoji="0" lang="en-US" sz="1150" b="0" i="0" u="none" strike="noStrike" kern="1200" cap="none" spc="0" normalizeH="0" baseline="0" noProof="0" dirty="0">
                <a:ln>
                  <a:noFill/>
                </a:ln>
                <a:solidFill>
                  <a:schemeClr val="tx1"/>
                </a:solidFill>
                <a:effectLst/>
                <a:uLnTx/>
                <a:uFillTx/>
                <a:latin typeface="Raleway" pitchFamily="2" charset="77"/>
              </a:rPr>
              <a:t>Barry Conrad, RD, </a:t>
            </a:r>
            <a:r>
              <a:rPr lang="en-US" sz="1150" dirty="0">
                <a:solidFill>
                  <a:schemeClr val="tx1"/>
                </a:solidFill>
                <a:latin typeface="Raleway" pitchFamily="2" charset="77"/>
              </a:rPr>
              <a:t>CDCES</a:t>
            </a:r>
            <a:endParaRPr kumimoji="0" lang="en-US" sz="1150" b="0" i="0" u="none" strike="noStrike" kern="1200" cap="none" spc="0" normalizeH="0" baseline="0" noProof="0" dirty="0">
              <a:ln>
                <a:noFill/>
              </a:ln>
              <a:solidFill>
                <a:schemeClr val="tx1"/>
              </a:solidFill>
              <a:effectLst/>
              <a:uLnTx/>
              <a:uFillTx/>
              <a:latin typeface="Raleway" pitchFamily="2" charset="77"/>
            </a:endParaRPr>
          </a:p>
          <a:p>
            <a:pPr>
              <a:spcBef>
                <a:spcPts val="0"/>
              </a:spcBef>
              <a:spcAft>
                <a:spcPts val="600"/>
              </a:spcAft>
              <a:defRPr/>
            </a:pPr>
            <a:r>
              <a:rPr lang="en-US" sz="1150" dirty="0">
                <a:solidFill>
                  <a:schemeClr val="tx1"/>
                </a:solidFill>
                <a:latin typeface="Raleway" pitchFamily="2" charset="77"/>
              </a:rPr>
              <a:t>Kim Clash, NP</a:t>
            </a:r>
            <a:endParaRPr kumimoji="0" lang="en-US" sz="1150" b="0" i="0" u="none" strike="noStrike" kern="1200" cap="none" spc="0" normalizeH="0" baseline="0" noProof="0" dirty="0">
              <a:ln>
                <a:noFill/>
              </a:ln>
              <a:solidFill>
                <a:schemeClr val="tx1"/>
              </a:solidFill>
              <a:effectLst/>
              <a:uLnTx/>
              <a:uFillTx/>
              <a:latin typeface="Raleway" pitchFamily="2" charset="77"/>
            </a:endParaRPr>
          </a:p>
          <a:p>
            <a:pPr lvl="0">
              <a:spcBef>
                <a:spcPts val="0"/>
              </a:spcBef>
              <a:spcAft>
                <a:spcPts val="600"/>
              </a:spcAft>
              <a:defRPr/>
            </a:pPr>
            <a:r>
              <a:rPr kumimoji="0" lang="en-US" sz="1150" b="0" i="0" u="none" strike="noStrike" kern="1200" cap="none" spc="0" normalizeH="0" baseline="0" noProof="0" dirty="0">
                <a:ln>
                  <a:noFill/>
                </a:ln>
                <a:solidFill>
                  <a:schemeClr val="tx1"/>
                </a:solidFill>
                <a:effectLst/>
                <a:uLnTx/>
                <a:uFillTx/>
                <a:latin typeface="Raleway" pitchFamily="2" charset="77"/>
              </a:rPr>
              <a:t>Julie Senaldi, RN, </a:t>
            </a:r>
            <a:r>
              <a:rPr lang="en-US" sz="1150" dirty="0">
                <a:solidFill>
                  <a:schemeClr val="tx1"/>
                </a:solidFill>
                <a:latin typeface="Raleway" pitchFamily="2" charset="77"/>
              </a:rPr>
              <a:t>CDCES</a:t>
            </a:r>
          </a:p>
          <a:p>
            <a:pPr marL="233045" lvl="0" indent="-233045">
              <a:spcBef>
                <a:spcPts val="0"/>
              </a:spcBef>
              <a:spcAft>
                <a:spcPts val="600"/>
              </a:spcAft>
              <a:defRPr/>
            </a:pPr>
            <a:r>
              <a:rPr lang="en-US" sz="1150" dirty="0">
                <a:solidFill>
                  <a:schemeClr val="tx1"/>
                </a:solidFill>
                <a:latin typeface="Raleway" pitchFamily="2" charset="77"/>
                <a:cs typeface="Calibri"/>
              </a:rPr>
              <a:t>Mindy Lee, MD, PhD</a:t>
            </a:r>
          </a:p>
          <a:p>
            <a:pPr marL="233045" lvl="0" indent="-233045">
              <a:spcBef>
                <a:spcPts val="0"/>
              </a:spcBef>
              <a:spcAft>
                <a:spcPts val="600"/>
              </a:spcAft>
              <a:defRPr/>
            </a:pPr>
            <a:r>
              <a:rPr lang="en-US" sz="1150" dirty="0">
                <a:solidFill>
                  <a:schemeClr val="tx1"/>
                </a:solidFill>
                <a:latin typeface="Raleway" pitchFamily="2" charset="77"/>
                <a:cs typeface="Calibri"/>
              </a:rPr>
              <a:t>Kylie Seeley MD, MPH</a:t>
            </a:r>
          </a:p>
          <a:p>
            <a:pPr marL="233045" indent="-233045">
              <a:spcBef>
                <a:spcPts val="0"/>
              </a:spcBef>
              <a:spcAft>
                <a:spcPts val="600"/>
              </a:spcAft>
              <a:defRPr/>
            </a:pPr>
            <a:r>
              <a:rPr lang="en-US" sz="1150" dirty="0">
                <a:solidFill>
                  <a:schemeClr val="tx1"/>
                </a:solidFill>
                <a:latin typeface="Raleway" pitchFamily="2" charset="77"/>
                <a:cs typeface="Calibri"/>
              </a:rPr>
              <a:t>Lauren Horton, CDNP, DNP</a:t>
            </a:r>
          </a:p>
          <a:p>
            <a:pPr marL="0" lvl="0" indent="0">
              <a:spcBef>
                <a:spcPts val="0"/>
              </a:spcBef>
              <a:spcAft>
                <a:spcPts val="600"/>
              </a:spcAft>
              <a:buNone/>
              <a:defRPr/>
            </a:pPr>
            <a:endParaRPr lang="en-US" sz="1150" dirty="0">
              <a:solidFill>
                <a:schemeClr val="tx1"/>
              </a:solidFill>
              <a:latin typeface="Raleway" pitchFamily="2" charset="77"/>
              <a:cs typeface="Calibri"/>
            </a:endParaRPr>
          </a:p>
        </p:txBody>
      </p:sp>
      <p:sp>
        <p:nvSpPr>
          <p:cNvPr id="18" name="Text Placeholder 4">
            <a:extLst>
              <a:ext uri="{FF2B5EF4-FFF2-40B4-BE49-F238E27FC236}">
                <a16:creationId xmlns:a16="http://schemas.microsoft.com/office/drawing/2014/main" id="{8E8055F2-349D-9D48-BE2B-6BD0682B9CDE}"/>
              </a:ext>
            </a:extLst>
          </p:cNvPr>
          <p:cNvSpPr txBox="1">
            <a:spLocks/>
          </p:cNvSpPr>
          <p:nvPr/>
        </p:nvSpPr>
        <p:spPr>
          <a:xfrm>
            <a:off x="9792905" y="1185536"/>
            <a:ext cx="2293114" cy="1364224"/>
          </a:xfrm>
          <a:prstGeom prst="rect">
            <a:avLst/>
          </a:prstGeom>
        </p:spPr>
        <p:txBody>
          <a:bodyPr vert="horz" lIns="91440" tIns="45720" rIns="91440" bIns="45720" rtlCol="0" anchor="t">
            <a:noAutofit/>
          </a:bodyPr>
          <a:lstStyle>
            <a:lvl1pPr marL="233363" indent="-233363" algn="l" defTabSz="457200" rtl="0" eaLnBrk="1" latinLnBrk="0" hangingPunct="1">
              <a:lnSpc>
                <a:spcPct val="90000"/>
              </a:lnSpc>
              <a:spcBef>
                <a:spcPts val="400"/>
              </a:spcBef>
              <a:spcAft>
                <a:spcPts val="400"/>
              </a:spcAft>
              <a:buSzPct val="110000"/>
              <a:buFont typeface="Arial"/>
              <a:buChar char="•"/>
              <a:defRPr sz="2000" kern="1200">
                <a:solidFill>
                  <a:schemeClr val="tx1">
                    <a:lumMod val="65000"/>
                    <a:lumOff val="35000"/>
                  </a:schemeClr>
                </a:solidFill>
                <a:latin typeface="+mn-lt"/>
                <a:ea typeface="+mn-ea"/>
                <a:cs typeface="+mn-cs"/>
              </a:defRPr>
            </a:lvl1pPr>
            <a:lvl2pPr marL="571500" indent="-233363" algn="l" defTabSz="457200" rtl="0" eaLnBrk="1" latinLnBrk="0" hangingPunct="1">
              <a:lnSpc>
                <a:spcPct val="90000"/>
              </a:lnSpc>
              <a:spcBef>
                <a:spcPts val="0"/>
              </a:spcBef>
              <a:spcAft>
                <a:spcPts val="400"/>
              </a:spcAft>
              <a:buFont typeface="Arial"/>
              <a:buChar char="–"/>
              <a:defRPr sz="1800" kern="1200">
                <a:solidFill>
                  <a:schemeClr val="tx1">
                    <a:lumMod val="65000"/>
                    <a:lumOff val="35000"/>
                  </a:schemeClr>
                </a:solidFill>
                <a:latin typeface="+mn-lt"/>
                <a:ea typeface="+mn-ea"/>
                <a:cs typeface="+mn-cs"/>
              </a:defRPr>
            </a:lvl2pPr>
            <a:lvl3pPr marL="800100" indent="-228600" algn="l" defTabSz="454025" rtl="0" eaLnBrk="1" latinLnBrk="0" hangingPunct="1">
              <a:lnSpc>
                <a:spcPct val="90000"/>
              </a:lnSpc>
              <a:spcBef>
                <a:spcPts val="0"/>
              </a:spcBef>
              <a:spcAft>
                <a:spcPts val="400"/>
              </a:spcAft>
              <a:buSzPct val="80000"/>
              <a:buFont typeface="Arial"/>
              <a:buChar char="•"/>
              <a:defRPr sz="1800" kern="1200">
                <a:solidFill>
                  <a:schemeClr val="tx1">
                    <a:lumMod val="65000"/>
                    <a:lumOff val="35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600"/>
              </a:spcAft>
              <a:buNone/>
              <a:defRPr/>
            </a:pPr>
            <a:r>
              <a:rPr lang="en-US" sz="1200" b="1" dirty="0">
                <a:solidFill>
                  <a:schemeClr val="tx1"/>
                </a:solidFill>
                <a:latin typeface="Raleway" pitchFamily="2" charset="77"/>
                <a:ea typeface="Times New Roman" panose="02020603050405020304" pitchFamily="18" charset="0"/>
                <a:cs typeface="Calibri Light" panose="020F0302020204030204" pitchFamily="34" charset="0"/>
              </a:rPr>
              <a:t>Collaborators:</a:t>
            </a:r>
          </a:p>
          <a:p>
            <a:pPr marL="0" indent="0">
              <a:spcBef>
                <a:spcPts val="0"/>
              </a:spcBef>
              <a:spcAft>
                <a:spcPts val="600"/>
              </a:spcAft>
              <a:buNone/>
              <a:defRPr/>
            </a:pPr>
            <a:r>
              <a:rPr lang="en-US" sz="1200" u="sng" dirty="0">
                <a:solidFill>
                  <a:schemeClr val="tx1"/>
                </a:solidFill>
                <a:latin typeface="Raleway" pitchFamily="2" charset="77"/>
                <a:cs typeface="Calibri Light" panose="020F0302020204030204" pitchFamily="34" charset="0"/>
              </a:rPr>
              <a:t>York University:</a:t>
            </a:r>
          </a:p>
          <a:p>
            <a:pPr lvl="0">
              <a:spcBef>
                <a:spcPts val="0"/>
              </a:spcBef>
              <a:spcAft>
                <a:spcPts val="600"/>
              </a:spcAft>
              <a:defRPr/>
            </a:pPr>
            <a:r>
              <a:rPr lang="en-US" sz="1200" dirty="0">
                <a:solidFill>
                  <a:schemeClr val="tx1"/>
                </a:solidFill>
                <a:latin typeface="Raleway" pitchFamily="2" charset="77"/>
              </a:rPr>
              <a:t>Michael Riddell, PhD</a:t>
            </a:r>
          </a:p>
          <a:p>
            <a:pPr marL="0" lvl="0" indent="0">
              <a:spcBef>
                <a:spcPts val="0"/>
              </a:spcBef>
              <a:spcAft>
                <a:spcPts val="600"/>
              </a:spcAft>
              <a:buNone/>
              <a:defRPr/>
            </a:pPr>
            <a:r>
              <a:rPr lang="en-US" sz="1200" u="sng" dirty="0">
                <a:solidFill>
                  <a:schemeClr val="tx1"/>
                </a:solidFill>
                <a:latin typeface="Raleway" pitchFamily="2" charset="77"/>
              </a:rPr>
              <a:t>Children’s Mercy:</a:t>
            </a:r>
          </a:p>
          <a:p>
            <a:pPr lvl="0">
              <a:spcBef>
                <a:spcPts val="0"/>
              </a:spcBef>
              <a:spcAft>
                <a:spcPts val="600"/>
              </a:spcAft>
              <a:defRPr/>
            </a:pPr>
            <a:r>
              <a:rPr lang="en-US" sz="1200" dirty="0">
                <a:solidFill>
                  <a:schemeClr val="tx1"/>
                </a:solidFill>
                <a:latin typeface="Raleway" pitchFamily="2" charset="77"/>
              </a:rPr>
              <a:t>Mark Clements, MD, PhD</a:t>
            </a:r>
          </a:p>
        </p:txBody>
      </p:sp>
      <p:pic>
        <p:nvPicPr>
          <p:cNvPr id="17" name="Picture 16">
            <a:extLst>
              <a:ext uri="{FF2B5EF4-FFF2-40B4-BE49-F238E27FC236}">
                <a16:creationId xmlns:a16="http://schemas.microsoft.com/office/drawing/2014/main" id="{44234784-4B93-4979-9816-A9AC4B715A92}"/>
              </a:ext>
            </a:extLst>
          </p:cNvPr>
          <p:cNvPicPr>
            <a:picLocks noChangeAspect="1"/>
          </p:cNvPicPr>
          <p:nvPr/>
        </p:nvPicPr>
        <p:blipFill>
          <a:blip r:embed="rId3"/>
          <a:stretch>
            <a:fillRect/>
          </a:stretch>
        </p:blipFill>
        <p:spPr>
          <a:xfrm>
            <a:off x="2829793" y="1789069"/>
            <a:ext cx="481006" cy="501641"/>
          </a:xfrm>
          <a:prstGeom prst="rect">
            <a:avLst/>
          </a:prstGeom>
        </p:spPr>
      </p:pic>
      <p:sp>
        <p:nvSpPr>
          <p:cNvPr id="19" name="Text Placeholder 4">
            <a:extLst>
              <a:ext uri="{FF2B5EF4-FFF2-40B4-BE49-F238E27FC236}">
                <a16:creationId xmlns:a16="http://schemas.microsoft.com/office/drawing/2014/main" id="{2D42673E-2485-44B7-9622-2F75933A04B3}"/>
              </a:ext>
            </a:extLst>
          </p:cNvPr>
          <p:cNvSpPr txBox="1">
            <a:spLocks/>
          </p:cNvSpPr>
          <p:nvPr/>
        </p:nvSpPr>
        <p:spPr>
          <a:xfrm>
            <a:off x="6564997" y="1199384"/>
            <a:ext cx="2960003" cy="5469148"/>
          </a:xfrm>
          <a:prstGeom prst="rect">
            <a:avLst/>
          </a:prstGeom>
        </p:spPr>
        <p:txBody>
          <a:bodyPr vert="horz" lIns="91440" tIns="45720" rIns="91440" bIns="45720" rtlCol="0" anchor="t">
            <a:noAutofit/>
          </a:bodyPr>
          <a:lstStyle>
            <a:lvl1pPr marL="233363" indent="-233363" algn="l" defTabSz="457200" rtl="0" eaLnBrk="1" latinLnBrk="0" hangingPunct="1">
              <a:lnSpc>
                <a:spcPct val="90000"/>
              </a:lnSpc>
              <a:spcBef>
                <a:spcPts val="400"/>
              </a:spcBef>
              <a:spcAft>
                <a:spcPts val="400"/>
              </a:spcAft>
              <a:buSzPct val="110000"/>
              <a:buFont typeface="Arial"/>
              <a:buChar char="•"/>
              <a:defRPr sz="2000" kern="1200">
                <a:solidFill>
                  <a:schemeClr val="tx1">
                    <a:lumMod val="65000"/>
                    <a:lumOff val="35000"/>
                  </a:schemeClr>
                </a:solidFill>
                <a:latin typeface="+mn-lt"/>
                <a:ea typeface="+mn-ea"/>
                <a:cs typeface="+mn-cs"/>
              </a:defRPr>
            </a:lvl1pPr>
            <a:lvl2pPr marL="571500" indent="-233363" algn="l" defTabSz="457200" rtl="0" eaLnBrk="1" latinLnBrk="0" hangingPunct="1">
              <a:lnSpc>
                <a:spcPct val="90000"/>
              </a:lnSpc>
              <a:spcBef>
                <a:spcPts val="0"/>
              </a:spcBef>
              <a:spcAft>
                <a:spcPts val="400"/>
              </a:spcAft>
              <a:buFont typeface="Arial"/>
              <a:buChar char="–"/>
              <a:defRPr sz="1800" kern="1200">
                <a:solidFill>
                  <a:schemeClr val="tx1">
                    <a:lumMod val="65000"/>
                    <a:lumOff val="35000"/>
                  </a:schemeClr>
                </a:solidFill>
                <a:latin typeface="+mn-lt"/>
                <a:ea typeface="+mn-ea"/>
                <a:cs typeface="+mn-cs"/>
              </a:defRPr>
            </a:lvl2pPr>
            <a:lvl3pPr marL="800100" indent="-228600" algn="l" defTabSz="454025" rtl="0" eaLnBrk="1" latinLnBrk="0" hangingPunct="1">
              <a:lnSpc>
                <a:spcPct val="90000"/>
              </a:lnSpc>
              <a:spcBef>
                <a:spcPts val="0"/>
              </a:spcBef>
              <a:spcAft>
                <a:spcPts val="400"/>
              </a:spcAft>
              <a:buSzPct val="80000"/>
              <a:buFont typeface="Arial"/>
              <a:buChar char="•"/>
              <a:defRPr sz="1800" kern="1200">
                <a:solidFill>
                  <a:schemeClr val="tx1">
                    <a:lumMod val="65000"/>
                    <a:lumOff val="35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600"/>
              </a:spcAft>
              <a:buNone/>
              <a:defRPr/>
            </a:pPr>
            <a:r>
              <a:rPr lang="en-US" sz="1200" b="1" dirty="0">
                <a:solidFill>
                  <a:schemeClr val="tx1"/>
                </a:solidFill>
                <a:latin typeface="Raleway"/>
              </a:rPr>
              <a:t>Systems Utilization Research for Stanford Medicine </a:t>
            </a:r>
            <a:r>
              <a:rPr lang="en-US" sz="1200" b="1" dirty="0">
                <a:solidFill>
                  <a:schemeClr val="tx1"/>
                </a:solidFill>
                <a:latin typeface="Raleway" pitchFamily="2" charset="77"/>
              </a:rPr>
              <a:t>(SURF):</a:t>
            </a:r>
          </a:p>
          <a:p>
            <a:pPr marL="233045" indent="-233045">
              <a:spcBef>
                <a:spcPts val="0"/>
              </a:spcBef>
              <a:spcAft>
                <a:spcPts val="600"/>
              </a:spcAft>
              <a:defRPr/>
            </a:pPr>
            <a:r>
              <a:rPr lang="en-US" sz="1150" dirty="0">
                <a:solidFill>
                  <a:schemeClr val="tx1"/>
                </a:solidFill>
                <a:latin typeface="Raleway"/>
              </a:rPr>
              <a:t>Gloria </a:t>
            </a:r>
            <a:r>
              <a:rPr lang="en-US" sz="1150" dirty="0" err="1">
                <a:solidFill>
                  <a:schemeClr val="tx1"/>
                </a:solidFill>
                <a:latin typeface="Raleway"/>
              </a:rPr>
              <a:t>Keoung</a:t>
            </a:r>
            <a:r>
              <a:rPr lang="en-US" sz="1150" dirty="0">
                <a:solidFill>
                  <a:schemeClr val="tx1"/>
                </a:solidFill>
                <a:latin typeface="Raleway"/>
              </a:rPr>
              <a:t> Kim, MS</a:t>
            </a:r>
          </a:p>
          <a:p>
            <a:pPr marL="233045" indent="-233045">
              <a:spcBef>
                <a:spcPts val="0"/>
              </a:spcBef>
              <a:spcAft>
                <a:spcPts val="600"/>
              </a:spcAft>
              <a:defRPr/>
            </a:pPr>
            <a:r>
              <a:rPr lang="en-US" sz="1150" dirty="0">
                <a:solidFill>
                  <a:schemeClr val="tx1"/>
                </a:solidFill>
                <a:latin typeface="Raleway"/>
              </a:rPr>
              <a:t>Paul </a:t>
            </a:r>
            <a:r>
              <a:rPr lang="en-US" sz="1150" dirty="0" err="1">
                <a:solidFill>
                  <a:schemeClr val="tx1"/>
                </a:solidFill>
                <a:latin typeface="Raleway"/>
              </a:rPr>
              <a:t>Dupenloup</a:t>
            </a:r>
            <a:r>
              <a:rPr lang="en-US" sz="1150" dirty="0">
                <a:solidFill>
                  <a:schemeClr val="tx1"/>
                </a:solidFill>
                <a:latin typeface="Raleway"/>
              </a:rPr>
              <a:t>, PhD</a:t>
            </a:r>
          </a:p>
          <a:p>
            <a:pPr marL="233045" indent="-233045">
              <a:spcBef>
                <a:spcPts val="0"/>
              </a:spcBef>
              <a:spcAft>
                <a:spcPts val="600"/>
              </a:spcAft>
              <a:defRPr/>
            </a:pPr>
            <a:r>
              <a:rPr lang="en-US" sz="1150" dirty="0">
                <a:solidFill>
                  <a:schemeClr val="tx1"/>
                </a:solidFill>
                <a:latin typeface="Raleway"/>
              </a:rPr>
              <a:t>Jamie </a:t>
            </a:r>
            <a:r>
              <a:rPr lang="en-US" sz="1150" dirty="0" err="1">
                <a:solidFill>
                  <a:schemeClr val="tx1"/>
                </a:solidFill>
                <a:latin typeface="Raleway"/>
              </a:rPr>
              <a:t>Kurtzig</a:t>
            </a:r>
            <a:r>
              <a:rPr lang="en-US" sz="1150" dirty="0">
                <a:solidFill>
                  <a:schemeClr val="tx1"/>
                </a:solidFill>
                <a:latin typeface="Raleway"/>
              </a:rPr>
              <a:t>, BS</a:t>
            </a:r>
          </a:p>
          <a:p>
            <a:pPr marL="233045" indent="-233045">
              <a:spcBef>
                <a:spcPts val="0"/>
              </a:spcBef>
              <a:spcAft>
                <a:spcPts val="600"/>
              </a:spcAft>
              <a:defRPr/>
            </a:pPr>
            <a:r>
              <a:rPr lang="en-US" sz="1150" b="0" i="0" u="none" strike="noStrike" dirty="0" err="1">
                <a:solidFill>
                  <a:srgbClr val="000000"/>
                </a:solidFill>
                <a:effectLst/>
                <a:latin typeface="Raleway" pitchFamily="2" charset="77"/>
              </a:rPr>
              <a:t>Ransalu</a:t>
            </a:r>
            <a:r>
              <a:rPr lang="en-US" sz="1150" b="0" i="0" u="none" strike="noStrike" dirty="0">
                <a:solidFill>
                  <a:srgbClr val="000000"/>
                </a:solidFill>
                <a:effectLst/>
                <a:latin typeface="Raleway" pitchFamily="2" charset="77"/>
              </a:rPr>
              <a:t> Senanayake, PhD</a:t>
            </a:r>
          </a:p>
          <a:p>
            <a:pPr marL="233045" indent="-233045">
              <a:spcBef>
                <a:spcPts val="0"/>
              </a:spcBef>
              <a:spcAft>
                <a:spcPts val="600"/>
              </a:spcAft>
              <a:defRPr/>
            </a:pPr>
            <a:r>
              <a:rPr lang="en-US" sz="1150" dirty="0">
                <a:solidFill>
                  <a:schemeClr val="tx1"/>
                </a:solidFill>
                <a:latin typeface="Raleway"/>
              </a:rPr>
              <a:t>Mateo </a:t>
            </a:r>
            <a:r>
              <a:rPr lang="en-US" sz="1150" dirty="0" err="1">
                <a:solidFill>
                  <a:schemeClr val="tx1"/>
                </a:solidFill>
                <a:latin typeface="Raleway"/>
              </a:rPr>
              <a:t>Petel</a:t>
            </a:r>
            <a:r>
              <a:rPr lang="en-US" sz="1150" dirty="0">
                <a:solidFill>
                  <a:schemeClr val="tx1"/>
                </a:solidFill>
                <a:latin typeface="Raleway"/>
              </a:rPr>
              <a:t>, BS</a:t>
            </a:r>
          </a:p>
          <a:p>
            <a:pPr marL="233045" indent="-233045">
              <a:spcBef>
                <a:spcPts val="0"/>
              </a:spcBef>
              <a:spcAft>
                <a:spcPts val="600"/>
              </a:spcAft>
              <a:defRPr/>
            </a:pPr>
            <a:r>
              <a:rPr lang="en-US" sz="1150" dirty="0">
                <a:solidFill>
                  <a:schemeClr val="tx1"/>
                </a:solidFill>
                <a:latin typeface="Raleway"/>
              </a:rPr>
              <a:t>Pierre-Amaury </a:t>
            </a:r>
            <a:r>
              <a:rPr lang="en-US" sz="1150" dirty="0" err="1">
                <a:solidFill>
                  <a:schemeClr val="tx1"/>
                </a:solidFill>
                <a:latin typeface="Raleway"/>
              </a:rPr>
              <a:t>Laforcade</a:t>
            </a:r>
            <a:r>
              <a:rPr lang="en-US" sz="1150" dirty="0">
                <a:solidFill>
                  <a:schemeClr val="tx1"/>
                </a:solidFill>
                <a:latin typeface="Raleway"/>
              </a:rPr>
              <a:t>, BS</a:t>
            </a:r>
          </a:p>
          <a:p>
            <a:pPr marL="0" indent="0">
              <a:spcBef>
                <a:spcPts val="0"/>
              </a:spcBef>
              <a:spcAft>
                <a:spcPts val="600"/>
              </a:spcAft>
              <a:buNone/>
              <a:defRPr/>
            </a:pPr>
            <a:r>
              <a:rPr lang="en-US" sz="1200" b="1" dirty="0">
                <a:solidFill>
                  <a:schemeClr val="tx1"/>
                </a:solidFill>
                <a:latin typeface="Raleway" pitchFamily="2" charset="77"/>
              </a:rPr>
              <a:t>Quantitative Sciences Unit (QSU):</a:t>
            </a:r>
          </a:p>
          <a:p>
            <a:pPr marL="233045" indent="-233045">
              <a:spcBef>
                <a:spcPts val="0"/>
              </a:spcBef>
              <a:spcAft>
                <a:spcPts val="600"/>
              </a:spcAft>
              <a:defRPr/>
            </a:pPr>
            <a:r>
              <a:rPr lang="en-US" sz="1200" dirty="0">
                <a:solidFill>
                  <a:schemeClr val="tx1"/>
                </a:solidFill>
                <a:latin typeface="Raleway"/>
              </a:rPr>
              <a:t>Victoria Ding, MS</a:t>
            </a:r>
          </a:p>
          <a:p>
            <a:pPr>
              <a:spcBef>
                <a:spcPts val="0"/>
              </a:spcBef>
              <a:spcAft>
                <a:spcPts val="600"/>
              </a:spcAft>
              <a:defRPr/>
            </a:pPr>
            <a:r>
              <a:rPr lang="en-US" sz="1200" dirty="0">
                <a:solidFill>
                  <a:schemeClr val="tx1"/>
                </a:solidFill>
                <a:latin typeface="Raleway" pitchFamily="2" charset="77"/>
              </a:rPr>
              <a:t>Victor Ritter, PhD</a:t>
            </a:r>
          </a:p>
          <a:p>
            <a:pPr>
              <a:spcBef>
                <a:spcPts val="0"/>
              </a:spcBef>
              <a:spcAft>
                <a:spcPts val="600"/>
              </a:spcAft>
              <a:defRPr/>
            </a:pPr>
            <a:r>
              <a:rPr lang="en-US" sz="1200" dirty="0">
                <a:solidFill>
                  <a:schemeClr val="tx1"/>
                </a:solidFill>
                <a:latin typeface="Raleway" pitchFamily="2" charset="77"/>
              </a:rPr>
              <a:t>Blake Shaw, MS</a:t>
            </a:r>
          </a:p>
          <a:p>
            <a:pPr>
              <a:spcBef>
                <a:spcPts val="0"/>
              </a:spcBef>
              <a:spcAft>
                <a:spcPts val="600"/>
              </a:spcAft>
              <a:defRPr/>
            </a:pPr>
            <a:r>
              <a:rPr lang="en-US" sz="1200" dirty="0">
                <a:solidFill>
                  <a:schemeClr val="tx1"/>
                </a:solidFill>
                <a:latin typeface="Raleway" pitchFamily="2" charset="77"/>
              </a:rPr>
              <a:t>Bryan Bunning, MS (PhD candidate)</a:t>
            </a:r>
          </a:p>
          <a:p>
            <a:pPr marL="0" indent="0">
              <a:spcBef>
                <a:spcPts val="0"/>
              </a:spcBef>
              <a:spcAft>
                <a:spcPts val="600"/>
              </a:spcAft>
              <a:buNone/>
              <a:defRPr/>
            </a:pPr>
            <a:r>
              <a:rPr lang="en-US" sz="1200" b="1" dirty="0">
                <a:solidFill>
                  <a:schemeClr val="tx1"/>
                </a:solidFill>
                <a:latin typeface="Raleway" pitchFamily="2" charset="77"/>
              </a:rPr>
              <a:t>T1D Working Group (Statistics):</a:t>
            </a:r>
          </a:p>
          <a:p>
            <a:pPr marL="233045" indent="-233045">
              <a:spcBef>
                <a:spcPts val="0"/>
              </a:spcBef>
              <a:spcAft>
                <a:spcPts val="600"/>
              </a:spcAft>
              <a:defRPr/>
            </a:pPr>
            <a:r>
              <a:rPr lang="en-US" sz="1200" dirty="0">
                <a:solidFill>
                  <a:schemeClr val="tx1"/>
                </a:solidFill>
                <a:latin typeface="Raleway"/>
              </a:rPr>
              <a:t>Johannes Ferstad, MS</a:t>
            </a:r>
          </a:p>
          <a:p>
            <a:pPr>
              <a:spcBef>
                <a:spcPts val="0"/>
              </a:spcBef>
              <a:spcAft>
                <a:spcPts val="600"/>
              </a:spcAft>
              <a:defRPr/>
            </a:pPr>
            <a:r>
              <a:rPr lang="en-US" sz="1200" b="0" i="0" u="none" strike="noStrike" dirty="0">
                <a:solidFill>
                  <a:srgbClr val="242424"/>
                </a:solidFill>
                <a:effectLst/>
                <a:latin typeface="Raleway" pitchFamily="2" charset="77"/>
              </a:rPr>
              <a:t>Bob </a:t>
            </a:r>
            <a:r>
              <a:rPr lang="en-US" sz="1200" b="0" i="0" u="none" strike="noStrike" dirty="0" err="1">
                <a:solidFill>
                  <a:srgbClr val="242424"/>
                </a:solidFill>
                <a:effectLst/>
                <a:latin typeface="Raleway" pitchFamily="2" charset="77"/>
              </a:rPr>
              <a:t>Junyi</a:t>
            </a:r>
            <a:r>
              <a:rPr lang="en-US" sz="1200" b="0" i="0" u="none" strike="noStrike" dirty="0">
                <a:solidFill>
                  <a:srgbClr val="242424"/>
                </a:solidFill>
                <a:effectLst/>
                <a:latin typeface="Raleway" pitchFamily="2" charset="77"/>
              </a:rPr>
              <a:t> Zou, PhD</a:t>
            </a:r>
          </a:p>
          <a:p>
            <a:pPr>
              <a:spcBef>
                <a:spcPts val="0"/>
              </a:spcBef>
              <a:spcAft>
                <a:spcPts val="600"/>
              </a:spcAft>
              <a:defRPr/>
            </a:pPr>
            <a:r>
              <a:rPr lang="en-US" sz="1200" dirty="0">
                <a:solidFill>
                  <a:schemeClr val="tx1"/>
                </a:solidFill>
                <a:latin typeface="Raleway" pitchFamily="2" charset="77"/>
              </a:rPr>
              <a:t>Alex Wang, MS</a:t>
            </a:r>
          </a:p>
          <a:p>
            <a:pPr marL="233045" indent="-233045">
              <a:spcBef>
                <a:spcPts val="0"/>
              </a:spcBef>
              <a:spcAft>
                <a:spcPts val="600"/>
              </a:spcAft>
              <a:defRPr/>
            </a:pPr>
            <a:r>
              <a:rPr lang="en-US" sz="1200" dirty="0" err="1">
                <a:solidFill>
                  <a:schemeClr val="tx1"/>
                </a:solidFill>
                <a:latin typeface="Raleway"/>
              </a:rPr>
              <a:t>Yujin</a:t>
            </a:r>
            <a:r>
              <a:rPr lang="en-US" sz="1200" dirty="0">
                <a:solidFill>
                  <a:schemeClr val="tx1"/>
                </a:solidFill>
                <a:latin typeface="Raleway"/>
              </a:rPr>
              <a:t> Jeong, BS</a:t>
            </a:r>
          </a:p>
          <a:p>
            <a:pPr marL="0" indent="0">
              <a:spcBef>
                <a:spcPts val="0"/>
              </a:spcBef>
              <a:spcAft>
                <a:spcPts val="600"/>
              </a:spcAft>
              <a:buNone/>
              <a:defRPr/>
            </a:pPr>
            <a:r>
              <a:rPr lang="en-US" sz="1200" b="1" dirty="0">
                <a:solidFill>
                  <a:schemeClr val="tx1"/>
                </a:solidFill>
                <a:latin typeface="Raleway" pitchFamily="2" charset="77"/>
                <a:ea typeface="Times New Roman" panose="02020603050405020304" pitchFamily="18" charset="0"/>
                <a:cs typeface="Calibri Light" panose="020F0302020204030204" pitchFamily="34" charset="0"/>
              </a:rPr>
              <a:t>Informatics:</a:t>
            </a:r>
          </a:p>
          <a:p>
            <a:pPr marL="233045" indent="-233045">
              <a:spcBef>
                <a:spcPts val="0"/>
              </a:spcBef>
              <a:spcAft>
                <a:spcPts val="600"/>
              </a:spcAft>
              <a:defRPr/>
            </a:pPr>
            <a:r>
              <a:rPr lang="en-US" sz="1200" dirty="0">
                <a:solidFill>
                  <a:schemeClr val="tx1"/>
                </a:solidFill>
                <a:latin typeface="Raleway"/>
              </a:rPr>
              <a:t>Natalie </a:t>
            </a:r>
            <a:r>
              <a:rPr lang="en-US" sz="1200" dirty="0" err="1">
                <a:solidFill>
                  <a:schemeClr val="tx1"/>
                </a:solidFill>
                <a:latin typeface="Raleway"/>
              </a:rPr>
              <a:t>Pageler</a:t>
            </a:r>
            <a:r>
              <a:rPr lang="en-US" sz="1200" dirty="0">
                <a:solidFill>
                  <a:schemeClr val="tx1"/>
                </a:solidFill>
                <a:latin typeface="Raleway"/>
              </a:rPr>
              <a:t>, MD</a:t>
            </a:r>
          </a:p>
          <a:p>
            <a:pPr marL="233045" lvl="0" indent="-233045">
              <a:spcBef>
                <a:spcPts val="0"/>
              </a:spcBef>
              <a:spcAft>
                <a:spcPts val="600"/>
              </a:spcAft>
              <a:defRPr/>
            </a:pPr>
            <a:r>
              <a:rPr lang="en-US" sz="1200" dirty="0" err="1">
                <a:solidFill>
                  <a:schemeClr val="tx1"/>
                </a:solidFill>
                <a:latin typeface="Raleway"/>
              </a:rPr>
              <a:t>Simrat</a:t>
            </a:r>
            <a:r>
              <a:rPr lang="en-US" sz="1200" dirty="0">
                <a:solidFill>
                  <a:schemeClr val="tx1"/>
                </a:solidFill>
                <a:latin typeface="Raleway"/>
              </a:rPr>
              <a:t> </a:t>
            </a:r>
            <a:r>
              <a:rPr lang="en-US" sz="1200" dirty="0" err="1">
                <a:solidFill>
                  <a:schemeClr val="tx1"/>
                </a:solidFill>
                <a:latin typeface="Raleway"/>
              </a:rPr>
              <a:t>Ghuman</a:t>
            </a:r>
            <a:r>
              <a:rPr lang="en-US" sz="1200" dirty="0">
                <a:solidFill>
                  <a:schemeClr val="tx1"/>
                </a:solidFill>
                <a:latin typeface="Raleway"/>
              </a:rPr>
              <a:t>, PhD</a:t>
            </a:r>
            <a:endParaRPr lang="en-US" sz="1200" dirty="0">
              <a:solidFill>
                <a:schemeClr val="tx1"/>
              </a:solidFill>
              <a:latin typeface="Raleway"/>
              <a:cs typeface="Calibri"/>
            </a:endParaRPr>
          </a:p>
          <a:p>
            <a:pPr marL="233045" lvl="0" indent="-233045">
              <a:spcBef>
                <a:spcPts val="0"/>
              </a:spcBef>
              <a:spcAft>
                <a:spcPts val="600"/>
              </a:spcAft>
              <a:defRPr/>
            </a:pPr>
            <a:r>
              <a:rPr lang="en-US" sz="1200" dirty="0">
                <a:solidFill>
                  <a:schemeClr val="tx1"/>
                </a:solidFill>
                <a:latin typeface="Raleway" pitchFamily="2" charset="77"/>
                <a:cs typeface="Calibri"/>
              </a:rPr>
              <a:t>Connor Brown, BS</a:t>
            </a:r>
          </a:p>
          <a:p>
            <a:pPr marL="233045" lvl="0" indent="-233045">
              <a:spcBef>
                <a:spcPts val="0"/>
              </a:spcBef>
              <a:spcAft>
                <a:spcPts val="600"/>
              </a:spcAft>
              <a:defRPr/>
            </a:pPr>
            <a:r>
              <a:rPr lang="en-US" sz="1200" dirty="0">
                <a:solidFill>
                  <a:schemeClr val="tx1"/>
                </a:solidFill>
                <a:latin typeface="Raleway" pitchFamily="2" charset="77"/>
                <a:cs typeface="Calibri"/>
              </a:rPr>
              <a:t>Brendan Watkins, MBA</a:t>
            </a:r>
          </a:p>
          <a:p>
            <a:pPr marL="233045" lvl="0" indent="-233045">
              <a:spcBef>
                <a:spcPts val="0"/>
              </a:spcBef>
              <a:spcAft>
                <a:spcPts val="600"/>
              </a:spcAft>
              <a:defRPr/>
            </a:pPr>
            <a:r>
              <a:rPr lang="en-US" sz="1200" dirty="0">
                <a:solidFill>
                  <a:schemeClr val="tx1"/>
                </a:solidFill>
                <a:latin typeface="Raleway"/>
                <a:cs typeface="Calibri"/>
              </a:rPr>
              <a:t>Glenn Loving, MS</a:t>
            </a:r>
          </a:p>
          <a:p>
            <a:pPr marL="0" indent="0">
              <a:spcBef>
                <a:spcPts val="0"/>
              </a:spcBef>
              <a:spcAft>
                <a:spcPts val="600"/>
              </a:spcAft>
              <a:buNone/>
              <a:defRPr/>
            </a:pPr>
            <a:endParaRPr lang="en-US" sz="1000" dirty="0">
              <a:solidFill>
                <a:schemeClr val="tx1"/>
              </a:solidFill>
              <a:latin typeface="Raleway" pitchFamily="2" charset="77"/>
            </a:endParaRPr>
          </a:p>
          <a:p>
            <a:pPr marL="0" marR="0" lvl="0" indent="0" algn="l" defTabSz="457200" rtl="0" eaLnBrk="1" fontAlgn="auto" latinLnBrk="0" hangingPunct="1">
              <a:lnSpc>
                <a:spcPct val="90000"/>
              </a:lnSpc>
              <a:spcBef>
                <a:spcPts val="0"/>
              </a:spcBef>
              <a:spcAft>
                <a:spcPts val="600"/>
              </a:spcAft>
              <a:buClrTx/>
              <a:buSzPct val="110000"/>
              <a:buNone/>
              <a:tabLst/>
              <a:defRPr/>
            </a:pPr>
            <a:endParaRPr lang="en-US" sz="1150" dirty="0">
              <a:solidFill>
                <a:schemeClr val="tx1"/>
              </a:solidFill>
              <a:latin typeface="Raleway" pitchFamily="2" charset="77"/>
              <a:cs typeface="Calibri"/>
            </a:endParaRPr>
          </a:p>
          <a:p>
            <a:pPr marL="0" marR="0" lvl="0" indent="0" algn="l" defTabSz="457200" rtl="0" eaLnBrk="1" fontAlgn="auto" latinLnBrk="0" hangingPunct="1">
              <a:lnSpc>
                <a:spcPct val="90000"/>
              </a:lnSpc>
              <a:spcBef>
                <a:spcPts val="0"/>
              </a:spcBef>
              <a:spcAft>
                <a:spcPts val="600"/>
              </a:spcAft>
              <a:buClrTx/>
              <a:buSzPct val="110000"/>
              <a:buNone/>
              <a:tabLst/>
              <a:defRPr/>
            </a:pPr>
            <a:endParaRPr lang="en-US" sz="1150" dirty="0">
              <a:solidFill>
                <a:schemeClr val="tx1"/>
              </a:solidFill>
              <a:latin typeface="Raleway" pitchFamily="2" charset="77"/>
            </a:endParaRPr>
          </a:p>
        </p:txBody>
      </p:sp>
      <p:pic>
        <p:nvPicPr>
          <p:cNvPr id="20" name="Picture 19" descr="David Maahs - Stanford Children's Health">
            <a:extLst>
              <a:ext uri="{FF2B5EF4-FFF2-40B4-BE49-F238E27FC236}">
                <a16:creationId xmlns:a16="http://schemas.microsoft.com/office/drawing/2014/main" id="{0F7BCEBD-0823-0640-A2B2-CD187C16688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29793" y="1356549"/>
            <a:ext cx="481006" cy="46519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Diana Naranjo">
            <a:extLst>
              <a:ext uri="{FF2B5EF4-FFF2-40B4-BE49-F238E27FC236}">
                <a16:creationId xmlns:a16="http://schemas.microsoft.com/office/drawing/2014/main" id="{6895EC2A-4435-D644-A8F1-808ED68F5A1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27467" y="4925874"/>
            <a:ext cx="501640" cy="501640"/>
          </a:xfrm>
          <a:prstGeom prst="rect">
            <a:avLst/>
          </a:prstGeom>
          <a:noFill/>
          <a:extLst>
            <a:ext uri="{909E8E84-426E-40DD-AFC4-6F175D3DCCD1}">
              <a14:hiddenFill xmlns:a14="http://schemas.microsoft.com/office/drawing/2010/main">
                <a:solidFill>
                  <a:srgbClr val="FFFFFF"/>
                </a:solidFill>
              </a14:hiddenFill>
            </a:ext>
          </a:extLst>
        </p:spPr>
      </p:pic>
      <p:sp>
        <p:nvSpPr>
          <p:cNvPr id="21" name="object 12">
            <a:extLst>
              <a:ext uri="{FF2B5EF4-FFF2-40B4-BE49-F238E27FC236}">
                <a16:creationId xmlns:a16="http://schemas.microsoft.com/office/drawing/2014/main" id="{BA09DBEC-6F11-4C68-85CB-0611CC40D77E}"/>
              </a:ext>
            </a:extLst>
          </p:cNvPr>
          <p:cNvSpPr txBox="1">
            <a:spLocks/>
          </p:cNvSpPr>
          <p:nvPr/>
        </p:nvSpPr>
        <p:spPr>
          <a:xfrm>
            <a:off x="205949" y="169358"/>
            <a:ext cx="8973611" cy="830997"/>
          </a:xfrm>
          <a:prstGeom prst="rect">
            <a:avLst/>
          </a:prstGeom>
        </p:spPr>
        <p:txBody>
          <a:bodyPr vert="horz" wrap="square" lIns="0" tIns="60960" rIns="0" bIns="0" rtlCol="0">
            <a:spAutoFit/>
          </a:bodyPr>
          <a:lstStyle>
            <a:lvl1pPr>
              <a:defRPr sz="4400" b="0" i="0">
                <a:solidFill>
                  <a:srgbClr val="8F1D1E"/>
                </a:solidFill>
                <a:latin typeface="Calibri Light"/>
                <a:ea typeface="+mj-ea"/>
                <a:cs typeface="Calibri Light"/>
              </a:defRPr>
            </a:lvl1pPr>
          </a:lstStyle>
          <a:p>
            <a:pPr marL="12700" marR="5080">
              <a:lnSpc>
                <a:spcPts val="3020"/>
              </a:lnSpc>
              <a:spcBef>
                <a:spcPts val="480"/>
              </a:spcBef>
            </a:pPr>
            <a:r>
              <a:rPr lang="en-US" sz="2800" spc="-10" dirty="0">
                <a:solidFill>
                  <a:srgbClr val="8B1515"/>
                </a:solidFill>
                <a:latin typeface="Calibri"/>
                <a:cs typeface="Calibri"/>
              </a:rPr>
              <a:t>Acknowledgements:</a:t>
            </a:r>
            <a:r>
              <a:rPr lang="en-US" sz="2800" spc="-85" dirty="0">
                <a:solidFill>
                  <a:srgbClr val="8B1515"/>
                </a:solidFill>
                <a:latin typeface="Calibri"/>
                <a:cs typeface="Calibri"/>
              </a:rPr>
              <a:t> </a:t>
            </a:r>
            <a:r>
              <a:rPr lang="en-US" sz="2800" spc="-35" dirty="0">
                <a:solidFill>
                  <a:srgbClr val="8B1515"/>
                </a:solidFill>
                <a:latin typeface="Calibri"/>
                <a:cs typeface="Calibri"/>
              </a:rPr>
              <a:t>Teamwork,</a:t>
            </a:r>
            <a:r>
              <a:rPr lang="en-US" sz="2800" spc="-85" dirty="0">
                <a:solidFill>
                  <a:srgbClr val="8B1515"/>
                </a:solidFill>
                <a:latin typeface="Calibri"/>
                <a:cs typeface="Calibri"/>
              </a:rPr>
              <a:t> </a:t>
            </a:r>
            <a:r>
              <a:rPr lang="en-US" sz="2800" spc="-35" dirty="0">
                <a:solidFill>
                  <a:srgbClr val="8B1515"/>
                </a:solidFill>
                <a:latin typeface="Calibri"/>
                <a:cs typeface="Calibri"/>
              </a:rPr>
              <a:t>Targets,</a:t>
            </a:r>
            <a:r>
              <a:rPr lang="en-US" sz="2800" spc="-70" dirty="0">
                <a:solidFill>
                  <a:srgbClr val="8B1515"/>
                </a:solidFill>
                <a:latin typeface="Calibri"/>
                <a:cs typeface="Calibri"/>
              </a:rPr>
              <a:t> </a:t>
            </a:r>
            <a:r>
              <a:rPr lang="en-US" sz="2800" spc="-35" dirty="0">
                <a:solidFill>
                  <a:srgbClr val="8B1515"/>
                </a:solidFill>
                <a:latin typeface="Calibri"/>
                <a:cs typeface="Calibri"/>
              </a:rPr>
              <a:t>Technology</a:t>
            </a:r>
            <a:r>
              <a:rPr lang="en-US" sz="2800" spc="-100" dirty="0">
                <a:solidFill>
                  <a:srgbClr val="8B1515"/>
                </a:solidFill>
                <a:latin typeface="Calibri"/>
                <a:cs typeface="Calibri"/>
              </a:rPr>
              <a:t> </a:t>
            </a:r>
            <a:r>
              <a:rPr lang="en-US" sz="2800" spc="-25" dirty="0">
                <a:solidFill>
                  <a:srgbClr val="8B1515"/>
                </a:solidFill>
                <a:latin typeface="Calibri"/>
                <a:cs typeface="Calibri"/>
              </a:rPr>
              <a:t>and </a:t>
            </a:r>
            <a:r>
              <a:rPr lang="en-US" sz="2800" dirty="0">
                <a:solidFill>
                  <a:srgbClr val="8B1515"/>
                </a:solidFill>
                <a:latin typeface="Calibri"/>
                <a:cs typeface="Calibri"/>
              </a:rPr>
              <a:t>Tight</a:t>
            </a:r>
            <a:r>
              <a:rPr lang="en-US" sz="2800" spc="-75" dirty="0">
                <a:solidFill>
                  <a:srgbClr val="8B1515"/>
                </a:solidFill>
                <a:latin typeface="Calibri"/>
                <a:cs typeface="Calibri"/>
              </a:rPr>
              <a:t> </a:t>
            </a:r>
            <a:r>
              <a:rPr lang="en-US" sz="2800" dirty="0">
                <a:solidFill>
                  <a:srgbClr val="8B1515"/>
                </a:solidFill>
                <a:latin typeface="Calibri"/>
                <a:cs typeface="Calibri"/>
              </a:rPr>
              <a:t>Control</a:t>
            </a:r>
            <a:r>
              <a:rPr lang="en-US" sz="2800" spc="-80" dirty="0">
                <a:solidFill>
                  <a:srgbClr val="8B1515"/>
                </a:solidFill>
                <a:latin typeface="Calibri"/>
                <a:cs typeface="Calibri"/>
              </a:rPr>
              <a:t> </a:t>
            </a:r>
            <a:r>
              <a:rPr lang="en-US" sz="2800" dirty="0">
                <a:solidFill>
                  <a:srgbClr val="8B1515"/>
                </a:solidFill>
                <a:latin typeface="Calibri"/>
                <a:cs typeface="Calibri"/>
              </a:rPr>
              <a:t>in</a:t>
            </a:r>
            <a:r>
              <a:rPr lang="en-US" sz="2800" spc="-90" dirty="0">
                <a:solidFill>
                  <a:srgbClr val="8B1515"/>
                </a:solidFill>
                <a:latin typeface="Calibri"/>
                <a:cs typeface="Calibri"/>
              </a:rPr>
              <a:t> </a:t>
            </a:r>
            <a:r>
              <a:rPr lang="en-US" sz="2800" dirty="0">
                <a:solidFill>
                  <a:srgbClr val="8B1515"/>
                </a:solidFill>
                <a:latin typeface="Calibri"/>
                <a:cs typeface="Calibri"/>
              </a:rPr>
              <a:t>Newly</a:t>
            </a:r>
            <a:r>
              <a:rPr lang="en-US" sz="2800" spc="-75" dirty="0">
                <a:solidFill>
                  <a:srgbClr val="8B1515"/>
                </a:solidFill>
                <a:latin typeface="Calibri"/>
                <a:cs typeface="Calibri"/>
              </a:rPr>
              <a:t> </a:t>
            </a:r>
            <a:r>
              <a:rPr lang="en-US" sz="2800" dirty="0">
                <a:solidFill>
                  <a:srgbClr val="8B1515"/>
                </a:solidFill>
                <a:latin typeface="Calibri"/>
                <a:cs typeface="Calibri"/>
              </a:rPr>
              <a:t>Diagnosed</a:t>
            </a:r>
            <a:r>
              <a:rPr lang="en-US" sz="2800" spc="-80" dirty="0">
                <a:solidFill>
                  <a:srgbClr val="8B1515"/>
                </a:solidFill>
                <a:latin typeface="Calibri"/>
                <a:cs typeface="Calibri"/>
              </a:rPr>
              <a:t> </a:t>
            </a:r>
            <a:r>
              <a:rPr lang="en-US" sz="2800" spc="-10" dirty="0">
                <a:solidFill>
                  <a:srgbClr val="8B1515"/>
                </a:solidFill>
                <a:latin typeface="Calibri"/>
                <a:cs typeface="Calibri"/>
              </a:rPr>
              <a:t>Pediatric</a:t>
            </a:r>
            <a:r>
              <a:rPr lang="en-US" sz="2800" spc="-60" dirty="0">
                <a:solidFill>
                  <a:srgbClr val="8B1515"/>
                </a:solidFill>
                <a:latin typeface="Calibri"/>
                <a:cs typeface="Calibri"/>
              </a:rPr>
              <a:t> </a:t>
            </a:r>
            <a:r>
              <a:rPr lang="en-US" sz="2800" dirty="0">
                <a:solidFill>
                  <a:srgbClr val="8B1515"/>
                </a:solidFill>
                <a:latin typeface="Calibri"/>
                <a:cs typeface="Calibri"/>
              </a:rPr>
              <a:t>T1D:</a:t>
            </a:r>
            <a:r>
              <a:rPr lang="en-US" sz="2800" spc="-80" dirty="0">
                <a:solidFill>
                  <a:srgbClr val="8B1515"/>
                </a:solidFill>
                <a:latin typeface="Calibri"/>
                <a:cs typeface="Calibri"/>
              </a:rPr>
              <a:t> </a:t>
            </a:r>
            <a:r>
              <a:rPr lang="en-US" sz="2800" dirty="0">
                <a:solidFill>
                  <a:srgbClr val="8B1515"/>
                </a:solidFill>
                <a:latin typeface="Calibri"/>
                <a:cs typeface="Calibri"/>
              </a:rPr>
              <a:t>4T</a:t>
            </a:r>
            <a:r>
              <a:rPr lang="en-US" sz="2800" spc="-90" dirty="0">
                <a:solidFill>
                  <a:srgbClr val="8B1515"/>
                </a:solidFill>
                <a:latin typeface="Calibri"/>
                <a:cs typeface="Calibri"/>
              </a:rPr>
              <a:t> </a:t>
            </a:r>
            <a:r>
              <a:rPr lang="en-US" sz="2800" spc="-10" dirty="0">
                <a:solidFill>
                  <a:srgbClr val="8B1515"/>
                </a:solidFill>
                <a:latin typeface="Calibri"/>
                <a:cs typeface="Calibri"/>
              </a:rPr>
              <a:t>Study</a:t>
            </a:r>
            <a:endParaRPr lang="en-US" sz="2800" dirty="0">
              <a:latin typeface="Calibri"/>
              <a:cs typeface="Calibri"/>
            </a:endParaRPr>
          </a:p>
        </p:txBody>
      </p:sp>
      <p:sp>
        <p:nvSpPr>
          <p:cNvPr id="22" name="object 6">
            <a:extLst>
              <a:ext uri="{FF2B5EF4-FFF2-40B4-BE49-F238E27FC236}">
                <a16:creationId xmlns:a16="http://schemas.microsoft.com/office/drawing/2014/main" id="{78783A21-9D61-4A8D-AB9A-C5631CF90CA5}"/>
              </a:ext>
            </a:extLst>
          </p:cNvPr>
          <p:cNvSpPr/>
          <p:nvPr/>
        </p:nvSpPr>
        <p:spPr>
          <a:xfrm>
            <a:off x="9293860" y="148922"/>
            <a:ext cx="2540" cy="761365"/>
          </a:xfrm>
          <a:custGeom>
            <a:avLst/>
            <a:gdLst/>
            <a:ahLst/>
            <a:cxnLst/>
            <a:rect l="l" t="t" r="r" b="b"/>
            <a:pathLst>
              <a:path w="2540" h="761365">
                <a:moveTo>
                  <a:pt x="2158" y="0"/>
                </a:moveTo>
                <a:lnTo>
                  <a:pt x="0" y="761238"/>
                </a:lnTo>
              </a:path>
            </a:pathLst>
          </a:custGeom>
          <a:ln w="19812">
            <a:solidFill>
              <a:srgbClr val="A6A6A6"/>
            </a:solidFill>
          </a:ln>
        </p:spPr>
        <p:txBody>
          <a:bodyPr wrap="square" lIns="0" tIns="0" rIns="0" bIns="0" rtlCol="0"/>
          <a:lstStyle/>
          <a:p>
            <a:endParaRPr/>
          </a:p>
        </p:txBody>
      </p:sp>
      <p:pic>
        <p:nvPicPr>
          <p:cNvPr id="23" name="object 7">
            <a:extLst>
              <a:ext uri="{FF2B5EF4-FFF2-40B4-BE49-F238E27FC236}">
                <a16:creationId xmlns:a16="http://schemas.microsoft.com/office/drawing/2014/main" id="{B7E02DFD-7CCC-4569-8051-5EA849C6157B}"/>
              </a:ext>
            </a:extLst>
          </p:cNvPr>
          <p:cNvPicPr/>
          <p:nvPr/>
        </p:nvPicPr>
        <p:blipFill>
          <a:blip r:embed="rId6" cstate="print"/>
          <a:stretch>
            <a:fillRect/>
          </a:stretch>
        </p:blipFill>
        <p:spPr>
          <a:xfrm>
            <a:off x="9525000" y="193692"/>
            <a:ext cx="2404542" cy="611030"/>
          </a:xfrm>
          <a:prstGeom prst="rect">
            <a:avLst/>
          </a:prstGeom>
        </p:spPr>
      </p:pic>
      <p:sp>
        <p:nvSpPr>
          <p:cNvPr id="24" name="object 5">
            <a:extLst>
              <a:ext uri="{FF2B5EF4-FFF2-40B4-BE49-F238E27FC236}">
                <a16:creationId xmlns:a16="http://schemas.microsoft.com/office/drawing/2014/main" id="{4AAE59A6-4B61-4A16-A47B-A1E36D560358}"/>
              </a:ext>
            </a:extLst>
          </p:cNvPr>
          <p:cNvSpPr/>
          <p:nvPr/>
        </p:nvSpPr>
        <p:spPr>
          <a:xfrm>
            <a:off x="0" y="1199384"/>
            <a:ext cx="12192000" cy="1905"/>
          </a:xfrm>
          <a:custGeom>
            <a:avLst/>
            <a:gdLst/>
            <a:ahLst/>
            <a:cxnLst/>
            <a:rect l="l" t="t" r="r" b="b"/>
            <a:pathLst>
              <a:path w="12192000" h="1905">
                <a:moveTo>
                  <a:pt x="0" y="0"/>
                </a:moveTo>
                <a:lnTo>
                  <a:pt x="12192000" y="1650"/>
                </a:lnTo>
              </a:path>
            </a:pathLst>
          </a:custGeom>
          <a:ln w="19811">
            <a:solidFill>
              <a:srgbClr val="8B1515"/>
            </a:solidFill>
          </a:ln>
        </p:spPr>
        <p:txBody>
          <a:bodyPr wrap="square" lIns="0" tIns="0" rIns="0" bIns="0" rtlCol="0"/>
          <a:lstStyle/>
          <a:p>
            <a:endParaRPr/>
          </a:p>
        </p:txBody>
      </p:sp>
      <p:sp>
        <p:nvSpPr>
          <p:cNvPr id="10" name="Rectangle 9">
            <a:extLst>
              <a:ext uri="{FF2B5EF4-FFF2-40B4-BE49-F238E27FC236}">
                <a16:creationId xmlns:a16="http://schemas.microsoft.com/office/drawing/2014/main" id="{D36BA5BB-38EA-4E1F-992D-5B9E082A7669}"/>
              </a:ext>
            </a:extLst>
          </p:cNvPr>
          <p:cNvSpPr/>
          <p:nvPr/>
        </p:nvSpPr>
        <p:spPr>
          <a:xfrm>
            <a:off x="9785120" y="2362774"/>
            <a:ext cx="2293114" cy="4544834"/>
          </a:xfrm>
          <a:prstGeom prst="rect">
            <a:avLst/>
          </a:prstGeom>
        </p:spPr>
        <p:txBody>
          <a:bodyPr wrap="square" lIns="91440" tIns="45720" rIns="91440" bIns="45720" anchor="t">
            <a:spAutoFit/>
          </a:bodyPr>
          <a:lstStyle/>
          <a:p>
            <a:pPr marL="0" lvl="0" indent="0">
              <a:spcBef>
                <a:spcPts val="0"/>
              </a:spcBef>
              <a:spcAft>
                <a:spcPts val="600"/>
              </a:spcAft>
              <a:buNone/>
              <a:defRPr/>
            </a:pPr>
            <a:r>
              <a:rPr lang="en-US" sz="1200" b="1" dirty="0">
                <a:solidFill>
                  <a:schemeClr val="tx1"/>
                </a:solidFill>
                <a:latin typeface="Raleway" pitchFamily="2" charset="77"/>
              </a:rPr>
              <a:t>Funding:</a:t>
            </a:r>
          </a:p>
          <a:p>
            <a:pPr marL="171450" indent="-171450">
              <a:spcAft>
                <a:spcPts val="600"/>
              </a:spcAft>
              <a:buFont typeface="Arial" panose="020B0604020202020204" pitchFamily="34" charset="0"/>
              <a:buChar char="•"/>
              <a:defRPr/>
            </a:pPr>
            <a:r>
              <a:rPr lang="en-US" sz="1200" dirty="0">
                <a:latin typeface="Raleway"/>
                <a:ea typeface="+mn-lt"/>
                <a:cs typeface="+mn-lt"/>
              </a:rPr>
              <a:t> NIDDK - R18DK122422</a:t>
            </a:r>
          </a:p>
          <a:p>
            <a:pPr marL="233045" indent="-233045">
              <a:spcBef>
                <a:spcPts val="400"/>
              </a:spcBef>
              <a:spcAft>
                <a:spcPts val="400"/>
              </a:spcAft>
              <a:buFont typeface="Arial"/>
              <a:buChar char="•"/>
              <a:defRPr/>
            </a:pPr>
            <a:r>
              <a:rPr lang="en-US" sz="1200" dirty="0">
                <a:latin typeface="Raleway"/>
                <a:ea typeface="+mn-lt"/>
                <a:cs typeface="+mn-lt"/>
              </a:rPr>
              <a:t>Helmsley Charitable Trust (G-2002-04251- 2)</a:t>
            </a:r>
          </a:p>
          <a:p>
            <a:pPr marL="233045" indent="-233045">
              <a:spcBef>
                <a:spcPts val="400"/>
              </a:spcBef>
              <a:spcAft>
                <a:spcPts val="400"/>
              </a:spcAft>
              <a:buFont typeface="Arial"/>
              <a:buChar char="•"/>
              <a:defRPr/>
            </a:pPr>
            <a:r>
              <a:rPr lang="en-US" sz="1200" dirty="0">
                <a:latin typeface="Raleway"/>
                <a:ea typeface="+mn-lt"/>
                <a:cs typeface="+mn-lt"/>
              </a:rPr>
              <a:t>ISPAD-JDRF Research Fellowship</a:t>
            </a:r>
          </a:p>
          <a:p>
            <a:pPr marL="233045" indent="-233045">
              <a:spcBef>
                <a:spcPts val="400"/>
              </a:spcBef>
              <a:spcAft>
                <a:spcPts val="400"/>
              </a:spcAft>
              <a:buFont typeface="Arial,Sans-Serif"/>
              <a:buChar char="•"/>
              <a:defRPr/>
            </a:pPr>
            <a:r>
              <a:rPr lang="en-US" sz="1200" dirty="0">
                <a:latin typeface="Raleway"/>
                <a:ea typeface="+mn-lt"/>
                <a:cs typeface="+mn-lt"/>
              </a:rPr>
              <a:t>SDRC (1P30DK 11607401)</a:t>
            </a:r>
          </a:p>
          <a:p>
            <a:pPr marL="233045" indent="-233045">
              <a:spcBef>
                <a:spcPts val="400"/>
              </a:spcBef>
              <a:spcAft>
                <a:spcPts val="400"/>
              </a:spcAft>
              <a:buFont typeface="Arial,Sans-Serif"/>
              <a:buChar char="•"/>
              <a:defRPr/>
            </a:pPr>
            <a:r>
              <a:rPr lang="en-US" sz="1200" dirty="0">
                <a:latin typeface="Raleway"/>
                <a:ea typeface="+mn-lt"/>
                <a:cs typeface="+mn-lt"/>
              </a:rPr>
              <a:t>LPCH Auxiliaries</a:t>
            </a:r>
          </a:p>
          <a:p>
            <a:pPr marL="233045" indent="-233045">
              <a:spcBef>
                <a:spcPts val="400"/>
              </a:spcBef>
              <a:spcAft>
                <a:spcPts val="400"/>
              </a:spcAft>
              <a:buFont typeface="Arial,Sans-Serif"/>
              <a:buChar char="•"/>
              <a:defRPr/>
            </a:pPr>
            <a:r>
              <a:rPr lang="en-US" sz="1200" dirty="0">
                <a:latin typeface="Raleway"/>
                <a:ea typeface="+mn-lt"/>
                <a:cs typeface="+mn-lt"/>
              </a:rPr>
              <a:t>National Science Foundation (2205084)</a:t>
            </a:r>
          </a:p>
          <a:p>
            <a:pPr marL="233045" indent="-233045">
              <a:spcBef>
                <a:spcPts val="400"/>
              </a:spcBef>
              <a:spcAft>
                <a:spcPts val="400"/>
              </a:spcAft>
              <a:buFont typeface="Arial,Sans-Serif"/>
              <a:buChar char="•"/>
              <a:defRPr/>
            </a:pPr>
            <a:r>
              <a:rPr lang="en-US" sz="1200" dirty="0">
                <a:latin typeface="Raleway"/>
                <a:ea typeface="+mn-lt"/>
                <a:cs typeface="+mn-lt"/>
              </a:rPr>
              <a:t>Stanford HAI</a:t>
            </a:r>
          </a:p>
          <a:p>
            <a:pPr marL="233045" indent="-233045">
              <a:spcBef>
                <a:spcPts val="400"/>
              </a:spcBef>
              <a:spcAft>
                <a:spcPts val="400"/>
              </a:spcAft>
              <a:buFont typeface="Arial,Sans-Serif"/>
              <a:buChar char="•"/>
              <a:defRPr/>
            </a:pPr>
            <a:r>
              <a:rPr lang="en-US" sz="1200" dirty="0">
                <a:solidFill>
                  <a:srgbClr val="000000"/>
                </a:solidFill>
                <a:latin typeface="Raleway"/>
              </a:rPr>
              <a:t>Stanford Maternal &amp; Child Health Research Institute </a:t>
            </a:r>
          </a:p>
          <a:p>
            <a:pPr marL="233045" indent="-233045">
              <a:spcBef>
                <a:spcPts val="400"/>
              </a:spcBef>
              <a:spcAft>
                <a:spcPts val="400"/>
              </a:spcAft>
              <a:buFont typeface="Arial,Sans-Serif"/>
              <a:buChar char="•"/>
              <a:defRPr/>
            </a:pPr>
            <a:r>
              <a:rPr lang="en-US" sz="1200" b="0" i="0" u="none" strike="noStrike" dirty="0">
                <a:solidFill>
                  <a:srgbClr val="000000"/>
                </a:solidFill>
                <a:effectLst/>
                <a:latin typeface="Raleway"/>
              </a:rPr>
              <a:t>Stanford </a:t>
            </a:r>
            <a:r>
              <a:rPr lang="en-US" sz="1200" b="0" i="0" u="none" strike="noStrike" dirty="0" err="1">
                <a:solidFill>
                  <a:srgbClr val="000000"/>
                </a:solidFill>
                <a:effectLst/>
                <a:latin typeface="Raleway"/>
              </a:rPr>
              <a:t>REDCap</a:t>
            </a:r>
            <a:r>
              <a:rPr lang="en-US" sz="1200" b="0" i="0" u="none" strike="noStrike" dirty="0">
                <a:solidFill>
                  <a:srgbClr val="000000"/>
                </a:solidFill>
                <a:effectLst/>
                <a:latin typeface="Raleway"/>
              </a:rPr>
              <a:t> </a:t>
            </a:r>
            <a:r>
              <a:rPr lang="en-US" sz="1200" dirty="0">
                <a:solidFill>
                  <a:srgbClr val="000000"/>
                </a:solidFill>
                <a:latin typeface="Raleway"/>
              </a:rPr>
              <a:t>P</a:t>
            </a:r>
            <a:r>
              <a:rPr lang="en-US" sz="1200" b="0" i="0" u="none" strike="noStrike" dirty="0">
                <a:solidFill>
                  <a:srgbClr val="000000"/>
                </a:solidFill>
                <a:effectLst/>
                <a:latin typeface="Raleway"/>
              </a:rPr>
              <a:t>latform (UL1 </a:t>
            </a:r>
            <a:r>
              <a:rPr lang="en-US" sz="1200" dirty="0">
                <a:solidFill>
                  <a:srgbClr val="000000"/>
                </a:solidFill>
                <a:latin typeface="Raleway"/>
              </a:rPr>
              <a:t>TR003142</a:t>
            </a:r>
            <a:r>
              <a:rPr lang="en-US" sz="1200" b="0" i="0" u="none" strike="noStrike" dirty="0">
                <a:solidFill>
                  <a:srgbClr val="000000"/>
                </a:solidFill>
                <a:effectLst/>
                <a:latin typeface="Raleway"/>
              </a:rPr>
              <a:t>)</a:t>
            </a:r>
          </a:p>
          <a:p>
            <a:pPr marL="233045" indent="-233045">
              <a:spcBef>
                <a:spcPts val="400"/>
              </a:spcBef>
              <a:spcAft>
                <a:spcPts val="400"/>
              </a:spcAft>
              <a:buFont typeface="Arial,Sans-Serif"/>
              <a:buChar char="•"/>
              <a:defRPr/>
            </a:pPr>
            <a:r>
              <a:rPr lang="en-US" sz="1200" dirty="0">
                <a:latin typeface="Raleway"/>
                <a:ea typeface="Calibri"/>
                <a:cs typeface="Calibri"/>
              </a:rPr>
              <a:t>Dexcom provided the first month of CGM supplies</a:t>
            </a:r>
            <a:endParaRPr lang="en-US" sz="1200" dirty="0">
              <a:latin typeface="Raleway"/>
            </a:endParaRPr>
          </a:p>
          <a:p>
            <a:pPr>
              <a:spcBef>
                <a:spcPts val="400"/>
              </a:spcBef>
              <a:spcAft>
                <a:spcPts val="400"/>
              </a:spcAft>
              <a:defRPr/>
            </a:pPr>
            <a:endParaRPr lang="en-US" sz="1200" dirty="0">
              <a:latin typeface="Raleway"/>
            </a:endParaRPr>
          </a:p>
        </p:txBody>
      </p:sp>
      <p:pic>
        <p:nvPicPr>
          <p:cNvPr id="7" name="Picture 6" descr="Medium shot of a person smiling&#10;&#10;Description automatically generated">
            <a:extLst>
              <a:ext uri="{FF2B5EF4-FFF2-40B4-BE49-F238E27FC236}">
                <a16:creationId xmlns:a16="http://schemas.microsoft.com/office/drawing/2014/main" id="{18B39FB6-D744-37DB-70FF-40FD76F249BE}"/>
              </a:ext>
            </a:extLst>
          </p:cNvPr>
          <p:cNvPicPr>
            <a:picLocks noChangeAspect="1"/>
          </p:cNvPicPr>
          <p:nvPr/>
        </p:nvPicPr>
        <p:blipFill>
          <a:blip r:embed="rId7"/>
          <a:stretch>
            <a:fillRect/>
          </a:stretch>
        </p:blipFill>
        <p:spPr>
          <a:xfrm>
            <a:off x="2827467" y="5356042"/>
            <a:ext cx="504260" cy="403408"/>
          </a:xfrm>
          <a:prstGeom prst="rect">
            <a:avLst/>
          </a:prstGeom>
        </p:spPr>
      </p:pic>
      <p:pic>
        <p:nvPicPr>
          <p:cNvPr id="12" name="Picture 11" descr="A person smiling at the camera&#10;&#10;Description automatically generated">
            <a:extLst>
              <a:ext uri="{FF2B5EF4-FFF2-40B4-BE49-F238E27FC236}">
                <a16:creationId xmlns:a16="http://schemas.microsoft.com/office/drawing/2014/main" id="{51124C54-A664-C144-FEE4-B95086604688}"/>
              </a:ext>
            </a:extLst>
          </p:cNvPr>
          <p:cNvPicPr>
            <a:picLocks noChangeAspect="1"/>
          </p:cNvPicPr>
          <p:nvPr/>
        </p:nvPicPr>
        <p:blipFill>
          <a:blip r:embed="rId8"/>
          <a:stretch>
            <a:fillRect/>
          </a:stretch>
        </p:blipFill>
        <p:spPr>
          <a:xfrm>
            <a:off x="2827467" y="5759450"/>
            <a:ext cx="501640" cy="501640"/>
          </a:xfrm>
          <a:prstGeom prst="rect">
            <a:avLst/>
          </a:prstGeom>
        </p:spPr>
      </p:pic>
      <p:pic>
        <p:nvPicPr>
          <p:cNvPr id="4" name="Picture 3">
            <a:extLst>
              <a:ext uri="{FF2B5EF4-FFF2-40B4-BE49-F238E27FC236}">
                <a16:creationId xmlns:a16="http://schemas.microsoft.com/office/drawing/2014/main" id="{954C56F8-8B32-2E4F-8DF1-8F92033FF8DB}"/>
              </a:ext>
            </a:extLst>
          </p:cNvPr>
          <p:cNvPicPr>
            <a:picLocks noChangeAspect="1"/>
          </p:cNvPicPr>
          <p:nvPr/>
        </p:nvPicPr>
        <p:blipFill>
          <a:blip r:embed="rId9"/>
          <a:stretch>
            <a:fillRect/>
          </a:stretch>
        </p:blipFill>
        <p:spPr>
          <a:xfrm>
            <a:off x="2829790" y="2201405"/>
            <a:ext cx="481007" cy="487086"/>
          </a:xfrm>
          <a:prstGeom prst="rect">
            <a:avLst/>
          </a:prstGeom>
        </p:spPr>
      </p:pic>
      <p:pic>
        <p:nvPicPr>
          <p:cNvPr id="14" name="Picture 13">
            <a:extLst>
              <a:ext uri="{FF2B5EF4-FFF2-40B4-BE49-F238E27FC236}">
                <a16:creationId xmlns:a16="http://schemas.microsoft.com/office/drawing/2014/main" id="{C6279CCE-E601-094B-8E37-C4A1F3EDD36E}"/>
              </a:ext>
            </a:extLst>
          </p:cNvPr>
          <p:cNvPicPr>
            <a:picLocks noChangeAspect="1"/>
          </p:cNvPicPr>
          <p:nvPr/>
        </p:nvPicPr>
        <p:blipFill>
          <a:blip r:embed="rId10"/>
          <a:stretch>
            <a:fillRect/>
          </a:stretch>
        </p:blipFill>
        <p:spPr>
          <a:xfrm>
            <a:off x="2827467" y="2633107"/>
            <a:ext cx="483327" cy="482392"/>
          </a:xfrm>
          <a:prstGeom prst="rect">
            <a:avLst/>
          </a:prstGeom>
        </p:spPr>
      </p:pic>
      <p:pic>
        <p:nvPicPr>
          <p:cNvPr id="15" name="Picture 14" descr="A red and blue label with a cartoon image&#10;&#10;Description automatically generated">
            <a:extLst>
              <a:ext uri="{FF2B5EF4-FFF2-40B4-BE49-F238E27FC236}">
                <a16:creationId xmlns:a16="http://schemas.microsoft.com/office/drawing/2014/main" id="{663E8258-FE95-9E9D-F1C6-882FE6A43517}"/>
              </a:ext>
            </a:extLst>
          </p:cNvPr>
          <p:cNvPicPr>
            <a:picLocks noChangeAspect="1"/>
          </p:cNvPicPr>
          <p:nvPr/>
        </p:nvPicPr>
        <p:blipFill>
          <a:blip r:embed="rId11"/>
          <a:stretch>
            <a:fillRect/>
          </a:stretch>
        </p:blipFill>
        <p:spPr>
          <a:xfrm>
            <a:off x="8891027" y="4598148"/>
            <a:ext cx="725771" cy="959598"/>
          </a:xfrm>
          <a:prstGeom prst="rect">
            <a:avLst/>
          </a:prstGeom>
        </p:spPr>
      </p:pic>
      <p:pic>
        <p:nvPicPr>
          <p:cNvPr id="27" name="Picture 4" descr="Molly Tanenbaum">
            <a:extLst>
              <a:ext uri="{FF2B5EF4-FFF2-40B4-BE49-F238E27FC236}">
                <a16:creationId xmlns:a16="http://schemas.microsoft.com/office/drawing/2014/main" id="{6FC625FA-C52D-2A42-E5E9-26F64D5C22C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833006" y="6261091"/>
            <a:ext cx="494752" cy="48888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733AB900-067E-9248-90C2-07557A76DF01}"/>
              </a:ext>
            </a:extLst>
          </p:cNvPr>
          <p:cNvPicPr>
            <a:picLocks noChangeAspect="1"/>
          </p:cNvPicPr>
          <p:nvPr/>
        </p:nvPicPr>
        <p:blipFill>
          <a:blip r:embed="rId13"/>
          <a:stretch>
            <a:fillRect/>
          </a:stretch>
        </p:blipFill>
        <p:spPr>
          <a:xfrm>
            <a:off x="2826982" y="3068153"/>
            <a:ext cx="483814" cy="481006"/>
          </a:xfrm>
          <a:prstGeom prst="rect">
            <a:avLst/>
          </a:prstGeom>
        </p:spPr>
      </p:pic>
      <p:pic>
        <p:nvPicPr>
          <p:cNvPr id="1028" name="Picture 4" descr="Ananta Addala">
            <a:extLst>
              <a:ext uri="{FF2B5EF4-FFF2-40B4-BE49-F238E27FC236}">
                <a16:creationId xmlns:a16="http://schemas.microsoft.com/office/drawing/2014/main" id="{F03605C7-9C79-4C49-A321-BE9704652FC3}"/>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833006" y="3500775"/>
            <a:ext cx="494752" cy="49475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15"/>
          <a:stretch>
            <a:fillRect/>
          </a:stretch>
        </p:blipFill>
        <p:spPr>
          <a:xfrm>
            <a:off x="2827467" y="3988254"/>
            <a:ext cx="503961" cy="481006"/>
          </a:xfrm>
          <a:prstGeom prst="rect">
            <a:avLst/>
          </a:prstGeom>
        </p:spPr>
      </p:pic>
      <p:pic>
        <p:nvPicPr>
          <p:cNvPr id="9" name="Picture 8"/>
          <p:cNvPicPr>
            <a:picLocks noChangeAspect="1"/>
          </p:cNvPicPr>
          <p:nvPr/>
        </p:nvPicPr>
        <p:blipFill>
          <a:blip r:embed="rId16"/>
          <a:stretch>
            <a:fillRect/>
          </a:stretch>
        </p:blipFill>
        <p:spPr>
          <a:xfrm>
            <a:off x="2829788" y="4439794"/>
            <a:ext cx="501640" cy="501640"/>
          </a:xfrm>
          <a:prstGeom prst="rect">
            <a:avLst/>
          </a:prstGeom>
        </p:spPr>
      </p:pic>
      <p:pic>
        <p:nvPicPr>
          <p:cNvPr id="6" name="Picture 5" descr="A round red and white logo with a cartoon character running&#10;&#10;Description automatically generated">
            <a:extLst>
              <a:ext uri="{FF2B5EF4-FFF2-40B4-BE49-F238E27FC236}">
                <a16:creationId xmlns:a16="http://schemas.microsoft.com/office/drawing/2014/main" id="{A7098BE4-2CDC-1387-6CA3-6CED1CAA5CBA}"/>
              </a:ext>
            </a:extLst>
          </p:cNvPr>
          <p:cNvPicPr>
            <a:picLocks noChangeAspect="1"/>
          </p:cNvPicPr>
          <p:nvPr/>
        </p:nvPicPr>
        <p:blipFill>
          <a:blip r:embed="rId17"/>
          <a:stretch>
            <a:fillRect/>
          </a:stretch>
        </p:blipFill>
        <p:spPr>
          <a:xfrm>
            <a:off x="8818823" y="5732307"/>
            <a:ext cx="950073" cy="950073"/>
          </a:xfrm>
          <a:prstGeom prst="rect">
            <a:avLst/>
          </a:prstGeom>
        </p:spPr>
      </p:pic>
    </p:spTree>
    <p:extLst>
      <p:ext uri="{BB962C8B-B14F-4D97-AF65-F5344CB8AC3E}">
        <p14:creationId xmlns:p14="http://schemas.microsoft.com/office/powerpoint/2010/main" val="3575034444"/>
      </p:ext>
    </p:extLst>
  </p:cSld>
  <p:clrMapOvr>
    <a:masterClrMapping/>
  </p:clrMapOvr>
  <p:transition>
    <p:wipe dir="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FDC2C6-5351-5393-D108-83D81A8BE234}"/>
            </a:ext>
          </a:extLst>
        </p:cNvPr>
        <p:cNvGrpSpPr/>
        <p:nvPr/>
      </p:nvGrpSpPr>
      <p:grpSpPr>
        <a:xfrm>
          <a:off x="0" y="0"/>
          <a:ext cx="0" cy="0"/>
          <a:chOff x="0" y="0"/>
          <a:chExt cx="0" cy="0"/>
        </a:xfrm>
      </p:grpSpPr>
    </p:spTree>
    <p:extLst>
      <p:ext uri="{BB962C8B-B14F-4D97-AF65-F5344CB8AC3E}">
        <p14:creationId xmlns:p14="http://schemas.microsoft.com/office/powerpoint/2010/main" val="2264416599"/>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564940" y="0"/>
            <a:ext cx="5627061" cy="945725"/>
          </a:xfrm>
          <a:custGeom>
            <a:avLst/>
            <a:gdLst/>
            <a:ahLst/>
            <a:cxnLst/>
            <a:rect l="l" t="t" r="r" b="b"/>
            <a:pathLst>
              <a:path w="8440591" h="1418587">
                <a:moveTo>
                  <a:pt x="0" y="0"/>
                </a:moveTo>
                <a:lnTo>
                  <a:pt x="8440591" y="0"/>
                </a:lnTo>
                <a:lnTo>
                  <a:pt x="8440591" y="1418587"/>
                </a:lnTo>
                <a:lnTo>
                  <a:pt x="0" y="1418587"/>
                </a:lnTo>
                <a:lnTo>
                  <a:pt x="0" y="0"/>
                </a:lnTo>
                <a:close/>
              </a:path>
            </a:pathLst>
          </a:custGeom>
          <a:blipFill>
            <a:blip r:embed="rId2"/>
            <a:stretch>
              <a:fillRect/>
            </a:stretch>
          </a:blipFill>
        </p:spPr>
      </p:sp>
      <p:grpSp>
        <p:nvGrpSpPr>
          <p:cNvPr id="3" name="Group 3"/>
          <p:cNvGrpSpPr/>
          <p:nvPr/>
        </p:nvGrpSpPr>
        <p:grpSpPr>
          <a:xfrm rot="3355712">
            <a:off x="-143043" y="-2442397"/>
            <a:ext cx="5288473" cy="7526979"/>
            <a:chOff x="0" y="0"/>
            <a:chExt cx="2089273" cy="2973622"/>
          </a:xfrm>
        </p:grpSpPr>
        <p:sp>
          <p:nvSpPr>
            <p:cNvPr id="4" name="Freeform 4"/>
            <p:cNvSpPr/>
            <p:nvPr/>
          </p:nvSpPr>
          <p:spPr>
            <a:xfrm>
              <a:off x="0" y="0"/>
              <a:ext cx="2089273" cy="2973622"/>
            </a:xfrm>
            <a:custGeom>
              <a:avLst/>
              <a:gdLst/>
              <a:ahLst/>
              <a:cxnLst/>
              <a:rect l="l" t="t" r="r" b="b"/>
              <a:pathLst>
                <a:path w="2089273" h="2973622">
                  <a:moveTo>
                    <a:pt x="49773" y="0"/>
                  </a:moveTo>
                  <a:lnTo>
                    <a:pt x="2039500" y="0"/>
                  </a:lnTo>
                  <a:cubicBezTo>
                    <a:pt x="2052701" y="0"/>
                    <a:pt x="2065361" y="5244"/>
                    <a:pt x="2074695" y="14578"/>
                  </a:cubicBezTo>
                  <a:cubicBezTo>
                    <a:pt x="2084030" y="23913"/>
                    <a:pt x="2089273" y="36573"/>
                    <a:pt x="2089273" y="49773"/>
                  </a:cubicBezTo>
                  <a:lnTo>
                    <a:pt x="2089273" y="2923848"/>
                  </a:lnTo>
                  <a:cubicBezTo>
                    <a:pt x="2089273" y="2937049"/>
                    <a:pt x="2084030" y="2949709"/>
                    <a:pt x="2074695" y="2959043"/>
                  </a:cubicBezTo>
                  <a:cubicBezTo>
                    <a:pt x="2065361" y="2968378"/>
                    <a:pt x="2052701" y="2973622"/>
                    <a:pt x="2039500" y="2973622"/>
                  </a:cubicBezTo>
                  <a:lnTo>
                    <a:pt x="49773" y="2973622"/>
                  </a:lnTo>
                  <a:cubicBezTo>
                    <a:pt x="36573" y="2973622"/>
                    <a:pt x="23913" y="2968378"/>
                    <a:pt x="14578" y="2959043"/>
                  </a:cubicBezTo>
                  <a:cubicBezTo>
                    <a:pt x="5244" y="2949709"/>
                    <a:pt x="0" y="2937049"/>
                    <a:pt x="0" y="2923848"/>
                  </a:cubicBezTo>
                  <a:lnTo>
                    <a:pt x="0" y="49773"/>
                  </a:lnTo>
                  <a:cubicBezTo>
                    <a:pt x="0" y="36573"/>
                    <a:pt x="5244" y="23913"/>
                    <a:pt x="14578" y="14578"/>
                  </a:cubicBezTo>
                  <a:cubicBezTo>
                    <a:pt x="23913" y="5244"/>
                    <a:pt x="36573" y="0"/>
                    <a:pt x="49773" y="0"/>
                  </a:cubicBezTo>
                  <a:close/>
                </a:path>
              </a:pathLst>
            </a:custGeom>
            <a:solidFill>
              <a:srgbClr val="D0BF8F"/>
            </a:solidFill>
          </p:spPr>
        </p:sp>
        <p:sp>
          <p:nvSpPr>
            <p:cNvPr id="5" name="TextBox 5"/>
            <p:cNvSpPr txBox="1"/>
            <p:nvPr/>
          </p:nvSpPr>
          <p:spPr>
            <a:xfrm>
              <a:off x="0" y="-47625"/>
              <a:ext cx="2089273" cy="3021247"/>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333"/>
                </a:lnSpc>
              </a:pPr>
              <a:endParaRPr sz="800"/>
            </a:p>
          </p:txBody>
        </p:sp>
      </p:grpSp>
      <p:grpSp>
        <p:nvGrpSpPr>
          <p:cNvPr id="6" name="Group 6"/>
          <p:cNvGrpSpPr/>
          <p:nvPr/>
        </p:nvGrpSpPr>
        <p:grpSpPr>
          <a:xfrm rot="3355712">
            <a:off x="-146528" y="1285684"/>
            <a:ext cx="6151187" cy="7356085"/>
            <a:chOff x="0" y="0"/>
            <a:chExt cx="2430099" cy="2906107"/>
          </a:xfrm>
        </p:grpSpPr>
        <p:sp>
          <p:nvSpPr>
            <p:cNvPr id="7" name="Freeform 7"/>
            <p:cNvSpPr/>
            <p:nvPr/>
          </p:nvSpPr>
          <p:spPr>
            <a:xfrm>
              <a:off x="0" y="0"/>
              <a:ext cx="2430099" cy="2906107"/>
            </a:xfrm>
            <a:custGeom>
              <a:avLst/>
              <a:gdLst/>
              <a:ahLst/>
              <a:cxnLst/>
              <a:rect l="l" t="t" r="r" b="b"/>
              <a:pathLst>
                <a:path w="2430099" h="2906107">
                  <a:moveTo>
                    <a:pt x="42793" y="0"/>
                  </a:moveTo>
                  <a:lnTo>
                    <a:pt x="2387306" y="0"/>
                  </a:lnTo>
                  <a:cubicBezTo>
                    <a:pt x="2410940" y="0"/>
                    <a:pt x="2430099" y="19159"/>
                    <a:pt x="2430099" y="42793"/>
                  </a:cubicBezTo>
                  <a:lnTo>
                    <a:pt x="2430099" y="2863315"/>
                  </a:lnTo>
                  <a:cubicBezTo>
                    <a:pt x="2430099" y="2874664"/>
                    <a:pt x="2425590" y="2885549"/>
                    <a:pt x="2417565" y="2893574"/>
                  </a:cubicBezTo>
                  <a:cubicBezTo>
                    <a:pt x="2409540" y="2901599"/>
                    <a:pt x="2398655" y="2906107"/>
                    <a:pt x="2387306" y="2906107"/>
                  </a:cubicBezTo>
                  <a:lnTo>
                    <a:pt x="42793" y="2906107"/>
                  </a:lnTo>
                  <a:cubicBezTo>
                    <a:pt x="31443" y="2906107"/>
                    <a:pt x="20559" y="2901599"/>
                    <a:pt x="12534" y="2893574"/>
                  </a:cubicBezTo>
                  <a:cubicBezTo>
                    <a:pt x="4508" y="2885549"/>
                    <a:pt x="0" y="2874664"/>
                    <a:pt x="0" y="2863315"/>
                  </a:cubicBezTo>
                  <a:lnTo>
                    <a:pt x="0" y="42793"/>
                  </a:lnTo>
                  <a:cubicBezTo>
                    <a:pt x="0" y="31443"/>
                    <a:pt x="4508" y="20559"/>
                    <a:pt x="12534" y="12534"/>
                  </a:cubicBezTo>
                  <a:cubicBezTo>
                    <a:pt x="20559" y="4508"/>
                    <a:pt x="31443" y="0"/>
                    <a:pt x="42793" y="0"/>
                  </a:cubicBezTo>
                  <a:close/>
                </a:path>
              </a:pathLst>
            </a:custGeom>
            <a:solidFill>
              <a:srgbClr val="0D213B"/>
            </a:solidFill>
          </p:spPr>
        </p:sp>
        <p:sp>
          <p:nvSpPr>
            <p:cNvPr id="8" name="TextBox 8"/>
            <p:cNvSpPr txBox="1"/>
            <p:nvPr/>
          </p:nvSpPr>
          <p:spPr>
            <a:xfrm>
              <a:off x="0" y="-47625"/>
              <a:ext cx="2430099" cy="2953732"/>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333"/>
                </a:lnSpc>
              </a:pPr>
              <a:endParaRPr sz="800"/>
            </a:p>
          </p:txBody>
        </p:sp>
      </p:grpSp>
      <p:grpSp>
        <p:nvGrpSpPr>
          <p:cNvPr id="9" name="Group 9"/>
          <p:cNvGrpSpPr/>
          <p:nvPr/>
        </p:nvGrpSpPr>
        <p:grpSpPr>
          <a:xfrm rot="3355712">
            <a:off x="9702429" y="2462886"/>
            <a:ext cx="3998039" cy="5258552"/>
            <a:chOff x="0" y="0"/>
            <a:chExt cx="1579472" cy="2077453"/>
          </a:xfrm>
        </p:grpSpPr>
        <p:sp>
          <p:nvSpPr>
            <p:cNvPr id="10" name="Freeform 10"/>
            <p:cNvSpPr/>
            <p:nvPr/>
          </p:nvSpPr>
          <p:spPr>
            <a:xfrm>
              <a:off x="0" y="0"/>
              <a:ext cx="1579472" cy="2077453"/>
            </a:xfrm>
            <a:custGeom>
              <a:avLst/>
              <a:gdLst/>
              <a:ahLst/>
              <a:cxnLst/>
              <a:rect l="l" t="t" r="r" b="b"/>
              <a:pathLst>
                <a:path w="1579472" h="2077453">
                  <a:moveTo>
                    <a:pt x="65839" y="0"/>
                  </a:moveTo>
                  <a:lnTo>
                    <a:pt x="1513634" y="0"/>
                  </a:lnTo>
                  <a:cubicBezTo>
                    <a:pt x="1549995" y="0"/>
                    <a:pt x="1579472" y="29477"/>
                    <a:pt x="1579472" y="65839"/>
                  </a:cubicBezTo>
                  <a:lnTo>
                    <a:pt x="1579472" y="2011614"/>
                  </a:lnTo>
                  <a:cubicBezTo>
                    <a:pt x="1579472" y="2047976"/>
                    <a:pt x="1549995" y="2077453"/>
                    <a:pt x="1513634" y="2077453"/>
                  </a:cubicBezTo>
                  <a:lnTo>
                    <a:pt x="65839" y="2077453"/>
                  </a:lnTo>
                  <a:cubicBezTo>
                    <a:pt x="48377" y="2077453"/>
                    <a:pt x="31631" y="2070516"/>
                    <a:pt x="19284" y="2058169"/>
                  </a:cubicBezTo>
                  <a:cubicBezTo>
                    <a:pt x="6937" y="2045822"/>
                    <a:pt x="0" y="2029076"/>
                    <a:pt x="0" y="2011614"/>
                  </a:cubicBezTo>
                  <a:lnTo>
                    <a:pt x="0" y="65839"/>
                  </a:lnTo>
                  <a:cubicBezTo>
                    <a:pt x="0" y="48377"/>
                    <a:pt x="6937" y="31631"/>
                    <a:pt x="19284" y="19284"/>
                  </a:cubicBezTo>
                  <a:cubicBezTo>
                    <a:pt x="31631" y="6937"/>
                    <a:pt x="48377" y="0"/>
                    <a:pt x="65839" y="0"/>
                  </a:cubicBezTo>
                  <a:close/>
                </a:path>
              </a:pathLst>
            </a:custGeom>
            <a:solidFill>
              <a:srgbClr val="0D213B"/>
            </a:solidFill>
          </p:spPr>
        </p:sp>
        <p:sp>
          <p:nvSpPr>
            <p:cNvPr id="11" name="TextBox 11"/>
            <p:cNvSpPr txBox="1"/>
            <p:nvPr/>
          </p:nvSpPr>
          <p:spPr>
            <a:xfrm>
              <a:off x="0" y="-47625"/>
              <a:ext cx="1579472" cy="2125078"/>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333"/>
                </a:lnSpc>
              </a:pPr>
              <a:endParaRPr sz="800"/>
            </a:p>
          </p:txBody>
        </p:sp>
      </p:grpSp>
      <p:sp>
        <p:nvSpPr>
          <p:cNvPr id="12" name="TextBox 12"/>
          <p:cNvSpPr txBox="1"/>
          <p:nvPr/>
        </p:nvSpPr>
        <p:spPr>
          <a:xfrm>
            <a:off x="698220" y="5662108"/>
            <a:ext cx="4326943" cy="70485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2800"/>
              </a:lnSpc>
            </a:pPr>
            <a:r>
              <a:rPr lang="en-US" sz="2000">
                <a:solidFill>
                  <a:srgbClr val="FFFFFF"/>
                </a:solidFill>
                <a:latin typeface="Lato 1"/>
                <a:ea typeface="Lato 1"/>
                <a:cs typeface="Lato 1"/>
                <a:sym typeface="Lato 1"/>
              </a:rPr>
              <a:t>BARBARA DAVIS CENTER</a:t>
            </a:r>
          </a:p>
          <a:p>
            <a:pPr algn="l">
              <a:lnSpc>
                <a:spcPts val="2800"/>
              </a:lnSpc>
              <a:spcBef>
                <a:spcPct val="0"/>
              </a:spcBef>
            </a:pPr>
            <a:r>
              <a:rPr lang="en-US" sz="2000">
                <a:solidFill>
                  <a:srgbClr val="FFFFFF"/>
                </a:solidFill>
                <a:latin typeface="Lato 1"/>
                <a:ea typeface="Lato 1"/>
                <a:cs typeface="Lato 1"/>
                <a:sym typeface="Lato 1"/>
              </a:rPr>
              <a:t>PEDIATRIC DIVISION</a:t>
            </a:r>
          </a:p>
        </p:txBody>
      </p:sp>
      <p:sp>
        <p:nvSpPr>
          <p:cNvPr id="13" name="TextBox 13"/>
          <p:cNvSpPr txBox="1"/>
          <p:nvPr/>
        </p:nvSpPr>
        <p:spPr>
          <a:xfrm>
            <a:off x="1806316" y="2325008"/>
            <a:ext cx="4194434" cy="2269852"/>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5866"/>
              </a:lnSpc>
            </a:pPr>
            <a:r>
              <a:rPr lang="en-US" sz="5333" b="1" spc="106">
                <a:solidFill>
                  <a:srgbClr val="FFFFFF"/>
                </a:solidFill>
                <a:latin typeface="Lato 1 Bold"/>
                <a:ea typeface="Lato 1 Bold"/>
                <a:cs typeface="Lato 1 Bold"/>
                <a:sym typeface="Lato 1 Bold"/>
              </a:rPr>
              <a:t>CGM INITIATION PROJECT</a:t>
            </a:r>
          </a:p>
        </p:txBody>
      </p:sp>
      <p:sp>
        <p:nvSpPr>
          <p:cNvPr id="14" name="TextBox 14"/>
          <p:cNvSpPr txBox="1"/>
          <p:nvPr/>
        </p:nvSpPr>
        <p:spPr>
          <a:xfrm>
            <a:off x="1838067" y="4545391"/>
            <a:ext cx="2805607" cy="385105"/>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3267"/>
              </a:lnSpc>
              <a:spcBef>
                <a:spcPct val="0"/>
              </a:spcBef>
            </a:pPr>
            <a:r>
              <a:rPr lang="en-US" sz="2333" b="1">
                <a:solidFill>
                  <a:srgbClr val="FFFFFF"/>
                </a:solidFill>
                <a:latin typeface="Lato 1 Bold"/>
                <a:ea typeface="Lato 1 Bold"/>
                <a:cs typeface="Lato 1 Bold"/>
                <a:sym typeface="Lato 1 Bold"/>
              </a:rPr>
              <a:t>2024</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0800000">
            <a:off x="-4030139" y="-27829"/>
            <a:ext cx="10198217" cy="1192309"/>
            <a:chOff x="0" y="0"/>
            <a:chExt cx="4550734" cy="532042"/>
          </a:xfrm>
        </p:grpSpPr>
        <p:sp>
          <p:nvSpPr>
            <p:cNvPr id="3" name="Freeform 3"/>
            <p:cNvSpPr/>
            <p:nvPr/>
          </p:nvSpPr>
          <p:spPr>
            <a:xfrm>
              <a:off x="0" y="0"/>
              <a:ext cx="4550735" cy="532042"/>
            </a:xfrm>
            <a:custGeom>
              <a:avLst/>
              <a:gdLst/>
              <a:ahLst/>
              <a:cxnLst/>
              <a:rect l="l" t="t" r="r" b="b"/>
              <a:pathLst>
                <a:path w="4550735" h="532042">
                  <a:moveTo>
                    <a:pt x="25811" y="0"/>
                  </a:moveTo>
                  <a:lnTo>
                    <a:pt x="4524924" y="0"/>
                  </a:lnTo>
                  <a:cubicBezTo>
                    <a:pt x="4539179" y="0"/>
                    <a:pt x="4550735" y="11556"/>
                    <a:pt x="4550735" y="25811"/>
                  </a:cubicBezTo>
                  <a:lnTo>
                    <a:pt x="4550735" y="506231"/>
                  </a:lnTo>
                  <a:cubicBezTo>
                    <a:pt x="4550735" y="520486"/>
                    <a:pt x="4539179" y="532042"/>
                    <a:pt x="4524924" y="532042"/>
                  </a:cubicBezTo>
                  <a:lnTo>
                    <a:pt x="25811" y="532042"/>
                  </a:lnTo>
                  <a:cubicBezTo>
                    <a:pt x="11556" y="532042"/>
                    <a:pt x="0" y="520486"/>
                    <a:pt x="0" y="506231"/>
                  </a:cubicBezTo>
                  <a:lnTo>
                    <a:pt x="0" y="25811"/>
                  </a:lnTo>
                  <a:cubicBezTo>
                    <a:pt x="0" y="11556"/>
                    <a:pt x="11556" y="0"/>
                    <a:pt x="25811" y="0"/>
                  </a:cubicBezTo>
                  <a:close/>
                </a:path>
              </a:pathLst>
            </a:custGeom>
            <a:solidFill>
              <a:srgbClr val="D0BF8F"/>
            </a:solidFill>
          </p:spPr>
        </p:sp>
        <p:sp>
          <p:nvSpPr>
            <p:cNvPr id="4" name="TextBox 4"/>
            <p:cNvSpPr txBox="1"/>
            <p:nvPr/>
          </p:nvSpPr>
          <p:spPr>
            <a:xfrm>
              <a:off x="0" y="-47625"/>
              <a:ext cx="4550734" cy="579667"/>
            </a:xfrm>
            <a:prstGeom prst="rect">
              <a:avLst/>
            </a:prstGeom>
          </p:spPr>
          <p:txBody>
            <a:bodyPr lIns="29983" tIns="29983" rIns="29983" bIns="29983"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333"/>
                </a:lnSpc>
              </a:pPr>
              <a:endParaRPr sz="800"/>
            </a:p>
          </p:txBody>
        </p:sp>
      </p:grpSp>
      <p:grpSp>
        <p:nvGrpSpPr>
          <p:cNvPr id="5" name="Group 5"/>
          <p:cNvGrpSpPr/>
          <p:nvPr/>
        </p:nvGrpSpPr>
        <p:grpSpPr>
          <a:xfrm rot="10800000">
            <a:off x="-4131739" y="-129429"/>
            <a:ext cx="10198217" cy="1192309"/>
            <a:chOff x="0" y="0"/>
            <a:chExt cx="4550734" cy="532042"/>
          </a:xfrm>
        </p:grpSpPr>
        <p:sp>
          <p:nvSpPr>
            <p:cNvPr id="6" name="Freeform 6"/>
            <p:cNvSpPr/>
            <p:nvPr/>
          </p:nvSpPr>
          <p:spPr>
            <a:xfrm>
              <a:off x="0" y="0"/>
              <a:ext cx="4550735" cy="532042"/>
            </a:xfrm>
            <a:custGeom>
              <a:avLst/>
              <a:gdLst/>
              <a:ahLst/>
              <a:cxnLst/>
              <a:rect l="l" t="t" r="r" b="b"/>
              <a:pathLst>
                <a:path w="4550735" h="532042">
                  <a:moveTo>
                    <a:pt x="25811" y="0"/>
                  </a:moveTo>
                  <a:lnTo>
                    <a:pt x="4524924" y="0"/>
                  </a:lnTo>
                  <a:cubicBezTo>
                    <a:pt x="4539179" y="0"/>
                    <a:pt x="4550735" y="11556"/>
                    <a:pt x="4550735" y="25811"/>
                  </a:cubicBezTo>
                  <a:lnTo>
                    <a:pt x="4550735" y="506231"/>
                  </a:lnTo>
                  <a:cubicBezTo>
                    <a:pt x="4550735" y="520486"/>
                    <a:pt x="4539179" y="532042"/>
                    <a:pt x="4524924" y="532042"/>
                  </a:cubicBezTo>
                  <a:lnTo>
                    <a:pt x="25811" y="532042"/>
                  </a:lnTo>
                  <a:cubicBezTo>
                    <a:pt x="11556" y="532042"/>
                    <a:pt x="0" y="520486"/>
                    <a:pt x="0" y="506231"/>
                  </a:cubicBezTo>
                  <a:lnTo>
                    <a:pt x="0" y="25811"/>
                  </a:lnTo>
                  <a:cubicBezTo>
                    <a:pt x="0" y="11556"/>
                    <a:pt x="11556" y="0"/>
                    <a:pt x="25811" y="0"/>
                  </a:cubicBezTo>
                  <a:close/>
                </a:path>
              </a:pathLst>
            </a:custGeom>
            <a:solidFill>
              <a:srgbClr val="0D213B"/>
            </a:solidFill>
          </p:spPr>
        </p:sp>
        <p:sp>
          <p:nvSpPr>
            <p:cNvPr id="7" name="TextBox 7"/>
            <p:cNvSpPr txBox="1"/>
            <p:nvPr/>
          </p:nvSpPr>
          <p:spPr>
            <a:xfrm>
              <a:off x="0" y="-47625"/>
              <a:ext cx="4550734" cy="579667"/>
            </a:xfrm>
            <a:prstGeom prst="rect">
              <a:avLst/>
            </a:prstGeom>
          </p:spPr>
          <p:txBody>
            <a:bodyPr lIns="29983" tIns="29983" rIns="29983" bIns="29983"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333"/>
                </a:lnSpc>
              </a:pPr>
              <a:endParaRPr sz="800"/>
            </a:p>
          </p:txBody>
        </p:sp>
      </p:grpSp>
      <p:sp>
        <p:nvSpPr>
          <p:cNvPr id="8" name="TextBox 8"/>
          <p:cNvSpPr txBox="1"/>
          <p:nvPr/>
        </p:nvSpPr>
        <p:spPr>
          <a:xfrm>
            <a:off x="902102" y="1349555"/>
            <a:ext cx="10328753" cy="5129609"/>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417427" lvl="1" indent="-208713" algn="l">
              <a:lnSpc>
                <a:spcPts val="1971"/>
              </a:lnSpc>
              <a:buFont typeface="Arial"/>
              <a:buChar char="•"/>
            </a:pPr>
            <a:r>
              <a:rPr lang="en-US" sz="1933">
                <a:solidFill>
                  <a:srgbClr val="0D213B"/>
                </a:solidFill>
                <a:latin typeface="Lato 1"/>
                <a:ea typeface="Lato 1"/>
                <a:cs typeface="Lato 1"/>
                <a:sym typeface="Lato 1"/>
              </a:rPr>
              <a:t>Poor glycemic control, measured by hemoglobin A1C (HbA1C), puts patients at high risk for microvascular and macrovascular long-term complications. </a:t>
            </a:r>
          </a:p>
          <a:p>
            <a:pPr algn="l">
              <a:lnSpc>
                <a:spcPts val="1971"/>
              </a:lnSpc>
            </a:pPr>
            <a:endParaRPr lang="en-US" sz="1933">
              <a:solidFill>
                <a:srgbClr val="0D213B"/>
              </a:solidFill>
              <a:latin typeface="Lato 1"/>
              <a:ea typeface="Lato 1"/>
              <a:cs typeface="Lato 1"/>
              <a:sym typeface="Lato 1"/>
            </a:endParaRPr>
          </a:p>
          <a:p>
            <a:pPr marL="417427" lvl="1" indent="-208713" algn="l">
              <a:lnSpc>
                <a:spcPts val="1971"/>
              </a:lnSpc>
              <a:buFont typeface="Arial"/>
              <a:buChar char="•"/>
            </a:pPr>
            <a:r>
              <a:rPr lang="en-US" sz="1933">
                <a:solidFill>
                  <a:srgbClr val="0D213B"/>
                </a:solidFill>
                <a:latin typeface="Lato 1"/>
                <a:ea typeface="Lato 1"/>
                <a:cs typeface="Lato 1"/>
                <a:sym typeface="Lato 1"/>
              </a:rPr>
              <a:t>CGMs are recommended for all pediatric patients with T1D promptly after diagnosis.</a:t>
            </a:r>
          </a:p>
          <a:p>
            <a:pPr algn="l">
              <a:lnSpc>
                <a:spcPts val="1971"/>
              </a:lnSpc>
            </a:pPr>
            <a:endParaRPr lang="en-US" sz="1933">
              <a:solidFill>
                <a:srgbClr val="0D213B"/>
              </a:solidFill>
              <a:latin typeface="Lato 1"/>
              <a:ea typeface="Lato 1"/>
              <a:cs typeface="Lato 1"/>
              <a:sym typeface="Lato 1"/>
            </a:endParaRPr>
          </a:p>
          <a:p>
            <a:pPr marL="417427" lvl="1" indent="-208713" algn="l">
              <a:lnSpc>
                <a:spcPts val="1971"/>
              </a:lnSpc>
              <a:buFont typeface="Arial"/>
              <a:buChar char="•"/>
            </a:pPr>
            <a:r>
              <a:rPr lang="en-US" sz="1933">
                <a:solidFill>
                  <a:srgbClr val="0D213B"/>
                </a:solidFill>
                <a:latin typeface="Lato 1"/>
                <a:ea typeface="Lato 1"/>
                <a:cs typeface="Lato 1"/>
                <a:sym typeface="Lato 1"/>
              </a:rPr>
              <a:t>CGM devices have been shown to decrease HbA1c . </a:t>
            </a:r>
          </a:p>
          <a:p>
            <a:pPr algn="l">
              <a:lnSpc>
                <a:spcPts val="1971"/>
              </a:lnSpc>
            </a:pPr>
            <a:endParaRPr lang="en-US" sz="1933">
              <a:solidFill>
                <a:srgbClr val="0D213B"/>
              </a:solidFill>
              <a:latin typeface="Lato 1"/>
              <a:ea typeface="Lato 1"/>
              <a:cs typeface="Lato 1"/>
              <a:sym typeface="Lato 1"/>
            </a:endParaRPr>
          </a:p>
          <a:p>
            <a:pPr marL="417427" lvl="1" indent="-208713" algn="l">
              <a:lnSpc>
                <a:spcPts val="1971"/>
              </a:lnSpc>
              <a:buFont typeface="Arial"/>
              <a:buChar char="•"/>
            </a:pPr>
            <a:r>
              <a:rPr lang="en-US" sz="1933">
                <a:solidFill>
                  <a:srgbClr val="0D213B"/>
                </a:solidFill>
                <a:latin typeface="Lato 1"/>
                <a:ea typeface="Lato 1"/>
                <a:cs typeface="Lato 1"/>
                <a:sym typeface="Lato 1"/>
              </a:rPr>
              <a:t>Barriers for CGM use include:</a:t>
            </a:r>
          </a:p>
          <a:p>
            <a:pPr marL="834854" lvl="2" indent="-278285" algn="l">
              <a:lnSpc>
                <a:spcPts val="1971"/>
              </a:lnSpc>
              <a:buFont typeface="Arial"/>
              <a:buChar char="⚬"/>
            </a:pPr>
            <a:r>
              <a:rPr lang="en-US" sz="1933">
                <a:solidFill>
                  <a:srgbClr val="0D213B"/>
                </a:solidFill>
                <a:latin typeface="Lato 1"/>
                <a:ea typeface="Lato 1"/>
                <a:cs typeface="Lato 1"/>
                <a:sym typeface="Lato 1"/>
              </a:rPr>
              <a:t>painful insertion, skin irritation, adhesive issues, information overload, and limited technology or health literacy, cost, insurance coverage, and body image concerns. </a:t>
            </a:r>
          </a:p>
          <a:p>
            <a:pPr marL="834854" lvl="2" indent="-278285" algn="l">
              <a:lnSpc>
                <a:spcPts val="1971"/>
              </a:lnSpc>
              <a:buFont typeface="Arial"/>
              <a:buChar char="⚬"/>
            </a:pPr>
            <a:r>
              <a:rPr lang="en-US" sz="1933">
                <a:solidFill>
                  <a:srgbClr val="0D213B"/>
                </a:solidFill>
                <a:latin typeface="Lato 1"/>
                <a:ea typeface="Lato 1"/>
                <a:cs typeface="Lato 1"/>
                <a:sym typeface="Lato 1"/>
              </a:rPr>
              <a:t>Racial and ethnic disparities also occur with CGM initiation. </a:t>
            </a:r>
          </a:p>
          <a:p>
            <a:pPr algn="l">
              <a:lnSpc>
                <a:spcPts val="1971"/>
              </a:lnSpc>
            </a:pPr>
            <a:endParaRPr lang="en-US" sz="1933">
              <a:solidFill>
                <a:srgbClr val="0D213B"/>
              </a:solidFill>
              <a:latin typeface="Lato 1"/>
              <a:ea typeface="Lato 1"/>
              <a:cs typeface="Lato 1"/>
              <a:sym typeface="Lato 1"/>
            </a:endParaRPr>
          </a:p>
          <a:p>
            <a:pPr marL="417427" lvl="1" indent="-208713" algn="l">
              <a:lnSpc>
                <a:spcPts val="1971"/>
              </a:lnSpc>
              <a:buFont typeface="Arial"/>
              <a:buChar char="•"/>
            </a:pPr>
            <a:r>
              <a:rPr lang="en-US" sz="1933">
                <a:solidFill>
                  <a:srgbClr val="0D213B"/>
                </a:solidFill>
                <a:latin typeface="Lato 1"/>
                <a:ea typeface="Lato 1"/>
                <a:cs typeface="Lato 1"/>
                <a:sym typeface="Lato 1"/>
              </a:rPr>
              <a:t>At the Barbara Davis Center (BDC), variable knowledge and practices resulted in inconsistent CGM initiation and poor provider documentation. </a:t>
            </a:r>
          </a:p>
          <a:p>
            <a:pPr algn="l">
              <a:lnSpc>
                <a:spcPts val="1971"/>
              </a:lnSpc>
            </a:pPr>
            <a:endParaRPr lang="en-US" sz="1933">
              <a:solidFill>
                <a:srgbClr val="0D213B"/>
              </a:solidFill>
              <a:latin typeface="Lato 1"/>
              <a:ea typeface="Lato 1"/>
              <a:cs typeface="Lato 1"/>
              <a:sym typeface="Lato 1"/>
            </a:endParaRPr>
          </a:p>
          <a:p>
            <a:pPr marL="417427" lvl="1" indent="-208713" algn="l">
              <a:lnSpc>
                <a:spcPts val="1971"/>
              </a:lnSpc>
              <a:buFont typeface="Arial"/>
              <a:buChar char="•"/>
            </a:pPr>
            <a:r>
              <a:rPr lang="en-US" sz="1933">
                <a:solidFill>
                  <a:srgbClr val="0D213B"/>
                </a:solidFill>
                <a:latin typeface="Lato 1"/>
                <a:ea typeface="Lato 1"/>
                <a:cs typeface="Lato 1"/>
                <a:sym typeface="Lato 1"/>
              </a:rPr>
              <a:t>Visual and hands-on multi-lingual patient education regarding CGM improves initiation and use. </a:t>
            </a:r>
          </a:p>
          <a:p>
            <a:pPr algn="l">
              <a:lnSpc>
                <a:spcPts val="1971"/>
              </a:lnSpc>
            </a:pPr>
            <a:endParaRPr lang="en-US" sz="1933">
              <a:solidFill>
                <a:srgbClr val="0D213B"/>
              </a:solidFill>
              <a:latin typeface="Lato 1"/>
              <a:ea typeface="Lato 1"/>
              <a:cs typeface="Lato 1"/>
              <a:sym typeface="Lato 1"/>
            </a:endParaRPr>
          </a:p>
          <a:p>
            <a:pPr marL="417427" lvl="1" indent="-208713" algn="l">
              <a:lnSpc>
                <a:spcPts val="1971"/>
              </a:lnSpc>
              <a:buFont typeface="Arial"/>
              <a:buChar char="•"/>
            </a:pPr>
            <a:r>
              <a:rPr lang="en-US" sz="1933">
                <a:solidFill>
                  <a:srgbClr val="0D213B"/>
                </a:solidFill>
                <a:latin typeface="Lato 1"/>
                <a:ea typeface="Lato 1"/>
                <a:cs typeface="Lato 1"/>
                <a:sym typeface="Lato 1"/>
              </a:rPr>
              <a:t>Providers should be educated regarding the importance of prescribing CGMs</a:t>
            </a:r>
          </a:p>
          <a:p>
            <a:pPr algn="l">
              <a:lnSpc>
                <a:spcPts val="1971"/>
              </a:lnSpc>
            </a:pPr>
            <a:endParaRPr lang="en-US" sz="1933">
              <a:solidFill>
                <a:srgbClr val="0D213B"/>
              </a:solidFill>
              <a:latin typeface="Lato 1"/>
              <a:ea typeface="Lato 1"/>
              <a:cs typeface="Lato 1"/>
              <a:sym typeface="Lato 1"/>
            </a:endParaRPr>
          </a:p>
        </p:txBody>
      </p:sp>
      <p:sp>
        <p:nvSpPr>
          <p:cNvPr id="9" name="TextBox 9"/>
          <p:cNvSpPr txBox="1"/>
          <p:nvPr/>
        </p:nvSpPr>
        <p:spPr>
          <a:xfrm>
            <a:off x="1005469" y="203586"/>
            <a:ext cx="4036031" cy="625941"/>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5200"/>
              </a:lnSpc>
            </a:pPr>
            <a:r>
              <a:rPr lang="en-US" sz="4333" b="1">
                <a:solidFill>
                  <a:srgbClr val="D0BF8F"/>
                </a:solidFill>
                <a:latin typeface="Lato 1 Bold"/>
                <a:ea typeface="Lato 1 Bold"/>
                <a:cs typeface="Lato 1 Bold"/>
                <a:sym typeface="Lato 1 Bold"/>
              </a:rPr>
              <a:t>BACKGROUND</a:t>
            </a:r>
          </a:p>
        </p:txBody>
      </p:sp>
      <p:sp>
        <p:nvSpPr>
          <p:cNvPr id="10" name="Freeform 10"/>
          <p:cNvSpPr/>
          <p:nvPr/>
        </p:nvSpPr>
        <p:spPr>
          <a:xfrm>
            <a:off x="7695001" y="6102202"/>
            <a:ext cx="4496999" cy="755798"/>
          </a:xfrm>
          <a:custGeom>
            <a:avLst/>
            <a:gdLst/>
            <a:ahLst/>
            <a:cxnLst/>
            <a:rect l="l" t="t" r="r" b="b"/>
            <a:pathLst>
              <a:path w="6745499" h="1133697">
                <a:moveTo>
                  <a:pt x="0" y="0"/>
                </a:moveTo>
                <a:lnTo>
                  <a:pt x="6745499" y="0"/>
                </a:lnTo>
                <a:lnTo>
                  <a:pt x="6745499" y="1133697"/>
                </a:lnTo>
                <a:lnTo>
                  <a:pt x="0" y="1133697"/>
                </a:lnTo>
                <a:lnTo>
                  <a:pt x="0" y="0"/>
                </a:lnTo>
                <a:close/>
              </a:path>
            </a:pathLst>
          </a:custGeom>
          <a:blipFill>
            <a:blip r:embed="rId2"/>
            <a:stretch>
              <a:fillRect/>
            </a:stretch>
          </a:blipFill>
        </p:spPr>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0800000">
            <a:off x="-4030139" y="-27829"/>
            <a:ext cx="10198217" cy="1192309"/>
            <a:chOff x="0" y="0"/>
            <a:chExt cx="4550734" cy="532042"/>
          </a:xfrm>
        </p:grpSpPr>
        <p:sp>
          <p:nvSpPr>
            <p:cNvPr id="3" name="Freeform 3"/>
            <p:cNvSpPr/>
            <p:nvPr/>
          </p:nvSpPr>
          <p:spPr>
            <a:xfrm>
              <a:off x="0" y="0"/>
              <a:ext cx="4550735" cy="532042"/>
            </a:xfrm>
            <a:custGeom>
              <a:avLst/>
              <a:gdLst/>
              <a:ahLst/>
              <a:cxnLst/>
              <a:rect l="l" t="t" r="r" b="b"/>
              <a:pathLst>
                <a:path w="4550735" h="532042">
                  <a:moveTo>
                    <a:pt x="25811" y="0"/>
                  </a:moveTo>
                  <a:lnTo>
                    <a:pt x="4524924" y="0"/>
                  </a:lnTo>
                  <a:cubicBezTo>
                    <a:pt x="4539179" y="0"/>
                    <a:pt x="4550735" y="11556"/>
                    <a:pt x="4550735" y="25811"/>
                  </a:cubicBezTo>
                  <a:lnTo>
                    <a:pt x="4550735" y="506231"/>
                  </a:lnTo>
                  <a:cubicBezTo>
                    <a:pt x="4550735" y="520486"/>
                    <a:pt x="4539179" y="532042"/>
                    <a:pt x="4524924" y="532042"/>
                  </a:cubicBezTo>
                  <a:lnTo>
                    <a:pt x="25811" y="532042"/>
                  </a:lnTo>
                  <a:cubicBezTo>
                    <a:pt x="11556" y="532042"/>
                    <a:pt x="0" y="520486"/>
                    <a:pt x="0" y="506231"/>
                  </a:cubicBezTo>
                  <a:lnTo>
                    <a:pt x="0" y="25811"/>
                  </a:lnTo>
                  <a:cubicBezTo>
                    <a:pt x="0" y="11556"/>
                    <a:pt x="11556" y="0"/>
                    <a:pt x="25811" y="0"/>
                  </a:cubicBezTo>
                  <a:close/>
                </a:path>
              </a:pathLst>
            </a:custGeom>
            <a:solidFill>
              <a:srgbClr val="D0BF8F"/>
            </a:solidFill>
          </p:spPr>
        </p:sp>
        <p:sp>
          <p:nvSpPr>
            <p:cNvPr id="4" name="TextBox 4"/>
            <p:cNvSpPr txBox="1"/>
            <p:nvPr/>
          </p:nvSpPr>
          <p:spPr>
            <a:xfrm>
              <a:off x="0" y="-47625"/>
              <a:ext cx="4550734" cy="579667"/>
            </a:xfrm>
            <a:prstGeom prst="rect">
              <a:avLst/>
            </a:prstGeom>
          </p:spPr>
          <p:txBody>
            <a:bodyPr lIns="29983" tIns="29983" rIns="29983" bIns="29983"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333"/>
                </a:lnSpc>
              </a:pPr>
              <a:endParaRPr sz="800"/>
            </a:p>
          </p:txBody>
        </p:sp>
      </p:grpSp>
      <p:grpSp>
        <p:nvGrpSpPr>
          <p:cNvPr id="5" name="Group 5"/>
          <p:cNvGrpSpPr/>
          <p:nvPr/>
        </p:nvGrpSpPr>
        <p:grpSpPr>
          <a:xfrm rot="10800000">
            <a:off x="-4131739" y="-129429"/>
            <a:ext cx="10198217" cy="1192309"/>
            <a:chOff x="0" y="0"/>
            <a:chExt cx="4550734" cy="532042"/>
          </a:xfrm>
        </p:grpSpPr>
        <p:sp>
          <p:nvSpPr>
            <p:cNvPr id="6" name="Freeform 6"/>
            <p:cNvSpPr/>
            <p:nvPr/>
          </p:nvSpPr>
          <p:spPr>
            <a:xfrm>
              <a:off x="0" y="0"/>
              <a:ext cx="4550735" cy="532042"/>
            </a:xfrm>
            <a:custGeom>
              <a:avLst/>
              <a:gdLst/>
              <a:ahLst/>
              <a:cxnLst/>
              <a:rect l="l" t="t" r="r" b="b"/>
              <a:pathLst>
                <a:path w="4550735" h="532042">
                  <a:moveTo>
                    <a:pt x="25811" y="0"/>
                  </a:moveTo>
                  <a:lnTo>
                    <a:pt x="4524924" y="0"/>
                  </a:lnTo>
                  <a:cubicBezTo>
                    <a:pt x="4539179" y="0"/>
                    <a:pt x="4550735" y="11556"/>
                    <a:pt x="4550735" y="25811"/>
                  </a:cubicBezTo>
                  <a:lnTo>
                    <a:pt x="4550735" y="506231"/>
                  </a:lnTo>
                  <a:cubicBezTo>
                    <a:pt x="4550735" y="520486"/>
                    <a:pt x="4539179" y="532042"/>
                    <a:pt x="4524924" y="532042"/>
                  </a:cubicBezTo>
                  <a:lnTo>
                    <a:pt x="25811" y="532042"/>
                  </a:lnTo>
                  <a:cubicBezTo>
                    <a:pt x="11556" y="532042"/>
                    <a:pt x="0" y="520486"/>
                    <a:pt x="0" y="506231"/>
                  </a:cubicBezTo>
                  <a:lnTo>
                    <a:pt x="0" y="25811"/>
                  </a:lnTo>
                  <a:cubicBezTo>
                    <a:pt x="0" y="11556"/>
                    <a:pt x="11556" y="0"/>
                    <a:pt x="25811" y="0"/>
                  </a:cubicBezTo>
                  <a:close/>
                </a:path>
              </a:pathLst>
            </a:custGeom>
            <a:solidFill>
              <a:srgbClr val="0D213B"/>
            </a:solidFill>
          </p:spPr>
        </p:sp>
        <p:sp>
          <p:nvSpPr>
            <p:cNvPr id="7" name="TextBox 7"/>
            <p:cNvSpPr txBox="1"/>
            <p:nvPr/>
          </p:nvSpPr>
          <p:spPr>
            <a:xfrm>
              <a:off x="0" y="-47625"/>
              <a:ext cx="4550734" cy="579667"/>
            </a:xfrm>
            <a:prstGeom prst="rect">
              <a:avLst/>
            </a:prstGeom>
          </p:spPr>
          <p:txBody>
            <a:bodyPr lIns="29983" tIns="29983" rIns="29983" bIns="29983"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333"/>
                </a:lnSpc>
              </a:pPr>
              <a:endParaRPr sz="800"/>
            </a:p>
          </p:txBody>
        </p:sp>
      </p:grpSp>
      <p:sp>
        <p:nvSpPr>
          <p:cNvPr id="8" name="TextBox 8"/>
          <p:cNvSpPr txBox="1"/>
          <p:nvPr/>
        </p:nvSpPr>
        <p:spPr>
          <a:xfrm>
            <a:off x="967370" y="2224912"/>
            <a:ext cx="10328753" cy="275971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575761" lvl="1" indent="-287881" algn="l">
              <a:lnSpc>
                <a:spcPts val="2719"/>
              </a:lnSpc>
              <a:buFont typeface="Arial"/>
              <a:buChar char="•"/>
            </a:pPr>
            <a:r>
              <a:rPr lang="en-US" sz="2666" b="1" u="sng">
                <a:solidFill>
                  <a:srgbClr val="0D213B"/>
                </a:solidFill>
                <a:latin typeface="Lato 1 Bold"/>
                <a:ea typeface="Lato 1 Bold"/>
                <a:cs typeface="Lato 1 Bold"/>
                <a:sym typeface="Lato 1 Bold"/>
              </a:rPr>
              <a:t>Primary AIM</a:t>
            </a:r>
            <a:r>
              <a:rPr lang="en-US" sz="2666">
                <a:solidFill>
                  <a:srgbClr val="0D213B"/>
                </a:solidFill>
                <a:latin typeface="Lato 1"/>
                <a:ea typeface="Lato 1"/>
                <a:cs typeface="Lato 1"/>
                <a:sym typeface="Lato 1"/>
              </a:rPr>
              <a:t>: Improve the use of CGM within 45 days of diagnosis for patients ages 2-21 diagnosed with T1D from 45% to 78% from April 1, 2024 to October 1, 2024 </a:t>
            </a:r>
          </a:p>
          <a:p>
            <a:pPr algn="l">
              <a:lnSpc>
                <a:spcPts val="2719"/>
              </a:lnSpc>
            </a:pPr>
            <a:endParaRPr lang="en-US" sz="2666">
              <a:solidFill>
                <a:srgbClr val="0D213B"/>
              </a:solidFill>
              <a:latin typeface="Lato 1"/>
              <a:ea typeface="Lato 1"/>
              <a:cs typeface="Lato 1"/>
              <a:sym typeface="Lato 1"/>
            </a:endParaRPr>
          </a:p>
          <a:p>
            <a:pPr marL="575761" lvl="1" indent="-287881" algn="l">
              <a:lnSpc>
                <a:spcPts val="2719"/>
              </a:lnSpc>
              <a:buFont typeface="Arial"/>
              <a:buChar char="•"/>
            </a:pPr>
            <a:r>
              <a:rPr lang="en-US" sz="2666" b="1" u="sng">
                <a:solidFill>
                  <a:srgbClr val="0D213B"/>
                </a:solidFill>
                <a:latin typeface="Lato 1 Bold"/>
                <a:ea typeface="Lato 1 Bold"/>
                <a:cs typeface="Lato 1 Bold"/>
                <a:sym typeface="Lato 1 Bold"/>
              </a:rPr>
              <a:t>Secondary AIM</a:t>
            </a:r>
            <a:r>
              <a:rPr lang="en-US" sz="2666">
                <a:solidFill>
                  <a:srgbClr val="0D213B"/>
                </a:solidFill>
                <a:latin typeface="Lato 1"/>
                <a:ea typeface="Lato 1"/>
                <a:cs typeface="Lato 1"/>
                <a:sym typeface="Lato 1"/>
              </a:rPr>
              <a:t>: Improve use of CGM within 90 days of diagnosis for patients ages 2-21 diagnosed with T1D from 65% to 90% from April 1, 2024 to October 1, 2024</a:t>
            </a:r>
          </a:p>
          <a:p>
            <a:pPr algn="l">
              <a:lnSpc>
                <a:spcPts val="2719"/>
              </a:lnSpc>
            </a:pPr>
            <a:endParaRPr lang="en-US" sz="2666">
              <a:solidFill>
                <a:srgbClr val="0D213B"/>
              </a:solidFill>
              <a:latin typeface="Lato 1"/>
              <a:ea typeface="Lato 1"/>
              <a:cs typeface="Lato 1"/>
              <a:sym typeface="Lato 1"/>
            </a:endParaRPr>
          </a:p>
        </p:txBody>
      </p:sp>
      <p:sp>
        <p:nvSpPr>
          <p:cNvPr id="9" name="TextBox 9"/>
          <p:cNvSpPr txBox="1"/>
          <p:nvPr/>
        </p:nvSpPr>
        <p:spPr>
          <a:xfrm>
            <a:off x="808620" y="203586"/>
            <a:ext cx="4382942" cy="625941"/>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5200"/>
              </a:lnSpc>
            </a:pPr>
            <a:r>
              <a:rPr lang="en-US" sz="4333" b="1">
                <a:solidFill>
                  <a:srgbClr val="D0BF8F"/>
                </a:solidFill>
                <a:latin typeface="Lato 1 Bold"/>
                <a:ea typeface="Lato 1 Bold"/>
                <a:cs typeface="Lato 1 Bold"/>
                <a:sym typeface="Lato 1 Bold"/>
              </a:rPr>
              <a:t>PROJECT GOALS</a:t>
            </a:r>
          </a:p>
        </p:txBody>
      </p:sp>
      <p:sp>
        <p:nvSpPr>
          <p:cNvPr id="10" name="Freeform 10"/>
          <p:cNvSpPr/>
          <p:nvPr/>
        </p:nvSpPr>
        <p:spPr>
          <a:xfrm>
            <a:off x="7695001" y="6102202"/>
            <a:ext cx="4496999" cy="755798"/>
          </a:xfrm>
          <a:custGeom>
            <a:avLst/>
            <a:gdLst/>
            <a:ahLst/>
            <a:cxnLst/>
            <a:rect l="l" t="t" r="r" b="b"/>
            <a:pathLst>
              <a:path w="6745499" h="1133697">
                <a:moveTo>
                  <a:pt x="0" y="0"/>
                </a:moveTo>
                <a:lnTo>
                  <a:pt x="6745499" y="0"/>
                </a:lnTo>
                <a:lnTo>
                  <a:pt x="6745499" y="1133697"/>
                </a:lnTo>
                <a:lnTo>
                  <a:pt x="0" y="1133697"/>
                </a:lnTo>
                <a:lnTo>
                  <a:pt x="0" y="0"/>
                </a:lnTo>
                <a:close/>
              </a:path>
            </a:pathLst>
          </a:custGeom>
          <a:blipFill>
            <a:blip r:embed="rId2"/>
            <a:stretch>
              <a:fillRect/>
            </a:stretch>
          </a:blipFill>
        </p:spPr>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823FDD4-018A-F542-A889-811C9A358AED}"/>
              </a:ext>
            </a:extLst>
          </p:cNvPr>
          <p:cNvSpPr>
            <a:spLocks noGrp="1"/>
          </p:cNvSpPr>
          <p:nvPr>
            <p:ph sz="half" idx="1"/>
          </p:nvPr>
        </p:nvSpPr>
        <p:spPr>
          <a:xfrm>
            <a:off x="605368" y="1561324"/>
            <a:ext cx="5115984" cy="3736634"/>
          </a:xfrm>
        </p:spPr>
        <p:txBody>
          <a:bodyPr/>
          <a:lstStyle/>
          <a:p>
            <a:pPr marL="242570" indent="-242570"/>
            <a:r>
              <a:rPr lang="en-US" b="1" dirty="0"/>
              <a:t>Background: </a:t>
            </a:r>
            <a:r>
              <a:rPr lang="en-US" dirty="0"/>
              <a:t>AID is now standard of care </a:t>
            </a:r>
            <a:endParaRPr lang="en-US" b="1" dirty="0">
              <a:cs typeface="Arial"/>
            </a:endParaRPr>
          </a:p>
          <a:p>
            <a:pPr marL="242570" indent="-242570"/>
            <a:r>
              <a:rPr lang="en-US" b="1" dirty="0"/>
              <a:t>Problem Statement: </a:t>
            </a:r>
            <a:r>
              <a:rPr lang="en-US" dirty="0"/>
              <a:t>Patients and providers expressed frustration and confusion about the steps necessary to start AID therapy, leading to delays in initiation. These delays cause suboptimal glycemic control and dissatisfied patients.</a:t>
            </a:r>
            <a:endParaRPr lang="en-US" b="1" dirty="0">
              <a:cs typeface="Arial"/>
            </a:endParaRPr>
          </a:p>
          <a:p>
            <a:pPr marL="242570" indent="-242570"/>
            <a:r>
              <a:rPr lang="en-US" b="1" dirty="0"/>
              <a:t>Aim of QI initiative:</a:t>
            </a:r>
            <a:r>
              <a:rPr lang="en-US" dirty="0"/>
              <a:t> By December 2024, the median time-to-AID initiation will decrease from baseline time </a:t>
            </a:r>
            <a:r>
              <a:rPr lang="en-US" b="1" dirty="0"/>
              <a:t>~59d to 45d or less.</a:t>
            </a:r>
            <a:endParaRPr lang="en-US" b="1">
              <a:cs typeface="Arial"/>
            </a:endParaRPr>
          </a:p>
        </p:txBody>
      </p:sp>
      <p:sp>
        <p:nvSpPr>
          <p:cNvPr id="4" name="Content Placeholder 3">
            <a:extLst>
              <a:ext uri="{FF2B5EF4-FFF2-40B4-BE49-F238E27FC236}">
                <a16:creationId xmlns:a16="http://schemas.microsoft.com/office/drawing/2014/main" id="{2E14BCF0-EFA9-2045-9084-7F68FC2AA13C}"/>
              </a:ext>
            </a:extLst>
          </p:cNvPr>
          <p:cNvSpPr>
            <a:spLocks noGrp="1"/>
          </p:cNvSpPr>
          <p:nvPr>
            <p:ph sz="half" idx="2"/>
          </p:nvPr>
        </p:nvSpPr>
        <p:spPr>
          <a:xfrm>
            <a:off x="6144762" y="1434324"/>
            <a:ext cx="5744935" cy="4572760"/>
          </a:xfrm>
        </p:spPr>
        <p:txBody>
          <a:bodyPr/>
          <a:lstStyle/>
          <a:p>
            <a:pPr marL="242570" indent="-242570"/>
            <a:r>
              <a:rPr lang="en-US" b="1" dirty="0"/>
              <a:t>Observation period: </a:t>
            </a:r>
            <a:r>
              <a:rPr lang="en-US" dirty="0"/>
              <a:t>Jan 2022 – Dec 2024</a:t>
            </a:r>
            <a:endParaRPr lang="en-US" b="1" dirty="0">
              <a:cs typeface="Arial"/>
            </a:endParaRPr>
          </a:p>
          <a:p>
            <a:pPr marL="242570" indent="-242570"/>
            <a:r>
              <a:rPr lang="en-US" b="1" dirty="0"/>
              <a:t>Population: </a:t>
            </a:r>
            <a:r>
              <a:rPr lang="en-US" dirty="0"/>
              <a:t>Adults with diabetes (T1D, T2D, MODY, other) starting AID systems</a:t>
            </a:r>
            <a:endParaRPr lang="en-US" dirty="0">
              <a:cs typeface="Arial"/>
            </a:endParaRPr>
          </a:p>
          <a:p>
            <a:pPr lvl="1" indent="-302895"/>
            <a:r>
              <a:rPr lang="en-US" dirty="0"/>
              <a:t>First time starting AID</a:t>
            </a:r>
            <a:endParaRPr lang="en-US" dirty="0">
              <a:cs typeface="Arial"/>
            </a:endParaRPr>
          </a:p>
          <a:p>
            <a:pPr lvl="1" indent="-302895"/>
            <a:r>
              <a:rPr lang="en-US" dirty="0"/>
              <a:t>Switching from one AID to another</a:t>
            </a:r>
            <a:endParaRPr lang="en-US" dirty="0">
              <a:cs typeface="Arial"/>
            </a:endParaRPr>
          </a:p>
          <a:p>
            <a:pPr marL="242570" indent="-242570"/>
            <a:r>
              <a:rPr lang="en-US" b="1" dirty="0"/>
              <a:t>Target outcome:</a:t>
            </a:r>
            <a:r>
              <a:rPr lang="en-US" dirty="0"/>
              <a:t> median time-to-AID initiation (in days), measured in cohorts every 6 months</a:t>
            </a:r>
            <a:endParaRPr lang="en-US" dirty="0">
              <a:cs typeface="Arial"/>
            </a:endParaRPr>
          </a:p>
          <a:p>
            <a:pPr marL="242570" indent="-242570"/>
            <a:r>
              <a:rPr lang="en-US" b="1" dirty="0"/>
              <a:t>Covariates collected:</a:t>
            </a:r>
            <a:endParaRPr lang="en-US" b="1" dirty="0">
              <a:cs typeface="Arial"/>
            </a:endParaRPr>
          </a:p>
          <a:p>
            <a:pPr lvl="1" indent="-302895"/>
            <a:r>
              <a:rPr lang="en-US" dirty="0"/>
              <a:t>Age</a:t>
            </a:r>
            <a:endParaRPr lang="en-US" dirty="0">
              <a:cs typeface="Arial"/>
            </a:endParaRPr>
          </a:p>
          <a:p>
            <a:pPr lvl="1" indent="-302895"/>
            <a:r>
              <a:rPr lang="en-US" dirty="0"/>
              <a:t>Sex</a:t>
            </a:r>
            <a:endParaRPr lang="en-US" dirty="0">
              <a:cs typeface="Arial"/>
            </a:endParaRPr>
          </a:p>
          <a:p>
            <a:pPr lvl="1" indent="-302895"/>
            <a:r>
              <a:rPr lang="en-US" dirty="0"/>
              <a:t>Race &amp; Ethnicity</a:t>
            </a:r>
            <a:endParaRPr lang="en-US" dirty="0">
              <a:cs typeface="Arial"/>
            </a:endParaRPr>
          </a:p>
          <a:p>
            <a:pPr lvl="1" indent="-302895"/>
            <a:r>
              <a:rPr lang="en-US" dirty="0"/>
              <a:t>Diabetes type</a:t>
            </a:r>
            <a:endParaRPr lang="en-US" dirty="0">
              <a:cs typeface="Arial"/>
            </a:endParaRPr>
          </a:p>
          <a:p>
            <a:pPr lvl="1" indent="-302895"/>
            <a:r>
              <a:rPr lang="en-US" dirty="0"/>
              <a:t>Insurance type</a:t>
            </a:r>
            <a:endParaRPr lang="en-US" dirty="0">
              <a:cs typeface="Arial"/>
            </a:endParaRPr>
          </a:p>
        </p:txBody>
      </p:sp>
      <p:sp>
        <p:nvSpPr>
          <p:cNvPr id="2" name="Title 1">
            <a:extLst>
              <a:ext uri="{FF2B5EF4-FFF2-40B4-BE49-F238E27FC236}">
                <a16:creationId xmlns:a16="http://schemas.microsoft.com/office/drawing/2014/main" id="{BDFF5C0D-C489-254B-84FD-BCDEE3BE5026}"/>
              </a:ext>
            </a:extLst>
          </p:cNvPr>
          <p:cNvSpPr>
            <a:spLocks noGrp="1"/>
          </p:cNvSpPr>
          <p:nvPr>
            <p:ph type="title"/>
          </p:nvPr>
        </p:nvSpPr>
        <p:spPr/>
        <p:txBody>
          <a:bodyPr/>
          <a:lstStyle/>
          <a:p>
            <a:r>
              <a:rPr lang="en-US" dirty="0"/>
              <a:t>Standardizing the Pump Start Process to Reduce </a:t>
            </a:r>
            <a:br>
              <a:rPr lang="en-US" dirty="0"/>
            </a:br>
            <a:r>
              <a:rPr lang="en-US" dirty="0"/>
              <a:t>Time to AID Initiation</a:t>
            </a:r>
          </a:p>
        </p:txBody>
      </p:sp>
    </p:spTree>
    <p:extLst>
      <p:ext uri="{BB962C8B-B14F-4D97-AF65-F5344CB8AC3E}">
        <p14:creationId xmlns:p14="http://schemas.microsoft.com/office/powerpoint/2010/main" val="34006391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0800000">
            <a:off x="-4030139" y="-27829"/>
            <a:ext cx="10198217" cy="1192309"/>
            <a:chOff x="0" y="0"/>
            <a:chExt cx="4550734" cy="532042"/>
          </a:xfrm>
        </p:grpSpPr>
        <p:sp>
          <p:nvSpPr>
            <p:cNvPr id="3" name="Freeform 3"/>
            <p:cNvSpPr/>
            <p:nvPr/>
          </p:nvSpPr>
          <p:spPr>
            <a:xfrm>
              <a:off x="0" y="0"/>
              <a:ext cx="4550735" cy="532042"/>
            </a:xfrm>
            <a:custGeom>
              <a:avLst/>
              <a:gdLst/>
              <a:ahLst/>
              <a:cxnLst/>
              <a:rect l="l" t="t" r="r" b="b"/>
              <a:pathLst>
                <a:path w="4550735" h="532042">
                  <a:moveTo>
                    <a:pt x="25811" y="0"/>
                  </a:moveTo>
                  <a:lnTo>
                    <a:pt x="4524924" y="0"/>
                  </a:lnTo>
                  <a:cubicBezTo>
                    <a:pt x="4539179" y="0"/>
                    <a:pt x="4550735" y="11556"/>
                    <a:pt x="4550735" y="25811"/>
                  </a:cubicBezTo>
                  <a:lnTo>
                    <a:pt x="4550735" y="506231"/>
                  </a:lnTo>
                  <a:cubicBezTo>
                    <a:pt x="4550735" y="520486"/>
                    <a:pt x="4539179" y="532042"/>
                    <a:pt x="4524924" y="532042"/>
                  </a:cubicBezTo>
                  <a:lnTo>
                    <a:pt x="25811" y="532042"/>
                  </a:lnTo>
                  <a:cubicBezTo>
                    <a:pt x="11556" y="532042"/>
                    <a:pt x="0" y="520486"/>
                    <a:pt x="0" y="506231"/>
                  </a:cubicBezTo>
                  <a:lnTo>
                    <a:pt x="0" y="25811"/>
                  </a:lnTo>
                  <a:cubicBezTo>
                    <a:pt x="0" y="11556"/>
                    <a:pt x="11556" y="0"/>
                    <a:pt x="25811" y="0"/>
                  </a:cubicBezTo>
                  <a:close/>
                </a:path>
              </a:pathLst>
            </a:custGeom>
            <a:solidFill>
              <a:srgbClr val="D0BF8F"/>
            </a:solidFill>
          </p:spPr>
        </p:sp>
        <p:sp>
          <p:nvSpPr>
            <p:cNvPr id="4" name="TextBox 4"/>
            <p:cNvSpPr txBox="1"/>
            <p:nvPr/>
          </p:nvSpPr>
          <p:spPr>
            <a:xfrm>
              <a:off x="0" y="-47625"/>
              <a:ext cx="4550734" cy="579667"/>
            </a:xfrm>
            <a:prstGeom prst="rect">
              <a:avLst/>
            </a:prstGeom>
          </p:spPr>
          <p:txBody>
            <a:bodyPr lIns="29983" tIns="29983" rIns="29983" bIns="29983"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333"/>
                </a:lnSpc>
              </a:pPr>
              <a:endParaRPr sz="800"/>
            </a:p>
          </p:txBody>
        </p:sp>
      </p:grpSp>
      <p:grpSp>
        <p:nvGrpSpPr>
          <p:cNvPr id="5" name="Group 5"/>
          <p:cNvGrpSpPr/>
          <p:nvPr/>
        </p:nvGrpSpPr>
        <p:grpSpPr>
          <a:xfrm rot="10800000">
            <a:off x="-4131739" y="-129429"/>
            <a:ext cx="10198217" cy="1192309"/>
            <a:chOff x="0" y="0"/>
            <a:chExt cx="4550734" cy="532042"/>
          </a:xfrm>
        </p:grpSpPr>
        <p:sp>
          <p:nvSpPr>
            <p:cNvPr id="6" name="Freeform 6"/>
            <p:cNvSpPr/>
            <p:nvPr/>
          </p:nvSpPr>
          <p:spPr>
            <a:xfrm>
              <a:off x="0" y="0"/>
              <a:ext cx="4550735" cy="532042"/>
            </a:xfrm>
            <a:custGeom>
              <a:avLst/>
              <a:gdLst/>
              <a:ahLst/>
              <a:cxnLst/>
              <a:rect l="l" t="t" r="r" b="b"/>
              <a:pathLst>
                <a:path w="4550735" h="532042">
                  <a:moveTo>
                    <a:pt x="25811" y="0"/>
                  </a:moveTo>
                  <a:lnTo>
                    <a:pt x="4524924" y="0"/>
                  </a:lnTo>
                  <a:cubicBezTo>
                    <a:pt x="4539179" y="0"/>
                    <a:pt x="4550735" y="11556"/>
                    <a:pt x="4550735" y="25811"/>
                  </a:cubicBezTo>
                  <a:lnTo>
                    <a:pt x="4550735" y="506231"/>
                  </a:lnTo>
                  <a:cubicBezTo>
                    <a:pt x="4550735" y="520486"/>
                    <a:pt x="4539179" y="532042"/>
                    <a:pt x="4524924" y="532042"/>
                  </a:cubicBezTo>
                  <a:lnTo>
                    <a:pt x="25811" y="532042"/>
                  </a:lnTo>
                  <a:cubicBezTo>
                    <a:pt x="11556" y="532042"/>
                    <a:pt x="0" y="520486"/>
                    <a:pt x="0" y="506231"/>
                  </a:cubicBezTo>
                  <a:lnTo>
                    <a:pt x="0" y="25811"/>
                  </a:lnTo>
                  <a:cubicBezTo>
                    <a:pt x="0" y="11556"/>
                    <a:pt x="11556" y="0"/>
                    <a:pt x="25811" y="0"/>
                  </a:cubicBezTo>
                  <a:close/>
                </a:path>
              </a:pathLst>
            </a:custGeom>
            <a:solidFill>
              <a:srgbClr val="0D213B"/>
            </a:solidFill>
          </p:spPr>
        </p:sp>
        <p:sp>
          <p:nvSpPr>
            <p:cNvPr id="7" name="TextBox 7"/>
            <p:cNvSpPr txBox="1"/>
            <p:nvPr/>
          </p:nvSpPr>
          <p:spPr>
            <a:xfrm>
              <a:off x="0" y="-47625"/>
              <a:ext cx="4550734" cy="579667"/>
            </a:xfrm>
            <a:prstGeom prst="rect">
              <a:avLst/>
            </a:prstGeom>
          </p:spPr>
          <p:txBody>
            <a:bodyPr lIns="29983" tIns="29983" rIns="29983" bIns="29983"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333"/>
                </a:lnSpc>
              </a:pPr>
              <a:endParaRPr sz="800"/>
            </a:p>
          </p:txBody>
        </p:sp>
      </p:grpSp>
      <p:sp>
        <p:nvSpPr>
          <p:cNvPr id="8" name="TextBox 8"/>
          <p:cNvSpPr txBox="1"/>
          <p:nvPr/>
        </p:nvSpPr>
        <p:spPr>
          <a:xfrm>
            <a:off x="931624" y="1259731"/>
            <a:ext cx="10328753" cy="5730748"/>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1836"/>
              </a:lnSpc>
            </a:pPr>
            <a:r>
              <a:rPr lang="en-US" sz="1800" b="1">
                <a:solidFill>
                  <a:srgbClr val="0D213B"/>
                </a:solidFill>
                <a:latin typeface="Lato 1 Bold"/>
                <a:ea typeface="Lato 1 Bold"/>
                <a:cs typeface="Lato 1 Bold"/>
                <a:sym typeface="Lato 1 Bold"/>
              </a:rPr>
              <a:t>Multidisciplinary team meetings consisting of: </a:t>
            </a:r>
          </a:p>
          <a:p>
            <a:pPr marL="388639" lvl="1" indent="-194320" algn="l">
              <a:lnSpc>
                <a:spcPts val="1836"/>
              </a:lnSpc>
              <a:buFont typeface="Arial"/>
              <a:buChar char="•"/>
            </a:pPr>
            <a:r>
              <a:rPr lang="en-US" sz="1800">
                <a:solidFill>
                  <a:srgbClr val="0D213B"/>
                </a:solidFill>
                <a:latin typeface="Lato 1"/>
                <a:ea typeface="Lato 1"/>
                <a:cs typeface="Lato 1"/>
                <a:sym typeface="Lato 1"/>
              </a:rPr>
              <a:t>Project Lead</a:t>
            </a:r>
          </a:p>
          <a:p>
            <a:pPr marL="388639" lvl="1" indent="-194320" algn="l">
              <a:lnSpc>
                <a:spcPts val="1836"/>
              </a:lnSpc>
              <a:buFont typeface="Arial"/>
              <a:buChar char="•"/>
            </a:pPr>
            <a:r>
              <a:rPr lang="en-US" sz="1800">
                <a:solidFill>
                  <a:srgbClr val="0D213B"/>
                </a:solidFill>
                <a:latin typeface="Lato 1"/>
                <a:ea typeface="Lato 1"/>
                <a:cs typeface="Lato 1"/>
                <a:sym typeface="Lato 1"/>
              </a:rPr>
              <a:t>Quality Improvement (QI) Coordinator</a:t>
            </a:r>
          </a:p>
          <a:p>
            <a:pPr marL="388639" lvl="1" indent="-194320" algn="l">
              <a:lnSpc>
                <a:spcPts val="1836"/>
              </a:lnSpc>
              <a:buFont typeface="Arial"/>
              <a:buChar char="•"/>
            </a:pPr>
            <a:r>
              <a:rPr lang="en-US" sz="1800">
                <a:solidFill>
                  <a:srgbClr val="0D213B"/>
                </a:solidFill>
                <a:latin typeface="Lato 1"/>
                <a:ea typeface="Lato 1"/>
                <a:cs typeface="Lato 1"/>
                <a:sym typeface="Lato 1"/>
              </a:rPr>
              <a:t>Physicians</a:t>
            </a:r>
          </a:p>
          <a:p>
            <a:pPr marL="388639" lvl="1" indent="-194320" algn="l">
              <a:lnSpc>
                <a:spcPts val="1836"/>
              </a:lnSpc>
              <a:buFont typeface="Arial"/>
              <a:buChar char="•"/>
            </a:pPr>
            <a:r>
              <a:rPr lang="en-US" sz="1800">
                <a:solidFill>
                  <a:srgbClr val="0D213B"/>
                </a:solidFill>
                <a:latin typeface="Lato 1"/>
                <a:ea typeface="Lato 1"/>
                <a:cs typeface="Lato 1"/>
                <a:sym typeface="Lato 1"/>
              </a:rPr>
              <a:t>Medical Director</a:t>
            </a:r>
          </a:p>
          <a:p>
            <a:pPr marL="388639" lvl="1" indent="-194320" algn="l">
              <a:lnSpc>
                <a:spcPts val="1836"/>
              </a:lnSpc>
              <a:buFont typeface="Arial"/>
              <a:buChar char="•"/>
            </a:pPr>
            <a:r>
              <a:rPr lang="en-US" sz="1800">
                <a:solidFill>
                  <a:srgbClr val="0D213B"/>
                </a:solidFill>
                <a:latin typeface="Lato 1"/>
                <a:ea typeface="Lato 1"/>
                <a:cs typeface="Lato 1"/>
                <a:sym typeface="Lato 1"/>
              </a:rPr>
              <a:t>Certified Diabetes Care and Education Staff (CDCES)</a:t>
            </a:r>
          </a:p>
          <a:p>
            <a:pPr marL="388639" lvl="1" indent="-194320" algn="l">
              <a:lnSpc>
                <a:spcPts val="1836"/>
              </a:lnSpc>
              <a:buFont typeface="Arial"/>
              <a:buChar char="•"/>
            </a:pPr>
            <a:r>
              <a:rPr lang="en-US" sz="1800">
                <a:solidFill>
                  <a:srgbClr val="0D213B"/>
                </a:solidFill>
                <a:latin typeface="Lato 1"/>
                <a:ea typeface="Lato 1"/>
                <a:cs typeface="Lato 1"/>
                <a:sym typeface="Lato 1"/>
              </a:rPr>
              <a:t>Registered Dietitians (RD) and Registered Nurses (RN)</a:t>
            </a:r>
          </a:p>
          <a:p>
            <a:pPr marL="388639" lvl="1" indent="-194320" algn="l">
              <a:lnSpc>
                <a:spcPts val="1836"/>
              </a:lnSpc>
              <a:buFont typeface="Arial"/>
              <a:buChar char="•"/>
            </a:pPr>
            <a:r>
              <a:rPr lang="en-US" sz="1800">
                <a:solidFill>
                  <a:srgbClr val="0D213B"/>
                </a:solidFill>
                <a:latin typeface="Lato 1"/>
                <a:ea typeface="Lato 1"/>
                <a:cs typeface="Lato 1"/>
                <a:sym typeface="Lato 1"/>
              </a:rPr>
              <a:t>Nurse Practitioners (NP)</a:t>
            </a:r>
          </a:p>
          <a:p>
            <a:pPr marL="388639" lvl="1" indent="-194320" algn="l">
              <a:lnSpc>
                <a:spcPts val="1836"/>
              </a:lnSpc>
              <a:buFont typeface="Arial"/>
              <a:buChar char="•"/>
            </a:pPr>
            <a:r>
              <a:rPr lang="en-US" sz="1800">
                <a:solidFill>
                  <a:srgbClr val="0D213B"/>
                </a:solidFill>
                <a:latin typeface="Lato 1"/>
                <a:ea typeface="Lato 1"/>
                <a:cs typeface="Lato 1"/>
                <a:sym typeface="Lato 1"/>
              </a:rPr>
              <a:t>CGM Company Representatives</a:t>
            </a:r>
          </a:p>
          <a:p>
            <a:pPr marL="388639" lvl="1" indent="-194320" algn="l">
              <a:lnSpc>
                <a:spcPts val="1836"/>
              </a:lnSpc>
              <a:buFont typeface="Arial"/>
              <a:buChar char="•"/>
            </a:pPr>
            <a:r>
              <a:rPr lang="en-US" sz="1800">
                <a:solidFill>
                  <a:srgbClr val="0D213B"/>
                </a:solidFill>
                <a:latin typeface="Lato 1"/>
                <a:ea typeface="Lato 1"/>
                <a:cs typeface="Lato 1"/>
                <a:sym typeface="Lato 1"/>
              </a:rPr>
              <a:t>Epic EHR Analyst</a:t>
            </a:r>
          </a:p>
          <a:p>
            <a:pPr marL="388639" lvl="1" indent="-194320" algn="l">
              <a:lnSpc>
                <a:spcPts val="1836"/>
              </a:lnSpc>
              <a:buFont typeface="Arial"/>
              <a:buChar char="•"/>
            </a:pPr>
            <a:r>
              <a:rPr lang="en-US" sz="1800">
                <a:solidFill>
                  <a:srgbClr val="0D213B"/>
                </a:solidFill>
                <a:latin typeface="Lato 1"/>
                <a:ea typeface="Lato 1"/>
                <a:cs typeface="Lato 1"/>
                <a:sym typeface="Lato 1"/>
              </a:rPr>
              <a:t>Patients and Families with T1D</a:t>
            </a:r>
          </a:p>
          <a:p>
            <a:pPr algn="l">
              <a:lnSpc>
                <a:spcPts val="1836"/>
              </a:lnSpc>
            </a:pPr>
            <a:endParaRPr lang="en-US" sz="1800">
              <a:solidFill>
                <a:srgbClr val="0D213B"/>
              </a:solidFill>
              <a:latin typeface="Lato 1"/>
              <a:ea typeface="Lato 1"/>
              <a:cs typeface="Lato 1"/>
              <a:sym typeface="Lato 1"/>
            </a:endParaRPr>
          </a:p>
          <a:p>
            <a:pPr algn="l">
              <a:lnSpc>
                <a:spcPts val="1836"/>
              </a:lnSpc>
            </a:pPr>
            <a:r>
              <a:rPr lang="en-US" sz="1800" b="1">
                <a:solidFill>
                  <a:srgbClr val="0D213B"/>
                </a:solidFill>
                <a:latin typeface="Lato 1 Bold"/>
                <a:ea typeface="Lato 1 Bold"/>
                <a:cs typeface="Lato 1 Bold"/>
                <a:sym typeface="Lato 1 Bold"/>
              </a:rPr>
              <a:t>Population</a:t>
            </a:r>
            <a:r>
              <a:rPr lang="en-US" sz="1800">
                <a:solidFill>
                  <a:srgbClr val="0D213B"/>
                </a:solidFill>
                <a:latin typeface="Lato 1"/>
                <a:ea typeface="Lato 1"/>
                <a:cs typeface="Lato 1"/>
                <a:sym typeface="Lato 1"/>
              </a:rPr>
              <a:t>: </a:t>
            </a:r>
          </a:p>
          <a:p>
            <a:pPr marL="388639" lvl="1" indent="-194320" algn="l">
              <a:lnSpc>
                <a:spcPts val="1836"/>
              </a:lnSpc>
              <a:buFont typeface="Arial"/>
              <a:buChar char="•"/>
            </a:pPr>
            <a:r>
              <a:rPr lang="en-US" sz="1800">
                <a:solidFill>
                  <a:srgbClr val="0D213B"/>
                </a:solidFill>
                <a:latin typeface="Lato 1"/>
                <a:ea typeface="Lato 1"/>
                <a:cs typeface="Lato 1"/>
                <a:sym typeface="Lato 1"/>
              </a:rPr>
              <a:t>Patients 2-21 years old newly diagnosed with T1D</a:t>
            </a:r>
          </a:p>
          <a:p>
            <a:pPr algn="l">
              <a:lnSpc>
                <a:spcPts val="1836"/>
              </a:lnSpc>
            </a:pPr>
            <a:endParaRPr lang="en-US" sz="1800">
              <a:solidFill>
                <a:srgbClr val="0D213B"/>
              </a:solidFill>
              <a:latin typeface="Lato 1"/>
              <a:ea typeface="Lato 1"/>
              <a:cs typeface="Lato 1"/>
              <a:sym typeface="Lato 1"/>
            </a:endParaRPr>
          </a:p>
          <a:p>
            <a:pPr algn="l">
              <a:lnSpc>
                <a:spcPts val="1836"/>
              </a:lnSpc>
            </a:pPr>
            <a:r>
              <a:rPr lang="en-US" sz="1800" b="1">
                <a:solidFill>
                  <a:srgbClr val="0D213B"/>
                </a:solidFill>
                <a:latin typeface="Lato 1 Bold"/>
                <a:ea typeface="Lato 1 Bold"/>
                <a:cs typeface="Lato 1 Bold"/>
                <a:sym typeface="Lato 1 Bold"/>
              </a:rPr>
              <a:t>Process measures: </a:t>
            </a:r>
          </a:p>
          <a:p>
            <a:pPr marL="388639" lvl="1" indent="-194320" algn="l">
              <a:lnSpc>
                <a:spcPts val="1836"/>
              </a:lnSpc>
              <a:buFont typeface="Arial"/>
              <a:buChar char="•"/>
            </a:pPr>
            <a:r>
              <a:rPr lang="en-US" sz="1800">
                <a:solidFill>
                  <a:srgbClr val="0D213B"/>
                </a:solidFill>
                <a:latin typeface="Lato 1"/>
                <a:ea typeface="Lato 1"/>
                <a:cs typeface="Lato 1"/>
                <a:sym typeface="Lato 1"/>
              </a:rPr>
              <a:t>Use of CGM “yes/no” documented in EHR</a:t>
            </a:r>
          </a:p>
          <a:p>
            <a:pPr marL="388639" lvl="1" indent="-194320" algn="l">
              <a:lnSpc>
                <a:spcPts val="1836"/>
              </a:lnSpc>
              <a:buFont typeface="Arial"/>
              <a:buChar char="•"/>
            </a:pPr>
            <a:r>
              <a:rPr lang="en-US" sz="1800">
                <a:solidFill>
                  <a:srgbClr val="0D213B"/>
                </a:solidFill>
                <a:latin typeface="Lato 1"/>
                <a:ea typeface="Lato 1"/>
                <a:cs typeface="Lato 1"/>
                <a:sym typeface="Lato 1"/>
              </a:rPr>
              <a:t>If CGM “No,” reason is documented, </a:t>
            </a:r>
          </a:p>
          <a:p>
            <a:pPr marL="388639" lvl="1" indent="-194320" algn="l">
              <a:lnSpc>
                <a:spcPts val="1836"/>
              </a:lnSpc>
              <a:buFont typeface="Arial"/>
              <a:buChar char="•"/>
            </a:pPr>
            <a:r>
              <a:rPr lang="en-US" sz="1800">
                <a:solidFill>
                  <a:srgbClr val="0D213B"/>
                </a:solidFill>
                <a:latin typeface="Lato 1"/>
                <a:ea typeface="Lato 1"/>
                <a:cs typeface="Lato 1"/>
                <a:sym typeface="Lato 1"/>
              </a:rPr>
              <a:t>CGM class attendance from patient/families, </a:t>
            </a:r>
          </a:p>
          <a:p>
            <a:pPr marL="388639" lvl="1" indent="-194320" algn="l">
              <a:lnSpc>
                <a:spcPts val="1836"/>
              </a:lnSpc>
              <a:buFont typeface="Arial"/>
              <a:buChar char="•"/>
            </a:pPr>
            <a:r>
              <a:rPr lang="en-US" sz="1800">
                <a:solidFill>
                  <a:srgbClr val="0D213B"/>
                </a:solidFill>
                <a:latin typeface="Lato 1"/>
                <a:ea typeface="Lato 1"/>
                <a:cs typeface="Lato 1"/>
                <a:sym typeface="Lato 1"/>
              </a:rPr>
              <a:t>Patients starting to use a CGM within 90 days of diagnosis will continue using a CGM</a:t>
            </a:r>
          </a:p>
          <a:p>
            <a:pPr algn="l">
              <a:lnSpc>
                <a:spcPts val="1836"/>
              </a:lnSpc>
            </a:pPr>
            <a:endParaRPr lang="en-US" sz="1800">
              <a:solidFill>
                <a:srgbClr val="0D213B"/>
              </a:solidFill>
              <a:latin typeface="Lato 1"/>
              <a:ea typeface="Lato 1"/>
              <a:cs typeface="Lato 1"/>
              <a:sym typeface="Lato 1"/>
            </a:endParaRPr>
          </a:p>
          <a:p>
            <a:pPr algn="l">
              <a:lnSpc>
                <a:spcPts val="1836"/>
              </a:lnSpc>
            </a:pPr>
            <a:r>
              <a:rPr lang="en-US" sz="1800" b="1">
                <a:solidFill>
                  <a:srgbClr val="0D213B"/>
                </a:solidFill>
                <a:latin typeface="Lato 1 Bold"/>
                <a:ea typeface="Lato 1 Bold"/>
                <a:cs typeface="Lato 1 Bold"/>
                <a:sym typeface="Lato 1 Bold"/>
              </a:rPr>
              <a:t>Balancing Measures: </a:t>
            </a:r>
          </a:p>
          <a:p>
            <a:pPr marL="388639" lvl="1" indent="-194320" algn="l">
              <a:lnSpc>
                <a:spcPts val="1836"/>
              </a:lnSpc>
              <a:buFont typeface="Arial"/>
              <a:buChar char="•"/>
            </a:pPr>
            <a:r>
              <a:rPr lang="en-US" sz="1800">
                <a:solidFill>
                  <a:srgbClr val="0D213B"/>
                </a:solidFill>
                <a:latin typeface="Lato 1"/>
                <a:ea typeface="Lato 1"/>
                <a:cs typeface="Lato 1"/>
                <a:sym typeface="Lato 1"/>
              </a:rPr>
              <a:t>CGM class time</a:t>
            </a:r>
          </a:p>
          <a:p>
            <a:pPr marL="388639" lvl="1" indent="-194320" algn="l">
              <a:lnSpc>
                <a:spcPts val="1836"/>
              </a:lnSpc>
              <a:buFont typeface="Arial"/>
              <a:buChar char="•"/>
            </a:pPr>
            <a:r>
              <a:rPr lang="en-US" sz="1800">
                <a:solidFill>
                  <a:srgbClr val="0D213B"/>
                </a:solidFill>
                <a:latin typeface="Lato 1"/>
                <a:ea typeface="Lato 1"/>
                <a:cs typeface="Lato 1"/>
                <a:sym typeface="Lato 1"/>
              </a:rPr>
              <a:t>Staff satisfaction survey </a:t>
            </a:r>
          </a:p>
          <a:p>
            <a:pPr algn="l">
              <a:lnSpc>
                <a:spcPts val="1836"/>
              </a:lnSpc>
            </a:pPr>
            <a:endParaRPr lang="en-US" sz="1800">
              <a:solidFill>
                <a:srgbClr val="0D213B"/>
              </a:solidFill>
              <a:latin typeface="Lato 1"/>
              <a:ea typeface="Lato 1"/>
              <a:cs typeface="Lato 1"/>
              <a:sym typeface="Lato 1"/>
            </a:endParaRPr>
          </a:p>
        </p:txBody>
      </p:sp>
      <p:sp>
        <p:nvSpPr>
          <p:cNvPr id="9" name="TextBox 9"/>
          <p:cNvSpPr txBox="1"/>
          <p:nvPr/>
        </p:nvSpPr>
        <p:spPr>
          <a:xfrm>
            <a:off x="1354720" y="152786"/>
            <a:ext cx="4382942" cy="69850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5520"/>
              </a:lnSpc>
            </a:pPr>
            <a:r>
              <a:rPr lang="en-US" sz="4600" b="1">
                <a:solidFill>
                  <a:srgbClr val="D0BF8F"/>
                </a:solidFill>
                <a:latin typeface="Lato 1 Bold"/>
                <a:ea typeface="Lato 1 Bold"/>
                <a:cs typeface="Lato 1 Bold"/>
                <a:sym typeface="Lato 1 Bold"/>
              </a:rPr>
              <a:t>METHODS</a:t>
            </a:r>
          </a:p>
        </p:txBody>
      </p:sp>
      <p:sp>
        <p:nvSpPr>
          <p:cNvPr id="10" name="Freeform 10"/>
          <p:cNvSpPr/>
          <p:nvPr/>
        </p:nvSpPr>
        <p:spPr>
          <a:xfrm>
            <a:off x="7695001" y="6102202"/>
            <a:ext cx="4496999" cy="755798"/>
          </a:xfrm>
          <a:custGeom>
            <a:avLst/>
            <a:gdLst/>
            <a:ahLst/>
            <a:cxnLst/>
            <a:rect l="l" t="t" r="r" b="b"/>
            <a:pathLst>
              <a:path w="6745499" h="1133697">
                <a:moveTo>
                  <a:pt x="0" y="0"/>
                </a:moveTo>
                <a:lnTo>
                  <a:pt x="6745499" y="0"/>
                </a:lnTo>
                <a:lnTo>
                  <a:pt x="6745499" y="1133697"/>
                </a:lnTo>
                <a:lnTo>
                  <a:pt x="0" y="1133697"/>
                </a:lnTo>
                <a:lnTo>
                  <a:pt x="0" y="0"/>
                </a:lnTo>
                <a:close/>
              </a:path>
            </a:pathLst>
          </a:custGeom>
          <a:blipFill>
            <a:blip r:embed="rId2"/>
            <a:stretch>
              <a:fillRect/>
            </a:stretch>
          </a:blipFill>
        </p:spPr>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0800000">
            <a:off x="-4030139" y="-27829"/>
            <a:ext cx="10198217" cy="1192309"/>
            <a:chOff x="0" y="0"/>
            <a:chExt cx="4550734" cy="532042"/>
          </a:xfrm>
        </p:grpSpPr>
        <p:sp>
          <p:nvSpPr>
            <p:cNvPr id="3" name="Freeform 3"/>
            <p:cNvSpPr/>
            <p:nvPr/>
          </p:nvSpPr>
          <p:spPr>
            <a:xfrm>
              <a:off x="0" y="0"/>
              <a:ext cx="4550735" cy="532042"/>
            </a:xfrm>
            <a:custGeom>
              <a:avLst/>
              <a:gdLst/>
              <a:ahLst/>
              <a:cxnLst/>
              <a:rect l="l" t="t" r="r" b="b"/>
              <a:pathLst>
                <a:path w="4550735" h="532042">
                  <a:moveTo>
                    <a:pt x="25811" y="0"/>
                  </a:moveTo>
                  <a:lnTo>
                    <a:pt x="4524924" y="0"/>
                  </a:lnTo>
                  <a:cubicBezTo>
                    <a:pt x="4539179" y="0"/>
                    <a:pt x="4550735" y="11556"/>
                    <a:pt x="4550735" y="25811"/>
                  </a:cubicBezTo>
                  <a:lnTo>
                    <a:pt x="4550735" y="506231"/>
                  </a:lnTo>
                  <a:cubicBezTo>
                    <a:pt x="4550735" y="520486"/>
                    <a:pt x="4539179" y="532042"/>
                    <a:pt x="4524924" y="532042"/>
                  </a:cubicBezTo>
                  <a:lnTo>
                    <a:pt x="25811" y="532042"/>
                  </a:lnTo>
                  <a:cubicBezTo>
                    <a:pt x="11556" y="532042"/>
                    <a:pt x="0" y="520486"/>
                    <a:pt x="0" y="506231"/>
                  </a:cubicBezTo>
                  <a:lnTo>
                    <a:pt x="0" y="25811"/>
                  </a:lnTo>
                  <a:cubicBezTo>
                    <a:pt x="0" y="11556"/>
                    <a:pt x="11556" y="0"/>
                    <a:pt x="25811" y="0"/>
                  </a:cubicBezTo>
                  <a:close/>
                </a:path>
              </a:pathLst>
            </a:custGeom>
            <a:solidFill>
              <a:srgbClr val="D0BF8F"/>
            </a:solidFill>
          </p:spPr>
        </p:sp>
        <p:sp>
          <p:nvSpPr>
            <p:cNvPr id="4" name="TextBox 4"/>
            <p:cNvSpPr txBox="1"/>
            <p:nvPr/>
          </p:nvSpPr>
          <p:spPr>
            <a:xfrm>
              <a:off x="0" y="-47625"/>
              <a:ext cx="4550734" cy="579667"/>
            </a:xfrm>
            <a:prstGeom prst="rect">
              <a:avLst/>
            </a:prstGeom>
          </p:spPr>
          <p:txBody>
            <a:bodyPr lIns="29983" tIns="29983" rIns="29983" bIns="29983"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333"/>
                </a:lnSpc>
              </a:pPr>
              <a:endParaRPr sz="800"/>
            </a:p>
          </p:txBody>
        </p:sp>
      </p:grpSp>
      <p:grpSp>
        <p:nvGrpSpPr>
          <p:cNvPr id="5" name="Group 5"/>
          <p:cNvGrpSpPr/>
          <p:nvPr/>
        </p:nvGrpSpPr>
        <p:grpSpPr>
          <a:xfrm rot="10800000">
            <a:off x="-4131739" y="-129429"/>
            <a:ext cx="10198217" cy="1192309"/>
            <a:chOff x="0" y="0"/>
            <a:chExt cx="4550734" cy="532042"/>
          </a:xfrm>
        </p:grpSpPr>
        <p:sp>
          <p:nvSpPr>
            <p:cNvPr id="6" name="Freeform 6"/>
            <p:cNvSpPr/>
            <p:nvPr/>
          </p:nvSpPr>
          <p:spPr>
            <a:xfrm>
              <a:off x="0" y="0"/>
              <a:ext cx="4550735" cy="532042"/>
            </a:xfrm>
            <a:custGeom>
              <a:avLst/>
              <a:gdLst/>
              <a:ahLst/>
              <a:cxnLst/>
              <a:rect l="l" t="t" r="r" b="b"/>
              <a:pathLst>
                <a:path w="4550735" h="532042">
                  <a:moveTo>
                    <a:pt x="25811" y="0"/>
                  </a:moveTo>
                  <a:lnTo>
                    <a:pt x="4524924" y="0"/>
                  </a:lnTo>
                  <a:cubicBezTo>
                    <a:pt x="4539179" y="0"/>
                    <a:pt x="4550735" y="11556"/>
                    <a:pt x="4550735" y="25811"/>
                  </a:cubicBezTo>
                  <a:lnTo>
                    <a:pt x="4550735" y="506231"/>
                  </a:lnTo>
                  <a:cubicBezTo>
                    <a:pt x="4550735" y="520486"/>
                    <a:pt x="4539179" y="532042"/>
                    <a:pt x="4524924" y="532042"/>
                  </a:cubicBezTo>
                  <a:lnTo>
                    <a:pt x="25811" y="532042"/>
                  </a:lnTo>
                  <a:cubicBezTo>
                    <a:pt x="11556" y="532042"/>
                    <a:pt x="0" y="520486"/>
                    <a:pt x="0" y="506231"/>
                  </a:cubicBezTo>
                  <a:lnTo>
                    <a:pt x="0" y="25811"/>
                  </a:lnTo>
                  <a:cubicBezTo>
                    <a:pt x="0" y="11556"/>
                    <a:pt x="11556" y="0"/>
                    <a:pt x="25811" y="0"/>
                  </a:cubicBezTo>
                  <a:close/>
                </a:path>
              </a:pathLst>
            </a:custGeom>
            <a:solidFill>
              <a:srgbClr val="0D213B"/>
            </a:solidFill>
          </p:spPr>
        </p:sp>
        <p:sp>
          <p:nvSpPr>
            <p:cNvPr id="7" name="TextBox 7"/>
            <p:cNvSpPr txBox="1"/>
            <p:nvPr/>
          </p:nvSpPr>
          <p:spPr>
            <a:xfrm>
              <a:off x="0" y="-47625"/>
              <a:ext cx="4550734" cy="579667"/>
            </a:xfrm>
            <a:prstGeom prst="rect">
              <a:avLst/>
            </a:prstGeom>
          </p:spPr>
          <p:txBody>
            <a:bodyPr lIns="29983" tIns="29983" rIns="29983" bIns="29983"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333"/>
                </a:lnSpc>
              </a:pPr>
              <a:endParaRPr sz="800"/>
            </a:p>
          </p:txBody>
        </p:sp>
      </p:grpSp>
      <p:sp>
        <p:nvSpPr>
          <p:cNvPr id="8" name="TextBox 8"/>
          <p:cNvSpPr txBox="1"/>
          <p:nvPr/>
        </p:nvSpPr>
        <p:spPr>
          <a:xfrm>
            <a:off x="685800" y="1276841"/>
            <a:ext cx="10328753" cy="444948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446215" lvl="1" indent="-223108" algn="l">
              <a:lnSpc>
                <a:spcPts val="3244"/>
              </a:lnSpc>
              <a:buAutoNum type="arabicPeriod"/>
            </a:pPr>
            <a:r>
              <a:rPr lang="en-US" sz="2066">
                <a:solidFill>
                  <a:srgbClr val="0D213B"/>
                </a:solidFill>
                <a:latin typeface="Lato 1"/>
                <a:ea typeface="Lato 1"/>
                <a:cs typeface="Lato 1"/>
                <a:sym typeface="Lato 1"/>
              </a:rPr>
              <a:t>Educated interprofessional team about 2024 ADA Standards of Care for CGM initiation and language shift </a:t>
            </a:r>
          </a:p>
          <a:p>
            <a:pPr marL="446215" lvl="1" indent="-223108" algn="l">
              <a:lnSpc>
                <a:spcPts val="3244"/>
              </a:lnSpc>
              <a:buAutoNum type="arabicPeriod"/>
            </a:pPr>
            <a:r>
              <a:rPr lang="en-US" sz="2066">
                <a:solidFill>
                  <a:srgbClr val="0D213B"/>
                </a:solidFill>
                <a:latin typeface="Lato 1"/>
                <a:ea typeface="Lato 1"/>
                <a:cs typeface="Lato 1"/>
                <a:sym typeface="Lato 1"/>
              </a:rPr>
              <a:t>Revised the CGM class for newly diagnosed patients/families, making it mandatory</a:t>
            </a:r>
          </a:p>
          <a:p>
            <a:pPr marL="446215" lvl="1" indent="-223108" algn="l">
              <a:lnSpc>
                <a:spcPts val="3244"/>
              </a:lnSpc>
              <a:buAutoNum type="arabicPeriod"/>
            </a:pPr>
            <a:r>
              <a:rPr lang="en-US" sz="2066">
                <a:solidFill>
                  <a:srgbClr val="0D213B"/>
                </a:solidFill>
                <a:latin typeface="Lato 1"/>
                <a:ea typeface="Lato 1"/>
                <a:cs typeface="Lato 1"/>
                <a:sym typeface="Lato 1"/>
              </a:rPr>
              <a:t>Created education materials addressing CGM use</a:t>
            </a:r>
          </a:p>
          <a:p>
            <a:pPr marL="446215" lvl="1" indent="-223108" algn="l">
              <a:lnSpc>
                <a:spcPts val="3244"/>
              </a:lnSpc>
              <a:buAutoNum type="arabicPeriod"/>
            </a:pPr>
            <a:r>
              <a:rPr lang="en-US" sz="2066">
                <a:solidFill>
                  <a:srgbClr val="0D213B"/>
                </a:solidFill>
                <a:latin typeface="Lato 1"/>
                <a:ea typeface="Lato 1"/>
                <a:cs typeface="Lato 1"/>
                <a:sym typeface="Lato 1"/>
              </a:rPr>
              <a:t>Partnered with CGM company representatives to attend class and assist with CGM placement</a:t>
            </a:r>
          </a:p>
          <a:p>
            <a:pPr marL="446215" lvl="1" indent="-223108" algn="l">
              <a:lnSpc>
                <a:spcPts val="3244"/>
              </a:lnSpc>
              <a:buAutoNum type="arabicPeriod"/>
            </a:pPr>
            <a:r>
              <a:rPr lang="en-US" sz="2066">
                <a:solidFill>
                  <a:srgbClr val="0D213B"/>
                </a:solidFill>
                <a:latin typeface="Lato 1"/>
                <a:ea typeface="Lato 1"/>
                <a:cs typeface="Lato 1"/>
                <a:sym typeface="Lato 1"/>
              </a:rPr>
              <a:t>EHR template updated with “hard stop” CGM use documentation and “non-use” reasons</a:t>
            </a:r>
          </a:p>
          <a:p>
            <a:pPr marL="446215" lvl="1" indent="-223108" algn="l">
              <a:lnSpc>
                <a:spcPts val="3244"/>
              </a:lnSpc>
              <a:buAutoNum type="arabicPeriod"/>
            </a:pPr>
            <a:r>
              <a:rPr lang="en-US" sz="2066">
                <a:solidFill>
                  <a:srgbClr val="0D213B"/>
                </a:solidFill>
                <a:latin typeface="Lato 1"/>
                <a:ea typeface="Lato 1"/>
                <a:cs typeface="Lato 1"/>
                <a:sym typeface="Lato 1"/>
              </a:rPr>
              <a:t>Collaborated with Children’s Diabetes Foundation (CDF) to create a bilingual video de-stigmatizing CGMs</a:t>
            </a:r>
          </a:p>
          <a:p>
            <a:pPr algn="l">
              <a:lnSpc>
                <a:spcPts val="3244"/>
              </a:lnSpc>
            </a:pPr>
            <a:endParaRPr lang="en-US" sz="2066">
              <a:solidFill>
                <a:srgbClr val="0D213B"/>
              </a:solidFill>
              <a:latin typeface="Lato 1"/>
              <a:ea typeface="Lato 1"/>
              <a:cs typeface="Lato 1"/>
              <a:sym typeface="Lato 1"/>
            </a:endParaRPr>
          </a:p>
        </p:txBody>
      </p:sp>
      <p:sp>
        <p:nvSpPr>
          <p:cNvPr id="9" name="TextBox 9"/>
          <p:cNvSpPr txBox="1"/>
          <p:nvPr/>
        </p:nvSpPr>
        <p:spPr>
          <a:xfrm>
            <a:off x="383368" y="206376"/>
            <a:ext cx="5331166" cy="61595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4800"/>
              </a:lnSpc>
            </a:pPr>
            <a:r>
              <a:rPr lang="en-US" sz="4000" b="1">
                <a:solidFill>
                  <a:srgbClr val="D0BF8F"/>
                </a:solidFill>
                <a:latin typeface="Lato 1 Bold"/>
                <a:ea typeface="Lato 1 Bold"/>
                <a:cs typeface="Lato 1 Bold"/>
                <a:sym typeface="Lato 1 Bold"/>
              </a:rPr>
              <a:t>PLAN DO STUDY ACT</a:t>
            </a:r>
          </a:p>
        </p:txBody>
      </p:sp>
      <p:sp>
        <p:nvSpPr>
          <p:cNvPr id="10" name="Freeform 10"/>
          <p:cNvSpPr/>
          <p:nvPr/>
        </p:nvSpPr>
        <p:spPr>
          <a:xfrm>
            <a:off x="7695001" y="6102202"/>
            <a:ext cx="4496999" cy="755798"/>
          </a:xfrm>
          <a:custGeom>
            <a:avLst/>
            <a:gdLst/>
            <a:ahLst/>
            <a:cxnLst/>
            <a:rect l="l" t="t" r="r" b="b"/>
            <a:pathLst>
              <a:path w="6745499" h="1133697">
                <a:moveTo>
                  <a:pt x="0" y="0"/>
                </a:moveTo>
                <a:lnTo>
                  <a:pt x="6745499" y="0"/>
                </a:lnTo>
                <a:lnTo>
                  <a:pt x="6745499" y="1133697"/>
                </a:lnTo>
                <a:lnTo>
                  <a:pt x="0" y="1133697"/>
                </a:lnTo>
                <a:lnTo>
                  <a:pt x="0" y="0"/>
                </a:lnTo>
                <a:close/>
              </a:path>
            </a:pathLst>
          </a:custGeom>
          <a:blipFill>
            <a:blip r:embed="rId2"/>
            <a:stretch>
              <a:fillRect/>
            </a:stretch>
          </a:blipFill>
        </p:spPr>
      </p:sp>
      <p:sp>
        <p:nvSpPr>
          <p:cNvPr id="11" name="Freeform 11"/>
          <p:cNvSpPr/>
          <p:nvPr/>
        </p:nvSpPr>
        <p:spPr>
          <a:xfrm>
            <a:off x="2501559" y="5580784"/>
            <a:ext cx="808852" cy="758923"/>
          </a:xfrm>
          <a:custGeom>
            <a:avLst/>
            <a:gdLst/>
            <a:ahLst/>
            <a:cxnLst/>
            <a:rect l="l" t="t" r="r" b="b"/>
            <a:pathLst>
              <a:path w="1213278" h="1138384">
                <a:moveTo>
                  <a:pt x="0" y="0"/>
                </a:moveTo>
                <a:lnTo>
                  <a:pt x="1213278" y="0"/>
                </a:lnTo>
                <a:lnTo>
                  <a:pt x="1213278" y="1138384"/>
                </a:lnTo>
                <a:lnTo>
                  <a:pt x="0" y="1138384"/>
                </a:lnTo>
                <a:lnTo>
                  <a:pt x="0" y="0"/>
                </a:lnTo>
                <a:close/>
              </a:path>
            </a:pathLst>
          </a:custGeom>
          <a:blipFill>
            <a:blip r:embed="rId3"/>
            <a:stretch>
              <a:fillRect/>
            </a:stretch>
          </a:blipFill>
          <a:ln w="38100" cap="sq">
            <a:solidFill>
              <a:srgbClr val="000000"/>
            </a:solidFill>
            <a:prstDash val="solid"/>
            <a:miter/>
          </a:ln>
        </p:spPr>
      </p:sp>
      <p:sp>
        <p:nvSpPr>
          <p:cNvPr id="12" name="Freeform 12"/>
          <p:cNvSpPr/>
          <p:nvPr/>
        </p:nvSpPr>
        <p:spPr>
          <a:xfrm>
            <a:off x="5011695" y="5580784"/>
            <a:ext cx="780830" cy="780830"/>
          </a:xfrm>
          <a:custGeom>
            <a:avLst/>
            <a:gdLst/>
            <a:ahLst/>
            <a:cxnLst/>
            <a:rect l="l" t="t" r="r" b="b"/>
            <a:pathLst>
              <a:path w="1171245" h="1171245">
                <a:moveTo>
                  <a:pt x="0" y="0"/>
                </a:moveTo>
                <a:lnTo>
                  <a:pt x="1171246" y="0"/>
                </a:lnTo>
                <a:lnTo>
                  <a:pt x="1171246" y="1171245"/>
                </a:lnTo>
                <a:lnTo>
                  <a:pt x="0" y="1171245"/>
                </a:lnTo>
                <a:lnTo>
                  <a:pt x="0" y="0"/>
                </a:lnTo>
                <a:close/>
              </a:path>
            </a:pathLst>
          </a:custGeom>
          <a:blipFill>
            <a:blip r:embed="rId4"/>
            <a:stretch>
              <a:fillRect/>
            </a:stretch>
          </a:blipFill>
          <a:ln w="38100" cap="sq">
            <a:solidFill>
              <a:srgbClr val="000000"/>
            </a:solidFill>
            <a:prstDash val="solid"/>
            <a:miter/>
          </a:ln>
        </p:spPr>
      </p:sp>
      <p:sp>
        <p:nvSpPr>
          <p:cNvPr id="13" name="TextBox 13"/>
          <p:cNvSpPr txBox="1"/>
          <p:nvPr/>
        </p:nvSpPr>
        <p:spPr>
          <a:xfrm>
            <a:off x="1195970" y="5886244"/>
            <a:ext cx="1227237" cy="245618"/>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936"/>
              </a:lnSpc>
              <a:spcBef>
                <a:spcPct val="0"/>
              </a:spcBef>
            </a:pPr>
            <a:r>
              <a:rPr lang="en-US" sz="1600">
                <a:solidFill>
                  <a:srgbClr val="0D213B"/>
                </a:solidFill>
                <a:latin typeface="Lato 2"/>
                <a:ea typeface="Lato 2"/>
                <a:cs typeface="Lato 2"/>
                <a:sym typeface="Lato 2"/>
              </a:rPr>
              <a:t>English video:</a:t>
            </a:r>
          </a:p>
        </p:txBody>
      </p:sp>
      <p:sp>
        <p:nvSpPr>
          <p:cNvPr id="14" name="TextBox 14"/>
          <p:cNvSpPr txBox="1"/>
          <p:nvPr/>
        </p:nvSpPr>
        <p:spPr>
          <a:xfrm>
            <a:off x="3654085" y="5886244"/>
            <a:ext cx="1281410" cy="48731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936"/>
              </a:lnSpc>
              <a:spcBef>
                <a:spcPct val="0"/>
              </a:spcBef>
            </a:pPr>
            <a:r>
              <a:rPr lang="en-US" sz="1600">
                <a:solidFill>
                  <a:srgbClr val="0D213B"/>
                </a:solidFill>
                <a:latin typeface="Lato 2"/>
                <a:ea typeface="Lato 2"/>
                <a:cs typeface="Lato 2"/>
                <a:sym typeface="Lato 2"/>
              </a:rPr>
              <a:t>Spanish video:</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0800000">
            <a:off x="-4030139" y="-27829"/>
            <a:ext cx="10198217" cy="1192309"/>
            <a:chOff x="0" y="0"/>
            <a:chExt cx="4550734" cy="532042"/>
          </a:xfrm>
        </p:grpSpPr>
        <p:sp>
          <p:nvSpPr>
            <p:cNvPr id="3" name="Freeform 3"/>
            <p:cNvSpPr/>
            <p:nvPr/>
          </p:nvSpPr>
          <p:spPr>
            <a:xfrm>
              <a:off x="0" y="0"/>
              <a:ext cx="4550735" cy="532042"/>
            </a:xfrm>
            <a:custGeom>
              <a:avLst/>
              <a:gdLst/>
              <a:ahLst/>
              <a:cxnLst/>
              <a:rect l="l" t="t" r="r" b="b"/>
              <a:pathLst>
                <a:path w="4550735" h="532042">
                  <a:moveTo>
                    <a:pt x="25811" y="0"/>
                  </a:moveTo>
                  <a:lnTo>
                    <a:pt x="4524924" y="0"/>
                  </a:lnTo>
                  <a:cubicBezTo>
                    <a:pt x="4539179" y="0"/>
                    <a:pt x="4550735" y="11556"/>
                    <a:pt x="4550735" y="25811"/>
                  </a:cubicBezTo>
                  <a:lnTo>
                    <a:pt x="4550735" y="506231"/>
                  </a:lnTo>
                  <a:cubicBezTo>
                    <a:pt x="4550735" y="520486"/>
                    <a:pt x="4539179" y="532042"/>
                    <a:pt x="4524924" y="532042"/>
                  </a:cubicBezTo>
                  <a:lnTo>
                    <a:pt x="25811" y="532042"/>
                  </a:lnTo>
                  <a:cubicBezTo>
                    <a:pt x="11556" y="532042"/>
                    <a:pt x="0" y="520486"/>
                    <a:pt x="0" y="506231"/>
                  </a:cubicBezTo>
                  <a:lnTo>
                    <a:pt x="0" y="25811"/>
                  </a:lnTo>
                  <a:cubicBezTo>
                    <a:pt x="0" y="11556"/>
                    <a:pt x="11556" y="0"/>
                    <a:pt x="25811" y="0"/>
                  </a:cubicBezTo>
                  <a:close/>
                </a:path>
              </a:pathLst>
            </a:custGeom>
            <a:solidFill>
              <a:srgbClr val="D0BF8F"/>
            </a:solidFill>
          </p:spPr>
        </p:sp>
        <p:sp>
          <p:nvSpPr>
            <p:cNvPr id="4" name="TextBox 4"/>
            <p:cNvSpPr txBox="1"/>
            <p:nvPr/>
          </p:nvSpPr>
          <p:spPr>
            <a:xfrm>
              <a:off x="0" y="-47625"/>
              <a:ext cx="4550734" cy="579667"/>
            </a:xfrm>
            <a:prstGeom prst="rect">
              <a:avLst/>
            </a:prstGeom>
          </p:spPr>
          <p:txBody>
            <a:bodyPr lIns="29983" tIns="29983" rIns="29983" bIns="29983"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333"/>
                </a:lnSpc>
              </a:pPr>
              <a:endParaRPr sz="800"/>
            </a:p>
          </p:txBody>
        </p:sp>
      </p:grpSp>
      <p:grpSp>
        <p:nvGrpSpPr>
          <p:cNvPr id="5" name="Group 5"/>
          <p:cNvGrpSpPr/>
          <p:nvPr/>
        </p:nvGrpSpPr>
        <p:grpSpPr>
          <a:xfrm rot="10800000">
            <a:off x="-4131739" y="-129429"/>
            <a:ext cx="10198217" cy="1192309"/>
            <a:chOff x="0" y="0"/>
            <a:chExt cx="4550734" cy="532042"/>
          </a:xfrm>
        </p:grpSpPr>
        <p:sp>
          <p:nvSpPr>
            <p:cNvPr id="6" name="Freeform 6"/>
            <p:cNvSpPr/>
            <p:nvPr/>
          </p:nvSpPr>
          <p:spPr>
            <a:xfrm>
              <a:off x="0" y="0"/>
              <a:ext cx="4550735" cy="532042"/>
            </a:xfrm>
            <a:custGeom>
              <a:avLst/>
              <a:gdLst/>
              <a:ahLst/>
              <a:cxnLst/>
              <a:rect l="l" t="t" r="r" b="b"/>
              <a:pathLst>
                <a:path w="4550735" h="532042">
                  <a:moveTo>
                    <a:pt x="25811" y="0"/>
                  </a:moveTo>
                  <a:lnTo>
                    <a:pt x="4524924" y="0"/>
                  </a:lnTo>
                  <a:cubicBezTo>
                    <a:pt x="4539179" y="0"/>
                    <a:pt x="4550735" y="11556"/>
                    <a:pt x="4550735" y="25811"/>
                  </a:cubicBezTo>
                  <a:lnTo>
                    <a:pt x="4550735" y="506231"/>
                  </a:lnTo>
                  <a:cubicBezTo>
                    <a:pt x="4550735" y="520486"/>
                    <a:pt x="4539179" y="532042"/>
                    <a:pt x="4524924" y="532042"/>
                  </a:cubicBezTo>
                  <a:lnTo>
                    <a:pt x="25811" y="532042"/>
                  </a:lnTo>
                  <a:cubicBezTo>
                    <a:pt x="11556" y="532042"/>
                    <a:pt x="0" y="520486"/>
                    <a:pt x="0" y="506231"/>
                  </a:cubicBezTo>
                  <a:lnTo>
                    <a:pt x="0" y="25811"/>
                  </a:lnTo>
                  <a:cubicBezTo>
                    <a:pt x="0" y="11556"/>
                    <a:pt x="11556" y="0"/>
                    <a:pt x="25811" y="0"/>
                  </a:cubicBezTo>
                  <a:close/>
                </a:path>
              </a:pathLst>
            </a:custGeom>
            <a:solidFill>
              <a:srgbClr val="0D213B"/>
            </a:solidFill>
          </p:spPr>
        </p:sp>
        <p:sp>
          <p:nvSpPr>
            <p:cNvPr id="7" name="TextBox 7"/>
            <p:cNvSpPr txBox="1"/>
            <p:nvPr/>
          </p:nvSpPr>
          <p:spPr>
            <a:xfrm>
              <a:off x="0" y="-47625"/>
              <a:ext cx="4550734" cy="579667"/>
            </a:xfrm>
            <a:prstGeom prst="rect">
              <a:avLst/>
            </a:prstGeom>
          </p:spPr>
          <p:txBody>
            <a:bodyPr lIns="29983" tIns="29983" rIns="29983" bIns="29983"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333"/>
                </a:lnSpc>
              </a:pPr>
              <a:endParaRPr sz="800"/>
            </a:p>
          </p:txBody>
        </p:sp>
      </p:grpSp>
      <p:sp>
        <p:nvSpPr>
          <p:cNvPr id="8" name="TextBox 8"/>
          <p:cNvSpPr txBox="1"/>
          <p:nvPr/>
        </p:nvSpPr>
        <p:spPr>
          <a:xfrm>
            <a:off x="1641907" y="212726"/>
            <a:ext cx="5331166" cy="68580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5440"/>
              </a:lnSpc>
            </a:pPr>
            <a:r>
              <a:rPr lang="en-US" sz="4533" b="1">
                <a:solidFill>
                  <a:srgbClr val="D0BF8F"/>
                </a:solidFill>
                <a:latin typeface="Lato 1 Bold"/>
                <a:ea typeface="Lato 1 Bold"/>
                <a:cs typeface="Lato 1 Bold"/>
                <a:sym typeface="Lato 1 Bold"/>
              </a:rPr>
              <a:t>RESULTS</a:t>
            </a:r>
          </a:p>
        </p:txBody>
      </p:sp>
      <p:sp>
        <p:nvSpPr>
          <p:cNvPr id="9" name="Freeform 9"/>
          <p:cNvSpPr/>
          <p:nvPr/>
        </p:nvSpPr>
        <p:spPr>
          <a:xfrm>
            <a:off x="7695001" y="6102202"/>
            <a:ext cx="4496999" cy="755798"/>
          </a:xfrm>
          <a:custGeom>
            <a:avLst/>
            <a:gdLst/>
            <a:ahLst/>
            <a:cxnLst/>
            <a:rect l="l" t="t" r="r" b="b"/>
            <a:pathLst>
              <a:path w="6745499" h="1133697">
                <a:moveTo>
                  <a:pt x="0" y="0"/>
                </a:moveTo>
                <a:lnTo>
                  <a:pt x="6745499" y="0"/>
                </a:lnTo>
                <a:lnTo>
                  <a:pt x="6745499" y="1133697"/>
                </a:lnTo>
                <a:lnTo>
                  <a:pt x="0" y="1133697"/>
                </a:lnTo>
                <a:lnTo>
                  <a:pt x="0" y="0"/>
                </a:lnTo>
                <a:close/>
              </a:path>
            </a:pathLst>
          </a:custGeom>
          <a:blipFill>
            <a:blip r:embed="rId2"/>
            <a:stretch>
              <a:fillRect/>
            </a:stretch>
          </a:blipFill>
        </p:spPr>
      </p:sp>
      <p:sp>
        <p:nvSpPr>
          <p:cNvPr id="10" name="Freeform 10"/>
          <p:cNvSpPr/>
          <p:nvPr/>
        </p:nvSpPr>
        <p:spPr>
          <a:xfrm>
            <a:off x="5795463" y="1453636"/>
            <a:ext cx="6240622" cy="4084974"/>
          </a:xfrm>
          <a:custGeom>
            <a:avLst/>
            <a:gdLst/>
            <a:ahLst/>
            <a:cxnLst/>
            <a:rect l="l" t="t" r="r" b="b"/>
            <a:pathLst>
              <a:path w="9360933" h="6127461">
                <a:moveTo>
                  <a:pt x="0" y="0"/>
                </a:moveTo>
                <a:lnTo>
                  <a:pt x="9360933" y="0"/>
                </a:lnTo>
                <a:lnTo>
                  <a:pt x="9360933" y="6127461"/>
                </a:lnTo>
                <a:lnTo>
                  <a:pt x="0" y="6127461"/>
                </a:lnTo>
                <a:lnTo>
                  <a:pt x="0" y="0"/>
                </a:lnTo>
                <a:close/>
              </a:path>
            </a:pathLst>
          </a:custGeom>
          <a:blipFill>
            <a:blip r:embed="rId3"/>
            <a:stretch>
              <a:fillRect b="-355"/>
            </a:stretch>
          </a:blipFill>
          <a:ln w="19050" cap="sq">
            <a:solidFill>
              <a:srgbClr val="000000"/>
            </a:solidFill>
            <a:prstDash val="solid"/>
            <a:miter/>
          </a:ln>
        </p:spPr>
      </p:sp>
      <p:sp>
        <p:nvSpPr>
          <p:cNvPr id="11" name="TextBox 11"/>
          <p:cNvSpPr txBox="1"/>
          <p:nvPr/>
        </p:nvSpPr>
        <p:spPr>
          <a:xfrm>
            <a:off x="666750" y="1649794"/>
            <a:ext cx="4267732" cy="205479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661"/>
              </a:lnSpc>
            </a:pPr>
            <a:r>
              <a:rPr lang="en-US" sz="2199" b="1" u="sng">
                <a:solidFill>
                  <a:srgbClr val="000000"/>
                </a:solidFill>
                <a:latin typeface="Lato 2 Bold"/>
                <a:ea typeface="Lato 2 Bold"/>
                <a:cs typeface="Lato 2 Bold"/>
                <a:sym typeface="Lato 2 Bold"/>
              </a:rPr>
              <a:t>Primary AIM</a:t>
            </a:r>
            <a:r>
              <a:rPr lang="en-US" sz="2199" u="sng">
                <a:solidFill>
                  <a:srgbClr val="000000"/>
                </a:solidFill>
                <a:latin typeface="Lato 2"/>
                <a:ea typeface="Lato 2"/>
                <a:cs typeface="Lato 2"/>
                <a:sym typeface="Lato 2"/>
              </a:rPr>
              <a:t>: </a:t>
            </a:r>
          </a:p>
          <a:p>
            <a:pPr algn="ctr">
              <a:lnSpc>
                <a:spcPts val="2661"/>
              </a:lnSpc>
              <a:spcBef>
                <a:spcPct val="0"/>
              </a:spcBef>
            </a:pPr>
            <a:r>
              <a:rPr lang="en-US" sz="2199">
                <a:solidFill>
                  <a:srgbClr val="000000"/>
                </a:solidFill>
                <a:latin typeface="Lato 2"/>
                <a:ea typeface="Lato 2"/>
                <a:cs typeface="Lato 2"/>
                <a:sym typeface="Lato 2"/>
              </a:rPr>
              <a:t>Improve the use of CGM within 45 days of diagnosis for patients ages 2-21 diagnosed with T1D from 45% to 78% from April 1, 2024 to October 1, 2024</a:t>
            </a:r>
          </a:p>
        </p:txBody>
      </p:sp>
      <p:sp>
        <p:nvSpPr>
          <p:cNvPr id="12" name="TextBox 12"/>
          <p:cNvSpPr txBox="1"/>
          <p:nvPr/>
        </p:nvSpPr>
        <p:spPr>
          <a:xfrm>
            <a:off x="1316273" y="4022123"/>
            <a:ext cx="2968687" cy="670306"/>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662"/>
              </a:lnSpc>
              <a:spcBef>
                <a:spcPct val="0"/>
              </a:spcBef>
            </a:pPr>
            <a:r>
              <a:rPr lang="en-US" sz="2200" b="1" u="sng">
                <a:solidFill>
                  <a:srgbClr val="000000"/>
                </a:solidFill>
                <a:latin typeface="Lato 2 Bold"/>
                <a:ea typeface="Lato 2 Bold"/>
                <a:cs typeface="Lato 2 Bold"/>
                <a:sym typeface="Lato 2 Bold"/>
              </a:rPr>
              <a:t>Goal</a:t>
            </a:r>
            <a:r>
              <a:rPr lang="en-US" sz="2200">
                <a:solidFill>
                  <a:srgbClr val="000000"/>
                </a:solidFill>
                <a:latin typeface="Lato 2"/>
                <a:ea typeface="Lato 2"/>
                <a:cs typeface="Lato 2"/>
                <a:sym typeface="Lato 2"/>
              </a:rPr>
              <a:t>: 78% </a:t>
            </a:r>
          </a:p>
          <a:p>
            <a:pPr algn="ctr">
              <a:lnSpc>
                <a:spcPts val="2662"/>
              </a:lnSpc>
              <a:spcBef>
                <a:spcPct val="0"/>
              </a:spcBef>
            </a:pPr>
            <a:r>
              <a:rPr lang="en-US" sz="2200" b="1" u="sng">
                <a:solidFill>
                  <a:srgbClr val="000000"/>
                </a:solidFill>
                <a:latin typeface="Lato 2 Bold"/>
                <a:ea typeface="Lato 2 Bold"/>
                <a:cs typeface="Lato 2 Bold"/>
                <a:sym typeface="Lato 2 Bold"/>
              </a:rPr>
              <a:t>Results</a:t>
            </a:r>
            <a:r>
              <a:rPr lang="en-US" sz="2200">
                <a:solidFill>
                  <a:srgbClr val="000000"/>
                </a:solidFill>
                <a:latin typeface="Lato 2"/>
                <a:ea typeface="Lato 2"/>
                <a:cs typeface="Lato 2"/>
                <a:sym typeface="Lato 2"/>
              </a:rPr>
              <a:t>: 91% (p&lt;0.001)</a:t>
            </a:r>
          </a:p>
        </p:txBody>
      </p:sp>
      <p:graphicFrame>
        <p:nvGraphicFramePr>
          <p:cNvPr id="13" name="Table 13"/>
          <p:cNvGraphicFramePr>
            <a:graphicFrameLocks noGrp="1"/>
          </p:cNvGraphicFramePr>
          <p:nvPr/>
        </p:nvGraphicFramePr>
        <p:xfrm>
          <a:off x="405138" y="5177742"/>
          <a:ext cx="4970401" cy="1424559"/>
        </p:xfrm>
        <a:graphic>
          <a:graphicData uri="http://schemas.openxmlformats.org/drawingml/2006/table">
            <a:tbl>
              <a:tblPr/>
              <a:tblGrid>
                <a:gridCol w="862478">
                  <a:extLst>
                    <a:ext uri="{9D8B030D-6E8A-4147-A177-3AD203B41FA5}">
                      <a16:colId xmlns:a16="http://schemas.microsoft.com/office/drawing/2014/main" val="20000"/>
                    </a:ext>
                  </a:extLst>
                </a:gridCol>
                <a:gridCol w="1184419">
                  <a:extLst>
                    <a:ext uri="{9D8B030D-6E8A-4147-A177-3AD203B41FA5}">
                      <a16:colId xmlns:a16="http://schemas.microsoft.com/office/drawing/2014/main" val="20001"/>
                    </a:ext>
                  </a:extLst>
                </a:gridCol>
                <a:gridCol w="1642301">
                  <a:extLst>
                    <a:ext uri="{9D8B030D-6E8A-4147-A177-3AD203B41FA5}">
                      <a16:colId xmlns:a16="http://schemas.microsoft.com/office/drawing/2014/main" val="20002"/>
                    </a:ext>
                  </a:extLst>
                </a:gridCol>
                <a:gridCol w="1281203">
                  <a:extLst>
                    <a:ext uri="{9D8B030D-6E8A-4147-A177-3AD203B41FA5}">
                      <a16:colId xmlns:a16="http://schemas.microsoft.com/office/drawing/2014/main" val="20003"/>
                    </a:ext>
                  </a:extLst>
                </a:gridCol>
              </a:tblGrid>
              <a:tr h="474337">
                <a:tc>
                  <a:txBody>
                    <a:bodyPr/>
                    <a:lstStyle/>
                    <a:p>
                      <a:pPr algn="ctr">
                        <a:lnSpc>
                          <a:spcPts val="1960"/>
                        </a:lnSpc>
                        <a:defRPr/>
                      </a:pPr>
                      <a:r>
                        <a:rPr lang="en-US" sz="900" b="1">
                          <a:solidFill>
                            <a:srgbClr val="D0BF8F"/>
                          </a:solidFill>
                          <a:latin typeface="Lato 2 Bold"/>
                          <a:ea typeface="Lato 2 Bold"/>
                          <a:cs typeface="Lato 2 Bold"/>
                          <a:sym typeface="Lato 2 Bold"/>
                        </a:rPr>
                        <a:t>Category</a:t>
                      </a:r>
                      <a:endParaRPr lang="en-US" sz="700"/>
                    </a:p>
                  </a:txBody>
                  <a:tcPr marL="127000" marR="127000" marT="127000" marB="1270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0D213B"/>
                    </a:solidFill>
                  </a:tcPr>
                </a:tc>
                <a:tc>
                  <a:txBody>
                    <a:bodyPr/>
                    <a:lstStyle/>
                    <a:p>
                      <a:pPr algn="ctr">
                        <a:lnSpc>
                          <a:spcPts val="1960"/>
                        </a:lnSpc>
                        <a:defRPr/>
                      </a:pPr>
                      <a:r>
                        <a:rPr lang="en-US" sz="900" b="1">
                          <a:solidFill>
                            <a:srgbClr val="D0BF8F"/>
                          </a:solidFill>
                          <a:latin typeface="Lato 2 Bold"/>
                          <a:ea typeface="Lato 2 Bold"/>
                          <a:cs typeface="Lato 2 Bold"/>
                          <a:sym typeface="Lato 2 Bold"/>
                        </a:rPr>
                        <a:t>Baseline Mean</a:t>
                      </a:r>
                      <a:endParaRPr lang="en-US" sz="700"/>
                    </a:p>
                  </a:txBody>
                  <a:tcPr marL="127000" marR="127000" marT="127000" marB="1270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0D213B"/>
                    </a:solidFill>
                  </a:tcPr>
                </a:tc>
                <a:tc>
                  <a:txBody>
                    <a:bodyPr/>
                    <a:lstStyle/>
                    <a:p>
                      <a:pPr algn="ctr">
                        <a:lnSpc>
                          <a:spcPts val="1960"/>
                        </a:lnSpc>
                        <a:defRPr/>
                      </a:pPr>
                      <a:r>
                        <a:rPr lang="en-US" sz="900" b="1">
                          <a:solidFill>
                            <a:srgbClr val="D0BF8F"/>
                          </a:solidFill>
                          <a:latin typeface="Lato 2 Bold"/>
                          <a:ea typeface="Lato 2 Bold"/>
                          <a:cs typeface="Lato 2 Bold"/>
                          <a:sym typeface="Lato 2 Bold"/>
                        </a:rPr>
                        <a:t>Implementation Mean</a:t>
                      </a:r>
                      <a:endParaRPr lang="en-US" sz="700"/>
                    </a:p>
                  </a:txBody>
                  <a:tcPr marL="127000" marR="127000" marT="127000" marB="1270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0D213B"/>
                    </a:solidFill>
                  </a:tcPr>
                </a:tc>
                <a:tc>
                  <a:txBody>
                    <a:bodyPr/>
                    <a:lstStyle/>
                    <a:p>
                      <a:pPr algn="ctr">
                        <a:lnSpc>
                          <a:spcPts val="1960"/>
                        </a:lnSpc>
                        <a:defRPr/>
                      </a:pPr>
                      <a:r>
                        <a:rPr lang="en-US" sz="900" b="1">
                          <a:solidFill>
                            <a:srgbClr val="D0BF8F"/>
                          </a:solidFill>
                          <a:latin typeface="Lato 2 Bold"/>
                          <a:ea typeface="Lato 2 Bold"/>
                          <a:cs typeface="Lato 2 Bold"/>
                          <a:sym typeface="Lato 2 Bold"/>
                        </a:rPr>
                        <a:t>Risk Ratio (95%)</a:t>
                      </a:r>
                      <a:endParaRPr lang="en-US" sz="700"/>
                    </a:p>
                  </a:txBody>
                  <a:tcPr marL="127000" marR="127000" marT="127000" marB="1270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0D213B"/>
                    </a:solidFill>
                  </a:tcPr>
                </a:tc>
                <a:extLst>
                  <a:ext uri="{0D108BD9-81ED-4DB2-BD59-A6C34878D82A}">
                    <a16:rowId xmlns:a16="http://schemas.microsoft.com/office/drawing/2014/main" val="10000"/>
                  </a:ext>
                </a:extLst>
              </a:tr>
              <a:tr h="474337">
                <a:tc>
                  <a:txBody>
                    <a:bodyPr/>
                    <a:lstStyle/>
                    <a:p>
                      <a:pPr algn="ctr">
                        <a:lnSpc>
                          <a:spcPts val="1960"/>
                        </a:lnSpc>
                        <a:defRPr/>
                      </a:pPr>
                      <a:r>
                        <a:rPr lang="en-US" sz="900" b="1">
                          <a:solidFill>
                            <a:srgbClr val="000000"/>
                          </a:solidFill>
                          <a:latin typeface="Lato 2 Bold"/>
                          <a:ea typeface="Lato 2 Bold"/>
                          <a:cs typeface="Lato 2 Bold"/>
                          <a:sym typeface="Lato 2 Bold"/>
                        </a:rPr>
                        <a:t>CGM Yes</a:t>
                      </a:r>
                      <a:endParaRPr lang="en-US" sz="700"/>
                    </a:p>
                  </a:txBody>
                  <a:tcPr marL="127000" marR="127000" marT="127000" marB="1270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D0BF8F"/>
                    </a:solidFill>
                  </a:tcPr>
                </a:tc>
                <a:tc>
                  <a:txBody>
                    <a:bodyPr/>
                    <a:lstStyle/>
                    <a:p>
                      <a:pPr algn="ctr">
                        <a:lnSpc>
                          <a:spcPts val="1960"/>
                        </a:lnSpc>
                        <a:defRPr/>
                      </a:pPr>
                      <a:r>
                        <a:rPr lang="en-US" sz="900" b="1">
                          <a:solidFill>
                            <a:srgbClr val="000000"/>
                          </a:solidFill>
                          <a:latin typeface="Lato 2 Bold"/>
                          <a:ea typeface="Lato 2 Bold"/>
                          <a:cs typeface="Lato 2 Bold"/>
                          <a:sym typeface="Lato 2 Bold"/>
                        </a:rPr>
                        <a:t>91 (45.05%)</a:t>
                      </a:r>
                      <a:endParaRPr lang="en-US" sz="700"/>
                    </a:p>
                  </a:txBody>
                  <a:tcPr marL="127000" marR="127000" marT="127000" marB="1270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ts val="1960"/>
                        </a:lnSpc>
                        <a:defRPr/>
                      </a:pPr>
                      <a:r>
                        <a:rPr lang="en-US" sz="900" b="1">
                          <a:solidFill>
                            <a:srgbClr val="000000"/>
                          </a:solidFill>
                          <a:latin typeface="Lato 2 Bold"/>
                          <a:ea typeface="Lato 2 Bold"/>
                          <a:cs typeface="Lato 2 Bold"/>
                          <a:sym typeface="Lato 2 Bold"/>
                        </a:rPr>
                        <a:t>99 (90.83%)</a:t>
                      </a:r>
                      <a:endParaRPr lang="en-US" sz="700"/>
                    </a:p>
                  </a:txBody>
                  <a:tcPr marL="127000" marR="127000" marT="127000" marB="1270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ts val="1960"/>
                        </a:lnSpc>
                        <a:defRPr/>
                      </a:pPr>
                      <a:r>
                        <a:rPr lang="en-US" sz="900" b="1">
                          <a:solidFill>
                            <a:srgbClr val="000000"/>
                          </a:solidFill>
                          <a:latin typeface="Lato 2 Bold"/>
                          <a:ea typeface="Lato 2 Bold"/>
                          <a:cs typeface="Lato 2 Bold"/>
                          <a:sym typeface="Lato 2 Bold"/>
                        </a:rPr>
                        <a:t>2.02 (1.71, 2.37)</a:t>
                      </a:r>
                      <a:endParaRPr lang="en-US" sz="700"/>
                    </a:p>
                  </a:txBody>
                  <a:tcPr marL="127000" marR="127000" marT="127000" marB="1270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474337">
                <a:tc>
                  <a:txBody>
                    <a:bodyPr/>
                    <a:lstStyle/>
                    <a:p>
                      <a:pPr algn="ctr">
                        <a:lnSpc>
                          <a:spcPts val="1960"/>
                        </a:lnSpc>
                        <a:defRPr/>
                      </a:pPr>
                      <a:r>
                        <a:rPr lang="en-US" sz="900" b="1">
                          <a:solidFill>
                            <a:srgbClr val="000000"/>
                          </a:solidFill>
                          <a:latin typeface="Lato 2 Bold"/>
                          <a:ea typeface="Lato 2 Bold"/>
                          <a:cs typeface="Lato 2 Bold"/>
                          <a:sym typeface="Lato 2 Bold"/>
                        </a:rPr>
                        <a:t>CGM No</a:t>
                      </a:r>
                      <a:endParaRPr lang="en-US" sz="700"/>
                    </a:p>
                  </a:txBody>
                  <a:tcPr marL="127000" marR="127000" marT="127000" marB="1270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D0BF8F"/>
                    </a:solidFill>
                  </a:tcPr>
                </a:tc>
                <a:tc>
                  <a:txBody>
                    <a:bodyPr/>
                    <a:lstStyle/>
                    <a:p>
                      <a:pPr algn="ctr">
                        <a:lnSpc>
                          <a:spcPts val="1960"/>
                        </a:lnSpc>
                        <a:defRPr/>
                      </a:pPr>
                      <a:r>
                        <a:rPr lang="en-US" sz="900" b="1">
                          <a:solidFill>
                            <a:srgbClr val="000000"/>
                          </a:solidFill>
                          <a:latin typeface="Lato 2 Bold"/>
                          <a:ea typeface="Lato 2 Bold"/>
                          <a:cs typeface="Lato 2 Bold"/>
                          <a:sym typeface="Lato 2 Bold"/>
                        </a:rPr>
                        <a:t>111 (54.95%)</a:t>
                      </a:r>
                      <a:endParaRPr lang="en-US" sz="700"/>
                    </a:p>
                  </a:txBody>
                  <a:tcPr marL="127000" marR="127000" marT="127000" marB="1270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ts val="1960"/>
                        </a:lnSpc>
                        <a:defRPr/>
                      </a:pPr>
                      <a:r>
                        <a:rPr lang="en-US" sz="900" b="1">
                          <a:solidFill>
                            <a:srgbClr val="000000"/>
                          </a:solidFill>
                          <a:latin typeface="Lato 2 Bold"/>
                          <a:ea typeface="Lato 2 Bold"/>
                          <a:cs typeface="Lato 2 Bold"/>
                          <a:sym typeface="Lato 2 Bold"/>
                        </a:rPr>
                        <a:t>10 (9.17%)</a:t>
                      </a:r>
                      <a:endParaRPr lang="en-US" sz="700"/>
                    </a:p>
                  </a:txBody>
                  <a:tcPr marL="127000" marR="127000" marT="127000" marB="1270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ts val="1960"/>
                        </a:lnSpc>
                        <a:defRPr/>
                      </a:pPr>
                      <a:r>
                        <a:rPr lang="en-US" sz="900" b="1">
                          <a:solidFill>
                            <a:srgbClr val="000000"/>
                          </a:solidFill>
                          <a:latin typeface="Lato 2 Bold"/>
                          <a:ea typeface="Lato 2 Bold"/>
                          <a:cs typeface="Lato 2 Bold"/>
                          <a:sym typeface="Lato 2 Bold"/>
                        </a:rPr>
                        <a:t>.17 (.09, .31)</a:t>
                      </a:r>
                      <a:endParaRPr lang="en-US" sz="700"/>
                    </a:p>
                  </a:txBody>
                  <a:tcPr marL="127000" marR="127000" marT="127000" marB="1270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0800000">
            <a:off x="-4030139" y="-27829"/>
            <a:ext cx="10198217" cy="1192309"/>
            <a:chOff x="0" y="0"/>
            <a:chExt cx="4550734" cy="532042"/>
          </a:xfrm>
        </p:grpSpPr>
        <p:sp>
          <p:nvSpPr>
            <p:cNvPr id="3" name="Freeform 3"/>
            <p:cNvSpPr/>
            <p:nvPr/>
          </p:nvSpPr>
          <p:spPr>
            <a:xfrm>
              <a:off x="0" y="0"/>
              <a:ext cx="4550735" cy="532042"/>
            </a:xfrm>
            <a:custGeom>
              <a:avLst/>
              <a:gdLst/>
              <a:ahLst/>
              <a:cxnLst/>
              <a:rect l="l" t="t" r="r" b="b"/>
              <a:pathLst>
                <a:path w="4550735" h="532042">
                  <a:moveTo>
                    <a:pt x="25811" y="0"/>
                  </a:moveTo>
                  <a:lnTo>
                    <a:pt x="4524924" y="0"/>
                  </a:lnTo>
                  <a:cubicBezTo>
                    <a:pt x="4539179" y="0"/>
                    <a:pt x="4550735" y="11556"/>
                    <a:pt x="4550735" y="25811"/>
                  </a:cubicBezTo>
                  <a:lnTo>
                    <a:pt x="4550735" y="506231"/>
                  </a:lnTo>
                  <a:cubicBezTo>
                    <a:pt x="4550735" y="520486"/>
                    <a:pt x="4539179" y="532042"/>
                    <a:pt x="4524924" y="532042"/>
                  </a:cubicBezTo>
                  <a:lnTo>
                    <a:pt x="25811" y="532042"/>
                  </a:lnTo>
                  <a:cubicBezTo>
                    <a:pt x="11556" y="532042"/>
                    <a:pt x="0" y="520486"/>
                    <a:pt x="0" y="506231"/>
                  </a:cubicBezTo>
                  <a:lnTo>
                    <a:pt x="0" y="25811"/>
                  </a:lnTo>
                  <a:cubicBezTo>
                    <a:pt x="0" y="11556"/>
                    <a:pt x="11556" y="0"/>
                    <a:pt x="25811" y="0"/>
                  </a:cubicBezTo>
                  <a:close/>
                </a:path>
              </a:pathLst>
            </a:custGeom>
            <a:solidFill>
              <a:srgbClr val="D0BF8F"/>
            </a:solidFill>
          </p:spPr>
        </p:sp>
        <p:sp>
          <p:nvSpPr>
            <p:cNvPr id="4" name="TextBox 4"/>
            <p:cNvSpPr txBox="1"/>
            <p:nvPr/>
          </p:nvSpPr>
          <p:spPr>
            <a:xfrm>
              <a:off x="0" y="-47625"/>
              <a:ext cx="4550734" cy="579667"/>
            </a:xfrm>
            <a:prstGeom prst="rect">
              <a:avLst/>
            </a:prstGeom>
          </p:spPr>
          <p:txBody>
            <a:bodyPr lIns="29983" tIns="29983" rIns="29983" bIns="29983"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333"/>
                </a:lnSpc>
              </a:pPr>
              <a:endParaRPr sz="800"/>
            </a:p>
          </p:txBody>
        </p:sp>
      </p:grpSp>
      <p:grpSp>
        <p:nvGrpSpPr>
          <p:cNvPr id="5" name="Group 5"/>
          <p:cNvGrpSpPr/>
          <p:nvPr/>
        </p:nvGrpSpPr>
        <p:grpSpPr>
          <a:xfrm rot="10800000">
            <a:off x="-4131739" y="-129429"/>
            <a:ext cx="10198217" cy="1192309"/>
            <a:chOff x="0" y="0"/>
            <a:chExt cx="4550734" cy="532042"/>
          </a:xfrm>
        </p:grpSpPr>
        <p:sp>
          <p:nvSpPr>
            <p:cNvPr id="6" name="Freeform 6"/>
            <p:cNvSpPr/>
            <p:nvPr/>
          </p:nvSpPr>
          <p:spPr>
            <a:xfrm>
              <a:off x="0" y="0"/>
              <a:ext cx="4550735" cy="532042"/>
            </a:xfrm>
            <a:custGeom>
              <a:avLst/>
              <a:gdLst/>
              <a:ahLst/>
              <a:cxnLst/>
              <a:rect l="l" t="t" r="r" b="b"/>
              <a:pathLst>
                <a:path w="4550735" h="532042">
                  <a:moveTo>
                    <a:pt x="25811" y="0"/>
                  </a:moveTo>
                  <a:lnTo>
                    <a:pt x="4524924" y="0"/>
                  </a:lnTo>
                  <a:cubicBezTo>
                    <a:pt x="4539179" y="0"/>
                    <a:pt x="4550735" y="11556"/>
                    <a:pt x="4550735" y="25811"/>
                  </a:cubicBezTo>
                  <a:lnTo>
                    <a:pt x="4550735" y="506231"/>
                  </a:lnTo>
                  <a:cubicBezTo>
                    <a:pt x="4550735" y="520486"/>
                    <a:pt x="4539179" y="532042"/>
                    <a:pt x="4524924" y="532042"/>
                  </a:cubicBezTo>
                  <a:lnTo>
                    <a:pt x="25811" y="532042"/>
                  </a:lnTo>
                  <a:cubicBezTo>
                    <a:pt x="11556" y="532042"/>
                    <a:pt x="0" y="520486"/>
                    <a:pt x="0" y="506231"/>
                  </a:cubicBezTo>
                  <a:lnTo>
                    <a:pt x="0" y="25811"/>
                  </a:lnTo>
                  <a:cubicBezTo>
                    <a:pt x="0" y="11556"/>
                    <a:pt x="11556" y="0"/>
                    <a:pt x="25811" y="0"/>
                  </a:cubicBezTo>
                  <a:close/>
                </a:path>
              </a:pathLst>
            </a:custGeom>
            <a:solidFill>
              <a:srgbClr val="0D213B"/>
            </a:solidFill>
          </p:spPr>
        </p:sp>
        <p:sp>
          <p:nvSpPr>
            <p:cNvPr id="7" name="TextBox 7"/>
            <p:cNvSpPr txBox="1"/>
            <p:nvPr/>
          </p:nvSpPr>
          <p:spPr>
            <a:xfrm>
              <a:off x="0" y="-47625"/>
              <a:ext cx="4550734" cy="579667"/>
            </a:xfrm>
            <a:prstGeom prst="rect">
              <a:avLst/>
            </a:prstGeom>
          </p:spPr>
          <p:txBody>
            <a:bodyPr lIns="29983" tIns="29983" rIns="29983" bIns="29983"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333"/>
                </a:lnSpc>
              </a:pPr>
              <a:endParaRPr sz="800"/>
            </a:p>
          </p:txBody>
        </p:sp>
      </p:grpSp>
      <p:sp>
        <p:nvSpPr>
          <p:cNvPr id="8" name="TextBox 8"/>
          <p:cNvSpPr txBox="1"/>
          <p:nvPr/>
        </p:nvSpPr>
        <p:spPr>
          <a:xfrm>
            <a:off x="464297" y="161926"/>
            <a:ext cx="5331166" cy="68580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5440"/>
              </a:lnSpc>
            </a:pPr>
            <a:r>
              <a:rPr lang="en-US" sz="4533" b="1">
                <a:solidFill>
                  <a:srgbClr val="D0BF8F"/>
                </a:solidFill>
                <a:latin typeface="Lato 1 Bold"/>
                <a:ea typeface="Lato 1 Bold"/>
                <a:cs typeface="Lato 1 Bold"/>
                <a:sym typeface="Lato 1 Bold"/>
              </a:rPr>
              <a:t>RESULTS CONT’D</a:t>
            </a:r>
          </a:p>
        </p:txBody>
      </p:sp>
      <p:sp>
        <p:nvSpPr>
          <p:cNvPr id="9" name="Freeform 9"/>
          <p:cNvSpPr/>
          <p:nvPr/>
        </p:nvSpPr>
        <p:spPr>
          <a:xfrm>
            <a:off x="7695001" y="6102202"/>
            <a:ext cx="4496999" cy="755798"/>
          </a:xfrm>
          <a:custGeom>
            <a:avLst/>
            <a:gdLst/>
            <a:ahLst/>
            <a:cxnLst/>
            <a:rect l="l" t="t" r="r" b="b"/>
            <a:pathLst>
              <a:path w="6745499" h="1133697">
                <a:moveTo>
                  <a:pt x="0" y="0"/>
                </a:moveTo>
                <a:lnTo>
                  <a:pt x="6745499" y="0"/>
                </a:lnTo>
                <a:lnTo>
                  <a:pt x="6745499" y="1133697"/>
                </a:lnTo>
                <a:lnTo>
                  <a:pt x="0" y="1133697"/>
                </a:lnTo>
                <a:lnTo>
                  <a:pt x="0" y="0"/>
                </a:lnTo>
                <a:close/>
              </a:path>
            </a:pathLst>
          </a:custGeom>
          <a:blipFill>
            <a:blip r:embed="rId2"/>
            <a:stretch>
              <a:fillRect/>
            </a:stretch>
          </a:blipFill>
        </p:spPr>
      </p:sp>
      <p:sp>
        <p:nvSpPr>
          <p:cNvPr id="10" name="TextBox 10"/>
          <p:cNvSpPr txBox="1"/>
          <p:nvPr/>
        </p:nvSpPr>
        <p:spPr>
          <a:xfrm>
            <a:off x="666750" y="1649794"/>
            <a:ext cx="4267732" cy="205479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661"/>
              </a:lnSpc>
            </a:pPr>
            <a:r>
              <a:rPr lang="en-US" sz="2199" b="1" u="sng">
                <a:solidFill>
                  <a:srgbClr val="000000"/>
                </a:solidFill>
                <a:latin typeface="Lato 2 Bold"/>
                <a:ea typeface="Lato 2 Bold"/>
                <a:cs typeface="Lato 2 Bold"/>
                <a:sym typeface="Lato 2 Bold"/>
              </a:rPr>
              <a:t>Secondary AIM</a:t>
            </a:r>
            <a:r>
              <a:rPr lang="en-US" sz="2199" u="sng">
                <a:solidFill>
                  <a:srgbClr val="000000"/>
                </a:solidFill>
                <a:latin typeface="Lato 2"/>
                <a:ea typeface="Lato 2"/>
                <a:cs typeface="Lato 2"/>
                <a:sym typeface="Lato 2"/>
              </a:rPr>
              <a:t>: </a:t>
            </a:r>
          </a:p>
          <a:p>
            <a:pPr algn="ctr">
              <a:lnSpc>
                <a:spcPts val="2661"/>
              </a:lnSpc>
              <a:spcBef>
                <a:spcPct val="0"/>
              </a:spcBef>
            </a:pPr>
            <a:r>
              <a:rPr lang="en-US" sz="2199">
                <a:solidFill>
                  <a:srgbClr val="000000"/>
                </a:solidFill>
                <a:latin typeface="Lato 2"/>
                <a:ea typeface="Lato 2"/>
                <a:cs typeface="Lato 2"/>
                <a:sym typeface="Lato 2"/>
              </a:rPr>
              <a:t> Improve use of CGM within 90 days of diagnosis for patients ages 2-21 diagnosed with T1D from 65% to 90% from April 1, 2024 to October 1, 2024</a:t>
            </a:r>
          </a:p>
        </p:txBody>
      </p:sp>
      <p:sp>
        <p:nvSpPr>
          <p:cNvPr id="11" name="TextBox 11"/>
          <p:cNvSpPr txBox="1"/>
          <p:nvPr/>
        </p:nvSpPr>
        <p:spPr>
          <a:xfrm>
            <a:off x="1316273" y="3918170"/>
            <a:ext cx="2968687" cy="670306"/>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662"/>
              </a:lnSpc>
            </a:pPr>
            <a:r>
              <a:rPr lang="en-US" sz="2200" b="1" u="sng">
                <a:solidFill>
                  <a:srgbClr val="000000"/>
                </a:solidFill>
                <a:latin typeface="Lato 2 Bold"/>
                <a:ea typeface="Lato 2 Bold"/>
                <a:cs typeface="Lato 2 Bold"/>
                <a:sym typeface="Lato 2 Bold"/>
              </a:rPr>
              <a:t>Goal:</a:t>
            </a:r>
            <a:r>
              <a:rPr lang="en-US" sz="2200">
                <a:solidFill>
                  <a:srgbClr val="000000"/>
                </a:solidFill>
                <a:latin typeface="Lato 2"/>
                <a:ea typeface="Lato 2"/>
                <a:cs typeface="Lato 2"/>
                <a:sym typeface="Lato 2"/>
              </a:rPr>
              <a:t> 90%</a:t>
            </a:r>
          </a:p>
          <a:p>
            <a:pPr algn="ctr">
              <a:lnSpc>
                <a:spcPts val="2662"/>
              </a:lnSpc>
              <a:spcBef>
                <a:spcPct val="0"/>
              </a:spcBef>
            </a:pPr>
            <a:r>
              <a:rPr lang="en-US" sz="2200" b="1" u="sng">
                <a:solidFill>
                  <a:srgbClr val="000000"/>
                </a:solidFill>
                <a:latin typeface="Lato 2 Bold"/>
                <a:ea typeface="Lato 2 Bold"/>
                <a:cs typeface="Lato 2 Bold"/>
                <a:sym typeface="Lato 2 Bold"/>
              </a:rPr>
              <a:t> Results:</a:t>
            </a:r>
            <a:r>
              <a:rPr lang="en-US" sz="2200">
                <a:solidFill>
                  <a:srgbClr val="000000"/>
                </a:solidFill>
                <a:latin typeface="Lato 2"/>
                <a:ea typeface="Lato 2"/>
                <a:cs typeface="Lato 2"/>
                <a:sym typeface="Lato 2"/>
              </a:rPr>
              <a:t> 95% (p&lt;0.001</a:t>
            </a:r>
            <a:r>
              <a:rPr lang="en-US" sz="2200" b="1" u="sng">
                <a:solidFill>
                  <a:srgbClr val="000000"/>
                </a:solidFill>
                <a:latin typeface="Lato 2 Bold"/>
                <a:ea typeface="Lato 2 Bold"/>
                <a:cs typeface="Lato 2 Bold"/>
                <a:sym typeface="Lato 2 Bold"/>
              </a:rPr>
              <a:t>)</a:t>
            </a:r>
          </a:p>
        </p:txBody>
      </p:sp>
      <p:graphicFrame>
        <p:nvGraphicFramePr>
          <p:cNvPr id="12" name="Table 12"/>
          <p:cNvGraphicFramePr>
            <a:graphicFrameLocks noGrp="1"/>
          </p:cNvGraphicFramePr>
          <p:nvPr/>
        </p:nvGraphicFramePr>
        <p:xfrm>
          <a:off x="405138" y="5177742"/>
          <a:ext cx="4970401" cy="1424559"/>
        </p:xfrm>
        <a:graphic>
          <a:graphicData uri="http://schemas.openxmlformats.org/drawingml/2006/table">
            <a:tbl>
              <a:tblPr/>
              <a:tblGrid>
                <a:gridCol w="862478">
                  <a:extLst>
                    <a:ext uri="{9D8B030D-6E8A-4147-A177-3AD203B41FA5}">
                      <a16:colId xmlns:a16="http://schemas.microsoft.com/office/drawing/2014/main" val="20000"/>
                    </a:ext>
                  </a:extLst>
                </a:gridCol>
                <a:gridCol w="1184419">
                  <a:extLst>
                    <a:ext uri="{9D8B030D-6E8A-4147-A177-3AD203B41FA5}">
                      <a16:colId xmlns:a16="http://schemas.microsoft.com/office/drawing/2014/main" val="20001"/>
                    </a:ext>
                  </a:extLst>
                </a:gridCol>
                <a:gridCol w="1642301">
                  <a:extLst>
                    <a:ext uri="{9D8B030D-6E8A-4147-A177-3AD203B41FA5}">
                      <a16:colId xmlns:a16="http://schemas.microsoft.com/office/drawing/2014/main" val="20002"/>
                    </a:ext>
                  </a:extLst>
                </a:gridCol>
                <a:gridCol w="1281203">
                  <a:extLst>
                    <a:ext uri="{9D8B030D-6E8A-4147-A177-3AD203B41FA5}">
                      <a16:colId xmlns:a16="http://schemas.microsoft.com/office/drawing/2014/main" val="20003"/>
                    </a:ext>
                  </a:extLst>
                </a:gridCol>
              </a:tblGrid>
              <a:tr h="467783">
                <a:tc>
                  <a:txBody>
                    <a:bodyPr/>
                    <a:lstStyle/>
                    <a:p>
                      <a:pPr algn="ctr">
                        <a:lnSpc>
                          <a:spcPts val="1960"/>
                        </a:lnSpc>
                        <a:defRPr/>
                      </a:pPr>
                      <a:r>
                        <a:rPr lang="en-US" sz="900" b="1">
                          <a:solidFill>
                            <a:srgbClr val="D0BF8F"/>
                          </a:solidFill>
                          <a:latin typeface="Lato 2 Bold"/>
                          <a:ea typeface="Lato 2 Bold"/>
                          <a:cs typeface="Lato 2 Bold"/>
                          <a:sym typeface="Lato 2 Bold"/>
                        </a:rPr>
                        <a:t>Category</a:t>
                      </a:r>
                      <a:endParaRPr lang="en-US" sz="700"/>
                    </a:p>
                  </a:txBody>
                  <a:tcPr marL="127000" marR="127000" marT="127000" marB="1270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0D213B"/>
                    </a:solidFill>
                  </a:tcPr>
                </a:tc>
                <a:tc>
                  <a:txBody>
                    <a:bodyPr/>
                    <a:lstStyle/>
                    <a:p>
                      <a:pPr algn="ctr">
                        <a:lnSpc>
                          <a:spcPts val="1960"/>
                        </a:lnSpc>
                        <a:defRPr/>
                      </a:pPr>
                      <a:r>
                        <a:rPr lang="en-US" sz="900" b="1">
                          <a:solidFill>
                            <a:srgbClr val="D0BF8F"/>
                          </a:solidFill>
                          <a:latin typeface="Lato 2 Bold"/>
                          <a:ea typeface="Lato 2 Bold"/>
                          <a:cs typeface="Lato 2 Bold"/>
                          <a:sym typeface="Lato 2 Bold"/>
                        </a:rPr>
                        <a:t>Baseline Mean</a:t>
                      </a:r>
                      <a:endParaRPr lang="en-US" sz="700"/>
                    </a:p>
                  </a:txBody>
                  <a:tcPr marL="127000" marR="127000" marT="127000" marB="1270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0D213B"/>
                    </a:solidFill>
                  </a:tcPr>
                </a:tc>
                <a:tc>
                  <a:txBody>
                    <a:bodyPr/>
                    <a:lstStyle/>
                    <a:p>
                      <a:pPr algn="ctr">
                        <a:lnSpc>
                          <a:spcPts val="1960"/>
                        </a:lnSpc>
                        <a:defRPr/>
                      </a:pPr>
                      <a:r>
                        <a:rPr lang="en-US" sz="900" b="1">
                          <a:solidFill>
                            <a:srgbClr val="D0BF8F"/>
                          </a:solidFill>
                          <a:latin typeface="Lato 2 Bold"/>
                          <a:ea typeface="Lato 2 Bold"/>
                          <a:cs typeface="Lato 2 Bold"/>
                          <a:sym typeface="Lato 2 Bold"/>
                        </a:rPr>
                        <a:t>Implementation Mean</a:t>
                      </a:r>
                      <a:endParaRPr lang="en-US" sz="700"/>
                    </a:p>
                  </a:txBody>
                  <a:tcPr marL="127000" marR="127000" marT="127000" marB="1270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0D213B"/>
                    </a:solidFill>
                  </a:tcPr>
                </a:tc>
                <a:tc>
                  <a:txBody>
                    <a:bodyPr/>
                    <a:lstStyle/>
                    <a:p>
                      <a:pPr algn="ctr">
                        <a:lnSpc>
                          <a:spcPts val="1960"/>
                        </a:lnSpc>
                        <a:defRPr/>
                      </a:pPr>
                      <a:r>
                        <a:rPr lang="en-US" sz="900" b="1">
                          <a:solidFill>
                            <a:srgbClr val="D0BF8F"/>
                          </a:solidFill>
                          <a:latin typeface="Lato 2 Bold"/>
                          <a:ea typeface="Lato 2 Bold"/>
                          <a:cs typeface="Lato 2 Bold"/>
                          <a:sym typeface="Lato 2 Bold"/>
                        </a:rPr>
                        <a:t>Risk Ratio (95%)</a:t>
                      </a:r>
                      <a:endParaRPr lang="en-US" sz="700"/>
                    </a:p>
                  </a:txBody>
                  <a:tcPr marL="127000" marR="127000" marT="127000" marB="1270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0D213B"/>
                    </a:solidFill>
                  </a:tcPr>
                </a:tc>
                <a:extLst>
                  <a:ext uri="{0D108BD9-81ED-4DB2-BD59-A6C34878D82A}">
                    <a16:rowId xmlns:a16="http://schemas.microsoft.com/office/drawing/2014/main" val="10000"/>
                  </a:ext>
                </a:extLst>
              </a:tr>
              <a:tr h="467783">
                <a:tc>
                  <a:txBody>
                    <a:bodyPr/>
                    <a:lstStyle/>
                    <a:p>
                      <a:pPr algn="ctr">
                        <a:lnSpc>
                          <a:spcPts val="1960"/>
                        </a:lnSpc>
                        <a:defRPr/>
                      </a:pPr>
                      <a:r>
                        <a:rPr lang="en-US" sz="900" b="1">
                          <a:solidFill>
                            <a:srgbClr val="000000"/>
                          </a:solidFill>
                          <a:latin typeface="Lato 2 Bold"/>
                          <a:ea typeface="Lato 2 Bold"/>
                          <a:cs typeface="Lato 2 Bold"/>
                          <a:sym typeface="Lato 2 Bold"/>
                        </a:rPr>
                        <a:t>CGM Yes</a:t>
                      </a:r>
                      <a:endParaRPr lang="en-US" sz="700"/>
                    </a:p>
                  </a:txBody>
                  <a:tcPr marL="127000" marR="127000" marT="127000" marB="1270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D0BF8F"/>
                    </a:solidFill>
                  </a:tcPr>
                </a:tc>
                <a:tc>
                  <a:txBody>
                    <a:bodyPr/>
                    <a:lstStyle/>
                    <a:p>
                      <a:pPr algn="ctr">
                        <a:lnSpc>
                          <a:spcPts val="1960"/>
                        </a:lnSpc>
                        <a:defRPr/>
                      </a:pPr>
                      <a:r>
                        <a:rPr lang="en-US" sz="900" b="1">
                          <a:solidFill>
                            <a:srgbClr val="000000"/>
                          </a:solidFill>
                          <a:latin typeface="Lato 2 Bold"/>
                          <a:ea typeface="Lato 2 Bold"/>
                          <a:cs typeface="Lato 2 Bold"/>
                          <a:sym typeface="Lato 2 Bold"/>
                        </a:rPr>
                        <a:t>132 (65.35%)</a:t>
                      </a:r>
                      <a:endParaRPr lang="en-US" sz="700"/>
                    </a:p>
                  </a:txBody>
                  <a:tcPr marL="127000" marR="127000" marT="127000" marB="1270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ts val="1960"/>
                        </a:lnSpc>
                        <a:defRPr/>
                      </a:pPr>
                      <a:r>
                        <a:rPr lang="en-US" sz="900">
                          <a:solidFill>
                            <a:srgbClr val="000000"/>
                          </a:solidFill>
                          <a:latin typeface="Lato 2"/>
                          <a:ea typeface="Lato 2"/>
                          <a:cs typeface="Lato 2"/>
                          <a:sym typeface="Lato 2"/>
                        </a:rPr>
                        <a:t>103 (94.5%)</a:t>
                      </a:r>
                      <a:endParaRPr lang="en-US" sz="700"/>
                    </a:p>
                  </a:txBody>
                  <a:tcPr marL="127000" marR="127000" marT="127000" marB="1270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ts val="1960"/>
                        </a:lnSpc>
                        <a:defRPr/>
                      </a:pPr>
                      <a:r>
                        <a:rPr lang="en-US" sz="900" b="1">
                          <a:solidFill>
                            <a:srgbClr val="000000"/>
                          </a:solidFill>
                          <a:latin typeface="Lato 2 Bold"/>
                          <a:ea typeface="Lato 2 Bold"/>
                          <a:cs typeface="Lato 2 Bold"/>
                          <a:sym typeface="Lato 2 Bold"/>
                        </a:rPr>
                        <a:t>1.45 (1.3, 1.61)</a:t>
                      </a:r>
                      <a:endParaRPr lang="en-US" sz="700"/>
                    </a:p>
                  </a:txBody>
                  <a:tcPr marL="127000" marR="127000" marT="127000" marB="1270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467783">
                <a:tc>
                  <a:txBody>
                    <a:bodyPr/>
                    <a:lstStyle/>
                    <a:p>
                      <a:pPr algn="ctr">
                        <a:lnSpc>
                          <a:spcPts val="1960"/>
                        </a:lnSpc>
                        <a:defRPr/>
                      </a:pPr>
                      <a:r>
                        <a:rPr lang="en-US" sz="900" b="1">
                          <a:solidFill>
                            <a:srgbClr val="000000"/>
                          </a:solidFill>
                          <a:latin typeface="Lato 2 Bold"/>
                          <a:ea typeface="Lato 2 Bold"/>
                          <a:cs typeface="Lato 2 Bold"/>
                          <a:sym typeface="Lato 2 Bold"/>
                        </a:rPr>
                        <a:t>CGM No</a:t>
                      </a:r>
                      <a:endParaRPr lang="en-US" sz="700"/>
                    </a:p>
                  </a:txBody>
                  <a:tcPr marL="127000" marR="127000" marT="127000" marB="1270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D0BF8F"/>
                    </a:solidFill>
                  </a:tcPr>
                </a:tc>
                <a:tc>
                  <a:txBody>
                    <a:bodyPr/>
                    <a:lstStyle/>
                    <a:p>
                      <a:pPr algn="ctr">
                        <a:lnSpc>
                          <a:spcPts val="1960"/>
                        </a:lnSpc>
                        <a:defRPr/>
                      </a:pPr>
                      <a:r>
                        <a:rPr lang="en-US" sz="900" b="1">
                          <a:solidFill>
                            <a:srgbClr val="000000"/>
                          </a:solidFill>
                          <a:latin typeface="Lato 2 Bold"/>
                          <a:ea typeface="Lato 2 Bold"/>
                          <a:cs typeface="Lato 2 Bold"/>
                          <a:sym typeface="Lato 2 Bold"/>
                        </a:rPr>
                        <a:t>70 (34.65%)</a:t>
                      </a:r>
                      <a:endParaRPr lang="en-US" sz="700"/>
                    </a:p>
                  </a:txBody>
                  <a:tcPr marL="127000" marR="127000" marT="127000" marB="1270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ts val="1960"/>
                        </a:lnSpc>
                        <a:defRPr/>
                      </a:pPr>
                      <a:r>
                        <a:rPr lang="en-US" sz="900">
                          <a:solidFill>
                            <a:srgbClr val="000000"/>
                          </a:solidFill>
                          <a:latin typeface="Lato 2"/>
                          <a:ea typeface="Lato 2"/>
                          <a:cs typeface="Lato 2"/>
                          <a:sym typeface="Lato 2"/>
                        </a:rPr>
                        <a:t>6 (5.5%)</a:t>
                      </a:r>
                      <a:endParaRPr lang="en-US" sz="700"/>
                    </a:p>
                  </a:txBody>
                  <a:tcPr marL="127000" marR="127000" marT="127000" marB="1270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ts val="1960"/>
                        </a:lnSpc>
                        <a:defRPr/>
                      </a:pPr>
                      <a:r>
                        <a:rPr lang="en-US" sz="900" b="1">
                          <a:solidFill>
                            <a:srgbClr val="000000"/>
                          </a:solidFill>
                          <a:latin typeface="Lato 2 Bold"/>
                          <a:ea typeface="Lato 2 Bold"/>
                          <a:cs typeface="Lato 2 Bold"/>
                          <a:sym typeface="Lato 2 Bold"/>
                        </a:rPr>
                        <a:t>.16 (.07, .35)</a:t>
                      </a:r>
                      <a:endParaRPr lang="en-US" sz="700"/>
                    </a:p>
                  </a:txBody>
                  <a:tcPr marL="127000" marR="127000" marT="127000" marB="1270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13" name="Freeform 13"/>
          <p:cNvSpPr/>
          <p:nvPr/>
        </p:nvSpPr>
        <p:spPr>
          <a:xfrm>
            <a:off x="5604963" y="2202325"/>
            <a:ext cx="6237787" cy="2619871"/>
          </a:xfrm>
          <a:custGeom>
            <a:avLst/>
            <a:gdLst/>
            <a:ahLst/>
            <a:cxnLst/>
            <a:rect l="l" t="t" r="r" b="b"/>
            <a:pathLst>
              <a:path w="9356681" h="3929806">
                <a:moveTo>
                  <a:pt x="0" y="0"/>
                </a:moveTo>
                <a:lnTo>
                  <a:pt x="9356681" y="0"/>
                </a:lnTo>
                <a:lnTo>
                  <a:pt x="9356681" y="3929806"/>
                </a:lnTo>
                <a:lnTo>
                  <a:pt x="0" y="3929806"/>
                </a:lnTo>
                <a:lnTo>
                  <a:pt x="0" y="0"/>
                </a:lnTo>
                <a:close/>
              </a:path>
            </a:pathLst>
          </a:custGeom>
          <a:blipFill>
            <a:blip r:embed="rId3"/>
            <a:stretch>
              <a:fillRect/>
            </a:stretch>
          </a:blipFill>
          <a:ln w="19050" cap="sq">
            <a:solidFill>
              <a:srgbClr val="000000"/>
            </a:solidFill>
            <a:prstDash val="solid"/>
            <a:miter/>
          </a:ln>
        </p:spPr>
      </p:sp>
    </p:spTree>
    <p:extLst>
      <p:ext uri="{BB962C8B-B14F-4D97-AF65-F5344CB8AC3E}">
        <p14:creationId xmlns:p14="http://schemas.microsoft.com/office/powerpoint/2010/main" val="4159718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0800000">
            <a:off x="-4030139" y="-27829"/>
            <a:ext cx="10198217" cy="1192309"/>
            <a:chOff x="0" y="0"/>
            <a:chExt cx="4550734" cy="532042"/>
          </a:xfrm>
        </p:grpSpPr>
        <p:sp>
          <p:nvSpPr>
            <p:cNvPr id="3" name="Freeform 3"/>
            <p:cNvSpPr/>
            <p:nvPr/>
          </p:nvSpPr>
          <p:spPr>
            <a:xfrm>
              <a:off x="0" y="0"/>
              <a:ext cx="4550735" cy="532042"/>
            </a:xfrm>
            <a:custGeom>
              <a:avLst/>
              <a:gdLst/>
              <a:ahLst/>
              <a:cxnLst/>
              <a:rect l="l" t="t" r="r" b="b"/>
              <a:pathLst>
                <a:path w="4550735" h="532042">
                  <a:moveTo>
                    <a:pt x="25811" y="0"/>
                  </a:moveTo>
                  <a:lnTo>
                    <a:pt x="4524924" y="0"/>
                  </a:lnTo>
                  <a:cubicBezTo>
                    <a:pt x="4539179" y="0"/>
                    <a:pt x="4550735" y="11556"/>
                    <a:pt x="4550735" y="25811"/>
                  </a:cubicBezTo>
                  <a:lnTo>
                    <a:pt x="4550735" y="506231"/>
                  </a:lnTo>
                  <a:cubicBezTo>
                    <a:pt x="4550735" y="520486"/>
                    <a:pt x="4539179" y="532042"/>
                    <a:pt x="4524924" y="532042"/>
                  </a:cubicBezTo>
                  <a:lnTo>
                    <a:pt x="25811" y="532042"/>
                  </a:lnTo>
                  <a:cubicBezTo>
                    <a:pt x="11556" y="532042"/>
                    <a:pt x="0" y="520486"/>
                    <a:pt x="0" y="506231"/>
                  </a:cubicBezTo>
                  <a:lnTo>
                    <a:pt x="0" y="25811"/>
                  </a:lnTo>
                  <a:cubicBezTo>
                    <a:pt x="0" y="11556"/>
                    <a:pt x="11556" y="0"/>
                    <a:pt x="25811" y="0"/>
                  </a:cubicBezTo>
                  <a:close/>
                </a:path>
              </a:pathLst>
            </a:custGeom>
            <a:solidFill>
              <a:srgbClr val="D0BF8F"/>
            </a:solidFill>
          </p:spPr>
        </p:sp>
        <p:sp>
          <p:nvSpPr>
            <p:cNvPr id="4" name="TextBox 4"/>
            <p:cNvSpPr txBox="1"/>
            <p:nvPr/>
          </p:nvSpPr>
          <p:spPr>
            <a:xfrm>
              <a:off x="0" y="-47625"/>
              <a:ext cx="4550734" cy="579667"/>
            </a:xfrm>
            <a:prstGeom prst="rect">
              <a:avLst/>
            </a:prstGeom>
          </p:spPr>
          <p:txBody>
            <a:bodyPr lIns="29983" tIns="29983" rIns="29983" bIns="29983"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333"/>
                </a:lnSpc>
              </a:pPr>
              <a:endParaRPr sz="800"/>
            </a:p>
          </p:txBody>
        </p:sp>
      </p:grpSp>
      <p:grpSp>
        <p:nvGrpSpPr>
          <p:cNvPr id="5" name="Group 5"/>
          <p:cNvGrpSpPr/>
          <p:nvPr/>
        </p:nvGrpSpPr>
        <p:grpSpPr>
          <a:xfrm rot="10800000">
            <a:off x="-4131739" y="-129429"/>
            <a:ext cx="10198217" cy="1192309"/>
            <a:chOff x="0" y="0"/>
            <a:chExt cx="4550734" cy="532042"/>
          </a:xfrm>
        </p:grpSpPr>
        <p:sp>
          <p:nvSpPr>
            <p:cNvPr id="6" name="Freeform 6"/>
            <p:cNvSpPr/>
            <p:nvPr/>
          </p:nvSpPr>
          <p:spPr>
            <a:xfrm>
              <a:off x="0" y="0"/>
              <a:ext cx="4550735" cy="532042"/>
            </a:xfrm>
            <a:custGeom>
              <a:avLst/>
              <a:gdLst/>
              <a:ahLst/>
              <a:cxnLst/>
              <a:rect l="l" t="t" r="r" b="b"/>
              <a:pathLst>
                <a:path w="4550735" h="532042">
                  <a:moveTo>
                    <a:pt x="25811" y="0"/>
                  </a:moveTo>
                  <a:lnTo>
                    <a:pt x="4524924" y="0"/>
                  </a:lnTo>
                  <a:cubicBezTo>
                    <a:pt x="4539179" y="0"/>
                    <a:pt x="4550735" y="11556"/>
                    <a:pt x="4550735" y="25811"/>
                  </a:cubicBezTo>
                  <a:lnTo>
                    <a:pt x="4550735" y="506231"/>
                  </a:lnTo>
                  <a:cubicBezTo>
                    <a:pt x="4550735" y="520486"/>
                    <a:pt x="4539179" y="532042"/>
                    <a:pt x="4524924" y="532042"/>
                  </a:cubicBezTo>
                  <a:lnTo>
                    <a:pt x="25811" y="532042"/>
                  </a:lnTo>
                  <a:cubicBezTo>
                    <a:pt x="11556" y="532042"/>
                    <a:pt x="0" y="520486"/>
                    <a:pt x="0" y="506231"/>
                  </a:cubicBezTo>
                  <a:lnTo>
                    <a:pt x="0" y="25811"/>
                  </a:lnTo>
                  <a:cubicBezTo>
                    <a:pt x="0" y="11556"/>
                    <a:pt x="11556" y="0"/>
                    <a:pt x="25811" y="0"/>
                  </a:cubicBezTo>
                  <a:close/>
                </a:path>
              </a:pathLst>
            </a:custGeom>
            <a:solidFill>
              <a:srgbClr val="0D213B"/>
            </a:solidFill>
          </p:spPr>
        </p:sp>
        <p:sp>
          <p:nvSpPr>
            <p:cNvPr id="7" name="TextBox 7"/>
            <p:cNvSpPr txBox="1"/>
            <p:nvPr/>
          </p:nvSpPr>
          <p:spPr>
            <a:xfrm>
              <a:off x="0" y="-47625"/>
              <a:ext cx="4550734" cy="579667"/>
            </a:xfrm>
            <a:prstGeom prst="rect">
              <a:avLst/>
            </a:prstGeom>
          </p:spPr>
          <p:txBody>
            <a:bodyPr lIns="29983" tIns="29983" rIns="29983" bIns="29983"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333"/>
                </a:lnSpc>
              </a:pPr>
              <a:endParaRPr sz="800"/>
            </a:p>
          </p:txBody>
        </p:sp>
      </p:grpSp>
      <p:sp>
        <p:nvSpPr>
          <p:cNvPr id="8" name="Freeform 8"/>
          <p:cNvSpPr/>
          <p:nvPr/>
        </p:nvSpPr>
        <p:spPr>
          <a:xfrm>
            <a:off x="2452487" y="1316583"/>
            <a:ext cx="7227983" cy="4633517"/>
          </a:xfrm>
          <a:custGeom>
            <a:avLst/>
            <a:gdLst/>
            <a:ahLst/>
            <a:cxnLst/>
            <a:rect l="l" t="t" r="r" b="b"/>
            <a:pathLst>
              <a:path w="10841975" h="6950276">
                <a:moveTo>
                  <a:pt x="0" y="0"/>
                </a:moveTo>
                <a:lnTo>
                  <a:pt x="10841975" y="0"/>
                </a:lnTo>
                <a:lnTo>
                  <a:pt x="10841975" y="6950276"/>
                </a:lnTo>
                <a:lnTo>
                  <a:pt x="0" y="6950276"/>
                </a:lnTo>
                <a:lnTo>
                  <a:pt x="0" y="0"/>
                </a:lnTo>
                <a:close/>
              </a:path>
            </a:pathLst>
          </a:custGeom>
          <a:blipFill>
            <a:blip r:embed="rId2"/>
            <a:stretch>
              <a:fillRect/>
            </a:stretch>
          </a:blipFill>
          <a:ln w="19050" cap="sq">
            <a:solidFill>
              <a:srgbClr val="000000"/>
            </a:solidFill>
            <a:prstDash val="solid"/>
            <a:miter/>
          </a:ln>
        </p:spPr>
      </p:sp>
      <p:sp>
        <p:nvSpPr>
          <p:cNvPr id="9" name="TextBox 9"/>
          <p:cNvSpPr txBox="1"/>
          <p:nvPr/>
        </p:nvSpPr>
        <p:spPr>
          <a:xfrm>
            <a:off x="106209" y="161926"/>
            <a:ext cx="6607393" cy="600934"/>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4960"/>
              </a:lnSpc>
            </a:pPr>
            <a:r>
              <a:rPr lang="en-US" sz="4134" b="1">
                <a:solidFill>
                  <a:srgbClr val="D0BF8F"/>
                </a:solidFill>
                <a:latin typeface="Lato 1 Bold"/>
                <a:ea typeface="Lato 1 Bold"/>
                <a:cs typeface="Lato 1 Bold"/>
                <a:sym typeface="Lato 1 Bold"/>
              </a:rPr>
              <a:t>KAPLAN-MEIER CURVE</a:t>
            </a:r>
          </a:p>
        </p:txBody>
      </p:sp>
      <p:sp>
        <p:nvSpPr>
          <p:cNvPr id="10" name="Freeform 10"/>
          <p:cNvSpPr/>
          <p:nvPr/>
        </p:nvSpPr>
        <p:spPr>
          <a:xfrm>
            <a:off x="7695001" y="6102202"/>
            <a:ext cx="4496999" cy="755798"/>
          </a:xfrm>
          <a:custGeom>
            <a:avLst/>
            <a:gdLst/>
            <a:ahLst/>
            <a:cxnLst/>
            <a:rect l="l" t="t" r="r" b="b"/>
            <a:pathLst>
              <a:path w="6745499" h="1133697">
                <a:moveTo>
                  <a:pt x="0" y="0"/>
                </a:moveTo>
                <a:lnTo>
                  <a:pt x="6745499" y="0"/>
                </a:lnTo>
                <a:lnTo>
                  <a:pt x="6745499" y="1133697"/>
                </a:lnTo>
                <a:lnTo>
                  <a:pt x="0" y="1133697"/>
                </a:lnTo>
                <a:lnTo>
                  <a:pt x="0" y="0"/>
                </a:lnTo>
                <a:close/>
              </a:path>
            </a:pathLst>
          </a:custGeom>
          <a:blipFill>
            <a:blip r:embed="rId3"/>
            <a:stretch>
              <a:fillRect/>
            </a:stretch>
          </a:blipFill>
        </p:spPr>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34444" y="718767"/>
            <a:ext cx="6122366" cy="6660435"/>
          </a:xfrm>
          <a:prstGeom prst="rect">
            <a:avLst/>
          </a:prstGeom>
        </p:spPr>
      </p:pic>
      <p:sp>
        <p:nvSpPr>
          <p:cNvPr id="3" name="AutoShape 3"/>
          <p:cNvSpPr/>
          <p:nvPr/>
        </p:nvSpPr>
        <p:spPr>
          <a:xfrm>
            <a:off x="1447836" y="1647151"/>
            <a:ext cx="512278" cy="0"/>
          </a:xfrm>
          <a:prstGeom prst="line">
            <a:avLst/>
          </a:prstGeom>
          <a:ln w="19050" cap="rnd">
            <a:solidFill>
              <a:srgbClr val="000000"/>
            </a:solidFill>
            <a:prstDash val="sysDash"/>
            <a:headEnd type="none" w="sm" len="sm"/>
            <a:tailEnd type="none" w="sm" len="sm"/>
          </a:ln>
        </p:spPr>
      </p:sp>
      <p:sp>
        <p:nvSpPr>
          <p:cNvPr id="4" name="AutoShape 4"/>
          <p:cNvSpPr/>
          <p:nvPr/>
        </p:nvSpPr>
        <p:spPr>
          <a:xfrm flipV="1">
            <a:off x="2632689" y="1659851"/>
            <a:ext cx="498299" cy="0"/>
          </a:xfrm>
          <a:prstGeom prst="line">
            <a:avLst/>
          </a:prstGeom>
          <a:ln w="19050" cap="rnd">
            <a:solidFill>
              <a:srgbClr val="000000"/>
            </a:solidFill>
            <a:prstDash val="sysDash"/>
            <a:headEnd type="none" w="sm" len="sm"/>
            <a:tailEnd type="none" w="sm" len="sm"/>
          </a:ln>
        </p:spPr>
      </p:sp>
      <p:sp>
        <p:nvSpPr>
          <p:cNvPr id="5" name="AutoShape 5"/>
          <p:cNvSpPr/>
          <p:nvPr/>
        </p:nvSpPr>
        <p:spPr>
          <a:xfrm>
            <a:off x="3837111" y="2028445"/>
            <a:ext cx="502951" cy="0"/>
          </a:xfrm>
          <a:prstGeom prst="line">
            <a:avLst/>
          </a:prstGeom>
          <a:ln w="19050" cap="rnd">
            <a:solidFill>
              <a:srgbClr val="000000"/>
            </a:solidFill>
            <a:prstDash val="sysDash"/>
            <a:headEnd type="none" w="sm" len="sm"/>
            <a:tailEnd type="none" w="sm" len="sm"/>
          </a:ln>
        </p:spPr>
      </p:sp>
      <p:sp>
        <p:nvSpPr>
          <p:cNvPr id="6" name="TextBox 6"/>
          <p:cNvSpPr txBox="1"/>
          <p:nvPr/>
        </p:nvSpPr>
        <p:spPr>
          <a:xfrm>
            <a:off x="1206024" y="1483406"/>
            <a:ext cx="1005405" cy="156068"/>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291"/>
              </a:lnSpc>
              <a:spcBef>
                <a:spcPct val="0"/>
              </a:spcBef>
            </a:pPr>
            <a:r>
              <a:rPr lang="en-US" sz="1067">
                <a:solidFill>
                  <a:srgbClr val="000000"/>
                </a:solidFill>
                <a:latin typeface="Lato 2"/>
                <a:ea typeface="Lato 2"/>
                <a:cs typeface="Lato 2"/>
                <a:sym typeface="Lato 2"/>
              </a:rPr>
              <a:t>100%</a:t>
            </a:r>
          </a:p>
        </p:txBody>
      </p:sp>
      <p:sp>
        <p:nvSpPr>
          <p:cNvPr id="7" name="TextBox 7"/>
          <p:cNvSpPr txBox="1"/>
          <p:nvPr/>
        </p:nvSpPr>
        <p:spPr>
          <a:xfrm>
            <a:off x="2404536" y="1496106"/>
            <a:ext cx="1005405" cy="156068"/>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291"/>
              </a:lnSpc>
              <a:spcBef>
                <a:spcPct val="0"/>
              </a:spcBef>
            </a:pPr>
            <a:r>
              <a:rPr lang="en-US" sz="1067">
                <a:solidFill>
                  <a:srgbClr val="000000"/>
                </a:solidFill>
                <a:latin typeface="Lato 2"/>
                <a:ea typeface="Lato 2"/>
                <a:cs typeface="Lato 2"/>
                <a:sym typeface="Lato 2"/>
              </a:rPr>
              <a:t>100%</a:t>
            </a:r>
          </a:p>
        </p:txBody>
      </p:sp>
      <p:sp>
        <p:nvSpPr>
          <p:cNvPr id="8" name="TextBox 8"/>
          <p:cNvSpPr txBox="1"/>
          <p:nvPr/>
        </p:nvSpPr>
        <p:spPr>
          <a:xfrm>
            <a:off x="3609184" y="1871050"/>
            <a:ext cx="1005405" cy="156068"/>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291"/>
              </a:lnSpc>
              <a:spcBef>
                <a:spcPct val="0"/>
              </a:spcBef>
            </a:pPr>
            <a:r>
              <a:rPr lang="en-US" sz="1067">
                <a:solidFill>
                  <a:srgbClr val="000000"/>
                </a:solidFill>
                <a:latin typeface="Lato 2"/>
                <a:ea typeface="Lato 2"/>
                <a:cs typeface="Lato 2"/>
                <a:sym typeface="Lato 2"/>
              </a:rPr>
              <a:t>90%</a:t>
            </a:r>
          </a:p>
        </p:txBody>
      </p:sp>
      <p:sp>
        <p:nvSpPr>
          <p:cNvPr id="9" name="TextBox 9"/>
          <p:cNvSpPr txBox="1"/>
          <p:nvPr/>
        </p:nvSpPr>
        <p:spPr>
          <a:xfrm>
            <a:off x="4803600" y="1574804"/>
            <a:ext cx="1005405" cy="156068"/>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291"/>
              </a:lnSpc>
              <a:spcBef>
                <a:spcPct val="0"/>
              </a:spcBef>
            </a:pPr>
            <a:r>
              <a:rPr lang="en-US" sz="1067">
                <a:solidFill>
                  <a:srgbClr val="000000"/>
                </a:solidFill>
                <a:latin typeface="Lato 2"/>
                <a:ea typeface="Lato 2"/>
                <a:cs typeface="Lato 2"/>
                <a:sym typeface="Lato 2"/>
              </a:rPr>
              <a:t>98%</a:t>
            </a:r>
          </a:p>
        </p:txBody>
      </p:sp>
      <p:sp>
        <p:nvSpPr>
          <p:cNvPr id="10" name="AutoShape 10"/>
          <p:cNvSpPr/>
          <p:nvPr/>
        </p:nvSpPr>
        <p:spPr>
          <a:xfrm>
            <a:off x="5029935" y="1732199"/>
            <a:ext cx="502951" cy="0"/>
          </a:xfrm>
          <a:prstGeom prst="line">
            <a:avLst/>
          </a:prstGeom>
          <a:ln w="19050" cap="rnd">
            <a:solidFill>
              <a:srgbClr val="000000"/>
            </a:solidFill>
            <a:prstDash val="sysDash"/>
            <a:headEnd type="none" w="sm" len="sm"/>
            <a:tailEnd type="none" w="sm" len="sm"/>
          </a:ln>
        </p:spPr>
      </p:sp>
      <p:sp>
        <p:nvSpPr>
          <p:cNvPr id="11" name="AutoShape 11"/>
          <p:cNvSpPr/>
          <p:nvPr/>
        </p:nvSpPr>
        <p:spPr>
          <a:xfrm>
            <a:off x="4397396" y="1115799"/>
            <a:ext cx="191793" cy="0"/>
          </a:xfrm>
          <a:prstGeom prst="line">
            <a:avLst/>
          </a:prstGeom>
          <a:ln w="19050" cap="rnd">
            <a:solidFill>
              <a:srgbClr val="000000"/>
            </a:solidFill>
            <a:prstDash val="sysDash"/>
            <a:headEnd type="none" w="sm" len="sm"/>
            <a:tailEnd type="none" w="sm" len="sm"/>
          </a:ln>
        </p:spPr>
      </p:sp>
      <p:sp>
        <p:nvSpPr>
          <p:cNvPr id="12" name="TextBox 12"/>
          <p:cNvSpPr txBox="1"/>
          <p:nvPr/>
        </p:nvSpPr>
        <p:spPr>
          <a:xfrm>
            <a:off x="4595539" y="1307096"/>
            <a:ext cx="1009813" cy="18266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419"/>
              </a:lnSpc>
              <a:spcBef>
                <a:spcPct val="0"/>
              </a:spcBef>
            </a:pPr>
            <a:r>
              <a:rPr lang="en-US" sz="1173">
                <a:solidFill>
                  <a:srgbClr val="000000"/>
                </a:solidFill>
                <a:latin typeface="Lato 2"/>
                <a:ea typeface="Lato 2"/>
                <a:cs typeface="Lato 2"/>
                <a:sym typeface="Lato 2"/>
              </a:rPr>
              <a:t>Indicates Goal</a:t>
            </a:r>
          </a:p>
        </p:txBody>
      </p:sp>
      <p:sp>
        <p:nvSpPr>
          <p:cNvPr id="13" name="TextBox 13"/>
          <p:cNvSpPr txBox="1"/>
          <p:nvPr/>
        </p:nvSpPr>
        <p:spPr>
          <a:xfrm>
            <a:off x="6221756" y="1369987"/>
            <a:ext cx="5599521" cy="4459426"/>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618944" lvl="1" indent="-309472" algn="l">
              <a:lnSpc>
                <a:spcPts val="3468"/>
              </a:lnSpc>
              <a:buAutoNum type="arabicPeriod"/>
            </a:pPr>
            <a:r>
              <a:rPr lang="en-US" sz="2866">
                <a:solidFill>
                  <a:srgbClr val="000000"/>
                </a:solidFill>
                <a:latin typeface="Lato 2"/>
                <a:ea typeface="Lato 2"/>
                <a:cs typeface="Lato 2"/>
                <a:sym typeface="Lato 2"/>
              </a:rPr>
              <a:t> Improved recording of CGM use in EHR</a:t>
            </a:r>
          </a:p>
          <a:p>
            <a:pPr marL="618944" lvl="1" indent="-309472" algn="l">
              <a:lnSpc>
                <a:spcPts val="3468"/>
              </a:lnSpc>
              <a:buAutoNum type="arabicPeriod"/>
            </a:pPr>
            <a:r>
              <a:rPr lang="en-US" sz="2866">
                <a:solidFill>
                  <a:srgbClr val="000000"/>
                </a:solidFill>
                <a:latin typeface="Lato 2"/>
                <a:ea typeface="Lato 2"/>
                <a:cs typeface="Lato 2"/>
                <a:sym typeface="Lato 2"/>
              </a:rPr>
              <a:t> Added drop down to encourage providers to report reason for non-use</a:t>
            </a:r>
          </a:p>
          <a:p>
            <a:pPr marL="618944" lvl="1" indent="-309472" algn="l">
              <a:lnSpc>
                <a:spcPts val="3468"/>
              </a:lnSpc>
              <a:buAutoNum type="arabicPeriod"/>
            </a:pPr>
            <a:r>
              <a:rPr lang="en-US" sz="2866">
                <a:solidFill>
                  <a:srgbClr val="000000"/>
                </a:solidFill>
                <a:latin typeface="Lato 2"/>
                <a:ea typeface="Lato 2"/>
                <a:cs typeface="Lato 2"/>
                <a:sym typeface="Lato 2"/>
              </a:rPr>
              <a:t> More patients attended CGM class</a:t>
            </a:r>
          </a:p>
          <a:p>
            <a:pPr marL="618944" lvl="1" indent="-309472" algn="l">
              <a:lnSpc>
                <a:spcPts val="3468"/>
              </a:lnSpc>
              <a:spcBef>
                <a:spcPct val="0"/>
              </a:spcBef>
              <a:buAutoNum type="arabicPeriod"/>
            </a:pPr>
            <a:r>
              <a:rPr lang="en-US" sz="2866">
                <a:solidFill>
                  <a:srgbClr val="000000"/>
                </a:solidFill>
                <a:latin typeface="Lato 2"/>
                <a:ea typeface="Lato 2"/>
                <a:cs typeface="Lato 2"/>
                <a:sym typeface="Lato 2"/>
              </a:rPr>
              <a:t> Patients who started CGM generally remained on it at subsequent visits</a:t>
            </a:r>
          </a:p>
        </p:txBody>
      </p:sp>
      <p:grpSp>
        <p:nvGrpSpPr>
          <p:cNvPr id="14" name="Group 14"/>
          <p:cNvGrpSpPr/>
          <p:nvPr/>
        </p:nvGrpSpPr>
        <p:grpSpPr>
          <a:xfrm rot="10800000">
            <a:off x="-4030139" y="-27829"/>
            <a:ext cx="10198217" cy="1192309"/>
            <a:chOff x="0" y="0"/>
            <a:chExt cx="4550734" cy="532042"/>
          </a:xfrm>
        </p:grpSpPr>
        <p:sp>
          <p:nvSpPr>
            <p:cNvPr id="15" name="Freeform 15"/>
            <p:cNvSpPr/>
            <p:nvPr/>
          </p:nvSpPr>
          <p:spPr>
            <a:xfrm>
              <a:off x="0" y="0"/>
              <a:ext cx="4550735" cy="532042"/>
            </a:xfrm>
            <a:custGeom>
              <a:avLst/>
              <a:gdLst/>
              <a:ahLst/>
              <a:cxnLst/>
              <a:rect l="l" t="t" r="r" b="b"/>
              <a:pathLst>
                <a:path w="4550735" h="532042">
                  <a:moveTo>
                    <a:pt x="25811" y="0"/>
                  </a:moveTo>
                  <a:lnTo>
                    <a:pt x="4524924" y="0"/>
                  </a:lnTo>
                  <a:cubicBezTo>
                    <a:pt x="4539179" y="0"/>
                    <a:pt x="4550735" y="11556"/>
                    <a:pt x="4550735" y="25811"/>
                  </a:cubicBezTo>
                  <a:lnTo>
                    <a:pt x="4550735" y="506231"/>
                  </a:lnTo>
                  <a:cubicBezTo>
                    <a:pt x="4550735" y="520486"/>
                    <a:pt x="4539179" y="532042"/>
                    <a:pt x="4524924" y="532042"/>
                  </a:cubicBezTo>
                  <a:lnTo>
                    <a:pt x="25811" y="532042"/>
                  </a:lnTo>
                  <a:cubicBezTo>
                    <a:pt x="11556" y="532042"/>
                    <a:pt x="0" y="520486"/>
                    <a:pt x="0" y="506231"/>
                  </a:cubicBezTo>
                  <a:lnTo>
                    <a:pt x="0" y="25811"/>
                  </a:lnTo>
                  <a:cubicBezTo>
                    <a:pt x="0" y="11556"/>
                    <a:pt x="11556" y="0"/>
                    <a:pt x="25811" y="0"/>
                  </a:cubicBezTo>
                  <a:close/>
                </a:path>
              </a:pathLst>
            </a:custGeom>
            <a:solidFill>
              <a:srgbClr val="D0BF8F"/>
            </a:solidFill>
          </p:spPr>
        </p:sp>
        <p:sp>
          <p:nvSpPr>
            <p:cNvPr id="16" name="TextBox 16"/>
            <p:cNvSpPr txBox="1"/>
            <p:nvPr/>
          </p:nvSpPr>
          <p:spPr>
            <a:xfrm>
              <a:off x="0" y="-47625"/>
              <a:ext cx="4550734" cy="579667"/>
            </a:xfrm>
            <a:prstGeom prst="rect">
              <a:avLst/>
            </a:prstGeom>
          </p:spPr>
          <p:txBody>
            <a:bodyPr lIns="29983" tIns="29983" rIns="29983" bIns="29983"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333"/>
                </a:lnSpc>
              </a:pPr>
              <a:endParaRPr sz="800"/>
            </a:p>
          </p:txBody>
        </p:sp>
      </p:grpSp>
      <p:grpSp>
        <p:nvGrpSpPr>
          <p:cNvPr id="17" name="Group 17"/>
          <p:cNvGrpSpPr/>
          <p:nvPr/>
        </p:nvGrpSpPr>
        <p:grpSpPr>
          <a:xfrm rot="10800000">
            <a:off x="-4131739" y="-129429"/>
            <a:ext cx="10198217" cy="1192309"/>
            <a:chOff x="0" y="0"/>
            <a:chExt cx="4550734" cy="532042"/>
          </a:xfrm>
        </p:grpSpPr>
        <p:sp>
          <p:nvSpPr>
            <p:cNvPr id="18" name="Freeform 18"/>
            <p:cNvSpPr/>
            <p:nvPr/>
          </p:nvSpPr>
          <p:spPr>
            <a:xfrm>
              <a:off x="0" y="0"/>
              <a:ext cx="4550735" cy="532042"/>
            </a:xfrm>
            <a:custGeom>
              <a:avLst/>
              <a:gdLst/>
              <a:ahLst/>
              <a:cxnLst/>
              <a:rect l="l" t="t" r="r" b="b"/>
              <a:pathLst>
                <a:path w="4550735" h="532042">
                  <a:moveTo>
                    <a:pt x="25811" y="0"/>
                  </a:moveTo>
                  <a:lnTo>
                    <a:pt x="4524924" y="0"/>
                  </a:lnTo>
                  <a:cubicBezTo>
                    <a:pt x="4539179" y="0"/>
                    <a:pt x="4550735" y="11556"/>
                    <a:pt x="4550735" y="25811"/>
                  </a:cubicBezTo>
                  <a:lnTo>
                    <a:pt x="4550735" y="506231"/>
                  </a:lnTo>
                  <a:cubicBezTo>
                    <a:pt x="4550735" y="520486"/>
                    <a:pt x="4539179" y="532042"/>
                    <a:pt x="4524924" y="532042"/>
                  </a:cubicBezTo>
                  <a:lnTo>
                    <a:pt x="25811" y="532042"/>
                  </a:lnTo>
                  <a:cubicBezTo>
                    <a:pt x="11556" y="532042"/>
                    <a:pt x="0" y="520486"/>
                    <a:pt x="0" y="506231"/>
                  </a:cubicBezTo>
                  <a:lnTo>
                    <a:pt x="0" y="25811"/>
                  </a:lnTo>
                  <a:cubicBezTo>
                    <a:pt x="0" y="11556"/>
                    <a:pt x="11556" y="0"/>
                    <a:pt x="25811" y="0"/>
                  </a:cubicBezTo>
                  <a:close/>
                </a:path>
              </a:pathLst>
            </a:custGeom>
            <a:solidFill>
              <a:srgbClr val="0D213B"/>
            </a:solidFill>
          </p:spPr>
        </p:sp>
        <p:sp>
          <p:nvSpPr>
            <p:cNvPr id="19" name="TextBox 19"/>
            <p:cNvSpPr txBox="1"/>
            <p:nvPr/>
          </p:nvSpPr>
          <p:spPr>
            <a:xfrm>
              <a:off x="0" y="-47625"/>
              <a:ext cx="4550734" cy="579667"/>
            </a:xfrm>
            <a:prstGeom prst="rect">
              <a:avLst/>
            </a:prstGeom>
          </p:spPr>
          <p:txBody>
            <a:bodyPr lIns="29983" tIns="29983" rIns="29983" bIns="29983"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333"/>
                </a:lnSpc>
              </a:pPr>
              <a:endParaRPr sz="800"/>
            </a:p>
          </p:txBody>
        </p:sp>
      </p:grpSp>
      <p:sp>
        <p:nvSpPr>
          <p:cNvPr id="20" name="TextBox 20"/>
          <p:cNvSpPr txBox="1"/>
          <p:nvPr/>
        </p:nvSpPr>
        <p:spPr>
          <a:xfrm>
            <a:off x="188759" y="161926"/>
            <a:ext cx="5757459" cy="68580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5440"/>
              </a:lnSpc>
            </a:pPr>
            <a:r>
              <a:rPr lang="en-US" sz="4533" b="1">
                <a:solidFill>
                  <a:srgbClr val="D0BF8F"/>
                </a:solidFill>
                <a:latin typeface="Lato 1 Bold"/>
                <a:ea typeface="Lato 1 Bold"/>
                <a:cs typeface="Lato 1 Bold"/>
                <a:sym typeface="Lato 1 Bold"/>
              </a:rPr>
              <a:t>PROCESS MEASURES</a:t>
            </a:r>
          </a:p>
        </p:txBody>
      </p:sp>
      <p:sp>
        <p:nvSpPr>
          <p:cNvPr id="21" name="AutoShape 21"/>
          <p:cNvSpPr/>
          <p:nvPr/>
        </p:nvSpPr>
        <p:spPr>
          <a:xfrm>
            <a:off x="4371997" y="1407951"/>
            <a:ext cx="263875" cy="0"/>
          </a:xfrm>
          <a:prstGeom prst="line">
            <a:avLst/>
          </a:prstGeom>
          <a:ln w="19050" cap="rnd">
            <a:solidFill>
              <a:srgbClr val="000000"/>
            </a:solidFill>
            <a:prstDash val="sysDash"/>
            <a:headEnd type="none" w="sm" len="sm"/>
            <a:tailEnd type="none" w="sm" len="sm"/>
          </a:ln>
        </p:spPr>
      </p:sp>
      <p:sp>
        <p:nvSpPr>
          <p:cNvPr id="22" name="Freeform 22"/>
          <p:cNvSpPr/>
          <p:nvPr/>
        </p:nvSpPr>
        <p:spPr>
          <a:xfrm>
            <a:off x="7695001" y="6102202"/>
            <a:ext cx="4496999" cy="755798"/>
          </a:xfrm>
          <a:custGeom>
            <a:avLst/>
            <a:gdLst/>
            <a:ahLst/>
            <a:cxnLst/>
            <a:rect l="l" t="t" r="r" b="b"/>
            <a:pathLst>
              <a:path w="6745499" h="1133697">
                <a:moveTo>
                  <a:pt x="0" y="0"/>
                </a:moveTo>
                <a:lnTo>
                  <a:pt x="6745499" y="0"/>
                </a:lnTo>
                <a:lnTo>
                  <a:pt x="6745499" y="1133697"/>
                </a:lnTo>
                <a:lnTo>
                  <a:pt x="0" y="1133697"/>
                </a:lnTo>
                <a:lnTo>
                  <a:pt x="0" y="0"/>
                </a:lnTo>
                <a:close/>
              </a:path>
            </a:pathLst>
          </a:custGeom>
          <a:blipFill>
            <a:blip r:embed="rId3"/>
            <a:stretch>
              <a:fillRect/>
            </a:stretch>
          </a:blipFill>
        </p:spPr>
      </p:sp>
      <p:sp>
        <p:nvSpPr>
          <p:cNvPr id="23" name="TextBox 23"/>
          <p:cNvSpPr txBox="1"/>
          <p:nvPr/>
        </p:nvSpPr>
        <p:spPr>
          <a:xfrm>
            <a:off x="1826037" y="3409950"/>
            <a:ext cx="119459" cy="18793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643"/>
              </a:lnSpc>
              <a:spcBef>
                <a:spcPct val="0"/>
              </a:spcBef>
            </a:pPr>
            <a:r>
              <a:rPr lang="en-US" sz="1173">
                <a:solidFill>
                  <a:srgbClr val="000000"/>
                </a:solidFill>
                <a:latin typeface="Lato 1"/>
                <a:ea typeface="Lato 1"/>
                <a:cs typeface="Lato 1"/>
                <a:sym typeface="Lato 1"/>
              </a:rPr>
              <a:t>%</a:t>
            </a:r>
          </a:p>
        </p:txBody>
      </p:sp>
      <p:sp>
        <p:nvSpPr>
          <p:cNvPr id="24" name="TextBox 24"/>
          <p:cNvSpPr txBox="1"/>
          <p:nvPr/>
        </p:nvSpPr>
        <p:spPr>
          <a:xfrm>
            <a:off x="4176153" y="3881938"/>
            <a:ext cx="119459" cy="18793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643"/>
              </a:lnSpc>
              <a:spcBef>
                <a:spcPct val="0"/>
              </a:spcBef>
            </a:pPr>
            <a:r>
              <a:rPr lang="en-US" sz="1173">
                <a:solidFill>
                  <a:srgbClr val="000000"/>
                </a:solidFill>
                <a:latin typeface="Lato 1"/>
                <a:ea typeface="Lato 1"/>
                <a:cs typeface="Lato 1"/>
                <a:sym typeface="Lato 1"/>
              </a:rPr>
              <a:t>%</a:t>
            </a:r>
          </a:p>
        </p:txBody>
      </p:sp>
      <p:sp>
        <p:nvSpPr>
          <p:cNvPr id="25" name="TextBox 25"/>
          <p:cNvSpPr txBox="1"/>
          <p:nvPr/>
        </p:nvSpPr>
        <p:spPr>
          <a:xfrm>
            <a:off x="2982359" y="3564298"/>
            <a:ext cx="119459" cy="18793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643"/>
              </a:lnSpc>
              <a:spcBef>
                <a:spcPct val="0"/>
              </a:spcBef>
            </a:pPr>
            <a:r>
              <a:rPr lang="en-US" sz="1173">
                <a:solidFill>
                  <a:srgbClr val="000000"/>
                </a:solidFill>
                <a:latin typeface="Lato 1"/>
                <a:ea typeface="Lato 1"/>
                <a:cs typeface="Lato 1"/>
                <a:sym typeface="Lato 1"/>
              </a:rPr>
              <a:t>%</a:t>
            </a:r>
          </a:p>
        </p:txBody>
      </p:sp>
      <p:sp>
        <p:nvSpPr>
          <p:cNvPr id="26" name="TextBox 26"/>
          <p:cNvSpPr txBox="1"/>
          <p:nvPr/>
        </p:nvSpPr>
        <p:spPr>
          <a:xfrm>
            <a:off x="5362627" y="3490299"/>
            <a:ext cx="119459" cy="18793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643"/>
              </a:lnSpc>
              <a:spcBef>
                <a:spcPct val="0"/>
              </a:spcBef>
            </a:pPr>
            <a:r>
              <a:rPr lang="en-US" sz="1173">
                <a:solidFill>
                  <a:srgbClr val="000000"/>
                </a:solidFill>
                <a:latin typeface="Lato 1"/>
                <a:ea typeface="Lato 1"/>
                <a:cs typeface="Lato 1"/>
                <a:sym typeface="Lato 1"/>
              </a:rPr>
              <a:t>%</a:t>
            </a:r>
          </a:p>
        </p:txBody>
      </p:sp>
      <p:sp>
        <p:nvSpPr>
          <p:cNvPr id="27" name="TextBox 27"/>
          <p:cNvSpPr txBox="1"/>
          <p:nvPr/>
        </p:nvSpPr>
        <p:spPr>
          <a:xfrm>
            <a:off x="4816301" y="3501766"/>
            <a:ext cx="119459" cy="18793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643"/>
              </a:lnSpc>
              <a:spcBef>
                <a:spcPct val="0"/>
              </a:spcBef>
            </a:pPr>
            <a:r>
              <a:rPr lang="en-US" sz="1173">
                <a:solidFill>
                  <a:srgbClr val="FFFFFF"/>
                </a:solidFill>
                <a:latin typeface="Lato 1"/>
                <a:ea typeface="Lato 1"/>
                <a:cs typeface="Lato 1"/>
                <a:sym typeface="Lato 1"/>
              </a:rPr>
              <a:t>%</a:t>
            </a:r>
          </a:p>
        </p:txBody>
      </p:sp>
      <p:sp>
        <p:nvSpPr>
          <p:cNvPr id="28" name="TextBox 28"/>
          <p:cNvSpPr txBox="1"/>
          <p:nvPr/>
        </p:nvSpPr>
        <p:spPr>
          <a:xfrm>
            <a:off x="3628235" y="4190471"/>
            <a:ext cx="119459" cy="18793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643"/>
              </a:lnSpc>
              <a:spcBef>
                <a:spcPct val="0"/>
              </a:spcBef>
            </a:pPr>
            <a:r>
              <a:rPr lang="en-US" sz="1173">
                <a:solidFill>
                  <a:srgbClr val="FFFFFF"/>
                </a:solidFill>
                <a:latin typeface="Lato 1"/>
                <a:ea typeface="Lato 1"/>
                <a:cs typeface="Lato 1"/>
                <a:sym typeface="Lato 1"/>
              </a:rPr>
              <a:t>%</a:t>
            </a:r>
          </a:p>
        </p:txBody>
      </p:sp>
      <p:sp>
        <p:nvSpPr>
          <p:cNvPr id="29" name="TextBox 29"/>
          <p:cNvSpPr txBox="1"/>
          <p:nvPr/>
        </p:nvSpPr>
        <p:spPr>
          <a:xfrm>
            <a:off x="2436287" y="4474832"/>
            <a:ext cx="119459" cy="18793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643"/>
              </a:lnSpc>
              <a:spcBef>
                <a:spcPct val="0"/>
              </a:spcBef>
            </a:pPr>
            <a:r>
              <a:rPr lang="en-US" sz="1173">
                <a:solidFill>
                  <a:srgbClr val="FFFFFF"/>
                </a:solidFill>
                <a:latin typeface="Lato 1"/>
                <a:ea typeface="Lato 1"/>
                <a:cs typeface="Lato 1"/>
                <a:sym typeface="Lato 1"/>
              </a:rPr>
              <a:t>%</a:t>
            </a:r>
          </a:p>
        </p:txBody>
      </p:sp>
      <p:sp>
        <p:nvSpPr>
          <p:cNvPr id="30" name="TextBox 30"/>
          <p:cNvSpPr txBox="1"/>
          <p:nvPr/>
        </p:nvSpPr>
        <p:spPr>
          <a:xfrm>
            <a:off x="1237775" y="4523431"/>
            <a:ext cx="119459" cy="18793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643"/>
              </a:lnSpc>
              <a:spcBef>
                <a:spcPct val="0"/>
              </a:spcBef>
            </a:pPr>
            <a:r>
              <a:rPr lang="en-US" sz="1173">
                <a:solidFill>
                  <a:srgbClr val="FFFFFF"/>
                </a:solidFill>
                <a:latin typeface="Lato 1"/>
                <a:ea typeface="Lato 1"/>
                <a:cs typeface="Lato 1"/>
                <a:sym typeface="Lato 1"/>
              </a:rPr>
              <a:t>%</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67447" y="1380381"/>
            <a:ext cx="5828553" cy="4132285"/>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2662"/>
              </a:lnSpc>
            </a:pPr>
            <a:r>
              <a:rPr lang="en-US" sz="2200" b="1" u="sng">
                <a:solidFill>
                  <a:srgbClr val="000000"/>
                </a:solidFill>
                <a:latin typeface="Lato 2 Bold"/>
                <a:ea typeface="Lato 2 Bold"/>
                <a:cs typeface="Lato 2 Bold"/>
                <a:sym typeface="Lato 2 Bold"/>
              </a:rPr>
              <a:t>CGM Class Length</a:t>
            </a:r>
          </a:p>
          <a:p>
            <a:pPr algn="l">
              <a:lnSpc>
                <a:spcPts val="2662"/>
              </a:lnSpc>
            </a:pPr>
            <a:r>
              <a:rPr lang="en-US" sz="2200" i="1">
                <a:solidFill>
                  <a:srgbClr val="000000"/>
                </a:solidFill>
                <a:latin typeface="Lato 2 Italics"/>
                <a:ea typeface="Lato 2 Italics"/>
                <a:cs typeface="Lato 2 Italics"/>
                <a:sym typeface="Lato 2 Italics"/>
              </a:rPr>
              <a:t>Balancing Measure</a:t>
            </a:r>
          </a:p>
          <a:p>
            <a:pPr algn="l">
              <a:lnSpc>
                <a:spcPts val="2662"/>
              </a:lnSpc>
            </a:pPr>
            <a:r>
              <a:rPr lang="en-US" sz="2200">
                <a:solidFill>
                  <a:srgbClr val="000000"/>
                </a:solidFill>
                <a:latin typeface="Lato 2"/>
                <a:ea typeface="Lato 2"/>
                <a:cs typeface="Lato 2"/>
                <a:sym typeface="Lato 2"/>
              </a:rPr>
              <a:t>No pre-data, only CDCES insight; thus, no analysis </a:t>
            </a:r>
          </a:p>
          <a:p>
            <a:pPr algn="l">
              <a:lnSpc>
                <a:spcPts val="2662"/>
              </a:lnSpc>
            </a:pPr>
            <a:r>
              <a:rPr lang="en-US" sz="2200" b="1">
                <a:solidFill>
                  <a:srgbClr val="000000"/>
                </a:solidFill>
                <a:latin typeface="Lato 2 Bold"/>
                <a:ea typeface="Lato 2 Bold"/>
                <a:cs typeface="Lato 2 Bold"/>
                <a:sym typeface="Lato 2 Bold"/>
              </a:rPr>
              <a:t>Class pre-implementation</a:t>
            </a:r>
            <a:r>
              <a:rPr lang="en-US" sz="2200">
                <a:solidFill>
                  <a:srgbClr val="000000"/>
                </a:solidFill>
                <a:latin typeface="Lato 2"/>
                <a:ea typeface="Lato 2"/>
                <a:cs typeface="Lato 2"/>
                <a:sym typeface="Lato 2"/>
              </a:rPr>
              <a:t>: 30-45 minutes long </a:t>
            </a:r>
          </a:p>
          <a:p>
            <a:pPr algn="l">
              <a:lnSpc>
                <a:spcPts val="2662"/>
              </a:lnSpc>
            </a:pPr>
            <a:r>
              <a:rPr lang="en-US" sz="2200" b="1">
                <a:solidFill>
                  <a:srgbClr val="000000"/>
                </a:solidFill>
                <a:latin typeface="Lato 2 Bold"/>
                <a:ea typeface="Lato 2 Bold"/>
                <a:cs typeface="Lato 2 Bold"/>
                <a:sym typeface="Lato 2 Bold"/>
              </a:rPr>
              <a:t>Goal</a:t>
            </a:r>
            <a:r>
              <a:rPr lang="en-US" sz="2200">
                <a:solidFill>
                  <a:srgbClr val="000000"/>
                </a:solidFill>
                <a:latin typeface="Lato 2"/>
                <a:ea typeface="Lato 2"/>
                <a:cs typeface="Lato 2"/>
                <a:sym typeface="Lato 2"/>
              </a:rPr>
              <a:t>: 75% of classes will not exceed 45 minutes </a:t>
            </a:r>
          </a:p>
          <a:p>
            <a:pPr algn="l">
              <a:lnSpc>
                <a:spcPts val="2662"/>
              </a:lnSpc>
            </a:pPr>
            <a:r>
              <a:rPr lang="en-US" sz="2200" b="1">
                <a:solidFill>
                  <a:srgbClr val="000000"/>
                </a:solidFill>
                <a:latin typeface="Lato 2 Bold"/>
                <a:ea typeface="Lato 2 Bold"/>
                <a:cs typeface="Lato 2 Bold"/>
                <a:sym typeface="Lato 2 Bold"/>
              </a:rPr>
              <a:t>Result</a:t>
            </a:r>
            <a:r>
              <a:rPr lang="en-US" sz="2200">
                <a:solidFill>
                  <a:srgbClr val="000000"/>
                </a:solidFill>
                <a:latin typeface="Lato 2"/>
                <a:ea typeface="Lato 2"/>
                <a:cs typeface="Lato 2"/>
                <a:sym typeface="Lato 2"/>
              </a:rPr>
              <a:t>: Did not meet goal; 49% of classes exceeded 45 min</a:t>
            </a:r>
          </a:p>
          <a:p>
            <a:pPr algn="l">
              <a:lnSpc>
                <a:spcPts val="2662"/>
              </a:lnSpc>
            </a:pPr>
            <a:endParaRPr lang="en-US" sz="2200">
              <a:solidFill>
                <a:srgbClr val="000000"/>
              </a:solidFill>
              <a:latin typeface="Lato 2"/>
              <a:ea typeface="Lato 2"/>
              <a:cs typeface="Lato 2"/>
              <a:sym typeface="Lato 2"/>
            </a:endParaRPr>
          </a:p>
          <a:p>
            <a:pPr algn="l">
              <a:lnSpc>
                <a:spcPts val="2662"/>
              </a:lnSpc>
              <a:spcBef>
                <a:spcPct val="0"/>
              </a:spcBef>
            </a:pPr>
            <a:endParaRPr lang="en-US" sz="2200">
              <a:solidFill>
                <a:srgbClr val="000000"/>
              </a:solidFill>
              <a:latin typeface="Lato 2"/>
              <a:ea typeface="Lato 2"/>
              <a:cs typeface="Lato 2"/>
              <a:sym typeface="Lato 2"/>
            </a:endParaRPr>
          </a:p>
        </p:txBody>
      </p:sp>
      <p:grpSp>
        <p:nvGrpSpPr>
          <p:cNvPr id="3" name="Group 3"/>
          <p:cNvGrpSpPr/>
          <p:nvPr/>
        </p:nvGrpSpPr>
        <p:grpSpPr>
          <a:xfrm rot="10800000">
            <a:off x="-4030139" y="-27829"/>
            <a:ext cx="10198217" cy="1192309"/>
            <a:chOff x="0" y="0"/>
            <a:chExt cx="4550734" cy="532042"/>
          </a:xfrm>
        </p:grpSpPr>
        <p:sp>
          <p:nvSpPr>
            <p:cNvPr id="4" name="Freeform 4"/>
            <p:cNvSpPr/>
            <p:nvPr/>
          </p:nvSpPr>
          <p:spPr>
            <a:xfrm>
              <a:off x="0" y="0"/>
              <a:ext cx="4550735" cy="532042"/>
            </a:xfrm>
            <a:custGeom>
              <a:avLst/>
              <a:gdLst/>
              <a:ahLst/>
              <a:cxnLst/>
              <a:rect l="l" t="t" r="r" b="b"/>
              <a:pathLst>
                <a:path w="4550735" h="532042">
                  <a:moveTo>
                    <a:pt x="25811" y="0"/>
                  </a:moveTo>
                  <a:lnTo>
                    <a:pt x="4524924" y="0"/>
                  </a:lnTo>
                  <a:cubicBezTo>
                    <a:pt x="4539179" y="0"/>
                    <a:pt x="4550735" y="11556"/>
                    <a:pt x="4550735" y="25811"/>
                  </a:cubicBezTo>
                  <a:lnTo>
                    <a:pt x="4550735" y="506231"/>
                  </a:lnTo>
                  <a:cubicBezTo>
                    <a:pt x="4550735" y="520486"/>
                    <a:pt x="4539179" y="532042"/>
                    <a:pt x="4524924" y="532042"/>
                  </a:cubicBezTo>
                  <a:lnTo>
                    <a:pt x="25811" y="532042"/>
                  </a:lnTo>
                  <a:cubicBezTo>
                    <a:pt x="11556" y="532042"/>
                    <a:pt x="0" y="520486"/>
                    <a:pt x="0" y="506231"/>
                  </a:cubicBezTo>
                  <a:lnTo>
                    <a:pt x="0" y="25811"/>
                  </a:lnTo>
                  <a:cubicBezTo>
                    <a:pt x="0" y="11556"/>
                    <a:pt x="11556" y="0"/>
                    <a:pt x="25811" y="0"/>
                  </a:cubicBezTo>
                  <a:close/>
                </a:path>
              </a:pathLst>
            </a:custGeom>
            <a:solidFill>
              <a:srgbClr val="D0BF8F"/>
            </a:solidFill>
          </p:spPr>
        </p:sp>
        <p:sp>
          <p:nvSpPr>
            <p:cNvPr id="5" name="TextBox 5"/>
            <p:cNvSpPr txBox="1"/>
            <p:nvPr/>
          </p:nvSpPr>
          <p:spPr>
            <a:xfrm>
              <a:off x="0" y="-47625"/>
              <a:ext cx="4550734" cy="579667"/>
            </a:xfrm>
            <a:prstGeom prst="rect">
              <a:avLst/>
            </a:prstGeom>
          </p:spPr>
          <p:txBody>
            <a:bodyPr lIns="29983" tIns="29983" rIns="29983" bIns="29983"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333"/>
                </a:lnSpc>
              </a:pPr>
              <a:endParaRPr sz="800"/>
            </a:p>
          </p:txBody>
        </p:sp>
      </p:grpSp>
      <p:grpSp>
        <p:nvGrpSpPr>
          <p:cNvPr id="6" name="Group 6"/>
          <p:cNvGrpSpPr/>
          <p:nvPr/>
        </p:nvGrpSpPr>
        <p:grpSpPr>
          <a:xfrm rot="10800000">
            <a:off x="-4131739" y="-129429"/>
            <a:ext cx="10198217" cy="1192309"/>
            <a:chOff x="0" y="0"/>
            <a:chExt cx="4550734" cy="532042"/>
          </a:xfrm>
        </p:grpSpPr>
        <p:sp>
          <p:nvSpPr>
            <p:cNvPr id="7" name="Freeform 7"/>
            <p:cNvSpPr/>
            <p:nvPr/>
          </p:nvSpPr>
          <p:spPr>
            <a:xfrm>
              <a:off x="0" y="0"/>
              <a:ext cx="4550735" cy="532042"/>
            </a:xfrm>
            <a:custGeom>
              <a:avLst/>
              <a:gdLst/>
              <a:ahLst/>
              <a:cxnLst/>
              <a:rect l="l" t="t" r="r" b="b"/>
              <a:pathLst>
                <a:path w="4550735" h="532042">
                  <a:moveTo>
                    <a:pt x="25811" y="0"/>
                  </a:moveTo>
                  <a:lnTo>
                    <a:pt x="4524924" y="0"/>
                  </a:lnTo>
                  <a:cubicBezTo>
                    <a:pt x="4539179" y="0"/>
                    <a:pt x="4550735" y="11556"/>
                    <a:pt x="4550735" y="25811"/>
                  </a:cubicBezTo>
                  <a:lnTo>
                    <a:pt x="4550735" y="506231"/>
                  </a:lnTo>
                  <a:cubicBezTo>
                    <a:pt x="4550735" y="520486"/>
                    <a:pt x="4539179" y="532042"/>
                    <a:pt x="4524924" y="532042"/>
                  </a:cubicBezTo>
                  <a:lnTo>
                    <a:pt x="25811" y="532042"/>
                  </a:lnTo>
                  <a:cubicBezTo>
                    <a:pt x="11556" y="532042"/>
                    <a:pt x="0" y="520486"/>
                    <a:pt x="0" y="506231"/>
                  </a:cubicBezTo>
                  <a:lnTo>
                    <a:pt x="0" y="25811"/>
                  </a:lnTo>
                  <a:cubicBezTo>
                    <a:pt x="0" y="11556"/>
                    <a:pt x="11556" y="0"/>
                    <a:pt x="25811" y="0"/>
                  </a:cubicBezTo>
                  <a:close/>
                </a:path>
              </a:pathLst>
            </a:custGeom>
            <a:solidFill>
              <a:srgbClr val="0D213B"/>
            </a:solidFill>
          </p:spPr>
        </p:sp>
        <p:sp>
          <p:nvSpPr>
            <p:cNvPr id="8" name="TextBox 8"/>
            <p:cNvSpPr txBox="1"/>
            <p:nvPr/>
          </p:nvSpPr>
          <p:spPr>
            <a:xfrm>
              <a:off x="0" y="-47625"/>
              <a:ext cx="4550734" cy="579667"/>
            </a:xfrm>
            <a:prstGeom prst="rect">
              <a:avLst/>
            </a:prstGeom>
          </p:spPr>
          <p:txBody>
            <a:bodyPr lIns="29983" tIns="29983" rIns="29983" bIns="29983"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333"/>
                </a:lnSpc>
              </a:pPr>
              <a:endParaRPr sz="800"/>
            </a:p>
          </p:txBody>
        </p:sp>
      </p:grpSp>
      <p:sp>
        <p:nvSpPr>
          <p:cNvPr id="9" name="TextBox 9"/>
          <p:cNvSpPr txBox="1"/>
          <p:nvPr/>
        </p:nvSpPr>
        <p:spPr>
          <a:xfrm>
            <a:off x="464297" y="161926"/>
            <a:ext cx="5331166" cy="68580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5440"/>
              </a:lnSpc>
            </a:pPr>
            <a:r>
              <a:rPr lang="en-US" sz="4533" b="1">
                <a:solidFill>
                  <a:srgbClr val="D0BF8F"/>
                </a:solidFill>
                <a:latin typeface="Lato 1 Bold"/>
                <a:ea typeface="Lato 1 Bold"/>
                <a:cs typeface="Lato 1 Bold"/>
                <a:sym typeface="Lato 1 Bold"/>
              </a:rPr>
              <a:t>RESULTS CONT’D</a:t>
            </a:r>
          </a:p>
        </p:txBody>
      </p:sp>
      <p:sp>
        <p:nvSpPr>
          <p:cNvPr id="10" name="TextBox 10"/>
          <p:cNvSpPr txBox="1"/>
          <p:nvPr/>
        </p:nvSpPr>
        <p:spPr>
          <a:xfrm>
            <a:off x="267447" y="4733544"/>
            <a:ext cx="8207721" cy="1708545"/>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2662"/>
              </a:lnSpc>
            </a:pPr>
            <a:r>
              <a:rPr lang="en-US" sz="2200" b="1" u="sng">
                <a:solidFill>
                  <a:srgbClr val="000000"/>
                </a:solidFill>
                <a:latin typeface="Lato 2 Bold"/>
                <a:ea typeface="Lato 2 Bold"/>
                <a:cs typeface="Lato 2 Bold"/>
                <a:sym typeface="Lato 2 Bold"/>
              </a:rPr>
              <a:t>Staff Satisfaction Survey </a:t>
            </a:r>
          </a:p>
          <a:p>
            <a:pPr algn="l">
              <a:lnSpc>
                <a:spcPts val="2662"/>
              </a:lnSpc>
              <a:spcBef>
                <a:spcPct val="0"/>
              </a:spcBef>
            </a:pPr>
            <a:r>
              <a:rPr lang="en-US" sz="2200" i="1">
                <a:solidFill>
                  <a:srgbClr val="000000"/>
                </a:solidFill>
                <a:latin typeface="Lato 2 Italics"/>
                <a:ea typeface="Lato 2 Italics"/>
                <a:cs typeface="Lato 2 Italics"/>
                <a:sym typeface="Lato 2 Italics"/>
              </a:rPr>
              <a:t>Balancing Measure </a:t>
            </a:r>
          </a:p>
          <a:p>
            <a:pPr algn="l">
              <a:lnSpc>
                <a:spcPts val="2662"/>
              </a:lnSpc>
              <a:spcBef>
                <a:spcPct val="0"/>
              </a:spcBef>
            </a:pPr>
            <a:r>
              <a:rPr lang="en-US" sz="2200">
                <a:solidFill>
                  <a:srgbClr val="000000"/>
                </a:solidFill>
                <a:latin typeface="Lato 2"/>
                <a:ea typeface="Lato 2"/>
                <a:cs typeface="Lato 2"/>
                <a:sym typeface="Lato 2"/>
              </a:rPr>
              <a:t>Goal: 80% “4” or higher</a:t>
            </a:r>
          </a:p>
          <a:p>
            <a:pPr algn="l">
              <a:lnSpc>
                <a:spcPts val="2662"/>
              </a:lnSpc>
              <a:spcBef>
                <a:spcPct val="0"/>
              </a:spcBef>
            </a:pPr>
            <a:r>
              <a:rPr lang="en-US" sz="2200">
                <a:solidFill>
                  <a:srgbClr val="000000"/>
                </a:solidFill>
                <a:latin typeface="Lato 2"/>
                <a:ea typeface="Lato 2"/>
                <a:cs typeface="Lato 2"/>
                <a:sym typeface="Lato 2"/>
              </a:rPr>
              <a:t>Met: 84%</a:t>
            </a:r>
          </a:p>
          <a:p>
            <a:pPr algn="l">
              <a:lnSpc>
                <a:spcPts val="2662"/>
              </a:lnSpc>
              <a:spcBef>
                <a:spcPct val="0"/>
              </a:spcBef>
            </a:pPr>
            <a:r>
              <a:rPr lang="en-US" sz="2200">
                <a:solidFill>
                  <a:srgbClr val="000000"/>
                </a:solidFill>
                <a:latin typeface="Lato 2"/>
                <a:ea typeface="Lato 2"/>
                <a:cs typeface="Lato 2"/>
                <a:sym typeface="Lato 2"/>
              </a:rPr>
              <a:t>Best practice satisfaction: 95%</a:t>
            </a:r>
          </a:p>
        </p:txBody>
      </p:sp>
      <p:graphicFrame>
        <p:nvGraphicFramePr>
          <p:cNvPr id="11" name="Table 11"/>
          <p:cNvGraphicFramePr>
            <a:graphicFrameLocks noGrp="1"/>
          </p:cNvGraphicFramePr>
          <p:nvPr/>
        </p:nvGraphicFramePr>
        <p:xfrm>
          <a:off x="6316781" y="1764843"/>
          <a:ext cx="5475169" cy="4198129"/>
        </p:xfrm>
        <a:graphic>
          <a:graphicData uri="http://schemas.openxmlformats.org/drawingml/2006/table">
            <a:tbl>
              <a:tblPr/>
              <a:tblGrid>
                <a:gridCol w="1182602">
                  <a:extLst>
                    <a:ext uri="{9D8B030D-6E8A-4147-A177-3AD203B41FA5}">
                      <a16:colId xmlns:a16="http://schemas.microsoft.com/office/drawing/2014/main" val="20000"/>
                    </a:ext>
                  </a:extLst>
                </a:gridCol>
                <a:gridCol w="997687">
                  <a:extLst>
                    <a:ext uri="{9D8B030D-6E8A-4147-A177-3AD203B41FA5}">
                      <a16:colId xmlns:a16="http://schemas.microsoft.com/office/drawing/2014/main" val="20001"/>
                    </a:ext>
                  </a:extLst>
                </a:gridCol>
                <a:gridCol w="1070769">
                  <a:extLst>
                    <a:ext uri="{9D8B030D-6E8A-4147-A177-3AD203B41FA5}">
                      <a16:colId xmlns:a16="http://schemas.microsoft.com/office/drawing/2014/main" val="20002"/>
                    </a:ext>
                  </a:extLst>
                </a:gridCol>
                <a:gridCol w="1146154">
                  <a:extLst>
                    <a:ext uri="{9D8B030D-6E8A-4147-A177-3AD203B41FA5}">
                      <a16:colId xmlns:a16="http://schemas.microsoft.com/office/drawing/2014/main" val="20003"/>
                    </a:ext>
                  </a:extLst>
                </a:gridCol>
                <a:gridCol w="1077957">
                  <a:extLst>
                    <a:ext uri="{9D8B030D-6E8A-4147-A177-3AD203B41FA5}">
                      <a16:colId xmlns:a16="http://schemas.microsoft.com/office/drawing/2014/main" val="20004"/>
                    </a:ext>
                  </a:extLst>
                </a:gridCol>
              </a:tblGrid>
              <a:tr h="978117">
                <a:tc>
                  <a:txBody>
                    <a:bodyPr/>
                    <a:lstStyle/>
                    <a:p>
                      <a:pPr algn="ctr">
                        <a:lnSpc>
                          <a:spcPts val="1960"/>
                        </a:lnSpc>
                        <a:defRPr/>
                      </a:pPr>
                      <a:r>
                        <a:rPr lang="en-US" sz="900" b="1">
                          <a:solidFill>
                            <a:srgbClr val="D0BF8F"/>
                          </a:solidFill>
                          <a:latin typeface="Lato 2 Bold"/>
                          <a:ea typeface="Lato 2 Bold"/>
                          <a:cs typeface="Lato 2 Bold"/>
                          <a:sym typeface="Lato 2 Bold"/>
                        </a:rPr>
                        <a:t>Likert Scale </a:t>
                      </a:r>
                      <a:endParaRPr lang="en-US" sz="700"/>
                    </a:p>
                    <a:p>
                      <a:pPr algn="ctr">
                        <a:lnSpc>
                          <a:spcPts val="1960"/>
                        </a:lnSpc>
                      </a:pPr>
                      <a:r>
                        <a:rPr lang="en-US" sz="900" b="1">
                          <a:solidFill>
                            <a:srgbClr val="D0BF8F"/>
                          </a:solidFill>
                          <a:latin typeface="Lato 2 Bold"/>
                          <a:ea typeface="Lato 2 Bold"/>
                          <a:cs typeface="Lato 2 Bold"/>
                          <a:sym typeface="Lato 2 Bold"/>
                        </a:rPr>
                        <a:t>1-5</a:t>
                      </a:r>
                    </a:p>
                  </a:txBody>
                  <a:tcPr marL="127000" marR="127000"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0D213B"/>
                    </a:solidFill>
                  </a:tcPr>
                </a:tc>
                <a:tc>
                  <a:txBody>
                    <a:bodyPr/>
                    <a:lstStyle/>
                    <a:p>
                      <a:pPr algn="ctr">
                        <a:lnSpc>
                          <a:spcPts val="1960"/>
                        </a:lnSpc>
                        <a:defRPr/>
                      </a:pPr>
                      <a:r>
                        <a:rPr lang="en-US" sz="900" b="1">
                          <a:solidFill>
                            <a:srgbClr val="D0BF8F"/>
                          </a:solidFill>
                          <a:latin typeface="Lato 2 Bold"/>
                          <a:ea typeface="Lato 2 Bold"/>
                          <a:cs typeface="Lato 2 Bold"/>
                          <a:sym typeface="Lato 2 Bold"/>
                        </a:rPr>
                        <a:t>PRE-TEST</a:t>
                      </a:r>
                      <a:endParaRPr lang="en-US" sz="700"/>
                    </a:p>
                    <a:p>
                      <a:pPr algn="ctr">
                        <a:lnSpc>
                          <a:spcPts val="1960"/>
                        </a:lnSpc>
                      </a:pPr>
                      <a:r>
                        <a:rPr lang="en-US" sz="900" b="1">
                          <a:solidFill>
                            <a:srgbClr val="D0BF8F"/>
                          </a:solidFill>
                          <a:latin typeface="Lato 2 Bold"/>
                          <a:ea typeface="Lato 2 Bold"/>
                          <a:cs typeface="Lato 2 Bold"/>
                          <a:sym typeface="Lato 2 Bold"/>
                        </a:rPr>
                        <a:t>Previous Protocols on Workload</a:t>
                      </a:r>
                    </a:p>
                  </a:txBody>
                  <a:tcPr marL="127000" marR="127000"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0D213B"/>
                    </a:solidFill>
                  </a:tcPr>
                </a:tc>
                <a:tc>
                  <a:txBody>
                    <a:bodyPr/>
                    <a:lstStyle/>
                    <a:p>
                      <a:pPr algn="ctr">
                        <a:lnSpc>
                          <a:spcPts val="1960"/>
                        </a:lnSpc>
                        <a:defRPr/>
                      </a:pPr>
                      <a:r>
                        <a:rPr lang="en-US" sz="900" b="1">
                          <a:solidFill>
                            <a:srgbClr val="D0BF8F"/>
                          </a:solidFill>
                          <a:latin typeface="Lato 2 Bold"/>
                          <a:ea typeface="Lato 2 Bold"/>
                          <a:cs typeface="Lato 2 Bold"/>
                          <a:sym typeface="Lato 2 Bold"/>
                        </a:rPr>
                        <a:t>PRE-TEST</a:t>
                      </a:r>
                      <a:endParaRPr lang="en-US" sz="700"/>
                    </a:p>
                    <a:p>
                      <a:pPr algn="ctr">
                        <a:lnSpc>
                          <a:spcPts val="1960"/>
                        </a:lnSpc>
                      </a:pPr>
                      <a:r>
                        <a:rPr lang="en-US" sz="900" b="1">
                          <a:solidFill>
                            <a:srgbClr val="D0BF8F"/>
                          </a:solidFill>
                          <a:latin typeface="Lato 2 Bold"/>
                          <a:ea typeface="Lato 2 Bold"/>
                          <a:cs typeface="Lato 2 Bold"/>
                          <a:sym typeface="Lato 2 Bold"/>
                        </a:rPr>
                        <a:t>Previous Protocols on Best Practice</a:t>
                      </a:r>
                    </a:p>
                  </a:txBody>
                  <a:tcPr marL="127000" marR="127000"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0D213B"/>
                    </a:solidFill>
                  </a:tcPr>
                </a:tc>
                <a:tc>
                  <a:txBody>
                    <a:bodyPr/>
                    <a:lstStyle/>
                    <a:p>
                      <a:pPr algn="ctr">
                        <a:lnSpc>
                          <a:spcPts val="1960"/>
                        </a:lnSpc>
                        <a:defRPr/>
                      </a:pPr>
                      <a:r>
                        <a:rPr lang="en-US" sz="900" b="1">
                          <a:solidFill>
                            <a:srgbClr val="D0BF8F"/>
                          </a:solidFill>
                          <a:latin typeface="Lato 2 Bold"/>
                          <a:ea typeface="Lato 2 Bold"/>
                          <a:cs typeface="Lato 2 Bold"/>
                          <a:sym typeface="Lato 2 Bold"/>
                        </a:rPr>
                        <a:t>POST-TEST</a:t>
                      </a:r>
                      <a:endParaRPr lang="en-US" sz="700"/>
                    </a:p>
                    <a:p>
                      <a:pPr algn="ctr">
                        <a:lnSpc>
                          <a:spcPts val="1960"/>
                        </a:lnSpc>
                      </a:pPr>
                      <a:r>
                        <a:rPr lang="en-US" sz="900" b="1">
                          <a:solidFill>
                            <a:srgbClr val="D0BF8F"/>
                          </a:solidFill>
                          <a:latin typeface="Lato 2 Bold"/>
                          <a:ea typeface="Lato 2 Bold"/>
                          <a:cs typeface="Lato 2 Bold"/>
                          <a:sym typeface="Lato 2 Bold"/>
                        </a:rPr>
                        <a:t>New Protocols on Workload</a:t>
                      </a:r>
                    </a:p>
                  </a:txBody>
                  <a:tcPr marL="127000" marR="127000"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0D213B"/>
                    </a:solidFill>
                  </a:tcPr>
                </a:tc>
                <a:tc>
                  <a:txBody>
                    <a:bodyPr/>
                    <a:lstStyle/>
                    <a:p>
                      <a:pPr algn="ctr">
                        <a:lnSpc>
                          <a:spcPts val="1960"/>
                        </a:lnSpc>
                        <a:defRPr/>
                      </a:pPr>
                      <a:r>
                        <a:rPr lang="en-US" sz="900" b="1">
                          <a:solidFill>
                            <a:srgbClr val="D0BF8F"/>
                          </a:solidFill>
                          <a:latin typeface="Lato 2 Bold"/>
                          <a:ea typeface="Lato 2 Bold"/>
                          <a:cs typeface="Lato 2 Bold"/>
                          <a:sym typeface="Lato 2 Bold"/>
                        </a:rPr>
                        <a:t>POST-TEST</a:t>
                      </a:r>
                      <a:endParaRPr lang="en-US" sz="700"/>
                    </a:p>
                    <a:p>
                      <a:pPr algn="ctr">
                        <a:lnSpc>
                          <a:spcPts val="1960"/>
                        </a:lnSpc>
                      </a:pPr>
                      <a:r>
                        <a:rPr lang="en-US" sz="900" b="1">
                          <a:solidFill>
                            <a:srgbClr val="D0BF8F"/>
                          </a:solidFill>
                          <a:latin typeface="Lato 2 Bold"/>
                          <a:ea typeface="Lato 2 Bold"/>
                          <a:cs typeface="Lato 2 Bold"/>
                          <a:sym typeface="Lato 2 Bold"/>
                        </a:rPr>
                        <a:t>New Protocols on Best Practice</a:t>
                      </a:r>
                    </a:p>
                  </a:txBody>
                  <a:tcPr marL="127000" marR="127000"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0D213B"/>
                    </a:solidFill>
                  </a:tcPr>
                </a:tc>
                <a:extLst>
                  <a:ext uri="{0D108BD9-81ED-4DB2-BD59-A6C34878D82A}">
                    <a16:rowId xmlns:a16="http://schemas.microsoft.com/office/drawing/2014/main" val="10000"/>
                  </a:ext>
                </a:extLst>
              </a:tr>
              <a:tr h="645685">
                <a:tc>
                  <a:txBody>
                    <a:bodyPr/>
                    <a:lstStyle/>
                    <a:p>
                      <a:pPr algn="ctr">
                        <a:lnSpc>
                          <a:spcPts val="1960"/>
                        </a:lnSpc>
                        <a:defRPr/>
                      </a:pPr>
                      <a:r>
                        <a:rPr lang="en-US" sz="900">
                          <a:solidFill>
                            <a:srgbClr val="000000"/>
                          </a:solidFill>
                          <a:latin typeface="Lato 2"/>
                          <a:ea typeface="Lato 2"/>
                          <a:cs typeface="Lato 2"/>
                          <a:sym typeface="Lato 2"/>
                        </a:rPr>
                        <a:t>1: Very Dissastisfied</a:t>
                      </a:r>
                      <a:endParaRPr lang="en-US" sz="700"/>
                    </a:p>
                  </a:txBody>
                  <a:tcPr marL="127000" marR="127000"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D0BF8F"/>
                    </a:solidFill>
                  </a:tcPr>
                </a:tc>
                <a:tc>
                  <a:txBody>
                    <a:bodyPr/>
                    <a:lstStyle/>
                    <a:p>
                      <a:pPr algn="ctr">
                        <a:lnSpc>
                          <a:spcPts val="1960"/>
                        </a:lnSpc>
                        <a:defRPr/>
                      </a:pPr>
                      <a:r>
                        <a:rPr lang="en-US" sz="900">
                          <a:solidFill>
                            <a:srgbClr val="000000"/>
                          </a:solidFill>
                          <a:latin typeface="Lato 2"/>
                          <a:ea typeface="Lato 2"/>
                          <a:cs typeface="Lato 2"/>
                          <a:sym typeface="Lato 2"/>
                        </a:rPr>
                        <a:t>0</a:t>
                      </a:r>
                      <a:endParaRPr lang="en-US" sz="700"/>
                    </a:p>
                  </a:txBody>
                  <a:tcPr marL="127000" marR="127000"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1960"/>
                        </a:lnSpc>
                        <a:defRPr/>
                      </a:pPr>
                      <a:r>
                        <a:rPr lang="en-US" sz="900">
                          <a:solidFill>
                            <a:srgbClr val="000000"/>
                          </a:solidFill>
                          <a:latin typeface="Lato 2"/>
                          <a:ea typeface="Lato 2"/>
                          <a:cs typeface="Lato 2"/>
                          <a:sym typeface="Lato 2"/>
                        </a:rPr>
                        <a:t>0</a:t>
                      </a:r>
                      <a:endParaRPr lang="en-US" sz="700"/>
                    </a:p>
                  </a:txBody>
                  <a:tcPr marL="127000" marR="127000"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1960"/>
                        </a:lnSpc>
                        <a:defRPr/>
                      </a:pPr>
                      <a:r>
                        <a:rPr lang="en-US" sz="900">
                          <a:solidFill>
                            <a:srgbClr val="000000"/>
                          </a:solidFill>
                          <a:latin typeface="Lato 2"/>
                          <a:ea typeface="Lato 2"/>
                          <a:cs typeface="Lato 2"/>
                          <a:sym typeface="Lato 2"/>
                        </a:rPr>
                        <a:t>0</a:t>
                      </a:r>
                      <a:endParaRPr lang="en-US" sz="700"/>
                    </a:p>
                  </a:txBody>
                  <a:tcPr marL="127000" marR="127000"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1960"/>
                        </a:lnSpc>
                        <a:defRPr/>
                      </a:pPr>
                      <a:r>
                        <a:rPr lang="en-US" sz="900">
                          <a:solidFill>
                            <a:srgbClr val="000000"/>
                          </a:solidFill>
                          <a:latin typeface="Lato 2"/>
                          <a:ea typeface="Lato 2"/>
                          <a:cs typeface="Lato 2"/>
                          <a:sym typeface="Lato 2"/>
                        </a:rPr>
                        <a:t>0</a:t>
                      </a:r>
                      <a:endParaRPr lang="en-US" sz="700"/>
                    </a:p>
                  </a:txBody>
                  <a:tcPr marL="127000" marR="127000"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538182">
                <a:tc>
                  <a:txBody>
                    <a:bodyPr/>
                    <a:lstStyle/>
                    <a:p>
                      <a:pPr algn="ctr">
                        <a:lnSpc>
                          <a:spcPts val="1960"/>
                        </a:lnSpc>
                        <a:defRPr/>
                      </a:pPr>
                      <a:r>
                        <a:rPr lang="en-US" sz="900">
                          <a:solidFill>
                            <a:srgbClr val="000000"/>
                          </a:solidFill>
                          <a:latin typeface="Lato 2"/>
                          <a:ea typeface="Lato 2"/>
                          <a:cs typeface="Lato 2"/>
                          <a:sym typeface="Lato 2"/>
                        </a:rPr>
                        <a:t>2: Dissatisfied</a:t>
                      </a:r>
                      <a:endParaRPr lang="en-US" sz="700"/>
                    </a:p>
                  </a:txBody>
                  <a:tcPr marL="127000" marR="127000"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D0BF8F"/>
                    </a:solidFill>
                  </a:tcPr>
                </a:tc>
                <a:tc>
                  <a:txBody>
                    <a:bodyPr/>
                    <a:lstStyle/>
                    <a:p>
                      <a:pPr algn="ctr">
                        <a:lnSpc>
                          <a:spcPts val="1960"/>
                        </a:lnSpc>
                        <a:defRPr/>
                      </a:pPr>
                      <a:r>
                        <a:rPr lang="en-US" sz="900">
                          <a:solidFill>
                            <a:srgbClr val="000000"/>
                          </a:solidFill>
                          <a:latin typeface="Lato 2"/>
                          <a:ea typeface="Lato 2"/>
                          <a:cs typeface="Lato 2"/>
                          <a:sym typeface="Lato 2"/>
                        </a:rPr>
                        <a:t>3</a:t>
                      </a:r>
                      <a:endParaRPr lang="en-US" sz="700"/>
                    </a:p>
                  </a:txBody>
                  <a:tcPr marL="127000" marR="127000"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1960"/>
                        </a:lnSpc>
                        <a:defRPr/>
                      </a:pPr>
                      <a:r>
                        <a:rPr lang="en-US" sz="900">
                          <a:solidFill>
                            <a:srgbClr val="000000"/>
                          </a:solidFill>
                          <a:latin typeface="Lato 2"/>
                          <a:ea typeface="Lato 2"/>
                          <a:cs typeface="Lato 2"/>
                          <a:sym typeface="Lato 2"/>
                        </a:rPr>
                        <a:t>5</a:t>
                      </a:r>
                      <a:endParaRPr lang="en-US" sz="700"/>
                    </a:p>
                  </a:txBody>
                  <a:tcPr marL="127000" marR="127000"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1960"/>
                        </a:lnSpc>
                        <a:defRPr/>
                      </a:pPr>
                      <a:r>
                        <a:rPr lang="en-US" sz="900">
                          <a:solidFill>
                            <a:srgbClr val="000000"/>
                          </a:solidFill>
                          <a:latin typeface="Lato 2"/>
                          <a:ea typeface="Lato 2"/>
                          <a:cs typeface="Lato 2"/>
                          <a:sym typeface="Lato 2"/>
                        </a:rPr>
                        <a:t>0</a:t>
                      </a:r>
                      <a:endParaRPr lang="en-US" sz="700"/>
                    </a:p>
                  </a:txBody>
                  <a:tcPr marL="127000" marR="127000"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1960"/>
                        </a:lnSpc>
                        <a:defRPr/>
                      </a:pPr>
                      <a:r>
                        <a:rPr lang="en-US" sz="900">
                          <a:solidFill>
                            <a:srgbClr val="000000"/>
                          </a:solidFill>
                          <a:latin typeface="Lato 2"/>
                          <a:ea typeface="Lato 2"/>
                          <a:cs typeface="Lato 2"/>
                          <a:sym typeface="Lato 2"/>
                        </a:rPr>
                        <a:t>1</a:t>
                      </a:r>
                      <a:endParaRPr lang="en-US" sz="700"/>
                    </a:p>
                  </a:txBody>
                  <a:tcPr marL="127000" marR="127000"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96142">
                <a:tc>
                  <a:txBody>
                    <a:bodyPr/>
                    <a:lstStyle/>
                    <a:p>
                      <a:pPr algn="ctr">
                        <a:lnSpc>
                          <a:spcPts val="1960"/>
                        </a:lnSpc>
                        <a:defRPr/>
                      </a:pPr>
                      <a:r>
                        <a:rPr lang="en-US" sz="900">
                          <a:solidFill>
                            <a:srgbClr val="000000"/>
                          </a:solidFill>
                          <a:latin typeface="Lato 2"/>
                          <a:ea typeface="Lato 2"/>
                          <a:cs typeface="Lato 2"/>
                          <a:sym typeface="Lato 2"/>
                        </a:rPr>
                        <a:t>3: Neutral</a:t>
                      </a:r>
                      <a:endParaRPr lang="en-US" sz="700"/>
                    </a:p>
                  </a:txBody>
                  <a:tcPr marL="127000" marR="127000"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D0BF8F"/>
                    </a:solidFill>
                  </a:tcPr>
                </a:tc>
                <a:tc>
                  <a:txBody>
                    <a:bodyPr/>
                    <a:lstStyle/>
                    <a:p>
                      <a:pPr algn="ctr">
                        <a:lnSpc>
                          <a:spcPts val="1960"/>
                        </a:lnSpc>
                        <a:defRPr/>
                      </a:pPr>
                      <a:r>
                        <a:rPr lang="en-US" sz="900">
                          <a:solidFill>
                            <a:srgbClr val="000000"/>
                          </a:solidFill>
                          <a:latin typeface="Lato 2"/>
                          <a:ea typeface="Lato 2"/>
                          <a:cs typeface="Lato 2"/>
                          <a:sym typeface="Lato 2"/>
                        </a:rPr>
                        <a:t>4</a:t>
                      </a:r>
                      <a:endParaRPr lang="en-US" sz="700"/>
                    </a:p>
                  </a:txBody>
                  <a:tcPr marL="127000" marR="127000"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1960"/>
                        </a:lnSpc>
                        <a:defRPr/>
                      </a:pPr>
                      <a:r>
                        <a:rPr lang="en-US" sz="900">
                          <a:solidFill>
                            <a:srgbClr val="000000"/>
                          </a:solidFill>
                          <a:latin typeface="Lato 2"/>
                          <a:ea typeface="Lato 2"/>
                          <a:cs typeface="Lato 2"/>
                          <a:sym typeface="Lato 2"/>
                        </a:rPr>
                        <a:t>7</a:t>
                      </a:r>
                      <a:endParaRPr lang="en-US" sz="700"/>
                    </a:p>
                  </a:txBody>
                  <a:tcPr marL="127000" marR="127000"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1960"/>
                        </a:lnSpc>
                        <a:defRPr/>
                      </a:pPr>
                      <a:r>
                        <a:rPr lang="en-US" sz="900">
                          <a:solidFill>
                            <a:srgbClr val="000000"/>
                          </a:solidFill>
                          <a:latin typeface="Lato 2"/>
                          <a:ea typeface="Lato 2"/>
                          <a:cs typeface="Lato 2"/>
                          <a:sym typeface="Lato 2"/>
                        </a:rPr>
                        <a:t>3</a:t>
                      </a:r>
                      <a:endParaRPr lang="en-US" sz="700"/>
                    </a:p>
                  </a:txBody>
                  <a:tcPr marL="127000" marR="127000"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1960"/>
                        </a:lnSpc>
                        <a:defRPr/>
                      </a:pPr>
                      <a:r>
                        <a:rPr lang="en-US" sz="900">
                          <a:solidFill>
                            <a:srgbClr val="000000"/>
                          </a:solidFill>
                          <a:latin typeface="Lato 2"/>
                          <a:ea typeface="Lato 2"/>
                          <a:cs typeface="Lato 2"/>
                          <a:sym typeface="Lato 2"/>
                        </a:rPr>
                        <a:t>0</a:t>
                      </a:r>
                      <a:endParaRPr lang="en-US" sz="700"/>
                    </a:p>
                  </a:txBody>
                  <a:tcPr marL="127000" marR="127000"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479469">
                <a:tc>
                  <a:txBody>
                    <a:bodyPr/>
                    <a:lstStyle/>
                    <a:p>
                      <a:pPr algn="ctr">
                        <a:lnSpc>
                          <a:spcPts val="1960"/>
                        </a:lnSpc>
                        <a:defRPr/>
                      </a:pPr>
                      <a:r>
                        <a:rPr lang="en-US" sz="900">
                          <a:solidFill>
                            <a:srgbClr val="000000"/>
                          </a:solidFill>
                          <a:latin typeface="Lato 2"/>
                          <a:ea typeface="Lato 2"/>
                          <a:cs typeface="Lato 2"/>
                          <a:sym typeface="Lato 2"/>
                        </a:rPr>
                        <a:t>4: Satisfied</a:t>
                      </a:r>
                      <a:endParaRPr lang="en-US" sz="700"/>
                    </a:p>
                  </a:txBody>
                  <a:tcPr marL="127000" marR="127000"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D0BF8F"/>
                    </a:solidFill>
                  </a:tcPr>
                </a:tc>
                <a:tc>
                  <a:txBody>
                    <a:bodyPr/>
                    <a:lstStyle/>
                    <a:p>
                      <a:pPr algn="ctr">
                        <a:lnSpc>
                          <a:spcPts val="1960"/>
                        </a:lnSpc>
                        <a:defRPr/>
                      </a:pPr>
                      <a:r>
                        <a:rPr lang="en-US" sz="900">
                          <a:solidFill>
                            <a:srgbClr val="000000"/>
                          </a:solidFill>
                          <a:latin typeface="Lato 2"/>
                          <a:ea typeface="Lato 2"/>
                          <a:cs typeface="Lato 2"/>
                          <a:sym typeface="Lato 2"/>
                        </a:rPr>
                        <a:t>7</a:t>
                      </a:r>
                      <a:endParaRPr lang="en-US" sz="700"/>
                    </a:p>
                  </a:txBody>
                  <a:tcPr marL="127000" marR="127000"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1960"/>
                        </a:lnSpc>
                        <a:defRPr/>
                      </a:pPr>
                      <a:r>
                        <a:rPr lang="en-US" sz="900">
                          <a:solidFill>
                            <a:srgbClr val="000000"/>
                          </a:solidFill>
                          <a:latin typeface="Lato 2"/>
                          <a:ea typeface="Lato 2"/>
                          <a:cs typeface="Lato 2"/>
                          <a:sym typeface="Lato 2"/>
                        </a:rPr>
                        <a:t>8</a:t>
                      </a:r>
                      <a:endParaRPr lang="en-US" sz="700"/>
                    </a:p>
                  </a:txBody>
                  <a:tcPr marL="127000" marR="127000"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1960"/>
                        </a:lnSpc>
                        <a:defRPr/>
                      </a:pPr>
                      <a:r>
                        <a:rPr lang="en-US" sz="900">
                          <a:solidFill>
                            <a:srgbClr val="000000"/>
                          </a:solidFill>
                          <a:latin typeface="Lato 2"/>
                          <a:ea typeface="Lato 2"/>
                          <a:cs typeface="Lato 2"/>
                          <a:sym typeface="Lato 2"/>
                        </a:rPr>
                        <a:t>7</a:t>
                      </a:r>
                      <a:endParaRPr lang="en-US" sz="700"/>
                    </a:p>
                  </a:txBody>
                  <a:tcPr marL="127000" marR="127000"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1960"/>
                        </a:lnSpc>
                        <a:defRPr/>
                      </a:pPr>
                      <a:r>
                        <a:rPr lang="en-US" sz="900">
                          <a:solidFill>
                            <a:srgbClr val="000000"/>
                          </a:solidFill>
                          <a:latin typeface="Lato 2"/>
                          <a:ea typeface="Lato 2"/>
                          <a:cs typeface="Lato 2"/>
                          <a:sym typeface="Lato 2"/>
                        </a:rPr>
                        <a:t>7</a:t>
                      </a:r>
                      <a:endParaRPr lang="en-US" sz="700"/>
                    </a:p>
                  </a:txBody>
                  <a:tcPr marL="127000" marR="127000"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645685">
                <a:tc>
                  <a:txBody>
                    <a:bodyPr/>
                    <a:lstStyle/>
                    <a:p>
                      <a:pPr algn="ctr">
                        <a:lnSpc>
                          <a:spcPts val="1960"/>
                        </a:lnSpc>
                        <a:defRPr/>
                      </a:pPr>
                      <a:r>
                        <a:rPr lang="en-US" sz="900">
                          <a:solidFill>
                            <a:srgbClr val="000000"/>
                          </a:solidFill>
                          <a:latin typeface="Lato 2"/>
                          <a:ea typeface="Lato 2"/>
                          <a:cs typeface="Lato 2"/>
                          <a:sym typeface="Lato 2"/>
                        </a:rPr>
                        <a:t>5: Very Satisfied</a:t>
                      </a:r>
                      <a:endParaRPr lang="en-US" sz="700"/>
                    </a:p>
                  </a:txBody>
                  <a:tcPr marL="127000" marR="127000"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D0BF8F"/>
                    </a:solidFill>
                  </a:tcPr>
                </a:tc>
                <a:tc>
                  <a:txBody>
                    <a:bodyPr/>
                    <a:lstStyle/>
                    <a:p>
                      <a:pPr algn="ctr">
                        <a:lnSpc>
                          <a:spcPts val="1960"/>
                        </a:lnSpc>
                        <a:defRPr/>
                      </a:pPr>
                      <a:r>
                        <a:rPr lang="en-US" sz="900">
                          <a:solidFill>
                            <a:srgbClr val="000000"/>
                          </a:solidFill>
                          <a:latin typeface="Lato 2"/>
                          <a:ea typeface="Lato 2"/>
                          <a:cs typeface="Lato 2"/>
                          <a:sym typeface="Lato 2"/>
                        </a:rPr>
                        <a:t>5</a:t>
                      </a:r>
                      <a:endParaRPr lang="en-US" sz="700"/>
                    </a:p>
                  </a:txBody>
                  <a:tcPr marL="127000" marR="127000"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1960"/>
                        </a:lnSpc>
                        <a:defRPr/>
                      </a:pPr>
                      <a:r>
                        <a:rPr lang="en-US" sz="900">
                          <a:solidFill>
                            <a:srgbClr val="000000"/>
                          </a:solidFill>
                          <a:latin typeface="Lato 2"/>
                          <a:ea typeface="Lato 2"/>
                          <a:cs typeface="Lato 2"/>
                          <a:sym typeface="Lato 2"/>
                        </a:rPr>
                        <a:t>0</a:t>
                      </a:r>
                      <a:endParaRPr lang="en-US" sz="700"/>
                    </a:p>
                  </a:txBody>
                  <a:tcPr marL="127000" marR="127000"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1960"/>
                        </a:lnSpc>
                        <a:defRPr/>
                      </a:pPr>
                      <a:r>
                        <a:rPr lang="en-US" sz="900">
                          <a:solidFill>
                            <a:srgbClr val="000000"/>
                          </a:solidFill>
                          <a:latin typeface="Lato 2"/>
                          <a:ea typeface="Lato 2"/>
                          <a:cs typeface="Lato 2"/>
                          <a:sym typeface="Lato 2"/>
                        </a:rPr>
                        <a:t>9</a:t>
                      </a:r>
                      <a:endParaRPr lang="en-US" sz="700"/>
                    </a:p>
                  </a:txBody>
                  <a:tcPr marL="127000" marR="127000"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1960"/>
                        </a:lnSpc>
                        <a:defRPr/>
                      </a:pPr>
                      <a:r>
                        <a:rPr lang="en-US" sz="900">
                          <a:solidFill>
                            <a:srgbClr val="000000"/>
                          </a:solidFill>
                          <a:latin typeface="Lato 2"/>
                          <a:ea typeface="Lato 2"/>
                          <a:cs typeface="Lato 2"/>
                          <a:sym typeface="Lato 2"/>
                        </a:rPr>
                        <a:t>11</a:t>
                      </a:r>
                      <a:endParaRPr lang="en-US" sz="700"/>
                    </a:p>
                    <a:p>
                      <a:pPr algn="ctr">
                        <a:lnSpc>
                          <a:spcPts val="1960"/>
                        </a:lnSpc>
                      </a:pPr>
                      <a:endParaRPr lang="en-US" sz="700"/>
                    </a:p>
                  </a:txBody>
                  <a:tcPr marL="127000" marR="127000"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12" name="TextBox 12"/>
          <p:cNvSpPr txBox="1"/>
          <p:nvPr/>
        </p:nvSpPr>
        <p:spPr>
          <a:xfrm>
            <a:off x="7926248" y="1432526"/>
            <a:ext cx="2459435" cy="46512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867"/>
              </a:lnSpc>
              <a:spcBef>
                <a:spcPct val="0"/>
              </a:spcBef>
            </a:pPr>
            <a:r>
              <a:rPr lang="en-US" sz="1333" b="1">
                <a:solidFill>
                  <a:srgbClr val="000000"/>
                </a:solidFill>
                <a:latin typeface="Lato 1 Bold"/>
                <a:ea typeface="Lato 1 Bold"/>
                <a:cs typeface="Lato 1 Bold"/>
                <a:sym typeface="Lato 1 Bold"/>
              </a:rPr>
              <a:t>Staff Satisfaction Survey Results</a:t>
            </a:r>
          </a:p>
        </p:txBody>
      </p:sp>
      <p:sp>
        <p:nvSpPr>
          <p:cNvPr id="13" name="Freeform 13"/>
          <p:cNvSpPr/>
          <p:nvPr/>
        </p:nvSpPr>
        <p:spPr>
          <a:xfrm>
            <a:off x="7695001" y="6102202"/>
            <a:ext cx="4496999" cy="755798"/>
          </a:xfrm>
          <a:custGeom>
            <a:avLst/>
            <a:gdLst/>
            <a:ahLst/>
            <a:cxnLst/>
            <a:rect l="l" t="t" r="r" b="b"/>
            <a:pathLst>
              <a:path w="6745499" h="1133697">
                <a:moveTo>
                  <a:pt x="0" y="0"/>
                </a:moveTo>
                <a:lnTo>
                  <a:pt x="6745499" y="0"/>
                </a:lnTo>
                <a:lnTo>
                  <a:pt x="6745499" y="1133697"/>
                </a:lnTo>
                <a:lnTo>
                  <a:pt x="0" y="1133697"/>
                </a:lnTo>
                <a:lnTo>
                  <a:pt x="0" y="0"/>
                </a:lnTo>
                <a:close/>
              </a:path>
            </a:pathLst>
          </a:custGeom>
          <a:blipFill>
            <a:blip r:embed="rId2"/>
            <a:stretch>
              <a:fillRect/>
            </a:stretch>
          </a:blipFill>
        </p:spPr>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73797" y="1566693"/>
            <a:ext cx="5062123" cy="5847755"/>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2357"/>
              </a:lnSpc>
            </a:pPr>
            <a:r>
              <a:rPr lang="en-US" sz="2266" b="1">
                <a:solidFill>
                  <a:srgbClr val="000000"/>
                </a:solidFill>
                <a:latin typeface="Lato 2 Bold"/>
                <a:ea typeface="Lato 2 Bold"/>
                <a:cs typeface="Lato 2 Bold"/>
                <a:sym typeface="Lato 2 Bold"/>
              </a:rPr>
              <a:t>Implementation of a protocol</a:t>
            </a:r>
            <a:r>
              <a:rPr lang="en-US" sz="2266">
                <a:solidFill>
                  <a:srgbClr val="000000"/>
                </a:solidFill>
                <a:latin typeface="Lato 2"/>
                <a:ea typeface="Lato 2"/>
                <a:cs typeface="Lato 2"/>
                <a:sym typeface="Lato 2"/>
              </a:rPr>
              <a:t> at a pediatric T1D diabetes clinic resulted in </a:t>
            </a:r>
            <a:r>
              <a:rPr lang="en-US" sz="2266" b="1">
                <a:solidFill>
                  <a:srgbClr val="000000"/>
                </a:solidFill>
                <a:latin typeface="Lato 2 Bold"/>
                <a:ea typeface="Lato 2 Bold"/>
                <a:cs typeface="Lato 2 Bold"/>
                <a:sym typeface="Lato 2 Bold"/>
              </a:rPr>
              <a:t>increased rate of CGM Initiation </a:t>
            </a:r>
          </a:p>
          <a:p>
            <a:pPr algn="l">
              <a:lnSpc>
                <a:spcPts val="2357"/>
              </a:lnSpc>
            </a:pPr>
            <a:endParaRPr lang="en-US" sz="2266" b="1">
              <a:solidFill>
                <a:srgbClr val="000000"/>
              </a:solidFill>
              <a:latin typeface="Lato 2 Bold"/>
              <a:ea typeface="Lato 2 Bold"/>
              <a:cs typeface="Lato 2 Bold"/>
              <a:sym typeface="Lato 2 Bold"/>
            </a:endParaRPr>
          </a:p>
          <a:p>
            <a:pPr algn="l">
              <a:lnSpc>
                <a:spcPts val="2357"/>
              </a:lnSpc>
            </a:pPr>
            <a:r>
              <a:rPr lang="en-US" sz="2266" b="1">
                <a:solidFill>
                  <a:srgbClr val="000000"/>
                </a:solidFill>
                <a:latin typeface="Lato 2 Bold"/>
                <a:ea typeface="Lato 2 Bold"/>
                <a:cs typeface="Lato 2 Bold"/>
                <a:sym typeface="Lato 2 Bold"/>
              </a:rPr>
              <a:t>Primary AIM</a:t>
            </a:r>
            <a:r>
              <a:rPr lang="en-US" sz="2266">
                <a:solidFill>
                  <a:srgbClr val="000000"/>
                </a:solidFill>
                <a:latin typeface="Lato 2"/>
                <a:ea typeface="Lato 2"/>
                <a:cs typeface="Lato 2"/>
                <a:sym typeface="Lato 2"/>
              </a:rPr>
              <a:t>: CGM initiation within 45 days of diagnosis </a:t>
            </a:r>
          </a:p>
          <a:p>
            <a:pPr algn="l">
              <a:lnSpc>
                <a:spcPts val="2357"/>
              </a:lnSpc>
            </a:pPr>
            <a:r>
              <a:rPr lang="en-US" sz="2266">
                <a:solidFill>
                  <a:srgbClr val="000000"/>
                </a:solidFill>
                <a:latin typeface="Lato 2"/>
                <a:ea typeface="Lato 2"/>
                <a:cs typeface="Lato 2"/>
                <a:sym typeface="Lato 2"/>
              </a:rPr>
              <a:t>Goal: 78%</a:t>
            </a:r>
          </a:p>
          <a:p>
            <a:pPr algn="l">
              <a:lnSpc>
                <a:spcPts val="2357"/>
              </a:lnSpc>
            </a:pPr>
            <a:r>
              <a:rPr lang="en-US" sz="2266">
                <a:solidFill>
                  <a:srgbClr val="000000"/>
                </a:solidFill>
                <a:latin typeface="Lato 2"/>
                <a:ea typeface="Lato 2"/>
                <a:cs typeface="Lato 2"/>
                <a:sym typeface="Lato 2"/>
              </a:rPr>
              <a:t>Results: 91% (p&lt;0.001)</a:t>
            </a:r>
          </a:p>
          <a:p>
            <a:pPr algn="l">
              <a:lnSpc>
                <a:spcPts val="2357"/>
              </a:lnSpc>
            </a:pPr>
            <a:endParaRPr lang="en-US" sz="2266">
              <a:solidFill>
                <a:srgbClr val="000000"/>
              </a:solidFill>
              <a:latin typeface="Lato 2"/>
              <a:ea typeface="Lato 2"/>
              <a:cs typeface="Lato 2"/>
              <a:sym typeface="Lato 2"/>
            </a:endParaRPr>
          </a:p>
          <a:p>
            <a:pPr algn="l">
              <a:lnSpc>
                <a:spcPts val="2357"/>
              </a:lnSpc>
            </a:pPr>
            <a:r>
              <a:rPr lang="en-US" sz="2266" b="1">
                <a:solidFill>
                  <a:srgbClr val="000000"/>
                </a:solidFill>
                <a:latin typeface="Lato 2 Bold"/>
                <a:ea typeface="Lato 2 Bold"/>
                <a:cs typeface="Lato 2 Bold"/>
                <a:sym typeface="Lato 2 Bold"/>
              </a:rPr>
              <a:t>Secondary AIM</a:t>
            </a:r>
            <a:r>
              <a:rPr lang="en-US" sz="2266">
                <a:solidFill>
                  <a:srgbClr val="000000"/>
                </a:solidFill>
                <a:latin typeface="Lato 2"/>
                <a:ea typeface="Lato 2"/>
                <a:cs typeface="Lato 2"/>
                <a:sym typeface="Lato 2"/>
              </a:rPr>
              <a:t>: CGM initiation within 90 days of diagnosis </a:t>
            </a:r>
          </a:p>
          <a:p>
            <a:pPr algn="l">
              <a:lnSpc>
                <a:spcPts val="2357"/>
              </a:lnSpc>
            </a:pPr>
            <a:r>
              <a:rPr lang="en-US" sz="2266">
                <a:solidFill>
                  <a:srgbClr val="000000"/>
                </a:solidFill>
                <a:latin typeface="Lato 2"/>
                <a:ea typeface="Lato 2"/>
                <a:cs typeface="Lato 2"/>
                <a:sym typeface="Lato 2"/>
              </a:rPr>
              <a:t>Goal: 90% </a:t>
            </a:r>
          </a:p>
          <a:p>
            <a:pPr algn="l">
              <a:lnSpc>
                <a:spcPts val="2357"/>
              </a:lnSpc>
            </a:pPr>
            <a:r>
              <a:rPr lang="en-US" sz="2266">
                <a:solidFill>
                  <a:srgbClr val="000000"/>
                </a:solidFill>
                <a:latin typeface="Lato 2"/>
                <a:ea typeface="Lato 2"/>
                <a:cs typeface="Lato 2"/>
                <a:sym typeface="Lato 2"/>
              </a:rPr>
              <a:t>Results: 95% (p&lt;0.001)</a:t>
            </a:r>
          </a:p>
          <a:p>
            <a:pPr algn="l">
              <a:lnSpc>
                <a:spcPts val="2357"/>
              </a:lnSpc>
            </a:pPr>
            <a:endParaRPr lang="en-US" sz="2266">
              <a:solidFill>
                <a:srgbClr val="000000"/>
              </a:solidFill>
              <a:latin typeface="Lato 2"/>
              <a:ea typeface="Lato 2"/>
              <a:cs typeface="Lato 2"/>
              <a:sym typeface="Lato 2"/>
            </a:endParaRPr>
          </a:p>
          <a:p>
            <a:pPr algn="l">
              <a:lnSpc>
                <a:spcPts val="2357"/>
              </a:lnSpc>
            </a:pPr>
            <a:endParaRPr lang="en-US" sz="2266">
              <a:solidFill>
                <a:srgbClr val="000000"/>
              </a:solidFill>
              <a:latin typeface="Lato 2"/>
              <a:ea typeface="Lato 2"/>
              <a:cs typeface="Lato 2"/>
              <a:sym typeface="Lato 2"/>
            </a:endParaRPr>
          </a:p>
          <a:p>
            <a:pPr algn="l">
              <a:lnSpc>
                <a:spcPts val="2357"/>
              </a:lnSpc>
            </a:pPr>
            <a:endParaRPr lang="en-US" sz="2266">
              <a:solidFill>
                <a:srgbClr val="000000"/>
              </a:solidFill>
              <a:latin typeface="Lato 2"/>
              <a:ea typeface="Lato 2"/>
              <a:cs typeface="Lato 2"/>
              <a:sym typeface="Lato 2"/>
            </a:endParaRPr>
          </a:p>
          <a:p>
            <a:pPr algn="l">
              <a:lnSpc>
                <a:spcPts val="2357"/>
              </a:lnSpc>
            </a:pPr>
            <a:endParaRPr lang="en-US" sz="2266">
              <a:solidFill>
                <a:srgbClr val="000000"/>
              </a:solidFill>
              <a:latin typeface="Lato 2"/>
              <a:ea typeface="Lato 2"/>
              <a:cs typeface="Lato 2"/>
              <a:sym typeface="Lato 2"/>
            </a:endParaRPr>
          </a:p>
          <a:p>
            <a:pPr algn="l">
              <a:lnSpc>
                <a:spcPts val="2357"/>
              </a:lnSpc>
            </a:pPr>
            <a:endParaRPr lang="en-US" sz="2266">
              <a:solidFill>
                <a:srgbClr val="000000"/>
              </a:solidFill>
              <a:latin typeface="Lato 2"/>
              <a:ea typeface="Lato 2"/>
              <a:cs typeface="Lato 2"/>
              <a:sym typeface="Lato 2"/>
            </a:endParaRPr>
          </a:p>
          <a:p>
            <a:pPr algn="l">
              <a:lnSpc>
                <a:spcPts val="2357"/>
              </a:lnSpc>
            </a:pPr>
            <a:endParaRPr lang="en-US" sz="2266">
              <a:solidFill>
                <a:srgbClr val="000000"/>
              </a:solidFill>
              <a:latin typeface="Lato 2"/>
              <a:ea typeface="Lato 2"/>
              <a:cs typeface="Lato 2"/>
              <a:sym typeface="Lato 2"/>
            </a:endParaRPr>
          </a:p>
        </p:txBody>
      </p:sp>
      <p:sp>
        <p:nvSpPr>
          <p:cNvPr id="3" name="TextBox 3"/>
          <p:cNvSpPr txBox="1"/>
          <p:nvPr/>
        </p:nvSpPr>
        <p:spPr>
          <a:xfrm>
            <a:off x="6168078" y="1566693"/>
            <a:ext cx="5756944" cy="4616648"/>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2357"/>
              </a:lnSpc>
            </a:pPr>
            <a:r>
              <a:rPr lang="en-US" sz="2266" b="1">
                <a:solidFill>
                  <a:srgbClr val="000000"/>
                </a:solidFill>
                <a:latin typeface="Lato 2 Bold"/>
                <a:ea typeface="Lato 2 Bold"/>
                <a:cs typeface="Lato 2 Bold"/>
                <a:sym typeface="Lato 2 Bold"/>
              </a:rPr>
              <a:t>Process Measures:</a:t>
            </a:r>
            <a:r>
              <a:rPr lang="en-US" sz="2266">
                <a:solidFill>
                  <a:srgbClr val="000000"/>
                </a:solidFill>
                <a:latin typeface="Lato 2"/>
                <a:ea typeface="Lato 2"/>
                <a:cs typeface="Lato 2"/>
                <a:sym typeface="Lato 2"/>
              </a:rPr>
              <a:t> Improved</a:t>
            </a:r>
          </a:p>
          <a:p>
            <a:pPr algn="l">
              <a:lnSpc>
                <a:spcPts val="2357"/>
              </a:lnSpc>
            </a:pPr>
            <a:endParaRPr lang="en-US" sz="2266">
              <a:solidFill>
                <a:srgbClr val="000000"/>
              </a:solidFill>
              <a:latin typeface="Lato 2"/>
              <a:ea typeface="Lato 2"/>
              <a:cs typeface="Lato 2"/>
              <a:sym typeface="Lato 2"/>
            </a:endParaRPr>
          </a:p>
          <a:p>
            <a:pPr algn="l">
              <a:lnSpc>
                <a:spcPts val="2357"/>
              </a:lnSpc>
            </a:pPr>
            <a:r>
              <a:rPr lang="en-US" sz="2266" b="1">
                <a:solidFill>
                  <a:srgbClr val="000000"/>
                </a:solidFill>
                <a:latin typeface="Lato 2 Bold"/>
                <a:ea typeface="Lato 2 Bold"/>
                <a:cs typeface="Lato 2 Bold"/>
                <a:sym typeface="Lato 2 Bold"/>
              </a:rPr>
              <a:t>Balancing Measures: </a:t>
            </a:r>
            <a:r>
              <a:rPr lang="en-US" sz="2266">
                <a:solidFill>
                  <a:srgbClr val="000000"/>
                </a:solidFill>
                <a:latin typeface="Lato 2"/>
                <a:ea typeface="Lato 2"/>
                <a:cs typeface="Lato 2"/>
                <a:sym typeface="Lato 2"/>
              </a:rPr>
              <a:t>Improved</a:t>
            </a:r>
          </a:p>
          <a:p>
            <a:pPr marL="489397" lvl="1" indent="-244699" algn="l">
              <a:lnSpc>
                <a:spcPts val="2357"/>
              </a:lnSpc>
              <a:buFont typeface="Arial"/>
              <a:buChar char="•"/>
            </a:pPr>
            <a:r>
              <a:rPr lang="en-US" sz="2266">
                <a:solidFill>
                  <a:srgbClr val="000000"/>
                </a:solidFill>
                <a:latin typeface="Lato 2"/>
                <a:ea typeface="Lato 2"/>
                <a:cs typeface="Lato 2"/>
                <a:sym typeface="Lato 2"/>
              </a:rPr>
              <a:t>CGM “yes/no”, reason for “no” consistently documented</a:t>
            </a:r>
          </a:p>
          <a:p>
            <a:pPr marL="489397" lvl="1" indent="-244699" algn="l">
              <a:lnSpc>
                <a:spcPts val="2357"/>
              </a:lnSpc>
              <a:buFont typeface="Arial"/>
              <a:buChar char="•"/>
            </a:pPr>
            <a:r>
              <a:rPr lang="en-US" sz="2266">
                <a:solidFill>
                  <a:srgbClr val="000000"/>
                </a:solidFill>
                <a:latin typeface="Lato 2"/>
                <a:ea typeface="Lato 2"/>
                <a:cs typeface="Lato 2"/>
                <a:sym typeface="Lato 2"/>
              </a:rPr>
              <a:t>Class time slightly longer than goal</a:t>
            </a:r>
          </a:p>
          <a:p>
            <a:pPr marL="489397" lvl="1" indent="-244699" algn="l">
              <a:lnSpc>
                <a:spcPts val="2357"/>
              </a:lnSpc>
              <a:buFont typeface="Arial"/>
              <a:buChar char="•"/>
            </a:pPr>
            <a:r>
              <a:rPr lang="en-US" sz="2266">
                <a:solidFill>
                  <a:srgbClr val="000000"/>
                </a:solidFill>
                <a:latin typeface="Lato 2"/>
                <a:ea typeface="Lato 2"/>
                <a:cs typeface="Lato 2"/>
                <a:sym typeface="Lato 2"/>
              </a:rPr>
              <a:t>Staff satisfaction improved</a:t>
            </a:r>
          </a:p>
          <a:p>
            <a:pPr algn="l">
              <a:lnSpc>
                <a:spcPts val="2357"/>
              </a:lnSpc>
            </a:pPr>
            <a:endParaRPr lang="en-US" sz="2266">
              <a:solidFill>
                <a:srgbClr val="000000"/>
              </a:solidFill>
              <a:latin typeface="Lato 2"/>
              <a:ea typeface="Lato 2"/>
              <a:cs typeface="Lato 2"/>
              <a:sym typeface="Lato 2"/>
            </a:endParaRPr>
          </a:p>
          <a:p>
            <a:pPr algn="l">
              <a:lnSpc>
                <a:spcPts val="2357"/>
              </a:lnSpc>
            </a:pPr>
            <a:r>
              <a:rPr lang="en-US" sz="2266" b="1">
                <a:solidFill>
                  <a:srgbClr val="000000"/>
                </a:solidFill>
                <a:latin typeface="Lato 2 Bold"/>
                <a:ea typeface="Lato 2 Bold"/>
                <a:cs typeface="Lato 2 Bold"/>
                <a:sym typeface="Lato 2 Bold"/>
              </a:rPr>
              <a:t>Challenges</a:t>
            </a:r>
          </a:p>
          <a:p>
            <a:pPr marL="489397" lvl="1" indent="-244699" algn="l">
              <a:lnSpc>
                <a:spcPts val="2357"/>
              </a:lnSpc>
              <a:buFont typeface="Arial"/>
              <a:buChar char="•"/>
            </a:pPr>
            <a:r>
              <a:rPr lang="en-US" sz="2266">
                <a:solidFill>
                  <a:srgbClr val="000000"/>
                </a:solidFill>
                <a:latin typeface="Lato 2"/>
                <a:ea typeface="Lato 2"/>
                <a:cs typeface="Lato 2"/>
                <a:sym typeface="Lato 2"/>
              </a:rPr>
              <a:t>Cost remains a barrier for some patients</a:t>
            </a:r>
          </a:p>
          <a:p>
            <a:pPr marL="489397" lvl="1" indent="-244699" algn="l">
              <a:lnSpc>
                <a:spcPts val="2357"/>
              </a:lnSpc>
              <a:buFont typeface="Arial"/>
              <a:buChar char="•"/>
            </a:pPr>
            <a:r>
              <a:rPr lang="en-US" sz="2266">
                <a:solidFill>
                  <a:srgbClr val="000000"/>
                </a:solidFill>
                <a:latin typeface="Lato 2"/>
                <a:ea typeface="Lato 2"/>
                <a:cs typeface="Lato 2"/>
                <a:sym typeface="Lato 2"/>
              </a:rPr>
              <a:t>Additional personnel assisting with CGM class</a:t>
            </a:r>
          </a:p>
          <a:p>
            <a:pPr algn="l">
              <a:lnSpc>
                <a:spcPts val="2357"/>
              </a:lnSpc>
            </a:pPr>
            <a:endParaRPr lang="en-US" sz="2266">
              <a:solidFill>
                <a:srgbClr val="000000"/>
              </a:solidFill>
              <a:latin typeface="Lato 2"/>
              <a:ea typeface="Lato 2"/>
              <a:cs typeface="Lato 2"/>
              <a:sym typeface="Lato 2"/>
            </a:endParaRPr>
          </a:p>
          <a:p>
            <a:pPr algn="l">
              <a:lnSpc>
                <a:spcPts val="2357"/>
              </a:lnSpc>
            </a:pPr>
            <a:r>
              <a:rPr lang="en-US" sz="2266" b="1">
                <a:solidFill>
                  <a:srgbClr val="000000"/>
                </a:solidFill>
                <a:latin typeface="Lato 2 Bold"/>
                <a:ea typeface="Lato 2 Bold"/>
                <a:cs typeface="Lato 2 Bold"/>
                <a:sym typeface="Lato 2 Bold"/>
              </a:rPr>
              <a:t>Future Directions</a:t>
            </a:r>
          </a:p>
          <a:p>
            <a:pPr marL="489397" lvl="1" indent="-244699" algn="l">
              <a:lnSpc>
                <a:spcPts val="2357"/>
              </a:lnSpc>
              <a:buFont typeface="Arial"/>
              <a:buChar char="•"/>
            </a:pPr>
            <a:r>
              <a:rPr lang="en-US" sz="2266">
                <a:solidFill>
                  <a:srgbClr val="000000"/>
                </a:solidFill>
                <a:latin typeface="Lato 2"/>
                <a:ea typeface="Lato 2"/>
                <a:cs typeface="Lato 2"/>
                <a:sym typeface="Lato 2"/>
              </a:rPr>
              <a:t>Improve AID adoption</a:t>
            </a:r>
          </a:p>
        </p:txBody>
      </p:sp>
      <p:grpSp>
        <p:nvGrpSpPr>
          <p:cNvPr id="4" name="Group 4"/>
          <p:cNvGrpSpPr/>
          <p:nvPr/>
        </p:nvGrpSpPr>
        <p:grpSpPr>
          <a:xfrm rot="10800000">
            <a:off x="-4030139" y="-27829"/>
            <a:ext cx="10198217" cy="1192309"/>
            <a:chOff x="0" y="0"/>
            <a:chExt cx="4550734" cy="532042"/>
          </a:xfrm>
        </p:grpSpPr>
        <p:sp>
          <p:nvSpPr>
            <p:cNvPr id="5" name="Freeform 5"/>
            <p:cNvSpPr/>
            <p:nvPr/>
          </p:nvSpPr>
          <p:spPr>
            <a:xfrm>
              <a:off x="0" y="0"/>
              <a:ext cx="4550735" cy="532042"/>
            </a:xfrm>
            <a:custGeom>
              <a:avLst/>
              <a:gdLst/>
              <a:ahLst/>
              <a:cxnLst/>
              <a:rect l="l" t="t" r="r" b="b"/>
              <a:pathLst>
                <a:path w="4550735" h="532042">
                  <a:moveTo>
                    <a:pt x="25811" y="0"/>
                  </a:moveTo>
                  <a:lnTo>
                    <a:pt x="4524924" y="0"/>
                  </a:lnTo>
                  <a:cubicBezTo>
                    <a:pt x="4539179" y="0"/>
                    <a:pt x="4550735" y="11556"/>
                    <a:pt x="4550735" y="25811"/>
                  </a:cubicBezTo>
                  <a:lnTo>
                    <a:pt x="4550735" y="506231"/>
                  </a:lnTo>
                  <a:cubicBezTo>
                    <a:pt x="4550735" y="520486"/>
                    <a:pt x="4539179" y="532042"/>
                    <a:pt x="4524924" y="532042"/>
                  </a:cubicBezTo>
                  <a:lnTo>
                    <a:pt x="25811" y="532042"/>
                  </a:lnTo>
                  <a:cubicBezTo>
                    <a:pt x="11556" y="532042"/>
                    <a:pt x="0" y="520486"/>
                    <a:pt x="0" y="506231"/>
                  </a:cubicBezTo>
                  <a:lnTo>
                    <a:pt x="0" y="25811"/>
                  </a:lnTo>
                  <a:cubicBezTo>
                    <a:pt x="0" y="11556"/>
                    <a:pt x="11556" y="0"/>
                    <a:pt x="25811" y="0"/>
                  </a:cubicBezTo>
                  <a:close/>
                </a:path>
              </a:pathLst>
            </a:custGeom>
            <a:solidFill>
              <a:srgbClr val="D0BF8F"/>
            </a:solidFill>
          </p:spPr>
        </p:sp>
        <p:sp>
          <p:nvSpPr>
            <p:cNvPr id="6" name="TextBox 6"/>
            <p:cNvSpPr txBox="1"/>
            <p:nvPr/>
          </p:nvSpPr>
          <p:spPr>
            <a:xfrm>
              <a:off x="0" y="-47625"/>
              <a:ext cx="4550734" cy="579667"/>
            </a:xfrm>
            <a:prstGeom prst="rect">
              <a:avLst/>
            </a:prstGeom>
          </p:spPr>
          <p:txBody>
            <a:bodyPr lIns="29983" tIns="29983" rIns="29983" bIns="29983"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333"/>
                </a:lnSpc>
              </a:pPr>
              <a:endParaRPr sz="800"/>
            </a:p>
          </p:txBody>
        </p:sp>
      </p:grpSp>
      <p:grpSp>
        <p:nvGrpSpPr>
          <p:cNvPr id="7" name="Group 7"/>
          <p:cNvGrpSpPr/>
          <p:nvPr/>
        </p:nvGrpSpPr>
        <p:grpSpPr>
          <a:xfrm rot="10800000">
            <a:off x="-4131739" y="-129429"/>
            <a:ext cx="10198217" cy="1192309"/>
            <a:chOff x="0" y="0"/>
            <a:chExt cx="4550734" cy="532042"/>
          </a:xfrm>
        </p:grpSpPr>
        <p:sp>
          <p:nvSpPr>
            <p:cNvPr id="8" name="Freeform 8"/>
            <p:cNvSpPr/>
            <p:nvPr/>
          </p:nvSpPr>
          <p:spPr>
            <a:xfrm>
              <a:off x="0" y="0"/>
              <a:ext cx="4550735" cy="532042"/>
            </a:xfrm>
            <a:custGeom>
              <a:avLst/>
              <a:gdLst/>
              <a:ahLst/>
              <a:cxnLst/>
              <a:rect l="l" t="t" r="r" b="b"/>
              <a:pathLst>
                <a:path w="4550735" h="532042">
                  <a:moveTo>
                    <a:pt x="25811" y="0"/>
                  </a:moveTo>
                  <a:lnTo>
                    <a:pt x="4524924" y="0"/>
                  </a:lnTo>
                  <a:cubicBezTo>
                    <a:pt x="4539179" y="0"/>
                    <a:pt x="4550735" y="11556"/>
                    <a:pt x="4550735" y="25811"/>
                  </a:cubicBezTo>
                  <a:lnTo>
                    <a:pt x="4550735" y="506231"/>
                  </a:lnTo>
                  <a:cubicBezTo>
                    <a:pt x="4550735" y="520486"/>
                    <a:pt x="4539179" y="532042"/>
                    <a:pt x="4524924" y="532042"/>
                  </a:cubicBezTo>
                  <a:lnTo>
                    <a:pt x="25811" y="532042"/>
                  </a:lnTo>
                  <a:cubicBezTo>
                    <a:pt x="11556" y="532042"/>
                    <a:pt x="0" y="520486"/>
                    <a:pt x="0" y="506231"/>
                  </a:cubicBezTo>
                  <a:lnTo>
                    <a:pt x="0" y="25811"/>
                  </a:lnTo>
                  <a:cubicBezTo>
                    <a:pt x="0" y="11556"/>
                    <a:pt x="11556" y="0"/>
                    <a:pt x="25811" y="0"/>
                  </a:cubicBezTo>
                  <a:close/>
                </a:path>
              </a:pathLst>
            </a:custGeom>
            <a:solidFill>
              <a:srgbClr val="0D213B"/>
            </a:solidFill>
          </p:spPr>
        </p:sp>
        <p:sp>
          <p:nvSpPr>
            <p:cNvPr id="9" name="TextBox 9"/>
            <p:cNvSpPr txBox="1"/>
            <p:nvPr/>
          </p:nvSpPr>
          <p:spPr>
            <a:xfrm>
              <a:off x="0" y="-47625"/>
              <a:ext cx="4550734" cy="579667"/>
            </a:xfrm>
            <a:prstGeom prst="rect">
              <a:avLst/>
            </a:prstGeom>
          </p:spPr>
          <p:txBody>
            <a:bodyPr lIns="29983" tIns="29983" rIns="29983" bIns="29983"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333"/>
                </a:lnSpc>
              </a:pPr>
              <a:endParaRPr sz="800"/>
            </a:p>
          </p:txBody>
        </p:sp>
      </p:grpSp>
      <p:sp>
        <p:nvSpPr>
          <p:cNvPr id="10" name="TextBox 10"/>
          <p:cNvSpPr txBox="1"/>
          <p:nvPr/>
        </p:nvSpPr>
        <p:spPr>
          <a:xfrm>
            <a:off x="464297" y="161926"/>
            <a:ext cx="5331166" cy="68580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5440"/>
              </a:lnSpc>
            </a:pPr>
            <a:r>
              <a:rPr lang="en-US" sz="4533" b="1">
                <a:solidFill>
                  <a:srgbClr val="D0BF8F"/>
                </a:solidFill>
                <a:latin typeface="Lato 1 Bold"/>
                <a:ea typeface="Lato 1 Bold"/>
                <a:cs typeface="Lato 1 Bold"/>
                <a:sym typeface="Lato 1 Bold"/>
              </a:rPr>
              <a:t>CONCLUSIONS</a:t>
            </a:r>
          </a:p>
        </p:txBody>
      </p:sp>
      <p:sp>
        <p:nvSpPr>
          <p:cNvPr id="11" name="Freeform 11"/>
          <p:cNvSpPr/>
          <p:nvPr/>
        </p:nvSpPr>
        <p:spPr>
          <a:xfrm>
            <a:off x="7695001" y="6102202"/>
            <a:ext cx="4496999" cy="755798"/>
          </a:xfrm>
          <a:custGeom>
            <a:avLst/>
            <a:gdLst/>
            <a:ahLst/>
            <a:cxnLst/>
            <a:rect l="l" t="t" r="r" b="b"/>
            <a:pathLst>
              <a:path w="6745499" h="1133697">
                <a:moveTo>
                  <a:pt x="0" y="0"/>
                </a:moveTo>
                <a:lnTo>
                  <a:pt x="6745499" y="0"/>
                </a:lnTo>
                <a:lnTo>
                  <a:pt x="6745499" y="1133697"/>
                </a:lnTo>
                <a:lnTo>
                  <a:pt x="0" y="1133697"/>
                </a:lnTo>
                <a:lnTo>
                  <a:pt x="0" y="0"/>
                </a:lnTo>
                <a:close/>
              </a:path>
            </a:pathLst>
          </a:custGeom>
          <a:blipFill>
            <a:blip r:embed="rId2"/>
            <a:stretch>
              <a:fillRect/>
            </a:stretch>
          </a:blipFill>
        </p:spPr>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670C20-6836-C133-91F5-E6578A528CE1}"/>
            </a:ext>
          </a:extLst>
        </p:cNvPr>
        <p:cNvGrpSpPr/>
        <p:nvPr/>
      </p:nvGrpSpPr>
      <p:grpSpPr>
        <a:xfrm>
          <a:off x="0" y="0"/>
          <a:ext cx="0" cy="0"/>
          <a:chOff x="0" y="0"/>
          <a:chExt cx="0" cy="0"/>
        </a:xfrm>
      </p:grpSpPr>
    </p:spTree>
    <p:extLst>
      <p:ext uri="{BB962C8B-B14F-4D97-AF65-F5344CB8AC3E}">
        <p14:creationId xmlns:p14="http://schemas.microsoft.com/office/powerpoint/2010/main" val="3674263290"/>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filled, group, bunch, many&#10;&#10;Description automatically generated">
            <a:extLst>
              <a:ext uri="{FF2B5EF4-FFF2-40B4-BE49-F238E27FC236}">
                <a16:creationId xmlns:a16="http://schemas.microsoft.com/office/drawing/2014/main" id="{85F49C10-8453-A14E-A6D6-AB0A43B242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6061F7A1-CFF8-D342-A9AF-5CB080C98BD0}"/>
              </a:ext>
            </a:extLst>
          </p:cNvPr>
          <p:cNvSpPr/>
          <p:nvPr/>
        </p:nvSpPr>
        <p:spPr>
          <a:xfrm>
            <a:off x="0" y="4181856"/>
            <a:ext cx="12192000" cy="2676144"/>
          </a:xfrm>
          <a:prstGeom prst="rect">
            <a:avLst/>
          </a:prstGeom>
          <a:solidFill>
            <a:srgbClr val="FFFFFF">
              <a:alpha val="87000"/>
            </a:srgbClr>
          </a:solidFill>
          <a:ln w="25400" cap="flat">
            <a:noFill/>
            <a:prstDash val="solid"/>
            <a:round/>
          </a:ln>
          <a:effectLst>
            <a:outerShdw dist="23000" sx="1000" sy="1000" rotWithShape="0">
              <a:srgbClr val="000000"/>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47616E"/>
              </a:solidFill>
              <a:effectLst/>
              <a:uFillTx/>
              <a:latin typeface="Hind Regular"/>
              <a:ea typeface="Hind Regular"/>
              <a:cs typeface="Hind Regular"/>
              <a:sym typeface="Hind Regular"/>
            </a:endParaRPr>
          </a:p>
        </p:txBody>
      </p:sp>
      <p:sp>
        <p:nvSpPr>
          <p:cNvPr id="11" name="TextBox 10">
            <a:extLst>
              <a:ext uri="{FF2B5EF4-FFF2-40B4-BE49-F238E27FC236}">
                <a16:creationId xmlns:a16="http://schemas.microsoft.com/office/drawing/2014/main" id="{FA541A89-5206-2242-9AFB-02DE48E4971E}"/>
              </a:ext>
            </a:extLst>
          </p:cNvPr>
          <p:cNvSpPr txBox="1"/>
          <p:nvPr/>
        </p:nvSpPr>
        <p:spPr>
          <a:xfrm>
            <a:off x="4481973" y="4788744"/>
            <a:ext cx="6252701" cy="95410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hangingPunct="0"/>
            <a:r>
              <a:rPr lang="en-US" sz="2800" dirty="0"/>
              <a:t>The Next Chapter: Evolving Our T1D Exchange Quality Improvement Portal</a:t>
            </a:r>
            <a:endParaRPr kumimoji="0" lang="en-US" sz="2800" b="1" u="none" strike="noStrike" cap="none" spc="0" normalizeH="0" baseline="0" dirty="0">
              <a:ln>
                <a:noFill/>
              </a:ln>
              <a:solidFill>
                <a:srgbClr val="3E4E8D"/>
              </a:solidFill>
              <a:effectLst/>
              <a:uFillTx/>
              <a:latin typeface="Montserrat SemiBold" pitchFamily="2" charset="77"/>
              <a:ea typeface="Hind Bold"/>
              <a:cs typeface="Hind Bold"/>
              <a:sym typeface="Hind Bold"/>
            </a:endParaRPr>
          </a:p>
        </p:txBody>
      </p:sp>
      <p:sp>
        <p:nvSpPr>
          <p:cNvPr id="12" name="TextBox 11">
            <a:extLst>
              <a:ext uri="{FF2B5EF4-FFF2-40B4-BE49-F238E27FC236}">
                <a16:creationId xmlns:a16="http://schemas.microsoft.com/office/drawing/2014/main" id="{107FFBB4-445B-6848-BFE8-9A72A1107B8B}"/>
              </a:ext>
            </a:extLst>
          </p:cNvPr>
          <p:cNvSpPr txBox="1"/>
          <p:nvPr/>
        </p:nvSpPr>
        <p:spPr>
          <a:xfrm>
            <a:off x="4481974" y="5852057"/>
            <a:ext cx="3228054" cy="5232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800" u="none" strike="noStrike" cap="none" spc="0" normalizeH="0" baseline="0">
                <a:ln>
                  <a:noFill/>
                </a:ln>
                <a:solidFill>
                  <a:srgbClr val="3E4E8D"/>
                </a:solidFill>
                <a:effectLst/>
                <a:uFillTx/>
                <a:latin typeface="Montserrat Light" pitchFamily="2" charset="77"/>
                <a:ea typeface="Hind Bold"/>
                <a:cs typeface="Hind Bold"/>
                <a:sym typeface="Hind Bold"/>
              </a:rPr>
              <a:t>November 2025</a:t>
            </a:r>
          </a:p>
        </p:txBody>
      </p:sp>
      <p:pic>
        <p:nvPicPr>
          <p:cNvPr id="3" name="Picture 2">
            <a:extLst>
              <a:ext uri="{FF2B5EF4-FFF2-40B4-BE49-F238E27FC236}">
                <a16:creationId xmlns:a16="http://schemas.microsoft.com/office/drawing/2014/main" id="{2B89F5C0-F873-3442-8D06-5B2634661B2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6091" y="4124633"/>
            <a:ext cx="4185883" cy="2790589"/>
          </a:xfrm>
          <a:prstGeom prst="rect">
            <a:avLst/>
          </a:prstGeom>
        </p:spPr>
      </p:pic>
    </p:spTree>
    <p:extLst>
      <p:ext uri="{BB962C8B-B14F-4D97-AF65-F5344CB8AC3E}">
        <p14:creationId xmlns:p14="http://schemas.microsoft.com/office/powerpoint/2010/main" val="3329208454"/>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FA8C9-FF2B-1B47-AA55-D3DD9D93CBE9}"/>
              </a:ext>
            </a:extLst>
          </p:cNvPr>
          <p:cNvSpPr>
            <a:spLocks noGrp="1"/>
          </p:cNvSpPr>
          <p:nvPr>
            <p:ph type="title"/>
          </p:nvPr>
        </p:nvSpPr>
        <p:spPr/>
        <p:txBody>
          <a:bodyPr/>
          <a:lstStyle/>
          <a:p>
            <a:r>
              <a:rPr lang="en-US" dirty="0"/>
              <a:t>Development and Description of the Intervention</a:t>
            </a:r>
          </a:p>
        </p:txBody>
      </p:sp>
      <p:sp>
        <p:nvSpPr>
          <p:cNvPr id="3" name="Content Placeholder 2">
            <a:extLst>
              <a:ext uri="{FF2B5EF4-FFF2-40B4-BE49-F238E27FC236}">
                <a16:creationId xmlns:a16="http://schemas.microsoft.com/office/drawing/2014/main" id="{381785C6-635E-DB4B-8594-3E56F30636FB}"/>
              </a:ext>
            </a:extLst>
          </p:cNvPr>
          <p:cNvSpPr>
            <a:spLocks noGrp="1"/>
          </p:cNvSpPr>
          <p:nvPr>
            <p:ph idx="1"/>
          </p:nvPr>
        </p:nvSpPr>
        <p:spPr>
          <a:xfrm>
            <a:off x="607997" y="1114751"/>
            <a:ext cx="11071946" cy="2531175"/>
          </a:xfrm>
        </p:spPr>
        <p:txBody>
          <a:bodyPr/>
          <a:lstStyle/>
          <a:p>
            <a:pPr marL="242570" indent="-242570"/>
            <a:r>
              <a:rPr lang="en-US" dirty="0"/>
              <a:t>Made list of necessary steps for pump starts, then involved </a:t>
            </a:r>
            <a:r>
              <a:rPr lang="en-US" b="1" dirty="0"/>
              <a:t>key stakeholders:</a:t>
            </a:r>
            <a:endParaRPr lang="en-US"/>
          </a:p>
          <a:p>
            <a:pPr lvl="1" indent="-302895"/>
            <a:r>
              <a:rPr lang="en-US" dirty="0"/>
              <a:t>Providers</a:t>
            </a:r>
            <a:endParaRPr lang="en-US" dirty="0">
              <a:cs typeface="Arial"/>
            </a:endParaRPr>
          </a:p>
          <a:p>
            <a:pPr lvl="1" indent="-302895"/>
            <a:r>
              <a:rPr lang="en-US" dirty="0"/>
              <a:t>RD/CDCES who teaches/reviews carb counting</a:t>
            </a:r>
            <a:endParaRPr lang="en-US" dirty="0">
              <a:cs typeface="Arial"/>
            </a:endParaRPr>
          </a:p>
          <a:p>
            <a:pPr lvl="1" indent="-302895"/>
            <a:r>
              <a:rPr lang="en-US" dirty="0"/>
              <a:t>RN/CDCES/CRNP who provides education on pump options/”Pump 101”</a:t>
            </a:r>
            <a:endParaRPr lang="en-US" dirty="0">
              <a:cs typeface="Arial"/>
            </a:endParaRPr>
          </a:p>
          <a:p>
            <a:pPr lvl="1" indent="-302895"/>
            <a:r>
              <a:rPr lang="en-US" dirty="0"/>
              <a:t>Industry partners</a:t>
            </a:r>
            <a:endParaRPr lang="en-US" dirty="0">
              <a:cs typeface="Arial"/>
            </a:endParaRPr>
          </a:p>
          <a:p>
            <a:pPr marL="356870" lvl="1" indent="0">
              <a:buNone/>
            </a:pPr>
            <a:endParaRPr lang="en-US" dirty="0">
              <a:cs typeface="Arial"/>
            </a:endParaRPr>
          </a:p>
          <a:p>
            <a:pPr marL="242570" indent="-242570"/>
            <a:r>
              <a:rPr lang="en-US" b="1" dirty="0"/>
              <a:t>Our Standardized Protocol </a:t>
            </a:r>
            <a:r>
              <a:rPr lang="en-US" dirty="0"/>
              <a:t>included:</a:t>
            </a:r>
            <a:endParaRPr lang="en-US" dirty="0">
              <a:cs typeface="Arial"/>
            </a:endParaRPr>
          </a:p>
        </p:txBody>
      </p:sp>
      <p:graphicFrame>
        <p:nvGraphicFramePr>
          <p:cNvPr id="4" name="Diagram 3">
            <a:extLst>
              <a:ext uri="{FF2B5EF4-FFF2-40B4-BE49-F238E27FC236}">
                <a16:creationId xmlns:a16="http://schemas.microsoft.com/office/drawing/2014/main" id="{1013AF03-51BA-6144-88BF-06CBCBAEF4C8}"/>
              </a:ext>
            </a:extLst>
          </p:cNvPr>
          <p:cNvGraphicFramePr/>
          <p:nvPr/>
        </p:nvGraphicFramePr>
        <p:xfrm>
          <a:off x="605368" y="3314701"/>
          <a:ext cx="11074575" cy="26615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D836EA0B-FB70-B646-9931-219C3DD101EF}"/>
              </a:ext>
            </a:extLst>
          </p:cNvPr>
          <p:cNvSpPr txBox="1"/>
          <p:nvPr/>
        </p:nvSpPr>
        <p:spPr bwMode="auto">
          <a:xfrm flipH="1">
            <a:off x="1551212" y="3622357"/>
            <a:ext cx="571501"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b" anchorCtr="0" compatLnSpc="1">
            <a:prstTxWarp prst="textNoShape">
              <a:avLst/>
            </a:prstTxWarp>
            <a:spAutoFit/>
          </a:bodyPr>
          <a:lstStyle/>
          <a:p>
            <a:pPr algn="l"/>
            <a:r>
              <a:rPr lang="en-US" sz="3200" b="1" dirty="0">
                <a:solidFill>
                  <a:schemeClr val="bg1">
                    <a:lumMod val="50000"/>
                  </a:schemeClr>
                </a:solidFill>
              </a:rPr>
              <a:t>1</a:t>
            </a:r>
          </a:p>
        </p:txBody>
      </p:sp>
      <p:sp>
        <p:nvSpPr>
          <p:cNvPr id="9" name="TextBox 8">
            <a:extLst>
              <a:ext uri="{FF2B5EF4-FFF2-40B4-BE49-F238E27FC236}">
                <a16:creationId xmlns:a16="http://schemas.microsoft.com/office/drawing/2014/main" id="{AA34AC49-5171-5948-B695-549CF72E0CE7}"/>
              </a:ext>
            </a:extLst>
          </p:cNvPr>
          <p:cNvSpPr txBox="1"/>
          <p:nvPr/>
        </p:nvSpPr>
        <p:spPr bwMode="auto">
          <a:xfrm flipH="1">
            <a:off x="3703181" y="3622357"/>
            <a:ext cx="571501"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b" anchorCtr="0" compatLnSpc="1">
            <a:prstTxWarp prst="textNoShape">
              <a:avLst/>
            </a:prstTxWarp>
            <a:spAutoFit/>
          </a:bodyPr>
          <a:lstStyle/>
          <a:p>
            <a:pPr algn="l"/>
            <a:r>
              <a:rPr lang="en-US" sz="3200" b="1" dirty="0">
                <a:solidFill>
                  <a:schemeClr val="bg1">
                    <a:lumMod val="50000"/>
                  </a:schemeClr>
                </a:solidFill>
              </a:rPr>
              <a:t>2</a:t>
            </a:r>
          </a:p>
        </p:txBody>
      </p:sp>
      <p:sp>
        <p:nvSpPr>
          <p:cNvPr id="10" name="TextBox 9">
            <a:extLst>
              <a:ext uri="{FF2B5EF4-FFF2-40B4-BE49-F238E27FC236}">
                <a16:creationId xmlns:a16="http://schemas.microsoft.com/office/drawing/2014/main" id="{5437D090-C4B9-D64F-ACD1-7E15109BAE5E}"/>
              </a:ext>
            </a:extLst>
          </p:cNvPr>
          <p:cNvSpPr txBox="1"/>
          <p:nvPr/>
        </p:nvSpPr>
        <p:spPr bwMode="auto">
          <a:xfrm flipH="1">
            <a:off x="5855150" y="3622357"/>
            <a:ext cx="571501"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b" anchorCtr="0" compatLnSpc="1">
            <a:prstTxWarp prst="textNoShape">
              <a:avLst/>
            </a:prstTxWarp>
            <a:spAutoFit/>
          </a:bodyPr>
          <a:lstStyle/>
          <a:p>
            <a:pPr algn="l"/>
            <a:r>
              <a:rPr lang="en-US" sz="3200" b="1" dirty="0">
                <a:solidFill>
                  <a:schemeClr val="bg1">
                    <a:lumMod val="50000"/>
                  </a:schemeClr>
                </a:solidFill>
              </a:rPr>
              <a:t>3</a:t>
            </a:r>
          </a:p>
        </p:txBody>
      </p:sp>
      <p:sp>
        <p:nvSpPr>
          <p:cNvPr id="11" name="TextBox 10">
            <a:extLst>
              <a:ext uri="{FF2B5EF4-FFF2-40B4-BE49-F238E27FC236}">
                <a16:creationId xmlns:a16="http://schemas.microsoft.com/office/drawing/2014/main" id="{0F3B42AF-B8A3-044F-8BF5-9C0E4166106E}"/>
              </a:ext>
            </a:extLst>
          </p:cNvPr>
          <p:cNvSpPr txBox="1"/>
          <p:nvPr/>
        </p:nvSpPr>
        <p:spPr bwMode="auto">
          <a:xfrm flipH="1">
            <a:off x="8007119" y="3603922"/>
            <a:ext cx="571501"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b" anchorCtr="0" compatLnSpc="1">
            <a:prstTxWarp prst="textNoShape">
              <a:avLst/>
            </a:prstTxWarp>
            <a:spAutoFit/>
          </a:bodyPr>
          <a:lstStyle/>
          <a:p>
            <a:pPr algn="l"/>
            <a:r>
              <a:rPr lang="en-US" sz="3200" b="1" dirty="0">
                <a:solidFill>
                  <a:schemeClr val="bg1">
                    <a:lumMod val="50000"/>
                  </a:schemeClr>
                </a:solidFill>
              </a:rPr>
              <a:t>4</a:t>
            </a:r>
          </a:p>
        </p:txBody>
      </p:sp>
      <p:sp>
        <p:nvSpPr>
          <p:cNvPr id="12" name="TextBox 11">
            <a:extLst>
              <a:ext uri="{FF2B5EF4-FFF2-40B4-BE49-F238E27FC236}">
                <a16:creationId xmlns:a16="http://schemas.microsoft.com/office/drawing/2014/main" id="{600A4F88-AE4D-5649-A7B9-E53C49293235}"/>
              </a:ext>
            </a:extLst>
          </p:cNvPr>
          <p:cNvSpPr txBox="1"/>
          <p:nvPr/>
        </p:nvSpPr>
        <p:spPr bwMode="auto">
          <a:xfrm flipH="1">
            <a:off x="10159087" y="3619771"/>
            <a:ext cx="571501"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b" anchorCtr="0" compatLnSpc="1">
            <a:prstTxWarp prst="textNoShape">
              <a:avLst/>
            </a:prstTxWarp>
            <a:spAutoFit/>
          </a:bodyPr>
          <a:lstStyle/>
          <a:p>
            <a:pPr algn="l"/>
            <a:r>
              <a:rPr lang="en-US" sz="3200" b="1" dirty="0">
                <a:solidFill>
                  <a:schemeClr val="bg1">
                    <a:lumMod val="50000"/>
                  </a:schemeClr>
                </a:solidFill>
              </a:rPr>
              <a:t>5</a:t>
            </a:r>
          </a:p>
        </p:txBody>
      </p:sp>
    </p:spTree>
    <p:extLst>
      <p:ext uri="{BB962C8B-B14F-4D97-AF65-F5344CB8AC3E}">
        <p14:creationId xmlns:p14="http://schemas.microsoft.com/office/powerpoint/2010/main" val="16253588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EFA4C7-8CB8-DA40-84D3-21B0632FEC0A}"/>
              </a:ext>
            </a:extLst>
          </p:cNvPr>
          <p:cNvSpPr>
            <a:spLocks noGrp="1"/>
          </p:cNvSpPr>
          <p:nvPr>
            <p:ph type="title"/>
          </p:nvPr>
        </p:nvSpPr>
        <p:spPr/>
        <p:txBody>
          <a:bodyPr/>
          <a:lstStyle/>
          <a:p>
            <a:r>
              <a:rPr lang="en-US"/>
              <a:t>Our Data Benchmarking Journey</a:t>
            </a:r>
          </a:p>
        </p:txBody>
      </p:sp>
      <p:cxnSp>
        <p:nvCxnSpPr>
          <p:cNvPr id="8" name="Straight Connector 7">
            <a:extLst>
              <a:ext uri="{FF2B5EF4-FFF2-40B4-BE49-F238E27FC236}">
                <a16:creationId xmlns:a16="http://schemas.microsoft.com/office/drawing/2014/main" id="{218F3672-96C8-A3CB-DA10-0DB70F823968}"/>
              </a:ext>
            </a:extLst>
          </p:cNvPr>
          <p:cNvCxnSpPr>
            <a:cxnSpLocks/>
          </p:cNvCxnSpPr>
          <p:nvPr/>
        </p:nvCxnSpPr>
        <p:spPr>
          <a:xfrm>
            <a:off x="548640" y="5201303"/>
            <a:ext cx="10454640" cy="35687"/>
          </a:xfrm>
          <a:prstGeom prst="line">
            <a:avLst/>
          </a:prstGeom>
          <a:noFill/>
          <a:ln w="762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cxnSp>
      <p:sp>
        <p:nvSpPr>
          <p:cNvPr id="11" name="TextBox 10">
            <a:extLst>
              <a:ext uri="{FF2B5EF4-FFF2-40B4-BE49-F238E27FC236}">
                <a16:creationId xmlns:a16="http://schemas.microsoft.com/office/drawing/2014/main" id="{A9EDAD34-4E6B-120E-1CC1-1D5340A77AB6}"/>
              </a:ext>
            </a:extLst>
          </p:cNvPr>
          <p:cNvSpPr txBox="1"/>
          <p:nvPr/>
        </p:nvSpPr>
        <p:spPr>
          <a:xfrm>
            <a:off x="707325" y="5334283"/>
            <a:ext cx="765129" cy="4001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a:ln>
                  <a:noFill/>
                </a:ln>
                <a:solidFill>
                  <a:srgbClr val="696F70"/>
                </a:solidFill>
                <a:effectLst/>
                <a:uFillTx/>
                <a:latin typeface="Hind Bold"/>
                <a:ea typeface="Hind Bold"/>
                <a:cs typeface="Hind Bold"/>
                <a:sym typeface="Hind Bold"/>
              </a:rPr>
              <a:t>2016</a:t>
            </a:r>
          </a:p>
        </p:txBody>
      </p:sp>
      <p:cxnSp>
        <p:nvCxnSpPr>
          <p:cNvPr id="13" name="Straight Connector 12">
            <a:extLst>
              <a:ext uri="{FF2B5EF4-FFF2-40B4-BE49-F238E27FC236}">
                <a16:creationId xmlns:a16="http://schemas.microsoft.com/office/drawing/2014/main" id="{43C8C063-749B-20B1-9810-D716E21718E7}"/>
              </a:ext>
            </a:extLst>
          </p:cNvPr>
          <p:cNvCxnSpPr>
            <a:cxnSpLocks/>
          </p:cNvCxnSpPr>
          <p:nvPr/>
        </p:nvCxnSpPr>
        <p:spPr>
          <a:xfrm flipV="1">
            <a:off x="1005840" y="2371698"/>
            <a:ext cx="0" cy="2077454"/>
          </a:xfrm>
          <a:prstGeom prst="line">
            <a:avLst/>
          </a:prstGeom>
          <a:noFill/>
          <a:ln w="25400" cap="flat">
            <a:solidFill>
              <a:srgbClr val="3E4E8D"/>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cxnSp>
      <p:sp>
        <p:nvSpPr>
          <p:cNvPr id="14" name="TextBox 13">
            <a:extLst>
              <a:ext uri="{FF2B5EF4-FFF2-40B4-BE49-F238E27FC236}">
                <a16:creationId xmlns:a16="http://schemas.microsoft.com/office/drawing/2014/main" id="{961B2346-4F6C-CB83-CCA8-341B00227972}"/>
              </a:ext>
            </a:extLst>
          </p:cNvPr>
          <p:cNvSpPr txBox="1"/>
          <p:nvPr/>
        </p:nvSpPr>
        <p:spPr>
          <a:xfrm>
            <a:off x="297905" y="1515652"/>
            <a:ext cx="1393841" cy="83099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a:ln>
                  <a:noFill/>
                </a:ln>
                <a:solidFill>
                  <a:srgbClr val="696F70"/>
                </a:solidFill>
                <a:effectLst/>
                <a:uFillTx/>
                <a:latin typeface="Hind Bold"/>
                <a:ea typeface="Hind Bold"/>
                <a:cs typeface="Hind Bold"/>
                <a:sym typeface="Hind Bold"/>
              </a:rPr>
              <a:t>T1DX-QI Collaborative formed</a:t>
            </a:r>
          </a:p>
        </p:txBody>
      </p:sp>
      <p:pic>
        <p:nvPicPr>
          <p:cNvPr id="19" name="Graphic 18" descr="Sprouting Seed with solid fill">
            <a:extLst>
              <a:ext uri="{FF2B5EF4-FFF2-40B4-BE49-F238E27FC236}">
                <a16:creationId xmlns:a16="http://schemas.microsoft.com/office/drawing/2014/main" id="{23E6781C-36EC-E93B-2E1D-82AEF9AFA66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48640" y="4201361"/>
            <a:ext cx="914400" cy="914400"/>
          </a:xfrm>
          <a:prstGeom prst="rect">
            <a:avLst/>
          </a:prstGeom>
        </p:spPr>
      </p:pic>
      <p:pic>
        <p:nvPicPr>
          <p:cNvPr id="21" name="Graphic 20" descr="Rocket with solid fill">
            <a:extLst>
              <a:ext uri="{FF2B5EF4-FFF2-40B4-BE49-F238E27FC236}">
                <a16:creationId xmlns:a16="http://schemas.microsoft.com/office/drawing/2014/main" id="{11BEC308-D403-F62E-8232-046C5443476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948708" y="4286256"/>
            <a:ext cx="914400" cy="914400"/>
          </a:xfrm>
          <a:prstGeom prst="rect">
            <a:avLst/>
          </a:prstGeom>
        </p:spPr>
      </p:pic>
      <p:pic>
        <p:nvPicPr>
          <p:cNvPr id="27" name="Graphic 26" descr="Upward trend with solid fill">
            <a:extLst>
              <a:ext uri="{FF2B5EF4-FFF2-40B4-BE49-F238E27FC236}">
                <a16:creationId xmlns:a16="http://schemas.microsoft.com/office/drawing/2014/main" id="{6E879352-A17A-065B-D427-6803A66FB7B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374344" y="4330361"/>
            <a:ext cx="914400" cy="914400"/>
          </a:xfrm>
          <a:prstGeom prst="rect">
            <a:avLst/>
          </a:prstGeom>
        </p:spPr>
      </p:pic>
      <p:pic>
        <p:nvPicPr>
          <p:cNvPr id="29" name="Graphic 28" descr="Arrow circle with solid fill">
            <a:extLst>
              <a:ext uri="{FF2B5EF4-FFF2-40B4-BE49-F238E27FC236}">
                <a16:creationId xmlns:a16="http://schemas.microsoft.com/office/drawing/2014/main" id="{4408B2A8-0E23-7381-A8D9-6ED68ED98D6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981497" y="4286256"/>
            <a:ext cx="914400" cy="914400"/>
          </a:xfrm>
          <a:prstGeom prst="rect">
            <a:avLst/>
          </a:prstGeom>
        </p:spPr>
      </p:pic>
      <p:pic>
        <p:nvPicPr>
          <p:cNvPr id="33" name="Graphic 32" descr="Filter with solid fill">
            <a:extLst>
              <a:ext uri="{FF2B5EF4-FFF2-40B4-BE49-F238E27FC236}">
                <a16:creationId xmlns:a16="http://schemas.microsoft.com/office/drawing/2014/main" id="{CFEA5C8D-E3C9-5FBA-0264-59617791F95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317361" y="4334643"/>
            <a:ext cx="914400" cy="914400"/>
          </a:xfrm>
          <a:prstGeom prst="rect">
            <a:avLst/>
          </a:prstGeom>
        </p:spPr>
      </p:pic>
      <p:pic>
        <p:nvPicPr>
          <p:cNvPr id="35" name="Graphic 34" descr="Research with solid fill">
            <a:extLst>
              <a:ext uri="{FF2B5EF4-FFF2-40B4-BE49-F238E27FC236}">
                <a16:creationId xmlns:a16="http://schemas.microsoft.com/office/drawing/2014/main" id="{C71B7186-51DD-3C46-6BAA-6F4F9F479742}"/>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653226" y="4252955"/>
            <a:ext cx="914400" cy="914400"/>
          </a:xfrm>
          <a:prstGeom prst="rect">
            <a:avLst/>
          </a:prstGeom>
        </p:spPr>
      </p:pic>
      <p:pic>
        <p:nvPicPr>
          <p:cNvPr id="37" name="Graphic 36" descr="Table with solid fill">
            <a:extLst>
              <a:ext uri="{FF2B5EF4-FFF2-40B4-BE49-F238E27FC236}">
                <a16:creationId xmlns:a16="http://schemas.microsoft.com/office/drawing/2014/main" id="{68C198C9-4158-F3F9-AEC2-FDC973B62289}"/>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722836" y="4330361"/>
            <a:ext cx="914400" cy="914400"/>
          </a:xfrm>
          <a:prstGeom prst="rect">
            <a:avLst/>
          </a:prstGeom>
        </p:spPr>
      </p:pic>
      <p:sp>
        <p:nvSpPr>
          <p:cNvPr id="38" name="TextBox 37">
            <a:extLst>
              <a:ext uri="{FF2B5EF4-FFF2-40B4-BE49-F238E27FC236}">
                <a16:creationId xmlns:a16="http://schemas.microsoft.com/office/drawing/2014/main" id="{D60D12FA-5F43-034C-4677-35CD08510096}"/>
              </a:ext>
            </a:extLst>
          </p:cNvPr>
          <p:cNvSpPr txBox="1"/>
          <p:nvPr/>
        </p:nvSpPr>
        <p:spPr>
          <a:xfrm>
            <a:off x="1885836" y="5319781"/>
            <a:ext cx="690886" cy="4001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a:ln>
                  <a:noFill/>
                </a:ln>
                <a:solidFill>
                  <a:srgbClr val="696F70"/>
                </a:solidFill>
                <a:effectLst/>
                <a:uFillTx/>
                <a:latin typeface="Hind Bold"/>
                <a:ea typeface="Hind Bold"/>
                <a:cs typeface="Hind Bold"/>
                <a:sym typeface="Hind Bold"/>
              </a:rPr>
              <a:t>2017</a:t>
            </a:r>
          </a:p>
        </p:txBody>
      </p:sp>
      <p:sp>
        <p:nvSpPr>
          <p:cNvPr id="39" name="TextBox 38">
            <a:extLst>
              <a:ext uri="{FF2B5EF4-FFF2-40B4-BE49-F238E27FC236}">
                <a16:creationId xmlns:a16="http://schemas.microsoft.com/office/drawing/2014/main" id="{EA32D705-EA13-A7C0-9516-5AEFED4A3B88}"/>
              </a:ext>
            </a:extLst>
          </p:cNvPr>
          <p:cNvSpPr txBox="1"/>
          <p:nvPr/>
        </p:nvSpPr>
        <p:spPr>
          <a:xfrm>
            <a:off x="2850304" y="5319781"/>
            <a:ext cx="1356934" cy="4001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a:ln>
                  <a:noFill/>
                </a:ln>
                <a:solidFill>
                  <a:srgbClr val="696F70"/>
                </a:solidFill>
                <a:effectLst/>
                <a:uFillTx/>
                <a:latin typeface="Hind Bold"/>
                <a:ea typeface="Hind Bold"/>
                <a:cs typeface="Hind Bold"/>
                <a:sym typeface="Hind Bold"/>
              </a:rPr>
              <a:t>2018-2019</a:t>
            </a:r>
          </a:p>
        </p:txBody>
      </p:sp>
      <p:sp>
        <p:nvSpPr>
          <p:cNvPr id="40" name="TextBox 39">
            <a:extLst>
              <a:ext uri="{FF2B5EF4-FFF2-40B4-BE49-F238E27FC236}">
                <a16:creationId xmlns:a16="http://schemas.microsoft.com/office/drawing/2014/main" id="{DB56DDF0-8B56-E8EB-9502-C0184C159870}"/>
              </a:ext>
            </a:extLst>
          </p:cNvPr>
          <p:cNvSpPr txBox="1"/>
          <p:nvPr/>
        </p:nvSpPr>
        <p:spPr>
          <a:xfrm>
            <a:off x="4310934" y="5319780"/>
            <a:ext cx="1356934" cy="4001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a:ln>
                  <a:noFill/>
                </a:ln>
                <a:solidFill>
                  <a:srgbClr val="696F70"/>
                </a:solidFill>
                <a:effectLst/>
                <a:uFillTx/>
                <a:latin typeface="Hind Bold"/>
                <a:ea typeface="Hind Bold"/>
                <a:cs typeface="Hind Bold"/>
                <a:sym typeface="Hind Bold"/>
              </a:rPr>
              <a:t>2020-2021</a:t>
            </a:r>
          </a:p>
        </p:txBody>
      </p:sp>
      <p:sp>
        <p:nvSpPr>
          <p:cNvPr id="41" name="TextBox 40">
            <a:extLst>
              <a:ext uri="{FF2B5EF4-FFF2-40B4-BE49-F238E27FC236}">
                <a16:creationId xmlns:a16="http://schemas.microsoft.com/office/drawing/2014/main" id="{35635CAE-DFAF-85FA-3119-65A40500952F}"/>
              </a:ext>
            </a:extLst>
          </p:cNvPr>
          <p:cNvSpPr txBox="1"/>
          <p:nvPr/>
        </p:nvSpPr>
        <p:spPr>
          <a:xfrm>
            <a:off x="5941450" y="5319780"/>
            <a:ext cx="765129" cy="4001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a:ln>
                  <a:noFill/>
                </a:ln>
                <a:solidFill>
                  <a:srgbClr val="696F70"/>
                </a:solidFill>
                <a:effectLst/>
                <a:uFillTx/>
                <a:latin typeface="Hind Bold"/>
                <a:ea typeface="Hind Bold"/>
                <a:cs typeface="Hind Bold"/>
                <a:sym typeface="Hind Bold"/>
              </a:rPr>
              <a:t>2022</a:t>
            </a:r>
          </a:p>
        </p:txBody>
      </p:sp>
      <p:sp>
        <p:nvSpPr>
          <p:cNvPr id="42" name="TextBox 41">
            <a:extLst>
              <a:ext uri="{FF2B5EF4-FFF2-40B4-BE49-F238E27FC236}">
                <a16:creationId xmlns:a16="http://schemas.microsoft.com/office/drawing/2014/main" id="{BFA8B39C-DECD-3F78-D860-EEC04FA05B07}"/>
              </a:ext>
            </a:extLst>
          </p:cNvPr>
          <p:cNvSpPr txBox="1"/>
          <p:nvPr/>
        </p:nvSpPr>
        <p:spPr>
          <a:xfrm>
            <a:off x="7173300" y="5319779"/>
            <a:ext cx="765129" cy="4001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a:ln>
                  <a:noFill/>
                </a:ln>
                <a:solidFill>
                  <a:srgbClr val="696F70"/>
                </a:solidFill>
                <a:effectLst/>
                <a:uFillTx/>
                <a:latin typeface="Hind Bold"/>
                <a:ea typeface="Hind Bold"/>
                <a:cs typeface="Hind Bold"/>
                <a:sym typeface="Hind Bold"/>
              </a:rPr>
              <a:t>2023</a:t>
            </a:r>
          </a:p>
        </p:txBody>
      </p:sp>
      <p:sp>
        <p:nvSpPr>
          <p:cNvPr id="43" name="TextBox 42">
            <a:extLst>
              <a:ext uri="{FF2B5EF4-FFF2-40B4-BE49-F238E27FC236}">
                <a16:creationId xmlns:a16="http://schemas.microsoft.com/office/drawing/2014/main" id="{B3CB7375-F5D3-6176-D510-B34615700801}"/>
              </a:ext>
            </a:extLst>
          </p:cNvPr>
          <p:cNvSpPr txBox="1"/>
          <p:nvPr/>
        </p:nvSpPr>
        <p:spPr>
          <a:xfrm>
            <a:off x="8496012" y="5319778"/>
            <a:ext cx="765129" cy="4001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a:ln>
                  <a:noFill/>
                </a:ln>
                <a:solidFill>
                  <a:srgbClr val="696F70"/>
                </a:solidFill>
                <a:effectLst/>
                <a:uFillTx/>
                <a:latin typeface="Hind Bold"/>
                <a:ea typeface="Hind Bold"/>
                <a:cs typeface="Hind Bold"/>
                <a:sym typeface="Hind Bold"/>
              </a:rPr>
              <a:t>2024</a:t>
            </a:r>
          </a:p>
        </p:txBody>
      </p:sp>
      <p:sp>
        <p:nvSpPr>
          <p:cNvPr id="44" name="TextBox 43">
            <a:extLst>
              <a:ext uri="{FF2B5EF4-FFF2-40B4-BE49-F238E27FC236}">
                <a16:creationId xmlns:a16="http://schemas.microsoft.com/office/drawing/2014/main" id="{4FCB35DE-C611-979A-0A27-ECFA5AF91F61}"/>
              </a:ext>
            </a:extLst>
          </p:cNvPr>
          <p:cNvSpPr txBox="1"/>
          <p:nvPr/>
        </p:nvSpPr>
        <p:spPr>
          <a:xfrm>
            <a:off x="9727862" y="5284094"/>
            <a:ext cx="765129" cy="4001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a:ln>
                  <a:noFill/>
                </a:ln>
                <a:solidFill>
                  <a:srgbClr val="696F70"/>
                </a:solidFill>
                <a:effectLst/>
                <a:uFillTx/>
                <a:latin typeface="Hind Bold"/>
                <a:ea typeface="Hind Bold"/>
                <a:cs typeface="Hind Bold"/>
                <a:sym typeface="Hind Bold"/>
              </a:rPr>
              <a:t>2025</a:t>
            </a:r>
          </a:p>
        </p:txBody>
      </p:sp>
      <p:cxnSp>
        <p:nvCxnSpPr>
          <p:cNvPr id="45" name="Straight Connector 44">
            <a:extLst>
              <a:ext uri="{FF2B5EF4-FFF2-40B4-BE49-F238E27FC236}">
                <a16:creationId xmlns:a16="http://schemas.microsoft.com/office/drawing/2014/main" id="{B6170A7B-1E40-6B46-77EE-844DC361A6B3}"/>
              </a:ext>
            </a:extLst>
          </p:cNvPr>
          <p:cNvCxnSpPr>
            <a:cxnSpLocks/>
          </p:cNvCxnSpPr>
          <p:nvPr/>
        </p:nvCxnSpPr>
        <p:spPr>
          <a:xfrm flipV="1">
            <a:off x="2126210" y="3727045"/>
            <a:ext cx="0" cy="728831"/>
          </a:xfrm>
          <a:prstGeom prst="line">
            <a:avLst/>
          </a:prstGeom>
          <a:noFill/>
          <a:ln w="25400" cap="flat">
            <a:solidFill>
              <a:srgbClr val="3E4E8D"/>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cxnSp>
      <p:sp>
        <p:nvSpPr>
          <p:cNvPr id="46" name="TextBox 45">
            <a:extLst>
              <a:ext uri="{FF2B5EF4-FFF2-40B4-BE49-F238E27FC236}">
                <a16:creationId xmlns:a16="http://schemas.microsoft.com/office/drawing/2014/main" id="{3410DF66-76DB-52D2-64A3-46E57CDE94E4}"/>
              </a:ext>
            </a:extLst>
          </p:cNvPr>
          <p:cNvSpPr txBox="1"/>
          <p:nvPr/>
        </p:nvSpPr>
        <p:spPr>
          <a:xfrm>
            <a:off x="1430779" y="2917362"/>
            <a:ext cx="1506222" cy="83099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dirty="0">
                <a:ln>
                  <a:noFill/>
                </a:ln>
                <a:solidFill>
                  <a:srgbClr val="696F70"/>
                </a:solidFill>
                <a:effectLst/>
                <a:uFillTx/>
                <a:latin typeface="Hind Bold"/>
                <a:ea typeface="Hind Bold"/>
                <a:cs typeface="Hind Bold"/>
                <a:sym typeface="Hind Bold"/>
              </a:rPr>
              <a:t>Data sharing began via SmartSheet</a:t>
            </a:r>
          </a:p>
        </p:txBody>
      </p:sp>
      <p:cxnSp>
        <p:nvCxnSpPr>
          <p:cNvPr id="48" name="Straight Connector 47">
            <a:extLst>
              <a:ext uri="{FF2B5EF4-FFF2-40B4-BE49-F238E27FC236}">
                <a16:creationId xmlns:a16="http://schemas.microsoft.com/office/drawing/2014/main" id="{A58FB052-8F71-8BF1-2C1D-8BF09AF3DEF5}"/>
              </a:ext>
            </a:extLst>
          </p:cNvPr>
          <p:cNvCxnSpPr>
            <a:cxnSpLocks/>
          </p:cNvCxnSpPr>
          <p:nvPr/>
        </p:nvCxnSpPr>
        <p:spPr>
          <a:xfrm flipH="1" flipV="1">
            <a:off x="3307028" y="2272003"/>
            <a:ext cx="59862" cy="2121709"/>
          </a:xfrm>
          <a:prstGeom prst="line">
            <a:avLst/>
          </a:prstGeom>
          <a:noFill/>
          <a:ln w="25400" cap="flat">
            <a:solidFill>
              <a:srgbClr val="3E4E8D"/>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cxnSp>
      <p:sp>
        <p:nvSpPr>
          <p:cNvPr id="50" name="TextBox 49">
            <a:extLst>
              <a:ext uri="{FF2B5EF4-FFF2-40B4-BE49-F238E27FC236}">
                <a16:creationId xmlns:a16="http://schemas.microsoft.com/office/drawing/2014/main" id="{CB19BC91-182A-2BD1-01F2-82A692233935}"/>
              </a:ext>
            </a:extLst>
          </p:cNvPr>
          <p:cNvSpPr txBox="1"/>
          <p:nvPr/>
        </p:nvSpPr>
        <p:spPr>
          <a:xfrm>
            <a:off x="2553917" y="1015709"/>
            <a:ext cx="1506222" cy="13234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algn="ctr" hangingPunct="0"/>
            <a:r>
              <a:rPr kumimoji="0" lang="en-US" sz="1600" b="0" i="0" u="none" strike="noStrike" cap="none" spc="0" normalizeH="0" baseline="0" dirty="0">
                <a:ln>
                  <a:noFill/>
                </a:ln>
                <a:solidFill>
                  <a:srgbClr val="696F70"/>
                </a:solidFill>
                <a:effectLst/>
                <a:uFillTx/>
                <a:latin typeface="Hind Bold"/>
                <a:ea typeface="Hind Bold"/>
                <a:cs typeface="Hind Bold"/>
                <a:sym typeface="Hind Bold"/>
              </a:rPr>
              <a:t>V1.0 of the portal and basic </a:t>
            </a:r>
            <a:r>
              <a:rPr lang="en-US" sz="1600" dirty="0">
                <a:solidFill>
                  <a:srgbClr val="696F70"/>
                </a:solidFill>
                <a:latin typeface="Hind Bold"/>
                <a:ea typeface="Hind Bold"/>
                <a:cs typeface="Hind Bold"/>
                <a:sym typeface="Hind Bold"/>
              </a:rPr>
              <a:t>run charts</a:t>
            </a:r>
            <a:r>
              <a:rPr kumimoji="0" lang="en-US" sz="1600" b="0" i="0" u="none" strike="noStrike" cap="none" spc="0" normalizeH="0" baseline="0" dirty="0">
                <a:ln>
                  <a:noFill/>
                </a:ln>
                <a:solidFill>
                  <a:srgbClr val="696F70"/>
                </a:solidFill>
                <a:effectLst/>
                <a:uFillTx/>
                <a:latin typeface="Hind Bold"/>
                <a:ea typeface="Hind Bold"/>
                <a:cs typeface="Hind Bold"/>
                <a:sym typeface="Hind Bold"/>
              </a:rPr>
              <a:t> available</a:t>
            </a:r>
          </a:p>
        </p:txBody>
      </p:sp>
      <p:cxnSp>
        <p:nvCxnSpPr>
          <p:cNvPr id="52" name="Straight Connector 51">
            <a:extLst>
              <a:ext uri="{FF2B5EF4-FFF2-40B4-BE49-F238E27FC236}">
                <a16:creationId xmlns:a16="http://schemas.microsoft.com/office/drawing/2014/main" id="{5FABB878-C599-90C4-6C55-E32F981FC8C0}"/>
              </a:ext>
            </a:extLst>
          </p:cNvPr>
          <p:cNvCxnSpPr>
            <a:cxnSpLocks/>
          </p:cNvCxnSpPr>
          <p:nvPr/>
        </p:nvCxnSpPr>
        <p:spPr>
          <a:xfrm flipH="1" flipV="1">
            <a:off x="4800057" y="3691319"/>
            <a:ext cx="31487" cy="671893"/>
          </a:xfrm>
          <a:prstGeom prst="line">
            <a:avLst/>
          </a:prstGeom>
          <a:noFill/>
          <a:ln w="25400" cap="flat">
            <a:solidFill>
              <a:srgbClr val="3E4E8D"/>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cxnSp>
      <p:sp>
        <p:nvSpPr>
          <p:cNvPr id="1025" name="TextBox 1024">
            <a:extLst>
              <a:ext uri="{FF2B5EF4-FFF2-40B4-BE49-F238E27FC236}">
                <a16:creationId xmlns:a16="http://schemas.microsoft.com/office/drawing/2014/main" id="{9C641142-2D1B-3946-CECC-AD331235729C}"/>
              </a:ext>
            </a:extLst>
          </p:cNvPr>
          <p:cNvSpPr txBox="1"/>
          <p:nvPr/>
        </p:nvSpPr>
        <p:spPr>
          <a:xfrm>
            <a:off x="3902968" y="2414164"/>
            <a:ext cx="1577441" cy="13542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a:ln>
                  <a:noFill/>
                </a:ln>
                <a:solidFill>
                  <a:srgbClr val="696F70"/>
                </a:solidFill>
                <a:effectLst/>
                <a:uFillTx/>
                <a:latin typeface="Hind Bold"/>
                <a:ea typeface="Hind Bold"/>
                <a:cs typeface="Hind Bold"/>
                <a:sym typeface="Hind Bold"/>
              </a:rPr>
              <a:t>V2.0 launches with a dashboard, comparison and reports tab</a:t>
            </a:r>
          </a:p>
        </p:txBody>
      </p:sp>
      <p:pic>
        <p:nvPicPr>
          <p:cNvPr id="1028" name="Graphic 1027" descr="Books on shelf with solid fill">
            <a:extLst>
              <a:ext uri="{FF2B5EF4-FFF2-40B4-BE49-F238E27FC236}">
                <a16:creationId xmlns:a16="http://schemas.microsoft.com/office/drawing/2014/main" id="{C9EBEC6B-43F7-52EA-32FC-B82D3B67242F}"/>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5729697" y="4320097"/>
            <a:ext cx="914400" cy="914400"/>
          </a:xfrm>
          <a:prstGeom prst="rect">
            <a:avLst/>
          </a:prstGeom>
        </p:spPr>
      </p:pic>
      <p:cxnSp>
        <p:nvCxnSpPr>
          <p:cNvPr id="1029" name="Straight Connector 1028">
            <a:extLst>
              <a:ext uri="{FF2B5EF4-FFF2-40B4-BE49-F238E27FC236}">
                <a16:creationId xmlns:a16="http://schemas.microsoft.com/office/drawing/2014/main" id="{2DC15BCE-D2FE-2409-289F-0995E56106AB}"/>
              </a:ext>
            </a:extLst>
          </p:cNvPr>
          <p:cNvCxnSpPr>
            <a:cxnSpLocks/>
          </p:cNvCxnSpPr>
          <p:nvPr/>
        </p:nvCxnSpPr>
        <p:spPr>
          <a:xfrm flipH="1" flipV="1">
            <a:off x="6192547" y="2318673"/>
            <a:ext cx="30085" cy="2075039"/>
          </a:xfrm>
          <a:prstGeom prst="line">
            <a:avLst/>
          </a:prstGeom>
          <a:noFill/>
          <a:ln w="25400" cap="flat">
            <a:solidFill>
              <a:srgbClr val="3E4E8D"/>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cxnSp>
      <p:sp>
        <p:nvSpPr>
          <p:cNvPr id="1031" name="TextBox 1030">
            <a:extLst>
              <a:ext uri="{FF2B5EF4-FFF2-40B4-BE49-F238E27FC236}">
                <a16:creationId xmlns:a16="http://schemas.microsoft.com/office/drawing/2014/main" id="{B26A200D-2215-CE18-7AC9-A326B3EC2687}"/>
              </a:ext>
            </a:extLst>
          </p:cNvPr>
          <p:cNvSpPr txBox="1"/>
          <p:nvPr/>
        </p:nvSpPr>
        <p:spPr>
          <a:xfrm>
            <a:off x="6644097" y="2527046"/>
            <a:ext cx="1412976" cy="107721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a:ln>
                  <a:noFill/>
                </a:ln>
                <a:solidFill>
                  <a:srgbClr val="696F70"/>
                </a:solidFill>
                <a:effectLst/>
                <a:uFillTx/>
                <a:latin typeface="Hind Bold"/>
                <a:ea typeface="Hind Bold"/>
                <a:cs typeface="Hind Bold"/>
                <a:sym typeface="Hind Bold"/>
              </a:rPr>
              <a:t>Improve Tab launched with the ability to display PDSAs</a:t>
            </a:r>
          </a:p>
        </p:txBody>
      </p:sp>
      <p:cxnSp>
        <p:nvCxnSpPr>
          <p:cNvPr id="1032" name="Straight Connector 1031">
            <a:extLst>
              <a:ext uri="{FF2B5EF4-FFF2-40B4-BE49-F238E27FC236}">
                <a16:creationId xmlns:a16="http://schemas.microsoft.com/office/drawing/2014/main" id="{7763E17A-3AF3-6CC3-861F-65A0A460D038}"/>
              </a:ext>
            </a:extLst>
          </p:cNvPr>
          <p:cNvCxnSpPr>
            <a:cxnSpLocks/>
          </p:cNvCxnSpPr>
          <p:nvPr/>
        </p:nvCxnSpPr>
        <p:spPr>
          <a:xfrm flipH="1" flipV="1">
            <a:off x="8733118" y="2184158"/>
            <a:ext cx="26244" cy="2179054"/>
          </a:xfrm>
          <a:prstGeom prst="line">
            <a:avLst/>
          </a:prstGeom>
          <a:noFill/>
          <a:ln w="25400" cap="flat">
            <a:solidFill>
              <a:srgbClr val="3E4E8D"/>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cxnSp>
      <p:cxnSp>
        <p:nvCxnSpPr>
          <p:cNvPr id="1033" name="Straight Connector 1032">
            <a:extLst>
              <a:ext uri="{FF2B5EF4-FFF2-40B4-BE49-F238E27FC236}">
                <a16:creationId xmlns:a16="http://schemas.microsoft.com/office/drawing/2014/main" id="{14C99047-11AE-70F7-B7C7-377153E65074}"/>
              </a:ext>
            </a:extLst>
          </p:cNvPr>
          <p:cNvCxnSpPr>
            <a:cxnSpLocks/>
          </p:cNvCxnSpPr>
          <p:nvPr/>
        </p:nvCxnSpPr>
        <p:spPr>
          <a:xfrm flipH="1" flipV="1">
            <a:off x="7346386" y="3604260"/>
            <a:ext cx="30808" cy="773685"/>
          </a:xfrm>
          <a:prstGeom prst="line">
            <a:avLst/>
          </a:prstGeom>
          <a:noFill/>
          <a:ln w="25400" cap="flat">
            <a:solidFill>
              <a:srgbClr val="3E4E8D"/>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cxnSp>
      <p:sp>
        <p:nvSpPr>
          <p:cNvPr id="1039" name="TextBox 1038">
            <a:extLst>
              <a:ext uri="{FF2B5EF4-FFF2-40B4-BE49-F238E27FC236}">
                <a16:creationId xmlns:a16="http://schemas.microsoft.com/office/drawing/2014/main" id="{486CF5AC-9368-AF6A-9F98-611B1C0F35AB}"/>
              </a:ext>
            </a:extLst>
          </p:cNvPr>
          <p:cNvSpPr txBox="1"/>
          <p:nvPr/>
        </p:nvSpPr>
        <p:spPr>
          <a:xfrm>
            <a:off x="5478259" y="1254160"/>
            <a:ext cx="1412976" cy="107721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a:ln>
                  <a:noFill/>
                </a:ln>
                <a:solidFill>
                  <a:srgbClr val="696F70"/>
                </a:solidFill>
                <a:effectLst/>
                <a:uFillTx/>
                <a:latin typeface="Hind Bold"/>
                <a:ea typeface="Hind Bold"/>
                <a:cs typeface="Hind Bold"/>
                <a:sym typeface="Hind Bold"/>
              </a:rPr>
              <a:t>Additional features added to the library tab</a:t>
            </a:r>
          </a:p>
        </p:txBody>
      </p:sp>
      <p:sp>
        <p:nvSpPr>
          <p:cNvPr id="1040" name="TextBox 1039">
            <a:extLst>
              <a:ext uri="{FF2B5EF4-FFF2-40B4-BE49-F238E27FC236}">
                <a16:creationId xmlns:a16="http://schemas.microsoft.com/office/drawing/2014/main" id="{3728719A-F253-4B40-BC18-C92DDD251802}"/>
              </a:ext>
            </a:extLst>
          </p:cNvPr>
          <p:cNvSpPr txBox="1"/>
          <p:nvPr/>
        </p:nvSpPr>
        <p:spPr>
          <a:xfrm>
            <a:off x="8007674" y="1344763"/>
            <a:ext cx="1412976" cy="83099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a:ln>
                  <a:noFill/>
                </a:ln>
                <a:solidFill>
                  <a:srgbClr val="696F70"/>
                </a:solidFill>
                <a:effectLst/>
                <a:uFillTx/>
                <a:latin typeface="Hind Bold"/>
                <a:ea typeface="Hind Bold"/>
                <a:cs typeface="Hind Bold"/>
                <a:sym typeface="Hind Bold"/>
              </a:rPr>
              <a:t>Health equity filters added to reports</a:t>
            </a:r>
          </a:p>
        </p:txBody>
      </p:sp>
      <p:cxnSp>
        <p:nvCxnSpPr>
          <p:cNvPr id="1041" name="Straight Connector 1040">
            <a:extLst>
              <a:ext uri="{FF2B5EF4-FFF2-40B4-BE49-F238E27FC236}">
                <a16:creationId xmlns:a16="http://schemas.microsoft.com/office/drawing/2014/main" id="{1B566F35-EA97-A895-C59E-59A05D064764}"/>
              </a:ext>
            </a:extLst>
          </p:cNvPr>
          <p:cNvCxnSpPr>
            <a:cxnSpLocks/>
          </p:cNvCxnSpPr>
          <p:nvPr/>
        </p:nvCxnSpPr>
        <p:spPr>
          <a:xfrm flipV="1">
            <a:off x="9937186" y="3512571"/>
            <a:ext cx="0" cy="737998"/>
          </a:xfrm>
          <a:prstGeom prst="line">
            <a:avLst/>
          </a:prstGeom>
          <a:noFill/>
          <a:ln w="25400" cap="flat">
            <a:solidFill>
              <a:srgbClr val="3E4E8D"/>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cxnSp>
      <p:sp>
        <p:nvSpPr>
          <p:cNvPr id="1046" name="TextBox 1045">
            <a:extLst>
              <a:ext uri="{FF2B5EF4-FFF2-40B4-BE49-F238E27FC236}">
                <a16:creationId xmlns:a16="http://schemas.microsoft.com/office/drawing/2014/main" id="{F05D8316-1D3F-8496-1669-160A109D703B}"/>
              </a:ext>
            </a:extLst>
          </p:cNvPr>
          <p:cNvSpPr txBox="1"/>
          <p:nvPr/>
        </p:nvSpPr>
        <p:spPr>
          <a:xfrm>
            <a:off x="9261141" y="2287805"/>
            <a:ext cx="1412976" cy="13234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en-US" sz="1600">
                <a:solidFill>
                  <a:srgbClr val="696F70"/>
                </a:solidFill>
                <a:latin typeface="Hind Bold"/>
                <a:ea typeface="Hind Bold"/>
                <a:cs typeface="Hind Bold"/>
                <a:sym typeface="Hind Bold"/>
              </a:rPr>
              <a:t>Continuous efforts to de-bug and improve data quality</a:t>
            </a:r>
            <a:endParaRPr kumimoji="0" lang="en-US" sz="1600" b="0" i="0" u="none" strike="noStrike" cap="none" spc="0" normalizeH="0" baseline="0">
              <a:ln>
                <a:noFill/>
              </a:ln>
              <a:solidFill>
                <a:srgbClr val="696F70"/>
              </a:solidFill>
              <a:effectLst/>
              <a:uFillTx/>
              <a:latin typeface="Hind Bold"/>
              <a:ea typeface="Hind Bold"/>
              <a:cs typeface="Hind Bold"/>
              <a:sym typeface="Hind Bold"/>
            </a:endParaRPr>
          </a:p>
        </p:txBody>
      </p:sp>
    </p:spTree>
    <p:extLst>
      <p:ext uri="{BB962C8B-B14F-4D97-AF65-F5344CB8AC3E}">
        <p14:creationId xmlns:p14="http://schemas.microsoft.com/office/powerpoint/2010/main" val="2309383925"/>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FAD55B-97EF-5DF8-E710-7AE4D83E9876}"/>
              </a:ext>
            </a:extLst>
          </p:cNvPr>
          <p:cNvSpPr>
            <a:spLocks noGrp="1"/>
          </p:cNvSpPr>
          <p:nvPr>
            <p:ph type="title"/>
          </p:nvPr>
        </p:nvSpPr>
        <p:spPr/>
        <p:txBody>
          <a:bodyPr/>
          <a:lstStyle/>
          <a:p>
            <a:r>
              <a:rPr lang="en-US"/>
              <a:t>Recent QI Portal Updates</a:t>
            </a:r>
          </a:p>
        </p:txBody>
      </p:sp>
      <p:sp>
        <p:nvSpPr>
          <p:cNvPr id="5" name="Content Placeholder 2">
            <a:extLst>
              <a:ext uri="{FF2B5EF4-FFF2-40B4-BE49-F238E27FC236}">
                <a16:creationId xmlns:a16="http://schemas.microsoft.com/office/drawing/2014/main" id="{C9BEDE55-3F73-9CAF-7D29-48CD054422CB}"/>
              </a:ext>
            </a:extLst>
          </p:cNvPr>
          <p:cNvSpPr txBox="1">
            <a:spLocks/>
          </p:cNvSpPr>
          <p:nvPr/>
        </p:nvSpPr>
        <p:spPr>
          <a:xfrm>
            <a:off x="548640" y="1098006"/>
            <a:ext cx="5257800" cy="4876800"/>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oAutofit/>
          </a:bodyPr>
          <a:lstStyle>
            <a:lvl1pPr marL="257175" marR="0" indent="-257175" algn="l" defTabSz="342900" rtl="0" eaLnBrk="1" latinLnBrk="0" hangingPunct="1">
              <a:lnSpc>
                <a:spcPct val="100000"/>
              </a:lnSpc>
              <a:spcBef>
                <a:spcPts val="400"/>
              </a:spcBef>
              <a:spcAft>
                <a:spcPts val="0"/>
              </a:spcAft>
              <a:buClr>
                <a:srgbClr val="52CAE0"/>
              </a:buClr>
              <a:buSzPct val="125000"/>
              <a:buFont typeface="Arial"/>
              <a:buChar char="•"/>
              <a:tabLst/>
              <a:defRPr sz="2000" b="0" i="0" u="none" strike="noStrike" cap="none" spc="0" baseline="0">
                <a:ln>
                  <a:noFill/>
                </a:ln>
                <a:solidFill>
                  <a:srgbClr val="47606D"/>
                </a:solidFill>
                <a:uFillTx/>
                <a:latin typeface="Montserrat" pitchFamily="2" charset="77"/>
                <a:ea typeface="Montserrat" pitchFamily="2" charset="77"/>
                <a:cs typeface="Hind" panose="02000000000000000000" pitchFamily="2" charset="77"/>
                <a:sym typeface="Hind Regular"/>
              </a:defRPr>
            </a:lvl1pPr>
            <a:lvl2pPr marL="685799" marR="0" indent="-342900" algn="l" defTabSz="342900" rtl="0" eaLnBrk="1" latinLnBrk="0" hangingPunct="1">
              <a:lnSpc>
                <a:spcPct val="100000"/>
              </a:lnSpc>
              <a:spcBef>
                <a:spcPts val="400"/>
              </a:spcBef>
              <a:spcAft>
                <a:spcPts val="0"/>
              </a:spcAft>
              <a:buClr>
                <a:srgbClr val="52CAE0"/>
              </a:buClr>
              <a:buSzPct val="90000"/>
              <a:buFont typeface="Courier New" panose="02070309020205020404" pitchFamily="49" charset="0"/>
              <a:buChar char="o"/>
              <a:tabLst/>
              <a:defRPr sz="2000" b="0" i="0" u="none" strike="noStrike" cap="none" spc="0" baseline="0">
                <a:ln>
                  <a:noFill/>
                </a:ln>
                <a:solidFill>
                  <a:srgbClr val="47606D"/>
                </a:solidFill>
                <a:uFillTx/>
                <a:latin typeface="Montserrat" pitchFamily="2" charset="77"/>
                <a:ea typeface="Montserrat" pitchFamily="2" charset="77"/>
                <a:cs typeface="Hind" panose="02000000000000000000" pitchFamily="2" charset="77"/>
                <a:sym typeface="Hind Regular"/>
              </a:defRPr>
            </a:lvl2pPr>
            <a:lvl3pPr marL="891538" marR="0" indent="-205738" algn="l" defTabSz="342900" rtl="0" eaLnBrk="1" latinLnBrk="0" hangingPunct="1">
              <a:lnSpc>
                <a:spcPct val="100000"/>
              </a:lnSpc>
              <a:spcBef>
                <a:spcPts val="400"/>
              </a:spcBef>
              <a:spcAft>
                <a:spcPts val="0"/>
              </a:spcAft>
              <a:buClr>
                <a:srgbClr val="52CAE0"/>
              </a:buClr>
              <a:buSzPct val="110000"/>
              <a:buFont typeface="Wingdings" panose="05000000000000000000" pitchFamily="2" charset="2"/>
              <a:buChar char="§"/>
              <a:tabLst/>
              <a:defRPr sz="2000" b="0" i="0" u="none" strike="noStrike" cap="none" spc="0" baseline="0">
                <a:ln>
                  <a:noFill/>
                </a:ln>
                <a:solidFill>
                  <a:srgbClr val="47606D"/>
                </a:solidFill>
                <a:uFillTx/>
                <a:latin typeface="Montserrat" pitchFamily="2" charset="77"/>
                <a:ea typeface="Montserrat" pitchFamily="2" charset="77"/>
                <a:cs typeface="Hind" panose="02000000000000000000" pitchFamily="2" charset="77"/>
                <a:sym typeface="Hind Regular"/>
              </a:defRPr>
            </a:lvl3pPr>
            <a:lvl4pPr marL="1266092" marR="0" indent="-237392" algn="l" defTabSz="342900" rtl="0" eaLnBrk="1" latinLnBrk="0" hangingPunct="1">
              <a:lnSpc>
                <a:spcPct val="100000"/>
              </a:lnSpc>
              <a:spcBef>
                <a:spcPts val="400"/>
              </a:spcBef>
              <a:spcAft>
                <a:spcPts val="0"/>
              </a:spcAft>
              <a:buClr>
                <a:srgbClr val="52CAE0"/>
              </a:buClr>
              <a:buSzPct val="60000"/>
              <a:buFont typeface="Wingdings" panose="05000000000000000000" pitchFamily="2" charset="2"/>
              <a:buChar char="q"/>
              <a:tabLst/>
              <a:defRPr sz="2000" b="0" i="0" u="none" strike="noStrike" cap="none" spc="0" baseline="0">
                <a:ln>
                  <a:noFill/>
                </a:ln>
                <a:solidFill>
                  <a:srgbClr val="47606D"/>
                </a:solidFill>
                <a:uFillTx/>
                <a:latin typeface="Montserrat" pitchFamily="2" charset="77"/>
                <a:ea typeface="Montserrat" pitchFamily="2" charset="77"/>
                <a:cs typeface="Hind" panose="02000000000000000000" pitchFamily="2" charset="77"/>
                <a:sym typeface="Hind Regular"/>
              </a:defRPr>
            </a:lvl4pPr>
            <a:lvl5pPr marL="1608992" marR="0" indent="-237392" algn="l" defTabSz="342900" rtl="0" eaLnBrk="1" latinLnBrk="0" hangingPunct="1">
              <a:lnSpc>
                <a:spcPct val="100000"/>
              </a:lnSpc>
              <a:spcBef>
                <a:spcPts val="400"/>
              </a:spcBef>
              <a:spcAft>
                <a:spcPts val="0"/>
              </a:spcAft>
              <a:buClr>
                <a:srgbClr val="52CAE0"/>
              </a:buClr>
              <a:buSzPct val="80000"/>
              <a:buFont typeface="Wingdings" panose="05000000000000000000" pitchFamily="2" charset="2"/>
              <a:buChar char="Ø"/>
              <a:tabLst/>
              <a:defRPr sz="2000" b="0" i="0" u="none" strike="noStrike" cap="none" spc="0" baseline="0">
                <a:ln>
                  <a:noFill/>
                </a:ln>
                <a:solidFill>
                  <a:srgbClr val="47606D"/>
                </a:solidFill>
                <a:uFillTx/>
                <a:latin typeface="Montserrat" pitchFamily="2" charset="77"/>
                <a:ea typeface="Montserrat" pitchFamily="2" charset="77"/>
                <a:cs typeface="Hind" panose="02000000000000000000" pitchFamily="2" charset="77"/>
                <a:sym typeface="Hind Regular"/>
              </a:defRPr>
            </a:lvl5pPr>
            <a:lvl6pPr marL="1988817" marR="0" indent="-274317" algn="l" defTabSz="342900" rtl="0" eaLnBrk="1" latinLnBrk="0" hangingPunct="1">
              <a:lnSpc>
                <a:spcPct val="100000"/>
              </a:lnSpc>
              <a:spcBef>
                <a:spcPts val="400"/>
              </a:spcBef>
              <a:spcAft>
                <a:spcPts val="0"/>
              </a:spcAft>
              <a:buClr>
                <a:schemeClr val="tx1"/>
              </a:buClr>
              <a:buSzPct val="80000"/>
              <a:buFont typeface="Wingdings" panose="05000000000000000000" pitchFamily="2" charset="2"/>
              <a:buChar char="v"/>
              <a:tabLst/>
              <a:defRPr sz="2400" b="0" i="0" u="none" strike="noStrike" cap="none" spc="0" baseline="0">
                <a:ln>
                  <a:noFill/>
                </a:ln>
                <a:solidFill>
                  <a:schemeClr val="tx1"/>
                </a:solidFill>
                <a:uFillTx/>
                <a:latin typeface="Hind Regular"/>
                <a:ea typeface="Hind Regular"/>
                <a:cs typeface="Hind Regular"/>
                <a:sym typeface="Hind Regular"/>
              </a:defRPr>
            </a:lvl6pPr>
            <a:lvl7pPr marL="2331717" marR="0" indent="-274317" algn="l" defTabSz="342900" rtl="0" eaLnBrk="1" latinLnBrk="0" hangingPunct="1">
              <a:lnSpc>
                <a:spcPct val="100000"/>
              </a:lnSpc>
              <a:spcBef>
                <a:spcPts val="400"/>
              </a:spcBef>
              <a:spcAft>
                <a:spcPts val="0"/>
              </a:spcAft>
              <a:buClr>
                <a:srgbClr val="00BCDD"/>
              </a:buClr>
              <a:buSzPct val="100000"/>
              <a:buFont typeface="Arial"/>
              <a:buChar char="•"/>
              <a:tabLst/>
              <a:defRPr sz="2400" b="0" i="0" u="none" strike="noStrike" cap="none" spc="0" baseline="0">
                <a:ln>
                  <a:noFill/>
                </a:ln>
                <a:solidFill>
                  <a:srgbClr val="696F70"/>
                </a:solidFill>
                <a:uFillTx/>
                <a:latin typeface="Hind Regular"/>
                <a:ea typeface="Hind Regular"/>
                <a:cs typeface="Hind Regular"/>
                <a:sym typeface="Hind Regular"/>
              </a:defRPr>
            </a:lvl7pPr>
            <a:lvl8pPr marL="2674617" marR="0" indent="-274317" algn="l" defTabSz="342900" rtl="0" eaLnBrk="1" latinLnBrk="0" hangingPunct="1">
              <a:lnSpc>
                <a:spcPct val="100000"/>
              </a:lnSpc>
              <a:spcBef>
                <a:spcPts val="400"/>
              </a:spcBef>
              <a:spcAft>
                <a:spcPts val="0"/>
              </a:spcAft>
              <a:buClr>
                <a:srgbClr val="00BCDD"/>
              </a:buClr>
              <a:buSzPct val="100000"/>
              <a:buFont typeface="Arial"/>
              <a:buChar char="•"/>
              <a:tabLst/>
              <a:defRPr sz="2400" b="0" i="0" u="none" strike="noStrike" cap="none" spc="0" baseline="0">
                <a:ln>
                  <a:noFill/>
                </a:ln>
                <a:solidFill>
                  <a:srgbClr val="696F70"/>
                </a:solidFill>
                <a:uFillTx/>
                <a:latin typeface="Hind Regular"/>
                <a:ea typeface="Hind Regular"/>
                <a:cs typeface="Hind Regular"/>
                <a:sym typeface="Hind Regular"/>
              </a:defRPr>
            </a:lvl8pPr>
            <a:lvl9pPr marL="3017517" marR="0" indent="-274317" algn="l" defTabSz="342900" rtl="0" eaLnBrk="1" latinLnBrk="0" hangingPunct="1">
              <a:lnSpc>
                <a:spcPct val="100000"/>
              </a:lnSpc>
              <a:spcBef>
                <a:spcPts val="400"/>
              </a:spcBef>
              <a:spcAft>
                <a:spcPts val="0"/>
              </a:spcAft>
              <a:buClr>
                <a:srgbClr val="00BCDD"/>
              </a:buClr>
              <a:buSzPct val="100000"/>
              <a:buFont typeface="Arial"/>
              <a:buChar char="•"/>
              <a:tabLst/>
              <a:defRPr sz="2400" b="0" i="0" u="none" strike="noStrike" cap="none" spc="0" baseline="0">
                <a:ln>
                  <a:noFill/>
                </a:ln>
                <a:solidFill>
                  <a:srgbClr val="696F70"/>
                </a:solidFill>
                <a:uFillTx/>
                <a:latin typeface="Hind Regular"/>
                <a:ea typeface="Hind Regular"/>
                <a:cs typeface="Hind Regular"/>
                <a:sym typeface="Hind Regular"/>
              </a:defRPr>
            </a:lvl9pPr>
          </a:lstStyle>
          <a:p>
            <a:pPr marL="0" indent="0">
              <a:buNone/>
            </a:pPr>
            <a:r>
              <a:rPr lang="en-US" kern="0" dirty="0"/>
              <a:t>“Support” button provides an opportunity for users to report any bugs or data quality concerns</a:t>
            </a:r>
          </a:p>
          <a:p>
            <a:endParaRPr lang="en-US" kern="0" dirty="0"/>
          </a:p>
        </p:txBody>
      </p:sp>
      <p:pic>
        <p:nvPicPr>
          <p:cNvPr id="12" name="Picture 11" descr="A screenshot of a computer&#10;&#10;AI-generated content may be incorrect.">
            <a:extLst>
              <a:ext uri="{FF2B5EF4-FFF2-40B4-BE49-F238E27FC236}">
                <a16:creationId xmlns:a16="http://schemas.microsoft.com/office/drawing/2014/main" id="{EC978B3F-7539-04F3-CFCB-8F2CE869D4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3365" y="2249079"/>
            <a:ext cx="1373539" cy="4137933"/>
          </a:xfrm>
          <a:prstGeom prst="rect">
            <a:avLst/>
          </a:prstGeom>
        </p:spPr>
      </p:pic>
      <p:pic>
        <p:nvPicPr>
          <p:cNvPr id="16" name="Picture 15" descr="A screenshot of a computer&#10;&#10;AI-generated content may be incorrect.">
            <a:extLst>
              <a:ext uri="{FF2B5EF4-FFF2-40B4-BE49-F238E27FC236}">
                <a16:creationId xmlns:a16="http://schemas.microsoft.com/office/drawing/2014/main" id="{8C178F4C-1190-1F33-FDCA-EDBFDB20A7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0338" y="0"/>
            <a:ext cx="5379834" cy="6858000"/>
          </a:xfrm>
          <a:prstGeom prst="rect">
            <a:avLst/>
          </a:prstGeom>
        </p:spPr>
      </p:pic>
      <p:cxnSp>
        <p:nvCxnSpPr>
          <p:cNvPr id="17" name="Straight Arrow Connector 16">
            <a:extLst>
              <a:ext uri="{FF2B5EF4-FFF2-40B4-BE49-F238E27FC236}">
                <a16:creationId xmlns:a16="http://schemas.microsoft.com/office/drawing/2014/main" id="{4122CD98-9D7C-6E2E-835C-BD0EF7D1C862}"/>
              </a:ext>
            </a:extLst>
          </p:cNvPr>
          <p:cNvCxnSpPr/>
          <p:nvPr/>
        </p:nvCxnSpPr>
        <p:spPr>
          <a:xfrm>
            <a:off x="4520276" y="3578083"/>
            <a:ext cx="1413510" cy="0"/>
          </a:xfrm>
          <a:prstGeom prst="straightConnector1">
            <a:avLst/>
          </a:prstGeom>
          <a:noFill/>
          <a:ln w="174625" cap="flat">
            <a:solidFill>
              <a:schemeClr val="accent1"/>
            </a:solidFill>
            <a:prstDash val="solid"/>
            <a:round/>
            <a:tailEnd type="triangle"/>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1378495167"/>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1EE75-46FE-B0E3-460E-DAA5C39EA923}"/>
              </a:ext>
            </a:extLst>
          </p:cNvPr>
          <p:cNvSpPr>
            <a:spLocks noGrp="1"/>
          </p:cNvSpPr>
          <p:nvPr>
            <p:ph type="title"/>
          </p:nvPr>
        </p:nvSpPr>
        <p:spPr/>
        <p:txBody>
          <a:bodyPr/>
          <a:lstStyle/>
          <a:p>
            <a:r>
              <a:rPr lang="en-US"/>
              <a:t>New Feature: Location Filter</a:t>
            </a:r>
          </a:p>
        </p:txBody>
      </p:sp>
      <p:pic>
        <p:nvPicPr>
          <p:cNvPr id="6" name="Content Placeholder 5">
            <a:extLst>
              <a:ext uri="{FF2B5EF4-FFF2-40B4-BE49-F238E27FC236}">
                <a16:creationId xmlns:a16="http://schemas.microsoft.com/office/drawing/2014/main" id="{B6741BE7-50D6-67F8-477D-02743FF6F06D}"/>
              </a:ext>
            </a:extLst>
          </p:cNvPr>
          <p:cNvPicPr>
            <a:picLocks noGrp="1" noChangeAspect="1"/>
          </p:cNvPicPr>
          <p:nvPr>
            <p:ph sz="quarter" idx="10"/>
          </p:nvPr>
        </p:nvPicPr>
        <p:blipFill>
          <a:blip r:embed="rId2"/>
          <a:stretch>
            <a:fillRect/>
          </a:stretch>
        </p:blipFill>
        <p:spPr>
          <a:xfrm>
            <a:off x="412115" y="1473495"/>
            <a:ext cx="5257800" cy="1955505"/>
          </a:xfrm>
          <a:prstGeom prst="rect">
            <a:avLst/>
          </a:prstGeom>
          <a:ln w="12700">
            <a:miter lim="400000"/>
          </a:ln>
          <a:extLst>
            <a:ext uri="{C572A759-6A51-4108-AA02-DFA0A04FC94B}">
              <ma14:wrappingTextBoxFlag xmlns:ma14="http://schemas.microsoft.com/office/mac/drawingml/2011/main" xmlns="" val="1"/>
            </a:ext>
          </a:extLst>
        </p:spPr>
      </p:pic>
      <p:sp>
        <p:nvSpPr>
          <p:cNvPr id="4" name="Content Placeholder 3">
            <a:extLst>
              <a:ext uri="{FF2B5EF4-FFF2-40B4-BE49-F238E27FC236}">
                <a16:creationId xmlns:a16="http://schemas.microsoft.com/office/drawing/2014/main" id="{DE2F245F-7E6A-CEDD-4351-E29FCA98F51D}"/>
              </a:ext>
            </a:extLst>
          </p:cNvPr>
          <p:cNvSpPr>
            <a:spLocks noGrp="1"/>
          </p:cNvSpPr>
          <p:nvPr>
            <p:ph sz="quarter" idx="11"/>
          </p:nvPr>
        </p:nvSpPr>
        <p:spPr>
          <a:xfrm>
            <a:off x="548640" y="3975247"/>
            <a:ext cx="5257800" cy="1209675"/>
          </a:xfrm>
        </p:spPr>
        <p:txBody>
          <a:bodyPr/>
          <a:lstStyle/>
          <a:p>
            <a:pPr marL="0" indent="0">
              <a:buNone/>
            </a:pPr>
            <a:r>
              <a:rPr lang="en-US"/>
              <a:t>Click “Location” on the reports tab where other health equity filters are located. You can select up to ten counties to compare at a time</a:t>
            </a:r>
          </a:p>
        </p:txBody>
      </p:sp>
      <p:pic>
        <p:nvPicPr>
          <p:cNvPr id="8" name="Picture 7">
            <a:extLst>
              <a:ext uri="{FF2B5EF4-FFF2-40B4-BE49-F238E27FC236}">
                <a16:creationId xmlns:a16="http://schemas.microsoft.com/office/drawing/2014/main" id="{EC068725-15EF-082C-5F5C-33379F7B67BC}"/>
              </a:ext>
            </a:extLst>
          </p:cNvPr>
          <p:cNvPicPr>
            <a:picLocks noChangeAspect="1"/>
          </p:cNvPicPr>
          <p:nvPr/>
        </p:nvPicPr>
        <p:blipFill>
          <a:blip r:embed="rId3"/>
          <a:stretch>
            <a:fillRect/>
          </a:stretch>
        </p:blipFill>
        <p:spPr>
          <a:xfrm>
            <a:off x="8571057" y="1052142"/>
            <a:ext cx="2453853" cy="3894157"/>
          </a:xfrm>
          <a:prstGeom prst="rect">
            <a:avLst/>
          </a:prstGeom>
        </p:spPr>
      </p:pic>
      <p:cxnSp>
        <p:nvCxnSpPr>
          <p:cNvPr id="10" name="Straight Arrow Connector 9">
            <a:extLst>
              <a:ext uri="{FF2B5EF4-FFF2-40B4-BE49-F238E27FC236}">
                <a16:creationId xmlns:a16="http://schemas.microsoft.com/office/drawing/2014/main" id="{FD32BCDB-6730-83D6-BCDB-543BA105C4DC}"/>
              </a:ext>
            </a:extLst>
          </p:cNvPr>
          <p:cNvCxnSpPr/>
          <p:nvPr/>
        </p:nvCxnSpPr>
        <p:spPr>
          <a:xfrm>
            <a:off x="6413731" y="2682156"/>
            <a:ext cx="1413510" cy="0"/>
          </a:xfrm>
          <a:prstGeom prst="straightConnector1">
            <a:avLst/>
          </a:prstGeom>
          <a:noFill/>
          <a:ln w="174625" cap="flat">
            <a:solidFill>
              <a:schemeClr val="accent1"/>
            </a:solidFill>
            <a:prstDash val="solid"/>
            <a:round/>
            <a:tailEnd type="triangle"/>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2394624545"/>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A89F4-1C17-1C14-1BC8-932AE0C51915}"/>
              </a:ext>
            </a:extLst>
          </p:cNvPr>
          <p:cNvSpPr>
            <a:spLocks noGrp="1"/>
          </p:cNvSpPr>
          <p:nvPr>
            <p:ph type="title"/>
          </p:nvPr>
        </p:nvSpPr>
        <p:spPr/>
        <p:txBody>
          <a:bodyPr/>
          <a:lstStyle/>
          <a:p>
            <a:r>
              <a:rPr lang="en-US"/>
              <a:t>Other Changes in progress (we heard you!)</a:t>
            </a:r>
          </a:p>
        </p:txBody>
      </p:sp>
      <p:sp>
        <p:nvSpPr>
          <p:cNvPr id="3" name="Content Placeholder 2">
            <a:extLst>
              <a:ext uri="{FF2B5EF4-FFF2-40B4-BE49-F238E27FC236}">
                <a16:creationId xmlns:a16="http://schemas.microsoft.com/office/drawing/2014/main" id="{1CC813AC-7935-E19E-6C56-BE407A126F4F}"/>
              </a:ext>
            </a:extLst>
          </p:cNvPr>
          <p:cNvSpPr>
            <a:spLocks noGrp="1"/>
          </p:cNvSpPr>
          <p:nvPr>
            <p:ph sz="quarter" idx="10"/>
          </p:nvPr>
        </p:nvSpPr>
        <p:spPr>
          <a:xfrm>
            <a:off x="610543" y="1200966"/>
            <a:ext cx="5257800" cy="4876800"/>
          </a:xfrm>
        </p:spPr>
        <p:txBody>
          <a:bodyPr/>
          <a:lstStyle/>
          <a:p>
            <a:r>
              <a:rPr lang="en-US" dirty="0"/>
              <a:t>Median HbA1c to be added to the dashboard </a:t>
            </a:r>
          </a:p>
          <a:p>
            <a:r>
              <a:rPr lang="en-US" dirty="0"/>
              <a:t>Changes on how centers will be compared</a:t>
            </a:r>
          </a:p>
          <a:p>
            <a:pPr lvl="1"/>
            <a:r>
              <a:rPr lang="en-US" dirty="0"/>
              <a:t>Peds only compared against other peds centers</a:t>
            </a:r>
          </a:p>
          <a:p>
            <a:pPr lvl="1"/>
            <a:r>
              <a:rPr lang="en-US" dirty="0"/>
              <a:t>Adults only compared against other adult centers</a:t>
            </a:r>
          </a:p>
          <a:p>
            <a:r>
              <a:rPr lang="en-US" dirty="0"/>
              <a:t>Insights Tab to show high-level aggregated measures </a:t>
            </a:r>
          </a:p>
          <a:p>
            <a:r>
              <a:rPr lang="en-US" dirty="0"/>
              <a:t>T2D dashboard</a:t>
            </a:r>
          </a:p>
          <a:p>
            <a:endParaRPr lang="en-US" dirty="0"/>
          </a:p>
        </p:txBody>
      </p:sp>
      <p:pic>
        <p:nvPicPr>
          <p:cNvPr id="5" name="Picture 4">
            <a:extLst>
              <a:ext uri="{FF2B5EF4-FFF2-40B4-BE49-F238E27FC236}">
                <a16:creationId xmlns:a16="http://schemas.microsoft.com/office/drawing/2014/main" id="{7C93A49B-DE62-6CD1-9359-2B7D4CD7436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23658" y="1558834"/>
            <a:ext cx="4361758" cy="3294519"/>
          </a:xfrm>
          <a:prstGeom prst="rect">
            <a:avLst/>
          </a:prstGeom>
        </p:spPr>
      </p:pic>
    </p:spTree>
    <p:extLst>
      <p:ext uri="{BB962C8B-B14F-4D97-AF65-F5344CB8AC3E}">
        <p14:creationId xmlns:p14="http://schemas.microsoft.com/office/powerpoint/2010/main" val="1171758076"/>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map&#10;&#10;AI-generated content may be incorrect.">
            <a:extLst>
              <a:ext uri="{FF2B5EF4-FFF2-40B4-BE49-F238E27FC236}">
                <a16:creationId xmlns:a16="http://schemas.microsoft.com/office/drawing/2014/main" id="{92E74D19-757F-D5BF-7EBA-27F17BFDEB8F}"/>
              </a:ext>
            </a:extLst>
          </p:cNvPr>
          <p:cNvPicPr>
            <a:picLocks noChangeAspect="1"/>
          </p:cNvPicPr>
          <p:nvPr/>
        </p:nvPicPr>
        <p:blipFill>
          <a:blip r:embed="rId2">
            <a:extLst>
              <a:ext uri="{28A0092B-C50C-407E-A947-70E740481C1C}">
                <a14:useLocalDpi xmlns:a14="http://schemas.microsoft.com/office/drawing/2010/main" val="0"/>
              </a:ext>
            </a:extLst>
          </a:blip>
          <a:srcRect l="9098" t="2127" r="9320"/>
          <a:stretch>
            <a:fillRect/>
          </a:stretch>
        </p:blipFill>
        <p:spPr>
          <a:xfrm>
            <a:off x="429202" y="70548"/>
            <a:ext cx="3389745" cy="6712098"/>
          </a:xfrm>
          <a:prstGeom prst="rect">
            <a:avLst/>
          </a:prstGeom>
        </p:spPr>
      </p:pic>
      <p:sp>
        <p:nvSpPr>
          <p:cNvPr id="2" name="Title 1">
            <a:extLst>
              <a:ext uri="{FF2B5EF4-FFF2-40B4-BE49-F238E27FC236}">
                <a16:creationId xmlns:a16="http://schemas.microsoft.com/office/drawing/2014/main" id="{24FC2470-91A1-1B45-0958-877F990B2620}"/>
              </a:ext>
            </a:extLst>
          </p:cNvPr>
          <p:cNvSpPr>
            <a:spLocks noGrp="1"/>
          </p:cNvSpPr>
          <p:nvPr>
            <p:ph type="title"/>
          </p:nvPr>
        </p:nvSpPr>
        <p:spPr>
          <a:xfrm>
            <a:off x="609600" y="214325"/>
            <a:ext cx="10972800" cy="457200"/>
          </a:xfrm>
        </p:spPr>
        <p:txBody>
          <a:bodyPr/>
          <a:lstStyle/>
          <a:p>
            <a:pPr algn="ctr"/>
            <a:r>
              <a:rPr lang="en-US"/>
              <a:t>Insights Tab</a:t>
            </a:r>
          </a:p>
        </p:txBody>
      </p:sp>
      <p:pic>
        <p:nvPicPr>
          <p:cNvPr id="13" name="Graphic 12" descr="Magnifying glass outline">
            <a:extLst>
              <a:ext uri="{FF2B5EF4-FFF2-40B4-BE49-F238E27FC236}">
                <a16:creationId xmlns:a16="http://schemas.microsoft.com/office/drawing/2014/main" id="{25B38996-D44F-581B-046A-E959EB29178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20435" y="2953070"/>
            <a:ext cx="4137891" cy="4137891"/>
          </a:xfrm>
          <a:prstGeom prst="rect">
            <a:avLst/>
          </a:prstGeom>
        </p:spPr>
      </p:pic>
      <p:cxnSp>
        <p:nvCxnSpPr>
          <p:cNvPr id="19" name="Straight Connector 18">
            <a:extLst>
              <a:ext uri="{FF2B5EF4-FFF2-40B4-BE49-F238E27FC236}">
                <a16:creationId xmlns:a16="http://schemas.microsoft.com/office/drawing/2014/main" id="{1A417406-5F5D-B312-5A85-292B72B49A8B}"/>
              </a:ext>
            </a:extLst>
          </p:cNvPr>
          <p:cNvCxnSpPr>
            <a:cxnSpLocks/>
          </p:cNvCxnSpPr>
          <p:nvPr/>
        </p:nvCxnSpPr>
        <p:spPr>
          <a:xfrm flipV="1">
            <a:off x="2124074" y="1394165"/>
            <a:ext cx="3228594" cy="1949399"/>
          </a:xfrm>
          <a:prstGeom prst="line">
            <a:avLst/>
          </a:prstGeom>
          <a:no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cxnSp>
      <p:cxnSp>
        <p:nvCxnSpPr>
          <p:cNvPr id="20" name="Straight Connector 19">
            <a:extLst>
              <a:ext uri="{FF2B5EF4-FFF2-40B4-BE49-F238E27FC236}">
                <a16:creationId xmlns:a16="http://schemas.microsoft.com/office/drawing/2014/main" id="{8A7984C7-C48B-229E-568C-1A9A62E78F79}"/>
              </a:ext>
            </a:extLst>
          </p:cNvPr>
          <p:cNvCxnSpPr>
            <a:cxnSpLocks/>
          </p:cNvCxnSpPr>
          <p:nvPr/>
        </p:nvCxnSpPr>
        <p:spPr>
          <a:xfrm flipV="1">
            <a:off x="3230379" y="5189782"/>
            <a:ext cx="2122289" cy="274053"/>
          </a:xfrm>
          <a:prstGeom prst="line">
            <a:avLst/>
          </a:prstGeom>
          <a:no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cxnSp>
      <p:pic>
        <p:nvPicPr>
          <p:cNvPr id="8" name="Picture 7" descr="A screenshot of a map&#10;&#10;AI-generated content may be incorrect.">
            <a:extLst>
              <a:ext uri="{FF2B5EF4-FFF2-40B4-BE49-F238E27FC236}">
                <a16:creationId xmlns:a16="http://schemas.microsoft.com/office/drawing/2014/main" id="{3505EB9F-5275-7B11-97E6-0AFD0891405B}"/>
              </a:ext>
            </a:extLst>
          </p:cNvPr>
          <p:cNvPicPr>
            <a:picLocks noChangeAspect="1"/>
          </p:cNvPicPr>
          <p:nvPr/>
        </p:nvPicPr>
        <p:blipFill>
          <a:blip r:embed="rId2">
            <a:extLst>
              <a:ext uri="{28A0092B-C50C-407E-A947-70E740481C1C}">
                <a14:useLocalDpi xmlns:a14="http://schemas.microsoft.com/office/drawing/2010/main" val="0"/>
              </a:ext>
            </a:extLst>
          </a:blip>
          <a:srcRect l="12865" t="51562" r="12832" b="15690"/>
          <a:stretch>
            <a:fillRect/>
          </a:stretch>
        </p:blipFill>
        <p:spPr>
          <a:xfrm>
            <a:off x="5352668" y="815302"/>
            <a:ext cx="6571029" cy="4780151"/>
          </a:xfrm>
          <a:prstGeom prst="rect">
            <a:avLst/>
          </a:prstGeom>
        </p:spPr>
      </p:pic>
    </p:spTree>
    <p:extLst>
      <p:ext uri="{BB962C8B-B14F-4D97-AF65-F5344CB8AC3E}">
        <p14:creationId xmlns:p14="http://schemas.microsoft.com/office/powerpoint/2010/main" val="36140518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down)">
                                      <p:cBhvr>
                                        <p:cTn id="21" dur="500"/>
                                        <p:tgtEl>
                                          <p:spTgt spid="19"/>
                                        </p:tgtEl>
                                      </p:cBhvr>
                                    </p:animEffect>
                                  </p:childTnLst>
                                </p:cTn>
                              </p:par>
                              <p:par>
                                <p:cTn id="22" presetID="22" presetClass="entr" presetSubtype="4" fill="hold"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down)">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500" fill="hold"/>
                                        <p:tgtEl>
                                          <p:spTgt spid="8"/>
                                        </p:tgtEl>
                                        <p:attrNameLst>
                                          <p:attrName>ppt_w</p:attrName>
                                        </p:attrNameLst>
                                      </p:cBhvr>
                                      <p:tavLst>
                                        <p:tav tm="0">
                                          <p:val>
                                            <p:fltVal val="0"/>
                                          </p:val>
                                        </p:tav>
                                        <p:tav tm="100000">
                                          <p:val>
                                            <p:strVal val="#ppt_w"/>
                                          </p:val>
                                        </p:tav>
                                      </p:tavLst>
                                    </p:anim>
                                    <p:anim calcmode="lin" valueType="num">
                                      <p:cBhvr>
                                        <p:cTn id="30" dur="500" fill="hold"/>
                                        <p:tgtEl>
                                          <p:spTgt spid="8"/>
                                        </p:tgtEl>
                                        <p:attrNameLst>
                                          <p:attrName>ppt_h</p:attrName>
                                        </p:attrNameLst>
                                      </p:cBhvr>
                                      <p:tavLst>
                                        <p:tav tm="0">
                                          <p:val>
                                            <p:fltVal val="0"/>
                                          </p:val>
                                        </p:tav>
                                        <p:tav tm="100000">
                                          <p:val>
                                            <p:strVal val="#ppt_h"/>
                                          </p:val>
                                        </p:tav>
                                      </p:tavLst>
                                    </p:anim>
                                    <p:animEffect transition="in" filter="fade">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DC1C2-009C-8784-E37B-F15A4EDC2A3F}"/>
              </a:ext>
            </a:extLst>
          </p:cNvPr>
          <p:cNvSpPr>
            <a:spLocks noGrp="1"/>
          </p:cNvSpPr>
          <p:nvPr>
            <p:ph type="title"/>
          </p:nvPr>
        </p:nvSpPr>
        <p:spPr>
          <a:xfrm>
            <a:off x="1084350" y="284018"/>
            <a:ext cx="10972800" cy="457200"/>
          </a:xfrm>
        </p:spPr>
        <p:txBody>
          <a:bodyPr/>
          <a:lstStyle/>
          <a:p>
            <a:r>
              <a:rPr lang="en-US"/>
              <a:t>T2D Dashboard: Coming in 2026</a:t>
            </a:r>
          </a:p>
        </p:txBody>
      </p:sp>
      <p:pic>
        <p:nvPicPr>
          <p:cNvPr id="4" name="Picture 3">
            <a:extLst>
              <a:ext uri="{FF2B5EF4-FFF2-40B4-BE49-F238E27FC236}">
                <a16:creationId xmlns:a16="http://schemas.microsoft.com/office/drawing/2014/main" id="{E238B1FB-996F-9AA8-0B1C-D144D6999BDF}"/>
              </a:ext>
            </a:extLst>
          </p:cNvPr>
          <p:cNvPicPr>
            <a:picLocks noChangeAspect="1"/>
          </p:cNvPicPr>
          <p:nvPr/>
        </p:nvPicPr>
        <p:blipFill>
          <a:blip r:embed="rId2"/>
          <a:stretch>
            <a:fillRect/>
          </a:stretch>
        </p:blipFill>
        <p:spPr>
          <a:xfrm>
            <a:off x="709936" y="972136"/>
            <a:ext cx="9081763" cy="5706089"/>
          </a:xfrm>
          <a:prstGeom prst="rect">
            <a:avLst/>
          </a:prstGeom>
        </p:spPr>
      </p:pic>
      <mc:AlternateContent xmlns:mc="http://schemas.openxmlformats.org/markup-compatibility/2006" xmlns:p14="http://schemas.microsoft.com/office/powerpoint/2010/main" xmlns:aink="http://schemas.microsoft.com/office/drawing/2016/ink">
        <mc:Choice Requires="p14 aink">
          <p:contentPart p14:bwMode="auto" r:id="rId3">
            <p14:nvContentPartPr>
              <p14:cNvPr id="7" name="Ink 6">
                <a:extLst>
                  <a:ext uri="{FF2B5EF4-FFF2-40B4-BE49-F238E27FC236}">
                    <a16:creationId xmlns:a16="http://schemas.microsoft.com/office/drawing/2014/main" id="{4FE30A54-4D6B-7173-952F-02FF0269447A}"/>
                  </a:ext>
                </a:extLst>
              </p14:cNvPr>
              <p14:cNvContentPartPr/>
              <p14:nvPr/>
            </p14:nvContentPartPr>
            <p14:xfrm>
              <a:off x="3657375" y="3343050"/>
              <a:ext cx="360" cy="360"/>
            </p14:xfrm>
          </p:contentPart>
        </mc:Choice>
        <mc:Fallback xmlns="">
          <p:pic>
            <p:nvPicPr>
              <p:cNvPr id="7" name="Ink 6">
                <a:extLst>
                  <a:ext uri="{FF2B5EF4-FFF2-40B4-BE49-F238E27FC236}">
                    <a16:creationId xmlns:a16="http://schemas.microsoft.com/office/drawing/2014/main" id="{4FE30A54-4D6B-7173-952F-02FF0269447A}"/>
                  </a:ext>
                </a:extLst>
              </p:cNvPr>
              <p:cNvPicPr/>
              <p:nvPr/>
            </p:nvPicPr>
            <p:blipFill>
              <a:blip r:embed="rId4"/>
              <a:stretch>
                <a:fillRect/>
              </a:stretch>
            </p:blipFill>
            <p:spPr>
              <a:xfrm>
                <a:off x="3648375" y="3334050"/>
                <a:ext cx="18000" cy="18000"/>
              </a:xfrm>
              <a:prstGeom prst="rect">
                <a:avLst/>
              </a:prstGeom>
            </p:spPr>
          </p:pic>
        </mc:Fallback>
      </mc:AlternateContent>
    </p:spTree>
    <p:extLst>
      <p:ext uri="{BB962C8B-B14F-4D97-AF65-F5344CB8AC3E}">
        <p14:creationId xmlns:p14="http://schemas.microsoft.com/office/powerpoint/2010/main" val="723059606"/>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4030B-AFAB-6A6B-853A-42D5AB56F6A7}"/>
              </a:ext>
            </a:extLst>
          </p:cNvPr>
          <p:cNvSpPr>
            <a:spLocks noGrp="1"/>
          </p:cNvSpPr>
          <p:nvPr>
            <p:ph type="title"/>
          </p:nvPr>
        </p:nvSpPr>
        <p:spPr/>
        <p:txBody>
          <a:bodyPr/>
          <a:lstStyle/>
          <a:p>
            <a:r>
              <a:rPr lang="en-US"/>
              <a:t>Feedback via the QI Newsletter</a:t>
            </a:r>
          </a:p>
        </p:txBody>
      </p:sp>
      <p:graphicFrame>
        <p:nvGraphicFramePr>
          <p:cNvPr id="5" name="Content Placeholder 4">
            <a:extLst>
              <a:ext uri="{FF2B5EF4-FFF2-40B4-BE49-F238E27FC236}">
                <a16:creationId xmlns:a16="http://schemas.microsoft.com/office/drawing/2014/main" id="{50200524-4221-753B-B436-8F76278CD1F7}"/>
              </a:ext>
            </a:extLst>
          </p:cNvPr>
          <p:cNvGraphicFramePr>
            <a:graphicFrameLocks noGrp="1"/>
          </p:cNvGraphicFramePr>
          <p:nvPr>
            <p:ph sz="quarter" idx="10"/>
          </p:nvPr>
        </p:nvGraphicFramePr>
        <p:xfrm>
          <a:off x="624841" y="1036955"/>
          <a:ext cx="7018019" cy="4784090"/>
        </p:xfrm>
        <a:graphic>
          <a:graphicData uri="http://schemas.openxmlformats.org/drawingml/2006/table">
            <a:tbl>
              <a:tblPr firstRow="1" bandRow="1">
                <a:tableStyleId>{5C22544A-7EE6-4342-B048-85BDC9FD1C3A}</a:tableStyleId>
              </a:tblPr>
              <a:tblGrid>
                <a:gridCol w="4290059">
                  <a:extLst>
                    <a:ext uri="{9D8B030D-6E8A-4147-A177-3AD203B41FA5}">
                      <a16:colId xmlns:a16="http://schemas.microsoft.com/office/drawing/2014/main" val="2520332262"/>
                    </a:ext>
                  </a:extLst>
                </a:gridCol>
                <a:gridCol w="1234440">
                  <a:extLst>
                    <a:ext uri="{9D8B030D-6E8A-4147-A177-3AD203B41FA5}">
                      <a16:colId xmlns:a16="http://schemas.microsoft.com/office/drawing/2014/main" val="3357676042"/>
                    </a:ext>
                  </a:extLst>
                </a:gridCol>
                <a:gridCol w="1493520">
                  <a:extLst>
                    <a:ext uri="{9D8B030D-6E8A-4147-A177-3AD203B41FA5}">
                      <a16:colId xmlns:a16="http://schemas.microsoft.com/office/drawing/2014/main" val="4092616930"/>
                    </a:ext>
                  </a:extLst>
                </a:gridCol>
              </a:tblGrid>
              <a:tr h="370840">
                <a:tc>
                  <a:txBody>
                    <a:bodyPr/>
                    <a:lstStyle/>
                    <a:p>
                      <a:pPr algn="ctr"/>
                      <a:r>
                        <a:rPr lang="en-US">
                          <a:solidFill>
                            <a:schemeClr val="tx1"/>
                          </a:solidFill>
                        </a:rPr>
                        <a:t>Suggestion</a:t>
                      </a:r>
                    </a:p>
                  </a:txBody>
                  <a:tcPr anchor="ctr"/>
                </a:tc>
                <a:tc>
                  <a:txBody>
                    <a:bodyPr/>
                    <a:lstStyle/>
                    <a:p>
                      <a:pPr algn="ctr"/>
                      <a:r>
                        <a:rPr lang="en-US">
                          <a:solidFill>
                            <a:schemeClr val="tx1"/>
                          </a:solidFill>
                        </a:rPr>
                        <a:t>Implemented</a:t>
                      </a:r>
                    </a:p>
                  </a:txBody>
                  <a:tcPr anchor="ctr"/>
                </a:tc>
                <a:tc>
                  <a:txBody>
                    <a:bodyPr/>
                    <a:lstStyle/>
                    <a:p>
                      <a:pPr algn="ctr"/>
                      <a:r>
                        <a:rPr lang="en-US">
                          <a:solidFill>
                            <a:schemeClr val="tx1"/>
                          </a:solidFill>
                        </a:rPr>
                        <a:t>In Progress</a:t>
                      </a:r>
                    </a:p>
                  </a:txBody>
                  <a:tcPr anchor="ctr"/>
                </a:tc>
                <a:extLst>
                  <a:ext uri="{0D108BD9-81ED-4DB2-BD59-A6C34878D82A}">
                    <a16:rowId xmlns:a16="http://schemas.microsoft.com/office/drawing/2014/main" val="4090459302"/>
                  </a:ext>
                </a:extLst>
              </a:tr>
              <a:tr h="392430">
                <a:tc>
                  <a: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lang="en-US"/>
                        <a:t>Zip code filters, access to food, etc.</a:t>
                      </a:r>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2784125023"/>
                  </a:ext>
                </a:extLst>
              </a:tr>
              <a:tr h="370840">
                <a:tc>
                  <a:txBody>
                    <a:bodyPr/>
                    <a:lstStyle/>
                    <a:p>
                      <a:r>
                        <a:rPr lang="en-US"/>
                        <a:t>Customizable report, ready to print</a:t>
                      </a:r>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3918258888"/>
                  </a:ext>
                </a:extLst>
              </a:tr>
              <a:tr h="370840">
                <a:tc>
                  <a:txBody>
                    <a:bodyPr/>
                    <a:lstStyle/>
                    <a:p>
                      <a:r>
                        <a:rPr lang="en-US"/>
                        <a:t>PDSA cycles directly in the portal</a:t>
                      </a:r>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2262278534"/>
                  </a:ext>
                </a:extLst>
              </a:tr>
              <a:tr h="370840">
                <a:tc>
                  <a:txBody>
                    <a:bodyPr/>
                    <a:lstStyle/>
                    <a:p>
                      <a:r>
                        <a:rPr lang="en-US"/>
                        <a:t>More SDOH data</a:t>
                      </a:r>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917929332"/>
                  </a:ext>
                </a:extLst>
              </a:tr>
              <a:tr h="370840">
                <a:tc>
                  <a:txBody>
                    <a:bodyPr/>
                    <a:lstStyle/>
                    <a:p>
                      <a:r>
                        <a:rPr lang="en-US"/>
                        <a:t>Glycemic metrics beyond A1c (more CGM metrics) (+)</a:t>
                      </a:r>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492692004"/>
                  </a:ext>
                </a:extLst>
              </a:tr>
              <a:tr h="370840">
                <a:tc>
                  <a:txBody>
                    <a:bodyPr/>
                    <a:lstStyle/>
                    <a:p>
                      <a:r>
                        <a:rPr lang="en-US"/>
                        <a:t>Pediatric and adult T2D data (+)</a:t>
                      </a:r>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2717678205"/>
                  </a:ext>
                </a:extLst>
              </a:tr>
              <a:tr h="500380">
                <a:tc>
                  <a:txBody>
                    <a:bodyPr/>
                    <a:lstStyle/>
                    <a:p>
                      <a:r>
                        <a:rPr lang="en-US"/>
                        <a:t>More information about excluded patients </a:t>
                      </a:r>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708135375"/>
                  </a:ext>
                </a:extLst>
              </a:tr>
              <a:tr h="487680">
                <a:tc>
                  <a:txBody>
                    <a:bodyPr/>
                    <a:lstStyle/>
                    <a:p>
                      <a:r>
                        <a:rPr lang="en-US"/>
                        <a:t>Better exports to PPT</a:t>
                      </a:r>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390579127"/>
                  </a:ext>
                </a:extLst>
              </a:tr>
              <a:tr h="436880">
                <a:tc>
                  <a:txBody>
                    <a:bodyPr/>
                    <a:lstStyle/>
                    <a:p>
                      <a:r>
                        <a:rPr lang="en-US"/>
                        <a:t>Transition metric data, screening for presymptomatic T1Ds </a:t>
                      </a:r>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3274092915"/>
                  </a:ext>
                </a:extLst>
              </a:tr>
              <a:tr h="370840">
                <a:tc>
                  <a:txBody>
                    <a:bodyPr/>
                    <a:lstStyle/>
                    <a:p>
                      <a:r>
                        <a:rPr lang="en-US"/>
                        <a:t>Statin use and GLP-1s (+)</a:t>
                      </a:r>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4013996887"/>
                  </a:ext>
                </a:extLst>
              </a:tr>
              <a:tr h="370840">
                <a:tc>
                  <a:txBody>
                    <a:bodyPr/>
                    <a:lstStyle/>
                    <a:p>
                      <a:r>
                        <a:rPr lang="en-US"/>
                        <a:t>Accurate DKA metric data</a:t>
                      </a:r>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3202599646"/>
                  </a:ext>
                </a:extLst>
              </a:tr>
            </a:tbl>
          </a:graphicData>
        </a:graphic>
      </p:graphicFrame>
      <p:pic>
        <p:nvPicPr>
          <p:cNvPr id="7" name="Graphic 6" descr="Checkmark with solid fill">
            <a:extLst>
              <a:ext uri="{FF2B5EF4-FFF2-40B4-BE49-F238E27FC236}">
                <a16:creationId xmlns:a16="http://schemas.microsoft.com/office/drawing/2014/main" id="{96461A34-9207-7382-12B1-25A91C50AE3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425440" y="3803016"/>
            <a:ext cx="243840" cy="243840"/>
          </a:xfrm>
          <a:prstGeom prst="rect">
            <a:avLst/>
          </a:prstGeom>
        </p:spPr>
      </p:pic>
      <p:pic>
        <p:nvPicPr>
          <p:cNvPr id="8" name="Graphic 7" descr="Checkmark with solid fill">
            <a:extLst>
              <a:ext uri="{FF2B5EF4-FFF2-40B4-BE49-F238E27FC236}">
                <a16:creationId xmlns:a16="http://schemas.microsoft.com/office/drawing/2014/main" id="{3A7A3427-949E-6C42-07A9-3314C22FC8E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425440" y="1432560"/>
            <a:ext cx="243840" cy="243840"/>
          </a:xfrm>
          <a:prstGeom prst="rect">
            <a:avLst/>
          </a:prstGeom>
        </p:spPr>
      </p:pic>
      <p:pic>
        <p:nvPicPr>
          <p:cNvPr id="9" name="Graphic 8" descr="Checkmark with solid fill">
            <a:extLst>
              <a:ext uri="{FF2B5EF4-FFF2-40B4-BE49-F238E27FC236}">
                <a16:creationId xmlns:a16="http://schemas.microsoft.com/office/drawing/2014/main" id="{37342793-F3E0-DFDE-ECB4-3CE2727F3DD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425440" y="1861820"/>
            <a:ext cx="243840" cy="243840"/>
          </a:xfrm>
          <a:prstGeom prst="rect">
            <a:avLst/>
          </a:prstGeom>
        </p:spPr>
      </p:pic>
      <p:pic>
        <p:nvPicPr>
          <p:cNvPr id="10" name="Graphic 9" descr="Checkmark with solid fill">
            <a:extLst>
              <a:ext uri="{FF2B5EF4-FFF2-40B4-BE49-F238E27FC236}">
                <a16:creationId xmlns:a16="http://schemas.microsoft.com/office/drawing/2014/main" id="{EBDFDB3F-ACC3-9C46-0DD6-E737A3223E4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425440" y="2232339"/>
            <a:ext cx="243840" cy="243840"/>
          </a:xfrm>
          <a:prstGeom prst="rect">
            <a:avLst/>
          </a:prstGeom>
        </p:spPr>
      </p:pic>
      <p:pic>
        <p:nvPicPr>
          <p:cNvPr id="11" name="Graphic 10" descr="Checkmark with solid fill">
            <a:extLst>
              <a:ext uri="{FF2B5EF4-FFF2-40B4-BE49-F238E27FC236}">
                <a16:creationId xmlns:a16="http://schemas.microsoft.com/office/drawing/2014/main" id="{17F081BB-5D90-D8A7-532B-4DD0241263C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751320" y="3364472"/>
            <a:ext cx="243840" cy="243840"/>
          </a:xfrm>
          <a:prstGeom prst="rect">
            <a:avLst/>
          </a:prstGeom>
        </p:spPr>
      </p:pic>
      <p:pic>
        <p:nvPicPr>
          <p:cNvPr id="12" name="Graphic 11" descr="Checkmark with solid fill">
            <a:extLst>
              <a:ext uri="{FF2B5EF4-FFF2-40B4-BE49-F238E27FC236}">
                <a16:creationId xmlns:a16="http://schemas.microsoft.com/office/drawing/2014/main" id="{9D1992A8-668F-1293-3827-4B237D57CD4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425440" y="2944495"/>
            <a:ext cx="243840" cy="243840"/>
          </a:xfrm>
          <a:prstGeom prst="rect">
            <a:avLst/>
          </a:prstGeom>
        </p:spPr>
      </p:pic>
      <p:pic>
        <p:nvPicPr>
          <p:cNvPr id="13" name="Graphic 12" descr="Checkmark with solid fill">
            <a:extLst>
              <a:ext uri="{FF2B5EF4-FFF2-40B4-BE49-F238E27FC236}">
                <a16:creationId xmlns:a16="http://schemas.microsoft.com/office/drawing/2014/main" id="{FF22CF68-053A-7DCB-4513-02557EA512C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425440" y="2588417"/>
            <a:ext cx="243840" cy="243840"/>
          </a:xfrm>
          <a:prstGeom prst="rect">
            <a:avLst/>
          </a:prstGeom>
        </p:spPr>
      </p:pic>
      <p:pic>
        <p:nvPicPr>
          <p:cNvPr id="14" name="Graphic 13" descr="Checkmark with solid fill">
            <a:extLst>
              <a:ext uri="{FF2B5EF4-FFF2-40B4-BE49-F238E27FC236}">
                <a16:creationId xmlns:a16="http://schemas.microsoft.com/office/drawing/2014/main" id="{E6C39EAF-53E8-DBAC-18A1-297562757E1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425440" y="4214891"/>
            <a:ext cx="243840" cy="243840"/>
          </a:xfrm>
          <a:prstGeom prst="rect">
            <a:avLst/>
          </a:prstGeom>
        </p:spPr>
      </p:pic>
      <p:pic>
        <p:nvPicPr>
          <p:cNvPr id="15" name="Graphic 14" descr="Checkmark with solid fill">
            <a:extLst>
              <a:ext uri="{FF2B5EF4-FFF2-40B4-BE49-F238E27FC236}">
                <a16:creationId xmlns:a16="http://schemas.microsoft.com/office/drawing/2014/main" id="{A93D75A4-9F8C-C1EE-59DD-AFF9C3F99FC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797040" y="5477827"/>
            <a:ext cx="243840" cy="243840"/>
          </a:xfrm>
          <a:prstGeom prst="rect">
            <a:avLst/>
          </a:prstGeom>
        </p:spPr>
      </p:pic>
      <p:pic>
        <p:nvPicPr>
          <p:cNvPr id="16" name="Graphic 15" descr="Checkmark with solid fill">
            <a:extLst>
              <a:ext uri="{FF2B5EF4-FFF2-40B4-BE49-F238E27FC236}">
                <a16:creationId xmlns:a16="http://schemas.microsoft.com/office/drawing/2014/main" id="{0A36EAC0-908C-6181-5F01-1C6C239C439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789420" y="4685347"/>
            <a:ext cx="243840" cy="243840"/>
          </a:xfrm>
          <a:prstGeom prst="rect">
            <a:avLst/>
          </a:prstGeom>
        </p:spPr>
      </p:pic>
      <p:pic>
        <p:nvPicPr>
          <p:cNvPr id="17" name="Graphic 16" descr="Checkmark with solid fill">
            <a:extLst>
              <a:ext uri="{FF2B5EF4-FFF2-40B4-BE49-F238E27FC236}">
                <a16:creationId xmlns:a16="http://schemas.microsoft.com/office/drawing/2014/main" id="{D327514B-3DA8-BE2D-8502-C2447484385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789420" y="5081587"/>
            <a:ext cx="243840" cy="243840"/>
          </a:xfrm>
          <a:prstGeom prst="rect">
            <a:avLst/>
          </a:prstGeom>
        </p:spPr>
      </p:pic>
      <p:sp>
        <p:nvSpPr>
          <p:cNvPr id="18" name="Rectangle: Rounded Corners 17">
            <a:extLst>
              <a:ext uri="{FF2B5EF4-FFF2-40B4-BE49-F238E27FC236}">
                <a16:creationId xmlns:a16="http://schemas.microsoft.com/office/drawing/2014/main" id="{7FE13BD8-4CD7-771A-2582-01B4112B5E2C}"/>
              </a:ext>
            </a:extLst>
          </p:cNvPr>
          <p:cNvSpPr/>
          <p:nvPr/>
        </p:nvSpPr>
        <p:spPr>
          <a:xfrm>
            <a:off x="8663938" y="1620919"/>
            <a:ext cx="1821179" cy="1021552"/>
          </a:xfrm>
          <a:prstGeom prst="roundRect">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a:ln>
                  <a:noFill/>
                </a:ln>
                <a:solidFill>
                  <a:srgbClr val="47616E"/>
                </a:solidFill>
                <a:effectLst/>
                <a:uFillTx/>
                <a:latin typeface="Hind Regular"/>
                <a:ea typeface="Hind Regular"/>
                <a:cs typeface="Hind Regular"/>
                <a:sym typeface="Hind Regular"/>
              </a:rPr>
              <a:t>7 </a:t>
            </a:r>
          </a:p>
          <a:p>
            <a:pPr marL="0" marR="0" indent="0" algn="ctr"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a:ln>
                  <a:noFill/>
                </a:ln>
                <a:solidFill>
                  <a:srgbClr val="47616E"/>
                </a:solidFill>
                <a:effectLst/>
                <a:uFillTx/>
                <a:latin typeface="Hind Regular"/>
                <a:ea typeface="Hind Regular"/>
                <a:cs typeface="Hind Regular"/>
                <a:sym typeface="Hind Regular"/>
              </a:rPr>
              <a:t>suggestions implemented</a:t>
            </a:r>
          </a:p>
        </p:txBody>
      </p:sp>
      <p:sp>
        <p:nvSpPr>
          <p:cNvPr id="19" name="Rectangle: Rounded Corners 18">
            <a:extLst>
              <a:ext uri="{FF2B5EF4-FFF2-40B4-BE49-F238E27FC236}">
                <a16:creationId xmlns:a16="http://schemas.microsoft.com/office/drawing/2014/main" id="{D6718A5B-89DD-5C38-00D7-D094C4ACFD5A}"/>
              </a:ext>
            </a:extLst>
          </p:cNvPr>
          <p:cNvSpPr/>
          <p:nvPr/>
        </p:nvSpPr>
        <p:spPr>
          <a:xfrm>
            <a:off x="8663938" y="3066814"/>
            <a:ext cx="1821179" cy="1021552"/>
          </a:xfrm>
          <a:prstGeom prst="roundRect">
            <a:avLst/>
          </a:prstGeom>
          <a:ln/>
        </p:spPr>
        <p:style>
          <a:lnRef idx="2">
            <a:schemeClr val="accent3"/>
          </a:lnRef>
          <a:fillRef idx="1">
            <a:schemeClr val="lt1"/>
          </a:fillRef>
          <a:effectRef idx="0">
            <a:schemeClr val="accent3"/>
          </a:effectRef>
          <a:fontRef idx="minor">
            <a:schemeClr val="dk1"/>
          </a:fontRef>
        </p:style>
        <p:txBody>
          <a:bodyPr rot="0" spcFirstLastPara="1" vertOverflow="overflow" horzOverflow="overflow" vert="horz" wrap="square" lIns="45718" tIns="45718" rIns="45718" bIns="45718"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a:ln>
                  <a:noFill/>
                </a:ln>
                <a:solidFill>
                  <a:srgbClr val="47616E"/>
                </a:solidFill>
                <a:effectLst/>
                <a:uFillTx/>
                <a:latin typeface="Hind Regular"/>
                <a:ea typeface="Hind Regular"/>
                <a:cs typeface="Hind Regular"/>
                <a:sym typeface="Hind Regular"/>
              </a:rPr>
              <a:t>4 suggestions currently being developed</a:t>
            </a:r>
          </a:p>
        </p:txBody>
      </p:sp>
    </p:spTree>
    <p:extLst>
      <p:ext uri="{BB962C8B-B14F-4D97-AF65-F5344CB8AC3E}">
        <p14:creationId xmlns:p14="http://schemas.microsoft.com/office/powerpoint/2010/main" val="355811739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p:cTn id="14" dur="500" fill="hold"/>
                                        <p:tgtEl>
                                          <p:spTgt spid="19"/>
                                        </p:tgtEl>
                                        <p:attrNameLst>
                                          <p:attrName>ppt_w</p:attrName>
                                        </p:attrNameLst>
                                      </p:cBhvr>
                                      <p:tavLst>
                                        <p:tav tm="0">
                                          <p:val>
                                            <p:fltVal val="0"/>
                                          </p:val>
                                        </p:tav>
                                        <p:tav tm="100000">
                                          <p:val>
                                            <p:strVal val="#ppt_w"/>
                                          </p:val>
                                        </p:tav>
                                      </p:tavLst>
                                    </p:anim>
                                    <p:anim calcmode="lin" valueType="num">
                                      <p:cBhvr>
                                        <p:cTn id="15" dur="500" fill="hold"/>
                                        <p:tgtEl>
                                          <p:spTgt spid="19"/>
                                        </p:tgtEl>
                                        <p:attrNameLst>
                                          <p:attrName>ppt_h</p:attrName>
                                        </p:attrNameLst>
                                      </p:cBhvr>
                                      <p:tavLst>
                                        <p:tav tm="0">
                                          <p:val>
                                            <p:fltVal val="0"/>
                                          </p:val>
                                        </p:tav>
                                        <p:tav tm="100000">
                                          <p:val>
                                            <p:strVal val="#ppt_h"/>
                                          </p:val>
                                        </p:tav>
                                      </p:tavLst>
                                    </p:anim>
                                    <p:animEffect transition="in" filter="fade">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2EA2A3-9EFF-FFA4-B17A-DBD52ADDCDB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FBBDA13-CED0-A44D-1A34-B88712400EA8}"/>
              </a:ext>
            </a:extLst>
          </p:cNvPr>
          <p:cNvSpPr>
            <a:spLocks noGrp="1"/>
          </p:cNvSpPr>
          <p:nvPr>
            <p:ph type="title"/>
          </p:nvPr>
        </p:nvSpPr>
        <p:spPr/>
        <p:txBody>
          <a:bodyPr/>
          <a:lstStyle/>
          <a:p>
            <a:r>
              <a:rPr lang="en-US"/>
              <a:t>Additional suggestions under consideration</a:t>
            </a:r>
          </a:p>
        </p:txBody>
      </p:sp>
      <p:graphicFrame>
        <p:nvGraphicFramePr>
          <p:cNvPr id="5" name="Content Placeholder 4">
            <a:extLst>
              <a:ext uri="{FF2B5EF4-FFF2-40B4-BE49-F238E27FC236}">
                <a16:creationId xmlns:a16="http://schemas.microsoft.com/office/drawing/2014/main" id="{FA4B9C95-9A58-C6D2-C83E-E1C5B740EB46}"/>
              </a:ext>
            </a:extLst>
          </p:cNvPr>
          <p:cNvGraphicFramePr>
            <a:graphicFrameLocks noGrp="1"/>
          </p:cNvGraphicFramePr>
          <p:nvPr>
            <p:ph sz="quarter" idx="10"/>
          </p:nvPr>
        </p:nvGraphicFramePr>
        <p:xfrm>
          <a:off x="548640" y="973439"/>
          <a:ext cx="10332721" cy="4667281"/>
        </p:xfrm>
        <a:graphic>
          <a:graphicData uri="http://schemas.openxmlformats.org/drawingml/2006/table">
            <a:tbl>
              <a:tblPr firstRow="1" bandRow="1">
                <a:tableStyleId>{5C22544A-7EE6-4342-B048-85BDC9FD1C3A}</a:tableStyleId>
              </a:tblPr>
              <a:tblGrid>
                <a:gridCol w="7863127">
                  <a:extLst>
                    <a:ext uri="{9D8B030D-6E8A-4147-A177-3AD203B41FA5}">
                      <a16:colId xmlns:a16="http://schemas.microsoft.com/office/drawing/2014/main" val="2520332262"/>
                    </a:ext>
                  </a:extLst>
                </a:gridCol>
                <a:gridCol w="1260446">
                  <a:extLst>
                    <a:ext uri="{9D8B030D-6E8A-4147-A177-3AD203B41FA5}">
                      <a16:colId xmlns:a16="http://schemas.microsoft.com/office/drawing/2014/main" val="778283239"/>
                    </a:ext>
                  </a:extLst>
                </a:gridCol>
                <a:gridCol w="1209148">
                  <a:extLst>
                    <a:ext uri="{9D8B030D-6E8A-4147-A177-3AD203B41FA5}">
                      <a16:colId xmlns:a16="http://schemas.microsoft.com/office/drawing/2014/main" val="294348592"/>
                    </a:ext>
                  </a:extLst>
                </a:gridCol>
              </a:tblGrid>
              <a:tr h="605923">
                <a:tc>
                  <a:txBody>
                    <a:bodyPr/>
                    <a:lstStyle/>
                    <a:p>
                      <a:pPr algn="ctr"/>
                      <a:r>
                        <a:rPr lang="en-US">
                          <a:solidFill>
                            <a:schemeClr val="tx1"/>
                          </a:solidFill>
                        </a:rPr>
                        <a:t>Suggestion</a:t>
                      </a:r>
                    </a:p>
                  </a:txBody>
                  <a:tcPr anchor="ctr"/>
                </a:tc>
                <a:tc>
                  <a:txBody>
                    <a:bodyPr/>
                    <a:lstStyle/>
                    <a:p>
                      <a:pPr algn="ctr"/>
                      <a:r>
                        <a:rPr lang="en-US">
                          <a:solidFill>
                            <a:schemeClr val="tx1"/>
                          </a:solidFill>
                        </a:rPr>
                        <a:t>May consider in the future</a:t>
                      </a:r>
                    </a:p>
                  </a:txBody>
                  <a:tcPr anchor="ctr"/>
                </a:tc>
                <a:tc>
                  <a:txBody>
                    <a:bodyPr/>
                    <a:lstStyle/>
                    <a:p>
                      <a:pPr algn="ctr"/>
                      <a:r>
                        <a:rPr lang="en-US">
                          <a:solidFill>
                            <a:schemeClr val="tx1"/>
                          </a:solidFill>
                        </a:rPr>
                        <a:t>Not feasible currently</a:t>
                      </a:r>
                    </a:p>
                  </a:txBody>
                  <a:tcPr anchor="ctr"/>
                </a:tc>
                <a:extLst>
                  <a:ext uri="{0D108BD9-81ED-4DB2-BD59-A6C34878D82A}">
                    <a16:rowId xmlns:a16="http://schemas.microsoft.com/office/drawing/2014/main" val="4090459302"/>
                  </a:ext>
                </a:extLst>
              </a:tr>
              <a:tr h="306881">
                <a:tc>
                  <a:txBody>
                    <a:bodyPr/>
                    <a:lstStyle/>
                    <a:p>
                      <a:pPr lvl="0" algn="just"/>
                      <a:r>
                        <a:rPr lang="en-US"/>
                        <a:t>Customization of graphs with ability to edit axes</a:t>
                      </a:r>
                    </a:p>
                  </a:txBody>
                  <a:tcPr anchor="ctr"/>
                </a:tc>
                <a:tc>
                  <a:txBody>
                    <a:bodyPr/>
                    <a:lstStyle/>
                    <a:p>
                      <a:endParaRPr lang="en-US"/>
                    </a:p>
                  </a:txBody>
                  <a:tcPr/>
                </a:tc>
                <a:tc>
                  <a:txBody>
                    <a:bodyPr/>
                    <a:lstStyle/>
                    <a:p>
                      <a:endParaRPr lang="en-US"/>
                    </a:p>
                  </a:txBody>
                  <a:tcPr/>
                </a:tc>
                <a:extLst>
                  <a:ext uri="{0D108BD9-81ED-4DB2-BD59-A6C34878D82A}">
                    <a16:rowId xmlns:a16="http://schemas.microsoft.com/office/drawing/2014/main" val="2784125023"/>
                  </a:ext>
                </a:extLst>
              </a:tr>
              <a:tr h="378786">
                <a:tc>
                  <a:txBody>
                    <a:bodyPr/>
                    <a:lstStyle/>
                    <a:p>
                      <a:pPr lvl="0" algn="just"/>
                      <a:r>
                        <a:rPr lang="en-US"/>
                        <a:t>Description of how each center is collecting each metric (patient-reported, provider-reported, prescription data)</a:t>
                      </a:r>
                    </a:p>
                  </a:txBody>
                  <a:tcPr anchor="ctr"/>
                </a:tc>
                <a:tc>
                  <a:txBody>
                    <a:bodyPr/>
                    <a:lstStyle/>
                    <a:p>
                      <a:endParaRPr lang="en-US"/>
                    </a:p>
                  </a:txBody>
                  <a:tcPr/>
                </a:tc>
                <a:tc>
                  <a:txBody>
                    <a:bodyPr/>
                    <a:lstStyle/>
                    <a:p>
                      <a:endParaRPr lang="en-US"/>
                    </a:p>
                  </a:txBody>
                  <a:tcPr/>
                </a:tc>
                <a:extLst>
                  <a:ext uri="{0D108BD9-81ED-4DB2-BD59-A6C34878D82A}">
                    <a16:rowId xmlns:a16="http://schemas.microsoft.com/office/drawing/2014/main" val="3918258888"/>
                  </a:ext>
                </a:extLst>
              </a:tr>
              <a:tr h="306881">
                <a:tc>
                  <a:txBody>
                    <a:bodyPr/>
                    <a:lstStyle/>
                    <a:p>
                      <a:pPr lvl="0" algn="just"/>
                      <a:r>
                        <a:rPr lang="en-US"/>
                        <a:t>A “whole T1D Population Report” over a year</a:t>
                      </a:r>
                    </a:p>
                  </a:txBody>
                  <a:tcPr anchor="ctr"/>
                </a:tc>
                <a:tc>
                  <a:txBody>
                    <a:bodyPr/>
                    <a:lstStyle/>
                    <a:p>
                      <a:endParaRPr lang="en-US"/>
                    </a:p>
                  </a:txBody>
                  <a:tcPr/>
                </a:tc>
                <a:tc>
                  <a:txBody>
                    <a:bodyPr/>
                    <a:lstStyle/>
                    <a:p>
                      <a:endParaRPr lang="en-US"/>
                    </a:p>
                  </a:txBody>
                  <a:tcPr/>
                </a:tc>
                <a:extLst>
                  <a:ext uri="{0D108BD9-81ED-4DB2-BD59-A6C34878D82A}">
                    <a16:rowId xmlns:a16="http://schemas.microsoft.com/office/drawing/2014/main" val="2262278534"/>
                  </a:ext>
                </a:extLst>
              </a:tr>
              <a:tr h="306881">
                <a:tc>
                  <a:txBody>
                    <a:bodyPr/>
                    <a:lstStyle/>
                    <a:p>
                      <a:pPr lvl="0" algn="just"/>
                      <a:r>
                        <a:rPr lang="en-US"/>
                        <a:t>New onset T1D data (</a:t>
                      </a:r>
                      <a:r>
                        <a:rPr lang="en-US" err="1"/>
                        <a:t>esp</a:t>
                      </a:r>
                      <a:r>
                        <a:rPr lang="en-US"/>
                        <a:t> if they were in DKA)</a:t>
                      </a:r>
                    </a:p>
                  </a:txBody>
                  <a:tcPr anchor="ctr"/>
                </a:tc>
                <a:tc>
                  <a:txBody>
                    <a:bodyPr/>
                    <a:lstStyle/>
                    <a:p>
                      <a:endParaRPr lang="en-US"/>
                    </a:p>
                  </a:txBody>
                  <a:tcPr/>
                </a:tc>
                <a:tc>
                  <a:txBody>
                    <a:bodyPr/>
                    <a:lstStyle/>
                    <a:p>
                      <a:endParaRPr lang="en-US"/>
                    </a:p>
                  </a:txBody>
                  <a:tcPr/>
                </a:tc>
                <a:extLst>
                  <a:ext uri="{0D108BD9-81ED-4DB2-BD59-A6C34878D82A}">
                    <a16:rowId xmlns:a16="http://schemas.microsoft.com/office/drawing/2014/main" val="917929332"/>
                  </a:ext>
                </a:extLst>
              </a:tr>
              <a:tr h="306881">
                <a:tc>
                  <a:txBody>
                    <a:bodyPr/>
                    <a:lstStyle/>
                    <a:p>
                      <a:pPr lvl="0" algn="just"/>
                      <a:r>
                        <a:rPr lang="en-US"/>
                        <a:t>Pull data from the EMR more broadly</a:t>
                      </a:r>
                    </a:p>
                  </a:txBody>
                  <a:tcPr anchor="ctr"/>
                </a:tc>
                <a:tc>
                  <a:txBody>
                    <a:bodyPr/>
                    <a:lstStyle/>
                    <a:p>
                      <a:endParaRPr lang="en-US"/>
                    </a:p>
                  </a:txBody>
                  <a:tcPr/>
                </a:tc>
                <a:tc>
                  <a:txBody>
                    <a:bodyPr/>
                    <a:lstStyle/>
                    <a:p>
                      <a:endParaRPr lang="en-US"/>
                    </a:p>
                  </a:txBody>
                  <a:tcPr/>
                </a:tc>
                <a:extLst>
                  <a:ext uri="{0D108BD9-81ED-4DB2-BD59-A6C34878D82A}">
                    <a16:rowId xmlns:a16="http://schemas.microsoft.com/office/drawing/2014/main" val="1492692004"/>
                  </a:ext>
                </a:extLst>
              </a:tr>
              <a:tr h="306881">
                <a:tc>
                  <a:txBody>
                    <a:bodyPr/>
                    <a:lstStyle/>
                    <a:p>
                      <a:pPr lvl="0" algn="just"/>
                      <a:r>
                        <a:rPr lang="en-US"/>
                        <a:t>Overlay PDSAs with data graphs/reports </a:t>
                      </a:r>
                    </a:p>
                  </a:txBody>
                  <a:tcPr anchor="ctr"/>
                </a:tc>
                <a:tc>
                  <a:txBody>
                    <a:bodyPr/>
                    <a:lstStyle/>
                    <a:p>
                      <a:endParaRPr lang="en-US"/>
                    </a:p>
                  </a:txBody>
                  <a:tcPr/>
                </a:tc>
                <a:tc>
                  <a:txBody>
                    <a:bodyPr/>
                    <a:lstStyle/>
                    <a:p>
                      <a:endParaRPr lang="en-US"/>
                    </a:p>
                  </a:txBody>
                  <a:tcPr/>
                </a:tc>
                <a:extLst>
                  <a:ext uri="{0D108BD9-81ED-4DB2-BD59-A6C34878D82A}">
                    <a16:rowId xmlns:a16="http://schemas.microsoft.com/office/drawing/2014/main" val="2717678205"/>
                  </a:ext>
                </a:extLst>
              </a:tr>
              <a:tr h="306881">
                <a:tc>
                  <a:txBody>
                    <a:bodyPr/>
                    <a:lstStyle/>
                    <a:p>
                      <a:pPr lvl="0" algn="just"/>
                      <a:r>
                        <a:rPr lang="en-US"/>
                        <a:t>Staffing ratio data in the portal</a:t>
                      </a:r>
                    </a:p>
                  </a:txBody>
                  <a:tcPr anchor="ctr"/>
                </a:tc>
                <a:tc>
                  <a:txBody>
                    <a:bodyPr/>
                    <a:lstStyle/>
                    <a:p>
                      <a:endParaRPr lang="en-US"/>
                    </a:p>
                  </a:txBody>
                  <a:tcPr/>
                </a:tc>
                <a:tc>
                  <a:txBody>
                    <a:bodyPr/>
                    <a:lstStyle/>
                    <a:p>
                      <a:endParaRPr lang="en-US"/>
                    </a:p>
                  </a:txBody>
                  <a:tcPr/>
                </a:tc>
                <a:extLst>
                  <a:ext uri="{0D108BD9-81ED-4DB2-BD59-A6C34878D82A}">
                    <a16:rowId xmlns:a16="http://schemas.microsoft.com/office/drawing/2014/main" val="708135375"/>
                  </a:ext>
                </a:extLst>
              </a:tr>
              <a:tr h="306881">
                <a:tc>
                  <a:txBody>
                    <a:bodyPr/>
                    <a:lstStyle/>
                    <a:p>
                      <a:pPr lvl="0" algn="just"/>
                      <a:r>
                        <a:rPr lang="en-US"/>
                        <a:t>Expanded patient section in the portal library (with resources vetted by PWDs) (+)</a:t>
                      </a:r>
                    </a:p>
                  </a:txBody>
                  <a:tcPr anchor="ctr"/>
                </a:tc>
                <a:tc>
                  <a:txBody>
                    <a:bodyPr/>
                    <a:lstStyle/>
                    <a:p>
                      <a:endParaRPr lang="en-US"/>
                    </a:p>
                  </a:txBody>
                  <a:tcPr/>
                </a:tc>
                <a:tc>
                  <a:txBody>
                    <a:bodyPr/>
                    <a:lstStyle/>
                    <a:p>
                      <a:endParaRPr lang="en-US"/>
                    </a:p>
                  </a:txBody>
                  <a:tcPr/>
                </a:tc>
                <a:extLst>
                  <a:ext uri="{0D108BD9-81ED-4DB2-BD59-A6C34878D82A}">
                    <a16:rowId xmlns:a16="http://schemas.microsoft.com/office/drawing/2014/main" val="1390579127"/>
                  </a:ext>
                </a:extLst>
              </a:tr>
              <a:tr h="306881">
                <a:tc>
                  <a:txBody>
                    <a:bodyPr/>
                    <a:lstStyle/>
                    <a:p>
                      <a:pPr lvl="0" algn="just" fontAlgn="b">
                        <a:buNone/>
                      </a:pPr>
                      <a:r>
                        <a:rPr lang="en-US" sz="1200" b="0" i="0" u="none" strike="noStrike">
                          <a:solidFill>
                            <a:srgbClr val="000000"/>
                          </a:solidFill>
                          <a:effectLst/>
                          <a:latin typeface="+mn-lt"/>
                        </a:rPr>
                        <a:t>Editable versions of the handouts, flyers, forms, tip sheets (+)</a:t>
                      </a:r>
                    </a:p>
                  </a:txBody>
                  <a:tcPr marL="7620" marR="7620" marT="7620" marB="0" anchor="ctr"/>
                </a:tc>
                <a:tc>
                  <a:txBody>
                    <a:bodyPr/>
                    <a:lstStyle/>
                    <a:p>
                      <a:endParaRPr lang="en-US"/>
                    </a:p>
                  </a:txBody>
                  <a:tcPr/>
                </a:tc>
                <a:tc>
                  <a:txBody>
                    <a:bodyPr/>
                    <a:lstStyle/>
                    <a:p>
                      <a:endParaRPr lang="en-US"/>
                    </a:p>
                  </a:txBody>
                  <a:tcPr/>
                </a:tc>
                <a:extLst>
                  <a:ext uri="{0D108BD9-81ED-4DB2-BD59-A6C34878D82A}">
                    <a16:rowId xmlns:a16="http://schemas.microsoft.com/office/drawing/2014/main" val="2084932925"/>
                  </a:ext>
                </a:extLst>
              </a:tr>
              <a:tr h="306881">
                <a:tc>
                  <a:txBody>
                    <a:bodyPr/>
                    <a:lstStyle/>
                    <a:p>
                      <a:pPr lvl="1" algn="just" fontAlgn="b">
                        <a:buNone/>
                      </a:pPr>
                      <a:r>
                        <a:rPr lang="en-US" sz="1200" b="0" i="0" u="none" strike="noStrike">
                          <a:solidFill>
                            <a:srgbClr val="000000"/>
                          </a:solidFill>
                          <a:effectLst/>
                          <a:latin typeface="+mn-lt"/>
                        </a:rPr>
                        <a:t>Pull in data from other hospitals to identify high-risk DKA patients</a:t>
                      </a:r>
                    </a:p>
                  </a:txBody>
                  <a:tcPr marL="7620" marR="7620" marT="7620" marB="0" anchor="ctr"/>
                </a:tc>
                <a:tc>
                  <a:txBody>
                    <a:bodyPr/>
                    <a:lstStyle/>
                    <a:p>
                      <a:endParaRPr lang="en-US"/>
                    </a:p>
                  </a:txBody>
                  <a:tcPr/>
                </a:tc>
                <a:tc>
                  <a:txBody>
                    <a:bodyPr/>
                    <a:lstStyle/>
                    <a:p>
                      <a:endParaRPr lang="en-US"/>
                    </a:p>
                  </a:txBody>
                  <a:tcPr/>
                </a:tc>
                <a:extLst>
                  <a:ext uri="{0D108BD9-81ED-4DB2-BD59-A6C34878D82A}">
                    <a16:rowId xmlns:a16="http://schemas.microsoft.com/office/drawing/2014/main" val="2132377810"/>
                  </a:ext>
                </a:extLst>
              </a:tr>
              <a:tr h="306881">
                <a:tc>
                  <a:txBody>
                    <a:bodyPr/>
                    <a:lstStyle/>
                    <a:p>
                      <a:pPr lvl="0" algn="just" fontAlgn="b">
                        <a:buNone/>
                      </a:pPr>
                      <a:r>
                        <a:rPr lang="en-US" sz="1200" b="0" i="0" u="none" strike="noStrike">
                          <a:solidFill>
                            <a:srgbClr val="000000"/>
                          </a:solidFill>
                          <a:effectLst/>
                          <a:latin typeface="+mn-lt"/>
                        </a:rPr>
                        <a:t>“Highlight reel” curating data from the past year and showing growth (+)</a:t>
                      </a:r>
                    </a:p>
                  </a:txBody>
                  <a:tcPr marL="7620" marR="7620" marT="7620" marB="0" anchor="ctr"/>
                </a:tc>
                <a:tc>
                  <a:txBody>
                    <a:bodyPr/>
                    <a:lstStyle/>
                    <a:p>
                      <a:endParaRPr lang="en-US"/>
                    </a:p>
                  </a:txBody>
                  <a:tcPr/>
                </a:tc>
                <a:tc>
                  <a:txBody>
                    <a:bodyPr/>
                    <a:lstStyle/>
                    <a:p>
                      <a:endParaRPr lang="en-US"/>
                    </a:p>
                  </a:txBody>
                  <a:tcPr/>
                </a:tc>
                <a:extLst>
                  <a:ext uri="{0D108BD9-81ED-4DB2-BD59-A6C34878D82A}">
                    <a16:rowId xmlns:a16="http://schemas.microsoft.com/office/drawing/2014/main" val="2403533492"/>
                  </a:ext>
                </a:extLst>
              </a:tr>
              <a:tr h="306881">
                <a:tc>
                  <a:txBody>
                    <a:bodyPr/>
                    <a:lstStyle/>
                    <a:p>
                      <a:pPr lvl="0" algn="just" fontAlgn="b">
                        <a:buNone/>
                      </a:pPr>
                      <a:r>
                        <a:rPr lang="en-US" sz="1200" b="0" i="0" u="none" strike="noStrike">
                          <a:solidFill>
                            <a:srgbClr val="000000"/>
                          </a:solidFill>
                          <a:effectLst/>
                          <a:latin typeface="+mn-lt"/>
                        </a:rPr>
                        <a:t>Notifications of significant pop health changes</a:t>
                      </a:r>
                    </a:p>
                  </a:txBody>
                  <a:tcPr marL="7620" marR="7620" marT="7620" marB="0" anchor="ctr"/>
                </a:tc>
                <a:tc>
                  <a:txBody>
                    <a:bodyPr/>
                    <a:lstStyle/>
                    <a:p>
                      <a:endParaRPr lang="en-US"/>
                    </a:p>
                  </a:txBody>
                  <a:tcPr/>
                </a:tc>
                <a:tc>
                  <a:txBody>
                    <a:bodyPr/>
                    <a:lstStyle/>
                    <a:p>
                      <a:endParaRPr lang="en-US"/>
                    </a:p>
                  </a:txBody>
                  <a:tcPr/>
                </a:tc>
                <a:extLst>
                  <a:ext uri="{0D108BD9-81ED-4DB2-BD59-A6C34878D82A}">
                    <a16:rowId xmlns:a16="http://schemas.microsoft.com/office/drawing/2014/main" val="29958257"/>
                  </a:ext>
                </a:extLst>
              </a:tr>
              <a:tr h="306881">
                <a:tc>
                  <a:txBody>
                    <a:bodyPr/>
                    <a:lstStyle/>
                    <a:p>
                      <a:pPr lvl="0" algn="just" fontAlgn="b">
                        <a:buNone/>
                      </a:pPr>
                      <a:r>
                        <a:rPr lang="en-US" sz="1200" b="0" i="0" u="none" strike="noStrike">
                          <a:solidFill>
                            <a:srgbClr val="000000"/>
                          </a:solidFill>
                          <a:effectLst/>
                          <a:latin typeface="+mn-lt"/>
                        </a:rPr>
                        <a:t>Aggregate measures broken down by race/ethnicity </a:t>
                      </a:r>
                    </a:p>
                  </a:txBody>
                  <a:tcPr marL="7620" marR="7620" marT="7620" marB="0" anchor="ctr"/>
                </a:tc>
                <a:tc>
                  <a:txBody>
                    <a:bodyPr/>
                    <a:lstStyle/>
                    <a:p>
                      <a:endParaRPr lang="en-US"/>
                    </a:p>
                  </a:txBody>
                  <a:tcPr/>
                </a:tc>
                <a:tc>
                  <a:txBody>
                    <a:bodyPr/>
                    <a:lstStyle/>
                    <a:p>
                      <a:endParaRPr lang="en-US"/>
                    </a:p>
                  </a:txBody>
                  <a:tcPr/>
                </a:tc>
                <a:extLst>
                  <a:ext uri="{0D108BD9-81ED-4DB2-BD59-A6C34878D82A}">
                    <a16:rowId xmlns:a16="http://schemas.microsoft.com/office/drawing/2014/main" val="1659917510"/>
                  </a:ext>
                </a:extLst>
              </a:tr>
            </a:tbl>
          </a:graphicData>
        </a:graphic>
      </p:graphicFrame>
      <p:pic>
        <p:nvPicPr>
          <p:cNvPr id="7" name="Graphic 6" descr="Checkmark with solid fill">
            <a:extLst>
              <a:ext uri="{FF2B5EF4-FFF2-40B4-BE49-F238E27FC236}">
                <a16:creationId xmlns:a16="http://schemas.microsoft.com/office/drawing/2014/main" id="{0553ECA0-DA34-10AC-F72A-D21BE67D4F0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264140" y="1582448"/>
            <a:ext cx="243840" cy="243840"/>
          </a:xfrm>
          <a:prstGeom prst="rect">
            <a:avLst/>
          </a:prstGeom>
        </p:spPr>
      </p:pic>
      <p:pic>
        <p:nvPicPr>
          <p:cNvPr id="8" name="Graphic 7" descr="Checkmark with solid fill">
            <a:extLst>
              <a:ext uri="{FF2B5EF4-FFF2-40B4-BE49-F238E27FC236}">
                <a16:creationId xmlns:a16="http://schemas.microsoft.com/office/drawing/2014/main" id="{3EB4CEB3-7D1D-ABD9-9E49-118096954E9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923020" y="3808802"/>
            <a:ext cx="243840" cy="243840"/>
          </a:xfrm>
          <a:prstGeom prst="rect">
            <a:avLst/>
          </a:prstGeom>
        </p:spPr>
      </p:pic>
      <p:pic>
        <p:nvPicPr>
          <p:cNvPr id="9" name="Graphic 8" descr="Checkmark with solid fill">
            <a:extLst>
              <a:ext uri="{FF2B5EF4-FFF2-40B4-BE49-F238E27FC236}">
                <a16:creationId xmlns:a16="http://schemas.microsoft.com/office/drawing/2014/main" id="{81819ACE-1F0C-258F-25B1-2B3209E5617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945880" y="4104077"/>
            <a:ext cx="243840" cy="243840"/>
          </a:xfrm>
          <a:prstGeom prst="rect">
            <a:avLst/>
          </a:prstGeom>
        </p:spPr>
      </p:pic>
      <p:pic>
        <p:nvPicPr>
          <p:cNvPr id="10" name="Graphic 9" descr="Checkmark with solid fill">
            <a:extLst>
              <a:ext uri="{FF2B5EF4-FFF2-40B4-BE49-F238E27FC236}">
                <a16:creationId xmlns:a16="http://schemas.microsoft.com/office/drawing/2014/main" id="{9310D759-1DEF-8EFB-4EB5-B4EDD71D749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976360" y="5388047"/>
            <a:ext cx="243840" cy="243840"/>
          </a:xfrm>
          <a:prstGeom prst="rect">
            <a:avLst/>
          </a:prstGeom>
        </p:spPr>
      </p:pic>
      <p:pic>
        <p:nvPicPr>
          <p:cNvPr id="11" name="Graphic 10" descr="Checkmark with solid fill">
            <a:extLst>
              <a:ext uri="{FF2B5EF4-FFF2-40B4-BE49-F238E27FC236}">
                <a16:creationId xmlns:a16="http://schemas.microsoft.com/office/drawing/2014/main" id="{9C0C4F33-7DC7-581D-3D0B-E22A00C9BD5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953500" y="5041337"/>
            <a:ext cx="243840" cy="243840"/>
          </a:xfrm>
          <a:prstGeom prst="rect">
            <a:avLst/>
          </a:prstGeom>
        </p:spPr>
      </p:pic>
      <p:pic>
        <p:nvPicPr>
          <p:cNvPr id="12" name="Graphic 11" descr="Checkmark with solid fill">
            <a:extLst>
              <a:ext uri="{FF2B5EF4-FFF2-40B4-BE49-F238E27FC236}">
                <a16:creationId xmlns:a16="http://schemas.microsoft.com/office/drawing/2014/main" id="{42026683-1C53-A5DD-8206-701336661A3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945880" y="4753698"/>
            <a:ext cx="243840" cy="243840"/>
          </a:xfrm>
          <a:prstGeom prst="rect">
            <a:avLst/>
          </a:prstGeom>
        </p:spPr>
      </p:pic>
      <p:pic>
        <p:nvPicPr>
          <p:cNvPr id="13" name="Graphic 12" descr="Checkmark with solid fill">
            <a:extLst>
              <a:ext uri="{FF2B5EF4-FFF2-40B4-BE49-F238E27FC236}">
                <a16:creationId xmlns:a16="http://schemas.microsoft.com/office/drawing/2014/main" id="{C09BD227-023D-4B21-E6CE-28A4A11A5D7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264140" y="4450787"/>
            <a:ext cx="243840" cy="243840"/>
          </a:xfrm>
          <a:prstGeom prst="rect">
            <a:avLst/>
          </a:prstGeom>
        </p:spPr>
      </p:pic>
      <p:pic>
        <p:nvPicPr>
          <p:cNvPr id="3" name="Graphic 2" descr="Checkmark with solid fill">
            <a:extLst>
              <a:ext uri="{FF2B5EF4-FFF2-40B4-BE49-F238E27FC236}">
                <a16:creationId xmlns:a16="http://schemas.microsoft.com/office/drawing/2014/main" id="{950D6720-3894-496D-7565-F03E39ADE3E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264140" y="3513527"/>
            <a:ext cx="243840" cy="243840"/>
          </a:xfrm>
          <a:prstGeom prst="rect">
            <a:avLst/>
          </a:prstGeom>
        </p:spPr>
      </p:pic>
      <p:pic>
        <p:nvPicPr>
          <p:cNvPr id="4" name="Graphic 3" descr="Checkmark with solid fill">
            <a:extLst>
              <a:ext uri="{FF2B5EF4-FFF2-40B4-BE49-F238E27FC236}">
                <a16:creationId xmlns:a16="http://schemas.microsoft.com/office/drawing/2014/main" id="{10CEA3A5-F68A-3F13-0978-36C974FC0CB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923020" y="2632003"/>
            <a:ext cx="243840" cy="243840"/>
          </a:xfrm>
          <a:prstGeom prst="rect">
            <a:avLst/>
          </a:prstGeom>
        </p:spPr>
      </p:pic>
      <p:pic>
        <p:nvPicPr>
          <p:cNvPr id="6" name="Graphic 5" descr="Checkmark with solid fill">
            <a:extLst>
              <a:ext uri="{FF2B5EF4-FFF2-40B4-BE49-F238E27FC236}">
                <a16:creationId xmlns:a16="http://schemas.microsoft.com/office/drawing/2014/main" id="{24C073DC-70A8-2DD4-1174-F997DCFBE28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264140" y="2922977"/>
            <a:ext cx="243840" cy="243840"/>
          </a:xfrm>
          <a:prstGeom prst="rect">
            <a:avLst/>
          </a:prstGeom>
        </p:spPr>
      </p:pic>
      <p:pic>
        <p:nvPicPr>
          <p:cNvPr id="14" name="Graphic 13" descr="Checkmark with solid fill">
            <a:extLst>
              <a:ext uri="{FF2B5EF4-FFF2-40B4-BE49-F238E27FC236}">
                <a16:creationId xmlns:a16="http://schemas.microsoft.com/office/drawing/2014/main" id="{C7CE1A0D-093D-6684-C881-EDDDFF2D794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264140" y="3185160"/>
            <a:ext cx="243840" cy="243840"/>
          </a:xfrm>
          <a:prstGeom prst="rect">
            <a:avLst/>
          </a:prstGeom>
        </p:spPr>
      </p:pic>
      <p:pic>
        <p:nvPicPr>
          <p:cNvPr id="15" name="Graphic 14" descr="Checkmark with solid fill">
            <a:extLst>
              <a:ext uri="{FF2B5EF4-FFF2-40B4-BE49-F238E27FC236}">
                <a16:creationId xmlns:a16="http://schemas.microsoft.com/office/drawing/2014/main" id="{4344F52B-5B8C-1787-FD47-C4FA559EFC3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923020" y="2285293"/>
            <a:ext cx="243840" cy="243840"/>
          </a:xfrm>
          <a:prstGeom prst="rect">
            <a:avLst/>
          </a:prstGeom>
        </p:spPr>
      </p:pic>
      <p:pic>
        <p:nvPicPr>
          <p:cNvPr id="16" name="Graphic 15" descr="Checkmark with solid fill">
            <a:extLst>
              <a:ext uri="{FF2B5EF4-FFF2-40B4-BE49-F238E27FC236}">
                <a16:creationId xmlns:a16="http://schemas.microsoft.com/office/drawing/2014/main" id="{3974B32E-8C0E-4E33-6D5A-0EAFF4CF6CB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923020" y="1914034"/>
            <a:ext cx="243840" cy="243840"/>
          </a:xfrm>
          <a:prstGeom prst="rect">
            <a:avLst/>
          </a:prstGeom>
        </p:spPr>
      </p:pic>
    </p:spTree>
    <p:extLst>
      <p:ext uri="{BB962C8B-B14F-4D97-AF65-F5344CB8AC3E}">
        <p14:creationId xmlns:p14="http://schemas.microsoft.com/office/powerpoint/2010/main" val="2736502794"/>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AF611-DAFC-C9B9-3403-1D0885A290EB}"/>
              </a:ext>
            </a:extLst>
          </p:cNvPr>
          <p:cNvSpPr>
            <a:spLocks noGrp="1"/>
          </p:cNvSpPr>
          <p:nvPr>
            <p:ph type="title"/>
          </p:nvPr>
        </p:nvSpPr>
        <p:spPr/>
        <p:txBody>
          <a:bodyPr/>
          <a:lstStyle/>
          <a:p>
            <a:r>
              <a:rPr lang="en-US"/>
              <a:t>Help us prioritize for 2026</a:t>
            </a:r>
          </a:p>
        </p:txBody>
      </p:sp>
      <p:pic>
        <p:nvPicPr>
          <p:cNvPr id="9" name="Content Placeholder 8">
            <a:extLst>
              <a:ext uri="{FF2B5EF4-FFF2-40B4-BE49-F238E27FC236}">
                <a16:creationId xmlns:a16="http://schemas.microsoft.com/office/drawing/2014/main" id="{7180AB79-2B26-3341-B377-F65937C1C19B}"/>
              </a:ext>
            </a:extLst>
          </p:cNvPr>
          <p:cNvPicPr>
            <a:picLocks noGrp="1" noChangeAspect="1"/>
          </p:cNvPicPr>
          <p:nvPr>
            <p:ph sz="quarter" idx="11"/>
          </p:nvPr>
        </p:nvPicPr>
        <p:blipFill>
          <a:blip r:embed="rId2">
            <a:extLst>
              <a:ext uri="{28A0092B-C50C-407E-A947-70E740481C1C}">
                <a14:useLocalDpi xmlns:a14="http://schemas.microsoft.com/office/drawing/2010/main" val="0"/>
              </a:ext>
            </a:extLst>
          </a:blip>
          <a:stretch>
            <a:fillRect/>
          </a:stretch>
        </p:blipFill>
        <p:spPr>
          <a:xfrm>
            <a:off x="6156962" y="1092802"/>
            <a:ext cx="5257800" cy="4672395"/>
          </a:xfrm>
          <a:prstGeom prst="rect">
            <a:avLst/>
          </a:prstGeom>
        </p:spPr>
      </p:pic>
      <p:sp>
        <p:nvSpPr>
          <p:cNvPr id="8" name="TextBox 7">
            <a:extLst>
              <a:ext uri="{FF2B5EF4-FFF2-40B4-BE49-F238E27FC236}">
                <a16:creationId xmlns:a16="http://schemas.microsoft.com/office/drawing/2014/main" id="{B80F0554-8E70-DAF8-049F-8D882E66E170}"/>
              </a:ext>
            </a:extLst>
          </p:cNvPr>
          <p:cNvSpPr txBox="1"/>
          <p:nvPr/>
        </p:nvSpPr>
        <p:spPr>
          <a:xfrm>
            <a:off x="1447799" y="1586989"/>
            <a:ext cx="3657600" cy="5232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a:ln>
                  <a:noFill/>
                </a:ln>
                <a:solidFill>
                  <a:srgbClr val="696F70"/>
                </a:solidFill>
                <a:effectLst/>
                <a:uFillTx/>
                <a:latin typeface="Hind Bold"/>
                <a:ea typeface="Hind Bold"/>
                <a:cs typeface="Hind Bold"/>
                <a:sym typeface="Hind Bold"/>
              </a:rPr>
              <a:t>Join at menti.com</a:t>
            </a:r>
          </a:p>
        </p:txBody>
      </p:sp>
      <p:pic>
        <p:nvPicPr>
          <p:cNvPr id="1026" name="Picture 2">
            <a:extLst>
              <a:ext uri="{FF2B5EF4-FFF2-40B4-BE49-F238E27FC236}">
                <a16:creationId xmlns:a16="http://schemas.microsoft.com/office/drawing/2014/main" id="{8EF856C1-BC9B-9DA4-DCA8-E79B08A117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799" y="2306320"/>
            <a:ext cx="3322320" cy="3322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2647212"/>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39BC930-D511-5247-8884-C61356A98F76}"/>
              </a:ext>
            </a:extLst>
          </p:cNvPr>
          <p:cNvSpPr txBox="1">
            <a:spLocks/>
          </p:cNvSpPr>
          <p:nvPr/>
        </p:nvSpPr>
        <p:spPr>
          <a:xfrm>
            <a:off x="5980841" y="3746455"/>
            <a:ext cx="7850318" cy="1294356"/>
          </a:xfrm>
          <a:prstGeom prst="rect">
            <a:avLst/>
          </a:prstGeom>
        </p:spPr>
        <p:txBody>
          <a:bodyPr/>
          <a:lstStyle>
            <a:lvl1pPr marL="0" marR="0" indent="0" algn="l" defTabSz="342900" rtl="0" eaLnBrk="1" latinLnBrk="0" hangingPunct="1">
              <a:lnSpc>
                <a:spcPct val="100000"/>
              </a:lnSpc>
              <a:spcBef>
                <a:spcPts val="0"/>
              </a:spcBef>
              <a:spcAft>
                <a:spcPts val="0"/>
              </a:spcAft>
              <a:buClrTx/>
              <a:buSzTx/>
              <a:buFontTx/>
              <a:buNone/>
              <a:tabLst/>
              <a:defRPr sz="3200" b="1" i="0" u="none" strike="noStrike" cap="none" spc="-45" baseline="0">
                <a:ln>
                  <a:noFill/>
                </a:ln>
                <a:solidFill>
                  <a:srgbClr val="3E4E8D"/>
                </a:solidFill>
                <a:uFillTx/>
                <a:latin typeface="Montserrat SemiBold" pitchFamily="2" charset="77"/>
                <a:ea typeface="Montserrat SemiBold" pitchFamily="2" charset="77"/>
                <a:cs typeface="Hind Medium" panose="02000000000000000000" pitchFamily="2" charset="77"/>
                <a:sym typeface="Hind Bold"/>
              </a:defRPr>
            </a:lvl1pPr>
            <a:lvl2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2pPr>
            <a:lvl3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3pPr>
            <a:lvl4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4pPr>
            <a:lvl5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5pPr>
            <a:lvl6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6pPr>
            <a:lvl7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7pPr>
            <a:lvl8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8pPr>
            <a:lvl9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9pPr>
          </a:lstStyle>
          <a:p>
            <a:br>
              <a:rPr lang="en-US" kern="0"/>
            </a:br>
            <a:r>
              <a:rPr lang="en-US" kern="0"/>
              <a:t>acabrera@t1dexchange.org</a:t>
            </a:r>
          </a:p>
        </p:txBody>
      </p:sp>
    </p:spTree>
    <p:extLst>
      <p:ext uri="{BB962C8B-B14F-4D97-AF65-F5344CB8AC3E}">
        <p14:creationId xmlns:p14="http://schemas.microsoft.com/office/powerpoint/2010/main" val="2795921403"/>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F18D7-FB6E-FC4E-9076-660BC1333975}"/>
              </a:ext>
            </a:extLst>
          </p:cNvPr>
          <p:cNvSpPr>
            <a:spLocks noGrp="1"/>
          </p:cNvSpPr>
          <p:nvPr>
            <p:ph type="title"/>
          </p:nvPr>
        </p:nvSpPr>
        <p:spPr/>
        <p:txBody>
          <a:bodyPr/>
          <a:lstStyle/>
          <a:p>
            <a:r>
              <a:rPr lang="en-US" dirty="0"/>
              <a:t>Statistical Analyses / Generation of Run Charts</a:t>
            </a:r>
          </a:p>
        </p:txBody>
      </p:sp>
      <p:sp>
        <p:nvSpPr>
          <p:cNvPr id="3" name="Content Placeholder 2">
            <a:extLst>
              <a:ext uri="{FF2B5EF4-FFF2-40B4-BE49-F238E27FC236}">
                <a16:creationId xmlns:a16="http://schemas.microsoft.com/office/drawing/2014/main" id="{E6F18A0E-2A09-B34E-879D-E3F64C85673E}"/>
              </a:ext>
            </a:extLst>
          </p:cNvPr>
          <p:cNvSpPr>
            <a:spLocks noGrp="1"/>
          </p:cNvSpPr>
          <p:nvPr>
            <p:ph idx="1"/>
          </p:nvPr>
        </p:nvSpPr>
        <p:spPr>
          <a:xfrm>
            <a:off x="607997" y="1114750"/>
            <a:ext cx="11071946" cy="4608667"/>
          </a:xfrm>
        </p:spPr>
        <p:txBody>
          <a:bodyPr/>
          <a:lstStyle/>
          <a:p>
            <a:r>
              <a:rPr lang="en-US" dirty="0"/>
              <a:t>Mann Whitley U-test used to compare medians from each 6-month time period, also used t-tests for comparison of means as a sensitivity analysis</a:t>
            </a:r>
          </a:p>
          <a:p>
            <a:endParaRPr lang="en-US" dirty="0"/>
          </a:p>
          <a:p>
            <a:r>
              <a:rPr lang="en-US" dirty="0"/>
              <a:t>One way ANOVA used to look at time-to-AID initiation between groups, by:</a:t>
            </a:r>
          </a:p>
          <a:p>
            <a:pPr lvl="1"/>
            <a:r>
              <a:rPr lang="en-US" dirty="0"/>
              <a:t>Race/Ethnicity</a:t>
            </a:r>
          </a:p>
          <a:p>
            <a:pPr lvl="1"/>
            <a:r>
              <a:rPr lang="en-US" dirty="0"/>
              <a:t>Sex</a:t>
            </a:r>
          </a:p>
          <a:p>
            <a:pPr lvl="1"/>
            <a:r>
              <a:rPr lang="en-US" dirty="0"/>
              <a:t>Insurance Type</a:t>
            </a:r>
          </a:p>
          <a:p>
            <a:pPr lvl="1"/>
            <a:r>
              <a:rPr lang="en-US" dirty="0"/>
              <a:t>Diabetes Type</a:t>
            </a:r>
          </a:p>
          <a:p>
            <a:pPr lvl="1"/>
            <a:r>
              <a:rPr lang="en-US" dirty="0"/>
              <a:t>Age category</a:t>
            </a:r>
          </a:p>
          <a:p>
            <a:pPr marL="0" indent="0">
              <a:buNone/>
            </a:pPr>
            <a:endParaRPr lang="en-US" dirty="0"/>
          </a:p>
          <a:p>
            <a:r>
              <a:rPr lang="en-US" dirty="0"/>
              <a:t>There were no covariates available from baseline data to perform subgroup analyses, so we used first 6-month observation period as our “baseline” in order to perform subgroup analyses and run charts</a:t>
            </a:r>
          </a:p>
        </p:txBody>
      </p:sp>
    </p:spTree>
    <p:extLst>
      <p:ext uri="{BB962C8B-B14F-4D97-AF65-F5344CB8AC3E}">
        <p14:creationId xmlns:p14="http://schemas.microsoft.com/office/powerpoint/2010/main" val="386397902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212D59"/>
        </a:solidFill>
        <a:effectLst/>
      </p:bgPr>
    </p:bg>
    <p:spTree>
      <p:nvGrpSpPr>
        <p:cNvPr id="1" name="">
          <a:extLst>
            <a:ext uri="{FF2B5EF4-FFF2-40B4-BE49-F238E27FC236}">
              <a16:creationId xmlns:a16="http://schemas.microsoft.com/office/drawing/2014/main" id="{F77C0422-BA26-51A3-3566-95174FF0578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C473C4A-C6D0-F032-88DA-F95F579EB6FF}"/>
              </a:ext>
            </a:extLst>
          </p:cNvPr>
          <p:cNvSpPr>
            <a:spLocks noGrp="1"/>
          </p:cNvSpPr>
          <p:nvPr>
            <p:ph type="title"/>
          </p:nvPr>
        </p:nvSpPr>
        <p:spPr>
          <a:xfrm>
            <a:off x="817418" y="399761"/>
            <a:ext cx="10515600" cy="1630363"/>
          </a:xfrm>
        </p:spPr>
        <p:txBody>
          <a:bodyPr>
            <a:normAutofit fontScale="90000"/>
          </a:bodyPr>
          <a:lstStyle/>
          <a:p>
            <a:pPr>
              <a:lnSpc>
                <a:spcPct val="150000"/>
              </a:lnSpc>
              <a:spcBef>
                <a:spcPts val="0"/>
              </a:spcBef>
            </a:pPr>
            <a:br>
              <a:rPr lang="en-US" sz="2400">
                <a:solidFill>
                  <a:srgbClr val="79E5FA"/>
                </a:solidFill>
                <a:latin typeface="Arial Black"/>
              </a:rPr>
            </a:br>
            <a:r>
              <a:rPr lang="en-US" sz="6000">
                <a:solidFill>
                  <a:srgbClr val="79E5FA"/>
                </a:solidFill>
                <a:latin typeface="Montserrat Black"/>
              </a:rPr>
              <a:t>Section Header Here</a:t>
            </a:r>
            <a:br>
              <a:rPr lang="en-US" sz="6000">
                <a:solidFill>
                  <a:srgbClr val="79E5FA"/>
                </a:solidFill>
                <a:latin typeface="Montserrat Black"/>
              </a:rPr>
            </a:br>
            <a:r>
              <a:rPr lang="en-US" sz="2700" i="1">
                <a:solidFill>
                  <a:srgbClr val="79E5FA"/>
                </a:solidFill>
                <a:latin typeface="Montserrat"/>
              </a:rPr>
              <a:t>Subtitle Here</a:t>
            </a:r>
          </a:p>
          <a:p>
            <a:endParaRPr lang="en-US"/>
          </a:p>
        </p:txBody>
      </p:sp>
      <p:cxnSp>
        <p:nvCxnSpPr>
          <p:cNvPr id="7" name="Straight Arrow Connector 6">
            <a:extLst>
              <a:ext uri="{FF2B5EF4-FFF2-40B4-BE49-F238E27FC236}">
                <a16:creationId xmlns:a16="http://schemas.microsoft.com/office/drawing/2014/main" id="{FF493A8A-DA4D-93FE-986D-7522E5297BA1}"/>
              </a:ext>
            </a:extLst>
          </p:cNvPr>
          <p:cNvCxnSpPr/>
          <p:nvPr/>
        </p:nvCxnSpPr>
        <p:spPr>
          <a:xfrm flipV="1">
            <a:off x="886692" y="1364673"/>
            <a:ext cx="7737763" cy="13855"/>
          </a:xfrm>
          <a:prstGeom prst="straightConnector1">
            <a:avLst/>
          </a:prstGeom>
          <a:ln>
            <a:solidFill>
              <a:srgbClr val="FFFFFF"/>
            </a:solidFill>
          </a:ln>
        </p:spPr>
        <p:style>
          <a:lnRef idx="2">
            <a:schemeClr val="accent1"/>
          </a:lnRef>
          <a:fillRef idx="0">
            <a:schemeClr val="accent1"/>
          </a:fillRef>
          <a:effectRef idx="1">
            <a:schemeClr val="accent1"/>
          </a:effectRef>
          <a:fontRef idx="minor">
            <a:schemeClr val="tx1"/>
          </a:fontRef>
        </p:style>
      </p:cxnSp>
      <p:sp>
        <p:nvSpPr>
          <p:cNvPr id="4" name="Rectangle 3">
            <a:extLst>
              <a:ext uri="{FF2B5EF4-FFF2-40B4-BE49-F238E27FC236}">
                <a16:creationId xmlns:a16="http://schemas.microsoft.com/office/drawing/2014/main" id="{5982C359-AB54-2659-93A6-DBBD498D05B5}"/>
              </a:ext>
            </a:extLst>
          </p:cNvPr>
          <p:cNvSpPr/>
          <p:nvPr/>
        </p:nvSpPr>
        <p:spPr>
          <a:xfrm>
            <a:off x="676750" y="502788"/>
            <a:ext cx="10843843" cy="5847476"/>
          </a:xfrm>
          <a:prstGeom prst="rect">
            <a:avLst/>
          </a:prstGeom>
          <a:solidFill>
            <a:schemeClr val="bg1"/>
          </a:solidFill>
          <a:ln>
            <a:noFill/>
          </a:ln>
          <a:effectLst>
            <a:outerShdw blurRad="279400" dist="1778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Title 1">
            <a:extLst>
              <a:ext uri="{FF2B5EF4-FFF2-40B4-BE49-F238E27FC236}">
                <a16:creationId xmlns:a16="http://schemas.microsoft.com/office/drawing/2014/main" id="{0AADCC8E-737D-D75D-7ADA-30825A67426C}"/>
              </a:ext>
            </a:extLst>
          </p:cNvPr>
          <p:cNvSpPr txBox="1">
            <a:spLocks/>
          </p:cNvSpPr>
          <p:nvPr/>
        </p:nvSpPr>
        <p:spPr>
          <a:xfrm>
            <a:off x="2290781" y="3011094"/>
            <a:ext cx="7560148" cy="1011547"/>
          </a:xfrm>
          <a:prstGeom prst="rect">
            <a:avLst/>
          </a:prstGeom>
        </p:spPr>
        <p:txBody>
          <a:bodyPr vert="horz" lIns="91440" tIns="45720" rIns="91440" bIns="45720" rtlCol="0" anchor="ctr">
            <a:normAutofit fontScale="70000" lnSpcReduction="2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i="1">
                <a:solidFill>
                  <a:srgbClr val="212D59"/>
                </a:solidFill>
                <a:latin typeface="Montserrat Black"/>
              </a:rPr>
              <a:t>A Review of the T1DX-QI 2025 Annual Survey Results </a:t>
            </a:r>
            <a:endParaRPr lang="en-US"/>
          </a:p>
          <a:p>
            <a:pPr algn="ctr">
              <a:lnSpc>
                <a:spcPct val="130000"/>
              </a:lnSpc>
            </a:pPr>
            <a:r>
              <a:rPr lang="en-US" sz="2400" i="1" dirty="0">
                <a:solidFill>
                  <a:srgbClr val="212D59"/>
                </a:solidFill>
                <a:latin typeface="Montserrat"/>
              </a:rPr>
              <a:t>Whitley Ballroom</a:t>
            </a:r>
          </a:p>
          <a:p>
            <a:pPr algn="ctr">
              <a:lnSpc>
                <a:spcPct val="150000"/>
              </a:lnSpc>
            </a:pPr>
            <a:endParaRPr lang="en-US" sz="2400" i="1" dirty="0">
              <a:solidFill>
                <a:srgbClr val="212D59"/>
              </a:solidFill>
              <a:latin typeface="Montserrat"/>
            </a:endParaRPr>
          </a:p>
          <a:p>
            <a:pPr>
              <a:lnSpc>
                <a:spcPct val="150000"/>
              </a:lnSpc>
            </a:pPr>
            <a:endParaRPr lang="en-US">
              <a:solidFill>
                <a:schemeClr val="bg1"/>
              </a:solidFill>
              <a:latin typeface="Montserrat Black"/>
            </a:endParaRPr>
          </a:p>
        </p:txBody>
      </p:sp>
      <p:sp>
        <p:nvSpPr>
          <p:cNvPr id="6" name="TextBox 28">
            <a:extLst>
              <a:ext uri="{FF2B5EF4-FFF2-40B4-BE49-F238E27FC236}">
                <a16:creationId xmlns:a16="http://schemas.microsoft.com/office/drawing/2014/main" id="{EE77AB53-28CA-0915-FF7A-0A49E9E76AAE}"/>
              </a:ext>
            </a:extLst>
          </p:cNvPr>
          <p:cNvSpPr txBox="1"/>
          <p:nvPr/>
        </p:nvSpPr>
        <p:spPr>
          <a:xfrm>
            <a:off x="1185911" y="3513360"/>
            <a:ext cx="9764820" cy="590996"/>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pPr>
            <a:r>
              <a:rPr lang="en-US" sz="2400" dirty="0">
                <a:latin typeface="Montserrat"/>
                <a:ea typeface="+mn-lt"/>
                <a:cs typeface="+mn-lt"/>
              </a:rPr>
              <a:t>4:00 – 4:20pm</a:t>
            </a:r>
            <a:endParaRPr lang="en-US" dirty="0"/>
          </a:p>
        </p:txBody>
      </p:sp>
      <p:pic>
        <p:nvPicPr>
          <p:cNvPr id="8" name="Imagen 7">
            <a:extLst>
              <a:ext uri="{FF2B5EF4-FFF2-40B4-BE49-F238E27FC236}">
                <a16:creationId xmlns:a16="http://schemas.microsoft.com/office/drawing/2014/main" id="{65336A3E-DB85-EF9D-FD83-D25CAA7693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00147" y="5408028"/>
            <a:ext cx="1432871" cy="942236"/>
          </a:xfrm>
          <a:prstGeom prst="rect">
            <a:avLst/>
          </a:prstGeom>
        </p:spPr>
      </p:pic>
    </p:spTree>
    <p:extLst>
      <p:ext uri="{BB962C8B-B14F-4D97-AF65-F5344CB8AC3E}">
        <p14:creationId xmlns:p14="http://schemas.microsoft.com/office/powerpoint/2010/main" val="34475674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D2233C6-872C-5B4F-9BF8-8DA17621FCD0}"/>
              </a:ext>
            </a:extLst>
          </p:cNvPr>
          <p:cNvSpPr>
            <a:spLocks noGrp="1"/>
          </p:cNvSpPr>
          <p:nvPr>
            <p:ph sz="half" idx="1"/>
          </p:nvPr>
        </p:nvSpPr>
        <p:spPr>
          <a:xfrm>
            <a:off x="605368" y="800885"/>
            <a:ext cx="4447079" cy="5260128"/>
          </a:xfrm>
        </p:spPr>
        <p:txBody>
          <a:bodyPr/>
          <a:lstStyle/>
          <a:p>
            <a:pPr marL="242570" indent="-242570"/>
            <a:r>
              <a:rPr lang="en-US" b="1" dirty="0"/>
              <a:t>N = 350 patients </a:t>
            </a:r>
            <a:r>
              <a:rPr lang="en-US" dirty="0"/>
              <a:t>initiated AID</a:t>
            </a:r>
            <a:endParaRPr lang="en-US"/>
          </a:p>
          <a:p>
            <a:pPr marL="242570" indent="-242570"/>
            <a:r>
              <a:rPr lang="en-US" dirty="0"/>
              <a:t>Most were female, white, privately insured, and living with T1D</a:t>
            </a:r>
            <a:endParaRPr lang="en-US" dirty="0">
              <a:cs typeface="Arial"/>
            </a:endParaRPr>
          </a:p>
          <a:p>
            <a:pPr marL="0" indent="0">
              <a:buNone/>
            </a:pPr>
            <a:endParaRPr lang="en-US" dirty="0"/>
          </a:p>
          <a:p>
            <a:pPr marL="242570" indent="-242570"/>
            <a:r>
              <a:rPr lang="en-US" dirty="0"/>
              <a:t>Median time-to-AID decreased from </a:t>
            </a:r>
            <a:r>
              <a:rPr lang="en-US" b="1" dirty="0"/>
              <a:t>59d at baseline</a:t>
            </a:r>
            <a:r>
              <a:rPr lang="en-US" dirty="0"/>
              <a:t> to </a:t>
            </a:r>
            <a:r>
              <a:rPr lang="en-US" b="1" dirty="0"/>
              <a:t>36d in the last 6-month observation period</a:t>
            </a:r>
            <a:r>
              <a:rPr lang="en-US" dirty="0"/>
              <a:t>, a ~40% reduction overall</a:t>
            </a:r>
            <a:endParaRPr lang="en-US" dirty="0">
              <a:cs typeface="Arial"/>
            </a:endParaRPr>
          </a:p>
          <a:p>
            <a:pPr marL="242570" indent="-242570"/>
            <a:endParaRPr lang="en-US" dirty="0"/>
          </a:p>
          <a:p>
            <a:pPr marL="242570" indent="-242570"/>
            <a:r>
              <a:rPr lang="en-US" dirty="0"/>
              <a:t>Subgroups of interest:</a:t>
            </a:r>
            <a:endParaRPr lang="en-US" dirty="0">
              <a:cs typeface="Arial"/>
            </a:endParaRPr>
          </a:p>
          <a:p>
            <a:pPr lvl="1" indent="-302895"/>
            <a:r>
              <a:rPr lang="en-US" sz="1400" dirty="0"/>
              <a:t>White: 49d </a:t>
            </a:r>
            <a:r>
              <a:rPr lang="en-US" sz="1400" dirty="0">
                <a:sym typeface="Wingdings" pitchFamily="2" charset="2"/>
              </a:rPr>
              <a:t> 38d (22% reduction)</a:t>
            </a:r>
            <a:endParaRPr lang="en-US" sz="1400" dirty="0">
              <a:cs typeface="Arial"/>
            </a:endParaRPr>
          </a:p>
          <a:p>
            <a:pPr lvl="1" indent="-302895"/>
            <a:r>
              <a:rPr lang="en-US" sz="1400" dirty="0">
                <a:sym typeface="Wingdings" pitchFamily="2" charset="2"/>
              </a:rPr>
              <a:t>Other race: 36d  19.5d (46% reduction)</a:t>
            </a:r>
            <a:endParaRPr lang="en-US" sz="1400" dirty="0">
              <a:cs typeface="Arial"/>
            </a:endParaRPr>
          </a:p>
          <a:p>
            <a:pPr lvl="1" indent="-302895"/>
            <a:r>
              <a:rPr lang="en-US" sz="1400" dirty="0">
                <a:sym typeface="Wingdings" pitchFamily="2" charset="2"/>
              </a:rPr>
              <a:t>Black: 46d  50.5d (10% increase)</a:t>
            </a:r>
            <a:endParaRPr lang="en-US" sz="1400" dirty="0">
              <a:cs typeface="Arial"/>
            </a:endParaRPr>
          </a:p>
          <a:p>
            <a:pPr lvl="1" indent="-302895"/>
            <a:r>
              <a:rPr lang="en-US" sz="1400" dirty="0">
                <a:sym typeface="Wingdings" pitchFamily="2" charset="2"/>
              </a:rPr>
              <a:t>Medicaid: 42d  38.5d (8.3% reduction)</a:t>
            </a:r>
            <a:endParaRPr lang="en-US" sz="1400" dirty="0">
              <a:cs typeface="Arial"/>
            </a:endParaRPr>
          </a:p>
          <a:p>
            <a:pPr lvl="1" indent="-302895"/>
            <a:r>
              <a:rPr lang="en-US" sz="1400" dirty="0">
                <a:sym typeface="Wingdings" pitchFamily="2" charset="2"/>
              </a:rPr>
              <a:t>Medicare: 41d  29d (29.3% reduction)</a:t>
            </a:r>
            <a:endParaRPr lang="en-US" sz="1400" dirty="0">
              <a:cs typeface="Arial"/>
            </a:endParaRPr>
          </a:p>
          <a:p>
            <a:pPr lvl="1" indent="-302895"/>
            <a:r>
              <a:rPr lang="en-US" sz="1400" dirty="0">
                <a:sym typeface="Wingdings" pitchFamily="2" charset="2"/>
              </a:rPr>
              <a:t>Private/Other: 44d  35.5d (19.3% reduction)</a:t>
            </a:r>
            <a:endParaRPr lang="en-US" sz="1400" dirty="0">
              <a:cs typeface="Arial"/>
            </a:endParaRPr>
          </a:p>
        </p:txBody>
      </p:sp>
      <p:graphicFrame>
        <p:nvGraphicFramePr>
          <p:cNvPr id="5" name="Content Placeholder 4">
            <a:extLst>
              <a:ext uri="{FF2B5EF4-FFF2-40B4-BE49-F238E27FC236}">
                <a16:creationId xmlns:a16="http://schemas.microsoft.com/office/drawing/2014/main" id="{CEF85B90-EC1B-AC45-B19F-E6E35BCCDBE1}"/>
              </a:ext>
            </a:extLst>
          </p:cNvPr>
          <p:cNvGraphicFramePr>
            <a:graphicFrameLocks noGrp="1"/>
          </p:cNvGraphicFramePr>
          <p:nvPr>
            <p:ph sz="half" idx="2"/>
          </p:nvPr>
        </p:nvGraphicFramePr>
        <p:xfrm>
          <a:off x="5343832" y="98322"/>
          <a:ext cx="6850258" cy="5921094"/>
        </p:xfrm>
        <a:graphic>
          <a:graphicData uri="http://schemas.openxmlformats.org/drawingml/2006/table">
            <a:tbl>
              <a:tblPr firstRow="1" firstCol="1" bandRow="1">
                <a:tableStyleId>{5C22544A-7EE6-4342-B048-85BDC9FD1C3A}</a:tableStyleId>
              </a:tblPr>
              <a:tblGrid>
                <a:gridCol w="1831596">
                  <a:extLst>
                    <a:ext uri="{9D8B030D-6E8A-4147-A177-3AD203B41FA5}">
                      <a16:colId xmlns:a16="http://schemas.microsoft.com/office/drawing/2014/main" val="755300685"/>
                    </a:ext>
                  </a:extLst>
                </a:gridCol>
                <a:gridCol w="1346767">
                  <a:extLst>
                    <a:ext uri="{9D8B030D-6E8A-4147-A177-3AD203B41FA5}">
                      <a16:colId xmlns:a16="http://schemas.microsoft.com/office/drawing/2014/main" val="2094877280"/>
                    </a:ext>
                  </a:extLst>
                </a:gridCol>
                <a:gridCol w="1218501">
                  <a:extLst>
                    <a:ext uri="{9D8B030D-6E8A-4147-A177-3AD203B41FA5}">
                      <a16:colId xmlns:a16="http://schemas.microsoft.com/office/drawing/2014/main" val="3117009473"/>
                    </a:ext>
                  </a:extLst>
                </a:gridCol>
                <a:gridCol w="1135132">
                  <a:extLst>
                    <a:ext uri="{9D8B030D-6E8A-4147-A177-3AD203B41FA5}">
                      <a16:colId xmlns:a16="http://schemas.microsoft.com/office/drawing/2014/main" val="2509671146"/>
                    </a:ext>
                  </a:extLst>
                </a:gridCol>
                <a:gridCol w="1318262">
                  <a:extLst>
                    <a:ext uri="{9D8B030D-6E8A-4147-A177-3AD203B41FA5}">
                      <a16:colId xmlns:a16="http://schemas.microsoft.com/office/drawing/2014/main" val="3640243088"/>
                    </a:ext>
                  </a:extLst>
                </a:gridCol>
              </a:tblGrid>
              <a:tr h="951652">
                <a:tc>
                  <a:txBody>
                    <a:bodyPr/>
                    <a:lstStyle/>
                    <a:p>
                      <a:pPr marL="0" marR="0">
                        <a:spcBef>
                          <a:spcPts val="0"/>
                        </a:spcBef>
                        <a:spcAft>
                          <a:spcPts val="0"/>
                        </a:spcAft>
                      </a:pPr>
                      <a:r>
                        <a:rPr lang="en-US" sz="12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6088" marR="26088" marT="0" marB="0"/>
                </a:tc>
                <a:tc>
                  <a:txBody>
                    <a:bodyPr/>
                    <a:lstStyle/>
                    <a:p>
                      <a:pPr marL="0" marR="0">
                        <a:spcBef>
                          <a:spcPts val="0"/>
                        </a:spcBef>
                        <a:spcAft>
                          <a:spcPts val="0"/>
                        </a:spcAft>
                      </a:pPr>
                      <a:r>
                        <a:rPr lang="en-US" sz="1200">
                          <a:effectLst/>
                        </a:rPr>
                        <a:t>New AID System Start 61.7%, (n=216)</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26088" marR="26088" marT="0" marB="0"/>
                </a:tc>
                <a:tc>
                  <a:txBody>
                    <a:bodyPr/>
                    <a:lstStyle/>
                    <a:p>
                      <a:pPr marL="0" marR="0">
                        <a:spcBef>
                          <a:spcPts val="0"/>
                        </a:spcBef>
                        <a:spcAft>
                          <a:spcPts val="0"/>
                        </a:spcAft>
                      </a:pPr>
                      <a:r>
                        <a:rPr lang="en-US" sz="1200">
                          <a:effectLst/>
                        </a:rPr>
                        <a:t>Changing AID System Type 38.3%, (n=134)</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26088" marR="26088" marT="0" marB="0"/>
                </a:tc>
                <a:tc>
                  <a:txBody>
                    <a:bodyPr/>
                    <a:lstStyle/>
                    <a:p>
                      <a:pPr marL="0" marR="0">
                        <a:spcBef>
                          <a:spcPts val="0"/>
                        </a:spcBef>
                        <a:spcAft>
                          <a:spcPts val="0"/>
                        </a:spcAft>
                      </a:pPr>
                      <a:r>
                        <a:rPr lang="en-US" sz="1200">
                          <a:effectLst/>
                        </a:rPr>
                        <a:t>Total (n=350)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26088" marR="26088" marT="0" marB="0"/>
                </a:tc>
                <a:tc>
                  <a:txBody>
                    <a:bodyPr/>
                    <a:lstStyle/>
                    <a:p>
                      <a:pPr marL="0" marR="0">
                        <a:spcBef>
                          <a:spcPts val="0"/>
                        </a:spcBef>
                        <a:spcAft>
                          <a:spcPts val="0"/>
                        </a:spcAft>
                      </a:pPr>
                      <a:r>
                        <a:rPr lang="en-US" sz="1200">
                          <a:effectLst/>
                        </a:rPr>
                        <a:t>Missing</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26088" marR="26088" marT="0" marB="0"/>
                </a:tc>
                <a:extLst>
                  <a:ext uri="{0D108BD9-81ED-4DB2-BD59-A6C34878D82A}">
                    <a16:rowId xmlns:a16="http://schemas.microsoft.com/office/drawing/2014/main" val="397444537"/>
                  </a:ext>
                </a:extLst>
              </a:tr>
              <a:tr h="289988">
                <a:tc>
                  <a:txBody>
                    <a:bodyPr/>
                    <a:lstStyle/>
                    <a:p>
                      <a:pPr marL="0" marR="0">
                        <a:spcBef>
                          <a:spcPts val="0"/>
                        </a:spcBef>
                        <a:spcAft>
                          <a:spcPts val="0"/>
                        </a:spcAft>
                      </a:pPr>
                      <a:r>
                        <a:rPr lang="en-US" sz="1200">
                          <a:effectLst/>
                        </a:rPr>
                        <a:t>Female, % (n)</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26088" marR="26088" marT="0" marB="0"/>
                </a:tc>
                <a:tc>
                  <a:txBody>
                    <a:bodyPr/>
                    <a:lstStyle/>
                    <a:p>
                      <a:pPr marL="0" marR="0" algn="ctr">
                        <a:spcBef>
                          <a:spcPts val="0"/>
                        </a:spcBef>
                        <a:spcAft>
                          <a:spcPts val="0"/>
                        </a:spcAft>
                      </a:pPr>
                      <a:r>
                        <a:rPr lang="en-US" sz="1200" dirty="0">
                          <a:effectLst/>
                        </a:rPr>
                        <a:t>52.7% (107)</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6088" marR="26088" marT="0" marB="0"/>
                </a:tc>
                <a:tc>
                  <a:txBody>
                    <a:bodyPr/>
                    <a:lstStyle/>
                    <a:p>
                      <a:pPr marL="0" marR="0" algn="ctr">
                        <a:spcBef>
                          <a:spcPts val="0"/>
                        </a:spcBef>
                        <a:spcAft>
                          <a:spcPts val="0"/>
                        </a:spcAft>
                      </a:pPr>
                      <a:r>
                        <a:rPr lang="en-US" sz="1200">
                          <a:effectLst/>
                        </a:rPr>
                        <a:t>55.5% (71)</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26088" marR="26088" marT="0" marB="0"/>
                </a:tc>
                <a:tc>
                  <a:txBody>
                    <a:bodyPr/>
                    <a:lstStyle/>
                    <a:p>
                      <a:pPr marL="0" marR="0" algn="ctr">
                        <a:spcBef>
                          <a:spcPts val="0"/>
                        </a:spcBef>
                        <a:spcAft>
                          <a:spcPts val="0"/>
                        </a:spcAft>
                      </a:pPr>
                      <a:r>
                        <a:rPr lang="en-US" sz="1200">
                          <a:effectLst/>
                        </a:rPr>
                        <a:t>53.7% (178)</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26088" marR="26088" marT="0" marB="0"/>
                </a:tc>
                <a:tc>
                  <a:txBody>
                    <a:bodyPr/>
                    <a:lstStyle/>
                    <a:p>
                      <a:pPr marL="0" marR="0" algn="ctr">
                        <a:spcBef>
                          <a:spcPts val="0"/>
                        </a:spcBef>
                        <a:spcAft>
                          <a:spcPts val="0"/>
                        </a:spcAft>
                      </a:pPr>
                      <a:r>
                        <a:rPr lang="en-US" sz="1200">
                          <a:effectLst/>
                        </a:rPr>
                        <a:t>5% (19)</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26088" marR="26088" marT="0" marB="0"/>
                </a:tc>
                <a:extLst>
                  <a:ext uri="{0D108BD9-81ED-4DB2-BD59-A6C34878D82A}">
                    <a16:rowId xmlns:a16="http://schemas.microsoft.com/office/drawing/2014/main" val="3201408825"/>
                  </a:ext>
                </a:extLst>
              </a:tr>
              <a:tr h="237914">
                <a:tc>
                  <a:txBody>
                    <a:bodyPr/>
                    <a:lstStyle/>
                    <a:p>
                      <a:pPr marL="0" marR="0">
                        <a:spcBef>
                          <a:spcPts val="0"/>
                        </a:spcBef>
                        <a:spcAft>
                          <a:spcPts val="0"/>
                        </a:spcAft>
                      </a:pPr>
                      <a:r>
                        <a:rPr lang="en-US" sz="1200">
                          <a:effectLst/>
                        </a:rPr>
                        <a:t>Race, % (n)</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26088" marR="26088" marT="0" marB="0"/>
                </a:tc>
                <a:tc>
                  <a:txBody>
                    <a:bodyPr/>
                    <a:lstStyle/>
                    <a:p>
                      <a:pPr marL="0" marR="0" algn="ctr">
                        <a:spcBef>
                          <a:spcPts val="0"/>
                        </a:spcBef>
                        <a:spcAft>
                          <a:spcPts val="0"/>
                        </a:spcAft>
                      </a:pPr>
                      <a:r>
                        <a:rPr lang="en-US"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26088" marR="26088" marT="0" marB="0"/>
                </a:tc>
                <a:tc>
                  <a:txBody>
                    <a:bodyPr/>
                    <a:lstStyle/>
                    <a:p>
                      <a:pPr marL="0" marR="0" algn="ctr">
                        <a:spcBef>
                          <a:spcPts val="0"/>
                        </a:spcBef>
                        <a:spcAft>
                          <a:spcPts val="0"/>
                        </a:spcAft>
                      </a:pPr>
                      <a:r>
                        <a:rPr lang="en-US"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26088" marR="26088" marT="0" marB="0"/>
                </a:tc>
                <a:tc>
                  <a:txBody>
                    <a:bodyPr/>
                    <a:lstStyle/>
                    <a:p>
                      <a:pPr marL="0" marR="0" algn="ctr">
                        <a:spcBef>
                          <a:spcPts val="0"/>
                        </a:spcBef>
                        <a:spcAft>
                          <a:spcPts val="0"/>
                        </a:spcAft>
                      </a:pPr>
                      <a:r>
                        <a:rPr lang="en-US"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26088" marR="26088" marT="0" marB="0"/>
                </a:tc>
                <a:tc>
                  <a:txBody>
                    <a:bodyPr/>
                    <a:lstStyle/>
                    <a:p>
                      <a:pPr marL="0" marR="0" algn="ctr">
                        <a:spcBef>
                          <a:spcPts val="0"/>
                        </a:spcBef>
                        <a:spcAft>
                          <a:spcPts val="0"/>
                        </a:spcAft>
                      </a:pPr>
                      <a:r>
                        <a:rPr lang="en-US"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26088" marR="26088" marT="0" marB="0"/>
                </a:tc>
                <a:extLst>
                  <a:ext uri="{0D108BD9-81ED-4DB2-BD59-A6C34878D82A}">
                    <a16:rowId xmlns:a16="http://schemas.microsoft.com/office/drawing/2014/main" val="744391895"/>
                  </a:ext>
                </a:extLst>
              </a:tr>
              <a:tr h="237914">
                <a:tc>
                  <a:txBody>
                    <a:bodyPr/>
                    <a:lstStyle/>
                    <a:p>
                      <a:pPr marL="0" marR="0" algn="r">
                        <a:spcBef>
                          <a:spcPts val="0"/>
                        </a:spcBef>
                        <a:spcAft>
                          <a:spcPts val="0"/>
                        </a:spcAft>
                      </a:pPr>
                      <a:r>
                        <a:rPr lang="en-US" sz="1200">
                          <a:effectLst/>
                        </a:rPr>
                        <a:t>Asian</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26088" marR="26088" marT="0" marB="0"/>
                </a:tc>
                <a:tc>
                  <a:txBody>
                    <a:bodyPr/>
                    <a:lstStyle/>
                    <a:p>
                      <a:pPr marL="0" marR="0" algn="ctr">
                        <a:spcBef>
                          <a:spcPts val="0"/>
                        </a:spcBef>
                        <a:spcAft>
                          <a:spcPts val="0"/>
                        </a:spcAft>
                      </a:pPr>
                      <a:r>
                        <a:rPr lang="en-US" sz="1200">
                          <a:effectLst/>
                        </a:rPr>
                        <a:t>1.4% (3)</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26088" marR="26088" marT="0" marB="0"/>
                </a:tc>
                <a:tc>
                  <a:txBody>
                    <a:bodyPr/>
                    <a:lstStyle/>
                    <a:p>
                      <a:pPr marL="0" marR="0" algn="ctr">
                        <a:spcBef>
                          <a:spcPts val="0"/>
                        </a:spcBef>
                        <a:spcAft>
                          <a:spcPts val="0"/>
                        </a:spcAft>
                      </a:pPr>
                      <a:r>
                        <a:rPr lang="en-US" sz="1200">
                          <a:effectLst/>
                        </a:rPr>
                        <a:t>2.2% (3)</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26088" marR="26088" marT="0" marB="0"/>
                </a:tc>
                <a:tc>
                  <a:txBody>
                    <a:bodyPr/>
                    <a:lstStyle/>
                    <a:p>
                      <a:pPr marL="0" marR="0" algn="ctr">
                        <a:spcBef>
                          <a:spcPts val="0"/>
                        </a:spcBef>
                        <a:spcAft>
                          <a:spcPts val="0"/>
                        </a:spcAft>
                      </a:pPr>
                      <a:r>
                        <a:rPr lang="en-US" sz="1200">
                          <a:effectLst/>
                        </a:rPr>
                        <a:t>1.7% (6)</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26088" marR="26088" marT="0" marB="0"/>
                </a:tc>
                <a:tc>
                  <a:txBody>
                    <a:bodyPr/>
                    <a:lstStyle/>
                    <a:p>
                      <a:pPr marL="0" marR="0" algn="ctr">
                        <a:spcBef>
                          <a:spcPts val="0"/>
                        </a:spcBef>
                        <a:spcAft>
                          <a:spcPts val="0"/>
                        </a:spcAft>
                      </a:pPr>
                      <a:r>
                        <a:rPr lang="en-US" sz="1200">
                          <a:effectLst/>
                        </a:rPr>
                        <a:t>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26088" marR="26088" marT="0" marB="0"/>
                </a:tc>
                <a:extLst>
                  <a:ext uri="{0D108BD9-81ED-4DB2-BD59-A6C34878D82A}">
                    <a16:rowId xmlns:a16="http://schemas.microsoft.com/office/drawing/2014/main" val="518790456"/>
                  </a:ext>
                </a:extLst>
              </a:tr>
              <a:tr h="237914">
                <a:tc>
                  <a:txBody>
                    <a:bodyPr/>
                    <a:lstStyle/>
                    <a:p>
                      <a:pPr marL="0" marR="0" algn="r">
                        <a:spcBef>
                          <a:spcPts val="0"/>
                        </a:spcBef>
                        <a:spcAft>
                          <a:spcPts val="0"/>
                        </a:spcAft>
                      </a:pPr>
                      <a:r>
                        <a:rPr lang="en-US" sz="1200">
                          <a:effectLst/>
                        </a:rPr>
                        <a:t>Black</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26088" marR="26088" marT="0" marB="0"/>
                </a:tc>
                <a:tc>
                  <a:txBody>
                    <a:bodyPr/>
                    <a:lstStyle/>
                    <a:p>
                      <a:pPr marL="0" marR="0" algn="ctr">
                        <a:spcBef>
                          <a:spcPts val="0"/>
                        </a:spcBef>
                        <a:spcAft>
                          <a:spcPts val="0"/>
                        </a:spcAft>
                      </a:pPr>
                      <a:r>
                        <a:rPr lang="en-US" sz="1200">
                          <a:effectLst/>
                        </a:rPr>
                        <a:t>28.2% (61)</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26088" marR="26088" marT="0" marB="0"/>
                </a:tc>
                <a:tc>
                  <a:txBody>
                    <a:bodyPr/>
                    <a:lstStyle/>
                    <a:p>
                      <a:pPr marL="0" marR="0" algn="ctr">
                        <a:spcBef>
                          <a:spcPts val="0"/>
                        </a:spcBef>
                        <a:spcAft>
                          <a:spcPts val="0"/>
                        </a:spcAft>
                      </a:pPr>
                      <a:r>
                        <a:rPr lang="en-US" sz="1200">
                          <a:effectLst/>
                        </a:rPr>
                        <a:t>15.7% (21)</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26088" marR="26088" marT="0" marB="0"/>
                </a:tc>
                <a:tc>
                  <a:txBody>
                    <a:bodyPr/>
                    <a:lstStyle/>
                    <a:p>
                      <a:pPr marL="0" marR="0" algn="ctr">
                        <a:spcBef>
                          <a:spcPts val="0"/>
                        </a:spcBef>
                        <a:spcAft>
                          <a:spcPts val="0"/>
                        </a:spcAft>
                      </a:pPr>
                      <a:r>
                        <a:rPr lang="en-US" sz="1200">
                          <a:effectLst/>
                        </a:rPr>
                        <a:t>23.4% (82)</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26088" marR="26088" marT="0" marB="0"/>
                </a:tc>
                <a:tc>
                  <a:txBody>
                    <a:bodyPr/>
                    <a:lstStyle/>
                    <a:p>
                      <a:pPr marL="0" marR="0" algn="ctr">
                        <a:spcBef>
                          <a:spcPts val="0"/>
                        </a:spcBef>
                        <a:spcAft>
                          <a:spcPts val="0"/>
                        </a:spcAft>
                      </a:pPr>
                      <a:r>
                        <a:rPr lang="en-US" sz="1200">
                          <a:effectLst/>
                        </a:rPr>
                        <a:t>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26088" marR="26088" marT="0" marB="0"/>
                </a:tc>
                <a:extLst>
                  <a:ext uri="{0D108BD9-81ED-4DB2-BD59-A6C34878D82A}">
                    <a16:rowId xmlns:a16="http://schemas.microsoft.com/office/drawing/2014/main" val="1123349015"/>
                  </a:ext>
                </a:extLst>
              </a:tr>
              <a:tr h="237914">
                <a:tc>
                  <a:txBody>
                    <a:bodyPr/>
                    <a:lstStyle/>
                    <a:p>
                      <a:pPr marL="0" marR="0" algn="r">
                        <a:spcBef>
                          <a:spcPts val="0"/>
                        </a:spcBef>
                        <a:spcAft>
                          <a:spcPts val="0"/>
                        </a:spcAft>
                      </a:pPr>
                      <a:r>
                        <a:rPr lang="en-US" sz="1200">
                          <a:effectLst/>
                        </a:rPr>
                        <a:t>Other</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26088" marR="26088" marT="0" marB="0"/>
                </a:tc>
                <a:tc>
                  <a:txBody>
                    <a:bodyPr/>
                    <a:lstStyle/>
                    <a:p>
                      <a:pPr marL="0" marR="0" algn="ctr">
                        <a:spcBef>
                          <a:spcPts val="0"/>
                        </a:spcBef>
                        <a:spcAft>
                          <a:spcPts val="0"/>
                        </a:spcAft>
                      </a:pPr>
                      <a:r>
                        <a:rPr lang="en-US" sz="1200">
                          <a:effectLst/>
                        </a:rPr>
                        <a:t>6.5% (14)</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26088" marR="26088" marT="0" marB="0"/>
                </a:tc>
                <a:tc>
                  <a:txBody>
                    <a:bodyPr/>
                    <a:lstStyle/>
                    <a:p>
                      <a:pPr marL="0" marR="0" algn="ctr">
                        <a:spcBef>
                          <a:spcPts val="0"/>
                        </a:spcBef>
                        <a:spcAft>
                          <a:spcPts val="0"/>
                        </a:spcAft>
                      </a:pPr>
                      <a:r>
                        <a:rPr lang="en-US" sz="1200">
                          <a:effectLst/>
                        </a:rPr>
                        <a:t>3% (4)</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26088" marR="26088" marT="0" marB="0"/>
                </a:tc>
                <a:tc>
                  <a:txBody>
                    <a:bodyPr/>
                    <a:lstStyle/>
                    <a:p>
                      <a:pPr marL="0" marR="0" algn="ctr">
                        <a:spcBef>
                          <a:spcPts val="0"/>
                        </a:spcBef>
                        <a:spcAft>
                          <a:spcPts val="0"/>
                        </a:spcAft>
                      </a:pPr>
                      <a:r>
                        <a:rPr lang="en-US" sz="1200">
                          <a:effectLst/>
                        </a:rPr>
                        <a:t>5.1% (18)</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26088" marR="26088" marT="0" marB="0"/>
                </a:tc>
                <a:tc>
                  <a:txBody>
                    <a:bodyPr/>
                    <a:lstStyle/>
                    <a:p>
                      <a:pPr marL="0" marR="0" algn="ctr">
                        <a:spcBef>
                          <a:spcPts val="0"/>
                        </a:spcBef>
                        <a:spcAft>
                          <a:spcPts val="0"/>
                        </a:spcAft>
                      </a:pPr>
                      <a:r>
                        <a:rPr lang="en-US" sz="1200">
                          <a:effectLst/>
                        </a:rPr>
                        <a:t>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26088" marR="26088" marT="0" marB="0"/>
                </a:tc>
                <a:extLst>
                  <a:ext uri="{0D108BD9-81ED-4DB2-BD59-A6C34878D82A}">
                    <a16:rowId xmlns:a16="http://schemas.microsoft.com/office/drawing/2014/main" val="3781227135"/>
                  </a:ext>
                </a:extLst>
              </a:tr>
              <a:tr h="237914">
                <a:tc>
                  <a:txBody>
                    <a:bodyPr/>
                    <a:lstStyle/>
                    <a:p>
                      <a:pPr marL="0" marR="0" algn="r">
                        <a:spcBef>
                          <a:spcPts val="0"/>
                        </a:spcBef>
                        <a:spcAft>
                          <a:spcPts val="0"/>
                        </a:spcAft>
                      </a:pPr>
                      <a:r>
                        <a:rPr lang="en-US" sz="1200">
                          <a:effectLst/>
                        </a:rPr>
                        <a:t>Unknown</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26088" marR="26088" marT="0" marB="0"/>
                </a:tc>
                <a:tc>
                  <a:txBody>
                    <a:bodyPr/>
                    <a:lstStyle/>
                    <a:p>
                      <a:pPr marL="0" marR="0" algn="ctr">
                        <a:spcBef>
                          <a:spcPts val="0"/>
                        </a:spcBef>
                        <a:spcAft>
                          <a:spcPts val="0"/>
                        </a:spcAft>
                      </a:pPr>
                      <a:r>
                        <a:rPr lang="en-US" sz="1200">
                          <a:effectLst/>
                        </a:rPr>
                        <a:t>6.5% (14)</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26088" marR="26088" marT="0" marB="0"/>
                </a:tc>
                <a:tc>
                  <a:txBody>
                    <a:bodyPr/>
                    <a:lstStyle/>
                    <a:p>
                      <a:pPr marL="0" marR="0" algn="ctr">
                        <a:spcBef>
                          <a:spcPts val="0"/>
                        </a:spcBef>
                        <a:spcAft>
                          <a:spcPts val="0"/>
                        </a:spcAft>
                      </a:pPr>
                      <a:r>
                        <a:rPr lang="en-US" sz="1200">
                          <a:effectLst/>
                        </a:rPr>
                        <a:t>3.7% (5)</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26088" marR="26088" marT="0" marB="0"/>
                </a:tc>
                <a:tc>
                  <a:txBody>
                    <a:bodyPr/>
                    <a:lstStyle/>
                    <a:p>
                      <a:pPr marL="0" marR="0" algn="ctr">
                        <a:spcBef>
                          <a:spcPts val="0"/>
                        </a:spcBef>
                        <a:spcAft>
                          <a:spcPts val="0"/>
                        </a:spcAft>
                      </a:pPr>
                      <a:r>
                        <a:rPr lang="en-US" sz="1200">
                          <a:effectLst/>
                        </a:rPr>
                        <a:t>5.4% (19)</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26088" marR="26088" marT="0" marB="0"/>
                </a:tc>
                <a:tc>
                  <a:txBody>
                    <a:bodyPr/>
                    <a:lstStyle/>
                    <a:p>
                      <a:pPr marL="0" marR="0" algn="ctr">
                        <a:spcBef>
                          <a:spcPts val="0"/>
                        </a:spcBef>
                        <a:spcAft>
                          <a:spcPts val="0"/>
                        </a:spcAft>
                      </a:pPr>
                      <a:r>
                        <a:rPr lang="en-US" sz="1200">
                          <a:effectLst/>
                        </a:rPr>
                        <a:t>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26088" marR="26088" marT="0" marB="0"/>
                </a:tc>
                <a:extLst>
                  <a:ext uri="{0D108BD9-81ED-4DB2-BD59-A6C34878D82A}">
                    <a16:rowId xmlns:a16="http://schemas.microsoft.com/office/drawing/2014/main" val="2785230785"/>
                  </a:ext>
                </a:extLst>
              </a:tr>
              <a:tr h="272871">
                <a:tc>
                  <a:txBody>
                    <a:bodyPr/>
                    <a:lstStyle/>
                    <a:p>
                      <a:pPr marL="0" marR="0" algn="r">
                        <a:spcBef>
                          <a:spcPts val="0"/>
                        </a:spcBef>
                        <a:spcAft>
                          <a:spcPts val="0"/>
                        </a:spcAft>
                      </a:pPr>
                      <a:r>
                        <a:rPr lang="en-US" sz="1200">
                          <a:effectLst/>
                        </a:rPr>
                        <a:t>White</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26088" marR="26088" marT="0" marB="0"/>
                </a:tc>
                <a:tc>
                  <a:txBody>
                    <a:bodyPr/>
                    <a:lstStyle/>
                    <a:p>
                      <a:pPr marL="0" marR="0" algn="ctr">
                        <a:spcBef>
                          <a:spcPts val="0"/>
                        </a:spcBef>
                        <a:spcAft>
                          <a:spcPts val="0"/>
                        </a:spcAft>
                      </a:pPr>
                      <a:r>
                        <a:rPr lang="en-US" sz="1200">
                          <a:effectLst/>
                        </a:rPr>
                        <a:t>57.4% (124)</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26088" marR="26088" marT="0" marB="0"/>
                </a:tc>
                <a:tc>
                  <a:txBody>
                    <a:bodyPr/>
                    <a:lstStyle/>
                    <a:p>
                      <a:pPr marL="0" marR="0" algn="ctr">
                        <a:spcBef>
                          <a:spcPts val="0"/>
                        </a:spcBef>
                        <a:spcAft>
                          <a:spcPts val="0"/>
                        </a:spcAft>
                      </a:pPr>
                      <a:r>
                        <a:rPr lang="en-US" sz="1200">
                          <a:effectLst/>
                        </a:rPr>
                        <a:t>75.4% (101)</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26088" marR="26088" marT="0" marB="0"/>
                </a:tc>
                <a:tc>
                  <a:txBody>
                    <a:bodyPr/>
                    <a:lstStyle/>
                    <a:p>
                      <a:pPr marL="0" marR="0" algn="ctr">
                        <a:spcBef>
                          <a:spcPts val="0"/>
                        </a:spcBef>
                        <a:spcAft>
                          <a:spcPts val="0"/>
                        </a:spcAft>
                      </a:pPr>
                      <a:r>
                        <a:rPr lang="en-US" sz="1200">
                          <a:effectLst/>
                        </a:rPr>
                        <a:t>64.3% (225)</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26088" marR="26088" marT="0" marB="0"/>
                </a:tc>
                <a:tc>
                  <a:txBody>
                    <a:bodyPr/>
                    <a:lstStyle/>
                    <a:p>
                      <a:pPr marL="0" marR="0" algn="ctr">
                        <a:spcBef>
                          <a:spcPts val="0"/>
                        </a:spcBef>
                        <a:spcAft>
                          <a:spcPts val="0"/>
                        </a:spcAft>
                      </a:pPr>
                      <a:r>
                        <a:rPr lang="en-US" sz="1200">
                          <a:effectLst/>
                        </a:rPr>
                        <a:t>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26088" marR="26088" marT="0" marB="0"/>
                </a:tc>
                <a:extLst>
                  <a:ext uri="{0D108BD9-81ED-4DB2-BD59-A6C34878D82A}">
                    <a16:rowId xmlns:a16="http://schemas.microsoft.com/office/drawing/2014/main" val="1868770052"/>
                  </a:ext>
                </a:extLst>
              </a:tr>
              <a:tr h="237914">
                <a:tc>
                  <a:txBody>
                    <a:bodyPr/>
                    <a:lstStyle/>
                    <a:p>
                      <a:pPr marL="0" marR="0">
                        <a:spcBef>
                          <a:spcPts val="0"/>
                        </a:spcBef>
                        <a:spcAft>
                          <a:spcPts val="0"/>
                        </a:spcAft>
                      </a:pPr>
                      <a:r>
                        <a:rPr lang="en-US" sz="1200">
                          <a:effectLst/>
                        </a:rPr>
                        <a:t>Ethnicity, % (n)</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26088" marR="26088" marT="0" marB="0"/>
                </a:tc>
                <a:tc>
                  <a:txBody>
                    <a:bodyPr/>
                    <a:lstStyle/>
                    <a:p>
                      <a:pPr marL="0" marR="0" algn="ctr">
                        <a:spcBef>
                          <a:spcPts val="0"/>
                        </a:spcBef>
                        <a:spcAft>
                          <a:spcPts val="0"/>
                        </a:spcAft>
                      </a:pPr>
                      <a:r>
                        <a:rPr lang="en-US"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26088" marR="26088" marT="0" marB="0"/>
                </a:tc>
                <a:tc>
                  <a:txBody>
                    <a:bodyPr/>
                    <a:lstStyle/>
                    <a:p>
                      <a:pPr marL="0" marR="0" algn="ctr">
                        <a:spcBef>
                          <a:spcPts val="0"/>
                        </a:spcBef>
                        <a:spcAft>
                          <a:spcPts val="0"/>
                        </a:spcAft>
                      </a:pPr>
                      <a:r>
                        <a:rPr lang="en-US"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26088" marR="26088" marT="0" marB="0"/>
                </a:tc>
                <a:tc>
                  <a:txBody>
                    <a:bodyPr/>
                    <a:lstStyle/>
                    <a:p>
                      <a:pPr marL="0" marR="0" algn="ctr">
                        <a:spcBef>
                          <a:spcPts val="0"/>
                        </a:spcBef>
                        <a:spcAft>
                          <a:spcPts val="0"/>
                        </a:spcAft>
                      </a:pPr>
                      <a:r>
                        <a:rPr lang="en-US"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26088" marR="26088" marT="0" marB="0"/>
                </a:tc>
                <a:tc>
                  <a:txBody>
                    <a:bodyPr/>
                    <a:lstStyle/>
                    <a:p>
                      <a:pPr marL="0" marR="0" algn="ctr">
                        <a:spcBef>
                          <a:spcPts val="0"/>
                        </a:spcBef>
                        <a:spcAft>
                          <a:spcPts val="0"/>
                        </a:spcAft>
                      </a:pPr>
                      <a:r>
                        <a:rPr lang="en-US"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26088" marR="26088" marT="0" marB="0"/>
                </a:tc>
                <a:extLst>
                  <a:ext uri="{0D108BD9-81ED-4DB2-BD59-A6C34878D82A}">
                    <a16:rowId xmlns:a16="http://schemas.microsoft.com/office/drawing/2014/main" val="3675018359"/>
                  </a:ext>
                </a:extLst>
              </a:tr>
              <a:tr h="237914">
                <a:tc>
                  <a:txBody>
                    <a:bodyPr/>
                    <a:lstStyle/>
                    <a:p>
                      <a:pPr marL="0" marR="0" algn="r">
                        <a:spcBef>
                          <a:spcPts val="0"/>
                        </a:spcBef>
                        <a:spcAft>
                          <a:spcPts val="0"/>
                        </a:spcAft>
                      </a:pPr>
                      <a:r>
                        <a:rPr lang="en-US" sz="1200">
                          <a:effectLst/>
                        </a:rPr>
                        <a:t>Hispanic/Latino</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26088" marR="26088" marT="0" marB="0"/>
                </a:tc>
                <a:tc>
                  <a:txBody>
                    <a:bodyPr/>
                    <a:lstStyle/>
                    <a:p>
                      <a:pPr marL="0" marR="0" algn="ctr">
                        <a:spcBef>
                          <a:spcPts val="0"/>
                        </a:spcBef>
                        <a:spcAft>
                          <a:spcPts val="0"/>
                        </a:spcAft>
                      </a:pPr>
                      <a:r>
                        <a:rPr lang="en-US" sz="1200">
                          <a:effectLst/>
                        </a:rPr>
                        <a:t>6% (13)</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26088" marR="26088" marT="0" marB="0"/>
                </a:tc>
                <a:tc>
                  <a:txBody>
                    <a:bodyPr/>
                    <a:lstStyle/>
                    <a:p>
                      <a:pPr marL="0" marR="0" algn="ctr">
                        <a:spcBef>
                          <a:spcPts val="0"/>
                        </a:spcBef>
                        <a:spcAft>
                          <a:spcPts val="0"/>
                        </a:spcAft>
                      </a:pPr>
                      <a:r>
                        <a:rPr lang="en-US" sz="1200">
                          <a:effectLst/>
                        </a:rPr>
                        <a:t>2.2% (3)</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26088" marR="26088" marT="0" marB="0"/>
                </a:tc>
                <a:tc>
                  <a:txBody>
                    <a:bodyPr/>
                    <a:lstStyle/>
                    <a:p>
                      <a:pPr marL="0" marR="0" algn="ctr">
                        <a:spcBef>
                          <a:spcPts val="0"/>
                        </a:spcBef>
                        <a:spcAft>
                          <a:spcPts val="0"/>
                        </a:spcAft>
                      </a:pPr>
                      <a:r>
                        <a:rPr lang="en-US" sz="1200">
                          <a:effectLst/>
                        </a:rPr>
                        <a:t>4.6% (16)</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26088" marR="26088" marT="0" marB="0"/>
                </a:tc>
                <a:tc>
                  <a:txBody>
                    <a:bodyPr/>
                    <a:lstStyle/>
                    <a:p>
                      <a:pPr marL="0" marR="0" algn="ctr">
                        <a:spcBef>
                          <a:spcPts val="0"/>
                        </a:spcBef>
                        <a:spcAft>
                          <a:spcPts val="0"/>
                        </a:spcAft>
                      </a:pPr>
                      <a:r>
                        <a:rPr lang="en-US" sz="1200">
                          <a:effectLst/>
                        </a:rPr>
                        <a:t>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26088" marR="26088" marT="0" marB="0"/>
                </a:tc>
                <a:extLst>
                  <a:ext uri="{0D108BD9-81ED-4DB2-BD59-A6C34878D82A}">
                    <a16:rowId xmlns:a16="http://schemas.microsoft.com/office/drawing/2014/main" val="3507197597"/>
                  </a:ext>
                </a:extLst>
              </a:tr>
              <a:tr h="283982">
                <a:tc>
                  <a:txBody>
                    <a:bodyPr/>
                    <a:lstStyle/>
                    <a:p>
                      <a:pPr marL="0" marR="0" algn="r">
                        <a:spcBef>
                          <a:spcPts val="0"/>
                        </a:spcBef>
                        <a:spcAft>
                          <a:spcPts val="0"/>
                        </a:spcAft>
                      </a:pPr>
                      <a:r>
                        <a:rPr lang="en-US" sz="1200">
                          <a:effectLst/>
                        </a:rPr>
                        <a:t>Non-Hispanic/Latino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26088" marR="26088" marT="0" marB="0"/>
                </a:tc>
                <a:tc>
                  <a:txBody>
                    <a:bodyPr/>
                    <a:lstStyle/>
                    <a:p>
                      <a:pPr marL="0" marR="0" algn="ctr">
                        <a:spcBef>
                          <a:spcPts val="0"/>
                        </a:spcBef>
                        <a:spcAft>
                          <a:spcPts val="0"/>
                        </a:spcAft>
                      </a:pPr>
                      <a:r>
                        <a:rPr lang="en-US" sz="1200">
                          <a:effectLst/>
                        </a:rPr>
                        <a:t>93.5% (202)</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26088" marR="26088" marT="0" marB="0"/>
                </a:tc>
                <a:tc>
                  <a:txBody>
                    <a:bodyPr/>
                    <a:lstStyle/>
                    <a:p>
                      <a:pPr marL="0" marR="0" algn="ctr">
                        <a:spcBef>
                          <a:spcPts val="0"/>
                        </a:spcBef>
                        <a:spcAft>
                          <a:spcPts val="0"/>
                        </a:spcAft>
                      </a:pPr>
                      <a:r>
                        <a:rPr lang="en-US" sz="1200">
                          <a:effectLst/>
                        </a:rPr>
                        <a:t>96.3% (129)</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26088" marR="26088" marT="0" marB="0"/>
                </a:tc>
                <a:tc>
                  <a:txBody>
                    <a:bodyPr/>
                    <a:lstStyle/>
                    <a:p>
                      <a:pPr marL="0" marR="0" algn="ctr">
                        <a:spcBef>
                          <a:spcPts val="0"/>
                        </a:spcBef>
                        <a:spcAft>
                          <a:spcPts val="0"/>
                        </a:spcAft>
                      </a:pPr>
                      <a:r>
                        <a:rPr lang="en-US" sz="1200">
                          <a:effectLst/>
                        </a:rPr>
                        <a:t>94.6% (331)</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26088" marR="26088" marT="0" marB="0"/>
                </a:tc>
                <a:tc>
                  <a:txBody>
                    <a:bodyPr/>
                    <a:lstStyle/>
                    <a:p>
                      <a:pPr marL="0" marR="0" algn="ctr">
                        <a:spcBef>
                          <a:spcPts val="0"/>
                        </a:spcBef>
                        <a:spcAft>
                          <a:spcPts val="0"/>
                        </a:spcAft>
                      </a:pPr>
                      <a:r>
                        <a:rPr lang="en-US" sz="1200">
                          <a:effectLst/>
                        </a:rPr>
                        <a:t>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26088" marR="26088" marT="0" marB="0"/>
                </a:tc>
                <a:extLst>
                  <a:ext uri="{0D108BD9-81ED-4DB2-BD59-A6C34878D82A}">
                    <a16:rowId xmlns:a16="http://schemas.microsoft.com/office/drawing/2014/main" val="1435389937"/>
                  </a:ext>
                </a:extLst>
              </a:tr>
              <a:tr h="237914">
                <a:tc>
                  <a:txBody>
                    <a:bodyPr/>
                    <a:lstStyle/>
                    <a:p>
                      <a:pPr marL="0" marR="0" algn="r">
                        <a:spcBef>
                          <a:spcPts val="0"/>
                        </a:spcBef>
                        <a:spcAft>
                          <a:spcPts val="0"/>
                        </a:spcAft>
                      </a:pPr>
                      <a:r>
                        <a:rPr lang="en-US" sz="1200">
                          <a:effectLst/>
                        </a:rPr>
                        <a:t>Unknown</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26088" marR="26088" marT="0" marB="0"/>
                </a:tc>
                <a:tc>
                  <a:txBody>
                    <a:bodyPr/>
                    <a:lstStyle/>
                    <a:p>
                      <a:pPr marL="0" marR="0" algn="ctr">
                        <a:spcBef>
                          <a:spcPts val="0"/>
                        </a:spcBef>
                        <a:spcAft>
                          <a:spcPts val="0"/>
                        </a:spcAft>
                      </a:pPr>
                      <a:r>
                        <a:rPr lang="en-US" sz="1200">
                          <a:effectLst/>
                        </a:rPr>
                        <a:t>0.5% (1)</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26088" marR="26088" marT="0" marB="0"/>
                </a:tc>
                <a:tc>
                  <a:txBody>
                    <a:bodyPr/>
                    <a:lstStyle/>
                    <a:p>
                      <a:pPr marL="0" marR="0" algn="ctr">
                        <a:spcBef>
                          <a:spcPts val="0"/>
                        </a:spcBef>
                        <a:spcAft>
                          <a:spcPts val="0"/>
                        </a:spcAft>
                      </a:pPr>
                      <a:r>
                        <a:rPr lang="en-US" sz="1200">
                          <a:effectLst/>
                        </a:rPr>
                        <a:t>1.5% (2)</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26088" marR="26088" marT="0" marB="0"/>
                </a:tc>
                <a:tc>
                  <a:txBody>
                    <a:bodyPr/>
                    <a:lstStyle/>
                    <a:p>
                      <a:pPr marL="0" marR="0" algn="ctr">
                        <a:spcBef>
                          <a:spcPts val="0"/>
                        </a:spcBef>
                        <a:spcAft>
                          <a:spcPts val="0"/>
                        </a:spcAft>
                      </a:pPr>
                      <a:r>
                        <a:rPr lang="en-US" sz="1200">
                          <a:effectLst/>
                        </a:rPr>
                        <a:t>0.9% (3)</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26088" marR="26088" marT="0" marB="0"/>
                </a:tc>
                <a:tc>
                  <a:txBody>
                    <a:bodyPr/>
                    <a:lstStyle/>
                    <a:p>
                      <a:pPr marL="0" marR="0" algn="ctr">
                        <a:spcBef>
                          <a:spcPts val="0"/>
                        </a:spcBef>
                        <a:spcAft>
                          <a:spcPts val="0"/>
                        </a:spcAft>
                      </a:pPr>
                      <a:r>
                        <a:rPr lang="en-US" sz="1200">
                          <a:effectLst/>
                        </a:rPr>
                        <a:t>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26088" marR="26088" marT="0" marB="0"/>
                </a:tc>
                <a:extLst>
                  <a:ext uri="{0D108BD9-81ED-4DB2-BD59-A6C34878D82A}">
                    <a16:rowId xmlns:a16="http://schemas.microsoft.com/office/drawing/2014/main" val="191573441"/>
                  </a:ext>
                </a:extLst>
              </a:tr>
              <a:tr h="270898">
                <a:tc>
                  <a:txBody>
                    <a:bodyPr/>
                    <a:lstStyle/>
                    <a:p>
                      <a:pPr marL="0" marR="0">
                        <a:spcBef>
                          <a:spcPts val="0"/>
                        </a:spcBef>
                        <a:spcAft>
                          <a:spcPts val="0"/>
                        </a:spcAft>
                      </a:pPr>
                      <a:r>
                        <a:rPr lang="en-US" sz="1200">
                          <a:effectLst/>
                        </a:rPr>
                        <a:t>Insurance Type, % (n)</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26088" marR="26088" marT="0" marB="0"/>
                </a:tc>
                <a:tc>
                  <a:txBody>
                    <a:bodyPr/>
                    <a:lstStyle/>
                    <a:p>
                      <a:pPr marL="0" marR="0" algn="ctr">
                        <a:spcBef>
                          <a:spcPts val="0"/>
                        </a:spcBef>
                        <a:spcAft>
                          <a:spcPts val="0"/>
                        </a:spcAft>
                      </a:pPr>
                      <a:r>
                        <a:rPr lang="en-US"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26088" marR="26088" marT="0" marB="0"/>
                </a:tc>
                <a:tc>
                  <a:txBody>
                    <a:bodyPr/>
                    <a:lstStyle/>
                    <a:p>
                      <a:pPr marL="0" marR="0" algn="ctr">
                        <a:spcBef>
                          <a:spcPts val="0"/>
                        </a:spcBef>
                        <a:spcAft>
                          <a:spcPts val="0"/>
                        </a:spcAft>
                      </a:pPr>
                      <a:r>
                        <a:rPr lang="en-US"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26088" marR="26088" marT="0" marB="0"/>
                </a:tc>
                <a:tc>
                  <a:txBody>
                    <a:bodyPr/>
                    <a:lstStyle/>
                    <a:p>
                      <a:pPr marL="0" marR="0" algn="ctr">
                        <a:spcBef>
                          <a:spcPts val="0"/>
                        </a:spcBef>
                        <a:spcAft>
                          <a:spcPts val="0"/>
                        </a:spcAft>
                      </a:pPr>
                      <a:r>
                        <a:rPr lang="en-US"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26088" marR="26088" marT="0" marB="0"/>
                </a:tc>
                <a:tc>
                  <a:txBody>
                    <a:bodyPr/>
                    <a:lstStyle/>
                    <a:p>
                      <a:pPr marL="0" marR="0" algn="ctr">
                        <a:spcBef>
                          <a:spcPts val="0"/>
                        </a:spcBef>
                        <a:spcAft>
                          <a:spcPts val="0"/>
                        </a:spcAft>
                      </a:pPr>
                      <a:r>
                        <a:rPr lang="en-US" sz="1200">
                          <a:effectLst/>
                        </a:rPr>
                        <a:t>6.3% (22)</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26088" marR="26088" marT="0" marB="0"/>
                </a:tc>
                <a:extLst>
                  <a:ext uri="{0D108BD9-81ED-4DB2-BD59-A6C34878D82A}">
                    <a16:rowId xmlns:a16="http://schemas.microsoft.com/office/drawing/2014/main" val="2271283323"/>
                  </a:ext>
                </a:extLst>
              </a:tr>
              <a:tr h="237914">
                <a:tc>
                  <a:txBody>
                    <a:bodyPr/>
                    <a:lstStyle/>
                    <a:p>
                      <a:pPr marL="0" marR="0" algn="r">
                        <a:spcBef>
                          <a:spcPts val="0"/>
                        </a:spcBef>
                        <a:spcAft>
                          <a:spcPts val="0"/>
                        </a:spcAft>
                      </a:pPr>
                      <a:r>
                        <a:rPr lang="en-US" sz="1200">
                          <a:effectLst/>
                        </a:rPr>
                        <a:t>Medicaid</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26088" marR="26088" marT="0" marB="0"/>
                </a:tc>
                <a:tc>
                  <a:txBody>
                    <a:bodyPr/>
                    <a:lstStyle/>
                    <a:p>
                      <a:pPr marL="0" marR="0" algn="ctr">
                        <a:spcBef>
                          <a:spcPts val="0"/>
                        </a:spcBef>
                        <a:spcAft>
                          <a:spcPts val="0"/>
                        </a:spcAft>
                      </a:pPr>
                      <a:r>
                        <a:rPr lang="en-US" sz="1200">
                          <a:effectLst/>
                        </a:rPr>
                        <a:t>23.4% (47)</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26088" marR="26088" marT="0" marB="0"/>
                </a:tc>
                <a:tc>
                  <a:txBody>
                    <a:bodyPr/>
                    <a:lstStyle/>
                    <a:p>
                      <a:pPr marL="0" marR="0" algn="ctr">
                        <a:spcBef>
                          <a:spcPts val="0"/>
                        </a:spcBef>
                        <a:spcAft>
                          <a:spcPts val="0"/>
                        </a:spcAft>
                      </a:pPr>
                      <a:r>
                        <a:rPr lang="en-US" sz="1200">
                          <a:effectLst/>
                        </a:rPr>
                        <a:t>8.6% (11)</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26088" marR="26088" marT="0" marB="0"/>
                </a:tc>
                <a:tc>
                  <a:txBody>
                    <a:bodyPr/>
                    <a:lstStyle/>
                    <a:p>
                      <a:pPr marL="0" marR="0" algn="ctr">
                        <a:spcBef>
                          <a:spcPts val="0"/>
                        </a:spcBef>
                        <a:spcAft>
                          <a:spcPts val="0"/>
                        </a:spcAft>
                      </a:pPr>
                      <a:r>
                        <a:rPr lang="en-US" sz="1200">
                          <a:effectLst/>
                        </a:rPr>
                        <a:t>17.7% (58)</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26088" marR="26088" marT="0" marB="0"/>
                </a:tc>
                <a:tc>
                  <a:txBody>
                    <a:bodyPr/>
                    <a:lstStyle/>
                    <a:p>
                      <a:pPr marL="0" marR="0" algn="ctr">
                        <a:spcBef>
                          <a:spcPts val="0"/>
                        </a:spcBef>
                        <a:spcAft>
                          <a:spcPts val="0"/>
                        </a:spcAft>
                      </a:pPr>
                      <a:r>
                        <a:rPr lang="en-US"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26088" marR="26088" marT="0" marB="0"/>
                </a:tc>
                <a:extLst>
                  <a:ext uri="{0D108BD9-81ED-4DB2-BD59-A6C34878D82A}">
                    <a16:rowId xmlns:a16="http://schemas.microsoft.com/office/drawing/2014/main" val="592609125"/>
                  </a:ext>
                </a:extLst>
              </a:tr>
              <a:tr h="237914">
                <a:tc>
                  <a:txBody>
                    <a:bodyPr/>
                    <a:lstStyle/>
                    <a:p>
                      <a:pPr marL="0" marR="0" algn="r">
                        <a:spcBef>
                          <a:spcPts val="0"/>
                        </a:spcBef>
                        <a:spcAft>
                          <a:spcPts val="0"/>
                        </a:spcAft>
                      </a:pPr>
                      <a:r>
                        <a:rPr lang="en-US" sz="1200">
                          <a:effectLst/>
                        </a:rPr>
                        <a:t>Medicare</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26088" marR="26088" marT="0" marB="0"/>
                </a:tc>
                <a:tc>
                  <a:txBody>
                    <a:bodyPr/>
                    <a:lstStyle/>
                    <a:p>
                      <a:pPr marL="0" marR="0" algn="ctr">
                        <a:spcBef>
                          <a:spcPts val="0"/>
                        </a:spcBef>
                        <a:spcAft>
                          <a:spcPts val="0"/>
                        </a:spcAft>
                      </a:pPr>
                      <a:r>
                        <a:rPr lang="en-US" sz="1200" dirty="0">
                          <a:effectLst/>
                        </a:rPr>
                        <a:t>12.4% (25)</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6088" marR="26088" marT="0" marB="0"/>
                </a:tc>
                <a:tc>
                  <a:txBody>
                    <a:bodyPr/>
                    <a:lstStyle/>
                    <a:p>
                      <a:pPr marL="0" marR="0" algn="ctr">
                        <a:spcBef>
                          <a:spcPts val="0"/>
                        </a:spcBef>
                        <a:spcAft>
                          <a:spcPts val="0"/>
                        </a:spcAft>
                      </a:pPr>
                      <a:r>
                        <a:rPr lang="en-US" sz="1200" dirty="0">
                          <a:effectLst/>
                        </a:rPr>
                        <a:t>15.8% (20)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6088" marR="26088" marT="0" marB="0"/>
                </a:tc>
                <a:tc>
                  <a:txBody>
                    <a:bodyPr/>
                    <a:lstStyle/>
                    <a:p>
                      <a:pPr marL="0" marR="0" algn="ctr">
                        <a:spcBef>
                          <a:spcPts val="0"/>
                        </a:spcBef>
                        <a:spcAft>
                          <a:spcPts val="0"/>
                        </a:spcAft>
                      </a:pPr>
                      <a:r>
                        <a:rPr lang="en-US" sz="1200" dirty="0">
                          <a:effectLst/>
                        </a:rPr>
                        <a:t>13.7% (45)</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6088" marR="26088" marT="0" marB="0"/>
                </a:tc>
                <a:tc>
                  <a:txBody>
                    <a:bodyPr/>
                    <a:lstStyle/>
                    <a:p>
                      <a:pPr marL="0" marR="0" algn="ctr">
                        <a:spcBef>
                          <a:spcPts val="0"/>
                        </a:spcBef>
                        <a:spcAft>
                          <a:spcPts val="0"/>
                        </a:spcAft>
                      </a:pPr>
                      <a:r>
                        <a:rPr lang="en-US"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26088" marR="26088" marT="0" marB="0"/>
                </a:tc>
                <a:extLst>
                  <a:ext uri="{0D108BD9-81ED-4DB2-BD59-A6C34878D82A}">
                    <a16:rowId xmlns:a16="http://schemas.microsoft.com/office/drawing/2014/main" val="4156602405"/>
                  </a:ext>
                </a:extLst>
              </a:tr>
              <a:tr h="237914">
                <a:tc>
                  <a:txBody>
                    <a:bodyPr/>
                    <a:lstStyle/>
                    <a:p>
                      <a:pPr marL="0" marR="0" algn="r">
                        <a:spcBef>
                          <a:spcPts val="0"/>
                        </a:spcBef>
                        <a:spcAft>
                          <a:spcPts val="0"/>
                        </a:spcAft>
                      </a:pPr>
                      <a:r>
                        <a:rPr lang="en-US" sz="1200" dirty="0">
                          <a:effectLst/>
                        </a:rPr>
                        <a:t>Private/Other</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6088" marR="26088" marT="0" marB="0"/>
                </a:tc>
                <a:tc>
                  <a:txBody>
                    <a:bodyPr/>
                    <a:lstStyle/>
                    <a:p>
                      <a:pPr marL="0" marR="0" algn="ctr">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59.7% (129)</a:t>
                      </a:r>
                    </a:p>
                  </a:txBody>
                  <a:tcPr marL="26088" marR="26088" marT="0" marB="0"/>
                </a:tc>
                <a:tc>
                  <a:txBody>
                    <a:bodyPr/>
                    <a:lstStyle/>
                    <a:p>
                      <a:pPr marL="0" marR="0" algn="ctr">
                        <a:spcBef>
                          <a:spcPts val="0"/>
                        </a:spcBef>
                        <a:spcAft>
                          <a:spcPts val="0"/>
                        </a:spcAft>
                      </a:pPr>
                      <a:r>
                        <a:rPr lang="en-US" sz="1200" dirty="0">
                          <a:effectLst/>
                        </a:rPr>
                        <a:t>71.6% (96)</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6088" marR="26088" marT="0" marB="0"/>
                </a:tc>
                <a:tc>
                  <a:txBody>
                    <a:bodyPr/>
                    <a:lstStyle/>
                    <a:p>
                      <a:pPr marL="0" marR="0" algn="ctr">
                        <a:spcBef>
                          <a:spcPts val="0"/>
                        </a:spcBef>
                        <a:spcAft>
                          <a:spcPts val="0"/>
                        </a:spcAft>
                      </a:pPr>
                      <a:r>
                        <a:rPr lang="en-US" sz="1200" dirty="0">
                          <a:effectLst/>
                        </a:rPr>
                        <a:t>68.5% (225)</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6088" marR="26088" marT="0" marB="0"/>
                </a:tc>
                <a:tc>
                  <a:txBody>
                    <a:bodyPr/>
                    <a:lstStyle/>
                    <a:p>
                      <a:pPr marL="0" marR="0" algn="ctr">
                        <a:spcBef>
                          <a:spcPts val="0"/>
                        </a:spcBef>
                        <a:spcAft>
                          <a:spcPts val="0"/>
                        </a:spcAft>
                      </a:pPr>
                      <a:r>
                        <a:rPr lang="en-US" sz="12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6088" marR="26088" marT="0" marB="0"/>
                </a:tc>
                <a:extLst>
                  <a:ext uri="{0D108BD9-81ED-4DB2-BD59-A6C34878D82A}">
                    <a16:rowId xmlns:a16="http://schemas.microsoft.com/office/drawing/2014/main" val="3356161922"/>
                  </a:ext>
                </a:extLst>
              </a:tr>
              <a:tr h="298139">
                <a:tc>
                  <a:txBody>
                    <a:bodyPr/>
                    <a:lstStyle/>
                    <a:p>
                      <a:pPr marL="0" marR="0">
                        <a:spcBef>
                          <a:spcPts val="0"/>
                        </a:spcBef>
                        <a:spcAft>
                          <a:spcPts val="0"/>
                        </a:spcAft>
                      </a:pPr>
                      <a:r>
                        <a:rPr lang="en-US" sz="1200" dirty="0">
                          <a:effectLst/>
                        </a:rPr>
                        <a:t>Type of Diabetes, % (n)</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6088" marR="26088" marT="0" marB="0"/>
                </a:tc>
                <a:tc>
                  <a:txBody>
                    <a:bodyPr/>
                    <a:lstStyle/>
                    <a:p>
                      <a:pPr marL="0" marR="0" algn="ctr">
                        <a:spcBef>
                          <a:spcPts val="0"/>
                        </a:spcBef>
                        <a:spcAft>
                          <a:spcPts val="0"/>
                        </a:spcAft>
                      </a:pPr>
                      <a:r>
                        <a:rPr lang="en-US" sz="12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6088" marR="26088" marT="0" marB="0"/>
                </a:tc>
                <a:tc>
                  <a:txBody>
                    <a:bodyPr/>
                    <a:lstStyle/>
                    <a:p>
                      <a:pPr marL="0" marR="0" algn="ctr">
                        <a:spcBef>
                          <a:spcPts val="0"/>
                        </a:spcBef>
                        <a:spcAft>
                          <a:spcPts val="0"/>
                        </a:spcAft>
                      </a:pPr>
                      <a:r>
                        <a:rPr lang="en-US"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26088" marR="26088" marT="0" marB="0"/>
                </a:tc>
                <a:tc>
                  <a:txBody>
                    <a:bodyPr/>
                    <a:lstStyle/>
                    <a:p>
                      <a:pPr marL="0" marR="0" algn="ctr">
                        <a:spcBef>
                          <a:spcPts val="0"/>
                        </a:spcBef>
                        <a:spcAft>
                          <a:spcPts val="0"/>
                        </a:spcAft>
                      </a:pPr>
                      <a:r>
                        <a:rPr lang="en-US"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26088" marR="26088" marT="0" marB="0"/>
                </a:tc>
                <a:tc>
                  <a:txBody>
                    <a:bodyPr/>
                    <a:lstStyle/>
                    <a:p>
                      <a:pPr marL="0" marR="0" algn="ctr">
                        <a:spcBef>
                          <a:spcPts val="0"/>
                        </a:spcBef>
                        <a:spcAft>
                          <a:spcPts val="0"/>
                        </a:spcAft>
                      </a:pPr>
                      <a:r>
                        <a:rPr lang="en-US" sz="1200">
                          <a:effectLst/>
                        </a:rPr>
                        <a:t>0.3% (1)</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26088" marR="26088" marT="0" marB="0"/>
                </a:tc>
                <a:extLst>
                  <a:ext uri="{0D108BD9-81ED-4DB2-BD59-A6C34878D82A}">
                    <a16:rowId xmlns:a16="http://schemas.microsoft.com/office/drawing/2014/main" val="3882669112"/>
                  </a:ext>
                </a:extLst>
              </a:tr>
              <a:tr h="460682">
                <a:tc>
                  <a:txBody>
                    <a:bodyPr/>
                    <a:lstStyle/>
                    <a:p>
                      <a:pPr marL="0" marR="0" algn="r">
                        <a:spcBef>
                          <a:spcPts val="0"/>
                        </a:spcBef>
                        <a:spcAft>
                          <a:spcPts val="0"/>
                        </a:spcAft>
                      </a:pPr>
                      <a:r>
                        <a:rPr lang="en-US" sz="1200" dirty="0">
                          <a:effectLst/>
                        </a:rPr>
                        <a:t>Type 1 Diabetes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6088" marR="26088" marT="0" marB="0"/>
                </a:tc>
                <a:tc>
                  <a:txBody>
                    <a:bodyPr/>
                    <a:lstStyle/>
                    <a:p>
                      <a:pPr marL="0" marR="0" algn="ctr">
                        <a:spcBef>
                          <a:spcPts val="0"/>
                        </a:spcBef>
                        <a:spcAft>
                          <a:spcPts val="0"/>
                        </a:spcAft>
                      </a:pPr>
                      <a:r>
                        <a:rPr lang="en-US" sz="1200">
                          <a:effectLst/>
                        </a:rPr>
                        <a:t>83.7% (180)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26088" marR="26088" marT="0" marB="0"/>
                </a:tc>
                <a:tc>
                  <a:txBody>
                    <a:bodyPr/>
                    <a:lstStyle/>
                    <a:p>
                      <a:pPr marL="0" marR="0" algn="ctr">
                        <a:spcBef>
                          <a:spcPts val="0"/>
                        </a:spcBef>
                        <a:spcAft>
                          <a:spcPts val="0"/>
                        </a:spcAft>
                      </a:pPr>
                      <a:r>
                        <a:rPr lang="en-US" sz="1200">
                          <a:effectLst/>
                        </a:rPr>
                        <a:t>97% (130)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26088" marR="26088" marT="0" marB="0"/>
                </a:tc>
                <a:tc>
                  <a:txBody>
                    <a:bodyPr/>
                    <a:lstStyle/>
                    <a:p>
                      <a:pPr marL="0" marR="0" algn="ctr">
                        <a:spcBef>
                          <a:spcPts val="0"/>
                        </a:spcBef>
                        <a:spcAft>
                          <a:spcPts val="0"/>
                        </a:spcAft>
                      </a:pPr>
                      <a:r>
                        <a:rPr lang="en-US" sz="1200">
                          <a:effectLst/>
                        </a:rPr>
                        <a:t>88.8% (310)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26088" marR="26088" marT="0" marB="0"/>
                </a:tc>
                <a:tc>
                  <a:txBody>
                    <a:bodyPr/>
                    <a:lstStyle/>
                    <a:p>
                      <a:pPr marL="0" marR="0" algn="ctr">
                        <a:spcBef>
                          <a:spcPts val="0"/>
                        </a:spcBef>
                        <a:spcAft>
                          <a:spcPts val="0"/>
                        </a:spcAft>
                      </a:pPr>
                      <a:r>
                        <a:rPr lang="en-US" sz="12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6088" marR="26088" marT="0" marB="0"/>
                </a:tc>
                <a:extLst>
                  <a:ext uri="{0D108BD9-81ED-4DB2-BD59-A6C34878D82A}">
                    <a16:rowId xmlns:a16="http://schemas.microsoft.com/office/drawing/2014/main" val="4204215396"/>
                  </a:ext>
                </a:extLst>
              </a:tr>
              <a:tr h="237914">
                <a:tc>
                  <a:txBody>
                    <a:bodyPr/>
                    <a:lstStyle/>
                    <a:p>
                      <a:pPr marL="0" marR="0" algn="r">
                        <a:spcBef>
                          <a:spcPts val="0"/>
                        </a:spcBef>
                        <a:spcAft>
                          <a:spcPts val="0"/>
                        </a:spcAft>
                      </a:pPr>
                      <a:r>
                        <a:rPr lang="en-US" sz="1200" dirty="0">
                          <a:effectLst/>
                        </a:rPr>
                        <a:t>Type 2 Diabetes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6088" marR="26088" marT="0" marB="0"/>
                </a:tc>
                <a:tc>
                  <a:txBody>
                    <a:bodyPr/>
                    <a:lstStyle/>
                    <a:p>
                      <a:pPr marL="0" marR="0" algn="ctr">
                        <a:spcBef>
                          <a:spcPts val="0"/>
                        </a:spcBef>
                        <a:spcAft>
                          <a:spcPts val="0"/>
                        </a:spcAft>
                      </a:pPr>
                      <a:r>
                        <a:rPr lang="en-US" sz="1200">
                          <a:effectLst/>
                        </a:rPr>
                        <a:t>9.8% (21)</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26088" marR="26088" marT="0" marB="0"/>
                </a:tc>
                <a:tc>
                  <a:txBody>
                    <a:bodyPr/>
                    <a:lstStyle/>
                    <a:p>
                      <a:pPr marL="0" marR="0" algn="ctr">
                        <a:spcBef>
                          <a:spcPts val="0"/>
                        </a:spcBef>
                        <a:spcAft>
                          <a:spcPts val="0"/>
                        </a:spcAft>
                      </a:pPr>
                      <a:r>
                        <a:rPr lang="en-US" sz="1200">
                          <a:effectLst/>
                        </a:rPr>
                        <a:t>3% (4)</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26088" marR="26088" marT="0" marB="0"/>
                </a:tc>
                <a:tc>
                  <a:txBody>
                    <a:bodyPr/>
                    <a:lstStyle/>
                    <a:p>
                      <a:pPr marL="0" marR="0" algn="ctr">
                        <a:spcBef>
                          <a:spcPts val="0"/>
                        </a:spcBef>
                        <a:spcAft>
                          <a:spcPts val="0"/>
                        </a:spcAft>
                      </a:pPr>
                      <a:r>
                        <a:rPr lang="en-US" sz="1200">
                          <a:effectLst/>
                        </a:rPr>
                        <a:t>7.2% (25)</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26088" marR="26088" marT="0" marB="0"/>
                </a:tc>
                <a:tc>
                  <a:txBody>
                    <a:bodyPr/>
                    <a:lstStyle/>
                    <a:p>
                      <a:pPr marL="0" marR="0" algn="ctr">
                        <a:spcBef>
                          <a:spcPts val="0"/>
                        </a:spcBef>
                        <a:spcAft>
                          <a:spcPts val="0"/>
                        </a:spcAft>
                      </a:pPr>
                      <a:r>
                        <a:rPr lang="en-US"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26088" marR="26088" marT="0" marB="0"/>
                </a:tc>
                <a:extLst>
                  <a:ext uri="{0D108BD9-81ED-4DB2-BD59-A6C34878D82A}">
                    <a16:rowId xmlns:a16="http://schemas.microsoft.com/office/drawing/2014/main" val="2573521478"/>
                  </a:ext>
                </a:extLst>
              </a:tr>
              <a:tr h="237914">
                <a:tc>
                  <a:txBody>
                    <a:bodyPr/>
                    <a:lstStyle/>
                    <a:p>
                      <a:pPr marL="0" marR="0" algn="r">
                        <a:spcBef>
                          <a:spcPts val="0"/>
                        </a:spcBef>
                        <a:spcAft>
                          <a:spcPts val="0"/>
                        </a:spcAft>
                      </a:pPr>
                      <a:r>
                        <a:rPr lang="en-US" sz="1200">
                          <a:effectLst/>
                        </a:rPr>
                        <a:t>Other</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26088" marR="26088" marT="0" marB="0"/>
                </a:tc>
                <a:tc>
                  <a:txBody>
                    <a:bodyPr/>
                    <a:lstStyle/>
                    <a:p>
                      <a:pPr marL="0" marR="0" algn="ctr">
                        <a:spcBef>
                          <a:spcPts val="0"/>
                        </a:spcBef>
                        <a:spcAft>
                          <a:spcPts val="0"/>
                        </a:spcAft>
                      </a:pPr>
                      <a:r>
                        <a:rPr lang="en-US" sz="1200">
                          <a:effectLst/>
                        </a:rPr>
                        <a:t>6.5% (14)</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26088" marR="26088" marT="0" marB="0"/>
                </a:tc>
                <a:tc>
                  <a:txBody>
                    <a:bodyPr/>
                    <a:lstStyle/>
                    <a:p>
                      <a:pPr marL="0" marR="0" algn="ctr">
                        <a:spcBef>
                          <a:spcPts val="0"/>
                        </a:spcBef>
                        <a:spcAft>
                          <a:spcPts val="0"/>
                        </a:spcAft>
                      </a:pPr>
                      <a:r>
                        <a:rPr lang="en-US" sz="1200">
                          <a:effectLst/>
                        </a:rPr>
                        <a:t>0% (0)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26088" marR="26088" marT="0" marB="0"/>
                </a:tc>
                <a:tc>
                  <a:txBody>
                    <a:bodyPr/>
                    <a:lstStyle/>
                    <a:p>
                      <a:pPr marL="0" marR="0" algn="ctr">
                        <a:spcBef>
                          <a:spcPts val="0"/>
                        </a:spcBef>
                        <a:spcAft>
                          <a:spcPts val="0"/>
                        </a:spcAft>
                      </a:pPr>
                      <a:r>
                        <a:rPr lang="en-US" sz="1200">
                          <a:effectLst/>
                        </a:rPr>
                        <a:t>4.01% (14)</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26088" marR="26088" marT="0" marB="0"/>
                </a:tc>
                <a:tc>
                  <a:txBody>
                    <a:bodyPr/>
                    <a:lstStyle/>
                    <a:p>
                      <a:pPr marL="0" marR="0" algn="ctr">
                        <a:spcBef>
                          <a:spcPts val="0"/>
                        </a:spcBef>
                        <a:spcAft>
                          <a:spcPts val="0"/>
                        </a:spcAft>
                      </a:pPr>
                      <a:r>
                        <a:rPr lang="en-US" sz="12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6088" marR="26088" marT="0" marB="0"/>
                </a:tc>
                <a:extLst>
                  <a:ext uri="{0D108BD9-81ED-4DB2-BD59-A6C34878D82A}">
                    <a16:rowId xmlns:a16="http://schemas.microsoft.com/office/drawing/2014/main" val="1633140701"/>
                  </a:ext>
                </a:extLst>
              </a:tr>
            </a:tbl>
          </a:graphicData>
        </a:graphic>
      </p:graphicFrame>
      <p:sp>
        <p:nvSpPr>
          <p:cNvPr id="2" name="Title 1">
            <a:extLst>
              <a:ext uri="{FF2B5EF4-FFF2-40B4-BE49-F238E27FC236}">
                <a16:creationId xmlns:a16="http://schemas.microsoft.com/office/drawing/2014/main" id="{98AD9E9B-31EC-3242-A618-AA347C79A27B}"/>
              </a:ext>
            </a:extLst>
          </p:cNvPr>
          <p:cNvSpPr>
            <a:spLocks noGrp="1"/>
          </p:cNvSpPr>
          <p:nvPr>
            <p:ph type="title"/>
          </p:nvPr>
        </p:nvSpPr>
        <p:spPr>
          <a:xfrm>
            <a:off x="605368" y="295586"/>
            <a:ext cx="11074576" cy="461665"/>
          </a:xfrm>
        </p:spPr>
        <p:txBody>
          <a:bodyPr/>
          <a:lstStyle/>
          <a:p>
            <a:r>
              <a:rPr lang="en-US" dirty="0"/>
              <a:t>Results</a:t>
            </a:r>
          </a:p>
        </p:txBody>
      </p:sp>
    </p:spTree>
    <p:extLst>
      <p:ext uri="{BB962C8B-B14F-4D97-AF65-F5344CB8AC3E}">
        <p14:creationId xmlns:p14="http://schemas.microsoft.com/office/powerpoint/2010/main" val="35036425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F6A5D92-55B5-BF44-B1F8-FC11193ED39B}"/>
              </a:ext>
            </a:extLst>
          </p:cNvPr>
          <p:cNvSpPr>
            <a:spLocks noGrp="1"/>
          </p:cNvSpPr>
          <p:nvPr>
            <p:ph type="title"/>
          </p:nvPr>
        </p:nvSpPr>
        <p:spPr/>
        <p:txBody>
          <a:bodyPr/>
          <a:lstStyle/>
          <a:p>
            <a:r>
              <a:rPr lang="en-US" dirty="0"/>
              <a:t>Results – Median Time-to-AID Initiation Overall</a:t>
            </a:r>
          </a:p>
        </p:txBody>
      </p:sp>
      <p:graphicFrame>
        <p:nvGraphicFramePr>
          <p:cNvPr id="4" name="Content Placeholder 3">
            <a:extLst>
              <a:ext uri="{FF2B5EF4-FFF2-40B4-BE49-F238E27FC236}">
                <a16:creationId xmlns:a16="http://schemas.microsoft.com/office/drawing/2014/main" id="{E6AC620D-BAD0-6B4A-9B8A-122025F8537A}"/>
              </a:ext>
            </a:extLst>
          </p:cNvPr>
          <p:cNvGraphicFramePr>
            <a:graphicFrameLocks noGrp="1"/>
          </p:cNvGraphicFramePr>
          <p:nvPr>
            <p:ph idx="1"/>
          </p:nvPr>
        </p:nvGraphicFramePr>
        <p:xfrm>
          <a:off x="608013" y="1114425"/>
          <a:ext cx="11071225" cy="489448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7113379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948A3-8E1B-AF42-9FE6-31AD051CA858}"/>
              </a:ext>
            </a:extLst>
          </p:cNvPr>
          <p:cNvSpPr>
            <a:spLocks noGrp="1"/>
          </p:cNvSpPr>
          <p:nvPr>
            <p:ph type="title"/>
          </p:nvPr>
        </p:nvSpPr>
        <p:spPr/>
        <p:txBody>
          <a:bodyPr/>
          <a:lstStyle/>
          <a:p>
            <a:r>
              <a:rPr lang="en-US" dirty="0"/>
              <a:t>Subgroups of Interest – New to Pump, Switching Brands</a:t>
            </a:r>
          </a:p>
        </p:txBody>
      </p:sp>
      <p:graphicFrame>
        <p:nvGraphicFramePr>
          <p:cNvPr id="4" name="Content Placeholder 3">
            <a:extLst>
              <a:ext uri="{FF2B5EF4-FFF2-40B4-BE49-F238E27FC236}">
                <a16:creationId xmlns:a16="http://schemas.microsoft.com/office/drawing/2014/main" id="{783E2F02-6EFB-434E-B8F7-77E11F99F8C6}"/>
              </a:ext>
            </a:extLst>
          </p:cNvPr>
          <p:cNvGraphicFramePr>
            <a:graphicFrameLocks noGrp="1"/>
          </p:cNvGraphicFramePr>
          <p:nvPr>
            <p:ph idx="1"/>
          </p:nvPr>
        </p:nvGraphicFramePr>
        <p:xfrm>
          <a:off x="373356" y="1114425"/>
          <a:ext cx="5629501" cy="486183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ontent Placeholder 6">
            <a:extLst>
              <a:ext uri="{FF2B5EF4-FFF2-40B4-BE49-F238E27FC236}">
                <a16:creationId xmlns:a16="http://schemas.microsoft.com/office/drawing/2014/main" id="{8EBAD374-B784-4641-B455-081A9EA8DD84}"/>
              </a:ext>
            </a:extLst>
          </p:cNvPr>
          <p:cNvGraphicFramePr>
            <a:graphicFrameLocks/>
          </p:cNvGraphicFramePr>
          <p:nvPr/>
        </p:nvGraphicFramePr>
        <p:xfrm>
          <a:off x="6002857" y="1114425"/>
          <a:ext cx="5815786" cy="486183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7452839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B32B9-7A63-2F48-9611-0C84E9B05AC2}"/>
              </a:ext>
            </a:extLst>
          </p:cNvPr>
          <p:cNvSpPr>
            <a:spLocks noGrp="1"/>
          </p:cNvSpPr>
          <p:nvPr>
            <p:ph type="title"/>
          </p:nvPr>
        </p:nvSpPr>
        <p:spPr/>
        <p:txBody>
          <a:bodyPr/>
          <a:lstStyle/>
          <a:p>
            <a:r>
              <a:rPr lang="en-US" dirty="0"/>
              <a:t>Cumulative new AID Systems</a:t>
            </a:r>
          </a:p>
        </p:txBody>
      </p:sp>
      <p:graphicFrame>
        <p:nvGraphicFramePr>
          <p:cNvPr id="4" name="Content Placeholder 3">
            <a:extLst>
              <a:ext uri="{FF2B5EF4-FFF2-40B4-BE49-F238E27FC236}">
                <a16:creationId xmlns:a16="http://schemas.microsoft.com/office/drawing/2014/main" id="{3F19FD34-415B-E543-A106-C0E23F0A1FC9}"/>
              </a:ext>
            </a:extLst>
          </p:cNvPr>
          <p:cNvGraphicFramePr>
            <a:graphicFrameLocks noGrp="1"/>
          </p:cNvGraphicFramePr>
          <p:nvPr>
            <p:ph idx="1"/>
          </p:nvPr>
        </p:nvGraphicFramePr>
        <p:xfrm>
          <a:off x="608013" y="1114425"/>
          <a:ext cx="11071225" cy="486434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29190409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Penn Medicine Template 2009">
  <a:themeElements>
    <a:clrScheme name="Penn 2018 Color Palette">
      <a:dk1>
        <a:srgbClr val="002243"/>
      </a:dk1>
      <a:lt1>
        <a:srgbClr val="FFFFFF"/>
      </a:lt1>
      <a:dk2>
        <a:srgbClr val="800000"/>
      </a:dk2>
      <a:lt2>
        <a:srgbClr val="B4B5B4"/>
      </a:lt2>
      <a:accent1>
        <a:srgbClr val="326B8B"/>
      </a:accent1>
      <a:accent2>
        <a:srgbClr val="64A4D6"/>
      </a:accent2>
      <a:accent3>
        <a:srgbClr val="022D75"/>
      </a:accent3>
      <a:accent4>
        <a:srgbClr val="C4CE41"/>
      </a:accent4>
      <a:accent5>
        <a:srgbClr val="D75539"/>
      </a:accent5>
      <a:accent6>
        <a:srgbClr val="F7BA01"/>
      </a:accent6>
      <a:hlink>
        <a:srgbClr val="022D75"/>
      </a:hlink>
      <a:folHlink>
        <a:srgbClr val="7F0D00"/>
      </a:folHlink>
    </a:clrScheme>
    <a:fontScheme name="Penn Medicine Template 2009">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400" b="0" i="0" u="none" strike="noStrike" cap="none" normalizeH="0" baseline="0" smtClean="0">
            <a:ln>
              <a:noFill/>
            </a:ln>
            <a:solidFill>
              <a:schemeClr val="tx2"/>
            </a:solidFill>
            <a:effectLst/>
            <a:latin typeface="Arial" panose="020B0604020202020204" pitchFamily="34"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400" b="0" i="0" u="none" strike="noStrike" cap="none" normalizeH="0" baseline="0" smtClean="0">
            <a:ln>
              <a:noFill/>
            </a:ln>
            <a:solidFill>
              <a:schemeClr val="tx2"/>
            </a:solidFill>
            <a:effectLst/>
            <a:latin typeface="Arial" panose="020B0604020202020204" pitchFamily="34" charset="0"/>
          </a:defRPr>
        </a:defPPr>
      </a:lstStyle>
    </a:lnDef>
    <a:txDef>
      <a:spPr bwMode="auto">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b" anchorCtr="0" compatLnSpc="1">
        <a:prstTxWarp prst="textNoShape">
          <a:avLst/>
        </a:prstTxWarp>
        <a:spAutoFit/>
      </a:bodyPr>
      <a:lstStyle>
        <a:defPPr algn="l">
          <a:defRPr sz="1400" b="1" dirty="0" smtClean="0">
            <a:solidFill>
              <a:schemeClr val="bg1">
                <a:lumMod val="50000"/>
              </a:schemeClr>
            </a:solidFill>
          </a:defRPr>
        </a:defPPr>
      </a:lstStyle>
    </a:txDef>
  </a:objectDefaults>
  <a:extraClrSchemeLst>
    <a:extraClrScheme>
      <a:clrScheme name="Penn Medicine Template 2009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enn Medicine Template 2009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Penn Medicine Template 2009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enn Medicine Template 2009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enn Medicine Template 2009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enn Medicine Template 2009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Penn Medicine Template 2009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Penn Medicine Template 2009 8">
        <a:dk1>
          <a:srgbClr val="4A85FA"/>
        </a:dk1>
        <a:lt1>
          <a:srgbClr val="FFFFFF"/>
        </a:lt1>
        <a:dk2>
          <a:srgbClr val="001D3A"/>
        </a:dk2>
        <a:lt2>
          <a:srgbClr val="003366"/>
        </a:lt2>
        <a:accent1>
          <a:srgbClr val="A66E5A"/>
        </a:accent1>
        <a:accent2>
          <a:srgbClr val="BA003E"/>
        </a:accent2>
        <a:accent3>
          <a:srgbClr val="AAABAE"/>
        </a:accent3>
        <a:accent4>
          <a:srgbClr val="DADADA"/>
        </a:accent4>
        <a:accent5>
          <a:srgbClr val="D0BAB5"/>
        </a:accent5>
        <a:accent6>
          <a:srgbClr val="A80037"/>
        </a:accent6>
        <a:hlink>
          <a:srgbClr val="666633"/>
        </a:hlink>
        <a:folHlink>
          <a:srgbClr val="FEC420"/>
        </a:folHlink>
      </a:clrScheme>
      <a:clrMap bg1="dk2" tx1="lt1" bg2="dk1" tx2="lt2" accent1="accent1" accent2="accent2" accent3="accent3" accent4="accent4" accent5="accent5" accent6="accent6" hlink="hlink" folHlink="folHlink"/>
    </a:extraClrScheme>
    <a:extraClrScheme>
      <a:clrScheme name="Penn Medicine Template 2009 9">
        <a:dk1>
          <a:srgbClr val="000000"/>
        </a:dk1>
        <a:lt1>
          <a:srgbClr val="FFFFFF"/>
        </a:lt1>
        <a:dk2>
          <a:srgbClr val="A20000"/>
        </a:dk2>
        <a:lt2>
          <a:srgbClr val="C0C0C0"/>
        </a:lt2>
        <a:accent1>
          <a:srgbClr val="0099E6"/>
        </a:accent1>
        <a:accent2>
          <a:srgbClr val="F6C700"/>
        </a:accent2>
        <a:accent3>
          <a:srgbClr val="FFFFFF"/>
        </a:accent3>
        <a:accent4>
          <a:srgbClr val="000000"/>
        </a:accent4>
        <a:accent5>
          <a:srgbClr val="AACAF0"/>
        </a:accent5>
        <a:accent6>
          <a:srgbClr val="DFB400"/>
        </a:accent6>
        <a:hlink>
          <a:srgbClr val="003399"/>
        </a:hlink>
        <a:folHlink>
          <a:srgbClr val="6600CC"/>
        </a:folHlink>
      </a:clrScheme>
      <a:clrMap bg1="lt1" tx1="dk1" bg2="lt2" tx2="dk2" accent1="accent1" accent2="accent2" accent3="accent3" accent4="accent4" accent5="accent5" accent6="accent6" hlink="hlink" folHlink="folHlink"/>
    </a:extraClrScheme>
    <a:extraClrScheme>
      <a:clrScheme name="Penn Medicine Template 2009 10">
        <a:dk1>
          <a:srgbClr val="000000"/>
        </a:dk1>
        <a:lt1>
          <a:srgbClr val="FFFFFF"/>
        </a:lt1>
        <a:dk2>
          <a:srgbClr val="800000"/>
        </a:dk2>
        <a:lt2>
          <a:srgbClr val="C0C0C0"/>
        </a:lt2>
        <a:accent1>
          <a:srgbClr val="0099E6"/>
        </a:accent1>
        <a:accent2>
          <a:srgbClr val="F6C700"/>
        </a:accent2>
        <a:accent3>
          <a:srgbClr val="FFFFFF"/>
        </a:accent3>
        <a:accent4>
          <a:srgbClr val="000000"/>
        </a:accent4>
        <a:accent5>
          <a:srgbClr val="AACAF0"/>
        </a:accent5>
        <a:accent6>
          <a:srgbClr val="DFB400"/>
        </a:accent6>
        <a:hlink>
          <a:srgbClr val="003399"/>
        </a:hlink>
        <a:folHlink>
          <a:srgbClr val="6600C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SoM_Powerpoint_Template-2.potx" id="{DDA49C91-4D82-4C41-AC6B-E0211CF11811}" vid="{31605EE5-37BC-4722-8AC5-D869CFA29CE9}"/>
    </a:ext>
  </a:extLst>
</a:theme>
</file>

<file path=ppt/theme/theme3.xml><?xml version="1.0" encoding="utf-8"?>
<a:theme xmlns:a="http://schemas.openxmlformats.org/drawingml/2006/main" name="1_T1D Exchange Annual Meeting Template 2015">
  <a:themeElements>
    <a:clrScheme name="T1D Exchange">
      <a:dk1>
        <a:srgbClr val="000000"/>
      </a:dk1>
      <a:lt1>
        <a:srgbClr val="FFFFFF"/>
      </a:lt1>
      <a:dk2>
        <a:srgbClr val="3B3B3B"/>
      </a:dk2>
      <a:lt2>
        <a:srgbClr val="FFFFFF"/>
      </a:lt2>
      <a:accent1>
        <a:srgbClr val="B1DFE0"/>
      </a:accent1>
      <a:accent2>
        <a:srgbClr val="7FD0D9"/>
      </a:accent2>
      <a:accent3>
        <a:srgbClr val="18A1AB"/>
      </a:accent3>
      <a:accent4>
        <a:srgbClr val="47606D"/>
      </a:accent4>
      <a:accent5>
        <a:srgbClr val="FEE0CE"/>
      </a:accent5>
      <a:accent6>
        <a:srgbClr val="AFCFFF"/>
      </a:accent6>
      <a:hlink>
        <a:srgbClr val="056BD1"/>
      </a:hlink>
      <a:folHlink>
        <a:srgbClr val="056BD1"/>
      </a:folHlink>
    </a:clrScheme>
    <a:fontScheme name="T1D Exchange">
      <a:majorFont>
        <a:latin typeface="Hind"/>
        <a:ea typeface="Helvetica"/>
        <a:cs typeface="Helvetica"/>
      </a:majorFont>
      <a:minorFont>
        <a:latin typeface="Hind"/>
        <a:ea typeface="Calibri"/>
        <a:cs typeface="Calibri"/>
      </a:minorFont>
    </a:fontScheme>
    <a:fmtScheme name="1_T1D Exchange Annual Meeting Template 201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47616E"/>
            </a:solidFill>
            <a:effectLst/>
            <a:uFillTx/>
            <a:latin typeface="Hind Regular"/>
            <a:ea typeface="Hind Regular"/>
            <a:cs typeface="Hind Regular"/>
            <a:sym typeface="Hind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696F70"/>
            </a:solidFill>
            <a:effectLst/>
            <a:uFillTx/>
            <a:latin typeface="Hind Bold"/>
            <a:ea typeface="Hind Bold"/>
            <a:cs typeface="Hind Bold"/>
            <a:sym typeface="Hind Bol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V10 Board Strategy Deck -7-2-19 for HCT.pptx" id="{5A3BD3B1-7070-4C8A-BA64-3133C20ECFD6}" vid="{F9FCAB9D-214E-44ED-B3AF-DB97B0F3FDE5}"/>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626cb74e-9669-4fd8-87b3-351e3976c142">
      <Terms xmlns="http://schemas.microsoft.com/office/infopath/2007/PartnerControls"/>
    </lcf76f155ced4ddcb4097134ff3c332f>
    <TaxCatchAll xmlns="2f7b054f-be38-41d2-978f-3d651b980644"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84B7EC0BF2544418F02C0F48049A820" ma:contentTypeVersion="20" ma:contentTypeDescription="Create a new document." ma:contentTypeScope="" ma:versionID="18810cc4c55cb84b30f10de76771b1be">
  <xsd:schema xmlns:xsd="http://www.w3.org/2001/XMLSchema" xmlns:xs="http://www.w3.org/2001/XMLSchema" xmlns:p="http://schemas.microsoft.com/office/2006/metadata/properties" xmlns:ns2="626cb74e-9669-4fd8-87b3-351e3976c142" xmlns:ns3="2f7b054f-be38-41d2-978f-3d651b980644" targetNamespace="http://schemas.microsoft.com/office/2006/metadata/properties" ma:root="true" ma:fieldsID="54ec4579b3dec1060686673f2321ce88" ns2:_="" ns3:_="">
    <xsd:import namespace="626cb74e-9669-4fd8-87b3-351e3976c142"/>
    <xsd:import namespace="2f7b054f-be38-41d2-978f-3d651b980644"/>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MediaServiceLocation"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26cb74e-9669-4fd8-87b3-351e3976c14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35708ab6-8f93-4a47-82a9-702180f093a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f7b054f-be38-41d2-978f-3d651b980644"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604988c3-2911-4884-b1bb-ab625c693b77}" ma:internalName="TaxCatchAll" ma:showField="CatchAllData" ma:web="2f7b054f-be38-41d2-978f-3d651b98064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25C56A9-D644-4F4F-83DB-836C57DB38D5}">
  <ds:schemaRefs>
    <ds:schemaRef ds:uri="http://schemas.microsoft.com/office/2006/metadata/properties"/>
    <ds:schemaRef ds:uri="http://schemas.microsoft.com/office/infopath/2007/PartnerControls"/>
    <ds:schemaRef ds:uri="626cb74e-9669-4fd8-87b3-351e3976c142"/>
    <ds:schemaRef ds:uri="2f7b054f-be38-41d2-978f-3d651b980644"/>
  </ds:schemaRefs>
</ds:datastoreItem>
</file>

<file path=customXml/itemProps2.xml><?xml version="1.0" encoding="utf-8"?>
<ds:datastoreItem xmlns:ds="http://schemas.openxmlformats.org/officeDocument/2006/customXml" ds:itemID="{199A0C7F-9288-4A91-A4E4-7671E8D4706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26cb74e-9669-4fd8-87b3-351e3976c142"/>
    <ds:schemaRef ds:uri="2f7b054f-be38-41d2-978f-3d651b98064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88CDF4A-A914-43B3-8517-42EB50236A3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0</Words>
  <Application>Microsoft Office PowerPoint</Application>
  <PresentationFormat>Widescreen</PresentationFormat>
  <Paragraphs>0</Paragraphs>
  <Slides>50</Slides>
  <Notes>20</Notes>
  <HiddenSlides>0</HiddenSlides>
  <MMClips>0</MMClips>
  <ScaleCrop>false</ScaleCrop>
  <HeadingPairs>
    <vt:vector size="4" baseType="variant">
      <vt:variant>
        <vt:lpstr>Theme</vt:lpstr>
      </vt:variant>
      <vt:variant>
        <vt:i4>3</vt:i4>
      </vt:variant>
      <vt:variant>
        <vt:lpstr>Slide Titles</vt:lpstr>
      </vt:variant>
      <vt:variant>
        <vt:i4>50</vt:i4>
      </vt:variant>
    </vt:vector>
  </HeadingPairs>
  <TitlesOfParts>
    <vt:vector size="53" baseType="lpstr">
      <vt:lpstr>office theme</vt:lpstr>
      <vt:lpstr>Penn Medicine Template 2009</vt:lpstr>
      <vt:lpstr>1_T1D Exchange Annual Meeting Template 2015</vt:lpstr>
      <vt:lpstr>PowerPoint Presentation</vt:lpstr>
      <vt:lpstr>A Standardized, Interdisciplinary Approach to Accelerate Automated Insulin Delivery System (AID) Initiation in Adults with Diabetes</vt:lpstr>
      <vt:lpstr>Standardizing the Pump Start Process to Reduce  Time to AID Initiation</vt:lpstr>
      <vt:lpstr>Development and Description of the Intervention</vt:lpstr>
      <vt:lpstr>Statistical Analyses / Generation of Run Charts</vt:lpstr>
      <vt:lpstr>Results</vt:lpstr>
      <vt:lpstr>Results – Median Time-to-AID Initiation Overall</vt:lpstr>
      <vt:lpstr>Subgroups of Interest – New to Pump, Switching Brands</vt:lpstr>
      <vt:lpstr>Cumulative new AID Systems</vt:lpstr>
      <vt:lpstr>Conclusions from New Pump Start Program</vt:lpstr>
      <vt:lpstr> Acknowledgements:  Laura Emmons, MSN, CRNP; Wendy Yang, BA; Taylor Lee, BSN, RN, CDCES; Patricia Y. Chu, MD, MHSc, MSCE; Austin Matus, PhD, RN; Emma Edmondson, MD, MSHP.  Special Thanks: Rodebaugh Diabetes Center: Michael Rickels, MD, MS; Ilona Lorincz, MD, MSHP; Mark Schutta, MD; Carrie Burns, MD.   Also, special thanks to all of our wonderful patients!  </vt:lpstr>
      <vt:lpstr>PowerPoint Presentation</vt:lpstr>
      <vt:lpstr>The Role of the CDCES in Promoting the Use of AID in the Teamwork, Targets, Technology, and Tight Control (4T) Program </vt:lpstr>
      <vt:lpstr>Disclosures</vt:lpstr>
      <vt:lpstr>Background</vt:lpstr>
      <vt:lpstr>Methods</vt:lpstr>
      <vt:lpstr>PowerPoint Presentation</vt:lpstr>
      <vt:lpstr>Methods Continued</vt:lpstr>
      <vt:lpstr>Table 1. Characteristics of the Historical, Pilot 4T, 4T Study 1, and 4T Study 2 Cohorts </vt:lpstr>
      <vt:lpstr>Table 1. Characteristics of the Historical, Pilot 4T, 4T Study 1, and 4T Study 2 Cohorts – Continued  </vt:lpstr>
      <vt:lpstr>Table 2 Follow-up Characteristics</vt:lpstr>
      <vt:lpstr>Conclusions</vt:lpstr>
      <vt:lpstr>Next Steps – Standard of Care Cohort </vt:lpstr>
      <vt:lpstr>Next Steps - 4T T1DX-QI Work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Our Data Benchmarking Journey</vt:lpstr>
      <vt:lpstr>Recent QI Portal Updates</vt:lpstr>
      <vt:lpstr>New Feature: Location Filter</vt:lpstr>
      <vt:lpstr>Other Changes in progress (we heard you!)</vt:lpstr>
      <vt:lpstr>Insights Tab</vt:lpstr>
      <vt:lpstr>T2D Dashboard: Coming in 2026</vt:lpstr>
      <vt:lpstr>Feedback via the QI Newsletter</vt:lpstr>
      <vt:lpstr>Additional suggestions under consideration</vt:lpstr>
      <vt:lpstr>Help us prioritize for 2026</vt:lpstr>
      <vt:lpstr>PowerPoint Presentation</vt:lpstr>
      <vt:lpstr> Section Header Here Subtitle Here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47</cp:revision>
  <dcterms:created xsi:type="dcterms:W3CDTF">2025-10-30T19:41:13Z</dcterms:created>
  <dcterms:modified xsi:type="dcterms:W3CDTF">2025-11-10T22:14:04Z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0x010100B84B7EC0BF2544418F02C0F48049A820</vt:lpwstr>
  </property>
  <property fmtid="{D5CDD505-2E9C-101B-9397-08002B2CF9AE}" pid="3" name="MediaServiceImageTags">
    <vt:lpwstr/>
  </property>
</Properties>
</file>