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4"/>
    <p:sldMasterId id="2147483648" r:id="rId5"/>
    <p:sldMasterId id="2147483796" r:id="rId6"/>
    <p:sldMasterId id="2147483658" r:id="rId7"/>
    <p:sldMasterId id="2147483703" r:id="rId8"/>
    <p:sldMasterId id="2147483663" r:id="rId9"/>
    <p:sldMasterId id="2147483673" r:id="rId10"/>
  </p:sldMasterIdLst>
  <p:notesMasterIdLst>
    <p:notesMasterId r:id="rId62"/>
  </p:notesMasterIdLst>
  <p:sldIdLst>
    <p:sldId id="703" r:id="rId11"/>
    <p:sldId id="257" r:id="rId12"/>
    <p:sldId id="258" r:id="rId13"/>
    <p:sldId id="259" r:id="rId14"/>
    <p:sldId id="260" r:id="rId15"/>
    <p:sldId id="261" r:id="rId16"/>
    <p:sldId id="267" r:id="rId17"/>
    <p:sldId id="268" r:id="rId18"/>
    <p:sldId id="262" r:id="rId19"/>
    <p:sldId id="266" r:id="rId20"/>
    <p:sldId id="265" r:id="rId21"/>
    <p:sldId id="732" r:id="rId22"/>
    <p:sldId id="733" r:id="rId23"/>
    <p:sldId id="263" r:id="rId24"/>
    <p:sldId id="389" r:id="rId25"/>
    <p:sldId id="394" r:id="rId26"/>
    <p:sldId id="275" r:id="rId27"/>
    <p:sldId id="397" r:id="rId28"/>
    <p:sldId id="269" r:id="rId29"/>
    <p:sldId id="402" r:id="rId30"/>
    <p:sldId id="273" r:id="rId31"/>
    <p:sldId id="399" r:id="rId32"/>
    <p:sldId id="400" r:id="rId33"/>
    <p:sldId id="401" r:id="rId34"/>
    <p:sldId id="734" r:id="rId35"/>
    <p:sldId id="744" r:id="rId36"/>
    <p:sldId id="745" r:id="rId37"/>
    <p:sldId id="746" r:id="rId38"/>
    <p:sldId id="747" r:id="rId39"/>
    <p:sldId id="2141411493" r:id="rId40"/>
    <p:sldId id="2141411494" r:id="rId41"/>
    <p:sldId id="280" r:id="rId42"/>
    <p:sldId id="2141411495" r:id="rId43"/>
    <p:sldId id="2141411496" r:id="rId44"/>
    <p:sldId id="2141411497" r:id="rId45"/>
    <p:sldId id="736" r:id="rId46"/>
    <p:sldId id="335" r:id="rId47"/>
    <p:sldId id="386" r:id="rId48"/>
    <p:sldId id="393" r:id="rId49"/>
    <p:sldId id="737" r:id="rId50"/>
    <p:sldId id="326" r:id="rId51"/>
    <p:sldId id="396" r:id="rId52"/>
    <p:sldId id="738" r:id="rId53"/>
    <p:sldId id="739" r:id="rId54"/>
    <p:sldId id="740" r:id="rId55"/>
    <p:sldId id="398" r:id="rId56"/>
    <p:sldId id="741" r:id="rId57"/>
    <p:sldId id="391" r:id="rId58"/>
    <p:sldId id="288" r:id="rId59"/>
    <p:sldId id="743" r:id="rId60"/>
    <p:sldId id="214141149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C56704-9C8D-0F89-0C84-884AB5064CF2}" name="Claire Rainey" initials="CR" userId="S::crainey@t1dexchange.org::c66522fd-7f79-4e4b-9477-0af3b7aa665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862F9F-1DB2-E5D8-7B7D-7A45CF47BC47}" v="1" dt="2025-11-10T01:34:52.640"/>
    <p1510:client id="{F12F6246-0AC0-75A9-BDE0-48DA19AAD571}" v="2" dt="2025-11-10T02:26:09.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F7293EFD-4E6B-54FE-AA86-1CE3A3AC4F37}"/>
    <pc:docChg chg="addSld delSld modSld sldOrd">
      <pc:chgData name="Claire Rainey" userId="S::crainey@t1dexchange.org::c66522fd-7f79-4e4b-9477-0af3b7aa6656" providerId="AD" clId="Web-{F7293EFD-4E6B-54FE-AA86-1CE3A3AC4F37}" dt="2025-11-07T20:11:33.825" v="92" actId="1076"/>
      <pc:docMkLst>
        <pc:docMk/>
      </pc:docMkLst>
      <pc:sldChg chg="ord">
        <pc:chgData name="Claire Rainey" userId="S::crainey@t1dexchange.org::c66522fd-7f79-4e4b-9477-0af3b7aa6656" providerId="AD" clId="Web-{F7293EFD-4E6B-54FE-AA86-1CE3A3AC4F37}" dt="2025-11-07T20:08:02.883" v="53"/>
        <pc:sldMkLst>
          <pc:docMk/>
          <pc:sldMk cId="3024389227" sldId="743"/>
        </pc:sldMkLst>
      </pc:sldChg>
      <pc:sldChg chg="modSp add">
        <pc:chgData name="Claire Rainey" userId="S::crainey@t1dexchange.org::c66522fd-7f79-4e4b-9477-0af3b7aa6656" providerId="AD" clId="Web-{F7293EFD-4E6B-54FE-AA86-1CE3A3AC4F37}" dt="2025-11-07T20:11:33.825" v="92" actId="1076"/>
        <pc:sldMkLst>
          <pc:docMk/>
          <pc:sldMk cId="3447567435" sldId="2141411499"/>
        </pc:sldMkLst>
        <pc:spChg chg="mod">
          <ac:chgData name="Claire Rainey" userId="S::crainey@t1dexchange.org::c66522fd-7f79-4e4b-9477-0af3b7aa6656" providerId="AD" clId="Web-{F7293EFD-4E6B-54FE-AA86-1CE3A3AC4F37}" dt="2025-11-07T20:11:33.825" v="92" actId="1076"/>
          <ac:spMkLst>
            <pc:docMk/>
            <pc:sldMk cId="3447567435" sldId="2141411499"/>
            <ac:spMk id="5" creationId="{0AADCC8E-737D-D75D-7ADA-30825A67426C}"/>
          </ac:spMkLst>
        </pc:spChg>
      </pc:sldChg>
    </pc:docChg>
  </pc:docChgLst>
  <pc:docChgLst>
    <pc:chgData name="Claire Rainey" userId="S::crainey@t1dexchange.org::c66522fd-7f79-4e4b-9477-0af3b7aa6656" providerId="AD" clId="Web-{34862F9F-1DB2-E5D8-7B7D-7A45CF47BC47}"/>
    <pc:docChg chg="delSld">
      <pc:chgData name="Claire Rainey" userId="S::crainey@t1dexchange.org::c66522fd-7f79-4e4b-9477-0af3b7aa6656" providerId="AD" clId="Web-{34862F9F-1DB2-E5D8-7B7D-7A45CF47BC47}" dt="2025-11-10T01:34:52.640" v="0"/>
      <pc:docMkLst>
        <pc:docMk/>
      </pc:docMkLst>
      <pc:sldChg chg="del">
        <pc:chgData name="Claire Rainey" userId="S::crainey@t1dexchange.org::c66522fd-7f79-4e4b-9477-0af3b7aa6656" providerId="AD" clId="Web-{34862F9F-1DB2-E5D8-7B7D-7A45CF47BC47}" dt="2025-11-10T01:34:52.640" v="0"/>
        <pc:sldMkLst>
          <pc:docMk/>
          <pc:sldMk cId="75964959" sldId="2141411498"/>
        </pc:sldMkLst>
      </pc:sldChg>
    </pc:docChg>
  </pc:docChgLst>
  <pc:docChgLst>
    <pc:chgData name="Claire Rainey" userId="S::crainey@t1dexchange.org::c66522fd-7f79-4e4b-9477-0af3b7aa6656" providerId="AD" clId="Web-{4A1C0E6E-02ED-4B19-F8BF-D60143DBCD21}"/>
    <pc:docChg chg="addSld delSld modSld sldOrd addMainMaster modMainMaster">
      <pc:chgData name="Claire Rainey" userId="S::crainey@t1dexchange.org::c66522fd-7f79-4e4b-9477-0af3b7aa6656" providerId="AD" clId="Web-{4A1C0E6E-02ED-4B19-F8BF-D60143DBCD21}" dt="2025-10-30T20:13:37.073" v="152"/>
      <pc:docMkLst>
        <pc:docMk/>
      </pc:docMkLst>
      <pc:sldChg chg="add del">
        <pc:chgData name="Claire Rainey" userId="S::crainey@t1dexchange.org::c66522fd-7f79-4e4b-9477-0af3b7aa6656" providerId="AD" clId="Web-{4A1C0E6E-02ED-4B19-F8BF-D60143DBCD21}" dt="2025-10-30T17:41:28.656" v="3"/>
        <pc:sldMkLst>
          <pc:docMk/>
          <pc:sldMk cId="339456293" sldId="257"/>
        </pc:sldMkLst>
      </pc:sldChg>
      <pc:sldChg chg="add">
        <pc:chgData name="Claire Rainey" userId="S::crainey@t1dexchange.org::c66522fd-7f79-4e4b-9477-0af3b7aa6656" providerId="AD" clId="Web-{4A1C0E6E-02ED-4B19-F8BF-D60143DBCD21}" dt="2025-10-30T17:41:48.343" v="4"/>
        <pc:sldMkLst>
          <pc:docMk/>
          <pc:sldMk cId="2338688244" sldId="258"/>
        </pc:sldMkLst>
      </pc:sldChg>
      <pc:sldChg chg="add">
        <pc:chgData name="Claire Rainey" userId="S::crainey@t1dexchange.org::c66522fd-7f79-4e4b-9477-0af3b7aa6656" providerId="AD" clId="Web-{4A1C0E6E-02ED-4B19-F8BF-D60143DBCD21}" dt="2025-10-30T17:41:54.437" v="5"/>
        <pc:sldMkLst>
          <pc:docMk/>
          <pc:sldMk cId="2591081174" sldId="259"/>
        </pc:sldMkLst>
      </pc:sldChg>
      <pc:sldChg chg="add">
        <pc:chgData name="Claire Rainey" userId="S::crainey@t1dexchange.org::c66522fd-7f79-4e4b-9477-0af3b7aa6656" providerId="AD" clId="Web-{4A1C0E6E-02ED-4B19-F8BF-D60143DBCD21}" dt="2025-10-30T17:42:00.015" v="6"/>
        <pc:sldMkLst>
          <pc:docMk/>
          <pc:sldMk cId="3200940113" sldId="260"/>
        </pc:sldMkLst>
      </pc:sldChg>
      <pc:sldChg chg="add">
        <pc:chgData name="Claire Rainey" userId="S::crainey@t1dexchange.org::c66522fd-7f79-4e4b-9477-0af3b7aa6656" providerId="AD" clId="Web-{4A1C0E6E-02ED-4B19-F8BF-D60143DBCD21}" dt="2025-10-30T17:42:10.171" v="7"/>
        <pc:sldMkLst>
          <pc:docMk/>
          <pc:sldMk cId="4187229102" sldId="261"/>
        </pc:sldMkLst>
      </pc:sldChg>
      <pc:sldChg chg="add">
        <pc:chgData name="Claire Rainey" userId="S::crainey@t1dexchange.org::c66522fd-7f79-4e4b-9477-0af3b7aa6656" providerId="AD" clId="Web-{4A1C0E6E-02ED-4B19-F8BF-D60143DBCD21}" dt="2025-10-30T17:42:34.156" v="10"/>
        <pc:sldMkLst>
          <pc:docMk/>
          <pc:sldMk cId="2178141988" sldId="262"/>
        </pc:sldMkLst>
      </pc:sldChg>
      <pc:sldChg chg="add">
        <pc:chgData name="Claire Rainey" userId="S::crainey@t1dexchange.org::c66522fd-7f79-4e4b-9477-0af3b7aa6656" providerId="AD" clId="Web-{4A1C0E6E-02ED-4B19-F8BF-D60143DBCD21}" dt="2025-10-30T17:45:36.953" v="21"/>
        <pc:sldMkLst>
          <pc:docMk/>
          <pc:sldMk cId="0" sldId="263"/>
        </pc:sldMkLst>
      </pc:sldChg>
      <pc:sldChg chg="add">
        <pc:chgData name="Claire Rainey" userId="S::crainey@t1dexchange.org::c66522fd-7f79-4e4b-9477-0af3b7aa6656" providerId="AD" clId="Web-{4A1C0E6E-02ED-4B19-F8BF-D60143DBCD21}" dt="2025-10-30T17:43:13.890" v="12"/>
        <pc:sldMkLst>
          <pc:docMk/>
          <pc:sldMk cId="1013887834" sldId="265"/>
        </pc:sldMkLst>
      </pc:sldChg>
      <pc:sldChg chg="add">
        <pc:chgData name="Claire Rainey" userId="S::crainey@t1dexchange.org::c66522fd-7f79-4e4b-9477-0af3b7aa6656" providerId="AD" clId="Web-{4A1C0E6E-02ED-4B19-F8BF-D60143DBCD21}" dt="2025-10-30T17:43:07.640" v="11"/>
        <pc:sldMkLst>
          <pc:docMk/>
          <pc:sldMk cId="2618747021" sldId="266"/>
        </pc:sldMkLst>
      </pc:sldChg>
      <pc:sldChg chg="add">
        <pc:chgData name="Claire Rainey" userId="S::crainey@t1dexchange.org::c66522fd-7f79-4e4b-9477-0af3b7aa6656" providerId="AD" clId="Web-{4A1C0E6E-02ED-4B19-F8BF-D60143DBCD21}" dt="2025-10-30T17:42:18.140" v="8"/>
        <pc:sldMkLst>
          <pc:docMk/>
          <pc:sldMk cId="1837387422" sldId="267"/>
        </pc:sldMkLst>
      </pc:sldChg>
      <pc:sldChg chg="add">
        <pc:chgData name="Claire Rainey" userId="S::crainey@t1dexchange.org::c66522fd-7f79-4e4b-9477-0af3b7aa6656" providerId="AD" clId="Web-{4A1C0E6E-02ED-4B19-F8BF-D60143DBCD21}" dt="2025-10-30T17:42:26.343" v="9"/>
        <pc:sldMkLst>
          <pc:docMk/>
          <pc:sldMk cId="419396021" sldId="268"/>
        </pc:sldMkLst>
      </pc:sldChg>
      <pc:sldChg chg="add">
        <pc:chgData name="Claire Rainey" userId="S::crainey@t1dexchange.org::c66522fd-7f79-4e4b-9477-0af3b7aa6656" providerId="AD" clId="Web-{4A1C0E6E-02ED-4B19-F8BF-D60143DBCD21}" dt="2025-10-30T17:46:32.313" v="26"/>
        <pc:sldMkLst>
          <pc:docMk/>
          <pc:sldMk cId="3086940685" sldId="269"/>
        </pc:sldMkLst>
      </pc:sldChg>
      <pc:sldChg chg="add">
        <pc:chgData name="Claire Rainey" userId="S::crainey@t1dexchange.org::c66522fd-7f79-4e4b-9477-0af3b7aa6656" providerId="AD" clId="Web-{4A1C0E6E-02ED-4B19-F8BF-D60143DBCD21}" dt="2025-10-30T17:46:46.407" v="28"/>
        <pc:sldMkLst>
          <pc:docMk/>
          <pc:sldMk cId="2956228490" sldId="273"/>
        </pc:sldMkLst>
      </pc:sldChg>
      <pc:sldChg chg="add">
        <pc:chgData name="Claire Rainey" userId="S::crainey@t1dexchange.org::c66522fd-7f79-4e4b-9477-0af3b7aa6656" providerId="AD" clId="Web-{4A1C0E6E-02ED-4B19-F8BF-D60143DBCD21}" dt="2025-10-30T17:46:04.782" v="24"/>
        <pc:sldMkLst>
          <pc:docMk/>
          <pc:sldMk cId="3159139504" sldId="275"/>
        </pc:sldMkLst>
      </pc:sldChg>
      <pc:sldChg chg="add">
        <pc:chgData name="Claire Rainey" userId="S::crainey@t1dexchange.org::c66522fd-7f79-4e4b-9477-0af3b7aa6656" providerId="AD" clId="Web-{4A1C0E6E-02ED-4B19-F8BF-D60143DBCD21}" dt="2025-10-30T20:13:17.604" v="149"/>
        <pc:sldMkLst>
          <pc:docMk/>
          <pc:sldMk cId="615227185" sldId="280"/>
        </pc:sldMkLst>
      </pc:sldChg>
      <pc:sldChg chg="add del">
        <pc:chgData name="Claire Rainey" userId="S::crainey@t1dexchange.org::c66522fd-7f79-4e4b-9477-0af3b7aa6656" providerId="AD" clId="Web-{4A1C0E6E-02ED-4B19-F8BF-D60143DBCD21}" dt="2025-10-30T17:55:10.001" v="62"/>
        <pc:sldMkLst>
          <pc:docMk/>
          <pc:sldMk cId="3373410306" sldId="288"/>
        </pc:sldMkLst>
      </pc:sldChg>
      <pc:sldChg chg="add">
        <pc:chgData name="Claire Rainey" userId="S::crainey@t1dexchange.org::c66522fd-7f79-4e4b-9477-0af3b7aa6656" providerId="AD" clId="Web-{4A1C0E6E-02ED-4B19-F8BF-D60143DBCD21}" dt="2025-10-30T17:53:30.517" v="50"/>
        <pc:sldMkLst>
          <pc:docMk/>
          <pc:sldMk cId="2805606798" sldId="326"/>
        </pc:sldMkLst>
      </pc:sldChg>
      <pc:sldChg chg="add">
        <pc:chgData name="Claire Rainey" userId="S::crainey@t1dexchange.org::c66522fd-7f79-4e4b-9477-0af3b7aa6656" providerId="AD" clId="Web-{4A1C0E6E-02ED-4B19-F8BF-D60143DBCD21}" dt="2025-10-30T17:52:41.501" v="44"/>
        <pc:sldMkLst>
          <pc:docMk/>
          <pc:sldMk cId="1399512742" sldId="335"/>
        </pc:sldMkLst>
      </pc:sldChg>
      <pc:sldChg chg="add del">
        <pc:chgData name="Claire Rainey" userId="S::crainey@t1dexchange.org::c66522fd-7f79-4e4b-9477-0af3b7aa6656" providerId="AD" clId="Web-{4A1C0E6E-02ED-4B19-F8BF-D60143DBCD21}" dt="2025-10-30T17:53:05.188" v="47"/>
        <pc:sldMkLst>
          <pc:docMk/>
          <pc:sldMk cId="4104816938" sldId="386"/>
        </pc:sldMkLst>
      </pc:sldChg>
      <pc:sldChg chg="add">
        <pc:chgData name="Claire Rainey" userId="S::crainey@t1dexchange.org::c66522fd-7f79-4e4b-9477-0af3b7aa6656" providerId="AD" clId="Web-{4A1C0E6E-02ED-4B19-F8BF-D60143DBCD21}" dt="2025-10-30T17:45:50.422" v="22"/>
        <pc:sldMkLst>
          <pc:docMk/>
          <pc:sldMk cId="2574084727" sldId="389"/>
        </pc:sldMkLst>
      </pc:sldChg>
      <pc:sldChg chg="add">
        <pc:chgData name="Claire Rainey" userId="S::crainey@t1dexchange.org::c66522fd-7f79-4e4b-9477-0af3b7aa6656" providerId="AD" clId="Web-{4A1C0E6E-02ED-4B19-F8BF-D60143DBCD21}" dt="2025-10-30T17:54:23.173" v="57"/>
        <pc:sldMkLst>
          <pc:docMk/>
          <pc:sldMk cId="2227374187" sldId="391"/>
        </pc:sldMkLst>
      </pc:sldChg>
      <pc:sldChg chg="add">
        <pc:chgData name="Claire Rainey" userId="S::crainey@t1dexchange.org::c66522fd-7f79-4e4b-9477-0af3b7aa6656" providerId="AD" clId="Web-{4A1C0E6E-02ED-4B19-F8BF-D60143DBCD21}" dt="2025-10-30T17:53:11.985" v="48"/>
        <pc:sldMkLst>
          <pc:docMk/>
          <pc:sldMk cId="4045282621" sldId="393"/>
        </pc:sldMkLst>
      </pc:sldChg>
      <pc:sldChg chg="add">
        <pc:chgData name="Claire Rainey" userId="S::crainey@t1dexchange.org::c66522fd-7f79-4e4b-9477-0af3b7aa6656" providerId="AD" clId="Web-{4A1C0E6E-02ED-4B19-F8BF-D60143DBCD21}" dt="2025-10-30T17:45:57.781" v="23"/>
        <pc:sldMkLst>
          <pc:docMk/>
          <pc:sldMk cId="1527874507" sldId="394"/>
        </pc:sldMkLst>
      </pc:sldChg>
      <pc:sldChg chg="add">
        <pc:chgData name="Claire Rainey" userId="S::crainey@t1dexchange.org::c66522fd-7f79-4e4b-9477-0af3b7aa6656" providerId="AD" clId="Web-{4A1C0E6E-02ED-4B19-F8BF-D60143DBCD21}" dt="2025-10-30T17:53:36.532" v="51"/>
        <pc:sldMkLst>
          <pc:docMk/>
          <pc:sldMk cId="3382535831" sldId="396"/>
        </pc:sldMkLst>
      </pc:sldChg>
      <pc:sldChg chg="add">
        <pc:chgData name="Claire Rainey" userId="S::crainey@t1dexchange.org::c66522fd-7f79-4e4b-9477-0af3b7aa6656" providerId="AD" clId="Web-{4A1C0E6E-02ED-4B19-F8BF-D60143DBCD21}" dt="2025-10-30T17:46:23.907" v="25"/>
        <pc:sldMkLst>
          <pc:docMk/>
          <pc:sldMk cId="876427868" sldId="397"/>
        </pc:sldMkLst>
      </pc:sldChg>
      <pc:sldChg chg="add">
        <pc:chgData name="Claire Rainey" userId="S::crainey@t1dexchange.org::c66522fd-7f79-4e4b-9477-0af3b7aa6656" providerId="AD" clId="Web-{4A1C0E6E-02ED-4B19-F8BF-D60143DBCD21}" dt="2025-10-30T17:54:10.173" v="55"/>
        <pc:sldMkLst>
          <pc:docMk/>
          <pc:sldMk cId="1004515946" sldId="398"/>
        </pc:sldMkLst>
      </pc:sldChg>
      <pc:sldChg chg="add">
        <pc:chgData name="Claire Rainey" userId="S::crainey@t1dexchange.org::c66522fd-7f79-4e4b-9477-0af3b7aa6656" providerId="AD" clId="Web-{4A1C0E6E-02ED-4B19-F8BF-D60143DBCD21}" dt="2025-10-30T17:46:52.782" v="29"/>
        <pc:sldMkLst>
          <pc:docMk/>
          <pc:sldMk cId="3131392468" sldId="399"/>
        </pc:sldMkLst>
      </pc:sldChg>
      <pc:sldChg chg="add">
        <pc:chgData name="Claire Rainey" userId="S::crainey@t1dexchange.org::c66522fd-7f79-4e4b-9477-0af3b7aa6656" providerId="AD" clId="Web-{4A1C0E6E-02ED-4B19-F8BF-D60143DBCD21}" dt="2025-10-30T17:46:58.719" v="30"/>
        <pc:sldMkLst>
          <pc:docMk/>
          <pc:sldMk cId="4249537733" sldId="400"/>
        </pc:sldMkLst>
      </pc:sldChg>
      <pc:sldChg chg="add">
        <pc:chgData name="Claire Rainey" userId="S::crainey@t1dexchange.org::c66522fd-7f79-4e4b-9477-0af3b7aa6656" providerId="AD" clId="Web-{4A1C0E6E-02ED-4B19-F8BF-D60143DBCD21}" dt="2025-10-30T17:47:05.891" v="31"/>
        <pc:sldMkLst>
          <pc:docMk/>
          <pc:sldMk cId="3881249903" sldId="401"/>
        </pc:sldMkLst>
      </pc:sldChg>
      <pc:sldChg chg="add">
        <pc:chgData name="Claire Rainey" userId="S::crainey@t1dexchange.org::c66522fd-7f79-4e4b-9477-0af3b7aa6656" providerId="AD" clId="Web-{4A1C0E6E-02ED-4B19-F8BF-D60143DBCD21}" dt="2025-10-30T17:46:40.344" v="27"/>
        <pc:sldMkLst>
          <pc:docMk/>
          <pc:sldMk cId="672958734" sldId="402"/>
        </pc:sldMkLst>
      </pc:sldChg>
      <pc:sldChg chg="delSp modSp add ord modCm">
        <pc:chgData name="Claire Rainey" userId="S::crainey@t1dexchange.org::c66522fd-7f79-4e4b-9477-0af3b7aa6656" providerId="AD" clId="Web-{4A1C0E6E-02ED-4B19-F8BF-D60143DBCD21}" dt="2025-10-30T18:27:40.217" v="107" actId="20577"/>
        <pc:sldMkLst>
          <pc:docMk/>
          <pc:sldMk cId="3329208454" sldId="703"/>
        </pc:sldMkLst>
        <pc:spChg chg="mod">
          <ac:chgData name="Claire Rainey" userId="S::crainey@t1dexchange.org::c66522fd-7f79-4e4b-9477-0af3b7aa6656" providerId="AD" clId="Web-{4A1C0E6E-02ED-4B19-F8BF-D60143DBCD21}" dt="2025-10-30T18:27:40.217" v="107" actId="20577"/>
          <ac:spMkLst>
            <pc:docMk/>
            <pc:sldMk cId="3329208454" sldId="703"/>
            <ac:spMk id="8" creationId="{6061F7A1-CFF8-D342-A9AF-5CB080C98BD0}"/>
          </ac:spMkLst>
        </pc:spChg>
        <pc:spChg chg="mod">
          <ac:chgData name="Claire Rainey" userId="S::crainey@t1dexchange.org::c66522fd-7f79-4e4b-9477-0af3b7aa6656" providerId="AD" clId="Web-{4A1C0E6E-02ED-4B19-F8BF-D60143DBCD21}" dt="2025-10-30T18:23:48.980" v="70" actId="20577"/>
          <ac:spMkLst>
            <pc:docMk/>
            <pc:sldMk cId="3329208454" sldId="703"/>
            <ac:spMk id="11" creationId="{FA541A89-5206-2242-9AFB-02DE48E4971E}"/>
          </ac:spMkLst>
        </pc:spChg>
        <pc:extLst>
          <p:ext xmlns:p="http://schemas.openxmlformats.org/presentationml/2006/main" uri="{D6D511B9-2390-475A-947B-AFAB55BFBCF1}">
            <pc226:cmChg xmlns:pc226="http://schemas.microsoft.com/office/powerpoint/2022/06/main/command" chg="mod">
              <pc226:chgData name="Claire Rainey" userId="S::crainey@t1dexchange.org::c66522fd-7f79-4e4b-9477-0af3b7aa6656" providerId="AD" clId="Web-{4A1C0E6E-02ED-4B19-F8BF-D60143DBCD21}" dt="2025-10-30T18:23:48.980" v="69" actId="20577"/>
              <pc2:cmMkLst xmlns:pc2="http://schemas.microsoft.com/office/powerpoint/2019/9/main/command">
                <pc:docMk/>
                <pc:sldMk cId="3329208454" sldId="703"/>
                <pc2:cmMk id="{01FA073A-5559-4F12-A985-35233867ECFB}"/>
              </pc2:cmMkLst>
            </pc226:cmChg>
            <pc226:cmChg xmlns:pc226="http://schemas.microsoft.com/office/powerpoint/2022/06/main/command" chg="mod">
              <pc226:chgData name="Claire Rainey" userId="S::crainey@t1dexchange.org::c66522fd-7f79-4e4b-9477-0af3b7aa6656" providerId="AD" clId="Web-{4A1C0E6E-02ED-4B19-F8BF-D60143DBCD21}" dt="2025-10-30T18:23:48.980" v="69" actId="20577"/>
              <pc2:cmMkLst xmlns:pc2="http://schemas.microsoft.com/office/powerpoint/2019/9/main/command">
                <pc:docMk/>
                <pc:sldMk cId="3329208454" sldId="703"/>
                <pc2:cmMk id="{2BE7B99A-5D12-4EA4-BD2F-CE02E0031739}"/>
              </pc2:cmMkLst>
            </pc226:cmChg>
          </p:ext>
        </pc:extLst>
      </pc:sldChg>
      <pc:sldChg chg="add">
        <pc:chgData name="Claire Rainey" userId="S::crainey@t1dexchange.org::c66522fd-7f79-4e4b-9477-0af3b7aa6656" providerId="AD" clId="Web-{4A1C0E6E-02ED-4B19-F8BF-D60143DBCD21}" dt="2025-10-30T17:43:59" v="13"/>
        <pc:sldMkLst>
          <pc:docMk/>
          <pc:sldMk cId="2646243204" sldId="732"/>
        </pc:sldMkLst>
      </pc:sldChg>
      <pc:sldChg chg="add">
        <pc:chgData name="Claire Rainey" userId="S::crainey@t1dexchange.org::c66522fd-7f79-4e4b-9477-0af3b7aa6656" providerId="AD" clId="Web-{4A1C0E6E-02ED-4B19-F8BF-D60143DBCD21}" dt="2025-10-30T17:45:29.672" v="20"/>
        <pc:sldMkLst>
          <pc:docMk/>
          <pc:sldMk cId="4137708500" sldId="733"/>
        </pc:sldMkLst>
      </pc:sldChg>
      <pc:sldChg chg="add ord replId">
        <pc:chgData name="Claire Rainey" userId="S::crainey@t1dexchange.org::c66522fd-7f79-4e4b-9477-0af3b7aa6656" providerId="AD" clId="Web-{4A1C0E6E-02ED-4B19-F8BF-D60143DBCD21}" dt="2025-10-30T17:47:24.782" v="33"/>
        <pc:sldMkLst>
          <pc:docMk/>
          <pc:sldMk cId="61708969" sldId="734"/>
        </pc:sldMkLst>
      </pc:sldChg>
      <pc:sldChg chg="add ord replId">
        <pc:chgData name="Claire Rainey" userId="S::crainey@t1dexchange.org::c66522fd-7f79-4e4b-9477-0af3b7aa6656" providerId="AD" clId="Web-{4A1C0E6E-02ED-4B19-F8BF-D60143DBCD21}" dt="2025-10-30T17:48:54.485" v="43"/>
        <pc:sldMkLst>
          <pc:docMk/>
          <pc:sldMk cId="1409345741" sldId="736"/>
        </pc:sldMkLst>
      </pc:sldChg>
      <pc:sldChg chg="add">
        <pc:chgData name="Claire Rainey" userId="S::crainey@t1dexchange.org::c66522fd-7f79-4e4b-9477-0af3b7aa6656" providerId="AD" clId="Web-{4A1C0E6E-02ED-4B19-F8BF-D60143DBCD21}" dt="2025-10-30T17:53:19.704" v="49"/>
        <pc:sldMkLst>
          <pc:docMk/>
          <pc:sldMk cId="3914867955" sldId="737"/>
        </pc:sldMkLst>
      </pc:sldChg>
      <pc:sldChg chg="add">
        <pc:chgData name="Claire Rainey" userId="S::crainey@t1dexchange.org::c66522fd-7f79-4e4b-9477-0af3b7aa6656" providerId="AD" clId="Web-{4A1C0E6E-02ED-4B19-F8BF-D60143DBCD21}" dt="2025-10-30T17:53:45.985" v="52"/>
        <pc:sldMkLst>
          <pc:docMk/>
          <pc:sldMk cId="3686123655" sldId="738"/>
        </pc:sldMkLst>
      </pc:sldChg>
      <pc:sldChg chg="add">
        <pc:chgData name="Claire Rainey" userId="S::crainey@t1dexchange.org::c66522fd-7f79-4e4b-9477-0af3b7aa6656" providerId="AD" clId="Web-{4A1C0E6E-02ED-4B19-F8BF-D60143DBCD21}" dt="2025-10-30T17:53:55.767" v="53"/>
        <pc:sldMkLst>
          <pc:docMk/>
          <pc:sldMk cId="3290312230" sldId="739"/>
        </pc:sldMkLst>
      </pc:sldChg>
      <pc:sldChg chg="add">
        <pc:chgData name="Claire Rainey" userId="S::crainey@t1dexchange.org::c66522fd-7f79-4e4b-9477-0af3b7aa6656" providerId="AD" clId="Web-{4A1C0E6E-02ED-4B19-F8BF-D60143DBCD21}" dt="2025-10-30T17:54:02.438" v="54"/>
        <pc:sldMkLst>
          <pc:docMk/>
          <pc:sldMk cId="2335505336" sldId="740"/>
        </pc:sldMkLst>
      </pc:sldChg>
      <pc:sldChg chg="add">
        <pc:chgData name="Claire Rainey" userId="S::crainey@t1dexchange.org::c66522fd-7f79-4e4b-9477-0af3b7aa6656" providerId="AD" clId="Web-{4A1C0E6E-02ED-4B19-F8BF-D60143DBCD21}" dt="2025-10-30T17:54:16.938" v="56"/>
        <pc:sldMkLst>
          <pc:docMk/>
          <pc:sldMk cId="3821045849" sldId="741"/>
        </pc:sldMkLst>
      </pc:sldChg>
      <pc:sldChg chg="add ord replId">
        <pc:chgData name="Claire Rainey" userId="S::crainey@t1dexchange.org::c66522fd-7f79-4e4b-9477-0af3b7aa6656" providerId="AD" clId="Web-{4A1C0E6E-02ED-4B19-F8BF-D60143DBCD21}" dt="2025-10-30T17:57:24.985" v="66"/>
        <pc:sldMkLst>
          <pc:docMk/>
          <pc:sldMk cId="3024389227" sldId="743"/>
        </pc:sldMkLst>
      </pc:sldChg>
      <pc:sldChg chg="add">
        <pc:chgData name="Claire Rainey" userId="S::crainey@t1dexchange.org::c66522fd-7f79-4e4b-9477-0af3b7aa6656" providerId="AD" clId="Web-{4A1C0E6E-02ED-4B19-F8BF-D60143DBCD21}" dt="2025-10-30T20:12:24.136" v="145"/>
        <pc:sldMkLst>
          <pc:docMk/>
          <pc:sldMk cId="1973741496" sldId="746"/>
        </pc:sldMkLst>
      </pc:sldChg>
      <pc:sldChg chg="add">
        <pc:chgData name="Claire Rainey" userId="S::crainey@t1dexchange.org::c66522fd-7f79-4e4b-9477-0af3b7aa6656" providerId="AD" clId="Web-{4A1C0E6E-02ED-4B19-F8BF-D60143DBCD21}" dt="2025-10-30T20:12:56.745" v="146"/>
        <pc:sldMkLst>
          <pc:docMk/>
          <pc:sldMk cId="1367520562" sldId="747"/>
        </pc:sldMkLst>
      </pc:sldChg>
      <pc:sldChg chg="add">
        <pc:chgData name="Claire Rainey" userId="S::crainey@t1dexchange.org::c66522fd-7f79-4e4b-9477-0af3b7aa6656" providerId="AD" clId="Web-{4A1C0E6E-02ED-4B19-F8BF-D60143DBCD21}" dt="2025-10-30T20:13:04.808" v="147"/>
        <pc:sldMkLst>
          <pc:docMk/>
          <pc:sldMk cId="3631025224" sldId="2141411493"/>
        </pc:sldMkLst>
      </pc:sldChg>
      <pc:sldChg chg="add">
        <pc:chgData name="Claire Rainey" userId="S::crainey@t1dexchange.org::c66522fd-7f79-4e4b-9477-0af3b7aa6656" providerId="AD" clId="Web-{4A1C0E6E-02ED-4B19-F8BF-D60143DBCD21}" dt="2025-10-30T20:13:10.136" v="148"/>
        <pc:sldMkLst>
          <pc:docMk/>
          <pc:sldMk cId="797088611" sldId="2141411494"/>
        </pc:sldMkLst>
      </pc:sldChg>
      <pc:sldChg chg="add">
        <pc:chgData name="Claire Rainey" userId="S::crainey@t1dexchange.org::c66522fd-7f79-4e4b-9477-0af3b7aa6656" providerId="AD" clId="Web-{4A1C0E6E-02ED-4B19-F8BF-D60143DBCD21}" dt="2025-10-30T20:13:24.823" v="150"/>
        <pc:sldMkLst>
          <pc:docMk/>
          <pc:sldMk cId="4279537635" sldId="2141411495"/>
        </pc:sldMkLst>
      </pc:sldChg>
      <pc:sldChg chg="add">
        <pc:chgData name="Claire Rainey" userId="S::crainey@t1dexchange.org::c66522fd-7f79-4e4b-9477-0af3b7aa6656" providerId="AD" clId="Web-{4A1C0E6E-02ED-4B19-F8BF-D60143DBCD21}" dt="2025-10-30T20:13:30.354" v="151"/>
        <pc:sldMkLst>
          <pc:docMk/>
          <pc:sldMk cId="2015343165" sldId="2141411496"/>
        </pc:sldMkLst>
      </pc:sldChg>
      <pc:sldChg chg="add">
        <pc:chgData name="Claire Rainey" userId="S::crainey@t1dexchange.org::c66522fd-7f79-4e4b-9477-0af3b7aa6656" providerId="AD" clId="Web-{4A1C0E6E-02ED-4B19-F8BF-D60143DBCD21}" dt="2025-10-30T20:13:37.073" v="152"/>
        <pc:sldMkLst>
          <pc:docMk/>
          <pc:sldMk cId="1070195585" sldId="2141411497"/>
        </pc:sldMkLst>
      </pc:sldChg>
      <pc:sldMasterChg chg="add addSldLayout modSldLayout">
        <pc:chgData name="Claire Rainey" userId="S::crainey@t1dexchange.org::c66522fd-7f79-4e4b-9477-0af3b7aa6656" providerId="AD" clId="Web-{4A1C0E6E-02ED-4B19-F8BF-D60143DBCD21}" dt="2025-10-30T17:55:10.001" v="62"/>
        <pc:sldMasterMkLst>
          <pc:docMk/>
          <pc:sldMasterMk cId="0" sldId="2147483648"/>
        </pc:sldMasterMkLst>
        <pc:sldLayoutChg chg="add">
          <pc:chgData name="Claire Rainey" userId="S::crainey@t1dexchange.org::c66522fd-7f79-4e4b-9477-0af3b7aa6656" providerId="AD" clId="Web-{4A1C0E6E-02ED-4B19-F8BF-D60143DBCD21}" dt="2025-10-30T17:45:29.672" v="20"/>
          <pc:sldLayoutMkLst>
            <pc:docMk/>
            <pc:sldMasterMk cId="0" sldId="2147483648"/>
            <pc:sldLayoutMk cId="4255393724" sldId="2147483697"/>
          </pc:sldLayoutMkLst>
        </pc:sldLayoutChg>
        <pc:sldLayoutChg chg="add">
          <pc:chgData name="Claire Rainey" userId="S::crainey@t1dexchange.org::c66522fd-7f79-4e4b-9477-0af3b7aa6656" providerId="AD" clId="Web-{4A1C0E6E-02ED-4B19-F8BF-D60143DBCD21}" dt="2025-10-30T17:45:29.672" v="20"/>
          <pc:sldLayoutMkLst>
            <pc:docMk/>
            <pc:sldMasterMk cId="0" sldId="2147483648"/>
            <pc:sldLayoutMk cId="1035830572" sldId="2147483698"/>
          </pc:sldLayoutMkLst>
        </pc:sldLayoutChg>
        <pc:sldLayoutChg chg="add">
          <pc:chgData name="Claire Rainey" userId="S::crainey@t1dexchange.org::c66522fd-7f79-4e4b-9477-0af3b7aa6656" providerId="AD" clId="Web-{4A1C0E6E-02ED-4B19-F8BF-D60143DBCD21}" dt="2025-10-30T17:45:29.672" v="20"/>
          <pc:sldLayoutMkLst>
            <pc:docMk/>
            <pc:sldMasterMk cId="0" sldId="2147483648"/>
            <pc:sldLayoutMk cId="3399610829" sldId="2147483699"/>
          </pc:sldLayoutMkLst>
        </pc:sldLayoutChg>
        <pc:sldLayoutChg chg="add">
          <pc:chgData name="Claire Rainey" userId="S::crainey@t1dexchange.org::c66522fd-7f79-4e4b-9477-0af3b7aa6656" providerId="AD" clId="Web-{4A1C0E6E-02ED-4B19-F8BF-D60143DBCD21}" dt="2025-10-30T17:45:29.672" v="20"/>
          <pc:sldLayoutMkLst>
            <pc:docMk/>
            <pc:sldMasterMk cId="0" sldId="2147483648"/>
            <pc:sldLayoutMk cId="522097368" sldId="2147483700"/>
          </pc:sldLayoutMkLst>
        </pc:sldLayoutChg>
        <pc:sldLayoutChg chg="add">
          <pc:chgData name="Claire Rainey" userId="S::crainey@t1dexchange.org::c66522fd-7f79-4e4b-9477-0af3b7aa6656" providerId="AD" clId="Web-{4A1C0E6E-02ED-4B19-F8BF-D60143DBCD21}" dt="2025-10-30T17:45:29.672" v="20"/>
          <pc:sldLayoutMkLst>
            <pc:docMk/>
            <pc:sldMasterMk cId="0" sldId="2147483648"/>
            <pc:sldLayoutMk cId="3310848412" sldId="2147483701"/>
          </pc:sldLayoutMkLst>
        </pc:sldLayoutChg>
        <pc:sldLayoutChg chg="add">
          <pc:chgData name="Claire Rainey" userId="S::crainey@t1dexchange.org::c66522fd-7f79-4e4b-9477-0af3b7aa6656" providerId="AD" clId="Web-{4A1C0E6E-02ED-4B19-F8BF-D60143DBCD21}" dt="2025-10-30T17:45:29.672" v="20"/>
          <pc:sldLayoutMkLst>
            <pc:docMk/>
            <pc:sldMasterMk cId="0" sldId="2147483648"/>
            <pc:sldLayoutMk cId="1308998241" sldId="2147483702"/>
          </pc:sldLayoutMkLst>
        </pc:sldLayoutChg>
        <pc:sldLayoutChg chg="add">
          <pc:chgData name="Claire Rainey" userId="S::crainey@t1dexchange.org::c66522fd-7f79-4e4b-9477-0af3b7aa6656" providerId="AD" clId="Web-{4A1C0E6E-02ED-4B19-F8BF-D60143DBCD21}" dt="2025-10-30T17:45:29.672" v="20"/>
          <pc:sldLayoutMkLst>
            <pc:docMk/>
            <pc:sldMasterMk cId="0" sldId="2147483648"/>
            <pc:sldLayoutMk cId="3934622457" sldId="2147483705"/>
          </pc:sldLayoutMkLst>
        </pc:sldLayoutChg>
        <pc:sldLayoutChg chg="add replId">
          <pc:chgData name="Claire Rainey" userId="S::crainey@t1dexchange.org::c66522fd-7f79-4e4b-9477-0af3b7aa6656" providerId="AD" clId="Web-{4A1C0E6E-02ED-4B19-F8BF-D60143DBCD21}" dt="2025-10-30T17:55:10.001" v="62"/>
          <pc:sldLayoutMkLst>
            <pc:docMk/>
            <pc:sldMasterMk cId="0" sldId="2147483648"/>
            <pc:sldLayoutMk cId="1963895073" sldId="2147483850"/>
          </pc:sldLayoutMkLst>
        </pc:sldLayoutChg>
        <pc:sldLayoutChg chg="add replId">
          <pc:chgData name="Claire Rainey" userId="S::crainey@t1dexchange.org::c66522fd-7f79-4e4b-9477-0af3b7aa6656" providerId="AD" clId="Web-{4A1C0E6E-02ED-4B19-F8BF-D60143DBCD21}" dt="2025-10-30T17:55:10.001" v="62"/>
          <pc:sldLayoutMkLst>
            <pc:docMk/>
            <pc:sldMasterMk cId="0" sldId="2147483648"/>
            <pc:sldLayoutMk cId="2911405532" sldId="2147483851"/>
          </pc:sldLayoutMkLst>
        </pc:sldLayoutChg>
      </pc:sldMasterChg>
      <pc:sldMasterChg chg="add addSldLayout">
        <pc:chgData name="Claire Rainey" userId="S::crainey@t1dexchange.org::c66522fd-7f79-4e4b-9477-0af3b7aa6656" providerId="AD" clId="Web-{4A1C0E6E-02ED-4B19-F8BF-D60143DBCD21}" dt="2025-10-30T17:54:32.688" v="58"/>
        <pc:sldMasterMkLst>
          <pc:docMk/>
          <pc:sldMasterMk cId="899591968" sldId="2147483658"/>
        </pc:sldMasterMkLst>
        <pc:sldLayoutChg chg="add">
          <pc:chgData name="Claire Rainey" userId="S::crainey@t1dexchange.org::c66522fd-7f79-4e4b-9477-0af3b7aa6656" providerId="AD" clId="Web-{4A1C0E6E-02ED-4B19-F8BF-D60143DBCD21}" dt="2025-10-30T17:53:05.188" v="47"/>
          <pc:sldLayoutMkLst>
            <pc:docMk/>
            <pc:sldMasterMk cId="899591968" sldId="2147483658"/>
            <pc:sldLayoutMk cId="2300999291" sldId="2147483660"/>
          </pc:sldLayoutMkLst>
        </pc:sldLayoutChg>
        <pc:sldLayoutChg chg="add">
          <pc:chgData name="Claire Rainey" userId="S::crainey@t1dexchange.org::c66522fd-7f79-4e4b-9477-0af3b7aa6656" providerId="AD" clId="Web-{4A1C0E6E-02ED-4B19-F8BF-D60143DBCD21}" dt="2025-10-30T17:53:05.188" v="47"/>
          <pc:sldLayoutMkLst>
            <pc:docMk/>
            <pc:sldMasterMk cId="899591968" sldId="2147483658"/>
            <pc:sldLayoutMk cId="273127988" sldId="2147483662"/>
          </pc:sldLayoutMkLst>
        </pc:sldLayoutChg>
        <pc:sldLayoutChg chg="add">
          <pc:chgData name="Claire Rainey" userId="S::crainey@t1dexchange.org::c66522fd-7f79-4e4b-9477-0af3b7aa6656" providerId="AD" clId="Web-{4A1C0E6E-02ED-4B19-F8BF-D60143DBCD21}" dt="2025-10-30T17:53:05.188" v="47"/>
          <pc:sldLayoutMkLst>
            <pc:docMk/>
            <pc:sldMasterMk cId="899591968" sldId="2147483658"/>
            <pc:sldLayoutMk cId="2754646789" sldId="2147483664"/>
          </pc:sldLayoutMkLst>
        </pc:sldLayoutChg>
        <pc:sldLayoutChg chg="add replId">
          <pc:chgData name="Claire Rainey" userId="S::crainey@t1dexchange.org::c66522fd-7f79-4e4b-9477-0af3b7aa6656" providerId="AD" clId="Web-{4A1C0E6E-02ED-4B19-F8BF-D60143DBCD21}" dt="2025-10-30T17:54:32.688" v="58"/>
          <pc:sldLayoutMkLst>
            <pc:docMk/>
            <pc:sldMasterMk cId="899591968" sldId="2147483658"/>
            <pc:sldLayoutMk cId="963797484" sldId="2147483849"/>
          </pc:sldLayoutMkLst>
        </pc:sldLayoutChg>
      </pc:sldMasterChg>
      <pc:sldMasterChg chg="add addSldLayout modSldLayout">
        <pc:chgData name="Claire Rainey" userId="S::crainey@t1dexchange.org::c66522fd-7f79-4e4b-9477-0af3b7aa6656" providerId="AD" clId="Web-{4A1C0E6E-02ED-4B19-F8BF-D60143DBCD21}" dt="2025-10-30T20:12:24.136" v="145"/>
        <pc:sldMasterMkLst>
          <pc:docMk/>
          <pc:sldMasterMk cId="297052780" sldId="2147483663"/>
        </pc:sldMasterMkLst>
        <pc:sldLayoutChg chg="add">
          <pc:chgData name="Claire Rainey" userId="S::crainey@t1dexchange.org::c66522fd-7f79-4e4b-9477-0af3b7aa6656" providerId="AD" clId="Web-{4A1C0E6E-02ED-4B19-F8BF-D60143DBCD21}" dt="2025-10-30T18:23:39.605" v="67"/>
          <pc:sldLayoutMkLst>
            <pc:docMk/>
            <pc:sldMasterMk cId="297052780" sldId="2147483663"/>
            <pc:sldLayoutMk cId="3750089566" sldId="2147483669"/>
          </pc:sldLayoutMkLst>
        </pc:sldLayoutChg>
        <pc:sldLayoutChg chg="add">
          <pc:chgData name="Claire Rainey" userId="S::crainey@t1dexchange.org::c66522fd-7f79-4e4b-9477-0af3b7aa6656" providerId="AD" clId="Web-{4A1C0E6E-02ED-4B19-F8BF-D60143DBCD21}" dt="2025-10-30T18:23:39.605" v="67"/>
          <pc:sldLayoutMkLst>
            <pc:docMk/>
            <pc:sldMasterMk cId="297052780" sldId="2147483663"/>
            <pc:sldLayoutMk cId="1062317506" sldId="2147483679"/>
          </pc:sldLayoutMkLst>
        </pc:sldLayoutChg>
        <pc:sldLayoutChg chg="add replId">
          <pc:chgData name="Claire Rainey" userId="S::crainey@t1dexchange.org::c66522fd-7f79-4e4b-9477-0af3b7aa6656" providerId="AD" clId="Web-{4A1C0E6E-02ED-4B19-F8BF-D60143DBCD21}" dt="2025-10-30T20:12:24.136" v="145"/>
          <pc:sldLayoutMkLst>
            <pc:docMk/>
            <pc:sldMasterMk cId="297052780" sldId="2147483663"/>
            <pc:sldLayoutMk cId="1484069995" sldId="2147483855"/>
          </pc:sldLayoutMkLst>
        </pc:sldLayoutChg>
      </pc:sldMasterChg>
      <pc:sldMasterChg chg="add addSldLayout">
        <pc:chgData name="Claire Rainey" userId="S::crainey@t1dexchange.org::c66522fd-7f79-4e4b-9477-0af3b7aa6656" providerId="AD" clId="Web-{4A1C0E6E-02ED-4B19-F8BF-D60143DBCD21}" dt="2025-10-30T20:13:17.604" v="149"/>
        <pc:sldMasterMkLst>
          <pc:docMk/>
          <pc:sldMasterMk cId="2460082829" sldId="2147483673"/>
        </pc:sldMasterMkLst>
        <pc:sldLayoutChg chg="add">
          <pc:chgData name="Claire Rainey" userId="S::crainey@t1dexchange.org::c66522fd-7f79-4e4b-9477-0af3b7aa6656" providerId="AD" clId="Web-{4A1C0E6E-02ED-4B19-F8BF-D60143DBCD21}" dt="2025-10-30T20:12:24.136" v="145"/>
          <pc:sldLayoutMkLst>
            <pc:docMk/>
            <pc:sldMasterMk cId="2460082829" sldId="2147483673"/>
            <pc:sldLayoutMk cId="2031903045" sldId="2147483674"/>
          </pc:sldLayoutMkLst>
        </pc:sldLayoutChg>
        <pc:sldLayoutChg chg="add">
          <pc:chgData name="Claire Rainey" userId="S::crainey@t1dexchange.org::c66522fd-7f79-4e4b-9477-0af3b7aa6656" providerId="AD" clId="Web-{4A1C0E6E-02ED-4B19-F8BF-D60143DBCD21}" dt="2025-10-30T20:12:24.136" v="145"/>
          <pc:sldLayoutMkLst>
            <pc:docMk/>
            <pc:sldMasterMk cId="2460082829" sldId="2147483673"/>
            <pc:sldLayoutMk cId="4022395290" sldId="2147483675"/>
          </pc:sldLayoutMkLst>
        </pc:sldLayoutChg>
        <pc:sldLayoutChg chg="add">
          <pc:chgData name="Claire Rainey" userId="S::crainey@t1dexchange.org::c66522fd-7f79-4e4b-9477-0af3b7aa6656" providerId="AD" clId="Web-{4A1C0E6E-02ED-4B19-F8BF-D60143DBCD21}" dt="2025-10-30T20:12:24.136" v="145"/>
          <pc:sldLayoutMkLst>
            <pc:docMk/>
            <pc:sldMasterMk cId="2460082829" sldId="2147483673"/>
            <pc:sldLayoutMk cId="2980638506" sldId="2147483676"/>
          </pc:sldLayoutMkLst>
        </pc:sldLayoutChg>
        <pc:sldLayoutChg chg="add">
          <pc:chgData name="Claire Rainey" userId="S::crainey@t1dexchange.org::c66522fd-7f79-4e4b-9477-0af3b7aa6656" providerId="AD" clId="Web-{4A1C0E6E-02ED-4B19-F8BF-D60143DBCD21}" dt="2025-10-30T20:13:04.808" v="147"/>
          <pc:sldLayoutMkLst>
            <pc:docMk/>
            <pc:sldMasterMk cId="2460082829" sldId="2147483673"/>
            <pc:sldLayoutMk cId="1834530538" sldId="2147483677"/>
          </pc:sldLayoutMkLst>
        </pc:sldLayoutChg>
        <pc:sldLayoutChg chg="add">
          <pc:chgData name="Claire Rainey" userId="S::crainey@t1dexchange.org::c66522fd-7f79-4e4b-9477-0af3b7aa6656" providerId="AD" clId="Web-{4A1C0E6E-02ED-4B19-F8BF-D60143DBCD21}" dt="2025-10-30T20:13:17.604" v="149"/>
          <pc:sldLayoutMkLst>
            <pc:docMk/>
            <pc:sldMasterMk cId="2460082829" sldId="2147483673"/>
            <pc:sldLayoutMk cId="3016249702" sldId="2147483678"/>
          </pc:sldLayoutMkLst>
        </pc:sldLayoutChg>
      </pc:sldMasterChg>
      <pc:sldMasterChg chg="add addSldLayout">
        <pc:chgData name="Claire Rainey" userId="S::crainey@t1dexchange.org::c66522fd-7f79-4e4b-9477-0af3b7aa6656" providerId="AD" clId="Web-{4A1C0E6E-02ED-4B19-F8BF-D60143DBCD21}" dt="2025-10-30T17:55:10.001" v="62"/>
        <pc:sldMasterMkLst>
          <pc:docMk/>
          <pc:sldMasterMk cId="3638832520" sldId="2147483703"/>
        </pc:sldMasterMkLst>
        <pc:sldLayoutChg chg="add">
          <pc:chgData name="Claire Rainey" userId="S::crainey@t1dexchange.org::c66522fd-7f79-4e4b-9477-0af3b7aa6656" providerId="AD" clId="Web-{4A1C0E6E-02ED-4B19-F8BF-D60143DBCD21}" dt="2025-10-30T17:55:10.001" v="62"/>
          <pc:sldLayoutMkLst>
            <pc:docMk/>
            <pc:sldMasterMk cId="3638832520" sldId="2147483703"/>
            <pc:sldLayoutMk cId="3228063887" sldId="2147483704"/>
          </pc:sldLayoutMkLst>
        </pc:sldLayoutChg>
      </pc:sldMasterChg>
      <pc:sldMasterChg chg="add addSldLayout">
        <pc:chgData name="Claire Rainey" userId="S::crainey@t1dexchange.org::c66522fd-7f79-4e4b-9477-0af3b7aa6656" providerId="AD" clId="Web-{4A1C0E6E-02ED-4B19-F8BF-D60143DBCD21}" dt="2025-10-30T17:52:53.329" v="45"/>
        <pc:sldMasterMkLst>
          <pc:docMk/>
          <pc:sldMasterMk cId="3720245273" sldId="2147483796"/>
        </pc:sldMasterMkLst>
        <pc:sldLayoutChg chg="add">
          <pc:chgData name="Claire Rainey" userId="S::crainey@t1dexchange.org::c66522fd-7f79-4e4b-9477-0af3b7aa6656" providerId="AD" clId="Web-{4A1C0E6E-02ED-4B19-F8BF-D60143DBCD21}" dt="2025-10-30T17:52:41.501" v="44"/>
          <pc:sldLayoutMkLst>
            <pc:docMk/>
            <pc:sldMasterMk cId="3720245273" sldId="2147483796"/>
            <pc:sldLayoutMk cId="1508206049" sldId="2147483797"/>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815599415" sldId="2147483798"/>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454348497" sldId="2147483799"/>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948186474" sldId="2147483800"/>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596174707" sldId="2147483801"/>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260681114" sldId="2147483802"/>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073507266" sldId="2147483803"/>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419162792" sldId="2147483804"/>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420365252" sldId="2147483805"/>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872426187" sldId="2147483806"/>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872710075" sldId="2147483807"/>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162844535" sldId="2147483808"/>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310226855" sldId="2147483809"/>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000741975" sldId="2147483810"/>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361233887" sldId="2147483811"/>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676699109" sldId="2147483812"/>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264552083" sldId="2147483813"/>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232903119" sldId="2147483814"/>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247091387" sldId="2147483815"/>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790699960" sldId="2147483816"/>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476209564" sldId="2147483817"/>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826197801" sldId="2147483818"/>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164396928" sldId="2147483819"/>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4241951136" sldId="2147483820"/>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84849174" sldId="2147483821"/>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4249710261" sldId="2147483822"/>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322222860" sldId="2147483823"/>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499354910" sldId="2147483824"/>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921380226" sldId="2147483825"/>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555728299" sldId="2147483826"/>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04135355" sldId="2147483827"/>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391746370" sldId="2147483828"/>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4129905950" sldId="2147483829"/>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586391426" sldId="2147483830"/>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441293992" sldId="2147483831"/>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667055179" sldId="2147483832"/>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4052213276" sldId="2147483833"/>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098917826" sldId="2147483834"/>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15088763" sldId="2147483835"/>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611001832" sldId="2147483836"/>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100504808" sldId="2147483837"/>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559505983" sldId="2147483838"/>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500502393" sldId="2147483839"/>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3989644650" sldId="2147483840"/>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371631379" sldId="2147483841"/>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718369613" sldId="2147483842"/>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1339689567" sldId="2147483843"/>
          </pc:sldLayoutMkLst>
        </pc:sldLayoutChg>
        <pc:sldLayoutChg chg="add">
          <pc:chgData name="Claire Rainey" userId="S::crainey@t1dexchange.org::c66522fd-7f79-4e4b-9477-0af3b7aa6656" providerId="AD" clId="Web-{4A1C0E6E-02ED-4B19-F8BF-D60143DBCD21}" dt="2025-10-30T17:52:41.501" v="44"/>
          <pc:sldLayoutMkLst>
            <pc:docMk/>
            <pc:sldMasterMk cId="3720245273" sldId="2147483796"/>
            <pc:sldLayoutMk cId="2965426858" sldId="2147483844"/>
          </pc:sldLayoutMkLst>
        </pc:sldLayoutChg>
        <pc:sldLayoutChg chg="add">
          <pc:chgData name="Claire Rainey" userId="S::crainey@t1dexchange.org::c66522fd-7f79-4e4b-9477-0af3b7aa6656" providerId="AD" clId="Web-{4A1C0E6E-02ED-4B19-F8BF-D60143DBCD21}" dt="2025-10-30T17:52:53.329" v="45"/>
          <pc:sldLayoutMkLst>
            <pc:docMk/>
            <pc:sldMasterMk cId="3720245273" sldId="2147483796"/>
            <pc:sldLayoutMk cId="1941162073" sldId="2147483845"/>
          </pc:sldLayoutMkLst>
        </pc:sldLayoutChg>
      </pc:sldMasterChg>
      <pc:sldMasterChg chg="replId addSldLayout modSldLayout">
        <pc:chgData name="Claire Rainey" userId="S::crainey@t1dexchange.org::c66522fd-7f79-4e4b-9477-0af3b7aa6656" providerId="AD" clId="Web-{4A1C0E6E-02ED-4B19-F8BF-D60143DBCD21}" dt="2025-10-30T18:23:39.605" v="67"/>
        <pc:sldMasterMkLst>
          <pc:docMk/>
          <pc:sldMasterMk cId="2460954070" sldId="2147483846"/>
        </pc:sldMasterMkLst>
        <pc:sldLayoutChg chg="add">
          <pc:chgData name="Claire Rainey" userId="S::crainey@t1dexchange.org::c66522fd-7f79-4e4b-9477-0af3b7aa6656" providerId="AD" clId="Web-{4A1C0E6E-02ED-4B19-F8BF-D60143DBCD21}" dt="2025-10-30T17:43:59" v="13"/>
          <pc:sldLayoutMkLst>
            <pc:docMk/>
            <pc:sldMasterMk cId="2460954070" sldId="2147483846"/>
            <pc:sldLayoutMk cId="1224580592" sldId="2147483672"/>
          </pc:sldLayoutMkLst>
        </pc:sldLayoutChg>
        <pc:sldLayoutChg chg="replId">
          <pc:chgData name="Claire Rainey" userId="S::crainey@t1dexchange.org::c66522fd-7f79-4e4b-9477-0af3b7aa6656" providerId="AD" clId="Web-{4A1C0E6E-02ED-4B19-F8BF-D60143DBCD21}" dt="2025-10-30T17:53:05.188" v="47"/>
          <pc:sldLayoutMkLst>
            <pc:docMk/>
            <pc:sldMasterMk cId="2460954070" sldId="2147483846"/>
            <pc:sldLayoutMk cId="949138452" sldId="2147483847"/>
          </pc:sldLayoutMkLst>
        </pc:sldLayoutChg>
        <pc:sldLayoutChg chg="replId">
          <pc:chgData name="Claire Rainey" userId="S::crainey@t1dexchange.org::c66522fd-7f79-4e4b-9477-0af3b7aa6656" providerId="AD" clId="Web-{4A1C0E6E-02ED-4B19-F8BF-D60143DBCD21}" dt="2025-10-30T17:53:05.188" v="47"/>
          <pc:sldLayoutMkLst>
            <pc:docMk/>
            <pc:sldMasterMk cId="2460954070" sldId="2147483846"/>
            <pc:sldLayoutMk cId="1203092039" sldId="2147483848"/>
          </pc:sldLayoutMkLst>
        </pc:sldLayoutChg>
        <pc:sldLayoutChg chg="replId">
          <pc:chgData name="Claire Rainey" userId="S::crainey@t1dexchange.org::c66522fd-7f79-4e4b-9477-0af3b7aa6656" providerId="AD" clId="Web-{4A1C0E6E-02ED-4B19-F8BF-D60143DBCD21}" dt="2025-10-30T18:23:39.605" v="67"/>
          <pc:sldLayoutMkLst>
            <pc:docMk/>
            <pc:sldMasterMk cId="2460954070" sldId="2147483846"/>
            <pc:sldLayoutMk cId="2591524520" sldId="2147483852"/>
          </pc:sldLayoutMkLst>
        </pc:sldLayoutChg>
        <pc:sldLayoutChg chg="replId">
          <pc:chgData name="Claire Rainey" userId="S::crainey@t1dexchange.org::c66522fd-7f79-4e4b-9477-0af3b7aa6656" providerId="AD" clId="Web-{4A1C0E6E-02ED-4B19-F8BF-D60143DBCD21}" dt="2025-10-30T18:23:39.605" v="67"/>
          <pc:sldLayoutMkLst>
            <pc:docMk/>
            <pc:sldMasterMk cId="2460954070" sldId="2147483846"/>
            <pc:sldLayoutMk cId="1718958274" sldId="2147483853"/>
          </pc:sldLayoutMkLst>
        </pc:sldLayoutChg>
      </pc:sldMasterChg>
    </pc:docChg>
  </pc:docChgLst>
  <pc:docChgLst>
    <pc:chgData name="Claire Rainey" userId="S::crainey@t1dexchange.org::c66522fd-7f79-4e4b-9477-0af3b7aa6656" providerId="AD" clId="Web-{9F161227-B58F-A095-59E3-8DBCD4DD2DD9}"/>
    <pc:docChg chg="delSld modSld">
      <pc:chgData name="Claire Rainey" userId="S::crainey@t1dexchange.org::c66522fd-7f79-4e4b-9477-0af3b7aa6656" providerId="AD" clId="Web-{9F161227-B58F-A095-59E3-8DBCD4DD2DD9}" dt="2025-10-31T15:25:24.306" v="13"/>
      <pc:docMkLst>
        <pc:docMk/>
      </pc:docMkLst>
      <pc:sldChg chg="modSp">
        <pc:chgData name="Claire Rainey" userId="S::crainey@t1dexchange.org::c66522fd-7f79-4e4b-9477-0af3b7aa6656" providerId="AD" clId="Web-{9F161227-B58F-A095-59E3-8DBCD4DD2DD9}" dt="2025-10-31T15:24:42.602" v="12" actId="20577"/>
        <pc:sldMkLst>
          <pc:docMk/>
          <pc:sldMk cId="3329208454" sldId="703"/>
        </pc:sldMkLst>
        <pc:spChg chg="mod">
          <ac:chgData name="Claire Rainey" userId="S::crainey@t1dexchange.org::c66522fd-7f79-4e4b-9477-0af3b7aa6656" providerId="AD" clId="Web-{9F161227-B58F-A095-59E3-8DBCD4DD2DD9}" dt="2025-10-31T15:24:42.602" v="12" actId="20577"/>
          <ac:spMkLst>
            <pc:docMk/>
            <pc:sldMk cId="3329208454" sldId="703"/>
            <ac:spMk id="8" creationId="{6061F7A1-CFF8-D342-A9AF-5CB080C98BD0}"/>
          </ac:spMkLst>
        </pc:spChg>
      </pc:sldChg>
    </pc:docChg>
  </pc:docChgLst>
  <pc:docChgLst>
    <pc:chgData name="Claire Rainey" userId="S::crainey@t1dexchange.org::c66522fd-7f79-4e4b-9477-0af3b7aa6656" providerId="AD" clId="Web-{A8B49EC8-BD02-9E55-CF0D-5AE60705E55C}"/>
    <pc:docChg chg="addSld delSld">
      <pc:chgData name="Claire Rainey" userId="S::crainey@t1dexchange.org::c66522fd-7f79-4e4b-9477-0af3b7aa6656" providerId="AD" clId="Web-{A8B49EC8-BD02-9E55-CF0D-5AE60705E55C}" dt="2025-10-30T20:01:06.293" v="6"/>
      <pc:docMkLst>
        <pc:docMk/>
      </pc:docMkLst>
      <pc:sldChg chg="add">
        <pc:chgData name="Claire Rainey" userId="S::crainey@t1dexchange.org::c66522fd-7f79-4e4b-9477-0af3b7aa6656" providerId="AD" clId="Web-{A8B49EC8-BD02-9E55-CF0D-5AE60705E55C}" dt="2025-10-30T20:00:53.590" v="4"/>
        <pc:sldMkLst>
          <pc:docMk/>
          <pc:sldMk cId="1344477142" sldId="744"/>
        </pc:sldMkLst>
      </pc:sldChg>
      <pc:sldChg chg="add">
        <pc:chgData name="Claire Rainey" userId="S::crainey@t1dexchange.org::c66522fd-7f79-4e4b-9477-0af3b7aa6656" providerId="AD" clId="Web-{A8B49EC8-BD02-9E55-CF0D-5AE60705E55C}" dt="2025-10-30T20:01:06.293" v="6"/>
        <pc:sldMkLst>
          <pc:docMk/>
          <pc:sldMk cId="3260175908" sldId="745"/>
        </pc:sldMkLst>
      </pc:sldChg>
      <pc:sldMasterChg chg="addSldLayout">
        <pc:chgData name="Claire Rainey" userId="S::crainey@t1dexchange.org::c66522fd-7f79-4e4b-9477-0af3b7aa6656" providerId="AD" clId="Web-{A8B49EC8-BD02-9E55-CF0D-5AE60705E55C}" dt="2025-10-30T20:00:53.590" v="4"/>
        <pc:sldMasterMkLst>
          <pc:docMk/>
          <pc:sldMasterMk cId="2460954070" sldId="2147483846"/>
        </pc:sldMasterMkLst>
        <pc:sldLayoutChg chg="add">
          <pc:chgData name="Claire Rainey" userId="S::crainey@t1dexchange.org::c66522fd-7f79-4e4b-9477-0af3b7aa6656" providerId="AD" clId="Web-{A8B49EC8-BD02-9E55-CF0D-5AE60705E55C}" dt="2025-10-30T20:00:53.590" v="4"/>
          <pc:sldLayoutMkLst>
            <pc:docMk/>
            <pc:sldMasterMk cId="2460954070" sldId="2147483846"/>
            <pc:sldLayoutMk cId="3053914633" sldId="2147483854"/>
          </pc:sldLayoutMkLst>
        </pc:sldLayoutChg>
      </pc:sldMasterChg>
    </pc:docChg>
  </pc:docChgLst>
  <pc:docChgLst>
    <pc:chgData name="Claire Rainey" userId="S::crainey@t1dexchange.org::c66522fd-7f79-4e4b-9477-0af3b7aa6656" providerId="AD" clId="Web-{89F108B2-40B3-D51D-A8EB-30B0511EED60}"/>
    <pc:docChg chg="modSld">
      <pc:chgData name="Claire Rainey" userId="S::crainey@t1dexchange.org::c66522fd-7f79-4e4b-9477-0af3b7aa6656" providerId="AD" clId="Web-{89F108B2-40B3-D51D-A8EB-30B0511EED60}" dt="2025-10-30T20:48:40.133" v="13" actId="20577"/>
      <pc:docMkLst>
        <pc:docMk/>
      </pc:docMkLst>
      <pc:sldChg chg="modSp">
        <pc:chgData name="Claire Rainey" userId="S::crainey@t1dexchange.org::c66522fd-7f79-4e4b-9477-0af3b7aa6656" providerId="AD" clId="Web-{89F108B2-40B3-D51D-A8EB-30B0511EED60}" dt="2025-10-30T20:48:40.133" v="13" actId="20577"/>
        <pc:sldMkLst>
          <pc:docMk/>
          <pc:sldMk cId="3329208454" sldId="703"/>
        </pc:sldMkLst>
        <pc:spChg chg="mod">
          <ac:chgData name="Claire Rainey" userId="S::crainey@t1dexchange.org::c66522fd-7f79-4e4b-9477-0af3b7aa6656" providerId="AD" clId="Web-{89F108B2-40B3-D51D-A8EB-30B0511EED60}" dt="2025-10-30T20:48:40.133" v="13" actId="20577"/>
          <ac:spMkLst>
            <pc:docMk/>
            <pc:sldMk cId="3329208454" sldId="703"/>
            <ac:spMk id="8" creationId="{6061F7A1-CFF8-D342-A9AF-5CB080C98BD0}"/>
          </ac:spMkLst>
        </pc:spChg>
      </pc:sldChg>
    </pc:docChg>
  </pc:docChgLst>
  <pc:docChgLst>
    <pc:chgData name="Claire Rainey" userId="S::crainey@t1dexchange.org::c66522fd-7f79-4e4b-9477-0af3b7aa6656" providerId="AD" clId="Web-{F12F6246-0AC0-75A9-BDE0-48DA19AAD571}"/>
    <pc:docChg chg="modSld">
      <pc:chgData name="Claire Rainey" userId="S::crainey@t1dexchange.org::c66522fd-7f79-4e4b-9477-0af3b7aa6656" providerId="AD" clId="Web-{F12F6246-0AC0-75A9-BDE0-48DA19AAD571}" dt="2025-11-10T02:26:09.070" v="3" actId="20577"/>
      <pc:docMkLst>
        <pc:docMk/>
      </pc:docMkLst>
      <pc:sldChg chg="modSp">
        <pc:chgData name="Claire Rainey" userId="S::crainey@t1dexchange.org::c66522fd-7f79-4e4b-9477-0af3b7aa6656" providerId="AD" clId="Web-{F12F6246-0AC0-75A9-BDE0-48DA19AAD571}" dt="2025-11-10T02:26:09.070" v="3" actId="20577"/>
        <pc:sldMkLst>
          <pc:docMk/>
          <pc:sldMk cId="3447567435" sldId="2141411499"/>
        </pc:sldMkLst>
        <pc:spChg chg="mod">
          <ac:chgData name="Claire Rainey" userId="S::crainey@t1dexchange.org::c66522fd-7f79-4e4b-9477-0af3b7aa6656" providerId="AD" clId="Web-{F12F6246-0AC0-75A9-BDE0-48DA19AAD571}" dt="2025-11-10T02:26:09.070" v="3" actId="20577"/>
          <ac:spMkLst>
            <pc:docMk/>
            <pc:sldMk cId="3447567435" sldId="2141411499"/>
            <ac:spMk id="5" creationId="{0AADCC8E-737D-D75D-7ADA-30825A67426C}"/>
          </ac:spMkLst>
        </pc:spChg>
      </pc:sldChg>
    </pc:docChg>
  </pc:docChgLst>
  <pc:docChgLst>
    <pc:chgData name="Claire Rainey" userId="S::crainey@t1dexchange.org::c66522fd-7f79-4e4b-9477-0af3b7aa6656" providerId="AD" clId="Web-{8C43BEBD-158A-6635-D6C6-30808FE1AEC8}"/>
    <pc:docChg chg="addSld sldOrd">
      <pc:chgData name="Claire Rainey" userId="S::crainey@t1dexchange.org::c66522fd-7f79-4e4b-9477-0af3b7aa6656" providerId="AD" clId="Web-{8C43BEBD-158A-6635-D6C6-30808FE1AEC8}" dt="2025-11-04T14:28:01.949" v="1"/>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5_F9940BAE.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UT Southwestern T1D Screening</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3"/>
          <c:order val="4"/>
          <c:tx>
            <c:strRef>
              <c:f>Chart!$G$3</c:f>
              <c:strCache>
                <c:ptCount val="1"/>
                <c:pt idx="0">
                  <c:v># seen</c:v>
                </c:pt>
              </c:strCache>
            </c:strRef>
          </c:tx>
          <c:spPr>
            <a:solidFill>
              <a:schemeClr val="bg2"/>
            </a:solidFill>
            <a:ln>
              <a:solidFill>
                <a:schemeClr val="tx1"/>
              </a:solidFill>
            </a:ln>
            <a:effectLst/>
          </c:spPr>
          <c:invertIfNegative val="0"/>
          <c:cat>
            <c:numRef>
              <c:f>Chart!$A$4:$A$15</c:f>
              <c:numCache>
                <c:formatCode>mmm\-yy</c:formatCode>
                <c:ptCount val="12"/>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numCache>
            </c:numRef>
          </c:cat>
          <c:val>
            <c:numRef>
              <c:f>Chart!$G$4:$G$16</c:f>
              <c:numCache>
                <c:formatCode>0</c:formatCode>
                <c:ptCount val="13"/>
                <c:pt idx="0">
                  <c:v>1</c:v>
                </c:pt>
                <c:pt idx="1">
                  <c:v>6</c:v>
                </c:pt>
                <c:pt idx="2">
                  <c:v>8</c:v>
                </c:pt>
                <c:pt idx="3">
                  <c:v>10</c:v>
                </c:pt>
                <c:pt idx="4">
                  <c:v>10</c:v>
                </c:pt>
                <c:pt idx="5">
                  <c:v>5</c:v>
                </c:pt>
                <c:pt idx="6">
                  <c:v>6</c:v>
                </c:pt>
                <c:pt idx="7">
                  <c:v>11</c:v>
                </c:pt>
                <c:pt idx="8">
                  <c:v>17</c:v>
                </c:pt>
                <c:pt idx="9">
                  <c:v>9</c:v>
                </c:pt>
                <c:pt idx="10">
                  <c:v>13</c:v>
                </c:pt>
                <c:pt idx="11">
                  <c:v>19</c:v>
                </c:pt>
                <c:pt idx="12">
                  <c:v>21</c:v>
                </c:pt>
              </c:numCache>
            </c:numRef>
          </c:val>
          <c:extLst>
            <c:ext xmlns:c16="http://schemas.microsoft.com/office/drawing/2014/chart" uri="{C3380CC4-5D6E-409C-BE32-E72D297353CC}">
              <c16:uniqueId val="{00000000-8BE8-4C03-811A-8902DB615B9A}"/>
            </c:ext>
          </c:extLst>
        </c:ser>
        <c:dLbls>
          <c:showLegendKey val="0"/>
          <c:showVal val="0"/>
          <c:showCatName val="0"/>
          <c:showSerName val="0"/>
          <c:showPercent val="0"/>
          <c:showBubbleSize val="0"/>
        </c:dLbls>
        <c:gapWidth val="150"/>
        <c:axId val="1819244896"/>
        <c:axId val="1564734063"/>
      </c:barChart>
      <c:barChart>
        <c:barDir val="col"/>
        <c:grouping val="stacked"/>
        <c:varyColors val="0"/>
        <c:ser>
          <c:idx val="4"/>
          <c:order val="5"/>
          <c:tx>
            <c:strRef>
              <c:f>Chart!$H$3</c:f>
              <c:strCache>
                <c:ptCount val="1"/>
                <c:pt idx="0">
                  <c:v>% At Risk</c:v>
                </c:pt>
              </c:strCache>
            </c:strRef>
          </c:tx>
          <c:spPr>
            <a:solidFill>
              <a:srgbClr val="FF0000"/>
            </a:solidFill>
            <a:ln>
              <a:noFill/>
            </a:ln>
            <a:effectLst/>
          </c:spPr>
          <c:invertIfNegative val="0"/>
          <c:cat>
            <c:numRef>
              <c:f>Chart!$A$4:$A$15</c:f>
              <c:numCache>
                <c:formatCode>mmm\-yy</c:formatCode>
                <c:ptCount val="12"/>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numCache>
            </c:numRef>
          </c:cat>
          <c:val>
            <c:numRef>
              <c:f>Chart!$H$4:$H$16</c:f>
              <c:numCache>
                <c:formatCode>0%</c:formatCode>
                <c:ptCount val="13"/>
                <c:pt idx="0">
                  <c:v>0</c:v>
                </c:pt>
                <c:pt idx="1">
                  <c:v>0</c:v>
                </c:pt>
                <c:pt idx="2">
                  <c:v>0.25</c:v>
                </c:pt>
                <c:pt idx="3">
                  <c:v>0.3</c:v>
                </c:pt>
                <c:pt idx="4">
                  <c:v>0.1</c:v>
                </c:pt>
                <c:pt idx="5">
                  <c:v>0.2</c:v>
                </c:pt>
                <c:pt idx="6">
                  <c:v>0</c:v>
                </c:pt>
                <c:pt idx="7">
                  <c:v>0.18181818181818182</c:v>
                </c:pt>
                <c:pt idx="8">
                  <c:v>0.17647058823529413</c:v>
                </c:pt>
                <c:pt idx="9">
                  <c:v>0.22222222222222221</c:v>
                </c:pt>
                <c:pt idx="10">
                  <c:v>0.46153846153846156</c:v>
                </c:pt>
                <c:pt idx="11">
                  <c:v>0.36842105263157893</c:v>
                </c:pt>
                <c:pt idx="12">
                  <c:v>0.14285714285714285</c:v>
                </c:pt>
              </c:numCache>
            </c:numRef>
          </c:val>
          <c:extLst>
            <c:ext xmlns:c16="http://schemas.microsoft.com/office/drawing/2014/chart" uri="{C3380CC4-5D6E-409C-BE32-E72D297353CC}">
              <c16:uniqueId val="{00000001-8BE8-4C03-811A-8902DB615B9A}"/>
            </c:ext>
          </c:extLst>
        </c:ser>
        <c:dLbls>
          <c:showLegendKey val="0"/>
          <c:showVal val="0"/>
          <c:showCatName val="0"/>
          <c:showSerName val="0"/>
          <c:showPercent val="0"/>
          <c:showBubbleSize val="0"/>
        </c:dLbls>
        <c:gapWidth val="150"/>
        <c:overlap val="100"/>
        <c:axId val="1681908128"/>
        <c:axId val="1681910528"/>
      </c:barChart>
      <c:lineChart>
        <c:grouping val="stacked"/>
        <c:varyColors val="0"/>
        <c:ser>
          <c:idx val="5"/>
          <c:order val="0"/>
          <c:tx>
            <c:strRef>
              <c:f>Chart!$D$3</c:f>
              <c:strCache>
                <c:ptCount val="1"/>
                <c:pt idx="0">
                  <c:v># stage 3 Dx</c:v>
                </c:pt>
              </c:strCache>
            </c:strRef>
          </c:tx>
          <c:spPr>
            <a:ln w="25400" cap="rnd">
              <a:solidFill>
                <a:schemeClr val="accent5">
                  <a:lumMod val="60000"/>
                  <a:lumOff val="40000"/>
                </a:schemeClr>
              </a:solidFill>
              <a:round/>
            </a:ln>
            <a:effectLst/>
          </c:spPr>
          <c:marker>
            <c:symbol val="circle"/>
            <c:size val="5"/>
            <c:spPr>
              <a:solidFill>
                <a:schemeClr val="accent6"/>
              </a:solidFill>
              <a:ln w="9525">
                <a:solidFill>
                  <a:schemeClr val="accent5">
                    <a:lumMod val="60000"/>
                    <a:lumOff val="40000"/>
                  </a:schemeClr>
                </a:solidFill>
              </a:ln>
              <a:effectLst/>
            </c:spPr>
          </c:marker>
          <c:cat>
            <c:numRef>
              <c:f>Chart!$A$4:$A$16</c:f>
              <c:numCache>
                <c:formatCode>mmm\-yy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Chart!$D$4:$D$16</c:f>
              <c:numCache>
                <c:formatCode>0</c:formatCode>
                <c:ptCount val="13"/>
                <c:pt idx="0">
                  <c:v>0</c:v>
                </c:pt>
                <c:pt idx="1">
                  <c:v>0</c:v>
                </c:pt>
                <c:pt idx="2">
                  <c:v>0</c:v>
                </c:pt>
                <c:pt idx="3">
                  <c:v>0</c:v>
                </c:pt>
                <c:pt idx="4">
                  <c:v>0</c:v>
                </c:pt>
                <c:pt idx="5">
                  <c:v>1</c:v>
                </c:pt>
                <c:pt idx="6">
                  <c:v>0</c:v>
                </c:pt>
                <c:pt idx="7">
                  <c:v>0</c:v>
                </c:pt>
                <c:pt idx="8">
                  <c:v>1</c:v>
                </c:pt>
                <c:pt idx="9">
                  <c:v>0</c:v>
                </c:pt>
                <c:pt idx="10">
                  <c:v>0</c:v>
                </c:pt>
                <c:pt idx="11">
                  <c:v>0</c:v>
                </c:pt>
                <c:pt idx="12">
                  <c:v>0</c:v>
                </c:pt>
              </c:numCache>
            </c:numRef>
          </c:val>
          <c:smooth val="0"/>
          <c:extLst>
            <c:ext xmlns:c16="http://schemas.microsoft.com/office/drawing/2014/chart" uri="{C3380CC4-5D6E-409C-BE32-E72D297353CC}">
              <c16:uniqueId val="{00000002-8BE8-4C03-811A-8902DB615B9A}"/>
            </c:ext>
          </c:extLst>
        </c:ser>
        <c:ser>
          <c:idx val="1"/>
          <c:order val="1"/>
          <c:tx>
            <c:strRef>
              <c:f>Chart!$C$3</c:f>
              <c:strCache>
                <c:ptCount val="1"/>
                <c:pt idx="0">
                  <c:v># stage 2 Dx</c:v>
                </c:pt>
              </c:strCache>
            </c:strRef>
          </c:tx>
          <c:spPr>
            <a:ln w="28575" cap="rnd">
              <a:solidFill>
                <a:srgbClr val="7030A0"/>
              </a:solidFill>
              <a:round/>
            </a:ln>
            <a:effectLst/>
          </c:spPr>
          <c:marker>
            <c:symbol val="circle"/>
            <c:size val="5"/>
            <c:spPr>
              <a:solidFill>
                <a:schemeClr val="accent2"/>
              </a:solidFill>
              <a:ln w="9525">
                <a:solidFill>
                  <a:srgbClr val="7030A0"/>
                </a:solidFill>
              </a:ln>
              <a:effectLst/>
            </c:spPr>
          </c:marker>
          <c:cat>
            <c:numRef>
              <c:f>Chart!$A$4:$A$16</c:f>
              <c:numCache>
                <c:formatCode>mmm\-yy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Chart!$C$4:$C$16</c:f>
              <c:numCache>
                <c:formatCode>0</c:formatCode>
                <c:ptCount val="13"/>
                <c:pt idx="0">
                  <c:v>1</c:v>
                </c:pt>
                <c:pt idx="1">
                  <c:v>0</c:v>
                </c:pt>
                <c:pt idx="2">
                  <c:v>1</c:v>
                </c:pt>
                <c:pt idx="3">
                  <c:v>0</c:v>
                </c:pt>
                <c:pt idx="4">
                  <c:v>0</c:v>
                </c:pt>
                <c:pt idx="5">
                  <c:v>0</c:v>
                </c:pt>
                <c:pt idx="6">
                  <c:v>0</c:v>
                </c:pt>
                <c:pt idx="7">
                  <c:v>1</c:v>
                </c:pt>
                <c:pt idx="8">
                  <c:v>0</c:v>
                </c:pt>
                <c:pt idx="9">
                  <c:v>0</c:v>
                </c:pt>
                <c:pt idx="10">
                  <c:v>0</c:v>
                </c:pt>
                <c:pt idx="11">
                  <c:v>3</c:v>
                </c:pt>
                <c:pt idx="12">
                  <c:v>0</c:v>
                </c:pt>
              </c:numCache>
            </c:numRef>
          </c:val>
          <c:smooth val="0"/>
          <c:extLst>
            <c:ext xmlns:c16="http://schemas.microsoft.com/office/drawing/2014/chart" uri="{C3380CC4-5D6E-409C-BE32-E72D297353CC}">
              <c16:uniqueId val="{00000003-8BE8-4C03-811A-8902DB615B9A}"/>
            </c:ext>
          </c:extLst>
        </c:ser>
        <c:ser>
          <c:idx val="0"/>
          <c:order val="2"/>
          <c:tx>
            <c:strRef>
              <c:f>Chart!$B$3</c:f>
              <c:strCache>
                <c:ptCount val="1"/>
                <c:pt idx="0">
                  <c:v># stage 1 Dx</c:v>
                </c:pt>
              </c:strCache>
            </c:strRef>
          </c:tx>
          <c:spPr>
            <a:ln w="28575" cap="rnd">
              <a:solidFill>
                <a:schemeClr val="accent6">
                  <a:lumMod val="50000"/>
                </a:schemeClr>
              </a:solidFill>
              <a:round/>
            </a:ln>
            <a:effectLst/>
          </c:spPr>
          <c:marker>
            <c:symbol val="circle"/>
            <c:size val="5"/>
            <c:spPr>
              <a:solidFill>
                <a:schemeClr val="accent1"/>
              </a:solidFill>
              <a:ln w="9525">
                <a:solidFill>
                  <a:schemeClr val="accent6">
                    <a:lumMod val="50000"/>
                  </a:schemeClr>
                </a:solidFill>
              </a:ln>
              <a:effectLst/>
            </c:spPr>
          </c:marker>
          <c:cat>
            <c:numRef>
              <c:f>Chart!$A$4:$A$16</c:f>
              <c:numCache>
                <c:formatCode>mmm\-yy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Chart!$B$4:$B$16</c:f>
              <c:numCache>
                <c:formatCode>0</c:formatCode>
                <c:ptCount val="13"/>
                <c:pt idx="0">
                  <c:v>0</c:v>
                </c:pt>
                <c:pt idx="1">
                  <c:v>0</c:v>
                </c:pt>
                <c:pt idx="2">
                  <c:v>0</c:v>
                </c:pt>
                <c:pt idx="3">
                  <c:v>2</c:v>
                </c:pt>
                <c:pt idx="4">
                  <c:v>0</c:v>
                </c:pt>
                <c:pt idx="5">
                  <c:v>0</c:v>
                </c:pt>
                <c:pt idx="6">
                  <c:v>0</c:v>
                </c:pt>
                <c:pt idx="7">
                  <c:v>0</c:v>
                </c:pt>
                <c:pt idx="8">
                  <c:v>0</c:v>
                </c:pt>
                <c:pt idx="9">
                  <c:v>1</c:v>
                </c:pt>
                <c:pt idx="10">
                  <c:v>2</c:v>
                </c:pt>
                <c:pt idx="11">
                  <c:v>2</c:v>
                </c:pt>
                <c:pt idx="12">
                  <c:v>1</c:v>
                </c:pt>
              </c:numCache>
            </c:numRef>
          </c:val>
          <c:smooth val="0"/>
          <c:extLst>
            <c:ext xmlns:c16="http://schemas.microsoft.com/office/drawing/2014/chart" uri="{C3380CC4-5D6E-409C-BE32-E72D297353CC}">
              <c16:uniqueId val="{00000004-8BE8-4C03-811A-8902DB615B9A}"/>
            </c:ext>
          </c:extLst>
        </c:ser>
        <c:ser>
          <c:idx val="2"/>
          <c:order val="3"/>
          <c:tx>
            <c:strRef>
              <c:f>Chart!$F$3</c:f>
              <c:strCache>
                <c:ptCount val="1"/>
                <c:pt idx="0">
                  <c:v>Pos Antibody</c:v>
                </c:pt>
              </c:strCache>
            </c:strRef>
          </c:tx>
          <c:spPr>
            <a:ln w="28575" cap="rnd">
              <a:solidFill>
                <a:srgbClr val="FF0000"/>
              </a:solidFill>
              <a:round/>
            </a:ln>
            <a:effectLst/>
          </c:spPr>
          <c:marker>
            <c:symbol val="circle"/>
            <c:size val="5"/>
            <c:spPr>
              <a:solidFill>
                <a:schemeClr val="accent3"/>
              </a:solidFill>
              <a:ln w="9525">
                <a:solidFill>
                  <a:srgbClr val="FF0000"/>
                </a:solidFill>
              </a:ln>
              <a:effectLst/>
            </c:spPr>
          </c:marker>
          <c:cat>
            <c:numRef>
              <c:f>Chart!$A$4:$A$16</c:f>
              <c:numCache>
                <c:formatCode>mmm\-yy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Chart!$F$4:$F$16</c:f>
              <c:numCache>
                <c:formatCode>0</c:formatCode>
                <c:ptCount val="13"/>
                <c:pt idx="0">
                  <c:v>1</c:v>
                </c:pt>
                <c:pt idx="1">
                  <c:v>0</c:v>
                </c:pt>
                <c:pt idx="2">
                  <c:v>2</c:v>
                </c:pt>
                <c:pt idx="3">
                  <c:v>3</c:v>
                </c:pt>
                <c:pt idx="4">
                  <c:v>1</c:v>
                </c:pt>
                <c:pt idx="5">
                  <c:v>1</c:v>
                </c:pt>
                <c:pt idx="6">
                  <c:v>0</c:v>
                </c:pt>
                <c:pt idx="7">
                  <c:v>2</c:v>
                </c:pt>
                <c:pt idx="8">
                  <c:v>3</c:v>
                </c:pt>
                <c:pt idx="9">
                  <c:v>2</c:v>
                </c:pt>
                <c:pt idx="10">
                  <c:v>6</c:v>
                </c:pt>
                <c:pt idx="11">
                  <c:v>7</c:v>
                </c:pt>
                <c:pt idx="12">
                  <c:v>3</c:v>
                </c:pt>
              </c:numCache>
            </c:numRef>
          </c:val>
          <c:smooth val="0"/>
          <c:extLst>
            <c:ext xmlns:c16="http://schemas.microsoft.com/office/drawing/2014/chart" uri="{C3380CC4-5D6E-409C-BE32-E72D297353CC}">
              <c16:uniqueId val="{00000005-8BE8-4C03-811A-8902DB615B9A}"/>
            </c:ext>
          </c:extLst>
        </c:ser>
        <c:ser>
          <c:idx val="6"/>
          <c:order val="6"/>
          <c:tx>
            <c:strRef>
              <c:f>Chart!$E$3</c:f>
              <c:strCache>
                <c:ptCount val="1"/>
                <c:pt idx="0">
                  <c:v>One Antibody </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Chart!$A$4:$A$16</c:f>
              <c:numCache>
                <c:formatCode>mmm\-yy</c:formatCode>
                <c:ptCount val="13"/>
                <c:pt idx="0">
                  <c:v>45536</c:v>
                </c:pt>
                <c:pt idx="1">
                  <c:v>45566</c:v>
                </c:pt>
                <c:pt idx="2">
                  <c:v>45597</c:v>
                </c:pt>
                <c:pt idx="3">
                  <c:v>45627</c:v>
                </c:pt>
                <c:pt idx="4">
                  <c:v>45658</c:v>
                </c:pt>
                <c:pt idx="5">
                  <c:v>45689</c:v>
                </c:pt>
                <c:pt idx="6">
                  <c:v>45717</c:v>
                </c:pt>
                <c:pt idx="7">
                  <c:v>45748</c:v>
                </c:pt>
                <c:pt idx="8">
                  <c:v>45778</c:v>
                </c:pt>
                <c:pt idx="9">
                  <c:v>45809</c:v>
                </c:pt>
                <c:pt idx="10">
                  <c:v>45839</c:v>
                </c:pt>
                <c:pt idx="11">
                  <c:v>45870</c:v>
                </c:pt>
                <c:pt idx="12">
                  <c:v>45901</c:v>
                </c:pt>
              </c:numCache>
            </c:numRef>
          </c:cat>
          <c:val>
            <c:numRef>
              <c:f>Chart!$E$4:$E$16</c:f>
              <c:numCache>
                <c:formatCode>0</c:formatCode>
                <c:ptCount val="13"/>
                <c:pt idx="0">
                  <c:v>0</c:v>
                </c:pt>
                <c:pt idx="1">
                  <c:v>0</c:v>
                </c:pt>
                <c:pt idx="2">
                  <c:v>1</c:v>
                </c:pt>
                <c:pt idx="3">
                  <c:v>1</c:v>
                </c:pt>
                <c:pt idx="4">
                  <c:v>1</c:v>
                </c:pt>
                <c:pt idx="5">
                  <c:v>0</c:v>
                </c:pt>
                <c:pt idx="6">
                  <c:v>0</c:v>
                </c:pt>
                <c:pt idx="7">
                  <c:v>1</c:v>
                </c:pt>
                <c:pt idx="8">
                  <c:v>2</c:v>
                </c:pt>
                <c:pt idx="9">
                  <c:v>1</c:v>
                </c:pt>
                <c:pt idx="10">
                  <c:v>4</c:v>
                </c:pt>
                <c:pt idx="11">
                  <c:v>2</c:v>
                </c:pt>
                <c:pt idx="12">
                  <c:v>2</c:v>
                </c:pt>
              </c:numCache>
            </c:numRef>
          </c:val>
          <c:smooth val="0"/>
          <c:extLst>
            <c:ext xmlns:c16="http://schemas.microsoft.com/office/drawing/2014/chart" uri="{C3380CC4-5D6E-409C-BE32-E72D297353CC}">
              <c16:uniqueId val="{00000006-8BE8-4C03-811A-8902DB615B9A}"/>
            </c:ext>
          </c:extLst>
        </c:ser>
        <c:dLbls>
          <c:showLegendKey val="0"/>
          <c:showVal val="0"/>
          <c:showCatName val="0"/>
          <c:showSerName val="0"/>
          <c:showPercent val="0"/>
          <c:showBubbleSize val="0"/>
        </c:dLbls>
        <c:marker val="1"/>
        <c:smooth val="0"/>
        <c:axId val="1819244896"/>
        <c:axId val="1564734063"/>
      </c:lineChart>
      <c:dateAx>
        <c:axId val="181924489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64734063"/>
        <c:crosses val="autoZero"/>
        <c:auto val="1"/>
        <c:lblOffset val="100"/>
        <c:baseTimeUnit val="months"/>
      </c:dateAx>
      <c:valAx>
        <c:axId val="1564734063"/>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Number Patients</a:t>
                </a:r>
              </a:p>
            </c:rich>
          </c:tx>
          <c:layout>
            <c:manualLayout>
              <c:xMode val="edge"/>
              <c:yMode val="edge"/>
              <c:x val="1.2909174734900875E-2"/>
              <c:y val="0.1786943380243728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19244896"/>
        <c:crosses val="autoZero"/>
        <c:crossBetween val="between"/>
        <c:majorUnit val="1"/>
        <c:minorUnit val="5.000000000000001E-2"/>
      </c:valAx>
      <c:valAx>
        <c:axId val="1681910528"/>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81908128"/>
        <c:crosses val="max"/>
        <c:crossBetween val="between"/>
      </c:valAx>
      <c:dateAx>
        <c:axId val="1681908128"/>
        <c:scaling>
          <c:orientation val="minMax"/>
        </c:scaling>
        <c:delete val="1"/>
        <c:axPos val="b"/>
        <c:numFmt formatCode="mmm\-yy" sourceLinked="1"/>
        <c:majorTickMark val="out"/>
        <c:minorTickMark val="none"/>
        <c:tickLblPos val="nextTo"/>
        <c:crossAx val="1681910528"/>
        <c:crosses val="autoZero"/>
        <c:auto val="1"/>
        <c:lblOffset val="100"/>
        <c:baseTimeUnit val="months"/>
      </c:date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diagrams/_rels/data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732BB3-4D8D-4955-BA24-1AD9BCB900E8}" type="doc">
      <dgm:prSet loTypeId="urn:microsoft.com/office/officeart/2018/2/layout/IconCircleList" loCatId="icon" qsTypeId="urn:microsoft.com/office/officeart/2005/8/quickstyle/simple1" qsCatId="simple" csTypeId="urn:microsoft.com/office/officeart/2005/8/colors/accent0_3" csCatId="mainScheme" phldr="1"/>
      <dgm:spPr/>
      <dgm:t>
        <a:bodyPr/>
        <a:lstStyle/>
        <a:p>
          <a:endParaRPr lang="en-US"/>
        </a:p>
      </dgm:t>
    </dgm:pt>
    <dgm:pt modelId="{DA4F1B13-8DF2-44A1-8245-526A40188599}">
      <dgm:prSet custT="1"/>
      <dgm:spPr/>
      <dgm:t>
        <a:bodyPr/>
        <a:lstStyle/>
        <a:p>
          <a:pPr>
            <a:lnSpc>
              <a:spcPct val="100000"/>
            </a:lnSpc>
          </a:pPr>
          <a:r>
            <a:rPr lang="en-US" sz="1200"/>
            <a:t>T1D is often first diagnosed in patients presenting with life-threatening DKA. </a:t>
          </a:r>
        </a:p>
      </dgm:t>
    </dgm:pt>
    <dgm:pt modelId="{4E6233AA-11D4-41C6-8958-D07D7B8EB1CB}" type="parTrans" cxnId="{62C7FA68-1D50-4B1F-8FCF-49A7EF5A5F9B}">
      <dgm:prSet/>
      <dgm:spPr/>
      <dgm:t>
        <a:bodyPr/>
        <a:lstStyle/>
        <a:p>
          <a:endParaRPr lang="en-US" sz="1200"/>
        </a:p>
      </dgm:t>
    </dgm:pt>
    <dgm:pt modelId="{AB15DB1B-4A69-4B26-95D4-6F77AAAA0E89}" type="sibTrans" cxnId="{62C7FA68-1D50-4B1F-8FCF-49A7EF5A5F9B}">
      <dgm:prSet/>
      <dgm:spPr/>
      <dgm:t>
        <a:bodyPr/>
        <a:lstStyle/>
        <a:p>
          <a:pPr>
            <a:lnSpc>
              <a:spcPct val="100000"/>
            </a:lnSpc>
          </a:pPr>
          <a:endParaRPr lang="en-US" sz="1200"/>
        </a:p>
      </dgm:t>
    </dgm:pt>
    <dgm:pt modelId="{17AE56CF-BC9B-4DAB-A373-48E71485720E}">
      <dgm:prSet custT="1"/>
      <dgm:spPr/>
      <dgm:t>
        <a:bodyPr/>
        <a:lstStyle/>
        <a:p>
          <a:pPr>
            <a:lnSpc>
              <a:spcPct val="100000"/>
            </a:lnSpc>
          </a:pPr>
          <a:r>
            <a:rPr lang="en-US" sz="1200"/>
            <a:t>Individuals with a family history of type 1 diabetes or a personal history of autoimmune disease are known to have an increased risk of developing T1D compared to the general population.</a:t>
          </a:r>
        </a:p>
      </dgm:t>
    </dgm:pt>
    <dgm:pt modelId="{D6F0611D-D747-42E3-9F3C-462C3EFE74F1}" type="parTrans" cxnId="{B9E17E49-FF5F-4C95-8467-7C299EEDE50C}">
      <dgm:prSet/>
      <dgm:spPr/>
      <dgm:t>
        <a:bodyPr/>
        <a:lstStyle/>
        <a:p>
          <a:endParaRPr lang="en-US" sz="1200"/>
        </a:p>
      </dgm:t>
    </dgm:pt>
    <dgm:pt modelId="{75FFB34F-087D-4C45-B5FB-27FDC090EBAD}" type="sibTrans" cxnId="{B9E17E49-FF5F-4C95-8467-7C299EEDE50C}">
      <dgm:prSet/>
      <dgm:spPr/>
      <dgm:t>
        <a:bodyPr/>
        <a:lstStyle/>
        <a:p>
          <a:pPr>
            <a:lnSpc>
              <a:spcPct val="100000"/>
            </a:lnSpc>
          </a:pPr>
          <a:endParaRPr lang="en-US" sz="1200"/>
        </a:p>
      </dgm:t>
    </dgm:pt>
    <dgm:pt modelId="{1A88C2E5-1A83-4F35-A7A1-DE0CF97FE218}">
      <dgm:prSet custT="1"/>
      <dgm:spPr/>
      <dgm:t>
        <a:bodyPr/>
        <a:lstStyle/>
        <a:p>
          <a:pPr>
            <a:lnSpc>
              <a:spcPct val="100000"/>
            </a:lnSpc>
          </a:pPr>
          <a:r>
            <a:rPr lang="en-US" sz="1200"/>
            <a:t>Islet autoantibodies can be detected before abnormal blood sugars or symptoms appear, allowing for earlier monitoring and reduced risk of DKA.</a:t>
          </a:r>
        </a:p>
      </dgm:t>
    </dgm:pt>
    <dgm:pt modelId="{96F1F6A2-B167-452A-8062-985BF3A8C015}" type="parTrans" cxnId="{48AD9C43-F17D-4A15-9CAB-AD98BC10742C}">
      <dgm:prSet/>
      <dgm:spPr/>
      <dgm:t>
        <a:bodyPr/>
        <a:lstStyle/>
        <a:p>
          <a:endParaRPr lang="en-US" sz="1200"/>
        </a:p>
      </dgm:t>
    </dgm:pt>
    <dgm:pt modelId="{707EAF28-FA87-43E1-966D-BD007EFB1B3B}" type="sibTrans" cxnId="{48AD9C43-F17D-4A15-9CAB-AD98BC10742C}">
      <dgm:prSet/>
      <dgm:spPr/>
      <dgm:t>
        <a:bodyPr/>
        <a:lstStyle/>
        <a:p>
          <a:pPr>
            <a:lnSpc>
              <a:spcPct val="100000"/>
            </a:lnSpc>
          </a:pPr>
          <a:endParaRPr lang="en-US" sz="1200"/>
        </a:p>
      </dgm:t>
    </dgm:pt>
    <dgm:pt modelId="{1D079F6D-5B64-47D5-843F-F77A1423FECA}">
      <dgm:prSet custT="1"/>
      <dgm:spPr/>
      <dgm:t>
        <a:bodyPr/>
        <a:lstStyle/>
        <a:p>
          <a:pPr>
            <a:lnSpc>
              <a:spcPct val="100000"/>
            </a:lnSpc>
          </a:pPr>
          <a:r>
            <a:rPr lang="en-US" sz="1200"/>
            <a:t>Teplizumab can delay the onset of clinical disease by a mean of 24 months in patients with 2+ autoantibodies and </a:t>
          </a:r>
          <a:r>
            <a:rPr lang="en-US" sz="1200" err="1"/>
            <a:t>dysglycemia</a:t>
          </a:r>
          <a:r>
            <a:rPr lang="en-US" sz="1200"/>
            <a:t>.</a:t>
          </a:r>
        </a:p>
      </dgm:t>
    </dgm:pt>
    <dgm:pt modelId="{53B1A074-8CEC-41E8-845D-BABB530E8F03}" type="parTrans" cxnId="{D03785DC-5386-4986-B141-C3BE6413C05C}">
      <dgm:prSet/>
      <dgm:spPr/>
      <dgm:t>
        <a:bodyPr/>
        <a:lstStyle/>
        <a:p>
          <a:endParaRPr lang="en-US" sz="1200"/>
        </a:p>
      </dgm:t>
    </dgm:pt>
    <dgm:pt modelId="{6D82E14D-861E-4E3C-AA46-AC1A1AF494F6}" type="sibTrans" cxnId="{D03785DC-5386-4986-B141-C3BE6413C05C}">
      <dgm:prSet/>
      <dgm:spPr/>
      <dgm:t>
        <a:bodyPr/>
        <a:lstStyle/>
        <a:p>
          <a:pPr>
            <a:lnSpc>
              <a:spcPct val="100000"/>
            </a:lnSpc>
          </a:pPr>
          <a:endParaRPr lang="en-US" sz="1200"/>
        </a:p>
      </dgm:t>
    </dgm:pt>
    <dgm:pt modelId="{32EE3E13-76F6-4FCD-BF6C-F99F93E1B491}">
      <dgm:prSet custT="1"/>
      <dgm:spPr/>
      <dgm:t>
        <a:bodyPr/>
        <a:lstStyle/>
        <a:p>
          <a:pPr>
            <a:lnSpc>
              <a:spcPct val="100000"/>
            </a:lnSpc>
          </a:pPr>
          <a:r>
            <a:rPr lang="en-US" sz="1200"/>
            <a:t>Broadening screening for T1D can reduce the number of patients presenting with DKA and identify candidates for treatment.</a:t>
          </a:r>
        </a:p>
      </dgm:t>
    </dgm:pt>
    <dgm:pt modelId="{B93F54FB-743F-4270-866C-74A7A2A5FA72}" type="parTrans" cxnId="{221F7B26-0283-4361-B284-86F75869E177}">
      <dgm:prSet/>
      <dgm:spPr/>
      <dgm:t>
        <a:bodyPr/>
        <a:lstStyle/>
        <a:p>
          <a:endParaRPr lang="en-US" sz="1200"/>
        </a:p>
      </dgm:t>
    </dgm:pt>
    <dgm:pt modelId="{D22DAAC1-3F4E-43EA-9539-7A03575C0A18}" type="sibTrans" cxnId="{221F7B26-0283-4361-B284-86F75869E177}">
      <dgm:prSet/>
      <dgm:spPr/>
      <dgm:t>
        <a:bodyPr/>
        <a:lstStyle/>
        <a:p>
          <a:pPr>
            <a:lnSpc>
              <a:spcPct val="100000"/>
            </a:lnSpc>
          </a:pPr>
          <a:endParaRPr lang="en-US" sz="1200"/>
        </a:p>
      </dgm:t>
    </dgm:pt>
    <dgm:pt modelId="{1E5EADCA-B30B-4D5E-852C-1A00239EBF2E}">
      <dgm:prSet custT="1"/>
      <dgm:spPr/>
      <dgm:t>
        <a:bodyPr/>
        <a:lstStyle/>
        <a:p>
          <a:pPr>
            <a:lnSpc>
              <a:spcPct val="100000"/>
            </a:lnSpc>
          </a:pPr>
          <a:r>
            <a:rPr lang="en-US" sz="1200"/>
            <a:t>This project aims to increase the rate of patients screened for T1D by </a:t>
          </a:r>
          <a:r>
            <a:rPr lang="en-US" sz="1200" b="1"/>
            <a:t>15%</a:t>
          </a:r>
          <a:r>
            <a:rPr lang="en-US" sz="1200"/>
            <a:t> from baseline over 18 months (06/2024 – 12/2025).</a:t>
          </a:r>
        </a:p>
      </dgm:t>
    </dgm:pt>
    <dgm:pt modelId="{B9C25401-B6E9-48B4-9CB9-EA18CF0F446E}" type="parTrans" cxnId="{FAEA5A8D-2E15-4E5C-B049-06E3455FA1BD}">
      <dgm:prSet/>
      <dgm:spPr/>
      <dgm:t>
        <a:bodyPr/>
        <a:lstStyle/>
        <a:p>
          <a:endParaRPr lang="en-US" sz="1200"/>
        </a:p>
      </dgm:t>
    </dgm:pt>
    <dgm:pt modelId="{21B3A3A2-ADFC-451A-B173-FA4F3DED7908}" type="sibTrans" cxnId="{FAEA5A8D-2E15-4E5C-B049-06E3455FA1BD}">
      <dgm:prSet/>
      <dgm:spPr/>
      <dgm:t>
        <a:bodyPr/>
        <a:lstStyle/>
        <a:p>
          <a:endParaRPr lang="en-US" sz="1200"/>
        </a:p>
      </dgm:t>
    </dgm:pt>
    <dgm:pt modelId="{6929B96D-6E45-4198-9160-BE7180723A66}" type="pres">
      <dgm:prSet presAssocID="{0F732BB3-4D8D-4955-BA24-1AD9BCB900E8}" presName="root" presStyleCnt="0">
        <dgm:presLayoutVars>
          <dgm:dir/>
          <dgm:resizeHandles val="exact"/>
        </dgm:presLayoutVars>
      </dgm:prSet>
      <dgm:spPr/>
    </dgm:pt>
    <dgm:pt modelId="{940BAD2B-1C21-4E7A-B815-D2ED69F94998}" type="pres">
      <dgm:prSet presAssocID="{0F732BB3-4D8D-4955-BA24-1AD9BCB900E8}" presName="container" presStyleCnt="0">
        <dgm:presLayoutVars>
          <dgm:dir/>
          <dgm:resizeHandles val="exact"/>
        </dgm:presLayoutVars>
      </dgm:prSet>
      <dgm:spPr/>
    </dgm:pt>
    <dgm:pt modelId="{503A3032-8FBA-4A75-BDB4-DC50CDB965C0}" type="pres">
      <dgm:prSet presAssocID="{DA4F1B13-8DF2-44A1-8245-526A40188599}" presName="compNode" presStyleCnt="0"/>
      <dgm:spPr/>
    </dgm:pt>
    <dgm:pt modelId="{D9884C55-A0A8-4C8B-8349-CF3D7970333F}" type="pres">
      <dgm:prSet presAssocID="{DA4F1B13-8DF2-44A1-8245-526A40188599}" presName="iconBgRect" presStyleLbl="bgShp" presStyleIdx="0" presStyleCnt="6"/>
      <dgm:spPr/>
    </dgm:pt>
    <dgm:pt modelId="{19519431-7194-41CC-A9F9-FFAF4CF44278}" type="pres">
      <dgm:prSet presAssocID="{DA4F1B13-8DF2-44A1-8245-526A40188599}"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cal with solid fill"/>
        </a:ext>
      </dgm:extLst>
    </dgm:pt>
    <dgm:pt modelId="{655053AB-6A32-41AA-8959-B5C176FBB09E}" type="pres">
      <dgm:prSet presAssocID="{DA4F1B13-8DF2-44A1-8245-526A40188599}" presName="spaceRect" presStyleCnt="0"/>
      <dgm:spPr/>
    </dgm:pt>
    <dgm:pt modelId="{50DE3286-B548-423A-B041-44ACAA0D1021}" type="pres">
      <dgm:prSet presAssocID="{DA4F1B13-8DF2-44A1-8245-526A40188599}" presName="textRect" presStyleLbl="revTx" presStyleIdx="0" presStyleCnt="6">
        <dgm:presLayoutVars>
          <dgm:chMax val="1"/>
          <dgm:chPref val="1"/>
        </dgm:presLayoutVars>
      </dgm:prSet>
      <dgm:spPr/>
    </dgm:pt>
    <dgm:pt modelId="{6FF7E557-5BB0-45D2-8A41-8782129D15B5}" type="pres">
      <dgm:prSet presAssocID="{AB15DB1B-4A69-4B26-95D4-6F77AAAA0E89}" presName="sibTrans" presStyleLbl="sibTrans2D1" presStyleIdx="0" presStyleCnt="0"/>
      <dgm:spPr/>
    </dgm:pt>
    <dgm:pt modelId="{2089477E-B09C-47DD-A2E7-29609D4351BE}" type="pres">
      <dgm:prSet presAssocID="{17AE56CF-BC9B-4DAB-A373-48E71485720E}" presName="compNode" presStyleCnt="0"/>
      <dgm:spPr/>
    </dgm:pt>
    <dgm:pt modelId="{7F254D33-2B52-49ED-A7AA-AD9A6C374125}" type="pres">
      <dgm:prSet presAssocID="{17AE56CF-BC9B-4DAB-A373-48E71485720E}" presName="iconBgRect" presStyleLbl="bgShp" presStyleIdx="1" presStyleCnt="6"/>
      <dgm:spPr/>
    </dgm:pt>
    <dgm:pt modelId="{F01A27E1-F582-4CED-B8EF-BF4FB9D2CB2F}" type="pres">
      <dgm:prSet presAssocID="{17AE56CF-BC9B-4DAB-A373-48E71485720E}"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mily with two children with solid fill"/>
        </a:ext>
      </dgm:extLst>
    </dgm:pt>
    <dgm:pt modelId="{990CAC25-6A52-4500-B63E-2E0170308A64}" type="pres">
      <dgm:prSet presAssocID="{17AE56CF-BC9B-4DAB-A373-48E71485720E}" presName="spaceRect" presStyleCnt="0"/>
      <dgm:spPr/>
    </dgm:pt>
    <dgm:pt modelId="{A90BB178-59A4-4D25-BC43-F175D7874943}" type="pres">
      <dgm:prSet presAssocID="{17AE56CF-BC9B-4DAB-A373-48E71485720E}" presName="textRect" presStyleLbl="revTx" presStyleIdx="1" presStyleCnt="6">
        <dgm:presLayoutVars>
          <dgm:chMax val="1"/>
          <dgm:chPref val="1"/>
        </dgm:presLayoutVars>
      </dgm:prSet>
      <dgm:spPr/>
    </dgm:pt>
    <dgm:pt modelId="{D754DB9E-885E-4CFC-ACDF-C84BAE0BF895}" type="pres">
      <dgm:prSet presAssocID="{75FFB34F-087D-4C45-B5FB-27FDC090EBAD}" presName="sibTrans" presStyleLbl="sibTrans2D1" presStyleIdx="0" presStyleCnt="0"/>
      <dgm:spPr/>
    </dgm:pt>
    <dgm:pt modelId="{D9E2DA4B-F5E0-4494-8A0A-3B53C738FB90}" type="pres">
      <dgm:prSet presAssocID="{1A88C2E5-1A83-4F35-A7A1-DE0CF97FE218}" presName="compNode" presStyleCnt="0"/>
      <dgm:spPr/>
    </dgm:pt>
    <dgm:pt modelId="{52B4B75F-FF85-4919-9042-9958D0E74BB5}" type="pres">
      <dgm:prSet presAssocID="{1A88C2E5-1A83-4F35-A7A1-DE0CF97FE218}" presName="iconBgRect" presStyleLbl="bgShp" presStyleIdx="2" presStyleCnt="6"/>
      <dgm:spPr/>
    </dgm:pt>
    <dgm:pt modelId="{EC317C35-6589-40E7-A746-B78DE217D951}" type="pres">
      <dgm:prSet presAssocID="{1A88C2E5-1A83-4F35-A7A1-DE0CF97FE21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with Pulse"/>
        </a:ext>
      </dgm:extLst>
    </dgm:pt>
    <dgm:pt modelId="{468FDB4E-8AC7-4DE8-956D-1580CE96AE27}" type="pres">
      <dgm:prSet presAssocID="{1A88C2E5-1A83-4F35-A7A1-DE0CF97FE218}" presName="spaceRect" presStyleCnt="0"/>
      <dgm:spPr/>
    </dgm:pt>
    <dgm:pt modelId="{B4088751-F89A-4FC0-9728-8DDDD14F0586}" type="pres">
      <dgm:prSet presAssocID="{1A88C2E5-1A83-4F35-A7A1-DE0CF97FE218}" presName="textRect" presStyleLbl="revTx" presStyleIdx="2" presStyleCnt="6">
        <dgm:presLayoutVars>
          <dgm:chMax val="1"/>
          <dgm:chPref val="1"/>
        </dgm:presLayoutVars>
      </dgm:prSet>
      <dgm:spPr/>
    </dgm:pt>
    <dgm:pt modelId="{6F6C1E26-9BCB-438D-B1D3-600EE3B0C3D2}" type="pres">
      <dgm:prSet presAssocID="{707EAF28-FA87-43E1-966D-BD007EFB1B3B}" presName="sibTrans" presStyleLbl="sibTrans2D1" presStyleIdx="0" presStyleCnt="0"/>
      <dgm:spPr/>
    </dgm:pt>
    <dgm:pt modelId="{4383B0EE-4FEA-4346-B700-BC7E51EE1754}" type="pres">
      <dgm:prSet presAssocID="{1D079F6D-5B64-47D5-843F-F77A1423FECA}" presName="compNode" presStyleCnt="0"/>
      <dgm:spPr/>
    </dgm:pt>
    <dgm:pt modelId="{962FAC2B-4A68-4196-B252-2E16347FF081}" type="pres">
      <dgm:prSet presAssocID="{1D079F6D-5B64-47D5-843F-F77A1423FECA}" presName="iconBgRect" presStyleLbl="bgShp" presStyleIdx="3" presStyleCnt="6"/>
      <dgm:spPr/>
    </dgm:pt>
    <dgm:pt modelId="{533F147E-1BED-429B-9663-ED5FFE4CDD31}" type="pres">
      <dgm:prSet presAssocID="{1D079F6D-5B64-47D5-843F-F77A1423FEC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27ED0741-4624-4FB6-A2F1-6A480EC2AF34}" type="pres">
      <dgm:prSet presAssocID="{1D079F6D-5B64-47D5-843F-F77A1423FECA}" presName="spaceRect" presStyleCnt="0"/>
      <dgm:spPr/>
    </dgm:pt>
    <dgm:pt modelId="{D5ABBB27-3794-47E0-B447-CE5A95247554}" type="pres">
      <dgm:prSet presAssocID="{1D079F6D-5B64-47D5-843F-F77A1423FECA}" presName="textRect" presStyleLbl="revTx" presStyleIdx="3" presStyleCnt="6">
        <dgm:presLayoutVars>
          <dgm:chMax val="1"/>
          <dgm:chPref val="1"/>
        </dgm:presLayoutVars>
      </dgm:prSet>
      <dgm:spPr/>
    </dgm:pt>
    <dgm:pt modelId="{C0ED3CCE-4305-4217-891E-83D32DD7D171}" type="pres">
      <dgm:prSet presAssocID="{6D82E14D-861E-4E3C-AA46-AC1A1AF494F6}" presName="sibTrans" presStyleLbl="sibTrans2D1" presStyleIdx="0" presStyleCnt="0"/>
      <dgm:spPr/>
    </dgm:pt>
    <dgm:pt modelId="{0B7994D6-C8CF-46CE-A369-1663F96D3B6A}" type="pres">
      <dgm:prSet presAssocID="{32EE3E13-76F6-4FCD-BF6C-F99F93E1B491}" presName="compNode" presStyleCnt="0"/>
      <dgm:spPr/>
    </dgm:pt>
    <dgm:pt modelId="{0C1B0F39-0BA4-4A6A-A890-472C7478DB25}" type="pres">
      <dgm:prSet presAssocID="{32EE3E13-76F6-4FCD-BF6C-F99F93E1B491}" presName="iconBgRect" presStyleLbl="bgShp" presStyleIdx="4" presStyleCnt="6"/>
      <dgm:spPr/>
    </dgm:pt>
    <dgm:pt modelId="{59042100-3D3A-4D43-AC36-EC6E4DA95FA7}" type="pres">
      <dgm:prSet presAssocID="{32EE3E13-76F6-4FCD-BF6C-F99F93E1B49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F479C005-F44B-4424-AB5D-B130D5605223}" type="pres">
      <dgm:prSet presAssocID="{32EE3E13-76F6-4FCD-BF6C-F99F93E1B491}" presName="spaceRect" presStyleCnt="0"/>
      <dgm:spPr/>
    </dgm:pt>
    <dgm:pt modelId="{6C34F94E-FEA7-4170-93EA-FF0D9AF633FA}" type="pres">
      <dgm:prSet presAssocID="{32EE3E13-76F6-4FCD-BF6C-F99F93E1B491}" presName="textRect" presStyleLbl="revTx" presStyleIdx="4" presStyleCnt="6">
        <dgm:presLayoutVars>
          <dgm:chMax val="1"/>
          <dgm:chPref val="1"/>
        </dgm:presLayoutVars>
      </dgm:prSet>
      <dgm:spPr/>
    </dgm:pt>
    <dgm:pt modelId="{8475D410-5805-4C42-9B07-69C30C20873F}" type="pres">
      <dgm:prSet presAssocID="{D22DAAC1-3F4E-43EA-9539-7A03575C0A18}" presName="sibTrans" presStyleLbl="sibTrans2D1" presStyleIdx="0" presStyleCnt="0"/>
      <dgm:spPr/>
    </dgm:pt>
    <dgm:pt modelId="{A6CC84FF-34A1-4A78-9742-CF87E5C11E06}" type="pres">
      <dgm:prSet presAssocID="{1E5EADCA-B30B-4D5E-852C-1A00239EBF2E}" presName="compNode" presStyleCnt="0"/>
      <dgm:spPr/>
    </dgm:pt>
    <dgm:pt modelId="{1C8C3E3D-4433-4CB6-9068-4E3904F3214B}" type="pres">
      <dgm:prSet presAssocID="{1E5EADCA-B30B-4D5E-852C-1A00239EBF2E}" presName="iconBgRect" presStyleLbl="bgShp" presStyleIdx="5" presStyleCnt="6"/>
      <dgm:spPr/>
    </dgm:pt>
    <dgm:pt modelId="{EB11A4D0-17FC-4FC2-A33C-BF9FD6DE1D31}" type="pres">
      <dgm:prSet presAssocID="{1E5EADCA-B30B-4D5E-852C-1A00239EBF2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llseye"/>
        </a:ext>
      </dgm:extLst>
    </dgm:pt>
    <dgm:pt modelId="{13C7D5CC-2CA5-4B39-BC2D-9F9A96DBC3DB}" type="pres">
      <dgm:prSet presAssocID="{1E5EADCA-B30B-4D5E-852C-1A00239EBF2E}" presName="spaceRect" presStyleCnt="0"/>
      <dgm:spPr/>
    </dgm:pt>
    <dgm:pt modelId="{FC94DF12-6FC3-4638-ACAE-8630C764336C}" type="pres">
      <dgm:prSet presAssocID="{1E5EADCA-B30B-4D5E-852C-1A00239EBF2E}" presName="textRect" presStyleLbl="revTx" presStyleIdx="5" presStyleCnt="6">
        <dgm:presLayoutVars>
          <dgm:chMax val="1"/>
          <dgm:chPref val="1"/>
        </dgm:presLayoutVars>
      </dgm:prSet>
      <dgm:spPr/>
    </dgm:pt>
  </dgm:ptLst>
  <dgm:cxnLst>
    <dgm:cxn modelId="{70793323-5B07-45AD-AE4C-E5C93C5D019E}" type="presOf" srcId="{1A88C2E5-1A83-4F35-A7A1-DE0CF97FE218}" destId="{B4088751-F89A-4FC0-9728-8DDDD14F0586}" srcOrd="0" destOrd="0" presId="urn:microsoft.com/office/officeart/2018/2/layout/IconCircleList"/>
    <dgm:cxn modelId="{221F7B26-0283-4361-B284-86F75869E177}" srcId="{0F732BB3-4D8D-4955-BA24-1AD9BCB900E8}" destId="{32EE3E13-76F6-4FCD-BF6C-F99F93E1B491}" srcOrd="4" destOrd="0" parTransId="{B93F54FB-743F-4270-866C-74A7A2A5FA72}" sibTransId="{D22DAAC1-3F4E-43EA-9539-7A03575C0A18}"/>
    <dgm:cxn modelId="{9E4F6C3C-18A3-42F5-BC13-FCC95B50C390}" type="presOf" srcId="{1E5EADCA-B30B-4D5E-852C-1A00239EBF2E}" destId="{FC94DF12-6FC3-4638-ACAE-8630C764336C}" srcOrd="0" destOrd="0" presId="urn:microsoft.com/office/officeart/2018/2/layout/IconCircleList"/>
    <dgm:cxn modelId="{ABAEE83F-3C0A-486B-AE39-D7AD0069EB4F}" type="presOf" srcId="{32EE3E13-76F6-4FCD-BF6C-F99F93E1B491}" destId="{6C34F94E-FEA7-4170-93EA-FF0D9AF633FA}" srcOrd="0" destOrd="0" presId="urn:microsoft.com/office/officeart/2018/2/layout/IconCircleList"/>
    <dgm:cxn modelId="{C504035F-1716-4FC3-AE3F-52608ABA576F}" type="presOf" srcId="{75FFB34F-087D-4C45-B5FB-27FDC090EBAD}" destId="{D754DB9E-885E-4CFC-ACDF-C84BAE0BF895}" srcOrd="0" destOrd="0" presId="urn:microsoft.com/office/officeart/2018/2/layout/IconCircleList"/>
    <dgm:cxn modelId="{48AD9C43-F17D-4A15-9CAB-AD98BC10742C}" srcId="{0F732BB3-4D8D-4955-BA24-1AD9BCB900E8}" destId="{1A88C2E5-1A83-4F35-A7A1-DE0CF97FE218}" srcOrd="2" destOrd="0" parTransId="{96F1F6A2-B167-452A-8062-985BF3A8C015}" sibTransId="{707EAF28-FA87-43E1-966D-BD007EFB1B3B}"/>
    <dgm:cxn modelId="{E7361444-3781-4402-B169-108124B3C943}" type="presOf" srcId="{DA4F1B13-8DF2-44A1-8245-526A40188599}" destId="{50DE3286-B548-423A-B041-44ACAA0D1021}" srcOrd="0" destOrd="0" presId="urn:microsoft.com/office/officeart/2018/2/layout/IconCircleList"/>
    <dgm:cxn modelId="{62C7FA68-1D50-4B1F-8FCF-49A7EF5A5F9B}" srcId="{0F732BB3-4D8D-4955-BA24-1AD9BCB900E8}" destId="{DA4F1B13-8DF2-44A1-8245-526A40188599}" srcOrd="0" destOrd="0" parTransId="{4E6233AA-11D4-41C6-8958-D07D7B8EB1CB}" sibTransId="{AB15DB1B-4A69-4B26-95D4-6F77AAAA0E89}"/>
    <dgm:cxn modelId="{B9E17E49-FF5F-4C95-8467-7C299EEDE50C}" srcId="{0F732BB3-4D8D-4955-BA24-1AD9BCB900E8}" destId="{17AE56CF-BC9B-4DAB-A373-48E71485720E}" srcOrd="1" destOrd="0" parTransId="{D6F0611D-D747-42E3-9F3C-462C3EFE74F1}" sibTransId="{75FFB34F-087D-4C45-B5FB-27FDC090EBAD}"/>
    <dgm:cxn modelId="{804A464F-FCD9-4D89-888A-44D5DCECEA07}" type="presOf" srcId="{AB15DB1B-4A69-4B26-95D4-6F77AAAA0E89}" destId="{6FF7E557-5BB0-45D2-8A41-8782129D15B5}" srcOrd="0" destOrd="0" presId="urn:microsoft.com/office/officeart/2018/2/layout/IconCircleList"/>
    <dgm:cxn modelId="{89B8878B-A0F9-4455-9A75-E637EE0319AA}" type="presOf" srcId="{17AE56CF-BC9B-4DAB-A373-48E71485720E}" destId="{A90BB178-59A4-4D25-BC43-F175D7874943}" srcOrd="0" destOrd="0" presId="urn:microsoft.com/office/officeart/2018/2/layout/IconCircleList"/>
    <dgm:cxn modelId="{FAEA5A8D-2E15-4E5C-B049-06E3455FA1BD}" srcId="{0F732BB3-4D8D-4955-BA24-1AD9BCB900E8}" destId="{1E5EADCA-B30B-4D5E-852C-1A00239EBF2E}" srcOrd="5" destOrd="0" parTransId="{B9C25401-B6E9-48B4-9CB9-EA18CF0F446E}" sibTransId="{21B3A3A2-ADFC-451A-B173-FA4F3DED7908}"/>
    <dgm:cxn modelId="{C2CAFBC3-9E2A-47A4-86DC-EC573CCEB472}" type="presOf" srcId="{1D079F6D-5B64-47D5-843F-F77A1423FECA}" destId="{D5ABBB27-3794-47E0-B447-CE5A95247554}" srcOrd="0" destOrd="0" presId="urn:microsoft.com/office/officeart/2018/2/layout/IconCircleList"/>
    <dgm:cxn modelId="{31777CC6-7E51-418D-A433-82C22A108C84}" type="presOf" srcId="{0F732BB3-4D8D-4955-BA24-1AD9BCB900E8}" destId="{6929B96D-6E45-4198-9160-BE7180723A66}" srcOrd="0" destOrd="0" presId="urn:microsoft.com/office/officeart/2018/2/layout/IconCircleList"/>
    <dgm:cxn modelId="{66AC5CCB-ADC9-4258-9AF8-5B7351F18EBB}" type="presOf" srcId="{D22DAAC1-3F4E-43EA-9539-7A03575C0A18}" destId="{8475D410-5805-4C42-9B07-69C30C20873F}" srcOrd="0" destOrd="0" presId="urn:microsoft.com/office/officeart/2018/2/layout/IconCircleList"/>
    <dgm:cxn modelId="{D03785DC-5386-4986-B141-C3BE6413C05C}" srcId="{0F732BB3-4D8D-4955-BA24-1AD9BCB900E8}" destId="{1D079F6D-5B64-47D5-843F-F77A1423FECA}" srcOrd="3" destOrd="0" parTransId="{53B1A074-8CEC-41E8-845D-BABB530E8F03}" sibTransId="{6D82E14D-861E-4E3C-AA46-AC1A1AF494F6}"/>
    <dgm:cxn modelId="{3B7672DE-F574-4FED-8DCE-D3CF06CB70FC}" type="presOf" srcId="{6D82E14D-861E-4E3C-AA46-AC1A1AF494F6}" destId="{C0ED3CCE-4305-4217-891E-83D32DD7D171}" srcOrd="0" destOrd="0" presId="urn:microsoft.com/office/officeart/2018/2/layout/IconCircleList"/>
    <dgm:cxn modelId="{C1388BF6-36D4-4A9C-B7D9-C05FE92DBD05}" type="presOf" srcId="{707EAF28-FA87-43E1-966D-BD007EFB1B3B}" destId="{6F6C1E26-9BCB-438D-B1D3-600EE3B0C3D2}" srcOrd="0" destOrd="0" presId="urn:microsoft.com/office/officeart/2018/2/layout/IconCircleList"/>
    <dgm:cxn modelId="{576FEB73-5F3D-48A8-A36E-D013787BE525}" type="presParOf" srcId="{6929B96D-6E45-4198-9160-BE7180723A66}" destId="{940BAD2B-1C21-4E7A-B815-D2ED69F94998}" srcOrd="0" destOrd="0" presId="urn:microsoft.com/office/officeart/2018/2/layout/IconCircleList"/>
    <dgm:cxn modelId="{1E145DF8-94B1-4B2C-8C6B-8FC226F8F145}" type="presParOf" srcId="{940BAD2B-1C21-4E7A-B815-D2ED69F94998}" destId="{503A3032-8FBA-4A75-BDB4-DC50CDB965C0}" srcOrd="0" destOrd="0" presId="urn:microsoft.com/office/officeart/2018/2/layout/IconCircleList"/>
    <dgm:cxn modelId="{C5D6E3E8-F3BA-49C5-947E-0786B70B183B}" type="presParOf" srcId="{503A3032-8FBA-4A75-BDB4-DC50CDB965C0}" destId="{D9884C55-A0A8-4C8B-8349-CF3D7970333F}" srcOrd="0" destOrd="0" presId="urn:microsoft.com/office/officeart/2018/2/layout/IconCircleList"/>
    <dgm:cxn modelId="{83A757F8-0B98-4186-BD3D-DB928B8115E8}" type="presParOf" srcId="{503A3032-8FBA-4A75-BDB4-DC50CDB965C0}" destId="{19519431-7194-41CC-A9F9-FFAF4CF44278}" srcOrd="1" destOrd="0" presId="urn:microsoft.com/office/officeart/2018/2/layout/IconCircleList"/>
    <dgm:cxn modelId="{769BEA15-2F1E-4740-B61E-FA85DA3A1736}" type="presParOf" srcId="{503A3032-8FBA-4A75-BDB4-DC50CDB965C0}" destId="{655053AB-6A32-41AA-8959-B5C176FBB09E}" srcOrd="2" destOrd="0" presId="urn:microsoft.com/office/officeart/2018/2/layout/IconCircleList"/>
    <dgm:cxn modelId="{6D9EFAF8-3BB5-4BFF-B733-7D465553A5B2}" type="presParOf" srcId="{503A3032-8FBA-4A75-BDB4-DC50CDB965C0}" destId="{50DE3286-B548-423A-B041-44ACAA0D1021}" srcOrd="3" destOrd="0" presId="urn:microsoft.com/office/officeart/2018/2/layout/IconCircleList"/>
    <dgm:cxn modelId="{EDF09CE4-D8E3-4E10-9677-14AF6CBBD5CA}" type="presParOf" srcId="{940BAD2B-1C21-4E7A-B815-D2ED69F94998}" destId="{6FF7E557-5BB0-45D2-8A41-8782129D15B5}" srcOrd="1" destOrd="0" presId="urn:microsoft.com/office/officeart/2018/2/layout/IconCircleList"/>
    <dgm:cxn modelId="{0FDA47B2-AD92-4C3B-A91D-231667A5CD30}" type="presParOf" srcId="{940BAD2B-1C21-4E7A-B815-D2ED69F94998}" destId="{2089477E-B09C-47DD-A2E7-29609D4351BE}" srcOrd="2" destOrd="0" presId="urn:microsoft.com/office/officeart/2018/2/layout/IconCircleList"/>
    <dgm:cxn modelId="{C176716E-EA6A-461B-A188-404B49711846}" type="presParOf" srcId="{2089477E-B09C-47DD-A2E7-29609D4351BE}" destId="{7F254D33-2B52-49ED-A7AA-AD9A6C374125}" srcOrd="0" destOrd="0" presId="urn:microsoft.com/office/officeart/2018/2/layout/IconCircleList"/>
    <dgm:cxn modelId="{702142D0-DA4B-4992-A09F-621448421AA8}" type="presParOf" srcId="{2089477E-B09C-47DD-A2E7-29609D4351BE}" destId="{F01A27E1-F582-4CED-B8EF-BF4FB9D2CB2F}" srcOrd="1" destOrd="0" presId="urn:microsoft.com/office/officeart/2018/2/layout/IconCircleList"/>
    <dgm:cxn modelId="{CF2E5B84-7DEF-4365-AE5C-2ED0DEA925EE}" type="presParOf" srcId="{2089477E-B09C-47DD-A2E7-29609D4351BE}" destId="{990CAC25-6A52-4500-B63E-2E0170308A64}" srcOrd="2" destOrd="0" presId="urn:microsoft.com/office/officeart/2018/2/layout/IconCircleList"/>
    <dgm:cxn modelId="{5247393B-54A7-4BAE-8DAB-B86FAB803F49}" type="presParOf" srcId="{2089477E-B09C-47DD-A2E7-29609D4351BE}" destId="{A90BB178-59A4-4D25-BC43-F175D7874943}" srcOrd="3" destOrd="0" presId="urn:microsoft.com/office/officeart/2018/2/layout/IconCircleList"/>
    <dgm:cxn modelId="{B9AED822-539C-4CE8-B01F-5E9FC255BC36}" type="presParOf" srcId="{940BAD2B-1C21-4E7A-B815-D2ED69F94998}" destId="{D754DB9E-885E-4CFC-ACDF-C84BAE0BF895}" srcOrd="3" destOrd="0" presId="urn:microsoft.com/office/officeart/2018/2/layout/IconCircleList"/>
    <dgm:cxn modelId="{803BA58C-C546-4A63-9C36-73C57596416F}" type="presParOf" srcId="{940BAD2B-1C21-4E7A-B815-D2ED69F94998}" destId="{D9E2DA4B-F5E0-4494-8A0A-3B53C738FB90}" srcOrd="4" destOrd="0" presId="urn:microsoft.com/office/officeart/2018/2/layout/IconCircleList"/>
    <dgm:cxn modelId="{2A4449E3-3A4F-4F33-8305-838210230641}" type="presParOf" srcId="{D9E2DA4B-F5E0-4494-8A0A-3B53C738FB90}" destId="{52B4B75F-FF85-4919-9042-9958D0E74BB5}" srcOrd="0" destOrd="0" presId="urn:microsoft.com/office/officeart/2018/2/layout/IconCircleList"/>
    <dgm:cxn modelId="{E568D7F8-1CB8-41E2-BEB9-4CDCAE0680A9}" type="presParOf" srcId="{D9E2DA4B-F5E0-4494-8A0A-3B53C738FB90}" destId="{EC317C35-6589-40E7-A746-B78DE217D951}" srcOrd="1" destOrd="0" presId="urn:microsoft.com/office/officeart/2018/2/layout/IconCircleList"/>
    <dgm:cxn modelId="{AE623CBF-4787-4CCD-ADC1-EAB243C42BBC}" type="presParOf" srcId="{D9E2DA4B-F5E0-4494-8A0A-3B53C738FB90}" destId="{468FDB4E-8AC7-4DE8-956D-1580CE96AE27}" srcOrd="2" destOrd="0" presId="urn:microsoft.com/office/officeart/2018/2/layout/IconCircleList"/>
    <dgm:cxn modelId="{6DE6842B-6124-4AEB-8569-DC9153918977}" type="presParOf" srcId="{D9E2DA4B-F5E0-4494-8A0A-3B53C738FB90}" destId="{B4088751-F89A-4FC0-9728-8DDDD14F0586}" srcOrd="3" destOrd="0" presId="urn:microsoft.com/office/officeart/2018/2/layout/IconCircleList"/>
    <dgm:cxn modelId="{CEE05853-F042-4550-B126-EE02C35B3FC1}" type="presParOf" srcId="{940BAD2B-1C21-4E7A-B815-D2ED69F94998}" destId="{6F6C1E26-9BCB-438D-B1D3-600EE3B0C3D2}" srcOrd="5" destOrd="0" presId="urn:microsoft.com/office/officeart/2018/2/layout/IconCircleList"/>
    <dgm:cxn modelId="{FC3DB7EE-86E2-4F38-AFBA-E141A8A6ABF8}" type="presParOf" srcId="{940BAD2B-1C21-4E7A-B815-D2ED69F94998}" destId="{4383B0EE-4FEA-4346-B700-BC7E51EE1754}" srcOrd="6" destOrd="0" presId="urn:microsoft.com/office/officeart/2018/2/layout/IconCircleList"/>
    <dgm:cxn modelId="{52D8CAFC-2469-4B8D-BC1C-344E37C46EE8}" type="presParOf" srcId="{4383B0EE-4FEA-4346-B700-BC7E51EE1754}" destId="{962FAC2B-4A68-4196-B252-2E16347FF081}" srcOrd="0" destOrd="0" presId="urn:microsoft.com/office/officeart/2018/2/layout/IconCircleList"/>
    <dgm:cxn modelId="{ADBA3292-77DA-4A54-AFA7-615336F0CD78}" type="presParOf" srcId="{4383B0EE-4FEA-4346-B700-BC7E51EE1754}" destId="{533F147E-1BED-429B-9663-ED5FFE4CDD31}" srcOrd="1" destOrd="0" presId="urn:microsoft.com/office/officeart/2018/2/layout/IconCircleList"/>
    <dgm:cxn modelId="{0EF63BA7-B0CD-4F22-ABD3-2772E72CC1CC}" type="presParOf" srcId="{4383B0EE-4FEA-4346-B700-BC7E51EE1754}" destId="{27ED0741-4624-4FB6-A2F1-6A480EC2AF34}" srcOrd="2" destOrd="0" presId="urn:microsoft.com/office/officeart/2018/2/layout/IconCircleList"/>
    <dgm:cxn modelId="{7F0DC055-2DDA-4AAE-9D0D-7F1C942CD840}" type="presParOf" srcId="{4383B0EE-4FEA-4346-B700-BC7E51EE1754}" destId="{D5ABBB27-3794-47E0-B447-CE5A95247554}" srcOrd="3" destOrd="0" presId="urn:microsoft.com/office/officeart/2018/2/layout/IconCircleList"/>
    <dgm:cxn modelId="{0FFFD455-F5E6-4E89-A241-F0E1D0848F17}" type="presParOf" srcId="{940BAD2B-1C21-4E7A-B815-D2ED69F94998}" destId="{C0ED3CCE-4305-4217-891E-83D32DD7D171}" srcOrd="7" destOrd="0" presId="urn:microsoft.com/office/officeart/2018/2/layout/IconCircleList"/>
    <dgm:cxn modelId="{C9753F47-2FC5-4E23-98D9-D3C9BC0E443B}" type="presParOf" srcId="{940BAD2B-1C21-4E7A-B815-D2ED69F94998}" destId="{0B7994D6-C8CF-46CE-A369-1663F96D3B6A}" srcOrd="8" destOrd="0" presId="urn:microsoft.com/office/officeart/2018/2/layout/IconCircleList"/>
    <dgm:cxn modelId="{AE5746CC-93BE-46E7-9877-CE386AF20DA8}" type="presParOf" srcId="{0B7994D6-C8CF-46CE-A369-1663F96D3B6A}" destId="{0C1B0F39-0BA4-4A6A-A890-472C7478DB25}" srcOrd="0" destOrd="0" presId="urn:microsoft.com/office/officeart/2018/2/layout/IconCircleList"/>
    <dgm:cxn modelId="{213EA7CB-3617-4988-B20F-A4D36A6D22FF}" type="presParOf" srcId="{0B7994D6-C8CF-46CE-A369-1663F96D3B6A}" destId="{59042100-3D3A-4D43-AC36-EC6E4DA95FA7}" srcOrd="1" destOrd="0" presId="urn:microsoft.com/office/officeart/2018/2/layout/IconCircleList"/>
    <dgm:cxn modelId="{C5A99A4F-511E-4B54-8E27-480073CA7170}" type="presParOf" srcId="{0B7994D6-C8CF-46CE-A369-1663F96D3B6A}" destId="{F479C005-F44B-4424-AB5D-B130D5605223}" srcOrd="2" destOrd="0" presId="urn:microsoft.com/office/officeart/2018/2/layout/IconCircleList"/>
    <dgm:cxn modelId="{AAD09326-553C-4E43-A23C-481A1F2AB92C}" type="presParOf" srcId="{0B7994D6-C8CF-46CE-A369-1663F96D3B6A}" destId="{6C34F94E-FEA7-4170-93EA-FF0D9AF633FA}" srcOrd="3" destOrd="0" presId="urn:microsoft.com/office/officeart/2018/2/layout/IconCircleList"/>
    <dgm:cxn modelId="{F0DCE783-F907-4363-8E19-9A5673A8D891}" type="presParOf" srcId="{940BAD2B-1C21-4E7A-B815-D2ED69F94998}" destId="{8475D410-5805-4C42-9B07-69C30C20873F}" srcOrd="9" destOrd="0" presId="urn:microsoft.com/office/officeart/2018/2/layout/IconCircleList"/>
    <dgm:cxn modelId="{E2ED5122-D4B9-4439-A4DC-5AED2C324936}" type="presParOf" srcId="{940BAD2B-1C21-4E7A-B815-D2ED69F94998}" destId="{A6CC84FF-34A1-4A78-9742-CF87E5C11E06}" srcOrd="10" destOrd="0" presId="urn:microsoft.com/office/officeart/2018/2/layout/IconCircleList"/>
    <dgm:cxn modelId="{6DD0EEAF-ECCA-4D9D-872E-520A19317748}" type="presParOf" srcId="{A6CC84FF-34A1-4A78-9742-CF87E5C11E06}" destId="{1C8C3E3D-4433-4CB6-9068-4E3904F3214B}" srcOrd="0" destOrd="0" presId="urn:microsoft.com/office/officeart/2018/2/layout/IconCircleList"/>
    <dgm:cxn modelId="{3B16D98B-5CD3-4406-95B9-7F066D42C772}" type="presParOf" srcId="{A6CC84FF-34A1-4A78-9742-CF87E5C11E06}" destId="{EB11A4D0-17FC-4FC2-A33C-BF9FD6DE1D31}" srcOrd="1" destOrd="0" presId="urn:microsoft.com/office/officeart/2018/2/layout/IconCircleList"/>
    <dgm:cxn modelId="{311DBA05-99A4-42E4-B86C-FB3E7042B100}" type="presParOf" srcId="{A6CC84FF-34A1-4A78-9742-CF87E5C11E06}" destId="{13C7D5CC-2CA5-4B39-BC2D-9F9A96DBC3DB}" srcOrd="2" destOrd="0" presId="urn:microsoft.com/office/officeart/2018/2/layout/IconCircleList"/>
    <dgm:cxn modelId="{F405C191-B10F-4599-8607-0A17BAE11605}" type="presParOf" srcId="{A6CC84FF-34A1-4A78-9742-CF87E5C11E06}" destId="{FC94DF12-6FC3-4638-ACAE-8630C764336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F8D82D-2746-4163-A2C6-F2CAADFDB51F}" type="doc">
      <dgm:prSet loTypeId="urn:microsoft.com/office/officeart/2005/8/layout/vList3" loCatId="list" qsTypeId="urn:microsoft.com/office/officeart/2005/8/quickstyle/simple1" qsCatId="simple" csTypeId="urn:microsoft.com/office/officeart/2005/8/colors/accent0_1" csCatId="mainScheme" phldr="1"/>
      <dgm:spPr/>
      <dgm:t>
        <a:bodyPr/>
        <a:lstStyle/>
        <a:p>
          <a:endParaRPr lang="en-US"/>
        </a:p>
      </dgm:t>
    </dgm:pt>
    <dgm:pt modelId="{A7C77809-46A2-40D4-A57B-190810F31B21}">
      <dgm:prSet custT="1"/>
      <dgm:spPr>
        <a:ln>
          <a:noFill/>
        </a:ln>
      </dgm:spPr>
      <dgm:t>
        <a:bodyPr/>
        <a:lstStyle/>
        <a:p>
          <a:r>
            <a:rPr lang="en-US" sz="3200"/>
            <a:t>July 2024 - July 2025</a:t>
          </a:r>
        </a:p>
      </dgm:t>
    </dgm:pt>
    <dgm:pt modelId="{4644AC08-BC95-4021-89A0-980A5F8162A4}" type="parTrans" cxnId="{DD2AC747-70D2-413E-932D-4D4416843FB9}">
      <dgm:prSet/>
      <dgm:spPr/>
      <dgm:t>
        <a:bodyPr/>
        <a:lstStyle/>
        <a:p>
          <a:endParaRPr lang="en-US" sz="1600"/>
        </a:p>
      </dgm:t>
    </dgm:pt>
    <dgm:pt modelId="{2261E631-89D8-4AD2-ACD4-62230BEF6C29}" type="sibTrans" cxnId="{DD2AC747-70D2-413E-932D-4D4416843FB9}">
      <dgm:prSet/>
      <dgm:spPr/>
      <dgm:t>
        <a:bodyPr/>
        <a:lstStyle/>
        <a:p>
          <a:endParaRPr lang="en-US" sz="1600"/>
        </a:p>
      </dgm:t>
    </dgm:pt>
    <dgm:pt modelId="{BF286517-880B-4A63-BB52-84FECADB6986}">
      <dgm:prSet custT="1"/>
      <dgm:spPr>
        <a:ln>
          <a:noFill/>
        </a:ln>
      </dgm:spPr>
      <dgm:t>
        <a:bodyPr/>
        <a:lstStyle/>
        <a:p>
          <a:pPr>
            <a:spcAft>
              <a:spcPts val="0"/>
            </a:spcAft>
          </a:pPr>
          <a:r>
            <a:rPr lang="en-US" sz="3200"/>
            <a:t>13 Diabetes Providers </a:t>
          </a:r>
        </a:p>
        <a:p>
          <a:pPr>
            <a:spcAft>
              <a:spcPts val="0"/>
            </a:spcAft>
          </a:pPr>
          <a:r>
            <a:rPr lang="en-US" sz="2000"/>
            <a:t>(out of 28 Providers)</a:t>
          </a:r>
          <a:endParaRPr lang="en-US" sz="3200"/>
        </a:p>
      </dgm:t>
    </dgm:pt>
    <dgm:pt modelId="{A070EFB2-D8CB-4DCD-91FA-CBF0A4779276}" type="parTrans" cxnId="{2D35C844-CF00-4728-95CF-21D74023FAF8}">
      <dgm:prSet/>
      <dgm:spPr/>
      <dgm:t>
        <a:bodyPr/>
        <a:lstStyle/>
        <a:p>
          <a:endParaRPr lang="en-US" sz="1600"/>
        </a:p>
      </dgm:t>
    </dgm:pt>
    <dgm:pt modelId="{62E7642D-DDD4-48F8-92D2-46C9A791A84A}" type="sibTrans" cxnId="{2D35C844-CF00-4728-95CF-21D74023FAF8}">
      <dgm:prSet/>
      <dgm:spPr/>
      <dgm:t>
        <a:bodyPr/>
        <a:lstStyle/>
        <a:p>
          <a:endParaRPr lang="en-US" sz="1600"/>
        </a:p>
      </dgm:t>
    </dgm:pt>
    <dgm:pt modelId="{FBEF7408-7209-44A2-B200-C8B72FE32C3E}">
      <dgm:prSet custT="1"/>
      <dgm:spPr>
        <a:ln>
          <a:noFill/>
        </a:ln>
      </dgm:spPr>
      <dgm:t>
        <a:bodyPr/>
        <a:lstStyle/>
        <a:p>
          <a:r>
            <a:rPr lang="en-US" sz="3200"/>
            <a:t>8 Clinic Sites</a:t>
          </a:r>
        </a:p>
      </dgm:t>
    </dgm:pt>
    <dgm:pt modelId="{1610B009-FC8C-4145-8D93-E0B4F73FC958}" type="parTrans" cxnId="{A4C9463A-C494-4622-AC73-2EE1570276A3}">
      <dgm:prSet/>
      <dgm:spPr/>
      <dgm:t>
        <a:bodyPr/>
        <a:lstStyle/>
        <a:p>
          <a:endParaRPr lang="en-US" sz="1600"/>
        </a:p>
      </dgm:t>
    </dgm:pt>
    <dgm:pt modelId="{1295D9D4-33DF-4E06-84AF-72C55FB51001}" type="sibTrans" cxnId="{A4C9463A-C494-4622-AC73-2EE1570276A3}">
      <dgm:prSet/>
      <dgm:spPr/>
      <dgm:t>
        <a:bodyPr/>
        <a:lstStyle/>
        <a:p>
          <a:endParaRPr lang="en-US" sz="1600"/>
        </a:p>
      </dgm:t>
    </dgm:pt>
    <dgm:pt modelId="{9CCE2BB9-3F5A-47D7-98D8-E40206427471}" type="pres">
      <dgm:prSet presAssocID="{33F8D82D-2746-4163-A2C6-F2CAADFDB51F}" presName="linearFlow" presStyleCnt="0">
        <dgm:presLayoutVars>
          <dgm:dir/>
          <dgm:resizeHandles val="exact"/>
        </dgm:presLayoutVars>
      </dgm:prSet>
      <dgm:spPr/>
    </dgm:pt>
    <dgm:pt modelId="{EE7D03F6-8C1D-46D6-9F41-DDBE95E55561}" type="pres">
      <dgm:prSet presAssocID="{FBEF7408-7209-44A2-B200-C8B72FE32C3E}" presName="composite" presStyleCnt="0"/>
      <dgm:spPr/>
    </dgm:pt>
    <dgm:pt modelId="{1117EDA7-0F4B-443B-A3F6-D7B4A3AA4513}" type="pres">
      <dgm:prSet presAssocID="{FBEF7408-7209-44A2-B200-C8B72FE32C3E}"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spital with solid fill"/>
        </a:ext>
      </dgm:extLst>
    </dgm:pt>
    <dgm:pt modelId="{B2D0B7CA-453D-4CC4-9C7A-E7DE6BCA2D50}" type="pres">
      <dgm:prSet presAssocID="{FBEF7408-7209-44A2-B200-C8B72FE32C3E}" presName="txShp" presStyleLbl="node1" presStyleIdx="0" presStyleCnt="3">
        <dgm:presLayoutVars>
          <dgm:bulletEnabled val="1"/>
        </dgm:presLayoutVars>
      </dgm:prSet>
      <dgm:spPr/>
    </dgm:pt>
    <dgm:pt modelId="{603845F2-B1D7-4B3A-B0CF-17BD70B50EF9}" type="pres">
      <dgm:prSet presAssocID="{1295D9D4-33DF-4E06-84AF-72C55FB51001}" presName="spacing" presStyleCnt="0"/>
      <dgm:spPr/>
    </dgm:pt>
    <dgm:pt modelId="{22BBC549-4CBC-4D22-9583-9A81A754E525}" type="pres">
      <dgm:prSet presAssocID="{BF286517-880B-4A63-BB52-84FECADB6986}" presName="composite" presStyleCnt="0"/>
      <dgm:spPr/>
    </dgm:pt>
    <dgm:pt modelId="{6E009CF3-1B02-417B-B372-83B2F7F7E3DA}" type="pres">
      <dgm:prSet presAssocID="{BF286517-880B-4A63-BB52-84FECADB6986}"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ctor female with solid fill"/>
        </a:ext>
      </dgm:extLst>
    </dgm:pt>
    <dgm:pt modelId="{2B77B797-E5B4-4EDF-9434-A9D1798EC45F}" type="pres">
      <dgm:prSet presAssocID="{BF286517-880B-4A63-BB52-84FECADB6986}" presName="txShp" presStyleLbl="node1" presStyleIdx="1" presStyleCnt="3">
        <dgm:presLayoutVars>
          <dgm:bulletEnabled val="1"/>
        </dgm:presLayoutVars>
      </dgm:prSet>
      <dgm:spPr/>
    </dgm:pt>
    <dgm:pt modelId="{402863E2-6A86-4D94-890A-99585DB9D305}" type="pres">
      <dgm:prSet presAssocID="{62E7642D-DDD4-48F8-92D2-46C9A791A84A}" presName="spacing" presStyleCnt="0"/>
      <dgm:spPr/>
    </dgm:pt>
    <dgm:pt modelId="{651FA039-5DCA-4757-ACBF-F61ABE4E64B7}" type="pres">
      <dgm:prSet presAssocID="{A7C77809-46A2-40D4-A57B-190810F31B21}" presName="composite" presStyleCnt="0"/>
      <dgm:spPr/>
    </dgm:pt>
    <dgm:pt modelId="{BA85F021-F583-48CC-85B6-474698BEEBEE}" type="pres">
      <dgm:prSet presAssocID="{A7C77809-46A2-40D4-A57B-190810F31B21}"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5C6C1FAD-716A-496A-AC4F-8969DD5FC4FD}" type="pres">
      <dgm:prSet presAssocID="{A7C77809-46A2-40D4-A57B-190810F31B21}" presName="txShp" presStyleLbl="node1" presStyleIdx="2" presStyleCnt="3">
        <dgm:presLayoutVars>
          <dgm:bulletEnabled val="1"/>
        </dgm:presLayoutVars>
      </dgm:prSet>
      <dgm:spPr/>
    </dgm:pt>
  </dgm:ptLst>
  <dgm:cxnLst>
    <dgm:cxn modelId="{D4ADBC29-0008-42A9-A6CC-02DB7037CA2E}" type="presOf" srcId="{33F8D82D-2746-4163-A2C6-F2CAADFDB51F}" destId="{9CCE2BB9-3F5A-47D7-98D8-E40206427471}" srcOrd="0" destOrd="0" presId="urn:microsoft.com/office/officeart/2005/8/layout/vList3"/>
    <dgm:cxn modelId="{A4C9463A-C494-4622-AC73-2EE1570276A3}" srcId="{33F8D82D-2746-4163-A2C6-F2CAADFDB51F}" destId="{FBEF7408-7209-44A2-B200-C8B72FE32C3E}" srcOrd="0" destOrd="0" parTransId="{1610B009-FC8C-4145-8D93-E0B4F73FC958}" sibTransId="{1295D9D4-33DF-4E06-84AF-72C55FB51001}"/>
    <dgm:cxn modelId="{2D35C844-CF00-4728-95CF-21D74023FAF8}" srcId="{33F8D82D-2746-4163-A2C6-F2CAADFDB51F}" destId="{BF286517-880B-4A63-BB52-84FECADB6986}" srcOrd="1" destOrd="0" parTransId="{A070EFB2-D8CB-4DCD-91FA-CBF0A4779276}" sibTransId="{62E7642D-DDD4-48F8-92D2-46C9A791A84A}"/>
    <dgm:cxn modelId="{DD2AC747-70D2-413E-932D-4D4416843FB9}" srcId="{33F8D82D-2746-4163-A2C6-F2CAADFDB51F}" destId="{A7C77809-46A2-40D4-A57B-190810F31B21}" srcOrd="2" destOrd="0" parTransId="{4644AC08-BC95-4021-89A0-980A5F8162A4}" sibTransId="{2261E631-89D8-4AD2-ACD4-62230BEF6C29}"/>
    <dgm:cxn modelId="{6393B67B-E428-4B7E-98F7-2205FEA8F395}" type="presOf" srcId="{FBEF7408-7209-44A2-B200-C8B72FE32C3E}" destId="{B2D0B7CA-453D-4CC4-9C7A-E7DE6BCA2D50}" srcOrd="0" destOrd="0" presId="urn:microsoft.com/office/officeart/2005/8/layout/vList3"/>
    <dgm:cxn modelId="{D7FF4F80-FF92-4F66-95A3-7BCF2447A1D0}" type="presOf" srcId="{A7C77809-46A2-40D4-A57B-190810F31B21}" destId="{5C6C1FAD-716A-496A-AC4F-8969DD5FC4FD}" srcOrd="0" destOrd="0" presId="urn:microsoft.com/office/officeart/2005/8/layout/vList3"/>
    <dgm:cxn modelId="{28B222EC-7AA7-4C0D-B531-A7E9B4429452}" type="presOf" srcId="{BF286517-880B-4A63-BB52-84FECADB6986}" destId="{2B77B797-E5B4-4EDF-9434-A9D1798EC45F}" srcOrd="0" destOrd="0" presId="urn:microsoft.com/office/officeart/2005/8/layout/vList3"/>
    <dgm:cxn modelId="{11F1AE01-BE9F-4F6C-A344-2992488F445B}" type="presParOf" srcId="{9CCE2BB9-3F5A-47D7-98D8-E40206427471}" destId="{EE7D03F6-8C1D-46D6-9F41-DDBE95E55561}" srcOrd="0" destOrd="0" presId="urn:microsoft.com/office/officeart/2005/8/layout/vList3"/>
    <dgm:cxn modelId="{40374481-E8AE-429F-90ED-E9892565E011}" type="presParOf" srcId="{EE7D03F6-8C1D-46D6-9F41-DDBE95E55561}" destId="{1117EDA7-0F4B-443B-A3F6-D7B4A3AA4513}" srcOrd="0" destOrd="0" presId="urn:microsoft.com/office/officeart/2005/8/layout/vList3"/>
    <dgm:cxn modelId="{D42EE4F2-E82D-44E7-B28F-B451FADA14A8}" type="presParOf" srcId="{EE7D03F6-8C1D-46D6-9F41-DDBE95E55561}" destId="{B2D0B7CA-453D-4CC4-9C7A-E7DE6BCA2D50}" srcOrd="1" destOrd="0" presId="urn:microsoft.com/office/officeart/2005/8/layout/vList3"/>
    <dgm:cxn modelId="{04AA8D51-6F18-400B-945B-7CDB8333A954}" type="presParOf" srcId="{9CCE2BB9-3F5A-47D7-98D8-E40206427471}" destId="{603845F2-B1D7-4B3A-B0CF-17BD70B50EF9}" srcOrd="1" destOrd="0" presId="urn:microsoft.com/office/officeart/2005/8/layout/vList3"/>
    <dgm:cxn modelId="{95E3EC87-E997-4857-89C6-F48DB5BDAF90}" type="presParOf" srcId="{9CCE2BB9-3F5A-47D7-98D8-E40206427471}" destId="{22BBC549-4CBC-4D22-9583-9A81A754E525}" srcOrd="2" destOrd="0" presId="urn:microsoft.com/office/officeart/2005/8/layout/vList3"/>
    <dgm:cxn modelId="{A2249F73-5C5D-48E6-A371-C329254264FD}" type="presParOf" srcId="{22BBC549-4CBC-4D22-9583-9A81A754E525}" destId="{6E009CF3-1B02-417B-B372-83B2F7F7E3DA}" srcOrd="0" destOrd="0" presId="urn:microsoft.com/office/officeart/2005/8/layout/vList3"/>
    <dgm:cxn modelId="{6DBB3847-56D2-4499-A7CB-48785E0B6B78}" type="presParOf" srcId="{22BBC549-4CBC-4D22-9583-9A81A754E525}" destId="{2B77B797-E5B4-4EDF-9434-A9D1798EC45F}" srcOrd="1" destOrd="0" presId="urn:microsoft.com/office/officeart/2005/8/layout/vList3"/>
    <dgm:cxn modelId="{D22EBB00-9FE1-42AC-ACE9-337DEA553123}" type="presParOf" srcId="{9CCE2BB9-3F5A-47D7-98D8-E40206427471}" destId="{402863E2-6A86-4D94-890A-99585DB9D305}" srcOrd="3" destOrd="0" presId="urn:microsoft.com/office/officeart/2005/8/layout/vList3"/>
    <dgm:cxn modelId="{2E48706B-2EFF-459B-BF8B-31270A29AFA5}" type="presParOf" srcId="{9CCE2BB9-3F5A-47D7-98D8-E40206427471}" destId="{651FA039-5DCA-4757-ACBF-F61ABE4E64B7}" srcOrd="4" destOrd="0" presId="urn:microsoft.com/office/officeart/2005/8/layout/vList3"/>
    <dgm:cxn modelId="{1050FA17-397B-401E-BAA7-A16B8D9060B6}" type="presParOf" srcId="{651FA039-5DCA-4757-ACBF-F61ABE4E64B7}" destId="{BA85F021-F583-48CC-85B6-474698BEEBEE}" srcOrd="0" destOrd="0" presId="urn:microsoft.com/office/officeart/2005/8/layout/vList3"/>
    <dgm:cxn modelId="{A7641E7D-F1BF-4EC7-B6C6-6E592B4F0D57}" type="presParOf" srcId="{651FA039-5DCA-4757-ACBF-F61ABE4E64B7}" destId="{5C6C1FAD-716A-496A-AC4F-8969DD5FC4F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87744E-1BEC-4017-925D-923A3C6ACE8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ED6A99D-176E-48E9-B9C8-48559EEB6DD3}">
      <dgm:prSet/>
      <dgm:spPr/>
      <dgm:t>
        <a:bodyPr/>
        <a:lstStyle/>
        <a:p>
          <a:r>
            <a:rPr lang="en-US"/>
            <a:t>Some centers were building a completely new screening program from the ground up, while others had a pre-existing program to build off of.</a:t>
          </a:r>
        </a:p>
      </dgm:t>
    </dgm:pt>
    <dgm:pt modelId="{5BABC726-3420-4CC1-B4FD-1EDFE3D99F5E}" type="parTrans" cxnId="{FCFCA0D3-42EB-4DDB-A752-E4D44ADF91D4}">
      <dgm:prSet/>
      <dgm:spPr/>
      <dgm:t>
        <a:bodyPr/>
        <a:lstStyle/>
        <a:p>
          <a:endParaRPr lang="en-US"/>
        </a:p>
      </dgm:t>
    </dgm:pt>
    <dgm:pt modelId="{98367D54-1E93-4C44-987E-EE8CBCBF9A84}" type="sibTrans" cxnId="{FCFCA0D3-42EB-4DDB-A752-E4D44ADF91D4}">
      <dgm:prSet/>
      <dgm:spPr/>
      <dgm:t>
        <a:bodyPr/>
        <a:lstStyle/>
        <a:p>
          <a:endParaRPr lang="en-US"/>
        </a:p>
      </dgm:t>
    </dgm:pt>
    <dgm:pt modelId="{C011F211-EE96-4131-A87D-3F900CF0B442}">
      <dgm:prSet/>
      <dgm:spPr/>
      <dgm:t>
        <a:bodyPr/>
        <a:lstStyle/>
        <a:p>
          <a:r>
            <a:rPr lang="en-US"/>
            <a:t>Administrative and scheduling support varies by center and is crucial to the continued success of screening and increasing capacity.</a:t>
          </a:r>
        </a:p>
      </dgm:t>
    </dgm:pt>
    <dgm:pt modelId="{94EBEA60-80BD-4138-A60E-0CBB9A3465AD}" type="parTrans" cxnId="{887C9E89-C58F-4D79-9476-676A69BC4054}">
      <dgm:prSet/>
      <dgm:spPr/>
      <dgm:t>
        <a:bodyPr/>
        <a:lstStyle/>
        <a:p>
          <a:endParaRPr lang="en-US"/>
        </a:p>
      </dgm:t>
    </dgm:pt>
    <dgm:pt modelId="{17E41E67-3635-4A6F-8796-F78C58CF5529}" type="sibTrans" cxnId="{887C9E89-C58F-4D79-9476-676A69BC4054}">
      <dgm:prSet/>
      <dgm:spPr/>
      <dgm:t>
        <a:bodyPr/>
        <a:lstStyle/>
        <a:p>
          <a:endParaRPr lang="en-US"/>
        </a:p>
      </dgm:t>
    </dgm:pt>
    <dgm:pt modelId="{FBB00D40-57F9-4459-BCE6-12013B750FA9}">
      <dgm:prSet/>
      <dgm:spPr/>
      <dgm:t>
        <a:bodyPr/>
        <a:lstStyle/>
        <a:p>
          <a:r>
            <a:rPr lang="en-US"/>
            <a:t>Having dedicated clinic time for screening is a facilitator for success. </a:t>
          </a:r>
        </a:p>
      </dgm:t>
    </dgm:pt>
    <dgm:pt modelId="{06E84ADC-6C03-45F9-82DE-345C3EFB2EF5}" type="parTrans" cxnId="{C2E85E2F-8B3A-4244-BD70-B6A3EDA92CBE}">
      <dgm:prSet/>
      <dgm:spPr/>
      <dgm:t>
        <a:bodyPr/>
        <a:lstStyle/>
        <a:p>
          <a:endParaRPr lang="en-US"/>
        </a:p>
      </dgm:t>
    </dgm:pt>
    <dgm:pt modelId="{F4F215C3-3BF8-49E5-9BE3-31F42D2C558E}" type="sibTrans" cxnId="{C2E85E2F-8B3A-4244-BD70-B6A3EDA92CBE}">
      <dgm:prSet/>
      <dgm:spPr/>
      <dgm:t>
        <a:bodyPr/>
        <a:lstStyle/>
        <a:p>
          <a:endParaRPr lang="en-US"/>
        </a:p>
      </dgm:t>
    </dgm:pt>
    <dgm:pt modelId="{E43E2DBD-F55E-43BC-B8FA-FE47491E1E36}">
      <dgm:prSet/>
      <dgm:spPr/>
      <dgm:t>
        <a:bodyPr/>
        <a:lstStyle/>
        <a:p>
          <a:r>
            <a:rPr lang="en-US"/>
            <a:t>Increasing provider awareness and ensuring that screening discussions are happening outside of the project team is necessary.</a:t>
          </a:r>
        </a:p>
      </dgm:t>
    </dgm:pt>
    <dgm:pt modelId="{94EB42FB-95EA-4B73-BEB3-38B1AF8DCB36}" type="parTrans" cxnId="{92306025-95AB-4172-A8F8-684749739E9F}">
      <dgm:prSet/>
      <dgm:spPr/>
      <dgm:t>
        <a:bodyPr/>
        <a:lstStyle/>
        <a:p>
          <a:endParaRPr lang="en-US"/>
        </a:p>
      </dgm:t>
    </dgm:pt>
    <dgm:pt modelId="{874832AF-E6D4-4B1E-9245-D716D8104DAB}" type="sibTrans" cxnId="{92306025-95AB-4172-A8F8-684749739E9F}">
      <dgm:prSet/>
      <dgm:spPr/>
      <dgm:t>
        <a:bodyPr/>
        <a:lstStyle/>
        <a:p>
          <a:endParaRPr lang="en-US"/>
        </a:p>
      </dgm:t>
    </dgm:pt>
    <dgm:pt modelId="{EA9B1BAC-7D61-479D-A822-1A732AD84C82}">
      <dgm:prSet/>
      <dgm:spPr/>
      <dgm:t>
        <a:bodyPr/>
        <a:lstStyle/>
        <a:p>
          <a:r>
            <a:rPr lang="en-US"/>
            <a:t>The majority of centers are documenting early stages 1 and 2 of diabetes. For the center that is not yet, they are documenting if the provider discussed screening with the family or patient, as are others.</a:t>
          </a:r>
        </a:p>
      </dgm:t>
    </dgm:pt>
    <dgm:pt modelId="{216394B8-D86C-49EC-8F6B-368B3545C9AE}" type="parTrans" cxnId="{ECF58070-712B-4A9A-AAA5-44FADBF25EBC}">
      <dgm:prSet/>
      <dgm:spPr/>
      <dgm:t>
        <a:bodyPr/>
        <a:lstStyle/>
        <a:p>
          <a:endParaRPr lang="en-US"/>
        </a:p>
      </dgm:t>
    </dgm:pt>
    <dgm:pt modelId="{6847C868-9172-4084-A3E6-79C5B98C7131}" type="sibTrans" cxnId="{ECF58070-712B-4A9A-AAA5-44FADBF25EBC}">
      <dgm:prSet/>
      <dgm:spPr/>
      <dgm:t>
        <a:bodyPr/>
        <a:lstStyle/>
        <a:p>
          <a:endParaRPr lang="en-US"/>
        </a:p>
      </dgm:t>
    </dgm:pt>
    <dgm:pt modelId="{C7CBA1BF-4F1C-4D83-A20A-30B8AD7990D9}">
      <dgm:prSet/>
      <dgm:spPr/>
      <dgm:t>
        <a:bodyPr/>
        <a:lstStyle/>
        <a:p>
          <a:r>
            <a:rPr lang="en-US"/>
            <a:t>Barriers included inconsistent provider involvement, documentation practices, EMR limitations, and Teplizumab access challenges. </a:t>
          </a:r>
        </a:p>
      </dgm:t>
    </dgm:pt>
    <dgm:pt modelId="{9A9A794C-B8E8-4FFC-ACD1-BF3C1A5D4F79}" type="parTrans" cxnId="{DECA006A-DD77-4AE2-9434-19184D51B1C8}">
      <dgm:prSet/>
      <dgm:spPr/>
      <dgm:t>
        <a:bodyPr/>
        <a:lstStyle/>
        <a:p>
          <a:endParaRPr lang="en-US"/>
        </a:p>
      </dgm:t>
    </dgm:pt>
    <dgm:pt modelId="{B83DD67B-B484-492A-867E-F4D095D170A9}" type="sibTrans" cxnId="{DECA006A-DD77-4AE2-9434-19184D51B1C8}">
      <dgm:prSet/>
      <dgm:spPr/>
      <dgm:t>
        <a:bodyPr/>
        <a:lstStyle/>
        <a:p>
          <a:endParaRPr lang="en-US"/>
        </a:p>
      </dgm:t>
    </dgm:pt>
    <dgm:pt modelId="{F9801BD3-4E36-4527-86A3-595D3B40CC0F}" type="pres">
      <dgm:prSet presAssocID="{1087744E-1BEC-4017-925D-923A3C6ACE8C}" presName="vert0" presStyleCnt="0">
        <dgm:presLayoutVars>
          <dgm:dir/>
          <dgm:animOne val="branch"/>
          <dgm:animLvl val="lvl"/>
        </dgm:presLayoutVars>
      </dgm:prSet>
      <dgm:spPr/>
    </dgm:pt>
    <dgm:pt modelId="{976159C6-F258-437D-8735-0E4E1A2ABDDE}" type="pres">
      <dgm:prSet presAssocID="{AED6A99D-176E-48E9-B9C8-48559EEB6DD3}" presName="thickLine" presStyleLbl="alignNode1" presStyleIdx="0" presStyleCnt="6"/>
      <dgm:spPr/>
    </dgm:pt>
    <dgm:pt modelId="{B6CD1C11-9DD9-4688-8969-2971EB887604}" type="pres">
      <dgm:prSet presAssocID="{AED6A99D-176E-48E9-B9C8-48559EEB6DD3}" presName="horz1" presStyleCnt="0"/>
      <dgm:spPr/>
    </dgm:pt>
    <dgm:pt modelId="{60C56324-EF69-4198-BFBA-EAA6DFB09DD4}" type="pres">
      <dgm:prSet presAssocID="{AED6A99D-176E-48E9-B9C8-48559EEB6DD3}" presName="tx1" presStyleLbl="revTx" presStyleIdx="0" presStyleCnt="6"/>
      <dgm:spPr/>
    </dgm:pt>
    <dgm:pt modelId="{3C8F8DA0-B409-4A7C-A8C7-0253A27B8E31}" type="pres">
      <dgm:prSet presAssocID="{AED6A99D-176E-48E9-B9C8-48559EEB6DD3}" presName="vert1" presStyleCnt="0"/>
      <dgm:spPr/>
    </dgm:pt>
    <dgm:pt modelId="{D11E6192-6909-43C9-B630-D06E36825345}" type="pres">
      <dgm:prSet presAssocID="{C011F211-EE96-4131-A87D-3F900CF0B442}" presName="thickLine" presStyleLbl="alignNode1" presStyleIdx="1" presStyleCnt="6"/>
      <dgm:spPr/>
    </dgm:pt>
    <dgm:pt modelId="{28A54381-9ED9-4131-9165-0E3A543FA4C9}" type="pres">
      <dgm:prSet presAssocID="{C011F211-EE96-4131-A87D-3F900CF0B442}" presName="horz1" presStyleCnt="0"/>
      <dgm:spPr/>
    </dgm:pt>
    <dgm:pt modelId="{851763FB-D51A-48F9-B59B-659C3547EF73}" type="pres">
      <dgm:prSet presAssocID="{C011F211-EE96-4131-A87D-3F900CF0B442}" presName="tx1" presStyleLbl="revTx" presStyleIdx="1" presStyleCnt="6"/>
      <dgm:spPr/>
    </dgm:pt>
    <dgm:pt modelId="{09EA5193-FCEB-4728-94B0-7B7364F99591}" type="pres">
      <dgm:prSet presAssocID="{C011F211-EE96-4131-A87D-3F900CF0B442}" presName="vert1" presStyleCnt="0"/>
      <dgm:spPr/>
    </dgm:pt>
    <dgm:pt modelId="{1B7F0796-4199-40ED-A19F-84CAEF6546DC}" type="pres">
      <dgm:prSet presAssocID="{FBB00D40-57F9-4459-BCE6-12013B750FA9}" presName="thickLine" presStyleLbl="alignNode1" presStyleIdx="2" presStyleCnt="6"/>
      <dgm:spPr/>
    </dgm:pt>
    <dgm:pt modelId="{68C32405-D909-451F-B1F6-505AD0083613}" type="pres">
      <dgm:prSet presAssocID="{FBB00D40-57F9-4459-BCE6-12013B750FA9}" presName="horz1" presStyleCnt="0"/>
      <dgm:spPr/>
    </dgm:pt>
    <dgm:pt modelId="{1C5B83C4-913D-48A9-8BF1-B7B758FF9281}" type="pres">
      <dgm:prSet presAssocID="{FBB00D40-57F9-4459-BCE6-12013B750FA9}" presName="tx1" presStyleLbl="revTx" presStyleIdx="2" presStyleCnt="6"/>
      <dgm:spPr/>
    </dgm:pt>
    <dgm:pt modelId="{0F312E39-0F48-4381-BA08-7837DD7AE74D}" type="pres">
      <dgm:prSet presAssocID="{FBB00D40-57F9-4459-BCE6-12013B750FA9}" presName="vert1" presStyleCnt="0"/>
      <dgm:spPr/>
    </dgm:pt>
    <dgm:pt modelId="{F24D7DE8-3FAC-41E2-A372-7EC091E87C6C}" type="pres">
      <dgm:prSet presAssocID="{E43E2DBD-F55E-43BC-B8FA-FE47491E1E36}" presName="thickLine" presStyleLbl="alignNode1" presStyleIdx="3" presStyleCnt="6"/>
      <dgm:spPr/>
    </dgm:pt>
    <dgm:pt modelId="{CD2D8328-3012-4007-BAA8-8F4C17F60965}" type="pres">
      <dgm:prSet presAssocID="{E43E2DBD-F55E-43BC-B8FA-FE47491E1E36}" presName="horz1" presStyleCnt="0"/>
      <dgm:spPr/>
    </dgm:pt>
    <dgm:pt modelId="{EBC3BBD6-7E45-4331-B78A-73863B31DBB9}" type="pres">
      <dgm:prSet presAssocID="{E43E2DBD-F55E-43BC-B8FA-FE47491E1E36}" presName="tx1" presStyleLbl="revTx" presStyleIdx="3" presStyleCnt="6"/>
      <dgm:spPr/>
    </dgm:pt>
    <dgm:pt modelId="{448CFC8A-E29C-48D3-964F-2DA55113E7AC}" type="pres">
      <dgm:prSet presAssocID="{E43E2DBD-F55E-43BC-B8FA-FE47491E1E36}" presName="vert1" presStyleCnt="0"/>
      <dgm:spPr/>
    </dgm:pt>
    <dgm:pt modelId="{CC3D199A-9C7D-4B98-9F5A-C675416E1122}" type="pres">
      <dgm:prSet presAssocID="{EA9B1BAC-7D61-479D-A822-1A732AD84C82}" presName="thickLine" presStyleLbl="alignNode1" presStyleIdx="4" presStyleCnt="6"/>
      <dgm:spPr/>
    </dgm:pt>
    <dgm:pt modelId="{F5AD88FB-D734-4D13-B242-47A6D690411B}" type="pres">
      <dgm:prSet presAssocID="{EA9B1BAC-7D61-479D-A822-1A732AD84C82}" presName="horz1" presStyleCnt="0"/>
      <dgm:spPr/>
    </dgm:pt>
    <dgm:pt modelId="{54F2F747-212F-4EBF-9331-DA007B05BCB7}" type="pres">
      <dgm:prSet presAssocID="{EA9B1BAC-7D61-479D-A822-1A732AD84C82}" presName="tx1" presStyleLbl="revTx" presStyleIdx="4" presStyleCnt="6"/>
      <dgm:spPr/>
    </dgm:pt>
    <dgm:pt modelId="{EE4CB26D-9F2C-4C42-90A1-DD75F6BAFD84}" type="pres">
      <dgm:prSet presAssocID="{EA9B1BAC-7D61-479D-A822-1A732AD84C82}" presName="vert1" presStyleCnt="0"/>
      <dgm:spPr/>
    </dgm:pt>
    <dgm:pt modelId="{C244874E-1838-44D0-A549-E44655E23EDA}" type="pres">
      <dgm:prSet presAssocID="{C7CBA1BF-4F1C-4D83-A20A-30B8AD7990D9}" presName="thickLine" presStyleLbl="alignNode1" presStyleIdx="5" presStyleCnt="6"/>
      <dgm:spPr/>
    </dgm:pt>
    <dgm:pt modelId="{9583765B-5E9E-4123-A815-249BF18A0438}" type="pres">
      <dgm:prSet presAssocID="{C7CBA1BF-4F1C-4D83-A20A-30B8AD7990D9}" presName="horz1" presStyleCnt="0"/>
      <dgm:spPr/>
    </dgm:pt>
    <dgm:pt modelId="{2075200B-F098-4C25-B338-6A81BC073D37}" type="pres">
      <dgm:prSet presAssocID="{C7CBA1BF-4F1C-4D83-A20A-30B8AD7990D9}" presName="tx1" presStyleLbl="revTx" presStyleIdx="5" presStyleCnt="6"/>
      <dgm:spPr/>
    </dgm:pt>
    <dgm:pt modelId="{CB31BEA8-96EC-48F9-815A-76DF44580189}" type="pres">
      <dgm:prSet presAssocID="{C7CBA1BF-4F1C-4D83-A20A-30B8AD7990D9}" presName="vert1" presStyleCnt="0"/>
      <dgm:spPr/>
    </dgm:pt>
  </dgm:ptLst>
  <dgm:cxnLst>
    <dgm:cxn modelId="{92306025-95AB-4172-A8F8-684749739E9F}" srcId="{1087744E-1BEC-4017-925D-923A3C6ACE8C}" destId="{E43E2DBD-F55E-43BC-B8FA-FE47491E1E36}" srcOrd="3" destOrd="0" parTransId="{94EB42FB-95EA-4B73-BEB3-38B1AF8DCB36}" sibTransId="{874832AF-E6D4-4B1E-9245-D716D8104DAB}"/>
    <dgm:cxn modelId="{C2E85E2F-8B3A-4244-BD70-B6A3EDA92CBE}" srcId="{1087744E-1BEC-4017-925D-923A3C6ACE8C}" destId="{FBB00D40-57F9-4459-BCE6-12013B750FA9}" srcOrd="2" destOrd="0" parTransId="{06E84ADC-6C03-45F9-82DE-345C3EFB2EF5}" sibTransId="{F4F215C3-3BF8-49E5-9BE3-31F42D2C558E}"/>
    <dgm:cxn modelId="{65231A36-7D1D-41D8-8D51-CA8F2E8BB364}" type="presOf" srcId="{C7CBA1BF-4F1C-4D83-A20A-30B8AD7990D9}" destId="{2075200B-F098-4C25-B338-6A81BC073D37}" srcOrd="0" destOrd="0" presId="urn:microsoft.com/office/officeart/2008/layout/LinedList"/>
    <dgm:cxn modelId="{8033BB64-2C85-4D55-BD3E-632715505299}" type="presOf" srcId="{AED6A99D-176E-48E9-B9C8-48559EEB6DD3}" destId="{60C56324-EF69-4198-BFBA-EAA6DFB09DD4}" srcOrd="0" destOrd="0" presId="urn:microsoft.com/office/officeart/2008/layout/LinedList"/>
    <dgm:cxn modelId="{32B36467-985F-4AB4-B873-6C256E28C9EE}" type="presOf" srcId="{C011F211-EE96-4131-A87D-3F900CF0B442}" destId="{851763FB-D51A-48F9-B59B-659C3547EF73}" srcOrd="0" destOrd="0" presId="urn:microsoft.com/office/officeart/2008/layout/LinedList"/>
    <dgm:cxn modelId="{DECA006A-DD77-4AE2-9434-19184D51B1C8}" srcId="{1087744E-1BEC-4017-925D-923A3C6ACE8C}" destId="{C7CBA1BF-4F1C-4D83-A20A-30B8AD7990D9}" srcOrd="5" destOrd="0" parTransId="{9A9A794C-B8E8-4FFC-ACD1-BF3C1A5D4F79}" sibTransId="{B83DD67B-B484-492A-867E-F4D095D170A9}"/>
    <dgm:cxn modelId="{ECF58070-712B-4A9A-AAA5-44FADBF25EBC}" srcId="{1087744E-1BEC-4017-925D-923A3C6ACE8C}" destId="{EA9B1BAC-7D61-479D-A822-1A732AD84C82}" srcOrd="4" destOrd="0" parTransId="{216394B8-D86C-49EC-8F6B-368B3545C9AE}" sibTransId="{6847C868-9172-4084-A3E6-79C5B98C7131}"/>
    <dgm:cxn modelId="{887C9E89-C58F-4D79-9476-676A69BC4054}" srcId="{1087744E-1BEC-4017-925D-923A3C6ACE8C}" destId="{C011F211-EE96-4131-A87D-3F900CF0B442}" srcOrd="1" destOrd="0" parTransId="{94EBEA60-80BD-4138-A60E-0CBB9A3465AD}" sibTransId="{17E41E67-3635-4A6F-8796-F78C58CF5529}"/>
    <dgm:cxn modelId="{8FA329B4-5ADA-40F9-B6D5-8A596C1CC035}" type="presOf" srcId="{E43E2DBD-F55E-43BC-B8FA-FE47491E1E36}" destId="{EBC3BBD6-7E45-4331-B78A-73863B31DBB9}" srcOrd="0" destOrd="0" presId="urn:microsoft.com/office/officeart/2008/layout/LinedList"/>
    <dgm:cxn modelId="{FCFCA0D3-42EB-4DDB-A752-E4D44ADF91D4}" srcId="{1087744E-1BEC-4017-925D-923A3C6ACE8C}" destId="{AED6A99D-176E-48E9-B9C8-48559EEB6DD3}" srcOrd="0" destOrd="0" parTransId="{5BABC726-3420-4CC1-B4FD-1EDFE3D99F5E}" sibTransId="{98367D54-1E93-4C44-987E-EE8CBCBF9A84}"/>
    <dgm:cxn modelId="{CE1F32E5-17DD-45EE-AAB9-242C05C8F60C}" type="presOf" srcId="{1087744E-1BEC-4017-925D-923A3C6ACE8C}" destId="{F9801BD3-4E36-4527-86A3-595D3B40CC0F}" srcOrd="0" destOrd="0" presId="urn:microsoft.com/office/officeart/2008/layout/LinedList"/>
    <dgm:cxn modelId="{99908DF0-9AE0-4EA3-8C48-C3CFFA898BB4}" type="presOf" srcId="{EA9B1BAC-7D61-479D-A822-1A732AD84C82}" destId="{54F2F747-212F-4EBF-9331-DA007B05BCB7}" srcOrd="0" destOrd="0" presId="urn:microsoft.com/office/officeart/2008/layout/LinedList"/>
    <dgm:cxn modelId="{E18F8AF4-19C9-454D-BFFC-C81234294834}" type="presOf" srcId="{FBB00D40-57F9-4459-BCE6-12013B750FA9}" destId="{1C5B83C4-913D-48A9-8BF1-B7B758FF9281}" srcOrd="0" destOrd="0" presId="urn:microsoft.com/office/officeart/2008/layout/LinedList"/>
    <dgm:cxn modelId="{98CBF0D0-C310-46A8-A03A-8A275124D652}" type="presParOf" srcId="{F9801BD3-4E36-4527-86A3-595D3B40CC0F}" destId="{976159C6-F258-437D-8735-0E4E1A2ABDDE}" srcOrd="0" destOrd="0" presId="urn:microsoft.com/office/officeart/2008/layout/LinedList"/>
    <dgm:cxn modelId="{7694672E-7E17-478E-93E4-BBB5952EB7C9}" type="presParOf" srcId="{F9801BD3-4E36-4527-86A3-595D3B40CC0F}" destId="{B6CD1C11-9DD9-4688-8969-2971EB887604}" srcOrd="1" destOrd="0" presId="urn:microsoft.com/office/officeart/2008/layout/LinedList"/>
    <dgm:cxn modelId="{448F1E2F-C53D-4BB7-8C6A-CE8E357D9866}" type="presParOf" srcId="{B6CD1C11-9DD9-4688-8969-2971EB887604}" destId="{60C56324-EF69-4198-BFBA-EAA6DFB09DD4}" srcOrd="0" destOrd="0" presId="urn:microsoft.com/office/officeart/2008/layout/LinedList"/>
    <dgm:cxn modelId="{6C3FC159-B97D-4E00-8245-CD0908CA4B68}" type="presParOf" srcId="{B6CD1C11-9DD9-4688-8969-2971EB887604}" destId="{3C8F8DA0-B409-4A7C-A8C7-0253A27B8E31}" srcOrd="1" destOrd="0" presId="urn:microsoft.com/office/officeart/2008/layout/LinedList"/>
    <dgm:cxn modelId="{9DF4B73B-EE63-4218-834E-792CD76E4381}" type="presParOf" srcId="{F9801BD3-4E36-4527-86A3-595D3B40CC0F}" destId="{D11E6192-6909-43C9-B630-D06E36825345}" srcOrd="2" destOrd="0" presId="urn:microsoft.com/office/officeart/2008/layout/LinedList"/>
    <dgm:cxn modelId="{9D78A28E-812A-4B34-BA86-65439C487057}" type="presParOf" srcId="{F9801BD3-4E36-4527-86A3-595D3B40CC0F}" destId="{28A54381-9ED9-4131-9165-0E3A543FA4C9}" srcOrd="3" destOrd="0" presId="urn:microsoft.com/office/officeart/2008/layout/LinedList"/>
    <dgm:cxn modelId="{98AD7132-579D-4D23-A5E4-15C8C2E04379}" type="presParOf" srcId="{28A54381-9ED9-4131-9165-0E3A543FA4C9}" destId="{851763FB-D51A-48F9-B59B-659C3547EF73}" srcOrd="0" destOrd="0" presId="urn:microsoft.com/office/officeart/2008/layout/LinedList"/>
    <dgm:cxn modelId="{7C17F5C2-E5E8-4CA8-AA30-C1937C65E5C4}" type="presParOf" srcId="{28A54381-9ED9-4131-9165-0E3A543FA4C9}" destId="{09EA5193-FCEB-4728-94B0-7B7364F99591}" srcOrd="1" destOrd="0" presId="urn:microsoft.com/office/officeart/2008/layout/LinedList"/>
    <dgm:cxn modelId="{877C68C1-25A2-484A-94C2-4CFBC0279CAA}" type="presParOf" srcId="{F9801BD3-4E36-4527-86A3-595D3B40CC0F}" destId="{1B7F0796-4199-40ED-A19F-84CAEF6546DC}" srcOrd="4" destOrd="0" presId="urn:microsoft.com/office/officeart/2008/layout/LinedList"/>
    <dgm:cxn modelId="{54BD9E5F-614F-4013-9A30-3D73E6E64F39}" type="presParOf" srcId="{F9801BD3-4E36-4527-86A3-595D3B40CC0F}" destId="{68C32405-D909-451F-B1F6-505AD0083613}" srcOrd="5" destOrd="0" presId="urn:microsoft.com/office/officeart/2008/layout/LinedList"/>
    <dgm:cxn modelId="{388FF06F-388B-4F19-9D48-57D35A94C002}" type="presParOf" srcId="{68C32405-D909-451F-B1F6-505AD0083613}" destId="{1C5B83C4-913D-48A9-8BF1-B7B758FF9281}" srcOrd="0" destOrd="0" presId="urn:microsoft.com/office/officeart/2008/layout/LinedList"/>
    <dgm:cxn modelId="{86A9D593-F9CE-4874-9F89-CCB03A87833E}" type="presParOf" srcId="{68C32405-D909-451F-B1F6-505AD0083613}" destId="{0F312E39-0F48-4381-BA08-7837DD7AE74D}" srcOrd="1" destOrd="0" presId="urn:microsoft.com/office/officeart/2008/layout/LinedList"/>
    <dgm:cxn modelId="{35A727BB-F8FE-444D-81C9-C7B22F8E43D5}" type="presParOf" srcId="{F9801BD3-4E36-4527-86A3-595D3B40CC0F}" destId="{F24D7DE8-3FAC-41E2-A372-7EC091E87C6C}" srcOrd="6" destOrd="0" presId="urn:microsoft.com/office/officeart/2008/layout/LinedList"/>
    <dgm:cxn modelId="{D7B6B9CF-2FD3-4520-BB9C-A6F24967F8A4}" type="presParOf" srcId="{F9801BD3-4E36-4527-86A3-595D3B40CC0F}" destId="{CD2D8328-3012-4007-BAA8-8F4C17F60965}" srcOrd="7" destOrd="0" presId="urn:microsoft.com/office/officeart/2008/layout/LinedList"/>
    <dgm:cxn modelId="{B07D20D1-DA5F-4EDC-90FE-B738ADBF228E}" type="presParOf" srcId="{CD2D8328-3012-4007-BAA8-8F4C17F60965}" destId="{EBC3BBD6-7E45-4331-B78A-73863B31DBB9}" srcOrd="0" destOrd="0" presId="urn:microsoft.com/office/officeart/2008/layout/LinedList"/>
    <dgm:cxn modelId="{0EE7313F-71E5-4F8B-864F-8FCEA6373E2C}" type="presParOf" srcId="{CD2D8328-3012-4007-BAA8-8F4C17F60965}" destId="{448CFC8A-E29C-48D3-964F-2DA55113E7AC}" srcOrd="1" destOrd="0" presId="urn:microsoft.com/office/officeart/2008/layout/LinedList"/>
    <dgm:cxn modelId="{1A9480BB-FC3C-4105-ACAF-B91A88EDFD43}" type="presParOf" srcId="{F9801BD3-4E36-4527-86A3-595D3B40CC0F}" destId="{CC3D199A-9C7D-4B98-9F5A-C675416E1122}" srcOrd="8" destOrd="0" presId="urn:microsoft.com/office/officeart/2008/layout/LinedList"/>
    <dgm:cxn modelId="{CAFC4981-24E7-4933-8F8A-45A6307D2F37}" type="presParOf" srcId="{F9801BD3-4E36-4527-86A3-595D3B40CC0F}" destId="{F5AD88FB-D734-4D13-B242-47A6D690411B}" srcOrd="9" destOrd="0" presId="urn:microsoft.com/office/officeart/2008/layout/LinedList"/>
    <dgm:cxn modelId="{6FB31C38-71B7-4ABB-BE57-6B0EB483A458}" type="presParOf" srcId="{F5AD88FB-D734-4D13-B242-47A6D690411B}" destId="{54F2F747-212F-4EBF-9331-DA007B05BCB7}" srcOrd="0" destOrd="0" presId="urn:microsoft.com/office/officeart/2008/layout/LinedList"/>
    <dgm:cxn modelId="{9559131A-41FA-4D4C-A7F4-A2DED7EAC60F}" type="presParOf" srcId="{F5AD88FB-D734-4D13-B242-47A6D690411B}" destId="{EE4CB26D-9F2C-4C42-90A1-DD75F6BAFD84}" srcOrd="1" destOrd="0" presId="urn:microsoft.com/office/officeart/2008/layout/LinedList"/>
    <dgm:cxn modelId="{15513371-0987-489A-85FD-3DBB193F7FDE}" type="presParOf" srcId="{F9801BD3-4E36-4527-86A3-595D3B40CC0F}" destId="{C244874E-1838-44D0-A549-E44655E23EDA}" srcOrd="10" destOrd="0" presId="urn:microsoft.com/office/officeart/2008/layout/LinedList"/>
    <dgm:cxn modelId="{659D7BE5-7299-4F0E-863E-330A5B4B8AD1}" type="presParOf" srcId="{F9801BD3-4E36-4527-86A3-595D3B40CC0F}" destId="{9583765B-5E9E-4123-A815-249BF18A0438}" srcOrd="11" destOrd="0" presId="urn:microsoft.com/office/officeart/2008/layout/LinedList"/>
    <dgm:cxn modelId="{59FD5C22-5C7C-49AE-9359-CB771C560EC2}" type="presParOf" srcId="{9583765B-5E9E-4123-A815-249BF18A0438}" destId="{2075200B-F098-4C25-B338-6A81BC073D37}" srcOrd="0" destOrd="0" presId="urn:microsoft.com/office/officeart/2008/layout/LinedList"/>
    <dgm:cxn modelId="{5EB030A0-3796-45E0-B472-E65F069FD5F1}" type="presParOf" srcId="{9583765B-5E9E-4123-A815-249BF18A0438}" destId="{CB31BEA8-96EC-48F9-815A-76DF4458018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84C55-A0A8-4C8B-8349-CF3D7970333F}">
      <dsp:nvSpPr>
        <dsp:cNvPr id="0" name=""/>
        <dsp:cNvSpPr/>
      </dsp:nvSpPr>
      <dsp:spPr>
        <a:xfrm>
          <a:off x="1910769" y="36501"/>
          <a:ext cx="1011890" cy="101189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519431-7194-41CC-A9F9-FFAF4CF44278}">
      <dsp:nvSpPr>
        <dsp:cNvPr id="0" name=""/>
        <dsp:cNvSpPr/>
      </dsp:nvSpPr>
      <dsp:spPr>
        <a:xfrm>
          <a:off x="2123266" y="248998"/>
          <a:ext cx="586896" cy="5868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DE3286-B548-423A-B041-44ACAA0D1021}">
      <dsp:nvSpPr>
        <dsp:cNvPr id="0" name=""/>
        <dsp:cNvSpPr/>
      </dsp:nvSpPr>
      <dsp:spPr>
        <a:xfrm>
          <a:off x="3139493" y="36501"/>
          <a:ext cx="2385170" cy="1011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T1D is often first diagnosed in patients presenting with life-threatening DKA. </a:t>
          </a:r>
        </a:p>
      </dsp:txBody>
      <dsp:txXfrm>
        <a:off x="3139493" y="36501"/>
        <a:ext cx="2385170" cy="1011890"/>
      </dsp:txXfrm>
    </dsp:sp>
    <dsp:sp modelId="{7F254D33-2B52-49ED-A7AA-AD9A6C374125}">
      <dsp:nvSpPr>
        <dsp:cNvPr id="0" name=""/>
        <dsp:cNvSpPr/>
      </dsp:nvSpPr>
      <dsp:spPr>
        <a:xfrm>
          <a:off x="5940261" y="36501"/>
          <a:ext cx="1011890" cy="101189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A27E1-F582-4CED-B8EF-BF4FB9D2CB2F}">
      <dsp:nvSpPr>
        <dsp:cNvPr id="0" name=""/>
        <dsp:cNvSpPr/>
      </dsp:nvSpPr>
      <dsp:spPr>
        <a:xfrm>
          <a:off x="6152758" y="248998"/>
          <a:ext cx="586896" cy="58689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0BB178-59A4-4D25-BC43-F175D7874943}">
      <dsp:nvSpPr>
        <dsp:cNvPr id="0" name=""/>
        <dsp:cNvSpPr/>
      </dsp:nvSpPr>
      <dsp:spPr>
        <a:xfrm>
          <a:off x="7168985" y="36501"/>
          <a:ext cx="2385170" cy="1011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Individuals with a family history of type 1 diabetes or a personal history of autoimmune disease are known to have an increased risk of developing T1D compared to the general population.</a:t>
          </a:r>
        </a:p>
      </dsp:txBody>
      <dsp:txXfrm>
        <a:off x="7168985" y="36501"/>
        <a:ext cx="2385170" cy="1011890"/>
      </dsp:txXfrm>
    </dsp:sp>
    <dsp:sp modelId="{52B4B75F-FF85-4919-9042-9958D0E74BB5}">
      <dsp:nvSpPr>
        <dsp:cNvPr id="0" name=""/>
        <dsp:cNvSpPr/>
      </dsp:nvSpPr>
      <dsp:spPr>
        <a:xfrm>
          <a:off x="1910769" y="1849111"/>
          <a:ext cx="1011890" cy="101189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317C35-6589-40E7-A746-B78DE217D951}">
      <dsp:nvSpPr>
        <dsp:cNvPr id="0" name=""/>
        <dsp:cNvSpPr/>
      </dsp:nvSpPr>
      <dsp:spPr>
        <a:xfrm>
          <a:off x="2123266" y="2061608"/>
          <a:ext cx="586896" cy="5868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088751-F89A-4FC0-9728-8DDDD14F0586}">
      <dsp:nvSpPr>
        <dsp:cNvPr id="0" name=""/>
        <dsp:cNvSpPr/>
      </dsp:nvSpPr>
      <dsp:spPr>
        <a:xfrm>
          <a:off x="3139493" y="1849111"/>
          <a:ext cx="2385170" cy="1011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Islet autoantibodies can be detected before abnormal blood sugars or symptoms appear, allowing for earlier monitoring and reduced risk of DKA.</a:t>
          </a:r>
        </a:p>
      </dsp:txBody>
      <dsp:txXfrm>
        <a:off x="3139493" y="1849111"/>
        <a:ext cx="2385170" cy="1011890"/>
      </dsp:txXfrm>
    </dsp:sp>
    <dsp:sp modelId="{962FAC2B-4A68-4196-B252-2E16347FF081}">
      <dsp:nvSpPr>
        <dsp:cNvPr id="0" name=""/>
        <dsp:cNvSpPr/>
      </dsp:nvSpPr>
      <dsp:spPr>
        <a:xfrm>
          <a:off x="5940261" y="1849111"/>
          <a:ext cx="1011890" cy="101189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F147E-1BED-429B-9663-ED5FFE4CDD31}">
      <dsp:nvSpPr>
        <dsp:cNvPr id="0" name=""/>
        <dsp:cNvSpPr/>
      </dsp:nvSpPr>
      <dsp:spPr>
        <a:xfrm>
          <a:off x="6152758" y="2061608"/>
          <a:ext cx="586896" cy="5868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5ABBB27-3794-47E0-B447-CE5A95247554}">
      <dsp:nvSpPr>
        <dsp:cNvPr id="0" name=""/>
        <dsp:cNvSpPr/>
      </dsp:nvSpPr>
      <dsp:spPr>
        <a:xfrm>
          <a:off x="7168985" y="1849111"/>
          <a:ext cx="2385170" cy="1011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Teplizumab can delay the onset of clinical disease by a mean of 24 months in patients with 2+ autoantibodies and </a:t>
          </a:r>
          <a:r>
            <a:rPr lang="en-US" sz="1200" kern="1200" err="1"/>
            <a:t>dysglycemia</a:t>
          </a:r>
          <a:r>
            <a:rPr lang="en-US" sz="1200" kern="1200"/>
            <a:t>.</a:t>
          </a:r>
        </a:p>
      </dsp:txBody>
      <dsp:txXfrm>
        <a:off x="7168985" y="1849111"/>
        <a:ext cx="2385170" cy="1011890"/>
      </dsp:txXfrm>
    </dsp:sp>
    <dsp:sp modelId="{0C1B0F39-0BA4-4A6A-A890-472C7478DB25}">
      <dsp:nvSpPr>
        <dsp:cNvPr id="0" name=""/>
        <dsp:cNvSpPr/>
      </dsp:nvSpPr>
      <dsp:spPr>
        <a:xfrm>
          <a:off x="1910769" y="3661720"/>
          <a:ext cx="1011890" cy="101189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42100-3D3A-4D43-AC36-EC6E4DA95FA7}">
      <dsp:nvSpPr>
        <dsp:cNvPr id="0" name=""/>
        <dsp:cNvSpPr/>
      </dsp:nvSpPr>
      <dsp:spPr>
        <a:xfrm>
          <a:off x="2123266" y="3874217"/>
          <a:ext cx="586896" cy="5868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34F94E-FEA7-4170-93EA-FF0D9AF633FA}">
      <dsp:nvSpPr>
        <dsp:cNvPr id="0" name=""/>
        <dsp:cNvSpPr/>
      </dsp:nvSpPr>
      <dsp:spPr>
        <a:xfrm>
          <a:off x="3139493" y="3661720"/>
          <a:ext cx="2385170" cy="1011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Broadening screening for T1D can reduce the number of patients presenting with DKA and identify candidates for treatment.</a:t>
          </a:r>
        </a:p>
      </dsp:txBody>
      <dsp:txXfrm>
        <a:off x="3139493" y="3661720"/>
        <a:ext cx="2385170" cy="1011890"/>
      </dsp:txXfrm>
    </dsp:sp>
    <dsp:sp modelId="{1C8C3E3D-4433-4CB6-9068-4E3904F3214B}">
      <dsp:nvSpPr>
        <dsp:cNvPr id="0" name=""/>
        <dsp:cNvSpPr/>
      </dsp:nvSpPr>
      <dsp:spPr>
        <a:xfrm>
          <a:off x="5940261" y="3661720"/>
          <a:ext cx="1011890" cy="1011890"/>
        </a:xfrm>
        <a:prstGeom prst="ellipse">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11A4D0-17FC-4FC2-A33C-BF9FD6DE1D31}">
      <dsp:nvSpPr>
        <dsp:cNvPr id="0" name=""/>
        <dsp:cNvSpPr/>
      </dsp:nvSpPr>
      <dsp:spPr>
        <a:xfrm>
          <a:off x="6152758" y="3874217"/>
          <a:ext cx="586896" cy="5868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94DF12-6FC3-4638-ACAE-8630C764336C}">
      <dsp:nvSpPr>
        <dsp:cNvPr id="0" name=""/>
        <dsp:cNvSpPr/>
      </dsp:nvSpPr>
      <dsp:spPr>
        <a:xfrm>
          <a:off x="7168985" y="3661720"/>
          <a:ext cx="2385170" cy="1011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kern="1200"/>
            <a:t>This project aims to increase the rate of patients screened for T1D by </a:t>
          </a:r>
          <a:r>
            <a:rPr lang="en-US" sz="1200" b="1" kern="1200"/>
            <a:t>15%</a:t>
          </a:r>
          <a:r>
            <a:rPr lang="en-US" sz="1200" kern="1200"/>
            <a:t> from baseline over 18 months (06/2024 – 12/2025).</a:t>
          </a:r>
        </a:p>
      </dsp:txBody>
      <dsp:txXfrm>
        <a:off x="7168985" y="3661720"/>
        <a:ext cx="2385170" cy="1011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0B7CA-453D-4CC4-9C7A-E7DE6BCA2D50}">
      <dsp:nvSpPr>
        <dsp:cNvPr id="0" name=""/>
        <dsp:cNvSpPr/>
      </dsp:nvSpPr>
      <dsp:spPr>
        <a:xfrm rot="10800000">
          <a:off x="1257663" y="2721"/>
          <a:ext cx="3745748" cy="1256742"/>
        </a:xfrm>
        <a:prstGeom prst="homePlate">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18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8 Clinic Sites</a:t>
          </a:r>
        </a:p>
      </dsp:txBody>
      <dsp:txXfrm rot="10800000">
        <a:off x="1571848" y="2721"/>
        <a:ext cx="3431563" cy="1256742"/>
      </dsp:txXfrm>
    </dsp:sp>
    <dsp:sp modelId="{1117EDA7-0F4B-443B-A3F6-D7B4A3AA4513}">
      <dsp:nvSpPr>
        <dsp:cNvPr id="0" name=""/>
        <dsp:cNvSpPr/>
      </dsp:nvSpPr>
      <dsp:spPr>
        <a:xfrm>
          <a:off x="629292" y="2721"/>
          <a:ext cx="1256742" cy="125674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B77B797-E5B4-4EDF-9434-A9D1798EC45F}">
      <dsp:nvSpPr>
        <dsp:cNvPr id="0" name=""/>
        <dsp:cNvSpPr/>
      </dsp:nvSpPr>
      <dsp:spPr>
        <a:xfrm rot="10800000">
          <a:off x="1257663" y="1634610"/>
          <a:ext cx="3745748" cy="1256742"/>
        </a:xfrm>
        <a:prstGeom prst="homePlate">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188" tIns="121920" rIns="227584" bIns="121920" numCol="1" spcCol="1270" anchor="ctr" anchorCtr="0">
          <a:noAutofit/>
        </a:bodyPr>
        <a:lstStyle/>
        <a:p>
          <a:pPr marL="0" lvl="0" indent="0" algn="ctr" defTabSz="1422400">
            <a:lnSpc>
              <a:spcPct val="90000"/>
            </a:lnSpc>
            <a:spcBef>
              <a:spcPct val="0"/>
            </a:spcBef>
            <a:spcAft>
              <a:spcPts val="0"/>
            </a:spcAft>
            <a:buNone/>
          </a:pPr>
          <a:r>
            <a:rPr lang="en-US" sz="3200" kern="1200"/>
            <a:t>13 Diabetes Providers </a:t>
          </a:r>
        </a:p>
        <a:p>
          <a:pPr marL="0" lvl="0" indent="0" algn="ctr" defTabSz="1422400">
            <a:lnSpc>
              <a:spcPct val="90000"/>
            </a:lnSpc>
            <a:spcBef>
              <a:spcPct val="0"/>
            </a:spcBef>
            <a:spcAft>
              <a:spcPts val="0"/>
            </a:spcAft>
            <a:buNone/>
          </a:pPr>
          <a:r>
            <a:rPr lang="en-US" sz="2000" kern="1200"/>
            <a:t>(out of 28 Providers)</a:t>
          </a:r>
          <a:endParaRPr lang="en-US" sz="3200" kern="1200"/>
        </a:p>
      </dsp:txBody>
      <dsp:txXfrm rot="10800000">
        <a:off x="1571848" y="1634610"/>
        <a:ext cx="3431563" cy="1256742"/>
      </dsp:txXfrm>
    </dsp:sp>
    <dsp:sp modelId="{6E009CF3-1B02-417B-B372-83B2F7F7E3DA}">
      <dsp:nvSpPr>
        <dsp:cNvPr id="0" name=""/>
        <dsp:cNvSpPr/>
      </dsp:nvSpPr>
      <dsp:spPr>
        <a:xfrm>
          <a:off x="629292" y="1634610"/>
          <a:ext cx="1256742" cy="125674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5C6C1FAD-716A-496A-AC4F-8969DD5FC4FD}">
      <dsp:nvSpPr>
        <dsp:cNvPr id="0" name=""/>
        <dsp:cNvSpPr/>
      </dsp:nvSpPr>
      <dsp:spPr>
        <a:xfrm rot="10800000">
          <a:off x="1257663" y="3266499"/>
          <a:ext cx="3745748" cy="1256742"/>
        </a:xfrm>
        <a:prstGeom prst="homePlate">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18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a:t>July 2024 - July 2025</a:t>
          </a:r>
        </a:p>
      </dsp:txBody>
      <dsp:txXfrm rot="10800000">
        <a:off x="1571848" y="3266499"/>
        <a:ext cx="3431563" cy="1256742"/>
      </dsp:txXfrm>
    </dsp:sp>
    <dsp:sp modelId="{BA85F021-F583-48CC-85B6-474698BEEBEE}">
      <dsp:nvSpPr>
        <dsp:cNvPr id="0" name=""/>
        <dsp:cNvSpPr/>
      </dsp:nvSpPr>
      <dsp:spPr>
        <a:xfrm>
          <a:off x="629292" y="3266499"/>
          <a:ext cx="1256742" cy="125674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159C6-F258-437D-8735-0E4E1A2ABDDE}">
      <dsp:nvSpPr>
        <dsp:cNvPr id="0" name=""/>
        <dsp:cNvSpPr/>
      </dsp:nvSpPr>
      <dsp:spPr>
        <a:xfrm>
          <a:off x="0" y="2381"/>
          <a:ext cx="109721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C56324-EF69-4198-BFBA-EAA6DFB09DD4}">
      <dsp:nvSpPr>
        <dsp:cNvPr id="0" name=""/>
        <dsp:cNvSpPr/>
      </dsp:nvSpPr>
      <dsp:spPr>
        <a:xfrm>
          <a:off x="0" y="2381"/>
          <a:ext cx="10972166"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Some centers were building a completely new screening program from the ground up, while others had a pre-existing program to build off of.</a:t>
          </a:r>
        </a:p>
      </dsp:txBody>
      <dsp:txXfrm>
        <a:off x="0" y="2381"/>
        <a:ext cx="10972166" cy="812006"/>
      </dsp:txXfrm>
    </dsp:sp>
    <dsp:sp modelId="{D11E6192-6909-43C9-B630-D06E36825345}">
      <dsp:nvSpPr>
        <dsp:cNvPr id="0" name=""/>
        <dsp:cNvSpPr/>
      </dsp:nvSpPr>
      <dsp:spPr>
        <a:xfrm>
          <a:off x="0" y="814387"/>
          <a:ext cx="109721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1763FB-D51A-48F9-B59B-659C3547EF73}">
      <dsp:nvSpPr>
        <dsp:cNvPr id="0" name=""/>
        <dsp:cNvSpPr/>
      </dsp:nvSpPr>
      <dsp:spPr>
        <a:xfrm>
          <a:off x="0" y="814387"/>
          <a:ext cx="10972166"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Administrative and scheduling support varies by center and is crucial to the continued success of screening and increasing capacity.</a:t>
          </a:r>
        </a:p>
      </dsp:txBody>
      <dsp:txXfrm>
        <a:off x="0" y="814387"/>
        <a:ext cx="10972166" cy="812006"/>
      </dsp:txXfrm>
    </dsp:sp>
    <dsp:sp modelId="{1B7F0796-4199-40ED-A19F-84CAEF6546DC}">
      <dsp:nvSpPr>
        <dsp:cNvPr id="0" name=""/>
        <dsp:cNvSpPr/>
      </dsp:nvSpPr>
      <dsp:spPr>
        <a:xfrm>
          <a:off x="0" y="1626393"/>
          <a:ext cx="109721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5B83C4-913D-48A9-8BF1-B7B758FF9281}">
      <dsp:nvSpPr>
        <dsp:cNvPr id="0" name=""/>
        <dsp:cNvSpPr/>
      </dsp:nvSpPr>
      <dsp:spPr>
        <a:xfrm>
          <a:off x="0" y="1626393"/>
          <a:ext cx="10972166"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Having dedicated clinic time for screening is a facilitator for success. </a:t>
          </a:r>
        </a:p>
      </dsp:txBody>
      <dsp:txXfrm>
        <a:off x="0" y="1626393"/>
        <a:ext cx="10972166" cy="812006"/>
      </dsp:txXfrm>
    </dsp:sp>
    <dsp:sp modelId="{F24D7DE8-3FAC-41E2-A372-7EC091E87C6C}">
      <dsp:nvSpPr>
        <dsp:cNvPr id="0" name=""/>
        <dsp:cNvSpPr/>
      </dsp:nvSpPr>
      <dsp:spPr>
        <a:xfrm>
          <a:off x="0" y="2438400"/>
          <a:ext cx="109721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3BBD6-7E45-4331-B78A-73863B31DBB9}">
      <dsp:nvSpPr>
        <dsp:cNvPr id="0" name=""/>
        <dsp:cNvSpPr/>
      </dsp:nvSpPr>
      <dsp:spPr>
        <a:xfrm>
          <a:off x="0" y="2438400"/>
          <a:ext cx="10972166"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Increasing provider awareness and ensuring that screening discussions are happening outside of the project team is necessary.</a:t>
          </a:r>
        </a:p>
      </dsp:txBody>
      <dsp:txXfrm>
        <a:off x="0" y="2438400"/>
        <a:ext cx="10972166" cy="812006"/>
      </dsp:txXfrm>
    </dsp:sp>
    <dsp:sp modelId="{CC3D199A-9C7D-4B98-9F5A-C675416E1122}">
      <dsp:nvSpPr>
        <dsp:cNvPr id="0" name=""/>
        <dsp:cNvSpPr/>
      </dsp:nvSpPr>
      <dsp:spPr>
        <a:xfrm>
          <a:off x="0" y="3250406"/>
          <a:ext cx="109721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F2F747-212F-4EBF-9331-DA007B05BCB7}">
      <dsp:nvSpPr>
        <dsp:cNvPr id="0" name=""/>
        <dsp:cNvSpPr/>
      </dsp:nvSpPr>
      <dsp:spPr>
        <a:xfrm>
          <a:off x="0" y="3250406"/>
          <a:ext cx="10972166"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majority of centers are documenting early stages 1 and 2 of diabetes. For the center that is not yet, they are documenting if the provider discussed screening with the family or patient, as are others.</a:t>
          </a:r>
        </a:p>
      </dsp:txBody>
      <dsp:txXfrm>
        <a:off x="0" y="3250406"/>
        <a:ext cx="10972166" cy="812006"/>
      </dsp:txXfrm>
    </dsp:sp>
    <dsp:sp modelId="{C244874E-1838-44D0-A549-E44655E23EDA}">
      <dsp:nvSpPr>
        <dsp:cNvPr id="0" name=""/>
        <dsp:cNvSpPr/>
      </dsp:nvSpPr>
      <dsp:spPr>
        <a:xfrm>
          <a:off x="0" y="4062412"/>
          <a:ext cx="1097216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5200B-F098-4C25-B338-6A81BC073D37}">
      <dsp:nvSpPr>
        <dsp:cNvPr id="0" name=""/>
        <dsp:cNvSpPr/>
      </dsp:nvSpPr>
      <dsp:spPr>
        <a:xfrm>
          <a:off x="0" y="4062412"/>
          <a:ext cx="10972166" cy="81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Barriers included inconsistent provider involvement, documentation practices, EMR limitations, and Teplizumab access challenges. </a:t>
          </a:r>
        </a:p>
      </dsp:txBody>
      <dsp:txXfrm>
        <a:off x="0" y="4062412"/>
        <a:ext cx="10972166" cy="81200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8007D-6102-45F2-B935-61793D51F5F4}" type="datetimeFigureOut">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13BA7-7C04-4E3C-B84E-EE2D3E38A789}" type="slidenum">
              <a:t>‹#›</a:t>
            </a:fld>
            <a:endParaRPr lang="en-US"/>
          </a:p>
        </p:txBody>
      </p:sp>
    </p:spTree>
    <p:extLst>
      <p:ext uri="{BB962C8B-B14F-4D97-AF65-F5344CB8AC3E}">
        <p14:creationId xmlns:p14="http://schemas.microsoft.com/office/powerpoint/2010/main" val="2100545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1</a:t>
            </a:fld>
            <a:endParaRPr lang="en-US"/>
          </a:p>
        </p:txBody>
      </p:sp>
    </p:spTree>
    <p:extLst>
      <p:ext uri="{BB962C8B-B14F-4D97-AF65-F5344CB8AC3E}">
        <p14:creationId xmlns:p14="http://schemas.microsoft.com/office/powerpoint/2010/main" val="106358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2" name="Google Shape;9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02B08-3AB5-4FFC-8C87-546F8DFCFA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240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7" name="Google Shape;12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37</a:t>
            </a:fld>
            <a:endParaRPr lang="en-US"/>
          </a:p>
        </p:txBody>
      </p:sp>
    </p:spTree>
    <p:extLst>
      <p:ext uri="{BB962C8B-B14F-4D97-AF65-F5344CB8AC3E}">
        <p14:creationId xmlns:p14="http://schemas.microsoft.com/office/powerpoint/2010/main" val="2264647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38</a:t>
            </a:fld>
            <a:endParaRPr lang="en-US"/>
          </a:p>
        </p:txBody>
      </p:sp>
    </p:spTree>
    <p:extLst>
      <p:ext uri="{BB962C8B-B14F-4D97-AF65-F5344CB8AC3E}">
        <p14:creationId xmlns:p14="http://schemas.microsoft.com/office/powerpoint/2010/main" val="3729293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39</a:t>
            </a:fld>
            <a:endParaRPr lang="en-US"/>
          </a:p>
        </p:txBody>
      </p:sp>
    </p:spTree>
    <p:extLst>
      <p:ext uri="{BB962C8B-B14F-4D97-AF65-F5344CB8AC3E}">
        <p14:creationId xmlns:p14="http://schemas.microsoft.com/office/powerpoint/2010/main" val="646133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D1F1F-6DD9-E502-D640-54FCED404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D9FF6-5CDD-1E45-BF12-25253E0762E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0B38255-8625-8D0E-170A-004114D8C0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FCBFDE-57E5-CBB3-27D9-831E9AEB0640}"/>
              </a:ext>
            </a:extLst>
          </p:cNvPr>
          <p:cNvSpPr>
            <a:spLocks noGrp="1"/>
          </p:cNvSpPr>
          <p:nvPr>
            <p:ph type="sldNum" sz="quarter" idx="5"/>
          </p:nvPr>
        </p:nvSpPr>
        <p:spPr/>
        <p:txBody>
          <a:bodyPr/>
          <a:lstStyle/>
          <a:p>
            <a:fld id="{7C24B964-2D45-3B49-A6F4-E7CE00CEE08F}" type="slidenum">
              <a:rPr lang="en-US" smtClean="0"/>
              <a:t>40</a:t>
            </a:fld>
            <a:endParaRPr lang="en-US"/>
          </a:p>
        </p:txBody>
      </p:sp>
    </p:spTree>
    <p:extLst>
      <p:ext uri="{BB962C8B-B14F-4D97-AF65-F5344CB8AC3E}">
        <p14:creationId xmlns:p14="http://schemas.microsoft.com/office/powerpoint/2010/main" val="148165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41</a:t>
            </a:fld>
            <a:endParaRPr lang="en-US"/>
          </a:p>
        </p:txBody>
      </p:sp>
    </p:spTree>
    <p:extLst>
      <p:ext uri="{BB962C8B-B14F-4D97-AF65-F5344CB8AC3E}">
        <p14:creationId xmlns:p14="http://schemas.microsoft.com/office/powerpoint/2010/main" val="1899959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13E-196A-AA5D-F0FA-6A813E14E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E06F0-31E3-EDA0-C77F-CBEB2095D6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300E5B5-B482-1606-9887-F6FA908A0837}"/>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CB9A89A6-3ED8-4C58-AF6F-0231DACC86F0}"/>
              </a:ext>
            </a:extLst>
          </p:cNvPr>
          <p:cNvSpPr>
            <a:spLocks noGrp="1"/>
          </p:cNvSpPr>
          <p:nvPr>
            <p:ph type="sldNum" sz="quarter" idx="5"/>
          </p:nvPr>
        </p:nvSpPr>
        <p:spPr/>
        <p:txBody>
          <a:bodyPr/>
          <a:lstStyle/>
          <a:p>
            <a:fld id="{7C24B964-2D45-3B49-A6F4-E7CE00CEE08F}" type="slidenum">
              <a:rPr lang="en-US" smtClean="0"/>
              <a:t>42</a:t>
            </a:fld>
            <a:endParaRPr lang="en-US"/>
          </a:p>
        </p:txBody>
      </p:sp>
    </p:spTree>
    <p:extLst>
      <p:ext uri="{BB962C8B-B14F-4D97-AF65-F5344CB8AC3E}">
        <p14:creationId xmlns:p14="http://schemas.microsoft.com/office/powerpoint/2010/main" val="415678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B69FC2B3-4BF0-FB9C-43FA-BACA49AA9A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65E2C9CB-CF1F-9545-6A2E-E15D9D5DFB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9" name="Slide Number Placeholder 3">
            <a:extLst>
              <a:ext uri="{FF2B5EF4-FFF2-40B4-BE49-F238E27FC236}">
                <a16:creationId xmlns:a16="http://schemas.microsoft.com/office/drawing/2014/main" id="{91CC5D2D-6841-9A58-1B07-084B3B86A6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0275">
              <a:defRPr>
                <a:solidFill>
                  <a:schemeClr val="tx1"/>
                </a:solidFill>
                <a:latin typeface="Tahoma" panose="020B0604030504040204" pitchFamily="34" charset="0"/>
              </a:defRPr>
            </a:lvl1pPr>
            <a:lvl2pPr marL="741363" indent="-284163" defTabSz="930275">
              <a:defRPr>
                <a:solidFill>
                  <a:schemeClr val="tx1"/>
                </a:solidFill>
                <a:latin typeface="Tahoma" panose="020B0604030504040204" pitchFamily="34" charset="0"/>
              </a:defRPr>
            </a:lvl2pPr>
            <a:lvl3pPr marL="1141413" indent="-227013" defTabSz="930275">
              <a:defRPr>
                <a:solidFill>
                  <a:schemeClr val="tx1"/>
                </a:solidFill>
                <a:latin typeface="Tahoma" panose="020B0604030504040204" pitchFamily="34" charset="0"/>
              </a:defRPr>
            </a:lvl3pPr>
            <a:lvl4pPr marL="1598613" indent="-227013" defTabSz="930275">
              <a:defRPr>
                <a:solidFill>
                  <a:schemeClr val="tx1"/>
                </a:solidFill>
                <a:latin typeface="Tahoma" panose="020B0604030504040204" pitchFamily="34" charset="0"/>
              </a:defRPr>
            </a:lvl4pPr>
            <a:lvl5pPr marL="2055813" indent="-227013" defTabSz="930275">
              <a:defRPr>
                <a:solidFill>
                  <a:schemeClr val="tx1"/>
                </a:solidFill>
                <a:latin typeface="Tahoma" panose="020B0604030504040204" pitchFamily="34" charset="0"/>
              </a:defRPr>
            </a:lvl5pPr>
            <a:lvl6pPr marL="2513013" indent="-227013" defTabSz="930275" eaLnBrk="0" fontAlgn="base" hangingPunct="0">
              <a:spcBef>
                <a:spcPct val="0"/>
              </a:spcBef>
              <a:spcAft>
                <a:spcPct val="0"/>
              </a:spcAft>
              <a:defRPr>
                <a:solidFill>
                  <a:schemeClr val="tx1"/>
                </a:solidFill>
                <a:latin typeface="Tahoma" panose="020B0604030504040204" pitchFamily="34" charset="0"/>
              </a:defRPr>
            </a:lvl6pPr>
            <a:lvl7pPr marL="2970213" indent="-227013" defTabSz="930275" eaLnBrk="0" fontAlgn="base" hangingPunct="0">
              <a:spcBef>
                <a:spcPct val="0"/>
              </a:spcBef>
              <a:spcAft>
                <a:spcPct val="0"/>
              </a:spcAft>
              <a:defRPr>
                <a:solidFill>
                  <a:schemeClr val="tx1"/>
                </a:solidFill>
                <a:latin typeface="Tahoma" panose="020B0604030504040204" pitchFamily="34" charset="0"/>
              </a:defRPr>
            </a:lvl7pPr>
            <a:lvl8pPr marL="3427413" indent="-227013" defTabSz="930275" eaLnBrk="0" fontAlgn="base" hangingPunct="0">
              <a:spcBef>
                <a:spcPct val="0"/>
              </a:spcBef>
              <a:spcAft>
                <a:spcPct val="0"/>
              </a:spcAft>
              <a:defRPr>
                <a:solidFill>
                  <a:schemeClr val="tx1"/>
                </a:solidFill>
                <a:latin typeface="Tahoma" panose="020B0604030504040204" pitchFamily="34" charset="0"/>
              </a:defRPr>
            </a:lvl8pPr>
            <a:lvl9pPr marL="3884613" indent="-227013" defTabSz="930275"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pPr>
            <a:fld id="{02AE0192-E16B-4041-84D0-5C50F4462754}" type="slidenum">
              <a:rPr lang="en-US" altLang="en-US" smtClean="0">
                <a:latin typeface="Calibri" panose="020F0502020204030204" pitchFamily="34" charset="0"/>
              </a:rPr>
              <a:pPr fontAlgn="base">
                <a:spcBef>
                  <a:spcPct val="0"/>
                </a:spcBef>
                <a:spcAft>
                  <a:spcPct val="0"/>
                </a:spcAft>
              </a:pPr>
              <a:t>13</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37753-788B-822F-9BF3-78FC48BC23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456FE-6394-0CE1-20C3-D7CF21BF636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C2E1C7E-4D71-E152-B531-E0FB948939E0}"/>
              </a:ext>
            </a:extLst>
          </p:cNvPr>
          <p:cNvSpPr>
            <a:spLocks noGrp="1"/>
          </p:cNvSpPr>
          <p:nvPr>
            <p:ph type="body" idx="1"/>
          </p:nvPr>
        </p:nvSpPr>
        <p:spPr/>
        <p:txBody>
          <a:bodyPr/>
          <a:lstStyle/>
          <a:p>
            <a:endParaRPr lang="en-US" b="0"/>
          </a:p>
        </p:txBody>
      </p:sp>
      <p:sp>
        <p:nvSpPr>
          <p:cNvPr id="4" name="Slide Number Placeholder 3">
            <a:extLst>
              <a:ext uri="{FF2B5EF4-FFF2-40B4-BE49-F238E27FC236}">
                <a16:creationId xmlns:a16="http://schemas.microsoft.com/office/drawing/2014/main" id="{FBDDB521-322D-3EED-1322-7AC549AB4306}"/>
              </a:ext>
            </a:extLst>
          </p:cNvPr>
          <p:cNvSpPr>
            <a:spLocks noGrp="1"/>
          </p:cNvSpPr>
          <p:nvPr>
            <p:ph type="sldNum" sz="quarter" idx="5"/>
          </p:nvPr>
        </p:nvSpPr>
        <p:spPr/>
        <p:txBody>
          <a:bodyPr/>
          <a:lstStyle/>
          <a:p>
            <a:fld id="{7C24B964-2D45-3B49-A6F4-E7CE00CEE08F}" type="slidenum">
              <a:rPr lang="en-US" smtClean="0"/>
              <a:t>43</a:t>
            </a:fld>
            <a:endParaRPr lang="en-US"/>
          </a:p>
        </p:txBody>
      </p:sp>
    </p:spTree>
    <p:extLst>
      <p:ext uri="{BB962C8B-B14F-4D97-AF65-F5344CB8AC3E}">
        <p14:creationId xmlns:p14="http://schemas.microsoft.com/office/powerpoint/2010/main" val="77548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06AC8-3B57-E462-637D-6CEE5BCDB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79EF5-E539-5DB2-C39F-6169D9F8B7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A013840-F9A1-8467-7D99-31A55D43C2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849F52-00F8-3766-9D59-F3AFC46D5091}"/>
              </a:ext>
            </a:extLst>
          </p:cNvPr>
          <p:cNvSpPr>
            <a:spLocks noGrp="1"/>
          </p:cNvSpPr>
          <p:nvPr>
            <p:ph type="sldNum" sz="quarter" idx="5"/>
          </p:nvPr>
        </p:nvSpPr>
        <p:spPr/>
        <p:txBody>
          <a:bodyPr/>
          <a:lstStyle/>
          <a:p>
            <a:fld id="{7C24B964-2D45-3B49-A6F4-E7CE00CEE08F}" type="slidenum">
              <a:rPr lang="en-US" smtClean="0"/>
              <a:t>44</a:t>
            </a:fld>
            <a:endParaRPr lang="en-US"/>
          </a:p>
        </p:txBody>
      </p:sp>
    </p:spTree>
    <p:extLst>
      <p:ext uri="{BB962C8B-B14F-4D97-AF65-F5344CB8AC3E}">
        <p14:creationId xmlns:p14="http://schemas.microsoft.com/office/powerpoint/2010/main" val="456620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357F-A76C-296A-2A59-930AFDF61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0B73ED-407A-3A5A-E310-E651C548A83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1AE4615-42BC-6BC4-8B2C-4F99DF77E6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7335DE-13BA-AF01-30C2-F555EFD9A06F}"/>
              </a:ext>
            </a:extLst>
          </p:cNvPr>
          <p:cNvSpPr>
            <a:spLocks noGrp="1"/>
          </p:cNvSpPr>
          <p:nvPr>
            <p:ph type="sldNum" sz="quarter" idx="5"/>
          </p:nvPr>
        </p:nvSpPr>
        <p:spPr/>
        <p:txBody>
          <a:bodyPr/>
          <a:lstStyle/>
          <a:p>
            <a:fld id="{7C24B964-2D45-3B49-A6F4-E7CE00CEE08F}" type="slidenum">
              <a:rPr lang="en-US" smtClean="0"/>
              <a:t>45</a:t>
            </a:fld>
            <a:endParaRPr lang="en-US"/>
          </a:p>
        </p:txBody>
      </p:sp>
    </p:spTree>
    <p:extLst>
      <p:ext uri="{BB962C8B-B14F-4D97-AF65-F5344CB8AC3E}">
        <p14:creationId xmlns:p14="http://schemas.microsoft.com/office/powerpoint/2010/main" val="2493266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46</a:t>
            </a:fld>
            <a:endParaRPr lang="en-US"/>
          </a:p>
        </p:txBody>
      </p:sp>
    </p:spTree>
    <p:extLst>
      <p:ext uri="{BB962C8B-B14F-4D97-AF65-F5344CB8AC3E}">
        <p14:creationId xmlns:p14="http://schemas.microsoft.com/office/powerpoint/2010/main" val="292509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Arial" panose="020B0604020202020204" pitchFamily="34" charset="0"/>
              </a:rPr>
              <a:t>Champions drive change.</a:t>
            </a:r>
            <a:r>
              <a:rPr kumimoji="0" lang="en-US" altLang="en-US" sz="1200" b="0" i="0" u="none" strike="noStrike" cap="none" normalizeH="0" baseline="0">
                <a:ln>
                  <a:noFill/>
                </a:ln>
                <a:solidFill>
                  <a:schemeClr val="tx1"/>
                </a:solidFill>
                <a:effectLst/>
                <a:latin typeface="Arial" panose="020B0604020202020204" pitchFamily="34" charset="0"/>
              </a:rPr>
              <a:t> Identifying dedicated leads helped sustain momentum and accountability.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Arial" panose="020B0604020202020204" pitchFamily="34" charset="0"/>
              </a:rPr>
              <a:t>Patient-centered care is essential.</a:t>
            </a:r>
            <a:r>
              <a:rPr kumimoji="0" lang="en-US" altLang="en-US" sz="1200" b="0" i="0" u="none" strike="noStrike" cap="none" normalizeH="0" baseline="0">
                <a:ln>
                  <a:noFill/>
                </a:ln>
                <a:solidFill>
                  <a:schemeClr val="tx1"/>
                </a:solidFill>
                <a:effectLst/>
                <a:latin typeface="Arial" panose="020B0604020202020204" pitchFamily="34" charset="0"/>
              </a:rPr>
              <a:t> Each family’s experience and readiness for screening is unique.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Arial" panose="020B0604020202020204" pitchFamily="34" charset="0"/>
              </a:rPr>
              <a:t>Education is foundational.</a:t>
            </a:r>
            <a:r>
              <a:rPr kumimoji="0" lang="en-US" altLang="en-US" sz="1200" b="0" i="0" u="none" strike="noStrike" cap="none" normalizeH="0" baseline="0">
                <a:ln>
                  <a:noFill/>
                </a:ln>
                <a:solidFill>
                  <a:schemeClr val="tx1"/>
                </a:solidFill>
                <a:effectLst/>
                <a:latin typeface="Arial" panose="020B0604020202020204" pitchFamily="34" charset="0"/>
              </a:rPr>
              <a:t> Consistent, accessible information empowers both families and staff.</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Arial" panose="020B0604020202020204" pitchFamily="34" charset="0"/>
              </a:rPr>
              <a:t>Equity requires intention.</a:t>
            </a:r>
            <a:r>
              <a:rPr kumimoji="0" lang="en-US" altLang="en-US" sz="1200" b="0" i="0" u="none" strike="noStrike" cap="none" normalizeH="0" baseline="0">
                <a:ln>
                  <a:noFill/>
                </a:ln>
                <a:solidFill>
                  <a:schemeClr val="tx1"/>
                </a:solidFill>
                <a:effectLst/>
                <a:latin typeface="Arial" panose="020B0604020202020204" pitchFamily="34" charset="0"/>
              </a:rPr>
              <a:t> Tailoring education and communication helps reduce barriers to access.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Arial" panose="020B0604020202020204" pitchFamily="34" charset="0"/>
              </a:rPr>
              <a:t>Small changes create big impact.</a:t>
            </a:r>
            <a:r>
              <a:rPr kumimoji="0" lang="en-US" altLang="en-US" sz="1200" b="0" i="0" u="none" strike="noStrike" cap="none" normalizeH="0" baseline="0">
                <a:ln>
                  <a:noFill/>
                </a:ln>
                <a:solidFill>
                  <a:schemeClr val="tx1"/>
                </a:solidFill>
                <a:effectLst/>
                <a:latin typeface="Arial" panose="020B0604020202020204" pitchFamily="34" charset="0"/>
              </a:rPr>
              <a:t> Streamlined processes improved efficiency and consistency.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a:ln>
                  <a:noFill/>
                </a:ln>
                <a:solidFill>
                  <a:schemeClr val="tx1"/>
                </a:solidFill>
                <a:effectLst/>
                <a:latin typeface="Arial" panose="020B0604020202020204" pitchFamily="34" charset="0"/>
              </a:rPr>
              <a:t>EMR-based workflows reduce missed opportunities.</a:t>
            </a:r>
            <a:r>
              <a:rPr kumimoji="0" lang="en-US" altLang="en-US" sz="1200" b="0" i="0" u="none" strike="noStrike" cap="none" normalizeH="0" baseline="0">
                <a:ln>
                  <a:noFill/>
                </a:ln>
                <a:solidFill>
                  <a:schemeClr val="tx1"/>
                </a:solidFill>
                <a:effectLst/>
                <a:latin typeface="Arial" panose="020B0604020202020204" pitchFamily="34" charset="0"/>
              </a:rPr>
              <a:t> Embedding steps into clinical documentation promotes follow-through.</a:t>
            </a:r>
          </a:p>
        </p:txBody>
      </p:sp>
      <p:sp>
        <p:nvSpPr>
          <p:cNvPr id="4" name="Slide Number Placeholder 3"/>
          <p:cNvSpPr>
            <a:spLocks noGrp="1"/>
          </p:cNvSpPr>
          <p:nvPr>
            <p:ph type="sldNum" sz="quarter" idx="5"/>
          </p:nvPr>
        </p:nvSpPr>
        <p:spPr/>
        <p:txBody>
          <a:bodyPr/>
          <a:lstStyle/>
          <a:p>
            <a:fld id="{7C24B964-2D45-3B49-A6F4-E7CE00CEE08F}" type="slidenum">
              <a:rPr lang="en-US" smtClean="0"/>
              <a:t>47</a:t>
            </a:fld>
            <a:endParaRPr lang="en-US"/>
          </a:p>
        </p:txBody>
      </p:sp>
    </p:spTree>
    <p:extLst>
      <p:ext uri="{BB962C8B-B14F-4D97-AF65-F5344CB8AC3E}">
        <p14:creationId xmlns:p14="http://schemas.microsoft.com/office/powerpoint/2010/main" val="360908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48</a:t>
            </a:fld>
            <a:endParaRPr lang="en-US"/>
          </a:p>
        </p:txBody>
      </p:sp>
    </p:spTree>
    <p:extLst>
      <p:ext uri="{BB962C8B-B14F-4D97-AF65-F5344CB8AC3E}">
        <p14:creationId xmlns:p14="http://schemas.microsoft.com/office/powerpoint/2010/main" val="1096672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24B964-2D45-3B49-A6F4-E7CE00CEE08F}" type="slidenum">
              <a:rPr lang="en-US" smtClean="0"/>
              <a:t>49</a:t>
            </a:fld>
            <a:endParaRPr lang="en-US"/>
          </a:p>
        </p:txBody>
      </p:sp>
    </p:spTree>
    <p:extLst>
      <p:ext uri="{BB962C8B-B14F-4D97-AF65-F5344CB8AC3E}">
        <p14:creationId xmlns:p14="http://schemas.microsoft.com/office/powerpoint/2010/main" val="425332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E31C95C-A747-0948-86D7-292AB8063F28}" type="slidenum">
              <a:rPr lang="en-US" smtClean="0"/>
              <a:pPr>
                <a:defRPr/>
              </a:pPr>
              <a:t>16</a:t>
            </a:fld>
            <a:endParaRPr lang="en-US"/>
          </a:p>
        </p:txBody>
      </p:sp>
    </p:spTree>
    <p:extLst>
      <p:ext uri="{BB962C8B-B14F-4D97-AF65-F5344CB8AC3E}">
        <p14:creationId xmlns:p14="http://schemas.microsoft.com/office/powerpoint/2010/main" val="2778746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Multiple interventions were implemented between July 2024-July 2025 within our large academic medical center with 13 providers working at 7 clinic sites</a:t>
            </a:r>
          </a:p>
          <a:p>
            <a:pPr marL="628650" lvl="1" indent="-171450">
              <a:buFont typeface="Arial" panose="020B0604020202020204" pitchFamily="34" charset="0"/>
              <a:buChar char="•"/>
            </a:pPr>
            <a:r>
              <a:rPr lang="en-US"/>
              <a:t>Education was given to providers regarding the rationale and process for screening during our monthly division meeting </a:t>
            </a:r>
          </a:p>
          <a:p>
            <a:pPr marL="628650" lvl="1" indent="-171450">
              <a:buFont typeface="Arial" panose="020B0604020202020204" pitchFamily="34" charset="0"/>
              <a:buChar char="•"/>
            </a:pPr>
            <a:r>
              <a:rPr lang="en-US"/>
              <a:t>Prompts were created within our diabetes clinic flowsheet in the EMR</a:t>
            </a:r>
          </a:p>
          <a:p>
            <a:pPr marL="171450" indent="-171450">
              <a:buFont typeface="Arial" panose="020B0604020202020204" pitchFamily="34" charset="0"/>
              <a:buChar char="•"/>
            </a:pPr>
            <a:r>
              <a:rPr lang="en-US"/>
              <a:t>Multiple screening options were offered, including lab draw and enable kits</a:t>
            </a:r>
          </a:p>
          <a:p>
            <a:pPr marL="171450" indent="-171450">
              <a:buFont typeface="Arial" panose="020B0604020202020204" pitchFamily="34" charset="0"/>
              <a:buChar char="•"/>
            </a:pPr>
            <a:r>
              <a:rPr lang="en-US"/>
              <a:t>Dedicated screening clinic appointments were offered to families to pair with their current child with type 1 diabetes</a:t>
            </a:r>
          </a:p>
          <a:p>
            <a:pPr marL="171450" indent="-171450">
              <a:buFont typeface="Arial" panose="020B0604020202020204" pitchFamily="34" charset="0"/>
              <a:buChar char="•"/>
            </a:pPr>
            <a:r>
              <a:rPr lang="en-US"/>
              <a:t>Informational posters were displayed in clinic rooms to raise patient awareness</a:t>
            </a:r>
          </a:p>
          <a:p>
            <a:endParaRPr lang="en-US"/>
          </a:p>
        </p:txBody>
      </p:sp>
      <p:sp>
        <p:nvSpPr>
          <p:cNvPr id="4" name="Slide Number Placeholder 3"/>
          <p:cNvSpPr>
            <a:spLocks noGrp="1"/>
          </p:cNvSpPr>
          <p:nvPr>
            <p:ph type="sldNum" sz="quarter" idx="5"/>
          </p:nvPr>
        </p:nvSpPr>
        <p:spPr/>
        <p:txBody>
          <a:bodyPr/>
          <a:lstStyle/>
          <a:p>
            <a:pPr>
              <a:defRPr/>
            </a:pPr>
            <a:fld id="{38F1376F-A834-5344-B933-71BF4D745096}" type="slidenum">
              <a:rPr lang="en-US" smtClean="0"/>
              <a:pPr>
                <a:defRPr/>
              </a:pPr>
              <a:t>17</a:t>
            </a:fld>
            <a:endParaRPr lang="en-US"/>
          </a:p>
        </p:txBody>
      </p:sp>
    </p:spTree>
    <p:extLst>
      <p:ext uri="{BB962C8B-B14F-4D97-AF65-F5344CB8AC3E}">
        <p14:creationId xmlns:p14="http://schemas.microsoft.com/office/powerpoint/2010/main" val="1209830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8F1376F-A834-5344-B933-71BF4D745096}" type="slidenum">
              <a:rPr lang="en-US" smtClean="0"/>
              <a:pPr>
                <a:defRPr/>
              </a:pPr>
              <a:t>21</a:t>
            </a:fld>
            <a:endParaRPr lang="en-US"/>
          </a:p>
        </p:txBody>
      </p:sp>
    </p:spTree>
    <p:extLst>
      <p:ext uri="{BB962C8B-B14F-4D97-AF65-F5344CB8AC3E}">
        <p14:creationId xmlns:p14="http://schemas.microsoft.com/office/powerpoint/2010/main" val="134322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64" name="Google Shape;6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 name="Google Shape;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4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63.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22458059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30539146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A794E8-33E1-0FD3-090B-3AE3762BEB60}"/>
              </a:ext>
            </a:extLst>
          </p:cNvPr>
          <p:cNvSpPr/>
          <p:nvPr/>
        </p:nvSpPr>
        <p:spPr bwMode="white">
          <a:xfrm>
            <a:off x="0" y="0"/>
            <a:ext cx="12192000" cy="4748213"/>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pic>
        <p:nvPicPr>
          <p:cNvPr id="5" name="Picture 9">
            <a:extLst>
              <a:ext uri="{FF2B5EF4-FFF2-40B4-BE49-F238E27FC236}">
                <a16:creationId xmlns:a16="http://schemas.microsoft.com/office/drawing/2014/main" id="{E108326B-4B54-CF4E-500F-4A13F7A66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150813"/>
            <a:ext cx="508952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D70F1BB1-C336-EDD3-92D9-04729ECBA1FB}"/>
              </a:ext>
            </a:extLst>
          </p:cNvPr>
          <p:cNvPicPr>
            <a:picLocks noChangeAspect="1"/>
          </p:cNvPicPr>
          <p:nvPr/>
        </p:nvPicPr>
        <p:blipFill>
          <a:blip r:embed="rId3">
            <a:extLst>
              <a:ext uri="{28A0092B-C50C-407E-A947-70E740481C1C}">
                <a14:useLocalDpi xmlns:a14="http://schemas.microsoft.com/office/drawing/2010/main" val="0"/>
              </a:ext>
            </a:extLst>
          </a:blip>
          <a:srcRect r="9621" b="9456"/>
          <a:stretch>
            <a:fillRect/>
          </a:stretch>
        </p:blipFill>
        <p:spPr bwMode="ltGray">
          <a:xfrm>
            <a:off x="8054975" y="2759075"/>
            <a:ext cx="4137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Feinberg-linear-RGB.png">
            <a:extLst>
              <a:ext uri="{FF2B5EF4-FFF2-40B4-BE49-F238E27FC236}">
                <a16:creationId xmlns:a16="http://schemas.microsoft.com/office/drawing/2014/main" id="{2DEA40B9-CF47-19EA-B200-12298BF156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24938" y="642938"/>
            <a:ext cx="28479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Magnet Recognition Logo CMYK.png">
            <a:extLst>
              <a:ext uri="{FF2B5EF4-FFF2-40B4-BE49-F238E27FC236}">
                <a16:creationId xmlns:a16="http://schemas.microsoft.com/office/drawing/2014/main" id="{37F47731-97A0-F25D-C6CF-3BD763616FA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1313" y="5713413"/>
            <a:ext cx="10318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40838" y="1658720"/>
            <a:ext cx="7139517" cy="2120800"/>
          </a:xfrm>
        </p:spPr>
        <p:txBody>
          <a:bodyPr/>
          <a:lstStyle>
            <a:lvl1pPr>
              <a:defRPr sz="4400">
                <a:solidFill>
                  <a:schemeClr val="tx1"/>
                </a:solidFill>
              </a:defRPr>
            </a:lvl1pPr>
          </a:lstStyle>
          <a:p>
            <a:r>
              <a:rPr lang="en-US"/>
              <a:t>Click to edit Master title style</a:t>
            </a:r>
          </a:p>
        </p:txBody>
      </p:sp>
      <p:sp>
        <p:nvSpPr>
          <p:cNvPr id="3" name="Subtitle 2"/>
          <p:cNvSpPr>
            <a:spLocks noGrp="1"/>
          </p:cNvSpPr>
          <p:nvPr>
            <p:ph type="subTitle" idx="1"/>
          </p:nvPr>
        </p:nvSpPr>
        <p:spPr>
          <a:xfrm>
            <a:off x="440838" y="3926673"/>
            <a:ext cx="7139516" cy="1218439"/>
          </a:xfrm>
        </p:spPr>
        <p:txBody>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 name="Picture 9">
            <a:extLst>
              <a:ext uri="{FF2B5EF4-FFF2-40B4-BE49-F238E27FC236}">
                <a16:creationId xmlns:a16="http://schemas.microsoft.com/office/drawing/2014/main" id="{1786EBAB-BA8B-BE58-3F70-1A059C5362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5793" y="5496961"/>
            <a:ext cx="989929" cy="1217613"/>
          </a:xfrm>
          <a:prstGeom prst="rect">
            <a:avLst/>
          </a:prstGeom>
        </p:spPr>
      </p:pic>
    </p:spTree>
    <p:extLst>
      <p:ext uri="{BB962C8B-B14F-4D97-AF65-F5344CB8AC3E}">
        <p14:creationId xmlns:p14="http://schemas.microsoft.com/office/powerpoint/2010/main" val="331084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1143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EC1377B-555E-EA9D-8CB8-81C9F4B22E1A}"/>
              </a:ext>
            </a:extLst>
          </p:cNvPr>
          <p:cNvSpPr>
            <a:spLocks noGrp="1"/>
          </p:cNvSpPr>
          <p:nvPr>
            <p:ph type="sldNum" sz="quarter" idx="10"/>
          </p:nvPr>
        </p:nvSpPr>
        <p:spPr/>
        <p:txBody>
          <a:bodyPr/>
          <a:lstStyle>
            <a:lvl1pPr>
              <a:defRPr/>
            </a:lvl1pPr>
          </a:lstStyle>
          <a:p>
            <a:pPr>
              <a:defRPr/>
            </a:pPr>
            <a:fld id="{B9C8D7FB-01AE-C041-A124-994E7FE490E9}" type="slidenum">
              <a:rPr lang="en-US"/>
              <a:pPr>
                <a:defRPr/>
              </a:pPr>
              <a:t>‹#›</a:t>
            </a:fld>
            <a:endParaRPr lang="en-US"/>
          </a:p>
        </p:txBody>
      </p:sp>
    </p:spTree>
    <p:extLst>
      <p:ext uri="{BB962C8B-B14F-4D97-AF65-F5344CB8AC3E}">
        <p14:creationId xmlns:p14="http://schemas.microsoft.com/office/powerpoint/2010/main" val="4255393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8" descr="Lurie_R_RGB.png">
            <a:extLst>
              <a:ext uri="{FF2B5EF4-FFF2-40B4-BE49-F238E27FC236}">
                <a16:creationId xmlns:a16="http://schemas.microsoft.com/office/drawing/2014/main" id="{825C997D-EE0B-342C-4182-F3A7A27AE7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313" y="0"/>
            <a:ext cx="27066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1F9DFE5D-F07F-9923-AAEA-022ABEF5DAD2}"/>
              </a:ext>
            </a:extLst>
          </p:cNvPr>
          <p:cNvPicPr>
            <a:picLocks noChangeAspect="1"/>
          </p:cNvPicPr>
          <p:nvPr/>
        </p:nvPicPr>
        <p:blipFill>
          <a:blip r:embed="rId3">
            <a:extLst>
              <a:ext uri="{28A0092B-C50C-407E-A947-70E740481C1C}">
                <a14:useLocalDpi xmlns:a14="http://schemas.microsoft.com/office/drawing/2010/main" val="0"/>
              </a:ext>
            </a:extLst>
          </a:blip>
          <a:srcRect r="9621" b="9456"/>
          <a:stretch>
            <a:fillRect/>
          </a:stretch>
        </p:blipFill>
        <p:spPr bwMode="ltGray">
          <a:xfrm>
            <a:off x="8054975" y="2759075"/>
            <a:ext cx="41370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Feinberg-linear-RGB.png">
            <a:extLst>
              <a:ext uri="{FF2B5EF4-FFF2-40B4-BE49-F238E27FC236}">
                <a16:creationId xmlns:a16="http://schemas.microsoft.com/office/drawing/2014/main" id="{1B202A1D-B95F-FBEE-0AC2-20B6B8B4F7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85338" y="288925"/>
            <a:ext cx="2166937"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4066" y="2747963"/>
            <a:ext cx="6364981" cy="1362075"/>
          </a:xfrm>
        </p:spPr>
        <p:txBody>
          <a:bodyPr>
            <a:noAutofit/>
          </a:bodyPr>
          <a:lstStyle>
            <a:lvl1pPr algn="l">
              <a:defRPr sz="3600" b="0" cap="none">
                <a:solidFill>
                  <a:schemeClr val="tx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0B82C081-51DA-62C2-3059-B5302A3A8659}"/>
              </a:ext>
            </a:extLst>
          </p:cNvPr>
          <p:cNvSpPr>
            <a:spLocks noGrp="1"/>
          </p:cNvSpPr>
          <p:nvPr>
            <p:ph type="sldNum" sz="quarter" idx="10"/>
          </p:nvPr>
        </p:nvSpPr>
        <p:spPr/>
        <p:txBody>
          <a:bodyPr/>
          <a:lstStyle>
            <a:lvl1pPr>
              <a:defRPr>
                <a:solidFill>
                  <a:schemeClr val="bg1"/>
                </a:solidFill>
              </a:defRPr>
            </a:lvl1pPr>
          </a:lstStyle>
          <a:p>
            <a:pPr>
              <a:defRPr/>
            </a:pPr>
            <a:fld id="{0329AE74-F798-5E48-898E-FCF71D7E002E}" type="slidenum">
              <a:rPr lang="en-US"/>
              <a:pPr>
                <a:defRPr/>
              </a:pPr>
              <a:t>‹#›</a:t>
            </a:fld>
            <a:endParaRPr lang="en-US"/>
          </a:p>
        </p:txBody>
      </p:sp>
    </p:spTree>
    <p:extLst>
      <p:ext uri="{BB962C8B-B14F-4D97-AF65-F5344CB8AC3E}">
        <p14:creationId xmlns:p14="http://schemas.microsoft.com/office/powerpoint/2010/main" val="1308998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3" name="Content Placeholder 2"/>
          <p:cNvSpPr>
            <a:spLocks noGrp="1"/>
          </p:cNvSpPr>
          <p:nvPr>
            <p:ph sz="half" idx="1"/>
          </p:nvPr>
        </p:nvSpPr>
        <p:spPr>
          <a:xfrm>
            <a:off x="364067" y="1600201"/>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73A9177-6B3C-CBC7-4A87-72E390F47B1C}"/>
              </a:ext>
            </a:extLst>
          </p:cNvPr>
          <p:cNvSpPr>
            <a:spLocks noGrp="1"/>
          </p:cNvSpPr>
          <p:nvPr>
            <p:ph type="sldNum" sz="quarter" idx="10"/>
          </p:nvPr>
        </p:nvSpPr>
        <p:spPr/>
        <p:txBody>
          <a:bodyPr/>
          <a:lstStyle>
            <a:lvl1pPr>
              <a:defRPr/>
            </a:lvl1pPr>
          </a:lstStyle>
          <a:p>
            <a:pPr>
              <a:defRPr/>
            </a:pPr>
            <a:fld id="{B8A9D0B8-8348-DA4E-942F-882C1E1451CC}" type="slidenum">
              <a:rPr lang="en-US"/>
              <a:pPr>
                <a:defRPr/>
              </a:pPr>
              <a:t>‹#›</a:t>
            </a:fld>
            <a:endParaRPr lang="en-US"/>
          </a:p>
        </p:txBody>
      </p:sp>
    </p:spTree>
    <p:extLst>
      <p:ext uri="{BB962C8B-B14F-4D97-AF65-F5344CB8AC3E}">
        <p14:creationId xmlns:p14="http://schemas.microsoft.com/office/powerpoint/2010/main" val="1035830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61066AF-204E-F3C2-B06E-5B244A7ED369}"/>
              </a:ext>
            </a:extLst>
          </p:cNvPr>
          <p:cNvSpPr/>
          <p:nvPr/>
        </p:nvSpPr>
        <p:spPr bwMode="white">
          <a:xfrm>
            <a:off x="0" y="0"/>
            <a:ext cx="12192000" cy="1309688"/>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pic>
        <p:nvPicPr>
          <p:cNvPr id="5" name="Picture 7" descr="Feinberg-linear-RGB.png">
            <a:extLst>
              <a:ext uri="{FF2B5EF4-FFF2-40B4-BE49-F238E27FC236}">
                <a16:creationId xmlns:a16="http://schemas.microsoft.com/office/drawing/2014/main" id="{28D16A2A-7FEF-A04E-7CE6-241EFF327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64293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BB68524-F8A2-B352-FA20-E1BECD96B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013" y="0"/>
            <a:ext cx="26812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aseline="0"/>
            </a:lvl1pPr>
          </a:lstStyle>
          <a:p>
            <a:r>
              <a:rPr lang="en-US"/>
              <a:t>Click to edit Master title style</a:t>
            </a:r>
          </a:p>
        </p:txBody>
      </p:sp>
      <p:sp>
        <p:nvSpPr>
          <p:cNvPr id="4" name="Content Placeholder 3"/>
          <p:cNvSpPr>
            <a:spLocks noGrp="1"/>
          </p:cNvSpPr>
          <p:nvPr>
            <p:ph sz="half" idx="2"/>
          </p:nvPr>
        </p:nvSpPr>
        <p:spPr>
          <a:xfrm>
            <a:off x="364067" y="1600199"/>
            <a:ext cx="5632704"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p:txBody>
      </p:sp>
      <p:sp>
        <p:nvSpPr>
          <p:cNvPr id="6" name="Content Placeholder 5"/>
          <p:cNvSpPr>
            <a:spLocks noGrp="1"/>
          </p:cNvSpPr>
          <p:nvPr>
            <p:ph sz="quarter" idx="4"/>
          </p:nvPr>
        </p:nvSpPr>
        <p:spPr>
          <a:xfrm>
            <a:off x="6205089" y="1600199"/>
            <a:ext cx="5620512"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p:txBody>
      </p:sp>
      <p:sp>
        <p:nvSpPr>
          <p:cNvPr id="8" name="Slide Number Placeholder 8">
            <a:extLst>
              <a:ext uri="{FF2B5EF4-FFF2-40B4-BE49-F238E27FC236}">
                <a16:creationId xmlns:a16="http://schemas.microsoft.com/office/drawing/2014/main" id="{4D431AE8-D8CE-5CB7-C6C2-BF13C95A9B69}"/>
              </a:ext>
            </a:extLst>
          </p:cNvPr>
          <p:cNvSpPr>
            <a:spLocks noGrp="1"/>
          </p:cNvSpPr>
          <p:nvPr>
            <p:ph type="sldNum" sz="quarter" idx="10"/>
          </p:nvPr>
        </p:nvSpPr>
        <p:spPr/>
        <p:txBody>
          <a:bodyPr/>
          <a:lstStyle>
            <a:lvl1pPr>
              <a:defRPr/>
            </a:lvl1pPr>
          </a:lstStyle>
          <a:p>
            <a:pPr>
              <a:defRPr/>
            </a:pPr>
            <a:fld id="{F3985C38-2613-0E45-8662-6574DA9DBEFB}" type="slidenum">
              <a:rPr lang="en-US"/>
              <a:pPr>
                <a:defRPr/>
              </a:pPr>
              <a:t>‹#›</a:t>
            </a:fld>
            <a:endParaRPr lang="en-US"/>
          </a:p>
        </p:txBody>
      </p:sp>
    </p:spTree>
    <p:extLst>
      <p:ext uri="{BB962C8B-B14F-4D97-AF65-F5344CB8AC3E}">
        <p14:creationId xmlns:p14="http://schemas.microsoft.com/office/powerpoint/2010/main" val="1963895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3" name="Slide Number Placeholder 5">
            <a:extLst>
              <a:ext uri="{FF2B5EF4-FFF2-40B4-BE49-F238E27FC236}">
                <a16:creationId xmlns:a16="http://schemas.microsoft.com/office/drawing/2014/main" id="{5BE225D5-5FF8-40EF-ECD4-99A758928A6D}"/>
              </a:ext>
            </a:extLst>
          </p:cNvPr>
          <p:cNvSpPr>
            <a:spLocks noGrp="1"/>
          </p:cNvSpPr>
          <p:nvPr>
            <p:ph type="sldNum" sz="quarter" idx="10"/>
          </p:nvPr>
        </p:nvSpPr>
        <p:spPr/>
        <p:txBody>
          <a:bodyPr/>
          <a:lstStyle>
            <a:lvl1pPr>
              <a:defRPr/>
            </a:lvl1pPr>
          </a:lstStyle>
          <a:p>
            <a:pPr>
              <a:defRPr/>
            </a:pPr>
            <a:fld id="{070868DF-41EB-304A-B77D-E33F7028162B}" type="slidenum">
              <a:rPr lang="en-US"/>
              <a:pPr>
                <a:defRPr/>
              </a:pPr>
              <a:t>‹#›</a:t>
            </a:fld>
            <a:endParaRPr lang="en-US"/>
          </a:p>
        </p:txBody>
      </p:sp>
    </p:spTree>
    <p:extLst>
      <p:ext uri="{BB962C8B-B14F-4D97-AF65-F5344CB8AC3E}">
        <p14:creationId xmlns:p14="http://schemas.microsoft.com/office/powerpoint/2010/main" val="33996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828C55-AC6E-13CC-88AB-9B54E10819A2}"/>
              </a:ext>
            </a:extLst>
          </p:cNvPr>
          <p:cNvSpPr/>
          <p:nvPr/>
        </p:nvSpPr>
        <p:spPr bwMode="white">
          <a:xfrm>
            <a:off x="0" y="0"/>
            <a:ext cx="12192000" cy="1309688"/>
          </a:xfrm>
          <a:prstGeom prst="rect">
            <a:avLst/>
          </a:prstGeom>
          <a:gradFill>
            <a:gsLst>
              <a:gs pos="0">
                <a:srgbClr val="B5DEFF"/>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sp>
        <p:nvSpPr>
          <p:cNvPr id="3" name="Slide Number Placeholder 3">
            <a:extLst>
              <a:ext uri="{FF2B5EF4-FFF2-40B4-BE49-F238E27FC236}">
                <a16:creationId xmlns:a16="http://schemas.microsoft.com/office/drawing/2014/main" id="{AF32804A-B219-8279-8320-C6FC255A9AB3}"/>
              </a:ext>
            </a:extLst>
          </p:cNvPr>
          <p:cNvSpPr>
            <a:spLocks noGrp="1"/>
          </p:cNvSpPr>
          <p:nvPr>
            <p:ph type="sldNum" sz="quarter" idx="10"/>
          </p:nvPr>
        </p:nvSpPr>
        <p:spPr/>
        <p:txBody>
          <a:bodyPr/>
          <a:lstStyle>
            <a:lvl1pPr>
              <a:defRPr/>
            </a:lvl1pPr>
          </a:lstStyle>
          <a:p>
            <a:pPr>
              <a:defRPr/>
            </a:pPr>
            <a:fld id="{9B3CAD29-F702-1E4D-9D62-D6B685DF5944}" type="slidenum">
              <a:rPr lang="en-US"/>
              <a:pPr>
                <a:defRPr/>
              </a:pPr>
              <a:t>‹#›</a:t>
            </a:fld>
            <a:endParaRPr lang="en-US"/>
          </a:p>
        </p:txBody>
      </p:sp>
    </p:spTree>
    <p:extLst>
      <p:ext uri="{BB962C8B-B14F-4D97-AF65-F5344CB8AC3E}">
        <p14:creationId xmlns:p14="http://schemas.microsoft.com/office/powerpoint/2010/main" val="2911405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C53AD2-0032-52F5-A50F-F42AD7C54E47}"/>
              </a:ext>
            </a:extLst>
          </p:cNvPr>
          <p:cNvSpPr/>
          <p:nvPr/>
        </p:nvSpPr>
        <p:spPr bwMode="white">
          <a:xfrm>
            <a:off x="0" y="0"/>
            <a:ext cx="12192000" cy="1309688"/>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pic>
        <p:nvPicPr>
          <p:cNvPr id="6" name="Picture 7" descr="Feinberg-linear-RGB.png">
            <a:extLst>
              <a:ext uri="{FF2B5EF4-FFF2-40B4-BE49-F238E27FC236}">
                <a16:creationId xmlns:a16="http://schemas.microsoft.com/office/drawing/2014/main" id="{786D565C-CE36-5AF4-82F9-2715E7D7B8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64293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A6B62D5C-5868-6B5C-2489-45897FD5B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8013" y="0"/>
            <a:ext cx="26812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750730"/>
            <a:ext cx="4011084" cy="1162050"/>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750731"/>
            <a:ext cx="6815667" cy="5853113"/>
          </a:xfrm>
        </p:spPr>
        <p:txBody>
          <a:bodyPr>
            <a:noAutofit/>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2781"/>
            <a:ext cx="4011084" cy="4235910"/>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a:extLst>
              <a:ext uri="{FF2B5EF4-FFF2-40B4-BE49-F238E27FC236}">
                <a16:creationId xmlns:a16="http://schemas.microsoft.com/office/drawing/2014/main" id="{5A0437DD-6644-6F6D-5888-78343EBA106F}"/>
              </a:ext>
            </a:extLst>
          </p:cNvPr>
          <p:cNvSpPr>
            <a:spLocks noGrp="1"/>
          </p:cNvSpPr>
          <p:nvPr>
            <p:ph type="sldNum" sz="quarter" idx="10"/>
          </p:nvPr>
        </p:nvSpPr>
        <p:spPr/>
        <p:txBody>
          <a:bodyPr/>
          <a:lstStyle>
            <a:lvl1pPr>
              <a:defRPr/>
            </a:lvl1pPr>
          </a:lstStyle>
          <a:p>
            <a:pPr>
              <a:defRPr/>
            </a:pPr>
            <a:fld id="{F5F3190C-2475-2346-A401-CFA406EDB688}" type="slidenum">
              <a:rPr lang="en-US"/>
              <a:pPr>
                <a:defRPr/>
              </a:pPr>
              <a:t>‹#›</a:t>
            </a:fld>
            <a:endParaRPr lang="en-US"/>
          </a:p>
        </p:txBody>
      </p:sp>
    </p:spTree>
    <p:extLst>
      <p:ext uri="{BB962C8B-B14F-4D97-AF65-F5344CB8AC3E}">
        <p14:creationId xmlns:p14="http://schemas.microsoft.com/office/powerpoint/2010/main" val="393462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06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364067" y="612775"/>
            <a:ext cx="73152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6406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133EB881-5074-24E9-3E41-5434CD7215B4}"/>
              </a:ext>
            </a:extLst>
          </p:cNvPr>
          <p:cNvSpPr>
            <a:spLocks noGrp="1"/>
          </p:cNvSpPr>
          <p:nvPr>
            <p:ph type="sldNum" sz="quarter" idx="10"/>
          </p:nvPr>
        </p:nvSpPr>
        <p:spPr/>
        <p:txBody>
          <a:bodyPr/>
          <a:lstStyle>
            <a:lvl1pPr>
              <a:defRPr/>
            </a:lvl1pPr>
          </a:lstStyle>
          <a:p>
            <a:pPr>
              <a:defRPr/>
            </a:pPr>
            <a:fld id="{A7B89CE0-F996-9C4D-88CA-AB1BE45DE6C8}" type="slidenum">
              <a:rPr lang="en-US"/>
              <a:pPr>
                <a:defRPr/>
              </a:pPr>
              <a:t>‹#›</a:t>
            </a:fld>
            <a:endParaRPr lang="en-US"/>
          </a:p>
        </p:txBody>
      </p:sp>
    </p:spTree>
    <p:extLst>
      <p:ext uri="{BB962C8B-B14F-4D97-AF65-F5344CB8AC3E}">
        <p14:creationId xmlns:p14="http://schemas.microsoft.com/office/powerpoint/2010/main" val="522097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1 ">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206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D27A7AEB-50A0-451E-BF8D-8645227CF8EA}"/>
              </a:ext>
            </a:extLst>
          </p:cNvPr>
          <p:cNvSpPr>
            <a:spLocks noGrp="1"/>
          </p:cNvSpPr>
          <p:nvPr>
            <p:ph type="body" sz="quarter" idx="10" hasCustomPrompt="1"/>
          </p:nvPr>
        </p:nvSpPr>
        <p:spPr>
          <a:xfrm>
            <a:off x="886138" y="3445595"/>
            <a:ext cx="10778481" cy="1002580"/>
          </a:xfrm>
          <a:prstGeom prst="rect">
            <a:avLst/>
          </a:prstGeom>
        </p:spPr>
        <p:txBody>
          <a:bodyPr/>
          <a:lstStyle>
            <a:lvl1pPr marL="0" indent="0">
              <a:lnSpc>
                <a:spcPct val="100000"/>
              </a:lnSpc>
              <a:spcBef>
                <a:spcPts val="0"/>
              </a:spcBef>
              <a:buNone/>
              <a:defRPr sz="3200" b="1" kern="900" baseline="0">
                <a:solidFill>
                  <a:schemeClr val="accent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900" cap="none" spc="0" normalizeH="0" baseline="0" noProof="0">
                <a:ln>
                  <a:noFill/>
                </a:ln>
                <a:solidFill>
                  <a:srgbClr val="E10016"/>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900" cap="none" spc="0" normalizeH="0" baseline="0" noProof="0">
                <a:ln>
                  <a:noFill/>
                </a:ln>
                <a:solidFill>
                  <a:srgbClr val="E10016"/>
                </a:solidFill>
                <a:effectLst/>
                <a:uLnTx/>
                <a:uFillTx/>
              </a:rPr>
              <a:t>and continues to second line </a:t>
            </a:r>
            <a:endParaRPr kumimoji="0" lang="ru-UA" sz="3200" b="1" i="0" u="none" strike="noStrike" kern="900" cap="none" spc="0" normalizeH="0" baseline="0" noProof="0">
              <a:ln>
                <a:noFill/>
              </a:ln>
              <a:solidFill>
                <a:srgbClr val="E10016"/>
              </a:solidFill>
              <a:effectLst/>
              <a:uLnTx/>
              <a:uFillTx/>
            </a:endParaRPr>
          </a:p>
        </p:txBody>
      </p:sp>
      <p:sp>
        <p:nvSpPr>
          <p:cNvPr id="17" name="Text Placeholder 7">
            <a:extLst>
              <a:ext uri="{FF2B5EF4-FFF2-40B4-BE49-F238E27FC236}">
                <a16:creationId xmlns:a16="http://schemas.microsoft.com/office/drawing/2014/main" id="{F1972410-AAC7-45C5-AEDB-27BAE059E800}"/>
              </a:ext>
            </a:extLst>
          </p:cNvPr>
          <p:cNvSpPr>
            <a:spLocks noGrp="1"/>
          </p:cNvSpPr>
          <p:nvPr>
            <p:ph type="body" sz="quarter" idx="11" hasCustomPrompt="1"/>
          </p:nvPr>
        </p:nvSpPr>
        <p:spPr>
          <a:xfrm>
            <a:off x="886140" y="4738432"/>
            <a:ext cx="10778480" cy="1433768"/>
          </a:xfrm>
          <a:prstGeom prst="rect">
            <a:avLst/>
          </a:prstGeom>
        </p:spPr>
        <p:txBody>
          <a:bodyPr/>
          <a:lstStyle>
            <a:lvl1pPr marL="0" indent="0">
              <a:lnSpc>
                <a:spcPct val="100000"/>
              </a:lnSpc>
              <a:spcBef>
                <a:spcPts val="0"/>
              </a:spcBef>
              <a:buNone/>
              <a:defRPr sz="1300" b="1">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Presenter name and credentials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Presenter’s Title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Center, Program, Department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Pronouns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Optional line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Optional line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Text" lastClr="000000"/>
                </a:solidFill>
                <a:effectLst/>
                <a:uLnTx/>
                <a:uFillTx/>
              </a:rPr>
              <a:t>Optional line</a:t>
            </a:r>
          </a:p>
        </p:txBody>
      </p:sp>
      <p:sp>
        <p:nvSpPr>
          <p:cNvPr id="18" name="Text Placeholder 3">
            <a:extLst>
              <a:ext uri="{FF2B5EF4-FFF2-40B4-BE49-F238E27FC236}">
                <a16:creationId xmlns:a16="http://schemas.microsoft.com/office/drawing/2014/main" id="{80CC9257-3586-4075-BAA0-BC18597CD41D}"/>
              </a:ext>
            </a:extLst>
          </p:cNvPr>
          <p:cNvSpPr>
            <a:spLocks noGrp="1"/>
          </p:cNvSpPr>
          <p:nvPr>
            <p:ph type="body" sz="quarter" idx="12" hasCustomPrompt="1"/>
          </p:nvPr>
        </p:nvSpPr>
        <p:spPr>
          <a:xfrm>
            <a:off x="886177" y="6391277"/>
            <a:ext cx="10778451" cy="266699"/>
          </a:xfrm>
          <a:prstGeom prst="rect">
            <a:avLst/>
          </a:prstGeom>
        </p:spPr>
        <p:txBody>
          <a:bodyPr/>
          <a:lstStyle>
            <a:lvl1pPr marL="0" indent="0">
              <a:lnSpc>
                <a:spcPct val="100000"/>
              </a:lnSpc>
              <a:spcBef>
                <a:spcPts val="0"/>
              </a:spcBef>
              <a:buNone/>
              <a:defRPr sz="1300" b="1">
                <a:solidFill>
                  <a:schemeClr val="tx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300" b="1" i="0" u="none" strike="noStrike" kern="0" cap="none" spc="0" normalizeH="0" baseline="0" noProof="0">
                <a:ln>
                  <a:noFill/>
                </a:ln>
                <a:solidFill>
                  <a:sysClr val="windowText" lastClr="000000"/>
                </a:solidFill>
                <a:effectLst/>
                <a:uLnTx/>
                <a:uFillTx/>
              </a:rPr>
              <a:t>March 23, 2020</a:t>
            </a:r>
            <a:endParaRPr kumimoji="0" lang="ru-UA" sz="1300" b="1" i="0" u="none" strike="noStrike" kern="0" cap="none" spc="0" normalizeH="0" baseline="0" noProof="0">
              <a:ln>
                <a:noFill/>
              </a:ln>
              <a:solidFill>
                <a:sysClr val="windowText" lastClr="000000"/>
              </a:solidFill>
              <a:effectLst/>
              <a:uLnTx/>
              <a:uFillTx/>
            </a:endParaRPr>
          </a:p>
        </p:txBody>
      </p:sp>
      <p:cxnSp>
        <p:nvCxnSpPr>
          <p:cNvPr id="2" name="Straight Connector 9">
            <a:extLst>
              <a:ext uri="{FF2B5EF4-FFF2-40B4-BE49-F238E27FC236}">
                <a16:creationId xmlns:a16="http://schemas.microsoft.com/office/drawing/2014/main" id="{08637AD6-3546-7FAD-DAB0-E917EE30C5C8}"/>
              </a:ext>
            </a:extLst>
          </p:cNvPr>
          <p:cNvCxnSpPr>
            <a:cxnSpLocks/>
          </p:cNvCxnSpPr>
          <p:nvPr userDrawn="1"/>
        </p:nvCxnSpPr>
        <p:spPr>
          <a:xfrm>
            <a:off x="976822" y="6294983"/>
            <a:ext cx="439987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59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4C8BBF1-ED0C-4FDC-8CBF-87E116DB6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34" y="1"/>
            <a:ext cx="12196233" cy="6186983"/>
          </a:xfrm>
          <a:prstGeom prst="rect">
            <a:avLst/>
          </a:prstGeom>
        </p:spPr>
      </p:pic>
      <p:pic>
        <p:nvPicPr>
          <p:cNvPr id="2050"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8"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1454348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2-1">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4C8BBF1-ED0C-4FDC-8CBF-87E116DB6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0467" cy="5618024"/>
          </a:xfrm>
          <a:prstGeom prst="rect">
            <a:avLst/>
          </a:prstGeom>
        </p:spPr>
      </p:pic>
      <p:pic>
        <p:nvPicPr>
          <p:cNvPr id="8"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7"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1948186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2-2">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4C8BBF1-ED0C-4FDC-8CBF-87E116DB6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24"/>
            <a:ext cx="12200468" cy="6164958"/>
          </a:xfrm>
          <a:prstGeom prst="rect">
            <a:avLst/>
          </a:prstGeom>
        </p:spPr>
      </p:pic>
      <p:pic>
        <p:nvPicPr>
          <p:cNvPr id="6"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10"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259617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2-3">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4C8BBF1-ED0C-4FDC-8CBF-87E116DB6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0467" cy="4365104"/>
          </a:xfrm>
          <a:prstGeom prst="rect">
            <a:avLst/>
          </a:prstGeom>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260681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2-4">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4C8BBF1-ED0C-4FDC-8CBF-87E116DB6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12"/>
            <a:ext cx="12192000" cy="6217920"/>
          </a:xfrm>
          <a:prstGeom prst="rect">
            <a:avLst/>
          </a:prstGeom>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107350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2-5">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04C8BBF1-ED0C-4FDC-8CBF-87E116DB6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7218"/>
            <a:ext cx="12192000" cy="6827519"/>
          </a:xfrm>
          <a:prstGeom prst="rect">
            <a:avLst/>
          </a:prstGeom>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1419162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2-6">
    <p:spTree>
      <p:nvGrpSpPr>
        <p:cNvPr id="1" name=""/>
        <p:cNvGrpSpPr/>
        <p:nvPr/>
      </p:nvGrpSpPr>
      <p:grpSpPr>
        <a:xfrm>
          <a:off x="0" y="0"/>
          <a:ext cx="0" cy="0"/>
          <a:chOff x="0" y="0"/>
          <a:chExt cx="0" cy="0"/>
        </a:xfrm>
      </p:grpSpPr>
      <p:pic>
        <p:nvPicPr>
          <p:cNvPr id="8194"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
          <a:stretch/>
        </p:blipFill>
        <p:spPr bwMode="auto">
          <a:xfrm>
            <a:off x="-13251" y="0"/>
            <a:ext cx="12205251" cy="50640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420365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2-7">
    <p:spTree>
      <p:nvGrpSpPr>
        <p:cNvPr id="1" name=""/>
        <p:cNvGrpSpPr/>
        <p:nvPr/>
      </p:nvGrpSpPr>
      <p:grpSpPr>
        <a:xfrm>
          <a:off x="0" y="0"/>
          <a:ext cx="0" cy="0"/>
          <a:chOff x="0" y="0"/>
          <a:chExt cx="0" cy="0"/>
        </a:xfrm>
      </p:grpSpPr>
      <p:pic>
        <p:nvPicPr>
          <p:cNvPr id="7170"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12192000" cy="5201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872426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2-8">
    <p:spTree>
      <p:nvGrpSpPr>
        <p:cNvPr id="1" name=""/>
        <p:cNvGrpSpPr/>
        <p:nvPr/>
      </p:nvGrpSpPr>
      <p:grpSpPr>
        <a:xfrm>
          <a:off x="0" y="0"/>
          <a:ext cx="0" cy="0"/>
          <a:chOff x="0" y="0"/>
          <a:chExt cx="0" cy="0"/>
        </a:xfrm>
      </p:grpSpPr>
      <p:pic>
        <p:nvPicPr>
          <p:cNvPr id="8" name="Picture 7" descr="A picture containing text, person, indoor, child&#10;&#10;Description automatically generated">
            <a:extLst>
              <a:ext uri="{FF2B5EF4-FFF2-40B4-BE49-F238E27FC236}">
                <a16:creationId xmlns:a16="http://schemas.microsoft.com/office/drawing/2014/main" id="{4F01998D-2309-14AF-CA94-6E3E12676F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0752" cy="6093296"/>
          </a:xfrm>
          <a:prstGeom prst="rect">
            <a:avLst/>
          </a:prstGeom>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28727100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2-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1334E-F5B9-9DA6-C993-D72C683CEA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030416"/>
          </a:xfrm>
          <a:prstGeom prst="rect">
            <a:avLst/>
          </a:prstGeom>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162844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2-10">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
            <a:ext cx="12192000" cy="5321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2310226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2-11">
    <p:spTree>
      <p:nvGrpSpPr>
        <p:cNvPr id="1" name=""/>
        <p:cNvGrpSpPr/>
        <p:nvPr/>
      </p:nvGrpSpPr>
      <p:grpSpPr>
        <a:xfrm>
          <a:off x="0" y="0"/>
          <a:ext cx="0" cy="0"/>
          <a:chOff x="0" y="0"/>
          <a:chExt cx="0" cy="0"/>
        </a:xfrm>
      </p:grpSpPr>
      <p:pic>
        <p:nvPicPr>
          <p:cNvPr id="3075" name="Picture 3" descr="E:\!!!НАдя\Children's PPTs-20210708T141911Z-001\8 quality\20200708_pgc_patients_021.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83635" y="-24481"/>
            <a:ext cx="12475635" cy="4565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000741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2-12">
    <p:spTree>
      <p:nvGrpSpPr>
        <p:cNvPr id="1" name=""/>
        <p:cNvGrpSpPr/>
        <p:nvPr/>
      </p:nvGrpSpPr>
      <p:grpSpPr>
        <a:xfrm>
          <a:off x="0" y="0"/>
          <a:ext cx="0" cy="0"/>
          <a:chOff x="0" y="0"/>
          <a:chExt cx="0" cy="0"/>
        </a:xfrm>
      </p:grpSpPr>
      <p:pic>
        <p:nvPicPr>
          <p:cNvPr id="6147"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5920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2361233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2-13">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0"/>
            <a:ext cx="12192000" cy="60942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2676699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2-14">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1" y="-1"/>
            <a:ext cx="12191999" cy="60929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126455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2-15">
    <p:spTree>
      <p:nvGrpSpPr>
        <p:cNvPr id="1" name=""/>
        <p:cNvGrpSpPr/>
        <p:nvPr/>
      </p:nvGrpSpPr>
      <p:grpSpPr>
        <a:xfrm>
          <a:off x="0" y="0"/>
          <a:ext cx="0" cy="0"/>
          <a:chOff x="0" y="0"/>
          <a:chExt cx="0" cy="0"/>
        </a:xfrm>
      </p:grpSpPr>
      <p:pic>
        <p:nvPicPr>
          <p:cNvPr id="9218" name="Picture 2" descr="E:\!!!НАдя\Children's PPTs-20210708T141911Z-001\8 quality\20200708_pgc_patients_03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 y="-508879"/>
            <a:ext cx="12200467" cy="5162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1232903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2-16">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125120"/>
            <a:ext cx="12192000" cy="4531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24709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2-17">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flipH="1">
            <a:off x="0" y="0"/>
            <a:ext cx="12191997" cy="53110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27906999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ver 2-18">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4459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хант\!!!!Надеждааа\Children's PPTs-20210708T141911Z-001\Children_s PPTs\CH_fon-07.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2298700"/>
            <a:ext cx="12196235" cy="455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9A15986C-BFC1-4196-B644-EC42C96AEF6C}"/>
              </a:ext>
            </a:extLst>
          </p:cNvPr>
          <p:cNvSpPr>
            <a:spLocks noGrp="1"/>
          </p:cNvSpPr>
          <p:nvPr>
            <p:ph type="body" sz="quarter" idx="10" hasCustomPrompt="1"/>
          </p:nvPr>
        </p:nvSpPr>
        <p:spPr>
          <a:xfrm>
            <a:off x="909298" y="4924261"/>
            <a:ext cx="9411172" cy="933615"/>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
        <p:nvSpPr>
          <p:cNvPr id="6" name="Text Placeholder 5">
            <a:extLst>
              <a:ext uri="{FF2B5EF4-FFF2-40B4-BE49-F238E27FC236}">
                <a16:creationId xmlns:a16="http://schemas.microsoft.com/office/drawing/2014/main" id="{824625EF-0A73-4270-B55F-E146865307A3}"/>
              </a:ext>
            </a:extLst>
          </p:cNvPr>
          <p:cNvSpPr>
            <a:spLocks noGrp="1"/>
          </p:cNvSpPr>
          <p:nvPr>
            <p:ph type="body" sz="quarter" idx="11" hasCustomPrompt="1"/>
          </p:nvPr>
        </p:nvSpPr>
        <p:spPr>
          <a:xfrm>
            <a:off x="909298" y="5998192"/>
            <a:ext cx="9603193" cy="311129"/>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476209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ver 2-5">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41E73BAB-5E65-4349-B251-20541C52D92F}"/>
              </a:ext>
            </a:extLst>
          </p:cNvPr>
          <p:cNvSpPr>
            <a:spLocks noGrp="1"/>
          </p:cNvSpPr>
          <p:nvPr>
            <p:ph type="pic" sz="quarter" idx="13"/>
          </p:nvPr>
        </p:nvSpPr>
        <p:spPr>
          <a:xfrm>
            <a:off x="0" y="-311150"/>
            <a:ext cx="11952651" cy="5965825"/>
          </a:xfrm>
          <a:prstGeom prst="rect">
            <a:avLst/>
          </a:prstGeom>
        </p:spPr>
        <p:txBody>
          <a:bodyPr/>
          <a:lstStyle>
            <a:lvl1pPr>
              <a:defRPr>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ru-UA" sz="1800" b="0" i="0" u="none" strike="noStrike" kern="0" cap="none" spc="0" normalizeH="0" baseline="0" noProof="0">
              <a:ln>
                <a:noFill/>
              </a:ln>
              <a:solidFill>
                <a:sysClr val="windowText" lastClr="000000"/>
              </a:solidFill>
              <a:effectLst/>
              <a:uLnTx/>
              <a:uFillTx/>
            </a:endParaRPr>
          </a:p>
        </p:txBody>
      </p:sp>
      <p:sp>
        <p:nvSpPr>
          <p:cNvPr id="8" name="Picture Placeholder 2">
            <a:extLst>
              <a:ext uri="{FF2B5EF4-FFF2-40B4-BE49-F238E27FC236}">
                <a16:creationId xmlns:a16="http://schemas.microsoft.com/office/drawing/2014/main" id="{915CC8E5-8B28-42ED-8730-45FB0007E95E}"/>
              </a:ext>
            </a:extLst>
          </p:cNvPr>
          <p:cNvSpPr>
            <a:spLocks noGrp="1"/>
          </p:cNvSpPr>
          <p:nvPr>
            <p:ph type="pic" sz="quarter" idx="12"/>
          </p:nvPr>
        </p:nvSpPr>
        <p:spPr>
          <a:xfrm>
            <a:off x="0" y="1779640"/>
            <a:ext cx="16256000" cy="5078362"/>
          </a:xfrm>
          <a:prstGeom prst="rect">
            <a:avLst/>
          </a:prstGeom>
        </p:spPr>
        <p:txBody>
          <a:bodyPr/>
          <a:lstStyle>
            <a:lvl1pPr>
              <a:defRPr>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ru-UA" sz="1800" b="0" i="0" u="none" strike="noStrike" kern="0" cap="none" spc="0" normalizeH="0" baseline="0" noProof="0">
              <a:ln>
                <a:noFill/>
              </a:ln>
              <a:solidFill>
                <a:sysClr val="windowText" lastClr="000000"/>
              </a:solidFill>
              <a:effectLst/>
              <a:uLnTx/>
              <a:uFillTx/>
            </a:endParaRPr>
          </a:p>
        </p:txBody>
      </p:sp>
      <p:sp>
        <p:nvSpPr>
          <p:cNvPr id="9" name="Text Placeholder 5">
            <a:extLst>
              <a:ext uri="{FF2B5EF4-FFF2-40B4-BE49-F238E27FC236}">
                <a16:creationId xmlns:a16="http://schemas.microsoft.com/office/drawing/2014/main" id="{58FCE35B-2873-4D16-BFA5-CFD9BE4E8818}"/>
              </a:ext>
            </a:extLst>
          </p:cNvPr>
          <p:cNvSpPr>
            <a:spLocks noGrp="1"/>
          </p:cNvSpPr>
          <p:nvPr>
            <p:ph type="body" sz="quarter" idx="11" hasCustomPrompt="1"/>
          </p:nvPr>
        </p:nvSpPr>
        <p:spPr>
          <a:xfrm>
            <a:off x="934696" y="5998191"/>
            <a:ext cx="14419600" cy="354984"/>
          </a:xfrm>
          <a:prstGeom prst="rect">
            <a:avLst/>
          </a:prstGeom>
        </p:spPr>
        <p:txBody>
          <a:bodyPr/>
          <a:lstStyle>
            <a:lvl1pPr marL="0" indent="0">
              <a:lnSpc>
                <a:spcPct val="100000"/>
              </a:lnSpc>
              <a:spcBef>
                <a:spcPts val="0"/>
              </a:spcBef>
              <a:buNone/>
              <a:defRPr sz="1300" b="1">
                <a:solidFill>
                  <a:schemeClr val="bg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a:ln>
                  <a:noFill/>
                </a:ln>
                <a:solidFill>
                  <a:sysClr val="window" lastClr="FFFFFF"/>
                </a:solidFill>
                <a:effectLst/>
                <a:uLnTx/>
                <a:uFillTx/>
              </a:rPr>
              <a:t>March 23, 2020|Name of presenter, Title, Department</a:t>
            </a:r>
            <a:endParaRPr kumimoji="0" lang="ru-UA" sz="1300" b="1" i="0" u="none" strike="noStrike" kern="0" cap="none" spc="0" normalizeH="0" baseline="0" noProof="0">
              <a:ln>
                <a:noFill/>
              </a:ln>
              <a:solidFill>
                <a:sysClr val="window" lastClr="FFFFFF"/>
              </a:solidFill>
              <a:effectLst/>
              <a:uLnTx/>
              <a:uFillTx/>
            </a:endParaRPr>
          </a:p>
        </p:txBody>
      </p:sp>
      <p:sp>
        <p:nvSpPr>
          <p:cNvPr id="10" name="Text Placeholder 3">
            <a:extLst>
              <a:ext uri="{FF2B5EF4-FFF2-40B4-BE49-F238E27FC236}">
                <a16:creationId xmlns:a16="http://schemas.microsoft.com/office/drawing/2014/main" id="{905373C9-B35D-44F2-A7F7-E6E37241735C}"/>
              </a:ext>
            </a:extLst>
          </p:cNvPr>
          <p:cNvSpPr>
            <a:spLocks noGrp="1"/>
          </p:cNvSpPr>
          <p:nvPr>
            <p:ph type="body" sz="quarter" idx="10" hasCustomPrompt="1"/>
          </p:nvPr>
        </p:nvSpPr>
        <p:spPr>
          <a:xfrm>
            <a:off x="934698" y="4924260"/>
            <a:ext cx="14419601" cy="943140"/>
          </a:xfrm>
          <a:prstGeom prst="rect">
            <a:avLst/>
          </a:prstGeom>
        </p:spPr>
        <p:txBody>
          <a:bodyPr/>
          <a:lstStyle>
            <a:lvl1pPr marL="0" indent="0">
              <a:lnSpc>
                <a:spcPct val="100000"/>
              </a:lnSpc>
              <a:spcBef>
                <a:spcPts val="0"/>
              </a:spcBef>
              <a:buNone/>
              <a:defRPr sz="3200" b="1">
                <a:solidFill>
                  <a:schemeClr val="bg1"/>
                </a:solidFill>
                <a:latin typeface="Century Gothic"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Title of presentation goes here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rPr>
              <a:t>and may continue to second line</a:t>
            </a:r>
            <a:endParaRPr kumimoji="0" lang="ru-UA" sz="3200" b="1" i="0" u="none" strike="noStrike" kern="0" cap="none" spc="0" normalizeH="0" baseline="0" noProof="0">
              <a:ln>
                <a:noFill/>
              </a:ln>
              <a:solidFill>
                <a:sysClr val="window" lastClr="FFFFFF"/>
              </a:solidFill>
              <a:effectLst/>
              <a:uLnTx/>
              <a:uFillTx/>
            </a:endParaRPr>
          </a:p>
        </p:txBody>
      </p:sp>
    </p:spTree>
    <p:extLst>
      <p:ext uri="{BB962C8B-B14F-4D97-AF65-F5344CB8AC3E}">
        <p14:creationId xmlns:p14="http://schemas.microsoft.com/office/powerpoint/2010/main" val="3826197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nternal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231C94-62E3-4B50-A5FA-AD1FD2040847}"/>
              </a:ext>
            </a:extLst>
          </p:cNvPr>
          <p:cNvSpPr>
            <a:spLocks noGrp="1"/>
          </p:cNvSpPr>
          <p:nvPr>
            <p:ph type="body" sz="quarter" idx="10" hasCustomPrompt="1"/>
          </p:nvPr>
        </p:nvSpPr>
        <p:spPr>
          <a:xfrm>
            <a:off x="923764" y="1106495"/>
            <a:ext cx="14430537" cy="493707"/>
          </a:xfrm>
          <a:prstGeom prst="rect">
            <a:avLst/>
          </a:prstGeom>
        </p:spPr>
        <p:txBody>
          <a:bodyPr/>
          <a:lstStyle>
            <a:lvl1pPr marL="0" indent="0">
              <a:lnSpc>
                <a:spcPct val="100000"/>
              </a:lnSpc>
              <a:spcBef>
                <a:spcPts val="0"/>
              </a:spcBef>
              <a:buNone/>
              <a:defRPr sz="3200" b="1">
                <a:solidFill>
                  <a:schemeClr val="accent1"/>
                </a:solidFill>
                <a:latin typeface="Century Gothic" pitchFamily="34" charset="0"/>
              </a:defRPr>
            </a:lvl1pPr>
            <a:lvl2pPr>
              <a:defRPr sz="1800" b="1">
                <a:solidFill>
                  <a:srgbClr val="FF0000"/>
                </a:solidFill>
              </a:defRPr>
            </a:lvl2pPr>
            <a:lvl3pPr>
              <a:defRPr sz="1800" b="1">
                <a:solidFill>
                  <a:srgbClr val="FF0000"/>
                </a:solidFill>
              </a:defRPr>
            </a:lvl3pPr>
            <a:lvl4pPr>
              <a:defRPr sz="1800" b="1">
                <a:solidFill>
                  <a:srgbClr val="FF0000"/>
                </a:solidFill>
              </a:defRPr>
            </a:lvl4pPr>
            <a:lvl5pPr>
              <a:defRPr sz="1800" b="1">
                <a:solidFill>
                  <a:srgbClr val="FF0000"/>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E10016"/>
                </a:solidFill>
                <a:effectLst/>
                <a:uLnTx/>
                <a:uFillTx/>
              </a:rPr>
              <a:t>Headline goes here</a:t>
            </a:r>
            <a:endParaRPr kumimoji="0" lang="ru-UA" sz="3200" b="1" i="0" u="none" strike="noStrike" kern="0" cap="none" spc="0" normalizeH="0" baseline="0" noProof="0">
              <a:ln>
                <a:noFill/>
              </a:ln>
              <a:solidFill>
                <a:srgbClr val="E10016"/>
              </a:solidFill>
              <a:effectLst/>
              <a:uLnTx/>
              <a:uFillTx/>
            </a:endParaRPr>
          </a:p>
        </p:txBody>
      </p:sp>
      <p:sp>
        <p:nvSpPr>
          <p:cNvPr id="11" name="Text Placeholder 4">
            <a:extLst>
              <a:ext uri="{FF2B5EF4-FFF2-40B4-BE49-F238E27FC236}">
                <a16:creationId xmlns:a16="http://schemas.microsoft.com/office/drawing/2014/main" id="{0C35F7F6-1AAD-4F9D-AD44-7C5CA1251C43}"/>
              </a:ext>
            </a:extLst>
          </p:cNvPr>
          <p:cNvSpPr>
            <a:spLocks noGrp="1"/>
          </p:cNvSpPr>
          <p:nvPr>
            <p:ph type="body" sz="quarter" idx="11" hasCustomPrompt="1"/>
          </p:nvPr>
        </p:nvSpPr>
        <p:spPr>
          <a:xfrm>
            <a:off x="923757" y="1818918"/>
            <a:ext cx="10740863" cy="2781659"/>
          </a:xfrm>
          <a:prstGeom prst="rect">
            <a:avLst/>
          </a:prstGeom>
        </p:spPr>
        <p:txBody>
          <a:bodyPr/>
          <a:lstStyle>
            <a:lvl1pPr marL="0" indent="0">
              <a:lnSpc>
                <a:spcPct val="100000"/>
              </a:lnSpc>
              <a:spcBef>
                <a:spcPts val="0"/>
              </a:spcBef>
              <a:buNone/>
              <a:defRPr lang="en-US" sz="1800" noProof="0" dirty="0">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This is the primary content slide layout.  Use this format for paragraphs of text, bulleted text or a combination.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Headlines are a custom shade of red (RGB 223-4-28); do not substitute other colors. The headline font is Century Gothic bold and the text font is Century Gothic (nonbold).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Do not use text smaller than 12 pt. Break the content into multiple slides instead.</a:t>
            </a:r>
            <a:endParaRPr kumimoji="0" lang="ru-RU"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64396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Summary page 1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C8DB4865-29AC-47F6-AFCF-C4EF93B160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884451" cy="2780928"/>
          </a:xfrm>
          <a:prstGeom prst="rect">
            <a:avLst/>
          </a:prstGeom>
        </p:spPr>
      </p:pic>
      <p:pic>
        <p:nvPicPr>
          <p:cNvPr id="8" name="Picture 5">
            <a:extLst>
              <a:ext uri="{FF2B5EF4-FFF2-40B4-BE49-F238E27FC236}">
                <a16:creationId xmlns:a16="http://schemas.microsoft.com/office/drawing/2014/main" id="{891FAEC5-DEF6-4C6A-9253-474D0D82F63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2079483"/>
            <a:ext cx="2884451" cy="4778519"/>
          </a:xfrm>
          <a:prstGeom prst="rect">
            <a:avLst/>
          </a:prstGeom>
        </p:spPr>
      </p:pic>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41951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Summary page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884451" cy="2858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891FAEC5-DEF6-4C6A-9253-474D0D82F63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2079483"/>
            <a:ext cx="2884451" cy="4778519"/>
          </a:xfrm>
          <a:prstGeom prst="rect">
            <a:avLst/>
          </a:prstGeom>
        </p:spPr>
      </p:pic>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4849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Summary page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6" name="Picture 14">
            <a:extLst>
              <a:ext uri="{FF2B5EF4-FFF2-40B4-BE49-F238E27FC236}">
                <a16:creationId xmlns:a16="http://schemas.microsoft.com/office/drawing/2014/main" id="{9E0BB308-8E7C-4D87-9573-F745DF1A6B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8947"/>
            <a:ext cx="2854712" cy="2770238"/>
          </a:xfrm>
          <a:prstGeom prst="rect">
            <a:avLst/>
          </a:prstGeom>
        </p:spPr>
      </p:pic>
      <p:pic>
        <p:nvPicPr>
          <p:cNvPr id="9" name="Picture 1">
            <a:extLst>
              <a:ext uri="{FF2B5EF4-FFF2-40B4-BE49-F238E27FC236}">
                <a16:creationId xmlns:a16="http://schemas.microsoft.com/office/drawing/2014/main" id="{BC6E10F9-CA3A-4D76-8B2C-E51E292F02D6}"/>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 y="2079483"/>
            <a:ext cx="2854713" cy="4778519"/>
          </a:xfrm>
          <a:prstGeom prst="rect">
            <a:avLst/>
          </a:prstGeom>
        </p:spPr>
      </p:pic>
    </p:spTree>
    <p:extLst>
      <p:ext uri="{BB962C8B-B14F-4D97-AF65-F5344CB8AC3E}">
        <p14:creationId xmlns:p14="http://schemas.microsoft.com/office/powerpoint/2010/main" val="4249710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Summary page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1" name="Picture 3" descr="F:\!!!НАдя\Children's PPTs-20210708T141911Z-001\small\20200708_pgc_patients_042.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0" y="1"/>
            <a:ext cx="2854712" cy="27753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9" name="Picture 1">
            <a:extLst>
              <a:ext uri="{FF2B5EF4-FFF2-40B4-BE49-F238E27FC236}">
                <a16:creationId xmlns:a16="http://schemas.microsoft.com/office/drawing/2014/main" id="{BC6E10F9-CA3A-4D76-8B2C-E51E292F02D6}"/>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 y="2079483"/>
            <a:ext cx="2854713" cy="4778519"/>
          </a:xfrm>
          <a:prstGeom prst="rect">
            <a:avLst/>
          </a:prstGeom>
        </p:spPr>
      </p:pic>
    </p:spTree>
    <p:extLst>
      <p:ext uri="{BB962C8B-B14F-4D97-AF65-F5344CB8AC3E}">
        <p14:creationId xmlns:p14="http://schemas.microsoft.com/office/powerpoint/2010/main" val="332222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Summary page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6" name="Picture 14">
            <a:extLst>
              <a:ext uri="{FF2B5EF4-FFF2-40B4-BE49-F238E27FC236}">
                <a16:creationId xmlns:a16="http://schemas.microsoft.com/office/drawing/2014/main" id="{9E0BB308-8E7C-4D87-9573-F745DF1A6BE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2854712" cy="2780927"/>
          </a:xfrm>
          <a:prstGeom prst="rect">
            <a:avLst/>
          </a:prstGeom>
        </p:spPr>
      </p:pic>
      <p:pic>
        <p:nvPicPr>
          <p:cNvPr id="3" name="Picture 1">
            <a:extLst>
              <a:ext uri="{FF2B5EF4-FFF2-40B4-BE49-F238E27FC236}">
                <a16:creationId xmlns:a16="http://schemas.microsoft.com/office/drawing/2014/main" id="{F054AB29-28BD-CC2B-A657-A7B13458F40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6666"/>
            <a:ext cx="2854712" cy="4761334"/>
          </a:xfrm>
          <a:prstGeom prst="rect">
            <a:avLst/>
          </a:prstGeom>
        </p:spPr>
      </p:pic>
    </p:spTree>
    <p:extLst>
      <p:ext uri="{BB962C8B-B14F-4D97-AF65-F5344CB8AC3E}">
        <p14:creationId xmlns:p14="http://schemas.microsoft.com/office/powerpoint/2010/main" val="3499354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Summary page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33537" y="4217"/>
            <a:ext cx="2854713" cy="2781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9" name="Picture 1">
            <a:extLst>
              <a:ext uri="{FF2B5EF4-FFF2-40B4-BE49-F238E27FC236}">
                <a16:creationId xmlns:a16="http://schemas.microsoft.com/office/drawing/2014/main" id="{6321E7CA-429A-4E8D-B065-14D083730D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3537" y="2092450"/>
            <a:ext cx="2854712" cy="4761334"/>
          </a:xfrm>
          <a:prstGeom prst="rect">
            <a:avLst/>
          </a:prstGeom>
        </p:spPr>
      </p:pic>
    </p:spTree>
    <p:extLst>
      <p:ext uri="{BB962C8B-B14F-4D97-AF65-F5344CB8AC3E}">
        <p14:creationId xmlns:p14="http://schemas.microsoft.com/office/powerpoint/2010/main" val="1921380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Summary page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6" name="Picture 3">
            <a:extLst>
              <a:ext uri="{FF2B5EF4-FFF2-40B4-BE49-F238E27FC236}">
                <a16:creationId xmlns:a16="http://schemas.microsoft.com/office/drawing/2014/main" id="{B4E335F6-2578-46B6-B38A-1212E35390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 y="-2164"/>
            <a:ext cx="2854715" cy="2783092"/>
          </a:xfrm>
          <a:prstGeom prst="rect">
            <a:avLst/>
          </a:prstGeom>
        </p:spPr>
      </p:pic>
      <p:pic>
        <p:nvPicPr>
          <p:cNvPr id="9" name="Picture 1">
            <a:extLst>
              <a:ext uri="{FF2B5EF4-FFF2-40B4-BE49-F238E27FC236}">
                <a16:creationId xmlns:a16="http://schemas.microsoft.com/office/drawing/2014/main" id="{93EDCD0C-9F59-438B-9BB2-66FC43D5EFB6}"/>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 y="2079483"/>
            <a:ext cx="2854713" cy="4778519"/>
          </a:xfrm>
          <a:prstGeom prst="rect">
            <a:avLst/>
          </a:prstGeom>
        </p:spPr>
      </p:pic>
    </p:spTree>
    <p:extLst>
      <p:ext uri="{BB962C8B-B14F-4D97-AF65-F5344CB8AC3E}">
        <p14:creationId xmlns:p14="http://schemas.microsoft.com/office/powerpoint/2010/main" val="2555728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Summary page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100" name="Picture 4"/>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2" y="0"/>
            <a:ext cx="2854715" cy="27809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9" name="Picture 1">
            <a:extLst>
              <a:ext uri="{FF2B5EF4-FFF2-40B4-BE49-F238E27FC236}">
                <a16:creationId xmlns:a16="http://schemas.microsoft.com/office/drawing/2014/main" id="{93EDCD0C-9F59-438B-9BB2-66FC43D5EFB6}"/>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 y="2079483"/>
            <a:ext cx="2854713" cy="4778519"/>
          </a:xfrm>
          <a:prstGeom prst="rect">
            <a:avLst/>
          </a:prstGeom>
        </p:spPr>
      </p:pic>
    </p:spTree>
    <p:extLst>
      <p:ext uri="{BB962C8B-B14F-4D97-AF65-F5344CB8AC3E}">
        <p14:creationId xmlns:p14="http://schemas.microsoft.com/office/powerpoint/2010/main" val="104135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Summary page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6" name="Picture 3">
            <a:extLst>
              <a:ext uri="{FF2B5EF4-FFF2-40B4-BE49-F238E27FC236}">
                <a16:creationId xmlns:a16="http://schemas.microsoft.com/office/drawing/2014/main" id="{1FFEC71A-9907-43B7-A5C2-736CF51E61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854712" cy="2780928"/>
          </a:xfrm>
          <a:prstGeom prst="rect">
            <a:avLst/>
          </a:prstGeom>
        </p:spPr>
      </p:pic>
      <p:pic>
        <p:nvPicPr>
          <p:cNvPr id="9" name="Picture 1">
            <a:extLst>
              <a:ext uri="{FF2B5EF4-FFF2-40B4-BE49-F238E27FC236}">
                <a16:creationId xmlns:a16="http://schemas.microsoft.com/office/drawing/2014/main" id="{65199311-3538-420A-8C6D-ABA99CC5B34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 y="2079483"/>
            <a:ext cx="2854713" cy="4778519"/>
          </a:xfrm>
          <a:prstGeom prst="rect">
            <a:avLst/>
          </a:prstGeom>
        </p:spPr>
      </p:pic>
    </p:spTree>
    <p:extLst>
      <p:ext uri="{BB962C8B-B14F-4D97-AF65-F5344CB8AC3E}">
        <p14:creationId xmlns:p14="http://schemas.microsoft.com/office/powerpoint/2010/main" val="1391746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Summary page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t="-515"/>
          <a:stretch/>
        </p:blipFill>
        <p:spPr bwMode="auto">
          <a:xfrm>
            <a:off x="-2" y="-5308"/>
            <a:ext cx="2854713" cy="2757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pPr marL="171446" marR="0" lvl="0" indent="-171446"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1" i="0" u="none" strike="noStrike" kern="0" cap="none" spc="0" normalizeH="0" baseline="0" noProof="0">
                <a:ln>
                  <a:noFill/>
                </a:ln>
                <a:solidFill>
                  <a:srgbClr val="E10016"/>
                </a:solidFill>
                <a:effectLst/>
                <a:uLnTx/>
                <a:uFillTx/>
              </a:rPr>
              <a:t>Agenda/Summary Page</a:t>
            </a:r>
            <a:endParaRPr kumimoji="0" lang="en-US" sz="4000" b="1" i="0" u="none" strike="noStrike" kern="0" cap="none" spc="0" normalizeH="0" baseline="0" noProof="0">
              <a:ln>
                <a:noFill/>
              </a:ln>
              <a:solidFill>
                <a:srgbClr val="FF0000"/>
              </a:solidFill>
              <a:effectLst/>
              <a:uLnTx/>
              <a:uFillTx/>
            </a:endParaRP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88900" indent="0">
              <a:lnSpc>
                <a:spcPct val="100000"/>
              </a:lnSpc>
              <a:spcBef>
                <a:spcPts val="0"/>
              </a:spcBef>
              <a:spcAft>
                <a:spcPts val="1200"/>
              </a:spcAft>
              <a:buClr>
                <a:srgbClr val="E10016"/>
              </a:buClr>
              <a:buFont typeface="Arial" panose="020B0604020202020204" pitchFamily="34" charset="0"/>
              <a:buChar char="•"/>
              <a:tabLst>
                <a:tab pos="177800" algn="l"/>
              </a:tabLst>
              <a:defRPr sz="2000">
                <a:solidFill>
                  <a:schemeClr val="tx1"/>
                </a:solidFill>
                <a:latin typeface="Century Gothic" pitchFamily="34" charset="0"/>
              </a:defRPr>
            </a:lvl1pPr>
          </a:lstStyle>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r>
              <a:rPr kumimoji="0" lang="uk-UA" sz="2000" b="0" i="0" u="none" strike="noStrike" kern="0" cap="none" spc="0" normalizeH="0" baseline="0" noProof="0">
                <a:ln>
                  <a:noFill/>
                </a:ln>
                <a:solidFill>
                  <a:sysClr val="windowText" lastClr="000000"/>
                </a:solidFill>
                <a:effectLst/>
                <a:uLnTx/>
                <a:uFillTx/>
              </a:rPr>
              <a:t> </a:t>
            </a:r>
            <a:r>
              <a:rPr kumimoji="0" lang="en-US" sz="2000" b="0" i="0" u="none" strike="noStrike" kern="0" cap="none" spc="0" normalizeH="0" baseline="0" noProof="0">
                <a:ln>
                  <a:noFill/>
                </a:ln>
                <a:solidFill>
                  <a:sysClr val="windowText" lastClr="000000"/>
                </a:solidFill>
                <a:effectLst/>
                <a:uLnTx/>
                <a:uFillTx/>
              </a:rPr>
              <a:t>Bulleted items</a:t>
            </a:r>
            <a:endParaRPr kumimoji="0" lang="ru-UA" sz="2000" b="0" i="0" u="none" strike="noStrike" kern="0" cap="none" spc="0" normalizeH="0" baseline="0" noProof="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1200"/>
              </a:spcAft>
              <a:buClr>
                <a:srgbClr val="E10016"/>
              </a:buClr>
              <a:buSzTx/>
              <a:buFont typeface="Arial" panose="020B0604020202020204" pitchFamily="34" charset="0"/>
              <a:buChar char="•"/>
              <a:tabLst/>
              <a:defRPr/>
            </a:pPr>
            <a:endParaRPr kumimoji="0" lang="ru-UA" sz="2000" b="0" i="0" u="none" strike="noStrike" kern="0" cap="none" spc="0" normalizeH="0" baseline="0" noProof="0">
              <a:ln>
                <a:noFill/>
              </a:ln>
              <a:solidFill>
                <a:sysClr val="windowText" lastClr="000000"/>
              </a:solidFill>
              <a:effectLst/>
              <a:uLnTx/>
              <a:uFillTx/>
            </a:endParaRPr>
          </a:p>
        </p:txBody>
      </p:sp>
      <p:pic>
        <p:nvPicPr>
          <p:cNvPr id="9" name="Picture 1">
            <a:extLst>
              <a:ext uri="{FF2B5EF4-FFF2-40B4-BE49-F238E27FC236}">
                <a16:creationId xmlns:a16="http://schemas.microsoft.com/office/drawing/2014/main" id="{65199311-3538-420A-8C6D-ABA99CC5B342}"/>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1" y="2079483"/>
            <a:ext cx="2854713" cy="4778519"/>
          </a:xfrm>
          <a:prstGeom prst="rect">
            <a:avLst/>
          </a:prstGeom>
        </p:spPr>
      </p:pic>
    </p:spTree>
    <p:extLst>
      <p:ext uri="{BB962C8B-B14F-4D97-AF65-F5344CB8AC3E}">
        <p14:creationId xmlns:p14="http://schemas.microsoft.com/office/powerpoint/2010/main" val="4129905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genda/Summary page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621EF461-0110-4D17-AEB0-90F87B34BE90}"/>
              </a:ext>
            </a:extLst>
          </p:cNvPr>
          <p:cNvSpPr>
            <a:spLocks noGrp="1"/>
          </p:cNvSpPr>
          <p:nvPr>
            <p:ph type="body" sz="quarter" idx="10" hasCustomPrompt="1"/>
          </p:nvPr>
        </p:nvSpPr>
        <p:spPr>
          <a:xfrm>
            <a:off x="3841915" y="509290"/>
            <a:ext cx="7534672" cy="506711"/>
          </a:xfrm>
          <a:prstGeom prst="rect">
            <a:avLst/>
          </a:prstGeom>
          <a:noFill/>
        </p:spPr>
        <p:txBody>
          <a:bodyPr/>
          <a:lstStyle>
            <a:lvl1pPr marL="0" indent="0">
              <a:lnSpc>
                <a:spcPct val="100000"/>
              </a:lnSpc>
              <a:spcBef>
                <a:spcPts val="0"/>
              </a:spcBef>
              <a:buNone/>
              <a:defRPr sz="3200" b="1">
                <a:solidFill>
                  <a:schemeClr val="accent1"/>
                </a:solidFill>
                <a:latin typeface="Century Gothic" pitchFamily="34" charset="0"/>
              </a:defRPr>
            </a:lvl1pPr>
          </a:lstStyle>
          <a:p>
            <a:r>
              <a:rPr lang="en-US"/>
              <a:t>Children’s National Hospital</a:t>
            </a:r>
          </a:p>
        </p:txBody>
      </p:sp>
      <p:sp>
        <p:nvSpPr>
          <p:cNvPr id="12" name="Text Placeholder 4">
            <a:extLst>
              <a:ext uri="{FF2B5EF4-FFF2-40B4-BE49-F238E27FC236}">
                <a16:creationId xmlns:a16="http://schemas.microsoft.com/office/drawing/2014/main" id="{D3277829-F3C5-4091-AA23-EAF5C982D050}"/>
              </a:ext>
            </a:extLst>
          </p:cNvPr>
          <p:cNvSpPr>
            <a:spLocks noGrp="1"/>
          </p:cNvSpPr>
          <p:nvPr>
            <p:ph type="body" sz="quarter" idx="11" hasCustomPrompt="1"/>
          </p:nvPr>
        </p:nvSpPr>
        <p:spPr>
          <a:xfrm>
            <a:off x="3852006" y="1376173"/>
            <a:ext cx="7524581" cy="3121937"/>
          </a:xfrm>
          <a:prstGeom prst="rect">
            <a:avLst/>
          </a:prstGeom>
        </p:spPr>
        <p:txBody>
          <a:bodyPr/>
          <a:lstStyle>
            <a:lvl1pPr marL="171446" marR="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sz="2000">
                <a:solidFill>
                  <a:schemeClr val="tx1"/>
                </a:solidFill>
                <a:latin typeface="Century Gothic" pitchFamily="34" charset="0"/>
              </a:defRPr>
            </a:lvl1pPr>
          </a:lstStyle>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323-bed acute care hospital</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30+ outpatient locations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Level I pediatric trauma center serving three states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Nationally ranked in the top 10 by US News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Critical care air and ground transport program</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7</a:t>
            </a:r>
            <a:r>
              <a:rPr kumimoji="0" lang="en-US" sz="2000" b="0" i="0" u="none" strike="noStrike" kern="1200" cap="none" spc="0" normalizeH="0" baseline="30000" noProof="0">
                <a:ln>
                  <a:noFill/>
                </a:ln>
                <a:solidFill>
                  <a:prstClr val="black"/>
                </a:solidFill>
                <a:effectLst/>
                <a:uLnTx/>
                <a:uFillTx/>
                <a:latin typeface="Century Gothic"/>
                <a:ea typeface="+mn-ea"/>
                <a:cs typeface="+mn-cs"/>
              </a:rPr>
              <a:t>th</a:t>
            </a:r>
            <a:r>
              <a:rPr kumimoji="0" lang="en-US" sz="2000" b="0" i="0" u="none" strike="noStrike" kern="1200" cap="none" spc="0" normalizeH="0" baseline="0" noProof="0">
                <a:ln>
                  <a:noFill/>
                </a:ln>
                <a:solidFill>
                  <a:prstClr val="black"/>
                </a:solidFill>
                <a:effectLst/>
                <a:uLnTx/>
                <a:uFillTx/>
                <a:latin typeface="Century Gothic"/>
                <a:ea typeface="+mn-ea"/>
                <a:cs typeface="+mn-cs"/>
              </a:rPr>
              <a:t> nationally for NIH pediatric research funding</a:t>
            </a:r>
          </a:p>
        </p:txBody>
      </p:sp>
      <p:pic>
        <p:nvPicPr>
          <p:cNvPr id="8" name="Picture Placeholder 14">
            <a:extLst>
              <a:ext uri="{FF2B5EF4-FFF2-40B4-BE49-F238E27FC236}">
                <a16:creationId xmlns:a16="http://schemas.microsoft.com/office/drawing/2014/main" id="{DF561A15-D6D2-C349-A391-F4343624A9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49" y="0"/>
            <a:ext cx="2854712" cy="2789238"/>
          </a:xfrm>
          <a:prstGeom prst="rect">
            <a:avLst/>
          </a:prstGeom>
        </p:spPr>
      </p:pic>
      <p:pic>
        <p:nvPicPr>
          <p:cNvPr id="10" name="Picture Placeholder 10">
            <a:extLst>
              <a:ext uri="{FF2B5EF4-FFF2-40B4-BE49-F238E27FC236}">
                <a16:creationId xmlns:a16="http://schemas.microsoft.com/office/drawing/2014/main" id="{1EB6FB74-D9D2-4441-9C5A-6FA4BB5D0AF1}"/>
              </a:ext>
            </a:extLst>
          </p:cNvPr>
          <p:cNvPicPr>
            <a:picLocks noChangeAspect="1"/>
          </p:cNvPicPr>
          <p:nvPr userDrawn="1"/>
        </p:nvPicPr>
        <p:blipFill>
          <a:blip r:embed="rId4" cstate="screen">
            <a:extLst>
              <a:ext uri="{28A0092B-C50C-407E-A947-70E740481C1C}">
                <a14:useLocalDpi xmlns:a14="http://schemas.microsoft.com/office/drawing/2010/main"/>
              </a:ext>
            </a:extLst>
          </a:blip>
          <a:srcRect l="500" r="500"/>
          <a:stretch/>
        </p:blipFill>
        <p:spPr>
          <a:xfrm>
            <a:off x="1" y="2076450"/>
            <a:ext cx="2854712" cy="4781550"/>
          </a:xfrm>
          <a:prstGeom prst="rect">
            <a:avLst/>
          </a:prstGeom>
        </p:spPr>
      </p:pic>
    </p:spTree>
    <p:extLst>
      <p:ext uri="{BB962C8B-B14F-4D97-AF65-F5344CB8AC3E}">
        <p14:creationId xmlns:p14="http://schemas.microsoft.com/office/powerpoint/2010/main" val="3586391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Agenda/Summary page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Placeholder 14">
            <a:extLst>
              <a:ext uri="{FF2B5EF4-FFF2-40B4-BE49-F238E27FC236}">
                <a16:creationId xmlns:a16="http://schemas.microsoft.com/office/drawing/2014/main" id="{DF561A15-D6D2-C349-A391-F4343624A9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349" y="0"/>
            <a:ext cx="2854712" cy="2789238"/>
          </a:xfrm>
          <a:prstGeom prst="rect">
            <a:avLst/>
          </a:prstGeom>
        </p:spPr>
      </p:pic>
      <p:pic>
        <p:nvPicPr>
          <p:cNvPr id="10" name="Picture Placeholder 10">
            <a:extLst>
              <a:ext uri="{FF2B5EF4-FFF2-40B4-BE49-F238E27FC236}">
                <a16:creationId xmlns:a16="http://schemas.microsoft.com/office/drawing/2014/main" id="{1EB6FB74-D9D2-4441-9C5A-6FA4BB5D0AF1}"/>
              </a:ext>
            </a:extLst>
          </p:cNvPr>
          <p:cNvPicPr>
            <a:picLocks noChangeAspect="1"/>
          </p:cNvPicPr>
          <p:nvPr userDrawn="1"/>
        </p:nvPicPr>
        <p:blipFill>
          <a:blip r:embed="rId4" cstate="screen">
            <a:extLst>
              <a:ext uri="{28A0092B-C50C-407E-A947-70E740481C1C}">
                <a14:useLocalDpi xmlns:a14="http://schemas.microsoft.com/office/drawing/2010/main"/>
              </a:ext>
            </a:extLst>
          </a:blip>
          <a:srcRect l="500" r="500"/>
          <a:stretch/>
        </p:blipFill>
        <p:spPr>
          <a:xfrm>
            <a:off x="1" y="2076450"/>
            <a:ext cx="2854712" cy="4781550"/>
          </a:xfrm>
          <a:prstGeom prst="rect">
            <a:avLst/>
          </a:prstGeom>
        </p:spPr>
      </p:pic>
      <p:sp>
        <p:nvSpPr>
          <p:cNvPr id="2" name="TextBox 1">
            <a:extLst>
              <a:ext uri="{FF2B5EF4-FFF2-40B4-BE49-F238E27FC236}">
                <a16:creationId xmlns:a16="http://schemas.microsoft.com/office/drawing/2014/main" id="{682487CB-E76C-7CC3-F1F9-F61A06AB68FE}"/>
              </a:ext>
            </a:extLst>
          </p:cNvPr>
          <p:cNvSpPr txBox="1"/>
          <p:nvPr userDrawn="1"/>
        </p:nvSpPr>
        <p:spPr>
          <a:xfrm>
            <a:off x="3695734" y="404665"/>
            <a:ext cx="76808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chemeClr val="accent1"/>
                </a:solidFill>
                <a:latin typeface="Century Gothic" panose="020B0502020202020204" pitchFamily="34" charset="0"/>
              </a:rPr>
              <a:t>Children’s National Hospital</a:t>
            </a:r>
          </a:p>
        </p:txBody>
      </p:sp>
      <p:sp>
        <p:nvSpPr>
          <p:cNvPr id="3" name="TextBox 2">
            <a:extLst>
              <a:ext uri="{FF2B5EF4-FFF2-40B4-BE49-F238E27FC236}">
                <a16:creationId xmlns:a16="http://schemas.microsoft.com/office/drawing/2014/main" id="{405FE7B4-461F-D9D0-84E3-773DE21DECF8}"/>
              </a:ext>
            </a:extLst>
          </p:cNvPr>
          <p:cNvSpPr txBox="1"/>
          <p:nvPr userDrawn="1"/>
        </p:nvSpPr>
        <p:spPr>
          <a:xfrm>
            <a:off x="3983766" y="1268760"/>
            <a:ext cx="7104789" cy="2954655"/>
          </a:xfrm>
          <a:prstGeom prst="rect">
            <a:avLst/>
          </a:prstGeom>
          <a:noFill/>
        </p:spPr>
        <p:txBody>
          <a:bodyPr wrap="square" rtlCol="0">
            <a:spAutoFit/>
          </a:bodyPr>
          <a:lstStyle/>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323-bed acute care hospital</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30+ outpatient locations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Level I pediatric trauma center serving three states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Nationally ranked in the top 10 by US News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Critical care air and ground transport program</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7</a:t>
            </a:r>
            <a:r>
              <a:rPr kumimoji="0" lang="en-US" sz="1800" b="0" i="0" u="none" strike="noStrike" kern="1200" cap="none" spc="0" normalizeH="0" baseline="30000" noProof="0">
                <a:ln>
                  <a:noFill/>
                </a:ln>
                <a:solidFill>
                  <a:prstClr val="black"/>
                </a:solidFill>
                <a:effectLst/>
                <a:uLnTx/>
                <a:uFillTx/>
                <a:latin typeface="Century Gothic"/>
                <a:ea typeface="+mn-ea"/>
                <a:cs typeface="+mn-cs"/>
              </a:rPr>
              <a:t>th</a:t>
            </a:r>
            <a:r>
              <a:rPr kumimoji="0" lang="en-US" sz="1800" b="0" i="0" u="none" strike="noStrike" kern="1200" cap="none" spc="0" normalizeH="0" baseline="0" noProof="0">
                <a:ln>
                  <a:noFill/>
                </a:ln>
                <a:solidFill>
                  <a:prstClr val="black"/>
                </a:solidFill>
                <a:effectLst/>
                <a:uLnTx/>
                <a:uFillTx/>
                <a:latin typeface="Century Gothic"/>
                <a:ea typeface="+mn-ea"/>
                <a:cs typeface="+mn-cs"/>
              </a:rPr>
              <a:t> nationally for NIH pediatric research funding</a:t>
            </a:r>
          </a:p>
          <a:p>
            <a:endParaRPr lang="en-US" sz="1800"/>
          </a:p>
        </p:txBody>
      </p:sp>
    </p:spTree>
    <p:extLst>
      <p:ext uri="{BB962C8B-B14F-4D97-AF65-F5344CB8AC3E}">
        <p14:creationId xmlns:p14="http://schemas.microsoft.com/office/powerpoint/2010/main" val="3441293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Internal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 name="object 39">
            <a:extLst>
              <a:ext uri="{FF2B5EF4-FFF2-40B4-BE49-F238E27FC236}">
                <a16:creationId xmlns:a16="http://schemas.microsoft.com/office/drawing/2014/main" id="{66600212-F1F3-394B-9484-373A449D2BF1}"/>
              </a:ext>
            </a:extLst>
          </p:cNvPr>
          <p:cNvSpPr txBox="1"/>
          <p:nvPr userDrawn="1"/>
        </p:nvSpPr>
        <p:spPr>
          <a:xfrm>
            <a:off x="5574120" y="2715716"/>
            <a:ext cx="2538105" cy="289823"/>
          </a:xfrm>
          <a:prstGeom prst="rect">
            <a:avLst/>
          </a:prstGeom>
        </p:spPr>
        <p:txBody>
          <a:bodyPr vert="horz" wrap="square" lIns="0" tIns="12700" rIns="0" bIns="0" rtlCol="0">
            <a:spAutoFit/>
          </a:bodyPr>
          <a:lstStyle/>
          <a:p>
            <a:pPr marL="201930">
              <a:lnSpc>
                <a:spcPct val="100000"/>
              </a:lnSpc>
              <a:spcBef>
                <a:spcPts val="100"/>
              </a:spcBef>
            </a:pPr>
            <a:r>
              <a:rPr lang="en-US" sz="1800" b="1" spc="50">
                <a:latin typeface="Century Gothic" pitchFamily="34" charset="0"/>
                <a:cs typeface="Sharp Sans Display No1"/>
              </a:rPr>
              <a:t>6,800+</a:t>
            </a:r>
            <a:r>
              <a:rPr lang="en-US" sz="1800" b="1" spc="25">
                <a:latin typeface="Century Gothic" pitchFamily="34" charset="0"/>
                <a:cs typeface="Sharp Sans Display No1"/>
              </a:rPr>
              <a:t> </a:t>
            </a:r>
            <a:r>
              <a:rPr lang="en-US" sz="1600">
                <a:latin typeface="Century Gothic" pitchFamily="34" charset="0"/>
                <a:cs typeface="Sharp Sans Display No1"/>
              </a:rPr>
              <a:t>Employees</a:t>
            </a:r>
            <a:endParaRPr sz="1600">
              <a:latin typeface="Century Gothic" pitchFamily="34" charset="0"/>
              <a:cs typeface="Sharp Sans Display No1"/>
            </a:endParaRPr>
          </a:p>
        </p:txBody>
      </p:sp>
      <p:sp>
        <p:nvSpPr>
          <p:cNvPr id="28" name="object 39">
            <a:extLst>
              <a:ext uri="{FF2B5EF4-FFF2-40B4-BE49-F238E27FC236}">
                <a16:creationId xmlns:a16="http://schemas.microsoft.com/office/drawing/2014/main" id="{63FDEBE4-AAC4-6B43-B97C-370D5C56E850}"/>
              </a:ext>
            </a:extLst>
          </p:cNvPr>
          <p:cNvSpPr txBox="1"/>
          <p:nvPr userDrawn="1"/>
        </p:nvSpPr>
        <p:spPr>
          <a:xfrm>
            <a:off x="8865947" y="2418393"/>
            <a:ext cx="3009207" cy="795089"/>
          </a:xfrm>
          <a:prstGeom prst="rect">
            <a:avLst/>
          </a:prstGeom>
        </p:spPr>
        <p:txBody>
          <a:bodyPr vert="horz" wrap="square" lIns="0" tIns="12700" rIns="0" bIns="0" rtlCol="0">
            <a:spAutoFit/>
          </a:bodyPr>
          <a:lstStyle/>
          <a:p>
            <a:pPr marL="201930">
              <a:lnSpc>
                <a:spcPct val="100000"/>
              </a:lnSpc>
              <a:spcBef>
                <a:spcPts val="100"/>
              </a:spcBef>
            </a:pPr>
            <a:r>
              <a:rPr lang="en-US" sz="1600" spc="-70">
                <a:latin typeface="Century Gothic" pitchFamily="34" charset="0"/>
                <a:cs typeface="Sharp Sans Display No1"/>
              </a:rPr>
              <a:t>Contribute nearly </a:t>
            </a:r>
          </a:p>
          <a:p>
            <a:pPr marL="201930">
              <a:lnSpc>
                <a:spcPct val="100000"/>
              </a:lnSpc>
              <a:spcBef>
                <a:spcPts val="100"/>
              </a:spcBef>
            </a:pPr>
            <a:r>
              <a:rPr lang="en-US" sz="1800" b="1" spc="50">
                <a:latin typeface="Century Gothic" pitchFamily="34" charset="0"/>
                <a:cs typeface="Sharp Sans Display No1"/>
              </a:rPr>
              <a:t>$194 Million</a:t>
            </a:r>
            <a:r>
              <a:rPr lang="en-US" sz="1800" b="1" spc="25">
                <a:latin typeface="Century Gothic" pitchFamily="34" charset="0"/>
                <a:cs typeface="Sharp Sans Display No1"/>
              </a:rPr>
              <a:t> </a:t>
            </a:r>
            <a:br>
              <a:rPr lang="en-US" sz="1800" b="1" spc="25">
                <a:latin typeface="Century Gothic" pitchFamily="34" charset="0"/>
                <a:cs typeface="Sharp Sans Display No1"/>
              </a:rPr>
            </a:br>
            <a:r>
              <a:rPr lang="en-US" sz="1600">
                <a:latin typeface="Century Gothic" pitchFamily="34" charset="0"/>
                <a:cs typeface="Sharp Sans Display No1"/>
              </a:rPr>
              <a:t>In community benefit</a:t>
            </a:r>
            <a:endParaRPr sz="1800">
              <a:latin typeface="Century Gothic" pitchFamily="34" charset="0"/>
              <a:cs typeface="Sharp Sans Display No1"/>
            </a:endParaRPr>
          </a:p>
        </p:txBody>
      </p:sp>
      <p:sp>
        <p:nvSpPr>
          <p:cNvPr id="31" name="object 39">
            <a:extLst>
              <a:ext uri="{FF2B5EF4-FFF2-40B4-BE49-F238E27FC236}">
                <a16:creationId xmlns:a16="http://schemas.microsoft.com/office/drawing/2014/main" id="{61F13C91-7EBC-404D-A26F-9F5D2A52E360}"/>
              </a:ext>
            </a:extLst>
          </p:cNvPr>
          <p:cNvSpPr txBox="1"/>
          <p:nvPr userDrawn="1"/>
        </p:nvSpPr>
        <p:spPr>
          <a:xfrm>
            <a:off x="2099437" y="2424805"/>
            <a:ext cx="2197425" cy="782265"/>
          </a:xfrm>
          <a:prstGeom prst="rect">
            <a:avLst/>
          </a:prstGeom>
        </p:spPr>
        <p:txBody>
          <a:bodyPr vert="horz" wrap="square" lIns="0" tIns="12700" rIns="0" bIns="0" rtlCol="0">
            <a:spAutoFit/>
          </a:bodyPr>
          <a:lstStyle/>
          <a:p>
            <a:pPr marL="201930">
              <a:lnSpc>
                <a:spcPct val="100000"/>
              </a:lnSpc>
              <a:spcBef>
                <a:spcPts val="100"/>
              </a:spcBef>
            </a:pPr>
            <a:r>
              <a:rPr lang="en-US" sz="1800" b="1" spc="50">
                <a:latin typeface="Century Gothic" pitchFamily="34" charset="0"/>
                <a:cs typeface="Sharp Sans Display No1"/>
              </a:rPr>
              <a:t>246,124</a:t>
            </a:r>
            <a:r>
              <a:rPr lang="en-US" sz="1800" b="1" spc="25">
                <a:latin typeface="Century Gothic" pitchFamily="34" charset="0"/>
                <a:cs typeface="Sharp Sans Display No1"/>
              </a:rPr>
              <a:t> </a:t>
            </a:r>
            <a:br>
              <a:rPr lang="en-US" sz="1800" b="1" spc="25">
                <a:latin typeface="Century Gothic" pitchFamily="34" charset="0"/>
                <a:cs typeface="Sharp Sans Display No1"/>
              </a:rPr>
            </a:br>
            <a:r>
              <a:rPr lang="en-US" sz="1600">
                <a:latin typeface="Century Gothic" pitchFamily="34" charset="0"/>
                <a:cs typeface="Sharp Sans Display No1"/>
              </a:rPr>
              <a:t>Unique patients </a:t>
            </a:r>
            <a:br>
              <a:rPr lang="en-US" sz="1600">
                <a:latin typeface="Century Gothic" pitchFamily="34" charset="0"/>
                <a:cs typeface="Sharp Sans Display No1"/>
              </a:rPr>
            </a:br>
            <a:r>
              <a:rPr lang="en-US" sz="1600">
                <a:latin typeface="Century Gothic" pitchFamily="34" charset="0"/>
                <a:cs typeface="Sharp Sans Display No1"/>
              </a:rPr>
              <a:t>in 2021</a:t>
            </a:r>
            <a:endParaRPr sz="1800">
              <a:latin typeface="Century Gothic" pitchFamily="34" charset="0"/>
              <a:cs typeface="Sharp Sans Display No1"/>
            </a:endParaRPr>
          </a:p>
        </p:txBody>
      </p:sp>
      <p:sp>
        <p:nvSpPr>
          <p:cNvPr id="34" name="TextBox 33">
            <a:extLst>
              <a:ext uri="{FF2B5EF4-FFF2-40B4-BE49-F238E27FC236}">
                <a16:creationId xmlns:a16="http://schemas.microsoft.com/office/drawing/2014/main" id="{24BB5EB0-45ED-C141-8389-DA7487C4C7E7}"/>
              </a:ext>
            </a:extLst>
          </p:cNvPr>
          <p:cNvSpPr txBox="1"/>
          <p:nvPr userDrawn="1"/>
        </p:nvSpPr>
        <p:spPr>
          <a:xfrm>
            <a:off x="2200769" y="4335819"/>
            <a:ext cx="1836516"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entury Gothic" pitchFamily="34" charset="0"/>
              </a:rPr>
              <a:t>720 </a:t>
            </a:r>
            <a:br>
              <a:rPr kumimoji="0" lang="en-US" sz="1800" b="1" i="0" u="none" strike="noStrike" kern="0" cap="none" spc="0" normalizeH="0" baseline="0" noProof="0">
                <a:ln>
                  <a:noFill/>
                </a:ln>
                <a:solidFill>
                  <a:sysClr val="windowText" lastClr="000000"/>
                </a:solidFill>
                <a:effectLst/>
                <a:uLnTx/>
                <a:uFillTx/>
                <a:latin typeface="Century Gothic" pitchFamily="34" charset="0"/>
              </a:rPr>
            </a:br>
            <a:r>
              <a:rPr kumimoji="0" lang="en-US" sz="1600" b="0" i="0" u="none" strike="noStrike" kern="0" cap="none" spc="0" normalizeH="0" baseline="0" noProof="0">
                <a:ln>
                  <a:noFill/>
                </a:ln>
                <a:solidFill>
                  <a:sysClr val="windowText" lastClr="000000"/>
                </a:solidFill>
                <a:effectLst/>
                <a:uLnTx/>
                <a:uFillTx/>
                <a:latin typeface="Century Gothic" pitchFamily="34" charset="0"/>
              </a:rPr>
              <a:t>Physicians</a:t>
            </a:r>
            <a:endParaRPr kumimoji="0" lang="en-US" sz="1800" b="0" i="0" u="none" strike="noStrike" kern="0" cap="none" spc="0" normalizeH="0" baseline="0" noProof="0">
              <a:ln>
                <a:noFill/>
              </a:ln>
              <a:solidFill>
                <a:sysClr val="windowText" lastClr="000000"/>
              </a:solidFill>
              <a:effectLst/>
              <a:uLnTx/>
              <a:uFillTx/>
              <a:latin typeface="Century Gothic" pitchFamily="34" charset="0"/>
            </a:endParaRPr>
          </a:p>
        </p:txBody>
      </p:sp>
      <p:sp>
        <p:nvSpPr>
          <p:cNvPr id="37" name="TextBox 36">
            <a:extLst>
              <a:ext uri="{FF2B5EF4-FFF2-40B4-BE49-F238E27FC236}">
                <a16:creationId xmlns:a16="http://schemas.microsoft.com/office/drawing/2014/main" id="{3A0C17BA-AB13-2342-ABAF-26970F8349E0}"/>
              </a:ext>
            </a:extLst>
          </p:cNvPr>
          <p:cNvSpPr txBox="1"/>
          <p:nvPr userDrawn="1"/>
        </p:nvSpPr>
        <p:spPr>
          <a:xfrm>
            <a:off x="8960798" y="4221088"/>
            <a:ext cx="2782535"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entury Gothic" pitchFamily="34" charset="0"/>
              </a:rPr>
              <a:t>160</a:t>
            </a:r>
            <a:br>
              <a:rPr kumimoji="0" lang="en-US" sz="1800" b="1" i="0" u="none" strike="noStrike" kern="0" cap="none" spc="0" normalizeH="0" baseline="0" noProof="0">
                <a:ln>
                  <a:noFill/>
                </a:ln>
                <a:solidFill>
                  <a:sysClr val="windowText" lastClr="000000"/>
                </a:solidFill>
                <a:effectLst/>
                <a:uLnTx/>
                <a:uFillTx/>
                <a:latin typeface="Century Gothic" pitchFamily="34" charset="0"/>
              </a:rPr>
            </a:br>
            <a:r>
              <a:rPr kumimoji="0" lang="en-US" sz="1600" b="0" i="0" u="none" strike="noStrike" kern="0" cap="none" spc="0" normalizeH="0" baseline="0" noProof="0">
                <a:ln>
                  <a:noFill/>
                </a:ln>
                <a:solidFill>
                  <a:sysClr val="windowText" lastClr="000000"/>
                </a:solidFill>
                <a:effectLst/>
                <a:uLnTx/>
                <a:uFillTx/>
                <a:latin typeface="Century Gothic" pitchFamily="34" charset="0"/>
              </a:rPr>
              <a:t>School-Based Nurses</a:t>
            </a:r>
            <a:endParaRPr kumimoji="0" lang="en-US" sz="1400" b="0" i="0" u="none" strike="noStrike" kern="0" cap="none" spc="0" normalizeH="0" baseline="0" noProof="0">
              <a:ln>
                <a:noFill/>
              </a:ln>
              <a:solidFill>
                <a:sysClr val="windowText" lastClr="000000"/>
              </a:solidFill>
              <a:effectLst/>
              <a:uLnTx/>
              <a:uFillTx/>
              <a:latin typeface="Century Gothic" pitchFamily="34" charset="0"/>
            </a:endParaRPr>
          </a:p>
        </p:txBody>
      </p:sp>
      <p:sp>
        <p:nvSpPr>
          <p:cNvPr id="40" name="TextBox 39">
            <a:extLst>
              <a:ext uri="{FF2B5EF4-FFF2-40B4-BE49-F238E27FC236}">
                <a16:creationId xmlns:a16="http://schemas.microsoft.com/office/drawing/2014/main" id="{6EE188CA-2EAA-4340-8844-5463DC4919B9}"/>
              </a:ext>
            </a:extLst>
          </p:cNvPr>
          <p:cNvSpPr txBox="1"/>
          <p:nvPr userDrawn="1"/>
        </p:nvSpPr>
        <p:spPr>
          <a:xfrm>
            <a:off x="5554729" y="4330938"/>
            <a:ext cx="1836516" cy="61555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Century Gothic" pitchFamily="34" charset="0"/>
              </a:rPr>
              <a:t>1,600+ </a:t>
            </a:r>
            <a:br>
              <a:rPr kumimoji="0" lang="en-US" sz="1800" b="1" i="0" u="none" strike="noStrike" kern="0" cap="none" spc="0" normalizeH="0" baseline="0" noProof="0">
                <a:ln>
                  <a:noFill/>
                </a:ln>
                <a:solidFill>
                  <a:sysClr val="windowText" lastClr="000000"/>
                </a:solidFill>
                <a:effectLst/>
                <a:uLnTx/>
                <a:uFillTx/>
                <a:latin typeface="Century Gothic" pitchFamily="34" charset="0"/>
              </a:rPr>
            </a:br>
            <a:r>
              <a:rPr kumimoji="0" lang="en-US" sz="1600" b="0" i="0" u="none" strike="noStrike" kern="0" cap="none" spc="0" normalizeH="0" baseline="0" noProof="0">
                <a:ln>
                  <a:noFill/>
                </a:ln>
                <a:solidFill>
                  <a:sysClr val="windowText" lastClr="000000"/>
                </a:solidFill>
                <a:effectLst/>
                <a:uLnTx/>
                <a:uFillTx/>
                <a:latin typeface="Century Gothic" pitchFamily="34" charset="0"/>
              </a:rPr>
              <a:t>Nurses</a:t>
            </a:r>
            <a:endParaRPr kumimoji="0" lang="en-US" sz="1800" b="0" i="0" u="none" strike="noStrike" kern="0" cap="none" spc="0" normalizeH="0" baseline="0" noProof="0">
              <a:ln>
                <a:noFill/>
              </a:ln>
              <a:solidFill>
                <a:sysClr val="windowText" lastClr="000000"/>
              </a:solidFill>
              <a:effectLst/>
              <a:uLnTx/>
              <a:uFillTx/>
              <a:latin typeface="Century Gothic" pitchFamily="34" charset="0"/>
            </a:endParaRPr>
          </a:p>
        </p:txBody>
      </p:sp>
      <p:pic>
        <p:nvPicPr>
          <p:cNvPr id="33" name="Picture 12">
            <a:extLst>
              <a:ext uri="{FF2B5EF4-FFF2-40B4-BE49-F238E27FC236}">
                <a16:creationId xmlns:a16="http://schemas.microsoft.com/office/drawing/2014/main" id="{BBBC2C0A-8307-4B7B-50B9-FA11C1F3AB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270311" y="2393208"/>
            <a:ext cx="1307880" cy="980910"/>
          </a:xfrm>
          <a:prstGeom prst="rect">
            <a:avLst/>
          </a:prstGeom>
        </p:spPr>
      </p:pic>
      <p:pic>
        <p:nvPicPr>
          <p:cNvPr id="36" name="Picture 13">
            <a:extLst>
              <a:ext uri="{FF2B5EF4-FFF2-40B4-BE49-F238E27FC236}">
                <a16:creationId xmlns:a16="http://schemas.microsoft.com/office/drawing/2014/main" id="{BA61ACA9-1152-E4FC-DF20-AD8F18E7AA3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728182" y="2463843"/>
            <a:ext cx="1070596" cy="802947"/>
          </a:xfrm>
          <a:prstGeom prst="rect">
            <a:avLst/>
          </a:prstGeom>
        </p:spPr>
      </p:pic>
      <p:pic>
        <p:nvPicPr>
          <p:cNvPr id="39" name="Picture 18">
            <a:extLst>
              <a:ext uri="{FF2B5EF4-FFF2-40B4-BE49-F238E27FC236}">
                <a16:creationId xmlns:a16="http://schemas.microsoft.com/office/drawing/2014/main" id="{338030E9-B775-B3EE-4711-A7C66D04480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719403" y="2393208"/>
            <a:ext cx="1307880" cy="980910"/>
          </a:xfrm>
          <a:prstGeom prst="rect">
            <a:avLst/>
          </a:prstGeom>
        </p:spPr>
      </p:pic>
      <p:pic>
        <p:nvPicPr>
          <p:cNvPr id="42" name="Picture 19">
            <a:extLst>
              <a:ext uri="{FF2B5EF4-FFF2-40B4-BE49-F238E27FC236}">
                <a16:creationId xmlns:a16="http://schemas.microsoft.com/office/drawing/2014/main" id="{4F80CA9B-A994-4A37-1D52-DD117DAC26B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07435" y="4199606"/>
            <a:ext cx="1180771" cy="885578"/>
          </a:xfrm>
          <a:prstGeom prst="rect">
            <a:avLst/>
          </a:prstGeom>
        </p:spPr>
      </p:pic>
      <p:pic>
        <p:nvPicPr>
          <p:cNvPr id="43" name="Picture 20">
            <a:extLst>
              <a:ext uri="{FF2B5EF4-FFF2-40B4-BE49-F238E27FC236}">
                <a16:creationId xmlns:a16="http://schemas.microsoft.com/office/drawing/2014/main" id="{8E1B5788-3F58-1EBC-780B-7A5CC525B47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7795552" y="4199607"/>
            <a:ext cx="1180769" cy="885577"/>
          </a:xfrm>
          <a:prstGeom prst="rect">
            <a:avLst/>
          </a:prstGeom>
        </p:spPr>
      </p:pic>
      <p:pic>
        <p:nvPicPr>
          <p:cNvPr id="44" name="Picture 21">
            <a:extLst>
              <a:ext uri="{FF2B5EF4-FFF2-40B4-BE49-F238E27FC236}">
                <a16:creationId xmlns:a16="http://schemas.microsoft.com/office/drawing/2014/main" id="{FA6330D4-1DBE-062E-35BC-56887105FF8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367809" y="4199607"/>
            <a:ext cx="1180769" cy="885577"/>
          </a:xfrm>
          <a:prstGeom prst="rect">
            <a:avLst/>
          </a:prstGeom>
        </p:spPr>
      </p:pic>
      <p:sp>
        <p:nvSpPr>
          <p:cNvPr id="3" name="TextBox 2">
            <a:extLst>
              <a:ext uri="{FF2B5EF4-FFF2-40B4-BE49-F238E27FC236}">
                <a16:creationId xmlns:a16="http://schemas.microsoft.com/office/drawing/2014/main" id="{98E95B41-EB58-B32D-DAD2-A571E187ADA0}"/>
              </a:ext>
            </a:extLst>
          </p:cNvPr>
          <p:cNvSpPr txBox="1"/>
          <p:nvPr userDrawn="1"/>
        </p:nvSpPr>
        <p:spPr>
          <a:xfrm>
            <a:off x="719403" y="1196752"/>
            <a:ext cx="979308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1"/>
                </a:solidFill>
                <a:effectLst/>
                <a:uLnTx/>
                <a:uFillTx/>
                <a:latin typeface="Century Gothic"/>
                <a:ea typeface="+mn-ea"/>
                <a:cs typeface="+mn-cs"/>
              </a:rPr>
              <a:t>We Care for the Nation’s Children</a:t>
            </a:r>
          </a:p>
          <a:p>
            <a:endParaRPr lang="en-US" sz="1800"/>
          </a:p>
        </p:txBody>
      </p:sp>
    </p:spTree>
    <p:extLst>
      <p:ext uri="{BB962C8B-B14F-4D97-AF65-F5344CB8AC3E}">
        <p14:creationId xmlns:p14="http://schemas.microsoft.com/office/powerpoint/2010/main" val="3667055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Internal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231C94-62E3-4B50-A5FA-AD1FD2040847}"/>
              </a:ext>
            </a:extLst>
          </p:cNvPr>
          <p:cNvSpPr>
            <a:spLocks noGrp="1"/>
          </p:cNvSpPr>
          <p:nvPr>
            <p:ph type="body" sz="quarter" idx="10" hasCustomPrompt="1"/>
          </p:nvPr>
        </p:nvSpPr>
        <p:spPr>
          <a:xfrm>
            <a:off x="6096001" y="1106494"/>
            <a:ext cx="6096000" cy="666322"/>
          </a:xfrm>
          <a:prstGeom prst="rect">
            <a:avLst/>
          </a:prstGeom>
        </p:spPr>
        <p:txBody>
          <a:bodyPr/>
          <a:lstStyle>
            <a:lvl1pPr marL="0" indent="0">
              <a:lnSpc>
                <a:spcPct val="100000"/>
              </a:lnSpc>
              <a:spcBef>
                <a:spcPts val="0"/>
              </a:spcBef>
              <a:buNone/>
              <a:defRPr sz="3200" b="1">
                <a:solidFill>
                  <a:schemeClr val="accent1"/>
                </a:solidFill>
                <a:latin typeface="Century Gothic" pitchFamily="34" charset="0"/>
              </a:defRPr>
            </a:lvl1pPr>
            <a:lvl2pPr>
              <a:defRPr sz="1800" b="1">
                <a:solidFill>
                  <a:srgbClr val="FF0000"/>
                </a:solidFill>
              </a:defRPr>
            </a:lvl2pPr>
            <a:lvl3pPr>
              <a:defRPr sz="1800" b="1">
                <a:solidFill>
                  <a:srgbClr val="FF0000"/>
                </a:solidFill>
              </a:defRPr>
            </a:lvl3pPr>
            <a:lvl4pPr>
              <a:defRPr sz="1800" b="1">
                <a:solidFill>
                  <a:srgbClr val="FF0000"/>
                </a:solidFill>
              </a:defRPr>
            </a:lvl4pPr>
            <a:lvl5pPr>
              <a:defRPr sz="1800" b="1">
                <a:solidFill>
                  <a:srgbClr val="FF0000"/>
                </a:solidFill>
              </a:defRPr>
            </a:lvl5pPr>
          </a:lstStyle>
          <a:p>
            <a:r>
              <a:rPr lang="en-US"/>
              <a:t>Children’s National Research Institute</a:t>
            </a:r>
          </a:p>
        </p:txBody>
      </p:sp>
      <p:pic>
        <p:nvPicPr>
          <p:cNvPr id="6" name="Picture 4">
            <a:extLst>
              <a:ext uri="{FF2B5EF4-FFF2-40B4-BE49-F238E27FC236}">
                <a16:creationId xmlns:a16="http://schemas.microsoft.com/office/drawing/2014/main" id="{7009E52D-912B-2242-8066-C03816CE54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6682"/>
            <a:ext cx="5312621" cy="6711318"/>
          </a:xfrm>
          <a:prstGeom prst="rect">
            <a:avLst/>
          </a:prstGeom>
        </p:spPr>
      </p:pic>
      <p:sp>
        <p:nvSpPr>
          <p:cNvPr id="7" name="Text Placeholder 2">
            <a:extLst>
              <a:ext uri="{FF2B5EF4-FFF2-40B4-BE49-F238E27FC236}">
                <a16:creationId xmlns:a16="http://schemas.microsoft.com/office/drawing/2014/main" id="{0718742E-932A-0944-B678-A55F0AD0B83E}"/>
              </a:ext>
            </a:extLst>
          </p:cNvPr>
          <p:cNvSpPr>
            <a:spLocks noGrp="1"/>
          </p:cNvSpPr>
          <p:nvPr>
            <p:ph type="body" sz="quarter" idx="13" hasCustomPrompt="1"/>
          </p:nvPr>
        </p:nvSpPr>
        <p:spPr>
          <a:xfrm>
            <a:off x="6096001" y="2452992"/>
            <a:ext cx="4648193" cy="2671953"/>
          </a:xfrm>
          <a:prstGeom prst="rect">
            <a:avLst/>
          </a:prstGeom>
        </p:spPr>
        <p:txBody>
          <a:bodyPr/>
          <a:lstStyle>
            <a:lvl1pPr marL="171446" marR="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kumimoji="0" lang="en-US" sz="2000" b="0" i="0" u="none" strike="noStrike" kern="1200" cap="none" spc="0" normalizeH="0" baseline="0" dirty="0">
                <a:ln>
                  <a:noFill/>
                </a:ln>
                <a:solidFill>
                  <a:prstClr val="black"/>
                </a:solidFill>
                <a:effectLst/>
                <a:uLnTx/>
                <a:uFillTx/>
                <a:latin typeface="Century Gothic"/>
                <a:ea typeface="+mn-ea"/>
                <a:cs typeface="+mn-cs"/>
              </a:defRPr>
            </a:lvl1pPr>
            <a:lvl2pPr marL="514337" marR="0" indent="-171446"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lvl2pPr>
          </a:lstStyle>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entury Gothic"/>
                <a:ea typeface="+mn-ea"/>
                <a:cs typeface="+mn-cs"/>
              </a:rPr>
              <a:t>1,300</a:t>
            </a:r>
            <a:r>
              <a:rPr kumimoji="0" lang="en-US" sz="2000" b="0" i="0" u="none" strike="noStrike" kern="1200" cap="none" spc="0" normalizeH="0" baseline="0" noProof="0">
                <a:ln>
                  <a:noFill/>
                </a:ln>
                <a:solidFill>
                  <a:prstClr val="black"/>
                </a:solidFill>
                <a:effectLst/>
                <a:uLnTx/>
                <a:uFillTx/>
                <a:latin typeface="Century Gothic"/>
                <a:ea typeface="+mn-ea"/>
                <a:cs typeface="+mn-cs"/>
              </a:rPr>
              <a:t> active clinical research projects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Clinical training for:</a:t>
            </a:r>
          </a:p>
          <a:p>
            <a:pPr marL="514337" marR="0" lvl="1" indent="-171446"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120</a:t>
            </a:r>
            <a:r>
              <a:rPr kumimoji="0" lang="en-US" sz="1800" b="0" i="0" u="none" strike="noStrike" kern="1200" cap="none" spc="0" normalizeH="0" baseline="0" noProof="0">
                <a:ln>
                  <a:noFill/>
                </a:ln>
                <a:solidFill>
                  <a:prstClr val="black"/>
                </a:solidFill>
                <a:effectLst/>
                <a:uLnTx/>
                <a:uFillTx/>
                <a:latin typeface="Century Gothic"/>
                <a:ea typeface="+mn-ea"/>
                <a:cs typeface="+mn-cs"/>
              </a:rPr>
              <a:t> pediatric residents</a:t>
            </a:r>
          </a:p>
          <a:p>
            <a:pPr marL="514337" marR="0" lvl="1" indent="-171446"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164 </a:t>
            </a:r>
            <a:r>
              <a:rPr kumimoji="0" lang="en-US" sz="1800" b="0" i="0" u="none" strike="noStrike" kern="1200" cap="none" spc="0" normalizeH="0" baseline="0" noProof="0">
                <a:ln>
                  <a:noFill/>
                </a:ln>
                <a:solidFill>
                  <a:prstClr val="black"/>
                </a:solidFill>
                <a:effectLst/>
                <a:uLnTx/>
                <a:uFillTx/>
                <a:latin typeface="Century Gothic"/>
                <a:ea typeface="+mn-ea"/>
                <a:cs typeface="+mn-cs"/>
              </a:rPr>
              <a:t>fellows and other graduate trainees</a:t>
            </a:r>
          </a:p>
        </p:txBody>
      </p:sp>
    </p:spTree>
    <p:extLst>
      <p:ext uri="{BB962C8B-B14F-4D97-AF65-F5344CB8AC3E}">
        <p14:creationId xmlns:p14="http://schemas.microsoft.com/office/powerpoint/2010/main" val="405221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Internal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7009E52D-912B-2242-8066-C03816CE54B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46682"/>
            <a:ext cx="5312621" cy="6711318"/>
          </a:xfrm>
          <a:prstGeom prst="rect">
            <a:avLst/>
          </a:prstGeom>
        </p:spPr>
      </p:pic>
      <p:sp>
        <p:nvSpPr>
          <p:cNvPr id="2" name="TextBox 1">
            <a:extLst>
              <a:ext uri="{FF2B5EF4-FFF2-40B4-BE49-F238E27FC236}">
                <a16:creationId xmlns:a16="http://schemas.microsoft.com/office/drawing/2014/main" id="{682ACEAC-72CA-3434-ECBD-ADA2CD10F4DC}"/>
              </a:ext>
            </a:extLst>
          </p:cNvPr>
          <p:cNvSpPr txBox="1"/>
          <p:nvPr userDrawn="1"/>
        </p:nvSpPr>
        <p:spPr>
          <a:xfrm>
            <a:off x="5999990" y="1124744"/>
            <a:ext cx="595266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schemeClr val="accent1"/>
                </a:solidFill>
                <a:latin typeface="Century Gothic" panose="020B0502020202020204" pitchFamily="34" charset="0"/>
              </a:rPr>
              <a:t>Children’s National Research Institute</a:t>
            </a:r>
          </a:p>
        </p:txBody>
      </p:sp>
      <p:sp>
        <p:nvSpPr>
          <p:cNvPr id="3" name="TextBox 2">
            <a:extLst>
              <a:ext uri="{FF2B5EF4-FFF2-40B4-BE49-F238E27FC236}">
                <a16:creationId xmlns:a16="http://schemas.microsoft.com/office/drawing/2014/main" id="{BBC1EA8C-7B1B-9839-ECFA-E45A3CC6B641}"/>
              </a:ext>
            </a:extLst>
          </p:cNvPr>
          <p:cNvSpPr txBox="1"/>
          <p:nvPr userDrawn="1"/>
        </p:nvSpPr>
        <p:spPr>
          <a:xfrm>
            <a:off x="6288022" y="2564904"/>
            <a:ext cx="5088565" cy="2143151"/>
          </a:xfrm>
          <a:prstGeom prst="rect">
            <a:avLst/>
          </a:prstGeom>
          <a:noFill/>
        </p:spPr>
        <p:txBody>
          <a:bodyPr wrap="square" rtlCol="0">
            <a:spAutoFit/>
          </a:bodyPr>
          <a:lstStyle/>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entury Gothic"/>
                <a:ea typeface="+mn-ea"/>
                <a:cs typeface="+mn-cs"/>
              </a:rPr>
              <a:t>1,300</a:t>
            </a:r>
            <a:r>
              <a:rPr kumimoji="0" lang="en-US" sz="2000" b="0" i="0" u="none" strike="noStrike" kern="1200" cap="none" spc="0" normalizeH="0" baseline="0" noProof="0">
                <a:ln>
                  <a:noFill/>
                </a:ln>
                <a:solidFill>
                  <a:prstClr val="black"/>
                </a:solidFill>
                <a:effectLst/>
                <a:uLnTx/>
                <a:uFillTx/>
                <a:latin typeface="Century Gothic"/>
                <a:ea typeface="+mn-ea"/>
                <a:cs typeface="+mn-cs"/>
              </a:rPr>
              <a:t> active clinical research projects</a:t>
            </a:r>
          </a:p>
          <a:p>
            <a:pPr marL="171446" marR="0" lvl="0" indent="-171446" algn="l" defTabSz="685783" rtl="0" eaLnBrk="1" fontAlgn="auto" latinLnBrk="0" hangingPunct="1">
              <a:lnSpc>
                <a:spcPct val="100000"/>
              </a:lnSpc>
              <a:spcBef>
                <a:spcPts val="0"/>
              </a:spcBef>
              <a:spcAft>
                <a:spcPts val="1200"/>
              </a:spcAft>
              <a:buClr>
                <a:srgbClr val="DF041C"/>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entury Gothic"/>
                <a:ea typeface="+mn-ea"/>
                <a:cs typeface="+mn-cs"/>
              </a:rPr>
              <a:t>Clinical training for:</a:t>
            </a:r>
          </a:p>
          <a:p>
            <a:pPr marL="514337" marR="0" lvl="1" indent="-171446"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120</a:t>
            </a:r>
            <a:r>
              <a:rPr kumimoji="0" lang="en-US" sz="1800" b="0" i="0" u="none" strike="noStrike" kern="1200" cap="none" spc="0" normalizeH="0" baseline="0" noProof="0">
                <a:ln>
                  <a:noFill/>
                </a:ln>
                <a:solidFill>
                  <a:prstClr val="black"/>
                </a:solidFill>
                <a:effectLst/>
                <a:uLnTx/>
                <a:uFillTx/>
                <a:latin typeface="Century Gothic"/>
                <a:ea typeface="+mn-ea"/>
                <a:cs typeface="+mn-cs"/>
              </a:rPr>
              <a:t> pediatric residents</a:t>
            </a:r>
          </a:p>
          <a:p>
            <a:pPr marL="514337" marR="0" lvl="1" indent="-171446" algn="l" defTabSz="685783"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entury Gothic"/>
                <a:ea typeface="+mn-ea"/>
                <a:cs typeface="+mn-cs"/>
              </a:rPr>
              <a:t>164 </a:t>
            </a:r>
            <a:r>
              <a:rPr kumimoji="0" lang="en-US" sz="1800" b="0" i="0" u="none" strike="noStrike" kern="1200" cap="none" spc="0" normalizeH="0" baseline="0" noProof="0">
                <a:ln>
                  <a:noFill/>
                </a:ln>
                <a:solidFill>
                  <a:prstClr val="black"/>
                </a:solidFill>
                <a:effectLst/>
                <a:uLnTx/>
                <a:uFillTx/>
                <a:latin typeface="Century Gothic"/>
                <a:ea typeface="+mn-ea"/>
                <a:cs typeface="+mn-cs"/>
              </a:rPr>
              <a:t>fellows and other graduate trainees</a:t>
            </a:r>
          </a:p>
          <a:p>
            <a:endParaRPr lang="en-US" sz="1800"/>
          </a:p>
        </p:txBody>
      </p:sp>
    </p:spTree>
    <p:extLst>
      <p:ext uri="{BB962C8B-B14F-4D97-AF65-F5344CB8AC3E}">
        <p14:creationId xmlns:p14="http://schemas.microsoft.com/office/powerpoint/2010/main" val="20989178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Internal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E45EF5A3-7DA8-C946-8644-20CA8F425D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25364" y="2488559"/>
            <a:ext cx="2284041" cy="1584334"/>
          </a:xfrm>
          <a:prstGeom prst="rect">
            <a:avLst/>
          </a:prstGeom>
        </p:spPr>
      </p:pic>
      <p:pic>
        <p:nvPicPr>
          <p:cNvPr id="10" name="Picture 4">
            <a:extLst>
              <a:ext uri="{FF2B5EF4-FFF2-40B4-BE49-F238E27FC236}">
                <a16:creationId xmlns:a16="http://schemas.microsoft.com/office/drawing/2014/main" id="{CB690A1F-E964-1140-B3C6-2CE812BE6F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444229" y="4346971"/>
            <a:ext cx="2284041" cy="1584334"/>
          </a:xfrm>
          <a:prstGeom prst="rect">
            <a:avLst/>
          </a:prstGeom>
        </p:spPr>
      </p:pic>
      <p:pic>
        <p:nvPicPr>
          <p:cNvPr id="12" name="Picture 5">
            <a:extLst>
              <a:ext uri="{FF2B5EF4-FFF2-40B4-BE49-F238E27FC236}">
                <a16:creationId xmlns:a16="http://schemas.microsoft.com/office/drawing/2014/main" id="{0A56A496-5304-DB48-850A-4461CD6DC0E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09905" y="4346971"/>
            <a:ext cx="2284041" cy="1584334"/>
          </a:xfrm>
          <a:prstGeom prst="rect">
            <a:avLst/>
          </a:prstGeom>
        </p:spPr>
      </p:pic>
      <p:pic>
        <p:nvPicPr>
          <p:cNvPr id="13" name="Picture 6">
            <a:extLst>
              <a:ext uri="{FF2B5EF4-FFF2-40B4-BE49-F238E27FC236}">
                <a16:creationId xmlns:a16="http://schemas.microsoft.com/office/drawing/2014/main" id="{ADEF4653-28D2-AA44-A392-F76868BC9AE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5521361" y="2488559"/>
            <a:ext cx="2160608" cy="1584334"/>
          </a:xfrm>
          <a:prstGeom prst="rect">
            <a:avLst/>
          </a:prstGeom>
        </p:spPr>
      </p:pic>
      <p:sp>
        <p:nvSpPr>
          <p:cNvPr id="18" name="TextBox 17">
            <a:extLst>
              <a:ext uri="{FF2B5EF4-FFF2-40B4-BE49-F238E27FC236}">
                <a16:creationId xmlns:a16="http://schemas.microsoft.com/office/drawing/2014/main" id="{983EE4D6-DA22-2A48-8B14-C6EDA0360F4D}"/>
              </a:ext>
            </a:extLst>
          </p:cNvPr>
          <p:cNvSpPr txBox="1"/>
          <p:nvPr userDrawn="1"/>
        </p:nvSpPr>
        <p:spPr>
          <a:xfrm>
            <a:off x="3058107" y="2808041"/>
            <a:ext cx="1815085" cy="923330"/>
          </a:xfrm>
          <a:prstGeom prst="rect">
            <a:avLst/>
          </a:prstGeom>
          <a:noFill/>
        </p:spPr>
        <p:txBody>
          <a:bodyPr wrap="square" rtlCol="0">
            <a:spAutoFit/>
          </a:bodyPr>
          <a:lstStyle/>
          <a:p>
            <a:r>
              <a:rPr lang="en-US" altLang="en-US" sz="1800">
                <a:latin typeface="Century Gothic" panose="020B0502020202020204" pitchFamily="34" charset="0"/>
              </a:rPr>
              <a:t>Treated </a:t>
            </a:r>
          </a:p>
          <a:p>
            <a:r>
              <a:rPr lang="en-US" altLang="en-US" sz="1800" b="1">
                <a:latin typeface="Century Gothic" panose="020B0502020202020204" pitchFamily="34" charset="0"/>
              </a:rPr>
              <a:t>246,000+ </a:t>
            </a:r>
            <a:r>
              <a:rPr lang="en-US" altLang="en-US" sz="1800">
                <a:latin typeface="Century Gothic" panose="020B0502020202020204" pitchFamily="34" charset="0"/>
              </a:rPr>
              <a:t>patients  </a:t>
            </a:r>
          </a:p>
        </p:txBody>
      </p:sp>
      <p:sp>
        <p:nvSpPr>
          <p:cNvPr id="19" name="TextBox 18">
            <a:extLst>
              <a:ext uri="{FF2B5EF4-FFF2-40B4-BE49-F238E27FC236}">
                <a16:creationId xmlns:a16="http://schemas.microsoft.com/office/drawing/2014/main" id="{E0DFF8AB-398F-CC40-87FC-C7C4097FEDC6}"/>
              </a:ext>
            </a:extLst>
          </p:cNvPr>
          <p:cNvSpPr txBox="1"/>
          <p:nvPr userDrawn="1"/>
        </p:nvSpPr>
        <p:spPr>
          <a:xfrm>
            <a:off x="3058107" y="4551228"/>
            <a:ext cx="2438399" cy="646331"/>
          </a:xfrm>
          <a:prstGeom prst="rect">
            <a:avLst/>
          </a:prstGeom>
          <a:noFill/>
        </p:spPr>
        <p:txBody>
          <a:bodyPr wrap="square" rtlCol="0">
            <a:spAutoFit/>
          </a:bodyPr>
          <a:lstStyle/>
          <a:p>
            <a:r>
              <a:rPr lang="en-US" altLang="en-US" sz="1800" b="1">
                <a:latin typeface="Century Gothic" panose="020B0502020202020204" pitchFamily="34" charset="0"/>
              </a:rPr>
              <a:t>55% of patients </a:t>
            </a:r>
            <a:r>
              <a:rPr lang="en-US" altLang="en-US" sz="1800">
                <a:latin typeface="Century Gothic" panose="020B0502020202020204" pitchFamily="34" charset="0"/>
              </a:rPr>
              <a:t>are Medicaid enrolled</a:t>
            </a:r>
          </a:p>
        </p:txBody>
      </p:sp>
      <p:sp>
        <p:nvSpPr>
          <p:cNvPr id="20" name="TextBox 19">
            <a:extLst>
              <a:ext uri="{FF2B5EF4-FFF2-40B4-BE49-F238E27FC236}">
                <a16:creationId xmlns:a16="http://schemas.microsoft.com/office/drawing/2014/main" id="{057533F6-7651-3047-8345-23309CDC6351}"/>
              </a:ext>
            </a:extLst>
          </p:cNvPr>
          <p:cNvSpPr txBox="1"/>
          <p:nvPr userDrawn="1"/>
        </p:nvSpPr>
        <p:spPr>
          <a:xfrm>
            <a:off x="7843537" y="2676159"/>
            <a:ext cx="2369440" cy="923330"/>
          </a:xfrm>
          <a:prstGeom prst="rect">
            <a:avLst/>
          </a:prstGeom>
          <a:noFill/>
        </p:spPr>
        <p:txBody>
          <a:bodyPr wrap="square" rtlCol="0">
            <a:spAutoFit/>
          </a:bodyPr>
          <a:lstStyle/>
          <a:p>
            <a:r>
              <a:rPr lang="en-US" altLang="en-US" sz="1800">
                <a:latin typeface="Century Gothic" panose="020B0502020202020204" pitchFamily="34" charset="0"/>
              </a:rPr>
              <a:t>Coordinated care for </a:t>
            </a:r>
            <a:r>
              <a:rPr lang="en-US" altLang="en-US" sz="1800" b="1">
                <a:latin typeface="Century Gothic" panose="020B0502020202020204" pitchFamily="34" charset="0"/>
              </a:rPr>
              <a:t>314 patients</a:t>
            </a:r>
            <a:r>
              <a:rPr lang="en-US" altLang="en-US" sz="1800">
                <a:latin typeface="Century Gothic" panose="020B0502020202020204" pitchFamily="34" charset="0"/>
              </a:rPr>
              <a:t> from </a:t>
            </a:r>
            <a:r>
              <a:rPr lang="en-US" altLang="en-US" sz="1800" b="1">
                <a:latin typeface="Century Gothic" panose="020B0502020202020204" pitchFamily="34" charset="0"/>
              </a:rPr>
              <a:t>35 countries</a:t>
            </a:r>
          </a:p>
        </p:txBody>
      </p:sp>
      <p:sp>
        <p:nvSpPr>
          <p:cNvPr id="21" name="TextBox 20">
            <a:extLst>
              <a:ext uri="{FF2B5EF4-FFF2-40B4-BE49-F238E27FC236}">
                <a16:creationId xmlns:a16="http://schemas.microsoft.com/office/drawing/2014/main" id="{D0FDA2C0-D697-8342-9D86-F560385EC963}"/>
              </a:ext>
            </a:extLst>
          </p:cNvPr>
          <p:cNvSpPr txBox="1"/>
          <p:nvPr userDrawn="1"/>
        </p:nvSpPr>
        <p:spPr>
          <a:xfrm>
            <a:off x="7843539" y="4551227"/>
            <a:ext cx="3129261" cy="923330"/>
          </a:xfrm>
          <a:prstGeom prst="rect">
            <a:avLst/>
          </a:prstGeom>
          <a:noFill/>
        </p:spPr>
        <p:txBody>
          <a:bodyPr wrap="square" rtlCol="0">
            <a:spAutoFit/>
          </a:bodyPr>
          <a:lstStyle/>
          <a:p>
            <a:r>
              <a:rPr lang="en-US" altLang="en-US" sz="1800">
                <a:latin typeface="Century Gothic" panose="020B0502020202020204" pitchFamily="34" charset="0"/>
              </a:rPr>
              <a:t>Provided more than </a:t>
            </a:r>
            <a:r>
              <a:rPr lang="en-US" altLang="en-US" sz="1800" b="1">
                <a:latin typeface="Century Gothic" panose="020B0502020202020204" pitchFamily="34" charset="0"/>
              </a:rPr>
              <a:t>$139+ million </a:t>
            </a:r>
            <a:r>
              <a:rPr lang="en-US" altLang="en-US" sz="1800">
                <a:latin typeface="Century Gothic" panose="020B0502020202020204" pitchFamily="34" charset="0"/>
              </a:rPr>
              <a:t>in uncompensated care</a:t>
            </a:r>
            <a:endParaRPr lang="en-US" altLang="en-US" sz="1800" b="1">
              <a:latin typeface="Century Gothic" panose="020B0502020202020204" pitchFamily="34" charset="0"/>
            </a:endParaRPr>
          </a:p>
        </p:txBody>
      </p:sp>
      <p:sp>
        <p:nvSpPr>
          <p:cNvPr id="2" name="TextBox 1">
            <a:extLst>
              <a:ext uri="{FF2B5EF4-FFF2-40B4-BE49-F238E27FC236}">
                <a16:creationId xmlns:a16="http://schemas.microsoft.com/office/drawing/2014/main" id="{05535CC9-1C8F-272A-06F4-E7CA2DBE2F9E}"/>
              </a:ext>
            </a:extLst>
          </p:cNvPr>
          <p:cNvSpPr txBox="1"/>
          <p:nvPr userDrawn="1"/>
        </p:nvSpPr>
        <p:spPr>
          <a:xfrm>
            <a:off x="1118013" y="1102472"/>
            <a:ext cx="9755056" cy="1077218"/>
          </a:xfrm>
          <a:prstGeom prst="rect">
            <a:avLst/>
          </a:prstGeom>
          <a:noFill/>
        </p:spPr>
        <p:txBody>
          <a:bodyPr wrap="square" rtlCol="0">
            <a:spAutoFit/>
          </a:bodyPr>
          <a:lstStyle/>
          <a:p>
            <a:r>
              <a:rPr lang="en-US" sz="3200" b="1">
                <a:solidFill>
                  <a:schemeClr val="accent1"/>
                </a:solidFill>
                <a:latin typeface="Century Gothic" panose="020B0502020202020204" pitchFamily="34" charset="0"/>
              </a:rPr>
              <a:t>Children’s National Hospital</a:t>
            </a:r>
            <a:endParaRPr lang="ru-RU" sz="3200" b="1">
              <a:solidFill>
                <a:schemeClr val="accent1"/>
              </a:solidFill>
              <a:latin typeface="Century Gothic" panose="020B0502020202020204" pitchFamily="34" charset="0"/>
            </a:endParaRPr>
          </a:p>
          <a:p>
            <a:r>
              <a:rPr lang="en-US" sz="3200" b="1">
                <a:solidFill>
                  <a:schemeClr val="accent1"/>
                </a:solidFill>
                <a:latin typeface="Century Gothic" panose="020B0502020202020204" pitchFamily="34" charset="0"/>
              </a:rPr>
              <a:t>By the Numbers</a:t>
            </a:r>
          </a:p>
        </p:txBody>
      </p:sp>
    </p:spTree>
    <p:extLst>
      <p:ext uri="{BB962C8B-B14F-4D97-AF65-F5344CB8AC3E}">
        <p14:creationId xmlns:p14="http://schemas.microsoft.com/office/powerpoint/2010/main" val="1150887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hart/Image p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2" name="Content Placeholder 2">
            <a:extLst>
              <a:ext uri="{FF2B5EF4-FFF2-40B4-BE49-F238E27FC236}">
                <a16:creationId xmlns:a16="http://schemas.microsoft.com/office/drawing/2014/main" id="{A4566970-5861-4C5B-9716-BF3A1C294DE3}"/>
              </a:ext>
            </a:extLst>
          </p:cNvPr>
          <p:cNvGraphicFramePr>
            <a:graphicFrameLocks/>
          </p:cNvGraphicFramePr>
          <p:nvPr userDrawn="1"/>
        </p:nvGraphicFramePr>
        <p:xfrm>
          <a:off x="972257" y="1500189"/>
          <a:ext cx="10271999" cy="4224335"/>
        </p:xfrm>
        <a:graphic>
          <a:graphicData uri="http://schemas.openxmlformats.org/drawingml/2006/table">
            <a:tbl>
              <a:tblPr firstRow="1" bandRow="1">
                <a:tableStyleId>{5C22544A-7EE6-4342-B048-85BDC9FD1C3A}</a:tableStyleId>
              </a:tblPr>
              <a:tblGrid>
                <a:gridCol w="1754107">
                  <a:extLst>
                    <a:ext uri="{9D8B030D-6E8A-4147-A177-3AD203B41FA5}">
                      <a16:colId xmlns:a16="http://schemas.microsoft.com/office/drawing/2014/main" val="472281527"/>
                    </a:ext>
                  </a:extLst>
                </a:gridCol>
                <a:gridCol w="2129473">
                  <a:extLst>
                    <a:ext uri="{9D8B030D-6E8A-4147-A177-3AD203B41FA5}">
                      <a16:colId xmlns:a16="http://schemas.microsoft.com/office/drawing/2014/main" val="407789682"/>
                    </a:ext>
                  </a:extLst>
                </a:gridCol>
                <a:gridCol w="2129473">
                  <a:extLst>
                    <a:ext uri="{9D8B030D-6E8A-4147-A177-3AD203B41FA5}">
                      <a16:colId xmlns:a16="http://schemas.microsoft.com/office/drawing/2014/main" val="2368257511"/>
                    </a:ext>
                  </a:extLst>
                </a:gridCol>
                <a:gridCol w="2129473">
                  <a:extLst>
                    <a:ext uri="{9D8B030D-6E8A-4147-A177-3AD203B41FA5}">
                      <a16:colId xmlns:a16="http://schemas.microsoft.com/office/drawing/2014/main" val="293448600"/>
                    </a:ext>
                  </a:extLst>
                </a:gridCol>
                <a:gridCol w="2129473">
                  <a:extLst>
                    <a:ext uri="{9D8B030D-6E8A-4147-A177-3AD203B41FA5}">
                      <a16:colId xmlns:a16="http://schemas.microsoft.com/office/drawing/2014/main" val="521208949"/>
                    </a:ext>
                  </a:extLst>
                </a:gridCol>
              </a:tblGrid>
              <a:tr h="660053">
                <a:tc>
                  <a:txBody>
                    <a:bodyPr/>
                    <a:lstStyle/>
                    <a:p>
                      <a:r>
                        <a:rPr lang="en-US" sz="1400">
                          <a:latin typeface="Century Gothic" pitchFamily="34" charset="0"/>
                        </a:rPr>
                        <a:t>Content</a:t>
                      </a:r>
                    </a:p>
                  </a:txBody>
                  <a:tcPr marL="121920" marR="121920" marT="68580" marB="0">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latin typeface="Century Gothic" pitchFamily="34" charset="0"/>
                        </a:rPr>
                        <a:t>Content</a:t>
                      </a:r>
                    </a:p>
                    <a:p>
                      <a:endParaRPr lang="en-US" sz="1400">
                        <a:latin typeface="Century Gothic" pitchFamily="34" charset="0"/>
                      </a:endParaRPr>
                    </a:p>
                  </a:txBody>
                  <a:tcPr marL="121920" marR="121920" marT="68580" marB="0">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latin typeface="Century Gothic" pitchFamily="34" charset="0"/>
                        </a:rPr>
                        <a:t>Content</a:t>
                      </a:r>
                    </a:p>
                    <a:p>
                      <a:endParaRPr lang="en-US" sz="1400">
                        <a:latin typeface="Century Gothic" pitchFamily="34" charset="0"/>
                      </a:endParaRPr>
                    </a:p>
                  </a:txBody>
                  <a:tcPr marL="121920" marR="121920" marT="68580" marB="0">
                    <a:solidFill>
                      <a:schemeClr val="accen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latin typeface="Century Gothic" pitchFamily="34" charset="0"/>
                        </a:rPr>
                        <a:t>Content</a:t>
                      </a:r>
                    </a:p>
                    <a:p>
                      <a:endParaRPr lang="en-US" sz="1400">
                        <a:latin typeface="Century Gothic" pitchFamily="34" charset="0"/>
                      </a:endParaRPr>
                    </a:p>
                  </a:txBody>
                  <a:tcPr marL="121920" marR="121920" marT="68580" marB="0">
                    <a:solidFill>
                      <a:schemeClr val="accent1"/>
                    </a:solidFill>
                  </a:tcPr>
                </a:tc>
                <a:tc>
                  <a:txBody>
                    <a:bodyPr/>
                    <a:lstStyle/>
                    <a:p>
                      <a:r>
                        <a:rPr lang="en-US" sz="1400">
                          <a:latin typeface="Century Gothic" pitchFamily="34" charset="0"/>
                        </a:rPr>
                        <a:t>Content</a:t>
                      </a:r>
                    </a:p>
                  </a:txBody>
                  <a:tcPr marL="121920" marR="121920" marT="68580" marB="0">
                    <a:solidFill>
                      <a:schemeClr val="accent1"/>
                    </a:solidFill>
                  </a:tcPr>
                </a:tc>
                <a:extLst>
                  <a:ext uri="{0D108BD9-81ED-4DB2-BD59-A6C34878D82A}">
                    <a16:rowId xmlns:a16="http://schemas.microsoft.com/office/drawing/2014/main" val="3673253207"/>
                  </a:ext>
                </a:extLst>
              </a:tr>
              <a:tr h="594047">
                <a:tc>
                  <a:txBody>
                    <a:bodyPr/>
                    <a:lstStyle/>
                    <a:p>
                      <a:r>
                        <a:rPr lang="en-US" sz="1100">
                          <a:solidFill>
                            <a:srgbClr val="2F2826"/>
                          </a:solidFill>
                          <a:latin typeface="Century Gothic" pitchFamily="34" charset="0"/>
                        </a:rPr>
                        <a:t>Copy here</a:t>
                      </a: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txBody>
                  <a:tcPr marL="121920" marR="121920" marT="68580" marB="0">
                    <a:solidFill>
                      <a:schemeClr val="bg2">
                        <a:lumMod val="10000"/>
                        <a:alpha val="20000"/>
                      </a:schemeClr>
                    </a:solidFill>
                  </a:tcPr>
                </a:tc>
                <a:extLst>
                  <a:ext uri="{0D108BD9-81ED-4DB2-BD59-A6C34878D82A}">
                    <a16:rowId xmlns:a16="http://schemas.microsoft.com/office/drawing/2014/main" val="3737878583"/>
                  </a:ext>
                </a:extLst>
              </a:tr>
              <a:tr h="594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extLst>
                  <a:ext uri="{0D108BD9-81ED-4DB2-BD59-A6C34878D82A}">
                    <a16:rowId xmlns:a16="http://schemas.microsoft.com/office/drawing/2014/main" val="3473759116"/>
                  </a:ext>
                </a:extLst>
              </a:tr>
              <a:tr h="594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extLst>
                  <a:ext uri="{0D108BD9-81ED-4DB2-BD59-A6C34878D82A}">
                    <a16:rowId xmlns:a16="http://schemas.microsoft.com/office/drawing/2014/main" val="1457983428"/>
                  </a:ext>
                </a:extLst>
              </a:tr>
              <a:tr h="594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extLst>
                  <a:ext uri="{0D108BD9-81ED-4DB2-BD59-A6C34878D82A}">
                    <a16:rowId xmlns:a16="http://schemas.microsoft.com/office/drawing/2014/main" val="517931692"/>
                  </a:ext>
                </a:extLst>
              </a:tr>
              <a:tr h="594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20000"/>
                      </a:schemeClr>
                    </a:solidFill>
                  </a:tcPr>
                </a:tc>
                <a:extLst>
                  <a:ext uri="{0D108BD9-81ED-4DB2-BD59-A6C34878D82A}">
                    <a16:rowId xmlns:a16="http://schemas.microsoft.com/office/drawing/2014/main" val="2915523410"/>
                  </a:ext>
                </a:extLst>
              </a:tr>
              <a:tr h="59404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a:solidFill>
                            <a:srgbClr val="2F2826"/>
                          </a:solidFill>
                          <a:latin typeface="Century Gothic" pitchFamily="34" charset="0"/>
                        </a:rPr>
                        <a:t>Copy here</a:t>
                      </a:r>
                    </a:p>
                    <a:p>
                      <a:endParaRPr lang="en-US" sz="1100">
                        <a:latin typeface="Century Gothic" pitchFamily="34" charset="0"/>
                      </a:endParaRPr>
                    </a:p>
                  </a:txBody>
                  <a:tcPr marL="121920" marR="121920" marT="68580" marB="0">
                    <a:solidFill>
                      <a:schemeClr val="bg2">
                        <a:lumMod val="10000"/>
                        <a:alpha val="40000"/>
                      </a:schemeClr>
                    </a:solidFill>
                  </a:tcPr>
                </a:tc>
                <a:extLst>
                  <a:ext uri="{0D108BD9-81ED-4DB2-BD59-A6C34878D82A}">
                    <a16:rowId xmlns:a16="http://schemas.microsoft.com/office/drawing/2014/main" val="1118249653"/>
                  </a:ext>
                </a:extLst>
              </a:tr>
            </a:tbl>
          </a:graphicData>
        </a:graphic>
      </p:graphicFrame>
      <p:sp>
        <p:nvSpPr>
          <p:cNvPr id="13" name="Text Placeholder 4">
            <a:extLst>
              <a:ext uri="{FF2B5EF4-FFF2-40B4-BE49-F238E27FC236}">
                <a16:creationId xmlns:a16="http://schemas.microsoft.com/office/drawing/2014/main" id="{51BDBAAA-83A1-454A-8844-03EE1BFB9F2F}"/>
              </a:ext>
            </a:extLst>
          </p:cNvPr>
          <p:cNvSpPr>
            <a:spLocks noGrp="1"/>
          </p:cNvSpPr>
          <p:nvPr>
            <p:ph type="body" sz="quarter" idx="11" hasCustomPrompt="1"/>
          </p:nvPr>
        </p:nvSpPr>
        <p:spPr>
          <a:xfrm>
            <a:off x="902256" y="450869"/>
            <a:ext cx="10378321" cy="571500"/>
          </a:xfrm>
          <a:prstGeom prst="rect">
            <a:avLst/>
          </a:prstGeom>
        </p:spPr>
        <p:txBody>
          <a:bodyPr/>
          <a:lstStyle>
            <a:lvl1pPr marL="0" indent="0">
              <a:lnSpc>
                <a:spcPct val="100000"/>
              </a:lnSpc>
              <a:spcBef>
                <a:spcPts val="0"/>
              </a:spcBef>
              <a:buNone/>
              <a:defRPr sz="3200" b="1">
                <a:solidFill>
                  <a:schemeClr val="accent1"/>
                </a:solidFill>
                <a:latin typeface="Century Gothic" pitchFamily="34" charset="0"/>
              </a:defRPr>
            </a:lvl1pPr>
          </a:lstStyle>
          <a:p>
            <a:pPr lvl="0"/>
            <a:r>
              <a:rPr lang="en-US"/>
              <a:t>Insert title for table</a:t>
            </a:r>
            <a:endParaRPr lang="ru-UA"/>
          </a:p>
        </p:txBody>
      </p:sp>
    </p:spTree>
    <p:extLst>
      <p:ext uri="{BB962C8B-B14F-4D97-AF65-F5344CB8AC3E}">
        <p14:creationId xmlns:p14="http://schemas.microsoft.com/office/powerpoint/2010/main" val="611001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Chart Placeholder 4">
            <a:extLst>
              <a:ext uri="{FF2B5EF4-FFF2-40B4-BE49-F238E27FC236}">
                <a16:creationId xmlns:a16="http://schemas.microsoft.com/office/drawing/2014/main" id="{7BB1CE57-CE54-4D23-AD9F-5CDDF23346AC}"/>
              </a:ext>
            </a:extLst>
          </p:cNvPr>
          <p:cNvSpPr>
            <a:spLocks noGrp="1"/>
          </p:cNvSpPr>
          <p:nvPr>
            <p:ph type="chart" sz="quarter" idx="11" hasCustomPrompt="1"/>
          </p:nvPr>
        </p:nvSpPr>
        <p:spPr>
          <a:xfrm>
            <a:off x="893239" y="1169988"/>
            <a:ext cx="10963403" cy="4670425"/>
          </a:xfrm>
          <a:prstGeom prst="rect">
            <a:avLst/>
          </a:prstGeom>
        </p:spPr>
        <p:txBody>
          <a:bodyPr/>
          <a:lstStyle>
            <a:lvl1pPr marL="444500" indent="0">
              <a:defRPr>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tabLst/>
              <a:defRPr/>
            </a:pPr>
            <a:r>
              <a:rPr kumimoji="0" lang="en-US" sz="1800" b="0" i="0" u="none" strike="noStrike" kern="0" cap="none" spc="0" normalizeH="0" baseline="0" noProof="0">
                <a:ln>
                  <a:noFill/>
                </a:ln>
                <a:solidFill>
                  <a:sysClr val="windowText" lastClr="000000"/>
                </a:solidFill>
                <a:effectLst/>
                <a:uLnTx/>
                <a:uFillTx/>
              </a:rPr>
              <a:t> Click icon to add chart</a:t>
            </a:r>
            <a:endParaRPr kumimoji="0" lang="ru-UA" sz="1800" b="0" i="0" u="none" strike="noStrike" kern="0" cap="none" spc="0" normalizeH="0" baseline="0" noProof="0">
              <a:ln>
                <a:noFill/>
              </a:ln>
              <a:solidFill>
                <a:sysClr val="windowText" lastClr="000000"/>
              </a:solidFill>
              <a:effectLst/>
              <a:uLnTx/>
              <a:uFillTx/>
            </a:endParaRPr>
          </a:p>
        </p:txBody>
      </p:sp>
      <p:sp>
        <p:nvSpPr>
          <p:cNvPr id="15" name="Text Placeholder 3">
            <a:extLst>
              <a:ext uri="{FF2B5EF4-FFF2-40B4-BE49-F238E27FC236}">
                <a16:creationId xmlns:a16="http://schemas.microsoft.com/office/drawing/2014/main" id="{4509CE47-4744-4152-88A2-C40FF9840C11}"/>
              </a:ext>
            </a:extLst>
          </p:cNvPr>
          <p:cNvSpPr>
            <a:spLocks noGrp="1"/>
          </p:cNvSpPr>
          <p:nvPr>
            <p:ph type="body" sz="quarter" idx="12" hasCustomPrompt="1"/>
          </p:nvPr>
        </p:nvSpPr>
        <p:spPr>
          <a:xfrm>
            <a:off x="898016" y="444524"/>
            <a:ext cx="10958625" cy="574675"/>
          </a:xfrm>
          <a:prstGeom prst="rect">
            <a:avLst/>
          </a:prstGeom>
        </p:spPr>
        <p:txBody>
          <a:bodyPr/>
          <a:lstStyle>
            <a:lvl1pPr marL="0" indent="0">
              <a:lnSpc>
                <a:spcPct val="100000"/>
              </a:lnSpc>
              <a:spcBef>
                <a:spcPts val="0"/>
              </a:spcBef>
              <a:buNone/>
              <a:defRPr sz="3200" b="1">
                <a:solidFill>
                  <a:schemeClr val="accent1"/>
                </a:solidFill>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E10016"/>
                </a:solidFill>
                <a:effectLst/>
                <a:uLnTx/>
                <a:uFillTx/>
              </a:rPr>
              <a:t>Insert chart title</a:t>
            </a:r>
            <a:endParaRPr kumimoji="0" lang="ru-UA" sz="3200" b="1" i="0" u="none" strike="noStrike" kern="0" cap="none" spc="0" normalizeH="0" baseline="0" noProof="0">
              <a:ln>
                <a:noFill/>
              </a:ln>
              <a:solidFill>
                <a:srgbClr val="E10016"/>
              </a:solidFill>
              <a:effectLst/>
              <a:uLnTx/>
              <a:uFillTx/>
            </a:endParaRPr>
          </a:p>
        </p:txBody>
      </p:sp>
    </p:spTree>
    <p:extLst>
      <p:ext uri="{BB962C8B-B14F-4D97-AF65-F5344CB8AC3E}">
        <p14:creationId xmlns:p14="http://schemas.microsoft.com/office/powerpoint/2010/main" val="21005048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6A7CC75-EE35-4951-A284-9E3A94A54449}"/>
              </a:ext>
            </a:extLst>
          </p:cNvPr>
          <p:cNvSpPr>
            <a:spLocks noGrp="1"/>
          </p:cNvSpPr>
          <p:nvPr>
            <p:ph type="body" sz="quarter" idx="10" hasCustomPrompt="1"/>
          </p:nvPr>
        </p:nvSpPr>
        <p:spPr>
          <a:xfrm>
            <a:off x="1951882" y="3021807"/>
            <a:ext cx="8288237" cy="814387"/>
          </a:xfrm>
          <a:prstGeom prst="rect">
            <a:avLst/>
          </a:prstGeom>
        </p:spPr>
        <p:txBody>
          <a:bodyPr/>
          <a:lstStyle>
            <a:lvl1pPr marL="0" indent="0">
              <a:lnSpc>
                <a:spcPct val="100000"/>
              </a:lnSpc>
              <a:spcBef>
                <a:spcPts val="0"/>
              </a:spcBef>
              <a:buNone/>
              <a:defRPr sz="3900" i="1" baseline="0">
                <a:solidFill>
                  <a:schemeClr val="bg1"/>
                </a:solidFill>
                <a:latin typeface="Times New Roman" panose="02020603050405020304" pitchFamily="18" charset="0"/>
                <a:cs typeface="Times New Roman" panose="02020603050405020304" pitchFamily="18"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900" b="0" i="1"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rPr>
              <a:t>“Insert your quotation here”</a:t>
            </a:r>
            <a:endParaRPr kumimoji="0" lang="ru-UA" sz="3900" b="0" i="1"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9505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6A7CC75-EE35-4951-A284-9E3A94A54449}"/>
              </a:ext>
            </a:extLst>
          </p:cNvPr>
          <p:cNvSpPr>
            <a:spLocks noGrp="1"/>
          </p:cNvSpPr>
          <p:nvPr>
            <p:ph type="body" sz="quarter" idx="10" hasCustomPrompt="1"/>
          </p:nvPr>
        </p:nvSpPr>
        <p:spPr>
          <a:xfrm>
            <a:off x="2143903" y="3021807"/>
            <a:ext cx="7904195" cy="814387"/>
          </a:xfrm>
          <a:prstGeom prst="rect">
            <a:avLst/>
          </a:prstGeom>
        </p:spPr>
        <p:txBody>
          <a:bodyPr/>
          <a:lstStyle>
            <a:lvl1pPr marL="0" indent="0" algn="ctr">
              <a:lnSpc>
                <a:spcPct val="100000"/>
              </a:lnSpc>
              <a:spcBef>
                <a:spcPts val="0"/>
              </a:spcBef>
              <a:buNone/>
              <a:defRPr sz="3200" b="1" i="0" baseline="0">
                <a:solidFill>
                  <a:schemeClr val="bg1"/>
                </a:solidFill>
                <a:latin typeface="+mj-lt"/>
                <a:cs typeface="Times New Roman" panose="02020603050405020304" pitchFamily="18"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latin typeface="Century Gothic"/>
                <a:cs typeface="Times New Roman" panose="02020603050405020304" pitchFamily="18" charset="0"/>
              </a:rPr>
              <a:t>Use as a divider slide</a:t>
            </a:r>
            <a:endParaRPr kumimoji="0" lang="ru-UA" sz="3200" b="1" i="0" u="none" strike="noStrike" kern="0" cap="none" spc="0" normalizeH="0" baseline="0" noProof="0">
              <a:ln>
                <a:noFill/>
              </a:ln>
              <a:solidFill>
                <a:sysClr val="window" lastClr="FFFFFF"/>
              </a:solidFill>
              <a:effectLst/>
              <a:uLnTx/>
              <a:uFillTx/>
              <a:latin typeface="Century Gothic"/>
              <a:cs typeface="Times New Roman" panose="02020603050405020304" pitchFamily="18" charset="0"/>
            </a:endParaRPr>
          </a:p>
        </p:txBody>
      </p:sp>
    </p:spTree>
    <p:extLst>
      <p:ext uri="{BB962C8B-B14F-4D97-AF65-F5344CB8AC3E}">
        <p14:creationId xmlns:p14="http://schemas.microsoft.com/office/powerpoint/2010/main" val="500502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dges p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FFA51823-F9D5-4C73-AB78-C24A5CB319D3}"/>
              </a:ext>
            </a:extLst>
          </p:cNvPr>
          <p:cNvSpPr>
            <a:spLocks noGrp="1"/>
          </p:cNvSpPr>
          <p:nvPr>
            <p:ph type="pic" sz="quarter" idx="12"/>
          </p:nvPr>
        </p:nvSpPr>
        <p:spPr>
          <a:xfrm>
            <a:off x="1007435" y="2000250"/>
            <a:ext cx="5433483" cy="2590800"/>
          </a:xfrm>
          <a:prstGeom prst="rect">
            <a:avLst/>
          </a:prstGeom>
        </p:spPr>
        <p:txBody>
          <a:bodyPr/>
          <a:lstStyle>
            <a:lvl1pPr>
              <a:defRPr>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ru-UA" sz="1800" b="0" i="0" u="none" strike="noStrike" kern="0" cap="none" spc="0" normalizeH="0" baseline="0" noProof="0">
              <a:ln>
                <a:noFill/>
              </a:ln>
              <a:solidFill>
                <a:sysClr val="windowText" lastClr="000000"/>
              </a:solidFill>
              <a:effectLst/>
              <a:uLnTx/>
              <a:uFillTx/>
            </a:endParaRPr>
          </a:p>
        </p:txBody>
      </p:sp>
      <p:sp>
        <p:nvSpPr>
          <p:cNvPr id="8" name="Picture Placeholder 6">
            <a:extLst>
              <a:ext uri="{FF2B5EF4-FFF2-40B4-BE49-F238E27FC236}">
                <a16:creationId xmlns:a16="http://schemas.microsoft.com/office/drawing/2014/main" id="{F2E8330E-ADE2-4894-86E6-37150D83F5F8}"/>
              </a:ext>
            </a:extLst>
          </p:cNvPr>
          <p:cNvSpPr>
            <a:spLocks noGrp="1"/>
          </p:cNvSpPr>
          <p:nvPr>
            <p:ph type="pic" sz="quarter" idx="10"/>
          </p:nvPr>
        </p:nvSpPr>
        <p:spPr>
          <a:xfrm>
            <a:off x="7344139" y="2000250"/>
            <a:ext cx="4305299" cy="2590799"/>
          </a:xfrm>
          <a:prstGeom prst="rect">
            <a:avLst/>
          </a:prstGeom>
        </p:spPr>
        <p:txBody>
          <a:bodyPr/>
          <a:lstStyle>
            <a:lvl1pPr>
              <a:defRPr sz="2000">
                <a:latin typeface="Century Gothic"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Click icon to add picture</a:t>
            </a:r>
            <a:endParaRPr kumimoji="0" lang="ru-U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896446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dges pag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FC500-E37A-7BC3-6041-625EAC78046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25333" y="1033929"/>
            <a:ext cx="4935297" cy="4790142"/>
          </a:xfrm>
          <a:prstGeom prst="rect">
            <a:avLst/>
          </a:prstGeom>
        </p:spPr>
      </p:pic>
      <p:pic>
        <p:nvPicPr>
          <p:cNvPr id="6" name="Picture 2">
            <a:extLst>
              <a:ext uri="{FF2B5EF4-FFF2-40B4-BE49-F238E27FC236}">
                <a16:creationId xmlns:a16="http://schemas.microsoft.com/office/drawing/2014/main" id="{D8240E54-99C3-F7D3-A58B-99420B26D0D8}"/>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p:blipFill>
        <p:spPr bwMode="auto">
          <a:xfrm>
            <a:off x="1083482" y="2218452"/>
            <a:ext cx="5204540" cy="242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631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bscrib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F4723123-3C27-41B8-B542-04881609B03A}"/>
              </a:ext>
            </a:extLst>
          </p:cNvPr>
          <p:cNvSpPr/>
          <p:nvPr userDrawn="1"/>
        </p:nvSpPr>
        <p:spPr>
          <a:xfrm>
            <a:off x="1058343" y="4536202"/>
            <a:ext cx="6820671" cy="394467"/>
          </a:xfrm>
          <a:prstGeom prst="rect">
            <a:avLst/>
          </a:prstGeom>
          <a:solidFill>
            <a:sysClr val="window" lastClr="FFFFFF"/>
          </a:solidFill>
        </p:spPr>
        <p:txBody>
          <a:bodyPr wrap="square" lIns="102870" rIns="51435" bIns="51435">
            <a:spAutoFit/>
          </a:bodyPr>
          <a:lstStyle/>
          <a:p>
            <a:pPr marL="0" marR="0" lvl="0" indent="0" algn="ctr" defTabSz="914400" eaLnBrk="1" fontAlgn="auto" latinLnBrk="0" hangingPunct="1">
              <a:lnSpc>
                <a:spcPts val="2475"/>
              </a:lnSpc>
              <a:spcBef>
                <a:spcPts val="0"/>
              </a:spcBef>
              <a:spcAft>
                <a:spcPts val="0"/>
              </a:spcAft>
              <a:buClrTx/>
              <a:buSzTx/>
              <a:buFontTx/>
              <a:buNone/>
              <a:tabLst/>
              <a:defRPr/>
            </a:pPr>
            <a:r>
              <a:rPr kumimoji="0" lang="en-US" sz="2000" b="1" i="0" u="none" strike="noStrike" kern="0" cap="none" spc="0" normalizeH="0" baseline="0" noProof="0">
                <a:ln>
                  <a:noFill/>
                </a:ln>
                <a:solidFill>
                  <a:srgbClr val="E10016"/>
                </a:solidFill>
                <a:effectLst/>
                <a:uLnTx/>
                <a:uFillTx/>
                <a:latin typeface="Century Gothic" pitchFamily="34" charset="0"/>
              </a:rPr>
              <a:t>InnovationDistrict.ChildrensNational.org </a:t>
            </a:r>
          </a:p>
        </p:txBody>
      </p:sp>
      <p:sp>
        <p:nvSpPr>
          <p:cNvPr id="16" name="TextBox 15">
            <a:extLst>
              <a:ext uri="{FF2B5EF4-FFF2-40B4-BE49-F238E27FC236}">
                <a16:creationId xmlns:a16="http://schemas.microsoft.com/office/drawing/2014/main" id="{342979C4-A774-4F0F-8636-DB112B663158}"/>
              </a:ext>
            </a:extLst>
          </p:cNvPr>
          <p:cNvSpPr txBox="1"/>
          <p:nvPr userDrawn="1"/>
        </p:nvSpPr>
        <p:spPr>
          <a:xfrm>
            <a:off x="918232" y="488992"/>
            <a:ext cx="9415333"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 lastClr="FFFFFF"/>
                </a:solidFill>
                <a:effectLst/>
                <a:uLnTx/>
                <a:uFillTx/>
                <a:latin typeface="Century Gothic" pitchFamily="34" charset="0"/>
              </a:rPr>
              <a:t>Subscribe and Follow Us</a:t>
            </a:r>
            <a:endParaRPr kumimoji="0" lang="ru-UA" sz="3200" b="0" i="0" u="none" strike="noStrike" kern="0" cap="none" spc="0" normalizeH="0" baseline="0" noProof="0">
              <a:ln>
                <a:noFill/>
              </a:ln>
              <a:solidFill>
                <a:sysClr val="windowText" lastClr="000000"/>
              </a:solidFill>
              <a:effectLst/>
              <a:uLnTx/>
              <a:uFillTx/>
              <a:latin typeface="Century Gothic" pitchFamily="34" charset="0"/>
            </a:endParaRPr>
          </a:p>
        </p:txBody>
      </p:sp>
      <p:sp>
        <p:nvSpPr>
          <p:cNvPr id="17" name="TextBox 16">
            <a:extLst>
              <a:ext uri="{FF2B5EF4-FFF2-40B4-BE49-F238E27FC236}">
                <a16:creationId xmlns:a16="http://schemas.microsoft.com/office/drawing/2014/main" id="{8AFDBAE4-B409-4224-B921-C380FDEC5031}"/>
              </a:ext>
            </a:extLst>
          </p:cNvPr>
          <p:cNvSpPr txBox="1"/>
          <p:nvPr userDrawn="1"/>
        </p:nvSpPr>
        <p:spPr>
          <a:xfrm>
            <a:off x="2190751" y="1901838"/>
            <a:ext cx="9415332" cy="1658274"/>
          </a:xfrm>
          <a:prstGeom prst="rect">
            <a:avLst/>
          </a:prstGeom>
          <a:noFill/>
        </p:spPr>
        <p:txBody>
          <a:bodyPr wrap="square">
            <a:spAutoFit/>
          </a:bodyPr>
          <a:lstStyle/>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a:ln>
                  <a:noFill/>
                </a:ln>
                <a:solidFill>
                  <a:sysClr val="window" lastClr="FFFFFF"/>
                </a:solidFill>
                <a:effectLst/>
                <a:uLnTx/>
                <a:uFillTx/>
                <a:latin typeface="Century Gothic" pitchFamily="34" charset="0"/>
              </a:rPr>
              <a:t>Facebook</a:t>
            </a:r>
            <a:r>
              <a:rPr kumimoji="0" lang="en-US" sz="2000" b="1" i="0" u="none" strike="noStrike" kern="0" cap="none" spc="0" normalizeH="0" baseline="0" noProof="0">
                <a:ln>
                  <a:noFill/>
                </a:ln>
                <a:solidFill>
                  <a:sysClr val="window" lastClr="FFFFFF"/>
                </a:solidFill>
                <a:effectLst/>
                <a:uLnTx/>
                <a:uFillTx/>
                <a:latin typeface="Century Gothic" pitchFamily="34" charset="0"/>
              </a:rPr>
              <a:t>   |   @childrens.national</a:t>
            </a:r>
          </a:p>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a:ln>
                  <a:noFill/>
                </a:ln>
                <a:solidFill>
                  <a:sysClr val="window" lastClr="FFFFFF"/>
                </a:solidFill>
                <a:effectLst/>
                <a:uLnTx/>
                <a:uFillTx/>
                <a:latin typeface="Century Gothic" pitchFamily="34" charset="0"/>
              </a:rPr>
              <a:t>Twitter</a:t>
            </a:r>
            <a:r>
              <a:rPr kumimoji="0" lang="en-US" sz="2000" b="1" i="0" u="none" strike="noStrike" kern="0" cap="none" spc="0" normalizeH="0" baseline="0" noProof="0">
                <a:ln>
                  <a:noFill/>
                </a:ln>
                <a:solidFill>
                  <a:sysClr val="window" lastClr="FFFFFF"/>
                </a:solidFill>
                <a:effectLst/>
                <a:uLnTx/>
                <a:uFillTx/>
                <a:latin typeface="Century Gothic" pitchFamily="34" charset="0"/>
              </a:rPr>
              <a:t>   |   @ChildrensNatl</a:t>
            </a:r>
          </a:p>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a:ln>
                  <a:noFill/>
                </a:ln>
                <a:solidFill>
                  <a:sysClr val="window" lastClr="FFFFFF"/>
                </a:solidFill>
                <a:effectLst/>
                <a:uLnTx/>
                <a:uFillTx/>
                <a:latin typeface="Century Gothic" pitchFamily="34" charset="0"/>
              </a:rPr>
              <a:t>Instagram</a:t>
            </a:r>
            <a:r>
              <a:rPr kumimoji="0" lang="en-US" sz="2000" b="1" i="0" u="none" strike="noStrike" kern="0" cap="none" spc="0" normalizeH="0" baseline="0" noProof="0">
                <a:ln>
                  <a:noFill/>
                </a:ln>
                <a:solidFill>
                  <a:sysClr val="window" lastClr="FFFFFF"/>
                </a:solidFill>
                <a:effectLst/>
                <a:uLnTx/>
                <a:uFillTx/>
                <a:latin typeface="Century Gothic" pitchFamily="34" charset="0"/>
              </a:rPr>
              <a:t>   |   </a:t>
            </a:r>
            <a:r>
              <a:rPr kumimoji="0" lang="en-US" sz="2000" b="1" i="0" u="none" strike="noStrike" kern="0" cap="none" spc="0" normalizeH="0" baseline="0" noProof="0" err="1">
                <a:ln>
                  <a:noFill/>
                </a:ln>
                <a:solidFill>
                  <a:sysClr val="window" lastClr="FFFFFF"/>
                </a:solidFill>
                <a:effectLst/>
                <a:uLnTx/>
                <a:uFillTx/>
                <a:latin typeface="Century Gothic" pitchFamily="34" charset="0"/>
              </a:rPr>
              <a:t>childrensnational</a:t>
            </a:r>
            <a:endParaRPr kumimoji="0" lang="en-US" sz="2000" b="1" i="0" u="none" strike="noStrike" kern="0" cap="none" spc="0" normalizeH="0" baseline="0" noProof="0">
              <a:ln>
                <a:noFill/>
              </a:ln>
              <a:solidFill>
                <a:sysClr val="window" lastClr="FFFFFF"/>
              </a:solidFill>
              <a:effectLst/>
              <a:uLnTx/>
              <a:uFillTx/>
              <a:latin typeface="Century Gothic" pitchFamily="34" charset="0"/>
            </a:endParaRPr>
          </a:p>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err="1">
                <a:ln>
                  <a:noFill/>
                </a:ln>
                <a:solidFill>
                  <a:sysClr val="window" lastClr="FFFFFF"/>
                </a:solidFill>
                <a:effectLst/>
                <a:uLnTx/>
                <a:uFillTx/>
                <a:latin typeface="Century Gothic" pitchFamily="34" charset="0"/>
              </a:rPr>
              <a:t>Linkedin</a:t>
            </a:r>
            <a:r>
              <a:rPr kumimoji="0" lang="en-US" sz="2000" b="1" i="0" u="none" strike="noStrike" kern="0" cap="none" spc="0" normalizeH="0" baseline="0" noProof="0">
                <a:ln>
                  <a:noFill/>
                </a:ln>
                <a:solidFill>
                  <a:sysClr val="window" lastClr="FFFFFF"/>
                </a:solidFill>
                <a:effectLst/>
                <a:uLnTx/>
                <a:uFillTx/>
                <a:latin typeface="Century Gothic" pitchFamily="34" charset="0"/>
              </a:rPr>
              <a:t>   |   Children’s National Hospital</a:t>
            </a:r>
          </a:p>
        </p:txBody>
      </p:sp>
      <p:pic>
        <p:nvPicPr>
          <p:cNvPr id="18" name="Picture 2">
            <a:extLst>
              <a:ext uri="{FF2B5EF4-FFF2-40B4-BE49-F238E27FC236}">
                <a16:creationId xmlns:a16="http://schemas.microsoft.com/office/drawing/2014/main" id="{2505D4B5-38BB-4C06-9865-08443E3AA7C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57111" y="1891281"/>
            <a:ext cx="531580" cy="1650560"/>
          </a:xfrm>
          <a:prstGeom prst="rect">
            <a:avLst/>
          </a:prstGeom>
        </p:spPr>
      </p:pic>
    </p:spTree>
    <p:extLst>
      <p:ext uri="{BB962C8B-B14F-4D97-AF65-F5344CB8AC3E}">
        <p14:creationId xmlns:p14="http://schemas.microsoft.com/office/powerpoint/2010/main" val="27183696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scrib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7385CF5A-3056-4940-AFE7-2746D1381D0B}"/>
              </a:ext>
            </a:extLst>
          </p:cNvPr>
          <p:cNvSpPr/>
          <p:nvPr userDrawn="1"/>
        </p:nvSpPr>
        <p:spPr>
          <a:xfrm>
            <a:off x="1028607" y="4500491"/>
            <a:ext cx="6820671" cy="394467"/>
          </a:xfrm>
          <a:prstGeom prst="rect">
            <a:avLst/>
          </a:prstGeom>
          <a:solidFill>
            <a:srgbClr val="E10016"/>
          </a:solidFill>
        </p:spPr>
        <p:txBody>
          <a:bodyPr wrap="square" lIns="102870" rIns="51435" bIns="51435">
            <a:spAutoFit/>
          </a:bodyPr>
          <a:lstStyle/>
          <a:p>
            <a:pPr marL="0" marR="0" lvl="0" indent="0" algn="ctr" defTabSz="914400" eaLnBrk="1" fontAlgn="auto" latinLnBrk="0" hangingPunct="1">
              <a:lnSpc>
                <a:spcPts val="2475"/>
              </a:lnSpc>
              <a:spcBef>
                <a:spcPts val="0"/>
              </a:spcBef>
              <a:spcAft>
                <a:spcPts val="0"/>
              </a:spcAft>
              <a:buClrTx/>
              <a:buSzTx/>
              <a:buFontTx/>
              <a:buNone/>
              <a:tabLst/>
              <a:defRPr/>
            </a:pPr>
            <a:r>
              <a:rPr kumimoji="0" lang="en-US" sz="2000" b="1" i="0" u="none" strike="noStrike" kern="0" cap="none" spc="0" normalizeH="0" baseline="0" noProof="0">
                <a:ln>
                  <a:noFill/>
                </a:ln>
                <a:solidFill>
                  <a:sysClr val="window" lastClr="FFFFFF"/>
                </a:solidFill>
                <a:effectLst/>
                <a:uLnTx/>
                <a:uFillTx/>
                <a:latin typeface="Century Gothic" pitchFamily="34" charset="0"/>
              </a:rPr>
              <a:t>InnovationDistrict.ChildrensNational.org</a:t>
            </a:r>
            <a:r>
              <a:rPr kumimoji="0" lang="en-US" sz="2000" b="1" i="0" u="none" strike="noStrike" kern="0" cap="none" spc="0" normalizeH="0" baseline="0" noProof="0">
                <a:ln>
                  <a:noFill/>
                </a:ln>
                <a:solidFill>
                  <a:sysClr val="windowText" lastClr="000000"/>
                </a:solidFill>
                <a:effectLst/>
                <a:uLnTx/>
                <a:uFillTx/>
                <a:latin typeface="Century Gothic" pitchFamily="34" charset="0"/>
              </a:rPr>
              <a:t> </a:t>
            </a:r>
          </a:p>
        </p:txBody>
      </p:sp>
      <p:sp>
        <p:nvSpPr>
          <p:cNvPr id="14" name="TextBox 13">
            <a:extLst>
              <a:ext uri="{FF2B5EF4-FFF2-40B4-BE49-F238E27FC236}">
                <a16:creationId xmlns:a16="http://schemas.microsoft.com/office/drawing/2014/main" id="{F509848A-AAD0-4841-8D00-511466BAD4ED}"/>
              </a:ext>
            </a:extLst>
          </p:cNvPr>
          <p:cNvSpPr txBox="1"/>
          <p:nvPr userDrawn="1"/>
        </p:nvSpPr>
        <p:spPr>
          <a:xfrm>
            <a:off x="893989" y="511372"/>
            <a:ext cx="9621611" cy="58477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E10016"/>
                </a:solidFill>
                <a:effectLst/>
                <a:uLnTx/>
                <a:uFillTx/>
                <a:latin typeface="Century Gothic" pitchFamily="34" charset="0"/>
              </a:rPr>
              <a:t>Subscribe and Follow Us</a:t>
            </a:r>
            <a:endParaRPr kumimoji="0" lang="ru-UA" sz="3200" b="0" i="0" u="none" strike="noStrike" kern="0" cap="none" spc="0" normalizeH="0" baseline="0" noProof="0">
              <a:ln>
                <a:noFill/>
              </a:ln>
              <a:solidFill>
                <a:srgbClr val="E10016"/>
              </a:solidFill>
              <a:effectLst/>
              <a:uLnTx/>
              <a:uFillTx/>
              <a:latin typeface="Century Gothic" pitchFamily="34" charset="0"/>
            </a:endParaRPr>
          </a:p>
        </p:txBody>
      </p:sp>
      <p:sp>
        <p:nvSpPr>
          <p:cNvPr id="15" name="TextBox 14">
            <a:extLst>
              <a:ext uri="{FF2B5EF4-FFF2-40B4-BE49-F238E27FC236}">
                <a16:creationId xmlns:a16="http://schemas.microsoft.com/office/drawing/2014/main" id="{3AEA9647-711C-458F-BDBE-497713D54765}"/>
              </a:ext>
            </a:extLst>
          </p:cNvPr>
          <p:cNvSpPr txBox="1"/>
          <p:nvPr userDrawn="1"/>
        </p:nvSpPr>
        <p:spPr>
          <a:xfrm>
            <a:off x="2166361" y="1927597"/>
            <a:ext cx="9621609" cy="1658274"/>
          </a:xfrm>
          <a:prstGeom prst="rect">
            <a:avLst/>
          </a:prstGeom>
          <a:noFill/>
        </p:spPr>
        <p:txBody>
          <a:bodyPr wrap="square">
            <a:spAutoFit/>
          </a:bodyPr>
          <a:lstStyle/>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a:ln>
                  <a:noFill/>
                </a:ln>
                <a:solidFill>
                  <a:sysClr val="windowText" lastClr="000000"/>
                </a:solidFill>
                <a:effectLst/>
                <a:uLnTx/>
                <a:uFillTx/>
                <a:latin typeface="Century Gothic" pitchFamily="34" charset="0"/>
              </a:rPr>
              <a:t>Facebook</a:t>
            </a:r>
            <a:r>
              <a:rPr kumimoji="0" lang="en-US" sz="2000" b="1" i="0" u="none" strike="noStrike" kern="0" cap="none" spc="0" normalizeH="0" baseline="0" noProof="0">
                <a:ln>
                  <a:noFill/>
                </a:ln>
                <a:solidFill>
                  <a:sysClr val="windowText" lastClr="000000"/>
                </a:solidFill>
                <a:effectLst/>
                <a:uLnTx/>
                <a:uFillTx/>
                <a:latin typeface="Century Gothic" pitchFamily="34" charset="0"/>
              </a:rPr>
              <a:t>   |   @childrens.national</a:t>
            </a:r>
          </a:p>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a:ln>
                  <a:noFill/>
                </a:ln>
                <a:solidFill>
                  <a:sysClr val="windowText" lastClr="000000"/>
                </a:solidFill>
                <a:effectLst/>
                <a:uLnTx/>
                <a:uFillTx/>
                <a:latin typeface="Century Gothic" pitchFamily="34" charset="0"/>
              </a:rPr>
              <a:t>Twitter</a:t>
            </a:r>
            <a:r>
              <a:rPr kumimoji="0" lang="en-US" sz="2000" b="1" i="0" u="none" strike="noStrike" kern="0" cap="none" spc="0" normalizeH="0" baseline="0" noProof="0">
                <a:ln>
                  <a:noFill/>
                </a:ln>
                <a:solidFill>
                  <a:sysClr val="windowText" lastClr="000000"/>
                </a:solidFill>
                <a:effectLst/>
                <a:uLnTx/>
                <a:uFillTx/>
                <a:latin typeface="Century Gothic" pitchFamily="34" charset="0"/>
              </a:rPr>
              <a:t>   |   @ChildrensNatl</a:t>
            </a:r>
          </a:p>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a:ln>
                  <a:noFill/>
                </a:ln>
                <a:solidFill>
                  <a:sysClr val="windowText" lastClr="000000"/>
                </a:solidFill>
                <a:effectLst/>
                <a:uLnTx/>
                <a:uFillTx/>
                <a:latin typeface="Century Gothic" pitchFamily="34" charset="0"/>
              </a:rPr>
              <a:t>Instagram</a:t>
            </a:r>
            <a:r>
              <a:rPr kumimoji="0" lang="en-US" sz="2000" b="1" i="0" u="none" strike="noStrike" kern="0" cap="none" spc="0" normalizeH="0" baseline="0" noProof="0">
                <a:ln>
                  <a:noFill/>
                </a:ln>
                <a:solidFill>
                  <a:sysClr val="windowText" lastClr="000000"/>
                </a:solidFill>
                <a:effectLst/>
                <a:uLnTx/>
                <a:uFillTx/>
                <a:latin typeface="Century Gothic" pitchFamily="34" charset="0"/>
              </a:rPr>
              <a:t>   |   </a:t>
            </a:r>
            <a:r>
              <a:rPr kumimoji="0" lang="en-US" sz="2000" b="1" i="0" u="none" strike="noStrike" kern="0" cap="none" spc="0" normalizeH="0" baseline="0" noProof="0" err="1">
                <a:ln>
                  <a:noFill/>
                </a:ln>
                <a:solidFill>
                  <a:sysClr val="windowText" lastClr="000000"/>
                </a:solidFill>
                <a:effectLst/>
                <a:uLnTx/>
                <a:uFillTx/>
                <a:latin typeface="Century Gothic" pitchFamily="34" charset="0"/>
              </a:rPr>
              <a:t>childrensnational</a:t>
            </a:r>
            <a:endParaRPr kumimoji="0" lang="en-US" sz="2000" b="1" i="0" u="none" strike="noStrike" kern="0" cap="none" spc="0" normalizeH="0" baseline="0" noProof="0">
              <a:ln>
                <a:noFill/>
              </a:ln>
              <a:solidFill>
                <a:sysClr val="windowText" lastClr="000000"/>
              </a:solidFill>
              <a:effectLst/>
              <a:uLnTx/>
              <a:uFillTx/>
              <a:latin typeface="Century Gothic" pitchFamily="34" charset="0"/>
            </a:endParaRPr>
          </a:p>
          <a:p>
            <a:pPr marL="0" marR="0" lvl="0" indent="0" defTabSz="914400" eaLnBrk="1" fontAlgn="auto" latinLnBrk="0" hangingPunct="1">
              <a:lnSpc>
                <a:spcPts val="2475"/>
              </a:lnSpc>
              <a:spcBef>
                <a:spcPts val="750"/>
              </a:spcBef>
              <a:spcAft>
                <a:spcPts val="0"/>
              </a:spcAft>
              <a:buClrTx/>
              <a:buSzTx/>
              <a:buFontTx/>
              <a:buNone/>
              <a:tabLst/>
              <a:defRPr/>
            </a:pPr>
            <a:r>
              <a:rPr kumimoji="0" lang="en-US" sz="2000" b="1" i="0" u="none" strike="noStrike" kern="0" cap="all" spc="0" normalizeH="0" baseline="0" noProof="0" err="1">
                <a:ln>
                  <a:noFill/>
                </a:ln>
                <a:solidFill>
                  <a:sysClr val="windowText" lastClr="000000"/>
                </a:solidFill>
                <a:effectLst/>
                <a:uLnTx/>
                <a:uFillTx/>
                <a:latin typeface="Century Gothic" pitchFamily="34" charset="0"/>
              </a:rPr>
              <a:t>Linkedin</a:t>
            </a:r>
            <a:r>
              <a:rPr kumimoji="0" lang="en-US" sz="2000" b="1" i="0" u="none" strike="noStrike" kern="0" cap="none" spc="0" normalizeH="0" baseline="0" noProof="0">
                <a:ln>
                  <a:noFill/>
                </a:ln>
                <a:solidFill>
                  <a:sysClr val="windowText" lastClr="000000"/>
                </a:solidFill>
                <a:effectLst/>
                <a:uLnTx/>
                <a:uFillTx/>
                <a:latin typeface="Century Gothic" pitchFamily="34" charset="0"/>
              </a:rPr>
              <a:t>   |   Children’s National Hospital</a:t>
            </a:r>
          </a:p>
        </p:txBody>
      </p:sp>
      <p:pic>
        <p:nvPicPr>
          <p:cNvPr id="16" name="Picture 3">
            <a:extLst>
              <a:ext uri="{FF2B5EF4-FFF2-40B4-BE49-F238E27FC236}">
                <a16:creationId xmlns:a16="http://schemas.microsoft.com/office/drawing/2014/main" id="{29919528-1883-4EB5-9AC8-C763088A90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286551" y="1943524"/>
            <a:ext cx="576991" cy="1628691"/>
          </a:xfrm>
          <a:prstGeom prst="rect">
            <a:avLst/>
          </a:prstGeom>
        </p:spPr>
      </p:pic>
    </p:spTree>
    <p:extLst>
      <p:ext uri="{BB962C8B-B14F-4D97-AF65-F5344CB8AC3E}">
        <p14:creationId xmlns:p14="http://schemas.microsoft.com/office/powerpoint/2010/main" val="133968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s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2692400" y="2638654"/>
            <a:ext cx="6807200" cy="646331"/>
          </a:xfrm>
          <a:prstGeom prst="rect">
            <a:avLst/>
          </a:prstGeom>
          <a:noFill/>
        </p:spPr>
        <p:txBody>
          <a:bodyPr wrap="square" rtlCol="0">
            <a:spAutoFit/>
          </a:bodyPr>
          <a:lstStyle/>
          <a:p>
            <a:pPr algn="ctr"/>
            <a:r>
              <a:rPr lang="en-US" sz="3600" b="1">
                <a:solidFill>
                  <a:schemeClr val="bg1"/>
                </a:solidFill>
                <a:latin typeface="Century Gothic" pitchFamily="34" charset="0"/>
              </a:rPr>
              <a:t>Thank You!</a:t>
            </a:r>
            <a:endParaRPr lang="ru-RU" sz="3600" b="1">
              <a:solidFill>
                <a:schemeClr val="bg1"/>
              </a:solidFill>
              <a:latin typeface="Century Gothic" pitchFamily="34" charset="0"/>
            </a:endParaRPr>
          </a:p>
        </p:txBody>
      </p:sp>
      <p:pic>
        <p:nvPicPr>
          <p:cNvPr id="1026" name="Picture 2" descr="D:\хант\!!!!Надеждааа\Children's PPTs-20210708T141911Z-001\Children_s PPTs\CH_fon-10.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013200" y="3708400"/>
            <a:ext cx="4267200"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426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0D41-6843-534A-9C95-73026D3FA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9178D-D89A-7B43-9CB7-099D46CBDDDF}"/>
              </a:ext>
            </a:extLst>
          </p:cNvPr>
          <p:cNvSpPr>
            <a:spLocks noGrp="1"/>
          </p:cNvSpPr>
          <p:nvPr>
            <p:ph idx="1"/>
          </p:nvPr>
        </p:nvSpPr>
        <p:spPr>
          <a:xfrm>
            <a:off x="838200" y="1749287"/>
            <a:ext cx="10515600" cy="4427676"/>
          </a:xfrm>
        </p:spPr>
        <p:txBody>
          <a:bodyPr/>
          <a:lstStyle>
            <a:lvl1pPr>
              <a:defRPr b="0" i="0" baseline="0"/>
            </a:lvl1pPr>
            <a:lvl2pPr>
              <a:defRPr b="0" i="0" baseline="0"/>
            </a:lvl2pPr>
            <a:lvl3pPr>
              <a:defRPr b="0" i="0" baseline="0"/>
            </a:lvl3pPr>
            <a:lvl4pPr>
              <a:defRPr b="0" i="0" baseline="0"/>
            </a:lvl4pPr>
            <a:lvl5pPr>
              <a:defRPr b="0" i="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684AF01-E43E-8C48-9C72-5A0639456582}"/>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1941162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0D41-6843-534A-9C95-73026D3FA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9178D-D89A-7B43-9CB7-099D46CBDDDF}"/>
              </a:ext>
            </a:extLst>
          </p:cNvPr>
          <p:cNvSpPr>
            <a:spLocks noGrp="1"/>
          </p:cNvSpPr>
          <p:nvPr>
            <p:ph idx="1"/>
          </p:nvPr>
        </p:nvSpPr>
        <p:spPr>
          <a:xfrm>
            <a:off x="838200" y="1749287"/>
            <a:ext cx="10515600" cy="4427676"/>
          </a:xfrm>
        </p:spPr>
        <p:txBody>
          <a:bodyPr/>
          <a:lstStyle>
            <a:lvl1pPr>
              <a:defRPr b="0" i="0" baseline="0"/>
            </a:lvl1pPr>
            <a:lvl2pPr>
              <a:defRPr b="0" i="0" baseline="0"/>
            </a:lvl2pPr>
            <a:lvl3pPr>
              <a:defRPr b="0" i="0" baseline="0"/>
            </a:lvl3pPr>
            <a:lvl4pPr>
              <a:defRPr b="0" i="0" baseline="0"/>
            </a:lvl4pPr>
            <a:lvl5pPr>
              <a:defRPr b="0" i="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684AF01-E43E-8C48-9C72-5A0639456582}"/>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2300999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5B8A-0932-784B-A05C-EC89ED9313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3B160-3C86-C249-A5E2-43C04DC80C09}"/>
              </a:ext>
            </a:extLst>
          </p:cNvPr>
          <p:cNvSpPr>
            <a:spLocks noGrp="1"/>
          </p:cNvSpPr>
          <p:nvPr>
            <p:ph sz="half" idx="1"/>
          </p:nvPr>
        </p:nvSpPr>
        <p:spPr>
          <a:xfrm>
            <a:off x="838200" y="1779104"/>
            <a:ext cx="5156200" cy="4397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294971-A33F-A343-B851-F29E1F205564}"/>
              </a:ext>
            </a:extLst>
          </p:cNvPr>
          <p:cNvSpPr>
            <a:spLocks noGrp="1"/>
          </p:cNvSpPr>
          <p:nvPr>
            <p:ph sz="half" idx="2"/>
          </p:nvPr>
        </p:nvSpPr>
        <p:spPr>
          <a:xfrm>
            <a:off x="6197600" y="1779104"/>
            <a:ext cx="5156200" cy="4397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8252865-0968-8444-9104-B67C9A41E687}"/>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273127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43D57-F64E-F849-A0CD-6DB33A4F41D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67A4D94-57FF-134E-9AD2-8A95B11F0637}"/>
              </a:ext>
            </a:extLst>
          </p:cNvPr>
          <p:cNvSpPr>
            <a:spLocks noGrp="1"/>
          </p:cNvSpPr>
          <p:nvPr>
            <p:ph type="sldNum" sz="quarter" idx="10"/>
          </p:nvPr>
        </p:nvSpPr>
        <p:spPr/>
        <p:txBody>
          <a:bodyPr/>
          <a:lstStyle/>
          <a:p>
            <a:fld id="{0BD853F8-1484-F54B-99C1-FE68C5B4B1C0}" type="slidenum">
              <a:rPr lang="en-US" smtClean="0"/>
              <a:pPr/>
              <a:t>‹#›</a:t>
            </a:fld>
            <a:endParaRPr lang="en-US"/>
          </a:p>
        </p:txBody>
      </p:sp>
    </p:spTree>
    <p:extLst>
      <p:ext uri="{BB962C8B-B14F-4D97-AF65-F5344CB8AC3E}">
        <p14:creationId xmlns:p14="http://schemas.microsoft.com/office/powerpoint/2010/main" val="2754646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N GS 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5BC6-FB24-714B-936F-4D962F8CE5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3797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N GS En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35BC6-FB24-714B-936F-4D962F8CE5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8063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5008956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48406999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0623175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203190304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
        <p:nvSpPr>
          <p:cNvPr id="19" name="Google Shape;19;p5"/>
          <p:cNvSpPr txBox="1">
            <a:spLocks noGrp="1"/>
          </p:cNvSpPr>
          <p:nvPr>
            <p:ph type="body" idx="1"/>
          </p:nvPr>
        </p:nvSpPr>
        <p:spPr>
          <a:xfrm>
            <a:off x="609600" y="1600200"/>
            <a:ext cx="10972800" cy="5257800"/>
          </a:xfrm>
          <a:prstGeom prst="rect">
            <a:avLst/>
          </a:prstGeom>
          <a:noFill/>
          <a:ln>
            <a:noFill/>
          </a:ln>
        </p:spPr>
        <p:txBody>
          <a:bodyPr spcFirstLastPara="1" wrap="square" lIns="34275" tIns="34275" rIns="34275" bIns="34275" anchor="t" anchorCtr="0">
            <a:normAutofit/>
          </a:bodyPr>
          <a:lstStyle>
            <a:lvl1pPr marL="609585" lvl="0" indent="-431789" algn="l">
              <a:lnSpc>
                <a:spcPct val="100000"/>
              </a:lnSpc>
              <a:spcBef>
                <a:spcPts val="400"/>
              </a:spcBef>
              <a:spcAft>
                <a:spcPts val="0"/>
              </a:spcAft>
              <a:buSzPts val="1500"/>
              <a:buChar char="•"/>
              <a:defRPr/>
            </a:lvl1pPr>
            <a:lvl2pPr marL="1219170" lvl="1" indent="-431789" algn="l">
              <a:lnSpc>
                <a:spcPct val="100000"/>
              </a:lnSpc>
              <a:spcBef>
                <a:spcPts val="400"/>
              </a:spcBef>
              <a:spcAft>
                <a:spcPts val="0"/>
              </a:spcAft>
              <a:buSzPts val="1500"/>
              <a:buChar char="•"/>
              <a:defRPr/>
            </a:lvl2pPr>
            <a:lvl3pPr marL="1828754" lvl="2" indent="-414856" algn="l">
              <a:lnSpc>
                <a:spcPct val="100000"/>
              </a:lnSpc>
              <a:spcBef>
                <a:spcPts val="400"/>
              </a:spcBef>
              <a:spcAft>
                <a:spcPts val="0"/>
              </a:spcAft>
              <a:buSzPts val="1300"/>
              <a:buChar char="•"/>
              <a:defRPr/>
            </a:lvl3pPr>
            <a:lvl4pPr marL="2438339" lvl="3" indent="-414856" algn="l">
              <a:lnSpc>
                <a:spcPct val="100000"/>
              </a:lnSpc>
              <a:spcBef>
                <a:spcPts val="400"/>
              </a:spcBef>
              <a:spcAft>
                <a:spcPts val="0"/>
              </a:spcAft>
              <a:buSzPts val="1300"/>
              <a:buChar char="•"/>
              <a:defRPr/>
            </a:lvl4pPr>
            <a:lvl5pPr marL="3047924" lvl="4" indent="-414856" algn="l">
              <a:lnSpc>
                <a:spcPct val="100000"/>
              </a:lnSpc>
              <a:spcBef>
                <a:spcPts val="400"/>
              </a:spcBef>
              <a:spcAft>
                <a:spcPts val="0"/>
              </a:spcAft>
              <a:buSzPts val="1300"/>
              <a:buChar char="•"/>
              <a:defRPr/>
            </a:lvl5pPr>
            <a:lvl6pPr marL="3657509" lvl="5" indent="-423323" algn="l">
              <a:lnSpc>
                <a:spcPct val="100000"/>
              </a:lnSpc>
              <a:spcBef>
                <a:spcPts val="400"/>
              </a:spcBef>
              <a:spcAft>
                <a:spcPts val="0"/>
              </a:spcAft>
              <a:buSzPts val="1400"/>
              <a:buChar char="•"/>
              <a:defRPr/>
            </a:lvl6pPr>
            <a:lvl7pPr marL="4267093" lvl="6" indent="-423323" algn="l">
              <a:lnSpc>
                <a:spcPct val="100000"/>
              </a:lnSpc>
              <a:spcBef>
                <a:spcPts val="400"/>
              </a:spcBef>
              <a:spcAft>
                <a:spcPts val="0"/>
              </a:spcAft>
              <a:buSzPts val="1400"/>
              <a:buChar char="•"/>
              <a:defRPr/>
            </a:lvl7pPr>
            <a:lvl8pPr marL="4876678" lvl="7" indent="-423323" algn="l">
              <a:lnSpc>
                <a:spcPct val="100000"/>
              </a:lnSpc>
              <a:spcBef>
                <a:spcPts val="400"/>
              </a:spcBef>
              <a:spcAft>
                <a:spcPts val="0"/>
              </a:spcAft>
              <a:buSzPts val="1400"/>
              <a:buChar char="•"/>
              <a:defRPr/>
            </a:lvl8pPr>
            <a:lvl9pPr marL="5486263" lvl="8" indent="-423323" algn="l">
              <a:lnSpc>
                <a:spcPct val="100000"/>
              </a:lnSpc>
              <a:spcBef>
                <a:spcPts val="400"/>
              </a:spcBef>
              <a:spcAft>
                <a:spcPts val="0"/>
              </a:spcAft>
              <a:buSzPts val="1400"/>
              <a:buChar char="•"/>
              <a:defRPr/>
            </a:lvl9pPr>
          </a:lstStyle>
          <a:p>
            <a:endParaRPr/>
          </a:p>
        </p:txBody>
      </p:sp>
    </p:spTree>
    <p:extLst>
      <p:ext uri="{BB962C8B-B14F-4D97-AF65-F5344CB8AC3E}">
        <p14:creationId xmlns:p14="http://schemas.microsoft.com/office/powerpoint/2010/main" val="40223952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Bullets, 2 Columns">
  <p:cSld name="Bullets, 2 Columns">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
        <p:nvSpPr>
          <p:cNvPr id="22" name="Google Shape;22;p6"/>
          <p:cNvSpPr txBox="1">
            <a:spLocks noGrp="1"/>
          </p:cNvSpPr>
          <p:nvPr>
            <p:ph type="body" idx="1"/>
          </p:nvPr>
        </p:nvSpPr>
        <p:spPr>
          <a:xfrm>
            <a:off x="549275" y="914400"/>
            <a:ext cx="5257800" cy="4876800"/>
          </a:xfrm>
          <a:prstGeom prst="rect">
            <a:avLst/>
          </a:prstGeom>
          <a:noFill/>
          <a:ln>
            <a:noFill/>
          </a:ln>
        </p:spPr>
        <p:txBody>
          <a:bodyPr spcFirstLastPara="1" wrap="square" lIns="34275" tIns="34275" rIns="34275" bIns="34275" anchor="t" anchorCtr="0">
            <a:noAutofit/>
          </a:bodyPr>
          <a:lstStyle>
            <a:lvl1pPr marL="609585" lvl="0" indent="-465655" algn="l">
              <a:lnSpc>
                <a:spcPct val="100000"/>
              </a:lnSpc>
              <a:spcBef>
                <a:spcPts val="400"/>
              </a:spcBef>
              <a:spcAft>
                <a:spcPts val="0"/>
              </a:spcAft>
              <a:buClr>
                <a:srgbClr val="52CAE0"/>
              </a:buClr>
              <a:buSzPts val="1900"/>
              <a:buChar char="•"/>
              <a:defRPr>
                <a:solidFill>
                  <a:srgbClr val="47606D"/>
                </a:solidFill>
              </a:defRPr>
            </a:lvl1pPr>
            <a:lvl2pPr marL="1219170" lvl="1" indent="-423323" algn="l">
              <a:lnSpc>
                <a:spcPct val="100000"/>
              </a:lnSpc>
              <a:spcBef>
                <a:spcPts val="400"/>
              </a:spcBef>
              <a:spcAft>
                <a:spcPts val="0"/>
              </a:spcAft>
              <a:buClr>
                <a:srgbClr val="52CAE0"/>
              </a:buClr>
              <a:buSzPts val="1400"/>
              <a:buFont typeface="Courier New"/>
              <a:buChar char="o"/>
              <a:defRPr>
                <a:solidFill>
                  <a:srgbClr val="47606D"/>
                </a:solidFill>
              </a:defRPr>
            </a:lvl2pPr>
            <a:lvl3pPr marL="1828754" lvl="2" indent="-448722" algn="l">
              <a:lnSpc>
                <a:spcPct val="100000"/>
              </a:lnSpc>
              <a:spcBef>
                <a:spcPts val="400"/>
              </a:spcBef>
              <a:spcAft>
                <a:spcPts val="0"/>
              </a:spcAft>
              <a:buClr>
                <a:srgbClr val="52CAE0"/>
              </a:buClr>
              <a:buSzPts val="1700"/>
              <a:buFont typeface="Noto Sans Symbols"/>
              <a:buChar char="▪"/>
              <a:defRPr>
                <a:solidFill>
                  <a:srgbClr val="47606D"/>
                </a:solidFill>
              </a:defRPr>
            </a:lvl3pPr>
            <a:lvl4pPr marL="2438339" lvl="3" indent="-380990" algn="l">
              <a:lnSpc>
                <a:spcPct val="100000"/>
              </a:lnSpc>
              <a:spcBef>
                <a:spcPts val="400"/>
              </a:spcBef>
              <a:spcAft>
                <a:spcPts val="0"/>
              </a:spcAft>
              <a:buClr>
                <a:srgbClr val="52CAE0"/>
              </a:buClr>
              <a:buSzPts val="900"/>
              <a:buFont typeface="Noto Sans Symbols"/>
              <a:buChar char="❑"/>
              <a:defRPr>
                <a:solidFill>
                  <a:srgbClr val="47606D"/>
                </a:solidFill>
              </a:defRPr>
            </a:lvl4pPr>
            <a:lvl5pPr marL="3047924" lvl="4" indent="-406390" algn="l">
              <a:lnSpc>
                <a:spcPct val="100000"/>
              </a:lnSpc>
              <a:spcBef>
                <a:spcPts val="400"/>
              </a:spcBef>
              <a:spcAft>
                <a:spcPts val="0"/>
              </a:spcAft>
              <a:buClr>
                <a:srgbClr val="52CAE0"/>
              </a:buClr>
              <a:buSzPts val="1200"/>
              <a:buFont typeface="Noto Sans Symbols"/>
              <a:buChar char="⮚"/>
              <a:defRPr>
                <a:solidFill>
                  <a:srgbClr val="47606D"/>
                </a:solidFill>
              </a:defRPr>
            </a:lvl5pPr>
            <a:lvl6pPr marL="3657509" lvl="5" indent="-423323" algn="l">
              <a:lnSpc>
                <a:spcPct val="100000"/>
              </a:lnSpc>
              <a:spcBef>
                <a:spcPts val="400"/>
              </a:spcBef>
              <a:spcAft>
                <a:spcPts val="0"/>
              </a:spcAft>
              <a:buClr>
                <a:schemeClr val="dk1"/>
              </a:buClr>
              <a:buSzPts val="1400"/>
              <a:buFont typeface="Noto Sans Symbols"/>
              <a:buChar char="❖"/>
              <a:defRPr>
                <a:solidFill>
                  <a:schemeClr val="dk1"/>
                </a:solidFill>
              </a:defRPr>
            </a:lvl6pPr>
            <a:lvl7pPr marL="4267093" lvl="6" indent="-423323" algn="l">
              <a:lnSpc>
                <a:spcPct val="100000"/>
              </a:lnSpc>
              <a:spcBef>
                <a:spcPts val="400"/>
              </a:spcBef>
              <a:spcAft>
                <a:spcPts val="0"/>
              </a:spcAft>
              <a:buSzPts val="1400"/>
              <a:buChar char="•"/>
              <a:defRPr/>
            </a:lvl7pPr>
            <a:lvl8pPr marL="4876678" lvl="7" indent="-423323" algn="l">
              <a:lnSpc>
                <a:spcPct val="100000"/>
              </a:lnSpc>
              <a:spcBef>
                <a:spcPts val="400"/>
              </a:spcBef>
              <a:spcAft>
                <a:spcPts val="0"/>
              </a:spcAft>
              <a:buSzPts val="1400"/>
              <a:buChar char="•"/>
              <a:defRPr/>
            </a:lvl8pPr>
            <a:lvl9pPr marL="5486263" lvl="8" indent="-423323" algn="l">
              <a:lnSpc>
                <a:spcPct val="100000"/>
              </a:lnSpc>
              <a:spcBef>
                <a:spcPts val="400"/>
              </a:spcBef>
              <a:spcAft>
                <a:spcPts val="0"/>
              </a:spcAft>
              <a:buSzPts val="1400"/>
              <a:buChar char="•"/>
              <a:defRPr/>
            </a:lvl9pPr>
          </a:lstStyle>
          <a:p>
            <a:endParaRPr/>
          </a:p>
        </p:txBody>
      </p:sp>
      <p:sp>
        <p:nvSpPr>
          <p:cNvPr id="23" name="Google Shape;23;p6"/>
          <p:cNvSpPr txBox="1">
            <a:spLocks noGrp="1"/>
          </p:cNvSpPr>
          <p:nvPr>
            <p:ph type="body" idx="2"/>
          </p:nvPr>
        </p:nvSpPr>
        <p:spPr>
          <a:xfrm>
            <a:off x="6263640" y="914400"/>
            <a:ext cx="5257800" cy="4876800"/>
          </a:xfrm>
          <a:prstGeom prst="rect">
            <a:avLst/>
          </a:prstGeom>
          <a:noFill/>
          <a:ln>
            <a:noFill/>
          </a:ln>
        </p:spPr>
        <p:txBody>
          <a:bodyPr spcFirstLastPara="1" wrap="square" lIns="34275" tIns="34275" rIns="34275" bIns="34275" anchor="t" anchorCtr="0">
            <a:noAutofit/>
          </a:bodyPr>
          <a:lstStyle>
            <a:lvl1pPr marL="609585" lvl="0" indent="-465655" algn="l">
              <a:lnSpc>
                <a:spcPct val="100000"/>
              </a:lnSpc>
              <a:spcBef>
                <a:spcPts val="400"/>
              </a:spcBef>
              <a:spcAft>
                <a:spcPts val="0"/>
              </a:spcAft>
              <a:buClr>
                <a:srgbClr val="52CAE0"/>
              </a:buClr>
              <a:buSzPts val="1900"/>
              <a:buChar char="•"/>
              <a:defRPr>
                <a:solidFill>
                  <a:srgbClr val="47606D"/>
                </a:solidFill>
              </a:defRPr>
            </a:lvl1pPr>
            <a:lvl2pPr marL="1219170" lvl="1" indent="-423323" algn="l">
              <a:lnSpc>
                <a:spcPct val="100000"/>
              </a:lnSpc>
              <a:spcBef>
                <a:spcPts val="400"/>
              </a:spcBef>
              <a:spcAft>
                <a:spcPts val="0"/>
              </a:spcAft>
              <a:buClr>
                <a:srgbClr val="52CAE0"/>
              </a:buClr>
              <a:buSzPts val="1400"/>
              <a:buFont typeface="Courier New"/>
              <a:buChar char="o"/>
              <a:defRPr>
                <a:solidFill>
                  <a:srgbClr val="47606D"/>
                </a:solidFill>
              </a:defRPr>
            </a:lvl2pPr>
            <a:lvl3pPr marL="1828754" lvl="2" indent="-448722" algn="l">
              <a:lnSpc>
                <a:spcPct val="100000"/>
              </a:lnSpc>
              <a:spcBef>
                <a:spcPts val="400"/>
              </a:spcBef>
              <a:spcAft>
                <a:spcPts val="0"/>
              </a:spcAft>
              <a:buClr>
                <a:srgbClr val="52CAE0"/>
              </a:buClr>
              <a:buSzPts val="1700"/>
              <a:buFont typeface="Noto Sans Symbols"/>
              <a:buChar char="▪"/>
              <a:defRPr>
                <a:solidFill>
                  <a:srgbClr val="47606D"/>
                </a:solidFill>
              </a:defRPr>
            </a:lvl3pPr>
            <a:lvl4pPr marL="2438339" lvl="3" indent="-380990" algn="l">
              <a:lnSpc>
                <a:spcPct val="100000"/>
              </a:lnSpc>
              <a:spcBef>
                <a:spcPts val="400"/>
              </a:spcBef>
              <a:spcAft>
                <a:spcPts val="0"/>
              </a:spcAft>
              <a:buClr>
                <a:srgbClr val="52CAE0"/>
              </a:buClr>
              <a:buSzPts val="900"/>
              <a:buFont typeface="Noto Sans Symbols"/>
              <a:buChar char="❑"/>
              <a:defRPr>
                <a:solidFill>
                  <a:srgbClr val="47606D"/>
                </a:solidFill>
              </a:defRPr>
            </a:lvl4pPr>
            <a:lvl5pPr marL="3047924" lvl="4" indent="-406390" algn="l">
              <a:lnSpc>
                <a:spcPct val="100000"/>
              </a:lnSpc>
              <a:spcBef>
                <a:spcPts val="400"/>
              </a:spcBef>
              <a:spcAft>
                <a:spcPts val="0"/>
              </a:spcAft>
              <a:buClr>
                <a:srgbClr val="52CAE0"/>
              </a:buClr>
              <a:buSzPts val="1200"/>
              <a:buFont typeface="Noto Sans Symbols"/>
              <a:buChar char="⮚"/>
              <a:defRPr>
                <a:solidFill>
                  <a:srgbClr val="47606D"/>
                </a:solidFill>
              </a:defRPr>
            </a:lvl5pPr>
            <a:lvl6pPr marL="3657509" lvl="5" indent="-423323" algn="l">
              <a:lnSpc>
                <a:spcPct val="100000"/>
              </a:lnSpc>
              <a:spcBef>
                <a:spcPts val="400"/>
              </a:spcBef>
              <a:spcAft>
                <a:spcPts val="0"/>
              </a:spcAft>
              <a:buClr>
                <a:schemeClr val="dk1"/>
              </a:buClr>
              <a:buSzPts val="1400"/>
              <a:buFont typeface="Noto Sans Symbols"/>
              <a:buChar char="❖"/>
              <a:defRPr>
                <a:solidFill>
                  <a:schemeClr val="dk1"/>
                </a:solidFill>
              </a:defRPr>
            </a:lvl6pPr>
            <a:lvl7pPr marL="4267093" lvl="6" indent="-423323" algn="l">
              <a:lnSpc>
                <a:spcPct val="100000"/>
              </a:lnSpc>
              <a:spcBef>
                <a:spcPts val="400"/>
              </a:spcBef>
              <a:spcAft>
                <a:spcPts val="0"/>
              </a:spcAft>
              <a:buSzPts val="1400"/>
              <a:buChar char="•"/>
              <a:defRPr/>
            </a:lvl7pPr>
            <a:lvl8pPr marL="4876678" lvl="7" indent="-423323" algn="l">
              <a:lnSpc>
                <a:spcPct val="100000"/>
              </a:lnSpc>
              <a:spcBef>
                <a:spcPts val="400"/>
              </a:spcBef>
              <a:spcAft>
                <a:spcPts val="0"/>
              </a:spcAft>
              <a:buSzPts val="1400"/>
              <a:buChar char="•"/>
              <a:defRPr/>
            </a:lvl8pPr>
            <a:lvl9pPr marL="5486263" lvl="8" indent="-423323" algn="l">
              <a:lnSpc>
                <a:spcPct val="100000"/>
              </a:lnSpc>
              <a:spcBef>
                <a:spcPts val="400"/>
              </a:spcBef>
              <a:spcAft>
                <a:spcPts val="0"/>
              </a:spcAft>
              <a:buSzPts val="1400"/>
              <a:buChar char="•"/>
              <a:defRPr/>
            </a:lvl9pPr>
          </a:lstStyle>
          <a:p>
            <a:endParaRPr/>
          </a:p>
        </p:txBody>
      </p:sp>
      <p:pic>
        <p:nvPicPr>
          <p:cNvPr id="24" name="Google Shape;24;p6"/>
          <p:cNvPicPr preferRelativeResize="0"/>
          <p:nvPr/>
        </p:nvPicPr>
        <p:blipFill rotWithShape="1">
          <a:blip r:embed="rId2">
            <a:alphaModFix/>
          </a:blip>
          <a:srcRect/>
          <a:stretch/>
        </p:blipFill>
        <p:spPr>
          <a:xfrm>
            <a:off x="10526485" y="5878286"/>
            <a:ext cx="1665515" cy="1110343"/>
          </a:xfrm>
          <a:prstGeom prst="rect">
            <a:avLst/>
          </a:prstGeom>
          <a:noFill/>
          <a:ln>
            <a:noFill/>
          </a:ln>
        </p:spPr>
      </p:pic>
    </p:spTree>
    <p:extLst>
      <p:ext uri="{BB962C8B-B14F-4D97-AF65-F5344CB8AC3E}">
        <p14:creationId xmlns:p14="http://schemas.microsoft.com/office/powerpoint/2010/main" val="298063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53053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01624970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3.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theme" Target="../theme/theme3.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4.xml"/><Relationship Id="rId7" Type="http://schemas.openxmlformats.org/officeDocument/2006/relationships/image" Target="../media/image68.em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67.emf"/><Relationship Id="rId5" Type="http://schemas.openxmlformats.org/officeDocument/2006/relationships/theme" Target="../theme/theme4.xml"/><Relationship Id="rId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2.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70.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7.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847" r:id="rId2"/>
    <p:sldLayoutId id="2147483852" r:id="rId3"/>
    <p:sldLayoutId id="2147483848" r:id="rId4"/>
    <p:sldLayoutId id="2147483665" r:id="rId5"/>
    <p:sldLayoutId id="2147483666" r:id="rId6"/>
    <p:sldLayoutId id="2147483667" r:id="rId7"/>
    <p:sldLayoutId id="2147483668" r:id="rId8"/>
    <p:sldLayoutId id="2147483853" r:id="rId9"/>
    <p:sldLayoutId id="2147483670" r:id="rId10"/>
    <p:sldLayoutId id="2147483671" r:id="rId11"/>
    <p:sldLayoutId id="2147483672" r:id="rId12"/>
    <p:sldLayoutId id="21474838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71765E-E476-90D6-8C73-E811F38B2902}"/>
              </a:ext>
            </a:extLst>
          </p:cNvPr>
          <p:cNvSpPr/>
          <p:nvPr/>
        </p:nvSpPr>
        <p:spPr bwMode="white">
          <a:xfrm>
            <a:off x="0" y="0"/>
            <a:ext cx="12192000" cy="1309688"/>
          </a:xfrm>
          <a:prstGeom prst="rect">
            <a:avLst/>
          </a:prstGeom>
          <a:gradFill>
            <a:gsLst>
              <a:gs pos="0">
                <a:srgbClr val="B5DEFF"/>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Calibri" panose="020F0502020204030204" pitchFamily="34" charset="0"/>
            </a:endParaRPr>
          </a:p>
        </p:txBody>
      </p:sp>
      <p:sp>
        <p:nvSpPr>
          <p:cNvPr id="1027" name="Title Placeholder 1">
            <a:extLst>
              <a:ext uri="{FF2B5EF4-FFF2-40B4-BE49-F238E27FC236}">
                <a16:creationId xmlns:a16="http://schemas.microsoft.com/office/drawing/2014/main" id="{E0934634-D7C5-20D7-8B95-B3136CCA56BC}"/>
              </a:ext>
            </a:extLst>
          </p:cNvPr>
          <p:cNvSpPr>
            <a:spLocks noGrp="1"/>
          </p:cNvSpPr>
          <p:nvPr>
            <p:ph type="title"/>
          </p:nvPr>
        </p:nvSpPr>
        <p:spPr bwMode="auto">
          <a:xfrm>
            <a:off x="363538" y="274638"/>
            <a:ext cx="83820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083EB591-741E-5D30-680C-6DAE0F68EF3A}"/>
              </a:ext>
            </a:extLst>
          </p:cNvPr>
          <p:cNvSpPr>
            <a:spLocks noGrp="1"/>
          </p:cNvSpPr>
          <p:nvPr>
            <p:ph type="body" idx="1"/>
          </p:nvPr>
        </p:nvSpPr>
        <p:spPr bwMode="auto">
          <a:xfrm>
            <a:off x="363538" y="1416050"/>
            <a:ext cx="11464925"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9211AC78-EEDC-DE09-1E9D-BC77AF57A807}"/>
              </a:ext>
            </a:extLst>
          </p:cNvPr>
          <p:cNvSpPr>
            <a:spLocks noGrp="1"/>
          </p:cNvSpPr>
          <p:nvPr>
            <p:ph type="sldNum" sz="quarter" idx="4"/>
          </p:nvPr>
        </p:nvSpPr>
        <p:spPr>
          <a:xfrm>
            <a:off x="11277600" y="6430963"/>
            <a:ext cx="552450" cy="153987"/>
          </a:xfrm>
          <a:prstGeom prst="rect">
            <a:avLst/>
          </a:prstGeom>
        </p:spPr>
        <p:txBody>
          <a:bodyPr vert="horz" wrap="square" lIns="0" tIns="0" rIns="0" bIns="0" rtlCol="0" anchor="b">
            <a:spAutoFit/>
          </a:bodyPr>
          <a:lstStyle>
            <a:lvl1pPr algn="r" eaLnBrk="1" fontAlgn="auto" hangingPunct="1">
              <a:spcBef>
                <a:spcPts val="0"/>
              </a:spcBef>
              <a:spcAft>
                <a:spcPts val="0"/>
              </a:spcAft>
              <a:defRPr sz="1000" b="0" i="0" smtClean="0">
                <a:solidFill>
                  <a:schemeClr val="accent1"/>
                </a:solidFill>
                <a:latin typeface="Calibri" panose="020F0502020204030204" pitchFamily="34" charset="0"/>
              </a:defRPr>
            </a:lvl1pPr>
          </a:lstStyle>
          <a:p>
            <a:pPr>
              <a:defRPr/>
            </a:pPr>
            <a:fld id="{56DDB752-E10D-EE41-917D-D0DA2BC73845}" type="slidenum">
              <a:rPr lang="en-US"/>
              <a:pPr>
                <a:defRPr/>
              </a:pPr>
              <a:t>‹#›</a:t>
            </a:fld>
            <a:endParaRPr lang="en-US"/>
          </a:p>
        </p:txBody>
      </p:sp>
      <p:pic>
        <p:nvPicPr>
          <p:cNvPr id="1030" name="Picture 7" descr="Feinberg-linear-RGB.png">
            <a:extLst>
              <a:ext uri="{FF2B5EF4-FFF2-40B4-BE49-F238E27FC236}">
                <a16:creationId xmlns:a16="http://schemas.microsoft.com/office/drawing/2014/main" id="{FABB05AC-27D4-DAC9-80CE-7CFFB1D4A02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1150" y="6429375"/>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
            <a:extLst>
              <a:ext uri="{FF2B5EF4-FFF2-40B4-BE49-F238E27FC236}">
                <a16:creationId xmlns:a16="http://schemas.microsoft.com/office/drawing/2014/main" id="{B25E6286-CA0D-7A6E-7BAA-E5B2C9851C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98013" y="0"/>
            <a:ext cx="2681287"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1" r:id="rId1"/>
    <p:sldLayoutId id="2147483697" r:id="rId2"/>
    <p:sldLayoutId id="2147483702" r:id="rId3"/>
    <p:sldLayoutId id="2147483698" r:id="rId4"/>
    <p:sldLayoutId id="2147483850" r:id="rId5"/>
    <p:sldLayoutId id="2147483699" r:id="rId6"/>
    <p:sldLayoutId id="2147483851" r:id="rId7"/>
    <p:sldLayoutId id="2147483705" r:id="rId8"/>
    <p:sldLayoutId id="2147483700" r:id="rId9"/>
  </p:sldLayoutIdLst>
  <p:hf hdr="0" ftr="0" dt="0"/>
  <p:txStyles>
    <p:titleStyle>
      <a:lvl1pPr algn="l" rtl="0" eaLnBrk="1" fontAlgn="base" hangingPunct="1">
        <a:lnSpc>
          <a:spcPct val="85000"/>
        </a:lnSpc>
        <a:spcBef>
          <a:spcPct val="0"/>
        </a:spcBef>
        <a:spcAft>
          <a:spcPct val="0"/>
        </a:spcAft>
        <a:defRPr sz="3600" kern="1200">
          <a:solidFill>
            <a:schemeClr val="tx1"/>
          </a:solidFill>
          <a:latin typeface="Calibri" panose="020F0502020204030204" pitchFamily="34" charset="0"/>
          <a:ea typeface="+mj-ea"/>
          <a:cs typeface="+mj-cs"/>
        </a:defRPr>
      </a:lvl1pPr>
      <a:lvl2pPr algn="l" rtl="0" eaLnBrk="1" fontAlgn="base" hangingPunct="1">
        <a:lnSpc>
          <a:spcPct val="85000"/>
        </a:lnSpc>
        <a:spcBef>
          <a:spcPct val="0"/>
        </a:spcBef>
        <a:spcAft>
          <a:spcPct val="0"/>
        </a:spcAft>
        <a:defRPr sz="3600">
          <a:solidFill>
            <a:schemeClr val="tx1"/>
          </a:solidFill>
          <a:latin typeface="Calibri" panose="020F0502020204030204" pitchFamily="34" charset="0"/>
        </a:defRPr>
      </a:lvl2pPr>
      <a:lvl3pPr algn="l" rtl="0" eaLnBrk="1" fontAlgn="base" hangingPunct="1">
        <a:lnSpc>
          <a:spcPct val="85000"/>
        </a:lnSpc>
        <a:spcBef>
          <a:spcPct val="0"/>
        </a:spcBef>
        <a:spcAft>
          <a:spcPct val="0"/>
        </a:spcAft>
        <a:defRPr sz="3600">
          <a:solidFill>
            <a:schemeClr val="tx1"/>
          </a:solidFill>
          <a:latin typeface="Calibri" panose="020F0502020204030204" pitchFamily="34" charset="0"/>
        </a:defRPr>
      </a:lvl3pPr>
      <a:lvl4pPr algn="l" rtl="0" eaLnBrk="1" fontAlgn="base" hangingPunct="1">
        <a:lnSpc>
          <a:spcPct val="85000"/>
        </a:lnSpc>
        <a:spcBef>
          <a:spcPct val="0"/>
        </a:spcBef>
        <a:spcAft>
          <a:spcPct val="0"/>
        </a:spcAft>
        <a:defRPr sz="3600">
          <a:solidFill>
            <a:schemeClr val="tx1"/>
          </a:solidFill>
          <a:latin typeface="Calibri" panose="020F0502020204030204" pitchFamily="34" charset="0"/>
        </a:defRPr>
      </a:lvl4pPr>
      <a:lvl5pPr algn="l" rtl="0" eaLnBrk="1" fontAlgn="base" hangingPunct="1">
        <a:lnSpc>
          <a:spcPct val="85000"/>
        </a:lnSpc>
        <a:spcBef>
          <a:spcPct val="0"/>
        </a:spcBef>
        <a:spcAft>
          <a:spcPct val="0"/>
        </a:spcAft>
        <a:defRPr sz="3600">
          <a:solidFill>
            <a:schemeClr val="tx1"/>
          </a:solidFill>
          <a:latin typeface="Calibri" panose="020F0502020204030204" pitchFamily="34" charset="0"/>
        </a:defRPr>
      </a:lvl5pPr>
      <a:lvl6pPr marL="457200" algn="l" rtl="0" eaLnBrk="1" fontAlgn="base" hangingPunct="1">
        <a:lnSpc>
          <a:spcPct val="85000"/>
        </a:lnSpc>
        <a:spcBef>
          <a:spcPct val="0"/>
        </a:spcBef>
        <a:spcAft>
          <a:spcPct val="0"/>
        </a:spcAft>
        <a:defRPr sz="3600">
          <a:solidFill>
            <a:schemeClr val="tx1"/>
          </a:solidFill>
          <a:latin typeface="Tahoma" panose="020B0604030504040204" pitchFamily="34" charset="0"/>
        </a:defRPr>
      </a:lvl6pPr>
      <a:lvl7pPr marL="914400" algn="l" rtl="0" eaLnBrk="1" fontAlgn="base" hangingPunct="1">
        <a:lnSpc>
          <a:spcPct val="85000"/>
        </a:lnSpc>
        <a:spcBef>
          <a:spcPct val="0"/>
        </a:spcBef>
        <a:spcAft>
          <a:spcPct val="0"/>
        </a:spcAft>
        <a:defRPr sz="3600">
          <a:solidFill>
            <a:schemeClr val="tx1"/>
          </a:solidFill>
          <a:latin typeface="Tahoma" panose="020B0604030504040204" pitchFamily="34" charset="0"/>
        </a:defRPr>
      </a:lvl7pPr>
      <a:lvl8pPr marL="1371600" algn="l" rtl="0" eaLnBrk="1" fontAlgn="base" hangingPunct="1">
        <a:lnSpc>
          <a:spcPct val="85000"/>
        </a:lnSpc>
        <a:spcBef>
          <a:spcPct val="0"/>
        </a:spcBef>
        <a:spcAft>
          <a:spcPct val="0"/>
        </a:spcAft>
        <a:defRPr sz="3600">
          <a:solidFill>
            <a:schemeClr val="tx1"/>
          </a:solidFill>
          <a:latin typeface="Tahoma" panose="020B0604030504040204" pitchFamily="34" charset="0"/>
        </a:defRPr>
      </a:lvl8pPr>
      <a:lvl9pPr marL="1828800" algn="l" rtl="0" eaLnBrk="1" fontAlgn="base" hangingPunct="1">
        <a:lnSpc>
          <a:spcPct val="85000"/>
        </a:lnSpc>
        <a:spcBef>
          <a:spcPct val="0"/>
        </a:spcBef>
        <a:spcAft>
          <a:spcPct val="0"/>
        </a:spcAft>
        <a:defRPr sz="3600">
          <a:solidFill>
            <a:schemeClr val="tx1"/>
          </a:solidFill>
          <a:latin typeface="Tahoma" panose="020B0604030504040204" pitchFamily="34" charset="0"/>
        </a:defRPr>
      </a:lvl9pPr>
    </p:titleStyle>
    <p:bodyStyle>
      <a:lvl1pPr marL="2286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457200" indent="-228600" algn="l" rtl="0" eaLnBrk="1" fontAlgn="base" hangingPunct="1">
        <a:lnSpc>
          <a:spcPct val="90000"/>
        </a:lnSpc>
        <a:spcBef>
          <a:spcPts val="600"/>
        </a:spcBef>
        <a:spcAft>
          <a:spcPct val="0"/>
        </a:spcAft>
        <a:buClr>
          <a:schemeClr val="accent1"/>
        </a:buClr>
        <a:buFont typeface="Tahoma" panose="020B0604030504040204" pitchFamily="34" charset="0"/>
        <a:buChar char="–"/>
        <a:defRPr sz="2000" kern="1200">
          <a:solidFill>
            <a:schemeClr val="tx1"/>
          </a:solidFill>
          <a:latin typeface="Calibri" panose="020F0502020204030204" pitchFamily="34" charset="0"/>
          <a:ea typeface="+mn-ea"/>
          <a:cs typeface="+mn-cs"/>
        </a:defRPr>
      </a:lvl2pPr>
      <a:lvl3pPr marL="6858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914400" indent="-228600" algn="l" rtl="0" eaLnBrk="1" fontAlgn="base" hangingPunct="1">
        <a:lnSpc>
          <a:spcPct val="90000"/>
        </a:lnSpc>
        <a:spcBef>
          <a:spcPts val="600"/>
        </a:spcBef>
        <a:spcAft>
          <a:spcPct val="0"/>
        </a:spcAft>
        <a:buClr>
          <a:schemeClr val="accent1"/>
        </a:buClr>
        <a:buFont typeface="Tahoma" panose="020B0604030504040204" pitchFamily="34" charset="0"/>
        <a:buChar char="–"/>
        <a:defRPr sz="2000" kern="1200">
          <a:solidFill>
            <a:schemeClr val="tx1"/>
          </a:solidFill>
          <a:latin typeface="Calibri" panose="020F0502020204030204" pitchFamily="34" charset="0"/>
          <a:ea typeface="+mn-ea"/>
          <a:cs typeface="+mn-cs"/>
        </a:defRPr>
      </a:lvl4pPr>
      <a:lvl5pPr marL="1143000" indent="-228600" algn="l" rtl="0" eaLnBrk="1" fontAlgn="base" hangingPunct="1">
        <a:lnSpc>
          <a:spcPct val="90000"/>
        </a:lnSpc>
        <a:spcBef>
          <a:spcPts val="600"/>
        </a:spcBef>
        <a:spcAft>
          <a:spcPct val="0"/>
        </a:spcAft>
        <a:buClr>
          <a:schemeClr val="accent1"/>
        </a:buClr>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1371600" indent="-228600" algn="l" defTabSz="914400" rtl="0" eaLnBrk="1" latinLnBrk="0" hangingPunct="1">
        <a:spcBef>
          <a:spcPct val="20000"/>
        </a:spcBef>
        <a:buClr>
          <a:schemeClr val="accent1"/>
        </a:buClr>
        <a:buFont typeface="Tahoma" pitchFamily="34" charset="0"/>
        <a:buChar char="–"/>
        <a:tabLst/>
        <a:defRPr sz="2000" kern="1200">
          <a:solidFill>
            <a:schemeClr val="tx1"/>
          </a:solidFill>
          <a:latin typeface="+mn-lt"/>
          <a:ea typeface="+mn-ea"/>
          <a:cs typeface="+mn-cs"/>
        </a:defRPr>
      </a:lvl6pPr>
      <a:lvl7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828800" indent="-228600" algn="l" defTabSz="914400" rtl="0" eaLnBrk="1" latinLnBrk="0" hangingPunct="1">
        <a:spcBef>
          <a:spcPct val="20000"/>
        </a:spcBef>
        <a:buClr>
          <a:schemeClr val="accent1"/>
        </a:buClr>
        <a:buFont typeface="Tahoma" pitchFamily="34" charset="0"/>
        <a:buChar char="–"/>
        <a:defRPr sz="2000" kern="1200" baseline="0">
          <a:solidFill>
            <a:schemeClr val="tx1"/>
          </a:solidFill>
          <a:latin typeface="+mn-lt"/>
          <a:ea typeface="+mn-ea"/>
          <a:cs typeface="+mn-cs"/>
        </a:defRPr>
      </a:lvl8pPr>
      <a:lvl9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24527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 id="2147483843" r:id="rId47"/>
    <p:sldLayoutId id="2147483844" r:id="rId48"/>
    <p:sldLayoutId id="2147483845" r:id="rId4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29336-6F65-AF46-900E-E67AC60031E0}"/>
              </a:ext>
            </a:extLst>
          </p:cNvPr>
          <p:cNvSpPr>
            <a:spLocks noGrp="1"/>
          </p:cNvSpPr>
          <p:nvPr>
            <p:ph type="title"/>
          </p:nvPr>
        </p:nvSpPr>
        <p:spPr>
          <a:xfrm>
            <a:off x="838200" y="865532"/>
            <a:ext cx="10515600" cy="517871"/>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9D331A9-8672-984F-A9EB-EB91D8782F81}"/>
              </a:ext>
            </a:extLst>
          </p:cNvPr>
          <p:cNvSpPr>
            <a:spLocks noGrp="1"/>
          </p:cNvSpPr>
          <p:nvPr>
            <p:ph type="body" idx="1"/>
          </p:nvPr>
        </p:nvSpPr>
        <p:spPr>
          <a:xfrm>
            <a:off x="838200" y="1729409"/>
            <a:ext cx="10515600" cy="44475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45D15D2-D4AC-7749-9A32-153DFB3B73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86403" y="6223856"/>
            <a:ext cx="3267397" cy="299115"/>
          </a:xfrm>
          <a:prstGeom prst="rect">
            <a:avLst/>
          </a:prstGeom>
        </p:spPr>
      </p:pic>
      <p:sp>
        <p:nvSpPr>
          <p:cNvPr id="6" name="Slide Number Placeholder 5">
            <a:extLst>
              <a:ext uri="{FF2B5EF4-FFF2-40B4-BE49-F238E27FC236}">
                <a16:creationId xmlns:a16="http://schemas.microsoft.com/office/drawing/2014/main" id="{88EAE247-5378-3648-902E-0AAEACE7DD0D}"/>
              </a:ext>
            </a:extLst>
          </p:cNvPr>
          <p:cNvSpPr>
            <a:spLocks noGrp="1"/>
          </p:cNvSpPr>
          <p:nvPr>
            <p:ph type="sldNum" sz="quarter" idx="4"/>
          </p:nvPr>
        </p:nvSpPr>
        <p:spPr>
          <a:xfrm>
            <a:off x="838200" y="6340408"/>
            <a:ext cx="752061" cy="365125"/>
          </a:xfrm>
          <a:prstGeom prst="rect">
            <a:avLst/>
          </a:prstGeom>
        </p:spPr>
        <p:txBody>
          <a:bodyPr vert="horz" lIns="91440" tIns="45720" rIns="91440" bIns="45720" rtlCol="0" anchor="ctr"/>
          <a:lstStyle>
            <a:lvl1pPr algn="l">
              <a:defRPr sz="1200" baseline="0">
                <a:solidFill>
                  <a:schemeClr val="tx2"/>
                </a:solidFill>
              </a:defRPr>
            </a:lvl1pPr>
          </a:lstStyle>
          <a:p>
            <a:fld id="{0BD853F8-1484-F54B-99C1-FE68C5B4B1C0}" type="slidenum">
              <a:rPr lang="en-US" smtClean="0"/>
              <a:pPr/>
              <a:t>‹#›</a:t>
            </a:fld>
            <a:endParaRPr lang="en-US"/>
          </a:p>
        </p:txBody>
      </p:sp>
      <p:pic>
        <p:nvPicPr>
          <p:cNvPr id="8" name="Picture 7">
            <a:extLst>
              <a:ext uri="{FF2B5EF4-FFF2-40B4-BE49-F238E27FC236}">
                <a16:creationId xmlns:a16="http://schemas.microsoft.com/office/drawing/2014/main" id="{9BBE1191-44CF-114F-BC6C-5FE0703D832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63422"/>
          <a:stretch/>
        </p:blipFill>
        <p:spPr>
          <a:xfrm>
            <a:off x="0" y="1"/>
            <a:ext cx="12192000" cy="633191"/>
          </a:xfrm>
          <a:prstGeom prst="rect">
            <a:avLst/>
          </a:prstGeom>
        </p:spPr>
      </p:pic>
    </p:spTree>
    <p:extLst>
      <p:ext uri="{BB962C8B-B14F-4D97-AF65-F5344CB8AC3E}">
        <p14:creationId xmlns:p14="http://schemas.microsoft.com/office/powerpoint/2010/main" val="899591968"/>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4" r:id="rId3"/>
    <p:sldLayoutId id="2147483849" r:id="rId4"/>
  </p:sldLayoutIdLst>
  <p:hf hdr="0" dt="0"/>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b="0" i="0" kern="1200" baseline="0">
          <a:solidFill>
            <a:srgbClr val="2F28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2F282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2F282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rgbClr val="2F282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baseline="0">
          <a:solidFill>
            <a:srgbClr val="2F28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154C5-2C74-5348-ADC0-67DD76FB67A1}"/>
              </a:ext>
            </a:extLst>
          </p:cNvPr>
          <p:cNvSpPr>
            <a:spLocks noGrp="1"/>
          </p:cNvSpPr>
          <p:nvPr>
            <p:ph type="title"/>
          </p:nvPr>
        </p:nvSpPr>
        <p:spPr>
          <a:xfrm>
            <a:off x="2276669" y="1073405"/>
            <a:ext cx="7066384" cy="1325563"/>
          </a:xfrm>
          <a:prstGeom prst="rect">
            <a:avLst/>
          </a:prstGeom>
        </p:spPr>
        <p:txBody>
          <a:bodyPr vert="horz" lIns="91440" tIns="45720" rIns="91440" bIns="45720" rtlCol="0" anchor="ctr">
            <a:noAutofit/>
          </a:bodyPr>
          <a:lstStyle/>
          <a:p>
            <a:r>
              <a:rPr lang="en-US"/>
              <a:t>Click to edit Master title style</a:t>
            </a:r>
          </a:p>
        </p:txBody>
      </p:sp>
      <p:pic>
        <p:nvPicPr>
          <p:cNvPr id="4" name="Picture 3">
            <a:extLst>
              <a:ext uri="{FF2B5EF4-FFF2-40B4-BE49-F238E27FC236}">
                <a16:creationId xmlns:a16="http://schemas.microsoft.com/office/drawing/2014/main" id="{0A8AC6F7-5A32-8841-BAB2-9C83D502AA7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008369" y="3938286"/>
            <a:ext cx="4175263" cy="1641484"/>
          </a:xfrm>
          <a:prstGeom prst="rect">
            <a:avLst/>
          </a:prstGeom>
        </p:spPr>
      </p:pic>
    </p:spTree>
    <p:extLst>
      <p:ext uri="{BB962C8B-B14F-4D97-AF65-F5344CB8AC3E}">
        <p14:creationId xmlns:p14="http://schemas.microsoft.com/office/powerpoint/2010/main" val="3638832520"/>
      </p:ext>
    </p:extLst>
  </p:cSld>
  <p:clrMap bg1="lt1" tx1="dk1" bg2="lt2" tx2="dk2" accent1="accent1" accent2="accent2" accent3="accent3" accent4="accent4" accent5="accent5" accent6="accent6" hlink="hlink" folHlink="folHlink"/>
  <p:sldLayoutIdLst>
    <p:sldLayoutId id="2147483704" r:id="rId1"/>
  </p:sldLayoutIdLst>
  <p:hf hdr="0" dt="0"/>
  <p:txStyles>
    <p:titleStyle>
      <a:lvl1pPr algn="ctr" defTabSz="914400" rtl="0" eaLnBrk="1" latinLnBrk="0" hangingPunct="1">
        <a:lnSpc>
          <a:spcPct val="90000"/>
        </a:lnSpc>
        <a:spcBef>
          <a:spcPct val="0"/>
        </a:spcBef>
        <a:buNone/>
        <a:defRPr sz="5000" b="1" i="0" kern="1200" baseline="0">
          <a:solidFill>
            <a:schemeClr val="bg1"/>
          </a:solidFill>
          <a:latin typeface="+mj-lt"/>
          <a:ea typeface="+mj-ea"/>
          <a:cs typeface="+mj-cs"/>
        </a:defRPr>
      </a:lvl1pPr>
    </p:titleStyle>
    <p:bodyStyle>
      <a:lvl1pPr marL="0" indent="0" algn="l" defTabSz="914400" rtl="0" eaLnBrk="1" latinLnBrk="0" hangingPunct="1">
        <a:lnSpc>
          <a:spcPct val="90000"/>
        </a:lnSpc>
        <a:spcBef>
          <a:spcPts val="0"/>
        </a:spcBef>
        <a:buFontTx/>
        <a:buNone/>
        <a:defRPr sz="4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7052780"/>
      </p:ext>
    </p:extLst>
  </p:cSld>
  <p:clrMap bg1="lt1" tx1="dk1" bg2="lt2" tx2="dk2" accent1="accent1" accent2="accent2" accent3="accent3" accent4="accent4" accent5="accent5" accent6="accent6" hlink="hlink" folHlink="folHlink"/>
  <p:sldLayoutIdLst>
    <p:sldLayoutId id="2147483669" r:id="rId1"/>
    <p:sldLayoutId id="2147483855" r:id="rId2"/>
    <p:sldLayoutId id="2147483679" r:id="rId3"/>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marR="0" lvl="0" algn="l" rtl="0">
              <a:lnSpc>
                <a:spcPct val="100000"/>
              </a:lnSpc>
              <a:spcBef>
                <a:spcPts val="0"/>
              </a:spcBef>
              <a:spcAft>
                <a:spcPts val="0"/>
              </a:spcAft>
              <a:buClr>
                <a:srgbClr val="3E4E8D"/>
              </a:buClr>
              <a:buSzPts val="2400"/>
              <a:buFont typeface="Montserrat SemiBold"/>
              <a:buNone/>
              <a:defRPr sz="2400" b="1" i="0" u="none" strike="noStrike" cap="none">
                <a:solidFill>
                  <a:srgbClr val="3E4E8D"/>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2pPr>
            <a:lvl3pPr marR="0" lvl="2"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3pPr>
            <a:lvl4pPr marR="0" lvl="3"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4pPr>
            <a:lvl5pPr marR="0" lvl="4"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5pPr>
            <a:lvl6pPr marR="0" lvl="5"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6pPr>
            <a:lvl7pPr marR="0" lvl="6"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7pPr>
            <a:lvl8pPr marR="0" lvl="7"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8pPr>
            <a:lvl9pPr marR="0" lvl="8" algn="l" rtl="0">
              <a:lnSpc>
                <a:spcPct val="100000"/>
              </a:lnSpc>
              <a:spcBef>
                <a:spcPts val="0"/>
              </a:spcBef>
              <a:spcAft>
                <a:spcPts val="0"/>
              </a:spcAft>
              <a:buClr>
                <a:srgbClr val="1BA2AC"/>
              </a:buClr>
              <a:buSzPts val="2100"/>
              <a:buFont typeface="Hind"/>
              <a:buNone/>
              <a:defRPr sz="2100" b="1" i="0" u="none" strike="noStrike" cap="none">
                <a:solidFill>
                  <a:srgbClr val="1BA2AC"/>
                </a:solidFill>
                <a:latin typeface="Hind"/>
                <a:ea typeface="Hind"/>
                <a:cs typeface="Hind"/>
                <a:sym typeface="Hind"/>
              </a:defRPr>
            </a:lvl9pPr>
          </a:lstStyle>
          <a:p>
            <a:endParaRPr/>
          </a:p>
        </p:txBody>
      </p:sp>
      <p:sp>
        <p:nvSpPr>
          <p:cNvPr id="13" name="Google Shape;13;p3"/>
          <p:cNvSpPr txBox="1">
            <a:spLocks noGrp="1"/>
          </p:cNvSpPr>
          <p:nvPr>
            <p:ph type="body" idx="1"/>
          </p:nvPr>
        </p:nvSpPr>
        <p:spPr>
          <a:xfrm>
            <a:off x="609600" y="1600200"/>
            <a:ext cx="10972800" cy="5257800"/>
          </a:xfrm>
          <a:prstGeom prst="rect">
            <a:avLst/>
          </a:prstGeom>
          <a:noFill/>
          <a:ln>
            <a:noFill/>
          </a:ln>
        </p:spPr>
        <p:txBody>
          <a:bodyPr spcFirstLastPara="1" wrap="square" lIns="34275" tIns="34275" rIns="34275" bIns="34275" anchor="t" anchorCtr="0">
            <a:normAutofit/>
          </a:bodyPr>
          <a:lstStyle>
            <a:lvl1pPr marL="457200" marR="0" lvl="0" indent="-336550" algn="l" rtl="0">
              <a:lnSpc>
                <a:spcPct val="100000"/>
              </a:lnSpc>
              <a:spcBef>
                <a:spcPts val="300"/>
              </a:spcBef>
              <a:spcAft>
                <a:spcPts val="0"/>
              </a:spcAft>
              <a:buClr>
                <a:srgbClr val="52CAE0"/>
              </a:buClr>
              <a:buSzPts val="1700"/>
              <a:buFont typeface="Arial"/>
              <a:buChar char="•"/>
              <a:defRPr sz="1500" b="0" i="0" u="none" strike="noStrike" cap="none">
                <a:solidFill>
                  <a:srgbClr val="777777"/>
                </a:solidFill>
                <a:latin typeface="Montserrat"/>
                <a:ea typeface="Montserrat"/>
                <a:cs typeface="Montserrat"/>
                <a:sym typeface="Montserrat"/>
              </a:defRPr>
            </a:lvl1pPr>
            <a:lvl2pPr marL="914400" marR="0" lvl="1" indent="-336550" algn="l" rtl="0">
              <a:lnSpc>
                <a:spcPct val="100000"/>
              </a:lnSpc>
              <a:spcBef>
                <a:spcPts val="300"/>
              </a:spcBef>
              <a:spcAft>
                <a:spcPts val="0"/>
              </a:spcAft>
              <a:buClr>
                <a:srgbClr val="52CAE0"/>
              </a:buClr>
              <a:buSzPts val="1700"/>
              <a:buFont typeface="Arial"/>
              <a:buChar char="•"/>
              <a:defRPr sz="1500" b="0" i="0" u="none" strike="noStrike" cap="none">
                <a:solidFill>
                  <a:srgbClr val="777777"/>
                </a:solidFill>
                <a:latin typeface="Montserrat"/>
                <a:ea typeface="Montserrat"/>
                <a:cs typeface="Montserrat"/>
                <a:sym typeface="Montserrat"/>
              </a:defRPr>
            </a:lvl2pPr>
            <a:lvl3pPr marL="1371600" marR="0" lvl="2" indent="-323850" algn="l" rtl="0">
              <a:lnSpc>
                <a:spcPct val="100000"/>
              </a:lnSpc>
              <a:spcBef>
                <a:spcPts val="300"/>
              </a:spcBef>
              <a:spcAft>
                <a:spcPts val="0"/>
              </a:spcAft>
              <a:buClr>
                <a:srgbClr val="52CAE0"/>
              </a:buClr>
              <a:buSzPts val="1500"/>
              <a:buFont typeface="Arial"/>
              <a:buChar char="•"/>
              <a:defRPr sz="1500" b="0" i="0" u="none" strike="noStrike" cap="none">
                <a:solidFill>
                  <a:srgbClr val="777777"/>
                </a:solidFill>
                <a:latin typeface="Montserrat"/>
                <a:ea typeface="Montserrat"/>
                <a:cs typeface="Montserrat"/>
                <a:sym typeface="Montserrat"/>
              </a:defRPr>
            </a:lvl3pPr>
            <a:lvl4pPr marL="1828800" marR="0" lvl="3" indent="-323850" algn="l" rtl="0">
              <a:lnSpc>
                <a:spcPct val="100000"/>
              </a:lnSpc>
              <a:spcBef>
                <a:spcPts val="300"/>
              </a:spcBef>
              <a:spcAft>
                <a:spcPts val="0"/>
              </a:spcAft>
              <a:buClr>
                <a:srgbClr val="52CAE0"/>
              </a:buClr>
              <a:buSzPts val="1500"/>
              <a:buFont typeface="Arial"/>
              <a:buChar char="•"/>
              <a:defRPr sz="1500" b="0" i="0" u="none" strike="noStrike" cap="none">
                <a:solidFill>
                  <a:srgbClr val="777777"/>
                </a:solidFill>
                <a:latin typeface="Montserrat"/>
                <a:ea typeface="Montserrat"/>
                <a:cs typeface="Montserrat"/>
                <a:sym typeface="Montserrat"/>
              </a:defRPr>
            </a:lvl4pPr>
            <a:lvl5pPr marL="2286000" marR="0" lvl="4" indent="-323850" algn="l" rtl="0">
              <a:lnSpc>
                <a:spcPct val="100000"/>
              </a:lnSpc>
              <a:spcBef>
                <a:spcPts val="300"/>
              </a:spcBef>
              <a:spcAft>
                <a:spcPts val="0"/>
              </a:spcAft>
              <a:buClr>
                <a:srgbClr val="52CAE0"/>
              </a:buClr>
              <a:buSzPts val="1500"/>
              <a:buFont typeface="Arial"/>
              <a:buChar char="•"/>
              <a:defRPr sz="1500" b="0" i="0" u="none" strike="noStrike" cap="none">
                <a:solidFill>
                  <a:srgbClr val="777777"/>
                </a:solidFill>
                <a:latin typeface="Montserrat"/>
                <a:ea typeface="Montserrat"/>
                <a:cs typeface="Montserrat"/>
                <a:sym typeface="Montserrat"/>
              </a:defRPr>
            </a:lvl5pPr>
            <a:lvl6pPr marL="2743200" marR="0" lvl="5" indent="-342900" algn="l" rtl="0">
              <a:lnSpc>
                <a:spcPct val="100000"/>
              </a:lnSpc>
              <a:spcBef>
                <a:spcPts val="300"/>
              </a:spcBef>
              <a:spcAft>
                <a:spcPts val="0"/>
              </a:spcAft>
              <a:buClr>
                <a:srgbClr val="00BCDD"/>
              </a:buClr>
              <a:buSzPts val="1800"/>
              <a:buFont typeface="Arial"/>
              <a:buChar char="•"/>
              <a:defRPr sz="1800" b="0" i="0" u="none" strike="noStrike" cap="none">
                <a:solidFill>
                  <a:srgbClr val="696F70"/>
                </a:solidFill>
                <a:latin typeface="Hind"/>
                <a:ea typeface="Hind"/>
                <a:cs typeface="Hind"/>
                <a:sym typeface="Hind"/>
              </a:defRPr>
            </a:lvl6pPr>
            <a:lvl7pPr marL="3200400" marR="0" lvl="6" indent="-342900" algn="l" rtl="0">
              <a:lnSpc>
                <a:spcPct val="100000"/>
              </a:lnSpc>
              <a:spcBef>
                <a:spcPts val="300"/>
              </a:spcBef>
              <a:spcAft>
                <a:spcPts val="0"/>
              </a:spcAft>
              <a:buClr>
                <a:srgbClr val="00BCDD"/>
              </a:buClr>
              <a:buSzPts val="1800"/>
              <a:buFont typeface="Arial"/>
              <a:buChar char="•"/>
              <a:defRPr sz="1800" b="0" i="0" u="none" strike="noStrike" cap="none">
                <a:solidFill>
                  <a:srgbClr val="696F70"/>
                </a:solidFill>
                <a:latin typeface="Hind"/>
                <a:ea typeface="Hind"/>
                <a:cs typeface="Hind"/>
                <a:sym typeface="Hind"/>
              </a:defRPr>
            </a:lvl7pPr>
            <a:lvl8pPr marL="3657600" marR="0" lvl="7" indent="-342900" algn="l" rtl="0">
              <a:lnSpc>
                <a:spcPct val="100000"/>
              </a:lnSpc>
              <a:spcBef>
                <a:spcPts val="300"/>
              </a:spcBef>
              <a:spcAft>
                <a:spcPts val="0"/>
              </a:spcAft>
              <a:buClr>
                <a:srgbClr val="00BCDD"/>
              </a:buClr>
              <a:buSzPts val="1800"/>
              <a:buFont typeface="Arial"/>
              <a:buChar char="•"/>
              <a:defRPr sz="1800" b="0" i="0" u="none" strike="noStrike" cap="none">
                <a:solidFill>
                  <a:srgbClr val="696F70"/>
                </a:solidFill>
                <a:latin typeface="Hind"/>
                <a:ea typeface="Hind"/>
                <a:cs typeface="Hind"/>
                <a:sym typeface="Hind"/>
              </a:defRPr>
            </a:lvl8pPr>
            <a:lvl9pPr marL="4114800" marR="0" lvl="8" indent="-342900" algn="l" rtl="0">
              <a:lnSpc>
                <a:spcPct val="100000"/>
              </a:lnSpc>
              <a:spcBef>
                <a:spcPts val="300"/>
              </a:spcBef>
              <a:spcAft>
                <a:spcPts val="0"/>
              </a:spcAft>
              <a:buClr>
                <a:srgbClr val="00BCDD"/>
              </a:buClr>
              <a:buSzPts val="1800"/>
              <a:buFont typeface="Arial"/>
              <a:buChar char="•"/>
              <a:defRPr sz="1800" b="0" i="0" u="none" strike="noStrike" cap="none">
                <a:solidFill>
                  <a:srgbClr val="696F70"/>
                </a:solidFill>
                <a:latin typeface="Hind"/>
                <a:ea typeface="Hind"/>
                <a:cs typeface="Hind"/>
                <a:sym typeface="Hind"/>
              </a:defRPr>
            </a:lvl9pPr>
          </a:lstStyle>
          <a:p>
            <a:endParaRPr/>
          </a:p>
        </p:txBody>
      </p:sp>
      <p:pic>
        <p:nvPicPr>
          <p:cNvPr id="14" name="Google Shape;14;p3"/>
          <p:cNvPicPr preferRelativeResize="0"/>
          <p:nvPr/>
        </p:nvPicPr>
        <p:blipFill rotWithShape="1">
          <a:blip r:embed="rId7">
            <a:alphaModFix/>
          </a:blip>
          <a:srcRect/>
          <a:stretch/>
        </p:blipFill>
        <p:spPr>
          <a:xfrm>
            <a:off x="10526485" y="5878286"/>
            <a:ext cx="1665515" cy="1110343"/>
          </a:xfrm>
          <a:prstGeom prst="rect">
            <a:avLst/>
          </a:prstGeom>
          <a:noFill/>
          <a:ln>
            <a:noFill/>
          </a:ln>
        </p:spPr>
      </p:pic>
    </p:spTree>
    <p:extLst>
      <p:ext uri="{BB962C8B-B14F-4D97-AF65-F5344CB8AC3E}">
        <p14:creationId xmlns:p14="http://schemas.microsoft.com/office/powerpoint/2010/main" val="246008282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3.png"/></Relationships>
</file>

<file path=ppt/slides/_rels/slide3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8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73.xml"/><Relationship Id="rId5" Type="http://schemas.openxmlformats.org/officeDocument/2006/relationships/image" Target="../media/image112.png"/><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85F49C10-8453-A14E-A6D6-AB0A43B24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61F7A1-CFF8-D342-A9AF-5CB080C98BD0}"/>
              </a:ext>
            </a:extLst>
          </p:cNvPr>
          <p:cNvSpPr/>
          <p:nvPr/>
        </p:nvSpPr>
        <p:spPr>
          <a:xfrm>
            <a:off x="0" y="2267725"/>
            <a:ext cx="12192000" cy="2431431"/>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en-US" sz="4000">
              <a:solidFill>
                <a:srgbClr val="47616E"/>
              </a:solidFill>
              <a:latin typeface="Hind Regular"/>
              <a:cs typeface="Hind Regular"/>
            </a:endParaRPr>
          </a:p>
          <a:p>
            <a:pPr algn="ctr"/>
            <a:r>
              <a:rPr lang="en-US" sz="4000" dirty="0">
                <a:solidFill>
                  <a:srgbClr val="47616E"/>
                </a:solidFill>
                <a:latin typeface="Hind Regular"/>
                <a:cs typeface="Hind Regular"/>
              </a:rPr>
              <a:t>Screening and Early Detection of Diabetes </a:t>
            </a:r>
            <a:endParaRPr lang="en-US" dirty="0"/>
          </a:p>
          <a:p>
            <a:pPr algn="ctr"/>
            <a:r>
              <a:rPr lang="en-US" sz="2800" i="1" dirty="0">
                <a:solidFill>
                  <a:srgbClr val="47616E"/>
                </a:solidFill>
                <a:latin typeface="Hind Regular"/>
                <a:cs typeface="Hind Regular"/>
              </a:rPr>
              <a:t>Moderated by Alex Tuttle, MD, MEd</a:t>
            </a:r>
          </a:p>
          <a:p>
            <a:pPr algn="ctr"/>
            <a:endParaRPr lang="en-US" sz="4000">
              <a:solidFill>
                <a:srgbClr val="47616E"/>
              </a:solidFill>
              <a:latin typeface="Hind Regular"/>
              <a:cs typeface="Hind Regular"/>
            </a:endParaRPr>
          </a:p>
        </p:txBody>
      </p:sp>
      <p:sp>
        <p:nvSpPr>
          <p:cNvPr id="11" name="TextBox 10">
            <a:extLst>
              <a:ext uri="{FF2B5EF4-FFF2-40B4-BE49-F238E27FC236}">
                <a16:creationId xmlns:a16="http://schemas.microsoft.com/office/drawing/2014/main" id="{FA541A89-5206-2242-9AFB-02DE48E4971E}"/>
              </a:ext>
            </a:extLst>
          </p:cNvPr>
          <p:cNvSpPr txBox="1"/>
          <p:nvPr/>
        </p:nvSpPr>
        <p:spPr>
          <a:xfrm>
            <a:off x="4224542" y="4608613"/>
            <a:ext cx="772208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US" sz="2800" b="1">
              <a:solidFill>
                <a:srgbClr val="3E4E8D"/>
              </a:solidFill>
              <a:latin typeface="Montserrat SemiBold"/>
              <a:cs typeface="Hind Bold"/>
            </a:endParaRPr>
          </a:p>
        </p:txBody>
      </p:sp>
    </p:spTree>
    <p:extLst>
      <p:ext uri="{BB962C8B-B14F-4D97-AF65-F5344CB8AC3E}">
        <p14:creationId xmlns:p14="http://schemas.microsoft.com/office/powerpoint/2010/main" val="33292084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124F1-F2FC-E7F6-C9B1-C82610474D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3A2BE4-7767-8A07-CFA2-A5734677EB60}"/>
              </a:ext>
            </a:extLst>
          </p:cNvPr>
          <p:cNvPicPr>
            <a:picLocks noChangeAspect="1"/>
          </p:cNvPicPr>
          <p:nvPr/>
        </p:nvPicPr>
        <p:blipFill>
          <a:blip r:embed="rId2"/>
          <a:stretch>
            <a:fillRect/>
          </a:stretch>
        </p:blipFill>
        <p:spPr>
          <a:xfrm>
            <a:off x="1955547" y="1156580"/>
            <a:ext cx="3640878" cy="4707801"/>
          </a:xfrm>
          <a:prstGeom prst="rect">
            <a:avLst/>
          </a:prstGeom>
        </p:spPr>
      </p:pic>
      <p:pic>
        <p:nvPicPr>
          <p:cNvPr id="4" name="Picture 3">
            <a:extLst>
              <a:ext uri="{FF2B5EF4-FFF2-40B4-BE49-F238E27FC236}">
                <a16:creationId xmlns:a16="http://schemas.microsoft.com/office/drawing/2014/main" id="{126ECC54-E4B7-4E24-FE0E-466726B986EF}"/>
              </a:ext>
            </a:extLst>
          </p:cNvPr>
          <p:cNvPicPr>
            <a:picLocks noChangeAspect="1"/>
          </p:cNvPicPr>
          <p:nvPr/>
        </p:nvPicPr>
        <p:blipFill>
          <a:blip r:embed="rId3"/>
          <a:stretch>
            <a:fillRect/>
          </a:stretch>
        </p:blipFill>
        <p:spPr>
          <a:xfrm>
            <a:off x="5901716" y="1156580"/>
            <a:ext cx="4045962" cy="4707801"/>
          </a:xfrm>
          <a:prstGeom prst="rect">
            <a:avLst/>
          </a:prstGeom>
        </p:spPr>
      </p:pic>
      <p:pic>
        <p:nvPicPr>
          <p:cNvPr id="5" name="Picture 4">
            <a:extLst>
              <a:ext uri="{FF2B5EF4-FFF2-40B4-BE49-F238E27FC236}">
                <a16:creationId xmlns:a16="http://schemas.microsoft.com/office/drawing/2014/main" id="{EC18468A-0262-D67C-B109-112F4552F863}"/>
              </a:ext>
            </a:extLst>
          </p:cNvPr>
          <p:cNvPicPr>
            <a:picLocks noChangeAspect="1"/>
          </p:cNvPicPr>
          <p:nvPr/>
        </p:nvPicPr>
        <p:blipFill>
          <a:blip r:embed="rId4"/>
          <a:stretch>
            <a:fillRect/>
          </a:stretch>
        </p:blipFill>
        <p:spPr>
          <a:xfrm>
            <a:off x="9147578" y="6157725"/>
            <a:ext cx="1600200" cy="552450"/>
          </a:xfrm>
          <a:prstGeom prst="rect">
            <a:avLst/>
          </a:prstGeom>
        </p:spPr>
      </p:pic>
      <p:pic>
        <p:nvPicPr>
          <p:cNvPr id="6" name="Picture 4" descr="Ut Southwestern Logo">
            <a:extLst>
              <a:ext uri="{FF2B5EF4-FFF2-40B4-BE49-F238E27FC236}">
                <a16:creationId xmlns:a16="http://schemas.microsoft.com/office/drawing/2014/main" id="{47A7FB93-9DF2-AF1A-5014-AE48B01E9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933" y="5721788"/>
            <a:ext cx="1015152" cy="101515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3162DC4-0B46-8546-4604-758A6A1C1F2D}"/>
              </a:ext>
            </a:extLst>
          </p:cNvPr>
          <p:cNvSpPr txBox="1">
            <a:spLocks/>
          </p:cNvSpPr>
          <p:nvPr/>
        </p:nvSpPr>
        <p:spPr>
          <a:xfrm>
            <a:off x="1064537" y="1210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Fact sheet for the PCPs</a:t>
            </a:r>
          </a:p>
        </p:txBody>
      </p:sp>
    </p:spTree>
    <p:extLst>
      <p:ext uri="{BB962C8B-B14F-4D97-AF65-F5344CB8AC3E}">
        <p14:creationId xmlns:p14="http://schemas.microsoft.com/office/powerpoint/2010/main" val="261874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3324C4-970B-593A-7547-58E8ECF7BA08}"/>
              </a:ext>
            </a:extLst>
          </p:cNvPr>
          <p:cNvGraphicFramePr>
            <a:graphicFrameLocks noGrp="1"/>
          </p:cNvGraphicFramePr>
          <p:nvPr/>
        </p:nvGraphicFramePr>
        <p:xfrm>
          <a:off x="162962" y="660903"/>
          <a:ext cx="11823826" cy="6041247"/>
        </p:xfrm>
        <a:graphic>
          <a:graphicData uri="http://schemas.openxmlformats.org/drawingml/2006/table">
            <a:tbl>
              <a:tblPr firstRow="1" bandRow="1">
                <a:tableStyleId>{5C22544A-7EE6-4342-B048-85BDC9FD1C3A}</a:tableStyleId>
              </a:tblPr>
              <a:tblGrid>
                <a:gridCol w="2077598">
                  <a:extLst>
                    <a:ext uri="{9D8B030D-6E8A-4147-A177-3AD203B41FA5}">
                      <a16:colId xmlns:a16="http://schemas.microsoft.com/office/drawing/2014/main" val="2022595870"/>
                    </a:ext>
                  </a:extLst>
                </a:gridCol>
                <a:gridCol w="2077598">
                  <a:extLst>
                    <a:ext uri="{9D8B030D-6E8A-4147-A177-3AD203B41FA5}">
                      <a16:colId xmlns:a16="http://schemas.microsoft.com/office/drawing/2014/main" val="4278260341"/>
                    </a:ext>
                  </a:extLst>
                </a:gridCol>
                <a:gridCol w="1650563">
                  <a:extLst>
                    <a:ext uri="{9D8B030D-6E8A-4147-A177-3AD203B41FA5}">
                      <a16:colId xmlns:a16="http://schemas.microsoft.com/office/drawing/2014/main" val="1591068264"/>
                    </a:ext>
                  </a:extLst>
                </a:gridCol>
                <a:gridCol w="2575006">
                  <a:extLst>
                    <a:ext uri="{9D8B030D-6E8A-4147-A177-3AD203B41FA5}">
                      <a16:colId xmlns:a16="http://schemas.microsoft.com/office/drawing/2014/main" val="3880653597"/>
                    </a:ext>
                  </a:extLst>
                </a:gridCol>
                <a:gridCol w="3443061">
                  <a:extLst>
                    <a:ext uri="{9D8B030D-6E8A-4147-A177-3AD203B41FA5}">
                      <a16:colId xmlns:a16="http://schemas.microsoft.com/office/drawing/2014/main" val="803219173"/>
                    </a:ext>
                  </a:extLst>
                </a:gridCol>
              </a:tblGrid>
              <a:tr h="369234">
                <a:tc>
                  <a:txBody>
                    <a:bodyPr/>
                    <a:lstStyle/>
                    <a:p>
                      <a:r>
                        <a:rPr lang="en-US" sz="1400"/>
                        <a:t>Demographics</a:t>
                      </a:r>
                    </a:p>
                  </a:txBody>
                  <a:tcPr/>
                </a:tc>
                <a:tc>
                  <a:txBody>
                    <a:bodyPr/>
                    <a:lstStyle/>
                    <a:p>
                      <a:r>
                        <a:rPr lang="en-US" sz="1400"/>
                        <a:t>Baseline labs </a:t>
                      </a:r>
                    </a:p>
                  </a:txBody>
                  <a:tcPr/>
                </a:tc>
                <a:tc>
                  <a:txBody>
                    <a:bodyPr/>
                    <a:lstStyle/>
                    <a:p>
                      <a:r>
                        <a:rPr lang="en-US" sz="1400"/>
                        <a:t>Date of Infusion </a:t>
                      </a:r>
                    </a:p>
                  </a:txBody>
                  <a:tcPr/>
                </a:tc>
                <a:tc>
                  <a:txBody>
                    <a:bodyPr/>
                    <a:lstStyle/>
                    <a:p>
                      <a:r>
                        <a:rPr lang="en-US" sz="1400"/>
                        <a:t>Side effects</a:t>
                      </a:r>
                    </a:p>
                  </a:txBody>
                  <a:tcPr/>
                </a:tc>
                <a:tc>
                  <a:txBody>
                    <a:bodyPr/>
                    <a:lstStyle/>
                    <a:p>
                      <a:r>
                        <a:rPr lang="en-US" sz="1400"/>
                        <a:t>Follow up</a:t>
                      </a:r>
                    </a:p>
                  </a:txBody>
                  <a:tcPr/>
                </a:tc>
                <a:extLst>
                  <a:ext uri="{0D108BD9-81ED-4DB2-BD59-A6C34878D82A}">
                    <a16:rowId xmlns:a16="http://schemas.microsoft.com/office/drawing/2014/main" val="538998148"/>
                  </a:ext>
                </a:extLst>
              </a:tr>
              <a:tr h="1206069">
                <a:tc>
                  <a:txBody>
                    <a:bodyPr/>
                    <a:lstStyle/>
                    <a:p>
                      <a:r>
                        <a:rPr lang="en-US" sz="1400"/>
                        <a:t>11 y M (2/24/2012)</a:t>
                      </a:r>
                    </a:p>
                    <a:p>
                      <a:r>
                        <a:rPr lang="en-US" sz="1400"/>
                        <a:t>NHW;CIGNA</a:t>
                      </a:r>
                    </a:p>
                    <a:p>
                      <a:r>
                        <a:rPr lang="en-US" sz="1400"/>
                        <a:t>+Family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Trial Net </a:t>
                      </a:r>
                    </a:p>
                  </a:txBody>
                  <a:tcPr/>
                </a:tc>
                <a:tc>
                  <a:txBody>
                    <a:bodyPr/>
                    <a:lstStyle/>
                    <a:p>
                      <a:r>
                        <a:rPr lang="en-US" sz="1400"/>
                        <a:t>A1C:4.9%</a:t>
                      </a:r>
                    </a:p>
                    <a:p>
                      <a:r>
                        <a:rPr lang="en-US" sz="1400"/>
                        <a:t>OGTT: 2H: 145 mg/dl</a:t>
                      </a:r>
                    </a:p>
                  </a:txBody>
                  <a:tcPr/>
                </a:tc>
                <a:tc>
                  <a:txBody>
                    <a:bodyPr/>
                    <a:lstStyle/>
                    <a:p>
                      <a:r>
                        <a:rPr lang="en-US" sz="1400"/>
                        <a:t>9/25/2023- 10/8/2023</a:t>
                      </a:r>
                    </a:p>
                    <a:p>
                      <a:r>
                        <a:rPr lang="en-US" sz="1400"/>
                        <a:t>(Midline)</a:t>
                      </a:r>
                    </a:p>
                  </a:txBody>
                  <a:tcPr/>
                </a:tc>
                <a:tc>
                  <a:txBody>
                    <a:bodyPr/>
                    <a:lstStyle/>
                    <a:p>
                      <a:r>
                        <a:rPr lang="en-US" sz="1400"/>
                        <a:t>Fatigue</a:t>
                      </a:r>
                    </a:p>
                    <a:p>
                      <a:r>
                        <a:rPr lang="en-US" sz="1400"/>
                        <a:t>Rash(day#5)</a:t>
                      </a:r>
                    </a:p>
                    <a:p>
                      <a:r>
                        <a:rPr lang="en-US" sz="1400"/>
                        <a:t>Low ALC (#5)-0.43 Improved day # 8</a:t>
                      </a:r>
                    </a:p>
                  </a:txBody>
                  <a:tcPr/>
                </a:tc>
                <a:tc>
                  <a:txBody>
                    <a:bodyPr/>
                    <a:lstStyle/>
                    <a:p>
                      <a:r>
                        <a:rPr lang="en-US" sz="1400"/>
                        <a:t>2/5/2024- A1C 5.4%</a:t>
                      </a:r>
                    </a:p>
                    <a:p>
                      <a:r>
                        <a:rPr lang="en-US" sz="1400"/>
                        <a:t>2/2025: A1C: </a:t>
                      </a:r>
                    </a:p>
                    <a:p>
                      <a:r>
                        <a:rPr lang="en-US" sz="1400"/>
                        <a:t>OGTT/CGM</a:t>
                      </a:r>
                    </a:p>
                    <a:p>
                      <a:r>
                        <a:rPr lang="en-US" sz="1400"/>
                        <a:t>Sees Endo in Austin</a:t>
                      </a:r>
                    </a:p>
                  </a:txBody>
                  <a:tcPr/>
                </a:tc>
                <a:extLst>
                  <a:ext uri="{0D108BD9-81ED-4DB2-BD59-A6C34878D82A}">
                    <a16:rowId xmlns:a16="http://schemas.microsoft.com/office/drawing/2014/main" val="2054084759"/>
                  </a:ext>
                </a:extLst>
              </a:tr>
              <a:tr h="1184046">
                <a:tc>
                  <a:txBody>
                    <a:bodyPr/>
                    <a:lstStyle/>
                    <a:p>
                      <a:r>
                        <a:rPr lang="en-US" sz="1400"/>
                        <a:t>15 y M (6/13/2010)</a:t>
                      </a:r>
                    </a:p>
                    <a:p>
                      <a:r>
                        <a:rPr lang="en-US" sz="1400"/>
                        <a:t>Asian; Medicaid</a:t>
                      </a:r>
                    </a:p>
                    <a:p>
                      <a:r>
                        <a:rPr lang="en-US" sz="1400"/>
                        <a:t>+Family history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Trial Net</a:t>
                      </a:r>
                    </a:p>
                  </a:txBody>
                  <a:tcPr/>
                </a:tc>
                <a:tc>
                  <a:txBody>
                    <a:bodyPr/>
                    <a:lstStyle/>
                    <a:p>
                      <a:r>
                        <a:rPr lang="en-US" sz="1400"/>
                        <a:t>A1C 6%</a:t>
                      </a:r>
                    </a:p>
                    <a:p>
                      <a:r>
                        <a:rPr lang="en-US" sz="1400"/>
                        <a:t>OGTT: FBG: 107 mg/dl</a:t>
                      </a:r>
                    </a:p>
                    <a:p>
                      <a:r>
                        <a:rPr lang="en-US" sz="1400"/>
                        <a:t>2H: 125 mg/dl</a:t>
                      </a:r>
                    </a:p>
                  </a:txBody>
                  <a:tcPr/>
                </a:tc>
                <a:tc>
                  <a:txBody>
                    <a:bodyPr/>
                    <a:lstStyle/>
                    <a:p>
                      <a:r>
                        <a:rPr lang="en-US" sz="1400"/>
                        <a:t>2/1/2024-2/14/2024</a:t>
                      </a:r>
                    </a:p>
                    <a:p>
                      <a:r>
                        <a:rPr lang="en-US" sz="1400"/>
                        <a:t>(Midline)</a:t>
                      </a:r>
                    </a:p>
                  </a:txBody>
                  <a:tcPr/>
                </a:tc>
                <a:tc>
                  <a:txBody>
                    <a:bodyPr/>
                    <a:lstStyle/>
                    <a:p>
                      <a:r>
                        <a:rPr lang="en-US" sz="1400"/>
                        <a:t>Fatigue</a:t>
                      </a:r>
                    </a:p>
                    <a:p>
                      <a:r>
                        <a:rPr lang="en-US" sz="1400"/>
                        <a:t>Rash (day#5)</a:t>
                      </a:r>
                    </a:p>
                    <a:p>
                      <a:r>
                        <a:rPr lang="en-US" sz="1400"/>
                        <a:t>Low ALC (#5)- 0.56</a:t>
                      </a:r>
                    </a:p>
                    <a:p>
                      <a:r>
                        <a:rPr lang="en-US" sz="1400"/>
                        <a:t>Improved day # 5</a:t>
                      </a:r>
                    </a:p>
                  </a:txBody>
                  <a:tcPr/>
                </a:tc>
                <a:tc>
                  <a:txBody>
                    <a:bodyPr/>
                    <a:lstStyle/>
                    <a:p>
                      <a:r>
                        <a:rPr lang="en-US" sz="1400"/>
                        <a:t>12/6/2024: A1C 6.7% (Stage 3)</a:t>
                      </a:r>
                    </a:p>
                    <a:p>
                      <a:endParaRPr lang="en-US" sz="1400"/>
                    </a:p>
                    <a:p>
                      <a:r>
                        <a:rPr lang="en-US" sz="1400"/>
                        <a:t>3/25/2025: A1C: 6.3 %</a:t>
                      </a:r>
                    </a:p>
                  </a:txBody>
                  <a:tcPr/>
                </a:tc>
                <a:extLst>
                  <a:ext uri="{0D108BD9-81ED-4DB2-BD59-A6C34878D82A}">
                    <a16:rowId xmlns:a16="http://schemas.microsoft.com/office/drawing/2014/main" val="4016758604"/>
                  </a:ext>
                </a:extLst>
              </a:tr>
              <a:tr h="1061829">
                <a:tc>
                  <a:txBody>
                    <a:bodyPr/>
                    <a:lstStyle/>
                    <a:p>
                      <a:r>
                        <a:rPr lang="en-US" sz="1400"/>
                        <a:t>16 y F (10/25/2008)</a:t>
                      </a:r>
                    </a:p>
                    <a:p>
                      <a:r>
                        <a:rPr lang="en-US" sz="1400"/>
                        <a:t>NHW; CIGNA</a:t>
                      </a:r>
                    </a:p>
                    <a:p>
                      <a:r>
                        <a:rPr lang="en-US" sz="1400"/>
                        <a:t>Teddy Study</a:t>
                      </a:r>
                    </a:p>
                  </a:txBody>
                  <a:tcPr/>
                </a:tc>
                <a:tc>
                  <a:txBody>
                    <a:bodyPr/>
                    <a:lstStyle/>
                    <a:p>
                      <a:r>
                        <a:rPr lang="en-US" sz="1400"/>
                        <a:t>A1C:  5.8%</a:t>
                      </a:r>
                    </a:p>
                    <a:p>
                      <a:r>
                        <a:rPr lang="en-US" sz="1400"/>
                        <a:t>OGTT: FBG: 118 mg/dl</a:t>
                      </a:r>
                    </a:p>
                    <a:p>
                      <a:r>
                        <a:rPr lang="en-US" sz="1400"/>
                        <a:t>CGM: TA140: 17%</a:t>
                      </a:r>
                    </a:p>
                  </a:txBody>
                  <a:tcPr/>
                </a:tc>
                <a:tc>
                  <a:txBody>
                    <a:bodyPr/>
                    <a:lstStyle/>
                    <a:p>
                      <a:r>
                        <a:rPr lang="en-US" sz="1400"/>
                        <a:t>3/24/2025-4/6/2025</a:t>
                      </a:r>
                    </a:p>
                    <a:p>
                      <a:r>
                        <a:rPr lang="en-US" sz="1400"/>
                        <a:t>(Midline)</a:t>
                      </a:r>
                    </a:p>
                  </a:txBody>
                  <a:tcPr/>
                </a:tc>
                <a:tc>
                  <a:txBody>
                    <a:bodyPr/>
                    <a:lstStyle/>
                    <a:p>
                      <a:r>
                        <a:rPr lang="en-US" sz="1400"/>
                        <a:t>Rash (Day#9)</a:t>
                      </a:r>
                    </a:p>
                    <a:p>
                      <a:r>
                        <a:rPr lang="en-US" sz="1400"/>
                        <a:t>Low ALC (day#8)- 0.58</a:t>
                      </a:r>
                    </a:p>
                    <a:p>
                      <a:r>
                        <a:rPr lang="en-US" sz="1400"/>
                        <a:t>Improved day # 14</a:t>
                      </a:r>
                    </a:p>
                    <a:p>
                      <a:r>
                        <a:rPr lang="en-US" sz="1400"/>
                        <a:t>Hyperglycemia #day 11</a:t>
                      </a:r>
                    </a:p>
                  </a:txBody>
                  <a:tcPr/>
                </a:tc>
                <a:tc>
                  <a:txBody>
                    <a:bodyPr/>
                    <a:lstStyle/>
                    <a:p>
                      <a:r>
                        <a:rPr lang="en-US" sz="1400"/>
                        <a:t>7/2025: A1C 5%, TIR: 96%</a:t>
                      </a:r>
                    </a:p>
                  </a:txBody>
                  <a:tcPr/>
                </a:tc>
                <a:extLst>
                  <a:ext uri="{0D108BD9-81ED-4DB2-BD59-A6C34878D82A}">
                    <a16:rowId xmlns:a16="http://schemas.microsoft.com/office/drawing/2014/main" val="3063870849"/>
                  </a:ext>
                </a:extLst>
              </a:tr>
              <a:tr h="792942">
                <a:tc>
                  <a:txBody>
                    <a:bodyPr/>
                    <a:lstStyle/>
                    <a:p>
                      <a:r>
                        <a:rPr lang="en-US" sz="1400"/>
                        <a:t>16 y M (11/21/2008)</a:t>
                      </a:r>
                    </a:p>
                    <a:p>
                      <a:r>
                        <a:rPr lang="en-US" sz="1400"/>
                        <a:t>NHW; BCBS</a:t>
                      </a:r>
                    </a:p>
                    <a:p>
                      <a:r>
                        <a:rPr lang="en-US" sz="1400"/>
                        <a:t>Screened by PCP (No family history)</a:t>
                      </a:r>
                    </a:p>
                  </a:txBody>
                  <a:tcPr/>
                </a:tc>
                <a:tc>
                  <a:txBody>
                    <a:bodyPr/>
                    <a:lstStyle/>
                    <a:p>
                      <a:r>
                        <a:rPr lang="en-US" sz="1400"/>
                        <a:t>A1C 6%; OGTT</a:t>
                      </a:r>
                      <a:r>
                        <a:rPr lang="en-US" sz="1400">
                          <a:sym typeface="Wingdings" panose="05000000000000000000" pitchFamily="2" charset="2"/>
                        </a:rPr>
                        <a:t>(5/9)</a:t>
                      </a:r>
                      <a:r>
                        <a:rPr lang="en-US" sz="1400"/>
                        <a:t> FBG:105 mg/dl </a:t>
                      </a:r>
                    </a:p>
                    <a:p>
                      <a:r>
                        <a:rPr lang="en-US" sz="1400"/>
                        <a:t>2H: 267 mg/dl–stage3</a:t>
                      </a:r>
                    </a:p>
                    <a:p>
                      <a:r>
                        <a:rPr lang="en-US" sz="1400"/>
                        <a:t>CGM started </a:t>
                      </a:r>
                    </a:p>
                    <a:p>
                      <a:r>
                        <a:rPr lang="en-US" sz="1400"/>
                        <a:t>5/21: 81 (F); 2H(160)</a:t>
                      </a:r>
                    </a:p>
                  </a:txBody>
                  <a:tcPr/>
                </a:tc>
                <a:tc>
                  <a:txBody>
                    <a:bodyPr/>
                    <a:lstStyle/>
                    <a:p>
                      <a:r>
                        <a:rPr lang="en-US" sz="1400"/>
                        <a:t>6/9/2025- 6/22/2025</a:t>
                      </a:r>
                    </a:p>
                    <a:p>
                      <a:r>
                        <a:rPr lang="en-US" sz="1400"/>
                        <a:t>(Midline)</a:t>
                      </a:r>
                    </a:p>
                  </a:txBody>
                  <a:tcPr/>
                </a:tc>
                <a:tc>
                  <a:txBody>
                    <a:bodyPr/>
                    <a:lstStyle/>
                    <a:p>
                      <a:r>
                        <a:rPr lang="en-US" sz="1400"/>
                        <a:t>Low ALC: (day#5)- 0.5</a:t>
                      </a:r>
                    </a:p>
                    <a:p>
                      <a:r>
                        <a:rPr lang="en-US" sz="1400"/>
                        <a:t>Improved day#8</a:t>
                      </a:r>
                    </a:p>
                    <a:p>
                      <a:r>
                        <a:rPr lang="en-US" sz="1400"/>
                        <a:t>Rash (day#5)-&gt;worsened and then improved by #12</a:t>
                      </a:r>
                    </a:p>
                  </a:txBody>
                  <a:tcPr/>
                </a:tc>
                <a:tc>
                  <a:txBody>
                    <a:bodyPr/>
                    <a:lstStyle/>
                    <a:p>
                      <a:r>
                        <a:rPr lang="en-US" sz="1400"/>
                        <a:t>8/28/2025: A1C 5.4%</a:t>
                      </a:r>
                    </a:p>
                    <a:p>
                      <a:r>
                        <a:rPr lang="en-US" sz="1400"/>
                        <a:t>CGM TIR: 95%</a:t>
                      </a:r>
                    </a:p>
                    <a:p>
                      <a:r>
                        <a:rPr lang="en-US" sz="1400"/>
                        <a:t>PHQ9= 2</a:t>
                      </a:r>
                    </a:p>
                    <a:p>
                      <a:r>
                        <a:rPr lang="en-US" sz="1400"/>
                        <a:t>CGM- intermittently </a:t>
                      </a:r>
                    </a:p>
                    <a:p>
                      <a:r>
                        <a:rPr lang="en-US" sz="1400"/>
                        <a:t>OGTT in 6 months </a:t>
                      </a:r>
                    </a:p>
                  </a:txBody>
                  <a:tcPr/>
                </a:tc>
                <a:extLst>
                  <a:ext uri="{0D108BD9-81ED-4DB2-BD59-A6C34878D82A}">
                    <a16:rowId xmlns:a16="http://schemas.microsoft.com/office/drawing/2014/main" val="3095792851"/>
                  </a:ext>
                </a:extLst>
              </a:tr>
              <a:tr h="1061829">
                <a:tc>
                  <a:txBody>
                    <a:bodyPr/>
                    <a:lstStyle/>
                    <a:p>
                      <a:r>
                        <a:rPr lang="en-US" sz="1400"/>
                        <a:t>17 y M(1/21/2008)</a:t>
                      </a:r>
                    </a:p>
                    <a:p>
                      <a:r>
                        <a:rPr lang="en-US" sz="1400"/>
                        <a:t>NHW, UHC</a:t>
                      </a:r>
                    </a:p>
                    <a:p>
                      <a:r>
                        <a:rPr lang="en-US" sz="1400"/>
                        <a:t>Screened by PCP(no family history)</a:t>
                      </a:r>
                    </a:p>
                  </a:txBody>
                  <a:tcPr/>
                </a:tc>
                <a:tc>
                  <a:txBody>
                    <a:bodyPr/>
                    <a:lstStyle/>
                    <a:p>
                      <a:r>
                        <a:rPr lang="en-US" sz="1400"/>
                        <a:t>A1C 6.5% </a:t>
                      </a:r>
                    </a:p>
                    <a:p>
                      <a:r>
                        <a:rPr lang="en-US" sz="1400"/>
                        <a:t>OGTT: FBG: 110 mg/dl</a:t>
                      </a:r>
                    </a:p>
                    <a:p>
                      <a:r>
                        <a:rPr lang="en-US" sz="1400"/>
                        <a:t>2H: 122mg/dl</a:t>
                      </a:r>
                    </a:p>
                    <a:p>
                      <a:r>
                        <a:rPr lang="en-US" sz="1400"/>
                        <a:t>CGM:</a:t>
                      </a:r>
                    </a:p>
                  </a:txBody>
                  <a:tcPr/>
                </a:tc>
                <a:tc>
                  <a:txBody>
                    <a:bodyPr/>
                    <a:lstStyle/>
                    <a:p>
                      <a:r>
                        <a:rPr lang="en-US" sz="1400"/>
                        <a:t>10/7/2025- 10/20/2025</a:t>
                      </a:r>
                    </a:p>
                  </a:txBody>
                  <a:tcPr/>
                </a:tc>
                <a:tc>
                  <a:txBody>
                    <a:bodyPr/>
                    <a:lstStyle/>
                    <a:p>
                      <a:r>
                        <a:rPr lang="en-US" sz="1400"/>
                        <a:t>Low ALC: (day#5): 0.64</a:t>
                      </a:r>
                    </a:p>
                    <a:p>
                      <a:r>
                        <a:rPr lang="en-US" sz="1400"/>
                        <a:t>Improved day 14</a:t>
                      </a:r>
                    </a:p>
                    <a:p>
                      <a:r>
                        <a:rPr lang="en-US" sz="1400"/>
                        <a:t>Hyperglycemia day #6</a:t>
                      </a:r>
                    </a:p>
                    <a:p>
                      <a:r>
                        <a:rPr lang="en-US" sz="1400"/>
                        <a:t>Rash day#8</a:t>
                      </a:r>
                    </a:p>
                  </a:txBody>
                  <a:tcPr/>
                </a:tc>
                <a:tc>
                  <a:txBody>
                    <a:bodyPr/>
                    <a:lstStyle/>
                    <a:p>
                      <a:endParaRPr lang="en-US" sz="1400"/>
                    </a:p>
                  </a:txBody>
                  <a:tcPr/>
                </a:tc>
                <a:extLst>
                  <a:ext uri="{0D108BD9-81ED-4DB2-BD59-A6C34878D82A}">
                    <a16:rowId xmlns:a16="http://schemas.microsoft.com/office/drawing/2014/main" val="28732224"/>
                  </a:ext>
                </a:extLst>
              </a:tr>
            </a:tbl>
          </a:graphicData>
        </a:graphic>
      </p:graphicFrame>
      <p:sp>
        <p:nvSpPr>
          <p:cNvPr id="3" name="Title 1">
            <a:extLst>
              <a:ext uri="{FF2B5EF4-FFF2-40B4-BE49-F238E27FC236}">
                <a16:creationId xmlns:a16="http://schemas.microsoft.com/office/drawing/2014/main" id="{19E655C2-A473-FF85-6EB3-3D5309F050F6}"/>
              </a:ext>
            </a:extLst>
          </p:cNvPr>
          <p:cNvSpPr txBox="1">
            <a:spLocks/>
          </p:cNvSpPr>
          <p:nvPr/>
        </p:nvSpPr>
        <p:spPr>
          <a:xfrm>
            <a:off x="3168713" y="111628"/>
            <a:ext cx="4336610" cy="5492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err="1"/>
              <a:t>Tzield</a:t>
            </a:r>
            <a:r>
              <a:rPr lang="en-US" sz="4000"/>
              <a:t> experience</a:t>
            </a:r>
          </a:p>
        </p:txBody>
      </p:sp>
    </p:spTree>
    <p:extLst>
      <p:ext uri="{BB962C8B-B14F-4D97-AF65-F5344CB8AC3E}">
        <p14:creationId xmlns:p14="http://schemas.microsoft.com/office/powerpoint/2010/main" val="1013887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487D0-C5F1-37CA-1E7D-1D75CAC2001B}"/>
            </a:ext>
          </a:extLst>
        </p:cNvPr>
        <p:cNvGrpSpPr/>
        <p:nvPr/>
      </p:nvGrpSpPr>
      <p:grpSpPr>
        <a:xfrm>
          <a:off x="0" y="0"/>
          <a:ext cx="0" cy="0"/>
          <a:chOff x="0" y="0"/>
          <a:chExt cx="0" cy="0"/>
        </a:xfrm>
      </p:grpSpPr>
    </p:spTree>
    <p:extLst>
      <p:ext uri="{BB962C8B-B14F-4D97-AF65-F5344CB8AC3E}">
        <p14:creationId xmlns:p14="http://schemas.microsoft.com/office/powerpoint/2010/main" val="264624320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2">
            <a:extLst>
              <a:ext uri="{FF2B5EF4-FFF2-40B4-BE49-F238E27FC236}">
                <a16:creationId xmlns:a16="http://schemas.microsoft.com/office/drawing/2014/main" id="{63FD7EC4-D1E6-446C-075C-DB8F37555299}"/>
              </a:ext>
            </a:extLst>
          </p:cNvPr>
          <p:cNvSpPr>
            <a:spLocks noGrp="1"/>
          </p:cNvSpPr>
          <p:nvPr>
            <p:ph type="ctrTitle"/>
          </p:nvPr>
        </p:nvSpPr>
        <p:spPr>
          <a:xfrm>
            <a:off x="441325" y="1658938"/>
            <a:ext cx="7138988" cy="2120900"/>
          </a:xfrm>
        </p:spPr>
        <p:txBody>
          <a:bodyPr/>
          <a:lstStyle/>
          <a:p>
            <a:r>
              <a:rPr lang="en-US" altLang="en-US" sz="3600"/>
              <a:t>Improving Screening Rates of Patients at Risk for Type 1 Diabetes in an Academic Institution with Multiple Providers and Clinic Sites</a:t>
            </a:r>
          </a:p>
        </p:txBody>
      </p:sp>
      <p:sp>
        <p:nvSpPr>
          <p:cNvPr id="8194" name="Subtitle 2">
            <a:extLst>
              <a:ext uri="{FF2B5EF4-FFF2-40B4-BE49-F238E27FC236}">
                <a16:creationId xmlns:a16="http://schemas.microsoft.com/office/drawing/2014/main" id="{92D1778A-D6CC-51CB-8A9E-66CFD98AE54A}"/>
              </a:ext>
            </a:extLst>
          </p:cNvPr>
          <p:cNvSpPr>
            <a:spLocks noGrp="1"/>
          </p:cNvSpPr>
          <p:nvPr>
            <p:ph type="subTitle" idx="1"/>
          </p:nvPr>
        </p:nvSpPr>
        <p:spPr>
          <a:xfrm>
            <a:off x="441325" y="3925888"/>
            <a:ext cx="7138988" cy="1219200"/>
          </a:xfrm>
        </p:spPr>
        <p:txBody>
          <a:bodyPr/>
          <a:lstStyle/>
          <a:p>
            <a:r>
              <a:rPr lang="en-US" altLang="en-US"/>
              <a:t>Laura Levin DO</a:t>
            </a:r>
          </a:p>
          <a:p>
            <a:r>
              <a:rPr lang="en-US" altLang="en-US"/>
              <a:t>Ann &amp; Robert H. Lurie Children’s Hospital of Chicago</a:t>
            </a:r>
          </a:p>
          <a:p>
            <a:endParaRPr lang="en-US" altLang="en-US"/>
          </a:p>
        </p:txBody>
      </p:sp>
    </p:spTree>
    <p:extLst>
      <p:ext uri="{BB962C8B-B14F-4D97-AF65-F5344CB8AC3E}">
        <p14:creationId xmlns:p14="http://schemas.microsoft.com/office/powerpoint/2010/main" val="413770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5">
            <a:extLst>
              <a:ext uri="{FF2B5EF4-FFF2-40B4-BE49-F238E27FC236}">
                <a16:creationId xmlns:a16="http://schemas.microsoft.com/office/drawing/2014/main" id="{287279AF-56E5-EBF1-3468-B1C210268340}"/>
              </a:ext>
            </a:extLst>
          </p:cNvPr>
          <p:cNvSpPr>
            <a:spLocks noGrp="1"/>
          </p:cNvSpPr>
          <p:nvPr>
            <p:ph type="title"/>
          </p:nvPr>
        </p:nvSpPr>
        <p:spPr/>
        <p:txBody>
          <a:bodyPr wrap="square" anchor="b">
            <a:normAutofit/>
          </a:bodyPr>
          <a:lstStyle/>
          <a:p>
            <a:r>
              <a:rPr lang="en-US" altLang="en-US"/>
              <a:t>Background</a:t>
            </a:r>
          </a:p>
        </p:txBody>
      </p:sp>
      <p:graphicFrame>
        <p:nvGraphicFramePr>
          <p:cNvPr id="16388" name="Content Placeholder 1">
            <a:extLst>
              <a:ext uri="{FF2B5EF4-FFF2-40B4-BE49-F238E27FC236}">
                <a16:creationId xmlns:a16="http://schemas.microsoft.com/office/drawing/2014/main" id="{D032F336-EEDD-FDD5-7E4D-EC52D68931FF}"/>
              </a:ext>
            </a:extLst>
          </p:cNvPr>
          <p:cNvGraphicFramePr>
            <a:graphicFrameLocks noGrp="1"/>
          </p:cNvGraphicFramePr>
          <p:nvPr>
            <p:ph idx="1"/>
          </p:nvPr>
        </p:nvGraphicFramePr>
        <p:xfrm>
          <a:off x="363538" y="1416050"/>
          <a:ext cx="11464925" cy="4710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6" name="Slide Number Placeholder 4">
            <a:extLst>
              <a:ext uri="{FF2B5EF4-FFF2-40B4-BE49-F238E27FC236}">
                <a16:creationId xmlns:a16="http://schemas.microsoft.com/office/drawing/2014/main" id="{D13CFDC9-7C1F-BBFA-AE0F-90C331A00D34}"/>
              </a:ext>
            </a:extLst>
          </p:cNvPr>
          <p:cNvSpPr>
            <a:spLocks noGrp="1"/>
          </p:cNvSpPr>
          <p:nvPr>
            <p:ph type="sldNum" sz="quarter" idx="10"/>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b" anchorCtr="0" compatLnSpc="1">
            <a:prstTxWarp prst="textNoShape">
              <a:avLst/>
            </a:prstTxWarp>
            <a:normAutofit/>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Calibri" panose="020F050202020403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Calibri" panose="020F050202020403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Calibri" panose="020F050202020403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Calibri" panose="020F0502020204030204" pitchFamily="34" charset="0"/>
              </a:defRPr>
            </a:lvl5pPr>
            <a:lvl6pPr marL="2514600" indent="-228600" fontAlgn="base">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Calibri" panose="020F0502020204030204" pitchFamily="34" charset="0"/>
              </a:defRPr>
            </a:lvl6pPr>
            <a:lvl7pPr marL="2971800" indent="-228600" fontAlgn="base">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Calibri" panose="020F0502020204030204" pitchFamily="34" charset="0"/>
              </a:defRPr>
            </a:lvl7pPr>
            <a:lvl8pPr marL="3429000" indent="-228600" fontAlgn="base">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Calibri" panose="020F0502020204030204" pitchFamily="34" charset="0"/>
              </a:defRPr>
            </a:lvl8pPr>
            <a:lvl9pPr marL="3886200" indent="-228600" fontAlgn="base">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ClrTx/>
              <a:buFontTx/>
              <a:buNone/>
            </a:pPr>
            <a:fld id="{0CBBE8A3-5619-444D-A45F-7E932854B689}" type="slidenum">
              <a:rPr lang="en-US" altLang="en-US" sz="1000">
                <a:solidFill>
                  <a:schemeClr val="accent1"/>
                </a:solidFill>
              </a:rPr>
              <a:pPr fontAlgn="base">
                <a:spcBef>
                  <a:spcPct val="0"/>
                </a:spcBef>
                <a:spcAft>
                  <a:spcPts val="600"/>
                </a:spcAft>
                <a:buClrTx/>
                <a:buFontTx/>
                <a:buNone/>
              </a:pPr>
              <a:t>14</a:t>
            </a:fld>
            <a:endParaRPr lang="en-US" altLang="en-US" sz="1000">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368300" y="541338"/>
            <a:ext cx="11695113" cy="19050"/>
          </a:xfrm>
          <a:prstGeom prst="line">
            <a:avLst/>
          </a:prstGeom>
          <a:ln w="38100"/>
        </p:spPr>
        <p:style>
          <a:lnRef idx="1">
            <a:schemeClr val="dk1"/>
          </a:lnRef>
          <a:fillRef idx="0">
            <a:schemeClr val="dk1"/>
          </a:fillRef>
          <a:effectRef idx="0">
            <a:schemeClr val="dk1"/>
          </a:effectRef>
          <a:fontRef idx="minor">
            <a:schemeClr val="tx1"/>
          </a:fontRef>
        </p:style>
      </p:cxnSp>
      <p:cxnSp>
        <p:nvCxnSpPr>
          <p:cNvPr id="4" name="Straight Connector 3"/>
          <p:cNvCxnSpPr/>
          <p:nvPr/>
        </p:nvCxnSpPr>
        <p:spPr>
          <a:xfrm>
            <a:off x="9782175" y="560388"/>
            <a:ext cx="47625" cy="6186487"/>
          </a:xfrm>
          <a:prstGeom prst="line">
            <a:avLst/>
          </a:prstGeom>
          <a:ln w="38100"/>
        </p:spPr>
        <p:style>
          <a:lnRef idx="1">
            <a:schemeClr val="dk1"/>
          </a:lnRef>
          <a:fillRef idx="0">
            <a:schemeClr val="dk1"/>
          </a:fillRef>
          <a:effectRef idx="0">
            <a:schemeClr val="dk1"/>
          </a:effectRef>
          <a:fontRef idx="minor">
            <a:schemeClr val="tx1"/>
          </a:fontRef>
        </p:style>
      </p:cxnSp>
      <p:sp>
        <p:nvSpPr>
          <p:cNvPr id="5" name="TextBox 46"/>
          <p:cNvSpPr txBox="1">
            <a:spLocks noChangeArrowheads="1"/>
          </p:cNvSpPr>
          <p:nvPr/>
        </p:nvSpPr>
        <p:spPr bwMode="auto">
          <a:xfrm>
            <a:off x="4481513" y="180975"/>
            <a:ext cx="995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r>
              <a:rPr lang="en-US" altLang="en-US" b="1">
                <a:solidFill>
                  <a:srgbClr val="000000"/>
                </a:solidFill>
              </a:rPr>
              <a:t>Cause</a:t>
            </a:r>
          </a:p>
        </p:txBody>
      </p:sp>
      <p:sp>
        <p:nvSpPr>
          <p:cNvPr id="6" name="TextBox 47"/>
          <p:cNvSpPr txBox="1">
            <a:spLocks noChangeArrowheads="1"/>
          </p:cNvSpPr>
          <p:nvPr/>
        </p:nvSpPr>
        <p:spPr bwMode="auto">
          <a:xfrm>
            <a:off x="10263188" y="180975"/>
            <a:ext cx="94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Tahoma" panose="020B0604030504040204" pitchFamily="34" charset="0"/>
              </a:defRPr>
            </a:lvl1pPr>
            <a:lvl2pPr marL="742950" indent="-285750" defTabSz="457200">
              <a:defRPr>
                <a:solidFill>
                  <a:schemeClr val="tx1"/>
                </a:solidFill>
                <a:latin typeface="Tahoma" panose="020B0604030504040204" pitchFamily="34" charset="0"/>
              </a:defRPr>
            </a:lvl2pPr>
            <a:lvl3pPr marL="1143000" indent="-228600" defTabSz="457200">
              <a:defRPr>
                <a:solidFill>
                  <a:schemeClr val="tx1"/>
                </a:solidFill>
                <a:latin typeface="Tahoma" panose="020B0604030504040204" pitchFamily="34" charset="0"/>
              </a:defRPr>
            </a:lvl3pPr>
            <a:lvl4pPr marL="1600200" indent="-228600" defTabSz="457200">
              <a:defRPr>
                <a:solidFill>
                  <a:schemeClr val="tx1"/>
                </a:solidFill>
                <a:latin typeface="Tahoma" panose="020B0604030504040204" pitchFamily="34" charset="0"/>
              </a:defRPr>
            </a:lvl4pPr>
            <a:lvl5pPr marL="2057400" indent="-228600" defTabSz="457200">
              <a:defRPr>
                <a:solidFill>
                  <a:schemeClr val="tx1"/>
                </a:solidFill>
                <a:latin typeface="Tahoma" panose="020B0604030504040204" pitchFamily="34" charset="0"/>
              </a:defRPr>
            </a:lvl5pPr>
            <a:lvl6pPr marL="2514600" indent="-228600" defTabSz="457200" eaLnBrk="0" fontAlgn="base" hangingPunct="0">
              <a:spcBef>
                <a:spcPct val="0"/>
              </a:spcBef>
              <a:spcAft>
                <a:spcPct val="0"/>
              </a:spcAft>
              <a:defRPr>
                <a:solidFill>
                  <a:schemeClr val="tx1"/>
                </a:solidFill>
                <a:latin typeface="Tahoma" panose="020B0604030504040204" pitchFamily="34" charset="0"/>
              </a:defRPr>
            </a:lvl6pPr>
            <a:lvl7pPr marL="2971800" indent="-228600" defTabSz="457200" eaLnBrk="0" fontAlgn="base" hangingPunct="0">
              <a:spcBef>
                <a:spcPct val="0"/>
              </a:spcBef>
              <a:spcAft>
                <a:spcPct val="0"/>
              </a:spcAft>
              <a:defRPr>
                <a:solidFill>
                  <a:schemeClr val="tx1"/>
                </a:solidFill>
                <a:latin typeface="Tahoma" panose="020B0604030504040204" pitchFamily="34" charset="0"/>
              </a:defRPr>
            </a:lvl7pPr>
            <a:lvl8pPr marL="3429000" indent="-228600" defTabSz="457200" eaLnBrk="0" fontAlgn="base" hangingPunct="0">
              <a:spcBef>
                <a:spcPct val="0"/>
              </a:spcBef>
              <a:spcAft>
                <a:spcPct val="0"/>
              </a:spcAft>
              <a:defRPr>
                <a:solidFill>
                  <a:schemeClr val="tx1"/>
                </a:solidFill>
                <a:latin typeface="Tahoma" panose="020B0604030504040204" pitchFamily="34" charset="0"/>
              </a:defRPr>
            </a:lvl8pPr>
            <a:lvl9pPr marL="3886200" indent="-228600" defTabSz="457200" eaLnBrk="0" fontAlgn="base" hangingPunct="0">
              <a:spcBef>
                <a:spcPct val="0"/>
              </a:spcBef>
              <a:spcAft>
                <a:spcPct val="0"/>
              </a:spcAft>
              <a:defRPr>
                <a:solidFill>
                  <a:schemeClr val="tx1"/>
                </a:solidFill>
                <a:latin typeface="Tahoma" panose="020B0604030504040204" pitchFamily="34" charset="0"/>
              </a:defRPr>
            </a:lvl9pPr>
          </a:lstStyle>
          <a:p>
            <a:r>
              <a:rPr lang="en-US" altLang="en-US" b="1">
                <a:solidFill>
                  <a:srgbClr val="000000"/>
                </a:solidFill>
              </a:rPr>
              <a:t>Effect</a:t>
            </a:r>
          </a:p>
        </p:txBody>
      </p:sp>
      <p:sp>
        <p:nvSpPr>
          <p:cNvPr id="7" name="Oval 6"/>
          <p:cNvSpPr/>
          <p:nvPr/>
        </p:nvSpPr>
        <p:spPr>
          <a:xfrm>
            <a:off x="10121900" y="2638425"/>
            <a:ext cx="1997075" cy="1889125"/>
          </a:xfrm>
          <a:prstGeom prst="ellipse">
            <a:avLst/>
          </a:prstGeom>
          <a:solidFill>
            <a:schemeClr val="bg1"/>
          </a:solidFill>
          <a:ln w="38100">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87649" tIns="134309" rIns="187649" bIns="134309" spcCol="1270" anchor="ctr"/>
          <a:lstStyle/>
          <a:p>
            <a:pPr algn="ctr" defTabSz="1244600">
              <a:lnSpc>
                <a:spcPct val="90000"/>
              </a:lnSpc>
              <a:spcAft>
                <a:spcPct val="35000"/>
              </a:spcAft>
              <a:defRPr/>
            </a:pPr>
            <a:r>
              <a:rPr lang="en-US">
                <a:solidFill>
                  <a:schemeClr val="tx1"/>
                </a:solidFill>
              </a:rPr>
              <a:t>Delay in diagnosis for Stage 3 T1D</a:t>
            </a:r>
          </a:p>
        </p:txBody>
      </p:sp>
      <p:cxnSp>
        <p:nvCxnSpPr>
          <p:cNvPr id="8" name="Straight Arrow Connector 7"/>
          <p:cNvCxnSpPr/>
          <p:nvPr/>
        </p:nvCxnSpPr>
        <p:spPr>
          <a:xfrm>
            <a:off x="588963" y="3543300"/>
            <a:ext cx="9509125" cy="254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98788" y="267335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0" idx="0"/>
            <a:endCxn id="50" idx="0"/>
          </p:cNvCxnSpPr>
          <p:nvPr/>
        </p:nvCxnSpPr>
        <p:spPr>
          <a:xfrm>
            <a:off x="3205163" y="38004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50" idx="0"/>
            <a:endCxn id="50" idx="0"/>
          </p:cNvCxnSpPr>
          <p:nvPr/>
        </p:nvCxnSpPr>
        <p:spPr>
          <a:xfrm>
            <a:off x="3205163" y="3800475"/>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51"/>
          <p:cNvSpPr txBox="1">
            <a:spLocks noChangeArrowheads="1"/>
          </p:cNvSpPr>
          <p:nvPr/>
        </p:nvSpPr>
        <p:spPr bwMode="auto">
          <a:xfrm>
            <a:off x="6375399" y="1483003"/>
            <a:ext cx="1097280" cy="36933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b="1">
                <a:solidFill>
                  <a:srgbClr val="000000"/>
                </a:solidFill>
              </a:rPr>
              <a:t>Dedicated clinic</a:t>
            </a:r>
          </a:p>
        </p:txBody>
      </p:sp>
      <p:sp>
        <p:nvSpPr>
          <p:cNvPr id="13" name="TextBox 60"/>
          <p:cNvSpPr txBox="1">
            <a:spLocks noChangeArrowheads="1"/>
          </p:cNvSpPr>
          <p:nvPr/>
        </p:nvSpPr>
        <p:spPr bwMode="auto">
          <a:xfrm>
            <a:off x="6477000" y="2474913"/>
            <a:ext cx="1582738" cy="2301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b="1">
                <a:solidFill>
                  <a:srgbClr val="000000"/>
                </a:solidFill>
              </a:rPr>
              <a:t>Double booking</a:t>
            </a:r>
          </a:p>
        </p:txBody>
      </p:sp>
      <p:cxnSp>
        <p:nvCxnSpPr>
          <p:cNvPr id="14" name="Straight Arrow Connector 13"/>
          <p:cNvCxnSpPr/>
          <p:nvPr/>
        </p:nvCxnSpPr>
        <p:spPr>
          <a:xfrm>
            <a:off x="7504113" y="1277938"/>
            <a:ext cx="1679575" cy="2233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426200" y="654050"/>
            <a:ext cx="2157413" cy="633413"/>
          </a:xfrm>
          <a:prstGeom prst="rect">
            <a:avLst/>
          </a:prstGeom>
          <a:solidFill>
            <a:schemeClr val="accent1"/>
          </a:solidFill>
          <a:ln w="19050">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87649" tIns="134309" rIns="187649" bIns="134309" spcCol="1270" anchor="ctr"/>
          <a:lstStyle/>
          <a:p>
            <a:pPr algn="ctr" defTabSz="1244600">
              <a:lnSpc>
                <a:spcPct val="90000"/>
              </a:lnSpc>
              <a:spcAft>
                <a:spcPct val="35000"/>
              </a:spcAft>
              <a:defRPr/>
            </a:pPr>
            <a:r>
              <a:rPr lang="en-US" sz="1600">
                <a:solidFill>
                  <a:schemeClr val="bg1"/>
                </a:solidFill>
              </a:rPr>
              <a:t>Workflow</a:t>
            </a:r>
          </a:p>
        </p:txBody>
      </p:sp>
      <p:cxnSp>
        <p:nvCxnSpPr>
          <p:cNvPr id="16" name="Straight Connector 15"/>
          <p:cNvCxnSpPr>
            <a:stCxn id="12" idx="1"/>
            <a:endCxn id="86" idx="3"/>
          </p:cNvCxnSpPr>
          <p:nvPr/>
        </p:nvCxnSpPr>
        <p:spPr>
          <a:xfrm flipH="1" flipV="1">
            <a:off x="5928227" y="1491826"/>
            <a:ext cx="447172" cy="1758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a:stCxn id="13" idx="1"/>
            <a:endCxn id="98" idx="3"/>
          </p:cNvCxnSpPr>
          <p:nvPr/>
        </p:nvCxnSpPr>
        <p:spPr>
          <a:xfrm flipH="1">
            <a:off x="5995487" y="2590007"/>
            <a:ext cx="481513" cy="1843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a:stCxn id="22" idx="1"/>
            <a:endCxn id="89" idx="3"/>
          </p:cNvCxnSpPr>
          <p:nvPr/>
        </p:nvCxnSpPr>
        <p:spPr>
          <a:xfrm flipH="1" flipV="1">
            <a:off x="6046260" y="2088082"/>
            <a:ext cx="287865" cy="98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a:stCxn id="13" idx="1"/>
            <a:endCxn id="97" idx="3"/>
          </p:cNvCxnSpPr>
          <p:nvPr/>
        </p:nvCxnSpPr>
        <p:spPr>
          <a:xfrm flipH="1" flipV="1">
            <a:off x="6073274" y="2513815"/>
            <a:ext cx="403726" cy="7619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140"/>
          <p:cNvSpPr txBox="1">
            <a:spLocks noChangeArrowheads="1"/>
          </p:cNvSpPr>
          <p:nvPr/>
        </p:nvSpPr>
        <p:spPr bwMode="auto">
          <a:xfrm>
            <a:off x="6334125" y="2002116"/>
            <a:ext cx="1554480" cy="36933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b="1">
                <a:solidFill>
                  <a:srgbClr val="000000"/>
                </a:solidFill>
              </a:rPr>
              <a:t>Dedicated point person</a:t>
            </a:r>
          </a:p>
        </p:txBody>
      </p:sp>
      <p:cxnSp>
        <p:nvCxnSpPr>
          <p:cNvPr id="23" name="Straight Arrow Connector 22"/>
          <p:cNvCxnSpPr>
            <a:stCxn id="12" idx="3"/>
          </p:cNvCxnSpPr>
          <p:nvPr/>
        </p:nvCxnSpPr>
        <p:spPr>
          <a:xfrm flipV="1">
            <a:off x="7472679" y="1658938"/>
            <a:ext cx="298134" cy="873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a:stCxn id="22" idx="3"/>
          </p:cNvCxnSpPr>
          <p:nvPr/>
        </p:nvCxnSpPr>
        <p:spPr>
          <a:xfrm>
            <a:off x="7888605" y="2186782"/>
            <a:ext cx="274320"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13" idx="3"/>
          </p:cNvCxnSpPr>
          <p:nvPr/>
        </p:nvCxnSpPr>
        <p:spPr>
          <a:xfrm flipV="1">
            <a:off x="8059738" y="2590006"/>
            <a:ext cx="379412"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77"/>
          <p:cNvSpPr txBox="1">
            <a:spLocks noChangeArrowheads="1"/>
          </p:cNvSpPr>
          <p:nvPr/>
        </p:nvSpPr>
        <p:spPr bwMode="auto">
          <a:xfrm>
            <a:off x="6691313" y="2833222"/>
            <a:ext cx="1582737" cy="2301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b="1">
                <a:solidFill>
                  <a:srgbClr val="000000"/>
                </a:solidFill>
              </a:rPr>
              <a:t>Pt registration in Epic</a:t>
            </a:r>
          </a:p>
        </p:txBody>
      </p:sp>
      <p:cxnSp>
        <p:nvCxnSpPr>
          <p:cNvPr id="27" name="Straight Arrow Connector 26"/>
          <p:cNvCxnSpPr>
            <a:cxnSpLocks/>
            <a:stCxn id="26" idx="3"/>
          </p:cNvCxnSpPr>
          <p:nvPr/>
        </p:nvCxnSpPr>
        <p:spPr>
          <a:xfrm>
            <a:off x="8274050" y="2948316"/>
            <a:ext cx="430213"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a:stCxn id="26" idx="1"/>
            <a:endCxn id="109" idx="3"/>
          </p:cNvCxnSpPr>
          <p:nvPr/>
        </p:nvCxnSpPr>
        <p:spPr>
          <a:xfrm flipH="1">
            <a:off x="5965593" y="2948316"/>
            <a:ext cx="725720" cy="870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9" name="Group 42"/>
          <p:cNvGrpSpPr>
            <a:grpSpLocks/>
          </p:cNvGrpSpPr>
          <p:nvPr/>
        </p:nvGrpSpPr>
        <p:grpSpPr bwMode="auto">
          <a:xfrm>
            <a:off x="1070117" y="646113"/>
            <a:ext cx="3349484" cy="2886075"/>
            <a:chOff x="5598195" y="646113"/>
            <a:chExt cx="3350543" cy="2886075"/>
          </a:xfrm>
        </p:grpSpPr>
        <p:sp>
          <p:nvSpPr>
            <p:cNvPr id="30" name="Rectangle 29"/>
            <p:cNvSpPr/>
            <p:nvPr/>
          </p:nvSpPr>
          <p:spPr>
            <a:xfrm>
              <a:off x="6763647" y="646113"/>
              <a:ext cx="2158095" cy="669925"/>
            </a:xfrm>
            <a:prstGeom prst="rect">
              <a:avLst/>
            </a:prstGeom>
            <a:solidFill>
              <a:schemeClr val="tx2"/>
            </a:solidFill>
            <a:ln w="19050">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87649" tIns="134309" rIns="187649" bIns="134309" spcCol="1270" anchor="ctr"/>
            <a:lstStyle/>
            <a:p>
              <a:pPr algn="ctr" defTabSz="1244600">
                <a:lnSpc>
                  <a:spcPct val="90000"/>
                </a:lnSpc>
                <a:spcAft>
                  <a:spcPct val="35000"/>
                </a:spcAft>
                <a:defRPr/>
              </a:pPr>
              <a:r>
                <a:rPr lang="en-US" sz="1600">
                  <a:solidFill>
                    <a:schemeClr val="bg1"/>
                  </a:solidFill>
                </a:rPr>
                <a:t>Education</a:t>
              </a:r>
            </a:p>
          </p:txBody>
        </p:sp>
        <p:cxnSp>
          <p:nvCxnSpPr>
            <p:cNvPr id="31" name="Straight Arrow Connector 30"/>
            <p:cNvCxnSpPr/>
            <p:nvPr/>
          </p:nvCxnSpPr>
          <p:spPr>
            <a:xfrm>
              <a:off x="7841901" y="1316038"/>
              <a:ext cx="1106837" cy="221615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12699" y="1396655"/>
              <a:ext cx="1280565" cy="548640"/>
            </a:xfrm>
            <a:prstGeom prst="rect">
              <a:avLst/>
            </a:prstGeom>
            <a:noFill/>
            <a:ln w="19050">
              <a:solidFill>
                <a:schemeClr val="tx2"/>
              </a:solidFill>
            </a:ln>
          </p:spPr>
          <p:txBody>
            <a:bodyPr>
              <a:spAutoFit/>
            </a:bodyPr>
            <a:lstStyle/>
            <a:p>
              <a:pPr algn="ctr">
                <a:defRPr/>
              </a:pPr>
              <a:r>
                <a:rPr lang="en-US" sz="900" b="1">
                  <a:solidFill>
                    <a:prstClr val="black"/>
                  </a:solidFill>
                </a:rPr>
                <a:t>Provider knowledge of early stages of T1D</a:t>
              </a:r>
            </a:p>
          </p:txBody>
        </p:sp>
        <p:sp>
          <p:nvSpPr>
            <p:cNvPr id="33" name="TextBox 32"/>
            <p:cNvSpPr txBox="1"/>
            <p:nvPr/>
          </p:nvSpPr>
          <p:spPr>
            <a:xfrm>
              <a:off x="6285659" y="2038350"/>
              <a:ext cx="1314866" cy="369332"/>
            </a:xfrm>
            <a:prstGeom prst="rect">
              <a:avLst/>
            </a:prstGeom>
            <a:noFill/>
            <a:ln w="19050">
              <a:solidFill>
                <a:schemeClr val="tx2"/>
              </a:solidFill>
            </a:ln>
          </p:spPr>
          <p:txBody>
            <a:bodyPr>
              <a:spAutoFit/>
            </a:bodyPr>
            <a:lstStyle/>
            <a:p>
              <a:pPr algn="ctr">
                <a:defRPr/>
              </a:pPr>
              <a:r>
                <a:rPr lang="en-US" sz="900" b="1">
                  <a:solidFill>
                    <a:prstClr val="black"/>
                  </a:solidFill>
                </a:rPr>
                <a:t>Family knowledge of screening</a:t>
              </a:r>
            </a:p>
          </p:txBody>
        </p:sp>
        <p:cxnSp>
          <p:nvCxnSpPr>
            <p:cNvPr id="34" name="Straight Arrow Connector 33"/>
            <p:cNvCxnSpPr>
              <a:cxnSpLocks/>
              <a:stCxn id="33" idx="3"/>
            </p:cNvCxnSpPr>
            <p:nvPr/>
          </p:nvCxnSpPr>
          <p:spPr>
            <a:xfrm>
              <a:off x="7600525" y="2223016"/>
              <a:ext cx="640282"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32" idx="3"/>
            </p:cNvCxnSpPr>
            <p:nvPr/>
          </p:nvCxnSpPr>
          <p:spPr>
            <a:xfrm flipV="1">
              <a:off x="7693263" y="1658938"/>
              <a:ext cx="274407" cy="12037"/>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a:stCxn id="33" idx="1"/>
              <a:endCxn id="92" idx="3"/>
            </p:cNvCxnSpPr>
            <p:nvPr/>
          </p:nvCxnSpPr>
          <p:spPr>
            <a:xfrm flipH="1">
              <a:off x="5598195" y="2223016"/>
              <a:ext cx="687464" cy="20329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a:stCxn id="33" idx="1"/>
              <a:endCxn id="91" idx="3"/>
            </p:cNvCxnSpPr>
            <p:nvPr/>
          </p:nvCxnSpPr>
          <p:spPr>
            <a:xfrm flipH="1" flipV="1">
              <a:off x="5643701" y="2073743"/>
              <a:ext cx="641958" cy="14927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a:stCxn id="32" idx="1"/>
              <a:endCxn id="87" idx="3"/>
            </p:cNvCxnSpPr>
            <p:nvPr/>
          </p:nvCxnSpPr>
          <p:spPr>
            <a:xfrm flipH="1" flipV="1">
              <a:off x="6007759" y="1240240"/>
              <a:ext cx="404940" cy="43073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a:stCxn id="32" idx="1"/>
              <a:endCxn id="95" idx="3"/>
            </p:cNvCxnSpPr>
            <p:nvPr/>
          </p:nvCxnSpPr>
          <p:spPr>
            <a:xfrm flipH="1" flipV="1">
              <a:off x="5876019" y="1550066"/>
              <a:ext cx="536680" cy="12090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20595" y="2498725"/>
              <a:ext cx="1626114" cy="369332"/>
            </a:xfrm>
            <a:prstGeom prst="rect">
              <a:avLst/>
            </a:prstGeom>
            <a:noFill/>
            <a:ln w="19050">
              <a:solidFill>
                <a:schemeClr val="tx2"/>
              </a:solidFill>
            </a:ln>
          </p:spPr>
          <p:txBody>
            <a:bodyPr>
              <a:spAutoFit/>
            </a:bodyPr>
            <a:lstStyle/>
            <a:p>
              <a:pPr algn="ctr">
                <a:defRPr/>
              </a:pPr>
              <a:r>
                <a:rPr lang="en-US" sz="900" b="1">
                  <a:solidFill>
                    <a:prstClr val="black"/>
                  </a:solidFill>
                </a:rPr>
                <a:t>Family knowledge of Teplizumab</a:t>
              </a:r>
            </a:p>
          </p:txBody>
        </p:sp>
        <p:cxnSp>
          <p:nvCxnSpPr>
            <p:cNvPr id="41" name="Straight Arrow Connector 40"/>
            <p:cNvCxnSpPr>
              <a:cxnSpLocks/>
              <a:stCxn id="40" idx="3"/>
            </p:cNvCxnSpPr>
            <p:nvPr/>
          </p:nvCxnSpPr>
          <p:spPr>
            <a:xfrm>
              <a:off x="7946709" y="2683391"/>
              <a:ext cx="548813"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66"/>
          <p:cNvGrpSpPr>
            <a:grpSpLocks/>
          </p:cNvGrpSpPr>
          <p:nvPr/>
        </p:nvGrpSpPr>
        <p:grpSpPr bwMode="auto">
          <a:xfrm>
            <a:off x="1431227" y="3597275"/>
            <a:ext cx="3199512" cy="2981325"/>
            <a:chOff x="5685980" y="3594990"/>
            <a:chExt cx="3200167" cy="2981977"/>
          </a:xfrm>
        </p:grpSpPr>
        <p:cxnSp>
          <p:nvCxnSpPr>
            <p:cNvPr id="47" name="Straight Arrow Connector 46"/>
            <p:cNvCxnSpPr/>
            <p:nvPr/>
          </p:nvCxnSpPr>
          <p:spPr>
            <a:xfrm flipV="1">
              <a:off x="7115721" y="3594990"/>
              <a:ext cx="1770426" cy="232460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50" idx="3"/>
            </p:cNvCxnSpPr>
            <p:nvPr/>
          </p:nvCxnSpPr>
          <p:spPr>
            <a:xfrm>
              <a:off x="8014430" y="3913676"/>
              <a:ext cx="612901" cy="47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975663" y="5919598"/>
              <a:ext cx="2281705" cy="657369"/>
            </a:xfrm>
            <a:prstGeom prst="rect">
              <a:avLst/>
            </a:prstGeom>
            <a:solidFill>
              <a:schemeClr val="accent2"/>
            </a:solidFill>
            <a:ln w="19050">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87649" tIns="134309" rIns="187649" bIns="134309" spcCol="1270" anchor="ctr"/>
            <a:lstStyle/>
            <a:p>
              <a:pPr algn="ctr" defTabSz="1244600">
                <a:lnSpc>
                  <a:spcPct val="90000"/>
                </a:lnSpc>
                <a:spcAft>
                  <a:spcPct val="35000"/>
                </a:spcAft>
                <a:defRPr/>
              </a:pPr>
              <a:r>
                <a:rPr lang="en-US" sz="1600">
                  <a:solidFill>
                    <a:schemeClr val="bg1"/>
                  </a:solidFill>
                </a:rPr>
                <a:t>Equipment</a:t>
              </a:r>
            </a:p>
          </p:txBody>
        </p:sp>
        <p:sp>
          <p:nvSpPr>
            <p:cNvPr id="50" name="TextBox 49"/>
            <p:cNvSpPr txBox="1"/>
            <p:nvPr/>
          </p:nvSpPr>
          <p:spPr>
            <a:xfrm>
              <a:off x="6906129" y="3798234"/>
              <a:ext cx="1108302" cy="230882"/>
            </a:xfrm>
            <a:prstGeom prst="rect">
              <a:avLst/>
            </a:prstGeom>
            <a:noFill/>
            <a:ln w="19050">
              <a:solidFill>
                <a:schemeClr val="accent2"/>
              </a:solidFill>
            </a:ln>
          </p:spPr>
          <p:txBody>
            <a:bodyPr>
              <a:spAutoFit/>
            </a:bodyPr>
            <a:lstStyle/>
            <a:p>
              <a:pPr algn="ctr"/>
              <a:r>
                <a:rPr lang="en-US" altLang="en-US" sz="900" b="1">
                  <a:solidFill>
                    <a:srgbClr val="000000"/>
                  </a:solidFill>
                </a:rPr>
                <a:t>Arranging OGTT</a:t>
              </a:r>
            </a:p>
          </p:txBody>
        </p:sp>
        <p:sp>
          <p:nvSpPr>
            <p:cNvPr id="51" name="TextBox 50"/>
            <p:cNvSpPr txBox="1"/>
            <p:nvPr/>
          </p:nvSpPr>
          <p:spPr>
            <a:xfrm>
              <a:off x="5920090" y="4750943"/>
              <a:ext cx="1376644" cy="230238"/>
            </a:xfrm>
            <a:prstGeom prst="rect">
              <a:avLst/>
            </a:prstGeom>
            <a:noFill/>
            <a:ln w="19050">
              <a:solidFill>
                <a:schemeClr val="accent2"/>
              </a:solidFill>
            </a:ln>
          </p:spPr>
          <p:txBody>
            <a:bodyPr>
              <a:spAutoFit/>
            </a:bodyPr>
            <a:lstStyle/>
            <a:p>
              <a:pPr algn="ctr">
                <a:defRPr/>
              </a:pPr>
              <a:r>
                <a:rPr lang="en-US" sz="900" b="1">
                  <a:solidFill>
                    <a:prstClr val="black"/>
                  </a:solidFill>
                </a:rPr>
                <a:t>CGM</a:t>
              </a:r>
            </a:p>
          </p:txBody>
        </p:sp>
        <p:cxnSp>
          <p:nvCxnSpPr>
            <p:cNvPr id="52" name="Straight Arrow Connector 51"/>
            <p:cNvCxnSpPr>
              <a:stCxn id="51" idx="3"/>
            </p:cNvCxnSpPr>
            <p:nvPr/>
          </p:nvCxnSpPr>
          <p:spPr>
            <a:xfrm>
              <a:off x="7296734" y="4865268"/>
              <a:ext cx="609725"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094750" y="4199726"/>
              <a:ext cx="1440157" cy="369413"/>
            </a:xfrm>
            <a:prstGeom prst="rect">
              <a:avLst/>
            </a:prstGeom>
            <a:noFill/>
            <a:ln w="19050">
              <a:solidFill>
                <a:schemeClr val="accent2"/>
              </a:solidFill>
            </a:ln>
          </p:spPr>
          <p:txBody>
            <a:bodyPr>
              <a:spAutoFit/>
            </a:bodyPr>
            <a:lstStyle/>
            <a:p>
              <a:pPr algn="ctr">
                <a:defRPr/>
              </a:pPr>
              <a:r>
                <a:rPr lang="en-US" sz="900" b="1">
                  <a:solidFill>
                    <a:prstClr val="black"/>
                  </a:solidFill>
                </a:rPr>
                <a:t>Screening kits availability</a:t>
              </a:r>
            </a:p>
          </p:txBody>
        </p:sp>
        <p:cxnSp>
          <p:nvCxnSpPr>
            <p:cNvPr id="54" name="Straight Arrow Connector 53"/>
            <p:cNvCxnSpPr>
              <a:cxnSpLocks/>
              <a:stCxn id="53" idx="3"/>
            </p:cNvCxnSpPr>
            <p:nvPr/>
          </p:nvCxnSpPr>
          <p:spPr>
            <a:xfrm>
              <a:off x="7534907" y="4384433"/>
              <a:ext cx="722461"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a:stCxn id="53" idx="1"/>
              <a:endCxn id="93" idx="3"/>
            </p:cNvCxnSpPr>
            <p:nvPr/>
          </p:nvCxnSpPr>
          <p:spPr>
            <a:xfrm flipH="1" flipV="1">
              <a:off x="5685980" y="4334651"/>
              <a:ext cx="408771" cy="4978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5" name="Group 65"/>
          <p:cNvGrpSpPr>
            <a:grpSpLocks/>
          </p:cNvGrpSpPr>
          <p:nvPr/>
        </p:nvGrpSpPr>
        <p:grpSpPr bwMode="auto">
          <a:xfrm>
            <a:off x="5716589" y="3613150"/>
            <a:ext cx="3267075" cy="2989263"/>
            <a:chOff x="1116527" y="3597087"/>
            <a:chExt cx="3265941" cy="2987863"/>
          </a:xfrm>
        </p:grpSpPr>
        <p:sp>
          <p:nvSpPr>
            <p:cNvPr id="66" name="Rectangle 65"/>
            <p:cNvSpPr/>
            <p:nvPr/>
          </p:nvSpPr>
          <p:spPr>
            <a:xfrm>
              <a:off x="1484699" y="5951834"/>
              <a:ext cx="2272511" cy="633116"/>
            </a:xfrm>
            <a:prstGeom prst="rect">
              <a:avLst/>
            </a:prstGeom>
            <a:solidFill>
              <a:schemeClr val="accent3"/>
            </a:solidFill>
            <a:ln w="19050">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87649" tIns="134309" rIns="187649" bIns="134309" spcCol="1270" anchor="ctr"/>
            <a:lstStyle/>
            <a:p>
              <a:pPr algn="ctr" defTabSz="1244600">
                <a:lnSpc>
                  <a:spcPct val="90000"/>
                </a:lnSpc>
                <a:spcAft>
                  <a:spcPct val="35000"/>
                </a:spcAft>
                <a:defRPr/>
              </a:pPr>
              <a:r>
                <a:rPr lang="en-US" sz="1600">
                  <a:solidFill>
                    <a:schemeClr val="bg1"/>
                  </a:solidFill>
                </a:rPr>
                <a:t>Equity</a:t>
              </a:r>
            </a:p>
          </p:txBody>
        </p:sp>
        <p:cxnSp>
          <p:nvCxnSpPr>
            <p:cNvPr id="67" name="Straight Arrow Connector 66"/>
            <p:cNvCxnSpPr/>
            <p:nvPr/>
          </p:nvCxnSpPr>
          <p:spPr>
            <a:xfrm flipV="1">
              <a:off x="2620954" y="3597087"/>
              <a:ext cx="1761514" cy="235474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208348" y="3841448"/>
              <a:ext cx="1517123" cy="230724"/>
            </a:xfrm>
            <a:prstGeom prst="rect">
              <a:avLst/>
            </a:prstGeom>
            <a:noFill/>
            <a:ln w="19050">
              <a:solidFill>
                <a:schemeClr val="accent3"/>
              </a:solidFill>
            </a:ln>
          </p:spPr>
          <p:txBody>
            <a:bodyPr>
              <a:spAutoFit/>
            </a:bodyPr>
            <a:lstStyle/>
            <a:p>
              <a:pPr algn="ctr">
                <a:defRPr/>
              </a:pPr>
              <a:r>
                <a:rPr lang="en-US" sz="900" b="1">
                  <a:solidFill>
                    <a:prstClr val="black"/>
                  </a:solidFill>
                </a:rPr>
                <a:t>Referrals</a:t>
              </a:r>
            </a:p>
          </p:txBody>
        </p:sp>
        <p:cxnSp>
          <p:nvCxnSpPr>
            <p:cNvPr id="69" name="Straight Arrow Connector 68"/>
            <p:cNvCxnSpPr>
              <a:cxnSpLocks/>
              <a:stCxn id="68" idx="3"/>
            </p:cNvCxnSpPr>
            <p:nvPr/>
          </p:nvCxnSpPr>
          <p:spPr>
            <a:xfrm>
              <a:off x="3725471" y="3956809"/>
              <a:ext cx="365633"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cxnSpLocks/>
              <a:stCxn id="68" idx="1"/>
              <a:endCxn id="88" idx="3"/>
            </p:cNvCxnSpPr>
            <p:nvPr/>
          </p:nvCxnSpPr>
          <p:spPr>
            <a:xfrm flipH="1" flipV="1">
              <a:off x="1585320" y="3829932"/>
              <a:ext cx="623028" cy="126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700524" y="4217336"/>
              <a:ext cx="1550449" cy="369159"/>
            </a:xfrm>
            <a:prstGeom prst="rect">
              <a:avLst/>
            </a:prstGeom>
            <a:noFill/>
            <a:ln w="19050">
              <a:solidFill>
                <a:schemeClr val="accent3"/>
              </a:solidFill>
            </a:ln>
          </p:spPr>
          <p:txBody>
            <a:bodyPr>
              <a:spAutoFit/>
            </a:bodyPr>
            <a:lstStyle/>
            <a:p>
              <a:pPr algn="ctr">
                <a:defRPr/>
              </a:pPr>
              <a:r>
                <a:rPr lang="en-US" sz="900" b="1">
                  <a:solidFill>
                    <a:prstClr val="black"/>
                  </a:solidFill>
                </a:rPr>
                <a:t>Insurance coverage for screening</a:t>
              </a:r>
            </a:p>
          </p:txBody>
        </p:sp>
        <p:cxnSp>
          <p:nvCxnSpPr>
            <p:cNvPr id="73" name="Straight Arrow Connector 72"/>
            <p:cNvCxnSpPr>
              <a:cxnSpLocks/>
              <a:stCxn id="72" idx="3"/>
            </p:cNvCxnSpPr>
            <p:nvPr/>
          </p:nvCxnSpPr>
          <p:spPr>
            <a:xfrm flipV="1">
              <a:off x="3250973" y="4393639"/>
              <a:ext cx="510998" cy="8277"/>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72" idx="1"/>
            </p:cNvCxnSpPr>
            <p:nvPr/>
          </p:nvCxnSpPr>
          <p:spPr>
            <a:xfrm flipH="1" flipV="1">
              <a:off x="1116527" y="4315715"/>
              <a:ext cx="583997" cy="8620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521198" y="4754540"/>
              <a:ext cx="1428254" cy="369159"/>
            </a:xfrm>
            <a:prstGeom prst="rect">
              <a:avLst/>
            </a:prstGeom>
            <a:noFill/>
            <a:ln w="19050">
              <a:solidFill>
                <a:schemeClr val="accent3"/>
              </a:solidFill>
            </a:ln>
          </p:spPr>
          <p:txBody>
            <a:bodyPr>
              <a:spAutoFit/>
            </a:bodyPr>
            <a:lstStyle/>
            <a:p>
              <a:pPr algn="ctr">
                <a:defRPr/>
              </a:pPr>
              <a:r>
                <a:rPr lang="en-US" sz="900" b="1">
                  <a:solidFill>
                    <a:prstClr val="black"/>
                  </a:solidFill>
                </a:rPr>
                <a:t>Insurance coverage for monitoring</a:t>
              </a:r>
            </a:p>
          </p:txBody>
        </p:sp>
        <p:cxnSp>
          <p:nvCxnSpPr>
            <p:cNvPr id="76" name="Straight Arrow Connector 75"/>
            <p:cNvCxnSpPr>
              <a:cxnSpLocks/>
              <a:stCxn id="75" idx="3"/>
            </p:cNvCxnSpPr>
            <p:nvPr/>
          </p:nvCxnSpPr>
          <p:spPr>
            <a:xfrm flipV="1">
              <a:off x="2949451" y="4935430"/>
              <a:ext cx="365633" cy="3689"/>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a:cxnSpLocks/>
            <a:stCxn id="2" idx="1"/>
            <a:endCxn id="90" idx="3"/>
          </p:cNvCxnSpPr>
          <p:nvPr/>
        </p:nvCxnSpPr>
        <p:spPr>
          <a:xfrm flipH="1">
            <a:off x="6210774" y="3295843"/>
            <a:ext cx="480538" cy="5850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stCxn id="40" idx="1"/>
            <a:endCxn id="94" idx="3"/>
          </p:cNvCxnSpPr>
          <p:nvPr/>
        </p:nvCxnSpPr>
        <p:spPr>
          <a:xfrm flipH="1">
            <a:off x="1230620" y="2683391"/>
            <a:ext cx="561669" cy="17527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5" name="TextBox 166"/>
          <p:cNvSpPr txBox="1">
            <a:spLocks noChangeArrowheads="1"/>
          </p:cNvSpPr>
          <p:nvPr/>
        </p:nvSpPr>
        <p:spPr bwMode="auto">
          <a:xfrm>
            <a:off x="255588" y="17463"/>
            <a:ext cx="4094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t>Fishbone Diagram</a:t>
            </a:r>
          </a:p>
        </p:txBody>
      </p:sp>
      <p:sp>
        <p:nvSpPr>
          <p:cNvPr id="86" name="TextBox 1"/>
          <p:cNvSpPr txBox="1">
            <a:spLocks noChangeArrowheads="1"/>
          </p:cNvSpPr>
          <p:nvPr/>
        </p:nvSpPr>
        <p:spPr bwMode="auto">
          <a:xfrm>
            <a:off x="5128127" y="1376410"/>
            <a:ext cx="8001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1X/month</a:t>
            </a:r>
            <a:endParaRPr lang="en-US" altLang="en-US" sz="900">
              <a:ea typeface="Tahoma"/>
              <a:cs typeface="Tahoma"/>
            </a:endParaRPr>
          </a:p>
        </p:txBody>
      </p:sp>
      <p:sp>
        <p:nvSpPr>
          <p:cNvPr id="87" name="TextBox 123"/>
          <p:cNvSpPr txBox="1">
            <a:spLocks noChangeArrowheads="1"/>
          </p:cNvSpPr>
          <p:nvPr/>
        </p:nvSpPr>
        <p:spPr bwMode="auto">
          <a:xfrm>
            <a:off x="505655" y="1124824"/>
            <a:ext cx="9738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Smart phrase</a:t>
            </a:r>
          </a:p>
        </p:txBody>
      </p:sp>
      <p:sp>
        <p:nvSpPr>
          <p:cNvPr id="88" name="TextBox 132"/>
          <p:cNvSpPr txBox="1">
            <a:spLocks noChangeArrowheads="1"/>
          </p:cNvSpPr>
          <p:nvPr/>
        </p:nvSpPr>
        <p:spPr bwMode="auto">
          <a:xfrm>
            <a:off x="5229225" y="3661438"/>
            <a:ext cx="9563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t>Discuss with every family</a:t>
            </a:r>
          </a:p>
        </p:txBody>
      </p:sp>
      <p:sp>
        <p:nvSpPr>
          <p:cNvPr id="2" name="TextBox 77">
            <a:extLst>
              <a:ext uri="{FF2B5EF4-FFF2-40B4-BE49-F238E27FC236}">
                <a16:creationId xmlns:a16="http://schemas.microsoft.com/office/drawing/2014/main" id="{A748DBFA-9EA0-2BF4-0155-54B4D5A6DF4E}"/>
              </a:ext>
            </a:extLst>
          </p:cNvPr>
          <p:cNvSpPr txBox="1">
            <a:spLocks noChangeArrowheads="1"/>
          </p:cNvSpPr>
          <p:nvPr/>
        </p:nvSpPr>
        <p:spPr bwMode="auto">
          <a:xfrm>
            <a:off x="6691312" y="3180749"/>
            <a:ext cx="1582737" cy="230187"/>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b="1">
                <a:solidFill>
                  <a:srgbClr val="000000"/>
                </a:solidFill>
              </a:rPr>
              <a:t>Tracking pts overtime</a:t>
            </a:r>
          </a:p>
        </p:txBody>
      </p:sp>
      <p:sp>
        <p:nvSpPr>
          <p:cNvPr id="97" name="TextBox 1">
            <a:extLst>
              <a:ext uri="{FF2B5EF4-FFF2-40B4-BE49-F238E27FC236}">
                <a16:creationId xmlns:a16="http://schemas.microsoft.com/office/drawing/2014/main" id="{2E45CBF1-2FA7-4352-684C-7A25D0EC69F9}"/>
              </a:ext>
            </a:extLst>
          </p:cNvPr>
          <p:cNvSpPr txBox="1">
            <a:spLocks noChangeArrowheads="1"/>
          </p:cNvSpPr>
          <p:nvPr/>
        </p:nvSpPr>
        <p:spPr bwMode="auto">
          <a:xfrm>
            <a:off x="5195387" y="2398399"/>
            <a:ext cx="8778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t>Telemedicine</a:t>
            </a:r>
          </a:p>
        </p:txBody>
      </p:sp>
      <p:sp>
        <p:nvSpPr>
          <p:cNvPr id="98" name="TextBox 1">
            <a:extLst>
              <a:ext uri="{FF2B5EF4-FFF2-40B4-BE49-F238E27FC236}">
                <a16:creationId xmlns:a16="http://schemas.microsoft.com/office/drawing/2014/main" id="{C9EC3442-1D00-A851-668A-49A4EC5240F6}"/>
              </a:ext>
            </a:extLst>
          </p:cNvPr>
          <p:cNvSpPr txBox="1">
            <a:spLocks noChangeArrowheads="1"/>
          </p:cNvSpPr>
          <p:nvPr/>
        </p:nvSpPr>
        <p:spPr bwMode="auto">
          <a:xfrm>
            <a:off x="5195387" y="2659216"/>
            <a:ext cx="800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t>In-person</a:t>
            </a:r>
          </a:p>
        </p:txBody>
      </p:sp>
      <p:cxnSp>
        <p:nvCxnSpPr>
          <p:cNvPr id="99" name="Straight Arrow Connector 98">
            <a:extLst>
              <a:ext uri="{FF2B5EF4-FFF2-40B4-BE49-F238E27FC236}">
                <a16:creationId xmlns:a16="http://schemas.microsoft.com/office/drawing/2014/main" id="{05CB6312-C68C-4238-3C34-BE4C33112CAE}"/>
              </a:ext>
            </a:extLst>
          </p:cNvPr>
          <p:cNvCxnSpPr>
            <a:cxnSpLocks/>
            <a:stCxn id="2" idx="3"/>
          </p:cNvCxnSpPr>
          <p:nvPr/>
        </p:nvCxnSpPr>
        <p:spPr>
          <a:xfrm>
            <a:off x="8274049" y="3295843"/>
            <a:ext cx="709614"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123">
            <a:extLst>
              <a:ext uri="{FF2B5EF4-FFF2-40B4-BE49-F238E27FC236}">
                <a16:creationId xmlns:a16="http://schemas.microsoft.com/office/drawing/2014/main" id="{611848BB-B110-0355-5F1B-7837D4680932}"/>
              </a:ext>
            </a:extLst>
          </p:cNvPr>
          <p:cNvSpPr txBox="1">
            <a:spLocks noChangeArrowheads="1"/>
          </p:cNvSpPr>
          <p:nvPr/>
        </p:nvSpPr>
        <p:spPr bwMode="auto">
          <a:xfrm>
            <a:off x="5104288" y="3238933"/>
            <a:ext cx="11064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Patient list in epic</a:t>
            </a:r>
            <a:endParaRPr lang="en-US" altLang="en-US" sz="900">
              <a:ea typeface="Tahoma"/>
              <a:cs typeface="Tahoma"/>
            </a:endParaRPr>
          </a:p>
        </p:txBody>
      </p:sp>
      <p:sp>
        <p:nvSpPr>
          <p:cNvPr id="91" name="TextBox 123">
            <a:extLst>
              <a:ext uri="{FF2B5EF4-FFF2-40B4-BE49-F238E27FC236}">
                <a16:creationId xmlns:a16="http://schemas.microsoft.com/office/drawing/2014/main" id="{D04CD637-D62E-9D2E-767B-5F8860A38BD4}"/>
              </a:ext>
            </a:extLst>
          </p:cNvPr>
          <p:cNvSpPr txBox="1">
            <a:spLocks noChangeArrowheads="1"/>
          </p:cNvSpPr>
          <p:nvPr/>
        </p:nvSpPr>
        <p:spPr bwMode="auto">
          <a:xfrm>
            <a:off x="299137" y="1889077"/>
            <a:ext cx="816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Chart office visit</a:t>
            </a:r>
            <a:endParaRPr lang="en-US" altLang="en-US" sz="900"/>
          </a:p>
        </p:txBody>
      </p:sp>
      <p:sp>
        <p:nvSpPr>
          <p:cNvPr id="92" name="TextBox 123">
            <a:extLst>
              <a:ext uri="{FF2B5EF4-FFF2-40B4-BE49-F238E27FC236}">
                <a16:creationId xmlns:a16="http://schemas.microsoft.com/office/drawing/2014/main" id="{96E9A0F1-2366-1EAE-FF61-2EC428785000}"/>
              </a:ext>
            </a:extLst>
          </p:cNvPr>
          <p:cNvSpPr txBox="1">
            <a:spLocks noChangeArrowheads="1"/>
          </p:cNvSpPr>
          <p:nvPr/>
        </p:nvSpPr>
        <p:spPr bwMode="auto">
          <a:xfrm>
            <a:off x="344630" y="2241644"/>
            <a:ext cx="725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Give info in AVS</a:t>
            </a:r>
            <a:endParaRPr lang="en-US" altLang="en-US" sz="900"/>
          </a:p>
        </p:txBody>
      </p:sp>
      <p:sp>
        <p:nvSpPr>
          <p:cNvPr id="93" name="TextBox 132">
            <a:extLst>
              <a:ext uri="{FF2B5EF4-FFF2-40B4-BE49-F238E27FC236}">
                <a16:creationId xmlns:a16="http://schemas.microsoft.com/office/drawing/2014/main" id="{BBFEC4C4-070F-C5FC-1675-4108D78AD856}"/>
              </a:ext>
            </a:extLst>
          </p:cNvPr>
          <p:cNvSpPr txBox="1">
            <a:spLocks noChangeArrowheads="1"/>
          </p:cNvSpPr>
          <p:nvPr/>
        </p:nvSpPr>
        <p:spPr bwMode="auto">
          <a:xfrm>
            <a:off x="459676" y="4221358"/>
            <a:ext cx="9715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ASK vs. Enable</a:t>
            </a:r>
            <a:endParaRPr lang="en-US" altLang="en-US" sz="900"/>
          </a:p>
        </p:txBody>
      </p:sp>
      <p:sp>
        <p:nvSpPr>
          <p:cNvPr id="94" name="TextBox 132">
            <a:extLst>
              <a:ext uri="{FF2B5EF4-FFF2-40B4-BE49-F238E27FC236}">
                <a16:creationId xmlns:a16="http://schemas.microsoft.com/office/drawing/2014/main" id="{05C0433F-7F65-7E5B-F90C-0F95BE3F8BE2}"/>
              </a:ext>
            </a:extLst>
          </p:cNvPr>
          <p:cNvSpPr txBox="1">
            <a:spLocks noChangeArrowheads="1"/>
          </p:cNvSpPr>
          <p:nvPr/>
        </p:nvSpPr>
        <p:spPr bwMode="auto">
          <a:xfrm>
            <a:off x="216403" y="2743247"/>
            <a:ext cx="10142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Provide handout</a:t>
            </a:r>
            <a:endParaRPr lang="en-US" altLang="en-US" sz="900">
              <a:ea typeface="Tahoma"/>
              <a:cs typeface="Tahoma"/>
            </a:endParaRPr>
          </a:p>
        </p:txBody>
      </p:sp>
      <p:sp>
        <p:nvSpPr>
          <p:cNvPr id="95" name="TextBox 123">
            <a:extLst>
              <a:ext uri="{FF2B5EF4-FFF2-40B4-BE49-F238E27FC236}">
                <a16:creationId xmlns:a16="http://schemas.microsoft.com/office/drawing/2014/main" id="{9F17FA63-D8BF-C917-CD66-DB47754F2D92}"/>
              </a:ext>
            </a:extLst>
          </p:cNvPr>
          <p:cNvSpPr txBox="1">
            <a:spLocks noChangeArrowheads="1"/>
          </p:cNvSpPr>
          <p:nvPr/>
        </p:nvSpPr>
        <p:spPr bwMode="auto">
          <a:xfrm>
            <a:off x="-3155" y="1365400"/>
            <a:ext cx="1351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Do 20-minute education to providers</a:t>
            </a:r>
          </a:p>
        </p:txBody>
      </p:sp>
      <p:sp>
        <p:nvSpPr>
          <p:cNvPr id="100" name="TextBox 133">
            <a:extLst>
              <a:ext uri="{FF2B5EF4-FFF2-40B4-BE49-F238E27FC236}">
                <a16:creationId xmlns:a16="http://schemas.microsoft.com/office/drawing/2014/main" id="{3CEB3698-755B-9463-1618-A3B82DBF2528}"/>
              </a:ext>
            </a:extLst>
          </p:cNvPr>
          <p:cNvSpPr txBox="1">
            <a:spLocks noChangeArrowheads="1"/>
          </p:cNvSpPr>
          <p:nvPr/>
        </p:nvSpPr>
        <p:spPr bwMode="auto">
          <a:xfrm>
            <a:off x="4964254" y="4174675"/>
            <a:ext cx="746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latin typeface="Tahoma"/>
                <a:ea typeface="Tahoma"/>
                <a:cs typeface="Tahoma"/>
              </a:rPr>
              <a:t>Diagnosis codes</a:t>
            </a:r>
            <a:endParaRPr lang="en-US" altLang="en-US" sz="900"/>
          </a:p>
        </p:txBody>
      </p:sp>
      <p:sp>
        <p:nvSpPr>
          <p:cNvPr id="89" name="TextBox 1">
            <a:extLst>
              <a:ext uri="{FF2B5EF4-FFF2-40B4-BE49-F238E27FC236}">
                <a16:creationId xmlns:a16="http://schemas.microsoft.com/office/drawing/2014/main" id="{F441E41B-CC60-45D4-ABBF-FCCAE776884F}"/>
              </a:ext>
            </a:extLst>
          </p:cNvPr>
          <p:cNvSpPr txBox="1">
            <a:spLocks noChangeArrowheads="1"/>
          </p:cNvSpPr>
          <p:nvPr/>
        </p:nvSpPr>
        <p:spPr bwMode="auto">
          <a:xfrm>
            <a:off x="4879435" y="1903416"/>
            <a:ext cx="1166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t>Ownership? Providers vs. Staff</a:t>
            </a:r>
          </a:p>
        </p:txBody>
      </p:sp>
      <p:sp>
        <p:nvSpPr>
          <p:cNvPr id="109" name="TextBox 1">
            <a:extLst>
              <a:ext uri="{FF2B5EF4-FFF2-40B4-BE49-F238E27FC236}">
                <a16:creationId xmlns:a16="http://schemas.microsoft.com/office/drawing/2014/main" id="{688DA600-A8D0-3B1A-E372-16AAE72EE888}"/>
              </a:ext>
            </a:extLst>
          </p:cNvPr>
          <p:cNvSpPr txBox="1">
            <a:spLocks noChangeArrowheads="1"/>
          </p:cNvSpPr>
          <p:nvPr/>
        </p:nvSpPr>
        <p:spPr bwMode="auto">
          <a:xfrm>
            <a:off x="4886094" y="2919927"/>
            <a:ext cx="10794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900"/>
              <a:t>Who registers pt?</a:t>
            </a:r>
          </a:p>
        </p:txBody>
      </p:sp>
    </p:spTree>
    <p:extLst>
      <p:ext uri="{BB962C8B-B14F-4D97-AF65-F5344CB8AC3E}">
        <p14:creationId xmlns:p14="http://schemas.microsoft.com/office/powerpoint/2010/main" val="257408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ontent Placeholder 5"/>
          <p:cNvSpPr txBox="1">
            <a:spLocks/>
          </p:cNvSpPr>
          <p:nvPr/>
        </p:nvSpPr>
        <p:spPr bwMode="auto">
          <a:xfrm>
            <a:off x="3754438" y="1544638"/>
            <a:ext cx="18859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0800">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6858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9144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1600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0574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gn="ctr">
              <a:buFont typeface="Arial" panose="020B0604020202020204" pitchFamily="34" charset="0"/>
              <a:buNone/>
            </a:pPr>
            <a:r>
              <a:rPr lang="en-US" altLang="en-US" sz="1800" b="1"/>
              <a:t>Key Drivers</a:t>
            </a:r>
          </a:p>
        </p:txBody>
      </p:sp>
      <p:sp>
        <p:nvSpPr>
          <p:cNvPr id="131" name="Left Arrow 130"/>
          <p:cNvSpPr/>
          <p:nvPr/>
        </p:nvSpPr>
        <p:spPr>
          <a:xfrm>
            <a:off x="2949575" y="4797425"/>
            <a:ext cx="438150" cy="342900"/>
          </a:xfrm>
          <a:prstGeom prst="leftArrow">
            <a:avLst/>
          </a:prstGeom>
          <a:solidFill>
            <a:schemeClr val="tx2"/>
          </a:solidFill>
          <a:ln>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58329" tIns="113323" rIns="158329" bIns="113323" spcCol="1270" anchor="ctr"/>
          <a:lstStyle/>
          <a:p>
            <a:pPr algn="ctr" defTabSz="1050131" eaLnBrk="1" fontAlgn="auto" hangingPunct="1">
              <a:lnSpc>
                <a:spcPct val="90000"/>
              </a:lnSpc>
              <a:spcAft>
                <a:spcPct val="35000"/>
              </a:spcAft>
              <a:defRPr/>
            </a:pPr>
            <a:endParaRPr lang="en-US" sz="1519">
              <a:solidFill>
                <a:prstClr val="white"/>
              </a:solidFill>
            </a:endParaRPr>
          </a:p>
        </p:txBody>
      </p:sp>
      <p:sp>
        <p:nvSpPr>
          <p:cNvPr id="132" name="TextBox 131"/>
          <p:cNvSpPr txBox="1"/>
          <p:nvPr/>
        </p:nvSpPr>
        <p:spPr>
          <a:xfrm>
            <a:off x="515938" y="1951038"/>
            <a:ext cx="2128837" cy="3521075"/>
          </a:xfrm>
          <a:prstGeom prst="rect">
            <a:avLst/>
          </a:prstGeom>
          <a:noFill/>
          <a:ln w="38100">
            <a:solidFill>
              <a:schemeClr val="tx1"/>
            </a:solidFill>
          </a:ln>
        </p:spPr>
        <p:txBody>
          <a:bodyPr anchor="ctr"/>
          <a:lstStyle/>
          <a:p>
            <a:pPr algn="ctr" defTabSz="385763" eaLnBrk="1" fontAlgn="auto" hangingPunct="1">
              <a:spcBef>
                <a:spcPts val="0"/>
              </a:spcBef>
              <a:spcAft>
                <a:spcPts val="0"/>
              </a:spcAft>
              <a:defRPr/>
            </a:pPr>
            <a:endParaRPr lang="en-US" sz="2025">
              <a:latin typeface="Trebuchet MS" panose="020B0603020202020204"/>
            </a:endParaRPr>
          </a:p>
          <a:p>
            <a:pPr algn="ctr" defTabSz="385763" eaLnBrk="1" fontAlgn="auto" hangingPunct="1">
              <a:spcBef>
                <a:spcPts val="0"/>
              </a:spcBef>
              <a:spcAft>
                <a:spcPts val="0"/>
              </a:spcAft>
              <a:defRPr/>
            </a:pPr>
            <a:endParaRPr lang="en-US" sz="2025">
              <a:latin typeface="Trebuchet MS" panose="020B0603020202020204"/>
            </a:endParaRPr>
          </a:p>
          <a:p>
            <a:pPr algn="ctr" defTabSz="385763" eaLnBrk="1" fontAlgn="auto" hangingPunct="1">
              <a:spcBef>
                <a:spcPts val="0"/>
              </a:spcBef>
              <a:spcAft>
                <a:spcPts val="0"/>
              </a:spcAft>
              <a:defRPr/>
            </a:pPr>
            <a:endParaRPr lang="en-US" sz="2025">
              <a:latin typeface="+mn-lt"/>
            </a:endParaRPr>
          </a:p>
          <a:p>
            <a:pPr algn="ctr" defTabSz="385763" eaLnBrk="1" fontAlgn="auto" hangingPunct="1">
              <a:spcBef>
                <a:spcPts val="0"/>
              </a:spcBef>
              <a:spcAft>
                <a:spcPts val="0"/>
              </a:spcAft>
              <a:defRPr/>
            </a:pPr>
            <a:r>
              <a:rPr lang="en-US" sz="2025">
                <a:latin typeface="+mn-lt"/>
              </a:rPr>
              <a:t>Increase by at least 15% (from baseline) the proportion of people screened for T1D in 18 months (June 2024-December 2025)</a:t>
            </a:r>
          </a:p>
          <a:p>
            <a:pPr algn="ctr" defTabSz="385763" eaLnBrk="1" fontAlgn="auto" hangingPunct="1">
              <a:spcBef>
                <a:spcPts val="0"/>
              </a:spcBef>
              <a:spcAft>
                <a:spcPts val="0"/>
              </a:spcAft>
              <a:defRPr/>
            </a:pPr>
            <a:endParaRPr lang="en-US" sz="2025">
              <a:latin typeface="Trebuchet MS" panose="020B0603020202020204"/>
            </a:endParaRPr>
          </a:p>
          <a:p>
            <a:pPr algn="ctr" defTabSz="385763" eaLnBrk="1" fontAlgn="auto" hangingPunct="1">
              <a:spcBef>
                <a:spcPts val="0"/>
              </a:spcBef>
              <a:spcAft>
                <a:spcPts val="0"/>
              </a:spcAft>
              <a:defRPr/>
            </a:pPr>
            <a:endParaRPr lang="en-US" sz="2025">
              <a:latin typeface="Trebuchet MS" panose="020B0603020202020204"/>
            </a:endParaRPr>
          </a:p>
          <a:p>
            <a:pPr algn="ctr" defTabSz="385763" eaLnBrk="1" fontAlgn="auto" hangingPunct="1">
              <a:spcBef>
                <a:spcPts val="0"/>
              </a:spcBef>
              <a:spcAft>
                <a:spcPts val="0"/>
              </a:spcAft>
              <a:defRPr/>
            </a:pPr>
            <a:endParaRPr lang="en-US" sz="2025">
              <a:latin typeface="Trebuchet MS" panose="020B0603020202020204"/>
            </a:endParaRPr>
          </a:p>
        </p:txBody>
      </p:sp>
      <p:sp>
        <p:nvSpPr>
          <p:cNvPr id="133" name="TextBox 132"/>
          <p:cNvSpPr txBox="1"/>
          <p:nvPr/>
        </p:nvSpPr>
        <p:spPr>
          <a:xfrm>
            <a:off x="8756650" y="889598"/>
            <a:ext cx="2368550" cy="57626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Dedicated Resources (clinic, point person, etc.)</a:t>
            </a:r>
          </a:p>
          <a:p>
            <a:pPr algn="ctr" defTabSz="385763" eaLnBrk="1" fontAlgn="auto" hangingPunct="1">
              <a:spcBef>
                <a:spcPts val="0"/>
              </a:spcBef>
              <a:spcAft>
                <a:spcPts val="0"/>
              </a:spcAft>
              <a:defRPr/>
            </a:pPr>
            <a:endParaRPr lang="en-US" sz="1181" baseline="30000">
              <a:solidFill>
                <a:prstClr val="black"/>
              </a:solidFill>
            </a:endParaRPr>
          </a:p>
        </p:txBody>
      </p:sp>
      <p:sp>
        <p:nvSpPr>
          <p:cNvPr id="134" name="TextBox 133"/>
          <p:cNvSpPr txBox="1"/>
          <p:nvPr/>
        </p:nvSpPr>
        <p:spPr>
          <a:xfrm>
            <a:off x="3727450" y="2916238"/>
            <a:ext cx="1863725" cy="708025"/>
          </a:xfrm>
          <a:prstGeom prst="rect">
            <a:avLst/>
          </a:prstGeom>
          <a:solidFill>
            <a:schemeClr val="accent3"/>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600">
                <a:solidFill>
                  <a:prstClr val="black"/>
                </a:solidFill>
              </a:defRPr>
            </a:lvl1pPr>
          </a:lstStyle>
          <a:p>
            <a:pPr defTabSz="385763" eaLnBrk="1" fontAlgn="auto" hangingPunct="1">
              <a:spcBef>
                <a:spcPts val="0"/>
              </a:spcBef>
              <a:spcAft>
                <a:spcPts val="0"/>
              </a:spcAft>
              <a:defRPr/>
            </a:pPr>
            <a:endParaRPr lang="en-US" sz="600" b="1">
              <a:solidFill>
                <a:schemeClr val="bg1"/>
              </a:solidFill>
            </a:endParaRPr>
          </a:p>
          <a:p>
            <a:pPr defTabSz="385763" eaLnBrk="1" fontAlgn="auto" hangingPunct="1">
              <a:spcBef>
                <a:spcPts val="0"/>
              </a:spcBef>
              <a:spcAft>
                <a:spcPts val="0"/>
              </a:spcAft>
              <a:defRPr/>
            </a:pPr>
            <a:r>
              <a:rPr lang="en-US" sz="1400">
                <a:solidFill>
                  <a:schemeClr val="bg1"/>
                </a:solidFill>
              </a:rPr>
              <a:t>Equity</a:t>
            </a:r>
          </a:p>
          <a:p>
            <a:pPr defTabSz="385763" eaLnBrk="1" fontAlgn="auto" hangingPunct="1">
              <a:spcBef>
                <a:spcPts val="0"/>
              </a:spcBef>
              <a:spcAft>
                <a:spcPts val="0"/>
              </a:spcAft>
              <a:defRPr/>
            </a:pPr>
            <a:endParaRPr lang="en-US" sz="600" b="1">
              <a:solidFill>
                <a:schemeClr val="bg1"/>
              </a:solidFill>
            </a:endParaRPr>
          </a:p>
        </p:txBody>
      </p:sp>
      <p:sp>
        <p:nvSpPr>
          <p:cNvPr id="135" name="TextBox 134"/>
          <p:cNvSpPr txBox="1"/>
          <p:nvPr/>
        </p:nvSpPr>
        <p:spPr>
          <a:xfrm>
            <a:off x="3727450" y="2066925"/>
            <a:ext cx="1851025" cy="708025"/>
          </a:xfrm>
          <a:prstGeom prst="rect">
            <a:avLst/>
          </a:prstGeom>
          <a:solidFill>
            <a:schemeClr val="accent1"/>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600">
                <a:solidFill>
                  <a:prstClr val="black"/>
                </a:solidFill>
              </a:defRPr>
            </a:lvl1pPr>
          </a:lstStyle>
          <a:p>
            <a:pPr defTabSz="385763" eaLnBrk="1" fontAlgn="auto" hangingPunct="1">
              <a:spcBef>
                <a:spcPts val="0"/>
              </a:spcBef>
              <a:spcAft>
                <a:spcPts val="0"/>
              </a:spcAft>
              <a:defRPr/>
            </a:pPr>
            <a:endParaRPr lang="en-US" sz="600" b="1">
              <a:solidFill>
                <a:schemeClr val="bg1"/>
              </a:solidFill>
            </a:endParaRPr>
          </a:p>
          <a:p>
            <a:pPr defTabSz="385763" eaLnBrk="1" fontAlgn="auto" hangingPunct="1">
              <a:spcBef>
                <a:spcPts val="0"/>
              </a:spcBef>
              <a:spcAft>
                <a:spcPts val="0"/>
              </a:spcAft>
              <a:defRPr/>
            </a:pPr>
            <a:r>
              <a:rPr lang="en-US" sz="1400">
                <a:solidFill>
                  <a:schemeClr val="bg1"/>
                </a:solidFill>
              </a:rPr>
              <a:t>Workflow</a:t>
            </a:r>
          </a:p>
          <a:p>
            <a:pPr defTabSz="385763" eaLnBrk="1" fontAlgn="auto" hangingPunct="1">
              <a:spcBef>
                <a:spcPts val="0"/>
              </a:spcBef>
              <a:spcAft>
                <a:spcPts val="0"/>
              </a:spcAft>
              <a:defRPr/>
            </a:pPr>
            <a:endParaRPr lang="en-US" sz="600" b="1">
              <a:solidFill>
                <a:schemeClr val="bg1"/>
              </a:solidFill>
            </a:endParaRPr>
          </a:p>
        </p:txBody>
      </p:sp>
      <p:cxnSp>
        <p:nvCxnSpPr>
          <p:cNvPr id="136" name="Straight Connector 135"/>
          <p:cNvCxnSpPr>
            <a:stCxn id="135" idx="3"/>
            <a:endCxn id="161" idx="1"/>
          </p:cNvCxnSpPr>
          <p:nvPr/>
        </p:nvCxnSpPr>
        <p:spPr>
          <a:xfrm flipV="1">
            <a:off x="5578475" y="617930"/>
            <a:ext cx="501650" cy="1803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7" name="Left Arrow 136"/>
          <p:cNvSpPr/>
          <p:nvPr/>
        </p:nvSpPr>
        <p:spPr>
          <a:xfrm>
            <a:off x="2933700" y="3948113"/>
            <a:ext cx="466725" cy="342900"/>
          </a:xfrm>
          <a:prstGeom prst="leftArrow">
            <a:avLst/>
          </a:prstGeom>
          <a:solidFill>
            <a:schemeClr val="accent2"/>
          </a:solidFill>
          <a:ln>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58329" tIns="113323" rIns="158329" bIns="113323" spcCol="1270" anchor="ctr"/>
          <a:lstStyle/>
          <a:p>
            <a:pPr algn="ctr" defTabSz="1050131" eaLnBrk="1" fontAlgn="auto" hangingPunct="1">
              <a:lnSpc>
                <a:spcPct val="90000"/>
              </a:lnSpc>
              <a:spcAft>
                <a:spcPct val="35000"/>
              </a:spcAft>
              <a:defRPr/>
            </a:pPr>
            <a:endParaRPr lang="en-US" sz="1519">
              <a:solidFill>
                <a:prstClr val="white"/>
              </a:solidFill>
            </a:endParaRPr>
          </a:p>
        </p:txBody>
      </p:sp>
      <p:sp>
        <p:nvSpPr>
          <p:cNvPr id="138" name="Left Arrow 137"/>
          <p:cNvSpPr/>
          <p:nvPr/>
        </p:nvSpPr>
        <p:spPr>
          <a:xfrm>
            <a:off x="2949575" y="2249488"/>
            <a:ext cx="477838" cy="342900"/>
          </a:xfrm>
          <a:prstGeom prst="leftArrow">
            <a:avLst/>
          </a:prstGeom>
          <a:solidFill>
            <a:schemeClr val="accent1"/>
          </a:solidFill>
          <a:ln>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58329" tIns="113323" rIns="158329" bIns="113323" spcCol="1270" anchor="ctr"/>
          <a:lstStyle/>
          <a:p>
            <a:pPr algn="ctr" defTabSz="1050131" eaLnBrk="1" fontAlgn="auto" hangingPunct="1">
              <a:lnSpc>
                <a:spcPct val="90000"/>
              </a:lnSpc>
              <a:spcAft>
                <a:spcPct val="35000"/>
              </a:spcAft>
              <a:defRPr/>
            </a:pPr>
            <a:endParaRPr lang="en-US" sz="1519">
              <a:solidFill>
                <a:prstClr val="white"/>
              </a:solidFill>
            </a:endParaRPr>
          </a:p>
        </p:txBody>
      </p:sp>
      <p:sp>
        <p:nvSpPr>
          <p:cNvPr id="139" name="Content Placeholder 5"/>
          <p:cNvSpPr txBox="1">
            <a:spLocks/>
          </p:cNvSpPr>
          <p:nvPr/>
        </p:nvSpPr>
        <p:spPr bwMode="auto">
          <a:xfrm>
            <a:off x="6103938" y="90562"/>
            <a:ext cx="18764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0800">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6858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9144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1600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0574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buClr>
                <a:srgbClr val="0F6FC6"/>
              </a:buClr>
              <a:buFont typeface="Arial" panose="020B0604020202020204" pitchFamily="34" charset="0"/>
              <a:buNone/>
            </a:pPr>
            <a:r>
              <a:rPr lang="en-US" altLang="en-US" sz="1800" b="1">
                <a:solidFill>
                  <a:srgbClr val="000000"/>
                </a:solidFill>
              </a:rPr>
              <a:t>2</a:t>
            </a:r>
            <a:r>
              <a:rPr lang="en-US" altLang="en-US" sz="1800" b="1" baseline="30000">
                <a:solidFill>
                  <a:srgbClr val="000000"/>
                </a:solidFill>
              </a:rPr>
              <a:t>O</a:t>
            </a:r>
            <a:r>
              <a:rPr lang="en-US" altLang="en-US" sz="1800" b="1">
                <a:solidFill>
                  <a:srgbClr val="000000"/>
                </a:solidFill>
              </a:rPr>
              <a:t> Drivers</a:t>
            </a:r>
          </a:p>
        </p:txBody>
      </p:sp>
      <p:sp>
        <p:nvSpPr>
          <p:cNvPr id="140" name="TextBox 139"/>
          <p:cNvSpPr txBox="1"/>
          <p:nvPr/>
        </p:nvSpPr>
        <p:spPr>
          <a:xfrm>
            <a:off x="3733800" y="3765550"/>
            <a:ext cx="1851025" cy="708025"/>
          </a:xfrm>
          <a:prstGeom prst="rect">
            <a:avLst/>
          </a:prstGeom>
          <a:solidFill>
            <a:schemeClr val="accent2"/>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defPPr>
              <a:defRPr lang="en-US"/>
            </a:defPPr>
            <a:lvl1pPr algn="ctr">
              <a:defRPr sz="1600">
                <a:solidFill>
                  <a:prstClr val="black"/>
                </a:solidFill>
              </a:defRPr>
            </a:lvl1pPr>
          </a:lstStyle>
          <a:p>
            <a:pPr defTabSz="385763" eaLnBrk="1" fontAlgn="auto" hangingPunct="1">
              <a:spcBef>
                <a:spcPts val="0"/>
              </a:spcBef>
              <a:spcAft>
                <a:spcPts val="0"/>
              </a:spcAft>
              <a:defRPr/>
            </a:pPr>
            <a:endParaRPr lang="en-US" sz="600" b="1">
              <a:solidFill>
                <a:schemeClr val="bg1"/>
              </a:solidFill>
            </a:endParaRPr>
          </a:p>
          <a:p>
            <a:pPr defTabSz="385763" eaLnBrk="1" fontAlgn="auto" hangingPunct="1">
              <a:spcBef>
                <a:spcPts val="0"/>
              </a:spcBef>
              <a:spcAft>
                <a:spcPts val="0"/>
              </a:spcAft>
              <a:defRPr/>
            </a:pPr>
            <a:r>
              <a:rPr lang="en-US" sz="1400">
                <a:solidFill>
                  <a:schemeClr val="bg1"/>
                </a:solidFill>
              </a:rPr>
              <a:t>Equipment</a:t>
            </a:r>
          </a:p>
          <a:p>
            <a:pPr defTabSz="385763" eaLnBrk="1" fontAlgn="auto" hangingPunct="1">
              <a:spcBef>
                <a:spcPts val="0"/>
              </a:spcBef>
              <a:spcAft>
                <a:spcPts val="0"/>
              </a:spcAft>
              <a:defRPr/>
            </a:pPr>
            <a:endParaRPr lang="en-US" sz="600" b="1">
              <a:solidFill>
                <a:schemeClr val="bg1"/>
              </a:solidFill>
            </a:endParaRPr>
          </a:p>
        </p:txBody>
      </p:sp>
      <p:sp>
        <p:nvSpPr>
          <p:cNvPr id="141" name="TextBox 140"/>
          <p:cNvSpPr txBox="1"/>
          <p:nvPr/>
        </p:nvSpPr>
        <p:spPr>
          <a:xfrm>
            <a:off x="3727450" y="4610100"/>
            <a:ext cx="1852613" cy="708025"/>
          </a:xfrm>
          <a:prstGeom prst="rect">
            <a:avLst/>
          </a:prstGeom>
          <a:solidFill>
            <a:schemeClr val="tx2"/>
          </a:solidFill>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600" b="1">
              <a:solidFill>
                <a:schemeClr val="bg1"/>
              </a:solidFill>
            </a:endParaRPr>
          </a:p>
          <a:p>
            <a:pPr algn="ctr" defTabSz="385763" eaLnBrk="1" fontAlgn="auto" hangingPunct="1">
              <a:spcBef>
                <a:spcPts val="0"/>
              </a:spcBef>
              <a:spcAft>
                <a:spcPts val="0"/>
              </a:spcAft>
              <a:defRPr/>
            </a:pPr>
            <a:r>
              <a:rPr lang="en-US" sz="1400">
                <a:solidFill>
                  <a:schemeClr val="bg1"/>
                </a:solidFill>
              </a:rPr>
              <a:t>Education</a:t>
            </a:r>
          </a:p>
          <a:p>
            <a:pPr algn="ctr" defTabSz="385763" eaLnBrk="1" fontAlgn="auto" hangingPunct="1">
              <a:spcBef>
                <a:spcPts val="0"/>
              </a:spcBef>
              <a:spcAft>
                <a:spcPts val="0"/>
              </a:spcAft>
              <a:defRPr/>
            </a:pPr>
            <a:endParaRPr lang="en-US" sz="600" b="1">
              <a:solidFill>
                <a:schemeClr val="bg1"/>
              </a:solidFill>
            </a:endParaRPr>
          </a:p>
        </p:txBody>
      </p:sp>
      <p:sp>
        <p:nvSpPr>
          <p:cNvPr id="142" name="Left Arrow 141"/>
          <p:cNvSpPr/>
          <p:nvPr/>
        </p:nvSpPr>
        <p:spPr>
          <a:xfrm>
            <a:off x="2949575" y="3098800"/>
            <a:ext cx="465138" cy="342900"/>
          </a:xfrm>
          <a:prstGeom prst="leftArrow">
            <a:avLst/>
          </a:prstGeom>
          <a:solidFill>
            <a:schemeClr val="accent3"/>
          </a:solidFill>
          <a:ln>
            <a:solidFill>
              <a:schemeClr val="tx1"/>
            </a:solidFill>
          </a:ln>
        </p:spPr>
        <p:style>
          <a:lnRef idx="2">
            <a:schemeClr val="lt1">
              <a:hueOff val="0"/>
              <a:satOff val="0"/>
              <a:lumOff val="0"/>
              <a:alphaOff val="0"/>
            </a:schemeClr>
          </a:lnRef>
          <a:fillRef idx="1">
            <a:schemeClr val="accent2">
              <a:hueOff val="7071520"/>
              <a:satOff val="-13642"/>
              <a:lumOff val="-36666"/>
              <a:alphaOff val="0"/>
            </a:schemeClr>
          </a:fillRef>
          <a:effectRef idx="0">
            <a:schemeClr val="accent2">
              <a:hueOff val="7071520"/>
              <a:satOff val="-13642"/>
              <a:lumOff val="-36666"/>
              <a:alphaOff val="0"/>
            </a:schemeClr>
          </a:effectRef>
          <a:fontRef idx="minor">
            <a:schemeClr val="lt1"/>
          </a:fontRef>
        </p:style>
        <p:txBody>
          <a:bodyPr lIns="158329" tIns="113323" rIns="158329" bIns="113323" spcCol="1270" anchor="ctr"/>
          <a:lstStyle/>
          <a:p>
            <a:pPr algn="ctr" defTabSz="1050131" eaLnBrk="1" fontAlgn="auto" hangingPunct="1">
              <a:lnSpc>
                <a:spcPct val="90000"/>
              </a:lnSpc>
              <a:spcAft>
                <a:spcPct val="35000"/>
              </a:spcAft>
              <a:defRPr/>
            </a:pPr>
            <a:endParaRPr lang="en-US" sz="1519">
              <a:solidFill>
                <a:prstClr val="white"/>
              </a:solidFill>
            </a:endParaRPr>
          </a:p>
        </p:txBody>
      </p:sp>
      <p:cxnSp>
        <p:nvCxnSpPr>
          <p:cNvPr id="143" name="Straight Connector 142"/>
          <p:cNvCxnSpPr>
            <a:cxnSpLocks/>
            <a:stCxn id="134" idx="3"/>
            <a:endCxn id="11" idx="1"/>
          </p:cNvCxnSpPr>
          <p:nvPr/>
        </p:nvCxnSpPr>
        <p:spPr>
          <a:xfrm>
            <a:off x="5591175" y="3270251"/>
            <a:ext cx="490428" cy="8481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cxnSpLocks/>
            <a:stCxn id="140" idx="3"/>
            <a:endCxn id="9" idx="1"/>
          </p:cNvCxnSpPr>
          <p:nvPr/>
        </p:nvCxnSpPr>
        <p:spPr>
          <a:xfrm>
            <a:off x="5584825" y="4119563"/>
            <a:ext cx="493603" cy="101329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6076950" y="3405262"/>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Insurance coverage for screening</a:t>
            </a:r>
          </a:p>
        </p:txBody>
      </p:sp>
      <p:sp>
        <p:nvSpPr>
          <p:cNvPr id="146" name="TextBox 145"/>
          <p:cNvSpPr txBox="1"/>
          <p:nvPr/>
        </p:nvSpPr>
        <p:spPr>
          <a:xfrm>
            <a:off x="8750300" y="5509223"/>
            <a:ext cx="2368550" cy="638175"/>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Education and Protocol for Endocrine Division</a:t>
            </a:r>
          </a:p>
          <a:p>
            <a:pPr algn="ctr" defTabSz="385763" eaLnBrk="1" fontAlgn="auto" hangingPunct="1">
              <a:spcBef>
                <a:spcPts val="0"/>
              </a:spcBef>
              <a:spcAft>
                <a:spcPts val="0"/>
              </a:spcAft>
              <a:defRPr/>
            </a:pPr>
            <a:endParaRPr lang="en-US" sz="1181">
              <a:solidFill>
                <a:prstClr val="black"/>
              </a:solidFill>
            </a:endParaRPr>
          </a:p>
        </p:txBody>
      </p:sp>
      <p:cxnSp>
        <p:nvCxnSpPr>
          <p:cNvPr id="147" name="Straight Connector 146"/>
          <p:cNvCxnSpPr>
            <a:cxnSpLocks/>
            <a:stCxn id="141" idx="3"/>
            <a:endCxn id="8" idx="1"/>
          </p:cNvCxnSpPr>
          <p:nvPr/>
        </p:nvCxnSpPr>
        <p:spPr>
          <a:xfrm>
            <a:off x="5580063" y="4964113"/>
            <a:ext cx="498365" cy="65451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8756650" y="3955060"/>
            <a:ext cx="2368550" cy="636588"/>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ASK, </a:t>
            </a:r>
            <a:r>
              <a:rPr lang="en-US" sz="1181" err="1">
                <a:solidFill>
                  <a:prstClr val="black"/>
                </a:solidFill>
              </a:rPr>
              <a:t>TrialNet</a:t>
            </a:r>
            <a:r>
              <a:rPr lang="en-US" sz="1181">
                <a:solidFill>
                  <a:prstClr val="black"/>
                </a:solidFill>
              </a:rPr>
              <a:t>, Enable and Lurie Lab</a:t>
            </a:r>
          </a:p>
          <a:p>
            <a:pPr algn="ctr" defTabSz="385763" eaLnBrk="1" fontAlgn="auto" hangingPunct="1">
              <a:spcBef>
                <a:spcPts val="0"/>
              </a:spcBef>
              <a:spcAft>
                <a:spcPts val="0"/>
              </a:spcAft>
              <a:defRPr/>
            </a:pPr>
            <a:endParaRPr lang="en-US" sz="1181">
              <a:solidFill>
                <a:prstClr val="black"/>
              </a:solidFill>
            </a:endParaRPr>
          </a:p>
        </p:txBody>
      </p:sp>
      <p:sp>
        <p:nvSpPr>
          <p:cNvPr id="150" name="TextBox 149"/>
          <p:cNvSpPr txBox="1"/>
          <p:nvPr/>
        </p:nvSpPr>
        <p:spPr>
          <a:xfrm>
            <a:off x="8756650" y="2370735"/>
            <a:ext cx="2368550" cy="638175"/>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Dedicated Screening Appt Slots (telemedicine and in-person)</a:t>
            </a:r>
          </a:p>
          <a:p>
            <a:pPr algn="ctr" defTabSz="385763" eaLnBrk="1" fontAlgn="auto" hangingPunct="1">
              <a:spcBef>
                <a:spcPts val="0"/>
              </a:spcBef>
              <a:spcAft>
                <a:spcPts val="0"/>
              </a:spcAft>
              <a:defRPr/>
            </a:pPr>
            <a:endParaRPr lang="en-US" sz="1181">
              <a:solidFill>
                <a:prstClr val="black"/>
              </a:solidFill>
            </a:endParaRPr>
          </a:p>
        </p:txBody>
      </p:sp>
      <p:sp>
        <p:nvSpPr>
          <p:cNvPr id="151" name="TextBox 150"/>
          <p:cNvSpPr txBox="1"/>
          <p:nvPr/>
        </p:nvSpPr>
        <p:spPr>
          <a:xfrm>
            <a:off x="8756650" y="4731348"/>
            <a:ext cx="2368550" cy="638175"/>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Education for Families</a:t>
            </a:r>
          </a:p>
          <a:p>
            <a:pPr algn="ctr" defTabSz="385763" eaLnBrk="1" fontAlgn="auto" hangingPunct="1">
              <a:spcBef>
                <a:spcPts val="0"/>
              </a:spcBef>
              <a:spcAft>
                <a:spcPts val="0"/>
              </a:spcAft>
              <a:defRPr/>
            </a:pPr>
            <a:endParaRPr lang="en-US" sz="1181">
              <a:solidFill>
                <a:prstClr val="black"/>
              </a:solidFill>
            </a:endParaRPr>
          </a:p>
        </p:txBody>
      </p:sp>
      <p:sp>
        <p:nvSpPr>
          <p:cNvPr id="152" name="TextBox 151"/>
          <p:cNvSpPr txBox="1"/>
          <p:nvPr/>
        </p:nvSpPr>
        <p:spPr>
          <a:xfrm>
            <a:off x="8750300" y="1611910"/>
            <a:ext cx="2368550" cy="636588"/>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Create Registry</a:t>
            </a:r>
          </a:p>
          <a:p>
            <a:pPr algn="ctr" defTabSz="385763" eaLnBrk="1" fontAlgn="auto" hangingPunct="1">
              <a:spcBef>
                <a:spcPts val="0"/>
              </a:spcBef>
              <a:spcAft>
                <a:spcPts val="0"/>
              </a:spcAft>
              <a:defRPr/>
            </a:pPr>
            <a:endParaRPr lang="en-US" sz="1181">
              <a:solidFill>
                <a:prstClr val="black"/>
              </a:solidFill>
            </a:endParaRPr>
          </a:p>
        </p:txBody>
      </p:sp>
      <p:sp>
        <p:nvSpPr>
          <p:cNvPr id="153" name="TextBox 152"/>
          <p:cNvSpPr txBox="1"/>
          <p:nvPr/>
        </p:nvSpPr>
        <p:spPr>
          <a:xfrm>
            <a:off x="8756650" y="3147023"/>
            <a:ext cx="2368550" cy="638175"/>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endParaRPr lang="en-US" sz="1181">
              <a:solidFill>
                <a:prstClr val="black"/>
              </a:solidFill>
            </a:endParaRPr>
          </a:p>
          <a:p>
            <a:pPr algn="ctr" defTabSz="385763" eaLnBrk="1" fontAlgn="auto" hangingPunct="1">
              <a:spcBef>
                <a:spcPts val="0"/>
              </a:spcBef>
              <a:spcAft>
                <a:spcPts val="0"/>
              </a:spcAft>
              <a:defRPr/>
            </a:pPr>
            <a:r>
              <a:rPr lang="en-US" sz="1181">
                <a:solidFill>
                  <a:prstClr val="black"/>
                </a:solidFill>
              </a:rPr>
              <a:t>Education for PCPs</a:t>
            </a:r>
          </a:p>
          <a:p>
            <a:pPr algn="ctr" defTabSz="385763" eaLnBrk="1" fontAlgn="auto" hangingPunct="1">
              <a:spcBef>
                <a:spcPts val="0"/>
              </a:spcBef>
              <a:spcAft>
                <a:spcPts val="0"/>
              </a:spcAft>
              <a:defRPr/>
            </a:pPr>
            <a:endParaRPr lang="en-US" sz="1181">
              <a:solidFill>
                <a:prstClr val="black"/>
              </a:solidFill>
            </a:endParaRPr>
          </a:p>
        </p:txBody>
      </p:sp>
      <p:cxnSp>
        <p:nvCxnSpPr>
          <p:cNvPr id="154" name="Straight Connector 153"/>
          <p:cNvCxnSpPr>
            <a:cxnSpLocks/>
            <a:stCxn id="157" idx="3"/>
            <a:endCxn id="152" idx="1"/>
          </p:cNvCxnSpPr>
          <p:nvPr/>
        </p:nvCxnSpPr>
        <p:spPr>
          <a:xfrm flipV="1">
            <a:off x="8253413" y="1930204"/>
            <a:ext cx="496887" cy="62765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cxnSpLocks/>
            <a:stCxn id="8" idx="3"/>
            <a:endCxn id="146" idx="1"/>
          </p:cNvCxnSpPr>
          <p:nvPr/>
        </p:nvCxnSpPr>
        <p:spPr>
          <a:xfrm>
            <a:off x="8254891" y="5618632"/>
            <a:ext cx="495409" cy="209679"/>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6076950" y="2881387"/>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Referrals</a:t>
            </a:r>
          </a:p>
        </p:txBody>
      </p:sp>
      <p:sp>
        <p:nvSpPr>
          <p:cNvPr id="157" name="TextBox 156"/>
          <p:cNvSpPr txBox="1"/>
          <p:nvPr/>
        </p:nvSpPr>
        <p:spPr>
          <a:xfrm>
            <a:off x="6076950" y="2374975"/>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Tracking pts overtime</a:t>
            </a:r>
          </a:p>
        </p:txBody>
      </p:sp>
      <p:sp>
        <p:nvSpPr>
          <p:cNvPr id="158" name="TextBox 157"/>
          <p:cNvSpPr txBox="1"/>
          <p:nvPr/>
        </p:nvSpPr>
        <p:spPr>
          <a:xfrm>
            <a:off x="6080125" y="1886025"/>
            <a:ext cx="2174875"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Pt registration in Epic</a:t>
            </a:r>
          </a:p>
        </p:txBody>
      </p:sp>
      <p:sp>
        <p:nvSpPr>
          <p:cNvPr id="159" name="TextBox 158"/>
          <p:cNvSpPr txBox="1"/>
          <p:nvPr/>
        </p:nvSpPr>
        <p:spPr>
          <a:xfrm>
            <a:off x="6080125" y="1400250"/>
            <a:ext cx="2174875"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Double booking </a:t>
            </a:r>
          </a:p>
          <a:p>
            <a:pPr algn="ctr" defTabSz="385763" eaLnBrk="1" fontAlgn="auto" hangingPunct="1">
              <a:spcBef>
                <a:spcPts val="0"/>
              </a:spcBef>
              <a:spcAft>
                <a:spcPts val="0"/>
              </a:spcAft>
              <a:defRPr/>
            </a:pPr>
            <a:r>
              <a:rPr lang="en-US" sz="1013" b="1">
                <a:solidFill>
                  <a:prstClr val="black"/>
                </a:solidFill>
              </a:rPr>
              <a:t>(telemedicine and in-person)</a:t>
            </a:r>
          </a:p>
        </p:txBody>
      </p:sp>
      <p:sp>
        <p:nvSpPr>
          <p:cNvPr id="160" name="TextBox 159"/>
          <p:cNvSpPr txBox="1"/>
          <p:nvPr/>
        </p:nvSpPr>
        <p:spPr>
          <a:xfrm>
            <a:off x="6080125" y="916062"/>
            <a:ext cx="2174875"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Dedicated point person</a:t>
            </a:r>
          </a:p>
        </p:txBody>
      </p:sp>
      <p:sp>
        <p:nvSpPr>
          <p:cNvPr id="161" name="TextBox 160"/>
          <p:cNvSpPr txBox="1"/>
          <p:nvPr/>
        </p:nvSpPr>
        <p:spPr>
          <a:xfrm>
            <a:off x="6080125" y="435050"/>
            <a:ext cx="2174875"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Dedicated clinic</a:t>
            </a:r>
          </a:p>
        </p:txBody>
      </p:sp>
      <p:sp>
        <p:nvSpPr>
          <p:cNvPr id="164" name="Content Placeholder 5"/>
          <p:cNvSpPr txBox="1">
            <a:spLocks/>
          </p:cNvSpPr>
          <p:nvPr/>
        </p:nvSpPr>
        <p:spPr bwMode="auto">
          <a:xfrm>
            <a:off x="9002713" y="562573"/>
            <a:ext cx="1876425"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0800">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6858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9144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1600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0574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buClr>
                <a:srgbClr val="0F6FC6"/>
              </a:buClr>
              <a:buFont typeface="Arial" panose="020B0604020202020204" pitchFamily="34" charset="0"/>
              <a:buNone/>
            </a:pPr>
            <a:r>
              <a:rPr lang="en-US" altLang="en-US" sz="1800" b="1">
                <a:solidFill>
                  <a:srgbClr val="000000"/>
                </a:solidFill>
              </a:rPr>
              <a:t>Interventions</a:t>
            </a:r>
          </a:p>
        </p:txBody>
      </p:sp>
      <p:sp>
        <p:nvSpPr>
          <p:cNvPr id="165" name="TextBox 86"/>
          <p:cNvSpPr txBox="1">
            <a:spLocks noChangeArrowheads="1"/>
          </p:cNvSpPr>
          <p:nvPr/>
        </p:nvSpPr>
        <p:spPr bwMode="auto">
          <a:xfrm>
            <a:off x="215900" y="134938"/>
            <a:ext cx="497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800"/>
              <a:t>Driver Diagram</a:t>
            </a:r>
          </a:p>
        </p:txBody>
      </p:sp>
      <p:sp>
        <p:nvSpPr>
          <p:cNvPr id="8" name="TextBox 7">
            <a:extLst>
              <a:ext uri="{FF2B5EF4-FFF2-40B4-BE49-F238E27FC236}">
                <a16:creationId xmlns:a16="http://schemas.microsoft.com/office/drawing/2014/main" id="{2660405E-EB13-84DA-BEBC-BEF7A0D7342D}"/>
              </a:ext>
            </a:extLst>
          </p:cNvPr>
          <p:cNvSpPr txBox="1"/>
          <p:nvPr/>
        </p:nvSpPr>
        <p:spPr>
          <a:xfrm>
            <a:off x="6078428" y="5435752"/>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Provider knowledge of early stages of T1D</a:t>
            </a:r>
          </a:p>
        </p:txBody>
      </p:sp>
      <p:sp>
        <p:nvSpPr>
          <p:cNvPr id="9" name="TextBox 8">
            <a:extLst>
              <a:ext uri="{FF2B5EF4-FFF2-40B4-BE49-F238E27FC236}">
                <a16:creationId xmlns:a16="http://schemas.microsoft.com/office/drawing/2014/main" id="{57CF5F17-44EC-8DA4-5B39-6559DB8A3A93}"/>
              </a:ext>
            </a:extLst>
          </p:cNvPr>
          <p:cNvSpPr txBox="1"/>
          <p:nvPr/>
        </p:nvSpPr>
        <p:spPr>
          <a:xfrm>
            <a:off x="6078428" y="4949977"/>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Screening kits availability</a:t>
            </a:r>
          </a:p>
        </p:txBody>
      </p:sp>
      <p:sp>
        <p:nvSpPr>
          <p:cNvPr id="10" name="TextBox 9">
            <a:extLst>
              <a:ext uri="{FF2B5EF4-FFF2-40B4-BE49-F238E27FC236}">
                <a16:creationId xmlns:a16="http://schemas.microsoft.com/office/drawing/2014/main" id="{675D4B79-167D-CA8E-54A7-257F384EFC8B}"/>
              </a:ext>
            </a:extLst>
          </p:cNvPr>
          <p:cNvSpPr txBox="1"/>
          <p:nvPr/>
        </p:nvSpPr>
        <p:spPr>
          <a:xfrm>
            <a:off x="6078428" y="4453090"/>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Arranging OGTT</a:t>
            </a:r>
          </a:p>
        </p:txBody>
      </p:sp>
      <p:sp>
        <p:nvSpPr>
          <p:cNvPr id="11" name="TextBox 10">
            <a:extLst>
              <a:ext uri="{FF2B5EF4-FFF2-40B4-BE49-F238E27FC236}">
                <a16:creationId xmlns:a16="http://schemas.microsoft.com/office/drawing/2014/main" id="{EB40CF4C-0DBA-64FA-4A9D-CD607A953EDF}"/>
              </a:ext>
            </a:extLst>
          </p:cNvPr>
          <p:cNvSpPr txBox="1"/>
          <p:nvPr/>
        </p:nvSpPr>
        <p:spPr>
          <a:xfrm>
            <a:off x="6081603" y="3935565"/>
            <a:ext cx="2174875"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Insurance coverage for monitoring</a:t>
            </a:r>
          </a:p>
        </p:txBody>
      </p:sp>
      <p:sp>
        <p:nvSpPr>
          <p:cNvPr id="12" name="TextBox 11">
            <a:extLst>
              <a:ext uri="{FF2B5EF4-FFF2-40B4-BE49-F238E27FC236}">
                <a16:creationId xmlns:a16="http://schemas.microsoft.com/office/drawing/2014/main" id="{914EFA7C-58AE-9651-8D71-7AC915F84297}"/>
              </a:ext>
            </a:extLst>
          </p:cNvPr>
          <p:cNvSpPr txBox="1"/>
          <p:nvPr/>
        </p:nvSpPr>
        <p:spPr>
          <a:xfrm>
            <a:off x="6076950" y="6377143"/>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Family knowledge of Teplizumab</a:t>
            </a:r>
          </a:p>
        </p:txBody>
      </p:sp>
      <p:sp>
        <p:nvSpPr>
          <p:cNvPr id="13" name="TextBox 12">
            <a:extLst>
              <a:ext uri="{FF2B5EF4-FFF2-40B4-BE49-F238E27FC236}">
                <a16:creationId xmlns:a16="http://schemas.microsoft.com/office/drawing/2014/main" id="{3B789393-4300-8C8B-1B1D-01C246B36C4C}"/>
              </a:ext>
            </a:extLst>
          </p:cNvPr>
          <p:cNvSpPr txBox="1"/>
          <p:nvPr/>
        </p:nvSpPr>
        <p:spPr>
          <a:xfrm>
            <a:off x="6076950" y="5919943"/>
            <a:ext cx="2176463" cy="36576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defTabSz="385763" eaLnBrk="1" fontAlgn="auto" hangingPunct="1">
              <a:spcBef>
                <a:spcPts val="0"/>
              </a:spcBef>
              <a:spcAft>
                <a:spcPts val="0"/>
              </a:spcAft>
              <a:defRPr/>
            </a:pPr>
            <a:r>
              <a:rPr lang="en-US" sz="1013" b="1">
                <a:solidFill>
                  <a:prstClr val="black"/>
                </a:solidFill>
              </a:rPr>
              <a:t>Provider knowledge of screening</a:t>
            </a:r>
          </a:p>
        </p:txBody>
      </p:sp>
      <p:cxnSp>
        <p:nvCxnSpPr>
          <p:cNvPr id="15" name="Straight Connector 14">
            <a:extLst>
              <a:ext uri="{FF2B5EF4-FFF2-40B4-BE49-F238E27FC236}">
                <a16:creationId xmlns:a16="http://schemas.microsoft.com/office/drawing/2014/main" id="{498B77C1-03BA-6BA8-E965-8AD3786E128F}"/>
              </a:ext>
            </a:extLst>
          </p:cNvPr>
          <p:cNvCxnSpPr>
            <a:cxnSpLocks/>
            <a:stCxn id="141" idx="3"/>
            <a:endCxn id="13" idx="1"/>
          </p:cNvCxnSpPr>
          <p:nvPr/>
        </p:nvCxnSpPr>
        <p:spPr>
          <a:xfrm>
            <a:off x="5580063" y="4964113"/>
            <a:ext cx="496887" cy="113871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823A23-F9A2-B0CC-DD95-0A340A72A788}"/>
              </a:ext>
            </a:extLst>
          </p:cNvPr>
          <p:cNvCxnSpPr>
            <a:cxnSpLocks/>
            <a:stCxn id="141" idx="3"/>
            <a:endCxn id="12" idx="1"/>
          </p:cNvCxnSpPr>
          <p:nvPr/>
        </p:nvCxnSpPr>
        <p:spPr>
          <a:xfrm>
            <a:off x="5580063" y="4964113"/>
            <a:ext cx="496887" cy="159591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EFA90F-E464-C4A4-0A1C-0467567DBAE7}"/>
              </a:ext>
            </a:extLst>
          </p:cNvPr>
          <p:cNvCxnSpPr>
            <a:cxnSpLocks/>
            <a:stCxn id="140" idx="3"/>
            <a:endCxn id="10" idx="1"/>
          </p:cNvCxnSpPr>
          <p:nvPr/>
        </p:nvCxnSpPr>
        <p:spPr>
          <a:xfrm>
            <a:off x="5584825" y="4119563"/>
            <a:ext cx="493603" cy="51640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D4204FD-A623-4AFE-DCC4-131A32400942}"/>
              </a:ext>
            </a:extLst>
          </p:cNvPr>
          <p:cNvCxnSpPr>
            <a:cxnSpLocks/>
            <a:stCxn id="134" idx="3"/>
            <a:endCxn id="145" idx="1"/>
          </p:cNvCxnSpPr>
          <p:nvPr/>
        </p:nvCxnSpPr>
        <p:spPr>
          <a:xfrm>
            <a:off x="5591175" y="3270251"/>
            <a:ext cx="485775" cy="31789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220A41-9EB8-DC09-A3F6-F87BD0DF73D5}"/>
              </a:ext>
            </a:extLst>
          </p:cNvPr>
          <p:cNvCxnSpPr>
            <a:cxnSpLocks/>
            <a:stCxn id="134" idx="3"/>
            <a:endCxn id="156" idx="1"/>
          </p:cNvCxnSpPr>
          <p:nvPr/>
        </p:nvCxnSpPr>
        <p:spPr>
          <a:xfrm flipV="1">
            <a:off x="5591175" y="3064267"/>
            <a:ext cx="485775" cy="20598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1A64988-F1BA-9692-DB9B-DC98FFF66355}"/>
              </a:ext>
            </a:extLst>
          </p:cNvPr>
          <p:cNvCxnSpPr>
            <a:cxnSpLocks/>
            <a:stCxn id="135" idx="3"/>
            <a:endCxn id="160" idx="1"/>
          </p:cNvCxnSpPr>
          <p:nvPr/>
        </p:nvCxnSpPr>
        <p:spPr>
          <a:xfrm flipV="1">
            <a:off x="5578475" y="1098942"/>
            <a:ext cx="501650" cy="132199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D02833-AFAB-5D2A-26DE-DCE62148117C}"/>
              </a:ext>
            </a:extLst>
          </p:cNvPr>
          <p:cNvCxnSpPr>
            <a:cxnSpLocks/>
            <a:stCxn id="135" idx="3"/>
            <a:endCxn id="159" idx="1"/>
          </p:cNvCxnSpPr>
          <p:nvPr/>
        </p:nvCxnSpPr>
        <p:spPr>
          <a:xfrm flipV="1">
            <a:off x="5578475" y="1583130"/>
            <a:ext cx="501650" cy="8378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5C6925B-A70B-E06F-FC09-E2DDF937A65D}"/>
              </a:ext>
            </a:extLst>
          </p:cNvPr>
          <p:cNvCxnSpPr>
            <a:cxnSpLocks/>
            <a:stCxn id="135" idx="3"/>
            <a:endCxn id="158" idx="1"/>
          </p:cNvCxnSpPr>
          <p:nvPr/>
        </p:nvCxnSpPr>
        <p:spPr>
          <a:xfrm flipV="1">
            <a:off x="5578475" y="2068905"/>
            <a:ext cx="501650" cy="35203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BF64B64-A09E-F1D5-802C-1382D8228D3E}"/>
              </a:ext>
            </a:extLst>
          </p:cNvPr>
          <p:cNvCxnSpPr>
            <a:cxnSpLocks/>
            <a:stCxn id="135" idx="3"/>
            <a:endCxn id="157" idx="1"/>
          </p:cNvCxnSpPr>
          <p:nvPr/>
        </p:nvCxnSpPr>
        <p:spPr>
          <a:xfrm>
            <a:off x="5578475" y="2420938"/>
            <a:ext cx="498475" cy="13691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FA51A7-830D-6451-BA34-FF64C8867E76}"/>
              </a:ext>
            </a:extLst>
          </p:cNvPr>
          <p:cNvCxnSpPr>
            <a:cxnSpLocks/>
            <a:stCxn id="13" idx="3"/>
            <a:endCxn id="146" idx="1"/>
          </p:cNvCxnSpPr>
          <p:nvPr/>
        </p:nvCxnSpPr>
        <p:spPr>
          <a:xfrm flipV="1">
            <a:off x="8253413" y="5828311"/>
            <a:ext cx="496887" cy="27451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FB66012-2436-658C-2927-550A768BD1C7}"/>
              </a:ext>
            </a:extLst>
          </p:cNvPr>
          <p:cNvCxnSpPr>
            <a:cxnSpLocks/>
            <a:stCxn id="156" idx="3"/>
            <a:endCxn id="153" idx="1"/>
          </p:cNvCxnSpPr>
          <p:nvPr/>
        </p:nvCxnSpPr>
        <p:spPr>
          <a:xfrm>
            <a:off x="8253413" y="3064267"/>
            <a:ext cx="503237" cy="40184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2FFC52B-718E-839D-2B48-3530BF4B63E0}"/>
              </a:ext>
            </a:extLst>
          </p:cNvPr>
          <p:cNvCxnSpPr>
            <a:cxnSpLocks/>
            <a:stCxn id="159" idx="3"/>
            <a:endCxn id="150" idx="1"/>
          </p:cNvCxnSpPr>
          <p:nvPr/>
        </p:nvCxnSpPr>
        <p:spPr>
          <a:xfrm>
            <a:off x="8255000" y="1583130"/>
            <a:ext cx="501650" cy="110669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6FEEAD2-4077-5C6A-E811-04001D60D327}"/>
              </a:ext>
            </a:extLst>
          </p:cNvPr>
          <p:cNvCxnSpPr>
            <a:cxnSpLocks/>
            <a:stCxn id="12" idx="3"/>
            <a:endCxn id="151" idx="1"/>
          </p:cNvCxnSpPr>
          <p:nvPr/>
        </p:nvCxnSpPr>
        <p:spPr>
          <a:xfrm flipV="1">
            <a:off x="8253413" y="5050436"/>
            <a:ext cx="503237" cy="150958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CCC41AE-3F42-9929-0BA7-455136C85B72}"/>
              </a:ext>
            </a:extLst>
          </p:cNvPr>
          <p:cNvCxnSpPr>
            <a:cxnSpLocks/>
            <a:stCxn id="160" idx="3"/>
            <a:endCxn id="133" idx="1"/>
          </p:cNvCxnSpPr>
          <p:nvPr/>
        </p:nvCxnSpPr>
        <p:spPr>
          <a:xfrm>
            <a:off x="8255000" y="1098942"/>
            <a:ext cx="501650" cy="7878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C8FD2C-AF2E-0925-082C-418DE622FC24}"/>
              </a:ext>
            </a:extLst>
          </p:cNvPr>
          <p:cNvCxnSpPr>
            <a:cxnSpLocks/>
            <a:stCxn id="161" idx="3"/>
            <a:endCxn id="133" idx="1"/>
          </p:cNvCxnSpPr>
          <p:nvPr/>
        </p:nvCxnSpPr>
        <p:spPr>
          <a:xfrm>
            <a:off x="8255000" y="617930"/>
            <a:ext cx="501650" cy="559799"/>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261AB7-5816-AF3B-71B9-339BD4D9D508}"/>
              </a:ext>
            </a:extLst>
          </p:cNvPr>
          <p:cNvCxnSpPr>
            <a:cxnSpLocks/>
            <a:stCxn id="158" idx="3"/>
            <a:endCxn id="133" idx="1"/>
          </p:cNvCxnSpPr>
          <p:nvPr/>
        </p:nvCxnSpPr>
        <p:spPr>
          <a:xfrm flipV="1">
            <a:off x="8255000" y="1177729"/>
            <a:ext cx="501650" cy="89117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010303-8D12-2D33-5ED4-518D5852E83C}"/>
              </a:ext>
            </a:extLst>
          </p:cNvPr>
          <p:cNvCxnSpPr>
            <a:cxnSpLocks/>
            <a:stCxn id="156" idx="3"/>
            <a:endCxn id="151" idx="1"/>
          </p:cNvCxnSpPr>
          <p:nvPr/>
        </p:nvCxnSpPr>
        <p:spPr>
          <a:xfrm>
            <a:off x="8253413" y="3064267"/>
            <a:ext cx="503237" cy="1986169"/>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0842E55-3384-676F-2C99-C6F881780CAC}"/>
              </a:ext>
            </a:extLst>
          </p:cNvPr>
          <p:cNvCxnSpPr>
            <a:cxnSpLocks/>
            <a:stCxn id="145" idx="3"/>
            <a:endCxn id="149" idx="1"/>
          </p:cNvCxnSpPr>
          <p:nvPr/>
        </p:nvCxnSpPr>
        <p:spPr>
          <a:xfrm>
            <a:off x="8253413" y="3588142"/>
            <a:ext cx="503237" cy="68521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9C6BED-D5E6-B7DF-46E2-1A4A81FC91C3}"/>
              </a:ext>
            </a:extLst>
          </p:cNvPr>
          <p:cNvCxnSpPr>
            <a:cxnSpLocks/>
            <a:stCxn id="145" idx="3"/>
            <a:endCxn id="151" idx="1"/>
          </p:cNvCxnSpPr>
          <p:nvPr/>
        </p:nvCxnSpPr>
        <p:spPr>
          <a:xfrm>
            <a:off x="8253413" y="3588142"/>
            <a:ext cx="503237" cy="146229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FC515E5-7F91-1935-55FF-3F2EE8DF705E}"/>
              </a:ext>
            </a:extLst>
          </p:cNvPr>
          <p:cNvCxnSpPr>
            <a:cxnSpLocks/>
            <a:stCxn id="11" idx="3"/>
            <a:endCxn id="149" idx="1"/>
          </p:cNvCxnSpPr>
          <p:nvPr/>
        </p:nvCxnSpPr>
        <p:spPr>
          <a:xfrm>
            <a:off x="8256478" y="4118445"/>
            <a:ext cx="500172" cy="154909"/>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E3ECA7F-E414-5DA5-AAAF-5775D52BA6FA}"/>
              </a:ext>
            </a:extLst>
          </p:cNvPr>
          <p:cNvCxnSpPr>
            <a:cxnSpLocks/>
            <a:stCxn id="11" idx="3"/>
            <a:endCxn id="151" idx="1"/>
          </p:cNvCxnSpPr>
          <p:nvPr/>
        </p:nvCxnSpPr>
        <p:spPr>
          <a:xfrm>
            <a:off x="8256478" y="4118445"/>
            <a:ext cx="500172" cy="93199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0D5B8D-F970-0620-03A4-34DDBD163608}"/>
              </a:ext>
            </a:extLst>
          </p:cNvPr>
          <p:cNvCxnSpPr>
            <a:cxnSpLocks/>
            <a:stCxn id="159" idx="3"/>
            <a:endCxn id="133" idx="1"/>
          </p:cNvCxnSpPr>
          <p:nvPr/>
        </p:nvCxnSpPr>
        <p:spPr>
          <a:xfrm flipV="1">
            <a:off x="8255000" y="1177729"/>
            <a:ext cx="501650" cy="4054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7961859-6CC4-F845-2FCD-90C8683BF342}"/>
              </a:ext>
            </a:extLst>
          </p:cNvPr>
          <p:cNvCxnSpPr>
            <a:cxnSpLocks/>
            <a:stCxn id="157" idx="3"/>
            <a:endCxn id="133" idx="1"/>
          </p:cNvCxnSpPr>
          <p:nvPr/>
        </p:nvCxnSpPr>
        <p:spPr>
          <a:xfrm flipV="1">
            <a:off x="8253413" y="1177729"/>
            <a:ext cx="503237" cy="138012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AF69661-8A23-D50E-50B6-5784A1A009C1}"/>
              </a:ext>
            </a:extLst>
          </p:cNvPr>
          <p:cNvCxnSpPr>
            <a:cxnSpLocks/>
            <a:stCxn id="9" idx="3"/>
            <a:endCxn id="149" idx="1"/>
          </p:cNvCxnSpPr>
          <p:nvPr/>
        </p:nvCxnSpPr>
        <p:spPr>
          <a:xfrm flipV="1">
            <a:off x="8254891" y="4273354"/>
            <a:ext cx="501759" cy="8595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C029BE3-42AB-7825-C3B8-3B85B7A2C611}"/>
              </a:ext>
            </a:extLst>
          </p:cNvPr>
          <p:cNvCxnSpPr>
            <a:cxnSpLocks/>
            <a:stCxn id="10" idx="3"/>
            <a:endCxn id="153" idx="1"/>
          </p:cNvCxnSpPr>
          <p:nvPr/>
        </p:nvCxnSpPr>
        <p:spPr>
          <a:xfrm flipV="1">
            <a:off x="8254891" y="3466111"/>
            <a:ext cx="501759" cy="1169859"/>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874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B906-087C-E484-EEA0-871E7AAC32F0}"/>
              </a:ext>
            </a:extLst>
          </p:cNvPr>
          <p:cNvSpPr>
            <a:spLocks noGrp="1"/>
          </p:cNvSpPr>
          <p:nvPr>
            <p:ph type="title"/>
          </p:nvPr>
        </p:nvSpPr>
        <p:spPr/>
        <p:txBody>
          <a:bodyPr/>
          <a:lstStyle/>
          <a:p>
            <a:r>
              <a:rPr lang="en-US"/>
              <a:t>Methods</a:t>
            </a:r>
          </a:p>
        </p:txBody>
      </p:sp>
      <p:graphicFrame>
        <p:nvGraphicFramePr>
          <p:cNvPr id="13" name="Content Placeholder 12">
            <a:extLst>
              <a:ext uri="{FF2B5EF4-FFF2-40B4-BE49-F238E27FC236}">
                <a16:creationId xmlns:a16="http://schemas.microsoft.com/office/drawing/2014/main" id="{FAEDCF31-8B9B-B2FE-098B-FB9FB451EEB5}"/>
              </a:ext>
            </a:extLst>
          </p:cNvPr>
          <p:cNvGraphicFramePr>
            <a:graphicFrameLocks noGrp="1"/>
          </p:cNvGraphicFramePr>
          <p:nvPr>
            <p:ph sz="half" idx="1"/>
          </p:nvPr>
        </p:nvGraphicFramePr>
        <p:xfrm>
          <a:off x="364067" y="1600201"/>
          <a:ext cx="5632704"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11">
            <a:extLst>
              <a:ext uri="{FF2B5EF4-FFF2-40B4-BE49-F238E27FC236}">
                <a16:creationId xmlns:a16="http://schemas.microsoft.com/office/drawing/2014/main" id="{4106244B-7762-29EB-B4E4-B353954BADCC}"/>
              </a:ext>
            </a:extLst>
          </p:cNvPr>
          <p:cNvSpPr>
            <a:spLocks noGrp="1"/>
          </p:cNvSpPr>
          <p:nvPr>
            <p:ph sz="half" idx="2"/>
          </p:nvPr>
        </p:nvSpPr>
        <p:spPr/>
        <p:txBody>
          <a:bodyPr/>
          <a:lstStyle/>
          <a:p>
            <a:r>
              <a:rPr lang="en-US"/>
              <a:t>Interventions included:</a:t>
            </a:r>
          </a:p>
          <a:p>
            <a:pPr lvl="1"/>
            <a:r>
              <a:rPr lang="en-US"/>
              <a:t>Education given to providers regarding the rationale and process for screening during our monthly division meeting </a:t>
            </a:r>
          </a:p>
          <a:p>
            <a:pPr lvl="1"/>
            <a:r>
              <a:rPr lang="en-US"/>
              <a:t>Prompts created within our diabetes clinic flowsheet in the EMR</a:t>
            </a:r>
          </a:p>
          <a:p>
            <a:pPr lvl="1"/>
            <a:r>
              <a:rPr lang="en-US"/>
              <a:t>Multiple screening options offered, including lab draw and enable kits</a:t>
            </a:r>
          </a:p>
          <a:p>
            <a:pPr lvl="1"/>
            <a:r>
              <a:rPr lang="en-US"/>
              <a:t>Dedicated screening clinic appointments offered to families to pair with their current child with type 1 diabetes</a:t>
            </a:r>
          </a:p>
          <a:p>
            <a:pPr lvl="1"/>
            <a:r>
              <a:rPr lang="en-US"/>
              <a:t>Informational posters displayed in clinic rooms to raise patient awareness</a:t>
            </a:r>
          </a:p>
          <a:p>
            <a:pPr marL="0" indent="0">
              <a:buNone/>
            </a:pPr>
            <a:endParaRPr lang="en-US"/>
          </a:p>
        </p:txBody>
      </p:sp>
      <p:sp>
        <p:nvSpPr>
          <p:cNvPr id="4" name="Slide Number Placeholder 3">
            <a:extLst>
              <a:ext uri="{FF2B5EF4-FFF2-40B4-BE49-F238E27FC236}">
                <a16:creationId xmlns:a16="http://schemas.microsoft.com/office/drawing/2014/main" id="{4E3668AC-5641-FFE2-D6F0-01D39036540A}"/>
              </a:ext>
            </a:extLst>
          </p:cNvPr>
          <p:cNvSpPr>
            <a:spLocks noGrp="1"/>
          </p:cNvSpPr>
          <p:nvPr>
            <p:ph type="sldNum" sz="quarter" idx="10"/>
          </p:nvPr>
        </p:nvSpPr>
        <p:spPr/>
        <p:txBody>
          <a:bodyPr/>
          <a:lstStyle/>
          <a:p>
            <a:pPr>
              <a:defRPr/>
            </a:pPr>
            <a:fld id="{B9C8D7FB-01AE-C041-A124-994E7FE490E9}" type="slidenum">
              <a:rPr lang="en-US" smtClean="0"/>
              <a:pPr>
                <a:defRPr/>
              </a:pPr>
              <a:t>17</a:t>
            </a:fld>
            <a:endParaRPr lang="en-US"/>
          </a:p>
        </p:txBody>
      </p:sp>
    </p:spTree>
    <p:extLst>
      <p:ext uri="{BB962C8B-B14F-4D97-AF65-F5344CB8AC3E}">
        <p14:creationId xmlns:p14="http://schemas.microsoft.com/office/powerpoint/2010/main" val="315913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F3EE3-5B7F-5277-7610-C90A22F4FB1E}"/>
              </a:ext>
            </a:extLst>
          </p:cNvPr>
          <p:cNvSpPr>
            <a:spLocks noGrp="1"/>
          </p:cNvSpPr>
          <p:nvPr>
            <p:ph type="title"/>
          </p:nvPr>
        </p:nvSpPr>
        <p:spPr/>
        <p:txBody>
          <a:bodyPr/>
          <a:lstStyle/>
          <a:p>
            <a:r>
              <a:rPr lang="en-US"/>
              <a:t>Barriers</a:t>
            </a:r>
          </a:p>
        </p:txBody>
      </p:sp>
      <p:sp>
        <p:nvSpPr>
          <p:cNvPr id="3" name="Content Placeholder 2">
            <a:extLst>
              <a:ext uri="{FF2B5EF4-FFF2-40B4-BE49-F238E27FC236}">
                <a16:creationId xmlns:a16="http://schemas.microsoft.com/office/drawing/2014/main" id="{6ECFDE4E-12BB-76D8-0C90-E19F411CCDFB}"/>
              </a:ext>
            </a:extLst>
          </p:cNvPr>
          <p:cNvSpPr>
            <a:spLocks noGrp="1"/>
          </p:cNvSpPr>
          <p:nvPr>
            <p:ph sz="half" idx="1"/>
          </p:nvPr>
        </p:nvSpPr>
        <p:spPr/>
        <p:txBody>
          <a:bodyPr/>
          <a:lstStyle/>
          <a:p>
            <a:pPr marL="0" indent="0">
              <a:buNone/>
            </a:pPr>
            <a:r>
              <a:rPr lang="en-US" b="1">
                <a:solidFill>
                  <a:schemeClr val="accent1"/>
                </a:solidFill>
              </a:rPr>
              <a:t>Provider Barriers</a:t>
            </a:r>
          </a:p>
          <a:p>
            <a:r>
              <a:rPr lang="en-US"/>
              <a:t>Provider buy-in and education about screening</a:t>
            </a:r>
          </a:p>
          <a:p>
            <a:pPr lvl="1"/>
            <a:r>
              <a:rPr lang="en-US"/>
              <a:t>Several providers are not diabetes providers and not familiar with the screening recommendations</a:t>
            </a:r>
          </a:p>
          <a:p>
            <a:pPr lvl="1"/>
            <a:r>
              <a:rPr lang="en-US"/>
              <a:t>Comfort level of providers to offer screening</a:t>
            </a:r>
          </a:p>
          <a:p>
            <a:pPr lvl="1"/>
            <a:r>
              <a:rPr lang="en-US"/>
              <a:t>Provider concerns about time taken away from the visit</a:t>
            </a:r>
          </a:p>
          <a:p>
            <a:endParaRPr lang="en-US"/>
          </a:p>
        </p:txBody>
      </p:sp>
      <p:sp>
        <p:nvSpPr>
          <p:cNvPr id="4" name="Content Placeholder 3">
            <a:extLst>
              <a:ext uri="{FF2B5EF4-FFF2-40B4-BE49-F238E27FC236}">
                <a16:creationId xmlns:a16="http://schemas.microsoft.com/office/drawing/2014/main" id="{ACA04BD6-2F79-D080-20D7-C23C9A55F066}"/>
              </a:ext>
            </a:extLst>
          </p:cNvPr>
          <p:cNvSpPr>
            <a:spLocks noGrp="1"/>
          </p:cNvSpPr>
          <p:nvPr>
            <p:ph sz="half" idx="2"/>
          </p:nvPr>
        </p:nvSpPr>
        <p:spPr/>
        <p:txBody>
          <a:bodyPr/>
          <a:lstStyle/>
          <a:p>
            <a:pPr marL="0" indent="0">
              <a:buNone/>
            </a:pPr>
            <a:r>
              <a:rPr lang="en-US" b="1">
                <a:solidFill>
                  <a:schemeClr val="accent1"/>
                </a:solidFill>
              </a:rPr>
              <a:t>Patient Barriers</a:t>
            </a:r>
          </a:p>
          <a:p>
            <a:r>
              <a:rPr lang="en-US"/>
              <a:t>Families are often weary of screening their other children and may prefer not to know the results.</a:t>
            </a:r>
          </a:p>
          <a:p>
            <a:r>
              <a:rPr lang="en-US"/>
              <a:t>Additional appointments for siblings, including lab draws and/or </a:t>
            </a:r>
            <a:r>
              <a:rPr lang="en-US" err="1"/>
              <a:t>Tzield</a:t>
            </a:r>
            <a:r>
              <a:rPr lang="en-US"/>
              <a:t> infusions, can create  significant financial burden.</a:t>
            </a:r>
          </a:p>
          <a:p>
            <a:r>
              <a:rPr lang="en-US"/>
              <a:t>Many families are not familiar with </a:t>
            </a:r>
            <a:r>
              <a:rPr lang="en-US" err="1"/>
              <a:t>Tzield</a:t>
            </a:r>
            <a:r>
              <a:rPr lang="en-US"/>
              <a:t>, its function, or how it can help prevent the onset of disease.</a:t>
            </a:r>
          </a:p>
          <a:p>
            <a:r>
              <a:rPr lang="en-US"/>
              <a:t>Families with children under 8 years old may opt not to screen due to </a:t>
            </a:r>
            <a:r>
              <a:rPr lang="en-US" err="1"/>
              <a:t>Tzield</a:t>
            </a:r>
            <a:r>
              <a:rPr lang="en-US"/>
              <a:t> not being covered and the lack of alternative medications available on the market at this time.</a:t>
            </a:r>
          </a:p>
        </p:txBody>
      </p:sp>
      <p:sp>
        <p:nvSpPr>
          <p:cNvPr id="5" name="Slide Number Placeholder 4">
            <a:extLst>
              <a:ext uri="{FF2B5EF4-FFF2-40B4-BE49-F238E27FC236}">
                <a16:creationId xmlns:a16="http://schemas.microsoft.com/office/drawing/2014/main" id="{468F2A45-24AB-B9E7-7DE6-34BC94BA7321}"/>
              </a:ext>
            </a:extLst>
          </p:cNvPr>
          <p:cNvSpPr>
            <a:spLocks noGrp="1"/>
          </p:cNvSpPr>
          <p:nvPr>
            <p:ph type="sldNum" sz="quarter" idx="10"/>
          </p:nvPr>
        </p:nvSpPr>
        <p:spPr/>
        <p:txBody>
          <a:bodyPr/>
          <a:lstStyle/>
          <a:p>
            <a:pPr>
              <a:defRPr/>
            </a:pPr>
            <a:fld id="{B8A9D0B8-8348-DA4E-942F-882C1E1451CC}" type="slidenum">
              <a:rPr lang="en-US" smtClean="0"/>
              <a:pPr>
                <a:defRPr/>
              </a:pPr>
              <a:t>18</a:t>
            </a:fld>
            <a:endParaRPr lang="en-US"/>
          </a:p>
        </p:txBody>
      </p:sp>
    </p:spTree>
    <p:extLst>
      <p:ext uri="{BB962C8B-B14F-4D97-AF65-F5344CB8AC3E}">
        <p14:creationId xmlns:p14="http://schemas.microsoft.com/office/powerpoint/2010/main" val="876427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DA2FB-2899-4560-3890-A0EF103AB596}"/>
              </a:ext>
            </a:extLst>
          </p:cNvPr>
          <p:cNvSpPr>
            <a:spLocks noGrp="1"/>
          </p:cNvSpPr>
          <p:nvPr>
            <p:ph type="title"/>
          </p:nvPr>
        </p:nvSpPr>
        <p:spPr/>
        <p:txBody>
          <a:bodyPr/>
          <a:lstStyle/>
          <a:p>
            <a:r>
              <a:rPr lang="en-US"/>
              <a:t>Results</a:t>
            </a:r>
          </a:p>
        </p:txBody>
      </p:sp>
      <p:sp>
        <p:nvSpPr>
          <p:cNvPr id="3" name="Content Placeholder 2">
            <a:extLst>
              <a:ext uri="{FF2B5EF4-FFF2-40B4-BE49-F238E27FC236}">
                <a16:creationId xmlns:a16="http://schemas.microsoft.com/office/drawing/2014/main" id="{3E094380-95D6-DC1D-735E-44D4BDA25EA3}"/>
              </a:ext>
            </a:extLst>
          </p:cNvPr>
          <p:cNvSpPr>
            <a:spLocks noGrp="1"/>
          </p:cNvSpPr>
          <p:nvPr>
            <p:ph idx="1"/>
          </p:nvPr>
        </p:nvSpPr>
        <p:spPr/>
        <p:txBody>
          <a:bodyPr/>
          <a:lstStyle/>
          <a:p>
            <a:r>
              <a:rPr lang="en-US"/>
              <a:t>A control chart with screening data from January 2024-July 2025 showed an upward shift in mean screening rates after initial intervention with sustained higher rates over time</a:t>
            </a:r>
          </a:p>
          <a:p>
            <a:pPr marL="0" indent="0">
              <a:buNone/>
            </a:pPr>
            <a:endParaRPr lang="en-US"/>
          </a:p>
        </p:txBody>
      </p:sp>
      <p:sp>
        <p:nvSpPr>
          <p:cNvPr id="4" name="Slide Number Placeholder 3">
            <a:extLst>
              <a:ext uri="{FF2B5EF4-FFF2-40B4-BE49-F238E27FC236}">
                <a16:creationId xmlns:a16="http://schemas.microsoft.com/office/drawing/2014/main" id="{313E8631-D9D7-E8C2-7A99-A06820AF14B1}"/>
              </a:ext>
            </a:extLst>
          </p:cNvPr>
          <p:cNvSpPr>
            <a:spLocks noGrp="1"/>
          </p:cNvSpPr>
          <p:nvPr>
            <p:ph type="sldNum" sz="quarter" idx="10"/>
          </p:nvPr>
        </p:nvSpPr>
        <p:spPr/>
        <p:txBody>
          <a:bodyPr/>
          <a:lstStyle/>
          <a:p>
            <a:pPr>
              <a:defRPr/>
            </a:pPr>
            <a:fld id="{B9C8D7FB-01AE-C041-A124-994E7FE490E9}" type="slidenum">
              <a:rPr lang="en-US" smtClean="0"/>
              <a:pPr>
                <a:defRPr/>
              </a:pPr>
              <a:t>19</a:t>
            </a:fld>
            <a:endParaRPr lang="en-US"/>
          </a:p>
        </p:txBody>
      </p:sp>
      <p:pic>
        <p:nvPicPr>
          <p:cNvPr id="6" name="Content Placeholder 7" descr="A graph with numbers and lines">
            <a:extLst>
              <a:ext uri="{FF2B5EF4-FFF2-40B4-BE49-F238E27FC236}">
                <a16:creationId xmlns:a16="http://schemas.microsoft.com/office/drawing/2014/main" id="{1C211044-0A96-752D-DF89-4A1E32A24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47788" y="2147887"/>
            <a:ext cx="9496424"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94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8B06-89CC-DF2D-1EA8-25622AC564E9}"/>
              </a:ext>
            </a:extLst>
          </p:cNvPr>
          <p:cNvSpPr>
            <a:spLocks noGrp="1"/>
          </p:cNvSpPr>
          <p:nvPr>
            <p:ph type="ctrTitle"/>
          </p:nvPr>
        </p:nvSpPr>
        <p:spPr>
          <a:xfrm>
            <a:off x="914400" y="1122363"/>
            <a:ext cx="9753600" cy="2387600"/>
          </a:xfrm>
        </p:spPr>
        <p:txBody>
          <a:bodyPr>
            <a:normAutofit/>
          </a:bodyPr>
          <a:lstStyle/>
          <a:p>
            <a:r>
              <a:rPr lang="en-US" sz="4800" b="1" kern="100">
                <a:latin typeface="Calibri" panose="020F0502020204030204" pitchFamily="34" charset="0"/>
                <a:ea typeface="Aptos" panose="020B0004020202020204" pitchFamily="34" charset="0"/>
                <a:cs typeface="Times New Roman" panose="02020603050405020304" pitchFamily="18" charset="0"/>
              </a:rPr>
              <a:t>Single-Center Experience: Implementation of Screening and Staging of Type 1 Diabetes</a:t>
            </a:r>
            <a:endParaRPr lang="en-US" sz="4800"/>
          </a:p>
        </p:txBody>
      </p:sp>
      <p:sp>
        <p:nvSpPr>
          <p:cNvPr id="3" name="Subtitle 2">
            <a:extLst>
              <a:ext uri="{FF2B5EF4-FFF2-40B4-BE49-F238E27FC236}">
                <a16:creationId xmlns:a16="http://schemas.microsoft.com/office/drawing/2014/main" id="{01D522F0-FCE6-F186-5404-21C47C32A67A}"/>
              </a:ext>
            </a:extLst>
          </p:cNvPr>
          <p:cNvSpPr>
            <a:spLocks noGrp="1"/>
          </p:cNvSpPr>
          <p:nvPr>
            <p:ph type="subTitle" idx="1"/>
          </p:nvPr>
        </p:nvSpPr>
        <p:spPr>
          <a:xfrm>
            <a:off x="2628522" y="4516438"/>
            <a:ext cx="9144000" cy="1655762"/>
          </a:xfrm>
        </p:spPr>
        <p:txBody>
          <a:bodyPr/>
          <a:lstStyle/>
          <a:p>
            <a:r>
              <a:rPr lang="en-US" sz="1400" b="1"/>
              <a:t>Abha Choudhary MD, Christina Aref, PA-C, Katie Hamilton RN, BSN, Preethy Varghese MSN, APRN, CPNP-PC, CDCES, Don Buckingham Sr. MBOE, CPHQ, Leah Nguyen, MSN, APRN, CPNP-AC</a:t>
            </a:r>
            <a:endParaRPr lang="en-US" sz="1400"/>
          </a:p>
          <a:p>
            <a:endParaRPr lang="en-US"/>
          </a:p>
        </p:txBody>
      </p:sp>
      <p:pic>
        <p:nvPicPr>
          <p:cNvPr id="4" name="Picture 4" descr="Ut Southwestern Logo">
            <a:extLst>
              <a:ext uri="{FF2B5EF4-FFF2-40B4-BE49-F238E27FC236}">
                <a16:creationId xmlns:a16="http://schemas.microsoft.com/office/drawing/2014/main" id="{DD56F38D-71FA-C264-841F-6A45392ED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6586" y="5695023"/>
            <a:ext cx="1015152" cy="1015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0BF6D7-0225-E48E-C544-2498C88CB8A3}"/>
              </a:ext>
            </a:extLst>
          </p:cNvPr>
          <p:cNvPicPr>
            <a:picLocks noChangeAspect="1"/>
          </p:cNvPicPr>
          <p:nvPr/>
        </p:nvPicPr>
        <p:blipFill>
          <a:blip r:embed="rId3"/>
          <a:stretch>
            <a:fillRect/>
          </a:stretch>
        </p:blipFill>
        <p:spPr>
          <a:xfrm>
            <a:off x="9157170" y="6157725"/>
            <a:ext cx="1600200" cy="552450"/>
          </a:xfrm>
          <a:prstGeom prst="rect">
            <a:avLst/>
          </a:prstGeom>
        </p:spPr>
      </p:pic>
    </p:spTree>
    <p:extLst>
      <p:ext uri="{BB962C8B-B14F-4D97-AF65-F5344CB8AC3E}">
        <p14:creationId xmlns:p14="http://schemas.microsoft.com/office/powerpoint/2010/main" val="339456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6B5025-20B7-8FDC-C58B-FD2D50AFBE5D}"/>
              </a:ext>
            </a:extLst>
          </p:cNvPr>
          <p:cNvSpPr>
            <a:spLocks noGrp="1"/>
          </p:cNvSpPr>
          <p:nvPr>
            <p:ph type="sldNum" sz="quarter" idx="10"/>
          </p:nvPr>
        </p:nvSpPr>
        <p:spPr/>
        <p:txBody>
          <a:bodyPr/>
          <a:lstStyle/>
          <a:p>
            <a:pPr>
              <a:defRPr/>
            </a:pPr>
            <a:fld id="{9B3CAD29-F702-1E4D-9D62-D6B685DF5944}" type="slidenum">
              <a:rPr lang="en-US" smtClean="0"/>
              <a:pPr>
                <a:defRPr/>
              </a:pPr>
              <a:t>20</a:t>
            </a:fld>
            <a:endParaRPr lang="en-US"/>
          </a:p>
        </p:txBody>
      </p:sp>
      <p:pic>
        <p:nvPicPr>
          <p:cNvPr id="3" name="Picture 2">
            <a:extLst>
              <a:ext uri="{FF2B5EF4-FFF2-40B4-BE49-F238E27FC236}">
                <a16:creationId xmlns:a16="http://schemas.microsoft.com/office/drawing/2014/main" id="{713AB069-A3B7-E08D-ED74-8B849A45E742}"/>
              </a:ext>
            </a:extLst>
          </p:cNvPr>
          <p:cNvPicPr>
            <a:picLocks noChangeAspect="1"/>
          </p:cNvPicPr>
          <p:nvPr/>
        </p:nvPicPr>
        <p:blipFill>
          <a:blip r:embed="rId2"/>
          <a:stretch>
            <a:fillRect/>
          </a:stretch>
        </p:blipFill>
        <p:spPr>
          <a:xfrm>
            <a:off x="378892" y="274320"/>
            <a:ext cx="11451158" cy="6583680"/>
          </a:xfrm>
          <a:prstGeom prst="rect">
            <a:avLst/>
          </a:prstGeom>
        </p:spPr>
      </p:pic>
    </p:spTree>
    <p:extLst>
      <p:ext uri="{BB962C8B-B14F-4D97-AF65-F5344CB8AC3E}">
        <p14:creationId xmlns:p14="http://schemas.microsoft.com/office/powerpoint/2010/main" val="672958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F08B-354C-BC06-89D5-12B41EFF9DDE}"/>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id="{E75E255B-DA9A-5C6E-C9B5-EA7BF19AB143}"/>
              </a:ext>
            </a:extLst>
          </p:cNvPr>
          <p:cNvSpPr>
            <a:spLocks noGrp="1"/>
          </p:cNvSpPr>
          <p:nvPr>
            <p:ph idx="1"/>
          </p:nvPr>
        </p:nvSpPr>
        <p:spPr>
          <a:xfrm>
            <a:off x="464122" y="1306322"/>
            <a:ext cx="11464925" cy="4710113"/>
          </a:xfrm>
        </p:spPr>
        <p:txBody>
          <a:bodyPr/>
          <a:lstStyle/>
          <a:p>
            <a:r>
              <a:rPr lang="en-US" sz="2200"/>
              <a:t>Efforts to streamline screening processes for providers through order sets, provider education and integrating it in the flowsheet increased screening rates.  </a:t>
            </a:r>
          </a:p>
          <a:p>
            <a:r>
              <a:rPr lang="en-US" sz="2200"/>
              <a:t>Standardized order sets can be shared with community providers and other specialty clinics. These can serve as low effort high impact interventions to quickly increase screening rates at other clinic sites. </a:t>
            </a:r>
          </a:p>
          <a:p>
            <a:r>
              <a:rPr lang="en-US" sz="2200"/>
              <a:t>Variability in monthly screening rates is likely secondary to varying provider familiarity with screening guidelines and processes. </a:t>
            </a:r>
          </a:p>
          <a:p>
            <a:r>
              <a:rPr lang="en-US" sz="2200"/>
              <a:t>The impact of expanded screening on the rates of patients who receive early treatment for T1D is difficult to assess due to the low rates of autoantibody positivity in the screening population. </a:t>
            </a:r>
          </a:p>
          <a:p>
            <a:r>
              <a:rPr lang="en-US" sz="2200"/>
              <a:t>Increased screening rates are necessary to better assess the impact of expanded screening on treatment outcomes.</a:t>
            </a:r>
          </a:p>
          <a:p>
            <a:r>
              <a:rPr lang="en-US" sz="2200"/>
              <a:t>A multifaceted quality improvement approach targeting team engagement, workflow integration, patient education and accessible testing significantly improved T1D screening rates</a:t>
            </a:r>
          </a:p>
          <a:p>
            <a:endParaRPr lang="en-US" sz="2200"/>
          </a:p>
        </p:txBody>
      </p:sp>
      <p:sp>
        <p:nvSpPr>
          <p:cNvPr id="4" name="Slide Number Placeholder 3">
            <a:extLst>
              <a:ext uri="{FF2B5EF4-FFF2-40B4-BE49-F238E27FC236}">
                <a16:creationId xmlns:a16="http://schemas.microsoft.com/office/drawing/2014/main" id="{13505277-EEB6-FC95-F0AE-E508DCFBE1C8}"/>
              </a:ext>
            </a:extLst>
          </p:cNvPr>
          <p:cNvSpPr>
            <a:spLocks noGrp="1"/>
          </p:cNvSpPr>
          <p:nvPr>
            <p:ph type="sldNum" sz="quarter" idx="10"/>
          </p:nvPr>
        </p:nvSpPr>
        <p:spPr/>
        <p:txBody>
          <a:bodyPr/>
          <a:lstStyle/>
          <a:p>
            <a:pPr>
              <a:defRPr/>
            </a:pPr>
            <a:fld id="{B9C8D7FB-01AE-C041-A124-994E7FE490E9}" type="slidenum">
              <a:rPr lang="en-US" smtClean="0"/>
              <a:pPr>
                <a:defRPr/>
              </a:pPr>
              <a:t>21</a:t>
            </a:fld>
            <a:endParaRPr lang="en-US"/>
          </a:p>
        </p:txBody>
      </p:sp>
    </p:spTree>
    <p:extLst>
      <p:ext uri="{BB962C8B-B14F-4D97-AF65-F5344CB8AC3E}">
        <p14:creationId xmlns:p14="http://schemas.microsoft.com/office/powerpoint/2010/main" val="2956228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7FA2-87D2-D3D7-9566-715F5EC5CDEC}"/>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5A138001-E6E4-4033-C969-CFEDA3A26C45}"/>
              </a:ext>
            </a:extLst>
          </p:cNvPr>
          <p:cNvSpPr>
            <a:spLocks noGrp="1"/>
          </p:cNvSpPr>
          <p:nvPr>
            <p:ph idx="1"/>
          </p:nvPr>
        </p:nvSpPr>
        <p:spPr/>
        <p:txBody>
          <a:bodyPr/>
          <a:lstStyle/>
          <a:p>
            <a:r>
              <a:rPr lang="en-US"/>
              <a:t>Sharing teaching materials with community providers and other specialty clinics</a:t>
            </a:r>
          </a:p>
          <a:p>
            <a:r>
              <a:rPr lang="en-US"/>
              <a:t>Establishing visit type for screening and having a dedicated screening clinic with Nurse Practitioner </a:t>
            </a:r>
          </a:p>
          <a:p>
            <a:r>
              <a:rPr lang="en-US"/>
              <a:t>Sending a letter to eligible families regarding screenings and educational materials</a:t>
            </a:r>
          </a:p>
          <a:p>
            <a:pPr marL="171450" indent="-171450">
              <a:buFont typeface="Arial" panose="020B0604020202020204" pitchFamily="34" charset="0"/>
              <a:buChar char="•"/>
            </a:pPr>
            <a:r>
              <a:rPr lang="en-US"/>
              <a:t>Continued efforts to standardize screening, educate providers, and expand family outreach are essential to sustain and further enhance early detection of T1D</a:t>
            </a:r>
          </a:p>
          <a:p>
            <a:pPr marL="171450" indent="-171450">
              <a:buFont typeface="Arial" panose="020B0604020202020204" pitchFamily="34" charset="0"/>
              <a:buChar char="•"/>
            </a:pPr>
            <a:endParaRPr lang="en-US"/>
          </a:p>
          <a:p>
            <a:endParaRPr lang="en-US"/>
          </a:p>
        </p:txBody>
      </p:sp>
      <p:sp>
        <p:nvSpPr>
          <p:cNvPr id="4" name="Slide Number Placeholder 3">
            <a:extLst>
              <a:ext uri="{FF2B5EF4-FFF2-40B4-BE49-F238E27FC236}">
                <a16:creationId xmlns:a16="http://schemas.microsoft.com/office/drawing/2014/main" id="{C4E16A4A-2DF7-A174-21AE-831B5676CE04}"/>
              </a:ext>
            </a:extLst>
          </p:cNvPr>
          <p:cNvSpPr>
            <a:spLocks noGrp="1"/>
          </p:cNvSpPr>
          <p:nvPr>
            <p:ph type="sldNum" sz="quarter" idx="10"/>
          </p:nvPr>
        </p:nvSpPr>
        <p:spPr/>
        <p:txBody>
          <a:bodyPr/>
          <a:lstStyle/>
          <a:p>
            <a:pPr>
              <a:defRPr/>
            </a:pPr>
            <a:fld id="{B9C8D7FB-01AE-C041-A124-994E7FE490E9}" type="slidenum">
              <a:rPr lang="en-US" smtClean="0"/>
              <a:pPr>
                <a:defRPr/>
              </a:pPr>
              <a:t>22</a:t>
            </a:fld>
            <a:endParaRPr lang="en-US"/>
          </a:p>
        </p:txBody>
      </p:sp>
    </p:spTree>
    <p:extLst>
      <p:ext uri="{BB962C8B-B14F-4D97-AF65-F5344CB8AC3E}">
        <p14:creationId xmlns:p14="http://schemas.microsoft.com/office/powerpoint/2010/main" val="3131392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B10F-C1E3-549D-7B9A-E8BBAB3246A9}"/>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837D1863-BC64-5ABC-73F5-903A814229D9}"/>
              </a:ext>
            </a:extLst>
          </p:cNvPr>
          <p:cNvSpPr>
            <a:spLocks noGrp="1"/>
          </p:cNvSpPr>
          <p:nvPr>
            <p:ph idx="1"/>
          </p:nvPr>
        </p:nvSpPr>
        <p:spPr/>
        <p:txBody>
          <a:bodyPr/>
          <a:lstStyle/>
          <a:p>
            <a:pPr lvl="1"/>
            <a:r>
              <a:rPr lang="en-US"/>
              <a:t>Lurie Children’s Endocrinology Department</a:t>
            </a:r>
          </a:p>
          <a:p>
            <a:pPr lvl="2"/>
            <a:r>
              <a:rPr lang="en-US"/>
              <a:t>Guido Mora MD</a:t>
            </a:r>
          </a:p>
          <a:p>
            <a:pPr lvl="2"/>
            <a:r>
              <a:rPr lang="en-US"/>
              <a:t>Mary McCauley MD</a:t>
            </a:r>
          </a:p>
          <a:p>
            <a:pPr lvl="2"/>
            <a:r>
              <a:rPr lang="en-US"/>
              <a:t>Naomi Fogel MD</a:t>
            </a:r>
          </a:p>
          <a:p>
            <a:pPr lvl="1"/>
            <a:r>
              <a:rPr lang="en-US"/>
              <a:t>Wendy Izzo MHA</a:t>
            </a:r>
          </a:p>
          <a:p>
            <a:pPr lvl="1"/>
            <a:r>
              <a:rPr lang="en-US"/>
              <a:t>Type 1 diabetes families </a:t>
            </a:r>
          </a:p>
          <a:p>
            <a:pPr lvl="1"/>
            <a:r>
              <a:rPr lang="en-US"/>
              <a:t>T1D Exchange</a:t>
            </a:r>
          </a:p>
          <a:p>
            <a:pPr marL="0" indent="0">
              <a:buNone/>
            </a:pPr>
            <a:endParaRPr lang="en-US"/>
          </a:p>
        </p:txBody>
      </p:sp>
      <p:sp>
        <p:nvSpPr>
          <p:cNvPr id="4" name="Slide Number Placeholder 3">
            <a:extLst>
              <a:ext uri="{FF2B5EF4-FFF2-40B4-BE49-F238E27FC236}">
                <a16:creationId xmlns:a16="http://schemas.microsoft.com/office/drawing/2014/main" id="{5ABEBB20-B612-A108-ECDD-68B46E1E5B55}"/>
              </a:ext>
            </a:extLst>
          </p:cNvPr>
          <p:cNvSpPr>
            <a:spLocks noGrp="1"/>
          </p:cNvSpPr>
          <p:nvPr>
            <p:ph type="sldNum" sz="quarter" idx="10"/>
          </p:nvPr>
        </p:nvSpPr>
        <p:spPr/>
        <p:txBody>
          <a:bodyPr/>
          <a:lstStyle/>
          <a:p>
            <a:pPr>
              <a:defRPr/>
            </a:pPr>
            <a:fld id="{B9C8D7FB-01AE-C041-A124-994E7FE490E9}" type="slidenum">
              <a:rPr lang="en-US" smtClean="0"/>
              <a:pPr>
                <a:defRPr/>
              </a:pPr>
              <a:t>23</a:t>
            </a:fld>
            <a:endParaRPr lang="en-US"/>
          </a:p>
        </p:txBody>
      </p:sp>
    </p:spTree>
    <p:extLst>
      <p:ext uri="{BB962C8B-B14F-4D97-AF65-F5344CB8AC3E}">
        <p14:creationId xmlns:p14="http://schemas.microsoft.com/office/powerpoint/2010/main" val="4249537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7CA7-E11A-C97A-7352-55A08EEF0170}"/>
              </a:ext>
            </a:extLst>
          </p:cNvPr>
          <p:cNvSpPr>
            <a:spLocks noGrp="1"/>
          </p:cNvSpPr>
          <p:nvPr>
            <p:ph type="title"/>
          </p:nvPr>
        </p:nvSpPr>
        <p:spPr/>
        <p:txBody>
          <a:bodyPr/>
          <a:lstStyle/>
          <a:p>
            <a:r>
              <a:rPr lang="en-US"/>
              <a:t>Thank You! </a:t>
            </a:r>
            <a:br>
              <a:rPr lang="en-US"/>
            </a:br>
            <a:br>
              <a:rPr lang="en-US"/>
            </a:br>
            <a:r>
              <a:rPr lang="en-US"/>
              <a:t>Questions? </a:t>
            </a:r>
          </a:p>
        </p:txBody>
      </p:sp>
      <p:sp>
        <p:nvSpPr>
          <p:cNvPr id="3" name="Slide Number Placeholder 2">
            <a:extLst>
              <a:ext uri="{FF2B5EF4-FFF2-40B4-BE49-F238E27FC236}">
                <a16:creationId xmlns:a16="http://schemas.microsoft.com/office/drawing/2014/main" id="{45DCEB80-013A-ABC8-1C65-CDE6E56D903A}"/>
              </a:ext>
            </a:extLst>
          </p:cNvPr>
          <p:cNvSpPr>
            <a:spLocks noGrp="1"/>
          </p:cNvSpPr>
          <p:nvPr>
            <p:ph type="sldNum" sz="quarter" idx="10"/>
          </p:nvPr>
        </p:nvSpPr>
        <p:spPr/>
        <p:txBody>
          <a:bodyPr/>
          <a:lstStyle/>
          <a:p>
            <a:pPr>
              <a:defRPr/>
            </a:pPr>
            <a:fld id="{0329AE74-F798-5E48-898E-FCF71D7E002E}" type="slidenum">
              <a:rPr lang="en-US" smtClean="0"/>
              <a:pPr>
                <a:defRPr/>
              </a:pPr>
              <a:t>24</a:t>
            </a:fld>
            <a:endParaRPr lang="en-US"/>
          </a:p>
        </p:txBody>
      </p:sp>
    </p:spTree>
    <p:extLst>
      <p:ext uri="{BB962C8B-B14F-4D97-AF65-F5344CB8AC3E}">
        <p14:creationId xmlns:p14="http://schemas.microsoft.com/office/powerpoint/2010/main" val="3881249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5FC6D-02F8-4946-9373-3C2C72B59A36}"/>
            </a:ext>
          </a:extLst>
        </p:cNvPr>
        <p:cNvGrpSpPr/>
        <p:nvPr/>
      </p:nvGrpSpPr>
      <p:grpSpPr>
        <a:xfrm>
          <a:off x="0" y="0"/>
          <a:ext cx="0" cy="0"/>
          <a:chOff x="0" y="0"/>
          <a:chExt cx="0" cy="0"/>
        </a:xfrm>
      </p:grpSpPr>
    </p:spTree>
    <p:extLst>
      <p:ext uri="{BB962C8B-B14F-4D97-AF65-F5344CB8AC3E}">
        <p14:creationId xmlns:p14="http://schemas.microsoft.com/office/powerpoint/2010/main" val="6170896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8" descr="A picture containing filled, group, bunch, many&#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7" name="Google Shape;67;p8"/>
          <p:cNvSpPr/>
          <p:nvPr/>
        </p:nvSpPr>
        <p:spPr>
          <a:xfrm>
            <a:off x="0" y="4181856"/>
            <a:ext cx="12192000" cy="2676144"/>
          </a:xfrm>
          <a:prstGeom prst="rect">
            <a:avLst/>
          </a:prstGeom>
          <a:solidFill>
            <a:srgbClr val="FFFFFF">
              <a:alpha val="86274"/>
            </a:srgbClr>
          </a:solidFill>
          <a:ln>
            <a:noFill/>
          </a:ln>
          <a:effectLst>
            <a:outerShdw dist="23000" sx="1000" sy="1000" rotWithShape="0">
              <a:srgbClr val="000000"/>
            </a:outerShdw>
          </a:effectLst>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400"/>
              <a:buFontTx/>
              <a:buNone/>
              <a:tabLst/>
              <a:defRPr/>
            </a:pPr>
            <a:endParaRPr kumimoji="0" sz="1867" b="0" i="0" u="none" strike="noStrike" kern="1200" cap="none" spc="0" normalizeH="0" baseline="0" noProof="0">
              <a:ln>
                <a:noFill/>
              </a:ln>
              <a:solidFill>
                <a:srgbClr val="47616E"/>
              </a:solidFill>
              <a:effectLst/>
              <a:uLnTx/>
              <a:uFillTx/>
              <a:latin typeface="Hind"/>
              <a:ea typeface="Hind"/>
              <a:cs typeface="Hind"/>
              <a:sym typeface="Hind"/>
            </a:endParaRPr>
          </a:p>
        </p:txBody>
      </p:sp>
      <p:sp>
        <p:nvSpPr>
          <p:cNvPr id="68" name="Google Shape;68;p8"/>
          <p:cNvSpPr txBox="1"/>
          <p:nvPr/>
        </p:nvSpPr>
        <p:spPr>
          <a:xfrm>
            <a:off x="0" y="4181857"/>
            <a:ext cx="12192000" cy="1641499"/>
          </a:xfrm>
          <a:prstGeom prst="rect">
            <a:avLst/>
          </a:prstGeom>
          <a:noFill/>
          <a:ln>
            <a:noFill/>
          </a:ln>
        </p:spPr>
        <p:txBody>
          <a:bodyPr spcFirstLastPara="1" wrap="square" lIns="45700" tIns="45700" rIns="45700" bIns="45700" anchor="t" anchorCtr="0">
            <a:spAutoFit/>
          </a:bodyPr>
          <a:lstStyle/>
          <a:p>
            <a:pPr marL="0" marR="0" lvl="0" indent="0" algn="ctr" defTabSz="1219170" rtl="0" eaLnBrk="1" fontAlgn="auto" latinLnBrk="0" hangingPunct="1">
              <a:lnSpc>
                <a:spcPct val="100000"/>
              </a:lnSpc>
              <a:spcBef>
                <a:spcPts val="0"/>
              </a:spcBef>
              <a:spcAft>
                <a:spcPts val="0"/>
              </a:spcAft>
              <a:buClr>
                <a:srgbClr val="3E4E8D"/>
              </a:buClr>
              <a:buSzPts val="1500"/>
              <a:buFontTx/>
              <a:buNone/>
              <a:tabLst/>
              <a:defRPr/>
            </a:pPr>
            <a:r>
              <a:rPr kumimoji="0" lang="en-US" sz="2400" b="1" i="0" u="none" strike="noStrike" kern="0" cap="none" spc="0" normalizeH="0" baseline="0" noProof="0">
                <a:ln>
                  <a:noFill/>
                </a:ln>
                <a:solidFill>
                  <a:srgbClr val="3E4E8D"/>
                </a:solidFill>
                <a:effectLst/>
                <a:uLnTx/>
                <a:uFillTx/>
                <a:latin typeface="Montserrat SemiBold"/>
                <a:ea typeface="Montserrat SemiBold"/>
                <a:cs typeface="Montserrat SemiBold"/>
                <a:sym typeface="Montserrat SemiBold"/>
              </a:rPr>
              <a:t>Operationalizing Stage 1 and Stage 2 Type 1 Diabetes Screening: A Multicenter Quality Improvement Initiative</a:t>
            </a:r>
          </a:p>
          <a:p>
            <a:pPr marL="0" marR="0" lvl="0" indent="0" algn="ctr" defTabSz="1219170" rtl="0" eaLnBrk="1" fontAlgn="auto" latinLnBrk="0" hangingPunct="1">
              <a:lnSpc>
                <a:spcPct val="100000"/>
              </a:lnSpc>
              <a:spcBef>
                <a:spcPts val="0"/>
              </a:spcBef>
              <a:spcAft>
                <a:spcPts val="0"/>
              </a:spcAft>
              <a:buClr>
                <a:srgbClr val="3E4E8D"/>
              </a:buClr>
              <a:buSzPts val="1500"/>
              <a:buFontTx/>
              <a:buNone/>
              <a:tabLst/>
              <a:defRPr/>
            </a:pPr>
            <a:endParaRPr kumimoji="0" sz="1067" b="1" i="1" u="none" strike="noStrike" kern="120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3E4E8D"/>
              </a:buClr>
              <a:buSzPts val="700"/>
              <a:buFontTx/>
              <a:buNone/>
              <a:tabLst/>
              <a:defRPr/>
            </a:pPr>
            <a:r>
              <a:rPr kumimoji="0" lang="en-US" sz="1400" b="0" i="0" u="none" strike="noStrike" kern="1200" cap="none" spc="0" normalizeH="0" baseline="0" noProof="0">
                <a:ln>
                  <a:noFill/>
                </a:ln>
                <a:solidFill>
                  <a:srgbClr val="000000"/>
                </a:solidFill>
                <a:effectLst/>
                <a:uLnTx/>
                <a:uFillTx/>
                <a:latin typeface="Calibri"/>
                <a:ea typeface="Calibri"/>
                <a:cs typeface="Calibri"/>
                <a:sym typeface="Calibri"/>
              </a:rPr>
              <a:t> </a:t>
            </a:r>
            <a:r>
              <a:rPr kumimoji="0" lang="en-US" sz="1400" b="1" i="0" u="none" strike="noStrike" kern="1200" cap="none" spc="0" normalizeH="0" baseline="0" noProof="0">
                <a:ln>
                  <a:noFill/>
                </a:ln>
                <a:solidFill>
                  <a:srgbClr val="000000"/>
                </a:solidFill>
                <a:effectLst/>
                <a:uLnTx/>
                <a:uFillTx/>
                <a:latin typeface="Calibri"/>
                <a:ea typeface="Calibri"/>
                <a:cs typeface="Calibri"/>
                <a:sym typeface="Calibri"/>
              </a:rPr>
              <a:t>Author: Trevon Wright MHA1; Daniel Desalvo MD2; Alex Tuttle, MD, MEd3; Laura Levin, DO4; Shideh Majidi MD, MSCS5; Carla Demeterco-Berggren MD, PhD6; Laura Jacobsen, MD7; Emma Ospelt, MPH8; Nicole Rioles, MA1,9</a:t>
            </a:r>
          </a:p>
          <a:p>
            <a:pPr marL="0" marR="0" lvl="0" indent="0" algn="ctr" defTabSz="914400" rtl="0" eaLnBrk="1" fontAlgn="auto" latinLnBrk="0" hangingPunct="1">
              <a:lnSpc>
                <a:spcPct val="100000"/>
              </a:lnSpc>
              <a:spcBef>
                <a:spcPts val="0"/>
              </a:spcBef>
              <a:spcAft>
                <a:spcPts val="0"/>
              </a:spcAft>
              <a:buClr>
                <a:srgbClr val="3E4E8D"/>
              </a:buClr>
              <a:buSzPts val="700"/>
              <a:buFontTx/>
              <a:buNone/>
              <a:tabLst/>
              <a:defRPr/>
            </a:pPr>
            <a:r>
              <a:rPr kumimoji="0" lang="en-US" sz="1400" b="1" i="0" u="none" strike="noStrike" kern="1200" cap="none" spc="0" normalizeH="0" baseline="0" noProof="0">
                <a:ln>
                  <a:noFill/>
                </a:ln>
                <a:solidFill>
                  <a:srgbClr val="000000"/>
                </a:solidFill>
                <a:effectLst/>
                <a:uLnTx/>
                <a:uFillTx/>
                <a:latin typeface="Calibri"/>
                <a:ea typeface="Calibri"/>
                <a:cs typeface="Calibri"/>
                <a:sym typeface="Calibri"/>
              </a:rPr>
              <a:t> </a:t>
            </a:r>
            <a:r>
              <a:rPr lang="en-US" sz="1400" b="1">
                <a:solidFill>
                  <a:srgbClr val="000000"/>
                </a:solidFill>
                <a:latin typeface="Calibri"/>
                <a:ea typeface="Calibri"/>
                <a:cs typeface="Calibri"/>
                <a:sym typeface="Calibri"/>
              </a:rPr>
              <a:t> </a:t>
            </a: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Affiliations</a:t>
            </a: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 1)T1D Exchange; 2) Texas Children’s Hospital  3) Children’s National Hospital; 4)Ann &amp; Robert H. Lurie Children’s Hospital of Chicago</a:t>
            </a:r>
            <a:endParaRPr kumimoji="0" sz="2800" b="1" i="0" u="none" strike="noStrike" kern="1200" cap="none" spc="0" normalizeH="0" baseline="0" noProof="0">
              <a:ln>
                <a:noFill/>
              </a:ln>
              <a:solidFill>
                <a:srgbClr val="3E4E8D"/>
              </a:solidFill>
              <a:effectLst/>
              <a:uLnTx/>
              <a:uFillTx/>
              <a:latin typeface="Montserrat SemiBold"/>
              <a:ea typeface="Montserrat SemiBold"/>
              <a:cs typeface="Montserrat SemiBold"/>
              <a:sym typeface="Montserrat SemiBold"/>
            </a:endParaRPr>
          </a:p>
        </p:txBody>
      </p:sp>
      <p:pic>
        <p:nvPicPr>
          <p:cNvPr id="69" name="Google Shape;69;p8"/>
          <p:cNvPicPr preferRelativeResize="0"/>
          <p:nvPr/>
        </p:nvPicPr>
        <p:blipFill rotWithShape="1">
          <a:blip r:embed="rId4">
            <a:alphaModFix/>
          </a:blip>
          <a:srcRect/>
          <a:stretch/>
        </p:blipFill>
        <p:spPr>
          <a:xfrm>
            <a:off x="-306747" y="-541429"/>
            <a:ext cx="3714835" cy="2476556"/>
          </a:xfrm>
          <a:prstGeom prst="rect">
            <a:avLst/>
          </a:prstGeom>
          <a:noFill/>
          <a:ln>
            <a:noFill/>
          </a:ln>
        </p:spPr>
      </p:pic>
    </p:spTree>
    <p:extLst>
      <p:ext uri="{BB962C8B-B14F-4D97-AF65-F5344CB8AC3E}">
        <p14:creationId xmlns:p14="http://schemas.microsoft.com/office/powerpoint/2010/main" val="134447714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548640" y="228600"/>
            <a:ext cx="10972800" cy="457200"/>
          </a:xfrm>
          <a:prstGeom prst="rect">
            <a:avLst/>
          </a:prstGeom>
          <a:noFill/>
          <a:ln>
            <a:noFill/>
          </a:ln>
        </p:spPr>
        <p:txBody>
          <a:bodyPr spcFirstLastPara="1" wrap="square" lIns="45700" tIns="45700" rIns="45700" bIns="45700" anchor="ctr" anchorCtr="0">
            <a:noAutofit/>
          </a:bodyPr>
          <a:lstStyle/>
          <a:p>
            <a:r>
              <a:rPr lang="en-US"/>
              <a:t>Disclosure</a:t>
            </a:r>
            <a:endParaRPr/>
          </a:p>
        </p:txBody>
      </p:sp>
      <p:sp>
        <p:nvSpPr>
          <p:cNvPr id="75" name="Google Shape;75;p9"/>
          <p:cNvSpPr txBox="1">
            <a:spLocks noGrp="1"/>
          </p:cNvSpPr>
          <p:nvPr>
            <p:ph type="body" idx="1"/>
          </p:nvPr>
        </p:nvSpPr>
        <p:spPr>
          <a:xfrm>
            <a:off x="609600" y="911088"/>
            <a:ext cx="10972800" cy="5257800"/>
          </a:xfrm>
          <a:prstGeom prst="rect">
            <a:avLst/>
          </a:prstGeom>
          <a:noFill/>
          <a:ln>
            <a:noFill/>
          </a:ln>
        </p:spPr>
        <p:txBody>
          <a:bodyPr spcFirstLastPara="1" wrap="square" lIns="45700" tIns="45700" rIns="45700" bIns="45700" anchor="t" anchorCtr="0">
            <a:normAutofit/>
          </a:bodyPr>
          <a:lstStyle/>
          <a:p>
            <a:r>
              <a:rPr lang="en-US" b="1"/>
              <a:t>None</a:t>
            </a:r>
            <a:endParaRPr/>
          </a:p>
        </p:txBody>
      </p:sp>
    </p:spTree>
    <p:extLst>
      <p:ext uri="{BB962C8B-B14F-4D97-AF65-F5344CB8AC3E}">
        <p14:creationId xmlns:p14="http://schemas.microsoft.com/office/powerpoint/2010/main" val="3260175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548640" y="228600"/>
            <a:ext cx="10972800" cy="457200"/>
          </a:xfrm>
          <a:prstGeom prst="rect">
            <a:avLst/>
          </a:prstGeom>
          <a:noFill/>
          <a:ln>
            <a:noFill/>
          </a:ln>
        </p:spPr>
        <p:txBody>
          <a:bodyPr spcFirstLastPara="1" wrap="square" lIns="45700" tIns="45700" rIns="45700" bIns="45700" anchor="ctr" anchorCtr="0">
            <a:noAutofit/>
          </a:bodyPr>
          <a:lstStyle/>
          <a:p>
            <a:pPr>
              <a:buSzPts val="2100"/>
            </a:pPr>
            <a:r>
              <a:rPr lang="en-US" sz="2800"/>
              <a:t>T1D Exchange Quality Improvement Collaborative (T1DX-QI)</a:t>
            </a:r>
            <a:endParaRPr/>
          </a:p>
        </p:txBody>
      </p:sp>
      <p:sp>
        <p:nvSpPr>
          <p:cNvPr id="81" name="Google Shape;81;p10"/>
          <p:cNvSpPr txBox="1">
            <a:spLocks noGrp="1"/>
          </p:cNvSpPr>
          <p:nvPr>
            <p:ph type="body" idx="1"/>
          </p:nvPr>
        </p:nvSpPr>
        <p:spPr>
          <a:xfrm>
            <a:off x="109417" y="1358107"/>
            <a:ext cx="5222872" cy="4876800"/>
          </a:xfrm>
          <a:prstGeom prst="rect">
            <a:avLst/>
          </a:prstGeom>
          <a:noFill/>
          <a:ln>
            <a:noFill/>
          </a:ln>
        </p:spPr>
        <p:txBody>
          <a:bodyPr spcFirstLastPara="1" wrap="square" lIns="45700" tIns="45700" rIns="45700" bIns="45700" anchor="t" anchorCtr="0">
            <a:normAutofit/>
          </a:bodyPr>
          <a:lstStyle/>
          <a:p>
            <a:pPr marL="253994" indent="-239389">
              <a:spcBef>
                <a:spcPts val="0"/>
              </a:spcBef>
              <a:buSzPct val="127777"/>
            </a:pPr>
            <a:r>
              <a:rPr lang="en-US" sz="2400">
                <a:solidFill>
                  <a:schemeClr val="dk1"/>
                </a:solidFill>
              </a:rPr>
              <a:t>The T1DThe T1D Exchange Quality Improvement Collaborative (T1DX-QI) brings together 63 centers across the United States that care for over 150,000 individuals with type 1 diabetes (1).</a:t>
            </a:r>
          </a:p>
          <a:p>
            <a:pPr marL="253994" indent="-239389">
              <a:spcBef>
                <a:spcPts val="0"/>
              </a:spcBef>
              <a:buSzPct val="127777"/>
            </a:pPr>
            <a:r>
              <a:rPr lang="en-US" sz="2400">
                <a:solidFill>
                  <a:schemeClr val="dk1"/>
                </a:solidFill>
              </a:rPr>
              <a:t>T1DX-QI members share data via the T1D Quality Improvement platform to track baselines and outcomes and measurably improve the lives of individuals with type 1 diabetes. </a:t>
            </a:r>
          </a:p>
          <a:p>
            <a:pPr marL="253994" indent="-239389">
              <a:spcBef>
                <a:spcPts val="0"/>
              </a:spcBef>
              <a:buSzPct val="127777"/>
            </a:pPr>
            <a:endParaRPr sz="2400">
              <a:solidFill>
                <a:schemeClr val="dk1"/>
              </a:solidFill>
            </a:endParaRPr>
          </a:p>
          <a:p>
            <a:pPr marL="253994" indent="-67732">
              <a:buSzPct val="127777"/>
              <a:buNone/>
            </a:pPr>
            <a:endParaRPr sz="2400">
              <a:solidFill>
                <a:schemeClr val="dk1"/>
              </a:solidFill>
            </a:endParaRPr>
          </a:p>
          <a:p>
            <a:pPr marL="0" indent="0">
              <a:buSzPct val="127777"/>
              <a:buNone/>
            </a:pPr>
            <a:endParaRPr sz="2400">
              <a:solidFill>
                <a:schemeClr val="dk1"/>
              </a:solidFill>
            </a:endParaRPr>
          </a:p>
        </p:txBody>
      </p:sp>
      <p:pic>
        <p:nvPicPr>
          <p:cNvPr id="2" name="Google Shape;60;p7">
            <a:extLst>
              <a:ext uri="{FF2B5EF4-FFF2-40B4-BE49-F238E27FC236}">
                <a16:creationId xmlns:a16="http://schemas.microsoft.com/office/drawing/2014/main" id="{E0324BC2-A436-9941-1D67-E9EC35EE2637}"/>
              </a:ext>
            </a:extLst>
          </p:cNvPr>
          <p:cNvPicPr preferRelativeResize="0"/>
          <p:nvPr/>
        </p:nvPicPr>
        <p:blipFill>
          <a:blip r:embed="rId3">
            <a:alphaModFix/>
          </a:blip>
          <a:stretch>
            <a:fillRect/>
          </a:stretch>
        </p:blipFill>
        <p:spPr>
          <a:xfrm>
            <a:off x="5332290" y="1004837"/>
            <a:ext cx="6625248" cy="4622240"/>
          </a:xfrm>
          <a:prstGeom prst="rect">
            <a:avLst/>
          </a:prstGeom>
          <a:noFill/>
          <a:ln>
            <a:noFill/>
          </a:ln>
        </p:spPr>
      </p:pic>
    </p:spTree>
    <p:extLst>
      <p:ext uri="{BB962C8B-B14F-4D97-AF65-F5344CB8AC3E}">
        <p14:creationId xmlns:p14="http://schemas.microsoft.com/office/powerpoint/2010/main" val="1973741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322127" y="189387"/>
            <a:ext cx="7201931" cy="656367"/>
          </a:xfrm>
          <a:prstGeom prst="rect">
            <a:avLst/>
          </a:prstGeom>
          <a:noFill/>
          <a:ln>
            <a:noFill/>
          </a:ln>
        </p:spPr>
        <p:txBody>
          <a:bodyPr spcFirstLastPara="1" wrap="square" lIns="45700" tIns="45700" rIns="45700" bIns="45700" anchor="ctr" anchorCtr="0">
            <a:normAutofit/>
          </a:bodyPr>
          <a:lstStyle/>
          <a:p>
            <a:pPr>
              <a:buSzPts val="2400"/>
            </a:pPr>
            <a:r>
              <a:rPr lang="en-US"/>
              <a:t>Background</a:t>
            </a:r>
            <a:endParaRPr/>
          </a:p>
        </p:txBody>
      </p:sp>
      <p:sp>
        <p:nvSpPr>
          <p:cNvPr id="88" name="Google Shape;88;p11"/>
          <p:cNvSpPr txBox="1">
            <a:spLocks noGrp="1"/>
          </p:cNvSpPr>
          <p:nvPr>
            <p:ph type="body" idx="1"/>
          </p:nvPr>
        </p:nvSpPr>
        <p:spPr>
          <a:xfrm>
            <a:off x="535172" y="845754"/>
            <a:ext cx="10972800" cy="5512517"/>
          </a:xfrm>
          <a:prstGeom prst="rect">
            <a:avLst/>
          </a:prstGeom>
          <a:noFill/>
          <a:ln>
            <a:noFill/>
          </a:ln>
        </p:spPr>
        <p:txBody>
          <a:bodyPr spcFirstLastPara="1" wrap="square" lIns="45700" tIns="45700" rIns="45700" bIns="45700" anchor="t" anchorCtr="0">
            <a:normAutofit fontScale="92500" lnSpcReduction="10000"/>
          </a:bodyPr>
          <a:lstStyle/>
          <a:p>
            <a:pPr marL="499521" indent="-380990">
              <a:lnSpc>
                <a:spcPct val="150000"/>
              </a:lnSpc>
              <a:spcBef>
                <a:spcPts val="0"/>
              </a:spcBef>
              <a:buSzPct val="92879"/>
            </a:pPr>
            <a:r>
              <a:rPr lang="en-US" sz="2600">
                <a:solidFill>
                  <a:schemeClr val="tx1"/>
                </a:solidFill>
                <a:latin typeface="Montserrat" panose="00000500000000000000" pitchFamily="2" charset="0"/>
                <a:ea typeface="Quattrocento Sans"/>
                <a:cs typeface="Quattrocento Sans"/>
                <a:sym typeface="Quattrocento Sans"/>
              </a:rPr>
              <a:t>Type 1 Diabetes (T1D) progresses through identifiable preclinical stages. </a:t>
            </a:r>
          </a:p>
          <a:p>
            <a:pPr marL="499521" indent="-380990">
              <a:lnSpc>
                <a:spcPct val="150000"/>
              </a:lnSpc>
              <a:spcBef>
                <a:spcPts val="0"/>
              </a:spcBef>
              <a:buSzPct val="92879"/>
            </a:pPr>
            <a:r>
              <a:rPr lang="en-US" sz="2600">
                <a:solidFill>
                  <a:schemeClr val="tx1"/>
                </a:solidFill>
                <a:latin typeface="Montserrat" panose="00000500000000000000" pitchFamily="2" charset="0"/>
                <a:ea typeface="Quattrocento Sans"/>
                <a:cs typeface="Quattrocento Sans"/>
                <a:sym typeface="Quattrocento Sans"/>
              </a:rPr>
              <a:t>This initiative aimed to improve early detection of stage 1 and stage 2 T1D by increasing screening efforts and enhancing monitoring through educational coaching across endocrinology centers.</a:t>
            </a:r>
          </a:p>
          <a:p>
            <a:pPr marL="499521" indent="-380990">
              <a:lnSpc>
                <a:spcPct val="150000"/>
              </a:lnSpc>
              <a:spcBef>
                <a:spcPts val="0"/>
              </a:spcBef>
              <a:buSzPct val="92879"/>
            </a:pPr>
            <a:r>
              <a:rPr lang="en-US" sz="2600">
                <a:solidFill>
                  <a:schemeClr val="tx1"/>
                </a:solidFill>
                <a:latin typeface="Montserrat" panose="00000500000000000000" pitchFamily="2" charset="0"/>
                <a:ea typeface="Quattrocento Sans"/>
                <a:cs typeface="Quattrocento Sans"/>
                <a:sym typeface="Quattrocento Sans"/>
              </a:rPr>
              <a:t>The primary goal was to operationalize early-stage T1D screening using a quality improvement framework. For monitoring, individuals were eligible because they had confirmed Stage 1 or Stage 2 T1D, while screening eligibility was based on risk factors (e.g., family history, program-specific criteria).  </a:t>
            </a:r>
            <a:endParaRPr sz="1867">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36752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A73D-46B7-BDD7-CC6C-834BA50679E8}"/>
              </a:ext>
            </a:extLst>
          </p:cNvPr>
          <p:cNvSpPr>
            <a:spLocks noGrp="1"/>
          </p:cNvSpPr>
          <p:nvPr>
            <p:ph type="title"/>
          </p:nvPr>
        </p:nvSpPr>
        <p:spPr/>
        <p:txBody>
          <a:bodyPr/>
          <a:lstStyle/>
          <a:p>
            <a:r>
              <a:rPr lang="en-US"/>
              <a:t>UTSW/Children’s Medical Center(Pediatrics)</a:t>
            </a:r>
          </a:p>
        </p:txBody>
      </p:sp>
      <p:pic>
        <p:nvPicPr>
          <p:cNvPr id="3" name="Picture 2" descr="Children's Medical Center Dallas Ranked Best Children's Hospital in North  Texas and Nationally Ranked in 10 Specialties by U.S. News &amp; World Report |  About Children's Health">
            <a:extLst>
              <a:ext uri="{FF2B5EF4-FFF2-40B4-BE49-F238E27FC236}">
                <a16:creationId xmlns:a16="http://schemas.microsoft.com/office/drawing/2014/main" id="{C90C569B-D29C-B26B-B42D-5F39EECE9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966" y="1538696"/>
            <a:ext cx="3782318" cy="25058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lano, Texas: Children's Medical Center hiring 400 people | wfaa.com">
            <a:extLst>
              <a:ext uri="{FF2B5EF4-FFF2-40B4-BE49-F238E27FC236}">
                <a16:creationId xmlns:a16="http://schemas.microsoft.com/office/drawing/2014/main" id="{383A1246-73CC-F4FD-7DB4-C40514212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323" y="4162106"/>
            <a:ext cx="3524393" cy="1981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42F0B0-34F4-E51F-0697-87EBCA8F8889}"/>
              </a:ext>
            </a:extLst>
          </p:cNvPr>
          <p:cNvSpPr txBox="1"/>
          <p:nvPr/>
        </p:nvSpPr>
        <p:spPr>
          <a:xfrm>
            <a:off x="389356" y="2497231"/>
            <a:ext cx="3835419" cy="1990288"/>
          </a:xfrm>
          <a:prstGeom prst="rect">
            <a:avLst/>
          </a:prstGeom>
          <a:noFill/>
          <a:ln>
            <a:solidFill>
              <a:srgbClr val="FF0000"/>
            </a:solidFill>
          </a:ln>
        </p:spPr>
        <p:txBody>
          <a:bodyPr wrap="square">
            <a:spAutoFit/>
          </a:bodyPr>
          <a:lstStyle/>
          <a:p>
            <a:pPr>
              <a:spcBef>
                <a:spcPts val="1000"/>
              </a:spcBef>
              <a:buClr>
                <a:srgbClr val="636466"/>
              </a:buClr>
            </a:pPr>
            <a:r>
              <a:rPr lang="en-US">
                <a:solidFill>
                  <a:srgbClr val="636466"/>
                </a:solidFill>
                <a:latin typeface="Arial" panose="020B0604020202020204" pitchFamily="34" charset="0"/>
                <a:cs typeface="Arial" panose="020B0604020202020204" pitchFamily="34" charset="0"/>
              </a:rPr>
              <a:t>Total number of T1D : 1957</a:t>
            </a:r>
          </a:p>
          <a:p>
            <a:pPr>
              <a:spcBef>
                <a:spcPts val="1000"/>
              </a:spcBef>
              <a:buClr>
                <a:srgbClr val="636466"/>
              </a:buClr>
            </a:pPr>
            <a:r>
              <a:rPr lang="en-US">
                <a:solidFill>
                  <a:srgbClr val="636466"/>
                </a:solidFill>
                <a:latin typeface="Arial" panose="020B0604020202020204" pitchFamily="34" charset="0"/>
                <a:cs typeface="Arial" panose="020B0604020202020204" pitchFamily="34" charset="0"/>
              </a:rPr>
              <a:t>Non- commercially insured : 43%</a:t>
            </a:r>
          </a:p>
          <a:p>
            <a:pPr>
              <a:spcBef>
                <a:spcPts val="1000"/>
              </a:spcBef>
              <a:buClr>
                <a:srgbClr val="636466"/>
              </a:buClr>
            </a:pPr>
            <a:r>
              <a:rPr lang="en-US">
                <a:solidFill>
                  <a:srgbClr val="636466"/>
                </a:solidFill>
                <a:latin typeface="Arial" panose="020B0604020202020204" pitchFamily="34" charset="0"/>
                <a:cs typeface="Arial" panose="020B0604020202020204" pitchFamily="34" charset="0"/>
              </a:rPr>
              <a:t>CGM users: 82%</a:t>
            </a:r>
          </a:p>
          <a:p>
            <a:pPr>
              <a:spcBef>
                <a:spcPts val="1000"/>
              </a:spcBef>
              <a:buClr>
                <a:srgbClr val="636466"/>
              </a:buClr>
            </a:pPr>
            <a:r>
              <a:rPr lang="en-US">
                <a:solidFill>
                  <a:srgbClr val="636466"/>
                </a:solidFill>
                <a:latin typeface="Arial" panose="020B0604020202020204" pitchFamily="34" charset="0"/>
                <a:cs typeface="Arial" panose="020B0604020202020204" pitchFamily="34" charset="0"/>
              </a:rPr>
              <a:t>Pump users: 59%</a:t>
            </a:r>
          </a:p>
          <a:p>
            <a:pPr>
              <a:spcBef>
                <a:spcPts val="1000"/>
              </a:spcBef>
              <a:buClr>
                <a:srgbClr val="636466"/>
              </a:buClr>
            </a:pPr>
            <a:r>
              <a:rPr lang="en-US">
                <a:solidFill>
                  <a:srgbClr val="636466"/>
                </a:solidFill>
                <a:latin typeface="Arial" panose="020B0604020202020204" pitchFamily="34" charset="0"/>
                <a:cs typeface="Arial" panose="020B0604020202020204" pitchFamily="34" charset="0"/>
              </a:rPr>
              <a:t>New onset admissions/year: ~ 250</a:t>
            </a:r>
          </a:p>
        </p:txBody>
      </p:sp>
      <p:sp>
        <p:nvSpPr>
          <p:cNvPr id="6" name="Content Placeholder 5">
            <a:extLst>
              <a:ext uri="{FF2B5EF4-FFF2-40B4-BE49-F238E27FC236}">
                <a16:creationId xmlns:a16="http://schemas.microsoft.com/office/drawing/2014/main" id="{B11864E1-B986-C5E9-82B1-CB54716AB70A}"/>
              </a:ext>
            </a:extLst>
          </p:cNvPr>
          <p:cNvSpPr txBox="1">
            <a:spLocks/>
          </p:cNvSpPr>
          <p:nvPr/>
        </p:nvSpPr>
        <p:spPr>
          <a:xfrm>
            <a:off x="4894184" y="2217706"/>
            <a:ext cx="2227730" cy="2800767"/>
          </a:xfrm>
          <a:prstGeom prst="rect">
            <a:avLst/>
          </a:prstGeom>
          <a:ln>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636466"/>
              </a:buClr>
              <a:buFont typeface="Arial" panose="020B0604020202020204" pitchFamily="34" charset="0"/>
              <a:buNone/>
            </a:pPr>
            <a:r>
              <a:rPr lang="en-US" sz="1800"/>
              <a:t>Faculty: 16.65 FTE</a:t>
            </a:r>
          </a:p>
          <a:p>
            <a:pPr marL="0" indent="0">
              <a:lnSpc>
                <a:spcPct val="100000"/>
              </a:lnSpc>
              <a:buClr>
                <a:srgbClr val="636466"/>
              </a:buClr>
              <a:buFont typeface="Arial" panose="020B0604020202020204" pitchFamily="34" charset="0"/>
              <a:buNone/>
            </a:pPr>
            <a:r>
              <a:rPr lang="en-US" sz="1800"/>
              <a:t>Fellows: 3</a:t>
            </a:r>
          </a:p>
          <a:p>
            <a:pPr marL="0" indent="0">
              <a:lnSpc>
                <a:spcPct val="100000"/>
              </a:lnSpc>
              <a:buClr>
                <a:srgbClr val="636466"/>
              </a:buClr>
              <a:buFont typeface="Arial" panose="020B0604020202020204" pitchFamily="34" charset="0"/>
              <a:buNone/>
            </a:pPr>
            <a:r>
              <a:rPr lang="en-US" sz="1800"/>
              <a:t>APP: 8.1 FTE</a:t>
            </a:r>
          </a:p>
          <a:p>
            <a:pPr marL="0" indent="0">
              <a:lnSpc>
                <a:spcPct val="100000"/>
              </a:lnSpc>
              <a:buClr>
                <a:srgbClr val="636466"/>
              </a:buClr>
              <a:buFont typeface="Arial" panose="020B0604020202020204" pitchFamily="34" charset="0"/>
              <a:buNone/>
            </a:pPr>
            <a:r>
              <a:rPr lang="en-US" sz="1800"/>
              <a:t>CDCES: 17.5 FTE</a:t>
            </a:r>
          </a:p>
          <a:p>
            <a:pPr marL="0" indent="0">
              <a:lnSpc>
                <a:spcPct val="100000"/>
              </a:lnSpc>
              <a:buClr>
                <a:srgbClr val="636466"/>
              </a:buClr>
              <a:buFont typeface="Arial" panose="020B0604020202020204" pitchFamily="34" charset="0"/>
              <a:buNone/>
            </a:pPr>
            <a:r>
              <a:rPr lang="en-US" sz="1800"/>
              <a:t>RD: 1.96 FTE</a:t>
            </a:r>
          </a:p>
          <a:p>
            <a:pPr marL="0" indent="0">
              <a:lnSpc>
                <a:spcPct val="100000"/>
              </a:lnSpc>
              <a:buClr>
                <a:srgbClr val="636466"/>
              </a:buClr>
              <a:buFont typeface="Arial" panose="020B0604020202020204" pitchFamily="34" charset="0"/>
              <a:buNone/>
            </a:pPr>
            <a:r>
              <a:rPr lang="en-US" sz="1800"/>
              <a:t>SW: 5 FTE</a:t>
            </a:r>
          </a:p>
          <a:p>
            <a:pPr marL="0" indent="0">
              <a:lnSpc>
                <a:spcPct val="100000"/>
              </a:lnSpc>
              <a:buClr>
                <a:srgbClr val="636466"/>
              </a:buClr>
              <a:buFont typeface="Arial" panose="020B0604020202020204" pitchFamily="34" charset="0"/>
              <a:buNone/>
            </a:pPr>
            <a:r>
              <a:rPr lang="en-US" sz="1800"/>
              <a:t>Psychology: 2 FTE</a:t>
            </a:r>
          </a:p>
        </p:txBody>
      </p:sp>
      <p:pic>
        <p:nvPicPr>
          <p:cNvPr id="7" name="Picture 6">
            <a:extLst>
              <a:ext uri="{FF2B5EF4-FFF2-40B4-BE49-F238E27FC236}">
                <a16:creationId xmlns:a16="http://schemas.microsoft.com/office/drawing/2014/main" id="{71483A58-C5B2-173A-7DC5-BBC52DA7169A}"/>
              </a:ext>
            </a:extLst>
          </p:cNvPr>
          <p:cNvPicPr>
            <a:picLocks noChangeAspect="1"/>
          </p:cNvPicPr>
          <p:nvPr/>
        </p:nvPicPr>
        <p:blipFill>
          <a:blip r:embed="rId4"/>
          <a:stretch>
            <a:fillRect/>
          </a:stretch>
        </p:blipFill>
        <p:spPr>
          <a:xfrm>
            <a:off x="9283380" y="6261405"/>
            <a:ext cx="1600200" cy="552450"/>
          </a:xfrm>
          <a:prstGeom prst="rect">
            <a:avLst/>
          </a:prstGeom>
        </p:spPr>
      </p:pic>
      <p:pic>
        <p:nvPicPr>
          <p:cNvPr id="10" name="Picture 4" descr="Ut Southwestern Logo">
            <a:extLst>
              <a:ext uri="{FF2B5EF4-FFF2-40B4-BE49-F238E27FC236}">
                <a16:creationId xmlns:a16="http://schemas.microsoft.com/office/drawing/2014/main" id="{3159D4FF-93C4-531D-B55A-FA9EA94ACC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8057" y="5798703"/>
            <a:ext cx="1015152" cy="101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88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937A93-D500-D324-D935-00A9F124A018}"/>
              </a:ext>
            </a:extLst>
          </p:cNvPr>
          <p:cNvPicPr>
            <a:picLocks noChangeAspect="1"/>
          </p:cNvPicPr>
          <p:nvPr/>
        </p:nvPicPr>
        <p:blipFill>
          <a:blip r:embed="rId2"/>
          <a:stretch>
            <a:fillRect/>
          </a:stretch>
        </p:blipFill>
        <p:spPr>
          <a:xfrm>
            <a:off x="198743" y="875584"/>
            <a:ext cx="11245174" cy="5982416"/>
          </a:xfrm>
          <a:prstGeom prst="rect">
            <a:avLst/>
          </a:prstGeom>
        </p:spPr>
      </p:pic>
      <p:sp>
        <p:nvSpPr>
          <p:cNvPr id="2" name="TextBox 1">
            <a:extLst>
              <a:ext uri="{FF2B5EF4-FFF2-40B4-BE49-F238E27FC236}">
                <a16:creationId xmlns:a16="http://schemas.microsoft.com/office/drawing/2014/main" id="{E95EDC77-CD92-40F4-B1A6-B32E5314F54A}"/>
              </a:ext>
            </a:extLst>
          </p:cNvPr>
          <p:cNvSpPr txBox="1"/>
          <p:nvPr/>
        </p:nvSpPr>
        <p:spPr>
          <a:xfrm>
            <a:off x="274670" y="2979058"/>
            <a:ext cx="58213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52CAE0">
                    <a:lumMod val="75000"/>
                  </a:srgbClr>
                </a:solidFill>
                <a:effectLst/>
                <a:uLnTx/>
                <a:uFillTx/>
                <a:latin typeface="Hind"/>
                <a:cs typeface="Calibri"/>
              </a:rPr>
              <a:t>Contributing Factors  </a:t>
            </a:r>
          </a:p>
        </p:txBody>
      </p:sp>
      <p:sp>
        <p:nvSpPr>
          <p:cNvPr id="3" name="Google Shape;106;p14">
            <a:extLst>
              <a:ext uri="{FF2B5EF4-FFF2-40B4-BE49-F238E27FC236}">
                <a16:creationId xmlns:a16="http://schemas.microsoft.com/office/drawing/2014/main" id="{B7C6C704-84A0-5CBE-0EA4-3C068C7B0462}"/>
              </a:ext>
            </a:extLst>
          </p:cNvPr>
          <p:cNvSpPr txBox="1">
            <a:spLocks/>
          </p:cNvSpPr>
          <p:nvPr/>
        </p:nvSpPr>
        <p:spPr>
          <a:xfrm>
            <a:off x="516835" y="143787"/>
            <a:ext cx="10972800" cy="457200"/>
          </a:xfrm>
          <a:prstGeom prst="rect">
            <a:avLst/>
          </a:prstGeom>
          <a:noFill/>
          <a:ln>
            <a:noFill/>
          </a:ln>
        </p:spPr>
        <p:txBody>
          <a:bodyPr spcFirstLastPara="1" wrap="square" lIns="45700" tIns="45700" rIns="45700"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E4E8D"/>
              </a:buClr>
              <a:buSzPts val="1400"/>
              <a:buFont typeface="Montserrat SemiBold"/>
              <a:buNone/>
              <a:defRPr sz="2400" b="1" i="0" u="none" strike="noStrike" cap="none">
                <a:solidFill>
                  <a:srgbClr val="3E4E8D"/>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2pPr>
            <a:lvl3pPr marR="0" lvl="2"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3pPr>
            <a:lvl4pPr marR="0" lvl="3"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4pPr>
            <a:lvl5pPr marR="0" lvl="4"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5pPr>
            <a:lvl6pPr marR="0" lvl="5"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6pPr>
            <a:lvl7pPr marR="0" lvl="6"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7pPr>
            <a:lvl8pPr marR="0" lvl="7"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8pPr>
            <a:lvl9pPr marR="0" lvl="8" algn="l" rtl="0">
              <a:lnSpc>
                <a:spcPct val="100000"/>
              </a:lnSpc>
              <a:spcBef>
                <a:spcPts val="0"/>
              </a:spcBef>
              <a:spcAft>
                <a:spcPts val="0"/>
              </a:spcAft>
              <a:buClr>
                <a:srgbClr val="1BA2AC"/>
              </a:buClr>
              <a:buSzPts val="1400"/>
              <a:buFont typeface="Hind"/>
              <a:buNone/>
              <a:defRPr sz="2100" b="1" i="0" u="none" strike="noStrike" cap="none">
                <a:solidFill>
                  <a:srgbClr val="1BA2AC"/>
                </a:solidFill>
                <a:latin typeface="Hind"/>
                <a:ea typeface="Hind"/>
                <a:cs typeface="Hind"/>
                <a:sym typeface="Hind"/>
              </a:defRPr>
            </a:lvl9pPr>
          </a:lstStyle>
          <a:p>
            <a:pPr marL="0" marR="0" lvl="0" indent="0" algn="l" defTabSz="914400" rtl="0" eaLnBrk="1" fontAlgn="auto" latinLnBrk="0" hangingPunct="1">
              <a:lnSpc>
                <a:spcPct val="100000"/>
              </a:lnSpc>
              <a:spcBef>
                <a:spcPts val="0"/>
              </a:spcBef>
              <a:spcAft>
                <a:spcPts val="0"/>
              </a:spcAft>
              <a:buClr>
                <a:srgbClr val="3E4E8D"/>
              </a:buClr>
              <a:buSzPts val="2400"/>
              <a:buFont typeface="Montserrat SemiBold"/>
              <a:buNone/>
              <a:tabLst/>
              <a:defRPr/>
            </a:pPr>
            <a:r>
              <a:rPr kumimoji="0" lang="en-US" sz="2400" b="1" i="0" u="none" strike="noStrike" kern="0" cap="none" spc="0" normalizeH="0" baseline="0" noProof="0">
                <a:ln>
                  <a:noFill/>
                </a:ln>
                <a:solidFill>
                  <a:srgbClr val="3E4E8D"/>
                </a:solidFill>
                <a:effectLst/>
                <a:uLnTx/>
                <a:uFillTx/>
                <a:latin typeface="Montserrat SemiBold"/>
                <a:sym typeface="Montserrat SemiBold"/>
              </a:rPr>
              <a:t>Fishbone Diagram- Autoantibody Screening</a:t>
            </a:r>
          </a:p>
        </p:txBody>
      </p:sp>
    </p:spTree>
    <p:extLst>
      <p:ext uri="{BB962C8B-B14F-4D97-AF65-F5344CB8AC3E}">
        <p14:creationId xmlns:p14="http://schemas.microsoft.com/office/powerpoint/2010/main" val="363102522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548640" y="228600"/>
            <a:ext cx="10972800" cy="457200"/>
          </a:xfrm>
          <a:prstGeom prst="rect">
            <a:avLst/>
          </a:prstGeom>
          <a:noFill/>
          <a:ln>
            <a:noFill/>
          </a:ln>
        </p:spPr>
        <p:txBody>
          <a:bodyPr spcFirstLastPara="1" wrap="square" lIns="45700" tIns="45700" rIns="45700" bIns="45700" anchor="ctr" anchorCtr="0">
            <a:normAutofit/>
          </a:bodyPr>
          <a:lstStyle/>
          <a:p>
            <a:pPr>
              <a:buSzPct val="100000"/>
            </a:pPr>
            <a:r>
              <a:rPr lang="en-US"/>
              <a:t>Methodology</a:t>
            </a:r>
            <a:endParaRPr/>
          </a:p>
        </p:txBody>
      </p:sp>
      <p:sp>
        <p:nvSpPr>
          <p:cNvPr id="95" name="Google Shape;95;p12"/>
          <p:cNvSpPr txBox="1">
            <a:spLocks noGrp="1"/>
          </p:cNvSpPr>
          <p:nvPr>
            <p:ph type="body" idx="1"/>
          </p:nvPr>
        </p:nvSpPr>
        <p:spPr>
          <a:xfrm>
            <a:off x="609600" y="685800"/>
            <a:ext cx="10972800" cy="5943600"/>
          </a:xfrm>
          <a:prstGeom prst="rect">
            <a:avLst/>
          </a:prstGeom>
          <a:noFill/>
          <a:ln>
            <a:noFill/>
          </a:ln>
        </p:spPr>
        <p:txBody>
          <a:bodyPr spcFirstLastPara="1" wrap="square" lIns="45700" tIns="45700" rIns="45700" bIns="45700" anchor="t" anchorCtr="0">
            <a:normAutofit fontScale="92500" lnSpcReduction="20000"/>
          </a:bodyPr>
          <a:lstStyle/>
          <a:p>
            <a:pPr marL="0" indent="0">
              <a:spcBef>
                <a:spcPts val="0"/>
              </a:spcBef>
              <a:buNone/>
            </a:pPr>
            <a:endParaRPr sz="1867">
              <a:solidFill>
                <a:schemeClr val="tx1"/>
              </a:solidFill>
              <a:latin typeface="Quattrocento Sans"/>
              <a:ea typeface="Quattrocento Sans"/>
              <a:cs typeface="Quattrocento Sans"/>
              <a:sym typeface="Quattrocento Sans"/>
            </a:endParaRPr>
          </a:p>
          <a:p>
            <a:pPr marL="253994" indent="-253994">
              <a:buSzPts val="2000"/>
            </a:pPr>
            <a:r>
              <a:rPr lang="en-US" sz="2600">
                <a:solidFill>
                  <a:schemeClr val="tx1"/>
                </a:solidFill>
                <a:latin typeface="Montserrat" panose="00000500000000000000" pitchFamily="2" charset="0"/>
              </a:rPr>
              <a:t>Participating centers developed at least three strategies for screening implementation best practice strategies for incorporating T1D screening into the clinical center including:</a:t>
            </a:r>
          </a:p>
          <a:p>
            <a:pPr marL="1676369" lvl="2" indent="-457200">
              <a:buSzPts val="2000"/>
              <a:buFont typeface="+mj-lt"/>
              <a:buAutoNum type="arabicPeriod"/>
            </a:pPr>
            <a:r>
              <a:rPr lang="en-US" sz="2600">
                <a:solidFill>
                  <a:schemeClr val="tx1"/>
                </a:solidFill>
                <a:latin typeface="Montserrat" panose="00000500000000000000" pitchFamily="2" charset="0"/>
              </a:rPr>
              <a:t>Patient engagement approaches</a:t>
            </a:r>
          </a:p>
          <a:p>
            <a:pPr marL="1676369" lvl="2" indent="-457200">
              <a:buSzPts val="2000"/>
              <a:buFont typeface="+mj-lt"/>
              <a:buAutoNum type="arabicPeriod"/>
            </a:pPr>
            <a:r>
              <a:rPr lang="en-US" sz="2600">
                <a:solidFill>
                  <a:schemeClr val="tx1"/>
                </a:solidFill>
                <a:latin typeface="Montserrat" panose="00000500000000000000" pitchFamily="2" charset="0"/>
              </a:rPr>
              <a:t>Workflow changes </a:t>
            </a:r>
          </a:p>
          <a:p>
            <a:pPr marL="1676369" lvl="2" indent="-457200">
              <a:buSzPts val="2000"/>
              <a:buFont typeface="+mj-lt"/>
              <a:buAutoNum type="arabicPeriod"/>
            </a:pPr>
            <a:r>
              <a:rPr lang="en-US" sz="2600">
                <a:solidFill>
                  <a:schemeClr val="tx1"/>
                </a:solidFill>
                <a:latin typeface="Montserrat" panose="00000500000000000000" pitchFamily="2" charset="0"/>
              </a:rPr>
              <a:t>Overcoming systemic barriers and processes</a:t>
            </a:r>
          </a:p>
          <a:p>
            <a:pPr marL="1676369" lvl="2" indent="-457200">
              <a:buSzPts val="2000"/>
              <a:buFont typeface="+mj-lt"/>
              <a:buAutoNum type="arabicPeriod"/>
            </a:pPr>
            <a:r>
              <a:rPr lang="en-US" sz="2600">
                <a:solidFill>
                  <a:schemeClr val="tx1"/>
                </a:solidFill>
                <a:latin typeface="Montserrat" panose="00000500000000000000" pitchFamily="2" charset="0"/>
              </a:rPr>
              <a:t>Documentation of screening and stage 1 and stage 2 diagnosis in the EMR</a:t>
            </a:r>
          </a:p>
          <a:p>
            <a:pPr marL="0" indent="0">
              <a:buSzPts val="2000"/>
              <a:buNone/>
            </a:pPr>
            <a:endParaRPr lang="en-US" sz="2600">
              <a:solidFill>
                <a:schemeClr val="tx1"/>
              </a:solidFill>
              <a:latin typeface="Montserrat" panose="00000500000000000000" pitchFamily="2" charset="0"/>
            </a:endParaRPr>
          </a:p>
          <a:p>
            <a:pPr marL="253994" indent="-253994">
              <a:buSzPts val="2000"/>
            </a:pPr>
            <a:r>
              <a:rPr lang="en-US" sz="2600">
                <a:solidFill>
                  <a:schemeClr val="tx1"/>
                </a:solidFill>
                <a:latin typeface="Montserrat" panose="00000500000000000000" pitchFamily="2" charset="0"/>
              </a:rPr>
              <a:t>Specific aims included a 15% increase in screening and a 30% increase in monitoring individuals for progression to stage 3. A secondary objective was to collect feedback from healthcare providers and support staff.</a:t>
            </a:r>
          </a:p>
          <a:p>
            <a:pPr marL="253994" indent="-253994">
              <a:buSzPts val="2000"/>
            </a:pPr>
            <a:r>
              <a:rPr lang="en-US" sz="2600">
                <a:solidFill>
                  <a:schemeClr val="tx1"/>
                </a:solidFill>
                <a:latin typeface="Montserrat" panose="00000500000000000000" pitchFamily="2" charset="0"/>
              </a:rPr>
              <a:t>Four multidisciplinary focus groups (45–60 minutes) were conducted with participating endocrinology centers, Discussing implementation experiences, workflow changes, and barriers. Centers ranged from new program developers to those with existing infrastructures.</a:t>
            </a:r>
          </a:p>
          <a:p>
            <a:pPr marL="253994" indent="-253994">
              <a:buSzPts val="2000"/>
            </a:pPr>
            <a:endParaRPr sz="1867">
              <a:latin typeface="Quattrocento Sans"/>
              <a:ea typeface="Quattrocento Sans"/>
              <a:cs typeface="Quattrocento Sans"/>
              <a:sym typeface="Quattrocento Sans"/>
            </a:endParaRPr>
          </a:p>
          <a:p>
            <a:pPr marL="253994" indent="-135463">
              <a:buNone/>
            </a:pPr>
            <a:endParaRPr sz="1867">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797088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35A94-A011-5FB5-2970-856FEE123784}"/>
              </a:ext>
            </a:extLst>
          </p:cNvPr>
          <p:cNvSpPr>
            <a:spLocks noGrp="1"/>
          </p:cNvSpPr>
          <p:nvPr>
            <p:ph type="title"/>
          </p:nvPr>
        </p:nvSpPr>
        <p:spPr>
          <a:xfrm>
            <a:off x="548640" y="228600"/>
            <a:ext cx="10972800" cy="457200"/>
          </a:xfrm>
        </p:spPr>
        <p:txBody>
          <a:bodyPr anchor="ctr">
            <a:normAutofit/>
          </a:bodyPr>
          <a:lstStyle/>
          <a:p>
            <a:pPr>
              <a:lnSpc>
                <a:spcPct val="90000"/>
              </a:lnSpc>
            </a:pPr>
            <a:r>
              <a:rPr lang="en-US" sz="2500"/>
              <a:t>Overview of High-Level Findings</a:t>
            </a:r>
          </a:p>
        </p:txBody>
      </p:sp>
      <p:graphicFrame>
        <p:nvGraphicFramePr>
          <p:cNvPr id="5" name="Text Placeholder 2">
            <a:extLst>
              <a:ext uri="{FF2B5EF4-FFF2-40B4-BE49-F238E27FC236}">
                <a16:creationId xmlns:a16="http://schemas.microsoft.com/office/drawing/2014/main" id="{91105824-9247-3BC9-44A8-4739A43BBCA0}"/>
              </a:ext>
            </a:extLst>
          </p:cNvPr>
          <p:cNvGraphicFramePr>
            <a:graphicFrameLocks noGrp="1"/>
          </p:cNvGraphicFramePr>
          <p:nvPr>
            <p:ph sz="quarter" idx="10"/>
          </p:nvPr>
        </p:nvGraphicFramePr>
        <p:xfrm>
          <a:off x="549274" y="914400"/>
          <a:ext cx="10972166"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22718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9D1BD-AB5E-3E8C-A0A4-74505949C496}"/>
              </a:ext>
            </a:extLst>
          </p:cNvPr>
          <p:cNvSpPr>
            <a:spLocks noGrp="1"/>
          </p:cNvSpPr>
          <p:nvPr>
            <p:ph type="title"/>
          </p:nvPr>
        </p:nvSpPr>
        <p:spPr/>
        <p:txBody>
          <a:bodyPr/>
          <a:lstStyle/>
          <a:p>
            <a:r>
              <a:rPr lang="en-US"/>
              <a:t>Results</a:t>
            </a:r>
          </a:p>
        </p:txBody>
      </p:sp>
      <p:sp>
        <p:nvSpPr>
          <p:cNvPr id="3" name="Text Placeholder 2">
            <a:extLst>
              <a:ext uri="{FF2B5EF4-FFF2-40B4-BE49-F238E27FC236}">
                <a16:creationId xmlns:a16="http://schemas.microsoft.com/office/drawing/2014/main" id="{CD8BC099-9ADA-4340-DA44-7DC9A3489E54}"/>
              </a:ext>
            </a:extLst>
          </p:cNvPr>
          <p:cNvSpPr>
            <a:spLocks noGrp="1"/>
          </p:cNvSpPr>
          <p:nvPr>
            <p:ph type="body" idx="1"/>
          </p:nvPr>
        </p:nvSpPr>
        <p:spPr>
          <a:xfrm>
            <a:off x="548640" y="800100"/>
            <a:ext cx="10972800" cy="5257800"/>
          </a:xfrm>
        </p:spPr>
        <p:txBody>
          <a:bodyPr>
            <a:normAutofit/>
          </a:bodyPr>
          <a:lstStyle/>
          <a:p>
            <a:r>
              <a:rPr lang="en-US" sz="2000"/>
              <a:t>Centers reported that dedicated clinic time, expanded staffing (e.g., phlebotomists, CDCES), EMR documentation tools, and patient/provider education significantly supported screening implementation. Patient engagement materials, provider-facing dot phrases, and new visit types were also developed. </a:t>
            </a:r>
          </a:p>
        </p:txBody>
      </p:sp>
      <p:pic>
        <p:nvPicPr>
          <p:cNvPr id="4" name="Picture 3">
            <a:extLst>
              <a:ext uri="{FF2B5EF4-FFF2-40B4-BE49-F238E27FC236}">
                <a16:creationId xmlns:a16="http://schemas.microsoft.com/office/drawing/2014/main" id="{B6D19D97-CA14-E644-C110-38B79767A568}"/>
              </a:ext>
            </a:extLst>
          </p:cNvPr>
          <p:cNvPicPr>
            <a:picLocks noChangeAspect="1"/>
          </p:cNvPicPr>
          <p:nvPr/>
        </p:nvPicPr>
        <p:blipFill>
          <a:blip r:embed="rId2"/>
          <a:stretch>
            <a:fillRect/>
          </a:stretch>
        </p:blipFill>
        <p:spPr>
          <a:xfrm>
            <a:off x="853619" y="2527161"/>
            <a:ext cx="10112328" cy="3645039"/>
          </a:xfrm>
          <a:prstGeom prst="rect">
            <a:avLst/>
          </a:prstGeom>
        </p:spPr>
      </p:pic>
    </p:spTree>
    <p:extLst>
      <p:ext uri="{BB962C8B-B14F-4D97-AF65-F5344CB8AC3E}">
        <p14:creationId xmlns:p14="http://schemas.microsoft.com/office/powerpoint/2010/main" val="4279537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244548" y="323407"/>
            <a:ext cx="2743200" cy="457200"/>
          </a:xfrm>
          <a:prstGeom prst="rect">
            <a:avLst/>
          </a:prstGeom>
          <a:noFill/>
          <a:ln>
            <a:noFill/>
          </a:ln>
        </p:spPr>
        <p:txBody>
          <a:bodyPr spcFirstLastPara="1" wrap="square" lIns="45700" tIns="45700" rIns="45700" bIns="45700" anchor="ctr" anchorCtr="0">
            <a:noAutofit/>
          </a:bodyPr>
          <a:lstStyle/>
          <a:p>
            <a:pPr>
              <a:buSzPts val="2400"/>
            </a:pPr>
            <a:r>
              <a:rPr lang="en-US"/>
              <a:t>   Conclusion</a:t>
            </a:r>
            <a:endParaRPr/>
          </a:p>
        </p:txBody>
      </p:sp>
      <p:sp>
        <p:nvSpPr>
          <p:cNvPr id="124" name="Google Shape;124;p16"/>
          <p:cNvSpPr txBox="1">
            <a:spLocks noGrp="1"/>
          </p:cNvSpPr>
          <p:nvPr>
            <p:ph type="body" idx="1"/>
          </p:nvPr>
        </p:nvSpPr>
        <p:spPr>
          <a:xfrm>
            <a:off x="428847" y="1121735"/>
            <a:ext cx="10972800" cy="5257800"/>
          </a:xfrm>
          <a:prstGeom prst="rect">
            <a:avLst/>
          </a:prstGeom>
          <a:noFill/>
          <a:ln>
            <a:noFill/>
          </a:ln>
        </p:spPr>
        <p:txBody>
          <a:bodyPr spcFirstLastPara="1" wrap="square" lIns="45700" tIns="45700" rIns="45700" bIns="45700" anchor="t" anchorCtr="0">
            <a:normAutofit/>
          </a:bodyPr>
          <a:lstStyle/>
          <a:p>
            <a:pPr marL="253994" indent="-253994">
              <a:lnSpc>
                <a:spcPct val="150000"/>
              </a:lnSpc>
              <a:spcBef>
                <a:spcPts val="0"/>
              </a:spcBef>
              <a:buSzPts val="2000"/>
            </a:pPr>
            <a:r>
              <a:rPr lang="en-US" sz="2000">
                <a:solidFill>
                  <a:schemeClr val="tx1"/>
                </a:solidFill>
              </a:rPr>
              <a:t>QI Integrating early-stage T1D screening into routine care is achievable through structured QI support. </a:t>
            </a:r>
          </a:p>
          <a:p>
            <a:pPr marL="253994" indent="-253994">
              <a:lnSpc>
                <a:spcPct val="150000"/>
              </a:lnSpc>
              <a:spcBef>
                <a:spcPts val="0"/>
              </a:spcBef>
              <a:buSzPts val="2000"/>
            </a:pPr>
            <a:r>
              <a:rPr lang="en-US" sz="2000">
                <a:solidFill>
                  <a:schemeClr val="tx1"/>
                </a:solidFill>
              </a:rPr>
              <a:t>Clinical teams identified several best practice strategies and systemic obstacles, offering a foundation for broader implementation.</a:t>
            </a:r>
          </a:p>
          <a:p>
            <a:pPr marL="342900" marR="0" lvl="0" indent="-342900" algn="l" defTabSz="342900" rtl="0" eaLnBrk="1" fontAlgn="auto" latinLnBrk="0" hangingPunct="1">
              <a:lnSpc>
                <a:spcPct val="100000"/>
              </a:lnSpc>
              <a:spcBef>
                <a:spcPts val="400"/>
              </a:spcBef>
              <a:spcAft>
                <a:spcPts val="0"/>
              </a:spcAft>
              <a:buClr>
                <a:srgbClr val="52CAE0"/>
              </a:buClr>
              <a:buSzPct val="110000"/>
              <a:buFont typeface="Arial" panose="020B0604020202020204" pitchFamily="34" charset="0"/>
              <a:buChar char="•"/>
              <a:tabLst/>
              <a:defRPr/>
            </a:pPr>
            <a:r>
              <a:rPr kumimoji="0" lang="en-US" sz="2000" b="0" i="0" u="none" strike="noStrike" kern="0" cap="none" spc="0" normalizeH="0" baseline="0" noProof="0">
                <a:ln>
                  <a:noFill/>
                </a:ln>
                <a:solidFill>
                  <a:schemeClr val="tx1"/>
                </a:solidFill>
                <a:effectLst/>
                <a:uLnTx/>
                <a:uFillTx/>
                <a:latin typeface="Montserrat" pitchFamily="2" charset="77"/>
                <a:sym typeface="Hind Regular"/>
              </a:rPr>
              <a:t>Centers developed clear guidelines to determine who exactly will be screened including specific criteria, who they will see in the clinic, a referral system, and tracking tools</a:t>
            </a:r>
          </a:p>
          <a:p>
            <a:pPr marL="0" marR="0" lvl="0" indent="0" algn="l" defTabSz="342900" rtl="0" eaLnBrk="1" fontAlgn="auto" latinLnBrk="0" hangingPunct="1">
              <a:lnSpc>
                <a:spcPct val="100000"/>
              </a:lnSpc>
              <a:spcBef>
                <a:spcPts val="400"/>
              </a:spcBef>
              <a:spcAft>
                <a:spcPts val="0"/>
              </a:spcAft>
              <a:buClr>
                <a:srgbClr val="52CAE0"/>
              </a:buClr>
              <a:buSzPct val="110000"/>
              <a:buFontTx/>
              <a:buNone/>
              <a:tabLst/>
              <a:defRPr/>
            </a:pPr>
            <a:endParaRPr kumimoji="0" lang="en-US" sz="2000" b="0" i="0" u="none" strike="noStrike" kern="0" cap="none" spc="0" normalizeH="0" baseline="0" noProof="0">
              <a:ln>
                <a:noFill/>
              </a:ln>
              <a:solidFill>
                <a:schemeClr val="tx1"/>
              </a:solidFill>
              <a:effectLst/>
              <a:uLnTx/>
              <a:uFillTx/>
              <a:latin typeface="Montserrat" pitchFamily="2" charset="77"/>
              <a:sym typeface="Hind Regular"/>
            </a:endParaRPr>
          </a:p>
          <a:p>
            <a:pPr marL="342900" marR="0" lvl="0" indent="-342900" algn="l" defTabSz="342900" rtl="0" eaLnBrk="1" fontAlgn="auto" latinLnBrk="0" hangingPunct="1">
              <a:lnSpc>
                <a:spcPct val="100000"/>
              </a:lnSpc>
              <a:spcBef>
                <a:spcPts val="400"/>
              </a:spcBef>
              <a:spcAft>
                <a:spcPts val="0"/>
              </a:spcAft>
              <a:buClr>
                <a:srgbClr val="52CAE0"/>
              </a:buClr>
              <a:buSzPct val="110000"/>
              <a:buFont typeface="Arial" panose="020B0604020202020204" pitchFamily="34" charset="0"/>
              <a:buChar char="•"/>
              <a:tabLst/>
              <a:defRPr/>
            </a:pPr>
            <a:r>
              <a:rPr kumimoji="0" lang="en-US" sz="2000" b="0" i="0" u="none" strike="noStrike" kern="0" cap="none" spc="0" normalizeH="0" baseline="0" noProof="0">
                <a:ln>
                  <a:noFill/>
                </a:ln>
                <a:solidFill>
                  <a:schemeClr val="tx1"/>
                </a:solidFill>
                <a:effectLst/>
                <a:uLnTx/>
                <a:uFillTx/>
                <a:latin typeface="Montserrat" pitchFamily="2" charset="77"/>
                <a:sym typeface="Hind Regular"/>
              </a:rPr>
              <a:t>Additional staff added including a dedicated phlebotomist and more CDCES and psychology support </a:t>
            </a:r>
            <a:endParaRPr lang="en-US" sz="2000">
              <a:solidFill>
                <a:schemeClr val="tx1"/>
              </a:solidFill>
            </a:endParaRPr>
          </a:p>
          <a:p>
            <a:pPr marL="253994" indent="-253994">
              <a:lnSpc>
                <a:spcPct val="150000"/>
              </a:lnSpc>
              <a:spcBef>
                <a:spcPts val="0"/>
              </a:spcBef>
              <a:buSzPts val="2000"/>
            </a:pPr>
            <a:endParaRPr/>
          </a:p>
          <a:p>
            <a:pPr marL="253994" indent="-84665">
              <a:spcBef>
                <a:spcPts val="0"/>
              </a:spcBef>
              <a:buSzPts val="2000"/>
              <a:buNone/>
            </a:pPr>
            <a:endParaRPr>
              <a:solidFill>
                <a:schemeClr val="dk1"/>
              </a:solidFill>
            </a:endParaRPr>
          </a:p>
        </p:txBody>
      </p:sp>
    </p:spTree>
    <p:extLst>
      <p:ext uri="{BB962C8B-B14F-4D97-AF65-F5344CB8AC3E}">
        <p14:creationId xmlns:p14="http://schemas.microsoft.com/office/powerpoint/2010/main" val="201534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548640" y="228600"/>
            <a:ext cx="10972800" cy="457200"/>
          </a:xfrm>
          <a:prstGeom prst="rect">
            <a:avLst/>
          </a:prstGeom>
          <a:noFill/>
          <a:ln>
            <a:noFill/>
          </a:ln>
        </p:spPr>
        <p:txBody>
          <a:bodyPr spcFirstLastPara="1" wrap="square" lIns="45700" tIns="45700" rIns="45700" bIns="45700" anchor="ctr" anchorCtr="0">
            <a:normAutofit/>
          </a:bodyPr>
          <a:lstStyle/>
          <a:p>
            <a:pPr>
              <a:buSzPct val="100000"/>
            </a:pPr>
            <a:r>
              <a:rPr lang="en-US"/>
              <a:t>References</a:t>
            </a:r>
            <a:endParaRPr/>
          </a:p>
        </p:txBody>
      </p:sp>
      <p:sp>
        <p:nvSpPr>
          <p:cNvPr id="130" name="Google Shape;130;p17"/>
          <p:cNvSpPr txBox="1">
            <a:spLocks noGrp="1"/>
          </p:cNvSpPr>
          <p:nvPr>
            <p:ph type="body" idx="1"/>
          </p:nvPr>
        </p:nvSpPr>
        <p:spPr>
          <a:xfrm>
            <a:off x="548640" y="800100"/>
            <a:ext cx="10972800" cy="5257800"/>
          </a:xfrm>
          <a:prstGeom prst="rect">
            <a:avLst/>
          </a:prstGeom>
          <a:noFill/>
          <a:ln>
            <a:noFill/>
          </a:ln>
        </p:spPr>
        <p:txBody>
          <a:bodyPr spcFirstLastPara="1" wrap="square" lIns="45700" tIns="45700" rIns="45700" bIns="45700" anchor="t" anchorCtr="0">
            <a:normAutofit/>
          </a:bodyPr>
          <a:lstStyle/>
          <a:p>
            <a:pPr marL="457189" indent="-448722">
              <a:spcBef>
                <a:spcPts val="0"/>
              </a:spcBef>
              <a:buFont typeface="Hind"/>
              <a:buAutoNum type="arabicPeriod"/>
            </a:pPr>
            <a:r>
              <a:rPr lang="en-US" sz="1867">
                <a:solidFill>
                  <a:schemeClr val="tx1"/>
                </a:solidFill>
              </a:rPr>
              <a:t>Alonso, T, Corathers, S, Shah, A, Clements, M, Kamboj, M, Sonabend, R, DeSalvo, D, Mehta, S, Cabrera, A, Rioles, N, Ohmer, A, Mehta, R, Lee, J. Establishment of the T1D Exchange Quality Improvement Collaborative (T1DX-QI)  https://doi.org/10.2337/cd19-0032. </a:t>
            </a:r>
          </a:p>
          <a:p>
            <a:pPr marL="457189" indent="-448722">
              <a:spcBef>
                <a:spcPts val="0"/>
              </a:spcBef>
              <a:buFont typeface="Hind"/>
              <a:buAutoNum type="arabicPeriod"/>
            </a:pPr>
            <a:r>
              <a:rPr lang="en-US" sz="1867">
                <a:solidFill>
                  <a:schemeClr val="tx1"/>
                </a:solidFill>
              </a:rPr>
              <a:t>Ospelt E, Hardison H, Rioles N, Noor N, Weinstock RS, Cossen K, Mathias P, Smego A, Mathioudakis N, Ebekozien O; T1D Exchange Quality Improvement Collaborative. Understanding Providers' Readiness and Attitudes Toward Autoantibody Screening: A Mixed-Methods Study. Clin Diabetes. 2024 Winter;42(1):17-26. </a:t>
            </a:r>
            <a:r>
              <a:rPr lang="en-US" sz="1867" err="1">
                <a:solidFill>
                  <a:schemeClr val="tx1"/>
                </a:solidFill>
              </a:rPr>
              <a:t>doi</a:t>
            </a:r>
            <a:r>
              <a:rPr lang="en-US" sz="1867">
                <a:solidFill>
                  <a:schemeClr val="tx1"/>
                </a:solidFill>
              </a:rPr>
              <a:t>: 10.2337/cd23-0057. </a:t>
            </a:r>
            <a:r>
              <a:rPr lang="en-US" sz="1867" err="1">
                <a:solidFill>
                  <a:schemeClr val="tx1"/>
                </a:solidFill>
              </a:rPr>
              <a:t>Epub</a:t>
            </a:r>
            <a:r>
              <a:rPr lang="en-US" sz="1867">
                <a:solidFill>
                  <a:schemeClr val="tx1"/>
                </a:solidFill>
              </a:rPr>
              <a:t> 2023 Oct 12. PMID: 38230325; PMCID: PMC10788649.</a:t>
            </a:r>
          </a:p>
          <a:p>
            <a:pPr marL="457189" indent="-448722">
              <a:spcBef>
                <a:spcPts val="0"/>
              </a:spcBef>
              <a:buFont typeface="Hind"/>
              <a:buAutoNum type="arabicPeriod"/>
            </a:pPr>
            <a:r>
              <a:rPr lang="en-US" sz="1867">
                <a:solidFill>
                  <a:schemeClr val="tx1"/>
                </a:solidFill>
              </a:rPr>
              <a:t>CAITLIN S. KELLY, KATHERINE S.M. CHAPMAN, JESSICA L. DUNNE, EMILEE M. CORNELIUS, MEGAN PETER, ELLEN PAGAN INDOE, WENDY WOLF; 634-P: Autoantibody Screening Attitudes and Experiences in People Affected by Type 1 Diabetes. Diabetes 20 June 2023; 72 (Supplement_1): 634–P. https://doi.org/10.2337/db23-634-P</a:t>
            </a:r>
          </a:p>
          <a:p>
            <a:pPr marL="457189" indent="-448722">
              <a:spcBef>
                <a:spcPts val="0"/>
              </a:spcBef>
              <a:buFont typeface="Hind"/>
              <a:buAutoNum type="arabicPeriod"/>
            </a:pPr>
            <a:endParaRPr/>
          </a:p>
        </p:txBody>
      </p:sp>
    </p:spTree>
    <p:extLst>
      <p:ext uri="{BB962C8B-B14F-4D97-AF65-F5344CB8AC3E}">
        <p14:creationId xmlns:p14="http://schemas.microsoft.com/office/powerpoint/2010/main" val="1070195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18A5A-D099-A9C8-9A88-BCAE25C4D4CC}"/>
            </a:ext>
          </a:extLst>
        </p:cNvPr>
        <p:cNvGrpSpPr/>
        <p:nvPr/>
      </p:nvGrpSpPr>
      <p:grpSpPr>
        <a:xfrm>
          <a:off x="0" y="0"/>
          <a:ext cx="0" cy="0"/>
          <a:chOff x="0" y="0"/>
          <a:chExt cx="0" cy="0"/>
        </a:xfrm>
      </p:grpSpPr>
    </p:spTree>
    <p:extLst>
      <p:ext uri="{BB962C8B-B14F-4D97-AF65-F5344CB8AC3E}">
        <p14:creationId xmlns:p14="http://schemas.microsoft.com/office/powerpoint/2010/main" val="140934574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9BBAE-AD90-3E15-3101-F7D84BF4D39E}"/>
              </a:ext>
            </a:extLst>
          </p:cNvPr>
          <p:cNvSpPr>
            <a:spLocks noGrp="1"/>
          </p:cNvSpPr>
          <p:nvPr>
            <p:ph type="body" sz="quarter" idx="10"/>
          </p:nvPr>
        </p:nvSpPr>
        <p:spPr>
          <a:xfrm>
            <a:off x="2205974" y="4504495"/>
            <a:ext cx="7741937" cy="1329527"/>
          </a:xfrm>
        </p:spPr>
        <p:txBody>
          <a:bodyPr/>
          <a:lstStyle/>
          <a:p>
            <a:r>
              <a:rPr lang="en-US" sz="2800"/>
              <a:t>Implementing an Early Screening Workflow for Stage 1 and Stage 2 Type 1 Diabetes in a Pediatric Endocrinology Clinic</a:t>
            </a:r>
            <a:endParaRPr lang="en-US"/>
          </a:p>
        </p:txBody>
      </p:sp>
      <p:sp>
        <p:nvSpPr>
          <p:cNvPr id="3" name="Text Placeholder 2">
            <a:extLst>
              <a:ext uri="{FF2B5EF4-FFF2-40B4-BE49-F238E27FC236}">
                <a16:creationId xmlns:a16="http://schemas.microsoft.com/office/drawing/2014/main" id="{2BCA3AFC-467A-8A13-CF82-C8C1E41BE55D}"/>
              </a:ext>
            </a:extLst>
          </p:cNvPr>
          <p:cNvSpPr>
            <a:spLocks noGrp="1"/>
          </p:cNvSpPr>
          <p:nvPr>
            <p:ph type="body" sz="quarter" idx="11"/>
          </p:nvPr>
        </p:nvSpPr>
        <p:spPr>
          <a:xfrm>
            <a:off x="2205974" y="5998192"/>
            <a:ext cx="7202395" cy="525157"/>
          </a:xfrm>
        </p:spPr>
        <p:txBody>
          <a:bodyPr/>
          <a:lstStyle/>
          <a:p>
            <a:r>
              <a:rPr lang="en-US"/>
              <a:t>November 11, 2025|Lydia Holly, BSN, RN, Clinical Care Coordinator</a:t>
            </a:r>
          </a:p>
          <a:p>
            <a:r>
              <a:rPr lang="en-US"/>
              <a:t>Fran Cogen, MD; Jody Grundman, MD; Letitia Gallant, DNP; Shideh Majidi, MD</a:t>
            </a:r>
          </a:p>
        </p:txBody>
      </p:sp>
    </p:spTree>
    <p:extLst>
      <p:ext uri="{BB962C8B-B14F-4D97-AF65-F5344CB8AC3E}">
        <p14:creationId xmlns:p14="http://schemas.microsoft.com/office/powerpoint/2010/main" val="1399512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EBD8-761F-A4AD-85AE-2E7361D52463}"/>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31BB4485-28E4-0754-F282-FA1824656C6A}"/>
              </a:ext>
            </a:extLst>
          </p:cNvPr>
          <p:cNvSpPr>
            <a:spLocks noGrp="1"/>
          </p:cNvSpPr>
          <p:nvPr>
            <p:ph idx="1"/>
          </p:nvPr>
        </p:nvSpPr>
        <p:spPr/>
        <p:txBody>
          <a:bodyPr/>
          <a:lstStyle/>
          <a:p>
            <a:pPr marL="342900" indent="-342900">
              <a:buFont typeface="Arial" panose="020B0604020202020204" pitchFamily="34" charset="0"/>
              <a:buChar char="•"/>
            </a:pPr>
            <a:r>
              <a:rPr lang="en-US"/>
              <a:t>Review the importance of early screening and staging for type 1 diabetes</a:t>
            </a:r>
          </a:p>
          <a:p>
            <a:pPr marL="342900" indent="-342900">
              <a:buFont typeface="Arial" panose="020B0604020202020204" pitchFamily="34" charset="0"/>
              <a:buChar char="•"/>
            </a:pPr>
            <a:r>
              <a:rPr lang="en-US"/>
              <a:t>Outline the implementation of a two-pronged approach centered on education and workflow coordination</a:t>
            </a:r>
          </a:p>
          <a:p>
            <a:pPr marL="342900" indent="-342900">
              <a:buFont typeface="Arial" panose="020B0604020202020204" pitchFamily="34" charset="0"/>
              <a:buChar char="•"/>
            </a:pPr>
            <a:r>
              <a:rPr lang="en-US"/>
              <a:t>Review key outcomes from the first year of screening and early treatment discussions</a:t>
            </a:r>
          </a:p>
          <a:p>
            <a:pPr marL="342900" indent="-342900">
              <a:buFont typeface="Arial" panose="020B0604020202020204" pitchFamily="34" charset="0"/>
              <a:buChar char="•"/>
            </a:pPr>
            <a:r>
              <a:rPr lang="en-US"/>
              <a:t>Identify next steps to strengthen and sustain early screening efforts within clinical practice</a:t>
            </a:r>
          </a:p>
        </p:txBody>
      </p:sp>
      <p:sp>
        <p:nvSpPr>
          <p:cNvPr id="4" name="Slide Number Placeholder 3">
            <a:extLst>
              <a:ext uri="{FF2B5EF4-FFF2-40B4-BE49-F238E27FC236}">
                <a16:creationId xmlns:a16="http://schemas.microsoft.com/office/drawing/2014/main" id="{90322A92-C942-B9E0-BB8D-BFD2625F544F}"/>
              </a:ext>
            </a:extLst>
          </p:cNvPr>
          <p:cNvSpPr>
            <a:spLocks noGrp="1"/>
          </p:cNvSpPr>
          <p:nvPr>
            <p:ph type="sldNum" sz="quarter" idx="10"/>
          </p:nvPr>
        </p:nvSpPr>
        <p:spPr/>
        <p:txBody>
          <a:bodyPr/>
          <a:lstStyle/>
          <a:p>
            <a:fld id="{0BD853F8-1484-F54B-99C1-FE68C5B4B1C0}" type="slidenum">
              <a:rPr lang="en-US" smtClean="0"/>
              <a:pPr/>
              <a:t>38</a:t>
            </a:fld>
            <a:endParaRPr lang="en-US"/>
          </a:p>
        </p:txBody>
      </p:sp>
    </p:spTree>
    <p:extLst>
      <p:ext uri="{BB962C8B-B14F-4D97-AF65-F5344CB8AC3E}">
        <p14:creationId xmlns:p14="http://schemas.microsoft.com/office/powerpoint/2010/main" val="4104816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D69A9-25F7-4618-BC06-3EA67B459CC6}"/>
              </a:ext>
            </a:extLst>
          </p:cNvPr>
          <p:cNvSpPr>
            <a:spLocks noGrp="1"/>
          </p:cNvSpPr>
          <p:nvPr>
            <p:ph type="title"/>
          </p:nvPr>
        </p:nvSpPr>
        <p:spPr/>
        <p:txBody>
          <a:bodyPr>
            <a:normAutofit/>
          </a:bodyPr>
          <a:lstStyle/>
          <a:p>
            <a:r>
              <a:rPr lang="en-US"/>
              <a:t>Why Early Screening Matters</a:t>
            </a:r>
          </a:p>
        </p:txBody>
      </p:sp>
      <p:sp>
        <p:nvSpPr>
          <p:cNvPr id="5" name="Slide Number Placeholder 4">
            <a:extLst>
              <a:ext uri="{FF2B5EF4-FFF2-40B4-BE49-F238E27FC236}">
                <a16:creationId xmlns:a16="http://schemas.microsoft.com/office/drawing/2014/main" id="{0BA90194-B69D-4181-91DC-200936C2A01B}"/>
              </a:ext>
            </a:extLst>
          </p:cNvPr>
          <p:cNvSpPr>
            <a:spLocks noGrp="1"/>
          </p:cNvSpPr>
          <p:nvPr>
            <p:ph type="sldNum" sz="quarter" idx="10"/>
          </p:nvPr>
        </p:nvSpPr>
        <p:spPr/>
        <p:txBody>
          <a:bodyPr/>
          <a:lstStyle/>
          <a:p>
            <a:fld id="{0BD853F8-1484-F54B-99C1-FE68C5B4B1C0}" type="slidenum">
              <a:rPr lang="en-US" smtClean="0"/>
              <a:pPr/>
              <a:t>39</a:t>
            </a:fld>
            <a:endParaRPr lang="en-US"/>
          </a:p>
        </p:txBody>
      </p:sp>
      <p:pic>
        <p:nvPicPr>
          <p:cNvPr id="3078" name="Picture 6" descr="he feels no pain - pediatric doctor family conversation clinic stock pictures, royalty-free photos &amp; images">
            <a:extLst>
              <a:ext uri="{FF2B5EF4-FFF2-40B4-BE49-F238E27FC236}">
                <a16:creationId xmlns:a16="http://schemas.microsoft.com/office/drawing/2014/main" id="{2B9D6621-D272-1F71-52C8-0396DCE63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763486"/>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28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6F9C-C461-AF30-E77D-B56BA9DB2FF1}"/>
              </a:ext>
            </a:extLst>
          </p:cNvPr>
          <p:cNvSpPr>
            <a:spLocks noGrp="1"/>
          </p:cNvSpPr>
          <p:nvPr>
            <p:ph type="title"/>
          </p:nvPr>
        </p:nvSpPr>
        <p:spPr/>
        <p:txBody>
          <a:bodyPr/>
          <a:lstStyle/>
          <a:p>
            <a:r>
              <a:rPr lang="en-US"/>
              <a:t>Fishbone Diagram</a:t>
            </a:r>
          </a:p>
        </p:txBody>
      </p:sp>
      <p:pic>
        <p:nvPicPr>
          <p:cNvPr id="3" name="Picture 2">
            <a:extLst>
              <a:ext uri="{FF2B5EF4-FFF2-40B4-BE49-F238E27FC236}">
                <a16:creationId xmlns:a16="http://schemas.microsoft.com/office/drawing/2014/main" id="{791F4030-AD0C-1AD0-D700-DDDC0345715A}"/>
              </a:ext>
            </a:extLst>
          </p:cNvPr>
          <p:cNvPicPr>
            <a:picLocks noChangeAspect="1"/>
          </p:cNvPicPr>
          <p:nvPr/>
        </p:nvPicPr>
        <p:blipFill>
          <a:blip r:embed="rId2"/>
          <a:stretch>
            <a:fillRect/>
          </a:stretch>
        </p:blipFill>
        <p:spPr>
          <a:xfrm>
            <a:off x="932507" y="1535400"/>
            <a:ext cx="10999960" cy="4837256"/>
          </a:xfrm>
          <a:prstGeom prst="rect">
            <a:avLst/>
          </a:prstGeom>
        </p:spPr>
      </p:pic>
      <p:pic>
        <p:nvPicPr>
          <p:cNvPr id="4" name="Picture 3">
            <a:extLst>
              <a:ext uri="{FF2B5EF4-FFF2-40B4-BE49-F238E27FC236}">
                <a16:creationId xmlns:a16="http://schemas.microsoft.com/office/drawing/2014/main" id="{F547E19C-EF0F-78D3-588F-90A213E5C027}"/>
              </a:ext>
            </a:extLst>
          </p:cNvPr>
          <p:cNvPicPr>
            <a:picLocks noChangeAspect="1"/>
          </p:cNvPicPr>
          <p:nvPr/>
        </p:nvPicPr>
        <p:blipFill>
          <a:blip r:embed="rId3"/>
          <a:stretch>
            <a:fillRect/>
          </a:stretch>
        </p:blipFill>
        <p:spPr>
          <a:xfrm>
            <a:off x="9192845" y="6203729"/>
            <a:ext cx="1600200" cy="552450"/>
          </a:xfrm>
          <a:prstGeom prst="rect">
            <a:avLst/>
          </a:prstGeom>
        </p:spPr>
      </p:pic>
      <p:pic>
        <p:nvPicPr>
          <p:cNvPr id="6" name="Picture 4" descr="Ut Southwestern Logo">
            <a:extLst>
              <a:ext uri="{FF2B5EF4-FFF2-40B4-BE49-F238E27FC236}">
                <a16:creationId xmlns:a16="http://schemas.microsoft.com/office/drawing/2014/main" id="{DC7945B0-7A47-E685-3552-42215B05F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6586" y="5695023"/>
            <a:ext cx="1015152" cy="101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081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953E-4776-B484-A96C-DCC9BAC9E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2783D-3FAB-10C0-C00C-8F579E8DF8B1}"/>
              </a:ext>
            </a:extLst>
          </p:cNvPr>
          <p:cNvSpPr>
            <a:spLocks noGrp="1"/>
          </p:cNvSpPr>
          <p:nvPr>
            <p:ph type="title"/>
          </p:nvPr>
        </p:nvSpPr>
        <p:spPr/>
        <p:txBody>
          <a:bodyPr>
            <a:normAutofit/>
          </a:bodyPr>
          <a:lstStyle/>
          <a:p>
            <a:r>
              <a:rPr lang="en-US"/>
              <a:t>Problem &amp; Baseline State</a:t>
            </a:r>
          </a:p>
        </p:txBody>
      </p:sp>
      <p:sp>
        <p:nvSpPr>
          <p:cNvPr id="5" name="Slide Number Placeholder 4">
            <a:extLst>
              <a:ext uri="{FF2B5EF4-FFF2-40B4-BE49-F238E27FC236}">
                <a16:creationId xmlns:a16="http://schemas.microsoft.com/office/drawing/2014/main" id="{8AF25860-DC67-0D33-2C7B-7B1F3CB31E54}"/>
              </a:ext>
            </a:extLst>
          </p:cNvPr>
          <p:cNvSpPr>
            <a:spLocks noGrp="1"/>
          </p:cNvSpPr>
          <p:nvPr>
            <p:ph type="sldNum" sz="quarter" idx="10"/>
          </p:nvPr>
        </p:nvSpPr>
        <p:spPr/>
        <p:txBody>
          <a:bodyPr/>
          <a:lstStyle/>
          <a:p>
            <a:fld id="{0BD853F8-1484-F54B-99C1-FE68C5B4B1C0}" type="slidenum">
              <a:rPr lang="en-US" smtClean="0"/>
              <a:pPr/>
              <a:t>40</a:t>
            </a:fld>
            <a:endParaRPr lang="en-US"/>
          </a:p>
        </p:txBody>
      </p:sp>
      <p:sp>
        <p:nvSpPr>
          <p:cNvPr id="6" name="Content Placeholder 2">
            <a:extLst>
              <a:ext uri="{FF2B5EF4-FFF2-40B4-BE49-F238E27FC236}">
                <a16:creationId xmlns:a16="http://schemas.microsoft.com/office/drawing/2014/main" id="{00AFE5B1-E71B-7269-5DF0-999024A57470}"/>
              </a:ext>
            </a:extLst>
          </p:cNvPr>
          <p:cNvSpPr>
            <a:spLocks noGrp="1"/>
          </p:cNvSpPr>
          <p:nvPr>
            <p:ph idx="1"/>
          </p:nvPr>
        </p:nvSpPr>
        <p:spPr>
          <a:xfrm>
            <a:off x="2152650" y="1749287"/>
            <a:ext cx="7886700" cy="4427676"/>
          </a:xfrm>
        </p:spPr>
        <p:txBody>
          <a:bodyPr/>
          <a:lstStyle/>
          <a:p>
            <a:r>
              <a:rPr lang="en-US" b="1"/>
              <a:t>Before June 2024:</a:t>
            </a:r>
          </a:p>
          <a:p>
            <a:pPr marL="342900" indent="-342900">
              <a:buFont typeface="Arial" panose="020B0604020202020204" pitchFamily="34" charset="0"/>
              <a:buChar char="•"/>
            </a:pPr>
            <a:r>
              <a:rPr lang="en-US"/>
              <a:t>No standardized process for identifying eligible patients</a:t>
            </a:r>
          </a:p>
          <a:p>
            <a:pPr marL="342900" indent="-342900">
              <a:buFont typeface="Arial" panose="020B0604020202020204" pitchFamily="34" charset="0"/>
              <a:buChar char="•"/>
            </a:pPr>
            <a:r>
              <a:rPr lang="en-US"/>
              <a:t>Education and ordering varied by provider</a:t>
            </a:r>
          </a:p>
          <a:p>
            <a:pPr marL="342900" indent="-342900">
              <a:buFont typeface="Arial" panose="020B0604020202020204" pitchFamily="34" charset="0"/>
              <a:buChar char="•"/>
            </a:pPr>
            <a:r>
              <a:rPr lang="en-US"/>
              <a:t>Families were unaware screening existed</a:t>
            </a:r>
          </a:p>
          <a:p>
            <a:endParaRPr lang="en-US"/>
          </a:p>
          <a:p>
            <a:r>
              <a:rPr lang="en-US" b="1"/>
              <a:t>Result: </a:t>
            </a:r>
            <a:r>
              <a:rPr lang="en-US"/>
              <a:t>Eligible patients were missed, and follow-up was inconsistent</a:t>
            </a:r>
          </a:p>
        </p:txBody>
      </p:sp>
    </p:spTree>
    <p:extLst>
      <p:ext uri="{BB962C8B-B14F-4D97-AF65-F5344CB8AC3E}">
        <p14:creationId xmlns:p14="http://schemas.microsoft.com/office/powerpoint/2010/main" val="3914867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9346-F89F-492E-B26D-C7A59A8EAD8D}"/>
              </a:ext>
            </a:extLst>
          </p:cNvPr>
          <p:cNvSpPr>
            <a:spLocks noGrp="1"/>
          </p:cNvSpPr>
          <p:nvPr>
            <p:ph type="title"/>
          </p:nvPr>
        </p:nvSpPr>
        <p:spPr/>
        <p:txBody>
          <a:bodyPr/>
          <a:lstStyle/>
          <a:p>
            <a:r>
              <a:rPr lang="en-US"/>
              <a:t>Project Aim</a:t>
            </a:r>
          </a:p>
        </p:txBody>
      </p:sp>
      <p:sp>
        <p:nvSpPr>
          <p:cNvPr id="3" name="Content Placeholder 2">
            <a:extLst>
              <a:ext uri="{FF2B5EF4-FFF2-40B4-BE49-F238E27FC236}">
                <a16:creationId xmlns:a16="http://schemas.microsoft.com/office/drawing/2014/main" id="{A1E4BE47-75F7-4D95-86FE-759C45440047}"/>
              </a:ext>
            </a:extLst>
          </p:cNvPr>
          <p:cNvSpPr>
            <a:spLocks noGrp="1"/>
          </p:cNvSpPr>
          <p:nvPr>
            <p:ph sz="half" idx="1"/>
          </p:nvPr>
        </p:nvSpPr>
        <p:spPr>
          <a:xfrm>
            <a:off x="2001079" y="1779105"/>
            <a:ext cx="8158038" cy="4397859"/>
          </a:xfrm>
        </p:spPr>
        <p:txBody>
          <a:bodyPr anchor="t">
            <a:normAutofit/>
          </a:bodyPr>
          <a:lstStyle/>
          <a:p>
            <a:pPr algn="ctr"/>
            <a:endParaRPr lang="en-US" sz="2000"/>
          </a:p>
          <a:p>
            <a:pPr algn="ctr"/>
            <a:endParaRPr lang="en-US" sz="2000"/>
          </a:p>
          <a:p>
            <a:pPr algn="ctr"/>
            <a:r>
              <a:rPr lang="en-US" sz="2800"/>
              <a:t>Establish a systematic antibody              screening process to identify and monitor                  patients at risk for Type 1 diabetes.</a:t>
            </a:r>
            <a:endParaRPr lang="en-US" sz="3200"/>
          </a:p>
        </p:txBody>
      </p:sp>
      <p:sp>
        <p:nvSpPr>
          <p:cNvPr id="5" name="Slide Number Placeholder 4">
            <a:extLst>
              <a:ext uri="{FF2B5EF4-FFF2-40B4-BE49-F238E27FC236}">
                <a16:creationId xmlns:a16="http://schemas.microsoft.com/office/drawing/2014/main" id="{5A828BEA-DAC3-4879-974C-7C096A6C97C9}"/>
              </a:ext>
            </a:extLst>
          </p:cNvPr>
          <p:cNvSpPr>
            <a:spLocks noGrp="1"/>
          </p:cNvSpPr>
          <p:nvPr>
            <p:ph type="sldNum" sz="quarter" idx="10"/>
          </p:nvPr>
        </p:nvSpPr>
        <p:spPr/>
        <p:txBody>
          <a:bodyPr/>
          <a:lstStyle/>
          <a:p>
            <a:fld id="{0BD853F8-1484-F54B-99C1-FE68C5B4B1C0}" type="slidenum">
              <a:rPr lang="en-US" smtClean="0"/>
              <a:pPr/>
              <a:t>41</a:t>
            </a:fld>
            <a:endParaRPr lang="en-US"/>
          </a:p>
        </p:txBody>
      </p:sp>
    </p:spTree>
    <p:extLst>
      <p:ext uri="{BB962C8B-B14F-4D97-AF65-F5344CB8AC3E}">
        <p14:creationId xmlns:p14="http://schemas.microsoft.com/office/powerpoint/2010/main" val="2805606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45025-85EB-9862-AA07-D32A90FC3C41}"/>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E81AE7F8-5FDD-B202-E8EC-1E114DC5B7B9}"/>
              </a:ext>
            </a:extLst>
          </p:cNvPr>
          <p:cNvGrpSpPr/>
          <p:nvPr/>
        </p:nvGrpSpPr>
        <p:grpSpPr>
          <a:xfrm>
            <a:off x="3866976" y="1923860"/>
            <a:ext cx="505225" cy="3336770"/>
            <a:chOff x="2354264" y="2008287"/>
            <a:chExt cx="334185" cy="3414354"/>
          </a:xfrm>
        </p:grpSpPr>
        <p:cxnSp>
          <p:nvCxnSpPr>
            <p:cNvPr id="7" name="Straight Connector 6">
              <a:extLst>
                <a:ext uri="{FF2B5EF4-FFF2-40B4-BE49-F238E27FC236}">
                  <a16:creationId xmlns:a16="http://schemas.microsoft.com/office/drawing/2014/main" id="{7A3A2025-546F-8A63-AEDC-F4EC79A975CF}"/>
                </a:ext>
              </a:extLst>
            </p:cNvPr>
            <p:cNvCxnSpPr/>
            <p:nvPr/>
          </p:nvCxnSpPr>
          <p:spPr>
            <a:xfrm>
              <a:off x="2354264" y="2008287"/>
              <a:ext cx="316273" cy="0"/>
            </a:xfrm>
            <a:prstGeom prst="line">
              <a:avLst/>
            </a:prstGeom>
            <a:noFill/>
            <a:ln w="38100" cap="flat" cmpd="sng" algn="ctr">
              <a:solidFill>
                <a:srgbClr val="898D8D"/>
              </a:solidFill>
              <a:prstDash val="solid"/>
              <a:miter lim="800000"/>
            </a:ln>
            <a:effectLst/>
          </p:spPr>
        </p:cxnSp>
        <p:cxnSp>
          <p:nvCxnSpPr>
            <p:cNvPr id="8" name="Straight Connector 7">
              <a:extLst>
                <a:ext uri="{FF2B5EF4-FFF2-40B4-BE49-F238E27FC236}">
                  <a16:creationId xmlns:a16="http://schemas.microsoft.com/office/drawing/2014/main" id="{D9F75A03-8CF8-8ACC-8CFB-3D4CC6230776}"/>
                </a:ext>
              </a:extLst>
            </p:cNvPr>
            <p:cNvCxnSpPr/>
            <p:nvPr/>
          </p:nvCxnSpPr>
          <p:spPr>
            <a:xfrm>
              <a:off x="2372176" y="5413016"/>
              <a:ext cx="316273" cy="0"/>
            </a:xfrm>
            <a:prstGeom prst="line">
              <a:avLst/>
            </a:prstGeom>
            <a:noFill/>
            <a:ln w="38100" cap="flat" cmpd="sng" algn="ctr">
              <a:solidFill>
                <a:srgbClr val="898D8D"/>
              </a:solidFill>
              <a:prstDash val="solid"/>
              <a:miter lim="800000"/>
            </a:ln>
            <a:effectLst/>
          </p:spPr>
        </p:cxnSp>
        <p:cxnSp>
          <p:nvCxnSpPr>
            <p:cNvPr id="35" name="Straight Connector 34">
              <a:extLst>
                <a:ext uri="{FF2B5EF4-FFF2-40B4-BE49-F238E27FC236}">
                  <a16:creationId xmlns:a16="http://schemas.microsoft.com/office/drawing/2014/main" id="{87D0E7C1-84B8-382D-7360-74141AFEC6D3}"/>
                </a:ext>
              </a:extLst>
            </p:cNvPr>
            <p:cNvCxnSpPr/>
            <p:nvPr/>
          </p:nvCxnSpPr>
          <p:spPr>
            <a:xfrm>
              <a:off x="2354264" y="2008287"/>
              <a:ext cx="0" cy="3414354"/>
            </a:xfrm>
            <a:prstGeom prst="line">
              <a:avLst/>
            </a:prstGeom>
            <a:noFill/>
            <a:ln w="38100" cap="flat" cmpd="sng" algn="ctr">
              <a:solidFill>
                <a:srgbClr val="898D8D"/>
              </a:solidFill>
              <a:prstDash val="solid"/>
              <a:miter lim="800000"/>
            </a:ln>
            <a:effectLst/>
          </p:spPr>
        </p:cxnSp>
      </p:grpSp>
      <p:cxnSp>
        <p:nvCxnSpPr>
          <p:cNvPr id="9" name="Straight Arrow Connector 8">
            <a:extLst>
              <a:ext uri="{FF2B5EF4-FFF2-40B4-BE49-F238E27FC236}">
                <a16:creationId xmlns:a16="http://schemas.microsoft.com/office/drawing/2014/main" id="{3658884E-8875-A4D6-0BF3-E355023BF377}"/>
              </a:ext>
            </a:extLst>
          </p:cNvPr>
          <p:cNvCxnSpPr>
            <a:cxnSpLocks/>
          </p:cNvCxnSpPr>
          <p:nvPr/>
        </p:nvCxnSpPr>
        <p:spPr>
          <a:xfrm flipH="1">
            <a:off x="3461877" y="3551857"/>
            <a:ext cx="405099" cy="0"/>
          </a:xfrm>
          <a:prstGeom prst="straightConnector1">
            <a:avLst/>
          </a:prstGeom>
          <a:noFill/>
          <a:ln w="38100" cap="flat" cmpd="sng" algn="ctr">
            <a:solidFill>
              <a:srgbClr val="898D8D"/>
            </a:solidFill>
            <a:prstDash val="solid"/>
            <a:miter lim="800000"/>
            <a:tailEnd type="arrow"/>
          </a:ln>
          <a:effectLst/>
        </p:spPr>
      </p:cxnSp>
      <p:sp>
        <p:nvSpPr>
          <p:cNvPr id="10" name="TextBox 9">
            <a:extLst>
              <a:ext uri="{FF2B5EF4-FFF2-40B4-BE49-F238E27FC236}">
                <a16:creationId xmlns:a16="http://schemas.microsoft.com/office/drawing/2014/main" id="{3B12B87E-6367-90B2-C4E4-23550E5B1D78}"/>
              </a:ext>
            </a:extLst>
          </p:cNvPr>
          <p:cNvSpPr txBox="1"/>
          <p:nvPr/>
        </p:nvSpPr>
        <p:spPr>
          <a:xfrm>
            <a:off x="7003060" y="849991"/>
            <a:ext cx="2739063" cy="338554"/>
          </a:xfrm>
          <a:prstGeom prst="rect">
            <a:avLst/>
          </a:prstGeom>
          <a:noFill/>
        </p:spPr>
        <p:txBody>
          <a:bodyPr wrap="square" rtlCol="0">
            <a:spAutoFit/>
          </a:bodyPr>
          <a:lstStyle/>
          <a:p>
            <a:pPr marL="0" marR="0" lvl="0" indent="0" algn="ctr" defTabSz="914186"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entury Gothic" panose="020F0302020204030204"/>
                <a:ea typeface="+mn-ea"/>
                <a:cs typeface="+mn-cs"/>
              </a:rPr>
              <a:t>INTERVENTIONS</a:t>
            </a:r>
          </a:p>
        </p:txBody>
      </p:sp>
      <p:sp>
        <p:nvSpPr>
          <p:cNvPr id="11" name="TextBox 10">
            <a:extLst>
              <a:ext uri="{FF2B5EF4-FFF2-40B4-BE49-F238E27FC236}">
                <a16:creationId xmlns:a16="http://schemas.microsoft.com/office/drawing/2014/main" id="{CB55F357-71B5-CAE9-5670-3C9B6485F42A}"/>
              </a:ext>
            </a:extLst>
          </p:cNvPr>
          <p:cNvSpPr txBox="1"/>
          <p:nvPr/>
        </p:nvSpPr>
        <p:spPr>
          <a:xfrm>
            <a:off x="3941235" y="880476"/>
            <a:ext cx="2130965" cy="338554"/>
          </a:xfrm>
          <a:prstGeom prst="rect">
            <a:avLst/>
          </a:prstGeom>
          <a:noFill/>
        </p:spPr>
        <p:txBody>
          <a:bodyPr wrap="square" rtlCol="0">
            <a:spAutoFit/>
          </a:bodyPr>
          <a:lstStyle/>
          <a:p>
            <a:pPr marL="0" marR="0" lvl="0" indent="0" algn="ctr" defTabSz="914186"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entury Gothic" panose="020F0302020204030204"/>
                <a:ea typeface="+mn-ea"/>
                <a:cs typeface="+mn-cs"/>
              </a:rPr>
              <a:t>KEY DRIVERS</a:t>
            </a:r>
          </a:p>
        </p:txBody>
      </p:sp>
      <p:sp>
        <p:nvSpPr>
          <p:cNvPr id="12" name="TextBox 11">
            <a:extLst>
              <a:ext uri="{FF2B5EF4-FFF2-40B4-BE49-F238E27FC236}">
                <a16:creationId xmlns:a16="http://schemas.microsoft.com/office/drawing/2014/main" id="{D2C9363D-35F1-BFC3-6ED1-9C2B5D4C2D96}"/>
              </a:ext>
            </a:extLst>
          </p:cNvPr>
          <p:cNvSpPr txBox="1"/>
          <p:nvPr/>
        </p:nvSpPr>
        <p:spPr>
          <a:xfrm>
            <a:off x="1736197" y="843914"/>
            <a:ext cx="1857940" cy="329073"/>
          </a:xfrm>
          <a:prstGeom prst="rect">
            <a:avLst/>
          </a:prstGeom>
          <a:noFill/>
          <a:ln w="28575">
            <a:noFill/>
          </a:ln>
        </p:spPr>
        <p:txBody>
          <a:bodyPr wrap="square" lIns="82048" tIns="41025" rIns="82048" bIns="41025" rtlCol="0">
            <a:spAutoFit/>
          </a:bodyPr>
          <a:lstStyle/>
          <a:p>
            <a:pPr marL="0" marR="0" lvl="0" indent="0" algn="ctr" defTabSz="914186"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entury Gothic" panose="020F0302020204030204"/>
                <a:ea typeface="+mn-ea"/>
                <a:cs typeface="+mn-cs"/>
              </a:rPr>
              <a:t>SMART AIM</a:t>
            </a:r>
          </a:p>
        </p:txBody>
      </p:sp>
      <p:sp>
        <p:nvSpPr>
          <p:cNvPr id="13" name="Rectangle 12">
            <a:extLst>
              <a:ext uri="{FF2B5EF4-FFF2-40B4-BE49-F238E27FC236}">
                <a16:creationId xmlns:a16="http://schemas.microsoft.com/office/drawing/2014/main" id="{7C977BB3-C6B7-BC91-16C8-23052A6B05DC}"/>
              </a:ext>
            </a:extLst>
          </p:cNvPr>
          <p:cNvSpPr/>
          <p:nvPr/>
        </p:nvSpPr>
        <p:spPr>
          <a:xfrm>
            <a:off x="1868458" y="2516944"/>
            <a:ext cx="1593418" cy="2096779"/>
          </a:xfrm>
          <a:prstGeom prst="rect">
            <a:avLst/>
          </a:prstGeom>
          <a:noFill/>
          <a:ln w="28575" cap="flat" cmpd="sng" algn="ctr">
            <a:solidFill>
              <a:srgbClr val="898D8D"/>
            </a:solidFill>
            <a:prstDash val="solid"/>
            <a:miter lim="800000"/>
          </a:ln>
          <a:effectLst/>
        </p:spPr>
        <p:txBody>
          <a:bodyPr lIns="82048" tIns="41025" rIns="82048" bIns="41025" rtlCol="0" anchor="ctr"/>
          <a:lstStyle/>
          <a:p>
            <a:pPr marL="57150" algn="ctr">
              <a:buClr>
                <a:srgbClr val="FF0000"/>
              </a:buClr>
            </a:pPr>
            <a:r>
              <a:rPr lang="en-US" sz="1200">
                <a:solidFill>
                  <a:srgbClr val="2F2826"/>
                </a:solidFill>
              </a:rPr>
              <a:t>Establish a systematic antibody screening process to identify and monitor patients at risk for Type 1 diabetes.</a:t>
            </a:r>
            <a:endParaRPr lang="en-US" sz="1400">
              <a:solidFill>
                <a:srgbClr val="2F2826"/>
              </a:solidFill>
            </a:endParaRPr>
          </a:p>
          <a:p>
            <a:pPr marL="57150" algn="ctr">
              <a:buClr>
                <a:srgbClr val="FF0000"/>
              </a:buClr>
            </a:pPr>
            <a:endParaRPr lang="en-US" sz="1200">
              <a:solidFill>
                <a:schemeClr val="accent3">
                  <a:lumMod val="60000"/>
                  <a:lumOff val="40000"/>
                </a:schemeClr>
              </a:solidFill>
              <a:latin typeface="Century Gothic" panose="020B0502020202020204" pitchFamily="34" charset="0"/>
              <a:cs typeface="Arial" charset="0"/>
            </a:endParaRPr>
          </a:p>
        </p:txBody>
      </p:sp>
      <p:cxnSp>
        <p:nvCxnSpPr>
          <p:cNvPr id="23" name="Straight Arrow Connector 22">
            <a:extLst>
              <a:ext uri="{FF2B5EF4-FFF2-40B4-BE49-F238E27FC236}">
                <a16:creationId xmlns:a16="http://schemas.microsoft.com/office/drawing/2014/main" id="{1503828C-D126-0923-D69E-FE69B1451860}"/>
              </a:ext>
            </a:extLst>
          </p:cNvPr>
          <p:cNvCxnSpPr>
            <a:cxnSpLocks/>
            <a:stCxn id="38" idx="1"/>
            <a:endCxn id="33" idx="3"/>
          </p:cNvCxnSpPr>
          <p:nvPr/>
        </p:nvCxnSpPr>
        <p:spPr>
          <a:xfrm flipH="1">
            <a:off x="5845459" y="1952701"/>
            <a:ext cx="739559" cy="1074710"/>
          </a:xfrm>
          <a:prstGeom prst="straightConnector1">
            <a:avLst/>
          </a:prstGeom>
          <a:noFill/>
          <a:ln w="12700" cap="flat" cmpd="sng" algn="ctr">
            <a:solidFill>
              <a:srgbClr val="898D8D"/>
            </a:solidFill>
            <a:prstDash val="solid"/>
            <a:miter lim="800000"/>
            <a:tailEnd type="none"/>
          </a:ln>
          <a:effectLst/>
        </p:spPr>
      </p:cxnSp>
      <p:cxnSp>
        <p:nvCxnSpPr>
          <p:cNvPr id="24" name="Straight Arrow Connector 23">
            <a:extLst>
              <a:ext uri="{FF2B5EF4-FFF2-40B4-BE49-F238E27FC236}">
                <a16:creationId xmlns:a16="http://schemas.microsoft.com/office/drawing/2014/main" id="{FA6D7C89-7C88-1F92-9180-75F01865E45C}"/>
              </a:ext>
            </a:extLst>
          </p:cNvPr>
          <p:cNvCxnSpPr>
            <a:cxnSpLocks/>
            <a:stCxn id="39" idx="1"/>
            <a:endCxn id="32" idx="3"/>
          </p:cNvCxnSpPr>
          <p:nvPr/>
        </p:nvCxnSpPr>
        <p:spPr>
          <a:xfrm flipH="1" flipV="1">
            <a:off x="5858305" y="2006406"/>
            <a:ext cx="726712" cy="738585"/>
          </a:xfrm>
          <a:prstGeom prst="straightConnector1">
            <a:avLst/>
          </a:prstGeom>
          <a:noFill/>
          <a:ln w="12700" cap="flat" cmpd="sng" algn="ctr">
            <a:solidFill>
              <a:srgbClr val="898D8D"/>
            </a:solidFill>
            <a:prstDash val="solid"/>
            <a:miter lim="800000"/>
            <a:tailEnd type="none"/>
          </a:ln>
          <a:effectLst/>
        </p:spPr>
      </p:cxnSp>
      <p:cxnSp>
        <p:nvCxnSpPr>
          <p:cNvPr id="25" name="Straight Arrow Connector 24">
            <a:extLst>
              <a:ext uri="{FF2B5EF4-FFF2-40B4-BE49-F238E27FC236}">
                <a16:creationId xmlns:a16="http://schemas.microsoft.com/office/drawing/2014/main" id="{7E84B59B-CDB5-D5C2-1315-526B32FE0656}"/>
              </a:ext>
            </a:extLst>
          </p:cNvPr>
          <p:cNvCxnSpPr>
            <a:cxnSpLocks/>
            <a:stCxn id="40" idx="1"/>
            <a:endCxn id="32" idx="3"/>
          </p:cNvCxnSpPr>
          <p:nvPr/>
        </p:nvCxnSpPr>
        <p:spPr>
          <a:xfrm flipH="1" flipV="1">
            <a:off x="5858305" y="2006405"/>
            <a:ext cx="726712" cy="1530874"/>
          </a:xfrm>
          <a:prstGeom prst="straightConnector1">
            <a:avLst/>
          </a:prstGeom>
          <a:noFill/>
          <a:ln w="12700" cap="flat" cmpd="sng" algn="ctr">
            <a:solidFill>
              <a:srgbClr val="898D8D"/>
            </a:solidFill>
            <a:prstDash val="solid"/>
            <a:miter lim="800000"/>
            <a:tailEnd type="none"/>
          </a:ln>
          <a:effectLst/>
        </p:spPr>
      </p:cxnSp>
      <p:cxnSp>
        <p:nvCxnSpPr>
          <p:cNvPr id="27" name="Straight Arrow Connector 26">
            <a:extLst>
              <a:ext uri="{FF2B5EF4-FFF2-40B4-BE49-F238E27FC236}">
                <a16:creationId xmlns:a16="http://schemas.microsoft.com/office/drawing/2014/main" id="{052355F1-350C-1CEE-5FBF-A85E275D1403}"/>
              </a:ext>
            </a:extLst>
          </p:cNvPr>
          <p:cNvCxnSpPr>
            <a:cxnSpLocks/>
            <a:stCxn id="34" idx="3"/>
            <a:endCxn id="43" idx="1"/>
          </p:cNvCxnSpPr>
          <p:nvPr/>
        </p:nvCxnSpPr>
        <p:spPr>
          <a:xfrm>
            <a:off x="5858305" y="4066832"/>
            <a:ext cx="726712" cy="262736"/>
          </a:xfrm>
          <a:prstGeom prst="straightConnector1">
            <a:avLst/>
          </a:prstGeom>
          <a:noFill/>
          <a:ln w="12700" cap="flat" cmpd="sng" algn="ctr">
            <a:solidFill>
              <a:srgbClr val="898D8D"/>
            </a:solidFill>
            <a:prstDash val="solid"/>
            <a:miter lim="800000"/>
            <a:tailEnd type="none"/>
          </a:ln>
          <a:effectLst/>
        </p:spPr>
      </p:cxnSp>
      <p:cxnSp>
        <p:nvCxnSpPr>
          <p:cNvPr id="28" name="Straight Arrow Connector 27">
            <a:extLst>
              <a:ext uri="{FF2B5EF4-FFF2-40B4-BE49-F238E27FC236}">
                <a16:creationId xmlns:a16="http://schemas.microsoft.com/office/drawing/2014/main" id="{C00651D0-6A4C-F463-275A-434674F5F0FB}"/>
              </a:ext>
            </a:extLst>
          </p:cNvPr>
          <p:cNvCxnSpPr>
            <a:stCxn id="41" idx="1"/>
            <a:endCxn id="34" idx="3"/>
          </p:cNvCxnSpPr>
          <p:nvPr/>
        </p:nvCxnSpPr>
        <p:spPr>
          <a:xfrm flipH="1" flipV="1">
            <a:off x="5858305" y="4066832"/>
            <a:ext cx="726712" cy="1062976"/>
          </a:xfrm>
          <a:prstGeom prst="straightConnector1">
            <a:avLst/>
          </a:prstGeom>
          <a:noFill/>
          <a:ln w="12700" cap="flat" cmpd="sng" algn="ctr">
            <a:solidFill>
              <a:srgbClr val="898D8D"/>
            </a:solidFill>
            <a:prstDash val="solid"/>
            <a:miter lim="800000"/>
            <a:tailEnd type="none"/>
          </a:ln>
          <a:effectLst/>
        </p:spPr>
      </p:cxnSp>
      <p:grpSp>
        <p:nvGrpSpPr>
          <p:cNvPr id="2" name="Group 1">
            <a:extLst>
              <a:ext uri="{FF2B5EF4-FFF2-40B4-BE49-F238E27FC236}">
                <a16:creationId xmlns:a16="http://schemas.microsoft.com/office/drawing/2014/main" id="{EEF380BB-2F53-B9D3-E01B-B9C325F29AAC}"/>
              </a:ext>
            </a:extLst>
          </p:cNvPr>
          <p:cNvGrpSpPr/>
          <p:nvPr/>
        </p:nvGrpSpPr>
        <p:grpSpPr>
          <a:xfrm>
            <a:off x="1855202" y="5957679"/>
            <a:ext cx="4198156" cy="292806"/>
            <a:chOff x="247493" y="6257551"/>
            <a:chExt cx="4198156" cy="292806"/>
          </a:xfrm>
        </p:grpSpPr>
        <p:sp>
          <p:nvSpPr>
            <p:cNvPr id="15" name="Rectangle 14">
              <a:extLst>
                <a:ext uri="{FF2B5EF4-FFF2-40B4-BE49-F238E27FC236}">
                  <a16:creationId xmlns:a16="http://schemas.microsoft.com/office/drawing/2014/main" id="{34B03723-4FAD-A7FF-5F33-542DCEB2ADBA}"/>
                </a:ext>
              </a:extLst>
            </p:cNvPr>
            <p:cNvSpPr/>
            <p:nvPr/>
          </p:nvSpPr>
          <p:spPr>
            <a:xfrm>
              <a:off x="247493" y="6257551"/>
              <a:ext cx="317643" cy="272910"/>
            </a:xfrm>
            <a:prstGeom prst="rect">
              <a:avLst/>
            </a:prstGeom>
            <a:solidFill>
              <a:srgbClr val="FFC72C"/>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F2E08F77-D645-8CCA-70C5-66FB66E7A79E}"/>
                </a:ext>
              </a:extLst>
            </p:cNvPr>
            <p:cNvSpPr txBox="1"/>
            <p:nvPr/>
          </p:nvSpPr>
          <p:spPr>
            <a:xfrm>
              <a:off x="537037" y="6267048"/>
              <a:ext cx="867545"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In Progress</a:t>
              </a:r>
            </a:p>
          </p:txBody>
        </p:sp>
        <p:sp>
          <p:nvSpPr>
            <p:cNvPr id="18" name="Rectangle 17">
              <a:extLst>
                <a:ext uri="{FF2B5EF4-FFF2-40B4-BE49-F238E27FC236}">
                  <a16:creationId xmlns:a16="http://schemas.microsoft.com/office/drawing/2014/main" id="{504E6157-ECE6-3915-8858-B2447DD5795E}"/>
                </a:ext>
              </a:extLst>
            </p:cNvPr>
            <p:cNvSpPr/>
            <p:nvPr/>
          </p:nvSpPr>
          <p:spPr>
            <a:xfrm>
              <a:off x="1330420" y="6257551"/>
              <a:ext cx="317643" cy="272910"/>
            </a:xfrm>
            <a:prstGeom prst="rect">
              <a:avLst/>
            </a:prstGeom>
            <a:solidFill>
              <a:srgbClr val="6CC24A"/>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DE596157-FBE2-67ED-C99B-3122E60CEFB5}"/>
                </a:ext>
              </a:extLst>
            </p:cNvPr>
            <p:cNvSpPr txBox="1"/>
            <p:nvPr/>
          </p:nvSpPr>
          <p:spPr>
            <a:xfrm>
              <a:off x="1631089" y="6267048"/>
              <a:ext cx="702436"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Finished</a:t>
              </a:r>
            </a:p>
          </p:txBody>
        </p:sp>
        <p:sp>
          <p:nvSpPr>
            <p:cNvPr id="21" name="Rectangle 20">
              <a:extLst>
                <a:ext uri="{FF2B5EF4-FFF2-40B4-BE49-F238E27FC236}">
                  <a16:creationId xmlns:a16="http://schemas.microsoft.com/office/drawing/2014/main" id="{4BCFAF3A-015C-7E51-EA5B-D9801907E691}"/>
                </a:ext>
              </a:extLst>
            </p:cNvPr>
            <p:cNvSpPr/>
            <p:nvPr/>
          </p:nvSpPr>
          <p:spPr>
            <a:xfrm>
              <a:off x="2301379" y="6274500"/>
              <a:ext cx="317643" cy="272910"/>
            </a:xfrm>
            <a:prstGeom prst="rect">
              <a:avLst/>
            </a:prstGeom>
            <a:solidFill>
              <a:srgbClr val="DA291C"/>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D6FF7AA-94A3-1453-6E5D-EF875D2F7BD0}"/>
                </a:ext>
              </a:extLst>
            </p:cNvPr>
            <p:cNvSpPr txBox="1"/>
            <p:nvPr/>
          </p:nvSpPr>
          <p:spPr>
            <a:xfrm>
              <a:off x="2584211" y="6283997"/>
              <a:ext cx="671979"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Paused</a:t>
              </a:r>
            </a:p>
          </p:txBody>
        </p:sp>
        <p:sp>
          <p:nvSpPr>
            <p:cNvPr id="30" name="Rectangle 29">
              <a:extLst>
                <a:ext uri="{FF2B5EF4-FFF2-40B4-BE49-F238E27FC236}">
                  <a16:creationId xmlns:a16="http://schemas.microsoft.com/office/drawing/2014/main" id="{35F609D2-6EA7-34CA-2F13-4E254E4BE974}"/>
                </a:ext>
              </a:extLst>
            </p:cNvPr>
            <p:cNvSpPr/>
            <p:nvPr/>
          </p:nvSpPr>
          <p:spPr>
            <a:xfrm>
              <a:off x="3239166" y="6277447"/>
              <a:ext cx="317643" cy="272910"/>
            </a:xfrm>
            <a:prstGeom prst="rect">
              <a:avLst/>
            </a:prstGeom>
            <a:solidFill>
              <a:srgbClr val="FFFDFC"/>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F55945E-ECC7-7D3E-B965-4CA739DEA700}"/>
                </a:ext>
              </a:extLst>
            </p:cNvPr>
            <p:cNvSpPr txBox="1"/>
            <p:nvPr/>
          </p:nvSpPr>
          <p:spPr>
            <a:xfrm>
              <a:off x="3521998" y="6286944"/>
              <a:ext cx="923651"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Not Started</a:t>
              </a:r>
            </a:p>
          </p:txBody>
        </p:sp>
      </p:grpSp>
      <p:sp>
        <p:nvSpPr>
          <p:cNvPr id="32" name="Rectangle 31">
            <a:extLst>
              <a:ext uri="{FF2B5EF4-FFF2-40B4-BE49-F238E27FC236}">
                <a16:creationId xmlns:a16="http://schemas.microsoft.com/office/drawing/2014/main" id="{61DA47BD-C5DA-F5EF-5A93-61D62F442498}"/>
              </a:ext>
            </a:extLst>
          </p:cNvPr>
          <p:cNvSpPr/>
          <p:nvPr/>
        </p:nvSpPr>
        <p:spPr>
          <a:xfrm>
            <a:off x="4114535" y="1597372"/>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Patient &amp; Family Awareness</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7A3E2218-F718-BD0F-7915-7F8E8D30C21A}"/>
              </a:ext>
            </a:extLst>
          </p:cNvPr>
          <p:cNvSpPr/>
          <p:nvPr/>
        </p:nvSpPr>
        <p:spPr>
          <a:xfrm>
            <a:off x="4101688" y="2618378"/>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Provider &amp; Staff Knowledge &amp; Engagement</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D58772EA-E368-38DA-6187-3880A98D758C}"/>
              </a:ext>
            </a:extLst>
          </p:cNvPr>
          <p:cNvSpPr/>
          <p:nvPr/>
        </p:nvSpPr>
        <p:spPr>
          <a:xfrm>
            <a:off x="4114535" y="3657799"/>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Streamlined Workflows &amp; Policies</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526FEA9F-258E-8367-49C8-2078C9974D8C}"/>
              </a:ext>
            </a:extLst>
          </p:cNvPr>
          <p:cNvSpPr/>
          <p:nvPr/>
        </p:nvSpPr>
        <p:spPr>
          <a:xfrm>
            <a:off x="6585018" y="1595130"/>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prstClr val="black"/>
                </a:solidFill>
                <a:latin typeface="Century Gothic" panose="020F0302020204030204"/>
              </a:rPr>
              <a:t>Host cross-disciplinary education sessions and share regular updates </a:t>
            </a: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D4D29F3C-EB5A-D612-9A11-89E12BAE26B2}"/>
              </a:ext>
            </a:extLst>
          </p:cNvPr>
          <p:cNvSpPr/>
          <p:nvPr/>
        </p:nvSpPr>
        <p:spPr>
          <a:xfrm>
            <a:off x="6585018" y="2387419"/>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prstClr val="black"/>
                </a:solidFill>
                <a:latin typeface="Century Gothic" panose="020F0302020204030204"/>
              </a:rPr>
              <a:t>Develop</a:t>
            </a:r>
            <a:r>
              <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rPr>
              <a:t> and embed patient education resources</a:t>
            </a:r>
          </a:p>
        </p:txBody>
      </p:sp>
      <p:sp>
        <p:nvSpPr>
          <p:cNvPr id="40" name="Rectangle 39">
            <a:extLst>
              <a:ext uri="{FF2B5EF4-FFF2-40B4-BE49-F238E27FC236}">
                <a16:creationId xmlns:a16="http://schemas.microsoft.com/office/drawing/2014/main" id="{9A117B8F-5CB8-2224-9B83-FD0043CB9876}"/>
              </a:ext>
            </a:extLst>
          </p:cNvPr>
          <p:cNvSpPr/>
          <p:nvPr/>
        </p:nvSpPr>
        <p:spPr>
          <a:xfrm>
            <a:off x="6585018" y="3179708"/>
            <a:ext cx="3763463" cy="715143"/>
          </a:xfrm>
          <a:prstGeom prst="rect">
            <a:avLst/>
          </a:prstGeom>
          <a:solidFill>
            <a:srgbClr val="FFC72C"/>
          </a:solidFill>
          <a:ln w="28575" cap="flat" cmpd="sng" algn="ctr">
            <a:solidFill>
              <a:srgbClr val="898D8D"/>
            </a:solidFill>
            <a:prstDash val="solid"/>
            <a:miter lim="800000"/>
          </a:ln>
          <a:effectLst/>
        </p:spPr>
        <p:txBody>
          <a:bodyPr rtlCol="0" anchor="ctr"/>
          <a:lstStyle/>
          <a:p>
            <a:pPr lvl="0" defTabSz="914400">
              <a:defRPr/>
            </a:pPr>
            <a:r>
              <a:rPr lang="en-US" sz="1400" kern="0">
                <a:solidFill>
                  <a:prstClr val="black"/>
                </a:solidFill>
                <a:latin typeface="Century Gothic" panose="020F0302020204030204"/>
              </a:rPr>
              <a:t>Expand outreach: specialty clinics and community settings</a:t>
            </a: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1319AF76-7CDE-0F9D-47CB-EF6DCF3F4013}"/>
              </a:ext>
            </a:extLst>
          </p:cNvPr>
          <p:cNvSpPr/>
          <p:nvPr/>
        </p:nvSpPr>
        <p:spPr>
          <a:xfrm>
            <a:off x="6585018" y="4772237"/>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rPr>
              <a:t>Create policy outlining eligibility, follow-up steps, and team roles </a:t>
            </a:r>
          </a:p>
        </p:txBody>
      </p:sp>
      <p:sp>
        <p:nvSpPr>
          <p:cNvPr id="43" name="Rectangle 42">
            <a:extLst>
              <a:ext uri="{FF2B5EF4-FFF2-40B4-BE49-F238E27FC236}">
                <a16:creationId xmlns:a16="http://schemas.microsoft.com/office/drawing/2014/main" id="{B00EB5B6-603F-2E69-82C1-36AC1DB5040B}"/>
              </a:ext>
            </a:extLst>
          </p:cNvPr>
          <p:cNvSpPr/>
          <p:nvPr/>
        </p:nvSpPr>
        <p:spPr>
          <a:xfrm>
            <a:off x="6585018" y="3971997"/>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rPr>
              <a:t>Build coordinated screening workflows: leverage EMR tools, standardized follow-up steps</a:t>
            </a:r>
          </a:p>
        </p:txBody>
      </p:sp>
      <p:cxnSp>
        <p:nvCxnSpPr>
          <p:cNvPr id="45" name="Straight Arrow Connector 44">
            <a:extLst>
              <a:ext uri="{FF2B5EF4-FFF2-40B4-BE49-F238E27FC236}">
                <a16:creationId xmlns:a16="http://schemas.microsoft.com/office/drawing/2014/main" id="{1381B99D-9201-999B-4563-0F2A7002A672}"/>
              </a:ext>
            </a:extLst>
          </p:cNvPr>
          <p:cNvCxnSpPr>
            <a:stCxn id="40" idx="1"/>
            <a:endCxn id="33" idx="3"/>
          </p:cNvCxnSpPr>
          <p:nvPr/>
        </p:nvCxnSpPr>
        <p:spPr>
          <a:xfrm flipH="1" flipV="1">
            <a:off x="5845459" y="3027411"/>
            <a:ext cx="739559" cy="509868"/>
          </a:xfrm>
          <a:prstGeom prst="straightConnector1">
            <a:avLst/>
          </a:prstGeom>
          <a:noFill/>
          <a:ln w="12700" cap="flat" cmpd="sng" algn="ctr">
            <a:solidFill>
              <a:srgbClr val="898D8D"/>
            </a:solidFill>
            <a:prstDash val="solid"/>
            <a:miter lim="800000"/>
            <a:tailEnd type="none"/>
          </a:ln>
          <a:effectLst/>
        </p:spPr>
      </p:cxnSp>
      <p:cxnSp>
        <p:nvCxnSpPr>
          <p:cNvPr id="71" name="Straight Arrow Connector 70">
            <a:extLst>
              <a:ext uri="{FF2B5EF4-FFF2-40B4-BE49-F238E27FC236}">
                <a16:creationId xmlns:a16="http://schemas.microsoft.com/office/drawing/2014/main" id="{3BCD6312-180A-4C43-AFC8-846D094675F1}"/>
              </a:ext>
            </a:extLst>
          </p:cNvPr>
          <p:cNvCxnSpPr>
            <a:cxnSpLocks/>
            <a:stCxn id="43" idx="1"/>
            <a:endCxn id="33" idx="3"/>
          </p:cNvCxnSpPr>
          <p:nvPr/>
        </p:nvCxnSpPr>
        <p:spPr>
          <a:xfrm flipH="1" flipV="1">
            <a:off x="5845459" y="3027412"/>
            <a:ext cx="739559" cy="1302157"/>
          </a:xfrm>
          <a:prstGeom prst="straightConnector1">
            <a:avLst/>
          </a:prstGeom>
          <a:noFill/>
          <a:ln w="12700" cap="flat" cmpd="sng" algn="ctr">
            <a:solidFill>
              <a:srgbClr val="898D8D"/>
            </a:solidFill>
            <a:prstDash val="solid"/>
            <a:miter lim="800000"/>
            <a:tailEnd type="none"/>
          </a:ln>
          <a:effectLst/>
        </p:spPr>
      </p:cxnSp>
      <p:sp>
        <p:nvSpPr>
          <p:cNvPr id="5" name="Rectangle 4">
            <a:extLst>
              <a:ext uri="{FF2B5EF4-FFF2-40B4-BE49-F238E27FC236}">
                <a16:creationId xmlns:a16="http://schemas.microsoft.com/office/drawing/2014/main" id="{F466DF8D-8259-272D-27E3-C09ECD7636C5}"/>
              </a:ext>
            </a:extLst>
          </p:cNvPr>
          <p:cNvSpPr/>
          <p:nvPr/>
        </p:nvSpPr>
        <p:spPr>
          <a:xfrm>
            <a:off x="4114535" y="4667600"/>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Integrative EMR Systems &amp; Data Infrastructure</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cxnSp>
        <p:nvCxnSpPr>
          <p:cNvPr id="51" name="Straight Arrow Connector 50">
            <a:extLst>
              <a:ext uri="{FF2B5EF4-FFF2-40B4-BE49-F238E27FC236}">
                <a16:creationId xmlns:a16="http://schemas.microsoft.com/office/drawing/2014/main" id="{06790553-D31A-9665-A687-FFCAC3CBB227}"/>
              </a:ext>
            </a:extLst>
          </p:cNvPr>
          <p:cNvCxnSpPr>
            <a:cxnSpLocks/>
            <a:stCxn id="5" idx="3"/>
            <a:endCxn id="43" idx="1"/>
          </p:cNvCxnSpPr>
          <p:nvPr/>
        </p:nvCxnSpPr>
        <p:spPr>
          <a:xfrm flipV="1">
            <a:off x="5858305" y="4329569"/>
            <a:ext cx="726712" cy="747065"/>
          </a:xfrm>
          <a:prstGeom prst="straightConnector1">
            <a:avLst/>
          </a:prstGeom>
          <a:noFill/>
          <a:ln w="12700" cap="flat" cmpd="sng" algn="ctr">
            <a:solidFill>
              <a:srgbClr val="898D8D"/>
            </a:solidFill>
            <a:prstDash val="solid"/>
            <a:miter lim="800000"/>
            <a:tailEnd type="none"/>
          </a:ln>
          <a:effectLst/>
        </p:spPr>
      </p:cxnSp>
    </p:spTree>
    <p:extLst>
      <p:ext uri="{BB962C8B-B14F-4D97-AF65-F5344CB8AC3E}">
        <p14:creationId xmlns:p14="http://schemas.microsoft.com/office/powerpoint/2010/main" val="3382535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0CD5-092B-2384-4334-F216D8DACBE1}"/>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C7BFA783-D66C-6A15-3BD2-2354A04B9DAE}"/>
              </a:ext>
            </a:extLst>
          </p:cNvPr>
          <p:cNvGrpSpPr/>
          <p:nvPr/>
        </p:nvGrpSpPr>
        <p:grpSpPr>
          <a:xfrm>
            <a:off x="3866976" y="1923860"/>
            <a:ext cx="505225" cy="3336770"/>
            <a:chOff x="2354264" y="2008287"/>
            <a:chExt cx="334185" cy="3414354"/>
          </a:xfrm>
        </p:grpSpPr>
        <p:cxnSp>
          <p:nvCxnSpPr>
            <p:cNvPr id="7" name="Straight Connector 6">
              <a:extLst>
                <a:ext uri="{FF2B5EF4-FFF2-40B4-BE49-F238E27FC236}">
                  <a16:creationId xmlns:a16="http://schemas.microsoft.com/office/drawing/2014/main" id="{B9D4D2E3-A78C-3585-F04F-838D45FD765E}"/>
                </a:ext>
              </a:extLst>
            </p:cNvPr>
            <p:cNvCxnSpPr/>
            <p:nvPr/>
          </p:nvCxnSpPr>
          <p:spPr>
            <a:xfrm>
              <a:off x="2354264" y="2008287"/>
              <a:ext cx="316273" cy="0"/>
            </a:xfrm>
            <a:prstGeom prst="line">
              <a:avLst/>
            </a:prstGeom>
            <a:noFill/>
            <a:ln w="38100" cap="flat" cmpd="sng" algn="ctr">
              <a:solidFill>
                <a:srgbClr val="898D8D"/>
              </a:solidFill>
              <a:prstDash val="solid"/>
              <a:miter lim="800000"/>
            </a:ln>
            <a:effectLst/>
          </p:spPr>
        </p:cxnSp>
        <p:cxnSp>
          <p:nvCxnSpPr>
            <p:cNvPr id="8" name="Straight Connector 7">
              <a:extLst>
                <a:ext uri="{FF2B5EF4-FFF2-40B4-BE49-F238E27FC236}">
                  <a16:creationId xmlns:a16="http://schemas.microsoft.com/office/drawing/2014/main" id="{D5378840-BDD0-0529-CFC4-44ABCE489018}"/>
                </a:ext>
              </a:extLst>
            </p:cNvPr>
            <p:cNvCxnSpPr/>
            <p:nvPr/>
          </p:nvCxnSpPr>
          <p:spPr>
            <a:xfrm>
              <a:off x="2372176" y="5413016"/>
              <a:ext cx="316273" cy="0"/>
            </a:xfrm>
            <a:prstGeom prst="line">
              <a:avLst/>
            </a:prstGeom>
            <a:noFill/>
            <a:ln w="38100" cap="flat" cmpd="sng" algn="ctr">
              <a:solidFill>
                <a:srgbClr val="898D8D"/>
              </a:solidFill>
              <a:prstDash val="solid"/>
              <a:miter lim="800000"/>
            </a:ln>
            <a:effectLst/>
          </p:spPr>
        </p:cxnSp>
        <p:cxnSp>
          <p:nvCxnSpPr>
            <p:cNvPr id="35" name="Straight Connector 34">
              <a:extLst>
                <a:ext uri="{FF2B5EF4-FFF2-40B4-BE49-F238E27FC236}">
                  <a16:creationId xmlns:a16="http://schemas.microsoft.com/office/drawing/2014/main" id="{B61BE9E2-D91E-4316-97E7-582D3A9F6065}"/>
                </a:ext>
              </a:extLst>
            </p:cNvPr>
            <p:cNvCxnSpPr/>
            <p:nvPr/>
          </p:nvCxnSpPr>
          <p:spPr>
            <a:xfrm>
              <a:off x="2354264" y="2008287"/>
              <a:ext cx="0" cy="3414354"/>
            </a:xfrm>
            <a:prstGeom prst="line">
              <a:avLst/>
            </a:prstGeom>
            <a:noFill/>
            <a:ln w="38100" cap="flat" cmpd="sng" algn="ctr">
              <a:solidFill>
                <a:srgbClr val="898D8D"/>
              </a:solidFill>
              <a:prstDash val="solid"/>
              <a:miter lim="800000"/>
            </a:ln>
            <a:effectLst/>
          </p:spPr>
        </p:cxnSp>
      </p:grpSp>
      <p:cxnSp>
        <p:nvCxnSpPr>
          <p:cNvPr id="9" name="Straight Arrow Connector 8">
            <a:extLst>
              <a:ext uri="{FF2B5EF4-FFF2-40B4-BE49-F238E27FC236}">
                <a16:creationId xmlns:a16="http://schemas.microsoft.com/office/drawing/2014/main" id="{4387AFA8-D112-A67D-327E-98F2C8F13B29}"/>
              </a:ext>
            </a:extLst>
          </p:cNvPr>
          <p:cNvCxnSpPr>
            <a:cxnSpLocks/>
          </p:cNvCxnSpPr>
          <p:nvPr/>
        </p:nvCxnSpPr>
        <p:spPr>
          <a:xfrm flipH="1">
            <a:off x="3461877" y="3551857"/>
            <a:ext cx="405099" cy="0"/>
          </a:xfrm>
          <a:prstGeom prst="straightConnector1">
            <a:avLst/>
          </a:prstGeom>
          <a:noFill/>
          <a:ln w="38100" cap="flat" cmpd="sng" algn="ctr">
            <a:solidFill>
              <a:srgbClr val="898D8D"/>
            </a:solidFill>
            <a:prstDash val="solid"/>
            <a:miter lim="800000"/>
            <a:tailEnd type="arrow"/>
          </a:ln>
          <a:effectLst/>
        </p:spPr>
      </p:cxnSp>
      <p:sp>
        <p:nvSpPr>
          <p:cNvPr id="10" name="TextBox 9">
            <a:extLst>
              <a:ext uri="{FF2B5EF4-FFF2-40B4-BE49-F238E27FC236}">
                <a16:creationId xmlns:a16="http://schemas.microsoft.com/office/drawing/2014/main" id="{BCA8F5FB-401A-97CC-23D2-1FB74F49B3F8}"/>
              </a:ext>
            </a:extLst>
          </p:cNvPr>
          <p:cNvSpPr txBox="1"/>
          <p:nvPr/>
        </p:nvSpPr>
        <p:spPr>
          <a:xfrm>
            <a:off x="7003060" y="849991"/>
            <a:ext cx="2739063" cy="338554"/>
          </a:xfrm>
          <a:prstGeom prst="rect">
            <a:avLst/>
          </a:prstGeom>
          <a:noFill/>
        </p:spPr>
        <p:txBody>
          <a:bodyPr wrap="square" rtlCol="0">
            <a:spAutoFit/>
          </a:bodyPr>
          <a:lstStyle/>
          <a:p>
            <a:pPr marL="0" marR="0" lvl="0" indent="0" algn="ctr" defTabSz="914186"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entury Gothic" panose="020F0302020204030204"/>
                <a:ea typeface="+mn-ea"/>
                <a:cs typeface="+mn-cs"/>
              </a:rPr>
              <a:t>INTERVENTIONS</a:t>
            </a:r>
          </a:p>
        </p:txBody>
      </p:sp>
      <p:sp>
        <p:nvSpPr>
          <p:cNvPr id="11" name="TextBox 10">
            <a:extLst>
              <a:ext uri="{FF2B5EF4-FFF2-40B4-BE49-F238E27FC236}">
                <a16:creationId xmlns:a16="http://schemas.microsoft.com/office/drawing/2014/main" id="{0D80DD59-8B19-D021-5E39-25BF285781DC}"/>
              </a:ext>
            </a:extLst>
          </p:cNvPr>
          <p:cNvSpPr txBox="1"/>
          <p:nvPr/>
        </p:nvSpPr>
        <p:spPr>
          <a:xfrm>
            <a:off x="3941235" y="880476"/>
            <a:ext cx="2130965" cy="338554"/>
          </a:xfrm>
          <a:prstGeom prst="rect">
            <a:avLst/>
          </a:prstGeom>
          <a:noFill/>
        </p:spPr>
        <p:txBody>
          <a:bodyPr wrap="square" rtlCol="0">
            <a:spAutoFit/>
          </a:bodyPr>
          <a:lstStyle/>
          <a:p>
            <a:pPr marL="0" marR="0" lvl="0" indent="0" algn="ctr" defTabSz="914186"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entury Gothic" panose="020F0302020204030204"/>
                <a:ea typeface="+mn-ea"/>
                <a:cs typeface="+mn-cs"/>
              </a:rPr>
              <a:t>KEY DRIVERS</a:t>
            </a:r>
          </a:p>
        </p:txBody>
      </p:sp>
      <p:sp>
        <p:nvSpPr>
          <p:cNvPr id="12" name="TextBox 11">
            <a:extLst>
              <a:ext uri="{FF2B5EF4-FFF2-40B4-BE49-F238E27FC236}">
                <a16:creationId xmlns:a16="http://schemas.microsoft.com/office/drawing/2014/main" id="{8BE08ECD-D763-54BA-B342-17BE6F86E1B3}"/>
              </a:ext>
            </a:extLst>
          </p:cNvPr>
          <p:cNvSpPr txBox="1"/>
          <p:nvPr/>
        </p:nvSpPr>
        <p:spPr>
          <a:xfrm>
            <a:off x="1736197" y="843914"/>
            <a:ext cx="1857940" cy="329073"/>
          </a:xfrm>
          <a:prstGeom prst="rect">
            <a:avLst/>
          </a:prstGeom>
          <a:noFill/>
          <a:ln w="28575">
            <a:noFill/>
          </a:ln>
        </p:spPr>
        <p:txBody>
          <a:bodyPr wrap="square" lIns="82048" tIns="41025" rIns="82048" bIns="41025" rtlCol="0">
            <a:spAutoFit/>
          </a:bodyPr>
          <a:lstStyle/>
          <a:p>
            <a:pPr marL="0" marR="0" lvl="0" indent="0" algn="ctr" defTabSz="914186"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a:ln>
                  <a:noFill/>
                </a:ln>
                <a:solidFill>
                  <a:prstClr val="black"/>
                </a:solidFill>
                <a:effectLst/>
                <a:uLnTx/>
                <a:uFillTx/>
                <a:latin typeface="Century Gothic" panose="020F0302020204030204"/>
                <a:ea typeface="+mn-ea"/>
                <a:cs typeface="+mn-cs"/>
              </a:rPr>
              <a:t>SMART AIM</a:t>
            </a:r>
          </a:p>
        </p:txBody>
      </p:sp>
      <p:sp>
        <p:nvSpPr>
          <p:cNvPr id="13" name="Rectangle 12">
            <a:extLst>
              <a:ext uri="{FF2B5EF4-FFF2-40B4-BE49-F238E27FC236}">
                <a16:creationId xmlns:a16="http://schemas.microsoft.com/office/drawing/2014/main" id="{A3F41932-D122-60C8-1B28-CFCB29CE9BE8}"/>
              </a:ext>
            </a:extLst>
          </p:cNvPr>
          <p:cNvSpPr/>
          <p:nvPr/>
        </p:nvSpPr>
        <p:spPr>
          <a:xfrm>
            <a:off x="1868458" y="2516944"/>
            <a:ext cx="1593418" cy="2096779"/>
          </a:xfrm>
          <a:prstGeom prst="rect">
            <a:avLst/>
          </a:prstGeom>
          <a:noFill/>
          <a:ln w="28575" cap="flat" cmpd="sng" algn="ctr">
            <a:solidFill>
              <a:srgbClr val="898D8D"/>
            </a:solidFill>
            <a:prstDash val="solid"/>
            <a:miter lim="800000"/>
          </a:ln>
          <a:effectLst/>
        </p:spPr>
        <p:txBody>
          <a:bodyPr lIns="82048" tIns="41025" rIns="82048" bIns="41025" rtlCol="0" anchor="ctr"/>
          <a:lstStyle/>
          <a:p>
            <a:pPr marL="57150" algn="ctr">
              <a:buClr>
                <a:srgbClr val="FF0000"/>
              </a:buClr>
            </a:pPr>
            <a:r>
              <a:rPr lang="en-US" sz="1200">
                <a:solidFill>
                  <a:srgbClr val="2F2826"/>
                </a:solidFill>
              </a:rPr>
              <a:t>Establish a systematic antibody screening process to identify and monitor patients at risk for Type 1 diabetes.</a:t>
            </a:r>
            <a:endParaRPr lang="en-US" sz="1400">
              <a:solidFill>
                <a:srgbClr val="2F2826"/>
              </a:solidFill>
            </a:endParaRPr>
          </a:p>
          <a:p>
            <a:pPr marL="57150" algn="ctr">
              <a:buClr>
                <a:srgbClr val="FF0000"/>
              </a:buClr>
            </a:pPr>
            <a:endParaRPr lang="en-US" sz="1200">
              <a:solidFill>
                <a:schemeClr val="accent3">
                  <a:lumMod val="60000"/>
                  <a:lumOff val="40000"/>
                </a:schemeClr>
              </a:solidFill>
              <a:latin typeface="Century Gothic" panose="020B0502020202020204" pitchFamily="34" charset="0"/>
              <a:cs typeface="Arial" charset="0"/>
            </a:endParaRPr>
          </a:p>
        </p:txBody>
      </p:sp>
      <p:cxnSp>
        <p:nvCxnSpPr>
          <p:cNvPr id="23" name="Straight Arrow Connector 22">
            <a:extLst>
              <a:ext uri="{FF2B5EF4-FFF2-40B4-BE49-F238E27FC236}">
                <a16:creationId xmlns:a16="http://schemas.microsoft.com/office/drawing/2014/main" id="{3F4AF69E-EA9D-4271-6CB0-6D01B1299BCD}"/>
              </a:ext>
            </a:extLst>
          </p:cNvPr>
          <p:cNvCxnSpPr>
            <a:cxnSpLocks/>
            <a:stCxn id="38" idx="1"/>
            <a:endCxn id="33" idx="3"/>
          </p:cNvCxnSpPr>
          <p:nvPr/>
        </p:nvCxnSpPr>
        <p:spPr>
          <a:xfrm flipH="1">
            <a:off x="5845459" y="1952701"/>
            <a:ext cx="739559" cy="1074710"/>
          </a:xfrm>
          <a:prstGeom prst="straightConnector1">
            <a:avLst/>
          </a:prstGeom>
          <a:noFill/>
          <a:ln w="12700" cap="flat" cmpd="sng" algn="ctr">
            <a:solidFill>
              <a:srgbClr val="898D8D"/>
            </a:solidFill>
            <a:prstDash val="solid"/>
            <a:miter lim="800000"/>
            <a:tailEnd type="none"/>
          </a:ln>
          <a:effectLst/>
        </p:spPr>
      </p:cxnSp>
      <p:cxnSp>
        <p:nvCxnSpPr>
          <p:cNvPr id="24" name="Straight Arrow Connector 23">
            <a:extLst>
              <a:ext uri="{FF2B5EF4-FFF2-40B4-BE49-F238E27FC236}">
                <a16:creationId xmlns:a16="http://schemas.microsoft.com/office/drawing/2014/main" id="{5DB26491-A0DF-199D-089C-95F740AC796F}"/>
              </a:ext>
            </a:extLst>
          </p:cNvPr>
          <p:cNvCxnSpPr>
            <a:cxnSpLocks/>
            <a:stCxn id="39" idx="1"/>
            <a:endCxn id="32" idx="3"/>
          </p:cNvCxnSpPr>
          <p:nvPr/>
        </p:nvCxnSpPr>
        <p:spPr>
          <a:xfrm flipH="1" flipV="1">
            <a:off x="5858305" y="2006406"/>
            <a:ext cx="726712" cy="738585"/>
          </a:xfrm>
          <a:prstGeom prst="straightConnector1">
            <a:avLst/>
          </a:prstGeom>
          <a:noFill/>
          <a:ln w="12700" cap="flat" cmpd="sng" algn="ctr">
            <a:solidFill>
              <a:srgbClr val="898D8D"/>
            </a:solidFill>
            <a:prstDash val="solid"/>
            <a:miter lim="800000"/>
            <a:tailEnd type="none"/>
          </a:ln>
          <a:effectLst/>
        </p:spPr>
      </p:cxnSp>
      <p:cxnSp>
        <p:nvCxnSpPr>
          <p:cNvPr id="25" name="Straight Arrow Connector 24">
            <a:extLst>
              <a:ext uri="{FF2B5EF4-FFF2-40B4-BE49-F238E27FC236}">
                <a16:creationId xmlns:a16="http://schemas.microsoft.com/office/drawing/2014/main" id="{B6B1FA8E-1FE2-265B-2B91-5A12EB2526D3}"/>
              </a:ext>
            </a:extLst>
          </p:cNvPr>
          <p:cNvCxnSpPr>
            <a:cxnSpLocks/>
            <a:stCxn id="40" idx="1"/>
            <a:endCxn id="32" idx="3"/>
          </p:cNvCxnSpPr>
          <p:nvPr/>
        </p:nvCxnSpPr>
        <p:spPr>
          <a:xfrm flipH="1" flipV="1">
            <a:off x="5858305" y="2006405"/>
            <a:ext cx="726712" cy="1530874"/>
          </a:xfrm>
          <a:prstGeom prst="straightConnector1">
            <a:avLst/>
          </a:prstGeom>
          <a:noFill/>
          <a:ln w="12700" cap="flat" cmpd="sng" algn="ctr">
            <a:solidFill>
              <a:srgbClr val="898D8D"/>
            </a:solidFill>
            <a:prstDash val="solid"/>
            <a:miter lim="800000"/>
            <a:tailEnd type="none"/>
          </a:ln>
          <a:effectLst/>
        </p:spPr>
      </p:cxnSp>
      <p:cxnSp>
        <p:nvCxnSpPr>
          <p:cNvPr id="27" name="Straight Arrow Connector 26">
            <a:extLst>
              <a:ext uri="{FF2B5EF4-FFF2-40B4-BE49-F238E27FC236}">
                <a16:creationId xmlns:a16="http://schemas.microsoft.com/office/drawing/2014/main" id="{E1283EAB-BFC3-797E-BB9D-86A8A0FAD8B1}"/>
              </a:ext>
            </a:extLst>
          </p:cNvPr>
          <p:cNvCxnSpPr>
            <a:cxnSpLocks/>
            <a:stCxn id="34" idx="3"/>
            <a:endCxn id="43" idx="1"/>
          </p:cNvCxnSpPr>
          <p:nvPr/>
        </p:nvCxnSpPr>
        <p:spPr>
          <a:xfrm>
            <a:off x="5858305" y="4066832"/>
            <a:ext cx="726712" cy="262736"/>
          </a:xfrm>
          <a:prstGeom prst="straightConnector1">
            <a:avLst/>
          </a:prstGeom>
          <a:noFill/>
          <a:ln w="12700" cap="flat" cmpd="sng" algn="ctr">
            <a:solidFill>
              <a:srgbClr val="898D8D"/>
            </a:solidFill>
            <a:prstDash val="solid"/>
            <a:miter lim="800000"/>
            <a:tailEnd type="none"/>
          </a:ln>
          <a:effectLst/>
        </p:spPr>
      </p:cxnSp>
      <p:cxnSp>
        <p:nvCxnSpPr>
          <p:cNvPr id="28" name="Straight Arrow Connector 27">
            <a:extLst>
              <a:ext uri="{FF2B5EF4-FFF2-40B4-BE49-F238E27FC236}">
                <a16:creationId xmlns:a16="http://schemas.microsoft.com/office/drawing/2014/main" id="{712D631E-28D4-A369-12D0-1FF2B8782294}"/>
              </a:ext>
            </a:extLst>
          </p:cNvPr>
          <p:cNvCxnSpPr>
            <a:stCxn id="41" idx="1"/>
            <a:endCxn id="34" idx="3"/>
          </p:cNvCxnSpPr>
          <p:nvPr/>
        </p:nvCxnSpPr>
        <p:spPr>
          <a:xfrm flipH="1" flipV="1">
            <a:off x="5858305" y="4066832"/>
            <a:ext cx="726712" cy="1062976"/>
          </a:xfrm>
          <a:prstGeom prst="straightConnector1">
            <a:avLst/>
          </a:prstGeom>
          <a:noFill/>
          <a:ln w="12700" cap="flat" cmpd="sng" algn="ctr">
            <a:solidFill>
              <a:srgbClr val="898D8D"/>
            </a:solidFill>
            <a:prstDash val="solid"/>
            <a:miter lim="800000"/>
            <a:tailEnd type="none"/>
          </a:ln>
          <a:effectLst/>
        </p:spPr>
      </p:cxnSp>
      <p:grpSp>
        <p:nvGrpSpPr>
          <p:cNvPr id="2" name="Group 1">
            <a:extLst>
              <a:ext uri="{FF2B5EF4-FFF2-40B4-BE49-F238E27FC236}">
                <a16:creationId xmlns:a16="http://schemas.microsoft.com/office/drawing/2014/main" id="{14E02A6D-2AF5-3799-5710-69319381F2B8}"/>
              </a:ext>
            </a:extLst>
          </p:cNvPr>
          <p:cNvGrpSpPr/>
          <p:nvPr/>
        </p:nvGrpSpPr>
        <p:grpSpPr>
          <a:xfrm>
            <a:off x="1855202" y="5957679"/>
            <a:ext cx="4198156" cy="292806"/>
            <a:chOff x="247493" y="6257551"/>
            <a:chExt cx="4198156" cy="292806"/>
          </a:xfrm>
        </p:grpSpPr>
        <p:sp>
          <p:nvSpPr>
            <p:cNvPr id="15" name="Rectangle 14">
              <a:extLst>
                <a:ext uri="{FF2B5EF4-FFF2-40B4-BE49-F238E27FC236}">
                  <a16:creationId xmlns:a16="http://schemas.microsoft.com/office/drawing/2014/main" id="{C3C19CD1-47B1-2FB9-4F2B-564B01F84B83}"/>
                </a:ext>
              </a:extLst>
            </p:cNvPr>
            <p:cNvSpPr/>
            <p:nvPr/>
          </p:nvSpPr>
          <p:spPr>
            <a:xfrm>
              <a:off x="247493" y="6257551"/>
              <a:ext cx="317643" cy="272910"/>
            </a:xfrm>
            <a:prstGeom prst="rect">
              <a:avLst/>
            </a:prstGeom>
            <a:solidFill>
              <a:srgbClr val="FFC72C"/>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301E66B4-2197-4496-0292-F4D98297B9C4}"/>
                </a:ext>
              </a:extLst>
            </p:cNvPr>
            <p:cNvSpPr txBox="1"/>
            <p:nvPr/>
          </p:nvSpPr>
          <p:spPr>
            <a:xfrm>
              <a:off x="537037" y="6267048"/>
              <a:ext cx="867545"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In Progress</a:t>
              </a:r>
            </a:p>
          </p:txBody>
        </p:sp>
        <p:sp>
          <p:nvSpPr>
            <p:cNvPr id="18" name="Rectangle 17">
              <a:extLst>
                <a:ext uri="{FF2B5EF4-FFF2-40B4-BE49-F238E27FC236}">
                  <a16:creationId xmlns:a16="http://schemas.microsoft.com/office/drawing/2014/main" id="{1F81241D-032F-E2CB-1FBC-C450EE86442E}"/>
                </a:ext>
              </a:extLst>
            </p:cNvPr>
            <p:cNvSpPr/>
            <p:nvPr/>
          </p:nvSpPr>
          <p:spPr>
            <a:xfrm>
              <a:off x="1330420" y="6257551"/>
              <a:ext cx="317643" cy="272910"/>
            </a:xfrm>
            <a:prstGeom prst="rect">
              <a:avLst/>
            </a:prstGeom>
            <a:solidFill>
              <a:srgbClr val="6CC24A"/>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B6D64E9-2CC9-89EA-0AAB-89083E3079B3}"/>
                </a:ext>
              </a:extLst>
            </p:cNvPr>
            <p:cNvSpPr txBox="1"/>
            <p:nvPr/>
          </p:nvSpPr>
          <p:spPr>
            <a:xfrm>
              <a:off x="1631089" y="6267048"/>
              <a:ext cx="702436"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Finished</a:t>
              </a:r>
            </a:p>
          </p:txBody>
        </p:sp>
        <p:sp>
          <p:nvSpPr>
            <p:cNvPr id="21" name="Rectangle 20">
              <a:extLst>
                <a:ext uri="{FF2B5EF4-FFF2-40B4-BE49-F238E27FC236}">
                  <a16:creationId xmlns:a16="http://schemas.microsoft.com/office/drawing/2014/main" id="{CE1A04B6-4E1D-6018-D255-CAFC577D8AAA}"/>
                </a:ext>
              </a:extLst>
            </p:cNvPr>
            <p:cNvSpPr/>
            <p:nvPr/>
          </p:nvSpPr>
          <p:spPr>
            <a:xfrm>
              <a:off x="2301379" y="6274500"/>
              <a:ext cx="317643" cy="272910"/>
            </a:xfrm>
            <a:prstGeom prst="rect">
              <a:avLst/>
            </a:prstGeom>
            <a:solidFill>
              <a:srgbClr val="DA291C"/>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21573E5-3D7A-0597-5A58-8C6CA7FA4C51}"/>
                </a:ext>
              </a:extLst>
            </p:cNvPr>
            <p:cNvSpPr txBox="1"/>
            <p:nvPr/>
          </p:nvSpPr>
          <p:spPr>
            <a:xfrm>
              <a:off x="2584211" y="6283997"/>
              <a:ext cx="671979"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Paused</a:t>
              </a:r>
            </a:p>
          </p:txBody>
        </p:sp>
        <p:sp>
          <p:nvSpPr>
            <p:cNvPr id="30" name="Rectangle 29">
              <a:extLst>
                <a:ext uri="{FF2B5EF4-FFF2-40B4-BE49-F238E27FC236}">
                  <a16:creationId xmlns:a16="http://schemas.microsoft.com/office/drawing/2014/main" id="{72E47F73-18AF-8E55-B74D-A84C9F33C369}"/>
                </a:ext>
              </a:extLst>
            </p:cNvPr>
            <p:cNvSpPr/>
            <p:nvPr/>
          </p:nvSpPr>
          <p:spPr>
            <a:xfrm>
              <a:off x="3239166" y="6277447"/>
              <a:ext cx="317643" cy="272910"/>
            </a:xfrm>
            <a:prstGeom prst="rect">
              <a:avLst/>
            </a:prstGeom>
            <a:solidFill>
              <a:srgbClr val="FFFDFC"/>
            </a:solidFill>
            <a:ln w="6350"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7DAB298-4FF6-58E3-3A2C-BC911D1BA11D}"/>
                </a:ext>
              </a:extLst>
            </p:cNvPr>
            <p:cNvSpPr txBox="1"/>
            <p:nvPr/>
          </p:nvSpPr>
          <p:spPr>
            <a:xfrm>
              <a:off x="3521998" y="6286944"/>
              <a:ext cx="923651" cy="253916"/>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Century Gothic" panose="020F0302020204030204"/>
                  <a:ea typeface="+mn-ea"/>
                  <a:cs typeface="+mn-cs"/>
                </a:rPr>
                <a:t>Not Started</a:t>
              </a:r>
            </a:p>
          </p:txBody>
        </p:sp>
      </p:grpSp>
      <p:sp>
        <p:nvSpPr>
          <p:cNvPr id="32" name="Rectangle 31">
            <a:extLst>
              <a:ext uri="{FF2B5EF4-FFF2-40B4-BE49-F238E27FC236}">
                <a16:creationId xmlns:a16="http://schemas.microsoft.com/office/drawing/2014/main" id="{56F4581A-41EE-AAC2-0F03-7D5091556BA4}"/>
              </a:ext>
            </a:extLst>
          </p:cNvPr>
          <p:cNvSpPr/>
          <p:nvPr/>
        </p:nvSpPr>
        <p:spPr>
          <a:xfrm>
            <a:off x="4114535" y="1597372"/>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Patient &amp; Family Awareness</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3B81F3E9-C793-9B79-8698-73D213514776}"/>
              </a:ext>
            </a:extLst>
          </p:cNvPr>
          <p:cNvSpPr/>
          <p:nvPr/>
        </p:nvSpPr>
        <p:spPr>
          <a:xfrm>
            <a:off x="4101688" y="2618378"/>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Provider &amp; Staff Knowledge &amp; Engagement</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BFDC00FD-EE4F-4153-5603-6CCC87B5697A}"/>
              </a:ext>
            </a:extLst>
          </p:cNvPr>
          <p:cNvSpPr/>
          <p:nvPr/>
        </p:nvSpPr>
        <p:spPr>
          <a:xfrm>
            <a:off x="4114535" y="3657799"/>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Streamlined Workflows &amp; Policies</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CE88DEB3-C163-BFAE-772E-690FD9AFE3F7}"/>
              </a:ext>
            </a:extLst>
          </p:cNvPr>
          <p:cNvSpPr/>
          <p:nvPr/>
        </p:nvSpPr>
        <p:spPr>
          <a:xfrm>
            <a:off x="6585018" y="1595130"/>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prstClr val="black"/>
                </a:solidFill>
                <a:latin typeface="Century Gothic" panose="020F0302020204030204"/>
              </a:rPr>
              <a:t>Host cross-disciplinary education sessions and share regular updates </a:t>
            </a: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187F3B40-8E6D-472A-16EC-59B7754C6758}"/>
              </a:ext>
            </a:extLst>
          </p:cNvPr>
          <p:cNvSpPr/>
          <p:nvPr/>
        </p:nvSpPr>
        <p:spPr>
          <a:xfrm>
            <a:off x="6585018" y="2387419"/>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prstClr val="black"/>
                </a:solidFill>
                <a:latin typeface="Century Gothic" panose="020F0302020204030204"/>
              </a:rPr>
              <a:t>Develop</a:t>
            </a:r>
            <a:r>
              <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rPr>
              <a:t> and embed patient education resources</a:t>
            </a:r>
          </a:p>
        </p:txBody>
      </p:sp>
      <p:sp>
        <p:nvSpPr>
          <p:cNvPr id="40" name="Rectangle 39">
            <a:extLst>
              <a:ext uri="{FF2B5EF4-FFF2-40B4-BE49-F238E27FC236}">
                <a16:creationId xmlns:a16="http://schemas.microsoft.com/office/drawing/2014/main" id="{3891E042-5395-8567-37D8-6BA424354102}"/>
              </a:ext>
            </a:extLst>
          </p:cNvPr>
          <p:cNvSpPr/>
          <p:nvPr/>
        </p:nvSpPr>
        <p:spPr>
          <a:xfrm>
            <a:off x="6585018" y="3179708"/>
            <a:ext cx="3763463" cy="715143"/>
          </a:xfrm>
          <a:prstGeom prst="rect">
            <a:avLst/>
          </a:prstGeom>
          <a:solidFill>
            <a:srgbClr val="FFC72C"/>
          </a:solidFill>
          <a:ln w="28575" cap="flat" cmpd="sng" algn="ctr">
            <a:solidFill>
              <a:srgbClr val="898D8D"/>
            </a:solidFill>
            <a:prstDash val="solid"/>
            <a:miter lim="800000"/>
          </a:ln>
          <a:effectLst/>
        </p:spPr>
        <p:txBody>
          <a:bodyPr rtlCol="0" anchor="ctr"/>
          <a:lstStyle/>
          <a:p>
            <a:pPr lvl="0" defTabSz="914400">
              <a:defRPr/>
            </a:pPr>
            <a:r>
              <a:rPr lang="en-US" sz="1400" kern="0">
                <a:solidFill>
                  <a:prstClr val="black"/>
                </a:solidFill>
                <a:latin typeface="Century Gothic" panose="020F0302020204030204"/>
              </a:rPr>
              <a:t>Expand outreach: specialty clinics and community settings</a:t>
            </a:r>
            <a:endPar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3C10BB91-7A4D-319A-CDAC-ADE1E1381472}"/>
              </a:ext>
            </a:extLst>
          </p:cNvPr>
          <p:cNvSpPr/>
          <p:nvPr/>
        </p:nvSpPr>
        <p:spPr>
          <a:xfrm>
            <a:off x="6585018" y="4772237"/>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rPr>
              <a:t>Create policy outlining eligibility, follow-up steps, and team roles </a:t>
            </a:r>
          </a:p>
        </p:txBody>
      </p:sp>
      <p:sp>
        <p:nvSpPr>
          <p:cNvPr id="43" name="Rectangle 42">
            <a:extLst>
              <a:ext uri="{FF2B5EF4-FFF2-40B4-BE49-F238E27FC236}">
                <a16:creationId xmlns:a16="http://schemas.microsoft.com/office/drawing/2014/main" id="{D12B7C62-247A-91F6-185D-0B455528ECB6}"/>
              </a:ext>
            </a:extLst>
          </p:cNvPr>
          <p:cNvSpPr/>
          <p:nvPr/>
        </p:nvSpPr>
        <p:spPr>
          <a:xfrm>
            <a:off x="6585018" y="3971997"/>
            <a:ext cx="3763463" cy="715143"/>
          </a:xfrm>
          <a:prstGeom prst="rect">
            <a:avLst/>
          </a:prstGeom>
          <a:solidFill>
            <a:srgbClr val="92D050"/>
          </a:solidFill>
          <a:ln w="28575" cap="flat" cmpd="sng" algn="ctr">
            <a:solidFill>
              <a:srgbClr val="898D8D"/>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Century Gothic" panose="020F0302020204030204"/>
                <a:ea typeface="+mn-ea"/>
                <a:cs typeface="+mn-cs"/>
              </a:rPr>
              <a:t>Build coordinated screening workflows: leverage EMR tools, standardized follow-up steps</a:t>
            </a:r>
          </a:p>
        </p:txBody>
      </p:sp>
      <p:cxnSp>
        <p:nvCxnSpPr>
          <p:cNvPr id="45" name="Straight Arrow Connector 44">
            <a:extLst>
              <a:ext uri="{FF2B5EF4-FFF2-40B4-BE49-F238E27FC236}">
                <a16:creationId xmlns:a16="http://schemas.microsoft.com/office/drawing/2014/main" id="{C3D8A6CF-7D84-84E5-E1A7-8D6493E3E172}"/>
              </a:ext>
            </a:extLst>
          </p:cNvPr>
          <p:cNvCxnSpPr>
            <a:stCxn id="40" idx="1"/>
            <a:endCxn id="33" idx="3"/>
          </p:cNvCxnSpPr>
          <p:nvPr/>
        </p:nvCxnSpPr>
        <p:spPr>
          <a:xfrm flipH="1" flipV="1">
            <a:off x="5845459" y="3027411"/>
            <a:ext cx="739559" cy="509868"/>
          </a:xfrm>
          <a:prstGeom prst="straightConnector1">
            <a:avLst/>
          </a:prstGeom>
          <a:noFill/>
          <a:ln w="12700" cap="flat" cmpd="sng" algn="ctr">
            <a:solidFill>
              <a:srgbClr val="898D8D"/>
            </a:solidFill>
            <a:prstDash val="solid"/>
            <a:miter lim="800000"/>
            <a:tailEnd type="none"/>
          </a:ln>
          <a:effectLst/>
        </p:spPr>
      </p:cxnSp>
      <p:cxnSp>
        <p:nvCxnSpPr>
          <p:cNvPr id="71" name="Straight Arrow Connector 70">
            <a:extLst>
              <a:ext uri="{FF2B5EF4-FFF2-40B4-BE49-F238E27FC236}">
                <a16:creationId xmlns:a16="http://schemas.microsoft.com/office/drawing/2014/main" id="{B7F9076D-2B41-CEE5-212B-1C216A992211}"/>
              </a:ext>
            </a:extLst>
          </p:cNvPr>
          <p:cNvCxnSpPr>
            <a:cxnSpLocks/>
            <a:stCxn id="43" idx="1"/>
            <a:endCxn id="33" idx="3"/>
          </p:cNvCxnSpPr>
          <p:nvPr/>
        </p:nvCxnSpPr>
        <p:spPr>
          <a:xfrm flipH="1" flipV="1">
            <a:off x="5845459" y="3027412"/>
            <a:ext cx="739559" cy="1302157"/>
          </a:xfrm>
          <a:prstGeom prst="straightConnector1">
            <a:avLst/>
          </a:prstGeom>
          <a:noFill/>
          <a:ln w="12700" cap="flat" cmpd="sng" algn="ctr">
            <a:solidFill>
              <a:srgbClr val="898D8D"/>
            </a:solidFill>
            <a:prstDash val="solid"/>
            <a:miter lim="800000"/>
            <a:tailEnd type="none"/>
          </a:ln>
          <a:effectLst/>
        </p:spPr>
      </p:cxnSp>
      <p:sp>
        <p:nvSpPr>
          <p:cNvPr id="5" name="Rectangle 4">
            <a:extLst>
              <a:ext uri="{FF2B5EF4-FFF2-40B4-BE49-F238E27FC236}">
                <a16:creationId xmlns:a16="http://schemas.microsoft.com/office/drawing/2014/main" id="{DCD00276-53E9-6CB6-8D68-70EBB5F68F28}"/>
              </a:ext>
            </a:extLst>
          </p:cNvPr>
          <p:cNvSpPr/>
          <p:nvPr/>
        </p:nvSpPr>
        <p:spPr>
          <a:xfrm>
            <a:off x="4114535" y="4667600"/>
            <a:ext cx="1743770" cy="818067"/>
          </a:xfrm>
          <a:prstGeom prst="rect">
            <a:avLst/>
          </a:prstGeom>
          <a:solidFill>
            <a:srgbClr val="FFFDFC"/>
          </a:solidFill>
          <a:ln w="28575" cap="flat" cmpd="sng" algn="ctr">
            <a:solidFill>
              <a:srgbClr val="898D8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a:solidFill>
                  <a:prstClr val="black"/>
                </a:solidFill>
                <a:latin typeface="Century Gothic" panose="020F0302020204030204"/>
              </a:rPr>
              <a:t>Integrative EMR Systems &amp; Data Infrastructure</a:t>
            </a:r>
            <a:endParaRPr kumimoji="0" lang="en-US" sz="1600" b="0" i="0" u="none" strike="noStrike" kern="0" cap="none" spc="0" normalizeH="0" baseline="0" noProof="0">
              <a:ln>
                <a:noFill/>
              </a:ln>
              <a:solidFill>
                <a:prstClr val="black"/>
              </a:solidFill>
              <a:effectLst/>
              <a:uLnTx/>
              <a:uFillTx/>
              <a:latin typeface="Century Gothic" panose="020F0302020204030204"/>
              <a:ea typeface="+mn-ea"/>
              <a:cs typeface="+mn-cs"/>
            </a:endParaRPr>
          </a:p>
        </p:txBody>
      </p:sp>
      <p:cxnSp>
        <p:nvCxnSpPr>
          <p:cNvPr id="51" name="Straight Arrow Connector 50">
            <a:extLst>
              <a:ext uri="{FF2B5EF4-FFF2-40B4-BE49-F238E27FC236}">
                <a16:creationId xmlns:a16="http://schemas.microsoft.com/office/drawing/2014/main" id="{97A23A87-D552-9F46-EDF0-B7BBD9D3017D}"/>
              </a:ext>
            </a:extLst>
          </p:cNvPr>
          <p:cNvCxnSpPr>
            <a:cxnSpLocks/>
            <a:stCxn id="5" idx="3"/>
            <a:endCxn id="43" idx="1"/>
          </p:cNvCxnSpPr>
          <p:nvPr/>
        </p:nvCxnSpPr>
        <p:spPr>
          <a:xfrm flipV="1">
            <a:off x="5858305" y="4329569"/>
            <a:ext cx="726712" cy="747065"/>
          </a:xfrm>
          <a:prstGeom prst="straightConnector1">
            <a:avLst/>
          </a:prstGeom>
          <a:noFill/>
          <a:ln w="12700" cap="flat" cmpd="sng" algn="ctr">
            <a:solidFill>
              <a:srgbClr val="898D8D"/>
            </a:solidFill>
            <a:prstDash val="solid"/>
            <a:miter lim="800000"/>
            <a:tailEnd type="none"/>
          </a:ln>
          <a:effectLst/>
        </p:spPr>
      </p:cxnSp>
      <p:sp>
        <p:nvSpPr>
          <p:cNvPr id="3" name="Rectangle 2">
            <a:extLst>
              <a:ext uri="{FF2B5EF4-FFF2-40B4-BE49-F238E27FC236}">
                <a16:creationId xmlns:a16="http://schemas.microsoft.com/office/drawing/2014/main" id="{BB5005DA-08B0-3371-6423-C3EDFBAC23E1}"/>
              </a:ext>
            </a:extLst>
          </p:cNvPr>
          <p:cNvSpPr/>
          <p:nvPr/>
        </p:nvSpPr>
        <p:spPr>
          <a:xfrm>
            <a:off x="6514567" y="2325321"/>
            <a:ext cx="3924300" cy="84375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220FFC05-B61F-34ED-F9D9-21FE69BD3F34}"/>
              </a:ext>
            </a:extLst>
          </p:cNvPr>
          <p:cNvSpPr/>
          <p:nvPr/>
        </p:nvSpPr>
        <p:spPr>
          <a:xfrm>
            <a:off x="6495517" y="3904666"/>
            <a:ext cx="3924300" cy="84375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86123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CF463-CB94-E78D-3FD7-5D4C8C99F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8AFFF-1949-63CB-0490-9C3633B1B89E}"/>
              </a:ext>
            </a:extLst>
          </p:cNvPr>
          <p:cNvSpPr>
            <a:spLocks noGrp="1"/>
          </p:cNvSpPr>
          <p:nvPr>
            <p:ph type="title"/>
          </p:nvPr>
        </p:nvSpPr>
        <p:spPr/>
        <p:txBody>
          <a:bodyPr/>
          <a:lstStyle/>
          <a:p>
            <a:r>
              <a:rPr lang="en-US"/>
              <a:t>Education &amp; Workflow Coordination</a:t>
            </a:r>
          </a:p>
        </p:txBody>
      </p:sp>
      <p:sp>
        <p:nvSpPr>
          <p:cNvPr id="5" name="Slide Number Placeholder 4">
            <a:extLst>
              <a:ext uri="{FF2B5EF4-FFF2-40B4-BE49-F238E27FC236}">
                <a16:creationId xmlns:a16="http://schemas.microsoft.com/office/drawing/2014/main" id="{DE786386-D014-2B88-05AC-5ECCFF0D181D}"/>
              </a:ext>
            </a:extLst>
          </p:cNvPr>
          <p:cNvSpPr>
            <a:spLocks noGrp="1"/>
          </p:cNvSpPr>
          <p:nvPr>
            <p:ph type="sldNum" sz="quarter" idx="10"/>
          </p:nvPr>
        </p:nvSpPr>
        <p:spPr/>
        <p:txBody>
          <a:bodyPr/>
          <a:lstStyle/>
          <a:p>
            <a:fld id="{0BD853F8-1484-F54B-99C1-FE68C5B4B1C0}" type="slidenum">
              <a:rPr lang="en-US" smtClean="0"/>
              <a:pPr/>
              <a:t>44</a:t>
            </a:fld>
            <a:endParaRPr lang="en-US"/>
          </a:p>
        </p:txBody>
      </p:sp>
      <p:pic>
        <p:nvPicPr>
          <p:cNvPr id="13" name="Picture 12">
            <a:extLst>
              <a:ext uri="{FF2B5EF4-FFF2-40B4-BE49-F238E27FC236}">
                <a16:creationId xmlns:a16="http://schemas.microsoft.com/office/drawing/2014/main" id="{E973823A-D756-EC59-5B71-324C117DF45F}"/>
              </a:ext>
            </a:extLst>
          </p:cNvPr>
          <p:cNvPicPr>
            <a:picLocks noChangeAspect="1"/>
          </p:cNvPicPr>
          <p:nvPr/>
        </p:nvPicPr>
        <p:blipFill>
          <a:blip r:embed="rId3"/>
          <a:stretch>
            <a:fillRect/>
          </a:stretch>
        </p:blipFill>
        <p:spPr>
          <a:xfrm>
            <a:off x="7469010" y="2369018"/>
            <a:ext cx="2700968" cy="3518807"/>
          </a:xfrm>
          <a:prstGeom prst="rect">
            <a:avLst/>
          </a:prstGeom>
          <a:ln>
            <a:solidFill>
              <a:schemeClr val="tx2"/>
            </a:solidFill>
          </a:ln>
        </p:spPr>
      </p:pic>
      <p:pic>
        <p:nvPicPr>
          <p:cNvPr id="11" name="Picture 10">
            <a:extLst>
              <a:ext uri="{FF2B5EF4-FFF2-40B4-BE49-F238E27FC236}">
                <a16:creationId xmlns:a16="http://schemas.microsoft.com/office/drawing/2014/main" id="{03444605-CDA2-DCD3-33F6-30F484FB9B08}"/>
              </a:ext>
            </a:extLst>
          </p:cNvPr>
          <p:cNvPicPr>
            <a:picLocks noChangeAspect="1"/>
          </p:cNvPicPr>
          <p:nvPr/>
        </p:nvPicPr>
        <p:blipFill>
          <a:blip r:embed="rId4"/>
          <a:stretch>
            <a:fillRect/>
          </a:stretch>
        </p:blipFill>
        <p:spPr>
          <a:xfrm>
            <a:off x="6919584" y="2108596"/>
            <a:ext cx="2686823" cy="3529584"/>
          </a:xfrm>
          <a:prstGeom prst="rect">
            <a:avLst/>
          </a:prstGeom>
          <a:ln>
            <a:solidFill>
              <a:schemeClr val="tx2"/>
            </a:solidFill>
          </a:ln>
        </p:spPr>
      </p:pic>
      <p:pic>
        <p:nvPicPr>
          <p:cNvPr id="9" name="Picture 8">
            <a:extLst>
              <a:ext uri="{FF2B5EF4-FFF2-40B4-BE49-F238E27FC236}">
                <a16:creationId xmlns:a16="http://schemas.microsoft.com/office/drawing/2014/main" id="{4C8B95DD-C6FC-BE76-5163-A37F3E849765}"/>
              </a:ext>
            </a:extLst>
          </p:cNvPr>
          <p:cNvPicPr>
            <a:picLocks noChangeAspect="1"/>
          </p:cNvPicPr>
          <p:nvPr/>
        </p:nvPicPr>
        <p:blipFill>
          <a:blip r:embed="rId5"/>
          <a:stretch>
            <a:fillRect/>
          </a:stretch>
        </p:blipFill>
        <p:spPr>
          <a:xfrm>
            <a:off x="6373587" y="1779105"/>
            <a:ext cx="2711625" cy="3518807"/>
          </a:xfrm>
          <a:prstGeom prst="rect">
            <a:avLst/>
          </a:prstGeom>
          <a:ln>
            <a:solidFill>
              <a:schemeClr val="tx2"/>
            </a:solidFill>
          </a:ln>
        </p:spPr>
      </p:pic>
      <p:sp>
        <p:nvSpPr>
          <p:cNvPr id="16" name="Content Placeholder 3">
            <a:extLst>
              <a:ext uri="{FF2B5EF4-FFF2-40B4-BE49-F238E27FC236}">
                <a16:creationId xmlns:a16="http://schemas.microsoft.com/office/drawing/2014/main" id="{EC0F2E35-D439-7E59-E810-6A2064ED27AA}"/>
              </a:ext>
            </a:extLst>
          </p:cNvPr>
          <p:cNvSpPr txBox="1">
            <a:spLocks/>
          </p:cNvSpPr>
          <p:nvPr/>
        </p:nvSpPr>
        <p:spPr>
          <a:xfrm>
            <a:off x="2245176" y="1594611"/>
            <a:ext cx="3867150" cy="4397859"/>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Tx/>
              <a:buNone/>
              <a:defRPr sz="2400" b="0" i="0" kern="1200" baseline="0">
                <a:solidFill>
                  <a:srgbClr val="2F28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baseline="0">
                <a:solidFill>
                  <a:srgbClr val="2F282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baseline="0">
                <a:solidFill>
                  <a:srgbClr val="2F282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baseline="0">
                <a:solidFill>
                  <a:srgbClr val="2F282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baseline="0">
                <a:solidFill>
                  <a:srgbClr val="2F282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t>Education</a:t>
            </a:r>
          </a:p>
          <a:p>
            <a:pPr marL="342900" indent="-342900">
              <a:lnSpc>
                <a:spcPct val="100000"/>
              </a:lnSpc>
              <a:buFont typeface="Arial" panose="020B0604020202020204" pitchFamily="34" charset="0"/>
              <a:buChar char="•"/>
            </a:pPr>
            <a:r>
              <a:rPr lang="en-US" sz="2000"/>
              <a:t>Developed clear, accessible materials explaining early-stage T1D and the purpose of antibody screening</a:t>
            </a:r>
          </a:p>
          <a:p>
            <a:pPr marL="342900" indent="-342900">
              <a:lnSpc>
                <a:spcPct val="100000"/>
              </a:lnSpc>
              <a:buFont typeface="Arial" panose="020B0604020202020204" pitchFamily="34" charset="0"/>
              <a:buChar char="•"/>
            </a:pPr>
            <a:r>
              <a:rPr lang="en-US" sz="2000"/>
              <a:t>Translated into Spanish &amp; Amharic</a:t>
            </a:r>
          </a:p>
          <a:p>
            <a:pPr marL="342900" indent="-342900">
              <a:lnSpc>
                <a:spcPct val="100000"/>
              </a:lnSpc>
              <a:buFont typeface="Arial" panose="020B0604020202020204" pitchFamily="34" charset="0"/>
              <a:buChar char="•"/>
            </a:pPr>
            <a:r>
              <a:rPr lang="en-US" sz="2000"/>
              <a:t>Embedded resources into clinical touchpoints: new onset binder, triage area</a:t>
            </a:r>
          </a:p>
          <a:p>
            <a:pPr marL="342900" indent="-342900">
              <a:lnSpc>
                <a:spcPct val="100000"/>
              </a:lnSpc>
              <a:buFont typeface="Arial" panose="020B0604020202020204" pitchFamily="34" charset="0"/>
              <a:buChar char="•"/>
            </a:pPr>
            <a:r>
              <a:rPr lang="en-US" sz="2000"/>
              <a:t>Reinforced through CDCES and provider conversations</a:t>
            </a:r>
          </a:p>
        </p:txBody>
      </p:sp>
    </p:spTree>
    <p:extLst>
      <p:ext uri="{BB962C8B-B14F-4D97-AF65-F5344CB8AC3E}">
        <p14:creationId xmlns:p14="http://schemas.microsoft.com/office/powerpoint/2010/main" val="3290312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E1C42-E8F1-7DB9-CB41-A4FED473C7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75C91-1A43-B172-56C3-A886311B35DF}"/>
              </a:ext>
            </a:extLst>
          </p:cNvPr>
          <p:cNvSpPr>
            <a:spLocks noGrp="1"/>
          </p:cNvSpPr>
          <p:nvPr>
            <p:ph type="title"/>
          </p:nvPr>
        </p:nvSpPr>
        <p:spPr/>
        <p:txBody>
          <a:bodyPr/>
          <a:lstStyle/>
          <a:p>
            <a:r>
              <a:rPr lang="en-US"/>
              <a:t>Education &amp; Workflow Coordination</a:t>
            </a:r>
          </a:p>
        </p:txBody>
      </p:sp>
      <p:sp>
        <p:nvSpPr>
          <p:cNvPr id="4" name="Content Placeholder 3">
            <a:extLst>
              <a:ext uri="{FF2B5EF4-FFF2-40B4-BE49-F238E27FC236}">
                <a16:creationId xmlns:a16="http://schemas.microsoft.com/office/drawing/2014/main" id="{115346C6-7417-BC2B-CCC2-4B48168E36CF}"/>
              </a:ext>
            </a:extLst>
          </p:cNvPr>
          <p:cNvSpPr>
            <a:spLocks noGrp="1"/>
          </p:cNvSpPr>
          <p:nvPr>
            <p:ph sz="half" idx="2"/>
          </p:nvPr>
        </p:nvSpPr>
        <p:spPr>
          <a:xfrm>
            <a:off x="6172200" y="1594611"/>
            <a:ext cx="3867150" cy="4397859"/>
          </a:xfrm>
        </p:spPr>
        <p:txBody>
          <a:bodyPr>
            <a:normAutofit/>
          </a:bodyPr>
          <a:lstStyle/>
          <a:p>
            <a:r>
              <a:rPr lang="en-US" b="1"/>
              <a:t>Workflow Coordination</a:t>
            </a:r>
          </a:p>
          <a:p>
            <a:pPr marL="342900" indent="-342900">
              <a:lnSpc>
                <a:spcPct val="100000"/>
              </a:lnSpc>
              <a:buFont typeface="Arial" panose="020B0604020202020204" pitchFamily="34" charset="0"/>
              <a:buChar char="•"/>
            </a:pPr>
            <a:r>
              <a:rPr lang="en-US" sz="2000"/>
              <a:t>Created structured process for ordering and tracking antibody screens</a:t>
            </a:r>
          </a:p>
          <a:p>
            <a:pPr marL="342900" indent="-342900">
              <a:lnSpc>
                <a:spcPct val="100000"/>
              </a:lnSpc>
              <a:buFont typeface="Arial" panose="020B0604020202020204" pitchFamily="34" charset="0"/>
              <a:buChar char="•"/>
            </a:pPr>
            <a:r>
              <a:rPr lang="en-US" sz="2000"/>
              <a:t>Built EMR-based order sets and tracking tools</a:t>
            </a:r>
          </a:p>
          <a:p>
            <a:pPr marL="342900" indent="-342900">
              <a:lnSpc>
                <a:spcPct val="100000"/>
              </a:lnSpc>
              <a:buFont typeface="Arial" panose="020B0604020202020204" pitchFamily="34" charset="0"/>
              <a:buChar char="•"/>
            </a:pPr>
            <a:r>
              <a:rPr lang="en-US" sz="2000"/>
              <a:t>Defined a clear pathway to follow-up on positive screens: staging, monitoring, and discussion of </a:t>
            </a:r>
            <a:r>
              <a:rPr lang="en-US" sz="2000" err="1"/>
              <a:t>Tzield</a:t>
            </a:r>
            <a:r>
              <a:rPr lang="en-US" sz="2000"/>
              <a:t> for eligible Stage 2 patients</a:t>
            </a:r>
          </a:p>
        </p:txBody>
      </p:sp>
      <p:sp>
        <p:nvSpPr>
          <p:cNvPr id="5" name="Slide Number Placeholder 4">
            <a:extLst>
              <a:ext uri="{FF2B5EF4-FFF2-40B4-BE49-F238E27FC236}">
                <a16:creationId xmlns:a16="http://schemas.microsoft.com/office/drawing/2014/main" id="{804B5186-6C41-8331-C829-ACA31CAAF6CF}"/>
              </a:ext>
            </a:extLst>
          </p:cNvPr>
          <p:cNvSpPr>
            <a:spLocks noGrp="1"/>
          </p:cNvSpPr>
          <p:nvPr>
            <p:ph type="sldNum" sz="quarter" idx="10"/>
          </p:nvPr>
        </p:nvSpPr>
        <p:spPr/>
        <p:txBody>
          <a:bodyPr/>
          <a:lstStyle/>
          <a:p>
            <a:fld id="{0BD853F8-1484-F54B-99C1-FE68C5B4B1C0}" type="slidenum">
              <a:rPr lang="en-US" smtClean="0"/>
              <a:pPr/>
              <a:t>45</a:t>
            </a:fld>
            <a:endParaRPr lang="en-US"/>
          </a:p>
        </p:txBody>
      </p:sp>
      <p:pic>
        <p:nvPicPr>
          <p:cNvPr id="8" name="Picture 7">
            <a:extLst>
              <a:ext uri="{FF2B5EF4-FFF2-40B4-BE49-F238E27FC236}">
                <a16:creationId xmlns:a16="http://schemas.microsoft.com/office/drawing/2014/main" id="{4A8ACEB8-A467-D17C-327C-7EFFEEC48EC9}"/>
              </a:ext>
            </a:extLst>
          </p:cNvPr>
          <p:cNvPicPr>
            <a:picLocks noChangeAspect="1"/>
          </p:cNvPicPr>
          <p:nvPr/>
        </p:nvPicPr>
        <p:blipFill>
          <a:blip r:embed="rId3"/>
          <a:stretch>
            <a:fillRect/>
          </a:stretch>
        </p:blipFill>
        <p:spPr>
          <a:xfrm>
            <a:off x="1796347" y="2828978"/>
            <a:ext cx="4223454" cy="1519737"/>
          </a:xfrm>
          <a:prstGeom prst="rect">
            <a:avLst/>
          </a:prstGeom>
        </p:spPr>
      </p:pic>
      <p:pic>
        <p:nvPicPr>
          <p:cNvPr id="9" name="Picture 8">
            <a:extLst>
              <a:ext uri="{FF2B5EF4-FFF2-40B4-BE49-F238E27FC236}">
                <a16:creationId xmlns:a16="http://schemas.microsoft.com/office/drawing/2014/main" id="{D8F9F4E4-A6EC-5CB7-8384-38450BC7A78A}"/>
              </a:ext>
            </a:extLst>
          </p:cNvPr>
          <p:cNvPicPr>
            <a:picLocks noChangeAspect="1"/>
          </p:cNvPicPr>
          <p:nvPr/>
        </p:nvPicPr>
        <p:blipFill>
          <a:blip r:embed="rId4"/>
          <a:stretch>
            <a:fillRect/>
          </a:stretch>
        </p:blipFill>
        <p:spPr>
          <a:xfrm>
            <a:off x="1641695" y="4559923"/>
            <a:ext cx="4532759" cy="1101179"/>
          </a:xfrm>
          <a:prstGeom prst="rect">
            <a:avLst/>
          </a:prstGeom>
        </p:spPr>
      </p:pic>
      <p:pic>
        <p:nvPicPr>
          <p:cNvPr id="1026" name="Picture 2" descr="Electronic Health Record Icons - Free SVG &amp; PNG Electronic ...">
            <a:extLst>
              <a:ext uri="{FF2B5EF4-FFF2-40B4-BE49-F238E27FC236}">
                <a16:creationId xmlns:a16="http://schemas.microsoft.com/office/drawing/2014/main" id="{C559824D-4E95-1F75-A1B9-4C1894B62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0187" y="1736613"/>
            <a:ext cx="986761" cy="9867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0ED3827-FAEE-11EC-36D5-8081744A7277}"/>
              </a:ext>
            </a:extLst>
          </p:cNvPr>
          <p:cNvPicPr>
            <a:picLocks noChangeAspect="1"/>
          </p:cNvPicPr>
          <p:nvPr/>
        </p:nvPicPr>
        <p:blipFill>
          <a:blip r:embed="rId6"/>
          <a:srcRect b="15224"/>
          <a:stretch>
            <a:fillRect/>
          </a:stretch>
        </p:blipFill>
        <p:spPr>
          <a:xfrm>
            <a:off x="3906947" y="1847279"/>
            <a:ext cx="1095712" cy="928896"/>
          </a:xfrm>
          <a:prstGeom prst="rect">
            <a:avLst/>
          </a:prstGeom>
        </p:spPr>
      </p:pic>
    </p:spTree>
    <p:extLst>
      <p:ext uri="{BB962C8B-B14F-4D97-AF65-F5344CB8AC3E}">
        <p14:creationId xmlns:p14="http://schemas.microsoft.com/office/powerpoint/2010/main" val="2335505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6FEEB47-C5A7-D81D-D1CE-B13D74F815DC}"/>
              </a:ext>
            </a:extLst>
          </p:cNvPr>
          <p:cNvCxnSpPr>
            <a:cxnSpLocks/>
            <a:stCxn id="9" idx="2"/>
            <a:endCxn id="13" idx="0"/>
          </p:cNvCxnSpPr>
          <p:nvPr/>
        </p:nvCxnSpPr>
        <p:spPr>
          <a:xfrm>
            <a:off x="7164517" y="2987042"/>
            <a:ext cx="16333" cy="2086196"/>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940A1FD-CBBA-C0A6-E48F-250AD30BEC24}"/>
              </a:ext>
            </a:extLst>
          </p:cNvPr>
          <p:cNvGrpSpPr/>
          <p:nvPr/>
        </p:nvGrpSpPr>
        <p:grpSpPr>
          <a:xfrm rot="5400000">
            <a:off x="5657622" y="996654"/>
            <a:ext cx="350624" cy="2663162"/>
            <a:chOff x="2354264" y="2008287"/>
            <a:chExt cx="334185" cy="3414354"/>
          </a:xfrm>
        </p:grpSpPr>
        <p:cxnSp>
          <p:nvCxnSpPr>
            <p:cNvPr id="24" name="Straight Connector 23">
              <a:extLst>
                <a:ext uri="{FF2B5EF4-FFF2-40B4-BE49-F238E27FC236}">
                  <a16:creationId xmlns:a16="http://schemas.microsoft.com/office/drawing/2014/main" id="{BE31C2B1-431A-0D66-AF5C-E6F96FC57891}"/>
                </a:ext>
              </a:extLst>
            </p:cNvPr>
            <p:cNvCxnSpPr/>
            <p:nvPr/>
          </p:nvCxnSpPr>
          <p:spPr>
            <a:xfrm>
              <a:off x="2354264" y="2008287"/>
              <a:ext cx="316273" cy="0"/>
            </a:xfrm>
            <a:prstGeom prst="line">
              <a:avLst/>
            </a:prstGeom>
            <a:noFill/>
            <a:ln w="38100" cap="flat" cmpd="sng" algn="ctr">
              <a:solidFill>
                <a:srgbClr val="898D8D"/>
              </a:solidFill>
              <a:prstDash val="solid"/>
              <a:miter lim="800000"/>
            </a:ln>
            <a:effectLst/>
          </p:spPr>
        </p:cxnSp>
        <p:cxnSp>
          <p:nvCxnSpPr>
            <p:cNvPr id="25" name="Straight Connector 24">
              <a:extLst>
                <a:ext uri="{FF2B5EF4-FFF2-40B4-BE49-F238E27FC236}">
                  <a16:creationId xmlns:a16="http://schemas.microsoft.com/office/drawing/2014/main" id="{661C9A59-0D9E-D2D3-0932-346024D5993F}"/>
                </a:ext>
              </a:extLst>
            </p:cNvPr>
            <p:cNvCxnSpPr/>
            <p:nvPr/>
          </p:nvCxnSpPr>
          <p:spPr>
            <a:xfrm>
              <a:off x="2372176" y="5413016"/>
              <a:ext cx="316273" cy="0"/>
            </a:xfrm>
            <a:prstGeom prst="line">
              <a:avLst/>
            </a:prstGeom>
            <a:noFill/>
            <a:ln w="38100" cap="flat" cmpd="sng" algn="ctr">
              <a:solidFill>
                <a:srgbClr val="898D8D"/>
              </a:solidFill>
              <a:prstDash val="solid"/>
              <a:miter lim="800000"/>
            </a:ln>
            <a:effectLst/>
          </p:spPr>
        </p:cxnSp>
        <p:cxnSp>
          <p:nvCxnSpPr>
            <p:cNvPr id="26" name="Straight Connector 25">
              <a:extLst>
                <a:ext uri="{FF2B5EF4-FFF2-40B4-BE49-F238E27FC236}">
                  <a16:creationId xmlns:a16="http://schemas.microsoft.com/office/drawing/2014/main" id="{CE58A1C3-8212-97ED-7B88-3D73626DE065}"/>
                </a:ext>
              </a:extLst>
            </p:cNvPr>
            <p:cNvCxnSpPr/>
            <p:nvPr/>
          </p:nvCxnSpPr>
          <p:spPr>
            <a:xfrm>
              <a:off x="2354264" y="2008287"/>
              <a:ext cx="0" cy="3414354"/>
            </a:xfrm>
            <a:prstGeom prst="line">
              <a:avLst/>
            </a:prstGeom>
            <a:noFill/>
            <a:ln w="38100" cap="flat" cmpd="sng" algn="ctr">
              <a:solidFill>
                <a:srgbClr val="898D8D"/>
              </a:solidFill>
              <a:prstDash val="solid"/>
              <a:miter lim="800000"/>
            </a:ln>
            <a:effectLst/>
          </p:spPr>
        </p:cxnSp>
      </p:grpSp>
      <p:grpSp>
        <p:nvGrpSpPr>
          <p:cNvPr id="19" name="Group 18">
            <a:extLst>
              <a:ext uri="{FF2B5EF4-FFF2-40B4-BE49-F238E27FC236}">
                <a16:creationId xmlns:a16="http://schemas.microsoft.com/office/drawing/2014/main" id="{D434A478-4AB3-5C68-954D-7742604AAD97}"/>
              </a:ext>
            </a:extLst>
          </p:cNvPr>
          <p:cNvGrpSpPr/>
          <p:nvPr/>
        </p:nvGrpSpPr>
        <p:grpSpPr>
          <a:xfrm rot="5400000">
            <a:off x="5900635" y="61466"/>
            <a:ext cx="350624" cy="6640885"/>
            <a:chOff x="2354264" y="2008287"/>
            <a:chExt cx="334185" cy="3414354"/>
          </a:xfrm>
        </p:grpSpPr>
        <p:cxnSp>
          <p:nvCxnSpPr>
            <p:cNvPr id="20" name="Straight Connector 19">
              <a:extLst>
                <a:ext uri="{FF2B5EF4-FFF2-40B4-BE49-F238E27FC236}">
                  <a16:creationId xmlns:a16="http://schemas.microsoft.com/office/drawing/2014/main" id="{73491C41-181F-85D5-8F3C-BD9D91378EAC}"/>
                </a:ext>
              </a:extLst>
            </p:cNvPr>
            <p:cNvCxnSpPr/>
            <p:nvPr/>
          </p:nvCxnSpPr>
          <p:spPr>
            <a:xfrm>
              <a:off x="2354264" y="2008287"/>
              <a:ext cx="316273" cy="0"/>
            </a:xfrm>
            <a:prstGeom prst="line">
              <a:avLst/>
            </a:prstGeom>
            <a:noFill/>
            <a:ln w="38100" cap="flat" cmpd="sng" algn="ctr">
              <a:solidFill>
                <a:srgbClr val="898D8D"/>
              </a:solidFill>
              <a:prstDash val="solid"/>
              <a:miter lim="800000"/>
            </a:ln>
            <a:effectLst/>
          </p:spPr>
        </p:cxnSp>
        <p:cxnSp>
          <p:nvCxnSpPr>
            <p:cNvPr id="21" name="Straight Connector 20">
              <a:extLst>
                <a:ext uri="{FF2B5EF4-FFF2-40B4-BE49-F238E27FC236}">
                  <a16:creationId xmlns:a16="http://schemas.microsoft.com/office/drawing/2014/main" id="{57DD7565-D7DA-65B9-8FD9-5A72EEFB0A55}"/>
                </a:ext>
              </a:extLst>
            </p:cNvPr>
            <p:cNvCxnSpPr/>
            <p:nvPr/>
          </p:nvCxnSpPr>
          <p:spPr>
            <a:xfrm>
              <a:off x="2372176" y="5413016"/>
              <a:ext cx="316273" cy="0"/>
            </a:xfrm>
            <a:prstGeom prst="line">
              <a:avLst/>
            </a:prstGeom>
            <a:noFill/>
            <a:ln w="38100" cap="flat" cmpd="sng" algn="ctr">
              <a:solidFill>
                <a:srgbClr val="898D8D"/>
              </a:solidFill>
              <a:prstDash val="solid"/>
              <a:miter lim="800000"/>
            </a:ln>
            <a:effectLst/>
          </p:spPr>
        </p:cxnSp>
        <p:cxnSp>
          <p:nvCxnSpPr>
            <p:cNvPr id="22" name="Straight Connector 21">
              <a:extLst>
                <a:ext uri="{FF2B5EF4-FFF2-40B4-BE49-F238E27FC236}">
                  <a16:creationId xmlns:a16="http://schemas.microsoft.com/office/drawing/2014/main" id="{B0A9AB63-7B35-7B18-64DC-A20618E303B1}"/>
                </a:ext>
              </a:extLst>
            </p:cNvPr>
            <p:cNvCxnSpPr/>
            <p:nvPr/>
          </p:nvCxnSpPr>
          <p:spPr>
            <a:xfrm>
              <a:off x="2354264" y="2008287"/>
              <a:ext cx="0" cy="3414354"/>
            </a:xfrm>
            <a:prstGeom prst="line">
              <a:avLst/>
            </a:prstGeom>
            <a:noFill/>
            <a:ln w="38100" cap="flat" cmpd="sng" algn="ctr">
              <a:solidFill>
                <a:srgbClr val="898D8D"/>
              </a:solidFill>
              <a:prstDash val="solid"/>
              <a:miter lim="800000"/>
            </a:ln>
            <a:effectLst/>
          </p:spPr>
        </p:cxnSp>
      </p:grpSp>
      <p:sp>
        <p:nvSpPr>
          <p:cNvPr id="2" name="Title 1">
            <a:extLst>
              <a:ext uri="{FF2B5EF4-FFF2-40B4-BE49-F238E27FC236}">
                <a16:creationId xmlns:a16="http://schemas.microsoft.com/office/drawing/2014/main" id="{981A3885-4BBF-4EC5-9DB3-BA686A425133}"/>
              </a:ext>
            </a:extLst>
          </p:cNvPr>
          <p:cNvSpPr>
            <a:spLocks noGrp="1"/>
          </p:cNvSpPr>
          <p:nvPr>
            <p:ph type="title"/>
          </p:nvPr>
        </p:nvSpPr>
        <p:spPr/>
        <p:txBody>
          <a:bodyPr/>
          <a:lstStyle/>
          <a:p>
            <a:r>
              <a:rPr lang="en-US"/>
              <a:t>Results</a:t>
            </a:r>
          </a:p>
        </p:txBody>
      </p:sp>
      <p:sp>
        <p:nvSpPr>
          <p:cNvPr id="4" name="Slide Number Placeholder 3">
            <a:extLst>
              <a:ext uri="{FF2B5EF4-FFF2-40B4-BE49-F238E27FC236}">
                <a16:creationId xmlns:a16="http://schemas.microsoft.com/office/drawing/2014/main" id="{9E20E57B-2B9A-404B-747E-47649ADC87E2}"/>
              </a:ext>
            </a:extLst>
          </p:cNvPr>
          <p:cNvSpPr>
            <a:spLocks noGrp="1"/>
          </p:cNvSpPr>
          <p:nvPr>
            <p:ph type="sldNum" sz="quarter" idx="10"/>
          </p:nvPr>
        </p:nvSpPr>
        <p:spPr/>
        <p:txBody>
          <a:bodyPr/>
          <a:lstStyle/>
          <a:p>
            <a:fld id="{0BD853F8-1484-F54B-99C1-FE68C5B4B1C0}" type="slidenum">
              <a:rPr lang="en-US" smtClean="0"/>
              <a:pPr/>
              <a:t>46</a:t>
            </a:fld>
            <a:endParaRPr lang="en-US"/>
          </a:p>
        </p:txBody>
      </p:sp>
      <p:sp>
        <p:nvSpPr>
          <p:cNvPr id="8" name="Rectangle: Rounded Corners 7">
            <a:extLst>
              <a:ext uri="{FF2B5EF4-FFF2-40B4-BE49-F238E27FC236}">
                <a16:creationId xmlns:a16="http://schemas.microsoft.com/office/drawing/2014/main" id="{6DE35F32-DA98-AB9C-F80D-ACDB213E3298}"/>
              </a:ext>
            </a:extLst>
          </p:cNvPr>
          <p:cNvSpPr/>
          <p:nvPr/>
        </p:nvSpPr>
        <p:spPr>
          <a:xfrm>
            <a:off x="4895052" y="1306092"/>
            <a:ext cx="1875763"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61 patients screened</a:t>
            </a:r>
          </a:p>
        </p:txBody>
      </p:sp>
      <p:sp>
        <p:nvSpPr>
          <p:cNvPr id="9" name="Rectangle: Rounded Corners 8">
            <a:extLst>
              <a:ext uri="{FF2B5EF4-FFF2-40B4-BE49-F238E27FC236}">
                <a16:creationId xmlns:a16="http://schemas.microsoft.com/office/drawing/2014/main" id="{671C00FF-F898-4A59-3F16-77B9B65CC7CF}"/>
              </a:ext>
            </a:extLst>
          </p:cNvPr>
          <p:cNvSpPr/>
          <p:nvPr/>
        </p:nvSpPr>
        <p:spPr>
          <a:xfrm>
            <a:off x="6210301" y="2361798"/>
            <a:ext cx="1908431"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28 patients </a:t>
            </a:r>
          </a:p>
          <a:p>
            <a:pPr algn="ctr"/>
            <a:r>
              <a:rPr lang="en-US" sz="1800"/>
              <a:t>antibody pos</a:t>
            </a:r>
          </a:p>
        </p:txBody>
      </p:sp>
      <p:sp>
        <p:nvSpPr>
          <p:cNvPr id="11" name="Rectangle: Rounded Corners 10">
            <a:extLst>
              <a:ext uri="{FF2B5EF4-FFF2-40B4-BE49-F238E27FC236}">
                <a16:creationId xmlns:a16="http://schemas.microsoft.com/office/drawing/2014/main" id="{D6CA7D50-133D-7DD2-7AFE-0D4D89DE79D2}"/>
              </a:ext>
            </a:extLst>
          </p:cNvPr>
          <p:cNvSpPr/>
          <p:nvPr/>
        </p:nvSpPr>
        <p:spPr>
          <a:xfrm>
            <a:off x="6226637" y="3397356"/>
            <a:ext cx="1875765"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11 patients Stage 2</a:t>
            </a:r>
          </a:p>
        </p:txBody>
      </p:sp>
      <p:sp>
        <p:nvSpPr>
          <p:cNvPr id="12" name="Rectangle: Rounded Corners 11">
            <a:extLst>
              <a:ext uri="{FF2B5EF4-FFF2-40B4-BE49-F238E27FC236}">
                <a16:creationId xmlns:a16="http://schemas.microsoft.com/office/drawing/2014/main" id="{4BBECBD1-5AFC-772F-1EAA-9882544529BF}"/>
              </a:ext>
            </a:extLst>
          </p:cNvPr>
          <p:cNvSpPr/>
          <p:nvPr/>
        </p:nvSpPr>
        <p:spPr>
          <a:xfrm>
            <a:off x="6242966" y="4247803"/>
            <a:ext cx="1875765"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9 patients </a:t>
            </a:r>
            <a:r>
              <a:rPr lang="en-US" sz="1800" err="1"/>
              <a:t>Tzield</a:t>
            </a:r>
            <a:r>
              <a:rPr lang="en-US" sz="1800"/>
              <a:t> eligible</a:t>
            </a:r>
          </a:p>
        </p:txBody>
      </p:sp>
      <p:sp>
        <p:nvSpPr>
          <p:cNvPr id="13" name="Rectangle: Rounded Corners 12">
            <a:extLst>
              <a:ext uri="{FF2B5EF4-FFF2-40B4-BE49-F238E27FC236}">
                <a16:creationId xmlns:a16="http://schemas.microsoft.com/office/drawing/2014/main" id="{EC619001-9BA4-F1A1-A1C2-F39D79ADFA8C}"/>
              </a:ext>
            </a:extLst>
          </p:cNvPr>
          <p:cNvSpPr/>
          <p:nvPr/>
        </p:nvSpPr>
        <p:spPr>
          <a:xfrm>
            <a:off x="6242967" y="5073238"/>
            <a:ext cx="1875765" cy="8875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5 patients received </a:t>
            </a:r>
            <a:r>
              <a:rPr lang="en-US" sz="1800" err="1"/>
              <a:t>Tzield</a:t>
            </a:r>
            <a:endParaRPr lang="en-US" sz="1800"/>
          </a:p>
        </p:txBody>
      </p:sp>
      <p:sp>
        <p:nvSpPr>
          <p:cNvPr id="14" name="Rectangle: Rounded Corners 13">
            <a:extLst>
              <a:ext uri="{FF2B5EF4-FFF2-40B4-BE49-F238E27FC236}">
                <a16:creationId xmlns:a16="http://schemas.microsoft.com/office/drawing/2014/main" id="{1B854863-AA89-5AF3-6AAF-25F9AC1D4F1E}"/>
              </a:ext>
            </a:extLst>
          </p:cNvPr>
          <p:cNvSpPr/>
          <p:nvPr/>
        </p:nvSpPr>
        <p:spPr>
          <a:xfrm>
            <a:off x="8420108" y="3397356"/>
            <a:ext cx="1875765"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1 patient Stage 3</a:t>
            </a:r>
          </a:p>
        </p:txBody>
      </p:sp>
      <p:sp>
        <p:nvSpPr>
          <p:cNvPr id="15" name="Rectangle: Rounded Corners 14">
            <a:extLst>
              <a:ext uri="{FF2B5EF4-FFF2-40B4-BE49-F238E27FC236}">
                <a16:creationId xmlns:a16="http://schemas.microsoft.com/office/drawing/2014/main" id="{44B147E8-F9EE-DCE3-C6CC-E61A696028B8}"/>
              </a:ext>
            </a:extLst>
          </p:cNvPr>
          <p:cNvSpPr/>
          <p:nvPr/>
        </p:nvSpPr>
        <p:spPr>
          <a:xfrm>
            <a:off x="1961441" y="3372253"/>
            <a:ext cx="1875765"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6 patients </a:t>
            </a:r>
          </a:p>
          <a:p>
            <a:pPr algn="ctr"/>
            <a:r>
              <a:rPr lang="en-US" sz="1800"/>
              <a:t>at-risk, 1 ab+</a:t>
            </a:r>
          </a:p>
        </p:txBody>
      </p:sp>
      <p:sp>
        <p:nvSpPr>
          <p:cNvPr id="16" name="Rectangle: Rounded Corners 15">
            <a:extLst>
              <a:ext uri="{FF2B5EF4-FFF2-40B4-BE49-F238E27FC236}">
                <a16:creationId xmlns:a16="http://schemas.microsoft.com/office/drawing/2014/main" id="{2E4625A0-F0F2-DBB4-C51E-418D4838F903}"/>
              </a:ext>
            </a:extLst>
          </p:cNvPr>
          <p:cNvSpPr/>
          <p:nvPr/>
        </p:nvSpPr>
        <p:spPr>
          <a:xfrm>
            <a:off x="3724628" y="2351928"/>
            <a:ext cx="1875765" cy="6252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33 patients antibody neg</a:t>
            </a:r>
          </a:p>
        </p:txBody>
      </p:sp>
      <p:cxnSp>
        <p:nvCxnSpPr>
          <p:cNvPr id="28" name="Straight Connector 27">
            <a:extLst>
              <a:ext uri="{FF2B5EF4-FFF2-40B4-BE49-F238E27FC236}">
                <a16:creationId xmlns:a16="http://schemas.microsoft.com/office/drawing/2014/main" id="{1033D220-82C3-6FF7-B009-F621FB36F5A3}"/>
              </a:ext>
            </a:extLst>
          </p:cNvPr>
          <p:cNvCxnSpPr>
            <a:cxnSpLocks/>
          </p:cNvCxnSpPr>
          <p:nvPr/>
        </p:nvCxnSpPr>
        <p:spPr>
          <a:xfrm flipH="1">
            <a:off x="5832934" y="1924406"/>
            <a:ext cx="1" cy="228517"/>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F5EEE5-C53D-7C24-5FCB-3451CC45AFEB}"/>
              </a:ext>
            </a:extLst>
          </p:cNvPr>
          <p:cNvCxnSpPr>
            <a:cxnSpLocks/>
          </p:cNvCxnSpPr>
          <p:nvPr/>
        </p:nvCxnSpPr>
        <p:spPr>
          <a:xfrm flipH="1">
            <a:off x="5098032" y="3208630"/>
            <a:ext cx="1" cy="228517"/>
          </a:xfrm>
          <a:prstGeom prst="line">
            <a:avLst/>
          </a:prstGeom>
          <a:ln w="381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74C465B-2557-BF2C-9B93-6276B65B71BB}"/>
              </a:ext>
            </a:extLst>
          </p:cNvPr>
          <p:cNvSpPr/>
          <p:nvPr/>
        </p:nvSpPr>
        <p:spPr>
          <a:xfrm>
            <a:off x="4138584" y="3381909"/>
            <a:ext cx="1875765" cy="6266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10 patients Stage 1</a:t>
            </a:r>
          </a:p>
        </p:txBody>
      </p:sp>
    </p:spTree>
    <p:extLst>
      <p:ext uri="{BB962C8B-B14F-4D97-AF65-F5344CB8AC3E}">
        <p14:creationId xmlns:p14="http://schemas.microsoft.com/office/powerpoint/2010/main" val="1004515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6E09-245B-EA2B-394C-1341128AD5FC}"/>
              </a:ext>
            </a:extLst>
          </p:cNvPr>
          <p:cNvSpPr>
            <a:spLocks noGrp="1"/>
          </p:cNvSpPr>
          <p:nvPr>
            <p:ph type="title"/>
          </p:nvPr>
        </p:nvSpPr>
        <p:spPr/>
        <p:txBody>
          <a:bodyPr/>
          <a:lstStyle/>
          <a:p>
            <a:r>
              <a:rPr lang="en-US"/>
              <a:t>Lessons Learned</a:t>
            </a:r>
          </a:p>
        </p:txBody>
      </p:sp>
      <p:sp>
        <p:nvSpPr>
          <p:cNvPr id="3" name="Content Placeholder 2">
            <a:extLst>
              <a:ext uri="{FF2B5EF4-FFF2-40B4-BE49-F238E27FC236}">
                <a16:creationId xmlns:a16="http://schemas.microsoft.com/office/drawing/2014/main" id="{C158006A-0AB9-E958-B7B3-0B8FBD179D3A}"/>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a:t>Champions drive change</a:t>
            </a:r>
          </a:p>
          <a:p>
            <a:pPr marL="342900" indent="-342900">
              <a:buFont typeface="Arial" panose="020B0604020202020204" pitchFamily="34" charset="0"/>
              <a:buChar char="•"/>
            </a:pPr>
            <a:r>
              <a:rPr lang="en-US"/>
              <a:t>Patient-centered care is essential</a:t>
            </a:r>
          </a:p>
          <a:p>
            <a:pPr marL="342900" indent="-342900">
              <a:buFont typeface="Arial" panose="020B0604020202020204" pitchFamily="34" charset="0"/>
              <a:buChar char="•"/>
            </a:pPr>
            <a:r>
              <a:rPr lang="en-US"/>
              <a:t>Education is foundational</a:t>
            </a:r>
          </a:p>
          <a:p>
            <a:pPr marL="342900" indent="-342900">
              <a:buFont typeface="Arial" panose="020B0604020202020204" pitchFamily="34" charset="0"/>
              <a:buChar char="•"/>
            </a:pPr>
            <a:r>
              <a:rPr lang="en-US"/>
              <a:t>Equity requires intention</a:t>
            </a:r>
          </a:p>
          <a:p>
            <a:pPr marL="342900" indent="-342900">
              <a:buFont typeface="Arial" panose="020B0604020202020204" pitchFamily="34" charset="0"/>
              <a:buChar char="•"/>
            </a:pPr>
            <a:r>
              <a:rPr lang="en-US"/>
              <a:t>Small operational changes can drive a big impact</a:t>
            </a:r>
          </a:p>
          <a:p>
            <a:pPr marL="342900" indent="-342900">
              <a:buFont typeface="Arial" panose="020B0604020202020204" pitchFamily="34" charset="0"/>
              <a:buChar char="•"/>
            </a:pPr>
            <a:r>
              <a:rPr lang="en-US"/>
              <a:t>EMR-based workflows prevent missed opportunities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r>
              <a:rPr lang="en-US"/>
              <a:t> </a:t>
            </a:r>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3B7EBA66-E3D0-8512-1240-75EE068FD1DA}"/>
              </a:ext>
            </a:extLst>
          </p:cNvPr>
          <p:cNvSpPr>
            <a:spLocks noGrp="1"/>
          </p:cNvSpPr>
          <p:nvPr>
            <p:ph type="sldNum" sz="quarter" idx="10"/>
          </p:nvPr>
        </p:nvSpPr>
        <p:spPr/>
        <p:txBody>
          <a:bodyPr/>
          <a:lstStyle/>
          <a:p>
            <a:fld id="{0BD853F8-1484-F54B-99C1-FE68C5B4B1C0}" type="slidenum">
              <a:rPr lang="en-US" smtClean="0"/>
              <a:pPr/>
              <a:t>47</a:t>
            </a:fld>
            <a:endParaRPr lang="en-US"/>
          </a:p>
        </p:txBody>
      </p:sp>
    </p:spTree>
    <p:extLst>
      <p:ext uri="{BB962C8B-B14F-4D97-AF65-F5344CB8AC3E}">
        <p14:creationId xmlns:p14="http://schemas.microsoft.com/office/powerpoint/2010/main" val="38210458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9939-F63B-D539-CB91-9D28EEE792DB}"/>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8DEFEBA5-F7DC-8943-89B3-5FED471F89C4}"/>
              </a:ext>
            </a:extLst>
          </p:cNvPr>
          <p:cNvSpPr>
            <a:spLocks noGrp="1"/>
          </p:cNvSpPr>
          <p:nvPr>
            <p:ph idx="1"/>
          </p:nvPr>
        </p:nvSpPr>
        <p:spPr/>
        <p:txBody>
          <a:bodyPr/>
          <a:lstStyle/>
          <a:p>
            <a:pPr marL="342900" indent="-342900">
              <a:buFont typeface="Arial" panose="020B0604020202020204" pitchFamily="34" charset="0"/>
              <a:buChar char="•"/>
            </a:pPr>
            <a:r>
              <a:rPr lang="en-US" b="1"/>
              <a:t>Formalize the T1Delay clinic structure and referral process</a:t>
            </a:r>
            <a:r>
              <a:rPr lang="en-US"/>
              <a:t> to ensure consistent scheduling and clear triage criteria.</a:t>
            </a:r>
          </a:p>
          <a:p>
            <a:pPr marL="342900" indent="-342900">
              <a:buFont typeface="Arial" panose="020B0604020202020204" pitchFamily="34" charset="0"/>
              <a:buChar char="•"/>
            </a:pPr>
            <a:r>
              <a:rPr lang="en-US" b="1"/>
              <a:t>Expand the multidisciplinary team </a:t>
            </a:r>
            <a:r>
              <a:rPr lang="en-US"/>
              <a:t>by incorporating psychology and dietician (RD) support into T1Delay clinic visits </a:t>
            </a:r>
          </a:p>
          <a:p>
            <a:pPr marL="342900" indent="-342900">
              <a:buFont typeface="Arial" panose="020B0604020202020204" pitchFamily="34" charset="0"/>
              <a:buChar char="•"/>
            </a:pPr>
            <a:r>
              <a:rPr lang="en-US"/>
              <a:t>Continue </a:t>
            </a:r>
            <a:r>
              <a:rPr lang="en-US" b="1"/>
              <a:t>expanding outreach </a:t>
            </a:r>
            <a:r>
              <a:rPr lang="en-US"/>
              <a:t>to additional specialty clinics and community settings</a:t>
            </a:r>
          </a:p>
          <a:p>
            <a:pPr marL="342900" indent="-342900">
              <a:buFont typeface="Arial" panose="020B0604020202020204" pitchFamily="34" charset="0"/>
              <a:buChar char="•"/>
            </a:pPr>
            <a:r>
              <a:rPr lang="en-US" b="1"/>
              <a:t>Integrate data dashboards </a:t>
            </a:r>
            <a:r>
              <a:rPr lang="en-US"/>
              <a:t>for automatic tracking</a:t>
            </a:r>
          </a:p>
          <a:p>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A675DB3-2991-A5BC-3587-5AAF0C6FC291}"/>
              </a:ext>
            </a:extLst>
          </p:cNvPr>
          <p:cNvSpPr>
            <a:spLocks noGrp="1"/>
          </p:cNvSpPr>
          <p:nvPr>
            <p:ph type="sldNum" sz="quarter" idx="10"/>
          </p:nvPr>
        </p:nvSpPr>
        <p:spPr/>
        <p:txBody>
          <a:bodyPr/>
          <a:lstStyle/>
          <a:p>
            <a:fld id="{0BD853F8-1484-F54B-99C1-FE68C5B4B1C0}" type="slidenum">
              <a:rPr lang="en-US" smtClean="0"/>
              <a:pPr/>
              <a:t>48</a:t>
            </a:fld>
            <a:endParaRPr lang="en-US"/>
          </a:p>
        </p:txBody>
      </p:sp>
    </p:spTree>
    <p:extLst>
      <p:ext uri="{BB962C8B-B14F-4D97-AF65-F5344CB8AC3E}">
        <p14:creationId xmlns:p14="http://schemas.microsoft.com/office/powerpoint/2010/main" val="2227374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C380-C2B4-8049-8821-43C2AAB1AB5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373410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BD9D-DD4C-FAAC-9497-B6B33D97C8D8}"/>
              </a:ext>
            </a:extLst>
          </p:cNvPr>
          <p:cNvSpPr>
            <a:spLocks noGrp="1"/>
          </p:cNvSpPr>
          <p:nvPr>
            <p:ph type="title"/>
          </p:nvPr>
        </p:nvSpPr>
        <p:spPr>
          <a:xfrm>
            <a:off x="946842" y="107524"/>
            <a:ext cx="10515600" cy="1325563"/>
          </a:xfrm>
        </p:spPr>
        <p:txBody>
          <a:bodyPr/>
          <a:lstStyle/>
          <a:p>
            <a:r>
              <a:rPr lang="en-US"/>
              <a:t>Key Driver Diagram</a:t>
            </a:r>
          </a:p>
        </p:txBody>
      </p:sp>
      <p:pic>
        <p:nvPicPr>
          <p:cNvPr id="4" name="Picture 3">
            <a:extLst>
              <a:ext uri="{FF2B5EF4-FFF2-40B4-BE49-F238E27FC236}">
                <a16:creationId xmlns:a16="http://schemas.microsoft.com/office/drawing/2014/main" id="{79EBA1FA-0D87-E531-3C43-DB801AAE4D7E}"/>
              </a:ext>
            </a:extLst>
          </p:cNvPr>
          <p:cNvPicPr>
            <a:picLocks noChangeAspect="1"/>
          </p:cNvPicPr>
          <p:nvPr/>
        </p:nvPicPr>
        <p:blipFill>
          <a:blip r:embed="rId2"/>
          <a:stretch>
            <a:fillRect/>
          </a:stretch>
        </p:blipFill>
        <p:spPr>
          <a:xfrm>
            <a:off x="9102311" y="6071668"/>
            <a:ext cx="1600200" cy="552450"/>
          </a:xfrm>
          <a:prstGeom prst="rect">
            <a:avLst/>
          </a:prstGeom>
        </p:spPr>
      </p:pic>
      <p:pic>
        <p:nvPicPr>
          <p:cNvPr id="5" name="Picture 4" descr="Ut Southwestern Logo">
            <a:extLst>
              <a:ext uri="{FF2B5EF4-FFF2-40B4-BE49-F238E27FC236}">
                <a16:creationId xmlns:a16="http://schemas.microsoft.com/office/drawing/2014/main" id="{6C5DE976-1B79-019F-9B8A-CEEEFD031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6586" y="5695023"/>
            <a:ext cx="1015152" cy="10151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933E652-ABAB-6C66-2B19-ED3153A1406B}"/>
              </a:ext>
            </a:extLst>
          </p:cNvPr>
          <p:cNvPicPr>
            <a:picLocks noChangeAspect="1"/>
          </p:cNvPicPr>
          <p:nvPr/>
        </p:nvPicPr>
        <p:blipFill>
          <a:blip r:embed="rId4"/>
          <a:srcRect r="1294"/>
          <a:stretch>
            <a:fillRect/>
          </a:stretch>
        </p:blipFill>
        <p:spPr>
          <a:xfrm>
            <a:off x="2227152" y="1207172"/>
            <a:ext cx="6875159" cy="4880522"/>
          </a:xfrm>
          <a:prstGeom prst="rect">
            <a:avLst/>
          </a:prstGeom>
        </p:spPr>
      </p:pic>
    </p:spTree>
    <p:extLst>
      <p:ext uri="{BB962C8B-B14F-4D97-AF65-F5344CB8AC3E}">
        <p14:creationId xmlns:p14="http://schemas.microsoft.com/office/powerpoint/2010/main" val="3200940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F2B8B-D551-1326-2E6B-EE4431A54CFE}"/>
            </a:ext>
          </a:extLst>
        </p:cNvPr>
        <p:cNvGrpSpPr/>
        <p:nvPr/>
      </p:nvGrpSpPr>
      <p:grpSpPr>
        <a:xfrm>
          <a:off x="0" y="0"/>
          <a:ext cx="0" cy="0"/>
          <a:chOff x="0" y="0"/>
          <a:chExt cx="0" cy="0"/>
        </a:xfrm>
      </p:grpSpPr>
    </p:spTree>
    <p:extLst>
      <p:ext uri="{BB962C8B-B14F-4D97-AF65-F5344CB8AC3E}">
        <p14:creationId xmlns:p14="http://schemas.microsoft.com/office/powerpoint/2010/main" val="302438922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12D59"/>
        </a:solidFill>
        <a:effectLst/>
      </p:bgPr>
    </p:bg>
    <p:spTree>
      <p:nvGrpSpPr>
        <p:cNvPr id="1" name="">
          <a:extLst>
            <a:ext uri="{FF2B5EF4-FFF2-40B4-BE49-F238E27FC236}">
              <a16:creationId xmlns:a16="http://schemas.microsoft.com/office/drawing/2014/main" id="{F77C0422-BA26-51A3-3566-95174FF0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73C4A-C6D0-F032-88DA-F95F579EB6FF}"/>
              </a:ext>
            </a:extLst>
          </p:cNvPr>
          <p:cNvSpPr>
            <a:spLocks noGrp="1"/>
          </p:cNvSpPr>
          <p:nvPr>
            <p:ph type="title"/>
          </p:nvPr>
        </p:nvSpPr>
        <p:spPr>
          <a:xfrm>
            <a:off x="817418" y="399761"/>
            <a:ext cx="10515600" cy="1630363"/>
          </a:xfrm>
        </p:spPr>
        <p:txBody>
          <a:bodyPr>
            <a:normAutofit fontScale="90000"/>
          </a:bodyPr>
          <a:lstStyle/>
          <a:p>
            <a:pPr>
              <a:lnSpc>
                <a:spcPct val="150000"/>
              </a:lnSpc>
              <a:spcBef>
                <a:spcPts val="0"/>
              </a:spcBef>
            </a:pPr>
            <a:br>
              <a:rPr lang="en-US" sz="2400">
                <a:solidFill>
                  <a:srgbClr val="79E5FA"/>
                </a:solidFill>
                <a:latin typeface="Arial Black"/>
              </a:rPr>
            </a:br>
            <a:r>
              <a:rPr lang="en-US" sz="6000">
                <a:solidFill>
                  <a:srgbClr val="79E5FA"/>
                </a:solidFill>
                <a:latin typeface="Montserrat Black"/>
              </a:rPr>
              <a:t>Section Header Here</a:t>
            </a:r>
            <a:br>
              <a:rPr lang="en-US" sz="6000">
                <a:solidFill>
                  <a:srgbClr val="79E5FA"/>
                </a:solidFill>
                <a:latin typeface="Montserrat Black"/>
              </a:rPr>
            </a:br>
            <a:r>
              <a:rPr lang="en-US" sz="2700" i="1">
                <a:solidFill>
                  <a:srgbClr val="79E5FA"/>
                </a:solidFill>
                <a:latin typeface="Montserrat"/>
              </a:rPr>
              <a:t>Subtitle Here</a:t>
            </a:r>
          </a:p>
          <a:p>
            <a:endParaRPr lang="en-US"/>
          </a:p>
        </p:txBody>
      </p:sp>
      <p:cxnSp>
        <p:nvCxnSpPr>
          <p:cNvPr id="7" name="Straight Arrow Connector 6">
            <a:extLst>
              <a:ext uri="{FF2B5EF4-FFF2-40B4-BE49-F238E27FC236}">
                <a16:creationId xmlns:a16="http://schemas.microsoft.com/office/drawing/2014/main" id="{FF493A8A-DA4D-93FE-986D-7522E5297BA1}"/>
              </a:ext>
            </a:extLst>
          </p:cNvPr>
          <p:cNvCxnSpPr/>
          <p:nvPr/>
        </p:nvCxnSpPr>
        <p:spPr>
          <a:xfrm flipV="1">
            <a:off x="886692" y="1364673"/>
            <a:ext cx="7737763" cy="13855"/>
          </a:xfrm>
          <a:prstGeom prst="straightConnector1">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982C359-AB54-2659-93A6-DBBD498D05B5}"/>
              </a:ext>
            </a:extLst>
          </p:cNvPr>
          <p:cNvSpPr/>
          <p:nvPr/>
        </p:nvSpPr>
        <p:spPr>
          <a:xfrm>
            <a:off x="676750" y="502788"/>
            <a:ext cx="10843843" cy="5847476"/>
          </a:xfrm>
          <a:prstGeom prst="rect">
            <a:avLst/>
          </a:prstGeom>
          <a:solidFill>
            <a:schemeClr val="bg1"/>
          </a:solidFill>
          <a:ln>
            <a:noFill/>
          </a:ln>
          <a:effectLst>
            <a:outerShdw blurRad="2794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0AADCC8E-737D-D75D-7ADA-30825A67426C}"/>
              </a:ext>
            </a:extLst>
          </p:cNvPr>
          <p:cNvSpPr txBox="1">
            <a:spLocks/>
          </p:cNvSpPr>
          <p:nvPr/>
        </p:nvSpPr>
        <p:spPr>
          <a:xfrm>
            <a:off x="2290781" y="3011094"/>
            <a:ext cx="7560148" cy="1011547"/>
          </a:xfrm>
          <a:prstGeom prst="rect">
            <a:avLst/>
          </a:prstGeom>
        </p:spPr>
        <p:txBody>
          <a:bodyPr vert="horz" lIns="91440" tIns="45720" rIns="91440" bIns="45720" rtlCol="0" anchor="ctr">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dirty="0">
                <a:solidFill>
                  <a:srgbClr val="212D59"/>
                </a:solidFill>
                <a:latin typeface="Montserrat Black"/>
              </a:rPr>
              <a:t>Lunch</a:t>
            </a:r>
            <a:endParaRPr lang="en-US" dirty="0"/>
          </a:p>
          <a:p>
            <a:pPr algn="ctr">
              <a:lnSpc>
                <a:spcPct val="130000"/>
              </a:lnSpc>
            </a:pPr>
            <a:r>
              <a:rPr lang="en-US" sz="2400" i="1" dirty="0">
                <a:solidFill>
                  <a:srgbClr val="212D59"/>
                </a:solidFill>
                <a:latin typeface="Montserrat"/>
              </a:rPr>
              <a:t>Perspectives from People with Diabetes</a:t>
            </a:r>
            <a:endParaRPr lang="en-US"/>
          </a:p>
          <a:p>
            <a:pPr algn="ctr">
              <a:lnSpc>
                <a:spcPct val="130000"/>
              </a:lnSpc>
            </a:pPr>
            <a:r>
              <a:rPr lang="en-US" sz="2400" i="1" dirty="0">
                <a:solidFill>
                  <a:srgbClr val="212D59"/>
                </a:solidFill>
                <a:latin typeface="Montserrat"/>
              </a:rPr>
              <a:t>Whitley Ballroom</a:t>
            </a:r>
          </a:p>
          <a:p>
            <a:pPr algn="ctr">
              <a:lnSpc>
                <a:spcPct val="150000"/>
              </a:lnSpc>
              <a:spcBef>
                <a:spcPts val="0"/>
              </a:spcBef>
            </a:pPr>
            <a:endParaRPr lang="en-US" sz="2400" i="1" dirty="0">
              <a:solidFill>
                <a:srgbClr val="212D59"/>
              </a:solidFill>
              <a:latin typeface="Montserrat"/>
            </a:endParaRPr>
          </a:p>
          <a:p>
            <a:pPr>
              <a:lnSpc>
                <a:spcPct val="150000"/>
              </a:lnSpc>
            </a:pPr>
            <a:endParaRPr lang="en-US">
              <a:solidFill>
                <a:schemeClr val="bg1"/>
              </a:solidFill>
              <a:latin typeface="Montserrat Black"/>
            </a:endParaRPr>
          </a:p>
        </p:txBody>
      </p:sp>
      <p:sp>
        <p:nvSpPr>
          <p:cNvPr id="6" name="TextBox 28">
            <a:extLst>
              <a:ext uri="{FF2B5EF4-FFF2-40B4-BE49-F238E27FC236}">
                <a16:creationId xmlns:a16="http://schemas.microsoft.com/office/drawing/2014/main" id="{EE77AB53-28CA-0915-FF7A-0A49E9E76AAE}"/>
              </a:ext>
            </a:extLst>
          </p:cNvPr>
          <p:cNvSpPr txBox="1"/>
          <p:nvPr/>
        </p:nvSpPr>
        <p:spPr>
          <a:xfrm>
            <a:off x="1185911" y="3513360"/>
            <a:ext cx="9764820" cy="590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dirty="0">
                <a:latin typeface="Montserrat"/>
                <a:ea typeface="+mn-lt"/>
                <a:cs typeface="+mn-lt"/>
              </a:rPr>
              <a:t>12:15 – 1:15pm</a:t>
            </a:r>
            <a:endParaRPr lang="en-US" dirty="0"/>
          </a:p>
        </p:txBody>
      </p:sp>
      <p:pic>
        <p:nvPicPr>
          <p:cNvPr id="8" name="Imagen 7">
            <a:extLst>
              <a:ext uri="{FF2B5EF4-FFF2-40B4-BE49-F238E27FC236}">
                <a16:creationId xmlns:a16="http://schemas.microsoft.com/office/drawing/2014/main" id="{65336A3E-DB85-EF9D-FD83-D25CAA769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47" y="5408028"/>
            <a:ext cx="1432871" cy="942236"/>
          </a:xfrm>
          <a:prstGeom prst="rect">
            <a:avLst/>
          </a:prstGeom>
        </p:spPr>
      </p:pic>
    </p:spTree>
    <p:extLst>
      <p:ext uri="{BB962C8B-B14F-4D97-AF65-F5344CB8AC3E}">
        <p14:creationId xmlns:p14="http://schemas.microsoft.com/office/powerpoint/2010/main" val="3447567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12D0789-797A-5A3E-8338-16FDC9FC675A}"/>
              </a:ext>
            </a:extLst>
          </p:cNvPr>
          <p:cNvGraphicFramePr>
            <a:graphicFrameLocks/>
          </p:cNvGraphicFramePr>
          <p:nvPr/>
        </p:nvGraphicFramePr>
        <p:xfrm>
          <a:off x="1457607" y="373789"/>
          <a:ext cx="8614815" cy="563771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5D400D62-FA58-BAF1-A5B8-E0C615E172F1}"/>
              </a:ext>
            </a:extLst>
          </p:cNvPr>
          <p:cNvPicPr>
            <a:picLocks noChangeAspect="1"/>
          </p:cNvPicPr>
          <p:nvPr/>
        </p:nvPicPr>
        <p:blipFill>
          <a:blip r:embed="rId3"/>
          <a:stretch>
            <a:fillRect/>
          </a:stretch>
        </p:blipFill>
        <p:spPr>
          <a:xfrm>
            <a:off x="9102311" y="6157725"/>
            <a:ext cx="1600200" cy="552450"/>
          </a:xfrm>
          <a:prstGeom prst="rect">
            <a:avLst/>
          </a:prstGeom>
        </p:spPr>
      </p:pic>
      <p:pic>
        <p:nvPicPr>
          <p:cNvPr id="3076" name="Picture 4" descr="Ut Southwestern Logo">
            <a:extLst>
              <a:ext uri="{FF2B5EF4-FFF2-40B4-BE49-F238E27FC236}">
                <a16:creationId xmlns:a16="http://schemas.microsoft.com/office/drawing/2014/main" id="{BFF6B32F-D9D1-FBAC-91B6-108B7A8CAE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6586" y="5695023"/>
            <a:ext cx="1015152" cy="101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2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56EB-786C-007E-7B61-272E649117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4BECEC-E60E-E19B-5603-88C65E9AB696}"/>
              </a:ext>
            </a:extLst>
          </p:cNvPr>
          <p:cNvPicPr>
            <a:picLocks noChangeAspect="1"/>
          </p:cNvPicPr>
          <p:nvPr/>
        </p:nvPicPr>
        <p:blipFill>
          <a:blip r:embed="rId2"/>
          <a:stretch>
            <a:fillRect/>
          </a:stretch>
        </p:blipFill>
        <p:spPr>
          <a:xfrm>
            <a:off x="9102311" y="6157725"/>
            <a:ext cx="1600200" cy="552450"/>
          </a:xfrm>
          <a:prstGeom prst="rect">
            <a:avLst/>
          </a:prstGeom>
        </p:spPr>
      </p:pic>
      <p:pic>
        <p:nvPicPr>
          <p:cNvPr id="3076" name="Picture 4" descr="Ut Southwestern Logo">
            <a:extLst>
              <a:ext uri="{FF2B5EF4-FFF2-40B4-BE49-F238E27FC236}">
                <a16:creationId xmlns:a16="http://schemas.microsoft.com/office/drawing/2014/main" id="{B4E734B1-237E-CD62-F58C-1AA20EA38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6586" y="5695023"/>
            <a:ext cx="1015152" cy="10151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E88E089-13E1-05E4-23CD-5D2E41BF50F7}"/>
              </a:ext>
            </a:extLst>
          </p:cNvPr>
          <p:cNvPicPr>
            <a:picLocks noChangeAspect="1"/>
          </p:cNvPicPr>
          <p:nvPr/>
        </p:nvPicPr>
        <p:blipFill>
          <a:blip r:embed="rId4"/>
          <a:stretch>
            <a:fillRect/>
          </a:stretch>
        </p:blipFill>
        <p:spPr>
          <a:xfrm>
            <a:off x="651969" y="50951"/>
            <a:ext cx="7943332" cy="3124200"/>
          </a:xfrm>
          <a:prstGeom prst="rect">
            <a:avLst/>
          </a:prstGeom>
        </p:spPr>
      </p:pic>
      <p:sp>
        <p:nvSpPr>
          <p:cNvPr id="5" name="TextBox 3">
            <a:extLst>
              <a:ext uri="{FF2B5EF4-FFF2-40B4-BE49-F238E27FC236}">
                <a16:creationId xmlns:a16="http://schemas.microsoft.com/office/drawing/2014/main" id="{D257957B-A9A7-4558-AD4B-CA05B1569B3A}"/>
              </a:ext>
            </a:extLst>
          </p:cNvPr>
          <p:cNvSpPr txBox="1"/>
          <p:nvPr/>
        </p:nvSpPr>
        <p:spPr>
          <a:xfrm>
            <a:off x="1434022" y="3212848"/>
            <a:ext cx="866775" cy="17145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aseline="0"/>
              <a:t>ADA/ISPAD</a:t>
            </a:r>
          </a:p>
          <a:p>
            <a:r>
              <a:rPr lang="en-US" sz="1000" baseline="0"/>
              <a:t>guidelines reviewed </a:t>
            </a:r>
          </a:p>
          <a:p>
            <a:endParaRPr lang="en-US" sz="1000" baseline="0"/>
          </a:p>
          <a:p>
            <a:r>
              <a:rPr lang="en-US" sz="1000" baseline="0"/>
              <a:t>Education slides created  and shared with team</a:t>
            </a:r>
          </a:p>
          <a:p>
            <a:r>
              <a:rPr lang="en-US" sz="1100" baseline="0"/>
              <a:t> </a:t>
            </a:r>
          </a:p>
          <a:p>
            <a:endParaRPr lang="en-US" sz="1100" baseline="0"/>
          </a:p>
          <a:p>
            <a:endParaRPr lang="en-US" sz="1100" baseline="0"/>
          </a:p>
          <a:p>
            <a:endParaRPr lang="en-US" sz="1100"/>
          </a:p>
        </p:txBody>
      </p:sp>
      <p:sp>
        <p:nvSpPr>
          <p:cNvPr id="6" name="TextBox 1">
            <a:extLst>
              <a:ext uri="{FF2B5EF4-FFF2-40B4-BE49-F238E27FC236}">
                <a16:creationId xmlns:a16="http://schemas.microsoft.com/office/drawing/2014/main" id="{B71636C0-8754-181E-B618-8D50FBCDA50C}"/>
              </a:ext>
            </a:extLst>
          </p:cNvPr>
          <p:cNvSpPr txBox="1"/>
          <p:nvPr/>
        </p:nvSpPr>
        <p:spPr>
          <a:xfrm>
            <a:off x="2299193" y="3216267"/>
            <a:ext cx="816552" cy="3639270"/>
          </a:xfrm>
          <a:prstGeom prst="rect">
            <a:avLst/>
          </a:prstGeom>
          <a:solidFill>
            <a:schemeClr val="lt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a:t>Started screening clinic in Dallas</a:t>
            </a:r>
            <a:r>
              <a:rPr lang="en-US" sz="1000" baseline="0"/>
              <a:t> </a:t>
            </a:r>
          </a:p>
          <a:p>
            <a:r>
              <a:rPr lang="en-US" sz="1000" baseline="0"/>
              <a:t>2 sessions per month (8 slots)- PA (CA)</a:t>
            </a:r>
          </a:p>
          <a:p>
            <a:endParaRPr lang="en-US" sz="1000" baseline="0"/>
          </a:p>
          <a:p>
            <a:r>
              <a:rPr lang="en-US" sz="1000" baseline="0"/>
              <a:t>Formed a team of MD, PA, APP, CDCES, ASR</a:t>
            </a:r>
          </a:p>
          <a:p>
            <a:endParaRPr lang="en-US" sz="1000" baseline="0"/>
          </a:p>
          <a:p>
            <a:r>
              <a:rPr lang="en-US" sz="1000" baseline="0"/>
              <a:t>Separate Triage process</a:t>
            </a:r>
          </a:p>
          <a:p>
            <a:endParaRPr lang="en-US" sz="1000" baseline="0"/>
          </a:p>
          <a:p>
            <a:r>
              <a:rPr lang="en-US" sz="1000" baseline="0"/>
              <a:t>Visit note template developed </a:t>
            </a:r>
          </a:p>
          <a:p>
            <a:endParaRPr lang="en-US" sz="1100" baseline="0"/>
          </a:p>
          <a:p>
            <a:endParaRPr lang="en-US" sz="1100"/>
          </a:p>
        </p:txBody>
      </p:sp>
      <p:sp>
        <p:nvSpPr>
          <p:cNvPr id="8" name="TextBox 4">
            <a:extLst>
              <a:ext uri="{FF2B5EF4-FFF2-40B4-BE49-F238E27FC236}">
                <a16:creationId xmlns:a16="http://schemas.microsoft.com/office/drawing/2014/main" id="{A9E6839D-0EA5-4C30-B6E8-4BA3D1D80971}"/>
              </a:ext>
            </a:extLst>
          </p:cNvPr>
          <p:cNvSpPr txBox="1"/>
          <p:nvPr/>
        </p:nvSpPr>
        <p:spPr>
          <a:xfrm>
            <a:off x="3114026" y="3212848"/>
            <a:ext cx="977612" cy="1452129"/>
          </a:xfrm>
          <a:prstGeom prst="rect">
            <a:avLst/>
          </a:prstGeom>
          <a:solidFill>
            <a:schemeClr val="lt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EPIC </a:t>
            </a:r>
            <a:r>
              <a:rPr lang="en-US" sz="1100" baseline="0" err="1"/>
              <a:t>smartform</a:t>
            </a:r>
            <a:r>
              <a:rPr lang="en-US" sz="1100" baseline="0"/>
              <a:t>  revision started so data/</a:t>
            </a:r>
            <a:endParaRPr lang="en-US"/>
          </a:p>
          <a:p>
            <a:r>
              <a:rPr lang="en-US" sz="1100" baseline="0"/>
              <a:t>metrics can be tracked</a:t>
            </a:r>
            <a:endParaRPr lang="en-US"/>
          </a:p>
          <a:p>
            <a:endParaRPr lang="en-US" sz="1100" baseline="0"/>
          </a:p>
          <a:p>
            <a:endParaRPr lang="en-US" sz="1100" baseline="0"/>
          </a:p>
          <a:p>
            <a:endParaRPr lang="en-US" sz="1100"/>
          </a:p>
        </p:txBody>
      </p:sp>
      <p:sp>
        <p:nvSpPr>
          <p:cNvPr id="9" name="TextBox 5">
            <a:extLst>
              <a:ext uri="{FF2B5EF4-FFF2-40B4-BE49-F238E27FC236}">
                <a16:creationId xmlns:a16="http://schemas.microsoft.com/office/drawing/2014/main" id="{40E57811-A608-482E-9047-7CA3FBA97D7B}"/>
              </a:ext>
            </a:extLst>
          </p:cNvPr>
          <p:cNvSpPr txBox="1"/>
          <p:nvPr/>
        </p:nvSpPr>
        <p:spPr>
          <a:xfrm>
            <a:off x="4092069" y="3211912"/>
            <a:ext cx="1263912" cy="1104900"/>
          </a:xfrm>
          <a:prstGeom prst="rect">
            <a:avLst/>
          </a:prstGeom>
          <a:solidFill>
            <a:schemeClr val="lt1"/>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Screening flyers for PCP (Preethy)</a:t>
            </a:r>
          </a:p>
          <a:p>
            <a:endParaRPr lang="en-US" sz="1100" baseline="0"/>
          </a:p>
          <a:p>
            <a:r>
              <a:rPr lang="en-US" sz="1100" baseline="0"/>
              <a:t>Education for CHMG PCP's (Preethy)</a:t>
            </a:r>
          </a:p>
          <a:p>
            <a:endParaRPr lang="en-US" sz="1100" baseline="0"/>
          </a:p>
          <a:p>
            <a:endParaRPr lang="en-US" sz="1100"/>
          </a:p>
        </p:txBody>
      </p:sp>
      <p:sp>
        <p:nvSpPr>
          <p:cNvPr id="10" name="TextBox 7">
            <a:extLst>
              <a:ext uri="{FF2B5EF4-FFF2-40B4-BE49-F238E27FC236}">
                <a16:creationId xmlns:a16="http://schemas.microsoft.com/office/drawing/2014/main" id="{7506E43E-905B-445A-AFF9-D59A84ECF837}"/>
              </a:ext>
            </a:extLst>
          </p:cNvPr>
          <p:cNvSpPr txBox="1"/>
          <p:nvPr/>
        </p:nvSpPr>
        <p:spPr>
          <a:xfrm>
            <a:off x="5359132" y="3220571"/>
            <a:ext cx="905819" cy="1628114"/>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Trial Net </a:t>
            </a:r>
            <a:endParaRPr lang="en-US"/>
          </a:p>
          <a:p>
            <a:r>
              <a:rPr lang="en-US"/>
              <a:t>in-person</a:t>
            </a:r>
            <a:r>
              <a:rPr lang="en-US" sz="1100" baseline="0"/>
              <a:t> screening -research coordinator</a:t>
            </a:r>
            <a:endParaRPr lang="en-US"/>
          </a:p>
          <a:p>
            <a:r>
              <a:rPr lang="en-US" sz="1100" baseline="0"/>
              <a:t>4th Tue PM</a:t>
            </a:r>
          </a:p>
          <a:p>
            <a:r>
              <a:rPr lang="en-US" sz="1100" u="sng" baseline="0"/>
              <a:t>Dallas </a:t>
            </a:r>
          </a:p>
          <a:p>
            <a:endParaRPr lang="en-US" sz="1100" baseline="0"/>
          </a:p>
          <a:p>
            <a:endParaRPr lang="en-US" sz="1100" baseline="0"/>
          </a:p>
          <a:p>
            <a:endParaRPr lang="en-US" sz="1100"/>
          </a:p>
        </p:txBody>
      </p:sp>
      <p:sp>
        <p:nvSpPr>
          <p:cNvPr id="11" name="TextBox 8">
            <a:extLst>
              <a:ext uri="{FF2B5EF4-FFF2-40B4-BE49-F238E27FC236}">
                <a16:creationId xmlns:a16="http://schemas.microsoft.com/office/drawing/2014/main" id="{0F159ECC-D81A-4F84-A555-F9E281F360B9}"/>
              </a:ext>
            </a:extLst>
          </p:cNvPr>
          <p:cNvSpPr txBox="1"/>
          <p:nvPr/>
        </p:nvSpPr>
        <p:spPr>
          <a:xfrm>
            <a:off x="6268102" y="3218447"/>
            <a:ext cx="788845" cy="1757795"/>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Trial Net screening Flyer approved</a:t>
            </a:r>
          </a:p>
          <a:p>
            <a:endParaRPr lang="en-US" sz="1100" baseline="0"/>
          </a:p>
          <a:p>
            <a:r>
              <a:rPr lang="en-US" sz="1100" baseline="0"/>
              <a:t>Screening Podcast for PCPs LIVE </a:t>
            </a:r>
          </a:p>
          <a:p>
            <a:endParaRPr lang="en-US" sz="1100" baseline="0"/>
          </a:p>
          <a:p>
            <a:endParaRPr lang="en-US" sz="1100" baseline="0"/>
          </a:p>
          <a:p>
            <a:endParaRPr lang="en-US" sz="1100"/>
          </a:p>
        </p:txBody>
      </p:sp>
      <p:sp>
        <p:nvSpPr>
          <p:cNvPr id="12" name="TextBox 11">
            <a:extLst>
              <a:ext uri="{FF2B5EF4-FFF2-40B4-BE49-F238E27FC236}">
                <a16:creationId xmlns:a16="http://schemas.microsoft.com/office/drawing/2014/main" id="{6711A385-D55B-4705-A822-008DA6E8C9E0}"/>
              </a:ext>
            </a:extLst>
          </p:cNvPr>
          <p:cNvSpPr txBox="1"/>
          <p:nvPr/>
        </p:nvSpPr>
        <p:spPr>
          <a:xfrm>
            <a:off x="7058814" y="3216773"/>
            <a:ext cx="788844" cy="1492829"/>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t>Screening clinic start at Plano (Leah Nguyen)</a:t>
            </a:r>
          </a:p>
        </p:txBody>
      </p:sp>
      <p:sp>
        <p:nvSpPr>
          <p:cNvPr id="13" name="TextBox 9">
            <a:extLst>
              <a:ext uri="{FF2B5EF4-FFF2-40B4-BE49-F238E27FC236}">
                <a16:creationId xmlns:a16="http://schemas.microsoft.com/office/drawing/2014/main" id="{8D2A068B-70F1-4A21-B0BA-7375CDCFE95E}"/>
              </a:ext>
            </a:extLst>
          </p:cNvPr>
          <p:cNvSpPr txBox="1"/>
          <p:nvPr/>
        </p:nvSpPr>
        <p:spPr>
          <a:xfrm>
            <a:off x="7847658" y="3219044"/>
            <a:ext cx="788845" cy="2810564"/>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Trial Net Flyer- clinic, binder</a:t>
            </a:r>
          </a:p>
          <a:p>
            <a:endParaRPr lang="en-US" sz="1100" baseline="0"/>
          </a:p>
          <a:p>
            <a:r>
              <a:rPr lang="en-US" sz="1100" baseline="0"/>
              <a:t>EPIC smart form revision LIVE</a:t>
            </a:r>
          </a:p>
          <a:p>
            <a:endParaRPr lang="en-US" sz="1100" baseline="0"/>
          </a:p>
          <a:p>
            <a:r>
              <a:rPr lang="en-US" sz="1100" baseline="0"/>
              <a:t>One page screening Fact sheet for PCPs </a:t>
            </a:r>
          </a:p>
          <a:p>
            <a:endParaRPr lang="en-US" sz="1100" baseline="0"/>
          </a:p>
          <a:p>
            <a:endParaRPr lang="en-US" sz="1100"/>
          </a:p>
        </p:txBody>
      </p:sp>
      <p:sp>
        <p:nvSpPr>
          <p:cNvPr id="15" name="TextBox 2">
            <a:extLst>
              <a:ext uri="{FF2B5EF4-FFF2-40B4-BE49-F238E27FC236}">
                <a16:creationId xmlns:a16="http://schemas.microsoft.com/office/drawing/2014/main" id="{4C527B86-AF26-4C0E-BAB3-BBF40D160A66}"/>
              </a:ext>
            </a:extLst>
          </p:cNvPr>
          <p:cNvSpPr txBox="1"/>
          <p:nvPr/>
        </p:nvSpPr>
        <p:spPr>
          <a:xfrm>
            <a:off x="8792101" y="2722570"/>
            <a:ext cx="1070263" cy="3188484"/>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effectLst/>
                <a:latin typeface="+mn-lt"/>
                <a:ea typeface="+mn-ea"/>
                <a:cs typeface="+mn-cs"/>
              </a:rPr>
              <a:t>Trial Net </a:t>
            </a:r>
            <a:endParaRPr lang="en-US"/>
          </a:p>
          <a:p>
            <a:r>
              <a:rPr lang="en-US"/>
              <a:t>in-person</a:t>
            </a:r>
            <a:r>
              <a:rPr lang="en-US" sz="1100" baseline="0">
                <a:effectLst/>
                <a:latin typeface="+mn-lt"/>
                <a:ea typeface="+mn-ea"/>
                <a:cs typeface="+mn-cs"/>
              </a:rPr>
              <a:t> screening -research coordinators</a:t>
            </a:r>
            <a:endParaRPr lang="en-US"/>
          </a:p>
          <a:p>
            <a:r>
              <a:rPr lang="en-US" sz="1100" baseline="0">
                <a:effectLst/>
                <a:latin typeface="+mn-lt"/>
                <a:ea typeface="+mn-ea"/>
                <a:cs typeface="+mn-cs"/>
              </a:rPr>
              <a:t>4th Tue AM</a:t>
            </a:r>
            <a:endParaRPr lang="en-US">
              <a:effectLst/>
            </a:endParaRPr>
          </a:p>
          <a:p>
            <a:r>
              <a:rPr lang="en-US" sz="1100" u="sng" baseline="0">
                <a:effectLst/>
                <a:latin typeface="+mn-lt"/>
                <a:ea typeface="+mn-ea"/>
                <a:cs typeface="+mn-cs"/>
              </a:rPr>
              <a:t>Plano </a:t>
            </a:r>
            <a:endParaRPr lang="en-US" sz="1100" u="sng" baseline="0">
              <a:effectLst/>
              <a:latin typeface="+mn-lt"/>
            </a:endParaRPr>
          </a:p>
          <a:p>
            <a:endParaRPr lang="en-US" sz="1100" baseline="0">
              <a:solidFill>
                <a:schemeClr val="dk1"/>
              </a:solidFill>
              <a:effectLst/>
              <a:latin typeface="+mn-lt"/>
              <a:ea typeface="+mn-ea"/>
              <a:cs typeface="+mn-cs"/>
            </a:endParaRPr>
          </a:p>
          <a:p>
            <a:r>
              <a:rPr lang="en-US" sz="1100" baseline="0">
                <a:effectLst/>
                <a:latin typeface="+mn-lt"/>
                <a:ea typeface="+mn-ea"/>
                <a:cs typeface="+mn-cs"/>
              </a:rPr>
              <a:t>Trial Net flyer- </a:t>
            </a:r>
            <a:endParaRPr lang="en-US" sz="1100" baseline="0">
              <a:effectLst/>
              <a:latin typeface="+mn-lt"/>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baseline="0">
                <a:effectLst/>
                <a:latin typeface="+mn-lt"/>
                <a:ea typeface="+mn-ea"/>
                <a:cs typeface="+mn-cs"/>
              </a:rPr>
              <a:t>weekly newsletter</a:t>
            </a:r>
            <a:endParaRPr lang="en-US">
              <a:effectLst/>
            </a:endParaRPr>
          </a:p>
          <a:p>
            <a:endParaRPr lang="en-US" sz="1100" baseline="0">
              <a:solidFill>
                <a:schemeClr val="dk1"/>
              </a:solidFill>
              <a:effectLst/>
              <a:latin typeface="+mn-lt"/>
              <a:ea typeface="+mn-ea"/>
              <a:cs typeface="+mn-cs"/>
            </a:endParaRPr>
          </a:p>
          <a:p>
            <a:r>
              <a:rPr lang="en-US" sz="1100" baseline="0">
                <a:effectLst/>
                <a:latin typeface="+mn-lt"/>
                <a:ea typeface="+mn-ea"/>
                <a:cs typeface="+mn-cs"/>
              </a:rPr>
              <a:t>Education of Primary care at Children’s</a:t>
            </a:r>
          </a:p>
          <a:p>
            <a:endParaRPr lang="en-US" sz="1100" baseline="0">
              <a:solidFill>
                <a:schemeClr val="dk1"/>
              </a:solidFill>
              <a:effectLst/>
              <a:latin typeface="+mn-lt"/>
              <a:ea typeface="+mn-ea"/>
              <a:cs typeface="+mn-cs"/>
            </a:endParaRPr>
          </a:p>
          <a:p>
            <a:r>
              <a:rPr lang="en-US" sz="1100" baseline="0">
                <a:effectLst/>
                <a:latin typeface="+mn-lt"/>
                <a:ea typeface="+mn-ea"/>
                <a:cs typeface="+mn-cs"/>
              </a:rPr>
              <a:t>GI to screen Celiac patient </a:t>
            </a:r>
            <a:endParaRPr lang="en-US" sz="1100" baseline="0">
              <a:effectLst/>
              <a:latin typeface="+mn-lt"/>
            </a:endParaRPr>
          </a:p>
          <a:p>
            <a:endParaRPr lang="en-US" sz="1100" baseline="0">
              <a:solidFill>
                <a:schemeClr val="dk1"/>
              </a:solidFill>
              <a:effectLst/>
              <a:latin typeface="+mn-lt"/>
              <a:ea typeface="+mn-ea"/>
              <a:cs typeface="+mn-cs"/>
            </a:endParaRPr>
          </a:p>
          <a:p>
            <a:endParaRPr lang="en-US" sz="1100"/>
          </a:p>
        </p:txBody>
      </p:sp>
      <p:sp>
        <p:nvSpPr>
          <p:cNvPr id="17" name="TextBox 10">
            <a:extLst>
              <a:ext uri="{FF2B5EF4-FFF2-40B4-BE49-F238E27FC236}">
                <a16:creationId xmlns:a16="http://schemas.microsoft.com/office/drawing/2014/main" id="{EAF33662-3CC7-43D0-9585-75E6FF6249DD}"/>
              </a:ext>
            </a:extLst>
          </p:cNvPr>
          <p:cNvSpPr txBox="1"/>
          <p:nvPr/>
        </p:nvSpPr>
        <p:spPr>
          <a:xfrm>
            <a:off x="10386573" y="1855960"/>
            <a:ext cx="1600200" cy="361233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baseline="0"/>
              <a:t>Breakthrough T1D event 11/14/2025</a:t>
            </a:r>
          </a:p>
          <a:p>
            <a:r>
              <a:rPr lang="en-US" sz="1100" baseline="0"/>
              <a:t>Grand rounds 1/2026</a:t>
            </a:r>
          </a:p>
          <a:p>
            <a:r>
              <a:rPr lang="en-US" sz="1100" baseline="0"/>
              <a:t>Screening summit 3/2026 (Dallas)</a:t>
            </a:r>
          </a:p>
          <a:p>
            <a:endParaRPr lang="en-US" sz="1100" baseline="0"/>
          </a:p>
          <a:p>
            <a:r>
              <a:rPr lang="en-US" sz="1100" baseline="0"/>
              <a:t>Educate PCPs- targeted education to screen AA</a:t>
            </a:r>
          </a:p>
          <a:p>
            <a:endParaRPr lang="en-US" sz="1100" baseline="0"/>
          </a:p>
          <a:p>
            <a:r>
              <a:rPr lang="en-US" sz="1100" baseline="0"/>
              <a:t>Education curriculum for stage 1 &amp;2 (RD, CDCES)</a:t>
            </a:r>
          </a:p>
          <a:p>
            <a:endParaRPr lang="en-US" sz="1100" baseline="0"/>
          </a:p>
          <a:p>
            <a:r>
              <a:rPr lang="en-US" sz="1100" baseline="0"/>
              <a:t>Psychology for presymptomatic T1D (screening tools)</a:t>
            </a:r>
          </a:p>
          <a:p>
            <a:endParaRPr lang="en-US" sz="1100"/>
          </a:p>
          <a:p>
            <a:r>
              <a:rPr lang="en-US" sz="1100"/>
              <a:t>Increase Infusion capacity</a:t>
            </a:r>
            <a:r>
              <a:rPr lang="en-US" sz="1100" baseline="0"/>
              <a:t> at Plano/Revenue</a:t>
            </a:r>
            <a:endParaRPr lang="en-US" sz="1100"/>
          </a:p>
        </p:txBody>
      </p:sp>
      <p:sp>
        <p:nvSpPr>
          <p:cNvPr id="7" name="TextBox 6">
            <a:extLst>
              <a:ext uri="{FF2B5EF4-FFF2-40B4-BE49-F238E27FC236}">
                <a16:creationId xmlns:a16="http://schemas.microsoft.com/office/drawing/2014/main" id="{B3F91832-54CA-1BBA-565C-FED643E6E4A8}"/>
              </a:ext>
            </a:extLst>
          </p:cNvPr>
          <p:cNvSpPr txBox="1"/>
          <p:nvPr/>
        </p:nvSpPr>
        <p:spPr>
          <a:xfrm>
            <a:off x="8792101" y="2337399"/>
            <a:ext cx="945138" cy="276999"/>
          </a:xfrm>
          <a:prstGeom prst="rect">
            <a:avLst/>
          </a:prstGeom>
          <a:noFill/>
        </p:spPr>
        <p:txBody>
          <a:bodyPr wrap="square" rtlCol="0">
            <a:spAutoFit/>
          </a:bodyPr>
          <a:lstStyle/>
          <a:p>
            <a:r>
              <a:rPr lang="en-US" sz="1200" b="1"/>
              <a:t>Oct 2025</a:t>
            </a:r>
          </a:p>
        </p:txBody>
      </p:sp>
      <p:sp>
        <p:nvSpPr>
          <p:cNvPr id="14" name="TextBox 13">
            <a:extLst>
              <a:ext uri="{FF2B5EF4-FFF2-40B4-BE49-F238E27FC236}">
                <a16:creationId xmlns:a16="http://schemas.microsoft.com/office/drawing/2014/main" id="{E9CDD97B-2F8B-E352-4B0F-F55C32753FA2}"/>
              </a:ext>
            </a:extLst>
          </p:cNvPr>
          <p:cNvSpPr txBox="1"/>
          <p:nvPr/>
        </p:nvSpPr>
        <p:spPr>
          <a:xfrm>
            <a:off x="10594893" y="1474551"/>
            <a:ext cx="945138" cy="338554"/>
          </a:xfrm>
          <a:prstGeom prst="rect">
            <a:avLst/>
          </a:prstGeom>
          <a:noFill/>
        </p:spPr>
        <p:txBody>
          <a:bodyPr wrap="square" rtlCol="0">
            <a:spAutoFit/>
          </a:bodyPr>
          <a:lstStyle/>
          <a:p>
            <a:r>
              <a:rPr lang="en-US" sz="1600" b="1"/>
              <a:t>FUTURE</a:t>
            </a:r>
          </a:p>
        </p:txBody>
      </p:sp>
    </p:spTree>
    <p:extLst>
      <p:ext uri="{BB962C8B-B14F-4D97-AF65-F5344CB8AC3E}">
        <p14:creationId xmlns:p14="http://schemas.microsoft.com/office/powerpoint/2010/main" val="1837387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AEF2D-9997-965A-3321-9A8FF15671DF}"/>
              </a:ext>
            </a:extLst>
          </p:cNvPr>
          <p:cNvPicPr>
            <a:picLocks noChangeAspect="1"/>
          </p:cNvPicPr>
          <p:nvPr/>
        </p:nvPicPr>
        <p:blipFill>
          <a:blip r:embed="rId2"/>
          <a:stretch>
            <a:fillRect/>
          </a:stretch>
        </p:blipFill>
        <p:spPr>
          <a:xfrm>
            <a:off x="5656995" y="260073"/>
            <a:ext cx="5684256" cy="5844249"/>
          </a:xfrm>
          <a:prstGeom prst="rect">
            <a:avLst/>
          </a:prstGeom>
        </p:spPr>
      </p:pic>
      <p:pic>
        <p:nvPicPr>
          <p:cNvPr id="3" name="Picture 2">
            <a:extLst>
              <a:ext uri="{FF2B5EF4-FFF2-40B4-BE49-F238E27FC236}">
                <a16:creationId xmlns:a16="http://schemas.microsoft.com/office/drawing/2014/main" id="{C446AA93-B679-F0D0-8341-3D828054C921}"/>
              </a:ext>
            </a:extLst>
          </p:cNvPr>
          <p:cNvPicPr>
            <a:picLocks noChangeAspect="1"/>
          </p:cNvPicPr>
          <p:nvPr/>
        </p:nvPicPr>
        <p:blipFill>
          <a:blip r:embed="rId3"/>
          <a:stretch>
            <a:fillRect/>
          </a:stretch>
        </p:blipFill>
        <p:spPr>
          <a:xfrm>
            <a:off x="479835" y="905157"/>
            <a:ext cx="4979406" cy="4554083"/>
          </a:xfrm>
          <a:prstGeom prst="rect">
            <a:avLst/>
          </a:prstGeom>
        </p:spPr>
      </p:pic>
      <p:pic>
        <p:nvPicPr>
          <p:cNvPr id="4" name="Picture 3">
            <a:extLst>
              <a:ext uri="{FF2B5EF4-FFF2-40B4-BE49-F238E27FC236}">
                <a16:creationId xmlns:a16="http://schemas.microsoft.com/office/drawing/2014/main" id="{936193A2-3B92-F044-6872-AB0F9B74E38D}"/>
              </a:ext>
            </a:extLst>
          </p:cNvPr>
          <p:cNvPicPr>
            <a:picLocks noChangeAspect="1"/>
          </p:cNvPicPr>
          <p:nvPr/>
        </p:nvPicPr>
        <p:blipFill>
          <a:blip r:embed="rId4"/>
          <a:stretch>
            <a:fillRect/>
          </a:stretch>
        </p:blipFill>
        <p:spPr>
          <a:xfrm>
            <a:off x="9111364" y="6189695"/>
            <a:ext cx="1600200" cy="552450"/>
          </a:xfrm>
          <a:prstGeom prst="rect">
            <a:avLst/>
          </a:prstGeom>
        </p:spPr>
      </p:pic>
      <p:sp>
        <p:nvSpPr>
          <p:cNvPr id="5" name="AutoShape 4" descr="Image result for utsw logo">
            <a:extLst>
              <a:ext uri="{FF2B5EF4-FFF2-40B4-BE49-F238E27FC236}">
                <a16:creationId xmlns:a16="http://schemas.microsoft.com/office/drawing/2014/main" id="{27A72B15-249D-E7D2-F482-782A00876F9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utsw logo">
            <a:extLst>
              <a:ext uri="{FF2B5EF4-FFF2-40B4-BE49-F238E27FC236}">
                <a16:creationId xmlns:a16="http://schemas.microsoft.com/office/drawing/2014/main" id="{D97894B9-F7CD-AA80-879A-AFB878B8D3D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4" descr="Ut Southwestern Logo">
            <a:extLst>
              <a:ext uri="{FF2B5EF4-FFF2-40B4-BE49-F238E27FC236}">
                <a16:creationId xmlns:a16="http://schemas.microsoft.com/office/drawing/2014/main" id="{DDD300CE-F825-4C8F-9FC5-D810E817D1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1429" y="5739897"/>
            <a:ext cx="1015152" cy="101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96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ECC7C-918C-39E3-5D35-2AD3F3B84B69}"/>
              </a:ext>
            </a:extLst>
          </p:cNvPr>
          <p:cNvPicPr>
            <a:picLocks noChangeAspect="1"/>
          </p:cNvPicPr>
          <p:nvPr/>
        </p:nvPicPr>
        <p:blipFill>
          <a:blip r:embed="rId2"/>
          <a:stretch>
            <a:fillRect/>
          </a:stretch>
        </p:blipFill>
        <p:spPr>
          <a:xfrm>
            <a:off x="4032844" y="1536410"/>
            <a:ext cx="3217255" cy="4518093"/>
          </a:xfrm>
          <a:prstGeom prst="rect">
            <a:avLst/>
          </a:prstGeom>
        </p:spPr>
      </p:pic>
      <p:pic>
        <p:nvPicPr>
          <p:cNvPr id="5" name="Picture 4">
            <a:extLst>
              <a:ext uri="{FF2B5EF4-FFF2-40B4-BE49-F238E27FC236}">
                <a16:creationId xmlns:a16="http://schemas.microsoft.com/office/drawing/2014/main" id="{807CC980-C767-90D6-3E68-7A1D9A09857D}"/>
              </a:ext>
            </a:extLst>
          </p:cNvPr>
          <p:cNvPicPr>
            <a:picLocks noChangeAspect="1"/>
          </p:cNvPicPr>
          <p:nvPr/>
        </p:nvPicPr>
        <p:blipFill>
          <a:blip r:embed="rId3"/>
          <a:stretch>
            <a:fillRect/>
          </a:stretch>
        </p:blipFill>
        <p:spPr>
          <a:xfrm>
            <a:off x="9147578" y="6157725"/>
            <a:ext cx="1600200" cy="552450"/>
          </a:xfrm>
          <a:prstGeom prst="rect">
            <a:avLst/>
          </a:prstGeom>
        </p:spPr>
      </p:pic>
      <p:pic>
        <p:nvPicPr>
          <p:cNvPr id="6" name="Picture 4" descr="Ut Southwestern Logo">
            <a:extLst>
              <a:ext uri="{FF2B5EF4-FFF2-40B4-BE49-F238E27FC236}">
                <a16:creationId xmlns:a16="http://schemas.microsoft.com/office/drawing/2014/main" id="{2343AEBA-9F4A-BC42-FE5E-FD0E94DD40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933" y="5721788"/>
            <a:ext cx="1015152" cy="101515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308E776-D032-D026-A416-92987151D80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Trial Net in person screening clinic Flyer</a:t>
            </a:r>
          </a:p>
        </p:txBody>
      </p:sp>
    </p:spTree>
    <p:extLst>
      <p:ext uri="{BB962C8B-B14F-4D97-AF65-F5344CB8AC3E}">
        <p14:creationId xmlns:p14="http://schemas.microsoft.com/office/powerpoint/2010/main" val="2178141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CH_LITE_Feinberg_0616">
  <a:themeElements>
    <a:clrScheme name="Lurie 2022">
      <a:dk1>
        <a:srgbClr val="000000"/>
      </a:dk1>
      <a:lt1>
        <a:srgbClr val="FFFFFF"/>
      </a:lt1>
      <a:dk2>
        <a:srgbClr val="167FC0"/>
      </a:dk2>
      <a:lt2>
        <a:srgbClr val="71C6EF"/>
      </a:lt2>
      <a:accent1>
        <a:srgbClr val="522476"/>
      </a:accent1>
      <a:accent2>
        <a:srgbClr val="9D97D2"/>
      </a:accent2>
      <a:accent3>
        <a:srgbClr val="34793B"/>
      </a:accent3>
      <a:accent4>
        <a:srgbClr val="BFCD30"/>
      </a:accent4>
      <a:accent5>
        <a:srgbClr val="DB5C1E"/>
      </a:accent5>
      <a:accent6>
        <a:srgbClr val="FDB913"/>
      </a:accent6>
      <a:hlink>
        <a:srgbClr val="116171"/>
      </a:hlink>
      <a:folHlink>
        <a:srgbClr val="69C9C3"/>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reeningoralpresentation  -  Read-Only" id="{32AD4DF0-C800-43D1-984E-2C57E7120131}" vid="{BDCC06A2-284E-4EF7-BE56-18B556B0FDCF}"/>
    </a:ext>
  </a:extLst>
</a:theme>
</file>

<file path=ppt/theme/theme3.xml><?xml version="1.0" encoding="utf-8"?>
<a:theme xmlns:a="http://schemas.openxmlformats.org/drawingml/2006/main" name="Тема Office">
  <a:themeElements>
    <a:clrScheme name="CN Colors">
      <a:dk1>
        <a:srgbClr val="000000"/>
      </a:dk1>
      <a:lt1>
        <a:srgbClr val="FFFFFF"/>
      </a:lt1>
      <a:dk2>
        <a:srgbClr val="415569"/>
      </a:dk2>
      <a:lt2>
        <a:srgbClr val="5F5151"/>
      </a:lt2>
      <a:accent1>
        <a:srgbClr val="E30032"/>
      </a:accent1>
      <a:accent2>
        <a:srgbClr val="0077CD"/>
      </a:accent2>
      <a:accent3>
        <a:srgbClr val="008FAD"/>
      </a:accent3>
      <a:accent4>
        <a:srgbClr val="E67100"/>
      </a:accent4>
      <a:accent5>
        <a:srgbClr val="008778"/>
      </a:accent5>
      <a:accent6>
        <a:srgbClr val="784D96"/>
      </a:accent6>
      <a:hlink>
        <a:srgbClr val="0077CD"/>
      </a:hlink>
      <a:folHlink>
        <a:srgbClr val="784D96"/>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97E7CFD6-EE50-964E-9555-511957E2372F}" vid="{2DECD425-3326-4B47-BCE5-E9C22AD0879C}"/>
    </a:ext>
  </a:extLst>
</a:theme>
</file>

<file path=ppt/theme/theme4.xml><?xml version="1.0" encoding="utf-8"?>
<a:theme xmlns:a="http://schemas.openxmlformats.org/drawingml/2006/main" name="CN red bar inside 1 with logo">
  <a:themeElements>
    <a:clrScheme name="Childrens National with Darker Brown">
      <a:dk1>
        <a:srgbClr val="E3002B"/>
      </a:dk1>
      <a:lt1>
        <a:srgbClr val="FFFDFC"/>
      </a:lt1>
      <a:dk2>
        <a:srgbClr val="5E514D"/>
      </a:dk2>
      <a:lt2>
        <a:srgbClr val="FFFFFE"/>
      </a:lt2>
      <a:accent1>
        <a:srgbClr val="E3002B"/>
      </a:accent1>
      <a:accent2>
        <a:srgbClr val="E57100"/>
      </a:accent2>
      <a:accent3>
        <a:srgbClr val="0077C8"/>
      </a:accent3>
      <a:accent4>
        <a:srgbClr val="898D8D"/>
      </a:accent4>
      <a:accent5>
        <a:srgbClr val="784E90"/>
      </a:accent5>
      <a:accent6>
        <a:srgbClr val="799A01"/>
      </a:accent6>
      <a:hlink>
        <a:srgbClr val="0000FF"/>
      </a:hlink>
      <a:folHlink>
        <a:srgbClr val="64518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N Thank you End  Red Slide">
  <a:themeElements>
    <a:clrScheme name="Childrens National with Darker Brown">
      <a:dk1>
        <a:srgbClr val="E3002B"/>
      </a:dk1>
      <a:lt1>
        <a:srgbClr val="FFFDFC"/>
      </a:lt1>
      <a:dk2>
        <a:srgbClr val="5E514D"/>
      </a:dk2>
      <a:lt2>
        <a:srgbClr val="FFFFFE"/>
      </a:lt2>
      <a:accent1>
        <a:srgbClr val="E3002B"/>
      </a:accent1>
      <a:accent2>
        <a:srgbClr val="E57100"/>
      </a:accent2>
      <a:accent3>
        <a:srgbClr val="0077C8"/>
      </a:accent3>
      <a:accent4>
        <a:srgbClr val="898D8D"/>
      </a:accent4>
      <a:accent5>
        <a:srgbClr val="784E90"/>
      </a:accent5>
      <a:accent6>
        <a:srgbClr val="799A01"/>
      </a:accent6>
      <a:hlink>
        <a:srgbClr val="0000FF"/>
      </a:hlink>
      <a:folHlink>
        <a:srgbClr val="64518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7.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841E86-96B5-4912-8D2F-B921B05BE46E}">
  <ds:schemaRefs>
    <ds:schemaRef ds:uri="2f7b054f-be38-41d2-978f-3d651b980644"/>
    <ds:schemaRef ds:uri="626cb74e-9669-4fd8-87b3-351e3976c14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BFEE3F5-9A72-4009-A5C5-406B6A2499F4}">
  <ds:schemaRefs>
    <ds:schemaRef ds:uri="http://schemas.microsoft.com/sharepoint/v3/contenttype/forms"/>
  </ds:schemaRefs>
</ds:datastoreItem>
</file>

<file path=customXml/itemProps3.xml><?xml version="1.0" encoding="utf-8"?>
<ds:datastoreItem xmlns:ds="http://schemas.openxmlformats.org/officeDocument/2006/customXml" ds:itemID="{A4CB6225-ACF3-48B7-B973-0BF2326745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51</Slides>
  <Notes>26</Notes>
  <HiddenSlides>0</HiddenSlides>
  <ScaleCrop>false</ScaleCrop>
  <HeadingPairs>
    <vt:vector size="4" baseType="variant">
      <vt:variant>
        <vt:lpstr>Theme</vt:lpstr>
      </vt:variant>
      <vt:variant>
        <vt:i4>7</vt:i4>
      </vt:variant>
      <vt:variant>
        <vt:lpstr>Slide Titles</vt:lpstr>
      </vt:variant>
      <vt:variant>
        <vt:i4>51</vt:i4>
      </vt:variant>
    </vt:vector>
  </HeadingPairs>
  <TitlesOfParts>
    <vt:vector size="58" baseType="lpstr">
      <vt:lpstr>office theme</vt:lpstr>
      <vt:lpstr>LCH_LITE_Feinberg_0616</vt:lpstr>
      <vt:lpstr>Тема Office</vt:lpstr>
      <vt:lpstr>CN red bar inside 1 with logo</vt:lpstr>
      <vt:lpstr>CN Thank you End  Red Slide</vt:lpstr>
      <vt:lpstr>1_T1D Exchange Annual Meeting Template 2015</vt:lpstr>
      <vt:lpstr>1_T1D Exchange Annual Meeting Template 2015</vt:lpstr>
      <vt:lpstr>PowerPoint Presentation</vt:lpstr>
      <vt:lpstr>Single-Center Experience: Implementation of Screening and Staging of Type 1 Diabetes</vt:lpstr>
      <vt:lpstr>UTSW/Children’s Medical Center(Pediatrics)</vt:lpstr>
      <vt:lpstr>Fishbone Diagram</vt:lpstr>
      <vt:lpstr>Key Driver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Improving Screening Rates of Patients at Risk for Type 1 Diabetes in an Academic Institution with Multiple Providers and Clinic Sites</vt:lpstr>
      <vt:lpstr>Background</vt:lpstr>
      <vt:lpstr>PowerPoint Presentation</vt:lpstr>
      <vt:lpstr>PowerPoint Presentation</vt:lpstr>
      <vt:lpstr>Methods</vt:lpstr>
      <vt:lpstr>Barriers</vt:lpstr>
      <vt:lpstr>Results</vt:lpstr>
      <vt:lpstr>PowerPoint Presentation</vt:lpstr>
      <vt:lpstr>Key Takeaways</vt:lpstr>
      <vt:lpstr>Next Steps</vt:lpstr>
      <vt:lpstr>Acknowledgements:</vt:lpstr>
      <vt:lpstr>Thank You!   Questions? </vt:lpstr>
      <vt:lpstr>PowerPoint Presentation</vt:lpstr>
      <vt:lpstr>PowerPoint Presentation</vt:lpstr>
      <vt:lpstr>Disclosure</vt:lpstr>
      <vt:lpstr>T1D Exchange Quality Improvement Collaborative (T1DX-QI)</vt:lpstr>
      <vt:lpstr>Background</vt:lpstr>
      <vt:lpstr>PowerPoint Presentation</vt:lpstr>
      <vt:lpstr>Methodology</vt:lpstr>
      <vt:lpstr>Overview of High-Level Findings</vt:lpstr>
      <vt:lpstr>Results</vt:lpstr>
      <vt:lpstr>   Conclusion</vt:lpstr>
      <vt:lpstr>References</vt:lpstr>
      <vt:lpstr>PowerPoint Presentation</vt:lpstr>
      <vt:lpstr>PowerPoint Presentation</vt:lpstr>
      <vt:lpstr>Objectives</vt:lpstr>
      <vt:lpstr>Why Early Screening Matters</vt:lpstr>
      <vt:lpstr>Problem &amp; Baseline State</vt:lpstr>
      <vt:lpstr>Project Aim</vt:lpstr>
      <vt:lpstr>PowerPoint Presentation</vt:lpstr>
      <vt:lpstr>PowerPoint Presentation</vt:lpstr>
      <vt:lpstr>Education &amp; Workflow Coordination</vt:lpstr>
      <vt:lpstr>Education &amp; Workflow Coordination</vt:lpstr>
      <vt:lpstr>Results</vt:lpstr>
      <vt:lpstr>Lessons Learned</vt:lpstr>
      <vt:lpstr>Next Steps</vt:lpstr>
      <vt:lpstr>Thank You!</vt:lpstr>
      <vt:lpstr>PowerPoint Presentation</vt:lpstr>
      <vt:lpstr> Section Header Here Subtitle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38</cp:revision>
  <dcterms:created xsi:type="dcterms:W3CDTF">2025-10-30T17:36:59Z</dcterms:created>
  <dcterms:modified xsi:type="dcterms:W3CDTF">2025-11-10T02:26:19Z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