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15.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Ex2.xml" ContentType="application/vnd.ms-office.chartex+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Ex3.xml" ContentType="application/vnd.ms-office.chartex+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Ex4.xml" ContentType="application/vnd.ms-office.chartex+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4.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2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8" r:id="rId4"/>
    <p:sldMasterId id="2147483648" r:id="rId5"/>
    <p:sldMasterId id="2147483696" r:id="rId6"/>
    <p:sldMasterId id="2147483862" r:id="rId7"/>
    <p:sldMasterId id="2147483867" r:id="rId8"/>
    <p:sldMasterId id="2147483699" r:id="rId9"/>
    <p:sldMasterId id="2147483660" r:id="rId10"/>
    <p:sldMasterId id="2147483846" r:id="rId11"/>
  </p:sldMasterIdLst>
  <p:notesMasterIdLst>
    <p:notesMasterId r:id="rId58"/>
  </p:notesMasterIdLst>
  <p:sldIdLst>
    <p:sldId id="703" r:id="rId12"/>
    <p:sldId id="256" r:id="rId13"/>
    <p:sldId id="294" r:id="rId14"/>
    <p:sldId id="289" r:id="rId15"/>
    <p:sldId id="286" r:id="rId16"/>
    <p:sldId id="300" r:id="rId17"/>
    <p:sldId id="301" r:id="rId18"/>
    <p:sldId id="288" r:id="rId19"/>
    <p:sldId id="303" r:id="rId20"/>
    <p:sldId id="304" r:id="rId21"/>
    <p:sldId id="293" r:id="rId22"/>
    <p:sldId id="707" r:id="rId23"/>
    <p:sldId id="260" r:id="rId24"/>
    <p:sldId id="2141411509" r:id="rId25"/>
    <p:sldId id="2141411501" r:id="rId26"/>
    <p:sldId id="2141411502" r:id="rId27"/>
    <p:sldId id="2141411517" r:id="rId28"/>
    <p:sldId id="2141411518" r:id="rId29"/>
    <p:sldId id="2141411519" r:id="rId30"/>
    <p:sldId id="2141411514" r:id="rId31"/>
    <p:sldId id="2141411504" r:id="rId32"/>
    <p:sldId id="2141411511" r:id="rId33"/>
    <p:sldId id="2141411520" r:id="rId34"/>
    <p:sldId id="2141411521" r:id="rId35"/>
    <p:sldId id="838841764" r:id="rId36"/>
    <p:sldId id="838841770" r:id="rId37"/>
    <p:sldId id="638" r:id="rId38"/>
    <p:sldId id="838841773" r:id="rId39"/>
    <p:sldId id="838841765" r:id="rId40"/>
    <p:sldId id="838841775" r:id="rId41"/>
    <p:sldId id="838841754" r:id="rId42"/>
    <p:sldId id="838841755" r:id="rId43"/>
    <p:sldId id="838841769" r:id="rId44"/>
    <p:sldId id="2141411522" r:id="rId45"/>
    <p:sldId id="2141411524" r:id="rId46"/>
    <p:sldId id="308" r:id="rId47"/>
    <p:sldId id="2141411525" r:id="rId48"/>
    <p:sldId id="287" r:id="rId49"/>
    <p:sldId id="284" r:id="rId50"/>
    <p:sldId id="302" r:id="rId51"/>
    <p:sldId id="2141411526" r:id="rId52"/>
    <p:sldId id="306" r:id="rId53"/>
    <p:sldId id="274" r:id="rId54"/>
    <p:sldId id="276" r:id="rId55"/>
    <p:sldId id="2141411523" r:id="rId56"/>
    <p:sldId id="214141149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C5C18-F009-B410-C8DF-DBC49D68C17B}" v="1" dt="2025-11-07T20:12:28.1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Rainey" userId="S::crainey@t1dexchange.org::c66522fd-7f79-4e4b-9477-0af3b7aa6656" providerId="AD" clId="Web-{9DA3B9D3-8ADD-D869-F625-5C38D0D355E0}"/>
    <pc:docChg chg="addSld delSld modSld addMainMaster">
      <pc:chgData name="Claire Rainey" userId="S::crainey@t1dexchange.org::c66522fd-7f79-4e4b-9477-0af3b7aa6656" providerId="AD" clId="Web-{9DA3B9D3-8ADD-D869-F625-5C38D0D355E0}" dt="2025-10-31T13:04:45.666" v="39" actId="20577"/>
      <pc:docMkLst>
        <pc:docMk/>
      </pc:docMkLst>
      <pc:sldChg chg="modSp add">
        <pc:chgData name="Claire Rainey" userId="S::crainey@t1dexchange.org::c66522fd-7f79-4e4b-9477-0af3b7aa6656" providerId="AD" clId="Web-{9DA3B9D3-8ADD-D869-F625-5C38D0D355E0}" dt="2025-10-31T13:04:45.666" v="39" actId="20577"/>
        <pc:sldMkLst>
          <pc:docMk/>
          <pc:sldMk cId="3329208454" sldId="703"/>
        </pc:sldMkLst>
        <pc:spChg chg="mod">
          <ac:chgData name="Claire Rainey" userId="S::crainey@t1dexchange.org::c66522fd-7f79-4e4b-9477-0af3b7aa6656" providerId="AD" clId="Web-{9DA3B9D3-8ADD-D869-F625-5C38D0D355E0}" dt="2025-10-31T13:04:45.666" v="39" actId="20577"/>
          <ac:spMkLst>
            <pc:docMk/>
            <pc:sldMk cId="3329208454" sldId="703"/>
            <ac:spMk id="8" creationId="{6061F7A1-CFF8-D342-A9AF-5CB080C98BD0}"/>
          </ac:spMkLst>
        </pc:spChg>
      </pc:sldChg>
      <pc:sldMasterChg chg="add addSldLayout">
        <pc:chgData name="Claire Rainey" userId="S::crainey@t1dexchange.org::c66522fd-7f79-4e4b-9477-0af3b7aa6656" providerId="AD" clId="Web-{9DA3B9D3-8ADD-D869-F625-5C38D0D355E0}" dt="2025-10-30T20:43:38.078" v="0"/>
        <pc:sldMasterMkLst>
          <pc:docMk/>
          <pc:sldMasterMk cId="297052780" sldId="2147483858"/>
        </pc:sldMasterMkLst>
        <pc:sldLayoutChg chg="add">
          <pc:chgData name="Claire Rainey" userId="S::crainey@t1dexchange.org::c66522fd-7f79-4e4b-9477-0af3b7aa6656" providerId="AD" clId="Web-{9DA3B9D3-8ADD-D869-F625-5C38D0D355E0}" dt="2025-10-30T20:43:38.078" v="0"/>
          <pc:sldLayoutMkLst>
            <pc:docMk/>
            <pc:sldMasterMk cId="297052780" sldId="2147483858"/>
            <pc:sldLayoutMk cId="1484069995" sldId="2147483855"/>
          </pc:sldLayoutMkLst>
        </pc:sldLayoutChg>
        <pc:sldLayoutChg chg="add">
          <pc:chgData name="Claire Rainey" userId="S::crainey@t1dexchange.org::c66522fd-7f79-4e4b-9477-0af3b7aa6656" providerId="AD" clId="Web-{9DA3B9D3-8ADD-D869-F625-5C38D0D355E0}" dt="2025-10-30T20:43:38.078" v="0"/>
          <pc:sldLayoutMkLst>
            <pc:docMk/>
            <pc:sldMasterMk cId="297052780" sldId="2147483858"/>
            <pc:sldLayoutMk cId="3750089566" sldId="2147483859"/>
          </pc:sldLayoutMkLst>
        </pc:sldLayoutChg>
        <pc:sldLayoutChg chg="add">
          <pc:chgData name="Claire Rainey" userId="S::crainey@t1dexchange.org::c66522fd-7f79-4e4b-9477-0af3b7aa6656" providerId="AD" clId="Web-{9DA3B9D3-8ADD-D869-F625-5C38D0D355E0}" dt="2025-10-30T20:43:38.078" v="0"/>
          <pc:sldLayoutMkLst>
            <pc:docMk/>
            <pc:sldMasterMk cId="297052780" sldId="2147483858"/>
            <pc:sldLayoutMk cId="1062317506" sldId="2147483865"/>
          </pc:sldLayoutMkLst>
        </pc:sldLayoutChg>
      </pc:sldMasterChg>
    </pc:docChg>
  </pc:docChgLst>
  <pc:docChgLst>
    <pc:chgData name="Claire Rainey" userId="S::crainey@t1dexchange.org::c66522fd-7f79-4e4b-9477-0af3b7aa6656" providerId="AD" clId="Web-{BB9C5C18-F009-B410-C8DF-DBC49D68C17B}"/>
    <pc:docChg chg="addSld addMainMaster modMainMaster">
      <pc:chgData name="Claire Rainey" userId="S::crainey@t1dexchange.org::c66522fd-7f79-4e4b-9477-0af3b7aa6656" providerId="AD" clId="Web-{BB9C5C18-F009-B410-C8DF-DBC49D68C17B}" dt="2025-11-07T20:12:28.159" v="0"/>
      <pc:docMkLst>
        <pc:docMk/>
      </pc:docMkLst>
      <pc:sldChg chg="add">
        <pc:chgData name="Claire Rainey" userId="S::crainey@t1dexchange.org::c66522fd-7f79-4e4b-9477-0af3b7aa6656" providerId="AD" clId="Web-{BB9C5C18-F009-B410-C8DF-DBC49D68C17B}" dt="2025-11-07T20:12:28.159" v="0"/>
        <pc:sldMkLst>
          <pc:docMk/>
          <pc:sldMk cId="3447567435" sldId="2141411499"/>
        </pc:sldMkLst>
      </pc:sldChg>
      <pc:sldMasterChg chg="modSldLayout">
        <pc:chgData name="Claire Rainey" userId="S::crainey@t1dexchange.org::c66522fd-7f79-4e4b-9477-0af3b7aa6656" providerId="AD" clId="Web-{BB9C5C18-F009-B410-C8DF-DBC49D68C17B}" dt="2025-11-07T20:12:28.159" v="0"/>
        <pc:sldMasterMkLst>
          <pc:docMk/>
          <pc:sldMasterMk cId="2150854063" sldId="2147483660"/>
        </pc:sldMasterMkLst>
        <pc:sldLayoutChg chg="replId">
          <pc:chgData name="Claire Rainey" userId="S::crainey@t1dexchange.org::c66522fd-7f79-4e4b-9477-0af3b7aa6656" providerId="AD" clId="Web-{BB9C5C18-F009-B410-C8DF-DBC49D68C17B}" dt="2025-11-07T20:12:28.159" v="0"/>
          <pc:sldLayoutMkLst>
            <pc:docMk/>
            <pc:sldMasterMk cId="2150854063" sldId="2147483660"/>
            <pc:sldLayoutMk cId="1465775762" sldId="2147483876"/>
          </pc:sldLayoutMkLst>
        </pc:sldLayoutChg>
        <pc:sldLayoutChg chg="replId">
          <pc:chgData name="Claire Rainey" userId="S::crainey@t1dexchange.org::c66522fd-7f79-4e4b-9477-0af3b7aa6656" providerId="AD" clId="Web-{BB9C5C18-F009-B410-C8DF-DBC49D68C17B}" dt="2025-11-07T20:12:28.159" v="0"/>
          <pc:sldLayoutMkLst>
            <pc:docMk/>
            <pc:sldMasterMk cId="2150854063" sldId="2147483660"/>
            <pc:sldLayoutMk cId="154300276" sldId="2147483879"/>
          </pc:sldLayoutMkLst>
        </pc:sldLayoutChg>
      </pc:sldMasterChg>
      <pc:sldMasterChg chg="add addSldLayout">
        <pc:chgData name="Claire Rainey" userId="S::crainey@t1dexchange.org::c66522fd-7f79-4e4b-9477-0af3b7aa6656" providerId="AD" clId="Web-{BB9C5C18-F009-B410-C8DF-DBC49D68C17B}" dt="2025-11-07T20:12:28.159" v="0"/>
        <pc:sldMasterMkLst>
          <pc:docMk/>
          <pc:sldMasterMk cId="2460954070" sldId="2147483846"/>
        </pc:sldMasterMkLst>
        <pc:sldLayoutChg chg="add">
          <pc:chgData name="Claire Rainey" userId="S::crainey@t1dexchange.org::c66522fd-7f79-4e4b-9477-0af3b7aa6656" providerId="AD" clId="Web-{BB9C5C18-F009-B410-C8DF-DBC49D68C17B}" dt="2025-11-07T20:12:28.159" v="0"/>
          <pc:sldLayoutMkLst>
            <pc:docMk/>
            <pc:sldMasterMk cId="2460954070" sldId="2147483846"/>
            <pc:sldLayoutMk cId="2385387890" sldId="2147483661"/>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3733172339" sldId="2147483665"/>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3210312558" sldId="2147483666"/>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3146388984" sldId="2147483667"/>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3171841454" sldId="2147483668"/>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2202905451" sldId="2147483670"/>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3479445657" sldId="2147483671"/>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1224580592" sldId="2147483672"/>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949138452" sldId="2147483847"/>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1203092039" sldId="2147483848"/>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2591524520" sldId="2147483852"/>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1718958274" sldId="2147483853"/>
          </pc:sldLayoutMkLst>
        </pc:sldLayoutChg>
        <pc:sldLayoutChg chg="add">
          <pc:chgData name="Claire Rainey" userId="S::crainey@t1dexchange.org::c66522fd-7f79-4e4b-9477-0af3b7aa6656" providerId="AD" clId="Web-{BB9C5C18-F009-B410-C8DF-DBC49D68C17B}" dt="2025-11-07T20:12:28.159" v="0"/>
          <pc:sldLayoutMkLst>
            <pc:docMk/>
            <pc:sldMasterMk cId="2460954070" sldId="2147483846"/>
            <pc:sldLayoutMk cId="3053914633" sldId="2147483854"/>
          </pc:sldLayoutMkLst>
        </pc:sldLayoutChg>
      </pc:sldMasterChg>
      <pc:sldMasterChg chg="modSldLayout">
        <pc:chgData name="Claire Rainey" userId="S::crainey@t1dexchange.org::c66522fd-7f79-4e4b-9477-0af3b7aa6656" providerId="AD" clId="Web-{BB9C5C18-F009-B410-C8DF-DBC49D68C17B}" dt="2025-11-07T20:12:28.159" v="0"/>
        <pc:sldMasterMkLst>
          <pc:docMk/>
          <pc:sldMasterMk cId="120081337" sldId="2147483862"/>
        </pc:sldMasterMkLst>
        <pc:sldLayoutChg chg="replId">
          <pc:chgData name="Claire Rainey" userId="S::crainey@t1dexchange.org::c66522fd-7f79-4e4b-9477-0af3b7aa6656" providerId="AD" clId="Web-{BB9C5C18-F009-B410-C8DF-DBC49D68C17B}" dt="2025-11-07T20:12:28.159" v="0"/>
          <pc:sldLayoutMkLst>
            <pc:docMk/>
            <pc:sldMasterMk cId="120081337" sldId="2147483862"/>
            <pc:sldLayoutMk cId="3634336392" sldId="2147483877"/>
          </pc:sldLayoutMkLst>
        </pc:sldLayoutChg>
        <pc:sldLayoutChg chg="replId">
          <pc:chgData name="Claire Rainey" userId="S::crainey@t1dexchange.org::c66522fd-7f79-4e4b-9477-0af3b7aa6656" providerId="AD" clId="Web-{BB9C5C18-F009-B410-C8DF-DBC49D68C17B}" dt="2025-11-07T20:12:28.159" v="0"/>
          <pc:sldLayoutMkLst>
            <pc:docMk/>
            <pc:sldMasterMk cId="120081337" sldId="2147483862"/>
            <pc:sldLayoutMk cId="525333174" sldId="2147483878"/>
          </pc:sldLayoutMkLst>
        </pc:sldLayoutChg>
      </pc:sldMasterChg>
    </pc:docChg>
  </pc:docChgLst>
  <pc:docChgLst>
    <pc:chgData name="Claire Rainey" userId="S::crainey@t1dexchange.org::c66522fd-7f79-4e4b-9477-0af3b7aa6656" providerId="AD" clId="Web-{EE50216A-87B6-EB4E-4E89-21F3285DE497}"/>
    <pc:docChg chg="addSld delSld addMainMaster modMainMaster">
      <pc:chgData name="Claire Rainey" userId="S::crainey@t1dexchange.org::c66522fd-7f79-4e4b-9477-0af3b7aa6656" providerId="AD" clId="Web-{EE50216A-87B6-EB4E-4E89-21F3285DE497}" dt="2025-10-31T15:34:12.690" v="45"/>
      <pc:docMkLst>
        <pc:docMk/>
      </pc:docMkLst>
      <pc:sldChg chg="add">
        <pc:chgData name="Claire Rainey" userId="S::crainey@t1dexchange.org::c66522fd-7f79-4e4b-9477-0af3b7aa6656" providerId="AD" clId="Web-{EE50216A-87B6-EB4E-4E89-21F3285DE497}" dt="2025-10-31T15:30:55.812" v="0"/>
        <pc:sldMkLst>
          <pc:docMk/>
          <pc:sldMk cId="251238757" sldId="256"/>
        </pc:sldMkLst>
      </pc:sldChg>
      <pc:sldChg chg="add">
        <pc:chgData name="Claire Rainey" userId="S::crainey@t1dexchange.org::c66522fd-7f79-4e4b-9477-0af3b7aa6656" providerId="AD" clId="Web-{EE50216A-87B6-EB4E-4E89-21F3285DE497}" dt="2025-10-31T15:32:03.625" v="13"/>
        <pc:sldMkLst>
          <pc:docMk/>
          <pc:sldMk cId="2379246572" sldId="260"/>
        </pc:sldMkLst>
      </pc:sldChg>
      <pc:sldChg chg="add">
        <pc:chgData name="Claire Rainey" userId="S::crainey@t1dexchange.org::c66522fd-7f79-4e4b-9477-0af3b7aa6656" providerId="AD" clId="Web-{EE50216A-87B6-EB4E-4E89-21F3285DE497}" dt="2025-10-31T15:34:12.518" v="44"/>
        <pc:sldMkLst>
          <pc:docMk/>
          <pc:sldMk cId="1975181951" sldId="274"/>
        </pc:sldMkLst>
      </pc:sldChg>
      <pc:sldChg chg="add">
        <pc:chgData name="Claire Rainey" userId="S::crainey@t1dexchange.org::c66522fd-7f79-4e4b-9477-0af3b7aa6656" providerId="AD" clId="Web-{EE50216A-87B6-EB4E-4E89-21F3285DE497}" dt="2025-10-31T15:34:12.690" v="45"/>
        <pc:sldMkLst>
          <pc:docMk/>
          <pc:sldMk cId="3035129218" sldId="276"/>
        </pc:sldMkLst>
      </pc:sldChg>
      <pc:sldChg chg="add">
        <pc:chgData name="Claire Rainey" userId="S::crainey@t1dexchange.org::c66522fd-7f79-4e4b-9477-0af3b7aa6656" providerId="AD" clId="Web-{EE50216A-87B6-EB4E-4E89-21F3285DE497}" dt="2025-10-31T15:34:11.533" v="40"/>
        <pc:sldMkLst>
          <pc:docMk/>
          <pc:sldMk cId="2059629401" sldId="284"/>
        </pc:sldMkLst>
      </pc:sldChg>
      <pc:sldChg chg="add">
        <pc:chgData name="Claire Rainey" userId="S::crainey@t1dexchange.org::c66522fd-7f79-4e4b-9477-0af3b7aa6656" providerId="AD" clId="Web-{EE50216A-87B6-EB4E-4E89-21F3285DE497}" dt="2025-10-31T15:30:57.296" v="3"/>
        <pc:sldMkLst>
          <pc:docMk/>
          <pc:sldMk cId="2548806558" sldId="286"/>
        </pc:sldMkLst>
      </pc:sldChg>
      <pc:sldChg chg="add">
        <pc:chgData name="Claire Rainey" userId="S::crainey@t1dexchange.org::c66522fd-7f79-4e4b-9477-0af3b7aa6656" providerId="AD" clId="Web-{EE50216A-87B6-EB4E-4E89-21F3285DE497}" dt="2025-10-31T15:34:11.377" v="39"/>
        <pc:sldMkLst>
          <pc:docMk/>
          <pc:sldMk cId="2842310195" sldId="287"/>
        </pc:sldMkLst>
      </pc:sldChg>
      <pc:sldChg chg="add">
        <pc:chgData name="Claire Rainey" userId="S::crainey@t1dexchange.org::c66522fd-7f79-4e4b-9477-0af3b7aa6656" providerId="AD" clId="Web-{EE50216A-87B6-EB4E-4E89-21F3285DE497}" dt="2025-10-31T15:30:58.828" v="6"/>
        <pc:sldMkLst>
          <pc:docMk/>
          <pc:sldMk cId="435983409" sldId="288"/>
        </pc:sldMkLst>
      </pc:sldChg>
      <pc:sldChg chg="add">
        <pc:chgData name="Claire Rainey" userId="S::crainey@t1dexchange.org::c66522fd-7f79-4e4b-9477-0af3b7aa6656" providerId="AD" clId="Web-{EE50216A-87B6-EB4E-4E89-21F3285DE497}" dt="2025-10-31T15:30:56.984" v="2"/>
        <pc:sldMkLst>
          <pc:docMk/>
          <pc:sldMk cId="3682953642" sldId="289"/>
        </pc:sldMkLst>
      </pc:sldChg>
      <pc:sldChg chg="add">
        <pc:chgData name="Claire Rainey" userId="S::crainey@t1dexchange.org::c66522fd-7f79-4e4b-9477-0af3b7aa6656" providerId="AD" clId="Web-{EE50216A-87B6-EB4E-4E89-21F3285DE497}" dt="2025-10-31T15:31:00.468" v="9"/>
        <pc:sldMkLst>
          <pc:docMk/>
          <pc:sldMk cId="491774638" sldId="293"/>
        </pc:sldMkLst>
      </pc:sldChg>
      <pc:sldChg chg="add">
        <pc:chgData name="Claire Rainey" userId="S::crainey@t1dexchange.org::c66522fd-7f79-4e4b-9477-0af3b7aa6656" providerId="AD" clId="Web-{EE50216A-87B6-EB4E-4E89-21F3285DE497}" dt="2025-10-31T15:30:56.796" v="1"/>
        <pc:sldMkLst>
          <pc:docMk/>
          <pc:sldMk cId="3857178136" sldId="294"/>
        </pc:sldMkLst>
      </pc:sldChg>
      <pc:sldChg chg="add">
        <pc:chgData name="Claire Rainey" userId="S::crainey@t1dexchange.org::c66522fd-7f79-4e4b-9477-0af3b7aa6656" providerId="AD" clId="Web-{EE50216A-87B6-EB4E-4E89-21F3285DE497}" dt="2025-10-31T15:30:57.828" v="4"/>
        <pc:sldMkLst>
          <pc:docMk/>
          <pc:sldMk cId="3179450539" sldId="300"/>
        </pc:sldMkLst>
      </pc:sldChg>
      <pc:sldChg chg="add">
        <pc:chgData name="Claire Rainey" userId="S::crainey@t1dexchange.org::c66522fd-7f79-4e4b-9477-0af3b7aa6656" providerId="AD" clId="Web-{EE50216A-87B6-EB4E-4E89-21F3285DE497}" dt="2025-10-31T15:30:58.421" v="5"/>
        <pc:sldMkLst>
          <pc:docMk/>
          <pc:sldMk cId="791672816" sldId="301"/>
        </pc:sldMkLst>
      </pc:sldChg>
      <pc:sldChg chg="add">
        <pc:chgData name="Claire Rainey" userId="S::crainey@t1dexchange.org::c66522fd-7f79-4e4b-9477-0af3b7aa6656" providerId="AD" clId="Web-{EE50216A-87B6-EB4E-4E89-21F3285DE497}" dt="2025-10-31T15:34:11.721" v="41"/>
        <pc:sldMkLst>
          <pc:docMk/>
          <pc:sldMk cId="34377642" sldId="302"/>
        </pc:sldMkLst>
      </pc:sldChg>
      <pc:sldChg chg="add">
        <pc:chgData name="Claire Rainey" userId="S::crainey@t1dexchange.org::c66522fd-7f79-4e4b-9477-0af3b7aa6656" providerId="AD" clId="Web-{EE50216A-87B6-EB4E-4E89-21F3285DE497}" dt="2025-10-31T15:30:59.171" v="7"/>
        <pc:sldMkLst>
          <pc:docMk/>
          <pc:sldMk cId="1973599472" sldId="303"/>
        </pc:sldMkLst>
      </pc:sldChg>
      <pc:sldChg chg="add">
        <pc:chgData name="Claire Rainey" userId="S::crainey@t1dexchange.org::c66522fd-7f79-4e4b-9477-0af3b7aa6656" providerId="AD" clId="Web-{EE50216A-87B6-EB4E-4E89-21F3285DE497}" dt="2025-10-31T15:30:59.359" v="8"/>
        <pc:sldMkLst>
          <pc:docMk/>
          <pc:sldMk cId="764501275" sldId="304"/>
        </pc:sldMkLst>
      </pc:sldChg>
      <pc:sldChg chg="add">
        <pc:chgData name="Claire Rainey" userId="S::crainey@t1dexchange.org::c66522fd-7f79-4e4b-9477-0af3b7aa6656" providerId="AD" clId="Web-{EE50216A-87B6-EB4E-4E89-21F3285DE497}" dt="2025-10-31T15:34:12.315" v="43"/>
        <pc:sldMkLst>
          <pc:docMk/>
          <pc:sldMk cId="3715316205" sldId="306"/>
        </pc:sldMkLst>
      </pc:sldChg>
      <pc:sldChg chg="add">
        <pc:chgData name="Claire Rainey" userId="S::crainey@t1dexchange.org::c66522fd-7f79-4e4b-9477-0af3b7aa6656" providerId="AD" clId="Web-{EE50216A-87B6-EB4E-4E89-21F3285DE497}" dt="2025-10-31T15:34:10.533" v="37"/>
        <pc:sldMkLst>
          <pc:docMk/>
          <pc:sldMk cId="1814821766" sldId="308"/>
        </pc:sldMkLst>
      </pc:sldChg>
      <pc:sldChg chg="add">
        <pc:chgData name="Claire Rainey" userId="S::crainey@t1dexchange.org::c66522fd-7f79-4e4b-9477-0af3b7aa6656" providerId="AD" clId="Web-{EE50216A-87B6-EB4E-4E89-21F3285DE497}" dt="2025-10-31T15:32:46.344" v="27"/>
        <pc:sldMkLst>
          <pc:docMk/>
          <pc:sldMk cId="3591531314" sldId="638"/>
        </pc:sldMkLst>
      </pc:sldChg>
      <pc:sldChg chg="add">
        <pc:chgData name="Claire Rainey" userId="S::crainey@t1dexchange.org::c66522fd-7f79-4e4b-9477-0af3b7aa6656" providerId="AD" clId="Web-{EE50216A-87B6-EB4E-4E89-21F3285DE497}" dt="2025-10-31T15:31:39.110" v="10"/>
        <pc:sldMkLst>
          <pc:docMk/>
          <pc:sldMk cId="2795921403" sldId="707"/>
        </pc:sldMkLst>
      </pc:sldChg>
      <pc:sldChg chg="add">
        <pc:chgData name="Claire Rainey" userId="S::crainey@t1dexchange.org::c66522fd-7f79-4e4b-9477-0af3b7aa6656" providerId="AD" clId="Web-{EE50216A-87B6-EB4E-4E89-21F3285DE497}" dt="2025-10-31T15:32:47.673" v="31"/>
        <pc:sldMkLst>
          <pc:docMk/>
          <pc:sldMk cId="1539880709" sldId="838841754"/>
        </pc:sldMkLst>
      </pc:sldChg>
      <pc:sldChg chg="add">
        <pc:chgData name="Claire Rainey" userId="S::crainey@t1dexchange.org::c66522fd-7f79-4e4b-9477-0af3b7aa6656" providerId="AD" clId="Web-{EE50216A-87B6-EB4E-4E89-21F3285DE497}" dt="2025-10-31T15:32:47.798" v="32"/>
        <pc:sldMkLst>
          <pc:docMk/>
          <pc:sldMk cId="497347122" sldId="838841755"/>
        </pc:sldMkLst>
      </pc:sldChg>
      <pc:sldChg chg="add">
        <pc:chgData name="Claire Rainey" userId="S::crainey@t1dexchange.org::c66522fd-7f79-4e4b-9477-0af3b7aa6656" providerId="AD" clId="Web-{EE50216A-87B6-EB4E-4E89-21F3285DE497}" dt="2025-10-31T15:32:45.860" v="25"/>
        <pc:sldMkLst>
          <pc:docMk/>
          <pc:sldMk cId="945472293" sldId="838841764"/>
        </pc:sldMkLst>
      </pc:sldChg>
      <pc:sldChg chg="add">
        <pc:chgData name="Claire Rainey" userId="S::crainey@t1dexchange.org::c66522fd-7f79-4e4b-9477-0af3b7aa6656" providerId="AD" clId="Web-{EE50216A-87B6-EB4E-4E89-21F3285DE497}" dt="2025-10-31T15:32:47.188" v="29"/>
        <pc:sldMkLst>
          <pc:docMk/>
          <pc:sldMk cId="692355162" sldId="838841765"/>
        </pc:sldMkLst>
      </pc:sldChg>
      <pc:sldChg chg="add">
        <pc:chgData name="Claire Rainey" userId="S::crainey@t1dexchange.org::c66522fd-7f79-4e4b-9477-0af3b7aa6656" providerId="AD" clId="Web-{EE50216A-87B6-EB4E-4E89-21F3285DE497}" dt="2025-10-31T15:32:47.829" v="33"/>
        <pc:sldMkLst>
          <pc:docMk/>
          <pc:sldMk cId="4274236945" sldId="838841769"/>
        </pc:sldMkLst>
      </pc:sldChg>
      <pc:sldChg chg="add">
        <pc:chgData name="Claire Rainey" userId="S::crainey@t1dexchange.org::c66522fd-7f79-4e4b-9477-0af3b7aa6656" providerId="AD" clId="Web-{EE50216A-87B6-EB4E-4E89-21F3285DE497}" dt="2025-10-31T15:32:46.094" v="26"/>
        <pc:sldMkLst>
          <pc:docMk/>
          <pc:sldMk cId="1451253067" sldId="838841770"/>
        </pc:sldMkLst>
      </pc:sldChg>
      <pc:sldChg chg="add">
        <pc:chgData name="Claire Rainey" userId="S::crainey@t1dexchange.org::c66522fd-7f79-4e4b-9477-0af3b7aa6656" providerId="AD" clId="Web-{EE50216A-87B6-EB4E-4E89-21F3285DE497}" dt="2025-10-31T15:32:47.126" v="28"/>
        <pc:sldMkLst>
          <pc:docMk/>
          <pc:sldMk cId="1666438331" sldId="838841773"/>
        </pc:sldMkLst>
      </pc:sldChg>
      <pc:sldChg chg="add">
        <pc:chgData name="Claire Rainey" userId="S::crainey@t1dexchange.org::c66522fd-7f79-4e4b-9477-0af3b7aa6656" providerId="AD" clId="Web-{EE50216A-87B6-EB4E-4E89-21F3285DE497}" dt="2025-10-31T15:32:47.360" v="30"/>
        <pc:sldMkLst>
          <pc:docMk/>
          <pc:sldMk cId="517575976" sldId="838841775"/>
        </pc:sldMkLst>
      </pc:sldChg>
      <pc:sldChg chg="add">
        <pc:chgData name="Claire Rainey" userId="S::crainey@t1dexchange.org::c66522fd-7f79-4e4b-9477-0af3b7aa6656" providerId="AD" clId="Web-{EE50216A-87B6-EB4E-4E89-21F3285DE497}" dt="2025-10-31T15:32:03.907" v="15"/>
        <pc:sldMkLst>
          <pc:docMk/>
          <pc:sldMk cId="3923514146" sldId="2141411501"/>
        </pc:sldMkLst>
      </pc:sldChg>
      <pc:sldChg chg="add">
        <pc:chgData name="Claire Rainey" userId="S::crainey@t1dexchange.org::c66522fd-7f79-4e4b-9477-0af3b7aa6656" providerId="AD" clId="Web-{EE50216A-87B6-EB4E-4E89-21F3285DE497}" dt="2025-10-31T15:32:04" v="16"/>
        <pc:sldMkLst>
          <pc:docMk/>
          <pc:sldMk cId="1134623473" sldId="2141411502"/>
        </pc:sldMkLst>
      </pc:sldChg>
      <pc:sldChg chg="add">
        <pc:chgData name="Claire Rainey" userId="S::crainey@t1dexchange.org::c66522fd-7f79-4e4b-9477-0af3b7aa6656" providerId="AD" clId="Web-{EE50216A-87B6-EB4E-4E89-21F3285DE497}" dt="2025-10-31T15:32:04.829" v="21"/>
        <pc:sldMkLst>
          <pc:docMk/>
          <pc:sldMk cId="222505918" sldId="2141411504"/>
        </pc:sldMkLst>
      </pc:sldChg>
      <pc:sldChg chg="add">
        <pc:chgData name="Claire Rainey" userId="S::crainey@t1dexchange.org::c66522fd-7f79-4e4b-9477-0af3b7aa6656" providerId="AD" clId="Web-{EE50216A-87B6-EB4E-4E89-21F3285DE497}" dt="2025-10-31T15:32:03.797" v="14"/>
        <pc:sldMkLst>
          <pc:docMk/>
          <pc:sldMk cId="1414956498" sldId="2141411509"/>
        </pc:sldMkLst>
      </pc:sldChg>
      <pc:sldChg chg="add">
        <pc:chgData name="Claire Rainey" userId="S::crainey@t1dexchange.org::c66522fd-7f79-4e4b-9477-0af3b7aa6656" providerId="AD" clId="Web-{EE50216A-87B6-EB4E-4E89-21F3285DE497}" dt="2025-10-31T15:32:04.907" v="22"/>
        <pc:sldMkLst>
          <pc:docMk/>
          <pc:sldMk cId="2786040080" sldId="2141411511"/>
        </pc:sldMkLst>
      </pc:sldChg>
      <pc:sldChg chg="add">
        <pc:chgData name="Claire Rainey" userId="S::crainey@t1dexchange.org::c66522fd-7f79-4e4b-9477-0af3b7aa6656" providerId="AD" clId="Web-{EE50216A-87B6-EB4E-4E89-21F3285DE497}" dt="2025-10-31T15:32:04.750" v="20"/>
        <pc:sldMkLst>
          <pc:docMk/>
          <pc:sldMk cId="1842593462" sldId="2141411514"/>
        </pc:sldMkLst>
      </pc:sldChg>
      <pc:sldChg chg="add">
        <pc:chgData name="Claire Rainey" userId="S::crainey@t1dexchange.org::c66522fd-7f79-4e4b-9477-0af3b7aa6656" providerId="AD" clId="Web-{EE50216A-87B6-EB4E-4E89-21F3285DE497}" dt="2025-10-31T15:32:04.375" v="17"/>
        <pc:sldMkLst>
          <pc:docMk/>
          <pc:sldMk cId="3765386984" sldId="2141411517"/>
        </pc:sldMkLst>
      </pc:sldChg>
      <pc:sldChg chg="add">
        <pc:chgData name="Claire Rainey" userId="S::crainey@t1dexchange.org::c66522fd-7f79-4e4b-9477-0af3b7aa6656" providerId="AD" clId="Web-{EE50216A-87B6-EB4E-4E89-21F3285DE497}" dt="2025-10-31T15:32:04.532" v="18"/>
        <pc:sldMkLst>
          <pc:docMk/>
          <pc:sldMk cId="2620822745" sldId="2141411518"/>
        </pc:sldMkLst>
      </pc:sldChg>
      <pc:sldChg chg="add">
        <pc:chgData name="Claire Rainey" userId="S::crainey@t1dexchange.org::c66522fd-7f79-4e4b-9477-0af3b7aa6656" providerId="AD" clId="Web-{EE50216A-87B6-EB4E-4E89-21F3285DE497}" dt="2025-10-31T15:32:04.672" v="19"/>
        <pc:sldMkLst>
          <pc:docMk/>
          <pc:sldMk cId="3138903956" sldId="2141411519"/>
        </pc:sldMkLst>
      </pc:sldChg>
      <pc:sldChg chg="add">
        <pc:chgData name="Claire Rainey" userId="S::crainey@t1dexchange.org::c66522fd-7f79-4e4b-9477-0af3b7aa6656" providerId="AD" clId="Web-{EE50216A-87B6-EB4E-4E89-21F3285DE497}" dt="2025-10-31T15:32:05.110" v="23"/>
        <pc:sldMkLst>
          <pc:docMk/>
          <pc:sldMk cId="3694401727" sldId="2141411520"/>
        </pc:sldMkLst>
      </pc:sldChg>
      <pc:sldChg chg="add">
        <pc:chgData name="Claire Rainey" userId="S::crainey@t1dexchange.org::c66522fd-7f79-4e4b-9477-0af3b7aa6656" providerId="AD" clId="Web-{EE50216A-87B6-EB4E-4E89-21F3285DE497}" dt="2025-10-31T15:32:45.782" v="24"/>
        <pc:sldMkLst>
          <pc:docMk/>
          <pc:sldMk cId="3838967679" sldId="2141411521"/>
        </pc:sldMkLst>
      </pc:sldChg>
      <pc:sldChg chg="add replId">
        <pc:chgData name="Claire Rainey" userId="S::crainey@t1dexchange.org::c66522fd-7f79-4e4b-9477-0af3b7aa6656" providerId="AD" clId="Web-{EE50216A-87B6-EB4E-4E89-21F3285DE497}" dt="2025-10-31T15:33:45.424" v="34"/>
        <pc:sldMkLst>
          <pc:docMk/>
          <pc:sldMk cId="4274923278" sldId="2141411522"/>
        </pc:sldMkLst>
      </pc:sldChg>
      <pc:sldChg chg="add replId">
        <pc:chgData name="Claire Rainey" userId="S::crainey@t1dexchange.org::c66522fd-7f79-4e4b-9477-0af3b7aa6656" providerId="AD" clId="Web-{EE50216A-87B6-EB4E-4E89-21F3285DE497}" dt="2025-10-31T15:33:48.533" v="35"/>
        <pc:sldMkLst>
          <pc:docMk/>
          <pc:sldMk cId="1647680590" sldId="2141411523"/>
        </pc:sldMkLst>
      </pc:sldChg>
      <pc:sldChg chg="add">
        <pc:chgData name="Claire Rainey" userId="S::crainey@t1dexchange.org::c66522fd-7f79-4e4b-9477-0af3b7aa6656" providerId="AD" clId="Web-{EE50216A-87B6-EB4E-4E89-21F3285DE497}" dt="2025-10-31T15:34:10.330" v="36"/>
        <pc:sldMkLst>
          <pc:docMk/>
          <pc:sldMk cId="1604961564" sldId="2141411524"/>
        </pc:sldMkLst>
      </pc:sldChg>
      <pc:sldChg chg="add">
        <pc:chgData name="Claire Rainey" userId="S::crainey@t1dexchange.org::c66522fd-7f79-4e4b-9477-0af3b7aa6656" providerId="AD" clId="Web-{EE50216A-87B6-EB4E-4E89-21F3285DE497}" dt="2025-10-31T15:34:11.190" v="38"/>
        <pc:sldMkLst>
          <pc:docMk/>
          <pc:sldMk cId="1278534617" sldId="2141411525"/>
        </pc:sldMkLst>
      </pc:sldChg>
      <pc:sldChg chg="add">
        <pc:chgData name="Claire Rainey" userId="S::crainey@t1dexchange.org::c66522fd-7f79-4e4b-9477-0af3b7aa6656" providerId="AD" clId="Web-{EE50216A-87B6-EB4E-4E89-21F3285DE497}" dt="2025-10-31T15:34:12.158" v="42"/>
        <pc:sldMkLst>
          <pc:docMk/>
          <pc:sldMk cId="1844902771" sldId="2141411526"/>
        </pc:sldMkLst>
      </pc:sldChg>
      <pc:sldMasterChg chg="add addSldLayout">
        <pc:chgData name="Claire Rainey" userId="S::crainey@t1dexchange.org::c66522fd-7f79-4e4b-9477-0af3b7aa6656" providerId="AD" clId="Web-{EE50216A-87B6-EB4E-4E89-21F3285DE497}" dt="2025-10-31T15:30:55.812" v="0"/>
        <pc:sldMasterMkLst>
          <pc:docMk/>
          <pc:sldMasterMk cId="3263730002" sldId="2147483648"/>
        </pc:sldMasterMkLst>
        <pc:sldLayoutChg chg="add">
          <pc:chgData name="Claire Rainey" userId="S::crainey@t1dexchange.org::c66522fd-7f79-4e4b-9477-0af3b7aa6656" providerId="AD" clId="Web-{EE50216A-87B6-EB4E-4E89-21F3285DE497}" dt="2025-10-31T15:30:55.812" v="0"/>
          <pc:sldLayoutMkLst>
            <pc:docMk/>
            <pc:sldMasterMk cId="3263730002" sldId="2147483648"/>
            <pc:sldLayoutMk cId="1420167967" sldId="2147483649"/>
          </pc:sldLayoutMkLst>
        </pc:sldLayoutChg>
        <pc:sldLayoutChg chg="add">
          <pc:chgData name="Claire Rainey" userId="S::crainey@t1dexchange.org::c66522fd-7f79-4e4b-9477-0af3b7aa6656" providerId="AD" clId="Web-{EE50216A-87B6-EB4E-4E89-21F3285DE497}" dt="2025-10-31T15:30:55.812" v="0"/>
          <pc:sldLayoutMkLst>
            <pc:docMk/>
            <pc:sldMasterMk cId="3263730002" sldId="2147483648"/>
            <pc:sldLayoutMk cId="1966324568" sldId="2147483650"/>
          </pc:sldLayoutMkLst>
        </pc:sldLayoutChg>
        <pc:sldLayoutChg chg="add">
          <pc:chgData name="Claire Rainey" userId="S::crainey@t1dexchange.org::c66522fd-7f79-4e4b-9477-0af3b7aa6656" providerId="AD" clId="Web-{EE50216A-87B6-EB4E-4E89-21F3285DE497}" dt="2025-10-31T15:30:55.812" v="0"/>
          <pc:sldLayoutMkLst>
            <pc:docMk/>
            <pc:sldMasterMk cId="3263730002" sldId="2147483648"/>
            <pc:sldLayoutMk cId="526547255" sldId="2147483651"/>
          </pc:sldLayoutMkLst>
        </pc:sldLayoutChg>
        <pc:sldLayoutChg chg="add">
          <pc:chgData name="Claire Rainey" userId="S::crainey@t1dexchange.org::c66522fd-7f79-4e4b-9477-0af3b7aa6656" providerId="AD" clId="Web-{EE50216A-87B6-EB4E-4E89-21F3285DE497}" dt="2025-10-31T15:30:55.812" v="0"/>
          <pc:sldLayoutMkLst>
            <pc:docMk/>
            <pc:sldMasterMk cId="3263730002" sldId="2147483648"/>
            <pc:sldLayoutMk cId="3754845315" sldId="2147483652"/>
          </pc:sldLayoutMkLst>
        </pc:sldLayoutChg>
        <pc:sldLayoutChg chg="add">
          <pc:chgData name="Claire Rainey" userId="S::crainey@t1dexchange.org::c66522fd-7f79-4e4b-9477-0af3b7aa6656" providerId="AD" clId="Web-{EE50216A-87B6-EB4E-4E89-21F3285DE497}" dt="2025-10-31T15:30:55.812" v="0"/>
          <pc:sldLayoutMkLst>
            <pc:docMk/>
            <pc:sldMasterMk cId="3263730002" sldId="2147483648"/>
            <pc:sldLayoutMk cId="4258820228" sldId="2147483653"/>
          </pc:sldLayoutMkLst>
        </pc:sldLayoutChg>
        <pc:sldLayoutChg chg="add">
          <pc:chgData name="Claire Rainey" userId="S::crainey@t1dexchange.org::c66522fd-7f79-4e4b-9477-0af3b7aa6656" providerId="AD" clId="Web-{EE50216A-87B6-EB4E-4E89-21F3285DE497}" dt="2025-10-31T15:30:55.812" v="0"/>
          <pc:sldLayoutMkLst>
            <pc:docMk/>
            <pc:sldMasterMk cId="3263730002" sldId="2147483648"/>
            <pc:sldLayoutMk cId="2824099589" sldId="2147483654"/>
          </pc:sldLayoutMkLst>
        </pc:sldLayoutChg>
        <pc:sldLayoutChg chg="add">
          <pc:chgData name="Claire Rainey" userId="S::crainey@t1dexchange.org::c66522fd-7f79-4e4b-9477-0af3b7aa6656" providerId="AD" clId="Web-{EE50216A-87B6-EB4E-4E89-21F3285DE497}" dt="2025-10-31T15:30:55.812" v="0"/>
          <pc:sldLayoutMkLst>
            <pc:docMk/>
            <pc:sldMasterMk cId="3263730002" sldId="2147483648"/>
            <pc:sldLayoutMk cId="3652887114" sldId="2147483655"/>
          </pc:sldLayoutMkLst>
        </pc:sldLayoutChg>
      </pc:sldMasterChg>
      <pc:sldMasterChg chg="add addSldLayout">
        <pc:chgData name="Claire Rainey" userId="S::crainey@t1dexchange.org::c66522fd-7f79-4e4b-9477-0af3b7aa6656" providerId="AD" clId="Web-{EE50216A-87B6-EB4E-4E89-21F3285DE497}" dt="2025-10-31T15:34:10.330" v="36"/>
        <pc:sldMasterMkLst>
          <pc:docMk/>
          <pc:sldMasterMk cId="2150854063" sldId="2147483660"/>
        </pc:sldMasterMkLst>
        <pc:sldLayoutChg chg="add">
          <pc:chgData name="Claire Rainey" userId="S::crainey@t1dexchange.org::c66522fd-7f79-4e4b-9477-0af3b7aa6656" providerId="AD" clId="Web-{EE50216A-87B6-EB4E-4E89-21F3285DE497}" dt="2025-10-31T15:34:10.330" v="36"/>
          <pc:sldLayoutMkLst>
            <pc:docMk/>
            <pc:sldMasterMk cId="2150854063" sldId="2147483660"/>
            <pc:sldLayoutMk cId="1521881036" sldId="2147483662"/>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072232408" sldId="2147483663"/>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22901087" sldId="2147483673"/>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838998494" sldId="2147483674"/>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451762708" sldId="2147483675"/>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862563159" sldId="2147483676"/>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528915289" sldId="2147483677"/>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961603496" sldId="2147483678"/>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307841982" sldId="2147483679"/>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101360415" sldId="2147483680"/>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16899586" sldId="2147483681"/>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013847642" sldId="2147483682"/>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652655134" sldId="2147483683"/>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2231873212" sldId="2147483684"/>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780443832" sldId="2147483685"/>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93596659" sldId="2147483686"/>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980281384" sldId="2147483687"/>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4048804205" sldId="2147483688"/>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18512279" sldId="2147483689"/>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2175494584" sldId="2147483690"/>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219071387" sldId="2147483691"/>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3474496449" sldId="2147483692"/>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465775762" sldId="2147483876"/>
          </pc:sldLayoutMkLst>
        </pc:sldLayoutChg>
        <pc:sldLayoutChg chg="add">
          <pc:chgData name="Claire Rainey" userId="S::crainey@t1dexchange.org::c66522fd-7f79-4e4b-9477-0af3b7aa6656" providerId="AD" clId="Web-{EE50216A-87B6-EB4E-4E89-21F3285DE497}" dt="2025-10-31T15:34:10.330" v="36"/>
          <pc:sldLayoutMkLst>
            <pc:docMk/>
            <pc:sldMasterMk cId="2150854063" sldId="2147483660"/>
            <pc:sldLayoutMk cId="154300276" sldId="2147483879"/>
          </pc:sldLayoutMkLst>
        </pc:sldLayoutChg>
      </pc:sldMasterChg>
      <pc:sldMasterChg chg="add addSldLayout modSldLayout">
        <pc:chgData name="Claire Rainey" userId="S::crainey@t1dexchange.org::c66522fd-7f79-4e4b-9477-0af3b7aa6656" providerId="AD" clId="Web-{EE50216A-87B6-EB4E-4E89-21F3285DE497}" dt="2025-10-31T15:32:45.782" v="24"/>
        <pc:sldMasterMkLst>
          <pc:docMk/>
          <pc:sldMasterMk cId="2777378453" sldId="2147483696"/>
        </pc:sldMasterMkLst>
        <pc:sldLayoutChg chg="add">
          <pc:chgData name="Claire Rainey" userId="S::crainey@t1dexchange.org::c66522fd-7f79-4e4b-9477-0af3b7aa6656" providerId="AD" clId="Web-{EE50216A-87B6-EB4E-4E89-21F3285DE497}" dt="2025-10-31T15:31:39.110" v="10"/>
          <pc:sldLayoutMkLst>
            <pc:docMk/>
            <pc:sldMasterMk cId="2777378453" sldId="2147483696"/>
            <pc:sldLayoutMk cId="180238198" sldId="2147483697"/>
          </pc:sldLayoutMkLst>
        </pc:sldLayoutChg>
        <pc:sldLayoutChg chg="add">
          <pc:chgData name="Claire Rainey" userId="S::crainey@t1dexchange.org::c66522fd-7f79-4e4b-9477-0af3b7aa6656" providerId="AD" clId="Web-{EE50216A-87B6-EB4E-4E89-21F3285DE497}" dt="2025-10-31T15:31:39.110" v="10"/>
          <pc:sldLayoutMkLst>
            <pc:docMk/>
            <pc:sldMasterMk cId="2777378453" sldId="2147483696"/>
            <pc:sldLayoutMk cId="697051640" sldId="2147483698"/>
          </pc:sldLayoutMkLst>
        </pc:sldLayoutChg>
        <pc:sldLayoutChg chg="add replId">
          <pc:chgData name="Claire Rainey" userId="S::crainey@t1dexchange.org::c66522fd-7f79-4e4b-9477-0af3b7aa6656" providerId="AD" clId="Web-{EE50216A-87B6-EB4E-4E89-21F3285DE497}" dt="2025-10-31T15:32:45.782" v="24"/>
          <pc:sldLayoutMkLst>
            <pc:docMk/>
            <pc:sldMasterMk cId="2777378453" sldId="2147483696"/>
            <pc:sldLayoutMk cId="1623169233" sldId="2147483860"/>
          </pc:sldLayoutMkLst>
        </pc:sldLayoutChg>
        <pc:sldLayoutChg chg="add replId">
          <pc:chgData name="Claire Rainey" userId="S::crainey@t1dexchange.org::c66522fd-7f79-4e4b-9477-0af3b7aa6656" providerId="AD" clId="Web-{EE50216A-87B6-EB4E-4E89-21F3285DE497}" dt="2025-10-31T15:32:45.782" v="24"/>
          <pc:sldLayoutMkLst>
            <pc:docMk/>
            <pc:sldMasterMk cId="2777378453" sldId="2147483696"/>
            <pc:sldLayoutMk cId="3921060711" sldId="2147483861"/>
          </pc:sldLayoutMkLst>
        </pc:sldLayoutChg>
      </pc:sldMasterChg>
      <pc:sldMasterChg chg="add addSldLayout">
        <pc:chgData name="Claire Rainey" userId="S::crainey@t1dexchange.org::c66522fd-7f79-4e4b-9477-0af3b7aa6656" providerId="AD" clId="Web-{EE50216A-87B6-EB4E-4E89-21F3285DE497}" dt="2025-10-31T15:32:45.782" v="24"/>
        <pc:sldMasterMkLst>
          <pc:docMk/>
          <pc:sldMasterMk cId="1668955987" sldId="2147483699"/>
        </pc:sldMasterMkLst>
        <pc:sldLayoutChg chg="add">
          <pc:chgData name="Claire Rainey" userId="S::crainey@t1dexchange.org::c66522fd-7f79-4e4b-9477-0af3b7aa6656" providerId="AD" clId="Web-{EE50216A-87B6-EB4E-4E89-21F3285DE497}" dt="2025-10-31T15:32:45.782" v="24"/>
          <pc:sldLayoutMkLst>
            <pc:docMk/>
            <pc:sldMasterMk cId="1668955987" sldId="2147483699"/>
            <pc:sldLayoutMk cId="436378186" sldId="2147483700"/>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3337927353" sldId="2147483701"/>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1512755737" sldId="2147483702"/>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4119760" sldId="2147483703"/>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3275832191" sldId="2147483704"/>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4009490205" sldId="2147483705"/>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2693600332" sldId="2147483706"/>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1401790461" sldId="2147483707"/>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269979009" sldId="2147483708"/>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1685373926" sldId="2147483709"/>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2700161202" sldId="2147483710"/>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3415992026" sldId="2147483711"/>
          </pc:sldLayoutMkLst>
        </pc:sldLayoutChg>
        <pc:sldLayoutChg chg="add">
          <pc:chgData name="Claire Rainey" userId="S::crainey@t1dexchange.org::c66522fd-7f79-4e4b-9477-0af3b7aa6656" providerId="AD" clId="Web-{EE50216A-87B6-EB4E-4E89-21F3285DE497}" dt="2025-10-31T15:32:45.782" v="24"/>
          <pc:sldLayoutMkLst>
            <pc:docMk/>
            <pc:sldMasterMk cId="1668955987" sldId="2147483699"/>
            <pc:sldLayoutMk cId="3497458116" sldId="2147483729"/>
          </pc:sldLayoutMkLst>
        </pc:sldLayoutChg>
      </pc:sldMasterChg>
      <pc:sldMasterChg chg="modSldLayout">
        <pc:chgData name="Claire Rainey" userId="S::crainey@t1dexchange.org::c66522fd-7f79-4e4b-9477-0af3b7aa6656" providerId="AD" clId="Web-{EE50216A-87B6-EB4E-4E89-21F3285DE497}" dt="2025-10-31T15:34:10.330" v="36"/>
        <pc:sldMasterMkLst>
          <pc:docMk/>
          <pc:sldMasterMk cId="297052780" sldId="2147483858"/>
        </pc:sldMasterMkLst>
        <pc:sldLayoutChg chg="replId">
          <pc:chgData name="Claire Rainey" userId="S::crainey@t1dexchange.org::c66522fd-7f79-4e4b-9477-0af3b7aa6656" providerId="AD" clId="Web-{EE50216A-87B6-EB4E-4E89-21F3285DE497}" dt="2025-10-31T15:34:10.330" v="36"/>
          <pc:sldLayoutMkLst>
            <pc:docMk/>
            <pc:sldMasterMk cId="297052780" sldId="2147483858"/>
            <pc:sldLayoutMk cId="1062317506" sldId="2147483865"/>
          </pc:sldLayoutMkLst>
        </pc:sldLayoutChg>
      </pc:sldMasterChg>
      <pc:sldMasterChg chg="add replId addSldLayout modSldLayout">
        <pc:chgData name="Claire Rainey" userId="S::crainey@t1dexchange.org::c66522fd-7f79-4e4b-9477-0af3b7aa6656" providerId="AD" clId="Web-{EE50216A-87B6-EB4E-4E89-21F3285DE497}" dt="2025-10-31T15:34:10.330" v="36"/>
        <pc:sldMasterMkLst>
          <pc:docMk/>
          <pc:sldMasterMk cId="120081337" sldId="2147483862"/>
        </pc:sldMasterMkLst>
        <pc:sldLayoutChg chg="add">
          <pc:chgData name="Claire Rainey" userId="S::crainey@t1dexchange.org::c66522fd-7f79-4e4b-9477-0af3b7aa6656" providerId="AD" clId="Web-{EE50216A-87B6-EB4E-4E89-21F3285DE497}" dt="2025-10-31T15:32:03.625" v="13"/>
          <pc:sldLayoutMkLst>
            <pc:docMk/>
            <pc:sldMasterMk cId="120081337" sldId="2147483862"/>
            <pc:sldLayoutMk cId="2149588967" sldId="2147483664"/>
          </pc:sldLayoutMkLst>
        </pc:sldLayoutChg>
        <pc:sldLayoutChg chg="add replId">
          <pc:chgData name="Claire Rainey" userId="S::crainey@t1dexchange.org::c66522fd-7f79-4e4b-9477-0af3b7aa6656" providerId="AD" clId="Web-{EE50216A-87B6-EB4E-4E89-21F3285DE497}" dt="2025-10-31T15:34:10.330" v="36"/>
          <pc:sldLayoutMkLst>
            <pc:docMk/>
            <pc:sldMasterMk cId="120081337" sldId="2147483862"/>
            <pc:sldLayoutMk cId="1642304908" sldId="2147483863"/>
          </pc:sldLayoutMkLst>
        </pc:sldLayoutChg>
        <pc:sldLayoutChg chg="add replId">
          <pc:chgData name="Claire Rainey" userId="S::crainey@t1dexchange.org::c66522fd-7f79-4e4b-9477-0af3b7aa6656" providerId="AD" clId="Web-{EE50216A-87B6-EB4E-4E89-21F3285DE497}" dt="2025-10-31T15:34:10.330" v="36"/>
          <pc:sldLayoutMkLst>
            <pc:docMk/>
            <pc:sldMasterMk cId="120081337" sldId="2147483862"/>
            <pc:sldLayoutMk cId="1431566322" sldId="2147483864"/>
          </pc:sldLayoutMkLst>
        </pc:sldLayoutChg>
        <pc:sldLayoutChg chg="add replId">
          <pc:chgData name="Claire Rainey" userId="S::crainey@t1dexchange.org::c66522fd-7f79-4e4b-9477-0af3b7aa6656" providerId="AD" clId="Web-{EE50216A-87B6-EB4E-4E89-21F3285DE497}" dt="2025-10-31T15:34:10.330" v="36"/>
          <pc:sldLayoutMkLst>
            <pc:docMk/>
            <pc:sldMasterMk cId="120081337" sldId="2147483862"/>
            <pc:sldLayoutMk cId="3124332368" sldId="2147483866"/>
          </pc:sldLayoutMkLst>
        </pc:sldLayoutChg>
        <pc:sldLayoutChg chg="add replId">
          <pc:chgData name="Claire Rainey" userId="S::crainey@t1dexchange.org::c66522fd-7f79-4e4b-9477-0af3b7aa6656" providerId="AD" clId="Web-{EE50216A-87B6-EB4E-4E89-21F3285DE497}" dt="2025-10-31T15:34:10.330" v="36"/>
          <pc:sldLayoutMkLst>
            <pc:docMk/>
            <pc:sldMasterMk cId="120081337" sldId="2147483862"/>
            <pc:sldLayoutMk cId="3576363975" sldId="2147483873"/>
          </pc:sldLayoutMkLst>
        </pc:sldLayoutChg>
        <pc:sldLayoutChg chg="add">
          <pc:chgData name="Claire Rainey" userId="S::crainey@t1dexchange.org::c66522fd-7f79-4e4b-9477-0af3b7aa6656" providerId="AD" clId="Web-{EE50216A-87B6-EB4E-4E89-21F3285DE497}" dt="2025-10-31T15:32:03.625" v="13"/>
          <pc:sldLayoutMkLst>
            <pc:docMk/>
            <pc:sldMasterMk cId="120081337" sldId="2147483862"/>
            <pc:sldLayoutMk cId="3634336392" sldId="2147483877"/>
          </pc:sldLayoutMkLst>
        </pc:sldLayoutChg>
        <pc:sldLayoutChg chg="add">
          <pc:chgData name="Claire Rainey" userId="S::crainey@t1dexchange.org::c66522fd-7f79-4e4b-9477-0af3b7aa6656" providerId="AD" clId="Web-{EE50216A-87B6-EB4E-4E89-21F3285DE497}" dt="2025-10-31T15:32:03.625" v="13"/>
          <pc:sldLayoutMkLst>
            <pc:docMk/>
            <pc:sldMasterMk cId="120081337" sldId="2147483862"/>
            <pc:sldLayoutMk cId="525333174" sldId="2147483878"/>
          </pc:sldLayoutMkLst>
        </pc:sldLayoutChg>
      </pc:sldMasterChg>
      <pc:sldMasterChg chg="add replId addSldLayout modSldLayout">
        <pc:chgData name="Claire Rainey" userId="S::crainey@t1dexchange.org::c66522fd-7f79-4e4b-9477-0af3b7aa6656" providerId="AD" clId="Web-{EE50216A-87B6-EB4E-4E89-21F3285DE497}" dt="2025-10-31T15:34:10.330" v="36"/>
        <pc:sldMasterMkLst>
          <pc:docMk/>
          <pc:sldMasterMk cId="2635467518" sldId="2147483867"/>
        </pc:sldMasterMkLst>
        <pc:sldLayoutChg chg="add">
          <pc:chgData name="Claire Rainey" userId="S::crainey@t1dexchange.org::c66522fd-7f79-4e4b-9477-0af3b7aa6656" providerId="AD" clId="Web-{EE50216A-87B6-EB4E-4E89-21F3285DE497}" dt="2025-10-31T15:32:04.375" v="17"/>
          <pc:sldLayoutMkLst>
            <pc:docMk/>
            <pc:sldMasterMk cId="2635467518" sldId="2147483867"/>
            <pc:sldLayoutMk cId="3242284162" sldId="2147483693"/>
          </pc:sldLayoutMkLst>
        </pc:sldLayoutChg>
        <pc:sldLayoutChg chg="add">
          <pc:chgData name="Claire Rainey" userId="S::crainey@t1dexchange.org::c66522fd-7f79-4e4b-9477-0af3b7aa6656" providerId="AD" clId="Web-{EE50216A-87B6-EB4E-4E89-21F3285DE497}" dt="2025-10-31T15:32:04.375" v="17"/>
          <pc:sldLayoutMkLst>
            <pc:docMk/>
            <pc:sldMasterMk cId="2635467518" sldId="2147483867"/>
            <pc:sldLayoutMk cId="197032545" sldId="2147483694"/>
          </pc:sldLayoutMkLst>
        </pc:sldLayoutChg>
        <pc:sldLayoutChg chg="add">
          <pc:chgData name="Claire Rainey" userId="S::crainey@t1dexchange.org::c66522fd-7f79-4e4b-9477-0af3b7aa6656" providerId="AD" clId="Web-{EE50216A-87B6-EB4E-4E89-21F3285DE497}" dt="2025-10-31T15:32:04.375" v="17"/>
          <pc:sldLayoutMkLst>
            <pc:docMk/>
            <pc:sldMasterMk cId="2635467518" sldId="2147483867"/>
            <pc:sldLayoutMk cId="1982548140" sldId="2147483695"/>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626485047" sldId="2147483868"/>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1344413785" sldId="2147483869"/>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216104103" sldId="2147483870"/>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2635757660" sldId="2147483871"/>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2335487936" sldId="2147483872"/>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2607465168" sldId="2147483874"/>
          </pc:sldLayoutMkLst>
        </pc:sldLayoutChg>
        <pc:sldLayoutChg chg="add replId">
          <pc:chgData name="Claire Rainey" userId="S::crainey@t1dexchange.org::c66522fd-7f79-4e4b-9477-0af3b7aa6656" providerId="AD" clId="Web-{EE50216A-87B6-EB4E-4E89-21F3285DE497}" dt="2025-10-31T15:34:10.330" v="36"/>
          <pc:sldLayoutMkLst>
            <pc:docMk/>
            <pc:sldMasterMk cId="2635467518" sldId="2147483867"/>
            <pc:sldLayoutMk cId="2481844533" sldId="214748387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3.xlsx"/></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F:\T1D%20Exchange\_Type%202%20Health%20Literacy\Patient%20List_Oct%202025.xlsx" TargetMode="External"/><Relationship Id="rId4" Type="http://schemas.openxmlformats.org/officeDocument/2006/relationships/themeOverride" Target="../theme/themeOverride4.xm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F:\T1D%20Exchange\_Type%202%20Health%20Literacy\Patient%20List_Oct%202025.xlsx" TargetMode="External"/><Relationship Id="rId4" Type="http://schemas.openxmlformats.org/officeDocument/2006/relationships/themeOverride" Target="../theme/themeOverride5.xml"/></Relationships>
</file>

<file path=ppt/charts/_rels/chartEx3.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F:\T1D%20Exchange\_Type%202%20Health%20Literacy\Patient%20List_Oct%202025.xlsx" TargetMode="External"/><Relationship Id="rId4" Type="http://schemas.openxmlformats.org/officeDocument/2006/relationships/themeOverride" Target="../theme/themeOverride6.xml"/></Relationships>
</file>

<file path=ppt/charts/_rels/chartEx4.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file:///F:\T1D%20Exchange\_Type%202%20Health%20Literacy\Patient%20List_Oct%202025.xlsx" TargetMode="External"/><Relationship Id="rId4" Type="http://schemas.openxmlformats.org/officeDocument/2006/relationships/themeOverride" Target="../theme/themeOverrid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a:solidFill>
                  <a:schemeClr val="tx1">
                    <a:lumMod val="65000"/>
                    <a:lumOff val="35000"/>
                  </a:schemeClr>
                </a:solidFill>
              </a:rPr>
              <a:t>Location of Education</a:t>
            </a:r>
            <a:r>
              <a:rPr lang="en-US" sz="1400" b="1" baseline="0">
                <a:solidFill>
                  <a:schemeClr val="tx1">
                    <a:lumMod val="65000"/>
                    <a:lumOff val="35000"/>
                  </a:schemeClr>
                </a:solidFill>
              </a:rPr>
              <a:t> at Diagnosis</a:t>
            </a:r>
            <a:endParaRPr lang="en-US" sz="1400" b="1">
              <a:solidFill>
                <a:schemeClr val="tx1">
                  <a:lumMod val="65000"/>
                  <a:lumOff val="35000"/>
                </a:schemeClr>
              </a:solidFill>
            </a:endParaRPr>
          </a:p>
        </c:rich>
      </c:tx>
      <c:layout>
        <c:manualLayout>
          <c:xMode val="edge"/>
          <c:yMode val="edge"/>
          <c:x val="0.15000998718448888"/>
          <c:y val="2.182169361047468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'Loc of Ed @ Dx'!$H$11</c:f>
              <c:strCache>
                <c:ptCount val="1"/>
                <c:pt idx="0">
                  <c:v>Inpatient Admission</c:v>
                </c:pt>
              </c:strCache>
            </c:strRef>
          </c:tx>
          <c:spPr>
            <a:solidFill>
              <a:schemeClr val="accent5">
                <a:shade val="76000"/>
              </a:schemeClr>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7C04506-6377-46CD-814D-697C3788F958}" type="VALUE">
                      <a:rPr lang="en-US" sz="900" b="0"/>
                      <a:pPr>
                        <a:defRPr/>
                      </a:pPr>
                      <a:t>[VALUE]</a:t>
                    </a:fld>
                    <a:r>
                      <a:rPr lang="en-US" sz="900" b="0"/>
                      <a:t>%</a:t>
                    </a:r>
                  </a:p>
                </c:rich>
              </c:tx>
              <c:numFmt formatCode="General"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AEA-47AA-A69A-3541F90A9670}"/>
                </c:ext>
              </c:extLst>
            </c:dLbl>
            <c:dLbl>
              <c:idx val="1"/>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748996B-CAEF-44A6-AF81-63A161921ABD}" type="VALUE">
                      <a:rPr lang="en-US" sz="900" b="0">
                        <a:solidFill>
                          <a:schemeClr val="tx1">
                            <a:lumMod val="75000"/>
                            <a:lumOff val="25000"/>
                          </a:schemeClr>
                        </a:solidFill>
                      </a:rPr>
                      <a:pPr>
                        <a:defRPr/>
                      </a:pPr>
                      <a:t>[VALUE]</a:t>
                    </a:fld>
                    <a:r>
                      <a:rPr lang="en-US" sz="900" b="0">
                        <a:solidFill>
                          <a:schemeClr val="tx1">
                            <a:lumMod val="75000"/>
                            <a:lumOff val="25000"/>
                          </a:schemeClr>
                        </a:solidFill>
                      </a:rPr>
                      <a:t>%</a:t>
                    </a:r>
                  </a:p>
                </c:rich>
              </c:tx>
              <c:numFmt formatCode="General"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AEA-47AA-A69A-3541F90A9670}"/>
                </c:ext>
              </c:extLst>
            </c:dLbl>
            <c:numFmt formatCode="0%" sourceLinked="0"/>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'Loc of Ed @ Dx'!$G$12:$G$13</c:f>
              <c:strCache>
                <c:ptCount val="2"/>
                <c:pt idx="0">
                  <c:v>&lt;8.5%</c:v>
                </c:pt>
                <c:pt idx="1">
                  <c:v>≥8.5%</c:v>
                </c:pt>
              </c:strCache>
            </c:strRef>
          </c:cat>
          <c:val>
            <c:numRef>
              <c:f>'Loc of Ed @ Dx'!$H$12:$H$13</c:f>
              <c:numCache>
                <c:formatCode>General</c:formatCode>
                <c:ptCount val="2"/>
                <c:pt idx="0">
                  <c:v>18</c:v>
                </c:pt>
                <c:pt idx="1">
                  <c:v>97</c:v>
                </c:pt>
              </c:numCache>
            </c:numRef>
          </c:val>
          <c:extLst>
            <c:ext xmlns:c16="http://schemas.microsoft.com/office/drawing/2014/chart" uri="{C3380CC4-5D6E-409C-BE32-E72D297353CC}">
              <c16:uniqueId val="{00000002-AAEA-47AA-A69A-3541F90A9670}"/>
            </c:ext>
          </c:extLst>
        </c:ser>
        <c:ser>
          <c:idx val="1"/>
          <c:order val="1"/>
          <c:tx>
            <c:strRef>
              <c:f>'Loc of Ed @ Dx'!$I$11</c:f>
              <c:strCache>
                <c:ptCount val="1"/>
                <c:pt idx="0">
                  <c:v>Outpatient</c:v>
                </c:pt>
              </c:strCache>
            </c:strRef>
          </c:tx>
          <c:spPr>
            <a:solidFill>
              <a:schemeClr val="accent5">
                <a:tint val="77000"/>
              </a:schemeClr>
            </a:solidFill>
            <a:ln>
              <a:noFill/>
            </a:ln>
            <a:effectLst/>
          </c:spPr>
          <c:invertIfNegative val="0"/>
          <c:dLbls>
            <c:dLbl>
              <c:idx val="0"/>
              <c:tx>
                <c:rich>
                  <a:bodyPr/>
                  <a:lstStyle/>
                  <a:p>
                    <a:fld id="{A8539494-BF14-4A70-B334-45C5D86B5FEE}"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AEA-47AA-A69A-3541F90A9670}"/>
                </c:ext>
              </c:extLst>
            </c:dLbl>
            <c:dLbl>
              <c:idx val="1"/>
              <c:layout>
                <c:manualLayout>
                  <c:x val="-0.14444444444444443"/>
                  <c:y val="3.7037037037037035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E437BC66-0772-4A55-A0AC-62CD4214B56D}" type="VALUE">
                      <a:rPr lang="en-US" sz="900" b="0"/>
                      <a:pPr>
                        <a:defRPr/>
                      </a:pPr>
                      <a:t>[VALUE]</a:t>
                    </a:fld>
                    <a:r>
                      <a:rPr lang="en-US" sz="900" b="0"/>
                      <a:t>%</a:t>
                    </a:r>
                  </a:p>
                </c:rich>
              </c:tx>
              <c:spPr>
                <a:solidFill>
                  <a:sysClr val="window" lastClr="FFFFFF"/>
                </a:solidFill>
                <a:ln>
                  <a:solidFill>
                    <a:schemeClr val="tx1">
                      <a:lumMod val="75000"/>
                      <a:lumOff val="2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AEA-47AA-A69A-3541F90A9670}"/>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'Loc of Ed @ Dx'!$G$12:$G$13</c:f>
              <c:strCache>
                <c:ptCount val="2"/>
                <c:pt idx="0">
                  <c:v>&lt;8.5%</c:v>
                </c:pt>
                <c:pt idx="1">
                  <c:v>≥8.5%</c:v>
                </c:pt>
              </c:strCache>
            </c:strRef>
          </c:cat>
          <c:val>
            <c:numRef>
              <c:f>'Loc of Ed @ Dx'!$I$12:$I$13</c:f>
              <c:numCache>
                <c:formatCode>General</c:formatCode>
                <c:ptCount val="2"/>
                <c:pt idx="0">
                  <c:v>82</c:v>
                </c:pt>
                <c:pt idx="1">
                  <c:v>3</c:v>
                </c:pt>
              </c:numCache>
            </c:numRef>
          </c:val>
          <c:extLst>
            <c:ext xmlns:c16="http://schemas.microsoft.com/office/drawing/2014/chart" uri="{C3380CC4-5D6E-409C-BE32-E72D297353CC}">
              <c16:uniqueId val="{00000005-AAEA-47AA-A69A-3541F90A9670}"/>
            </c:ext>
          </c:extLst>
        </c:ser>
        <c:dLbls>
          <c:showLegendKey val="0"/>
          <c:showVal val="0"/>
          <c:showCatName val="0"/>
          <c:showSerName val="0"/>
          <c:showPercent val="0"/>
          <c:showBubbleSize val="0"/>
        </c:dLbls>
        <c:gapWidth val="150"/>
        <c:overlap val="100"/>
        <c:axId val="1822968799"/>
        <c:axId val="1822967839"/>
      </c:barChart>
      <c:catAx>
        <c:axId val="1822968799"/>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dirty="0"/>
                  <a:t>Hemoglobin A1c</a:t>
                </a:r>
              </a:p>
            </c:rich>
          </c:tx>
          <c:layout>
            <c:manualLayout>
              <c:xMode val="edge"/>
              <c:yMode val="edge"/>
              <c:x val="0.42166580734693609"/>
              <c:y val="0.7862009082078567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822967839"/>
        <c:crosses val="autoZero"/>
        <c:auto val="1"/>
        <c:lblAlgn val="ctr"/>
        <c:lblOffset val="100"/>
        <c:noMultiLvlLbl val="0"/>
      </c:catAx>
      <c:valAx>
        <c:axId val="1822967839"/>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b="0"/>
                  <a:t>Percentage of Patients (%)</a:t>
                </a:r>
              </a:p>
            </c:rich>
          </c:tx>
          <c:layout>
            <c:manualLayout>
              <c:xMode val="edge"/>
              <c:yMode val="edge"/>
              <c:x val="3.4431412308059482E-2"/>
              <c:y val="0.1599897023911944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2968799"/>
        <c:crosses val="autoZero"/>
        <c:crossBetween val="between"/>
        <c:majorUnit val="20"/>
      </c:valAx>
      <c:spPr>
        <a:noFill/>
        <a:ln>
          <a:noFill/>
        </a:ln>
        <a:effectLst/>
      </c:spPr>
    </c:plotArea>
    <c:legend>
      <c:legendPos val="b"/>
      <c:layout>
        <c:manualLayout>
          <c:xMode val="edge"/>
          <c:yMode val="edge"/>
          <c:x val="0"/>
          <c:y val="0.81766847077389226"/>
          <c:w val="0.29265311894544127"/>
          <c:h val="0.15590168994301776"/>
        </c:manualLayout>
      </c:layout>
      <c:overlay val="0"/>
      <c:spPr>
        <a:noFill/>
        <a:ln>
          <a:noFill/>
        </a:ln>
        <a:effectLst/>
      </c:spPr>
      <c:txPr>
        <a:bodyPr rot="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rgbClr val="363533">
          <a:lumMod val="40000"/>
          <a:lumOff val="60000"/>
        </a:srgbClr>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Understanding</a:t>
            </a:r>
            <a:r>
              <a:rPr lang="en-US" b="1" baseline="0" dirty="0"/>
              <a:t> of Type 2 Diabetes: </a:t>
            </a:r>
          </a:p>
          <a:p>
            <a:pPr>
              <a:defRPr b="1"/>
            </a:pPr>
            <a:r>
              <a:rPr lang="en-US" b="1" baseline="0" dirty="0"/>
              <a:t>Patient and Caregiver Perceptions</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'Understanding of DM'!$B$1</c:f>
              <c:strCache>
                <c:ptCount val="1"/>
                <c:pt idx="0">
                  <c:v>Patients</c:v>
                </c:pt>
              </c:strCache>
            </c:strRef>
          </c:tx>
          <c:spPr>
            <a:solidFill>
              <a:schemeClr val="accent5">
                <a:shade val="76000"/>
              </a:schemeClr>
            </a:solidFill>
            <a:ln>
              <a:noFill/>
            </a:ln>
            <a:effectLst/>
          </c:spPr>
          <c:invertIfNegative val="0"/>
          <c:dLbls>
            <c:dLbl>
              <c:idx val="0"/>
              <c:layout>
                <c:manualLayout>
                  <c:x val="-0.13107032357375756"/>
                  <c:y val="6.4814814814814811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a:t>50%</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2771"/>
                        <a:gd name="adj2" fmla="val 94954"/>
                        <a:gd name="adj3" fmla="val -43129"/>
                        <a:gd name="adj4" fmla="val 131407"/>
                      </a:avLst>
                    </a:prstGeom>
                    <a:noFill/>
                    <a:ln>
                      <a:noFill/>
                    </a:ln>
                  </c15:spPr>
                  <c15:showDataLabelsRange val="0"/>
                </c:ext>
                <c:ext xmlns:c16="http://schemas.microsoft.com/office/drawing/2014/chart" uri="{C3380CC4-5D6E-409C-BE32-E72D297353CC}">
                  <c16:uniqueId val="{00000000-ACA1-4643-80AA-AE8B3CD093A9}"/>
                </c:ext>
              </c:extLst>
            </c:dLbl>
            <c:dLbl>
              <c:idx val="1"/>
              <c:layout>
                <c:manualLayout>
                  <c:x val="-0.13700556757287466"/>
                  <c:y val="5.9091102128431723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a:t>45%</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1075"/>
                        <a:gd name="adj2" fmla="val 100214"/>
                        <a:gd name="adj3" fmla="val -71424"/>
                        <a:gd name="adj4" fmla="val 156812"/>
                      </a:avLst>
                    </a:prstGeom>
                    <a:noFill/>
                    <a:ln>
                      <a:noFill/>
                    </a:ln>
                  </c15:spPr>
                  <c15:showDataLabelsRange val="0"/>
                </c:ext>
                <c:ext xmlns:c16="http://schemas.microsoft.com/office/drawing/2014/chart" uri="{C3380CC4-5D6E-409C-BE32-E72D297353CC}">
                  <c16:uniqueId val="{00000001-ACA1-4643-80AA-AE8B3CD093A9}"/>
                </c:ext>
              </c:extLst>
            </c:dLbl>
            <c:dLbl>
              <c:idx val="2"/>
              <c:layout>
                <c:manualLayout>
                  <c:x val="-6.2470464806556603E-2"/>
                  <c:y val="1.4436118092634845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a:t>5%</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2268"/>
                        <a:gd name="adj2" fmla="val 102392"/>
                        <a:gd name="adj3" fmla="val 49357"/>
                        <a:gd name="adj4" fmla="val 153980"/>
                      </a:avLst>
                    </a:prstGeom>
                    <a:noFill/>
                    <a:ln>
                      <a:noFill/>
                    </a:ln>
                  </c15:spPr>
                  <c15:showDataLabelsRange val="0"/>
                </c:ext>
                <c:ext xmlns:c16="http://schemas.microsoft.com/office/drawing/2014/chart" uri="{C3380CC4-5D6E-409C-BE32-E72D297353CC}">
                  <c16:uniqueId val="{00000002-ACA1-4643-80AA-AE8B3CD093A9}"/>
                </c:ext>
              </c:extLst>
            </c:dLbl>
            <c:dLbl>
              <c:idx val="3"/>
              <c:layout>
                <c:manualLayout>
                  <c:x val="-5.7555555555555554E-2"/>
                  <c:y val="1.3889617964421114E-2"/>
                </c:manualLayout>
              </c:layout>
              <c:tx>
                <c:rich>
                  <a:bodyPr rot="0" spcFirstLastPara="1" vertOverflow="clip" horzOverflow="clip" vert="horz" wrap="square" lIns="36576" tIns="18288" rIns="36576" bIns="18288" anchor="ctr" anchorCtr="1">
                    <a:spAutoFit/>
                  </a:bodyPr>
                  <a:lstStyle/>
                  <a:p>
                    <a:pPr>
                      <a:defRPr sz="900" b="0" i="0" u="none" strike="noStrike" kern="1200" baseline="0">
                        <a:ln>
                          <a:noFill/>
                        </a:ln>
                        <a:solidFill>
                          <a:schemeClr val="dk1">
                            <a:lumMod val="65000"/>
                            <a:lumOff val="35000"/>
                          </a:schemeClr>
                        </a:solidFill>
                        <a:latin typeface="+mn-lt"/>
                        <a:ea typeface="+mn-ea"/>
                        <a:cs typeface="+mn-cs"/>
                      </a:defRPr>
                    </a:pPr>
                    <a:fld id="{28A039B4-C1AB-4303-B9EC-483220F8F90F}" type="VALUE">
                      <a:rPr lang="en-US">
                        <a:ln>
                          <a:noFill/>
                        </a:ln>
                      </a:rPr>
                      <a:pPr>
                        <a:defRPr>
                          <a:ln>
                            <a:noFill/>
                          </a:ln>
                        </a:defRPr>
                      </a:pPr>
                      <a:t>[VALUE]</a:t>
                    </a:fld>
                    <a:r>
                      <a:rPr lang="en-US">
                        <a:ln>
                          <a:noFill/>
                        </a:ln>
                      </a:rPr>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ln>
                        <a:noFill/>
                      </a:ln>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855"/>
                        <a:gd name="adj2" fmla="val 102393"/>
                        <a:gd name="adj3" fmla="val 100432"/>
                        <a:gd name="adj4" fmla="val 168503"/>
                      </a:avLst>
                    </a:prstGeom>
                    <a:noFill/>
                    <a:ln>
                      <a:noFill/>
                    </a:ln>
                  </c15:spPr>
                  <c15:dlblFieldTable/>
                  <c15:showDataLabelsRange val="0"/>
                </c:ext>
                <c:ext xmlns:c16="http://schemas.microsoft.com/office/drawing/2014/chart" uri="{C3380CC4-5D6E-409C-BE32-E72D297353CC}">
                  <c16:uniqueId val="{00000003-ACA1-4643-80AA-AE8B3CD093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15:showLeaderLines val="0"/>
              </c:ext>
            </c:extLst>
          </c:dLbls>
          <c:cat>
            <c:strRef>
              <c:f>'Understanding of DM'!$A$2:$A$5</c:f>
              <c:strCache>
                <c:ptCount val="4"/>
                <c:pt idx="0">
                  <c:v>I understand it very well</c:v>
                </c:pt>
                <c:pt idx="1">
                  <c:v>I have some understanding</c:v>
                </c:pt>
                <c:pt idx="2">
                  <c:v>I have little understanding</c:v>
                </c:pt>
                <c:pt idx="3">
                  <c:v>I do not understand at all</c:v>
                </c:pt>
              </c:strCache>
            </c:strRef>
          </c:cat>
          <c:val>
            <c:numRef>
              <c:f>'Understanding of DM'!$B$2:$B$5</c:f>
              <c:numCache>
                <c:formatCode>General</c:formatCode>
                <c:ptCount val="4"/>
                <c:pt idx="0">
                  <c:v>-50</c:v>
                </c:pt>
                <c:pt idx="1">
                  <c:v>-45</c:v>
                </c:pt>
                <c:pt idx="2">
                  <c:v>-5</c:v>
                </c:pt>
                <c:pt idx="3">
                  <c:v>0</c:v>
                </c:pt>
              </c:numCache>
            </c:numRef>
          </c:val>
          <c:extLst>
            <c:ext xmlns:c16="http://schemas.microsoft.com/office/drawing/2014/chart" uri="{C3380CC4-5D6E-409C-BE32-E72D297353CC}">
              <c16:uniqueId val="{00000004-ACA1-4643-80AA-AE8B3CD093A9}"/>
            </c:ext>
          </c:extLst>
        </c:ser>
        <c:ser>
          <c:idx val="1"/>
          <c:order val="1"/>
          <c:tx>
            <c:strRef>
              <c:f>'Understanding of DM'!$C$1</c:f>
              <c:strCache>
                <c:ptCount val="1"/>
                <c:pt idx="0">
                  <c:v>Caregivers</c:v>
                </c:pt>
              </c:strCache>
            </c:strRef>
          </c:tx>
          <c:spPr>
            <a:solidFill>
              <a:schemeClr val="accent5">
                <a:tint val="77000"/>
              </a:schemeClr>
            </a:solidFill>
            <a:ln>
              <a:noFill/>
            </a:ln>
            <a:effectLst/>
          </c:spPr>
          <c:invertIfNegative val="0"/>
          <c:dLbls>
            <c:dLbl>
              <c:idx val="0"/>
              <c:layout>
                <c:manualLayout>
                  <c:x val="0.17447834099711013"/>
                  <c:y val="-6.5084917206206544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EB0A24AF-8786-4A27-AA67-89C76750A7BA}" type="VALUE">
                      <a:rPr lang="en-US"/>
                      <a:pPr>
                        <a:defRPr/>
                      </a:pPr>
                      <a:t>[VALUE]</a:t>
                    </a:fld>
                    <a:r>
                      <a:rPr lang="en-US"/>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8751"/>
                        <a:gd name="adj2" fmla="val 1464"/>
                        <a:gd name="adj3" fmla="val -44811"/>
                        <a:gd name="adj4" fmla="val -51738"/>
                      </a:avLst>
                    </a:prstGeom>
                    <a:noFill/>
                    <a:ln>
                      <a:noFill/>
                    </a:ln>
                  </c15:spPr>
                  <c15:dlblFieldTable/>
                  <c15:showDataLabelsRange val="0"/>
                </c:ext>
                <c:ext xmlns:c16="http://schemas.microsoft.com/office/drawing/2014/chart" uri="{C3380CC4-5D6E-409C-BE32-E72D297353CC}">
                  <c16:uniqueId val="{00000005-ACA1-4643-80AA-AE8B3CD093A9}"/>
                </c:ext>
              </c:extLst>
            </c:dLbl>
            <c:dLbl>
              <c:idx val="1"/>
              <c:layout>
                <c:manualLayout>
                  <c:x val="0.10559935217730419"/>
                  <c:y val="-5.0925196850393616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389FCE18-74E8-4DFA-9E05-0D885FD5A2C1}" type="VALUE">
                      <a:rPr lang="en-US"/>
                      <a:pPr>
                        <a:defRPr/>
                      </a:pPr>
                      <a:t>[VALUE]</a:t>
                    </a:fld>
                    <a:r>
                      <a:rPr lang="en-US"/>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4057"/>
                        <a:gd name="adj2" fmla="val 4170"/>
                        <a:gd name="adj3" fmla="val -47212"/>
                        <a:gd name="adj4" fmla="val -42710"/>
                      </a:avLst>
                    </a:prstGeom>
                    <a:noFill/>
                    <a:ln>
                      <a:noFill/>
                    </a:ln>
                  </c15:spPr>
                  <c15:dlblFieldTable/>
                  <c15:showDataLabelsRange val="0"/>
                </c:ext>
                <c:ext xmlns:c16="http://schemas.microsoft.com/office/drawing/2014/chart" uri="{C3380CC4-5D6E-409C-BE32-E72D297353CC}">
                  <c16:uniqueId val="{00000006-ACA1-4643-80AA-AE8B3CD093A9}"/>
                </c:ext>
              </c:extLst>
            </c:dLbl>
            <c:dLbl>
              <c:idx val="2"/>
              <c:layout>
                <c:manualLayout>
                  <c:x val="5.3119051922114434E-2"/>
                  <c:y val="-1.96102958493071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9A9F147A-DE3A-41F9-8971-30916393C12B}" type="VALUE">
                      <a:rPr lang="en-US"/>
                      <a:pPr>
                        <a:defRPr/>
                      </a:pPr>
                      <a:t>[VALUE]</a:t>
                    </a:fld>
                    <a:r>
                      <a:rPr lang="en-US"/>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806"/>
                        <a:gd name="adj2" fmla="val -421"/>
                        <a:gd name="adj3" fmla="val 46673"/>
                        <a:gd name="adj4" fmla="val -59063"/>
                      </a:avLst>
                    </a:prstGeom>
                    <a:noFill/>
                    <a:ln>
                      <a:noFill/>
                    </a:ln>
                  </c15:spPr>
                  <c15:dlblFieldTable/>
                  <c15:showDataLabelsRange val="0"/>
                </c:ext>
                <c:ext xmlns:c16="http://schemas.microsoft.com/office/drawing/2014/chart" uri="{C3380CC4-5D6E-409C-BE32-E72D297353CC}">
                  <c16:uniqueId val="{00000007-ACA1-4643-80AA-AE8B3CD093A9}"/>
                </c:ext>
              </c:extLst>
            </c:dLbl>
            <c:dLbl>
              <c:idx val="3"/>
              <c:layout>
                <c:manualLayout>
                  <c:x val="5.8333417365559033E-2"/>
                  <c:y val="1.3890347039953423E-2"/>
                </c:manualLayout>
              </c:layout>
              <c:tx>
                <c:rich>
                  <a:bodyPr/>
                  <a:lstStyle/>
                  <a:p>
                    <a:fld id="{614A355C-356D-471F-B35F-77F4CD66ECF1}" type="VALUE">
                      <a:rPr lang="en-US"/>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ACA1-4643-80AA-AE8B3CD093A9}"/>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15:showLeaderLines val="0"/>
              </c:ext>
            </c:extLst>
          </c:dLbls>
          <c:cat>
            <c:strRef>
              <c:f>'Understanding of DM'!$A$2:$A$5</c:f>
              <c:strCache>
                <c:ptCount val="4"/>
                <c:pt idx="0">
                  <c:v>I understand it very well</c:v>
                </c:pt>
                <c:pt idx="1">
                  <c:v>I have some understanding</c:v>
                </c:pt>
                <c:pt idx="2">
                  <c:v>I have little understanding</c:v>
                </c:pt>
                <c:pt idx="3">
                  <c:v>I do not understand at all</c:v>
                </c:pt>
              </c:strCache>
            </c:strRef>
          </c:cat>
          <c:val>
            <c:numRef>
              <c:f>'Understanding of DM'!$C$2:$C$5</c:f>
              <c:numCache>
                <c:formatCode>General</c:formatCode>
                <c:ptCount val="4"/>
                <c:pt idx="0">
                  <c:v>70</c:v>
                </c:pt>
                <c:pt idx="1">
                  <c:v>30</c:v>
                </c:pt>
                <c:pt idx="2">
                  <c:v>0</c:v>
                </c:pt>
                <c:pt idx="3">
                  <c:v>0</c:v>
                </c:pt>
              </c:numCache>
            </c:numRef>
          </c:val>
          <c:extLst>
            <c:ext xmlns:c16="http://schemas.microsoft.com/office/drawing/2014/chart" uri="{C3380CC4-5D6E-409C-BE32-E72D297353CC}">
              <c16:uniqueId val="{00000009-ACA1-4643-80AA-AE8B3CD093A9}"/>
            </c:ext>
          </c:extLst>
        </c:ser>
        <c:dLbls>
          <c:showLegendKey val="0"/>
          <c:showVal val="0"/>
          <c:showCatName val="0"/>
          <c:showSerName val="0"/>
          <c:showPercent val="0"/>
          <c:showBubbleSize val="0"/>
        </c:dLbls>
        <c:gapWidth val="150"/>
        <c:overlap val="100"/>
        <c:axId val="92335423"/>
        <c:axId val="92327263"/>
      </c:barChart>
      <c:catAx>
        <c:axId val="92335423"/>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327263"/>
        <c:crossesAt val="100"/>
        <c:auto val="1"/>
        <c:lblAlgn val="ctr"/>
        <c:lblOffset val="100"/>
        <c:tickLblSkip val="1"/>
        <c:tickMarkSkip val="1"/>
        <c:noMultiLvlLbl val="0"/>
      </c:catAx>
      <c:valAx>
        <c:axId val="92327263"/>
        <c:scaling>
          <c:orientation val="minMax"/>
          <c:max val="100"/>
          <c:min val="-100"/>
        </c:scaling>
        <c:delete val="0"/>
        <c:axPos val="t"/>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ln>
                  <a:noFill/>
                </a:ln>
                <a:solidFill>
                  <a:schemeClr val="tx1">
                    <a:lumMod val="65000"/>
                    <a:lumOff val="35000"/>
                  </a:schemeClr>
                </a:solidFill>
                <a:latin typeface="+mn-lt"/>
                <a:ea typeface="+mn-ea"/>
                <a:cs typeface="+mn-cs"/>
              </a:defRPr>
            </a:pPr>
            <a:endParaRPr lang="en-US"/>
          </a:p>
        </c:txPr>
        <c:crossAx val="92335423"/>
        <c:crossesAt val="1"/>
        <c:crossBetween val="between"/>
        <c:majorUnit val="20"/>
      </c:valAx>
      <c:spPr>
        <a:noFill/>
        <a:ln>
          <a:noFill/>
        </a:ln>
        <a:effectLst/>
      </c:spPr>
    </c:plotArea>
    <c:legend>
      <c:legendPos val="b"/>
      <c:layout>
        <c:manualLayout>
          <c:xMode val="edge"/>
          <c:yMode val="edge"/>
          <c:x val="0.24997216988140508"/>
          <c:y val="0.85514502909075463"/>
          <c:w val="0.29174951148048267"/>
          <c:h val="7.812554680664918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2">
          <a:lumMod val="75000"/>
        </a:schemeClr>
      </a:solidFill>
      <a:round/>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a:t>Recommended</a:t>
            </a:r>
            <a:r>
              <a:rPr lang="en-US" sz="1400" b="1" baseline="0"/>
              <a:t> Frequency of Visits</a:t>
            </a:r>
            <a:endParaRPr lang="en-US" sz="14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'Freq of DM Visits'!$B$1</c:f>
              <c:strCache>
                <c:ptCount val="1"/>
                <c:pt idx="0">
                  <c:v>Patients</c:v>
                </c:pt>
              </c:strCache>
            </c:strRef>
          </c:tx>
          <c:spPr>
            <a:solidFill>
              <a:schemeClr val="accent5">
                <a:shade val="76000"/>
              </a:schemeClr>
            </a:solidFill>
            <a:ln>
              <a:noFill/>
            </a:ln>
            <a:effectLst/>
          </c:spPr>
          <c:invertIfNegative val="0"/>
          <c:dLbls>
            <c:dLbl>
              <c:idx val="0"/>
              <c:layout>
                <c:manualLayout>
                  <c:x val="-0.19839921157841983"/>
                  <c:y val="4.5143683424449028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dirty="0"/>
                      <a:t>80%</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909"/>
                        <a:gd name="adj2" fmla="val 100824"/>
                        <a:gd name="adj3" fmla="val 1925"/>
                        <a:gd name="adj4" fmla="val 132915"/>
                      </a:avLst>
                    </a:prstGeom>
                    <a:noFill/>
                    <a:ln>
                      <a:noFill/>
                    </a:ln>
                  </c15:spPr>
                  <c15:showDataLabelsRange val="0"/>
                </c:ext>
                <c:ext xmlns:c16="http://schemas.microsoft.com/office/drawing/2014/chart" uri="{C3380CC4-5D6E-409C-BE32-E72D297353CC}">
                  <c16:uniqueId val="{00000000-659D-404D-9A03-D69D568FE7FE}"/>
                </c:ext>
              </c:extLst>
            </c:dLbl>
            <c:dLbl>
              <c:idx val="1"/>
              <c:layout>
                <c:manualLayout>
                  <c:x val="-8.6226113238821497E-2"/>
                  <c:y val="3.0005230936143781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dirty="0"/>
                      <a:t>5%</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2679"/>
                        <a:gd name="adj2" fmla="val 99624"/>
                        <a:gd name="adj3" fmla="val -25790"/>
                        <a:gd name="adj4" fmla="val 212753"/>
                      </a:avLst>
                    </a:prstGeom>
                    <a:noFill/>
                    <a:ln>
                      <a:noFill/>
                    </a:ln>
                  </c15:spPr>
                  <c15:showDataLabelsRange val="0"/>
                </c:ext>
                <c:ext xmlns:c16="http://schemas.microsoft.com/office/drawing/2014/chart" uri="{C3380CC4-5D6E-409C-BE32-E72D297353CC}">
                  <c16:uniqueId val="{00000001-659D-404D-9A03-D69D568FE7FE}"/>
                </c:ext>
              </c:extLst>
            </c:dLbl>
            <c:dLbl>
              <c:idx val="2"/>
              <c:layout>
                <c:manualLayout>
                  <c:x val="-7.9813372360625634E-2"/>
                  <c:y val="4.0507612156906847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dirty="0"/>
                      <a:t>5%</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3564"/>
                        <a:gd name="adj2" fmla="val 95958"/>
                        <a:gd name="adj3" fmla="val -35697"/>
                        <a:gd name="adj4" fmla="val 186226"/>
                      </a:avLst>
                    </a:prstGeom>
                    <a:noFill/>
                    <a:ln>
                      <a:noFill/>
                    </a:ln>
                  </c15:spPr>
                  <c15:showDataLabelsRange val="0"/>
                </c:ext>
                <c:ext xmlns:c16="http://schemas.microsoft.com/office/drawing/2014/chart" uri="{C3380CC4-5D6E-409C-BE32-E72D297353CC}">
                  <c16:uniqueId val="{00000002-659D-404D-9A03-D69D568FE7FE}"/>
                </c:ext>
              </c:extLst>
            </c:dLbl>
            <c:dLbl>
              <c:idx val="3"/>
              <c:layout>
                <c:manualLayout>
                  <c:x val="-9.5197861919901053E-2"/>
                  <c:y val="3.0551220904018486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r>
                      <a:rPr lang="en-US" dirty="0"/>
                      <a:t>10%</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793"/>
                        <a:gd name="adj2" fmla="val 97912"/>
                        <a:gd name="adj3" fmla="val -19594"/>
                        <a:gd name="adj4" fmla="val 170650"/>
                      </a:avLst>
                    </a:prstGeom>
                    <a:noFill/>
                    <a:ln>
                      <a:noFill/>
                    </a:ln>
                  </c15:spPr>
                  <c15:showDataLabelsRange val="0"/>
                </c:ext>
                <c:ext xmlns:c16="http://schemas.microsoft.com/office/drawing/2014/chart" uri="{C3380CC4-5D6E-409C-BE32-E72D297353CC}">
                  <c16:uniqueId val="{00000003-659D-404D-9A03-D69D568FE7FE}"/>
                </c:ext>
              </c:extLst>
            </c:dLbl>
            <c:dLbl>
              <c:idx val="4"/>
              <c:layout>
                <c:manualLayout>
                  <c:x val="-8.5262623173833055E-2"/>
                  <c:y val="-2.2367095474271542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0A113AC1-3071-4F1F-8A06-36816310749B}" type="VALUE">
                      <a:rPr lang="en-US" smtClean="0"/>
                      <a:pPr>
                        <a:defRPr/>
                      </a:pPr>
                      <a:t>[VALUE]</a:t>
                    </a:fld>
                    <a:r>
                      <a:rPr lang="en-US" dirty="0"/>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10738"/>
                        <a:gd name="adj2" fmla="val 103210"/>
                        <a:gd name="adj3" fmla="val -16146"/>
                        <a:gd name="adj4" fmla="val 217770"/>
                      </a:avLst>
                    </a:prstGeom>
                    <a:noFill/>
                    <a:ln>
                      <a:noFill/>
                    </a:ln>
                  </c15:spPr>
                  <c15:dlblFieldTable/>
                  <c15:showDataLabelsRange val="0"/>
                </c:ext>
                <c:ext xmlns:c16="http://schemas.microsoft.com/office/drawing/2014/chart" uri="{C3380CC4-5D6E-409C-BE32-E72D297353CC}">
                  <c16:uniqueId val="{00000004-659D-404D-9A03-D69D568FE7F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15:showLeaderLines val="0"/>
              </c:ext>
            </c:extLst>
          </c:dLbls>
          <c:cat>
            <c:strRef>
              <c:f>'Freq of DM Visits'!$A$2:$A$6</c:f>
              <c:strCache>
                <c:ptCount val="5"/>
                <c:pt idx="0">
                  <c:v>Every 3 Months</c:v>
                </c:pt>
                <c:pt idx="1">
                  <c:v>Every 6 Months</c:v>
                </c:pt>
                <c:pt idx="2">
                  <c:v>Annually</c:v>
                </c:pt>
                <c:pt idx="3">
                  <c:v>Unsure</c:v>
                </c:pt>
                <c:pt idx="4">
                  <c:v>No Answer</c:v>
                </c:pt>
              </c:strCache>
            </c:strRef>
          </c:cat>
          <c:val>
            <c:numRef>
              <c:f>'Freq of DM Visits'!$B$2:$B$6</c:f>
              <c:numCache>
                <c:formatCode>General</c:formatCode>
                <c:ptCount val="5"/>
                <c:pt idx="0">
                  <c:v>-80</c:v>
                </c:pt>
                <c:pt idx="1">
                  <c:v>-5</c:v>
                </c:pt>
                <c:pt idx="2">
                  <c:v>-5</c:v>
                </c:pt>
                <c:pt idx="3">
                  <c:v>-10</c:v>
                </c:pt>
                <c:pt idx="4">
                  <c:v>0</c:v>
                </c:pt>
              </c:numCache>
            </c:numRef>
          </c:val>
          <c:extLst>
            <c:ext xmlns:c16="http://schemas.microsoft.com/office/drawing/2014/chart" uri="{C3380CC4-5D6E-409C-BE32-E72D297353CC}">
              <c16:uniqueId val="{00000005-659D-404D-9A03-D69D568FE7FE}"/>
            </c:ext>
          </c:extLst>
        </c:ser>
        <c:ser>
          <c:idx val="1"/>
          <c:order val="1"/>
          <c:tx>
            <c:strRef>
              <c:f>'Freq of DM Visits'!$C$1</c:f>
              <c:strCache>
                <c:ptCount val="1"/>
                <c:pt idx="0">
                  <c:v>Caregivers</c:v>
                </c:pt>
              </c:strCache>
            </c:strRef>
          </c:tx>
          <c:spPr>
            <a:solidFill>
              <a:schemeClr val="accent5">
                <a:tint val="77000"/>
              </a:schemeClr>
            </a:solidFill>
            <a:ln>
              <a:noFill/>
            </a:ln>
            <a:effectLst/>
          </c:spPr>
          <c:invertIfNegative val="0"/>
          <c:dLbls>
            <c:dLbl>
              <c:idx val="0"/>
              <c:layout>
                <c:manualLayout>
                  <c:x val="0.18493647690236467"/>
                  <c:y val="-4.009327622160852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E96AC888-585B-4790-953E-C28E4F3C4774}" type="VALUE">
                      <a:rPr lang="en-US" smtClean="0"/>
                      <a:pPr>
                        <a:defRPr/>
                      </a:pPr>
                      <a:t>[VALUE]</a:t>
                    </a:fld>
                    <a:r>
                      <a:rPr lang="en-US" dirty="0"/>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2678"/>
                        <a:gd name="adj2" fmla="val -1920"/>
                        <a:gd name="adj3" fmla="val -788"/>
                        <a:gd name="adj4" fmla="val -41262"/>
                      </a:avLst>
                    </a:prstGeom>
                    <a:noFill/>
                    <a:ln>
                      <a:noFill/>
                    </a:ln>
                  </c15:spPr>
                  <c15:dlblFieldTable/>
                  <c15:showDataLabelsRange val="0"/>
                </c:ext>
                <c:ext xmlns:c16="http://schemas.microsoft.com/office/drawing/2014/chart" uri="{C3380CC4-5D6E-409C-BE32-E72D297353CC}">
                  <c16:uniqueId val="{00000006-659D-404D-9A03-D69D568FE7FE}"/>
                </c:ext>
              </c:extLst>
            </c:dLbl>
            <c:dLbl>
              <c:idx val="1"/>
              <c:layout>
                <c:manualLayout>
                  <c:x val="8.2056366327055916E-2"/>
                  <c:y val="-3.1231066476920425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3DD639D2-81F0-4BFC-AB4F-04E4B902D0F9}" type="VALUE">
                      <a:rPr lang="en-US" smtClean="0"/>
                      <a:pPr>
                        <a:defRPr/>
                      </a:pPr>
                      <a:t>[VALUE]</a:t>
                    </a:fld>
                    <a:r>
                      <a:rPr lang="en-US" dirty="0"/>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2678"/>
                        <a:gd name="adj2" fmla="val -3342"/>
                        <a:gd name="adj3" fmla="val -21302"/>
                        <a:gd name="adj4" fmla="val -53249"/>
                      </a:avLst>
                    </a:prstGeom>
                    <a:noFill/>
                    <a:ln>
                      <a:noFill/>
                    </a:ln>
                  </c15:spPr>
                  <c15:dlblFieldTable/>
                  <c15:showDataLabelsRange val="0"/>
                </c:ext>
                <c:ext xmlns:c16="http://schemas.microsoft.com/office/drawing/2014/chart" uri="{C3380CC4-5D6E-409C-BE32-E72D297353CC}">
                  <c16:uniqueId val="{00000007-659D-404D-9A03-D69D568FE7FE}"/>
                </c:ext>
              </c:extLst>
            </c:dLbl>
            <c:dLbl>
              <c:idx val="2"/>
              <c:layout>
                <c:manualLayout>
                  <c:x val="6.8914643549569193E-2"/>
                  <c:y val="-1.622867116609357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753838A6-DE73-4B92-80A1-D2E327C5AA4B}" type="VALUE">
                      <a:rPr lang="en-US" smtClean="0"/>
                      <a:pPr>
                        <a:defRPr/>
                      </a:pPr>
                      <a:t>[VALUE]</a:t>
                    </a:fld>
                    <a:r>
                      <a:rPr lang="en-US" dirty="0"/>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5380"/>
                        <a:gd name="adj2" fmla="val 2504"/>
                        <a:gd name="adj3" fmla="val 2736"/>
                        <a:gd name="adj4" fmla="val -99819"/>
                      </a:avLst>
                    </a:prstGeom>
                    <a:noFill/>
                    <a:ln>
                      <a:noFill/>
                    </a:ln>
                  </c15:spPr>
                  <c15:dlblFieldTable/>
                  <c15:showDataLabelsRange val="0"/>
                </c:ext>
                <c:ext xmlns:c16="http://schemas.microsoft.com/office/drawing/2014/chart" uri="{C3380CC4-5D6E-409C-BE32-E72D297353CC}">
                  <c16:uniqueId val="{00000008-659D-404D-9A03-D69D568FE7FE}"/>
                </c:ext>
              </c:extLst>
            </c:dLbl>
            <c:dLbl>
              <c:idx val="3"/>
              <c:layout>
                <c:manualLayout>
                  <c:x val="9.8083106868109768E-2"/>
                  <c:y val="-1.8138755424674521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319ECE75-1FA0-44EF-986A-B9D943BE258A}" type="VALUE">
                      <a:rPr lang="en-US" smtClean="0"/>
                      <a:pPr>
                        <a:defRPr/>
                      </a:pPr>
                      <a:t>[VALUE]</a:t>
                    </a:fld>
                    <a:r>
                      <a:rPr lang="en-US" dirty="0"/>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5380"/>
                        <a:gd name="adj2" fmla="val -1920"/>
                        <a:gd name="adj3" fmla="val -12451"/>
                        <a:gd name="adj4" fmla="val -74164"/>
                      </a:avLst>
                    </a:prstGeom>
                    <a:noFill/>
                    <a:ln>
                      <a:noFill/>
                    </a:ln>
                  </c15:spPr>
                  <c15:dlblFieldTable/>
                  <c15:showDataLabelsRange val="0"/>
                </c:ext>
                <c:ext xmlns:c16="http://schemas.microsoft.com/office/drawing/2014/chart" uri="{C3380CC4-5D6E-409C-BE32-E72D297353CC}">
                  <c16:uniqueId val="{00000009-659D-404D-9A03-D69D568FE7FE}"/>
                </c:ext>
              </c:extLst>
            </c:dLbl>
            <c:dLbl>
              <c:idx val="4"/>
              <c:layout>
                <c:manualLayout>
                  <c:x val="8.6542127075274908E-2"/>
                  <c:y val="-3.3550643211407216E-2"/>
                </c:manualLayout>
              </c:layout>
              <c:tx>
                <c:rich>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fld id="{8ACF7FA7-039F-4C3E-90F2-8E2564B4D459}" type="VALUE">
                      <a:rPr lang="en-US" smtClean="0"/>
                      <a:pPr>
                        <a:defRPr/>
                      </a:pPr>
                      <a:t>[VALUE]</a:t>
                    </a:fld>
                    <a:r>
                      <a:rPr lang="en-US" dirty="0"/>
                      <a:t>%</a:t>
                    </a:r>
                  </a:p>
                </c:rich>
              </c:tx>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gd name="adj1" fmla="val 9853"/>
                        <a:gd name="adj2" fmla="val -1108"/>
                        <a:gd name="adj3" fmla="val -22388"/>
                        <a:gd name="adj4" fmla="val -93097"/>
                      </a:avLst>
                    </a:prstGeom>
                    <a:noFill/>
                    <a:ln>
                      <a:noFill/>
                    </a:ln>
                  </c15:spPr>
                  <c15:dlblFieldTable/>
                  <c15:showDataLabelsRange val="0"/>
                </c:ext>
                <c:ext xmlns:c16="http://schemas.microsoft.com/office/drawing/2014/chart" uri="{C3380CC4-5D6E-409C-BE32-E72D297353CC}">
                  <c16:uniqueId val="{0000000A-659D-404D-9A03-D69D568FE7F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borderCallout1">
                    <a:avLst/>
                  </a:prstGeom>
                  <a:noFill/>
                  <a:ln>
                    <a:noFill/>
                  </a:ln>
                </c15:spPr>
                <c15:showLeaderLines val="0"/>
              </c:ext>
            </c:extLst>
          </c:dLbls>
          <c:cat>
            <c:strRef>
              <c:f>'Freq of DM Visits'!$A$2:$A$6</c:f>
              <c:strCache>
                <c:ptCount val="5"/>
                <c:pt idx="0">
                  <c:v>Every 3 Months</c:v>
                </c:pt>
                <c:pt idx="1">
                  <c:v>Every 6 Months</c:v>
                </c:pt>
                <c:pt idx="2">
                  <c:v>Annually</c:v>
                </c:pt>
                <c:pt idx="3">
                  <c:v>Unsure</c:v>
                </c:pt>
                <c:pt idx="4">
                  <c:v>No Answer</c:v>
                </c:pt>
              </c:strCache>
            </c:strRef>
          </c:cat>
          <c:val>
            <c:numRef>
              <c:f>'Freq of DM Visits'!$C$2:$C$6</c:f>
              <c:numCache>
                <c:formatCode>General</c:formatCode>
                <c:ptCount val="5"/>
                <c:pt idx="0">
                  <c:v>71</c:v>
                </c:pt>
                <c:pt idx="1">
                  <c:v>11</c:v>
                </c:pt>
                <c:pt idx="2">
                  <c:v>0</c:v>
                </c:pt>
                <c:pt idx="3">
                  <c:v>11</c:v>
                </c:pt>
                <c:pt idx="4">
                  <c:v>7</c:v>
                </c:pt>
              </c:numCache>
            </c:numRef>
          </c:val>
          <c:extLst>
            <c:ext xmlns:c16="http://schemas.microsoft.com/office/drawing/2014/chart" uri="{C3380CC4-5D6E-409C-BE32-E72D297353CC}">
              <c16:uniqueId val="{0000000B-659D-404D-9A03-D69D568FE7FE}"/>
            </c:ext>
          </c:extLst>
        </c:ser>
        <c:dLbls>
          <c:showLegendKey val="0"/>
          <c:showVal val="0"/>
          <c:showCatName val="0"/>
          <c:showSerName val="0"/>
          <c:showPercent val="0"/>
          <c:showBubbleSize val="0"/>
        </c:dLbls>
        <c:gapWidth val="96"/>
        <c:overlap val="100"/>
        <c:axId val="92325343"/>
        <c:axId val="92314783"/>
      </c:barChart>
      <c:catAx>
        <c:axId val="92325343"/>
        <c:scaling>
          <c:orientation val="maxMin"/>
        </c:scaling>
        <c:delete val="0"/>
        <c:axPos val="l"/>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314783"/>
        <c:crosses val="autoZero"/>
        <c:auto val="1"/>
        <c:lblAlgn val="ctr"/>
        <c:lblOffset val="100"/>
        <c:noMultiLvlLbl val="0"/>
      </c:catAx>
      <c:valAx>
        <c:axId val="92314783"/>
        <c:scaling>
          <c:orientation val="minMax"/>
          <c:max val="100"/>
        </c:scaling>
        <c:delete val="0"/>
        <c:axPos val="t"/>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325343"/>
        <c:crosses val="autoZero"/>
        <c:crossBetween val="midCat"/>
        <c:majorUnit val="20"/>
      </c:valAx>
      <c:spPr>
        <a:noFill/>
        <a:ln>
          <a:noFill/>
        </a:ln>
        <a:effectLst/>
      </c:spPr>
    </c:plotArea>
    <c:legend>
      <c:legendPos val="b"/>
      <c:layout>
        <c:manualLayout>
          <c:xMode val="edge"/>
          <c:yMode val="edge"/>
          <c:x val="0.29771979318927705"/>
          <c:y val="0.9227384567153244"/>
          <c:w val="0.27078597733422854"/>
          <c:h val="6.45628524854773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50000"/>
          <a:lumOff val="50000"/>
        </a:schemeClr>
      </a:solidFill>
      <a:round/>
    </a:ln>
    <a:effectLst/>
  </c:spPr>
  <c:txPr>
    <a:bodyPr/>
    <a:lstStyle/>
    <a:p>
      <a:pPr>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rgbClr val="595959"/>
                </a:solidFill>
                <a:latin typeface="Aptos Narrow" panose="020B0004020202020204" pitchFamily="34" charset="0"/>
                <a:ea typeface="+mn-ea"/>
                <a:cs typeface="+mn-cs"/>
              </a:defRPr>
            </a:pPr>
            <a:r>
              <a:rPr lang="en-US" b="1" dirty="0">
                <a:solidFill>
                  <a:srgbClr val="595959"/>
                </a:solidFill>
                <a:latin typeface="Aptos Narrow" panose="020B0004020202020204" pitchFamily="34" charset="0"/>
              </a:rPr>
              <a:t>Foods That Affect Blood Sugar</a:t>
            </a:r>
          </a:p>
        </c:rich>
      </c:tx>
      <c:overlay val="0"/>
      <c:spPr>
        <a:noFill/>
        <a:ln>
          <a:noFill/>
        </a:ln>
        <a:effectLst/>
      </c:spPr>
      <c:txPr>
        <a:bodyPr rot="0" spcFirstLastPara="1" vertOverflow="ellipsis" vert="horz" wrap="square" anchor="ctr" anchorCtr="1"/>
        <a:lstStyle/>
        <a:p>
          <a:pPr>
            <a:defRPr sz="1400" b="1" i="0" u="none" strike="noStrike" kern="1200" spc="0" baseline="0">
              <a:solidFill>
                <a:srgbClr val="595959"/>
              </a:solidFill>
              <a:latin typeface="Aptos Narrow" panose="020B0004020202020204" pitchFamily="34" charset="0"/>
              <a:ea typeface="+mn-ea"/>
              <a:cs typeface="+mn-cs"/>
            </a:defRPr>
          </a:pPr>
          <a:endParaRPr lang="en-US"/>
        </a:p>
      </c:txPr>
    </c:title>
    <c:autoTitleDeleted val="0"/>
    <c:plotArea>
      <c:layout/>
      <c:barChart>
        <c:barDir val="bar"/>
        <c:grouping val="clustered"/>
        <c:varyColors val="0"/>
        <c:ser>
          <c:idx val="0"/>
          <c:order val="0"/>
          <c:tx>
            <c:strRef>
              <c:f>'Foods that Raise BG'!$B$1</c:f>
              <c:strCache>
                <c:ptCount val="1"/>
                <c:pt idx="0">
                  <c:v>Patients</c:v>
                </c:pt>
              </c:strCache>
            </c:strRef>
          </c:tx>
          <c:spPr>
            <a:solidFill>
              <a:schemeClr val="accent5">
                <a:shade val="76000"/>
              </a:schemeClr>
            </a:solidFill>
            <a:ln>
              <a:noFill/>
            </a:ln>
            <a:effectLst/>
          </c:spPr>
          <c:invertIfNegative val="0"/>
          <c:cat>
            <c:strRef>
              <c:f>'Foods that Raise BG'!$A$2:$A$5</c:f>
              <c:strCache>
                <c:ptCount val="4"/>
                <c:pt idx="0">
                  <c:v>Unsure</c:v>
                </c:pt>
                <c:pt idx="1">
                  <c:v>Protein</c:v>
                </c:pt>
                <c:pt idx="2">
                  <c:v>Carbohydrates</c:v>
                </c:pt>
                <c:pt idx="3">
                  <c:v>Sweet Treats</c:v>
                </c:pt>
              </c:strCache>
            </c:strRef>
          </c:cat>
          <c:val>
            <c:numRef>
              <c:f>'Foods that Raise BG'!$B$2:$B$5</c:f>
              <c:numCache>
                <c:formatCode>General</c:formatCode>
                <c:ptCount val="4"/>
                <c:pt idx="0">
                  <c:v>0</c:v>
                </c:pt>
                <c:pt idx="1">
                  <c:v>5</c:v>
                </c:pt>
                <c:pt idx="2">
                  <c:v>85</c:v>
                </c:pt>
                <c:pt idx="3">
                  <c:v>95</c:v>
                </c:pt>
              </c:numCache>
            </c:numRef>
          </c:val>
          <c:extLst>
            <c:ext xmlns:c16="http://schemas.microsoft.com/office/drawing/2014/chart" uri="{C3380CC4-5D6E-409C-BE32-E72D297353CC}">
              <c16:uniqueId val="{00000000-AF16-455D-8AFB-E897C2BA4BC1}"/>
            </c:ext>
          </c:extLst>
        </c:ser>
        <c:ser>
          <c:idx val="1"/>
          <c:order val="1"/>
          <c:tx>
            <c:strRef>
              <c:f>'Foods that Raise BG'!$C$1</c:f>
              <c:strCache>
                <c:ptCount val="1"/>
                <c:pt idx="0">
                  <c:v>Caregivers</c:v>
                </c:pt>
              </c:strCache>
            </c:strRef>
          </c:tx>
          <c:spPr>
            <a:solidFill>
              <a:schemeClr val="accent5">
                <a:tint val="77000"/>
              </a:schemeClr>
            </a:solidFill>
            <a:ln>
              <a:noFill/>
            </a:ln>
            <a:effectLst/>
          </c:spPr>
          <c:invertIfNegative val="0"/>
          <c:cat>
            <c:strRef>
              <c:f>'Foods that Raise BG'!$A$2:$A$5</c:f>
              <c:strCache>
                <c:ptCount val="4"/>
                <c:pt idx="0">
                  <c:v>Unsure</c:v>
                </c:pt>
                <c:pt idx="1">
                  <c:v>Protein</c:v>
                </c:pt>
                <c:pt idx="2">
                  <c:v>Carbohydrates</c:v>
                </c:pt>
                <c:pt idx="3">
                  <c:v>Sweet Treats</c:v>
                </c:pt>
              </c:strCache>
            </c:strRef>
          </c:cat>
          <c:val>
            <c:numRef>
              <c:f>'Foods that Raise BG'!$C$2:$C$5</c:f>
              <c:numCache>
                <c:formatCode>General</c:formatCode>
                <c:ptCount val="4"/>
                <c:pt idx="0">
                  <c:v>5</c:v>
                </c:pt>
                <c:pt idx="1">
                  <c:v>0</c:v>
                </c:pt>
                <c:pt idx="2">
                  <c:v>94</c:v>
                </c:pt>
                <c:pt idx="3">
                  <c:v>94</c:v>
                </c:pt>
              </c:numCache>
            </c:numRef>
          </c:val>
          <c:extLst>
            <c:ext xmlns:c16="http://schemas.microsoft.com/office/drawing/2014/chart" uri="{C3380CC4-5D6E-409C-BE32-E72D297353CC}">
              <c16:uniqueId val="{00000001-AF16-455D-8AFB-E897C2BA4BC1}"/>
            </c:ext>
          </c:extLst>
        </c:ser>
        <c:dLbls>
          <c:showLegendKey val="0"/>
          <c:showVal val="0"/>
          <c:showCatName val="0"/>
          <c:showSerName val="0"/>
          <c:showPercent val="0"/>
          <c:showBubbleSize val="0"/>
        </c:dLbls>
        <c:gapWidth val="100"/>
        <c:overlap val="1"/>
        <c:axId val="1053057216"/>
        <c:axId val="1053056256"/>
      </c:barChart>
      <c:catAx>
        <c:axId val="105305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3056256"/>
        <c:crosses val="autoZero"/>
        <c:auto val="1"/>
        <c:lblAlgn val="ctr"/>
        <c:lblOffset val="100"/>
        <c:noMultiLvlLbl val="0"/>
      </c:catAx>
      <c:valAx>
        <c:axId val="1053056256"/>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sz="1050" b="0"/>
                  <a:t>Percentage (%)</a:t>
                </a:r>
              </a:p>
            </c:rich>
          </c:tx>
          <c:layout>
            <c:manualLayout>
              <c:xMode val="edge"/>
              <c:yMode val="edge"/>
              <c:x val="0.47693678915135607"/>
              <c:y val="0.7866659375911344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3057216"/>
        <c:crosses val="autoZero"/>
        <c:crossBetween val="between"/>
      </c:valAx>
      <c:spPr>
        <a:noFill/>
        <a:ln>
          <a:noFill/>
        </a:ln>
        <a:effectLst/>
      </c:spPr>
    </c:plotArea>
    <c:legend>
      <c:legendPos val="b"/>
      <c:layout>
        <c:manualLayout>
          <c:xMode val="edge"/>
          <c:yMode val="edge"/>
          <c:x val="2.9478282867300772E-3"/>
          <c:y val="0.83306266252952932"/>
          <c:w val="0.25932865760152668"/>
          <c:h val="0.12525090929097224"/>
        </c:manualLayout>
      </c:layout>
      <c:overlay val="0"/>
      <c:spPr>
        <a:noFill/>
        <a:ln>
          <a:noFill/>
        </a:ln>
        <a:effectLst/>
      </c:spPr>
      <c:txPr>
        <a:bodyPr rot="0" spcFirstLastPara="1" vertOverflow="ellipsis" vert="horz" wrap="square" anchor="ctr" anchorCtr="1"/>
        <a:lstStyle/>
        <a:p>
          <a:pPr>
            <a:defRPr sz="900" b="0"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bg2">
          <a:lumMod val="75000"/>
        </a:schemeClr>
      </a:solidFill>
      <a:round/>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Awareness!$A$2:$A$13</cx:f>
        <cx:lvl ptCount="12">
          <cx:pt idx="0">Blood Pressure</cx:pt>
          <cx:pt idx="1">Sleep Apnea</cx:pt>
          <cx:pt idx="2">Cholesterol</cx:pt>
          <cx:pt idx="3">Eyes</cx:pt>
          <cx:pt idx="4">Feet/Nerve Pain</cx:pt>
          <cx:pt idx="5">HbA1c</cx:pt>
          <cx:pt idx="6">Heart Rate</cx:pt>
          <cx:pt idx="7">Kidney/Urine</cx:pt>
          <cx:pt idx="8">Liver</cx:pt>
          <cx:pt idx="9">US of Pancreas</cx:pt>
          <cx:pt idx="10">Unsure</cx:pt>
          <cx:pt idx="11">Weight</cx:pt>
        </cx:lvl>
      </cx:strDim>
      <cx:numDim type="val">
        <cx:f>Awareness!$B$2:$B$13</cx:f>
        <cx:lvl ptCount="12" formatCode="General">
          <cx:pt idx="0">60</cx:pt>
          <cx:pt idx="1">25</cx:pt>
          <cx:pt idx="2">35</cx:pt>
          <cx:pt idx="3">45</cx:pt>
          <cx:pt idx="4">30</cx:pt>
          <cx:pt idx="5">80</cx:pt>
          <cx:pt idx="6">25</cx:pt>
          <cx:pt idx="7">45</cx:pt>
          <cx:pt idx="8">45</cx:pt>
          <cx:pt idx="9">20</cx:pt>
          <cx:pt idx="10">20</cx:pt>
          <cx:pt idx="11">70</cx:pt>
        </cx:lvl>
      </cx:numDim>
    </cx:data>
  </cx:chartData>
  <cx:chart>
    <cx:title pos="t" align="ctr" overlay="0">
      <cx:tx>
        <cx:rich>
          <a:bodyPr spcFirstLastPara="1" vertOverflow="ellipsis" horzOverflow="overflow" wrap="square" lIns="0" tIns="0" rIns="0" bIns="0" anchor="ctr" anchorCtr="1"/>
          <a:lstStyle/>
          <a:p>
            <a:pPr algn="ctr" rtl="0">
              <a:defRPr b="1">
                <a:solidFill>
                  <a:srgbClr val="595959"/>
                </a:solidFill>
              </a:defRPr>
            </a:pPr>
            <a:r>
              <a:rPr lang="en-US" sz="1400" b="1" i="0" u="none" strike="noStrike" baseline="0" dirty="0">
                <a:solidFill>
                  <a:srgbClr val="595959"/>
                </a:solidFill>
                <a:latin typeface="+mn-lt"/>
                <a:ea typeface="Calibri" panose="020F0502020204030204" pitchFamily="34" charset="0"/>
                <a:cs typeface="Calibri" panose="020F0502020204030204" pitchFamily="34" charset="0"/>
              </a:rPr>
              <a:t>Awareness of Complication Monitoring</a:t>
            </a:r>
          </a:p>
          <a:p>
            <a:pPr algn="ctr" rtl="0">
              <a:defRPr b="1">
                <a:solidFill>
                  <a:srgbClr val="595959"/>
                </a:solidFill>
              </a:defRPr>
            </a:pPr>
            <a:r>
              <a:rPr lang="en-US" sz="1400" b="1" i="1" u="none" strike="noStrike" baseline="0" dirty="0">
                <a:solidFill>
                  <a:srgbClr val="595959"/>
                </a:solidFill>
                <a:latin typeface="+mn-lt"/>
                <a:ea typeface="Calibri" panose="020F0502020204030204" pitchFamily="34" charset="0"/>
                <a:cs typeface="Calibri" panose="020F0502020204030204" pitchFamily="34" charset="0"/>
              </a:rPr>
              <a:t>Patients</a:t>
            </a:r>
          </a:p>
        </cx:rich>
      </cx:tx>
    </cx:title>
    <cx:plotArea>
      <cx:plotAreaRegion>
        <cx:series layoutId="clusteredColumn" uniqueId="{D47552D9-42BC-4738-888E-41BB86EAF5BB}">
          <cx:tx>
            <cx:txData>
              <cx:f>Awareness!$B$1</cx:f>
              <cx:v>Patient</cx:v>
            </cx:txData>
          </cx:tx>
          <cx:dataLabels pos="inEnd">
            <cx:spPr>
              <a:solidFill>
                <a:schemeClr val="bg2">
                  <a:alpha val="0"/>
                </a:schemeClr>
              </a:solidFill>
            </cx:spPr>
            <cx:txPr>
              <a:bodyPr spcFirstLastPara="1" vertOverflow="ellipsis" horzOverflow="overflow" wrap="square" lIns="0" tIns="0" rIns="0" bIns="0" anchor="ctr" anchorCtr="1"/>
              <a:lstStyle/>
              <a:p>
                <a:pPr algn="ctr" rtl="0">
                  <a:defRPr b="1">
                    <a:solidFill>
                      <a:schemeClr val="bg1"/>
                    </a:solidFill>
                  </a:defRPr>
                </a:pPr>
                <a:endParaRPr lang="en-US" sz="900" b="1" i="0" u="none" strike="noStrike" baseline="0">
                  <a:solidFill>
                    <a:schemeClr val="bg1"/>
                  </a:solidFill>
                  <a:latin typeface="Aptos Narrow" panose="02110004020202020204"/>
                </a:endParaRPr>
              </a:p>
            </cx:txPr>
            <cx:visibility seriesName="0" categoryName="0" value="1"/>
            <cx:separator>, </cx:separator>
          </cx:dataLabels>
          <cx:dataId val="0"/>
          <cx:layoutPr>
            <cx:aggregation/>
          </cx:layoutPr>
          <cx:axisId val="1"/>
        </cx:series>
        <cx:series layoutId="paretoLine" ownerIdx="0" uniqueId="{201F0E54-8F82-427B-9427-D7C59BE25A07}">
          <cx:axisId val="2"/>
        </cx:series>
      </cx:plotAreaRegion>
      <cx:axis id="0">
        <cx:catScaling gapWidth="0"/>
        <cx:title>
          <cx:tx>
            <cx:txData>
              <cx:v>Complications</cx:v>
            </cx:txData>
          </cx:tx>
          <cx:txPr>
            <a:bodyPr spcFirstLastPara="1" vertOverflow="ellipsis" horzOverflow="overflow" wrap="square" lIns="0" tIns="0" rIns="0" bIns="0" anchor="ctr" anchorCtr="1"/>
            <a:lstStyle/>
            <a:p>
              <a:pPr algn="ctr" rtl="0">
                <a:defRPr sz="1050" b="0"/>
              </a:pPr>
              <a:r>
                <a:rPr lang="en-US" sz="1050" b="0" i="0" u="none" strike="noStrike" baseline="0" dirty="0">
                  <a:solidFill>
                    <a:sysClr val="windowText" lastClr="000000">
                      <a:lumMod val="65000"/>
                      <a:lumOff val="35000"/>
                    </a:sysClr>
                  </a:solidFill>
                  <a:latin typeface="Aptos Narrow" panose="02110004020202020204"/>
                </a:rPr>
                <a:t>Complications</a:t>
              </a:r>
            </a:p>
          </cx:txPr>
        </cx:title>
        <cx:tickLabels/>
        <cx:txPr>
          <a:bodyPr spcFirstLastPara="1" vertOverflow="ellipsis" horzOverflow="overflow" wrap="square" lIns="0" tIns="0" rIns="0" bIns="0" anchor="ctr" anchorCtr="1"/>
          <a:lstStyle/>
          <a:p>
            <a:pPr algn="ctr" rtl="0">
              <a:defRPr sz="800"/>
            </a:pPr>
            <a:endParaRPr lang="en-US" sz="800" b="0" i="0" u="none" strike="noStrike" baseline="0">
              <a:solidFill>
                <a:prstClr val="black">
                  <a:lumMod val="65000"/>
                  <a:lumOff val="35000"/>
                </a:prstClr>
              </a:solidFill>
              <a:latin typeface="Aptos Narrow" panose="02110004020202020204"/>
            </a:endParaRPr>
          </a:p>
        </cx:txPr>
      </cx:axis>
      <cx:axis id="1">
        <cx:valScaling max="100"/>
        <cx:title>
          <cx:tx>
            <cx:txData>
              <cx:v>Percentage (%)</cx:v>
            </cx:txData>
          </cx:tx>
          <cx:txPr>
            <a:bodyPr spcFirstLastPara="1" vertOverflow="ellipsis" horzOverflow="overflow" wrap="square" lIns="0" tIns="0" rIns="0" bIns="0" anchor="ctr" anchorCtr="1"/>
            <a:lstStyle/>
            <a:p>
              <a:pPr algn="ctr" rtl="0">
                <a:defRPr sz="1050" b="0"/>
              </a:pPr>
              <a:r>
                <a:rPr lang="en-US" sz="1050" b="0" i="0" u="none" strike="noStrike" baseline="0">
                  <a:solidFill>
                    <a:sysClr val="windowText" lastClr="000000">
                      <a:lumMod val="65000"/>
                      <a:lumOff val="35000"/>
                    </a:sysClr>
                  </a:solidFill>
                  <a:latin typeface="Aptos Narrow" panose="02110004020202020204"/>
                </a:rPr>
                <a:t>Percentage (%)</a:t>
              </a:r>
            </a:p>
          </cx:txPr>
        </cx:title>
        <cx:majorGridlines/>
        <cx:tickLabels/>
      </cx:axis>
      <cx:axis id="2">
        <cx:valScaling max="1" min="0"/>
        <cx:units unit="percentage"/>
        <cx:tickLabels/>
      </cx:axis>
    </cx:plotArea>
  </cx:chart>
  <cx:spPr>
    <a:ln>
      <a:solidFill>
        <a:schemeClr val="bg2">
          <a:lumMod val="75000"/>
        </a:schemeClr>
      </a:solidFill>
    </a:ln>
  </cx:spPr>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Awareness!$A$2:$A$13</cx:f>
        <cx:lvl ptCount="12">
          <cx:pt idx="0">Blood Pressure</cx:pt>
          <cx:pt idx="1">Sleep Apnea</cx:pt>
          <cx:pt idx="2">Cholesterol</cx:pt>
          <cx:pt idx="3">Eyes</cx:pt>
          <cx:pt idx="4">Feet/Nerve Pain</cx:pt>
          <cx:pt idx="5">HbA1c</cx:pt>
          <cx:pt idx="6">Heart Rate</cx:pt>
          <cx:pt idx="7">Kidney/Urine</cx:pt>
          <cx:pt idx="8">Liver</cx:pt>
          <cx:pt idx="9">US of Pancreas</cx:pt>
          <cx:pt idx="10">Unsure</cx:pt>
          <cx:pt idx="11">Weight</cx:pt>
        </cx:lvl>
      </cx:strDim>
      <cx:numDim type="val">
        <cx:f>Awareness!$C$2:$C$13</cx:f>
        <cx:lvl ptCount="12" formatCode="General">
          <cx:pt idx="0">65</cx:pt>
          <cx:pt idx="1">41</cx:pt>
          <cx:pt idx="2">53</cx:pt>
          <cx:pt idx="3">71</cx:pt>
          <cx:pt idx="4">47</cx:pt>
          <cx:pt idx="5">71</cx:pt>
          <cx:pt idx="6">41</cx:pt>
          <cx:pt idx="7">71</cx:pt>
          <cx:pt idx="8">53</cx:pt>
          <cx:pt idx="9">29</cx:pt>
          <cx:pt idx="10">12</cx:pt>
          <cx:pt idx="11">88</cx:pt>
        </cx:lvl>
      </cx:numDim>
    </cx:data>
  </cx:chartData>
  <cx:chart>
    <cx:title pos="t" align="ctr" overlay="0">
      <cx:tx>
        <cx:rich>
          <a:bodyPr spcFirstLastPara="1" vertOverflow="ellipsis" horzOverflow="overflow" wrap="square" lIns="0" tIns="0" rIns="0" bIns="0" anchor="ctr" anchorCtr="1"/>
          <a:lstStyle/>
          <a:p>
            <a:pPr algn="ctr" rtl="0">
              <a:defRPr b="1">
                <a:solidFill>
                  <a:srgbClr val="595959"/>
                </a:solidFill>
              </a:defRPr>
            </a:pPr>
            <a:r>
              <a:rPr lang="en-US" sz="1400" b="1" i="0" u="none" strike="noStrike" baseline="0" dirty="0">
                <a:solidFill>
                  <a:srgbClr val="595959"/>
                </a:solidFill>
                <a:latin typeface="Aptos Narrow" panose="02110004020202020204"/>
              </a:rPr>
              <a:t>Awareness of Complication Monitoring</a:t>
            </a:r>
          </a:p>
          <a:p>
            <a:pPr algn="ctr" rtl="0">
              <a:defRPr b="1">
                <a:solidFill>
                  <a:srgbClr val="595959"/>
                </a:solidFill>
              </a:defRPr>
            </a:pPr>
            <a:r>
              <a:rPr lang="en-US" sz="1400" b="1" i="1" u="none" strike="noStrike" baseline="0" dirty="0">
                <a:solidFill>
                  <a:srgbClr val="595959"/>
                </a:solidFill>
                <a:latin typeface="Aptos Narrow" panose="02110004020202020204"/>
              </a:rPr>
              <a:t>Caregivers</a:t>
            </a:r>
          </a:p>
        </cx:rich>
      </cx:tx>
    </cx:title>
    <cx:plotArea>
      <cx:plotAreaRegion>
        <cx:series layoutId="clusteredColumn" uniqueId="{AB3AFDB0-AA64-4867-9B74-925B3937EA44}">
          <cx:tx>
            <cx:txData>
              <cx:f>Awareness!$C$1</cx:f>
              <cx:v>Caregiver</cx:v>
            </cx:txData>
          </cx:tx>
          <cx:dataLabels pos="inEnd">
            <cx:txPr>
              <a:bodyPr spcFirstLastPara="1" vertOverflow="ellipsis" horzOverflow="overflow" wrap="square" lIns="0" tIns="0" rIns="0" bIns="0" anchor="ctr" anchorCtr="1"/>
              <a:lstStyle/>
              <a:p>
                <a:pPr algn="ctr" rtl="0">
                  <a:defRPr b="1">
                    <a:solidFill>
                      <a:schemeClr val="bg1"/>
                    </a:solidFill>
                  </a:defRPr>
                </a:pPr>
                <a:endParaRPr lang="en-US" sz="900" b="1" i="0" u="none" strike="noStrike" baseline="0">
                  <a:solidFill>
                    <a:schemeClr val="bg1"/>
                  </a:solidFill>
                  <a:latin typeface="Aptos Narrow" panose="02110004020202020204"/>
                </a:endParaRPr>
              </a:p>
            </cx:txPr>
            <cx:visibility seriesName="0" categoryName="0" value="1"/>
            <cx:separator>, </cx:separator>
          </cx:dataLabels>
          <cx:dataId val="0"/>
          <cx:layoutPr>
            <cx:aggregation/>
          </cx:layoutPr>
          <cx:axisId val="1"/>
        </cx:series>
        <cx:series layoutId="paretoLine" ownerIdx="0" uniqueId="{C67A6609-3D6C-46D3-B6C0-CEFE5B43040A}">
          <cx:axisId val="2"/>
        </cx:series>
      </cx:plotAreaRegion>
      <cx:axis id="0">
        <cx:catScaling gapWidth="0"/>
        <cx:title>
          <cx:tx>
            <cx:txData>
              <cx:v>Complications</cx:v>
            </cx:txData>
          </cx:tx>
          <cx:spPr>
            <a:ln>
              <a:noFill/>
            </a:ln>
          </cx:spPr>
          <cx:txPr>
            <a:bodyPr spcFirstLastPara="1" vertOverflow="ellipsis" horzOverflow="overflow" wrap="square" lIns="0" tIns="0" rIns="0" bIns="0" anchor="ctr" anchorCtr="1"/>
            <a:lstStyle/>
            <a:p>
              <a:pPr algn="ctr" rtl="0">
                <a:defRPr sz="1050"/>
              </a:pPr>
              <a:r>
                <a:rPr lang="en-US" sz="1050" b="0" i="0" u="none" strike="noStrike" baseline="0">
                  <a:solidFill>
                    <a:sysClr val="windowText" lastClr="000000">
                      <a:lumMod val="65000"/>
                      <a:lumOff val="35000"/>
                    </a:sysClr>
                  </a:solidFill>
                  <a:latin typeface="Aptos Narrow" panose="02110004020202020204"/>
                </a:rPr>
                <a:t>Complications</a:t>
              </a:r>
            </a:p>
          </cx:txPr>
        </cx:title>
        <cx:tickLabels/>
        <cx:txPr>
          <a:bodyPr spcFirstLastPara="1" vertOverflow="ellipsis" horzOverflow="overflow" wrap="square" lIns="0" tIns="0" rIns="0" bIns="0" anchor="ctr" anchorCtr="1"/>
          <a:lstStyle/>
          <a:p>
            <a:pPr algn="ctr" rtl="0">
              <a:defRPr sz="800"/>
            </a:pPr>
            <a:endParaRPr lang="en-US" sz="800" b="0" i="0" u="none" strike="noStrike" baseline="0">
              <a:solidFill>
                <a:prstClr val="black">
                  <a:lumMod val="65000"/>
                  <a:lumOff val="35000"/>
                </a:prstClr>
              </a:solidFill>
              <a:latin typeface="Aptos Narrow" panose="02110004020202020204"/>
            </a:endParaRPr>
          </a:p>
        </cx:txPr>
      </cx:axis>
      <cx:axis id="1">
        <cx:valScaling/>
        <cx:title>
          <cx:tx>
            <cx:txData>
              <cx:v>Percentage (%)</cx:v>
            </cx:txData>
          </cx:tx>
          <cx:txPr>
            <a:bodyPr spcFirstLastPara="1" vertOverflow="ellipsis" horzOverflow="overflow" wrap="square" lIns="0" tIns="0" rIns="0" bIns="0" anchor="ctr" anchorCtr="1"/>
            <a:lstStyle/>
            <a:p>
              <a:pPr algn="ctr" rtl="0">
                <a:defRPr sz="1050"/>
              </a:pPr>
              <a:r>
                <a:rPr lang="en-US" sz="1050" b="0" i="0" u="none" strike="noStrike" baseline="0">
                  <a:solidFill>
                    <a:sysClr val="windowText" lastClr="000000">
                      <a:lumMod val="65000"/>
                      <a:lumOff val="35000"/>
                    </a:sysClr>
                  </a:solidFill>
                  <a:latin typeface="Aptos Narrow" panose="02110004020202020204"/>
                </a:rPr>
                <a:t>Percentage (%)</a:t>
              </a:r>
            </a:p>
          </cx:txPr>
        </cx:title>
        <cx:majorGridlines/>
        <cx:tickLabels/>
      </cx:axis>
      <cx:axis id="2">
        <cx:valScaling max="1" min="0"/>
        <cx:units unit="percentage"/>
        <cx:tickLabels/>
      </cx:axis>
    </cx:plotArea>
  </cx:chart>
  <cx:spPr>
    <a:ln>
      <a:solidFill>
        <a:schemeClr val="bg2">
          <a:lumMod val="75000"/>
        </a:schemeClr>
      </a:solidFill>
    </a:ln>
  </cx:spPr>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'Foods Affect BG'!$A$2:$A$6</cx:f>
        <cx:lvl ptCount="5">
          <cx:pt idx="0">Physical Activity</cx:pt>
          <cx:pt idx="1">BG Monitoring</cx:pt>
          <cx:pt idx="2">Medication Adherence</cx:pt>
          <cx:pt idx="3">Skipping Meals</cx:pt>
          <cx:pt idx="4">Unsure</cx:pt>
        </cx:lvl>
      </cx:strDim>
      <cx:numDim type="val">
        <cx:f>'Foods Affect BG'!$C$2:$C$6</cx:f>
        <cx:lvl ptCount="5" formatCode="General">
          <cx:pt idx="0">90</cx:pt>
          <cx:pt idx="1">80</cx:pt>
          <cx:pt idx="2">70</cx:pt>
          <cx:pt idx="3">15</cx:pt>
          <cx:pt idx="4">5</cx:pt>
        </cx:lvl>
      </cx:numDim>
    </cx:data>
    <cx:data id="1"/>
    <cx:data id="2"/>
  </cx:chartData>
  <cx:chart>
    <cx:title pos="t" align="ctr" overlay="0">
      <cx:tx>
        <cx:rich>
          <a:bodyPr spcFirstLastPara="1" vertOverflow="ellipsis" horzOverflow="overflow" wrap="square" lIns="0" tIns="0" rIns="0" bIns="0" anchor="ctr" anchorCtr="1"/>
          <a:lstStyle/>
          <a:p>
            <a:pPr algn="ctr" rtl="0">
              <a:defRPr>
                <a:solidFill>
                  <a:srgbClr val="595959"/>
                </a:solidFill>
              </a:defRPr>
            </a:pPr>
            <a:r>
              <a:rPr lang="en-US" sz="1400" b="1" i="0" u="none" strike="noStrike" baseline="0" dirty="0">
                <a:solidFill>
                  <a:srgbClr val="595959"/>
                </a:solidFill>
                <a:latin typeface="Aptos Narrow" panose="02110004020202020204"/>
              </a:rPr>
              <a:t>Factors That </a:t>
            </a:r>
            <a:r>
              <a:rPr lang="en-US" sz="1400" b="1" i="0" u="none" strike="noStrike" baseline="0" dirty="0">
                <a:solidFill>
                  <a:srgbClr val="595959"/>
                </a:solidFill>
                <a:latin typeface="Aptos Narrow" panose="02110004020202020204"/>
                <a:ea typeface="Calibri" panose="020F0502020204030204" pitchFamily="34" charset="0"/>
                <a:cs typeface="Calibri" panose="020F0502020204030204" pitchFamily="34" charset="0"/>
              </a:rPr>
              <a:t>Improve</a:t>
            </a:r>
            <a:r>
              <a:rPr lang="en-US" sz="1400" b="1" i="0" u="none" strike="noStrike" baseline="0" dirty="0">
                <a:solidFill>
                  <a:srgbClr val="595959"/>
                </a:solidFill>
                <a:latin typeface="Aptos Narrow" panose="02110004020202020204"/>
              </a:rPr>
              <a:t> Diabetes Control</a:t>
            </a:r>
          </a:p>
          <a:p>
            <a:pPr algn="ctr" rtl="0">
              <a:defRPr>
                <a:solidFill>
                  <a:srgbClr val="595959"/>
                </a:solidFill>
              </a:defRPr>
            </a:pPr>
            <a:r>
              <a:rPr lang="en-US" sz="1400" b="1" i="1" u="none" strike="noStrike" baseline="0" dirty="0">
                <a:solidFill>
                  <a:srgbClr val="595959"/>
                </a:solidFill>
                <a:latin typeface="Aptos Narrow" panose="02110004020202020204"/>
              </a:rPr>
              <a:t>Patients</a:t>
            </a:r>
          </a:p>
        </cx:rich>
      </cx:tx>
    </cx:title>
    <cx:plotArea>
      <cx:plotAreaRegion>
        <cx:series layoutId="clusteredColumn" uniqueId="{7DAD68D0-59CF-4395-908E-1FDA33FFACC6}" formatIdx="0">
          <cx:tx>
            <cx:txData>
              <cx:f>'Foods Affect BG'!$C$1</cx:f>
              <cx:v>Patient</cx:v>
            </cx:txData>
          </cx:tx>
          <cx:dataLabels pos="inEnd">
            <cx:txPr>
              <a:bodyPr vertOverflow="overflow" horzOverflow="overflow" wrap="square" lIns="0" tIns="0" rIns="0" bIns="0"/>
              <a:lstStyle/>
              <a:p>
                <a:pPr algn="ctr" rtl="0">
                  <a:defRPr sz="900" b="1" i="0">
                    <a:solidFill>
                      <a:schemeClr val="bg1"/>
                    </a:solidFill>
                    <a:latin typeface="Aptos Narrow" panose="020B0004020202020204" pitchFamily="34" charset="0"/>
                    <a:ea typeface="Aptos Narrow" panose="020B0004020202020204" pitchFamily="34" charset="0"/>
                    <a:cs typeface="Aptos Narrow" panose="020B0004020202020204" pitchFamily="34" charset="0"/>
                  </a:defRPr>
                </a:pPr>
                <a:endParaRPr lang="en-US" b="1">
                  <a:solidFill>
                    <a:schemeClr val="bg1"/>
                  </a:solidFill>
                </a:endParaRPr>
              </a:p>
            </cx:txPr>
            <cx:visibility seriesName="0" categoryName="0" value="1"/>
            <cx:separator>, </cx:separator>
          </cx:dataLabels>
          <cx:dataId val="0"/>
          <cx:layoutPr>
            <cx:aggregation/>
          </cx:layoutPr>
          <cx:axisId val="1"/>
        </cx:series>
        <cx:series layoutId="paretoLine" ownerIdx="0" uniqueId="{CCF72D91-07BE-41F8-B5E5-FCB2F4EF489A}" formatIdx="1">
          <cx:axisId val="2"/>
        </cx:series>
        <cx:series layoutId="clusteredColumn" hidden="1" uniqueId="{00000007-D5A7-464B-BBBF-883D192A699A}" formatIdx="0">
          <cx:tx>
            <cx:txData>
              <cx:f/>
              <cx:v>0 20 40 60 80 100</cx:v>
            </cx:txData>
          </cx:tx>
          <cx:dataId val="1"/>
          <cx:layoutPr>
            <cx:binning intervalClosed="r"/>
          </cx:layoutPr>
          <cx:axisId val="1"/>
        </cx:series>
        <cx:series layoutId="paretoLine" ownerIdx="2" uniqueId="{AD607ECD-BDF1-4F9B-B41E-69A4B82C44CD}" formatIdx="2">
          <cx:axisId val="2"/>
        </cx:series>
        <cx:series layoutId="clusteredColumn" hidden="1" uniqueId="{00000008-D5A7-464B-BBBF-883D192A699A}" formatIdx="0">
          <cx:dataId val="2"/>
          <cx:layoutPr>
            <cx:binning intervalClosed="r"/>
          </cx:layoutPr>
          <cx:axisId val="1"/>
        </cx:series>
        <cx:series layoutId="paretoLine" ownerIdx="4" uniqueId="{E755092A-2CF0-4C91-A96A-01279AB468C9}" formatIdx="3">
          <cx:axisId val="2"/>
        </cx:series>
      </cx:plotAreaRegion>
      <cx:axis id="0">
        <cx:catScaling gapWidth="0"/>
        <cx:title>
          <cx:tx>
            <cx:txData>
              <cx:v>Factor</cx:v>
            </cx:txData>
          </cx:tx>
          <cx:txPr>
            <a:bodyPr spcFirstLastPara="1" vertOverflow="ellipsis" horzOverflow="overflow" wrap="square" lIns="0" tIns="0" rIns="0" bIns="0" anchor="ctr" anchorCtr="1"/>
            <a:lstStyle/>
            <a:p>
              <a:pPr algn="ctr" rtl="0">
                <a:defRPr sz="1050"/>
              </a:pPr>
              <a:r>
                <a:rPr lang="en-US" sz="1050" b="0" i="0" u="none" strike="noStrike" baseline="0">
                  <a:solidFill>
                    <a:sysClr val="windowText" lastClr="000000">
                      <a:lumMod val="65000"/>
                      <a:lumOff val="35000"/>
                    </a:sysClr>
                  </a:solidFill>
                  <a:latin typeface="Aptos Narrow" panose="02110004020202020204"/>
                </a:rPr>
                <a:t>Factor</a:t>
              </a:r>
            </a:p>
          </cx:txPr>
        </cx:title>
        <cx:tickLabels/>
        <cx:txPr>
          <a:bodyPr spcFirstLastPara="1" vertOverflow="ellipsis" horzOverflow="overflow" wrap="square" lIns="0" tIns="0" rIns="0" bIns="0" anchor="ctr" anchorCtr="1"/>
          <a:lstStyle/>
          <a:p>
            <a:pPr algn="ctr" rtl="0">
              <a:defRPr sz="700" b="0"/>
            </a:pPr>
            <a:endParaRPr lang="en-US" sz="700" b="0" i="0" u="none" strike="noStrike" baseline="0">
              <a:solidFill>
                <a:prstClr val="black">
                  <a:lumMod val="65000"/>
                  <a:lumOff val="35000"/>
                </a:prstClr>
              </a:solidFill>
              <a:latin typeface="Aptos Narrow" panose="02110004020202020204"/>
            </a:endParaRPr>
          </a:p>
        </cx:txPr>
      </cx:axis>
      <cx:axis id="1">
        <cx:valScaling min="0"/>
        <cx:title>
          <cx:tx>
            <cx:txData>
              <cx:v>Percentage (%)</cx:v>
            </cx:txData>
          </cx:tx>
          <cx:txPr>
            <a:bodyPr spcFirstLastPara="1" vertOverflow="ellipsis" horzOverflow="overflow" wrap="square" lIns="0" tIns="0" rIns="0" bIns="0" anchor="ctr" anchorCtr="1"/>
            <a:lstStyle/>
            <a:p>
              <a:pPr algn="ctr" rtl="0">
                <a:defRPr sz="1050"/>
              </a:pPr>
              <a:r>
                <a:rPr lang="en-US" sz="1050" b="0" i="0" u="none" strike="noStrike" baseline="0">
                  <a:solidFill>
                    <a:sysClr val="windowText" lastClr="000000">
                      <a:lumMod val="65000"/>
                      <a:lumOff val="35000"/>
                    </a:sysClr>
                  </a:solidFill>
                  <a:latin typeface="Aptos Narrow" panose="02110004020202020204"/>
                </a:rPr>
                <a:t>Percentage (%)</a:t>
              </a:r>
            </a:p>
          </cx:txPr>
        </cx:title>
        <cx:majorGridlines/>
        <cx:tickLabels/>
      </cx:axis>
      <cx:axis id="2">
        <cx:valScaling max="1" min="0"/>
        <cx:units unit="percentage"/>
        <cx:tickLabels/>
        <cx:txPr>
          <a:bodyPr vertOverflow="overflow" horzOverflow="overflow" wrap="square" lIns="0" tIns="0" rIns="0" bIns="0"/>
          <a:lstStyle/>
          <a:p>
            <a:pPr algn="ctr" rtl="0">
              <a:defRPr sz="900" b="0" i="0">
                <a:solidFill>
                  <a:sysClr val="windowText" lastClr="000000">
                    <a:lumMod val="65000"/>
                    <a:lumOff val="35000"/>
                  </a:sysClr>
                </a:solidFill>
                <a:latin typeface="Aptos Narrow" panose="020B0004020202020204" pitchFamily="34" charset="0"/>
                <a:ea typeface="Aptos Narrow" panose="020B0004020202020204" pitchFamily="34" charset="0"/>
                <a:cs typeface="Aptos Narrow" panose="020B0004020202020204" pitchFamily="34" charset="0"/>
              </a:defRPr>
            </a:pPr>
            <a:endParaRPr lang="en-US">
              <a:solidFill>
                <a:sysClr val="windowText" lastClr="000000">
                  <a:lumMod val="65000"/>
                  <a:lumOff val="35000"/>
                </a:sysClr>
              </a:solidFill>
            </a:endParaRPr>
          </a:p>
        </cx:txPr>
      </cx:axis>
    </cx:plotArea>
  </cx:chart>
  <cx:spPr>
    <a:ln>
      <a:solidFill>
        <a:schemeClr val="bg2">
          <a:lumMod val="75000"/>
          <a:alpha val="96000"/>
        </a:schemeClr>
      </a:solidFill>
    </a:ln>
    <a:effectLst/>
  </cx:spPr>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'Foods Affect BG'!$A$2:$A$6</cx:f>
        <cx:lvl ptCount="5">
          <cx:pt idx="0">Physical Activity</cx:pt>
          <cx:pt idx="1">BG Monitoring</cx:pt>
          <cx:pt idx="2">Medication Adherence</cx:pt>
          <cx:pt idx="3">Skipping Meals</cx:pt>
          <cx:pt idx="4">Unsure</cx:pt>
        </cx:lvl>
      </cx:strDim>
      <cx:numDim type="val">
        <cx:f>'Foods Affect BG'!$B$2:$B$6</cx:f>
        <cx:lvl ptCount="5" formatCode="General">
          <cx:pt idx="0">88</cx:pt>
          <cx:pt idx="1">82</cx:pt>
          <cx:pt idx="2">76</cx:pt>
          <cx:pt idx="3">17</cx:pt>
          <cx:pt idx="4">0</cx:pt>
        </cx:lvl>
      </cx:numDim>
    </cx:data>
  </cx:chartData>
  <cx:chart>
    <cx:title pos="t" align="ctr" overlay="0">
      <cx:tx>
        <cx:rich>
          <a:bodyPr spcFirstLastPara="1" vertOverflow="ellipsis" horzOverflow="overflow" wrap="square" lIns="0" tIns="0" rIns="0" bIns="0" anchor="ctr" anchorCtr="1"/>
          <a:lstStyle/>
          <a:p>
            <a:pPr algn="ctr" rtl="0">
              <a:defRPr>
                <a:solidFill>
                  <a:srgbClr val="595959"/>
                </a:solidFill>
              </a:defRPr>
            </a:pPr>
            <a:r>
              <a:rPr lang="en-US" sz="1400" b="1" i="0" u="none" strike="noStrike" baseline="0" dirty="0">
                <a:solidFill>
                  <a:srgbClr val="595959"/>
                </a:solidFill>
                <a:latin typeface="Aptos Narrow" panose="02110004020202020204"/>
              </a:rPr>
              <a:t>Factors That  Improve Diabetes Control</a:t>
            </a:r>
          </a:p>
          <a:p>
            <a:pPr algn="ctr" rtl="0">
              <a:defRPr>
                <a:solidFill>
                  <a:srgbClr val="595959"/>
                </a:solidFill>
              </a:defRPr>
            </a:pPr>
            <a:r>
              <a:rPr lang="en-US" sz="1400" b="1" i="1" u="none" strike="noStrike" baseline="0" dirty="0">
                <a:solidFill>
                  <a:srgbClr val="595959"/>
                </a:solidFill>
                <a:latin typeface="Aptos Narrow" panose="02110004020202020204"/>
              </a:rPr>
              <a:t>Caregivers</a:t>
            </a:r>
          </a:p>
        </cx:rich>
      </cx:tx>
    </cx:title>
    <cx:plotArea>
      <cx:plotAreaRegion>
        <cx:series layoutId="clusteredColumn" uniqueId="{FB6451B9-AEBA-4AF9-A2B1-298D6DC498EB}">
          <cx:tx>
            <cx:txData>
              <cx:f>'Foods Affect BG'!$B$1</cx:f>
              <cx:v>Caregiver</cx:v>
            </cx:txData>
          </cx:tx>
          <cx:spPr>
            <a:ln>
              <a:noFill/>
            </a:ln>
          </cx:spPr>
          <cx:dataLabels pos="inEnd">
            <cx:txPr>
              <a:bodyPr spcFirstLastPara="1" vertOverflow="ellipsis" horzOverflow="overflow" wrap="square" lIns="0" tIns="0" rIns="0" bIns="0" anchor="ctr" anchorCtr="1"/>
              <a:lstStyle/>
              <a:p>
                <a:pPr algn="ctr" rtl="0">
                  <a:defRPr b="1">
                    <a:solidFill>
                      <a:schemeClr val="bg1"/>
                    </a:solidFill>
                  </a:defRPr>
                </a:pPr>
                <a:endParaRPr lang="en-US" sz="900" b="1" i="0" u="none" strike="noStrike" baseline="0">
                  <a:solidFill>
                    <a:schemeClr val="bg1"/>
                  </a:solidFill>
                  <a:latin typeface="Aptos Narrow" panose="02110004020202020204"/>
                </a:endParaRPr>
              </a:p>
            </cx:txPr>
            <cx:visibility seriesName="0" categoryName="0" value="1"/>
            <cx:separator>, </cx:separator>
          </cx:dataLabels>
          <cx:dataId val="0"/>
          <cx:layoutPr>
            <cx:aggregation/>
          </cx:layoutPr>
          <cx:axisId val="1"/>
        </cx:series>
        <cx:series layoutId="paretoLine" ownerIdx="0" uniqueId="{8D3D626B-745C-48B7-BD78-0547DDC4D430}">
          <cx:axisId val="2"/>
        </cx:series>
      </cx:plotAreaRegion>
      <cx:axis id="0">
        <cx:catScaling gapWidth="0"/>
        <cx:title>
          <cx:tx>
            <cx:txData>
              <cx:v>Factor</cx:v>
            </cx:txData>
          </cx:tx>
          <cx:txPr>
            <a:bodyPr spcFirstLastPara="1" vertOverflow="ellipsis" horzOverflow="overflow" wrap="square" lIns="0" tIns="0" rIns="0" bIns="0" anchor="ctr" anchorCtr="1"/>
            <a:lstStyle/>
            <a:p>
              <a:pPr algn="ctr" rtl="0">
                <a:defRPr sz="1050"/>
              </a:pPr>
              <a:r>
                <a:rPr lang="en-US" sz="1050" b="0" i="0" u="none" strike="noStrike" baseline="0">
                  <a:solidFill>
                    <a:sysClr val="windowText" lastClr="000000">
                      <a:lumMod val="65000"/>
                      <a:lumOff val="35000"/>
                    </a:sysClr>
                  </a:solidFill>
                  <a:latin typeface="Aptos Narrow" panose="02110004020202020204"/>
                </a:rPr>
                <a:t>Factor</a:t>
              </a:r>
            </a:p>
          </cx:txPr>
        </cx:title>
        <cx:tickLabels/>
        <cx:txPr>
          <a:bodyPr spcFirstLastPara="1" vertOverflow="ellipsis" horzOverflow="overflow" wrap="square" lIns="0" tIns="0" rIns="0" bIns="0" anchor="ctr" anchorCtr="1"/>
          <a:lstStyle/>
          <a:p>
            <a:pPr algn="ctr" rtl="0">
              <a:defRPr sz="700"/>
            </a:pPr>
            <a:endParaRPr lang="en-US" sz="700" b="0" i="0" u="none" strike="noStrike" baseline="0">
              <a:solidFill>
                <a:sysClr val="windowText" lastClr="000000">
                  <a:lumMod val="65000"/>
                  <a:lumOff val="35000"/>
                </a:sysClr>
              </a:solidFill>
              <a:latin typeface="Aptos Narrow" panose="02110004020202020204"/>
            </a:endParaRPr>
          </a:p>
        </cx:txPr>
      </cx:axis>
      <cx:axis id="1">
        <cx:valScaling/>
        <cx:title>
          <cx:tx>
            <cx:txData>
              <cx:v>Percentage (%)</cx:v>
            </cx:txData>
          </cx:tx>
          <cx:txPr>
            <a:bodyPr spcFirstLastPara="1" vertOverflow="ellipsis" horzOverflow="overflow" wrap="square" lIns="0" tIns="0" rIns="0" bIns="0" anchor="ctr" anchorCtr="1"/>
            <a:lstStyle/>
            <a:p>
              <a:pPr algn="ctr" rtl="0">
                <a:defRPr sz="1050"/>
              </a:pPr>
              <a:r>
                <a:rPr lang="en-US" sz="1050" b="0" i="0" u="none" strike="noStrike" baseline="0">
                  <a:solidFill>
                    <a:sysClr val="windowText" lastClr="000000">
                      <a:lumMod val="65000"/>
                      <a:lumOff val="35000"/>
                    </a:sysClr>
                  </a:solidFill>
                  <a:latin typeface="Aptos Narrow" panose="02110004020202020204"/>
                </a:rPr>
                <a:t>Percentage (%)</a:t>
              </a:r>
            </a:p>
          </cx:txPr>
        </cx:title>
        <cx:majorGridlines/>
        <cx:tickLabels/>
      </cx:axis>
      <cx:axis id="2">
        <cx:valScaling max="1" min="0"/>
        <cx:units unit="percentage"/>
        <cx:tickLabels/>
      </cx:axis>
    </cx:plotArea>
  </cx:chart>
  <cx:spPr>
    <a:ln>
      <a:solidFill>
        <a:schemeClr val="bg2">
          <a:lumMod val="75000"/>
        </a:schemeClr>
      </a:solidFill>
    </a:ln>
    <a:effectLst/>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Reversed" id="25">
  <a:schemeClr val="accent5"/>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colors7.xml><?xml version="1.0" encoding="utf-8"?>
<cs:colorStyle xmlns:cs="http://schemas.microsoft.com/office/drawing/2012/chartStyle" xmlns:a="http://schemas.openxmlformats.org/drawingml/2006/main" meth="withinLinearReversed" id="25">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6746C1-EE7A-824E-BE85-9C0975714394}" type="doc">
      <dgm:prSet loTypeId="urn:microsoft.com/office/officeart/2005/8/layout/vList2" loCatId="" qsTypeId="urn:microsoft.com/office/officeart/2005/8/quickstyle/simple1" qsCatId="simple" csTypeId="urn:microsoft.com/office/officeart/2005/8/colors/accent0_3" csCatId="mainScheme" phldr="1"/>
      <dgm:spPr/>
      <dgm:t>
        <a:bodyPr/>
        <a:lstStyle/>
        <a:p>
          <a:endParaRPr lang="en-US"/>
        </a:p>
      </dgm:t>
    </dgm:pt>
    <dgm:pt modelId="{73BC5BE7-3688-F34F-9AFB-EAE76382AE53}">
      <dgm:prSet phldrT="[Text]"/>
      <dgm:spPr/>
      <dgm:t>
        <a:bodyPr/>
        <a:lstStyle/>
        <a:p>
          <a:pPr>
            <a:buNone/>
          </a:pPr>
          <a:r>
            <a:rPr lang="en-US" dirty="0"/>
            <a:t>Change concept</a:t>
          </a:r>
        </a:p>
      </dgm:t>
    </dgm:pt>
    <dgm:pt modelId="{24B73893-E8AD-B24E-B606-BF8F824818C4}" type="parTrans" cxnId="{84165F70-E9BC-AA4B-BB8D-D3F6F0237A19}">
      <dgm:prSet/>
      <dgm:spPr/>
      <dgm:t>
        <a:bodyPr/>
        <a:lstStyle/>
        <a:p>
          <a:endParaRPr lang="en-US"/>
        </a:p>
      </dgm:t>
    </dgm:pt>
    <dgm:pt modelId="{B21A89D1-359D-C346-80F9-F0C65BA2951D}" type="sibTrans" cxnId="{84165F70-E9BC-AA4B-BB8D-D3F6F0237A19}">
      <dgm:prSet/>
      <dgm:spPr/>
      <dgm:t>
        <a:bodyPr/>
        <a:lstStyle/>
        <a:p>
          <a:endParaRPr lang="en-US"/>
        </a:p>
      </dgm:t>
    </dgm:pt>
    <dgm:pt modelId="{41689799-C6CD-F74A-8A2A-2F7A03A8F1A1}">
      <dgm:prSet/>
      <dgm:spPr/>
      <dgm:t>
        <a:bodyPr/>
        <a:lstStyle/>
        <a:p>
          <a:r>
            <a:rPr lang="en-US" dirty="0"/>
            <a:t>Methods</a:t>
          </a:r>
        </a:p>
      </dgm:t>
    </dgm:pt>
    <dgm:pt modelId="{AF46BFEA-04DD-494C-92E7-2F9BAC91BF90}" type="parTrans" cxnId="{AC429AAE-87A3-B94B-9C77-2DD38CBC2FB5}">
      <dgm:prSet/>
      <dgm:spPr/>
      <dgm:t>
        <a:bodyPr/>
        <a:lstStyle/>
        <a:p>
          <a:endParaRPr lang="en-US"/>
        </a:p>
      </dgm:t>
    </dgm:pt>
    <dgm:pt modelId="{454330F3-E6C1-EA4A-B1A1-87D2DD1C1E7F}" type="sibTrans" cxnId="{AC429AAE-87A3-B94B-9C77-2DD38CBC2FB5}">
      <dgm:prSet/>
      <dgm:spPr/>
      <dgm:t>
        <a:bodyPr/>
        <a:lstStyle/>
        <a:p>
          <a:endParaRPr lang="en-US"/>
        </a:p>
      </dgm:t>
    </dgm:pt>
    <dgm:pt modelId="{EC5B6AEC-9F9C-D148-B236-287257BBD77F}">
      <dgm:prSet/>
      <dgm:spPr/>
      <dgm:t>
        <a:bodyPr/>
        <a:lstStyle/>
        <a:p>
          <a:r>
            <a:rPr lang="en-US"/>
            <a:t>Lessons learned: </a:t>
          </a:r>
          <a:endParaRPr lang="en-US" dirty="0"/>
        </a:p>
      </dgm:t>
    </dgm:pt>
    <dgm:pt modelId="{AF12648D-7FFC-4D49-9235-03EA1F793EBA}" type="parTrans" cxnId="{DE4B02B0-A675-B549-8F74-E54F827B8A72}">
      <dgm:prSet/>
      <dgm:spPr/>
      <dgm:t>
        <a:bodyPr/>
        <a:lstStyle/>
        <a:p>
          <a:endParaRPr lang="en-US"/>
        </a:p>
      </dgm:t>
    </dgm:pt>
    <dgm:pt modelId="{1FD9FD00-86EE-B646-9429-7396BCDF742B}" type="sibTrans" cxnId="{DE4B02B0-A675-B549-8F74-E54F827B8A72}">
      <dgm:prSet/>
      <dgm:spPr/>
      <dgm:t>
        <a:bodyPr/>
        <a:lstStyle/>
        <a:p>
          <a:endParaRPr lang="en-US"/>
        </a:p>
      </dgm:t>
    </dgm:pt>
    <dgm:pt modelId="{0FC8AEAA-DE08-5746-A731-08C16FEC94B6}">
      <dgm:prSet/>
      <dgm:spPr/>
      <dgm:t>
        <a:bodyPr/>
        <a:lstStyle/>
        <a:p>
          <a:r>
            <a:rPr lang="en-US"/>
            <a:t>Removing bottleneck for diabetes device data entry at the beginning of clinic reduced wait time from “roomed and ready” to provider in room.</a:t>
          </a:r>
          <a:endParaRPr lang="en-US" dirty="0"/>
        </a:p>
      </dgm:t>
    </dgm:pt>
    <dgm:pt modelId="{DBF4A946-84B1-DA48-933B-F9AF063F9F9E}" type="parTrans" cxnId="{52895F43-DDEB-4C42-BA85-CC42B48395B5}">
      <dgm:prSet/>
      <dgm:spPr/>
      <dgm:t>
        <a:bodyPr/>
        <a:lstStyle/>
        <a:p>
          <a:endParaRPr lang="en-US"/>
        </a:p>
      </dgm:t>
    </dgm:pt>
    <dgm:pt modelId="{2AD65FC5-BE87-AA46-BEC5-552D2077B3C4}" type="sibTrans" cxnId="{52895F43-DDEB-4C42-BA85-CC42B48395B5}">
      <dgm:prSet/>
      <dgm:spPr/>
      <dgm:t>
        <a:bodyPr/>
        <a:lstStyle/>
        <a:p>
          <a:endParaRPr lang="en-US"/>
        </a:p>
      </dgm:t>
    </dgm:pt>
    <dgm:pt modelId="{6021E141-AB2D-514E-BABD-DD8B535F90DC}">
      <dgm:prSet/>
      <dgm:spPr/>
      <dgm:t>
        <a:bodyPr/>
        <a:lstStyle/>
        <a:p>
          <a:r>
            <a:rPr lang="en-US"/>
            <a:t>Seemingly obvious workflow was hard to gain support for initially because of team’s muscle memory</a:t>
          </a:r>
          <a:endParaRPr lang="en-US" dirty="0"/>
        </a:p>
      </dgm:t>
    </dgm:pt>
    <dgm:pt modelId="{8A9B4E36-E53C-8045-A852-AFA5F363D8EE}" type="parTrans" cxnId="{A24A2FAE-3E50-5644-8F61-FF4E6A61D272}">
      <dgm:prSet/>
      <dgm:spPr/>
      <dgm:t>
        <a:bodyPr/>
        <a:lstStyle/>
        <a:p>
          <a:endParaRPr lang="en-US"/>
        </a:p>
      </dgm:t>
    </dgm:pt>
    <dgm:pt modelId="{96A3F28E-8D96-A349-8E04-8B8683B65221}" type="sibTrans" cxnId="{A24A2FAE-3E50-5644-8F61-FF4E6A61D272}">
      <dgm:prSet/>
      <dgm:spPr/>
      <dgm:t>
        <a:bodyPr/>
        <a:lstStyle/>
        <a:p>
          <a:endParaRPr lang="en-US"/>
        </a:p>
      </dgm:t>
    </dgm:pt>
    <dgm:pt modelId="{817EBA5C-5712-D24A-8E3B-2C84A76D28C1}">
      <dgm:prSet/>
      <dgm:spPr/>
      <dgm:t>
        <a:bodyPr/>
        <a:lstStyle/>
        <a:p>
          <a:r>
            <a:rPr lang="en-US"/>
            <a:t>Automated device uploads to the Cloud allow this workflow to be so effective</a:t>
          </a:r>
          <a:endParaRPr lang="en-US" dirty="0"/>
        </a:p>
      </dgm:t>
    </dgm:pt>
    <dgm:pt modelId="{42FF2476-4F44-D340-AA62-CFD891D2C700}" type="parTrans" cxnId="{EEB72EF3-228F-6742-BFD4-25141B1EC5F2}">
      <dgm:prSet/>
      <dgm:spPr/>
      <dgm:t>
        <a:bodyPr/>
        <a:lstStyle/>
        <a:p>
          <a:endParaRPr lang="en-US"/>
        </a:p>
      </dgm:t>
    </dgm:pt>
    <dgm:pt modelId="{0BD329F1-D09F-1E4C-8C3B-B8FA0ABC945D}" type="sibTrans" cxnId="{EEB72EF3-228F-6742-BFD4-25141B1EC5F2}">
      <dgm:prSet/>
      <dgm:spPr/>
      <dgm:t>
        <a:bodyPr/>
        <a:lstStyle/>
        <a:p>
          <a:endParaRPr lang="en-US"/>
        </a:p>
      </dgm:t>
    </dgm:pt>
    <dgm:pt modelId="{49FC5A7E-FDF6-9045-AE4D-0A0F2754B513}">
      <dgm:prSet/>
      <dgm:spPr/>
      <dgm:t>
        <a:bodyPr/>
        <a:lstStyle/>
        <a:p>
          <a:r>
            <a:rPr lang="en-US" dirty="0"/>
            <a:t>Reduced MA “steps” moving around to print reports after patient roomed</a:t>
          </a:r>
        </a:p>
      </dgm:t>
    </dgm:pt>
    <dgm:pt modelId="{FE3BAA07-43D8-1E48-8716-FF3065C6FB74}" type="parTrans" cxnId="{A70CE14C-C6D5-9445-A8B3-11208E542BEE}">
      <dgm:prSet/>
      <dgm:spPr/>
      <dgm:t>
        <a:bodyPr/>
        <a:lstStyle/>
        <a:p>
          <a:endParaRPr lang="en-US"/>
        </a:p>
      </dgm:t>
    </dgm:pt>
    <dgm:pt modelId="{6636AD18-3F01-1443-A04E-890C526B6AAB}" type="sibTrans" cxnId="{A70CE14C-C6D5-9445-A8B3-11208E542BEE}">
      <dgm:prSet/>
      <dgm:spPr/>
      <dgm:t>
        <a:bodyPr/>
        <a:lstStyle/>
        <a:p>
          <a:endParaRPr lang="en-US"/>
        </a:p>
      </dgm:t>
    </dgm:pt>
    <dgm:pt modelId="{39357F7D-716B-9E41-9385-A657BCD2BB58}">
      <dgm:prSet phldrT="[Text]"/>
      <dgm:spPr/>
      <dgm:t>
        <a:bodyPr/>
        <a:lstStyle/>
        <a:p>
          <a:pPr>
            <a:buFont typeface="Arial" panose="020B0604020202020204" pitchFamily="34" charset="0"/>
            <a:buChar char="•"/>
          </a:pPr>
          <a:r>
            <a:rPr lang="en-US" b="0" dirty="0"/>
            <a:t>Improve Work-flow</a:t>
          </a:r>
        </a:p>
      </dgm:t>
    </dgm:pt>
    <dgm:pt modelId="{3283B064-03DF-0D40-B899-A7910F04288C}" type="parTrans" cxnId="{1448A9B8-AD49-BD4F-8D76-6FC6033D4AC1}">
      <dgm:prSet/>
      <dgm:spPr/>
      <dgm:t>
        <a:bodyPr/>
        <a:lstStyle/>
        <a:p>
          <a:endParaRPr lang="en-US"/>
        </a:p>
      </dgm:t>
    </dgm:pt>
    <dgm:pt modelId="{E9DF6DF6-F299-304B-BAB7-4768B312666A}" type="sibTrans" cxnId="{1448A9B8-AD49-BD4F-8D76-6FC6033D4AC1}">
      <dgm:prSet/>
      <dgm:spPr/>
      <dgm:t>
        <a:bodyPr/>
        <a:lstStyle/>
        <a:p>
          <a:endParaRPr lang="en-US"/>
        </a:p>
      </dgm:t>
    </dgm:pt>
    <dgm:pt modelId="{CBC3127D-3CCD-7B4C-8BDA-2C9213849D36}">
      <dgm:prSet/>
      <dgm:spPr/>
      <dgm:t>
        <a:bodyPr/>
        <a:lstStyle/>
        <a:p>
          <a:r>
            <a:rPr lang="en-US" dirty="0"/>
            <a:t>Find and remove bottlenecks</a:t>
          </a:r>
        </a:p>
      </dgm:t>
    </dgm:pt>
    <dgm:pt modelId="{D9C0A6DC-8227-7E40-8D27-1F2D1FBCB51A}" type="parTrans" cxnId="{6B520C5B-BDDD-D646-983C-07709FD868B7}">
      <dgm:prSet/>
      <dgm:spPr/>
      <dgm:t>
        <a:bodyPr/>
        <a:lstStyle/>
        <a:p>
          <a:endParaRPr lang="en-US"/>
        </a:p>
      </dgm:t>
    </dgm:pt>
    <dgm:pt modelId="{586B09A6-1191-264A-8915-BC35D7B118C7}" type="sibTrans" cxnId="{6B520C5B-BDDD-D646-983C-07709FD868B7}">
      <dgm:prSet/>
      <dgm:spPr/>
      <dgm:t>
        <a:bodyPr/>
        <a:lstStyle/>
        <a:p>
          <a:endParaRPr lang="en-US"/>
        </a:p>
      </dgm:t>
    </dgm:pt>
    <dgm:pt modelId="{836F9681-F447-DE46-8DB0-465CC987CDCA}">
      <dgm:prSet/>
      <dgm:spPr/>
      <dgm:t>
        <a:bodyPr/>
        <a:lstStyle/>
        <a:p>
          <a:r>
            <a:rPr lang="en-US" dirty="0"/>
            <a:t>Do tasks in parallel</a:t>
          </a:r>
        </a:p>
      </dgm:t>
    </dgm:pt>
    <dgm:pt modelId="{E5E4D956-B5C7-7346-B0A6-CBD26741BF9C}" type="parTrans" cxnId="{CA1B77D8-AEB7-A34C-A9ED-7D6ADA0055F6}">
      <dgm:prSet/>
      <dgm:spPr/>
      <dgm:t>
        <a:bodyPr/>
        <a:lstStyle/>
        <a:p>
          <a:endParaRPr lang="en-US"/>
        </a:p>
      </dgm:t>
    </dgm:pt>
    <dgm:pt modelId="{B8468F9D-F423-9C47-A0AF-BEB6454B4B89}" type="sibTrans" cxnId="{CA1B77D8-AEB7-A34C-A9ED-7D6ADA0055F6}">
      <dgm:prSet/>
      <dgm:spPr/>
      <dgm:t>
        <a:bodyPr/>
        <a:lstStyle/>
        <a:p>
          <a:endParaRPr lang="en-US"/>
        </a:p>
      </dgm:t>
    </dgm:pt>
    <dgm:pt modelId="{3F75D8B3-92DE-1E42-98CF-C0DB11A41985}">
      <dgm:prSet/>
      <dgm:spPr/>
      <dgm:t>
        <a:bodyPr/>
        <a:lstStyle/>
        <a:p>
          <a:r>
            <a:rPr lang="en-US" dirty="0"/>
            <a:t>Move steps in the process close together</a:t>
          </a:r>
        </a:p>
      </dgm:t>
    </dgm:pt>
    <dgm:pt modelId="{61C0BE98-A331-2C44-A7E8-27F5D1201A8D}" type="parTrans" cxnId="{87FAD3EF-ADE4-5A4E-BD24-B3E1258A0A1E}">
      <dgm:prSet/>
      <dgm:spPr/>
      <dgm:t>
        <a:bodyPr/>
        <a:lstStyle/>
        <a:p>
          <a:endParaRPr lang="en-US"/>
        </a:p>
      </dgm:t>
    </dgm:pt>
    <dgm:pt modelId="{BD208629-A043-6E41-BFAE-FAFA628DEB93}" type="sibTrans" cxnId="{87FAD3EF-ADE4-5A4E-BD24-B3E1258A0A1E}">
      <dgm:prSet/>
      <dgm:spPr/>
      <dgm:t>
        <a:bodyPr/>
        <a:lstStyle/>
        <a:p>
          <a:endParaRPr lang="en-US"/>
        </a:p>
      </dgm:t>
    </dgm:pt>
    <dgm:pt modelId="{308A4C33-80D4-DF4F-93F9-8052735A4E83}" type="pres">
      <dgm:prSet presAssocID="{BC6746C1-EE7A-824E-BE85-9C0975714394}" presName="linear" presStyleCnt="0">
        <dgm:presLayoutVars>
          <dgm:animLvl val="lvl"/>
          <dgm:resizeHandles val="exact"/>
        </dgm:presLayoutVars>
      </dgm:prSet>
      <dgm:spPr/>
    </dgm:pt>
    <dgm:pt modelId="{230D0E1A-026E-B942-8DD0-07D7263C7C93}" type="pres">
      <dgm:prSet presAssocID="{73BC5BE7-3688-F34F-9AFB-EAE76382AE53}" presName="parentText" presStyleLbl="node1" presStyleIdx="0" presStyleCnt="3">
        <dgm:presLayoutVars>
          <dgm:chMax val="0"/>
          <dgm:bulletEnabled val="1"/>
        </dgm:presLayoutVars>
      </dgm:prSet>
      <dgm:spPr/>
    </dgm:pt>
    <dgm:pt modelId="{F2888601-CC1A-A746-92AF-DF660A8EC1FE}" type="pres">
      <dgm:prSet presAssocID="{73BC5BE7-3688-F34F-9AFB-EAE76382AE53}" presName="childText" presStyleLbl="revTx" presStyleIdx="0" presStyleCnt="3">
        <dgm:presLayoutVars>
          <dgm:bulletEnabled val="1"/>
        </dgm:presLayoutVars>
      </dgm:prSet>
      <dgm:spPr/>
    </dgm:pt>
    <dgm:pt modelId="{B8A0AA55-2419-1441-AFE3-24A8ACB2B4F0}" type="pres">
      <dgm:prSet presAssocID="{41689799-C6CD-F74A-8A2A-2F7A03A8F1A1}" presName="parentText" presStyleLbl="node1" presStyleIdx="1" presStyleCnt="3">
        <dgm:presLayoutVars>
          <dgm:chMax val="0"/>
          <dgm:bulletEnabled val="1"/>
        </dgm:presLayoutVars>
      </dgm:prSet>
      <dgm:spPr/>
    </dgm:pt>
    <dgm:pt modelId="{D443FB3A-BAE9-6944-B832-F2B8E4B9A517}" type="pres">
      <dgm:prSet presAssocID="{41689799-C6CD-F74A-8A2A-2F7A03A8F1A1}" presName="childText" presStyleLbl="revTx" presStyleIdx="1" presStyleCnt="3">
        <dgm:presLayoutVars>
          <dgm:bulletEnabled val="1"/>
        </dgm:presLayoutVars>
      </dgm:prSet>
      <dgm:spPr/>
    </dgm:pt>
    <dgm:pt modelId="{78ECA5B1-5827-8E4D-9D56-768544D6B3D3}" type="pres">
      <dgm:prSet presAssocID="{EC5B6AEC-9F9C-D148-B236-287257BBD77F}" presName="parentText" presStyleLbl="node1" presStyleIdx="2" presStyleCnt="3">
        <dgm:presLayoutVars>
          <dgm:chMax val="0"/>
          <dgm:bulletEnabled val="1"/>
        </dgm:presLayoutVars>
      </dgm:prSet>
      <dgm:spPr/>
    </dgm:pt>
    <dgm:pt modelId="{E7EFAD20-195C-704C-BDF7-A65502C7DDB2}" type="pres">
      <dgm:prSet presAssocID="{EC5B6AEC-9F9C-D148-B236-287257BBD77F}" presName="childText" presStyleLbl="revTx" presStyleIdx="2" presStyleCnt="3">
        <dgm:presLayoutVars>
          <dgm:bulletEnabled val="1"/>
        </dgm:presLayoutVars>
      </dgm:prSet>
      <dgm:spPr/>
    </dgm:pt>
  </dgm:ptLst>
  <dgm:cxnLst>
    <dgm:cxn modelId="{6B520C5B-BDDD-D646-983C-07709FD868B7}" srcId="{41689799-C6CD-F74A-8A2A-2F7A03A8F1A1}" destId="{CBC3127D-3CCD-7B4C-8BDA-2C9213849D36}" srcOrd="0" destOrd="0" parTransId="{D9C0A6DC-8227-7E40-8D27-1F2D1FBCB51A}" sibTransId="{586B09A6-1191-264A-8915-BC35D7B118C7}"/>
    <dgm:cxn modelId="{F0A26341-04FA-8A4E-B241-B2FA82BEAA75}" type="presOf" srcId="{73BC5BE7-3688-F34F-9AFB-EAE76382AE53}" destId="{230D0E1A-026E-B942-8DD0-07D7263C7C93}" srcOrd="0" destOrd="0" presId="urn:microsoft.com/office/officeart/2005/8/layout/vList2"/>
    <dgm:cxn modelId="{52895F43-DDEB-4C42-BA85-CC42B48395B5}" srcId="{EC5B6AEC-9F9C-D148-B236-287257BBD77F}" destId="{0FC8AEAA-DE08-5746-A731-08C16FEC94B6}" srcOrd="0" destOrd="0" parTransId="{DBF4A946-84B1-DA48-933B-F9AF063F9F9E}" sibTransId="{2AD65FC5-BE87-AA46-BEC5-552D2077B3C4}"/>
    <dgm:cxn modelId="{44462644-4D64-B841-8C25-22B28265D9D1}" type="presOf" srcId="{836F9681-F447-DE46-8DB0-465CC987CDCA}" destId="{D443FB3A-BAE9-6944-B832-F2B8E4B9A517}" srcOrd="0" destOrd="1" presId="urn:microsoft.com/office/officeart/2005/8/layout/vList2"/>
    <dgm:cxn modelId="{234C3A66-1FB3-3B49-85CE-FF2C44C54377}" type="presOf" srcId="{49FC5A7E-FDF6-9045-AE4D-0A0F2754B513}" destId="{E7EFAD20-195C-704C-BDF7-A65502C7DDB2}" srcOrd="0" destOrd="3" presId="urn:microsoft.com/office/officeart/2005/8/layout/vList2"/>
    <dgm:cxn modelId="{A70CE14C-C6D5-9445-A8B3-11208E542BEE}" srcId="{EC5B6AEC-9F9C-D148-B236-287257BBD77F}" destId="{49FC5A7E-FDF6-9045-AE4D-0A0F2754B513}" srcOrd="3" destOrd="0" parTransId="{FE3BAA07-43D8-1E48-8716-FF3065C6FB74}" sibTransId="{6636AD18-3F01-1443-A04E-890C526B6AAB}"/>
    <dgm:cxn modelId="{4D836E6F-2C50-AE49-B1CD-4975E09E663F}" type="presOf" srcId="{CBC3127D-3CCD-7B4C-8BDA-2C9213849D36}" destId="{D443FB3A-BAE9-6944-B832-F2B8E4B9A517}" srcOrd="0" destOrd="0" presId="urn:microsoft.com/office/officeart/2005/8/layout/vList2"/>
    <dgm:cxn modelId="{84165F70-E9BC-AA4B-BB8D-D3F6F0237A19}" srcId="{BC6746C1-EE7A-824E-BE85-9C0975714394}" destId="{73BC5BE7-3688-F34F-9AFB-EAE76382AE53}" srcOrd="0" destOrd="0" parTransId="{24B73893-E8AD-B24E-B606-BF8F824818C4}" sibTransId="{B21A89D1-359D-C346-80F9-F0C65BA2951D}"/>
    <dgm:cxn modelId="{D8339853-8E34-D944-9CB9-3A6E0AB4303D}" type="presOf" srcId="{EC5B6AEC-9F9C-D148-B236-287257BBD77F}" destId="{78ECA5B1-5827-8E4D-9D56-768544D6B3D3}" srcOrd="0" destOrd="0" presId="urn:microsoft.com/office/officeart/2005/8/layout/vList2"/>
    <dgm:cxn modelId="{250EA987-3B21-9348-9016-ECB08129C576}" type="presOf" srcId="{817EBA5C-5712-D24A-8E3B-2C84A76D28C1}" destId="{E7EFAD20-195C-704C-BDF7-A65502C7DDB2}" srcOrd="0" destOrd="2" presId="urn:microsoft.com/office/officeart/2005/8/layout/vList2"/>
    <dgm:cxn modelId="{819827A2-923F-0B4A-8CF3-A523EF48D89B}" type="presOf" srcId="{BC6746C1-EE7A-824E-BE85-9C0975714394}" destId="{308A4C33-80D4-DF4F-93F9-8052735A4E83}" srcOrd="0" destOrd="0" presId="urn:microsoft.com/office/officeart/2005/8/layout/vList2"/>
    <dgm:cxn modelId="{A24A2FAE-3E50-5644-8F61-FF4E6A61D272}" srcId="{EC5B6AEC-9F9C-D148-B236-287257BBD77F}" destId="{6021E141-AB2D-514E-BABD-DD8B535F90DC}" srcOrd="1" destOrd="0" parTransId="{8A9B4E36-E53C-8045-A852-AFA5F363D8EE}" sibTransId="{96A3F28E-8D96-A349-8E04-8B8683B65221}"/>
    <dgm:cxn modelId="{AC429AAE-87A3-B94B-9C77-2DD38CBC2FB5}" srcId="{BC6746C1-EE7A-824E-BE85-9C0975714394}" destId="{41689799-C6CD-F74A-8A2A-2F7A03A8F1A1}" srcOrd="1" destOrd="0" parTransId="{AF46BFEA-04DD-494C-92E7-2F9BAC91BF90}" sibTransId="{454330F3-E6C1-EA4A-B1A1-87D2DD1C1E7F}"/>
    <dgm:cxn modelId="{DE4B02B0-A675-B549-8F74-E54F827B8A72}" srcId="{BC6746C1-EE7A-824E-BE85-9C0975714394}" destId="{EC5B6AEC-9F9C-D148-B236-287257BBD77F}" srcOrd="2" destOrd="0" parTransId="{AF12648D-7FFC-4D49-9235-03EA1F793EBA}" sibTransId="{1FD9FD00-86EE-B646-9429-7396BCDF742B}"/>
    <dgm:cxn modelId="{F8C6F4B5-DCC0-2E43-905C-D65B3FD19AC0}" type="presOf" srcId="{39357F7D-716B-9E41-9385-A657BCD2BB58}" destId="{F2888601-CC1A-A746-92AF-DF660A8EC1FE}" srcOrd="0" destOrd="0" presId="urn:microsoft.com/office/officeart/2005/8/layout/vList2"/>
    <dgm:cxn modelId="{1448A9B8-AD49-BD4F-8D76-6FC6033D4AC1}" srcId="{73BC5BE7-3688-F34F-9AFB-EAE76382AE53}" destId="{39357F7D-716B-9E41-9385-A657BCD2BB58}" srcOrd="0" destOrd="0" parTransId="{3283B064-03DF-0D40-B899-A7910F04288C}" sibTransId="{E9DF6DF6-F299-304B-BAB7-4768B312666A}"/>
    <dgm:cxn modelId="{F813D0C6-1073-8B45-AEDE-176FC6329FFA}" type="presOf" srcId="{41689799-C6CD-F74A-8A2A-2F7A03A8F1A1}" destId="{B8A0AA55-2419-1441-AFE3-24A8ACB2B4F0}" srcOrd="0" destOrd="0" presId="urn:microsoft.com/office/officeart/2005/8/layout/vList2"/>
    <dgm:cxn modelId="{CA1B77D8-AEB7-A34C-A9ED-7D6ADA0055F6}" srcId="{41689799-C6CD-F74A-8A2A-2F7A03A8F1A1}" destId="{836F9681-F447-DE46-8DB0-465CC987CDCA}" srcOrd="1" destOrd="0" parTransId="{E5E4D956-B5C7-7346-B0A6-CBD26741BF9C}" sibTransId="{B8468F9D-F423-9C47-A0AF-BEB6454B4B89}"/>
    <dgm:cxn modelId="{1D4B36DE-F15F-544D-BCCC-85B2C957AF9E}" type="presOf" srcId="{6021E141-AB2D-514E-BABD-DD8B535F90DC}" destId="{E7EFAD20-195C-704C-BDF7-A65502C7DDB2}" srcOrd="0" destOrd="1" presId="urn:microsoft.com/office/officeart/2005/8/layout/vList2"/>
    <dgm:cxn modelId="{850E7CE0-6040-8045-B3B5-1A4CA803A0AA}" type="presOf" srcId="{0FC8AEAA-DE08-5746-A731-08C16FEC94B6}" destId="{E7EFAD20-195C-704C-BDF7-A65502C7DDB2}" srcOrd="0" destOrd="0" presId="urn:microsoft.com/office/officeart/2005/8/layout/vList2"/>
    <dgm:cxn modelId="{87FAD3EF-ADE4-5A4E-BD24-B3E1258A0A1E}" srcId="{41689799-C6CD-F74A-8A2A-2F7A03A8F1A1}" destId="{3F75D8B3-92DE-1E42-98CF-C0DB11A41985}" srcOrd="2" destOrd="0" parTransId="{61C0BE98-A331-2C44-A7E8-27F5D1201A8D}" sibTransId="{BD208629-A043-6E41-BFAE-FAFA628DEB93}"/>
    <dgm:cxn modelId="{EEB72EF3-228F-6742-BFD4-25141B1EC5F2}" srcId="{EC5B6AEC-9F9C-D148-B236-287257BBD77F}" destId="{817EBA5C-5712-D24A-8E3B-2C84A76D28C1}" srcOrd="2" destOrd="0" parTransId="{42FF2476-4F44-D340-AA62-CFD891D2C700}" sibTransId="{0BD329F1-D09F-1E4C-8C3B-B8FA0ABC945D}"/>
    <dgm:cxn modelId="{798362F8-154D-E346-9831-BE7A8A370056}" type="presOf" srcId="{3F75D8B3-92DE-1E42-98CF-C0DB11A41985}" destId="{D443FB3A-BAE9-6944-B832-F2B8E4B9A517}" srcOrd="0" destOrd="2" presId="urn:microsoft.com/office/officeart/2005/8/layout/vList2"/>
    <dgm:cxn modelId="{B3F8A468-A864-8645-A7A7-D30663ECA2C9}" type="presParOf" srcId="{308A4C33-80D4-DF4F-93F9-8052735A4E83}" destId="{230D0E1A-026E-B942-8DD0-07D7263C7C93}" srcOrd="0" destOrd="0" presId="urn:microsoft.com/office/officeart/2005/8/layout/vList2"/>
    <dgm:cxn modelId="{7A31127D-3EA0-8944-8238-C4E715757335}" type="presParOf" srcId="{308A4C33-80D4-DF4F-93F9-8052735A4E83}" destId="{F2888601-CC1A-A746-92AF-DF660A8EC1FE}" srcOrd="1" destOrd="0" presId="urn:microsoft.com/office/officeart/2005/8/layout/vList2"/>
    <dgm:cxn modelId="{1E00A5D4-E468-4E4B-B393-AAA75EDEE168}" type="presParOf" srcId="{308A4C33-80D4-DF4F-93F9-8052735A4E83}" destId="{B8A0AA55-2419-1441-AFE3-24A8ACB2B4F0}" srcOrd="2" destOrd="0" presId="urn:microsoft.com/office/officeart/2005/8/layout/vList2"/>
    <dgm:cxn modelId="{95F275A0-278F-ED43-B849-62AD9932F623}" type="presParOf" srcId="{308A4C33-80D4-DF4F-93F9-8052735A4E83}" destId="{D443FB3A-BAE9-6944-B832-F2B8E4B9A517}" srcOrd="3" destOrd="0" presId="urn:microsoft.com/office/officeart/2005/8/layout/vList2"/>
    <dgm:cxn modelId="{052A89EA-9B02-1148-9EFA-1E5F05E94DFA}" type="presParOf" srcId="{308A4C33-80D4-DF4F-93F9-8052735A4E83}" destId="{78ECA5B1-5827-8E4D-9D56-768544D6B3D3}" srcOrd="4" destOrd="0" presId="urn:microsoft.com/office/officeart/2005/8/layout/vList2"/>
    <dgm:cxn modelId="{4FEB711A-AE35-874B-B094-0129E22B8AD1}" type="presParOf" srcId="{308A4C33-80D4-DF4F-93F9-8052735A4E83}" destId="{E7EFAD20-195C-704C-BDF7-A65502C7DDB2}"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0BBD70-7899-1147-867B-E7A667FBD308}" type="doc">
      <dgm:prSet loTypeId="urn:microsoft.com/office/officeart/2005/8/layout/process2" loCatId="" qsTypeId="urn:microsoft.com/office/officeart/2005/8/quickstyle/simple1" qsCatId="simple" csTypeId="urn:microsoft.com/office/officeart/2005/8/colors/accent2_1" csCatId="accent2" phldr="1"/>
      <dgm:spPr/>
    </dgm:pt>
    <dgm:pt modelId="{C3465F62-44A8-0C4E-A289-C3EED4E91134}">
      <dgm:prSet phldrT="[Text]"/>
      <dgm:spPr/>
      <dgm:t>
        <a:bodyPr/>
        <a:lstStyle/>
        <a:p>
          <a:r>
            <a:rPr lang="en-US" dirty="0"/>
            <a:t>MA rooms patient</a:t>
          </a:r>
        </a:p>
      </dgm:t>
    </dgm:pt>
    <dgm:pt modelId="{6A8AEDDE-1B8B-AF4F-AFA5-CD80931E3F73}" type="parTrans" cxnId="{29F5FDB9-9071-634F-892F-0E1DF4AC4F68}">
      <dgm:prSet/>
      <dgm:spPr/>
      <dgm:t>
        <a:bodyPr/>
        <a:lstStyle/>
        <a:p>
          <a:endParaRPr lang="en-US"/>
        </a:p>
      </dgm:t>
    </dgm:pt>
    <dgm:pt modelId="{500DD42E-8700-DE49-AEC9-CEB1B9865FDC}" type="sibTrans" cxnId="{29F5FDB9-9071-634F-892F-0E1DF4AC4F68}">
      <dgm:prSet/>
      <dgm:spPr/>
      <dgm:t>
        <a:bodyPr/>
        <a:lstStyle/>
        <a:p>
          <a:endParaRPr lang="en-US"/>
        </a:p>
      </dgm:t>
    </dgm:pt>
    <dgm:pt modelId="{3524E18E-0727-CC4C-A7CE-6F063A4C7D32}">
      <dgm:prSet phldrT="[Text]"/>
      <dgm:spPr/>
      <dgm:t>
        <a:bodyPr/>
        <a:lstStyle/>
        <a:p>
          <a:r>
            <a:rPr lang="en-US" dirty="0"/>
            <a:t>RN obtains history, provides education</a:t>
          </a:r>
        </a:p>
      </dgm:t>
    </dgm:pt>
    <dgm:pt modelId="{A3960301-3FAC-D346-919C-C757A3D2C312}" type="parTrans" cxnId="{99B3D1F4-7707-1546-ACC3-ADB152256B38}">
      <dgm:prSet/>
      <dgm:spPr/>
      <dgm:t>
        <a:bodyPr/>
        <a:lstStyle/>
        <a:p>
          <a:endParaRPr lang="en-US"/>
        </a:p>
      </dgm:t>
    </dgm:pt>
    <dgm:pt modelId="{0DFC709D-B512-7644-ABCF-4A57D8788EC6}" type="sibTrans" cxnId="{99B3D1F4-7707-1546-ACC3-ADB152256B38}">
      <dgm:prSet/>
      <dgm:spPr/>
      <dgm:t>
        <a:bodyPr/>
        <a:lstStyle/>
        <a:p>
          <a:endParaRPr lang="en-US"/>
        </a:p>
      </dgm:t>
    </dgm:pt>
    <dgm:pt modelId="{DEF0FCAE-F03E-BE45-B82D-038AEF9CC33A}">
      <dgm:prSet phldrT="[Text]"/>
      <dgm:spPr/>
      <dgm:t>
        <a:bodyPr/>
        <a:lstStyle/>
        <a:p>
          <a:r>
            <a:rPr lang="en-US" dirty="0"/>
            <a:t>RD provides education, if due/scheduled</a:t>
          </a:r>
        </a:p>
      </dgm:t>
    </dgm:pt>
    <dgm:pt modelId="{64BD2D82-D6E1-0041-920C-C8C8E1A0417C}" type="parTrans" cxnId="{B73EF8D8-A55B-A24B-9FDF-4E3D3AAC13D3}">
      <dgm:prSet/>
      <dgm:spPr/>
      <dgm:t>
        <a:bodyPr/>
        <a:lstStyle/>
        <a:p>
          <a:endParaRPr lang="en-US"/>
        </a:p>
      </dgm:t>
    </dgm:pt>
    <dgm:pt modelId="{890CAAB6-BCC4-6C4C-A541-F2CC14B8A3CB}" type="sibTrans" cxnId="{B73EF8D8-A55B-A24B-9FDF-4E3D3AAC13D3}">
      <dgm:prSet/>
      <dgm:spPr/>
      <dgm:t>
        <a:bodyPr/>
        <a:lstStyle/>
        <a:p>
          <a:endParaRPr lang="en-US"/>
        </a:p>
      </dgm:t>
    </dgm:pt>
    <dgm:pt modelId="{F1C7506B-0307-0C40-A15B-AAA229366469}">
      <dgm:prSet phldrT="[Text]"/>
      <dgm:spPr/>
      <dgm:t>
        <a:bodyPr/>
        <a:lstStyle/>
        <a:p>
          <a:r>
            <a:rPr lang="en-US" dirty="0"/>
            <a:t>Provider develops plan</a:t>
          </a:r>
        </a:p>
      </dgm:t>
    </dgm:pt>
    <dgm:pt modelId="{A59F33E1-3CF7-8C41-AE51-1B0DA2DC1D94}" type="parTrans" cxnId="{0B87DD2D-BF34-BA41-8B45-22F1958199F4}">
      <dgm:prSet/>
      <dgm:spPr/>
      <dgm:t>
        <a:bodyPr/>
        <a:lstStyle/>
        <a:p>
          <a:endParaRPr lang="en-US"/>
        </a:p>
      </dgm:t>
    </dgm:pt>
    <dgm:pt modelId="{F92B497E-E7BC-E941-B7B4-A488C571193A}" type="sibTrans" cxnId="{0B87DD2D-BF34-BA41-8B45-22F1958199F4}">
      <dgm:prSet/>
      <dgm:spPr/>
      <dgm:t>
        <a:bodyPr/>
        <a:lstStyle/>
        <a:p>
          <a:endParaRPr lang="en-US"/>
        </a:p>
      </dgm:t>
    </dgm:pt>
    <dgm:pt modelId="{FB062B91-57B9-1C43-9A30-3F35B5174823}" type="pres">
      <dgm:prSet presAssocID="{3F0BBD70-7899-1147-867B-E7A667FBD308}" presName="linearFlow" presStyleCnt="0">
        <dgm:presLayoutVars>
          <dgm:resizeHandles val="exact"/>
        </dgm:presLayoutVars>
      </dgm:prSet>
      <dgm:spPr/>
    </dgm:pt>
    <dgm:pt modelId="{1C09FCAF-530F-8B40-A968-876953416E73}" type="pres">
      <dgm:prSet presAssocID="{C3465F62-44A8-0C4E-A289-C3EED4E91134}" presName="node" presStyleLbl="node1" presStyleIdx="0" presStyleCnt="4" custScaleX="202066">
        <dgm:presLayoutVars>
          <dgm:bulletEnabled val="1"/>
        </dgm:presLayoutVars>
      </dgm:prSet>
      <dgm:spPr/>
    </dgm:pt>
    <dgm:pt modelId="{C2BE4127-2505-8F48-ACFC-E5FBD9D0BD6F}" type="pres">
      <dgm:prSet presAssocID="{500DD42E-8700-DE49-AEC9-CEB1B9865FDC}" presName="sibTrans" presStyleLbl="sibTrans2D1" presStyleIdx="0" presStyleCnt="3"/>
      <dgm:spPr/>
    </dgm:pt>
    <dgm:pt modelId="{57D35EB7-F93C-DD45-A2FF-0B95DD7C467C}" type="pres">
      <dgm:prSet presAssocID="{500DD42E-8700-DE49-AEC9-CEB1B9865FDC}" presName="connectorText" presStyleLbl="sibTrans2D1" presStyleIdx="0" presStyleCnt="3"/>
      <dgm:spPr/>
    </dgm:pt>
    <dgm:pt modelId="{B5D1BA58-01E9-A842-8CB9-A8B885D58358}" type="pres">
      <dgm:prSet presAssocID="{3524E18E-0727-CC4C-A7CE-6F063A4C7D32}" presName="node" presStyleLbl="node1" presStyleIdx="1" presStyleCnt="4" custScaleX="202066">
        <dgm:presLayoutVars>
          <dgm:bulletEnabled val="1"/>
        </dgm:presLayoutVars>
      </dgm:prSet>
      <dgm:spPr/>
    </dgm:pt>
    <dgm:pt modelId="{BF2C491B-B3C3-A94F-85CA-AD2D922FCFE0}" type="pres">
      <dgm:prSet presAssocID="{0DFC709D-B512-7644-ABCF-4A57D8788EC6}" presName="sibTrans" presStyleLbl="sibTrans2D1" presStyleIdx="1" presStyleCnt="3"/>
      <dgm:spPr/>
    </dgm:pt>
    <dgm:pt modelId="{FD9E4D2E-3972-EB47-9273-4A1DC9799432}" type="pres">
      <dgm:prSet presAssocID="{0DFC709D-B512-7644-ABCF-4A57D8788EC6}" presName="connectorText" presStyleLbl="sibTrans2D1" presStyleIdx="1" presStyleCnt="3"/>
      <dgm:spPr/>
    </dgm:pt>
    <dgm:pt modelId="{538E258F-58EA-2D4D-8E43-D17CE9B952BE}" type="pres">
      <dgm:prSet presAssocID="{DEF0FCAE-F03E-BE45-B82D-038AEF9CC33A}" presName="node" presStyleLbl="node1" presStyleIdx="2" presStyleCnt="4" custScaleX="202066">
        <dgm:presLayoutVars>
          <dgm:bulletEnabled val="1"/>
        </dgm:presLayoutVars>
      </dgm:prSet>
      <dgm:spPr/>
    </dgm:pt>
    <dgm:pt modelId="{D42A14B0-F47A-274B-A4E8-ED1A73DBF8C8}" type="pres">
      <dgm:prSet presAssocID="{890CAAB6-BCC4-6C4C-A541-F2CC14B8A3CB}" presName="sibTrans" presStyleLbl="sibTrans2D1" presStyleIdx="2" presStyleCnt="3"/>
      <dgm:spPr/>
    </dgm:pt>
    <dgm:pt modelId="{B5C1E293-6F16-6741-B45F-15D2462A9174}" type="pres">
      <dgm:prSet presAssocID="{890CAAB6-BCC4-6C4C-A541-F2CC14B8A3CB}" presName="connectorText" presStyleLbl="sibTrans2D1" presStyleIdx="2" presStyleCnt="3"/>
      <dgm:spPr/>
    </dgm:pt>
    <dgm:pt modelId="{CEF8F921-A16A-DE49-977E-55B8A6C4258D}" type="pres">
      <dgm:prSet presAssocID="{F1C7506B-0307-0C40-A15B-AAA229366469}" presName="node" presStyleLbl="node1" presStyleIdx="3" presStyleCnt="4" custScaleX="202066">
        <dgm:presLayoutVars>
          <dgm:bulletEnabled val="1"/>
        </dgm:presLayoutVars>
      </dgm:prSet>
      <dgm:spPr/>
    </dgm:pt>
  </dgm:ptLst>
  <dgm:cxnLst>
    <dgm:cxn modelId="{1BC1842C-1249-3C40-BE32-6A7E523B32DD}" type="presOf" srcId="{0DFC709D-B512-7644-ABCF-4A57D8788EC6}" destId="{BF2C491B-B3C3-A94F-85CA-AD2D922FCFE0}" srcOrd="0" destOrd="0" presId="urn:microsoft.com/office/officeart/2005/8/layout/process2"/>
    <dgm:cxn modelId="{0B87DD2D-BF34-BA41-8B45-22F1958199F4}" srcId="{3F0BBD70-7899-1147-867B-E7A667FBD308}" destId="{F1C7506B-0307-0C40-A15B-AAA229366469}" srcOrd="3" destOrd="0" parTransId="{A59F33E1-3CF7-8C41-AE51-1B0DA2DC1D94}" sibTransId="{F92B497E-E7BC-E941-B7B4-A488C571193A}"/>
    <dgm:cxn modelId="{0730A75D-7E95-1141-AB72-147BB54F5D14}" type="presOf" srcId="{DEF0FCAE-F03E-BE45-B82D-038AEF9CC33A}" destId="{538E258F-58EA-2D4D-8E43-D17CE9B952BE}" srcOrd="0" destOrd="0" presId="urn:microsoft.com/office/officeart/2005/8/layout/process2"/>
    <dgm:cxn modelId="{C849AD59-240E-8646-A57E-0BF536C71140}" type="presOf" srcId="{3524E18E-0727-CC4C-A7CE-6F063A4C7D32}" destId="{B5D1BA58-01E9-A842-8CB9-A8B885D58358}" srcOrd="0" destOrd="0" presId="urn:microsoft.com/office/officeart/2005/8/layout/process2"/>
    <dgm:cxn modelId="{089BF67E-4476-3349-94DC-D6A418CADF94}" type="presOf" srcId="{890CAAB6-BCC4-6C4C-A541-F2CC14B8A3CB}" destId="{D42A14B0-F47A-274B-A4E8-ED1A73DBF8C8}" srcOrd="0" destOrd="0" presId="urn:microsoft.com/office/officeart/2005/8/layout/process2"/>
    <dgm:cxn modelId="{8F8FCC86-35C7-E149-A6A0-C6EA7666F69B}" type="presOf" srcId="{0DFC709D-B512-7644-ABCF-4A57D8788EC6}" destId="{FD9E4D2E-3972-EB47-9273-4A1DC9799432}" srcOrd="1" destOrd="0" presId="urn:microsoft.com/office/officeart/2005/8/layout/process2"/>
    <dgm:cxn modelId="{41BAFF91-833C-5B43-BFC8-7386ECAE1FB1}" type="presOf" srcId="{500DD42E-8700-DE49-AEC9-CEB1B9865FDC}" destId="{57D35EB7-F93C-DD45-A2FF-0B95DD7C467C}" srcOrd="1" destOrd="0" presId="urn:microsoft.com/office/officeart/2005/8/layout/process2"/>
    <dgm:cxn modelId="{CA2C86A5-5F18-CA42-B8AC-91D52F314257}" type="presOf" srcId="{C3465F62-44A8-0C4E-A289-C3EED4E91134}" destId="{1C09FCAF-530F-8B40-A968-876953416E73}" srcOrd="0" destOrd="0" presId="urn:microsoft.com/office/officeart/2005/8/layout/process2"/>
    <dgm:cxn modelId="{29F5FDB9-9071-634F-892F-0E1DF4AC4F68}" srcId="{3F0BBD70-7899-1147-867B-E7A667FBD308}" destId="{C3465F62-44A8-0C4E-A289-C3EED4E91134}" srcOrd="0" destOrd="0" parTransId="{6A8AEDDE-1B8B-AF4F-AFA5-CD80931E3F73}" sibTransId="{500DD42E-8700-DE49-AEC9-CEB1B9865FDC}"/>
    <dgm:cxn modelId="{35C17AC5-80E1-744A-8821-22C11D4FBF8F}" type="presOf" srcId="{500DD42E-8700-DE49-AEC9-CEB1B9865FDC}" destId="{C2BE4127-2505-8F48-ACFC-E5FBD9D0BD6F}" srcOrd="0" destOrd="0" presId="urn:microsoft.com/office/officeart/2005/8/layout/process2"/>
    <dgm:cxn modelId="{337289C6-907B-B049-A24C-C38C6D949D94}" type="presOf" srcId="{3F0BBD70-7899-1147-867B-E7A667FBD308}" destId="{FB062B91-57B9-1C43-9A30-3F35B5174823}" srcOrd="0" destOrd="0" presId="urn:microsoft.com/office/officeart/2005/8/layout/process2"/>
    <dgm:cxn modelId="{4D0A36D8-7862-EF44-AF49-FB98F1185D5E}" type="presOf" srcId="{F1C7506B-0307-0C40-A15B-AAA229366469}" destId="{CEF8F921-A16A-DE49-977E-55B8A6C4258D}" srcOrd="0" destOrd="0" presId="urn:microsoft.com/office/officeart/2005/8/layout/process2"/>
    <dgm:cxn modelId="{B73EF8D8-A55B-A24B-9FDF-4E3D3AAC13D3}" srcId="{3F0BBD70-7899-1147-867B-E7A667FBD308}" destId="{DEF0FCAE-F03E-BE45-B82D-038AEF9CC33A}" srcOrd="2" destOrd="0" parTransId="{64BD2D82-D6E1-0041-920C-C8C8E1A0417C}" sibTransId="{890CAAB6-BCC4-6C4C-A541-F2CC14B8A3CB}"/>
    <dgm:cxn modelId="{99B3D1F4-7707-1546-ACC3-ADB152256B38}" srcId="{3F0BBD70-7899-1147-867B-E7A667FBD308}" destId="{3524E18E-0727-CC4C-A7CE-6F063A4C7D32}" srcOrd="1" destOrd="0" parTransId="{A3960301-3FAC-D346-919C-C757A3D2C312}" sibTransId="{0DFC709D-B512-7644-ABCF-4A57D8788EC6}"/>
    <dgm:cxn modelId="{D039A1F8-4F87-7D4D-93E2-F3AD545689D2}" type="presOf" srcId="{890CAAB6-BCC4-6C4C-A541-F2CC14B8A3CB}" destId="{B5C1E293-6F16-6741-B45F-15D2462A9174}" srcOrd="1" destOrd="0" presId="urn:microsoft.com/office/officeart/2005/8/layout/process2"/>
    <dgm:cxn modelId="{B747ECE5-ED8D-6C47-A259-1205FFE4BFCE}" type="presParOf" srcId="{FB062B91-57B9-1C43-9A30-3F35B5174823}" destId="{1C09FCAF-530F-8B40-A968-876953416E73}" srcOrd="0" destOrd="0" presId="urn:microsoft.com/office/officeart/2005/8/layout/process2"/>
    <dgm:cxn modelId="{972428B4-DC17-7143-ABBC-F1BB28BBE0BB}" type="presParOf" srcId="{FB062B91-57B9-1C43-9A30-3F35B5174823}" destId="{C2BE4127-2505-8F48-ACFC-E5FBD9D0BD6F}" srcOrd="1" destOrd="0" presId="urn:microsoft.com/office/officeart/2005/8/layout/process2"/>
    <dgm:cxn modelId="{F8BA136F-95A1-2145-B46A-2F0993680E48}" type="presParOf" srcId="{C2BE4127-2505-8F48-ACFC-E5FBD9D0BD6F}" destId="{57D35EB7-F93C-DD45-A2FF-0B95DD7C467C}" srcOrd="0" destOrd="0" presId="urn:microsoft.com/office/officeart/2005/8/layout/process2"/>
    <dgm:cxn modelId="{5B883B62-B538-C946-883E-01D3352A7B7F}" type="presParOf" srcId="{FB062B91-57B9-1C43-9A30-3F35B5174823}" destId="{B5D1BA58-01E9-A842-8CB9-A8B885D58358}" srcOrd="2" destOrd="0" presId="urn:microsoft.com/office/officeart/2005/8/layout/process2"/>
    <dgm:cxn modelId="{DFEE06C6-C7F0-1141-BEA5-076D3E97590A}" type="presParOf" srcId="{FB062B91-57B9-1C43-9A30-3F35B5174823}" destId="{BF2C491B-B3C3-A94F-85CA-AD2D922FCFE0}" srcOrd="3" destOrd="0" presId="urn:microsoft.com/office/officeart/2005/8/layout/process2"/>
    <dgm:cxn modelId="{AD91B349-E96B-A042-9BB0-EAA834C88123}" type="presParOf" srcId="{BF2C491B-B3C3-A94F-85CA-AD2D922FCFE0}" destId="{FD9E4D2E-3972-EB47-9273-4A1DC9799432}" srcOrd="0" destOrd="0" presId="urn:microsoft.com/office/officeart/2005/8/layout/process2"/>
    <dgm:cxn modelId="{5358300C-C06A-184A-B422-7A3763844024}" type="presParOf" srcId="{FB062B91-57B9-1C43-9A30-3F35B5174823}" destId="{538E258F-58EA-2D4D-8E43-D17CE9B952BE}" srcOrd="4" destOrd="0" presId="urn:microsoft.com/office/officeart/2005/8/layout/process2"/>
    <dgm:cxn modelId="{49600FB2-2265-9B47-858D-B8E415FF8B41}" type="presParOf" srcId="{FB062B91-57B9-1C43-9A30-3F35B5174823}" destId="{D42A14B0-F47A-274B-A4E8-ED1A73DBF8C8}" srcOrd="5" destOrd="0" presId="urn:microsoft.com/office/officeart/2005/8/layout/process2"/>
    <dgm:cxn modelId="{8A7626D2-0143-6D4C-A6B8-6A2DE4F56B69}" type="presParOf" srcId="{D42A14B0-F47A-274B-A4E8-ED1A73DBF8C8}" destId="{B5C1E293-6F16-6741-B45F-15D2462A9174}" srcOrd="0" destOrd="0" presId="urn:microsoft.com/office/officeart/2005/8/layout/process2"/>
    <dgm:cxn modelId="{D4C0B913-0658-0647-9D1D-0DFA2E189315}" type="presParOf" srcId="{FB062B91-57B9-1C43-9A30-3F35B5174823}" destId="{CEF8F921-A16A-DE49-977E-55B8A6C4258D}" srcOrd="6" destOrd="0" presId="urn:microsoft.com/office/officeart/2005/8/layout/process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F0BBD70-7899-1147-867B-E7A667FBD308}" type="doc">
      <dgm:prSet loTypeId="urn:microsoft.com/office/officeart/2005/8/layout/process2" loCatId="" qsTypeId="urn:microsoft.com/office/officeart/2005/8/quickstyle/simple1" qsCatId="simple" csTypeId="urn:microsoft.com/office/officeart/2005/8/colors/accent2_1" csCatId="accent2" phldr="1"/>
      <dgm:spPr/>
    </dgm:pt>
    <dgm:pt modelId="{C3465F62-44A8-0C4E-A289-C3EED4E91134}">
      <dgm:prSet phldrT="[Text]"/>
      <dgm:spPr>
        <a:ln>
          <a:solidFill>
            <a:schemeClr val="accent2"/>
          </a:solidFill>
        </a:ln>
      </dgm:spPr>
      <dgm:t>
        <a:bodyPr/>
        <a:lstStyle/>
        <a:p>
          <a:r>
            <a:rPr lang="en-US" dirty="0"/>
            <a:t>MA rooms patient</a:t>
          </a:r>
        </a:p>
      </dgm:t>
    </dgm:pt>
    <dgm:pt modelId="{6A8AEDDE-1B8B-AF4F-AFA5-CD80931E3F73}" type="parTrans" cxnId="{29F5FDB9-9071-634F-892F-0E1DF4AC4F68}">
      <dgm:prSet/>
      <dgm:spPr/>
      <dgm:t>
        <a:bodyPr/>
        <a:lstStyle/>
        <a:p>
          <a:endParaRPr lang="en-US"/>
        </a:p>
      </dgm:t>
    </dgm:pt>
    <dgm:pt modelId="{500DD42E-8700-DE49-AEC9-CEB1B9865FDC}" type="sibTrans" cxnId="{29F5FDB9-9071-634F-892F-0E1DF4AC4F68}">
      <dgm:prSet/>
      <dgm:spPr/>
      <dgm:t>
        <a:bodyPr/>
        <a:lstStyle/>
        <a:p>
          <a:endParaRPr lang="en-US"/>
        </a:p>
      </dgm:t>
    </dgm:pt>
    <dgm:pt modelId="{3524E18E-0727-CC4C-A7CE-6F063A4C7D32}">
      <dgm:prSet phldrT="[Text]"/>
      <dgm:spPr/>
      <dgm:t>
        <a:bodyPr/>
        <a:lstStyle/>
        <a:p>
          <a:r>
            <a:rPr lang="en-US" dirty="0"/>
            <a:t>RN provides targeted diabetes education only if needs identified</a:t>
          </a:r>
        </a:p>
      </dgm:t>
    </dgm:pt>
    <dgm:pt modelId="{A3960301-3FAC-D346-919C-C757A3D2C312}" type="parTrans" cxnId="{99B3D1F4-7707-1546-ACC3-ADB152256B38}">
      <dgm:prSet/>
      <dgm:spPr/>
      <dgm:t>
        <a:bodyPr/>
        <a:lstStyle/>
        <a:p>
          <a:endParaRPr lang="en-US"/>
        </a:p>
      </dgm:t>
    </dgm:pt>
    <dgm:pt modelId="{0DFC709D-B512-7644-ABCF-4A57D8788EC6}" type="sibTrans" cxnId="{99B3D1F4-7707-1546-ACC3-ADB152256B38}">
      <dgm:prSet/>
      <dgm:spPr/>
      <dgm:t>
        <a:bodyPr/>
        <a:lstStyle/>
        <a:p>
          <a:endParaRPr lang="en-US"/>
        </a:p>
      </dgm:t>
    </dgm:pt>
    <dgm:pt modelId="{DEF0FCAE-F03E-BE45-B82D-038AEF9CC33A}">
      <dgm:prSet phldrT="[Text]"/>
      <dgm:spPr/>
      <dgm:t>
        <a:bodyPr/>
        <a:lstStyle/>
        <a:p>
          <a:r>
            <a:rPr lang="en-US" dirty="0"/>
            <a:t>RD provides education, if due/scheduled</a:t>
          </a:r>
        </a:p>
      </dgm:t>
    </dgm:pt>
    <dgm:pt modelId="{64BD2D82-D6E1-0041-920C-C8C8E1A0417C}" type="parTrans" cxnId="{B73EF8D8-A55B-A24B-9FDF-4E3D3AAC13D3}">
      <dgm:prSet/>
      <dgm:spPr/>
      <dgm:t>
        <a:bodyPr/>
        <a:lstStyle/>
        <a:p>
          <a:endParaRPr lang="en-US"/>
        </a:p>
      </dgm:t>
    </dgm:pt>
    <dgm:pt modelId="{890CAAB6-BCC4-6C4C-A541-F2CC14B8A3CB}" type="sibTrans" cxnId="{B73EF8D8-A55B-A24B-9FDF-4E3D3AAC13D3}">
      <dgm:prSet/>
      <dgm:spPr/>
      <dgm:t>
        <a:bodyPr/>
        <a:lstStyle/>
        <a:p>
          <a:endParaRPr lang="en-US"/>
        </a:p>
      </dgm:t>
    </dgm:pt>
    <dgm:pt modelId="{F1C7506B-0307-0C40-A15B-AAA229366469}">
      <dgm:prSet phldrT="[Text]"/>
      <dgm:spPr/>
      <dgm:t>
        <a:bodyPr/>
        <a:lstStyle/>
        <a:p>
          <a:r>
            <a:rPr lang="en-US" dirty="0"/>
            <a:t>Provider obtains history, &amp; develops plan</a:t>
          </a:r>
        </a:p>
      </dgm:t>
    </dgm:pt>
    <dgm:pt modelId="{A59F33E1-3CF7-8C41-AE51-1B0DA2DC1D94}" type="parTrans" cxnId="{0B87DD2D-BF34-BA41-8B45-22F1958199F4}">
      <dgm:prSet/>
      <dgm:spPr/>
      <dgm:t>
        <a:bodyPr/>
        <a:lstStyle/>
        <a:p>
          <a:endParaRPr lang="en-US"/>
        </a:p>
      </dgm:t>
    </dgm:pt>
    <dgm:pt modelId="{F92B497E-E7BC-E941-B7B4-A488C571193A}" type="sibTrans" cxnId="{0B87DD2D-BF34-BA41-8B45-22F1958199F4}">
      <dgm:prSet/>
      <dgm:spPr/>
      <dgm:t>
        <a:bodyPr/>
        <a:lstStyle/>
        <a:p>
          <a:endParaRPr lang="en-US"/>
        </a:p>
      </dgm:t>
    </dgm:pt>
    <dgm:pt modelId="{FB062B91-57B9-1C43-9A30-3F35B5174823}" type="pres">
      <dgm:prSet presAssocID="{3F0BBD70-7899-1147-867B-E7A667FBD308}" presName="linearFlow" presStyleCnt="0">
        <dgm:presLayoutVars>
          <dgm:resizeHandles val="exact"/>
        </dgm:presLayoutVars>
      </dgm:prSet>
      <dgm:spPr/>
    </dgm:pt>
    <dgm:pt modelId="{1C09FCAF-530F-8B40-A968-876953416E73}" type="pres">
      <dgm:prSet presAssocID="{C3465F62-44A8-0C4E-A289-C3EED4E91134}" presName="node" presStyleLbl="node1" presStyleIdx="0" presStyleCnt="4" custScaleX="202066" custLinFactX="-100000" custLinFactY="-100000" custLinFactNeighborX="-181927" custLinFactNeighborY="-190515">
        <dgm:presLayoutVars>
          <dgm:bulletEnabled val="1"/>
        </dgm:presLayoutVars>
      </dgm:prSet>
      <dgm:spPr/>
    </dgm:pt>
    <dgm:pt modelId="{C2BE4127-2505-8F48-ACFC-E5FBD9D0BD6F}" type="pres">
      <dgm:prSet presAssocID="{500DD42E-8700-DE49-AEC9-CEB1B9865FDC}" presName="sibTrans" presStyleLbl="sibTrans2D1" presStyleIdx="0" presStyleCnt="3"/>
      <dgm:spPr/>
    </dgm:pt>
    <dgm:pt modelId="{57D35EB7-F93C-DD45-A2FF-0B95DD7C467C}" type="pres">
      <dgm:prSet presAssocID="{500DD42E-8700-DE49-AEC9-CEB1B9865FDC}" presName="connectorText" presStyleLbl="sibTrans2D1" presStyleIdx="0" presStyleCnt="3"/>
      <dgm:spPr/>
    </dgm:pt>
    <dgm:pt modelId="{CEF8F921-A16A-DE49-977E-55B8A6C4258D}" type="pres">
      <dgm:prSet presAssocID="{F1C7506B-0307-0C40-A15B-AAA229366469}" presName="node" presStyleLbl="node1" presStyleIdx="1" presStyleCnt="4" custScaleX="202066">
        <dgm:presLayoutVars>
          <dgm:bulletEnabled val="1"/>
        </dgm:presLayoutVars>
      </dgm:prSet>
      <dgm:spPr/>
    </dgm:pt>
    <dgm:pt modelId="{EDA6E256-39EA-0946-BD29-04A22101B1A4}" type="pres">
      <dgm:prSet presAssocID="{F92B497E-E7BC-E941-B7B4-A488C571193A}" presName="sibTrans" presStyleLbl="sibTrans2D1" presStyleIdx="1" presStyleCnt="3"/>
      <dgm:spPr/>
    </dgm:pt>
    <dgm:pt modelId="{E331D2B2-EF4D-924E-88A7-A42514B4D58D}" type="pres">
      <dgm:prSet presAssocID="{F92B497E-E7BC-E941-B7B4-A488C571193A}" presName="connectorText" presStyleLbl="sibTrans2D1" presStyleIdx="1" presStyleCnt="3"/>
      <dgm:spPr/>
    </dgm:pt>
    <dgm:pt modelId="{B5D1BA58-01E9-A842-8CB9-A8B885D58358}" type="pres">
      <dgm:prSet presAssocID="{3524E18E-0727-CC4C-A7CE-6F063A4C7D32}" presName="node" presStyleLbl="node1" presStyleIdx="2" presStyleCnt="4" custScaleX="202066">
        <dgm:presLayoutVars>
          <dgm:bulletEnabled val="1"/>
        </dgm:presLayoutVars>
      </dgm:prSet>
      <dgm:spPr/>
    </dgm:pt>
    <dgm:pt modelId="{BF2C491B-B3C3-A94F-85CA-AD2D922FCFE0}" type="pres">
      <dgm:prSet presAssocID="{0DFC709D-B512-7644-ABCF-4A57D8788EC6}" presName="sibTrans" presStyleLbl="sibTrans2D1" presStyleIdx="2" presStyleCnt="3"/>
      <dgm:spPr/>
    </dgm:pt>
    <dgm:pt modelId="{FD9E4D2E-3972-EB47-9273-4A1DC9799432}" type="pres">
      <dgm:prSet presAssocID="{0DFC709D-B512-7644-ABCF-4A57D8788EC6}" presName="connectorText" presStyleLbl="sibTrans2D1" presStyleIdx="2" presStyleCnt="3"/>
      <dgm:spPr/>
    </dgm:pt>
    <dgm:pt modelId="{538E258F-58EA-2D4D-8E43-D17CE9B952BE}" type="pres">
      <dgm:prSet presAssocID="{DEF0FCAE-F03E-BE45-B82D-038AEF9CC33A}" presName="node" presStyleLbl="node1" presStyleIdx="3" presStyleCnt="4" custScaleX="202066">
        <dgm:presLayoutVars>
          <dgm:bulletEnabled val="1"/>
        </dgm:presLayoutVars>
      </dgm:prSet>
      <dgm:spPr/>
    </dgm:pt>
  </dgm:ptLst>
  <dgm:cxnLst>
    <dgm:cxn modelId="{53572009-AD59-D749-8924-61CEFF05A653}" type="presOf" srcId="{F92B497E-E7BC-E941-B7B4-A488C571193A}" destId="{E331D2B2-EF4D-924E-88A7-A42514B4D58D}" srcOrd="1" destOrd="0" presId="urn:microsoft.com/office/officeart/2005/8/layout/process2"/>
    <dgm:cxn modelId="{BF0B7A2C-4543-D340-B68D-26B3EA73E63C}" type="presOf" srcId="{DEF0FCAE-F03E-BE45-B82D-038AEF9CC33A}" destId="{538E258F-58EA-2D4D-8E43-D17CE9B952BE}" srcOrd="0" destOrd="0" presId="urn:microsoft.com/office/officeart/2005/8/layout/process2"/>
    <dgm:cxn modelId="{0B87DD2D-BF34-BA41-8B45-22F1958199F4}" srcId="{3F0BBD70-7899-1147-867B-E7A667FBD308}" destId="{F1C7506B-0307-0C40-A15B-AAA229366469}" srcOrd="1" destOrd="0" parTransId="{A59F33E1-3CF7-8C41-AE51-1B0DA2DC1D94}" sibTransId="{F92B497E-E7BC-E941-B7B4-A488C571193A}"/>
    <dgm:cxn modelId="{92F4D144-25F3-9544-BD64-92B43116FC5C}" type="presOf" srcId="{0DFC709D-B512-7644-ABCF-4A57D8788EC6}" destId="{FD9E4D2E-3972-EB47-9273-4A1DC9799432}" srcOrd="1" destOrd="0" presId="urn:microsoft.com/office/officeart/2005/8/layout/process2"/>
    <dgm:cxn modelId="{A6779965-D7F3-9148-9634-03339DFA66BF}" type="presOf" srcId="{F1C7506B-0307-0C40-A15B-AAA229366469}" destId="{CEF8F921-A16A-DE49-977E-55B8A6C4258D}" srcOrd="0" destOrd="0" presId="urn:microsoft.com/office/officeart/2005/8/layout/process2"/>
    <dgm:cxn modelId="{134CF065-6C66-484E-B9CE-9E09FD8C0A2D}" type="presOf" srcId="{3524E18E-0727-CC4C-A7CE-6F063A4C7D32}" destId="{B5D1BA58-01E9-A842-8CB9-A8B885D58358}" srcOrd="0" destOrd="0" presId="urn:microsoft.com/office/officeart/2005/8/layout/process2"/>
    <dgm:cxn modelId="{4BF5D680-BBDF-3247-92D4-8275EB6B93DA}" type="presOf" srcId="{C3465F62-44A8-0C4E-A289-C3EED4E91134}" destId="{1C09FCAF-530F-8B40-A968-876953416E73}" srcOrd="0" destOrd="0" presId="urn:microsoft.com/office/officeart/2005/8/layout/process2"/>
    <dgm:cxn modelId="{F4D7229B-4BA5-1E47-A9A7-F9704BA19A68}" type="presOf" srcId="{500DD42E-8700-DE49-AEC9-CEB1B9865FDC}" destId="{57D35EB7-F93C-DD45-A2FF-0B95DD7C467C}" srcOrd="1" destOrd="0" presId="urn:microsoft.com/office/officeart/2005/8/layout/process2"/>
    <dgm:cxn modelId="{2055DBA4-5A57-3544-B8F8-1D39C7F7B77F}" type="presOf" srcId="{0DFC709D-B512-7644-ABCF-4A57D8788EC6}" destId="{BF2C491B-B3C3-A94F-85CA-AD2D922FCFE0}" srcOrd="0" destOrd="0" presId="urn:microsoft.com/office/officeart/2005/8/layout/process2"/>
    <dgm:cxn modelId="{29F5FDB9-9071-634F-892F-0E1DF4AC4F68}" srcId="{3F0BBD70-7899-1147-867B-E7A667FBD308}" destId="{C3465F62-44A8-0C4E-A289-C3EED4E91134}" srcOrd="0" destOrd="0" parTransId="{6A8AEDDE-1B8B-AF4F-AFA5-CD80931E3F73}" sibTransId="{500DD42E-8700-DE49-AEC9-CEB1B9865FDC}"/>
    <dgm:cxn modelId="{337289C6-907B-B049-A24C-C38C6D949D94}" type="presOf" srcId="{3F0BBD70-7899-1147-867B-E7A667FBD308}" destId="{FB062B91-57B9-1C43-9A30-3F35B5174823}" srcOrd="0" destOrd="0" presId="urn:microsoft.com/office/officeart/2005/8/layout/process2"/>
    <dgm:cxn modelId="{B73EF8D8-A55B-A24B-9FDF-4E3D3AAC13D3}" srcId="{3F0BBD70-7899-1147-867B-E7A667FBD308}" destId="{DEF0FCAE-F03E-BE45-B82D-038AEF9CC33A}" srcOrd="3" destOrd="0" parTransId="{64BD2D82-D6E1-0041-920C-C8C8E1A0417C}" sibTransId="{890CAAB6-BCC4-6C4C-A541-F2CC14B8A3CB}"/>
    <dgm:cxn modelId="{01D0FADF-4651-2F4D-8066-AA552A1113D1}" type="presOf" srcId="{F92B497E-E7BC-E941-B7B4-A488C571193A}" destId="{EDA6E256-39EA-0946-BD29-04A22101B1A4}" srcOrd="0" destOrd="0" presId="urn:microsoft.com/office/officeart/2005/8/layout/process2"/>
    <dgm:cxn modelId="{3AB901E0-9A91-9A4C-B8CB-C966D7E513C7}" type="presOf" srcId="{500DD42E-8700-DE49-AEC9-CEB1B9865FDC}" destId="{C2BE4127-2505-8F48-ACFC-E5FBD9D0BD6F}" srcOrd="0" destOrd="0" presId="urn:microsoft.com/office/officeart/2005/8/layout/process2"/>
    <dgm:cxn modelId="{99B3D1F4-7707-1546-ACC3-ADB152256B38}" srcId="{3F0BBD70-7899-1147-867B-E7A667FBD308}" destId="{3524E18E-0727-CC4C-A7CE-6F063A4C7D32}" srcOrd="2" destOrd="0" parTransId="{A3960301-3FAC-D346-919C-C757A3D2C312}" sibTransId="{0DFC709D-B512-7644-ABCF-4A57D8788EC6}"/>
    <dgm:cxn modelId="{4FA8AB48-672F-D648-A716-4F846C1D016C}" type="presParOf" srcId="{FB062B91-57B9-1C43-9A30-3F35B5174823}" destId="{1C09FCAF-530F-8B40-A968-876953416E73}" srcOrd="0" destOrd="0" presId="urn:microsoft.com/office/officeart/2005/8/layout/process2"/>
    <dgm:cxn modelId="{314941A8-FFE7-AA47-BA5C-9E4762D5C3C8}" type="presParOf" srcId="{FB062B91-57B9-1C43-9A30-3F35B5174823}" destId="{C2BE4127-2505-8F48-ACFC-E5FBD9D0BD6F}" srcOrd="1" destOrd="0" presId="urn:microsoft.com/office/officeart/2005/8/layout/process2"/>
    <dgm:cxn modelId="{8584D414-E062-7048-A08F-637BAEF0698A}" type="presParOf" srcId="{C2BE4127-2505-8F48-ACFC-E5FBD9D0BD6F}" destId="{57D35EB7-F93C-DD45-A2FF-0B95DD7C467C}" srcOrd="0" destOrd="0" presId="urn:microsoft.com/office/officeart/2005/8/layout/process2"/>
    <dgm:cxn modelId="{02AB073E-FB34-EC45-9FC0-D43D48E42F8E}" type="presParOf" srcId="{FB062B91-57B9-1C43-9A30-3F35B5174823}" destId="{CEF8F921-A16A-DE49-977E-55B8A6C4258D}" srcOrd="2" destOrd="0" presId="urn:microsoft.com/office/officeart/2005/8/layout/process2"/>
    <dgm:cxn modelId="{CFB1E117-8005-964D-9311-045535FD380B}" type="presParOf" srcId="{FB062B91-57B9-1C43-9A30-3F35B5174823}" destId="{EDA6E256-39EA-0946-BD29-04A22101B1A4}" srcOrd="3" destOrd="0" presId="urn:microsoft.com/office/officeart/2005/8/layout/process2"/>
    <dgm:cxn modelId="{CC730814-628A-FA45-BA69-E9766FAC2DF3}" type="presParOf" srcId="{EDA6E256-39EA-0946-BD29-04A22101B1A4}" destId="{E331D2B2-EF4D-924E-88A7-A42514B4D58D}" srcOrd="0" destOrd="0" presId="urn:microsoft.com/office/officeart/2005/8/layout/process2"/>
    <dgm:cxn modelId="{B33BB304-2159-9D4D-B508-5516148F066A}" type="presParOf" srcId="{FB062B91-57B9-1C43-9A30-3F35B5174823}" destId="{B5D1BA58-01E9-A842-8CB9-A8B885D58358}" srcOrd="4" destOrd="0" presId="urn:microsoft.com/office/officeart/2005/8/layout/process2"/>
    <dgm:cxn modelId="{89728BDD-E276-1F4D-A408-DC41D35376AB}" type="presParOf" srcId="{FB062B91-57B9-1C43-9A30-3F35B5174823}" destId="{BF2C491B-B3C3-A94F-85CA-AD2D922FCFE0}" srcOrd="5" destOrd="0" presId="urn:microsoft.com/office/officeart/2005/8/layout/process2"/>
    <dgm:cxn modelId="{271A345F-4559-E54E-AA72-FE18C0F3FAA4}" type="presParOf" srcId="{BF2C491B-B3C3-A94F-85CA-AD2D922FCFE0}" destId="{FD9E4D2E-3972-EB47-9273-4A1DC9799432}" srcOrd="0" destOrd="0" presId="urn:microsoft.com/office/officeart/2005/8/layout/process2"/>
    <dgm:cxn modelId="{08ECD9EE-E5BC-F74C-8E2D-633E6B423BAC}" type="presParOf" srcId="{FB062B91-57B9-1C43-9A30-3F35B5174823}" destId="{538E258F-58EA-2D4D-8E43-D17CE9B952BE}" srcOrd="6" destOrd="0" presId="urn:microsoft.com/office/officeart/2005/8/layout/process2"/>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6746C1-EE7A-824E-BE85-9C0975714394}" type="doc">
      <dgm:prSet loTypeId="urn:microsoft.com/office/officeart/2005/8/layout/vList2" loCatId="" qsTypeId="urn:microsoft.com/office/officeart/2005/8/quickstyle/simple1" qsCatId="simple" csTypeId="urn:microsoft.com/office/officeart/2005/8/colors/accent0_3" csCatId="mainScheme" phldr="1"/>
      <dgm:spPr/>
      <dgm:t>
        <a:bodyPr/>
        <a:lstStyle/>
        <a:p>
          <a:endParaRPr lang="en-US"/>
        </a:p>
      </dgm:t>
    </dgm:pt>
    <dgm:pt modelId="{73BC5BE7-3688-F34F-9AFB-EAE76382AE53}">
      <dgm:prSet phldrT="[Text]"/>
      <dgm:spPr/>
      <dgm:t>
        <a:bodyPr/>
        <a:lstStyle/>
        <a:p>
          <a:pPr>
            <a:buNone/>
          </a:pPr>
          <a:r>
            <a:rPr lang="en-US" dirty="0"/>
            <a:t>Change concept</a:t>
          </a:r>
        </a:p>
      </dgm:t>
    </dgm:pt>
    <dgm:pt modelId="{24B73893-E8AD-B24E-B606-BF8F824818C4}" type="parTrans" cxnId="{84165F70-E9BC-AA4B-BB8D-D3F6F0237A19}">
      <dgm:prSet/>
      <dgm:spPr/>
      <dgm:t>
        <a:bodyPr/>
        <a:lstStyle/>
        <a:p>
          <a:endParaRPr lang="en-US"/>
        </a:p>
      </dgm:t>
    </dgm:pt>
    <dgm:pt modelId="{B21A89D1-359D-C346-80F9-F0C65BA2951D}" type="sibTrans" cxnId="{84165F70-E9BC-AA4B-BB8D-D3F6F0237A19}">
      <dgm:prSet/>
      <dgm:spPr/>
      <dgm:t>
        <a:bodyPr/>
        <a:lstStyle/>
        <a:p>
          <a:endParaRPr lang="en-US"/>
        </a:p>
      </dgm:t>
    </dgm:pt>
    <dgm:pt modelId="{426F2B4E-39F6-744D-B2B0-0F5DDAFD6EE1}">
      <dgm:prSet/>
      <dgm:spPr/>
      <dgm:t>
        <a:bodyPr/>
        <a:lstStyle/>
        <a:p>
          <a:pPr>
            <a:buNone/>
          </a:pPr>
          <a:r>
            <a:rPr lang="en-US" dirty="0"/>
            <a:t>Methods</a:t>
          </a:r>
        </a:p>
      </dgm:t>
    </dgm:pt>
    <dgm:pt modelId="{FF20AFD2-B5CD-A846-BBE3-AB63AA48CF8F}" type="parTrans" cxnId="{033494E1-EE19-0E42-9977-E3928A42326A}">
      <dgm:prSet/>
      <dgm:spPr/>
      <dgm:t>
        <a:bodyPr/>
        <a:lstStyle/>
        <a:p>
          <a:endParaRPr lang="en-US"/>
        </a:p>
      </dgm:t>
    </dgm:pt>
    <dgm:pt modelId="{3DC7CFE2-7C9E-A14C-A244-70F081ED897C}" type="sibTrans" cxnId="{033494E1-EE19-0E42-9977-E3928A42326A}">
      <dgm:prSet/>
      <dgm:spPr/>
      <dgm:t>
        <a:bodyPr/>
        <a:lstStyle/>
        <a:p>
          <a:endParaRPr lang="en-US"/>
        </a:p>
      </dgm:t>
    </dgm:pt>
    <dgm:pt modelId="{4639B6DA-52EC-0F42-B976-BA6ED9422C00}">
      <dgm:prSet/>
      <dgm:spPr/>
      <dgm:t>
        <a:bodyPr/>
        <a:lstStyle/>
        <a:p>
          <a:pPr>
            <a:buNone/>
          </a:pPr>
          <a:r>
            <a:rPr lang="en-US"/>
            <a:t>Lessons learned:</a:t>
          </a:r>
          <a:endParaRPr lang="en-US" dirty="0"/>
        </a:p>
      </dgm:t>
    </dgm:pt>
    <dgm:pt modelId="{65E67E04-5564-934F-9D24-8445219F20C3}" type="parTrans" cxnId="{3AFE81B0-87A2-0043-8244-176D54291F26}">
      <dgm:prSet/>
      <dgm:spPr/>
      <dgm:t>
        <a:bodyPr/>
        <a:lstStyle/>
        <a:p>
          <a:endParaRPr lang="en-US"/>
        </a:p>
      </dgm:t>
    </dgm:pt>
    <dgm:pt modelId="{2FB9A642-14C5-104D-9DA5-B955F937FDEE}" type="sibTrans" cxnId="{3AFE81B0-87A2-0043-8244-176D54291F26}">
      <dgm:prSet/>
      <dgm:spPr/>
      <dgm:t>
        <a:bodyPr/>
        <a:lstStyle/>
        <a:p>
          <a:endParaRPr lang="en-US"/>
        </a:p>
      </dgm:t>
    </dgm:pt>
    <dgm:pt modelId="{A8857900-0760-104B-87B7-9DDB24223DFB}">
      <dgm:prSet/>
      <dgm:spPr/>
      <dgm:t>
        <a:bodyPr/>
        <a:lstStyle/>
        <a:p>
          <a:pPr>
            <a:buFont typeface="Arial" panose="020B0604020202020204" pitchFamily="34" charset="0"/>
            <a:buChar char="•"/>
          </a:pPr>
          <a:r>
            <a:rPr lang="en-US" dirty="0"/>
            <a:t>Changing provider behavior requires supportive leadership, open communication, transparency and constant feedback</a:t>
          </a:r>
        </a:p>
      </dgm:t>
    </dgm:pt>
    <dgm:pt modelId="{DA1EFD46-D2DC-6A4E-94F0-39D22899586D}" type="parTrans" cxnId="{95870E18-0E2C-804A-B3FA-373C37BFB9E6}">
      <dgm:prSet/>
      <dgm:spPr/>
      <dgm:t>
        <a:bodyPr/>
        <a:lstStyle/>
        <a:p>
          <a:endParaRPr lang="en-US"/>
        </a:p>
      </dgm:t>
    </dgm:pt>
    <dgm:pt modelId="{A0BBB9C0-55E1-0E47-84C3-9AA9791B5BDF}" type="sibTrans" cxnId="{95870E18-0E2C-804A-B3FA-373C37BFB9E6}">
      <dgm:prSet/>
      <dgm:spPr/>
      <dgm:t>
        <a:bodyPr/>
        <a:lstStyle/>
        <a:p>
          <a:endParaRPr lang="en-US"/>
        </a:p>
      </dgm:t>
    </dgm:pt>
    <dgm:pt modelId="{A402159B-45C2-B14B-91DC-FFCBDEF6A995}">
      <dgm:prSet/>
      <dgm:spPr/>
      <dgm:t>
        <a:bodyPr/>
        <a:lstStyle/>
        <a:p>
          <a:pPr>
            <a:buFont typeface="Arial" panose="020B0604020202020204" pitchFamily="34" charset="0"/>
            <a:buChar char="•"/>
          </a:pPr>
          <a:r>
            <a:rPr lang="en-US" dirty="0"/>
            <a:t>Sometimes the simple solutions are the best</a:t>
          </a:r>
        </a:p>
      </dgm:t>
    </dgm:pt>
    <dgm:pt modelId="{D4F62748-CD84-BB48-9372-3CD7B980DB8B}" type="parTrans" cxnId="{406AF8B1-64B8-004C-8CB9-8EF9E45B45B7}">
      <dgm:prSet/>
      <dgm:spPr/>
      <dgm:t>
        <a:bodyPr/>
        <a:lstStyle/>
        <a:p>
          <a:endParaRPr lang="en-US"/>
        </a:p>
      </dgm:t>
    </dgm:pt>
    <dgm:pt modelId="{9B178D42-BB7C-9343-BEF1-B83D574865E9}" type="sibTrans" cxnId="{406AF8B1-64B8-004C-8CB9-8EF9E45B45B7}">
      <dgm:prSet/>
      <dgm:spPr/>
      <dgm:t>
        <a:bodyPr/>
        <a:lstStyle/>
        <a:p>
          <a:endParaRPr lang="en-US"/>
        </a:p>
      </dgm:t>
    </dgm:pt>
    <dgm:pt modelId="{A108CC07-F545-2244-B118-05970F48DC7A}">
      <dgm:prSet phldrT="[Text]"/>
      <dgm:spPr/>
      <dgm:t>
        <a:bodyPr/>
        <a:lstStyle/>
        <a:p>
          <a:pPr>
            <a:buFont typeface="Arial" panose="020B0604020202020204" pitchFamily="34" charset="0"/>
            <a:buChar char="•"/>
          </a:pPr>
          <a:r>
            <a:rPr lang="en-US" b="0" dirty="0"/>
            <a:t>Focus on the service</a:t>
          </a:r>
        </a:p>
      </dgm:t>
    </dgm:pt>
    <dgm:pt modelId="{219B45B3-E6BF-764A-869D-52BF70F402C1}" type="parTrans" cxnId="{C1F5BB14-4A15-A54C-AA07-4765F382E3A1}">
      <dgm:prSet/>
      <dgm:spPr/>
      <dgm:t>
        <a:bodyPr/>
        <a:lstStyle/>
        <a:p>
          <a:endParaRPr lang="en-US"/>
        </a:p>
      </dgm:t>
    </dgm:pt>
    <dgm:pt modelId="{DBF79A31-D118-854B-88AC-FD9C50D87798}" type="sibTrans" cxnId="{C1F5BB14-4A15-A54C-AA07-4765F382E3A1}">
      <dgm:prSet/>
      <dgm:spPr/>
      <dgm:t>
        <a:bodyPr/>
        <a:lstStyle/>
        <a:p>
          <a:endParaRPr lang="en-US"/>
        </a:p>
      </dgm:t>
    </dgm:pt>
    <dgm:pt modelId="{7B3C9A14-690B-6048-B4A5-EB0F3B51803C}">
      <dgm:prSet/>
      <dgm:spPr/>
      <dgm:t>
        <a:bodyPr/>
        <a:lstStyle/>
        <a:p>
          <a:pPr>
            <a:buFont typeface="Arial" panose="020B0604020202020204" pitchFamily="34" charset="0"/>
            <a:buChar char="•"/>
          </a:pPr>
          <a:r>
            <a:rPr lang="en-US" dirty="0"/>
            <a:t>Change the order of steps</a:t>
          </a:r>
        </a:p>
      </dgm:t>
    </dgm:pt>
    <dgm:pt modelId="{015092AB-D4E5-2A42-95A7-64E364A69B12}" type="parTrans" cxnId="{72F15BE5-55C9-7742-8B47-6A8B664B0132}">
      <dgm:prSet/>
      <dgm:spPr/>
      <dgm:t>
        <a:bodyPr/>
        <a:lstStyle/>
        <a:p>
          <a:endParaRPr lang="en-US"/>
        </a:p>
      </dgm:t>
    </dgm:pt>
    <dgm:pt modelId="{2C683FF5-B5E6-3843-8198-90521D6219EE}" type="sibTrans" cxnId="{72F15BE5-55C9-7742-8B47-6A8B664B0132}">
      <dgm:prSet/>
      <dgm:spPr/>
      <dgm:t>
        <a:bodyPr/>
        <a:lstStyle/>
        <a:p>
          <a:endParaRPr lang="en-US"/>
        </a:p>
      </dgm:t>
    </dgm:pt>
    <dgm:pt modelId="{9DB13358-03C0-4649-988E-ACA4938F7F1A}">
      <dgm:prSet/>
      <dgm:spPr/>
      <dgm:t>
        <a:bodyPr/>
        <a:lstStyle/>
        <a:p>
          <a:pPr>
            <a:buFont typeface="Arial" panose="020B0604020202020204" pitchFamily="34" charset="0"/>
            <a:buChar char="•"/>
          </a:pPr>
          <a:r>
            <a:rPr lang="en-US" dirty="0"/>
            <a:t>Minimize handoffs</a:t>
          </a:r>
        </a:p>
      </dgm:t>
    </dgm:pt>
    <dgm:pt modelId="{921ADADF-5EBD-504C-8FBD-61C3F9306868}" type="parTrans" cxnId="{42CFB5F5-80AA-2743-84A9-BB4D548A4DC2}">
      <dgm:prSet/>
      <dgm:spPr/>
      <dgm:t>
        <a:bodyPr/>
        <a:lstStyle/>
        <a:p>
          <a:endParaRPr lang="en-US"/>
        </a:p>
      </dgm:t>
    </dgm:pt>
    <dgm:pt modelId="{E07A2ECE-FF34-F045-BA72-6415F245F3CD}" type="sibTrans" cxnId="{42CFB5F5-80AA-2743-84A9-BB4D548A4DC2}">
      <dgm:prSet/>
      <dgm:spPr/>
      <dgm:t>
        <a:bodyPr/>
        <a:lstStyle/>
        <a:p>
          <a:endParaRPr lang="en-US"/>
        </a:p>
      </dgm:t>
    </dgm:pt>
    <dgm:pt modelId="{21B910A1-297D-8C4C-9477-4D3637CCD682}">
      <dgm:prSet/>
      <dgm:spPr/>
      <dgm:t>
        <a:bodyPr/>
        <a:lstStyle/>
        <a:p>
          <a:pPr>
            <a:buFont typeface="Arial" panose="020B0604020202020204" pitchFamily="34" charset="0"/>
            <a:buChar char="•"/>
          </a:pPr>
          <a:r>
            <a:rPr lang="en-US" dirty="0"/>
            <a:t>Reduce redundancy</a:t>
          </a:r>
        </a:p>
      </dgm:t>
    </dgm:pt>
    <dgm:pt modelId="{70147F7E-006B-F147-9036-5FFA3DF081F9}" type="parTrans" cxnId="{A7169853-E18F-8649-A15F-98BE90AA1329}">
      <dgm:prSet/>
      <dgm:spPr/>
      <dgm:t>
        <a:bodyPr/>
        <a:lstStyle/>
        <a:p>
          <a:endParaRPr lang="en-US"/>
        </a:p>
      </dgm:t>
    </dgm:pt>
    <dgm:pt modelId="{3BBAC492-B58B-FE42-8E56-C03492FEA08C}" type="sibTrans" cxnId="{A7169853-E18F-8649-A15F-98BE90AA1329}">
      <dgm:prSet/>
      <dgm:spPr/>
      <dgm:t>
        <a:bodyPr/>
        <a:lstStyle/>
        <a:p>
          <a:endParaRPr lang="en-US"/>
        </a:p>
      </dgm:t>
    </dgm:pt>
    <dgm:pt modelId="{308A4C33-80D4-DF4F-93F9-8052735A4E83}" type="pres">
      <dgm:prSet presAssocID="{BC6746C1-EE7A-824E-BE85-9C0975714394}" presName="linear" presStyleCnt="0">
        <dgm:presLayoutVars>
          <dgm:animLvl val="lvl"/>
          <dgm:resizeHandles val="exact"/>
        </dgm:presLayoutVars>
      </dgm:prSet>
      <dgm:spPr/>
    </dgm:pt>
    <dgm:pt modelId="{230D0E1A-026E-B942-8DD0-07D7263C7C93}" type="pres">
      <dgm:prSet presAssocID="{73BC5BE7-3688-F34F-9AFB-EAE76382AE53}" presName="parentText" presStyleLbl="node1" presStyleIdx="0" presStyleCnt="3">
        <dgm:presLayoutVars>
          <dgm:chMax val="0"/>
          <dgm:bulletEnabled val="1"/>
        </dgm:presLayoutVars>
      </dgm:prSet>
      <dgm:spPr/>
    </dgm:pt>
    <dgm:pt modelId="{EA71C357-8554-414C-B409-784470F3EF30}" type="pres">
      <dgm:prSet presAssocID="{73BC5BE7-3688-F34F-9AFB-EAE76382AE53}" presName="childText" presStyleLbl="revTx" presStyleIdx="0" presStyleCnt="3">
        <dgm:presLayoutVars>
          <dgm:bulletEnabled val="1"/>
        </dgm:presLayoutVars>
      </dgm:prSet>
      <dgm:spPr/>
    </dgm:pt>
    <dgm:pt modelId="{228C1C57-37A4-2C44-8B85-623A9904D1CB}" type="pres">
      <dgm:prSet presAssocID="{426F2B4E-39F6-744D-B2B0-0F5DDAFD6EE1}" presName="parentText" presStyleLbl="node1" presStyleIdx="1" presStyleCnt="3">
        <dgm:presLayoutVars>
          <dgm:chMax val="0"/>
          <dgm:bulletEnabled val="1"/>
        </dgm:presLayoutVars>
      </dgm:prSet>
      <dgm:spPr/>
    </dgm:pt>
    <dgm:pt modelId="{704C60EC-BDD6-AC45-818C-6807A539F1CC}" type="pres">
      <dgm:prSet presAssocID="{426F2B4E-39F6-744D-B2B0-0F5DDAFD6EE1}" presName="childText" presStyleLbl="revTx" presStyleIdx="1" presStyleCnt="3">
        <dgm:presLayoutVars>
          <dgm:bulletEnabled val="1"/>
        </dgm:presLayoutVars>
      </dgm:prSet>
      <dgm:spPr/>
    </dgm:pt>
    <dgm:pt modelId="{837635D3-3594-D646-8210-6782389E9BA7}" type="pres">
      <dgm:prSet presAssocID="{4639B6DA-52EC-0F42-B976-BA6ED9422C00}" presName="parentText" presStyleLbl="node1" presStyleIdx="2" presStyleCnt="3">
        <dgm:presLayoutVars>
          <dgm:chMax val="0"/>
          <dgm:bulletEnabled val="1"/>
        </dgm:presLayoutVars>
      </dgm:prSet>
      <dgm:spPr/>
    </dgm:pt>
    <dgm:pt modelId="{358724F4-1DFA-4B4A-84A3-4CD79648AC1B}" type="pres">
      <dgm:prSet presAssocID="{4639B6DA-52EC-0F42-B976-BA6ED9422C00}" presName="childText" presStyleLbl="revTx" presStyleIdx="2" presStyleCnt="3">
        <dgm:presLayoutVars>
          <dgm:bulletEnabled val="1"/>
        </dgm:presLayoutVars>
      </dgm:prSet>
      <dgm:spPr/>
    </dgm:pt>
  </dgm:ptLst>
  <dgm:cxnLst>
    <dgm:cxn modelId="{C1F5BB14-4A15-A54C-AA07-4765F382E3A1}" srcId="{73BC5BE7-3688-F34F-9AFB-EAE76382AE53}" destId="{A108CC07-F545-2244-B118-05970F48DC7A}" srcOrd="0" destOrd="0" parTransId="{219B45B3-E6BF-764A-869D-52BF70F402C1}" sibTransId="{DBF79A31-D118-854B-88AC-FD9C50D87798}"/>
    <dgm:cxn modelId="{95870E18-0E2C-804A-B3FA-373C37BFB9E6}" srcId="{4639B6DA-52EC-0F42-B976-BA6ED9422C00}" destId="{A8857900-0760-104B-87B7-9DDB24223DFB}" srcOrd="0" destOrd="0" parTransId="{DA1EFD46-D2DC-6A4E-94F0-39D22899586D}" sibTransId="{A0BBB9C0-55E1-0E47-84C3-9AA9791B5BDF}"/>
    <dgm:cxn modelId="{8A8EA019-EC98-934A-970D-36BE4EFA3BBC}" type="presOf" srcId="{4639B6DA-52EC-0F42-B976-BA6ED9422C00}" destId="{837635D3-3594-D646-8210-6782389E9BA7}" srcOrd="0" destOrd="0" presId="urn:microsoft.com/office/officeart/2005/8/layout/vList2"/>
    <dgm:cxn modelId="{DFA9EB1F-D520-E343-941E-C38C3A3D860C}" type="presOf" srcId="{7B3C9A14-690B-6048-B4A5-EB0F3B51803C}" destId="{704C60EC-BDD6-AC45-818C-6807A539F1CC}" srcOrd="0" destOrd="0" presId="urn:microsoft.com/office/officeart/2005/8/layout/vList2"/>
    <dgm:cxn modelId="{9B841331-DC56-314F-BD37-3166D7A9AECD}" type="presOf" srcId="{A402159B-45C2-B14B-91DC-FFCBDEF6A995}" destId="{358724F4-1DFA-4B4A-84A3-4CD79648AC1B}" srcOrd="0" destOrd="1" presId="urn:microsoft.com/office/officeart/2005/8/layout/vList2"/>
    <dgm:cxn modelId="{F0A26341-04FA-8A4E-B241-B2FA82BEAA75}" type="presOf" srcId="{73BC5BE7-3688-F34F-9AFB-EAE76382AE53}" destId="{230D0E1A-026E-B942-8DD0-07D7263C7C93}" srcOrd="0" destOrd="0" presId="urn:microsoft.com/office/officeart/2005/8/layout/vList2"/>
    <dgm:cxn modelId="{E43A4F67-DB98-7845-907F-284781EB2AED}" type="presOf" srcId="{A8857900-0760-104B-87B7-9DDB24223DFB}" destId="{358724F4-1DFA-4B4A-84A3-4CD79648AC1B}" srcOrd="0" destOrd="0" presId="urn:microsoft.com/office/officeart/2005/8/layout/vList2"/>
    <dgm:cxn modelId="{84165F70-E9BC-AA4B-BB8D-D3F6F0237A19}" srcId="{BC6746C1-EE7A-824E-BE85-9C0975714394}" destId="{73BC5BE7-3688-F34F-9AFB-EAE76382AE53}" srcOrd="0" destOrd="0" parTransId="{24B73893-E8AD-B24E-B606-BF8F824818C4}" sibTransId="{B21A89D1-359D-C346-80F9-F0C65BA2951D}"/>
    <dgm:cxn modelId="{A7169853-E18F-8649-A15F-98BE90AA1329}" srcId="{426F2B4E-39F6-744D-B2B0-0F5DDAFD6EE1}" destId="{21B910A1-297D-8C4C-9477-4D3637CCD682}" srcOrd="2" destOrd="0" parTransId="{70147F7E-006B-F147-9036-5FFA3DF081F9}" sibTransId="{3BBAC492-B58B-FE42-8E56-C03492FEA08C}"/>
    <dgm:cxn modelId="{464DC782-36A6-CF4F-8117-84948D243474}" type="presOf" srcId="{A108CC07-F545-2244-B118-05970F48DC7A}" destId="{EA71C357-8554-414C-B409-784470F3EF30}" srcOrd="0" destOrd="0" presId="urn:microsoft.com/office/officeart/2005/8/layout/vList2"/>
    <dgm:cxn modelId="{66B2A384-3ED4-824D-93AA-E3FEEFF8B958}" type="presOf" srcId="{21B910A1-297D-8C4C-9477-4D3637CCD682}" destId="{704C60EC-BDD6-AC45-818C-6807A539F1CC}" srcOrd="0" destOrd="2" presId="urn:microsoft.com/office/officeart/2005/8/layout/vList2"/>
    <dgm:cxn modelId="{2EFB0B9C-D2BC-1D43-B1F0-B65197C90E33}" type="presOf" srcId="{9DB13358-03C0-4649-988E-ACA4938F7F1A}" destId="{704C60EC-BDD6-AC45-818C-6807A539F1CC}" srcOrd="0" destOrd="1" presId="urn:microsoft.com/office/officeart/2005/8/layout/vList2"/>
    <dgm:cxn modelId="{819827A2-923F-0B4A-8CF3-A523EF48D89B}" type="presOf" srcId="{BC6746C1-EE7A-824E-BE85-9C0975714394}" destId="{308A4C33-80D4-DF4F-93F9-8052735A4E83}" srcOrd="0" destOrd="0" presId="urn:microsoft.com/office/officeart/2005/8/layout/vList2"/>
    <dgm:cxn modelId="{3AFE81B0-87A2-0043-8244-176D54291F26}" srcId="{BC6746C1-EE7A-824E-BE85-9C0975714394}" destId="{4639B6DA-52EC-0F42-B976-BA6ED9422C00}" srcOrd="2" destOrd="0" parTransId="{65E67E04-5564-934F-9D24-8445219F20C3}" sibTransId="{2FB9A642-14C5-104D-9DA5-B955F937FDEE}"/>
    <dgm:cxn modelId="{406AF8B1-64B8-004C-8CB9-8EF9E45B45B7}" srcId="{4639B6DA-52EC-0F42-B976-BA6ED9422C00}" destId="{A402159B-45C2-B14B-91DC-FFCBDEF6A995}" srcOrd="1" destOrd="0" parTransId="{D4F62748-CD84-BB48-9372-3CD7B980DB8B}" sibTransId="{9B178D42-BB7C-9343-BEF1-B83D574865E9}"/>
    <dgm:cxn modelId="{A80020C8-5417-7641-AAC6-3DBCCC272058}" type="presOf" srcId="{426F2B4E-39F6-744D-B2B0-0F5DDAFD6EE1}" destId="{228C1C57-37A4-2C44-8B85-623A9904D1CB}" srcOrd="0" destOrd="0" presId="urn:microsoft.com/office/officeart/2005/8/layout/vList2"/>
    <dgm:cxn modelId="{033494E1-EE19-0E42-9977-E3928A42326A}" srcId="{BC6746C1-EE7A-824E-BE85-9C0975714394}" destId="{426F2B4E-39F6-744D-B2B0-0F5DDAFD6EE1}" srcOrd="1" destOrd="0" parTransId="{FF20AFD2-B5CD-A846-BBE3-AB63AA48CF8F}" sibTransId="{3DC7CFE2-7C9E-A14C-A244-70F081ED897C}"/>
    <dgm:cxn modelId="{72F15BE5-55C9-7742-8B47-6A8B664B0132}" srcId="{426F2B4E-39F6-744D-B2B0-0F5DDAFD6EE1}" destId="{7B3C9A14-690B-6048-B4A5-EB0F3B51803C}" srcOrd="0" destOrd="0" parTransId="{015092AB-D4E5-2A42-95A7-64E364A69B12}" sibTransId="{2C683FF5-B5E6-3843-8198-90521D6219EE}"/>
    <dgm:cxn modelId="{42CFB5F5-80AA-2743-84A9-BB4D548A4DC2}" srcId="{426F2B4E-39F6-744D-B2B0-0F5DDAFD6EE1}" destId="{9DB13358-03C0-4649-988E-ACA4938F7F1A}" srcOrd="1" destOrd="0" parTransId="{921ADADF-5EBD-504C-8FBD-61C3F9306868}" sibTransId="{E07A2ECE-FF34-F045-BA72-6415F245F3CD}"/>
    <dgm:cxn modelId="{B3F8A468-A864-8645-A7A7-D30663ECA2C9}" type="presParOf" srcId="{308A4C33-80D4-DF4F-93F9-8052735A4E83}" destId="{230D0E1A-026E-B942-8DD0-07D7263C7C93}" srcOrd="0" destOrd="0" presId="urn:microsoft.com/office/officeart/2005/8/layout/vList2"/>
    <dgm:cxn modelId="{5B2A566A-27C9-8F45-A014-16A19290A6FD}" type="presParOf" srcId="{308A4C33-80D4-DF4F-93F9-8052735A4E83}" destId="{EA71C357-8554-414C-B409-784470F3EF30}" srcOrd="1" destOrd="0" presId="urn:microsoft.com/office/officeart/2005/8/layout/vList2"/>
    <dgm:cxn modelId="{FAA7F9C1-2B09-C14C-A35E-F82C4527077E}" type="presParOf" srcId="{308A4C33-80D4-DF4F-93F9-8052735A4E83}" destId="{228C1C57-37A4-2C44-8B85-623A9904D1CB}" srcOrd="2" destOrd="0" presId="urn:microsoft.com/office/officeart/2005/8/layout/vList2"/>
    <dgm:cxn modelId="{A162D6E7-8CC4-224D-B9E6-7923802B4AC9}" type="presParOf" srcId="{308A4C33-80D4-DF4F-93F9-8052735A4E83}" destId="{704C60EC-BDD6-AC45-818C-6807A539F1CC}" srcOrd="3" destOrd="0" presId="urn:microsoft.com/office/officeart/2005/8/layout/vList2"/>
    <dgm:cxn modelId="{3F674FC8-4573-3540-8E27-2F5EC68DB351}" type="presParOf" srcId="{308A4C33-80D4-DF4F-93F9-8052735A4E83}" destId="{837635D3-3594-D646-8210-6782389E9BA7}" srcOrd="4" destOrd="0" presId="urn:microsoft.com/office/officeart/2005/8/layout/vList2"/>
    <dgm:cxn modelId="{3B194ECF-942D-F044-89CF-7EDBBD3F33BC}" type="presParOf" srcId="{308A4C33-80D4-DF4F-93F9-8052735A4E83}" destId="{358724F4-1DFA-4B4A-84A3-4CD79648AC1B}" srcOrd="5"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6746C1-EE7A-824E-BE85-9C0975714394}" type="doc">
      <dgm:prSet loTypeId="urn:microsoft.com/office/officeart/2005/8/layout/vList2" loCatId="" qsTypeId="urn:microsoft.com/office/officeart/2005/8/quickstyle/simple1" qsCatId="simple" csTypeId="urn:microsoft.com/office/officeart/2005/8/colors/accent0_3" csCatId="mainScheme" phldr="1"/>
      <dgm:spPr/>
      <dgm:t>
        <a:bodyPr/>
        <a:lstStyle/>
        <a:p>
          <a:endParaRPr lang="en-US"/>
        </a:p>
      </dgm:t>
    </dgm:pt>
    <dgm:pt modelId="{73BC5BE7-3688-F34F-9AFB-EAE76382AE53}">
      <dgm:prSet phldrT="[Text]"/>
      <dgm:spPr/>
      <dgm:t>
        <a:bodyPr/>
        <a:lstStyle/>
        <a:p>
          <a:pPr>
            <a:buNone/>
          </a:pPr>
          <a:r>
            <a:rPr lang="en-US" dirty="0"/>
            <a:t>Change concept</a:t>
          </a:r>
        </a:p>
      </dgm:t>
    </dgm:pt>
    <dgm:pt modelId="{24B73893-E8AD-B24E-B606-BF8F824818C4}" type="parTrans" cxnId="{84165F70-E9BC-AA4B-BB8D-D3F6F0237A19}">
      <dgm:prSet/>
      <dgm:spPr/>
      <dgm:t>
        <a:bodyPr/>
        <a:lstStyle/>
        <a:p>
          <a:endParaRPr lang="en-US"/>
        </a:p>
      </dgm:t>
    </dgm:pt>
    <dgm:pt modelId="{B21A89D1-359D-C346-80F9-F0C65BA2951D}" type="sibTrans" cxnId="{84165F70-E9BC-AA4B-BB8D-D3F6F0237A19}">
      <dgm:prSet/>
      <dgm:spPr/>
      <dgm:t>
        <a:bodyPr/>
        <a:lstStyle/>
        <a:p>
          <a:endParaRPr lang="en-US"/>
        </a:p>
      </dgm:t>
    </dgm:pt>
    <dgm:pt modelId="{D37B4EB9-026B-164B-8C64-42051E65166C}">
      <dgm:prSet/>
      <dgm:spPr/>
      <dgm:t>
        <a:bodyPr/>
        <a:lstStyle/>
        <a:p>
          <a:pPr>
            <a:buNone/>
          </a:pPr>
          <a:r>
            <a:rPr lang="en-US" dirty="0"/>
            <a:t>Methods</a:t>
          </a:r>
        </a:p>
      </dgm:t>
    </dgm:pt>
    <dgm:pt modelId="{2C6E9168-3D75-4E4C-88C8-D7B6CDCA9F28}" type="parTrans" cxnId="{0FF0BBD0-1716-1642-9B9D-089897004C2A}">
      <dgm:prSet/>
      <dgm:spPr/>
      <dgm:t>
        <a:bodyPr/>
        <a:lstStyle/>
        <a:p>
          <a:endParaRPr lang="en-US"/>
        </a:p>
      </dgm:t>
    </dgm:pt>
    <dgm:pt modelId="{007A3C0A-3AF6-5F4C-804E-E41C7CE65771}" type="sibTrans" cxnId="{0FF0BBD0-1716-1642-9B9D-089897004C2A}">
      <dgm:prSet/>
      <dgm:spPr/>
      <dgm:t>
        <a:bodyPr/>
        <a:lstStyle/>
        <a:p>
          <a:endParaRPr lang="en-US"/>
        </a:p>
      </dgm:t>
    </dgm:pt>
    <dgm:pt modelId="{6EC0C43D-33EC-3445-A534-4CFC8B5DE0E0}">
      <dgm:prSet/>
      <dgm:spPr/>
      <dgm:t>
        <a:bodyPr/>
        <a:lstStyle/>
        <a:p>
          <a:pPr>
            <a:buNone/>
          </a:pPr>
          <a:r>
            <a:rPr lang="en-US"/>
            <a:t>Lessons learned: </a:t>
          </a:r>
          <a:endParaRPr lang="en-US" dirty="0"/>
        </a:p>
      </dgm:t>
    </dgm:pt>
    <dgm:pt modelId="{C2C87DE1-EBF6-2B43-B6EF-E006DA78569D}" type="parTrans" cxnId="{4CB6473F-0A4E-0845-96E0-62B1AD8362D0}">
      <dgm:prSet/>
      <dgm:spPr/>
      <dgm:t>
        <a:bodyPr/>
        <a:lstStyle/>
        <a:p>
          <a:endParaRPr lang="en-US"/>
        </a:p>
      </dgm:t>
    </dgm:pt>
    <dgm:pt modelId="{DCB169CE-A2F6-7E45-99CC-AB7AA28146A7}" type="sibTrans" cxnId="{4CB6473F-0A4E-0845-96E0-62B1AD8362D0}">
      <dgm:prSet/>
      <dgm:spPr/>
      <dgm:t>
        <a:bodyPr/>
        <a:lstStyle/>
        <a:p>
          <a:endParaRPr lang="en-US"/>
        </a:p>
      </dgm:t>
    </dgm:pt>
    <dgm:pt modelId="{92CCACA9-F7F6-ED41-AD85-E588FCAAAC22}">
      <dgm:prSet/>
      <dgm:spPr/>
      <dgm:t>
        <a:bodyPr/>
        <a:lstStyle/>
        <a:p>
          <a:pPr>
            <a:buFont typeface="Arial" panose="020B0604020202020204" pitchFamily="34" charset="0"/>
            <a:buChar char="•"/>
          </a:pPr>
          <a:r>
            <a:rPr lang="en-US" dirty="0"/>
            <a:t>Patient experience comments are only a small sample, but collectively over time can tell a powerful story</a:t>
          </a:r>
        </a:p>
      </dgm:t>
    </dgm:pt>
    <dgm:pt modelId="{79769FBB-9190-CB4C-ADF2-678BADD01A59}" type="parTrans" cxnId="{F263C78F-2DB9-9648-84FA-F8727965B7CB}">
      <dgm:prSet/>
      <dgm:spPr/>
      <dgm:t>
        <a:bodyPr/>
        <a:lstStyle/>
        <a:p>
          <a:endParaRPr lang="en-US"/>
        </a:p>
      </dgm:t>
    </dgm:pt>
    <dgm:pt modelId="{1605D0DD-4CF3-2A4D-AEE0-48675BBD3B02}" type="sibTrans" cxnId="{F263C78F-2DB9-9648-84FA-F8727965B7CB}">
      <dgm:prSet/>
      <dgm:spPr/>
      <dgm:t>
        <a:bodyPr/>
        <a:lstStyle/>
        <a:p>
          <a:endParaRPr lang="en-US"/>
        </a:p>
      </dgm:t>
    </dgm:pt>
    <dgm:pt modelId="{0C714F14-958F-7D40-8C35-803AEDB98D9C}">
      <dgm:prSet/>
      <dgm:spPr/>
      <dgm:t>
        <a:bodyPr/>
        <a:lstStyle/>
        <a:p>
          <a:pPr>
            <a:buFont typeface="Arial" panose="020B0604020202020204" pitchFamily="34" charset="0"/>
            <a:buChar char="•"/>
          </a:pPr>
          <a:r>
            <a:rPr lang="en-US" dirty="0"/>
            <a:t>Conversations with patients and families about clinic processes can strengthen provider-patient relationships</a:t>
          </a:r>
        </a:p>
      </dgm:t>
    </dgm:pt>
    <dgm:pt modelId="{924A9C9B-D349-CD40-8B12-1B83DD01D832}" type="parTrans" cxnId="{F0D5C02B-BEA7-0B49-8E7F-E35FD743CF12}">
      <dgm:prSet/>
      <dgm:spPr/>
      <dgm:t>
        <a:bodyPr/>
        <a:lstStyle/>
        <a:p>
          <a:endParaRPr lang="en-US"/>
        </a:p>
      </dgm:t>
    </dgm:pt>
    <dgm:pt modelId="{AF67540C-9B6F-E144-B7C7-01ABFF775DF3}" type="sibTrans" cxnId="{F0D5C02B-BEA7-0B49-8E7F-E35FD743CF12}">
      <dgm:prSet/>
      <dgm:spPr/>
      <dgm:t>
        <a:bodyPr/>
        <a:lstStyle/>
        <a:p>
          <a:endParaRPr lang="en-US"/>
        </a:p>
      </dgm:t>
    </dgm:pt>
    <dgm:pt modelId="{A7222FBE-1A89-4F4D-99FA-C13547A4EEDE}">
      <dgm:prSet phldrT="[Text]"/>
      <dgm:spPr/>
      <dgm:t>
        <a:bodyPr/>
        <a:lstStyle/>
        <a:p>
          <a:pPr>
            <a:buFont typeface="Arial" panose="020B0604020202020204" pitchFamily="34" charset="0"/>
            <a:buChar char="•"/>
          </a:pPr>
          <a:r>
            <a:rPr lang="en-US" b="0" dirty="0"/>
            <a:t>Enhance the customer relationship</a:t>
          </a:r>
        </a:p>
      </dgm:t>
    </dgm:pt>
    <dgm:pt modelId="{0357F2D2-66F2-F44D-A0A1-C465EFF1863D}" type="parTrans" cxnId="{ED5B42BA-617C-404E-A905-60F552F239A2}">
      <dgm:prSet/>
      <dgm:spPr/>
      <dgm:t>
        <a:bodyPr/>
        <a:lstStyle/>
        <a:p>
          <a:endParaRPr lang="en-US"/>
        </a:p>
      </dgm:t>
    </dgm:pt>
    <dgm:pt modelId="{7A037DBA-24E4-3D47-BE13-2970AAD85B4A}" type="sibTrans" cxnId="{ED5B42BA-617C-404E-A905-60F552F239A2}">
      <dgm:prSet/>
      <dgm:spPr/>
      <dgm:t>
        <a:bodyPr/>
        <a:lstStyle/>
        <a:p>
          <a:endParaRPr lang="en-US"/>
        </a:p>
      </dgm:t>
    </dgm:pt>
    <dgm:pt modelId="{C883D05B-55FC-284D-8437-CDA7F6919CB0}">
      <dgm:prSet/>
      <dgm:spPr/>
      <dgm:t>
        <a:bodyPr/>
        <a:lstStyle/>
        <a:p>
          <a:pPr>
            <a:buFont typeface="Arial" panose="020B0604020202020204" pitchFamily="34" charset="0"/>
            <a:buChar char="•"/>
          </a:pPr>
          <a:r>
            <a:rPr lang="en-US" dirty="0"/>
            <a:t>Listen to the customer</a:t>
          </a:r>
        </a:p>
      </dgm:t>
    </dgm:pt>
    <dgm:pt modelId="{814F3B1E-B222-6F48-B472-E2722D887A98}" type="parTrans" cxnId="{2391A23F-05FF-E243-A115-A1370CC17D02}">
      <dgm:prSet/>
      <dgm:spPr/>
      <dgm:t>
        <a:bodyPr/>
        <a:lstStyle/>
        <a:p>
          <a:endParaRPr lang="en-US"/>
        </a:p>
      </dgm:t>
    </dgm:pt>
    <dgm:pt modelId="{A5C9AC70-0E9C-BB43-9A44-8880272BBA1D}" type="sibTrans" cxnId="{2391A23F-05FF-E243-A115-A1370CC17D02}">
      <dgm:prSet/>
      <dgm:spPr/>
      <dgm:t>
        <a:bodyPr/>
        <a:lstStyle/>
        <a:p>
          <a:endParaRPr lang="en-US"/>
        </a:p>
      </dgm:t>
    </dgm:pt>
    <dgm:pt modelId="{308A4C33-80D4-DF4F-93F9-8052735A4E83}" type="pres">
      <dgm:prSet presAssocID="{BC6746C1-EE7A-824E-BE85-9C0975714394}" presName="linear" presStyleCnt="0">
        <dgm:presLayoutVars>
          <dgm:animLvl val="lvl"/>
          <dgm:resizeHandles val="exact"/>
        </dgm:presLayoutVars>
      </dgm:prSet>
      <dgm:spPr/>
    </dgm:pt>
    <dgm:pt modelId="{230D0E1A-026E-B942-8DD0-07D7263C7C93}" type="pres">
      <dgm:prSet presAssocID="{73BC5BE7-3688-F34F-9AFB-EAE76382AE53}" presName="parentText" presStyleLbl="node1" presStyleIdx="0" presStyleCnt="3" custLinFactNeighborX="-23889" custLinFactNeighborY="-540">
        <dgm:presLayoutVars>
          <dgm:chMax val="0"/>
          <dgm:bulletEnabled val="1"/>
        </dgm:presLayoutVars>
      </dgm:prSet>
      <dgm:spPr/>
    </dgm:pt>
    <dgm:pt modelId="{DBD8D4E7-331D-E244-8F3F-AECFB33AFDC5}" type="pres">
      <dgm:prSet presAssocID="{73BC5BE7-3688-F34F-9AFB-EAE76382AE53}" presName="childText" presStyleLbl="revTx" presStyleIdx="0" presStyleCnt="3">
        <dgm:presLayoutVars>
          <dgm:bulletEnabled val="1"/>
        </dgm:presLayoutVars>
      </dgm:prSet>
      <dgm:spPr/>
    </dgm:pt>
    <dgm:pt modelId="{262253E5-554D-AE43-927C-978F5AB28805}" type="pres">
      <dgm:prSet presAssocID="{D37B4EB9-026B-164B-8C64-42051E65166C}" presName="parentText" presStyleLbl="node1" presStyleIdx="1" presStyleCnt="3">
        <dgm:presLayoutVars>
          <dgm:chMax val="0"/>
          <dgm:bulletEnabled val="1"/>
        </dgm:presLayoutVars>
      </dgm:prSet>
      <dgm:spPr/>
    </dgm:pt>
    <dgm:pt modelId="{6B49B03C-FEE1-B04B-8B19-64BD2EA1F263}" type="pres">
      <dgm:prSet presAssocID="{D37B4EB9-026B-164B-8C64-42051E65166C}" presName="childText" presStyleLbl="revTx" presStyleIdx="1" presStyleCnt="3">
        <dgm:presLayoutVars>
          <dgm:bulletEnabled val="1"/>
        </dgm:presLayoutVars>
      </dgm:prSet>
      <dgm:spPr/>
    </dgm:pt>
    <dgm:pt modelId="{1AACAF46-63A1-3847-BC87-8A8A29C9A00B}" type="pres">
      <dgm:prSet presAssocID="{6EC0C43D-33EC-3445-A534-4CFC8B5DE0E0}" presName="parentText" presStyleLbl="node1" presStyleIdx="2" presStyleCnt="3">
        <dgm:presLayoutVars>
          <dgm:chMax val="0"/>
          <dgm:bulletEnabled val="1"/>
        </dgm:presLayoutVars>
      </dgm:prSet>
      <dgm:spPr/>
    </dgm:pt>
    <dgm:pt modelId="{EC75C8A3-4705-2048-8322-64EFC80F1D7C}" type="pres">
      <dgm:prSet presAssocID="{6EC0C43D-33EC-3445-A534-4CFC8B5DE0E0}" presName="childText" presStyleLbl="revTx" presStyleIdx="2" presStyleCnt="3">
        <dgm:presLayoutVars>
          <dgm:bulletEnabled val="1"/>
        </dgm:presLayoutVars>
      </dgm:prSet>
      <dgm:spPr/>
    </dgm:pt>
  </dgm:ptLst>
  <dgm:cxnLst>
    <dgm:cxn modelId="{F0D5C02B-BEA7-0B49-8E7F-E35FD743CF12}" srcId="{6EC0C43D-33EC-3445-A534-4CFC8B5DE0E0}" destId="{0C714F14-958F-7D40-8C35-803AEDB98D9C}" srcOrd="1" destOrd="0" parTransId="{924A9C9B-D349-CD40-8B12-1B83DD01D832}" sibTransId="{AF67540C-9B6F-E144-B7C7-01ABFF775DF3}"/>
    <dgm:cxn modelId="{4CB6473F-0A4E-0845-96E0-62B1AD8362D0}" srcId="{BC6746C1-EE7A-824E-BE85-9C0975714394}" destId="{6EC0C43D-33EC-3445-A534-4CFC8B5DE0E0}" srcOrd="2" destOrd="0" parTransId="{C2C87DE1-EBF6-2B43-B6EF-E006DA78569D}" sibTransId="{DCB169CE-A2F6-7E45-99CC-AB7AA28146A7}"/>
    <dgm:cxn modelId="{2391A23F-05FF-E243-A115-A1370CC17D02}" srcId="{D37B4EB9-026B-164B-8C64-42051E65166C}" destId="{C883D05B-55FC-284D-8437-CDA7F6919CB0}" srcOrd="0" destOrd="0" parTransId="{814F3B1E-B222-6F48-B472-E2722D887A98}" sibTransId="{A5C9AC70-0E9C-BB43-9A44-8880272BBA1D}"/>
    <dgm:cxn modelId="{A9827D60-730B-FE4D-A029-20B8B56DF31D}" type="presOf" srcId="{D37B4EB9-026B-164B-8C64-42051E65166C}" destId="{262253E5-554D-AE43-927C-978F5AB28805}" srcOrd="0" destOrd="0" presId="urn:microsoft.com/office/officeart/2005/8/layout/vList2"/>
    <dgm:cxn modelId="{F0A26341-04FA-8A4E-B241-B2FA82BEAA75}" type="presOf" srcId="{73BC5BE7-3688-F34F-9AFB-EAE76382AE53}" destId="{230D0E1A-026E-B942-8DD0-07D7263C7C93}" srcOrd="0" destOrd="0" presId="urn:microsoft.com/office/officeart/2005/8/layout/vList2"/>
    <dgm:cxn modelId="{2BC11050-5CFF-C049-B461-E8D4616D3F13}" type="presOf" srcId="{92CCACA9-F7F6-ED41-AD85-E588FCAAAC22}" destId="{EC75C8A3-4705-2048-8322-64EFC80F1D7C}" srcOrd="0" destOrd="0" presId="urn:microsoft.com/office/officeart/2005/8/layout/vList2"/>
    <dgm:cxn modelId="{84165F70-E9BC-AA4B-BB8D-D3F6F0237A19}" srcId="{BC6746C1-EE7A-824E-BE85-9C0975714394}" destId="{73BC5BE7-3688-F34F-9AFB-EAE76382AE53}" srcOrd="0" destOrd="0" parTransId="{24B73893-E8AD-B24E-B606-BF8F824818C4}" sibTransId="{B21A89D1-359D-C346-80F9-F0C65BA2951D}"/>
    <dgm:cxn modelId="{F263C78F-2DB9-9648-84FA-F8727965B7CB}" srcId="{6EC0C43D-33EC-3445-A534-4CFC8B5DE0E0}" destId="{92CCACA9-F7F6-ED41-AD85-E588FCAAAC22}" srcOrd="0" destOrd="0" parTransId="{79769FBB-9190-CB4C-ADF2-678BADD01A59}" sibTransId="{1605D0DD-4CF3-2A4D-AEE0-48675BBD3B02}"/>
    <dgm:cxn modelId="{819827A2-923F-0B4A-8CF3-A523EF48D89B}" type="presOf" srcId="{BC6746C1-EE7A-824E-BE85-9C0975714394}" destId="{308A4C33-80D4-DF4F-93F9-8052735A4E83}" srcOrd="0" destOrd="0" presId="urn:microsoft.com/office/officeart/2005/8/layout/vList2"/>
    <dgm:cxn modelId="{7EEE4EAE-6B7E-8146-B1D6-5E24B74C3223}" type="presOf" srcId="{0C714F14-958F-7D40-8C35-803AEDB98D9C}" destId="{EC75C8A3-4705-2048-8322-64EFC80F1D7C}" srcOrd="0" destOrd="1" presId="urn:microsoft.com/office/officeart/2005/8/layout/vList2"/>
    <dgm:cxn modelId="{04C148B8-64A9-DA42-907E-BF5E8C611A0F}" type="presOf" srcId="{6EC0C43D-33EC-3445-A534-4CFC8B5DE0E0}" destId="{1AACAF46-63A1-3847-BC87-8A8A29C9A00B}" srcOrd="0" destOrd="0" presId="urn:microsoft.com/office/officeart/2005/8/layout/vList2"/>
    <dgm:cxn modelId="{ED5B42BA-617C-404E-A905-60F552F239A2}" srcId="{73BC5BE7-3688-F34F-9AFB-EAE76382AE53}" destId="{A7222FBE-1A89-4F4D-99FA-C13547A4EEDE}" srcOrd="0" destOrd="0" parTransId="{0357F2D2-66F2-F44D-A0A1-C465EFF1863D}" sibTransId="{7A037DBA-24E4-3D47-BE13-2970AAD85B4A}"/>
    <dgm:cxn modelId="{0FF0BBD0-1716-1642-9B9D-089897004C2A}" srcId="{BC6746C1-EE7A-824E-BE85-9C0975714394}" destId="{D37B4EB9-026B-164B-8C64-42051E65166C}" srcOrd="1" destOrd="0" parTransId="{2C6E9168-3D75-4E4C-88C8-D7B6CDCA9F28}" sibTransId="{007A3C0A-3AF6-5F4C-804E-E41C7CE65771}"/>
    <dgm:cxn modelId="{927850F4-CA56-854C-90B5-637A96F18D21}" type="presOf" srcId="{C883D05B-55FC-284D-8437-CDA7F6919CB0}" destId="{6B49B03C-FEE1-B04B-8B19-64BD2EA1F263}" srcOrd="0" destOrd="0" presId="urn:microsoft.com/office/officeart/2005/8/layout/vList2"/>
    <dgm:cxn modelId="{616726F9-507F-DC4E-826B-E29A7C2400F2}" type="presOf" srcId="{A7222FBE-1A89-4F4D-99FA-C13547A4EEDE}" destId="{DBD8D4E7-331D-E244-8F3F-AECFB33AFDC5}" srcOrd="0" destOrd="0" presId="urn:microsoft.com/office/officeart/2005/8/layout/vList2"/>
    <dgm:cxn modelId="{B3F8A468-A864-8645-A7A7-D30663ECA2C9}" type="presParOf" srcId="{308A4C33-80D4-DF4F-93F9-8052735A4E83}" destId="{230D0E1A-026E-B942-8DD0-07D7263C7C93}" srcOrd="0" destOrd="0" presId="urn:microsoft.com/office/officeart/2005/8/layout/vList2"/>
    <dgm:cxn modelId="{3A73BFBA-D4B3-284B-BAF1-9F9E0F9C7886}" type="presParOf" srcId="{308A4C33-80D4-DF4F-93F9-8052735A4E83}" destId="{DBD8D4E7-331D-E244-8F3F-AECFB33AFDC5}" srcOrd="1" destOrd="0" presId="urn:microsoft.com/office/officeart/2005/8/layout/vList2"/>
    <dgm:cxn modelId="{A6F30038-944C-E943-9788-292234B5CD69}" type="presParOf" srcId="{308A4C33-80D4-DF4F-93F9-8052735A4E83}" destId="{262253E5-554D-AE43-927C-978F5AB28805}" srcOrd="2" destOrd="0" presId="urn:microsoft.com/office/officeart/2005/8/layout/vList2"/>
    <dgm:cxn modelId="{8AD1ABDE-5FDC-1945-A8FD-4D8B671D5A62}" type="presParOf" srcId="{308A4C33-80D4-DF4F-93F9-8052735A4E83}" destId="{6B49B03C-FEE1-B04B-8B19-64BD2EA1F263}" srcOrd="3" destOrd="0" presId="urn:microsoft.com/office/officeart/2005/8/layout/vList2"/>
    <dgm:cxn modelId="{E1E3A4F9-FBBD-8844-A1AC-47503798ABAB}" type="presParOf" srcId="{308A4C33-80D4-DF4F-93F9-8052735A4E83}" destId="{1AACAF46-63A1-3847-BC87-8A8A29C9A00B}" srcOrd="4" destOrd="0" presId="urn:microsoft.com/office/officeart/2005/8/layout/vList2"/>
    <dgm:cxn modelId="{426365B6-014D-004F-8BDD-88F86ABDF582}" type="presParOf" srcId="{308A4C33-80D4-DF4F-93F9-8052735A4E83}" destId="{EC75C8A3-4705-2048-8322-64EFC80F1D7C}"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CC30F4-A8B0-4DC5-AAB5-2CD7AB3DCBF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7E6FDD8-5827-4210-879A-1C807018CB1F}">
      <dgm:prSet phldrT="[Text]" phldr="0" custT="1"/>
      <dgm:spPr/>
      <dgm:t>
        <a:bodyPr/>
        <a:lstStyle/>
        <a:p>
          <a:r>
            <a:rPr lang="en-US" sz="1800" b="1" dirty="0"/>
            <a:t>Outpatient Education</a:t>
          </a:r>
        </a:p>
        <a:p>
          <a:r>
            <a:rPr lang="en-US" sz="1800" b="1" dirty="0"/>
            <a:t>New-onset </a:t>
          </a:r>
        </a:p>
        <a:p>
          <a:r>
            <a:rPr lang="en-US" sz="1800" b="1" dirty="0"/>
            <a:t>TBD</a:t>
          </a:r>
        </a:p>
      </dgm:t>
    </dgm:pt>
    <dgm:pt modelId="{5EC26559-43A2-4FC3-9363-55C5A70EE619}" type="parTrans" cxnId="{EC35C733-0E9D-4DDF-8F83-BF4C2D37165F}">
      <dgm:prSet/>
      <dgm:spPr/>
      <dgm:t>
        <a:bodyPr/>
        <a:lstStyle/>
        <a:p>
          <a:endParaRPr lang="en-US" sz="1800"/>
        </a:p>
      </dgm:t>
    </dgm:pt>
    <dgm:pt modelId="{B6F1F6F4-4244-492E-8E5B-860B64EA9759}" type="sibTrans" cxnId="{EC35C733-0E9D-4DDF-8F83-BF4C2D37165F}">
      <dgm:prSet/>
      <dgm:spPr/>
      <dgm:t>
        <a:bodyPr/>
        <a:lstStyle/>
        <a:p>
          <a:endParaRPr lang="en-US" sz="1800"/>
        </a:p>
      </dgm:t>
    </dgm:pt>
    <dgm:pt modelId="{9B638145-7178-4719-B0D8-7CEFEC33E3F9}">
      <dgm:prSet phldrT="[Text]" phldr="0" custT="1"/>
      <dgm:spPr/>
      <dgm:t>
        <a:bodyPr/>
        <a:lstStyle/>
        <a:p>
          <a:endParaRPr lang="en-US" sz="1800" b="1" dirty="0"/>
        </a:p>
      </dgm:t>
    </dgm:pt>
    <dgm:pt modelId="{06A91221-C3D4-4654-BFA0-46FA0120B4E3}" type="parTrans" cxnId="{655516E0-C961-4609-8A32-EFD04019831A}">
      <dgm:prSet/>
      <dgm:spPr/>
      <dgm:t>
        <a:bodyPr/>
        <a:lstStyle/>
        <a:p>
          <a:endParaRPr lang="en-US" sz="1800"/>
        </a:p>
      </dgm:t>
    </dgm:pt>
    <dgm:pt modelId="{BE854D31-DC7F-4F8C-969F-65DAC02E7303}" type="sibTrans" cxnId="{655516E0-C961-4609-8A32-EFD04019831A}">
      <dgm:prSet/>
      <dgm:spPr/>
      <dgm:t>
        <a:bodyPr/>
        <a:lstStyle/>
        <a:p>
          <a:endParaRPr lang="en-US" sz="1800"/>
        </a:p>
      </dgm:t>
    </dgm:pt>
    <dgm:pt modelId="{2CA8980E-5877-4D0A-B03D-27A850F58D84}">
      <dgm:prSet phldrT="[Text]" phldr="0" custT="1"/>
      <dgm:spPr/>
      <dgm:t>
        <a:bodyPr/>
        <a:lstStyle/>
        <a:p>
          <a:r>
            <a:rPr lang="en-US" sz="1800" b="1" dirty="0"/>
            <a:t>Wellness Clinic</a:t>
          </a:r>
        </a:p>
      </dgm:t>
    </dgm:pt>
    <dgm:pt modelId="{09CCA255-0118-4008-BEE3-CF34F0F5D91D}" type="parTrans" cxnId="{B9992F0B-BEB2-4632-8164-B0FB8CAF862D}">
      <dgm:prSet/>
      <dgm:spPr/>
      <dgm:t>
        <a:bodyPr/>
        <a:lstStyle/>
        <a:p>
          <a:endParaRPr lang="en-US" sz="1800"/>
        </a:p>
      </dgm:t>
    </dgm:pt>
    <dgm:pt modelId="{2874BF9E-9BE4-4D9B-9ACC-65F9073E6D21}" type="sibTrans" cxnId="{B9992F0B-BEB2-4632-8164-B0FB8CAF862D}">
      <dgm:prSet/>
      <dgm:spPr/>
      <dgm:t>
        <a:bodyPr/>
        <a:lstStyle/>
        <a:p>
          <a:endParaRPr lang="en-US" sz="1800"/>
        </a:p>
      </dgm:t>
    </dgm:pt>
    <dgm:pt modelId="{BAC976D6-E74D-44F3-8F6D-4E4F4DE9EDB2}" type="pres">
      <dgm:prSet presAssocID="{3CCC30F4-A8B0-4DC5-AAB5-2CD7AB3DCBF9}" presName="compositeShape" presStyleCnt="0">
        <dgm:presLayoutVars>
          <dgm:chMax val="7"/>
          <dgm:dir/>
          <dgm:resizeHandles val="exact"/>
        </dgm:presLayoutVars>
      </dgm:prSet>
      <dgm:spPr/>
    </dgm:pt>
    <dgm:pt modelId="{1A6EE87C-5A63-478B-A4EB-CF61A8740338}" type="pres">
      <dgm:prSet presAssocID="{97E6FDD8-5827-4210-879A-1C807018CB1F}" presName="circ1" presStyleLbl="vennNode1" presStyleIdx="0" presStyleCnt="3"/>
      <dgm:spPr/>
    </dgm:pt>
    <dgm:pt modelId="{C3CED32E-F4F3-4B5E-B1F1-337B3F7F35B4}" type="pres">
      <dgm:prSet presAssocID="{97E6FDD8-5827-4210-879A-1C807018CB1F}" presName="circ1Tx" presStyleLbl="revTx" presStyleIdx="0" presStyleCnt="0">
        <dgm:presLayoutVars>
          <dgm:chMax val="0"/>
          <dgm:chPref val="0"/>
          <dgm:bulletEnabled val="1"/>
        </dgm:presLayoutVars>
      </dgm:prSet>
      <dgm:spPr/>
    </dgm:pt>
    <dgm:pt modelId="{129727AC-7712-46B8-B051-E8906FDACEB3}" type="pres">
      <dgm:prSet presAssocID="{9B638145-7178-4719-B0D8-7CEFEC33E3F9}" presName="circ2" presStyleLbl="vennNode1" presStyleIdx="1" presStyleCnt="3"/>
      <dgm:spPr/>
    </dgm:pt>
    <dgm:pt modelId="{5ED48371-5528-4C67-8239-3C0AD1CEA0C1}" type="pres">
      <dgm:prSet presAssocID="{9B638145-7178-4719-B0D8-7CEFEC33E3F9}" presName="circ2Tx" presStyleLbl="revTx" presStyleIdx="0" presStyleCnt="0">
        <dgm:presLayoutVars>
          <dgm:chMax val="0"/>
          <dgm:chPref val="0"/>
          <dgm:bulletEnabled val="1"/>
        </dgm:presLayoutVars>
      </dgm:prSet>
      <dgm:spPr/>
    </dgm:pt>
    <dgm:pt modelId="{9F8D728D-3173-4E37-BCD0-205A4898EC01}" type="pres">
      <dgm:prSet presAssocID="{2CA8980E-5877-4D0A-B03D-27A850F58D84}" presName="circ3" presStyleLbl="vennNode1" presStyleIdx="2" presStyleCnt="3"/>
      <dgm:spPr/>
    </dgm:pt>
    <dgm:pt modelId="{71A3DE48-7612-4276-8D62-91E8E3D0C390}" type="pres">
      <dgm:prSet presAssocID="{2CA8980E-5877-4D0A-B03D-27A850F58D84}" presName="circ3Tx" presStyleLbl="revTx" presStyleIdx="0" presStyleCnt="0">
        <dgm:presLayoutVars>
          <dgm:chMax val="0"/>
          <dgm:chPref val="0"/>
          <dgm:bulletEnabled val="1"/>
        </dgm:presLayoutVars>
      </dgm:prSet>
      <dgm:spPr/>
    </dgm:pt>
  </dgm:ptLst>
  <dgm:cxnLst>
    <dgm:cxn modelId="{2C0AA70A-F7AE-4B13-9D56-EB44E2BE459E}" type="presOf" srcId="{2CA8980E-5877-4D0A-B03D-27A850F58D84}" destId="{9F8D728D-3173-4E37-BCD0-205A4898EC01}" srcOrd="0" destOrd="0" presId="urn:microsoft.com/office/officeart/2005/8/layout/venn1"/>
    <dgm:cxn modelId="{B9992F0B-BEB2-4632-8164-B0FB8CAF862D}" srcId="{3CCC30F4-A8B0-4DC5-AAB5-2CD7AB3DCBF9}" destId="{2CA8980E-5877-4D0A-B03D-27A850F58D84}" srcOrd="2" destOrd="0" parTransId="{09CCA255-0118-4008-BEE3-CF34F0F5D91D}" sibTransId="{2874BF9E-9BE4-4D9B-9ACC-65F9073E6D21}"/>
    <dgm:cxn modelId="{D49B830E-CB19-4E5B-896D-665616E60436}" type="presOf" srcId="{97E6FDD8-5827-4210-879A-1C807018CB1F}" destId="{C3CED32E-F4F3-4B5E-B1F1-337B3F7F35B4}" srcOrd="1" destOrd="0" presId="urn:microsoft.com/office/officeart/2005/8/layout/venn1"/>
    <dgm:cxn modelId="{CB674920-9658-49BE-BF11-630233ABD698}" type="presOf" srcId="{3CCC30F4-A8B0-4DC5-AAB5-2CD7AB3DCBF9}" destId="{BAC976D6-E74D-44F3-8F6D-4E4F4DE9EDB2}" srcOrd="0" destOrd="0" presId="urn:microsoft.com/office/officeart/2005/8/layout/venn1"/>
    <dgm:cxn modelId="{EC35C733-0E9D-4DDF-8F83-BF4C2D37165F}" srcId="{3CCC30F4-A8B0-4DC5-AAB5-2CD7AB3DCBF9}" destId="{97E6FDD8-5827-4210-879A-1C807018CB1F}" srcOrd="0" destOrd="0" parTransId="{5EC26559-43A2-4FC3-9363-55C5A70EE619}" sibTransId="{B6F1F6F4-4244-492E-8E5B-860B64EA9759}"/>
    <dgm:cxn modelId="{0AEA84A5-13AE-487F-8702-5ACFA675428F}" type="presOf" srcId="{9B638145-7178-4719-B0D8-7CEFEC33E3F9}" destId="{129727AC-7712-46B8-B051-E8906FDACEB3}" srcOrd="0" destOrd="0" presId="urn:microsoft.com/office/officeart/2005/8/layout/venn1"/>
    <dgm:cxn modelId="{08FB62D2-6D30-4ACF-883A-8BD11729BB84}" type="presOf" srcId="{2CA8980E-5877-4D0A-B03D-27A850F58D84}" destId="{71A3DE48-7612-4276-8D62-91E8E3D0C390}" srcOrd="1" destOrd="0" presId="urn:microsoft.com/office/officeart/2005/8/layout/venn1"/>
    <dgm:cxn modelId="{D4FD94D9-5D72-4E47-A2A3-53667DC85C6F}" type="presOf" srcId="{9B638145-7178-4719-B0D8-7CEFEC33E3F9}" destId="{5ED48371-5528-4C67-8239-3C0AD1CEA0C1}" srcOrd="1" destOrd="0" presId="urn:microsoft.com/office/officeart/2005/8/layout/venn1"/>
    <dgm:cxn modelId="{BBB3CBDD-A7E2-41A1-A165-E927D0F832D4}" type="presOf" srcId="{97E6FDD8-5827-4210-879A-1C807018CB1F}" destId="{1A6EE87C-5A63-478B-A4EB-CF61A8740338}" srcOrd="0" destOrd="0" presId="urn:microsoft.com/office/officeart/2005/8/layout/venn1"/>
    <dgm:cxn modelId="{655516E0-C961-4609-8A32-EFD04019831A}" srcId="{3CCC30F4-A8B0-4DC5-AAB5-2CD7AB3DCBF9}" destId="{9B638145-7178-4719-B0D8-7CEFEC33E3F9}" srcOrd="1" destOrd="0" parTransId="{06A91221-C3D4-4654-BFA0-46FA0120B4E3}" sibTransId="{BE854D31-DC7F-4F8C-969F-65DAC02E7303}"/>
    <dgm:cxn modelId="{A42EBFAB-CBCC-4EBA-AAD8-FBEC4F399DAE}" type="presParOf" srcId="{BAC976D6-E74D-44F3-8F6D-4E4F4DE9EDB2}" destId="{1A6EE87C-5A63-478B-A4EB-CF61A8740338}" srcOrd="0" destOrd="0" presId="urn:microsoft.com/office/officeart/2005/8/layout/venn1"/>
    <dgm:cxn modelId="{FDF47F31-4618-4DDD-9E54-57F9850BF180}" type="presParOf" srcId="{BAC976D6-E74D-44F3-8F6D-4E4F4DE9EDB2}" destId="{C3CED32E-F4F3-4B5E-B1F1-337B3F7F35B4}" srcOrd="1" destOrd="0" presId="urn:microsoft.com/office/officeart/2005/8/layout/venn1"/>
    <dgm:cxn modelId="{FAA5ABAE-A5B6-4FE6-9097-225102A32508}" type="presParOf" srcId="{BAC976D6-E74D-44F3-8F6D-4E4F4DE9EDB2}" destId="{129727AC-7712-46B8-B051-E8906FDACEB3}" srcOrd="2" destOrd="0" presId="urn:microsoft.com/office/officeart/2005/8/layout/venn1"/>
    <dgm:cxn modelId="{137F5A7D-83EC-4693-BE92-F4CE8EE39CAF}" type="presParOf" srcId="{BAC976D6-E74D-44F3-8F6D-4E4F4DE9EDB2}" destId="{5ED48371-5528-4C67-8239-3C0AD1CEA0C1}" srcOrd="3" destOrd="0" presId="urn:microsoft.com/office/officeart/2005/8/layout/venn1"/>
    <dgm:cxn modelId="{171807CA-CF78-436E-BBBF-9953A81A0141}" type="presParOf" srcId="{BAC976D6-E74D-44F3-8F6D-4E4F4DE9EDB2}" destId="{9F8D728D-3173-4E37-BCD0-205A4898EC01}" srcOrd="4" destOrd="0" presId="urn:microsoft.com/office/officeart/2005/8/layout/venn1"/>
    <dgm:cxn modelId="{38D03800-9747-46BD-981C-2B92FB933BCF}" type="presParOf" srcId="{BAC976D6-E74D-44F3-8F6D-4E4F4DE9EDB2}" destId="{71A3DE48-7612-4276-8D62-91E8E3D0C390}"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D0E1A-026E-B942-8DD0-07D7263C7C93}">
      <dsp:nvSpPr>
        <dsp:cNvPr id="0" name=""/>
        <dsp:cNvSpPr/>
      </dsp:nvSpPr>
      <dsp:spPr>
        <a:xfrm>
          <a:off x="0" y="51455"/>
          <a:ext cx="10047514" cy="4557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Change concept</a:t>
          </a:r>
        </a:p>
      </dsp:txBody>
      <dsp:txXfrm>
        <a:off x="22246" y="73701"/>
        <a:ext cx="10003022" cy="411223"/>
      </dsp:txXfrm>
    </dsp:sp>
    <dsp:sp modelId="{F2888601-CC1A-A746-92AF-DF660A8EC1FE}">
      <dsp:nvSpPr>
        <dsp:cNvPr id="0" name=""/>
        <dsp:cNvSpPr/>
      </dsp:nvSpPr>
      <dsp:spPr>
        <a:xfrm>
          <a:off x="0" y="507170"/>
          <a:ext cx="10047514"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09" tIns="24130" rIns="135128" bIns="24130" numCol="1" spcCol="1270" anchor="t" anchorCtr="0">
          <a:noAutofit/>
        </a:bodyPr>
        <a:lstStyle/>
        <a:p>
          <a:pPr marL="114300" lvl="1" indent="-114300" algn="l" defTabSz="666750">
            <a:lnSpc>
              <a:spcPct val="90000"/>
            </a:lnSpc>
            <a:spcBef>
              <a:spcPct val="0"/>
            </a:spcBef>
            <a:spcAft>
              <a:spcPct val="20000"/>
            </a:spcAft>
            <a:buFont typeface="Arial" panose="020B0604020202020204" pitchFamily="34" charset="0"/>
            <a:buChar char="•"/>
          </a:pPr>
          <a:r>
            <a:rPr lang="en-US" sz="1500" b="0" kern="1200" dirty="0"/>
            <a:t>Improve Work-flow</a:t>
          </a:r>
        </a:p>
      </dsp:txBody>
      <dsp:txXfrm>
        <a:off x="0" y="507170"/>
        <a:ext cx="10047514" cy="314640"/>
      </dsp:txXfrm>
    </dsp:sp>
    <dsp:sp modelId="{B8A0AA55-2419-1441-AFE3-24A8ACB2B4F0}">
      <dsp:nvSpPr>
        <dsp:cNvPr id="0" name=""/>
        <dsp:cNvSpPr/>
      </dsp:nvSpPr>
      <dsp:spPr>
        <a:xfrm>
          <a:off x="0" y="821810"/>
          <a:ext cx="10047514" cy="4557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Methods</a:t>
          </a:r>
        </a:p>
      </dsp:txBody>
      <dsp:txXfrm>
        <a:off x="22246" y="844056"/>
        <a:ext cx="10003022" cy="411223"/>
      </dsp:txXfrm>
    </dsp:sp>
    <dsp:sp modelId="{D443FB3A-BAE9-6944-B832-F2B8E4B9A517}">
      <dsp:nvSpPr>
        <dsp:cNvPr id="0" name=""/>
        <dsp:cNvSpPr/>
      </dsp:nvSpPr>
      <dsp:spPr>
        <a:xfrm>
          <a:off x="0" y="1277525"/>
          <a:ext cx="10047514"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0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Find and remove bottlenecks</a:t>
          </a:r>
        </a:p>
        <a:p>
          <a:pPr marL="114300" lvl="1" indent="-114300" algn="l" defTabSz="666750">
            <a:lnSpc>
              <a:spcPct val="90000"/>
            </a:lnSpc>
            <a:spcBef>
              <a:spcPct val="0"/>
            </a:spcBef>
            <a:spcAft>
              <a:spcPct val="20000"/>
            </a:spcAft>
            <a:buChar char="•"/>
          </a:pPr>
          <a:r>
            <a:rPr lang="en-US" sz="1500" kern="1200" dirty="0"/>
            <a:t>Do tasks in parallel</a:t>
          </a:r>
        </a:p>
        <a:p>
          <a:pPr marL="114300" lvl="1" indent="-114300" algn="l" defTabSz="666750">
            <a:lnSpc>
              <a:spcPct val="90000"/>
            </a:lnSpc>
            <a:spcBef>
              <a:spcPct val="0"/>
            </a:spcBef>
            <a:spcAft>
              <a:spcPct val="20000"/>
            </a:spcAft>
            <a:buChar char="•"/>
          </a:pPr>
          <a:r>
            <a:rPr lang="en-US" sz="1500" kern="1200" dirty="0"/>
            <a:t>Move steps in the process close together</a:t>
          </a:r>
        </a:p>
      </dsp:txBody>
      <dsp:txXfrm>
        <a:off x="0" y="1277525"/>
        <a:ext cx="10047514" cy="786599"/>
      </dsp:txXfrm>
    </dsp:sp>
    <dsp:sp modelId="{78ECA5B1-5827-8E4D-9D56-768544D6B3D3}">
      <dsp:nvSpPr>
        <dsp:cNvPr id="0" name=""/>
        <dsp:cNvSpPr/>
      </dsp:nvSpPr>
      <dsp:spPr>
        <a:xfrm>
          <a:off x="0" y="2064125"/>
          <a:ext cx="10047514" cy="45571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Lessons learned: </a:t>
          </a:r>
          <a:endParaRPr lang="en-US" sz="1900" kern="1200" dirty="0"/>
        </a:p>
      </dsp:txBody>
      <dsp:txXfrm>
        <a:off x="22246" y="2086371"/>
        <a:ext cx="10003022" cy="411223"/>
      </dsp:txXfrm>
    </dsp:sp>
    <dsp:sp modelId="{E7EFAD20-195C-704C-BDF7-A65502C7DDB2}">
      <dsp:nvSpPr>
        <dsp:cNvPr id="0" name=""/>
        <dsp:cNvSpPr/>
      </dsp:nvSpPr>
      <dsp:spPr>
        <a:xfrm>
          <a:off x="0" y="2519840"/>
          <a:ext cx="10047514" cy="1238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09"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Removing bottleneck for diabetes device data entry at the beginning of clinic reduced wait time from “roomed and ready” to provider in room.</a:t>
          </a:r>
          <a:endParaRPr lang="en-US" sz="1500" kern="1200" dirty="0"/>
        </a:p>
        <a:p>
          <a:pPr marL="114300" lvl="1" indent="-114300" algn="l" defTabSz="666750">
            <a:lnSpc>
              <a:spcPct val="90000"/>
            </a:lnSpc>
            <a:spcBef>
              <a:spcPct val="0"/>
            </a:spcBef>
            <a:spcAft>
              <a:spcPct val="20000"/>
            </a:spcAft>
            <a:buChar char="•"/>
          </a:pPr>
          <a:r>
            <a:rPr lang="en-US" sz="1500" kern="1200"/>
            <a:t>Seemingly obvious workflow was hard to gain support for initially because of team’s muscle memory</a:t>
          </a:r>
          <a:endParaRPr lang="en-US" sz="1500" kern="1200" dirty="0"/>
        </a:p>
        <a:p>
          <a:pPr marL="114300" lvl="1" indent="-114300" algn="l" defTabSz="666750">
            <a:lnSpc>
              <a:spcPct val="90000"/>
            </a:lnSpc>
            <a:spcBef>
              <a:spcPct val="0"/>
            </a:spcBef>
            <a:spcAft>
              <a:spcPct val="20000"/>
            </a:spcAft>
            <a:buChar char="•"/>
          </a:pPr>
          <a:r>
            <a:rPr lang="en-US" sz="1500" kern="1200"/>
            <a:t>Automated device uploads to the Cloud allow this workflow to be so effective</a:t>
          </a:r>
          <a:endParaRPr lang="en-US" sz="1500" kern="1200" dirty="0"/>
        </a:p>
        <a:p>
          <a:pPr marL="114300" lvl="1" indent="-114300" algn="l" defTabSz="666750">
            <a:lnSpc>
              <a:spcPct val="90000"/>
            </a:lnSpc>
            <a:spcBef>
              <a:spcPct val="0"/>
            </a:spcBef>
            <a:spcAft>
              <a:spcPct val="20000"/>
            </a:spcAft>
            <a:buChar char="•"/>
          </a:pPr>
          <a:r>
            <a:rPr lang="en-US" sz="1500" kern="1200" dirty="0"/>
            <a:t>Reduced MA “steps” moving around to print reports after patient roomed</a:t>
          </a:r>
        </a:p>
      </dsp:txBody>
      <dsp:txXfrm>
        <a:off x="0" y="2519840"/>
        <a:ext cx="10047514" cy="1238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9FCAF-530F-8B40-A968-876953416E73}">
      <dsp:nvSpPr>
        <dsp:cNvPr id="0" name=""/>
        <dsp:cNvSpPr/>
      </dsp:nvSpPr>
      <dsp:spPr>
        <a:xfrm>
          <a:off x="0" y="1614"/>
          <a:ext cx="2289248"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 rooms patient</a:t>
          </a:r>
        </a:p>
      </dsp:txBody>
      <dsp:txXfrm>
        <a:off x="17589" y="19203"/>
        <a:ext cx="2254070" cy="565357"/>
      </dsp:txXfrm>
    </dsp:sp>
    <dsp:sp modelId="{C2BE4127-2505-8F48-ACFC-E5FBD9D0BD6F}">
      <dsp:nvSpPr>
        <dsp:cNvPr id="0" name=""/>
        <dsp:cNvSpPr/>
      </dsp:nvSpPr>
      <dsp:spPr>
        <a:xfrm rot="5400000">
          <a:off x="1032023" y="617163"/>
          <a:ext cx="225200" cy="2702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63551" y="639683"/>
        <a:ext cx="162145" cy="157640"/>
      </dsp:txXfrm>
    </dsp:sp>
    <dsp:sp modelId="{B5D1BA58-01E9-A842-8CB9-A8B885D58358}">
      <dsp:nvSpPr>
        <dsp:cNvPr id="0" name=""/>
        <dsp:cNvSpPr/>
      </dsp:nvSpPr>
      <dsp:spPr>
        <a:xfrm>
          <a:off x="0" y="902417"/>
          <a:ext cx="2289248"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RN obtains history, provides education</a:t>
          </a:r>
        </a:p>
      </dsp:txBody>
      <dsp:txXfrm>
        <a:off x="17589" y="920006"/>
        <a:ext cx="2254070" cy="565357"/>
      </dsp:txXfrm>
    </dsp:sp>
    <dsp:sp modelId="{BF2C491B-B3C3-A94F-85CA-AD2D922FCFE0}">
      <dsp:nvSpPr>
        <dsp:cNvPr id="0" name=""/>
        <dsp:cNvSpPr/>
      </dsp:nvSpPr>
      <dsp:spPr>
        <a:xfrm rot="5400000">
          <a:off x="1032023" y="1517966"/>
          <a:ext cx="225200" cy="2702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63551" y="1540486"/>
        <a:ext cx="162145" cy="157640"/>
      </dsp:txXfrm>
    </dsp:sp>
    <dsp:sp modelId="{538E258F-58EA-2D4D-8E43-D17CE9B952BE}">
      <dsp:nvSpPr>
        <dsp:cNvPr id="0" name=""/>
        <dsp:cNvSpPr/>
      </dsp:nvSpPr>
      <dsp:spPr>
        <a:xfrm>
          <a:off x="0" y="1803221"/>
          <a:ext cx="2289248"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RD provides education, if due/scheduled</a:t>
          </a:r>
        </a:p>
      </dsp:txBody>
      <dsp:txXfrm>
        <a:off x="17589" y="1820810"/>
        <a:ext cx="2254070" cy="565357"/>
      </dsp:txXfrm>
    </dsp:sp>
    <dsp:sp modelId="{D42A14B0-F47A-274B-A4E8-ED1A73DBF8C8}">
      <dsp:nvSpPr>
        <dsp:cNvPr id="0" name=""/>
        <dsp:cNvSpPr/>
      </dsp:nvSpPr>
      <dsp:spPr>
        <a:xfrm rot="5400000">
          <a:off x="1032023" y="2418770"/>
          <a:ext cx="225200" cy="270241"/>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rot="-5400000">
        <a:off x="1063551" y="2441290"/>
        <a:ext cx="162145" cy="157640"/>
      </dsp:txXfrm>
    </dsp:sp>
    <dsp:sp modelId="{CEF8F921-A16A-DE49-977E-55B8A6C4258D}">
      <dsp:nvSpPr>
        <dsp:cNvPr id="0" name=""/>
        <dsp:cNvSpPr/>
      </dsp:nvSpPr>
      <dsp:spPr>
        <a:xfrm>
          <a:off x="0" y="2704024"/>
          <a:ext cx="2289248"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Provider develops plan</a:t>
          </a:r>
        </a:p>
      </dsp:txBody>
      <dsp:txXfrm>
        <a:off x="17589" y="2721613"/>
        <a:ext cx="2254070" cy="5653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9FCAF-530F-8B40-A968-876953416E73}">
      <dsp:nvSpPr>
        <dsp:cNvPr id="0" name=""/>
        <dsp:cNvSpPr/>
      </dsp:nvSpPr>
      <dsp:spPr>
        <a:xfrm>
          <a:off x="0" y="0"/>
          <a:ext cx="2289250" cy="600535"/>
        </a:xfrm>
        <a:prstGeom prst="roundRect">
          <a:avLst>
            <a:gd name="adj" fmla="val 10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 rooms patient</a:t>
          </a:r>
        </a:p>
      </dsp:txBody>
      <dsp:txXfrm>
        <a:off x="17589" y="17589"/>
        <a:ext cx="2254072" cy="565357"/>
      </dsp:txXfrm>
    </dsp:sp>
    <dsp:sp modelId="{C2BE4127-2505-8F48-ACFC-E5FBD9D0BD6F}">
      <dsp:nvSpPr>
        <dsp:cNvPr id="0" name=""/>
        <dsp:cNvSpPr/>
      </dsp:nvSpPr>
      <dsp:spPr>
        <a:xfrm rot="5400000">
          <a:off x="1031419" y="616356"/>
          <a:ext cx="226411" cy="2702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063553" y="638271"/>
        <a:ext cx="162144" cy="158488"/>
      </dsp:txXfrm>
    </dsp:sp>
    <dsp:sp modelId="{CEF8F921-A16A-DE49-977E-55B8A6C4258D}">
      <dsp:nvSpPr>
        <dsp:cNvPr id="0" name=""/>
        <dsp:cNvSpPr/>
      </dsp:nvSpPr>
      <dsp:spPr>
        <a:xfrm>
          <a:off x="0" y="902417"/>
          <a:ext cx="2289250"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Provider obtains history, &amp; develops plan</a:t>
          </a:r>
        </a:p>
      </dsp:txBody>
      <dsp:txXfrm>
        <a:off x="17589" y="920006"/>
        <a:ext cx="2254072" cy="565357"/>
      </dsp:txXfrm>
    </dsp:sp>
    <dsp:sp modelId="{EDA6E256-39EA-0946-BD29-04A22101B1A4}">
      <dsp:nvSpPr>
        <dsp:cNvPr id="0" name=""/>
        <dsp:cNvSpPr/>
      </dsp:nvSpPr>
      <dsp:spPr>
        <a:xfrm rot="5400000">
          <a:off x="1032024" y="1517966"/>
          <a:ext cx="225200" cy="2702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063552" y="1540486"/>
        <a:ext cx="162144" cy="157640"/>
      </dsp:txXfrm>
    </dsp:sp>
    <dsp:sp modelId="{B5D1BA58-01E9-A842-8CB9-A8B885D58358}">
      <dsp:nvSpPr>
        <dsp:cNvPr id="0" name=""/>
        <dsp:cNvSpPr/>
      </dsp:nvSpPr>
      <dsp:spPr>
        <a:xfrm>
          <a:off x="0" y="1803220"/>
          <a:ext cx="2289250"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RN provides targeted diabetes education only if needs identified</a:t>
          </a:r>
        </a:p>
      </dsp:txBody>
      <dsp:txXfrm>
        <a:off x="17589" y="1820809"/>
        <a:ext cx="2254072" cy="565357"/>
      </dsp:txXfrm>
    </dsp:sp>
    <dsp:sp modelId="{BF2C491B-B3C3-A94F-85CA-AD2D922FCFE0}">
      <dsp:nvSpPr>
        <dsp:cNvPr id="0" name=""/>
        <dsp:cNvSpPr/>
      </dsp:nvSpPr>
      <dsp:spPr>
        <a:xfrm rot="5400000">
          <a:off x="1032024" y="2418769"/>
          <a:ext cx="225200" cy="27024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063552" y="2441289"/>
        <a:ext cx="162144" cy="157640"/>
      </dsp:txXfrm>
    </dsp:sp>
    <dsp:sp modelId="{538E258F-58EA-2D4D-8E43-D17CE9B952BE}">
      <dsp:nvSpPr>
        <dsp:cNvPr id="0" name=""/>
        <dsp:cNvSpPr/>
      </dsp:nvSpPr>
      <dsp:spPr>
        <a:xfrm>
          <a:off x="0" y="2704024"/>
          <a:ext cx="2289250" cy="600535"/>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RD provides education, if due/scheduled</a:t>
          </a:r>
        </a:p>
      </dsp:txBody>
      <dsp:txXfrm>
        <a:off x="17589" y="2721613"/>
        <a:ext cx="2254072" cy="5653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D0E1A-026E-B942-8DD0-07D7263C7C93}">
      <dsp:nvSpPr>
        <dsp:cNvPr id="0" name=""/>
        <dsp:cNvSpPr/>
      </dsp:nvSpPr>
      <dsp:spPr>
        <a:xfrm>
          <a:off x="0" y="171493"/>
          <a:ext cx="5472414" cy="50368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Change concept</a:t>
          </a:r>
        </a:p>
      </dsp:txBody>
      <dsp:txXfrm>
        <a:off x="24588" y="196081"/>
        <a:ext cx="5423238" cy="454509"/>
      </dsp:txXfrm>
    </dsp:sp>
    <dsp:sp modelId="{EA71C357-8554-414C-B409-784470F3EF30}">
      <dsp:nvSpPr>
        <dsp:cNvPr id="0" name=""/>
        <dsp:cNvSpPr/>
      </dsp:nvSpPr>
      <dsp:spPr>
        <a:xfrm>
          <a:off x="0" y="675178"/>
          <a:ext cx="5472414"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749" tIns="26670" rIns="149352" bIns="2667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en-US" sz="1600" b="0" kern="1200" dirty="0"/>
            <a:t>Focus on the service</a:t>
          </a:r>
        </a:p>
      </dsp:txBody>
      <dsp:txXfrm>
        <a:off x="0" y="675178"/>
        <a:ext cx="5472414" cy="347760"/>
      </dsp:txXfrm>
    </dsp:sp>
    <dsp:sp modelId="{228C1C57-37A4-2C44-8B85-623A9904D1CB}">
      <dsp:nvSpPr>
        <dsp:cNvPr id="0" name=""/>
        <dsp:cNvSpPr/>
      </dsp:nvSpPr>
      <dsp:spPr>
        <a:xfrm>
          <a:off x="0" y="1022938"/>
          <a:ext cx="5472414" cy="50368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t>Methods</a:t>
          </a:r>
        </a:p>
      </dsp:txBody>
      <dsp:txXfrm>
        <a:off x="24588" y="1047526"/>
        <a:ext cx="5423238" cy="454509"/>
      </dsp:txXfrm>
    </dsp:sp>
    <dsp:sp modelId="{704C60EC-BDD6-AC45-818C-6807A539F1CC}">
      <dsp:nvSpPr>
        <dsp:cNvPr id="0" name=""/>
        <dsp:cNvSpPr/>
      </dsp:nvSpPr>
      <dsp:spPr>
        <a:xfrm>
          <a:off x="0" y="1526623"/>
          <a:ext cx="5472414" cy="825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749" tIns="26670" rIns="149352" bIns="2667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t>Change the order of steps</a:t>
          </a:r>
        </a:p>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t>Minimize handoffs</a:t>
          </a:r>
        </a:p>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t>Reduce redundancy</a:t>
          </a:r>
        </a:p>
      </dsp:txBody>
      <dsp:txXfrm>
        <a:off x="0" y="1526623"/>
        <a:ext cx="5472414" cy="825930"/>
      </dsp:txXfrm>
    </dsp:sp>
    <dsp:sp modelId="{837635D3-3594-D646-8210-6782389E9BA7}">
      <dsp:nvSpPr>
        <dsp:cNvPr id="0" name=""/>
        <dsp:cNvSpPr/>
      </dsp:nvSpPr>
      <dsp:spPr>
        <a:xfrm>
          <a:off x="0" y="2352553"/>
          <a:ext cx="5472414" cy="50368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Lessons learned:</a:t>
          </a:r>
          <a:endParaRPr lang="en-US" sz="2100" kern="1200" dirty="0"/>
        </a:p>
      </dsp:txBody>
      <dsp:txXfrm>
        <a:off x="24588" y="2377141"/>
        <a:ext cx="5423238" cy="454509"/>
      </dsp:txXfrm>
    </dsp:sp>
    <dsp:sp modelId="{358724F4-1DFA-4B4A-84A3-4CD79648AC1B}">
      <dsp:nvSpPr>
        <dsp:cNvPr id="0" name=""/>
        <dsp:cNvSpPr/>
      </dsp:nvSpPr>
      <dsp:spPr>
        <a:xfrm>
          <a:off x="0" y="2856238"/>
          <a:ext cx="5472414" cy="782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749" tIns="26670" rIns="149352" bIns="26670" numCol="1" spcCol="1270" anchor="t" anchorCtr="0">
          <a:noAutofit/>
        </a:bodyPr>
        <a:lstStyle/>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t>Changing provider behavior requires supportive leadership, open communication, transparency and constant feedback</a:t>
          </a:r>
        </a:p>
        <a:p>
          <a:pPr marL="171450" lvl="1" indent="-171450" algn="l" defTabSz="711200">
            <a:lnSpc>
              <a:spcPct val="90000"/>
            </a:lnSpc>
            <a:spcBef>
              <a:spcPct val="0"/>
            </a:spcBef>
            <a:spcAft>
              <a:spcPct val="20000"/>
            </a:spcAft>
            <a:buFont typeface="Arial" panose="020B0604020202020204" pitchFamily="34" charset="0"/>
            <a:buChar char="•"/>
          </a:pPr>
          <a:r>
            <a:rPr lang="en-US" sz="1600" kern="1200" dirty="0"/>
            <a:t>Sometimes the simple solutions are the best</a:t>
          </a:r>
        </a:p>
      </dsp:txBody>
      <dsp:txXfrm>
        <a:off x="0" y="2856238"/>
        <a:ext cx="5472414" cy="782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D0E1A-026E-B942-8DD0-07D7263C7C93}">
      <dsp:nvSpPr>
        <dsp:cNvPr id="0" name=""/>
        <dsp:cNvSpPr/>
      </dsp:nvSpPr>
      <dsp:spPr>
        <a:xfrm>
          <a:off x="0" y="45889"/>
          <a:ext cx="10047514" cy="57563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Change concept</a:t>
          </a:r>
        </a:p>
      </dsp:txBody>
      <dsp:txXfrm>
        <a:off x="28100" y="73989"/>
        <a:ext cx="9991314" cy="519439"/>
      </dsp:txXfrm>
    </dsp:sp>
    <dsp:sp modelId="{DBD8D4E7-331D-E244-8F3F-AECFB33AFDC5}">
      <dsp:nvSpPr>
        <dsp:cNvPr id="0" name=""/>
        <dsp:cNvSpPr/>
      </dsp:nvSpPr>
      <dsp:spPr>
        <a:xfrm>
          <a:off x="0" y="623675"/>
          <a:ext cx="10047514"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09" tIns="30480" rIns="170688" bIns="30480" numCol="1" spcCol="1270" anchor="t" anchorCtr="0">
          <a:noAutofit/>
        </a:bodyPr>
        <a:lstStyle/>
        <a:p>
          <a:pPr marL="171450" lvl="1" indent="-171450" algn="l" defTabSz="844550">
            <a:lnSpc>
              <a:spcPct val="90000"/>
            </a:lnSpc>
            <a:spcBef>
              <a:spcPct val="0"/>
            </a:spcBef>
            <a:spcAft>
              <a:spcPct val="20000"/>
            </a:spcAft>
            <a:buFont typeface="Arial" panose="020B0604020202020204" pitchFamily="34" charset="0"/>
            <a:buChar char="•"/>
          </a:pPr>
          <a:r>
            <a:rPr lang="en-US" sz="1900" b="0" kern="1200" dirty="0"/>
            <a:t>Enhance the customer relationship</a:t>
          </a:r>
        </a:p>
      </dsp:txBody>
      <dsp:txXfrm>
        <a:off x="0" y="623675"/>
        <a:ext cx="10047514" cy="397440"/>
      </dsp:txXfrm>
    </dsp:sp>
    <dsp:sp modelId="{262253E5-554D-AE43-927C-978F5AB28805}">
      <dsp:nvSpPr>
        <dsp:cNvPr id="0" name=""/>
        <dsp:cNvSpPr/>
      </dsp:nvSpPr>
      <dsp:spPr>
        <a:xfrm>
          <a:off x="0" y="1021115"/>
          <a:ext cx="10047514" cy="57563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Methods</a:t>
          </a:r>
        </a:p>
      </dsp:txBody>
      <dsp:txXfrm>
        <a:off x="28100" y="1049215"/>
        <a:ext cx="9991314" cy="519439"/>
      </dsp:txXfrm>
    </dsp:sp>
    <dsp:sp modelId="{6B49B03C-FEE1-B04B-8B19-64BD2EA1F263}">
      <dsp:nvSpPr>
        <dsp:cNvPr id="0" name=""/>
        <dsp:cNvSpPr/>
      </dsp:nvSpPr>
      <dsp:spPr>
        <a:xfrm>
          <a:off x="0" y="1596755"/>
          <a:ext cx="10047514"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09" tIns="30480" rIns="170688" bIns="30480" numCol="1" spcCol="1270" anchor="t" anchorCtr="0">
          <a:noAutofit/>
        </a:bodyPr>
        <a:lstStyle/>
        <a:p>
          <a:pPr marL="171450" lvl="1" indent="-171450" algn="l" defTabSz="844550">
            <a:lnSpc>
              <a:spcPct val="90000"/>
            </a:lnSpc>
            <a:spcBef>
              <a:spcPct val="0"/>
            </a:spcBef>
            <a:spcAft>
              <a:spcPct val="20000"/>
            </a:spcAft>
            <a:buFont typeface="Arial" panose="020B0604020202020204" pitchFamily="34" charset="0"/>
            <a:buChar char="•"/>
          </a:pPr>
          <a:r>
            <a:rPr lang="en-US" sz="1900" kern="1200" dirty="0"/>
            <a:t>Listen to the customer</a:t>
          </a:r>
        </a:p>
      </dsp:txBody>
      <dsp:txXfrm>
        <a:off x="0" y="1596755"/>
        <a:ext cx="10047514" cy="397440"/>
      </dsp:txXfrm>
    </dsp:sp>
    <dsp:sp modelId="{1AACAF46-63A1-3847-BC87-8A8A29C9A00B}">
      <dsp:nvSpPr>
        <dsp:cNvPr id="0" name=""/>
        <dsp:cNvSpPr/>
      </dsp:nvSpPr>
      <dsp:spPr>
        <a:xfrm>
          <a:off x="0" y="1994195"/>
          <a:ext cx="10047514" cy="57563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Lessons learned: </a:t>
          </a:r>
          <a:endParaRPr lang="en-US" sz="2400" kern="1200" dirty="0"/>
        </a:p>
      </dsp:txBody>
      <dsp:txXfrm>
        <a:off x="28100" y="2022295"/>
        <a:ext cx="9991314" cy="519439"/>
      </dsp:txXfrm>
    </dsp:sp>
    <dsp:sp modelId="{EC75C8A3-4705-2048-8322-64EFC80F1D7C}">
      <dsp:nvSpPr>
        <dsp:cNvPr id="0" name=""/>
        <dsp:cNvSpPr/>
      </dsp:nvSpPr>
      <dsp:spPr>
        <a:xfrm>
          <a:off x="0" y="2569835"/>
          <a:ext cx="10047514" cy="1192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009" tIns="30480" rIns="170688" bIns="30480" numCol="1" spcCol="1270" anchor="t" anchorCtr="0">
          <a:noAutofit/>
        </a:bodyPr>
        <a:lstStyle/>
        <a:p>
          <a:pPr marL="171450" lvl="1" indent="-171450" algn="l" defTabSz="844550">
            <a:lnSpc>
              <a:spcPct val="90000"/>
            </a:lnSpc>
            <a:spcBef>
              <a:spcPct val="0"/>
            </a:spcBef>
            <a:spcAft>
              <a:spcPct val="20000"/>
            </a:spcAft>
            <a:buFont typeface="Arial" panose="020B0604020202020204" pitchFamily="34" charset="0"/>
            <a:buChar char="•"/>
          </a:pPr>
          <a:r>
            <a:rPr lang="en-US" sz="1900" kern="1200" dirty="0"/>
            <a:t>Patient experience comments are only a small sample, but collectively over time can tell a powerful story</a:t>
          </a:r>
        </a:p>
        <a:p>
          <a:pPr marL="171450" lvl="1" indent="-171450" algn="l" defTabSz="844550">
            <a:lnSpc>
              <a:spcPct val="90000"/>
            </a:lnSpc>
            <a:spcBef>
              <a:spcPct val="0"/>
            </a:spcBef>
            <a:spcAft>
              <a:spcPct val="20000"/>
            </a:spcAft>
            <a:buFont typeface="Arial" panose="020B0604020202020204" pitchFamily="34" charset="0"/>
            <a:buChar char="•"/>
          </a:pPr>
          <a:r>
            <a:rPr lang="en-US" sz="1900" kern="1200" dirty="0"/>
            <a:t>Conversations with patients and families about clinic processes can strengthen provider-patient relationships</a:t>
          </a:r>
        </a:p>
      </dsp:txBody>
      <dsp:txXfrm>
        <a:off x="0" y="2569835"/>
        <a:ext cx="10047514" cy="1192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EE87C-5A63-478B-A4EB-CF61A8740338}">
      <dsp:nvSpPr>
        <dsp:cNvPr id="0" name=""/>
        <dsp:cNvSpPr/>
      </dsp:nvSpPr>
      <dsp:spPr>
        <a:xfrm>
          <a:off x="1572968" y="57989"/>
          <a:ext cx="2783485" cy="278348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Outpatient Education</a:t>
          </a:r>
        </a:p>
        <a:p>
          <a:pPr marL="0" lvl="0" indent="0" algn="ctr" defTabSz="800100">
            <a:lnSpc>
              <a:spcPct val="90000"/>
            </a:lnSpc>
            <a:spcBef>
              <a:spcPct val="0"/>
            </a:spcBef>
            <a:spcAft>
              <a:spcPct val="35000"/>
            </a:spcAft>
            <a:buNone/>
          </a:pPr>
          <a:r>
            <a:rPr lang="en-US" sz="1800" b="1" kern="1200" dirty="0"/>
            <a:t>New-onset </a:t>
          </a:r>
        </a:p>
        <a:p>
          <a:pPr marL="0" lvl="0" indent="0" algn="ctr" defTabSz="800100">
            <a:lnSpc>
              <a:spcPct val="90000"/>
            </a:lnSpc>
            <a:spcBef>
              <a:spcPct val="0"/>
            </a:spcBef>
            <a:spcAft>
              <a:spcPct val="35000"/>
            </a:spcAft>
            <a:buNone/>
          </a:pPr>
          <a:r>
            <a:rPr lang="en-US" sz="1800" b="1" kern="1200" dirty="0"/>
            <a:t>TBD</a:t>
          </a:r>
        </a:p>
      </dsp:txBody>
      <dsp:txXfrm>
        <a:off x="1944100" y="545099"/>
        <a:ext cx="2041222" cy="1252568"/>
      </dsp:txXfrm>
    </dsp:sp>
    <dsp:sp modelId="{129727AC-7712-46B8-B051-E8906FDACEB3}">
      <dsp:nvSpPr>
        <dsp:cNvPr id="0" name=""/>
        <dsp:cNvSpPr/>
      </dsp:nvSpPr>
      <dsp:spPr>
        <a:xfrm>
          <a:off x="2577343" y="1797667"/>
          <a:ext cx="2783485" cy="278348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b="1" kern="1200" dirty="0"/>
        </a:p>
      </dsp:txBody>
      <dsp:txXfrm>
        <a:off x="3428625" y="2516735"/>
        <a:ext cx="1670091" cy="1530917"/>
      </dsp:txXfrm>
    </dsp:sp>
    <dsp:sp modelId="{9F8D728D-3173-4E37-BCD0-205A4898EC01}">
      <dsp:nvSpPr>
        <dsp:cNvPr id="0" name=""/>
        <dsp:cNvSpPr/>
      </dsp:nvSpPr>
      <dsp:spPr>
        <a:xfrm>
          <a:off x="568594" y="1797667"/>
          <a:ext cx="2783485" cy="278348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Wellness Clinic</a:t>
          </a:r>
        </a:p>
      </dsp:txBody>
      <dsp:txXfrm>
        <a:off x="830705" y="2516735"/>
        <a:ext cx="1670091" cy="15309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0.726</cdr:x>
      <cdr:y>0.21614</cdr:y>
    </cdr:from>
    <cdr:to>
      <cdr:x>0.82558</cdr:x>
      <cdr:y>0.30428</cdr:y>
    </cdr:to>
    <cdr:sp macro="" textlink="">
      <cdr:nvSpPr>
        <cdr:cNvPr id="2" name="TextBox 1">
          <a:extLst xmlns:a="http://schemas.openxmlformats.org/drawingml/2006/main">
            <a:ext uri="{FF2B5EF4-FFF2-40B4-BE49-F238E27FC236}">
              <a16:creationId xmlns:a16="http://schemas.microsoft.com/office/drawing/2014/main" id="{3D2A7BEE-5AEF-0826-6EAE-EB9B7EA33D65}"/>
            </a:ext>
          </a:extLst>
        </cdr:cNvPr>
        <cdr:cNvSpPr txBox="1"/>
      </cdr:nvSpPr>
      <cdr:spPr>
        <a:xfrm xmlns:a="http://schemas.openxmlformats.org/drawingml/2006/main">
          <a:off x="3482821" y="559840"/>
          <a:ext cx="477710" cy="2282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kern="1200" dirty="0">
              <a:solidFill>
                <a:schemeClr val="tx1">
                  <a:lumMod val="65000"/>
                  <a:lumOff val="35000"/>
                </a:schemeClr>
              </a:solidFill>
            </a:rPr>
            <a:t>(%)</a:t>
          </a:r>
          <a:endParaRPr lang="en-US" sz="1100" kern="1200" dirty="0">
            <a:solidFill>
              <a:schemeClr val="tx1">
                <a:lumMod val="65000"/>
                <a:lumOff val="3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0.84679</cdr:x>
      <cdr:y>0.14685</cdr:y>
    </cdr:from>
    <cdr:to>
      <cdr:x>0.93851</cdr:x>
      <cdr:y>0.22994</cdr:y>
    </cdr:to>
    <cdr:sp macro="" textlink="">
      <cdr:nvSpPr>
        <cdr:cNvPr id="2" name="TextBox 1">
          <a:extLst xmlns:a="http://schemas.openxmlformats.org/drawingml/2006/main">
            <a:ext uri="{FF2B5EF4-FFF2-40B4-BE49-F238E27FC236}">
              <a16:creationId xmlns:a16="http://schemas.microsoft.com/office/drawing/2014/main" id="{864C16E7-4C03-DADA-429B-E46AF1DA7022}"/>
            </a:ext>
          </a:extLst>
        </cdr:cNvPr>
        <cdr:cNvSpPr txBox="1"/>
      </cdr:nvSpPr>
      <cdr:spPr>
        <a:xfrm xmlns:a="http://schemas.openxmlformats.org/drawingml/2006/main">
          <a:off x="4062258" y="333515"/>
          <a:ext cx="440003" cy="18870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kern="1200" dirty="0">
              <a:solidFill>
                <a:schemeClr val="tx1">
                  <a:lumMod val="65000"/>
                  <a:lumOff val="35000"/>
                </a:schemeClr>
              </a:solidFill>
            </a:rPr>
            <a:t>(%)</a:t>
          </a:r>
          <a:endParaRPr lang="en-US" sz="1100" kern="1200" dirty="0">
            <a:solidFill>
              <a:schemeClr val="tx1">
                <a:lumMod val="65000"/>
                <a:lumOff val="3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BF6FC-707A-49EF-BC25-2F95FA45FB41}" type="datetimeFigureOut">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7E40F-2927-4975-9C90-9F7EA640EAA2}" type="slidenum">
              <a:t>‹#›</a:t>
            </a:fld>
            <a:endParaRPr lang="en-US"/>
          </a:p>
        </p:txBody>
      </p:sp>
    </p:spTree>
    <p:extLst>
      <p:ext uri="{BB962C8B-B14F-4D97-AF65-F5344CB8AC3E}">
        <p14:creationId xmlns:p14="http://schemas.microsoft.com/office/powerpoint/2010/main" val="868047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abetesjournals.org/care/article-lookup/doi/10.2337/dc25-S005"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ncbi.nlm.nih.gov/pmc/articles/PMC6908414/" TargetMode="External"/><Relationship Id="rId4" Type="http://schemas.openxmlformats.org/officeDocument/2006/relationships/hyperlink" Target="https://diabetesjournals.org/care/article-lookup/doi/10.2337/dc25-S01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A0C2A16-E831-4982-B14D-4D072FE2BF6C}" type="slidenum">
              <a:rPr lang="en-US" smtClean="0"/>
              <a:t>1</a:t>
            </a:fld>
            <a:endParaRPr lang="en-US"/>
          </a:p>
        </p:txBody>
      </p:sp>
    </p:spTree>
    <p:extLst>
      <p:ext uri="{BB962C8B-B14F-4D97-AF65-F5344CB8AC3E}">
        <p14:creationId xmlns:p14="http://schemas.microsoft.com/office/powerpoint/2010/main" val="1063588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65DD-D07A-437B-9512-1E38DBAA4D29}" type="slidenum">
              <a:rPr lang="en-US" smtClean="0"/>
              <a:t>20</a:t>
            </a:fld>
            <a:endParaRPr lang="en-US"/>
          </a:p>
        </p:txBody>
      </p:sp>
    </p:spTree>
    <p:extLst>
      <p:ext uri="{BB962C8B-B14F-4D97-AF65-F5344CB8AC3E}">
        <p14:creationId xmlns:p14="http://schemas.microsoft.com/office/powerpoint/2010/main" val="250987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65DD-D07A-437B-9512-1E38DBAA4D29}" type="slidenum">
              <a:rPr lang="en-US" smtClean="0"/>
              <a:t>21</a:t>
            </a:fld>
            <a:endParaRPr lang="en-US"/>
          </a:p>
        </p:txBody>
      </p:sp>
    </p:spTree>
    <p:extLst>
      <p:ext uri="{BB962C8B-B14F-4D97-AF65-F5344CB8AC3E}">
        <p14:creationId xmlns:p14="http://schemas.microsoft.com/office/powerpoint/2010/main" val="66528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endParaRPr lang="en-US" sz="2600" b="1" dirty="0"/>
          </a:p>
          <a:p>
            <a:endParaRPr lang="en-US" dirty="0"/>
          </a:p>
        </p:txBody>
      </p:sp>
      <p:sp>
        <p:nvSpPr>
          <p:cNvPr id="4" name="Slide Number Placeholder 3"/>
          <p:cNvSpPr>
            <a:spLocks noGrp="1"/>
          </p:cNvSpPr>
          <p:nvPr>
            <p:ph type="sldNum" sz="quarter" idx="5"/>
          </p:nvPr>
        </p:nvSpPr>
        <p:spPr/>
        <p:txBody>
          <a:bodyPr/>
          <a:lstStyle/>
          <a:p>
            <a:fld id="{F63A94BA-C071-47C1-B08E-C8F79B8BA2D8}" type="slidenum">
              <a:rPr lang="en-US" smtClean="0"/>
              <a:t>25</a:t>
            </a:fld>
            <a:endParaRPr lang="en-US"/>
          </a:p>
        </p:txBody>
      </p:sp>
    </p:spTree>
    <p:extLst>
      <p:ext uri="{BB962C8B-B14F-4D97-AF65-F5344CB8AC3E}">
        <p14:creationId xmlns:p14="http://schemas.microsoft.com/office/powerpoint/2010/main" val="380071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A94BA-C071-47C1-B08E-C8F79B8BA2D8}" type="slidenum">
              <a:rPr lang="en-US" smtClean="0"/>
              <a:t>26</a:t>
            </a:fld>
            <a:endParaRPr lang="en-US"/>
          </a:p>
        </p:txBody>
      </p:sp>
    </p:spTree>
    <p:extLst>
      <p:ext uri="{BB962C8B-B14F-4D97-AF65-F5344CB8AC3E}">
        <p14:creationId xmlns:p14="http://schemas.microsoft.com/office/powerpoint/2010/main" val="1013237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tx2"/>
              </a:solidFill>
              <a:latin typeface="Catamaran"/>
            </a:endParaRPr>
          </a:p>
        </p:txBody>
      </p:sp>
      <p:sp>
        <p:nvSpPr>
          <p:cNvPr id="4" name="Slide Number Placeholder 3"/>
          <p:cNvSpPr>
            <a:spLocks noGrp="1"/>
          </p:cNvSpPr>
          <p:nvPr>
            <p:ph type="sldNum" sz="quarter" idx="5"/>
          </p:nvPr>
        </p:nvSpPr>
        <p:spPr/>
        <p:txBody>
          <a:bodyPr/>
          <a:lstStyle/>
          <a:p>
            <a:fld id="{F63A94BA-C071-47C1-B08E-C8F79B8BA2D8}" type="slidenum">
              <a:rPr lang="en-US" smtClean="0"/>
              <a:t>27</a:t>
            </a:fld>
            <a:endParaRPr lang="en-US"/>
          </a:p>
        </p:txBody>
      </p:sp>
    </p:spTree>
    <p:extLst>
      <p:ext uri="{BB962C8B-B14F-4D97-AF65-F5344CB8AC3E}">
        <p14:creationId xmlns:p14="http://schemas.microsoft.com/office/powerpoint/2010/main" val="1727156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tx2"/>
              </a:solidFill>
              <a:latin typeface="Catamaran"/>
            </a:endParaRPr>
          </a:p>
        </p:txBody>
      </p:sp>
      <p:sp>
        <p:nvSpPr>
          <p:cNvPr id="4" name="Slide Number Placeholder 3"/>
          <p:cNvSpPr>
            <a:spLocks noGrp="1"/>
          </p:cNvSpPr>
          <p:nvPr>
            <p:ph type="sldNum" sz="quarter" idx="5"/>
          </p:nvPr>
        </p:nvSpPr>
        <p:spPr/>
        <p:txBody>
          <a:bodyPr/>
          <a:lstStyle/>
          <a:p>
            <a:fld id="{F63A94BA-C071-47C1-B08E-C8F79B8BA2D8}" type="slidenum">
              <a:rPr lang="en-US" smtClean="0"/>
              <a:t>28</a:t>
            </a:fld>
            <a:endParaRPr lang="en-US"/>
          </a:p>
        </p:txBody>
      </p:sp>
    </p:spTree>
    <p:extLst>
      <p:ext uri="{BB962C8B-B14F-4D97-AF65-F5344CB8AC3E}">
        <p14:creationId xmlns:p14="http://schemas.microsoft.com/office/powerpoint/2010/main" val="1852971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A94BA-C071-47C1-B08E-C8F79B8BA2D8}" type="slidenum">
              <a:rPr lang="en-US" smtClean="0"/>
              <a:t>30</a:t>
            </a:fld>
            <a:endParaRPr lang="en-US"/>
          </a:p>
        </p:txBody>
      </p:sp>
    </p:spTree>
    <p:extLst>
      <p:ext uri="{BB962C8B-B14F-4D97-AF65-F5344CB8AC3E}">
        <p14:creationId xmlns:p14="http://schemas.microsoft.com/office/powerpoint/2010/main" val="598119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A94BA-C071-47C1-B08E-C8F79B8BA2D8}" type="slidenum">
              <a:rPr lang="en-US" smtClean="0"/>
              <a:t>31</a:t>
            </a:fld>
            <a:endParaRPr lang="en-US"/>
          </a:p>
        </p:txBody>
      </p:sp>
    </p:spTree>
    <p:extLst>
      <p:ext uri="{BB962C8B-B14F-4D97-AF65-F5344CB8AC3E}">
        <p14:creationId xmlns:p14="http://schemas.microsoft.com/office/powerpoint/2010/main" val="1282286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A94BA-C071-47C1-B08E-C8F79B8BA2D8}" type="slidenum">
              <a:rPr lang="en-US" smtClean="0"/>
              <a:t>32</a:t>
            </a:fld>
            <a:endParaRPr lang="en-US"/>
          </a:p>
        </p:txBody>
      </p:sp>
    </p:spTree>
    <p:extLst>
      <p:ext uri="{BB962C8B-B14F-4D97-AF65-F5344CB8AC3E}">
        <p14:creationId xmlns:p14="http://schemas.microsoft.com/office/powerpoint/2010/main" val="4150447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a:p>
            <a:endParaRPr lang="en-US"/>
          </a:p>
          <a:p>
            <a:r>
              <a:rPr lang="en-US"/>
              <a:t> </a:t>
            </a:r>
          </a:p>
        </p:txBody>
      </p:sp>
      <p:sp>
        <p:nvSpPr>
          <p:cNvPr id="4" name="Slide Number Placeholder 3"/>
          <p:cNvSpPr>
            <a:spLocks noGrp="1"/>
          </p:cNvSpPr>
          <p:nvPr>
            <p:ph type="sldNum" sz="quarter" idx="10"/>
          </p:nvPr>
        </p:nvSpPr>
        <p:spPr/>
        <p:txBody>
          <a:bodyPr/>
          <a:lstStyle/>
          <a:p>
            <a:fld id="{F1F72B58-5AF7-4FE8-BABB-E7738393E066}" type="slidenum">
              <a:rPr lang="en-US" smtClean="0"/>
              <a:pPr/>
              <a:t>35</a:t>
            </a:fld>
            <a:endParaRPr lang="en-US"/>
          </a:p>
        </p:txBody>
      </p:sp>
    </p:spTree>
    <p:extLst>
      <p:ext uri="{BB962C8B-B14F-4D97-AF65-F5344CB8AC3E}">
        <p14:creationId xmlns:p14="http://schemas.microsoft.com/office/powerpoint/2010/main" val="221834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all provide pediatric diabetes services in a complex environment with many care team members, a highly coordinated approach to care helping patients and families navigate the many psychosocial and other complexities of daily chronic disease self-</a:t>
            </a:r>
            <a:r>
              <a:rPr lang="en-US" dirty="0" err="1"/>
              <a:t>manmagement</a:t>
            </a:r>
            <a:endParaRPr lang="en-US" dirty="0"/>
          </a:p>
          <a:p>
            <a:pPr marL="171450" indent="-171450">
              <a:buFont typeface="Arial" panose="020B0604020202020204" pitchFamily="34" charset="0"/>
              <a:buChar char="•"/>
            </a:pPr>
            <a:r>
              <a:rPr lang="en-US" dirty="0"/>
              <a:t>At UW, our average visit duration was 74 minutes in 2022. you can see that there’s some variation between MD’s and NP’s. there was also some variation with longer visits when a learned (resident or student) was present and if the patient had a nutrition appointment at the same time.</a:t>
            </a:r>
          </a:p>
          <a:p>
            <a:pPr marL="171450" indent="-171450">
              <a:buFont typeface="Arial" panose="020B0604020202020204" pitchFamily="34" charset="0"/>
              <a:buChar char="•"/>
            </a:pPr>
            <a:r>
              <a:rPr lang="en-US" dirty="0"/>
              <a:t>Initial efforts focused on streamlining patient report outcome data capture, developing a patient intake form</a:t>
            </a:r>
          </a:p>
          <a:p>
            <a:pPr marL="171450" indent="-171450">
              <a:buFont typeface="Arial" panose="020B0604020202020204" pitchFamily="34" charset="0"/>
              <a:buChar char="•"/>
            </a:pPr>
            <a:r>
              <a:rPr lang="en-US" dirty="0"/>
              <a:t>Scheduled visits varied by provider – 30 or 45 min</a:t>
            </a:r>
          </a:p>
          <a:p>
            <a:endParaRPr lang="en-US" dirty="0"/>
          </a:p>
          <a:p>
            <a:endParaRPr lang="en-US" dirty="0"/>
          </a:p>
        </p:txBody>
      </p:sp>
      <p:sp>
        <p:nvSpPr>
          <p:cNvPr id="4" name="Slide Number Placeholder 3"/>
          <p:cNvSpPr>
            <a:spLocks noGrp="1"/>
          </p:cNvSpPr>
          <p:nvPr>
            <p:ph type="sldNum" sz="quarter" idx="5"/>
          </p:nvPr>
        </p:nvSpPr>
        <p:spPr/>
        <p:txBody>
          <a:bodyPr/>
          <a:lstStyle/>
          <a:p>
            <a:fld id="{0ED1915E-167D-664F-BD43-3D56190DA590}" type="slidenum">
              <a:rPr lang="en-US" smtClean="0"/>
              <a:t>3</a:t>
            </a:fld>
            <a:endParaRPr lang="en-US"/>
          </a:p>
        </p:txBody>
      </p:sp>
    </p:spTree>
    <p:extLst>
      <p:ext uri="{BB962C8B-B14F-4D97-AF65-F5344CB8AC3E}">
        <p14:creationId xmlns:p14="http://schemas.microsoft.com/office/powerpoint/2010/main" val="1660302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solidFill>
                  <a:srgbClr val="212121"/>
                </a:solidFill>
              </a:rPr>
              <a:t>J Am Med Dir Assoc. 2016;17(1):85.e1–85.e7. doi:10.1016/j.jamda.2015.10.005</a:t>
            </a:r>
            <a:endParaRPr lang="en-US" dirty="0"/>
          </a:p>
          <a:p>
            <a:endParaRPr lang="en-US" dirty="0">
              <a:solidFill>
                <a:srgbClr val="212121"/>
              </a:solidFill>
              <a:latin typeface="Kalinga"/>
              <a:cs typeface="Kalinga"/>
            </a:endParaRPr>
          </a:p>
          <a:p>
            <a:endParaRPr lang="en-US" dirty="0">
              <a:solidFill>
                <a:srgbClr val="212121"/>
              </a:solidFill>
              <a:latin typeface="Kalinga"/>
              <a:cs typeface="Kalinga"/>
            </a:endParaRPr>
          </a:p>
          <a:p>
            <a:r>
              <a:rPr lang="en-US" dirty="0">
                <a:solidFill>
                  <a:srgbClr val="212121"/>
                </a:solidFill>
                <a:latin typeface="Kalinga"/>
                <a:cs typeface="Kalinga"/>
              </a:rPr>
              <a:t>Study done in Quebec, 201 patients at least 3 </a:t>
            </a:r>
            <a:r>
              <a:rPr lang="en-US" dirty="0" err="1">
                <a:solidFill>
                  <a:srgbClr val="212121"/>
                </a:solidFill>
                <a:latin typeface="Kalinga"/>
                <a:cs typeface="Kalinga"/>
              </a:rPr>
              <a:t>mos</a:t>
            </a:r>
            <a:r>
              <a:rPr lang="en-US" dirty="0">
                <a:solidFill>
                  <a:srgbClr val="212121"/>
                </a:solidFill>
                <a:latin typeface="Kalinga"/>
                <a:cs typeface="Kalinga"/>
              </a:rPr>
              <a:t> diabetes duration; </a:t>
            </a:r>
            <a:endParaRPr lang="en-US" dirty="0">
              <a:solidFill>
                <a:srgbClr val="444444"/>
              </a:solidFill>
              <a:latin typeface="Kalinga"/>
              <a:cs typeface="Kalinga"/>
            </a:endParaRPr>
          </a:p>
          <a:p>
            <a:endParaRPr lang="en-US" dirty="0">
              <a:solidFill>
                <a:srgbClr val="444444"/>
              </a:solidFill>
            </a:endParaRPr>
          </a:p>
          <a:p>
            <a:r>
              <a:rPr lang="en-US" dirty="0">
                <a:latin typeface="Kalinga"/>
                <a:cs typeface="Kalinga"/>
              </a:rPr>
              <a:t>This questionnaire examines 12 barriers to physical activity on a scale from 1 to 7 (1), (1 being extremely unlikely, to 7, being extremely likely</a:t>
            </a:r>
            <a:endParaRPr lang="en-US" dirty="0">
              <a:solidFill>
                <a:srgbClr val="444444"/>
              </a:solidFill>
              <a:latin typeface="Kalinga"/>
              <a:cs typeface="Kalinga"/>
            </a:endParaRPr>
          </a:p>
          <a:p>
            <a:endParaRPr lang="en-US" dirty="0">
              <a:solidFill>
                <a:srgbClr val="444444"/>
              </a:solidFill>
            </a:endParaRPr>
          </a:p>
          <a:p>
            <a:r>
              <a:rPr lang="en-US" dirty="0">
                <a:latin typeface="Kalinga"/>
                <a:cs typeface="Kalinga"/>
              </a:rPr>
              <a:t>Parents also answered by responding 1 (never), 2 (sometimes) or 3 (very often) if they encouraged their children to engage in PA or to be present with them when they themselves were being physically active. </a:t>
            </a:r>
            <a:br>
              <a:rPr lang="en-US" dirty="0">
                <a:cs typeface="Kalinga"/>
              </a:rPr>
            </a:br>
            <a:endParaRPr lang="en-US" dirty="0">
              <a:solidFill>
                <a:srgbClr val="444444"/>
              </a:solidFill>
            </a:endParaRPr>
          </a:p>
          <a:p>
            <a:r>
              <a:rPr lang="en-US" dirty="0">
                <a:solidFill>
                  <a:srgbClr val="212121"/>
                </a:solidFill>
                <a:latin typeface="Kalinga"/>
                <a:cs typeface="Kalinga"/>
              </a:rPr>
              <a:t>External temperature- increased risk of dehydration with hyperglycemia; become dehydrated more quickly in high heat – impaired performance, muscle cramps</a:t>
            </a:r>
            <a:endParaRPr lang="en-US" dirty="0">
              <a:solidFill>
                <a:srgbClr val="444444"/>
              </a:solidFill>
              <a:latin typeface="Kalinga"/>
              <a:cs typeface="Kalinga"/>
            </a:endParaRPr>
          </a:p>
          <a:p>
            <a:endParaRPr lang="en-US" dirty="0">
              <a:solidFill>
                <a:srgbClr val="444444"/>
              </a:solidFill>
            </a:endParaRPr>
          </a:p>
          <a:p>
            <a:r>
              <a:rPr lang="en-US" dirty="0">
                <a:latin typeface="Kalinga"/>
                <a:cs typeface="Kalinga"/>
              </a:rPr>
              <a:t>Striking was the fact that 88% of younger participants and 91% of older participants reported that their parents </a:t>
            </a:r>
            <a:r>
              <a:rPr lang="en-US" b="1" dirty="0">
                <a:latin typeface="Kalinga"/>
                <a:cs typeface="Kalinga"/>
              </a:rPr>
              <a:t>discouraged</a:t>
            </a:r>
            <a:r>
              <a:rPr lang="en-US" dirty="0">
                <a:latin typeface="Kalinga"/>
                <a:cs typeface="Kalinga"/>
              </a:rPr>
              <a:t> PA - shows need for education regarding how we can safely encourage our kiddos to exercise</a:t>
            </a:r>
            <a:endParaRPr lang="en-US" dirty="0">
              <a:solidFill>
                <a:srgbClr val="444444"/>
              </a:solidFill>
              <a:latin typeface="Kalinga"/>
              <a:cs typeface="Kalinga"/>
            </a:endParaRPr>
          </a:p>
          <a:p>
            <a:endParaRPr lang="en-US" dirty="0">
              <a:solidFill>
                <a:srgbClr val="444444"/>
              </a:solidFill>
            </a:endParaRPr>
          </a:p>
          <a:p>
            <a:r>
              <a:rPr lang="en-US" dirty="0">
                <a:latin typeface="Kalinga"/>
                <a:cs typeface="Kalinga"/>
              </a:rPr>
              <a:t>?Loss of control – going into exercise with higher blood sugars  worsening A1c</a:t>
            </a:r>
          </a:p>
          <a:p>
            <a:endParaRPr lang="en-US" dirty="0">
              <a:latin typeface="Kalinga"/>
              <a:cs typeface="Kalinga"/>
            </a:endParaRPr>
          </a:p>
          <a:p>
            <a:r>
              <a:rPr lang="en-US" sz="1200" dirty="0">
                <a:solidFill>
                  <a:srgbClr val="000000"/>
                </a:solidFill>
                <a:latin typeface="Calibri"/>
                <a:ea typeface="Calibri"/>
                <a:cs typeface="Calibri"/>
              </a:rPr>
              <a:t>Physical activity notably improves glycemic control, cardiovascular health, and overall well-being in children with diabetes. </a:t>
            </a:r>
          </a:p>
          <a:p>
            <a:r>
              <a:rPr lang="en-US" sz="1200" dirty="0">
                <a:solidFill>
                  <a:srgbClr val="000000"/>
                </a:solidFill>
                <a:latin typeface="Calibri"/>
                <a:ea typeface="Calibri"/>
                <a:cs typeface="Calibri"/>
              </a:rPr>
              <a:t>However, most do not meet the physical activity targets established by the ADA. </a:t>
            </a:r>
            <a:endParaRPr lang="en-US" sz="1200" dirty="0">
              <a:solidFill>
                <a:srgbClr val="00205B"/>
              </a:solidFill>
              <a:latin typeface="Noto Sans"/>
              <a:ea typeface="Noto Sans"/>
              <a:cs typeface="Noto Sans"/>
            </a:endParaRPr>
          </a:p>
          <a:p>
            <a:r>
              <a:rPr lang="en-US" sz="1200" dirty="0">
                <a:solidFill>
                  <a:srgbClr val="000000"/>
                </a:solidFill>
                <a:latin typeface="Calibri"/>
                <a:ea typeface="Calibri"/>
                <a:cs typeface="Calibri"/>
              </a:rPr>
              <a:t>Barriers such as fear of hypoglycemia and limited parental/community support contribute to low adherence.</a:t>
            </a:r>
            <a:endParaRPr lang="en-US" sz="1200" dirty="0">
              <a:solidFill>
                <a:srgbClr val="00205B"/>
              </a:solidFill>
              <a:latin typeface="Noto Sans"/>
              <a:ea typeface="Noto Sans"/>
              <a:cs typeface="Noto Sans"/>
            </a:endParaRPr>
          </a:p>
          <a:p>
            <a:endParaRPr lang="en-US" dirty="0">
              <a:latin typeface="Kalinga"/>
              <a:cs typeface="Kalinga"/>
            </a:endParaRPr>
          </a:p>
          <a:p>
            <a:endParaRPr lang="en-US" sz="1800" b="0" i="0" u="none" strike="noStrike" dirty="0">
              <a:solidFill>
                <a:srgbClr val="00205B"/>
              </a:solidFill>
              <a:effectLst/>
              <a:latin typeface="Noto Sans" panose="020B0502040504020204" pitchFamily="34" charset="0"/>
              <a:ea typeface="Noto Sans"/>
              <a:cs typeface="Noto Sans"/>
            </a:endParaRPr>
          </a:p>
          <a:p>
            <a:r>
              <a:rPr lang="en-US" b="1" dirty="0"/>
              <a:t>Fewer than one in five youth with diabetes meet the American Diabetes Association (ADA) guidelines for exercise, which recommend at least 60 minutes of moderate-to-vigorous physical activity daily, including muscle- and bone-strengthening activities at least 3 days per week.</a:t>
            </a:r>
            <a:endParaRPr lang="en-US" dirty="0"/>
          </a:p>
          <a:p>
            <a:r>
              <a:rPr lang="en-US" dirty="0">
                <a:latin typeface="Kalinga"/>
                <a:cs typeface="Kalinga"/>
              </a:rPr>
              <a:t>While the ADA guidelines are clear and consistent across recent statements—youth with type 1 or type 2 diabetes should engage in at least 60 minutes of moderate-to-vigorous aerobic activity daily and limit sedentary time—the actual proportion of youth meeting these recommendations is low.</a:t>
            </a:r>
            <a:r>
              <a:rPr lang="en-US" b="1" baseline="30000" dirty="0">
                <a:solidFill>
                  <a:srgbClr val="E4643D"/>
                </a:solidFill>
                <a:latin typeface="Kalinga"/>
                <a:cs typeface="Kalinga"/>
              </a:rPr>
              <a:t>[1-3]</a:t>
            </a:r>
            <a:r>
              <a:rPr lang="en-US" dirty="0">
                <a:latin typeface="Kalinga"/>
                <a:cs typeface="Kalinga"/>
              </a:rPr>
              <a:t> The ADA Standards of Care 2025 note that "most youth with diabetes do not meet these recommendations," and published data from national surveys and cohort studies consistently estimate that </a:t>
            </a:r>
            <a:r>
              <a:rPr lang="en-US" b="1" dirty="0">
                <a:latin typeface="Kalinga"/>
                <a:cs typeface="Kalinga"/>
              </a:rPr>
              <a:t>only about 15–20% of youth with diabetes achieve the recommended levels of physical activity</a:t>
            </a:r>
            <a:r>
              <a:rPr lang="en-US" dirty="0">
                <a:latin typeface="Kalinga"/>
                <a:cs typeface="Kalinga"/>
              </a:rPr>
              <a:t>.</a:t>
            </a:r>
            <a:r>
              <a:rPr lang="en-US" b="1" baseline="30000" dirty="0">
                <a:solidFill>
                  <a:srgbClr val="E4643D"/>
                </a:solidFill>
                <a:latin typeface="Kalinga"/>
                <a:cs typeface="Kalinga"/>
              </a:rPr>
              <a:t>[1]</a:t>
            </a:r>
            <a:r>
              <a:rPr lang="en-US" dirty="0">
                <a:latin typeface="Kalinga"/>
                <a:cs typeface="Kalinga"/>
              </a:rPr>
              <a:t> This is similar to the general pediatric population, where national data show that less than 25% of U.S. adolescents meet the 60-minutes-per-day guideline.</a:t>
            </a:r>
          </a:p>
          <a:p>
            <a:r>
              <a:rPr lang="en-US" dirty="0">
                <a:latin typeface="Kalinga"/>
                <a:cs typeface="Kalinga"/>
              </a:rPr>
              <a:t>Barriers include fear of hypoglycemia, lack of structured opportunities, and competing demands. The ADA emphasizes the need for individualized counseling and family-based interventions to improve adherence.</a:t>
            </a:r>
            <a:endParaRPr lang="en-US" b="1" baseline="30000" dirty="0">
              <a:solidFill>
                <a:srgbClr val="E4643D"/>
              </a:solidFill>
              <a:latin typeface="Kalinga"/>
              <a:cs typeface="Kalinga"/>
            </a:endParaRPr>
          </a:p>
          <a:p>
            <a:r>
              <a:rPr lang="en-US" dirty="0">
                <a:solidFill>
                  <a:srgbClr val="000000"/>
                </a:solidFill>
                <a:cs typeface="Kalinga"/>
              </a:rPr>
              <a:t>In summary, </a:t>
            </a:r>
            <a:r>
              <a:rPr lang="en-US" b="1" dirty="0">
                <a:solidFill>
                  <a:srgbClr val="000000"/>
                </a:solidFill>
                <a:cs typeface="Kalinga"/>
              </a:rPr>
              <a:t>the majority of youth with diabetes do not meet ADA exercise guidelines, with estimates in the range of 15–20% meeting the recommended activity levels</a:t>
            </a:r>
            <a:r>
              <a:rPr lang="en-US" dirty="0">
                <a:solidFill>
                  <a:srgbClr val="000000"/>
                </a:solidFill>
                <a:cs typeface="Kalinga"/>
              </a:rPr>
              <a:t>.</a:t>
            </a:r>
            <a:endParaRPr lang="en-US" b="1" baseline="30000" dirty="0">
              <a:solidFill>
                <a:srgbClr val="E4643D"/>
              </a:solidFill>
              <a:cs typeface="Kalinga"/>
            </a:endParaRPr>
          </a:p>
          <a:p>
            <a:endParaRPr lang="en-US" baseline="0" dirty="0">
              <a:cs typeface="Kalinga"/>
            </a:endParaRPr>
          </a:p>
          <a:p>
            <a:endParaRPr lang="en-US" dirty="0">
              <a:cs typeface="Kalinga"/>
            </a:endParaRPr>
          </a:p>
          <a:p>
            <a:r>
              <a:rPr lang="en-US" dirty="0">
                <a:latin typeface="Kalinga"/>
                <a:cs typeface="Kalinga"/>
              </a:rPr>
              <a:t>References:</a:t>
            </a:r>
          </a:p>
          <a:p>
            <a:pPr algn="r"/>
            <a:r>
              <a:rPr lang="en-US" dirty="0">
                <a:solidFill>
                  <a:srgbClr val="424242"/>
                </a:solidFill>
              </a:rPr>
              <a:t>1.</a:t>
            </a:r>
            <a:endParaRPr lang="en-US" dirty="0"/>
          </a:p>
          <a:p>
            <a:r>
              <a:rPr lang="en-US" dirty="0">
                <a:solidFill>
                  <a:srgbClr val="E4643D"/>
                </a:solidFill>
                <a:hlinkClick r:id="rId3"/>
              </a:rPr>
              <a:t>5. Facilitating Positive Health Behaviors and Well-Being to Improve Health Outcomes: Standards of Care in Diabetes-2025.</a:t>
            </a:r>
            <a:endParaRPr lang="en-US" dirty="0"/>
          </a:p>
          <a:p>
            <a:r>
              <a:rPr lang="en-US" dirty="0">
                <a:latin typeface="Kalinga"/>
                <a:cs typeface="Kalinga"/>
              </a:rPr>
              <a:t>Diabetes Care. 2025;48(Supplement_1):S86-S127. doi:10.2337/dc25-S005.</a:t>
            </a:r>
          </a:p>
          <a:p>
            <a:pPr algn="r"/>
            <a:r>
              <a:rPr lang="en-US" dirty="0">
                <a:solidFill>
                  <a:srgbClr val="424242"/>
                </a:solidFill>
              </a:rPr>
              <a:t>2.</a:t>
            </a:r>
            <a:endParaRPr lang="en-US" dirty="0"/>
          </a:p>
          <a:p>
            <a:r>
              <a:rPr lang="en-US" dirty="0">
                <a:solidFill>
                  <a:srgbClr val="E4643D"/>
                </a:solidFill>
                <a:hlinkClick r:id="rId4"/>
              </a:rPr>
              <a:t>14. Children and Adolescents: Standards of Care in Diabetes-2025.</a:t>
            </a:r>
            <a:endParaRPr lang="en-US" dirty="0"/>
          </a:p>
          <a:p>
            <a:r>
              <a:rPr lang="en-US" dirty="0">
                <a:latin typeface="Kalinga"/>
                <a:cs typeface="Kalinga"/>
              </a:rPr>
              <a:t>Diabetes Care. 2025;48(Supplement_1):S283-S305. doi:10.2337/dc25-S014.</a:t>
            </a:r>
          </a:p>
          <a:p>
            <a:r>
              <a:rPr lang="en-US" dirty="0">
                <a:solidFill>
                  <a:srgbClr val="3476B7"/>
                </a:solidFill>
                <a:latin typeface="Kalinga"/>
                <a:cs typeface="Kalinga"/>
              </a:rPr>
              <a:t> Leading Journal</a:t>
            </a:r>
            <a:endParaRPr lang="en-US" dirty="0">
              <a:latin typeface="Kalinga"/>
              <a:cs typeface="Kalinga"/>
            </a:endParaRPr>
          </a:p>
          <a:p>
            <a:endParaRPr lang="en-US" dirty="0">
              <a:solidFill>
                <a:srgbClr val="8A4097"/>
              </a:solidFill>
              <a:latin typeface="Kalinga"/>
              <a:cs typeface="Kalinga"/>
            </a:endParaRPr>
          </a:p>
          <a:p>
            <a:r>
              <a:rPr lang="en-US" dirty="0">
                <a:solidFill>
                  <a:srgbClr val="E4643D"/>
                </a:solidFill>
                <a:hlinkClick r:id="rId5"/>
              </a:rPr>
              <a:t>Physical Activity/­Exercise and Diabetes: A Position Statement of the American Diabetes Association.</a:t>
            </a:r>
            <a:endParaRPr lang="en-US" dirty="0"/>
          </a:p>
          <a:p>
            <a:r>
              <a:rPr lang="en-US" dirty="0" err="1">
                <a:solidFill>
                  <a:srgbClr val="424242"/>
                </a:solidFill>
                <a:latin typeface="Kalinga"/>
                <a:cs typeface="Kalinga"/>
              </a:rPr>
              <a:t>Colberg</a:t>
            </a:r>
            <a:r>
              <a:rPr lang="en-US" dirty="0">
                <a:solidFill>
                  <a:srgbClr val="424242"/>
                </a:solidFill>
                <a:latin typeface="Kalinga"/>
                <a:cs typeface="Kalinga"/>
              </a:rPr>
              <a:t> SR, </a:t>
            </a:r>
            <a:r>
              <a:rPr lang="en-US" dirty="0" err="1">
                <a:solidFill>
                  <a:srgbClr val="424242"/>
                </a:solidFill>
                <a:latin typeface="Kalinga"/>
                <a:cs typeface="Kalinga"/>
              </a:rPr>
              <a:t>Sigal</a:t>
            </a:r>
            <a:r>
              <a:rPr lang="en-US" dirty="0">
                <a:solidFill>
                  <a:srgbClr val="424242"/>
                </a:solidFill>
                <a:latin typeface="Kalinga"/>
                <a:cs typeface="Kalinga"/>
              </a:rPr>
              <a:t> RJ, Yardley JE, et al.</a:t>
            </a:r>
            <a:endParaRPr lang="en-US" dirty="0">
              <a:latin typeface="Kalinga"/>
              <a:cs typeface="Kalinga"/>
            </a:endParaRPr>
          </a:p>
          <a:p>
            <a:r>
              <a:rPr lang="en-US" dirty="0">
                <a:latin typeface="Kalinga"/>
                <a:cs typeface="Kalinga"/>
              </a:rPr>
              <a:t>Diabetes Care. 2016;39(11):2065-2079. doi:10.2337/dc16-1728.</a:t>
            </a:r>
          </a:p>
          <a:p>
            <a:endParaRPr lang="en-US" dirty="0">
              <a:latin typeface="Kalinga"/>
              <a:cs typeface="Kalinga"/>
            </a:endParaRPr>
          </a:p>
        </p:txBody>
      </p:sp>
      <p:sp>
        <p:nvSpPr>
          <p:cNvPr id="4" name="Slide Number Placeholder 3"/>
          <p:cNvSpPr>
            <a:spLocks noGrp="1"/>
          </p:cNvSpPr>
          <p:nvPr>
            <p:ph type="sldNum" sz="quarter" idx="5"/>
          </p:nvPr>
        </p:nvSpPr>
        <p:spPr/>
        <p:txBody>
          <a:bodyPr/>
          <a:lstStyle/>
          <a:p>
            <a:fld id="{F1F72B58-5AF7-4FE8-BABB-E7738393E066}" type="slidenum">
              <a:rPr lang="en-US" smtClean="0"/>
              <a:pPr/>
              <a:t>36</a:t>
            </a:fld>
            <a:endParaRPr lang="en-US"/>
          </a:p>
        </p:txBody>
      </p:sp>
    </p:spTree>
    <p:extLst>
      <p:ext uri="{BB962C8B-B14F-4D97-AF65-F5344CB8AC3E}">
        <p14:creationId xmlns:p14="http://schemas.microsoft.com/office/powerpoint/2010/main" val="2826572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1F72B58-5AF7-4FE8-BABB-E7738393E066}" type="slidenum">
              <a:rPr lang="en-US" smtClean="0"/>
              <a:pPr/>
              <a:t>37</a:t>
            </a:fld>
            <a:endParaRPr lang="en-US"/>
          </a:p>
        </p:txBody>
      </p:sp>
    </p:spTree>
    <p:extLst>
      <p:ext uri="{BB962C8B-B14F-4D97-AF65-F5344CB8AC3E}">
        <p14:creationId xmlns:p14="http://schemas.microsoft.com/office/powerpoint/2010/main" val="188449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988F3-D716-A4FB-595C-AD18D55FA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3399E0-90FA-29CA-6AC0-027315C3BCC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176538A-FE34-CAF8-A352-0BF03634D3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2D5BC5A-C117-34F6-C1CD-8ADC498F089B}"/>
              </a:ext>
            </a:extLst>
          </p:cNvPr>
          <p:cNvSpPr>
            <a:spLocks noGrp="1"/>
          </p:cNvSpPr>
          <p:nvPr>
            <p:ph type="sldNum" sz="quarter" idx="10"/>
          </p:nvPr>
        </p:nvSpPr>
        <p:spPr/>
        <p:txBody>
          <a:bodyPr/>
          <a:lstStyle/>
          <a:p>
            <a:fld id="{F1F72B58-5AF7-4FE8-BABB-E7738393E066}" type="slidenum">
              <a:rPr lang="en-US" smtClean="0"/>
              <a:pPr/>
              <a:t>38</a:t>
            </a:fld>
            <a:endParaRPr lang="en-US"/>
          </a:p>
        </p:txBody>
      </p:sp>
    </p:spTree>
    <p:extLst>
      <p:ext uri="{BB962C8B-B14F-4D97-AF65-F5344CB8AC3E}">
        <p14:creationId xmlns:p14="http://schemas.microsoft.com/office/powerpoint/2010/main" val="3175315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C09CD-5641-A09A-5131-6CB3C3EB6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2DD9C-9811-9FBA-EEE6-7667B7FCCEA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D342961-7F7F-0DF4-4328-4098758F1145}"/>
              </a:ext>
            </a:extLst>
          </p:cNvPr>
          <p:cNvSpPr>
            <a:spLocks noGrp="1"/>
          </p:cNvSpPr>
          <p:nvPr>
            <p:ph type="body" idx="1"/>
          </p:nvPr>
        </p:nvSpPr>
        <p:spPr/>
        <p:txBody>
          <a:bodyPr/>
          <a:lstStyle/>
          <a:p>
            <a:pPr marL="171450" indent="-171450">
              <a:buFont typeface="Arial"/>
              <a:buChar char="•"/>
            </a:pPr>
            <a:r>
              <a:rPr lang="en-US">
                <a:latin typeface="Kalinga"/>
                <a:cs typeface="Kalinga"/>
              </a:rPr>
              <a:t>If blurry may need to replace</a:t>
            </a:r>
            <a:endParaRPr lang="en-US">
              <a:cs typeface="Kalinga"/>
            </a:endParaRPr>
          </a:p>
        </p:txBody>
      </p:sp>
      <p:sp>
        <p:nvSpPr>
          <p:cNvPr id="4" name="Slide Number Placeholder 3">
            <a:extLst>
              <a:ext uri="{FF2B5EF4-FFF2-40B4-BE49-F238E27FC236}">
                <a16:creationId xmlns:a16="http://schemas.microsoft.com/office/drawing/2014/main" id="{7607BB3F-C085-BAE8-443B-FC500376DBD1}"/>
              </a:ext>
            </a:extLst>
          </p:cNvPr>
          <p:cNvSpPr>
            <a:spLocks noGrp="1"/>
          </p:cNvSpPr>
          <p:nvPr>
            <p:ph type="sldNum" sz="quarter" idx="10"/>
          </p:nvPr>
        </p:nvSpPr>
        <p:spPr/>
        <p:txBody>
          <a:bodyPr/>
          <a:lstStyle/>
          <a:p>
            <a:fld id="{F1F72B58-5AF7-4FE8-BABB-E7738393E066}" type="slidenum">
              <a:rPr lang="en-US" smtClean="0"/>
              <a:pPr/>
              <a:t>39</a:t>
            </a:fld>
            <a:endParaRPr lang="en-US"/>
          </a:p>
        </p:txBody>
      </p:sp>
    </p:spTree>
    <p:extLst>
      <p:ext uri="{BB962C8B-B14F-4D97-AF65-F5344CB8AC3E}">
        <p14:creationId xmlns:p14="http://schemas.microsoft.com/office/powerpoint/2010/main" val="551958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0260-0F3F-50ED-1A79-1439DD50A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ACB601-9339-0D3C-9039-0B68611760D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7CAA3E9-8D9F-C751-164B-D40E9F2DFC98}"/>
              </a:ext>
            </a:extLst>
          </p:cNvPr>
          <p:cNvSpPr>
            <a:spLocks noGrp="1"/>
          </p:cNvSpPr>
          <p:nvPr>
            <p:ph type="body" idx="1"/>
          </p:nvPr>
        </p:nvSpPr>
        <p:spPr/>
        <p:txBody>
          <a:bodyPr/>
          <a:lstStyle/>
          <a:p>
            <a:pPr marL="171450" indent="-171450">
              <a:buFont typeface="Arial"/>
              <a:buChar char="•"/>
            </a:pPr>
            <a:endParaRPr lang="en-US">
              <a:cs typeface="Kalinga"/>
            </a:endParaRPr>
          </a:p>
        </p:txBody>
      </p:sp>
      <p:sp>
        <p:nvSpPr>
          <p:cNvPr id="4" name="Slide Number Placeholder 3">
            <a:extLst>
              <a:ext uri="{FF2B5EF4-FFF2-40B4-BE49-F238E27FC236}">
                <a16:creationId xmlns:a16="http://schemas.microsoft.com/office/drawing/2014/main" id="{CCEB1F14-D9A1-AD06-333A-4CD9DFF0125D}"/>
              </a:ext>
            </a:extLst>
          </p:cNvPr>
          <p:cNvSpPr>
            <a:spLocks noGrp="1"/>
          </p:cNvSpPr>
          <p:nvPr>
            <p:ph type="sldNum" sz="quarter" idx="10"/>
          </p:nvPr>
        </p:nvSpPr>
        <p:spPr/>
        <p:txBody>
          <a:bodyPr/>
          <a:lstStyle/>
          <a:p>
            <a:fld id="{F1F72B58-5AF7-4FE8-BABB-E7738393E066}" type="slidenum">
              <a:rPr lang="en-US" smtClean="0"/>
              <a:pPr/>
              <a:t>40</a:t>
            </a:fld>
            <a:endParaRPr lang="en-US"/>
          </a:p>
        </p:txBody>
      </p:sp>
    </p:spTree>
    <p:extLst>
      <p:ext uri="{BB962C8B-B14F-4D97-AF65-F5344CB8AC3E}">
        <p14:creationId xmlns:p14="http://schemas.microsoft.com/office/powerpoint/2010/main" val="332068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79870-0144-5C0C-2420-AE1B5344EF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ADE6D-C7E7-D626-0F12-448D32A22BD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28EDFC7-B761-B872-D02D-0D155CF3265A}"/>
              </a:ext>
            </a:extLst>
          </p:cNvPr>
          <p:cNvSpPr>
            <a:spLocks noGrp="1"/>
          </p:cNvSpPr>
          <p:nvPr>
            <p:ph type="body" idx="1"/>
          </p:nvPr>
        </p:nvSpPr>
        <p:spPr/>
        <p:txBody>
          <a:bodyPr/>
          <a:lstStyle/>
          <a:p>
            <a:pPr marL="171450" indent="-171450">
              <a:buFont typeface="Arial"/>
              <a:buChar char="•"/>
            </a:pPr>
            <a:endParaRPr lang="en-US">
              <a:cs typeface="Kalinga"/>
            </a:endParaRPr>
          </a:p>
        </p:txBody>
      </p:sp>
      <p:sp>
        <p:nvSpPr>
          <p:cNvPr id="4" name="Slide Number Placeholder 3">
            <a:extLst>
              <a:ext uri="{FF2B5EF4-FFF2-40B4-BE49-F238E27FC236}">
                <a16:creationId xmlns:a16="http://schemas.microsoft.com/office/drawing/2014/main" id="{D5977876-53C4-7D7C-E965-A0B4C98DDCAC}"/>
              </a:ext>
            </a:extLst>
          </p:cNvPr>
          <p:cNvSpPr>
            <a:spLocks noGrp="1"/>
          </p:cNvSpPr>
          <p:nvPr>
            <p:ph type="sldNum" sz="quarter" idx="10"/>
          </p:nvPr>
        </p:nvSpPr>
        <p:spPr/>
        <p:txBody>
          <a:bodyPr/>
          <a:lstStyle/>
          <a:p>
            <a:fld id="{F1F72B58-5AF7-4FE8-BABB-E7738393E066}" type="slidenum">
              <a:rPr lang="en-US" smtClean="0"/>
              <a:pPr/>
              <a:t>41</a:t>
            </a:fld>
            <a:endParaRPr lang="en-US"/>
          </a:p>
        </p:txBody>
      </p:sp>
    </p:spTree>
    <p:extLst>
      <p:ext uri="{BB962C8B-B14F-4D97-AF65-F5344CB8AC3E}">
        <p14:creationId xmlns:p14="http://schemas.microsoft.com/office/powerpoint/2010/main" val="990165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0A9B8-E390-0826-CCAF-EA39B37BA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B1BF6-173C-807C-2A14-CFB1B162B02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D00898-2905-2984-87C2-43FA7880C6C5}"/>
              </a:ext>
            </a:extLst>
          </p:cNvPr>
          <p:cNvSpPr>
            <a:spLocks noGrp="1"/>
          </p:cNvSpPr>
          <p:nvPr>
            <p:ph type="body" idx="1"/>
          </p:nvPr>
        </p:nvSpPr>
        <p:spPr/>
        <p:txBody>
          <a:bodyPr/>
          <a:lstStyle/>
          <a:p>
            <a:r>
              <a:rPr lang="en-US" dirty="0">
                <a:latin typeface="Calibri"/>
                <a:ea typeface="Calibri"/>
                <a:cs typeface="Calibri"/>
              </a:rPr>
              <a:t>Heavily based on consensus guidance</a:t>
            </a:r>
          </a:p>
          <a:p>
            <a:r>
              <a:rPr lang="en-US" b="1" dirty="0">
                <a:solidFill>
                  <a:srgbClr val="212121"/>
                </a:solidFill>
                <a:latin typeface="Kalinga"/>
                <a:cs typeface="Kalinga"/>
              </a:rPr>
              <a:t>Exercise management in type 1 diabetes: a consensus statement Riddell et Al </a:t>
            </a:r>
            <a:endParaRPr lang="en-US" dirty="0"/>
          </a:p>
          <a:p>
            <a:pPr marL="171450" indent="-171450">
              <a:buFont typeface="Arial"/>
              <a:buChar char="•"/>
            </a:pPr>
            <a:endParaRPr lang="en-US" dirty="0">
              <a:cs typeface="Kalinga"/>
            </a:endParaRPr>
          </a:p>
        </p:txBody>
      </p:sp>
      <p:sp>
        <p:nvSpPr>
          <p:cNvPr id="4" name="Slide Number Placeholder 3">
            <a:extLst>
              <a:ext uri="{FF2B5EF4-FFF2-40B4-BE49-F238E27FC236}">
                <a16:creationId xmlns:a16="http://schemas.microsoft.com/office/drawing/2014/main" id="{F978422D-3D59-C502-F85B-F3B9DE2041AF}"/>
              </a:ext>
            </a:extLst>
          </p:cNvPr>
          <p:cNvSpPr>
            <a:spLocks noGrp="1"/>
          </p:cNvSpPr>
          <p:nvPr>
            <p:ph type="sldNum" sz="quarter" idx="10"/>
          </p:nvPr>
        </p:nvSpPr>
        <p:spPr/>
        <p:txBody>
          <a:bodyPr/>
          <a:lstStyle/>
          <a:p>
            <a:fld id="{F1F72B58-5AF7-4FE8-BABB-E7738393E066}" type="slidenum">
              <a:rPr lang="en-US" smtClean="0"/>
              <a:pPr/>
              <a:t>42</a:t>
            </a:fld>
            <a:endParaRPr lang="en-US"/>
          </a:p>
        </p:txBody>
      </p:sp>
    </p:spTree>
    <p:extLst>
      <p:ext uri="{BB962C8B-B14F-4D97-AF65-F5344CB8AC3E}">
        <p14:creationId xmlns:p14="http://schemas.microsoft.com/office/powerpoint/2010/main" val="2906797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spc="15">
                <a:latin typeface="Kalinga"/>
                <a:cs typeface="Kalinga"/>
              </a:rPr>
              <a:t>Explain graph, blue red, x/y axis</a:t>
            </a:r>
          </a:p>
          <a:p>
            <a:endParaRPr lang="en-US" b="1" spc="15">
              <a:latin typeface="Kalinga"/>
              <a:cs typeface="Kalinga"/>
            </a:endParaRPr>
          </a:p>
          <a:p>
            <a:r>
              <a:rPr lang="en-US" b="1" spc="15">
                <a:latin typeface="Kalinga"/>
                <a:cs typeface="Kalinga"/>
              </a:rPr>
              <a:t>Results:</a:t>
            </a:r>
            <a:endParaRPr lang="en-US">
              <a:latin typeface="Kalinga"/>
              <a:cs typeface="Kalinga"/>
            </a:endParaRPr>
          </a:p>
          <a:p>
            <a:r>
              <a:rPr lang="en-US" spc="15">
                <a:latin typeface="Kalinga"/>
                <a:cs typeface="Kalinga"/>
              </a:rPr>
              <a:t>The percentage and number of patients assessed and meeting physical activity goal increased from a baseline of 38% of 21 patients, to 73% of 408 patients from December 2023 to June 2024 (Figure 1). </a:t>
            </a:r>
            <a:endParaRPr lang="en-US">
              <a:latin typeface="Kalinga"/>
              <a:cs typeface="Kalinga"/>
            </a:endParaRPr>
          </a:p>
          <a:p>
            <a:pPr algn="just"/>
            <a:r>
              <a:rPr lang="en-US" b="1" spc="15">
                <a:latin typeface="Kalinga"/>
                <a:cs typeface="Kalinga"/>
              </a:rPr>
              <a:t>Conclusions:</a:t>
            </a:r>
            <a:endParaRPr lang="en-US">
              <a:latin typeface="Kalinga"/>
              <a:cs typeface="Kalinga"/>
            </a:endParaRPr>
          </a:p>
          <a:p>
            <a:r>
              <a:rPr lang="en-US" spc="15">
                <a:latin typeface="Kalinga"/>
                <a:cs typeface="Kalinga"/>
              </a:rPr>
              <a:t>This multidisciplinary-led QI initiative improved both assessment and frequency of youth performing at least 10-30 minutes of moderate intensity exercise at least 3 days per week.</a:t>
            </a:r>
            <a:endParaRPr lang="en-US">
              <a:latin typeface="Kalinga"/>
              <a:cs typeface="Kalinga"/>
            </a:endParaRPr>
          </a:p>
          <a:p>
            <a:endParaRPr lang="en-US">
              <a:cs typeface="Kalinga"/>
            </a:endParaRPr>
          </a:p>
        </p:txBody>
      </p:sp>
      <p:sp>
        <p:nvSpPr>
          <p:cNvPr id="4" name="Slide Number Placeholder 3"/>
          <p:cNvSpPr>
            <a:spLocks noGrp="1"/>
          </p:cNvSpPr>
          <p:nvPr>
            <p:ph type="sldNum" sz="quarter" idx="10"/>
          </p:nvPr>
        </p:nvSpPr>
        <p:spPr/>
        <p:txBody>
          <a:bodyPr/>
          <a:lstStyle/>
          <a:p>
            <a:fld id="{F1F72B58-5AF7-4FE8-BABB-E7738393E066}" type="slidenum">
              <a:rPr lang="en-US" smtClean="0"/>
              <a:pPr/>
              <a:t>43</a:t>
            </a:fld>
            <a:endParaRPr lang="en-US"/>
          </a:p>
        </p:txBody>
      </p:sp>
    </p:spTree>
    <p:extLst>
      <p:ext uri="{BB962C8B-B14F-4D97-AF65-F5344CB8AC3E}">
        <p14:creationId xmlns:p14="http://schemas.microsoft.com/office/powerpoint/2010/main" val="3922515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Clr>
                <a:schemeClr val="bg1"/>
              </a:buClr>
              <a:buChar char="•"/>
            </a:pPr>
            <a:r>
              <a:rPr lang="en-US" sz="3200" dirty="0">
                <a:latin typeface="Calibri"/>
                <a:ea typeface="Noto Sans"/>
                <a:cs typeface="Calibri"/>
              </a:rPr>
              <a:t>Performed patient survey at community diabetes event in October 2025</a:t>
            </a:r>
          </a:p>
          <a:p>
            <a:pPr marL="800100" lvl="1" indent="-342900">
              <a:buClr>
                <a:srgbClr val="FFFFFF"/>
              </a:buClr>
              <a:buFont typeface="Courier New" panose="020B0604020202020204" pitchFamily="34" charset="0"/>
              <a:buChar char="o"/>
            </a:pPr>
            <a:r>
              <a:rPr lang="en-US" sz="2800" dirty="0">
                <a:latin typeface="Calibri"/>
                <a:ea typeface="Noto Sans"/>
                <a:cs typeface="Calibri"/>
              </a:rPr>
              <a:t>Analyze results for next PDSA cycle idea generation</a:t>
            </a:r>
            <a:endParaRPr lang="en-US" sz="2800" dirty="0">
              <a:ea typeface="Noto Sans"/>
              <a:cs typeface="Noto Sans"/>
            </a:endParaRPr>
          </a:p>
          <a:p>
            <a:endParaRPr lang="en-US" dirty="0"/>
          </a:p>
        </p:txBody>
      </p:sp>
      <p:sp>
        <p:nvSpPr>
          <p:cNvPr id="4" name="Slide Number Placeholder 3"/>
          <p:cNvSpPr>
            <a:spLocks noGrp="1"/>
          </p:cNvSpPr>
          <p:nvPr>
            <p:ph type="sldNum" sz="quarter" idx="10"/>
          </p:nvPr>
        </p:nvSpPr>
        <p:spPr/>
        <p:txBody>
          <a:bodyPr/>
          <a:lstStyle/>
          <a:p>
            <a:fld id="{F1F72B58-5AF7-4FE8-BABB-E7738393E066}" type="slidenum">
              <a:rPr lang="en-US" smtClean="0"/>
              <a:pPr/>
              <a:t>44</a:t>
            </a:fld>
            <a:endParaRPr lang="en-US"/>
          </a:p>
        </p:txBody>
      </p:sp>
    </p:spTree>
    <p:extLst>
      <p:ext uri="{BB962C8B-B14F-4D97-AF65-F5344CB8AC3E}">
        <p14:creationId xmlns:p14="http://schemas.microsoft.com/office/powerpoint/2010/main" val="876632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”Key Driver Diagram – Clinic Efficiency”</a:t>
            </a:r>
          </a:p>
        </p:txBody>
      </p:sp>
      <p:sp>
        <p:nvSpPr>
          <p:cNvPr id="4" name="Slide Number Placeholder 3"/>
          <p:cNvSpPr>
            <a:spLocks noGrp="1"/>
          </p:cNvSpPr>
          <p:nvPr>
            <p:ph type="sldNum" sz="quarter" idx="5"/>
          </p:nvPr>
        </p:nvSpPr>
        <p:spPr/>
        <p:txBody>
          <a:bodyPr/>
          <a:lstStyle/>
          <a:p>
            <a:fld id="{0ED1915E-167D-664F-BD43-3D56190DA590}" type="slidenum">
              <a:rPr lang="en-US" smtClean="0"/>
              <a:t>5</a:t>
            </a:fld>
            <a:endParaRPr lang="en-US"/>
          </a:p>
        </p:txBody>
      </p:sp>
    </p:spTree>
    <p:extLst>
      <p:ext uri="{BB962C8B-B14F-4D97-AF65-F5344CB8AC3E}">
        <p14:creationId xmlns:p14="http://schemas.microsoft.com/office/powerpoint/2010/main" val="312589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3BB5B-1CA2-19F1-EC55-C78A372C3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7A3E8-6F7F-B56E-E175-B214D7CFF8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0D2225-9F26-F165-39A0-EB3354F98A1A}"/>
              </a:ext>
            </a:extLst>
          </p:cNvPr>
          <p:cNvSpPr>
            <a:spLocks noGrp="1"/>
          </p:cNvSpPr>
          <p:nvPr>
            <p:ph type="body" idx="1"/>
          </p:nvPr>
        </p:nvSpPr>
        <p:spPr/>
        <p:txBody>
          <a:bodyPr/>
          <a:lstStyle/>
          <a:p>
            <a:r>
              <a:rPr lang="en-US" dirty="0"/>
              <a:t>PDSA cycles were really built off Langley’s Improvement Guide and the Change concepts within. The IHI created a worksheet with these change concepts, and if you’re considering any improvement project, I’d encourage you to reference this and explore whether you can pull in some change ideas from different aspects </a:t>
            </a:r>
          </a:p>
        </p:txBody>
      </p:sp>
      <p:sp>
        <p:nvSpPr>
          <p:cNvPr id="4" name="Slide Number Placeholder 3">
            <a:extLst>
              <a:ext uri="{FF2B5EF4-FFF2-40B4-BE49-F238E27FC236}">
                <a16:creationId xmlns:a16="http://schemas.microsoft.com/office/drawing/2014/main" id="{6BA299A9-C247-34DD-8EAF-5DAB197B9F9C}"/>
              </a:ext>
            </a:extLst>
          </p:cNvPr>
          <p:cNvSpPr>
            <a:spLocks noGrp="1"/>
          </p:cNvSpPr>
          <p:nvPr>
            <p:ph type="sldNum" sz="quarter" idx="5"/>
          </p:nvPr>
        </p:nvSpPr>
        <p:spPr/>
        <p:txBody>
          <a:bodyPr/>
          <a:lstStyle/>
          <a:p>
            <a:fld id="{0ED1915E-167D-664F-BD43-3D56190DA590}" type="slidenum">
              <a:rPr lang="en-US" smtClean="0"/>
              <a:t>6</a:t>
            </a:fld>
            <a:endParaRPr lang="en-US"/>
          </a:p>
        </p:txBody>
      </p:sp>
    </p:spTree>
    <p:extLst>
      <p:ext uri="{BB962C8B-B14F-4D97-AF65-F5344CB8AC3E}">
        <p14:creationId xmlns:p14="http://schemas.microsoft.com/office/powerpoint/2010/main" val="623989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161C-6170-9FDE-AF09-1F0DCCD292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41A3D7-BC31-85CA-0A9E-90ED982D00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A8AFA5-58FD-209C-B138-D7823B635599}"/>
              </a:ext>
            </a:extLst>
          </p:cNvPr>
          <p:cNvSpPr>
            <a:spLocks noGrp="1"/>
          </p:cNvSpPr>
          <p:nvPr>
            <p:ph type="body" idx="1"/>
          </p:nvPr>
        </p:nvSpPr>
        <p:spPr/>
        <p:txBody>
          <a:bodyPr/>
          <a:lstStyle/>
          <a:p>
            <a:r>
              <a:rPr lang="en-US" dirty="0"/>
              <a:t>Providers were often repeating same questions or education. Handoff of information from RN to provider always had to happen but handoff now from provider back to educator can be targeted and not comprehensive.</a:t>
            </a:r>
          </a:p>
        </p:txBody>
      </p:sp>
      <p:sp>
        <p:nvSpPr>
          <p:cNvPr id="4" name="Slide Number Placeholder 3">
            <a:extLst>
              <a:ext uri="{FF2B5EF4-FFF2-40B4-BE49-F238E27FC236}">
                <a16:creationId xmlns:a16="http://schemas.microsoft.com/office/drawing/2014/main" id="{300CEE37-81F5-1180-7C6A-081FCEE6B75D}"/>
              </a:ext>
            </a:extLst>
          </p:cNvPr>
          <p:cNvSpPr>
            <a:spLocks noGrp="1"/>
          </p:cNvSpPr>
          <p:nvPr>
            <p:ph type="sldNum" sz="quarter" idx="5"/>
          </p:nvPr>
        </p:nvSpPr>
        <p:spPr/>
        <p:txBody>
          <a:bodyPr/>
          <a:lstStyle/>
          <a:p>
            <a:fld id="{0ED1915E-167D-664F-BD43-3D56190DA590}" type="slidenum">
              <a:rPr lang="en-US" smtClean="0"/>
              <a:t>7</a:t>
            </a:fld>
            <a:endParaRPr lang="en-US"/>
          </a:p>
        </p:txBody>
      </p:sp>
    </p:spTree>
    <p:extLst>
      <p:ext uri="{BB962C8B-B14F-4D97-AF65-F5344CB8AC3E}">
        <p14:creationId xmlns:p14="http://schemas.microsoft.com/office/powerpoint/2010/main" val="2617455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1B96-E864-9DBB-435A-A551D058A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7C96C-ED01-3BC7-C6C5-C966F003B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62C64-E950-D4CA-E85F-0BAAA03A0AD4}"/>
              </a:ext>
            </a:extLst>
          </p:cNvPr>
          <p:cNvSpPr>
            <a:spLocks noGrp="1"/>
          </p:cNvSpPr>
          <p:nvPr>
            <p:ph type="body" idx="1"/>
          </p:nvPr>
        </p:nvSpPr>
        <p:spPr/>
        <p:txBody>
          <a:bodyPr/>
          <a:lstStyle/>
          <a:p>
            <a:r>
              <a:rPr lang="en-US" dirty="0"/>
              <a:t>PDSA cycles were really built off Langley’s Improvement Guide and the Change concepts within. The IHI created a worksheet with these change concepts, and if you’re considering any improvement project, I’d encourage you to reference this and explore whether you can pull in some change ideas from different aspects </a:t>
            </a:r>
          </a:p>
        </p:txBody>
      </p:sp>
      <p:sp>
        <p:nvSpPr>
          <p:cNvPr id="4" name="Slide Number Placeholder 3">
            <a:extLst>
              <a:ext uri="{FF2B5EF4-FFF2-40B4-BE49-F238E27FC236}">
                <a16:creationId xmlns:a16="http://schemas.microsoft.com/office/drawing/2014/main" id="{CF155B05-CF47-3D85-262B-B2B6FCCACC4D}"/>
              </a:ext>
            </a:extLst>
          </p:cNvPr>
          <p:cNvSpPr>
            <a:spLocks noGrp="1"/>
          </p:cNvSpPr>
          <p:nvPr>
            <p:ph type="sldNum" sz="quarter" idx="5"/>
          </p:nvPr>
        </p:nvSpPr>
        <p:spPr/>
        <p:txBody>
          <a:bodyPr/>
          <a:lstStyle/>
          <a:p>
            <a:fld id="{0ED1915E-167D-664F-BD43-3D56190DA590}" type="slidenum">
              <a:rPr lang="en-US" smtClean="0"/>
              <a:t>9</a:t>
            </a:fld>
            <a:endParaRPr lang="en-US"/>
          </a:p>
        </p:txBody>
      </p:sp>
    </p:spTree>
    <p:extLst>
      <p:ext uri="{BB962C8B-B14F-4D97-AF65-F5344CB8AC3E}">
        <p14:creationId xmlns:p14="http://schemas.microsoft.com/office/powerpoint/2010/main" val="1068111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65DD-D07A-437B-9512-1E38DBAA4D29}" type="slidenum">
              <a:rPr lang="en-US" smtClean="0"/>
              <a:t>14</a:t>
            </a:fld>
            <a:endParaRPr lang="en-US"/>
          </a:p>
        </p:txBody>
      </p:sp>
    </p:spTree>
    <p:extLst>
      <p:ext uri="{BB962C8B-B14F-4D97-AF65-F5344CB8AC3E}">
        <p14:creationId xmlns:p14="http://schemas.microsoft.com/office/powerpoint/2010/main" val="2366026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65DD-D07A-437B-9512-1E38DBAA4D29}" type="slidenum">
              <a:rPr lang="en-US" smtClean="0"/>
              <a:t>16</a:t>
            </a:fld>
            <a:endParaRPr lang="en-US"/>
          </a:p>
        </p:txBody>
      </p:sp>
    </p:spTree>
    <p:extLst>
      <p:ext uri="{BB962C8B-B14F-4D97-AF65-F5344CB8AC3E}">
        <p14:creationId xmlns:p14="http://schemas.microsoft.com/office/powerpoint/2010/main" val="3777150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865DD-D07A-437B-9512-1E38DBAA4D29}" type="slidenum">
              <a:rPr lang="en-US" smtClean="0"/>
              <a:t>17</a:t>
            </a:fld>
            <a:endParaRPr lang="en-US"/>
          </a:p>
        </p:txBody>
      </p:sp>
    </p:spTree>
    <p:extLst>
      <p:ext uri="{BB962C8B-B14F-4D97-AF65-F5344CB8AC3E}">
        <p14:creationId xmlns:p14="http://schemas.microsoft.com/office/powerpoint/2010/main" val="3945852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2.bin"/><Relationship Id="rId7" Type="http://schemas.openxmlformats.org/officeDocument/2006/relationships/image" Target="../media/image16.png"/><Relationship Id="rId2" Type="http://schemas.openxmlformats.org/officeDocument/2006/relationships/slideMaster" Target="../slideMasters/slideMaster7.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7.png"/><Relationship Id="rId2" Type="http://schemas.openxmlformats.org/officeDocument/2006/relationships/slideMaster" Target="../slideMasters/slideMaster7.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13.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15.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7.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18.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6.png"/><Relationship Id="rId2" Type="http://schemas.openxmlformats.org/officeDocument/2006/relationships/slideMaster" Target="../slideMasters/slideMaster7.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3.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20.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13.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9.png"/><Relationship Id="rId2" Type="http://schemas.openxmlformats.org/officeDocument/2006/relationships/slideMaster" Target="../slideMasters/slideMaster7.xml"/><Relationship Id="rId1" Type="http://schemas.openxmlformats.org/officeDocument/2006/relationships/tags" Target="../tags/tag21.xml"/><Relationship Id="rId6" Type="http://schemas.openxmlformats.org/officeDocument/2006/relationships/image" Target="../media/image18.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22.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3.em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75008956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43C34-345A-AA41-8BA7-32AD935155D8}"/>
              </a:ext>
            </a:extLst>
          </p:cNvPr>
          <p:cNvSpPr>
            <a:spLocks noGrp="1"/>
          </p:cNvSpPr>
          <p:nvPr>
            <p:ph type="dt" sz="half" idx="10"/>
          </p:nvPr>
        </p:nvSpPr>
        <p:spPr/>
        <p:txBody>
          <a:bodyPr/>
          <a:lstStyle/>
          <a:p>
            <a:fld id="{2050C1CA-1DAE-1844-B0B0-A51EC15DDD6C}" type="datetimeFigureOut">
              <a:rPr lang="en-US" smtClean="0"/>
              <a:t>11/7/2025</a:t>
            </a:fld>
            <a:endParaRPr lang="en-US"/>
          </a:p>
        </p:txBody>
      </p:sp>
      <p:sp>
        <p:nvSpPr>
          <p:cNvPr id="3" name="Footer Placeholder 2">
            <a:extLst>
              <a:ext uri="{FF2B5EF4-FFF2-40B4-BE49-F238E27FC236}">
                <a16:creationId xmlns:a16="http://schemas.microsoft.com/office/drawing/2014/main" id="{67577822-41A5-F747-A638-232C0000C059}"/>
              </a:ext>
            </a:extLst>
          </p:cNvPr>
          <p:cNvSpPr>
            <a:spLocks noGrp="1"/>
          </p:cNvSpPr>
          <p:nvPr>
            <p:ph type="ftr" sz="quarter" idx="11"/>
          </p:nvPr>
        </p:nvSpPr>
        <p:spPr>
          <a:xfrm>
            <a:off x="3581400" y="6356350"/>
            <a:ext cx="3083560" cy="365125"/>
          </a:xfrm>
        </p:spPr>
        <p:txBody>
          <a:bodyPr/>
          <a:lstStyle/>
          <a:p>
            <a:endParaRPr lang="en-US" dirty="0"/>
          </a:p>
        </p:txBody>
      </p:sp>
      <p:sp>
        <p:nvSpPr>
          <p:cNvPr id="4" name="Slide Number Placeholder 3">
            <a:extLst>
              <a:ext uri="{FF2B5EF4-FFF2-40B4-BE49-F238E27FC236}">
                <a16:creationId xmlns:a16="http://schemas.microsoft.com/office/drawing/2014/main" id="{555B35E2-5A0A-314A-8C86-A7D00F6D220B}"/>
              </a:ext>
            </a:extLst>
          </p:cNvPr>
          <p:cNvSpPr>
            <a:spLocks noGrp="1"/>
          </p:cNvSpPr>
          <p:nvPr>
            <p:ph type="sldNum" sz="quarter" idx="12"/>
          </p:nvPr>
        </p:nvSpPr>
        <p:spPr>
          <a:xfrm>
            <a:off x="6664960" y="6356350"/>
            <a:ext cx="1363472" cy="365125"/>
          </a:xfrm>
        </p:spPr>
        <p:txBody>
          <a:bodyPr/>
          <a:lstStyle/>
          <a:p>
            <a:fld id="{C0C13241-51A0-134C-ADD4-7AFCAD1B8BB6}" type="slidenum">
              <a:rPr lang="en-US" smtClean="0"/>
              <a:t>‹#›</a:t>
            </a:fld>
            <a:endParaRPr lang="en-US" dirty="0"/>
          </a:p>
        </p:txBody>
      </p:sp>
      <p:pic>
        <p:nvPicPr>
          <p:cNvPr id="7" name="Picture 6" descr="Logo&#10;&#10;Description automatically generated with medium confidence">
            <a:extLst>
              <a:ext uri="{FF2B5EF4-FFF2-40B4-BE49-F238E27FC236}">
                <a16:creationId xmlns:a16="http://schemas.microsoft.com/office/drawing/2014/main" id="{FA9FF68F-A723-B84B-9D00-F885E872216F}"/>
              </a:ext>
            </a:extLst>
          </p:cNvPr>
          <p:cNvPicPr>
            <a:picLocks noChangeAspect="1"/>
          </p:cNvPicPr>
          <p:nvPr userDrawn="1"/>
        </p:nvPicPr>
        <p:blipFill>
          <a:blip r:embed="rId2"/>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3652887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a:buClr>
                <a:srgbClr val="52CAE0"/>
              </a:buClr>
              <a:buSzPct val="125000"/>
              <a:defRPr>
                <a:solidFill>
                  <a:srgbClr val="47606D"/>
                </a:solidFill>
              </a:defRPr>
            </a:lvl1pPr>
            <a:lvl2pPr marL="685799" indent="-342900">
              <a:buClr>
                <a:srgbClr val="52CAE0"/>
              </a:buClr>
              <a:buSzPct val="90000"/>
              <a:buFont typeface="Courier New" panose="02070309020205020404" pitchFamily="49" charset="0"/>
              <a:buChar char="o"/>
              <a:defRPr>
                <a:solidFill>
                  <a:srgbClr val="47606D"/>
                </a:solidFill>
              </a:defRPr>
            </a:lvl2pPr>
            <a:lvl3pPr marL="891538" indent="-205738">
              <a:buClr>
                <a:srgbClr val="52CAE0"/>
              </a:buClr>
              <a:buSzPct val="110000"/>
              <a:buFont typeface="Wingdings" panose="05000000000000000000" pitchFamily="2" charset="2"/>
              <a:buChar char="§"/>
              <a:defRPr>
                <a:solidFill>
                  <a:srgbClr val="47606D"/>
                </a:solidFill>
              </a:defRPr>
            </a:lvl3pPr>
            <a:lvl4pPr marL="1266092" indent="-237392">
              <a:buClr>
                <a:srgbClr val="52CAE0"/>
              </a:buClr>
              <a:buSzPct val="60000"/>
              <a:buFont typeface="Wingdings" panose="05000000000000000000" pitchFamily="2" charset="2"/>
              <a:buChar char="q"/>
              <a:defRPr>
                <a:solidFill>
                  <a:srgbClr val="47606D"/>
                </a:solidFill>
              </a:defRPr>
            </a:lvl4pPr>
            <a:lvl5pPr marL="1608992" indent="-237392">
              <a:buClr>
                <a:srgbClr val="52CAE0"/>
              </a:buClr>
              <a:buSzPct val="80000"/>
              <a:buFont typeface="Wingdings" panose="05000000000000000000" pitchFamily="2" charset="2"/>
              <a:buChar char="Ø"/>
              <a:defRPr>
                <a:solidFill>
                  <a:srgbClr val="47606D"/>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802381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6970516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16231692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1A0F7B-1836-4408-A13A-CBDC4F00295D}"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C2462B-3926-46F3-AE23-D0828B051A39}" type="slidenum">
              <a:rPr lang="en-US" smtClean="0"/>
              <a:t>‹#›</a:t>
            </a:fld>
            <a:endParaRPr lang="en-US"/>
          </a:p>
        </p:txBody>
      </p:sp>
    </p:spTree>
    <p:extLst>
      <p:ext uri="{BB962C8B-B14F-4D97-AF65-F5344CB8AC3E}">
        <p14:creationId xmlns:p14="http://schemas.microsoft.com/office/powerpoint/2010/main" val="3921060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164230490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143156632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36397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14958896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63433639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48406999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52533317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56049-CD87-E5B8-B11A-DD8EF41BC1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A0B72B-F5A0-4BA1-56EE-B7773C9876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7F631-F5CC-E3C3-2A28-CD3DB7225FE0}"/>
              </a:ext>
            </a:extLst>
          </p:cNvPr>
          <p:cNvSpPr>
            <a:spLocks noGrp="1"/>
          </p:cNvSpPr>
          <p:nvPr>
            <p:ph type="dt" sz="half" idx="10"/>
          </p:nvPr>
        </p:nvSpPr>
        <p:spPr/>
        <p:txBody>
          <a:bodyPr/>
          <a:lstStyle/>
          <a:p>
            <a:fld id="{79DF875F-4433-4B8F-B21C-A7189C299806}" type="datetimeFigureOut">
              <a:rPr lang="en-US" smtClean="0"/>
              <a:t>11/7/2025</a:t>
            </a:fld>
            <a:endParaRPr lang="en-US"/>
          </a:p>
        </p:txBody>
      </p:sp>
      <p:sp>
        <p:nvSpPr>
          <p:cNvPr id="5" name="Footer Placeholder 4">
            <a:extLst>
              <a:ext uri="{FF2B5EF4-FFF2-40B4-BE49-F238E27FC236}">
                <a16:creationId xmlns:a16="http://schemas.microsoft.com/office/drawing/2014/main" id="{DA4C6A1B-EAD8-00D9-025B-C625B7F95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EDB62-0252-D59A-B48E-728633181E4D}"/>
              </a:ext>
            </a:extLst>
          </p:cNvPr>
          <p:cNvSpPr>
            <a:spLocks noGrp="1"/>
          </p:cNvSpPr>
          <p:nvPr>
            <p:ph type="sldNum" sz="quarter" idx="12"/>
          </p:nvPr>
        </p:nvSpPr>
        <p:spPr/>
        <p:txBody>
          <a:bodyPr/>
          <a:lstStyle/>
          <a:p>
            <a:fld id="{8646C43F-2263-4582-8FA9-9A11B2D2D81C}" type="slidenum">
              <a:rPr lang="en-US" smtClean="0"/>
              <a:t>‹#›</a:t>
            </a:fld>
            <a:endParaRPr lang="en-US"/>
          </a:p>
        </p:txBody>
      </p:sp>
    </p:spTree>
    <p:extLst>
      <p:ext uri="{BB962C8B-B14F-4D97-AF65-F5344CB8AC3E}">
        <p14:creationId xmlns:p14="http://schemas.microsoft.com/office/powerpoint/2010/main" val="3124332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a:prstGeom prst="rect">
            <a:avLst/>
          </a:prstGeom>
        </p:spPr>
        <p:txBody>
          <a:bodyPr>
            <a:noAutofit/>
          </a:bodyPr>
          <a:lstStyle>
            <a:lvl1pPr>
              <a:defRPr sz="3600">
                <a:solidFill>
                  <a:schemeClr val="accent3"/>
                </a:solidFill>
                <a:latin typeface="Montserrat SemiBold" panose="00000700000000000000" pitchFamily="2" charset="0"/>
              </a:defRPr>
            </a:lvl1pPr>
          </a:lstStyle>
          <a:p>
            <a:pPr lvl="0"/>
            <a:r>
              <a:rPr lang="en-US" dirty="0"/>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a:prstGeom prst="rect">
            <a:avLst/>
          </a:prstGeom>
        </p:spPr>
        <p:txBody>
          <a:bodyPr>
            <a:noAutofit/>
          </a:bodyPr>
          <a:lstStyle>
            <a:lvl1pPr>
              <a:defRPr>
                <a:solidFill>
                  <a:schemeClr val="accent3"/>
                </a:solidFill>
              </a:defRPr>
            </a:lvl1pPr>
          </a:lstStyle>
          <a:p>
            <a:pPr lvl="0"/>
            <a:r>
              <a:rPr lang="en-US" dirty="0"/>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62648504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Tree>
    <p:extLst>
      <p:ext uri="{BB962C8B-B14F-4D97-AF65-F5344CB8AC3E}">
        <p14:creationId xmlns:p14="http://schemas.microsoft.com/office/powerpoint/2010/main" val="134441378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a:prstGeom prst="rect">
            <a:avLst/>
          </a:prstGeom>
        </p:spPr>
        <p:txBody>
          <a:bodyPr>
            <a:normAutofit/>
          </a:bodyPr>
          <a:lstStyle>
            <a:lvl1pPr>
              <a:defRPr sz="2000">
                <a:solidFill>
                  <a:schemeClr val="accent6">
                    <a:lumMod val="75000"/>
                  </a:schemeClr>
                </a:solidFill>
              </a:defRPr>
            </a:lvl1pPr>
          </a:lstStyle>
          <a:p>
            <a:pPr lvl="0"/>
            <a:r>
              <a:rPr lang="en-US" dirty="0"/>
              <a:t>Click to edit Master text styles. </a:t>
            </a:r>
          </a:p>
        </p:txBody>
      </p:sp>
    </p:spTree>
    <p:extLst>
      <p:ext uri="{BB962C8B-B14F-4D97-AF65-F5344CB8AC3E}">
        <p14:creationId xmlns:p14="http://schemas.microsoft.com/office/powerpoint/2010/main" val="21610410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10972166"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63575766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dirty="0"/>
              <a:t>Click to Edit Master Title Style</a:t>
            </a:r>
            <a:endParaRPr dirty="0"/>
          </a:p>
        </p:txBody>
      </p:sp>
      <p:sp>
        <p:nvSpPr>
          <p:cNvPr id="3" name="Content Placeholder 2"/>
          <p:cNvSpPr>
            <a:spLocks noGrp="1"/>
          </p:cNvSpPr>
          <p:nvPr>
            <p:ph sz="quarter" idx="10"/>
          </p:nvPr>
        </p:nvSpPr>
        <p:spPr>
          <a:xfrm>
            <a:off x="549274" y="914400"/>
            <a:ext cx="5257800"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quarter" idx="11"/>
          </p:nvPr>
        </p:nvSpPr>
        <p:spPr>
          <a:xfrm>
            <a:off x="6263640" y="914400"/>
            <a:ext cx="5257800" cy="4876800"/>
          </a:xfrm>
          <a:prstGeom prst="rect">
            <a:avLst/>
          </a:prstGeo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33548793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E402B409-4F07-4884-83A0-157E188D5F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C550E40-D558-47DA-8C1B-3C8FF777AF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60746516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dirty="0">
              <a:latin typeface="Montserrat" panose="00000500000000000000" pitchFamily="2" charset="0"/>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pic>
        <p:nvPicPr>
          <p:cNvPr id="6" name="Picture 5">
            <a:extLst>
              <a:ext uri="{FF2B5EF4-FFF2-40B4-BE49-F238E27FC236}">
                <a16:creationId xmlns:a16="http://schemas.microsoft.com/office/drawing/2014/main" id="{09B961E7-C6AD-42BC-A97E-F71724CD7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228B1C1D-F7D4-4C65-9FC6-203EE26DD1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248184453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35" name="Title Text"/>
          <p:cNvSpPr txBox="1">
            <a:spLocks noGrp="1"/>
          </p:cNvSpPr>
          <p:nvPr>
            <p:ph type="title"/>
          </p:nvPr>
        </p:nvSpPr>
        <p:spPr>
          <a:xfrm>
            <a:off x="548640" y="228600"/>
            <a:ext cx="10972800" cy="457200"/>
          </a:xfrm>
          <a:prstGeom prst="rect">
            <a:avLst/>
          </a:prstGeom>
        </p:spPr>
        <p:txBody>
          <a:bodyPr/>
          <a:lstStyle/>
          <a:p>
            <a:r>
              <a:rPr lang="en-US" dirty="0"/>
              <a:t>Click to edit Master title style</a:t>
            </a:r>
            <a:endParaRPr dirty="0"/>
          </a:p>
        </p:txBody>
      </p:sp>
    </p:spTree>
    <p:extLst>
      <p:ext uri="{BB962C8B-B14F-4D97-AF65-F5344CB8AC3E}">
        <p14:creationId xmlns:p14="http://schemas.microsoft.com/office/powerpoint/2010/main" val="324228416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Text">
            <a:extLst>
              <a:ext uri="{FF2B5EF4-FFF2-40B4-BE49-F238E27FC236}">
                <a16:creationId xmlns:a16="http://schemas.microsoft.com/office/drawing/2014/main" id="{AA6BC4EE-9385-8048-94F7-C8E9B0881855}"/>
              </a:ext>
            </a:extLst>
          </p:cNvPr>
          <p:cNvSpPr txBox="1">
            <a:spLocks noGrp="1"/>
          </p:cNvSpPr>
          <p:nvPr>
            <p:ph type="title"/>
          </p:nvPr>
        </p:nvSpPr>
        <p:spPr>
          <a:xfrm>
            <a:off x="548640" y="228600"/>
            <a:ext cx="10972800" cy="457200"/>
          </a:xfrm>
          <a:prstGeom prst="rect">
            <a:avLst/>
          </a:prstGeom>
        </p:spPr>
        <p:txBody>
          <a:bodyPr/>
          <a:lstStyle/>
          <a:p>
            <a:r>
              <a:rPr lang="en-US"/>
              <a:t>Click to edit Master title style</a:t>
            </a:r>
            <a:endParaRPr/>
          </a:p>
        </p:txBody>
      </p:sp>
    </p:spTree>
    <p:extLst>
      <p:ext uri="{BB962C8B-B14F-4D97-AF65-F5344CB8AC3E}">
        <p14:creationId xmlns:p14="http://schemas.microsoft.com/office/powerpoint/2010/main" val="106231750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dirty="0"/>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9703254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A1DA9-AB4F-4242-ABDE-BE37FA60E465}"/>
              </a:ext>
            </a:extLst>
          </p:cNvPr>
          <p:cNvSpPr>
            <a:spLocks noGrp="1"/>
          </p:cNvSpPr>
          <p:nvPr>
            <p:ph type="dt" sz="half" idx="10"/>
          </p:nvPr>
        </p:nvSpPr>
        <p:spPr/>
        <p:txBody>
          <a:bodyPr/>
          <a:lstStyle/>
          <a:p>
            <a:fld id="{9B97D0C7-F418-403B-BC26-D5D1D8CA88C2}" type="datetimeFigureOut">
              <a:rPr lang="en-US" smtClean="0"/>
              <a:t>11/7/2025</a:t>
            </a:fld>
            <a:endParaRPr lang="en-US"/>
          </a:p>
        </p:txBody>
      </p:sp>
      <p:sp>
        <p:nvSpPr>
          <p:cNvPr id="3" name="Footer Placeholder 2">
            <a:extLst>
              <a:ext uri="{FF2B5EF4-FFF2-40B4-BE49-F238E27FC236}">
                <a16:creationId xmlns:a16="http://schemas.microsoft.com/office/drawing/2014/main" id="{C9718ADF-F3CD-41E7-9EC6-5E18D2C8E7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CFFBFE-A248-4E11-8516-06A25228CC31}"/>
              </a:ext>
            </a:extLst>
          </p:cNvPr>
          <p:cNvSpPr>
            <a:spLocks noGrp="1"/>
          </p:cNvSpPr>
          <p:nvPr>
            <p:ph type="sldNum" sz="quarter" idx="12"/>
          </p:nvPr>
        </p:nvSpPr>
        <p:spPr/>
        <p:txBody>
          <a:bodyPr/>
          <a:lstStyle/>
          <a:p>
            <a:fld id="{58A14645-38F5-4E48-ABEB-C9F33961E182}" type="slidenum">
              <a:rPr lang="en-US" smtClean="0"/>
              <a:t>‹#›</a:t>
            </a:fld>
            <a:endParaRPr lang="en-US"/>
          </a:p>
        </p:txBody>
      </p:sp>
    </p:spTree>
    <p:extLst>
      <p:ext uri="{BB962C8B-B14F-4D97-AF65-F5344CB8AC3E}">
        <p14:creationId xmlns:p14="http://schemas.microsoft.com/office/powerpoint/2010/main" val="1982548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733" b="1"/>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F6749880-22E3-E648-BE74-21906CE8BBD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436378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3133"/>
          </a:xfrm>
        </p:spPr>
        <p:txBody>
          <a:bodyPr anchor="t">
            <a:normAutofit/>
          </a:bodyPr>
          <a:lstStyle>
            <a:lvl1pPr algn="l">
              <a:defRPr sz="3733" b="1" cap="all"/>
            </a:lvl1pPr>
          </a:lstStyle>
          <a:p>
            <a:r>
              <a:rPr lang="en-US"/>
              <a:t>Click to edit Master title style</a:t>
            </a:r>
          </a:p>
        </p:txBody>
      </p:sp>
      <p:sp>
        <p:nvSpPr>
          <p:cNvPr id="3" name="Text Placeholder 2"/>
          <p:cNvSpPr>
            <a:spLocks noGrp="1"/>
          </p:cNvSpPr>
          <p:nvPr>
            <p:ph type="body" idx="1"/>
          </p:nvPr>
        </p:nvSpPr>
        <p:spPr>
          <a:xfrm>
            <a:off x="963084" y="2906185"/>
            <a:ext cx="10363200" cy="1500716"/>
          </a:xfrm>
        </p:spPr>
        <p:txBody>
          <a:bodyPr anchor="b"/>
          <a:lstStyle>
            <a:lvl1pPr marL="0" indent="0">
              <a:buNone/>
              <a:defRPr sz="2667">
                <a:solidFill>
                  <a:schemeClr val="bg2"/>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Edit Master text styles</a:t>
            </a:r>
          </a:p>
        </p:txBody>
      </p:sp>
      <p:sp>
        <p:nvSpPr>
          <p:cNvPr id="7" name="Slide Number Placeholder 1">
            <a:extLst>
              <a:ext uri="{FF2B5EF4-FFF2-40B4-BE49-F238E27FC236}">
                <a16:creationId xmlns:a16="http://schemas.microsoft.com/office/drawing/2014/main" id="{FACBE1C3-56AD-574E-A763-9273BB7937B0}"/>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3337927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a:t>CLICK TO EDIT MASTER TITLE STYLE</a:t>
            </a:r>
          </a:p>
        </p:txBody>
      </p:sp>
      <p:sp>
        <p:nvSpPr>
          <p:cNvPr id="3" name="Text Placeholder 2"/>
          <p:cNvSpPr>
            <a:spLocks noGrp="1"/>
          </p:cNvSpPr>
          <p:nvPr>
            <p:ph type="body" idx="1"/>
          </p:nvPr>
        </p:nvSpPr>
        <p:spPr>
          <a:xfrm>
            <a:off x="609600" y="1534584"/>
            <a:ext cx="5386917"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4" name="Content Placeholder 3"/>
          <p:cNvSpPr>
            <a:spLocks noGrp="1"/>
          </p:cNvSpPr>
          <p:nvPr>
            <p:ph sz="half" idx="2"/>
          </p:nvPr>
        </p:nvSpPr>
        <p:spPr>
          <a:xfrm>
            <a:off x="609600" y="2175934"/>
            <a:ext cx="5386917"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4584"/>
            <a:ext cx="5389033" cy="6413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Edit Master text styles</a:t>
            </a:r>
          </a:p>
        </p:txBody>
      </p:sp>
      <p:sp>
        <p:nvSpPr>
          <p:cNvPr id="6" name="Content Placeholder 5"/>
          <p:cNvSpPr>
            <a:spLocks noGrp="1"/>
          </p:cNvSpPr>
          <p:nvPr>
            <p:ph sz="quarter" idx="4"/>
          </p:nvPr>
        </p:nvSpPr>
        <p:spPr>
          <a:xfrm>
            <a:off x="6193368" y="2175934"/>
            <a:ext cx="5389033" cy="3949700"/>
          </a:xfrm>
        </p:spPr>
        <p:txBody>
          <a:bodyPr>
            <a:normAutofit/>
          </a:bodyPr>
          <a:lstStyle>
            <a:lvl1pPr>
              <a:defRPr sz="1867"/>
            </a:lvl1pPr>
            <a:lvl2pPr>
              <a:defRPr sz="1867"/>
            </a:lvl2pPr>
            <a:lvl3pPr>
              <a:defRPr sz="1867"/>
            </a:lvl3pPr>
            <a:lvl4pPr>
              <a:defRPr sz="1867"/>
            </a:lvl4pPr>
            <a:lvl5pPr>
              <a:defRPr sz="1867"/>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1">
            <a:extLst>
              <a:ext uri="{FF2B5EF4-FFF2-40B4-BE49-F238E27FC236}">
                <a16:creationId xmlns:a16="http://schemas.microsoft.com/office/drawing/2014/main" id="{732F9EE6-EB8D-2148-9DD1-3151E715DD58}"/>
              </a:ext>
            </a:extLst>
          </p:cNvPr>
          <p:cNvSpPr>
            <a:spLocks noGrp="1"/>
          </p:cNvSpPr>
          <p:nvPr>
            <p:ph type="sldNum" sz="quarter" idx="10"/>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1512755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267" b="1"/>
            </a:lvl1pPr>
          </a:lstStyle>
          <a:p>
            <a:r>
              <a:rPr lang="en-US"/>
              <a:t>CLICK TO EDIT MASTER TITLE STYLE</a:t>
            </a:r>
          </a:p>
        </p:txBody>
      </p:sp>
      <p:sp>
        <p:nvSpPr>
          <p:cNvPr id="6" name="Slide Number Placeholder 1">
            <a:extLst>
              <a:ext uri="{FF2B5EF4-FFF2-40B4-BE49-F238E27FC236}">
                <a16:creationId xmlns:a16="http://schemas.microsoft.com/office/drawing/2014/main" id="{C0D27B21-F11F-9C41-BA59-7CEFD6ACB08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4119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32758321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2"/>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1"/>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053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7" name="Slide Number Placeholder 1">
            <a:extLst>
              <a:ext uri="{FF2B5EF4-FFF2-40B4-BE49-F238E27FC236}">
                <a16:creationId xmlns:a16="http://schemas.microsoft.com/office/drawing/2014/main" id="{7D2E8931-3A01-2147-9103-5FA478F01006}"/>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40094902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EB86296-5868-8D40-941D-A7E6C6A941FC}"/>
              </a:ext>
            </a:extLst>
          </p:cNvPr>
          <p:cNvSpPr>
            <a:spLocks noGrp="1"/>
          </p:cNvSpPr>
          <p:nvPr>
            <p:ph type="sldNum" sz="quarter" idx="4"/>
          </p:nvPr>
        </p:nvSpPr>
        <p:spPr>
          <a:xfrm>
            <a:off x="4673600" y="6356351"/>
            <a:ext cx="2844800" cy="366183"/>
          </a:xfrm>
          <a:prstGeom prst="rect">
            <a:avLst/>
          </a:prstGeom>
        </p:spPr>
        <p:txBody>
          <a:bodyPr vert="horz" lIns="91440" tIns="45720" rIns="91440" bIns="45720" rtlCol="0" anchor="ctr"/>
          <a:lstStyle>
            <a:lvl1pPr algn="ctr">
              <a:defRPr sz="1600">
                <a:solidFill>
                  <a:schemeClr val="tx1"/>
                </a:solidFill>
              </a:defRPr>
            </a:lvl1pPr>
          </a:lstStyle>
          <a:p>
            <a:fld id="{23088ACA-6532-5B47-9D60-7AF590FE3009}" type="slidenum">
              <a:rPr lang="en-US" smtClean="0"/>
              <a:pPr/>
              <a:t>‹#›</a:t>
            </a:fld>
            <a:endParaRPr lang="en-US"/>
          </a:p>
        </p:txBody>
      </p:sp>
    </p:spTree>
    <p:extLst>
      <p:ext uri="{BB962C8B-B14F-4D97-AF65-F5344CB8AC3E}">
        <p14:creationId xmlns:p14="http://schemas.microsoft.com/office/powerpoint/2010/main" val="2693600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34833" y="6356351"/>
            <a:ext cx="2844800" cy="365125"/>
          </a:xfrm>
          <a:prstGeom prst="rect">
            <a:avLst/>
          </a:prstGeom>
        </p:spPr>
        <p:txBody>
          <a:bodyPr/>
          <a:lstStyle/>
          <a:p>
            <a:fld id="{8A38FAF8-786F-7C4F-9F1B-B820815ED72A}" type="slidenum">
              <a:rPr lang="en-US" smtClean="0"/>
              <a:t>‹#›</a:t>
            </a:fld>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9" y="2029"/>
            <a:ext cx="12181172" cy="6853939"/>
          </a:xfrm>
          <a:prstGeom prst="rect">
            <a:avLst/>
          </a:prstGeom>
        </p:spPr>
      </p:pic>
      <p:sp>
        <p:nvSpPr>
          <p:cNvPr id="6" name="Title 10"/>
          <p:cNvSpPr>
            <a:spLocks noGrp="1"/>
          </p:cNvSpPr>
          <p:nvPr>
            <p:ph type="title" hasCustomPrompt="1"/>
          </p:nvPr>
        </p:nvSpPr>
        <p:spPr>
          <a:xfrm>
            <a:off x="609600" y="3505200"/>
            <a:ext cx="10972800" cy="1143000"/>
          </a:xfrm>
          <a:prstGeom prst="rect">
            <a:avLst/>
          </a:prstGeom>
        </p:spPr>
        <p:txBody>
          <a:bodyPr vert="horz"/>
          <a:lstStyle>
            <a:lvl1pPr>
              <a:defRPr sz="4267" b="1">
                <a:solidFill>
                  <a:schemeClr val="bg1"/>
                </a:solidFill>
              </a:defRPr>
            </a:lvl1pPr>
          </a:lstStyle>
          <a:p>
            <a:r>
              <a:rPr lang="en-US"/>
              <a:t>CLICK TO EDIT MASTER TITLE STYLE</a:t>
            </a:r>
          </a:p>
        </p:txBody>
      </p:sp>
      <p:sp>
        <p:nvSpPr>
          <p:cNvPr id="8" name="Subtitle 2"/>
          <p:cNvSpPr>
            <a:spLocks noGrp="1"/>
          </p:cNvSpPr>
          <p:nvPr>
            <p:ph type="subTitle" idx="1"/>
          </p:nvPr>
        </p:nvSpPr>
        <p:spPr>
          <a:xfrm>
            <a:off x="1828800" y="4648200"/>
            <a:ext cx="8534400" cy="990600"/>
          </a:xfrm>
          <a:prstGeom prst="rect">
            <a:avLst/>
          </a:prstGeom>
        </p:spPr>
        <p:txBody>
          <a:bodyPr/>
          <a:lstStyle>
            <a:lvl1pPr marL="0" indent="0" algn="ctr">
              <a:buNone/>
              <a:defRPr sz="3200">
                <a:solidFill>
                  <a:schemeClr val="bg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01790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06CFCB0-11F2-0742-BDC1-6DF3E26DD6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E642AE-E00E-3141-9074-5DF89506233D}"/>
              </a:ext>
            </a:extLst>
          </p:cNvPr>
          <p:cNvSpPr>
            <a:spLocks noGrp="1"/>
          </p:cNvSpPr>
          <p:nvPr>
            <p:ph type="ctrTitle"/>
          </p:nvPr>
        </p:nvSpPr>
        <p:spPr>
          <a:xfrm>
            <a:off x="4581938" y="1484313"/>
            <a:ext cx="6609523" cy="2292557"/>
          </a:xfrm>
        </p:spPr>
        <p:txBody>
          <a:bodyPr anchor="b"/>
          <a:lstStyle>
            <a:lvl1pPr algn="l">
              <a:defRPr sz="6000" b="1" i="0">
                <a:solidFill>
                  <a:schemeClr val="tx2"/>
                </a:solidFill>
                <a:latin typeface="Spectral ExtraBold" panose="02020502060000000000" pitchFamily="18"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DDEE3DA-3463-D94C-B0C2-A14D38633952}"/>
              </a:ext>
            </a:extLst>
          </p:cNvPr>
          <p:cNvSpPr>
            <a:spLocks noGrp="1"/>
          </p:cNvSpPr>
          <p:nvPr>
            <p:ph type="subTitle" idx="1"/>
          </p:nvPr>
        </p:nvSpPr>
        <p:spPr>
          <a:xfrm>
            <a:off x="4581938" y="4008438"/>
            <a:ext cx="5801582" cy="1655762"/>
          </a:xfrm>
        </p:spPr>
        <p:txBody>
          <a:bodyPr/>
          <a:lstStyle>
            <a:lvl1pPr marL="0" indent="0" algn="l">
              <a:buNone/>
              <a:defRPr sz="2400" b="1" i="0">
                <a:solidFill>
                  <a:srgbClr val="009990"/>
                </a:solidFill>
                <a:latin typeface="Metropolis Semi 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1828492-C19E-DA46-818C-9F927B5F8FEB}"/>
              </a:ext>
            </a:extLst>
          </p:cNvPr>
          <p:cNvSpPr>
            <a:spLocks noGrp="1"/>
          </p:cNvSpPr>
          <p:nvPr>
            <p:ph type="dt" sz="half" idx="10"/>
          </p:nvPr>
        </p:nvSpPr>
        <p:spPr>
          <a:xfrm>
            <a:off x="198120" y="6356350"/>
            <a:ext cx="2743200" cy="365125"/>
          </a:xfrm>
        </p:spPr>
        <p:txBody>
          <a:bodyPr/>
          <a:lstStyle/>
          <a:p>
            <a:fld id="{2050C1CA-1DAE-1844-B0B0-A51EC15DDD6C}" type="datetimeFigureOut">
              <a:rPr lang="en-US" smtClean="0"/>
              <a:t>11/7/2025</a:t>
            </a:fld>
            <a:endParaRPr lang="en-US"/>
          </a:p>
        </p:txBody>
      </p:sp>
      <p:sp>
        <p:nvSpPr>
          <p:cNvPr id="5" name="Footer Placeholder 4">
            <a:extLst>
              <a:ext uri="{FF2B5EF4-FFF2-40B4-BE49-F238E27FC236}">
                <a16:creationId xmlns:a16="http://schemas.microsoft.com/office/drawing/2014/main" id="{930621BE-EC99-2B46-AEB9-FCE187D87913}"/>
              </a:ext>
            </a:extLst>
          </p:cNvPr>
          <p:cNvSpPr>
            <a:spLocks noGrp="1"/>
          </p:cNvSpPr>
          <p:nvPr>
            <p:ph type="ftr" sz="quarter" idx="11"/>
          </p:nvPr>
        </p:nvSpPr>
        <p:spPr>
          <a:xfrm>
            <a:off x="303276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F0C52EB2-F245-0541-9D10-9A5504974EC6}"/>
              </a:ext>
            </a:extLst>
          </p:cNvPr>
          <p:cNvSpPr>
            <a:spLocks noGrp="1"/>
          </p:cNvSpPr>
          <p:nvPr>
            <p:ph type="sldNum" sz="quarter" idx="12"/>
          </p:nvPr>
        </p:nvSpPr>
        <p:spPr>
          <a:xfrm>
            <a:off x="7147560" y="6356350"/>
            <a:ext cx="1127760" cy="365125"/>
          </a:xfrm>
        </p:spPr>
        <p:txBody>
          <a:bodyPr/>
          <a:lstStyle/>
          <a:p>
            <a:fld id="{C0C13241-51A0-134C-ADD4-7AFCAD1B8BB6}" type="slidenum">
              <a:rPr lang="en-US" smtClean="0"/>
              <a:t>‹#›</a:t>
            </a:fld>
            <a:endParaRPr lang="en-US" dirty="0"/>
          </a:p>
        </p:txBody>
      </p:sp>
      <p:pic>
        <p:nvPicPr>
          <p:cNvPr id="12" name="Picture 11" descr="Logo&#10;&#10;Description automatically generated with medium confidence">
            <a:extLst>
              <a:ext uri="{FF2B5EF4-FFF2-40B4-BE49-F238E27FC236}">
                <a16:creationId xmlns:a16="http://schemas.microsoft.com/office/drawing/2014/main" id="{6340D7DF-4DEA-EA48-AB56-1BCEA8668644}"/>
              </a:ext>
            </a:extLst>
          </p:cNvPr>
          <p:cNvPicPr>
            <a:picLocks noChangeAspect="1"/>
          </p:cNvPicPr>
          <p:nvPr userDrawn="1"/>
        </p:nvPicPr>
        <p:blipFill>
          <a:blip r:embed="rId3"/>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14201679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334833" y="6356351"/>
            <a:ext cx="2844800" cy="365125"/>
          </a:xfrm>
          <a:prstGeom prst="rect">
            <a:avLst/>
          </a:prstGeom>
        </p:spPr>
        <p:txBody>
          <a:bodyPr/>
          <a:lstStyle/>
          <a:p>
            <a:fld id="{8A38FAF8-786F-7C4F-9F1B-B820815ED72A}" type="slidenum">
              <a:rPr lang="en-US" smtClean="0"/>
              <a:t>‹#›</a:t>
            </a:fld>
            <a:endParaRPr lang="en-US"/>
          </a:p>
        </p:txBody>
      </p:sp>
      <p:sp>
        <p:nvSpPr>
          <p:cNvPr id="2" name="Title 1"/>
          <p:cNvSpPr>
            <a:spLocks noGrp="1"/>
          </p:cNvSpPr>
          <p:nvPr>
            <p:ph type="title" hasCustomPrompt="1"/>
          </p:nvPr>
        </p:nvSpPr>
        <p:spPr>
          <a:xfrm>
            <a:off x="609600" y="274639"/>
            <a:ext cx="10972800" cy="1143000"/>
          </a:xfrm>
          <a:prstGeom prst="rect">
            <a:avLst/>
          </a:prstGeom>
        </p:spPr>
        <p:txBody>
          <a:bodyPr/>
          <a:lstStyle>
            <a:lvl1pPr>
              <a:defRPr sz="4267" b="1">
                <a:latin typeface="+mj-lt"/>
                <a:cs typeface="Museo Sans 500"/>
              </a:defRPr>
            </a:lvl1pPr>
          </a:lstStyle>
          <a:p>
            <a:r>
              <a:rPr lang="en-US"/>
              <a:t>CLICK TO EDIT MASTER TITLE STYLE</a:t>
            </a:r>
          </a:p>
        </p:txBody>
      </p:sp>
      <p:sp>
        <p:nvSpPr>
          <p:cNvPr id="3" name="Content Placeholder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79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188A-FED1-4229-9627-9EBB54C784C7}"/>
              </a:ext>
            </a:extLst>
          </p:cNvPr>
          <p:cNvSpPr>
            <a:spLocks noGrp="1"/>
          </p:cNvSpPr>
          <p:nvPr>
            <p:ph type="sldNum" sz="quarter" idx="10"/>
          </p:nvPr>
        </p:nvSpPr>
        <p:spPr/>
        <p:txBody>
          <a:bodyPr/>
          <a:lstStyle/>
          <a:p>
            <a:fld id="{23088ACA-6532-5B47-9D60-7AF590FE3009}" type="slidenum">
              <a:rPr lang="en-US" smtClean="0"/>
              <a:pPr/>
              <a:t>‹#›</a:t>
            </a:fld>
            <a:endParaRPr lang="en-US"/>
          </a:p>
        </p:txBody>
      </p:sp>
    </p:spTree>
    <p:extLst>
      <p:ext uri="{BB962C8B-B14F-4D97-AF65-F5344CB8AC3E}">
        <p14:creationId xmlns:p14="http://schemas.microsoft.com/office/powerpoint/2010/main" val="1685373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vert="horz"/>
          <a:lstStyle/>
          <a:p>
            <a:r>
              <a:rPr lang="en-US"/>
              <a:t>Click to edit Master title style</a:t>
            </a:r>
          </a:p>
        </p:txBody>
      </p:sp>
      <p:sp>
        <p:nvSpPr>
          <p:cNvPr id="3" name="Slide Number Placeholder 2"/>
          <p:cNvSpPr>
            <a:spLocks noGrp="1"/>
          </p:cNvSpPr>
          <p:nvPr>
            <p:ph type="sldNum" sz="quarter" idx="10"/>
          </p:nvPr>
        </p:nvSpPr>
        <p:spPr>
          <a:xfrm>
            <a:off x="334833" y="6356351"/>
            <a:ext cx="2844800" cy="365125"/>
          </a:xfrm>
          <a:prstGeom prst="rect">
            <a:avLst/>
          </a:prstGeom>
        </p:spPr>
        <p:txBody>
          <a:bodyPr/>
          <a:lstStyle/>
          <a:p>
            <a:fld id="{8A38FAF8-786F-7C4F-9F1B-B820815ED72A}" type="slidenum">
              <a:rPr lang="en-US" smtClean="0"/>
              <a:pPr/>
              <a:t>‹#›</a:t>
            </a:fld>
            <a:endParaRPr lang="en-US"/>
          </a:p>
        </p:txBody>
      </p:sp>
    </p:spTree>
    <p:extLst>
      <p:ext uri="{BB962C8B-B14F-4D97-AF65-F5344CB8AC3E}">
        <p14:creationId xmlns:p14="http://schemas.microsoft.com/office/powerpoint/2010/main" val="27001612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Hea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348343" y="2040294"/>
            <a:ext cx="10935477" cy="2090057"/>
          </a:xfrm>
          <a:prstGeom prst="rect">
            <a:avLst/>
          </a:prstGeom>
        </p:spPr>
        <p:txBody>
          <a:bodyPr vert="horz" anchor="ctr" anchorCtr="0"/>
          <a:lstStyle>
            <a:lvl1pPr algn="l">
              <a:defRPr sz="4267" b="0" i="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Subtitle 2"/>
          <p:cNvSpPr>
            <a:spLocks noGrp="1"/>
          </p:cNvSpPr>
          <p:nvPr>
            <p:ph type="subTitle" idx="1"/>
          </p:nvPr>
        </p:nvSpPr>
        <p:spPr>
          <a:xfrm>
            <a:off x="348343" y="4130351"/>
            <a:ext cx="10935477" cy="1024812"/>
          </a:xfrm>
          <a:prstGeom prst="rect">
            <a:avLst/>
          </a:prstGeom>
        </p:spPr>
        <p:txBody>
          <a:bodyPr/>
          <a:lstStyle>
            <a:lvl1pPr marL="0" indent="0" algn="l">
              <a:buNone/>
              <a:defRPr sz="3200" b="0" i="0">
                <a:solidFill>
                  <a:srgbClr val="798083"/>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15992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026B8-4028-F3F5-E2A8-B15C9C7389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402633-86E9-6F2F-9120-989C7798F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76463C-E919-079B-9DF9-9E37AE56A068}"/>
              </a:ext>
            </a:extLst>
          </p:cNvPr>
          <p:cNvSpPr>
            <a:spLocks noGrp="1"/>
          </p:cNvSpPr>
          <p:nvPr>
            <p:ph type="dt" sz="half" idx="10"/>
          </p:nvPr>
        </p:nvSpPr>
        <p:spPr/>
        <p:txBody>
          <a:bodyPr/>
          <a:lstStyle/>
          <a:p>
            <a:fld id="{3391A759-BFF8-4B5B-9ECE-D93AC303B331}" type="datetime1">
              <a:rPr lang="en-US" smtClean="0"/>
              <a:t>11/7/2025</a:t>
            </a:fld>
            <a:endParaRPr lang="en-US"/>
          </a:p>
        </p:txBody>
      </p:sp>
      <p:sp>
        <p:nvSpPr>
          <p:cNvPr id="5" name="Footer Placeholder 4">
            <a:extLst>
              <a:ext uri="{FF2B5EF4-FFF2-40B4-BE49-F238E27FC236}">
                <a16:creationId xmlns:a16="http://schemas.microsoft.com/office/drawing/2014/main" id="{B0583AFF-49A7-8086-8CC5-542EDAD94D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0B3127-61EB-DDCE-87BE-2377D2B4392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497458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Slide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EBF31918-0129-133C-991F-8260EF919F3E}"/>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290611" y="2172920"/>
            <a:ext cx="2901389" cy="468508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6" y="2"/>
            <a:ext cx="9290611"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9283768" y="2"/>
            <a:ext cx="2904000"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8427"/>
            <a:ext cx="9287995"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userDrawn="1">
            <p:ph type="ctrTitle"/>
          </p:nvPr>
        </p:nvSpPr>
        <p:spPr>
          <a:xfrm>
            <a:off x="575733" y="3344122"/>
            <a:ext cx="5010979" cy="1221040"/>
          </a:xfrm>
          <a:prstGeom prst="rect">
            <a:avLst/>
          </a:prstGeom>
        </p:spPr>
        <p:txBody>
          <a:bodyPr vert="horz" wrap="square" anchor="t">
            <a:spAutoFit/>
          </a:bodyPr>
          <a:lstStyle>
            <a:lvl1pPr algn="l">
              <a:defRPr sz="4400">
                <a:solidFill>
                  <a:schemeClr val="bg1"/>
                </a:solidFill>
              </a:defRPr>
            </a:lvl1pPr>
          </a:lstStyle>
          <a:p>
            <a:r>
              <a:rPr lang="en-US"/>
              <a:t>Click to edit Master title style</a:t>
            </a:r>
          </a:p>
        </p:txBody>
      </p:sp>
      <p:sp>
        <p:nvSpPr>
          <p:cNvPr id="3" name="Subtitle 2"/>
          <p:cNvSpPr>
            <a:spLocks noGrp="1"/>
          </p:cNvSpPr>
          <p:nvPr userDrawn="1">
            <p:ph type="subTitle" idx="1" hasCustomPrompt="1"/>
          </p:nvPr>
        </p:nvSpPr>
        <p:spPr>
          <a:xfrm>
            <a:off x="575733" y="2854850"/>
            <a:ext cx="5010979"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7521157" y="4502213"/>
            <a:ext cx="3533679" cy="4711572"/>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9288000" y="2124662"/>
            <a:ext cx="290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575733" y="5768420"/>
            <a:ext cx="4646083"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575733" y="6008813"/>
            <a:ext cx="4646083"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a:t>Date</a:t>
            </a:r>
          </a:p>
        </p:txBody>
      </p:sp>
      <p:grpSp>
        <p:nvGrpSpPr>
          <p:cNvPr id="7" name="Group 6">
            <a:extLst>
              <a:ext uri="{FF2B5EF4-FFF2-40B4-BE49-F238E27FC236}">
                <a16:creationId xmlns:a16="http://schemas.microsoft.com/office/drawing/2014/main" id="{26E2935B-10A0-E89E-89B0-1BF2B156419E}"/>
              </a:ext>
            </a:extLst>
          </p:cNvPr>
          <p:cNvGrpSpPr/>
          <p:nvPr userDrawn="1"/>
        </p:nvGrpSpPr>
        <p:grpSpPr>
          <a:xfrm>
            <a:off x="1790955" y="963724"/>
            <a:ext cx="2555343" cy="589507"/>
            <a:chOff x="1485617" y="160329"/>
            <a:chExt cx="1299494" cy="399717"/>
          </a:xfrm>
        </p:grpSpPr>
        <p:pic>
          <p:nvPicPr>
            <p:cNvPr id="8" name="Picture 7">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9" name="Picture 8">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31337" y="350163"/>
              <a:ext cx="906779" cy="209883"/>
            </a:xfrm>
            <a:prstGeom prst="rect">
              <a:avLst/>
            </a:prstGeom>
          </p:spPr>
        </p:pic>
      </p:gr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9285884" y="-7938"/>
            <a:ext cx="2904000" cy="2129251"/>
          </a:xfrm>
        </p:spPr>
        <p:txBody>
          <a:bodyPr anchor="ctr"/>
          <a:lstStyle>
            <a:lvl1pPr algn="ctr">
              <a:defRPr>
                <a:solidFill>
                  <a:schemeClr val="bg1"/>
                </a:solidFill>
              </a:defRPr>
            </a:lvl1pPr>
          </a:lstStyle>
          <a:p>
            <a:endParaRPr lang="en-US"/>
          </a:p>
        </p:txBody>
      </p:sp>
      <p:cxnSp>
        <p:nvCxnSpPr>
          <p:cNvPr id="23" name="Straight Connector 22">
            <a:extLst>
              <a:ext uri="{FF2B5EF4-FFF2-40B4-BE49-F238E27FC236}">
                <a16:creationId xmlns:a16="http://schemas.microsoft.com/office/drawing/2014/main" id="{F25B72B0-6660-95A2-3DFD-776C858FAB58}"/>
              </a:ext>
            </a:extLst>
          </p:cNvPr>
          <p:cNvCxnSpPr>
            <a:cxnSpLocks/>
          </p:cNvCxnSpPr>
          <p:nvPr userDrawn="1"/>
        </p:nvCxnSpPr>
        <p:spPr>
          <a:xfrm flipH="1">
            <a:off x="4776026" y="934835"/>
            <a:ext cx="4647" cy="647280"/>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59690" y="726701"/>
            <a:ext cx="1739127" cy="855415"/>
          </a:xfrm>
          <a:prstGeom prst="rect">
            <a:avLst/>
          </a:prstGeom>
        </p:spPr>
      </p:pic>
      <p:pic>
        <p:nvPicPr>
          <p:cNvPr id="6" name="Picture 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82897" y="741455"/>
            <a:ext cx="1251444" cy="938583"/>
          </a:xfrm>
          <a:prstGeom prst="rect">
            <a:avLst/>
          </a:prstGeom>
        </p:spPr>
      </p:pic>
    </p:spTree>
    <p:extLst>
      <p:ext uri="{BB962C8B-B14F-4D97-AF65-F5344CB8AC3E}">
        <p14:creationId xmlns:p14="http://schemas.microsoft.com/office/powerpoint/2010/main" val="146577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ver Slide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BF31918-0129-133C-991F-8260EF919F3E}"/>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EBF31918-0129-133C-991F-8260EF919F3E}"/>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38" name="Picture 37">
            <a:extLst>
              <a:ext uri="{FF2B5EF4-FFF2-40B4-BE49-F238E27FC236}">
                <a16:creationId xmlns:a16="http://schemas.microsoft.com/office/drawing/2014/main" id="{94D495FE-242D-CD84-88ED-56A5AF718901}"/>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9290611" y="2172920"/>
            <a:ext cx="2901389" cy="4685080"/>
          </a:xfrm>
          <a:prstGeom prst="rect">
            <a:avLst/>
          </a:prstGeom>
        </p:spPr>
      </p:pic>
      <p:sp>
        <p:nvSpPr>
          <p:cNvPr id="10" name="Rectangle 9">
            <a:extLst>
              <a:ext uri="{FF2B5EF4-FFF2-40B4-BE49-F238E27FC236}">
                <a16:creationId xmlns:a16="http://schemas.microsoft.com/office/drawing/2014/main" id="{5CCD0CB1-ADFD-CBE6-31D9-7BB39C63FA07}"/>
              </a:ext>
            </a:extLst>
          </p:cNvPr>
          <p:cNvSpPr/>
          <p:nvPr userDrawn="1"/>
        </p:nvSpPr>
        <p:spPr>
          <a:xfrm flipH="1" flipV="1">
            <a:off x="-6" y="2"/>
            <a:ext cx="9290611" cy="685799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47" name="Rectangle 46">
            <a:extLst>
              <a:ext uri="{FF2B5EF4-FFF2-40B4-BE49-F238E27FC236}">
                <a16:creationId xmlns:a16="http://schemas.microsoft.com/office/drawing/2014/main" id="{23AC07F4-C659-A97E-E9AE-8C9CE02C07B2}"/>
              </a:ext>
            </a:extLst>
          </p:cNvPr>
          <p:cNvSpPr/>
          <p:nvPr userDrawn="1"/>
        </p:nvSpPr>
        <p:spPr>
          <a:xfrm>
            <a:off x="9288000" y="7942"/>
            <a:ext cx="2904000" cy="6857998"/>
          </a:xfrm>
          <a:prstGeom prst="rect">
            <a:avLst/>
          </a:prstGeom>
          <a:solidFill>
            <a:schemeClr val="tx2">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64" name="Rectangle 63">
            <a:extLst>
              <a:ext uri="{FF2B5EF4-FFF2-40B4-BE49-F238E27FC236}">
                <a16:creationId xmlns:a16="http://schemas.microsoft.com/office/drawing/2014/main" id="{3DAC5F80-AB3D-150D-DBC0-630B15B67EBC}"/>
              </a:ext>
            </a:extLst>
          </p:cNvPr>
          <p:cNvSpPr/>
          <p:nvPr userDrawn="1"/>
        </p:nvSpPr>
        <p:spPr>
          <a:xfrm>
            <a:off x="0" y="-8427"/>
            <a:ext cx="9287995" cy="217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userDrawn="1">
            <p:ph type="ctrTitle"/>
          </p:nvPr>
        </p:nvSpPr>
        <p:spPr>
          <a:xfrm>
            <a:off x="575733" y="3344122"/>
            <a:ext cx="5010979" cy="1221040"/>
          </a:xfrm>
          <a:prstGeom prst="rect">
            <a:avLst/>
          </a:prstGeom>
        </p:spPr>
        <p:txBody>
          <a:bodyPr vert="horz" wrap="square" anchor="t">
            <a:spAutoFit/>
          </a:bodyPr>
          <a:lstStyle>
            <a:lvl1pPr algn="l">
              <a:defRPr sz="4400">
                <a:solidFill>
                  <a:schemeClr val="bg1"/>
                </a:solidFill>
              </a:defRPr>
            </a:lvl1pPr>
          </a:lstStyle>
          <a:p>
            <a:r>
              <a:rPr lang="en-US"/>
              <a:t>Click to edit Master title style</a:t>
            </a:r>
          </a:p>
        </p:txBody>
      </p:sp>
      <p:sp>
        <p:nvSpPr>
          <p:cNvPr id="3" name="Subtitle 2"/>
          <p:cNvSpPr>
            <a:spLocks noGrp="1"/>
          </p:cNvSpPr>
          <p:nvPr userDrawn="1">
            <p:ph type="subTitle" idx="1" hasCustomPrompt="1"/>
          </p:nvPr>
        </p:nvSpPr>
        <p:spPr>
          <a:xfrm>
            <a:off x="575733" y="2854850"/>
            <a:ext cx="5010979"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Division of</a:t>
            </a:r>
          </a:p>
        </p:txBody>
      </p:sp>
      <p:sp>
        <p:nvSpPr>
          <p:cNvPr id="21" name="Freeform: Shape 20">
            <a:extLst>
              <a:ext uri="{FF2B5EF4-FFF2-40B4-BE49-F238E27FC236}">
                <a16:creationId xmlns:a16="http://schemas.microsoft.com/office/drawing/2014/main" id="{96F69FCC-5E93-4F96-F4B8-6BEC091C9043}"/>
              </a:ext>
            </a:extLst>
          </p:cNvPr>
          <p:cNvSpPr/>
          <p:nvPr userDrawn="1"/>
        </p:nvSpPr>
        <p:spPr>
          <a:xfrm rot="7145101" flipH="1">
            <a:off x="7521157" y="4502213"/>
            <a:ext cx="3533679" cy="4711572"/>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6" name="Rectangle 55">
            <a:extLst>
              <a:ext uri="{FF2B5EF4-FFF2-40B4-BE49-F238E27FC236}">
                <a16:creationId xmlns:a16="http://schemas.microsoft.com/office/drawing/2014/main" id="{DF3D0DEF-90CF-0AC5-6EEF-8F2CF5FF9044}"/>
              </a:ext>
            </a:extLst>
          </p:cNvPr>
          <p:cNvSpPr/>
          <p:nvPr userDrawn="1"/>
        </p:nvSpPr>
        <p:spPr>
          <a:xfrm>
            <a:off x="9288000" y="2124662"/>
            <a:ext cx="2904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cxnSp>
        <p:nvCxnSpPr>
          <p:cNvPr id="66" name="Straight Connector 65">
            <a:extLst>
              <a:ext uri="{FF2B5EF4-FFF2-40B4-BE49-F238E27FC236}">
                <a16:creationId xmlns:a16="http://schemas.microsoft.com/office/drawing/2014/main" id="{112DA193-0F11-9C33-153E-6F1C6329BD7D}"/>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8034CE66-3063-B784-8A95-FF5CFE71B2B8}"/>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A447E53E-2C5D-E89D-D73C-94D8DE6779E9}"/>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79" name="Text Placeholder 78">
            <a:extLst>
              <a:ext uri="{FF2B5EF4-FFF2-40B4-BE49-F238E27FC236}">
                <a16:creationId xmlns:a16="http://schemas.microsoft.com/office/drawing/2014/main" id="{7CFF9914-4550-7DF8-8420-F096A18B75C5}"/>
              </a:ext>
            </a:extLst>
          </p:cNvPr>
          <p:cNvSpPr>
            <a:spLocks noGrp="1"/>
          </p:cNvSpPr>
          <p:nvPr userDrawn="1">
            <p:ph type="body" sz="quarter" idx="10" hasCustomPrompt="1"/>
          </p:nvPr>
        </p:nvSpPr>
        <p:spPr>
          <a:xfrm>
            <a:off x="575733" y="5768420"/>
            <a:ext cx="4646083"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a:t>Presented by:</a:t>
            </a:r>
          </a:p>
        </p:txBody>
      </p:sp>
      <p:sp>
        <p:nvSpPr>
          <p:cNvPr id="80" name="Text Placeholder 78">
            <a:extLst>
              <a:ext uri="{FF2B5EF4-FFF2-40B4-BE49-F238E27FC236}">
                <a16:creationId xmlns:a16="http://schemas.microsoft.com/office/drawing/2014/main" id="{F84D9B9F-C346-FF36-69F1-4D2443AE68D0}"/>
              </a:ext>
            </a:extLst>
          </p:cNvPr>
          <p:cNvSpPr>
            <a:spLocks noGrp="1"/>
          </p:cNvSpPr>
          <p:nvPr userDrawn="1">
            <p:ph type="body" sz="quarter" idx="11" hasCustomPrompt="1"/>
          </p:nvPr>
        </p:nvSpPr>
        <p:spPr>
          <a:xfrm>
            <a:off x="575733" y="6008813"/>
            <a:ext cx="4646083" cy="249299"/>
          </a:xfrm>
          <a:prstGeom prst="rect">
            <a:avLst/>
          </a:prstGeom>
        </p:spPr>
        <p:txBody>
          <a:bodyPr vert="horz" wrap="square" lIns="0" tIns="0" rIns="0" bIns="0" rtlCol="0">
            <a:spAutoFit/>
          </a:bodyPr>
          <a:lstStyle>
            <a:lvl1pPr marL="0" indent="0">
              <a:buNone/>
              <a:defRPr lang="en-US" sz="1800" i="0" dirty="0" smtClean="0">
                <a:solidFill>
                  <a:schemeClr val="bg1"/>
                </a:solidFill>
              </a:defRPr>
            </a:lvl1pPr>
            <a:lvl2pPr>
              <a:defRPr lang="en-US" sz="2000" dirty="0" smtClean="0"/>
            </a:lvl2pPr>
            <a:lvl3pPr>
              <a:defRPr lang="en-US" sz="1800" dirty="0" smtClean="0"/>
            </a:lvl3pPr>
            <a:lvl4pPr>
              <a:defRPr lang="en-US" sz="1600" dirty="0" smtClean="0"/>
            </a:lvl4pPr>
            <a:lvl5pPr>
              <a:defRPr lang="en-ID" sz="1600" dirty="0"/>
            </a:lvl5pPr>
          </a:lstStyle>
          <a:p>
            <a:pPr marL="228600" lvl="0" indent="-228600"/>
            <a:r>
              <a:rPr lang="en-US"/>
              <a:t>Date</a:t>
            </a:r>
          </a:p>
        </p:txBody>
      </p:sp>
      <p:grpSp>
        <p:nvGrpSpPr>
          <p:cNvPr id="7" name="Group 6">
            <a:extLst>
              <a:ext uri="{FF2B5EF4-FFF2-40B4-BE49-F238E27FC236}">
                <a16:creationId xmlns:a16="http://schemas.microsoft.com/office/drawing/2014/main" id="{26E2935B-10A0-E89E-89B0-1BF2B156419E}"/>
              </a:ext>
            </a:extLst>
          </p:cNvPr>
          <p:cNvGrpSpPr/>
          <p:nvPr userDrawn="1"/>
        </p:nvGrpSpPr>
        <p:grpSpPr>
          <a:xfrm>
            <a:off x="1790955" y="963724"/>
            <a:ext cx="2555343" cy="589507"/>
            <a:chOff x="1485617" y="160329"/>
            <a:chExt cx="1299494" cy="399717"/>
          </a:xfrm>
        </p:grpSpPr>
        <p:pic>
          <p:nvPicPr>
            <p:cNvPr id="8" name="Picture 7">
              <a:extLst>
                <a:ext uri="{FF2B5EF4-FFF2-40B4-BE49-F238E27FC236}">
                  <a16:creationId xmlns:a16="http://schemas.microsoft.com/office/drawing/2014/main" id="{2D922E45-4383-C036-E43E-5910A3DAC7B7}"/>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9" name="Picture 8">
              <a:extLst>
                <a:ext uri="{FF2B5EF4-FFF2-40B4-BE49-F238E27FC236}">
                  <a16:creationId xmlns:a16="http://schemas.microsoft.com/office/drawing/2014/main" id="{AE841E53-8D94-2AD2-E931-C73DE570203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l="57841" t="-1" r="1797" b="17409"/>
            <a:stretch/>
          </p:blipFill>
          <p:spPr>
            <a:xfrm>
              <a:off x="1531337" y="350163"/>
              <a:ext cx="906779" cy="209883"/>
            </a:xfrm>
            <a:prstGeom prst="rect">
              <a:avLst/>
            </a:prstGeom>
          </p:spPr>
        </p:pic>
      </p:grpSp>
      <p:sp>
        <p:nvSpPr>
          <p:cNvPr id="13" name="Picture Placeholder 12">
            <a:extLst>
              <a:ext uri="{FF2B5EF4-FFF2-40B4-BE49-F238E27FC236}">
                <a16:creationId xmlns:a16="http://schemas.microsoft.com/office/drawing/2014/main" id="{A5482A8E-639B-55B9-5CDF-89707C4092DF}"/>
              </a:ext>
            </a:extLst>
          </p:cNvPr>
          <p:cNvSpPr>
            <a:spLocks noGrp="1"/>
          </p:cNvSpPr>
          <p:nvPr>
            <p:ph type="pic" sz="quarter" idx="12"/>
          </p:nvPr>
        </p:nvSpPr>
        <p:spPr>
          <a:xfrm>
            <a:off x="9285884" y="-7938"/>
            <a:ext cx="2904000" cy="2129251"/>
          </a:xfrm>
        </p:spPr>
        <p:txBody>
          <a:bodyPr anchor="ctr"/>
          <a:lstStyle>
            <a:lvl1pPr algn="ctr">
              <a:defRPr>
                <a:solidFill>
                  <a:schemeClr val="bg1"/>
                </a:solidFill>
              </a:defRPr>
            </a:lvl1pPr>
          </a:lstStyle>
          <a:p>
            <a:endParaRPr lang="en-US"/>
          </a:p>
        </p:txBody>
      </p:sp>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2897" y="741455"/>
            <a:ext cx="1251444" cy="938583"/>
          </a:xfrm>
          <a:prstGeom prst="rect">
            <a:avLst/>
          </a:prstGeom>
        </p:spPr>
      </p:pic>
    </p:spTree>
    <p:extLst>
      <p:ext uri="{BB962C8B-B14F-4D97-AF65-F5344CB8AC3E}">
        <p14:creationId xmlns:p14="http://schemas.microsoft.com/office/powerpoint/2010/main" val="316899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FE16A96B-1D87-DCC9-CB48-E52CABB8CFC6}"/>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sp>
        <p:nvSpPr>
          <p:cNvPr id="3" name="Content Placeholder 2"/>
          <p:cNvSpPr>
            <a:spLocks noGrp="1"/>
          </p:cNvSpPr>
          <p:nvPr>
            <p:ph idx="1"/>
          </p:nvPr>
        </p:nvSpPr>
        <p:spPr>
          <a:xfrm>
            <a:off x="606599" y="1779094"/>
            <a:ext cx="11040533" cy="410259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487BEFDE-9B2E-32E8-E4C9-D5F43324C041}"/>
              </a:ext>
            </a:extLst>
          </p:cNvPr>
          <p:cNvGrpSpPr/>
          <p:nvPr userDrawn="1"/>
        </p:nvGrpSpPr>
        <p:grpSpPr>
          <a:xfrm>
            <a:off x="1301861" y="6348643"/>
            <a:ext cx="1461984" cy="337273"/>
            <a:chOff x="1485617" y="160329"/>
            <a:chExt cx="1299494" cy="399717"/>
          </a:xfrm>
        </p:grpSpPr>
        <p:pic>
          <p:nvPicPr>
            <p:cNvPr id="11" name="Picture 10">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12" name="Picture 11">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4" name="Picture 3"/>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266874"/>
            <a:ext cx="983793" cy="483893"/>
          </a:xfrm>
          <a:prstGeom prst="rect">
            <a:avLst/>
          </a:prstGeom>
        </p:spPr>
      </p:pic>
      <p:pic>
        <p:nvPicPr>
          <p:cNvPr id="14" name="Picture 13"/>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521881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E16A96B-1D87-DCC9-CB48-E52CABB8CFC6}"/>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FE16A96B-1D87-DCC9-CB48-E52CABB8CFC6}"/>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sp>
        <p:nvSpPr>
          <p:cNvPr id="3" name="Content Placeholder 2"/>
          <p:cNvSpPr>
            <a:spLocks noGrp="1"/>
          </p:cNvSpPr>
          <p:nvPr>
            <p:ph idx="1"/>
          </p:nvPr>
        </p:nvSpPr>
        <p:spPr>
          <a:xfrm>
            <a:off x="575734" y="1802906"/>
            <a:ext cx="11040533" cy="4102595"/>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487BEFDE-9B2E-32E8-E4C9-D5F43324C041}"/>
              </a:ext>
            </a:extLst>
          </p:cNvPr>
          <p:cNvGrpSpPr/>
          <p:nvPr userDrawn="1"/>
        </p:nvGrpSpPr>
        <p:grpSpPr>
          <a:xfrm>
            <a:off x="1301861" y="6348643"/>
            <a:ext cx="1461984" cy="337273"/>
            <a:chOff x="1485617" y="160329"/>
            <a:chExt cx="1299494" cy="399717"/>
          </a:xfrm>
        </p:grpSpPr>
        <p:pic>
          <p:nvPicPr>
            <p:cNvPr id="11" name="Picture 10">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12" name="Picture 11">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3" name="Picture 12"/>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013847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sp>
        <p:nvSpPr>
          <p:cNvPr id="3" name="Content Placeholder 2"/>
          <p:cNvSpPr>
            <a:spLocks noGrp="1"/>
          </p:cNvSpPr>
          <p:nvPr>
            <p:ph idx="1"/>
          </p:nvPr>
        </p:nvSpPr>
        <p:spPr>
          <a:xfrm>
            <a:off x="575734" y="1802906"/>
            <a:ext cx="11040533" cy="3601370"/>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487BEFDE-9B2E-32E8-E4C9-D5F43324C041}"/>
              </a:ext>
            </a:extLst>
          </p:cNvPr>
          <p:cNvGrpSpPr/>
          <p:nvPr userDrawn="1"/>
        </p:nvGrpSpPr>
        <p:grpSpPr>
          <a:xfrm>
            <a:off x="1301861" y="6310543"/>
            <a:ext cx="1461984" cy="337273"/>
            <a:chOff x="1485617" y="160329"/>
            <a:chExt cx="1299494" cy="399717"/>
          </a:xfrm>
        </p:grpSpPr>
        <p:pic>
          <p:nvPicPr>
            <p:cNvPr id="22" name="Picture 21">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4" name="Picture 13"/>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266874"/>
            <a:ext cx="983793" cy="483893"/>
          </a:xfrm>
          <a:prstGeom prst="rect">
            <a:avLst/>
          </a:prstGeom>
        </p:spPr>
      </p:pic>
      <p:pic>
        <p:nvPicPr>
          <p:cNvPr id="15" name="Picture 14"/>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30784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D3CAAAA9-6C28-1241-83BD-13C9903353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AE6E16F-1802-0144-8AB3-B79D07BDBA28}"/>
              </a:ext>
            </a:extLst>
          </p:cNvPr>
          <p:cNvSpPr>
            <a:spLocks noGrp="1"/>
          </p:cNvSpPr>
          <p:nvPr>
            <p:ph type="title"/>
          </p:nvPr>
        </p:nvSpPr>
        <p:spPr>
          <a:xfrm>
            <a:off x="609600" y="617219"/>
            <a:ext cx="107442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DA30455-6B3E-B349-B0F7-7A926D6FF4ED}"/>
              </a:ext>
            </a:extLst>
          </p:cNvPr>
          <p:cNvSpPr>
            <a:spLocks noGrp="1"/>
          </p:cNvSpPr>
          <p:nvPr>
            <p:ph idx="1"/>
          </p:nvPr>
        </p:nvSpPr>
        <p:spPr>
          <a:xfrm>
            <a:off x="609600" y="1942783"/>
            <a:ext cx="10744200" cy="39906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6188FA1-830D-1B42-B8BC-69FB745DB1E2}"/>
              </a:ext>
            </a:extLst>
          </p:cNvPr>
          <p:cNvSpPr>
            <a:spLocks noGrp="1"/>
          </p:cNvSpPr>
          <p:nvPr>
            <p:ph type="dt" sz="half" idx="10"/>
          </p:nvPr>
        </p:nvSpPr>
        <p:spPr/>
        <p:txBody>
          <a:bodyPr/>
          <a:lstStyle/>
          <a:p>
            <a:fld id="{2050C1CA-1DAE-1844-B0B0-A51EC15DDD6C}" type="datetimeFigureOut">
              <a:rPr lang="en-US" smtClean="0"/>
              <a:t>11/7/2025</a:t>
            </a:fld>
            <a:endParaRPr lang="en-US"/>
          </a:p>
        </p:txBody>
      </p:sp>
      <p:sp>
        <p:nvSpPr>
          <p:cNvPr id="5" name="Footer Placeholder 4">
            <a:extLst>
              <a:ext uri="{FF2B5EF4-FFF2-40B4-BE49-F238E27FC236}">
                <a16:creationId xmlns:a16="http://schemas.microsoft.com/office/drawing/2014/main" id="{99FE7031-EAED-1241-917D-7CB0872BA73F}"/>
              </a:ext>
            </a:extLst>
          </p:cNvPr>
          <p:cNvSpPr>
            <a:spLocks noGrp="1"/>
          </p:cNvSpPr>
          <p:nvPr>
            <p:ph type="ftr" sz="quarter" idx="11"/>
          </p:nvPr>
        </p:nvSpPr>
        <p:spPr>
          <a:xfrm>
            <a:off x="4038600" y="6356350"/>
            <a:ext cx="3215640" cy="365125"/>
          </a:xfrm>
        </p:spPr>
        <p:txBody>
          <a:bodyPr/>
          <a:lstStyle/>
          <a:p>
            <a:endParaRPr lang="en-US" dirty="0"/>
          </a:p>
        </p:txBody>
      </p:sp>
      <p:sp>
        <p:nvSpPr>
          <p:cNvPr id="6" name="Slide Number Placeholder 5">
            <a:extLst>
              <a:ext uri="{FF2B5EF4-FFF2-40B4-BE49-F238E27FC236}">
                <a16:creationId xmlns:a16="http://schemas.microsoft.com/office/drawing/2014/main" id="{36DD3566-5689-534C-9409-51A7F109AAA8}"/>
              </a:ext>
            </a:extLst>
          </p:cNvPr>
          <p:cNvSpPr>
            <a:spLocks noGrp="1"/>
          </p:cNvSpPr>
          <p:nvPr>
            <p:ph type="sldNum" sz="quarter" idx="12"/>
          </p:nvPr>
        </p:nvSpPr>
        <p:spPr>
          <a:xfrm>
            <a:off x="7360920" y="6356350"/>
            <a:ext cx="929640" cy="365125"/>
          </a:xfrm>
        </p:spPr>
        <p:txBody>
          <a:bodyPr/>
          <a:lstStyle/>
          <a:p>
            <a:fld id="{C0C13241-51A0-134C-ADD4-7AFCAD1B8BB6}" type="slidenum">
              <a:rPr lang="en-US" smtClean="0"/>
              <a:t>‹#›</a:t>
            </a:fld>
            <a:endParaRPr lang="en-US" dirty="0"/>
          </a:p>
        </p:txBody>
      </p:sp>
      <p:pic>
        <p:nvPicPr>
          <p:cNvPr id="10" name="Picture 9" descr="Logo&#10;&#10;Description automatically generated with medium confidence">
            <a:extLst>
              <a:ext uri="{FF2B5EF4-FFF2-40B4-BE49-F238E27FC236}">
                <a16:creationId xmlns:a16="http://schemas.microsoft.com/office/drawing/2014/main" id="{BD20DEE9-14C5-8C43-93C0-86EBE88C998F}"/>
              </a:ext>
            </a:extLst>
          </p:cNvPr>
          <p:cNvPicPr>
            <a:picLocks noChangeAspect="1"/>
          </p:cNvPicPr>
          <p:nvPr userDrawn="1"/>
        </p:nvPicPr>
        <p:blipFill>
          <a:blip r:embed="rId3"/>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1966324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Blue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2"/>
            <a:ext cx="12192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575734" y="1802906"/>
            <a:ext cx="11040533"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487BEFDE-9B2E-32E8-E4C9-D5F43324C041}"/>
              </a:ext>
            </a:extLst>
          </p:cNvPr>
          <p:cNvGrpSpPr/>
          <p:nvPr userDrawn="1"/>
        </p:nvGrpSpPr>
        <p:grpSpPr>
          <a:xfrm>
            <a:off x="1301861" y="6344970"/>
            <a:ext cx="1461984" cy="337273"/>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6" name="Picture 15"/>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266874"/>
            <a:ext cx="983793" cy="483893"/>
          </a:xfrm>
          <a:prstGeom prst="rect">
            <a:avLst/>
          </a:prstGeom>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3101360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Blue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F65D3F8-36FD-D621-4C85-B94ADB156B7F}"/>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DF65D3F8-36FD-D621-4C85-B94ADB156B7F}"/>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27F89FA0-E838-7FCE-B0B3-D8780C03E4F8}"/>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21" name="Straight Connector 20">
            <a:extLst>
              <a:ext uri="{FF2B5EF4-FFF2-40B4-BE49-F238E27FC236}">
                <a16:creationId xmlns:a16="http://schemas.microsoft.com/office/drawing/2014/main" id="{CB289E81-BEB1-3AF3-703C-706FD81D5EA0}"/>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35B2AF2-739A-442D-0F6D-0F3622C89E01}"/>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A54742-FABE-C0EE-43C3-F0336DE03A61}"/>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6FC9FE0B-3182-AC65-87DC-79D470BA0DC1}"/>
              </a:ext>
            </a:extLst>
          </p:cNvPr>
          <p:cNvSpPr/>
          <p:nvPr userDrawn="1"/>
        </p:nvSpPr>
        <p:spPr>
          <a:xfrm>
            <a:off x="0" y="6120132"/>
            <a:ext cx="12192000"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1"/>
                </a:solidFill>
              </a:defRPr>
            </a:lvl1pPr>
          </a:lstStyle>
          <a:p>
            <a:r>
              <a:rPr lang="en-US"/>
              <a:t>Click to edit Master title style</a:t>
            </a:r>
          </a:p>
        </p:txBody>
      </p:sp>
      <p:sp>
        <p:nvSpPr>
          <p:cNvPr id="3" name="Content Placeholder 2"/>
          <p:cNvSpPr>
            <a:spLocks noGrp="1"/>
          </p:cNvSpPr>
          <p:nvPr>
            <p:ph idx="1"/>
          </p:nvPr>
        </p:nvSpPr>
        <p:spPr>
          <a:xfrm>
            <a:off x="575734" y="1802906"/>
            <a:ext cx="11040533" cy="3601370"/>
          </a:xfrm>
          <a:prstGeom prst="rect">
            <a:avLst/>
          </a:prstGeom>
        </p:spPr>
        <p:txBody>
          <a:bodyPr>
            <a:normAutofit/>
          </a:bodyPr>
          <a:lstStyle>
            <a:lvl1pPr>
              <a:buClr>
                <a:schemeClr val="bg2"/>
              </a:buClr>
              <a:defRPr sz="2800">
                <a:solidFill>
                  <a:schemeClr val="bg1"/>
                </a:solidFill>
              </a:defRPr>
            </a:lvl1pPr>
            <a:lvl2pPr>
              <a:buClr>
                <a:schemeClr val="bg2"/>
              </a:buClr>
              <a:defRPr sz="2400">
                <a:solidFill>
                  <a:schemeClr val="bg1"/>
                </a:solidFill>
              </a:defRPr>
            </a:lvl2pPr>
            <a:lvl3pPr>
              <a:buClr>
                <a:schemeClr val="bg2"/>
              </a:buClr>
              <a:defRPr sz="2000">
                <a:solidFill>
                  <a:schemeClr val="bg1"/>
                </a:solidFill>
              </a:defRPr>
            </a:lvl3pPr>
            <a:lvl4pPr>
              <a:buClr>
                <a:schemeClr val="bg2"/>
              </a:buClr>
              <a:defRPr sz="1800">
                <a:solidFill>
                  <a:schemeClr val="bg1"/>
                </a:solidFill>
              </a:defRPr>
            </a:lvl4pPr>
            <a:lvl5pPr>
              <a:buClr>
                <a:schemeClr val="bg2"/>
              </a:buCl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487BEFDE-9B2E-32E8-E4C9-D5F43324C041}"/>
              </a:ext>
            </a:extLst>
          </p:cNvPr>
          <p:cNvGrpSpPr/>
          <p:nvPr userDrawn="1"/>
        </p:nvGrpSpPr>
        <p:grpSpPr>
          <a:xfrm>
            <a:off x="1301861" y="6344970"/>
            <a:ext cx="1461984" cy="337273"/>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5" name="Picture 14"/>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652655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2 BCM/TCH">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79194C97-E41F-C6E5-ADB1-A46B815AB2BC}"/>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sp>
        <p:nvSpPr>
          <p:cNvPr id="3" name="Content Placeholder 2"/>
          <p:cNvSpPr>
            <a:spLocks noGrp="1"/>
          </p:cNvSpPr>
          <p:nvPr>
            <p:ph idx="1"/>
          </p:nvPr>
        </p:nvSpPr>
        <p:spPr>
          <a:xfrm>
            <a:off x="575734"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6466392"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487BEFDE-9B2E-32E8-E4C9-D5F43324C041}"/>
              </a:ext>
            </a:extLst>
          </p:cNvPr>
          <p:cNvGrpSpPr/>
          <p:nvPr userDrawn="1"/>
        </p:nvGrpSpPr>
        <p:grpSpPr>
          <a:xfrm>
            <a:off x="1301861" y="6306448"/>
            <a:ext cx="1461984" cy="337273"/>
            <a:chOff x="1485617" y="160329"/>
            <a:chExt cx="1299494" cy="399717"/>
          </a:xfrm>
        </p:grpSpPr>
        <p:pic>
          <p:nvPicPr>
            <p:cNvPr id="22" name="Picture 21">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5" name="Picture 14"/>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266874"/>
            <a:ext cx="983793" cy="483893"/>
          </a:xfrm>
          <a:prstGeom prst="rect">
            <a:avLst/>
          </a:prstGeom>
        </p:spPr>
      </p:pic>
      <p:pic>
        <p:nvPicPr>
          <p:cNvPr id="24" name="Picture 23"/>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543002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2 BCM Only">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9194C97-E41F-C6E5-ADB1-A46B815AB2BC}"/>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6" name="think-cell data - do not delete" hidden="1">
                        <a:extLst>
                          <a:ext uri="{FF2B5EF4-FFF2-40B4-BE49-F238E27FC236}">
                            <a16:creationId xmlns:a16="http://schemas.microsoft.com/office/drawing/2014/main" id="{79194C97-E41F-C6E5-ADB1-A46B815AB2BC}"/>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sp>
        <p:nvSpPr>
          <p:cNvPr id="3" name="Content Placeholder 2"/>
          <p:cNvSpPr>
            <a:spLocks noGrp="1"/>
          </p:cNvSpPr>
          <p:nvPr>
            <p:ph idx="1"/>
          </p:nvPr>
        </p:nvSpPr>
        <p:spPr>
          <a:xfrm>
            <a:off x="575734"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15898BDB-F3DB-29EB-5385-368666BDDBE4}"/>
              </a:ext>
            </a:extLst>
          </p:cNvPr>
          <p:cNvSpPr>
            <a:spLocks noGrp="1"/>
          </p:cNvSpPr>
          <p:nvPr>
            <p:ph idx="14"/>
          </p:nvPr>
        </p:nvSpPr>
        <p:spPr>
          <a:xfrm>
            <a:off x="6466392" y="1802907"/>
            <a:ext cx="5149877" cy="4362944"/>
          </a:xfrm>
          <a:prstGeom prst="rect">
            <a:avLst/>
          </a:prstGeom>
        </p:spPr>
        <p:txBody>
          <a:bodyPr>
            <a:normAutofit/>
          </a:bodyPr>
          <a:lstStyle>
            <a:lvl1pPr>
              <a:buClr>
                <a:schemeClr val="bg2"/>
              </a:buClr>
              <a:defRPr sz="2800"/>
            </a:lvl1pPr>
            <a:lvl2pPr>
              <a:buClr>
                <a:schemeClr val="bg2"/>
              </a:buClr>
              <a:defRPr sz="2400"/>
            </a:lvl2pPr>
            <a:lvl3pPr>
              <a:buClr>
                <a:schemeClr val="bg2"/>
              </a:buClr>
              <a:defRPr sz="2000"/>
            </a:lvl3pPr>
            <a:lvl4pPr>
              <a:buClr>
                <a:schemeClr val="bg2"/>
              </a:buClr>
              <a:defRPr sz="1800"/>
            </a:lvl4pPr>
            <a:lvl5pPr>
              <a:buClr>
                <a:schemeClr val="bg2"/>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oup 19">
            <a:extLst>
              <a:ext uri="{FF2B5EF4-FFF2-40B4-BE49-F238E27FC236}">
                <a16:creationId xmlns:a16="http://schemas.microsoft.com/office/drawing/2014/main" id="{487BEFDE-9B2E-32E8-E4C9-D5F43324C041}"/>
              </a:ext>
            </a:extLst>
          </p:cNvPr>
          <p:cNvGrpSpPr/>
          <p:nvPr userDrawn="1"/>
        </p:nvGrpSpPr>
        <p:grpSpPr>
          <a:xfrm>
            <a:off x="1301861" y="6306448"/>
            <a:ext cx="1461984" cy="337273"/>
            <a:chOff x="1485617" y="160329"/>
            <a:chExt cx="1299494" cy="399717"/>
          </a:xfrm>
        </p:grpSpPr>
        <p:pic>
          <p:nvPicPr>
            <p:cNvPr id="22" name="Picture 21">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3" name="Picture 22">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4" name="Picture 13"/>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22318732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BCM/TCH">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5" name="think-cell data - do not delete" hidden="1">
                        <a:extLst>
                          <a:ext uri="{FF2B5EF4-FFF2-40B4-BE49-F238E27FC236}">
                            <a16:creationId xmlns:a16="http://schemas.microsoft.com/office/drawing/2014/main" id="{65AE1515-1CFB-4FD6-320B-A7C6497B95D6}"/>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5" y="0"/>
            <a:ext cx="1219200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33" name="Picture 32">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08802" y="6157749"/>
            <a:ext cx="3444809" cy="544692"/>
          </a:xfrm>
          <a:prstGeom prst="rect">
            <a:avLst/>
          </a:prstGeom>
        </p:spPr>
      </p:pic>
      <p:sp>
        <p:nvSpPr>
          <p:cNvPr id="14" name="Rectangle 13">
            <a:extLst>
              <a:ext uri="{FF2B5EF4-FFF2-40B4-BE49-F238E27FC236}">
                <a16:creationId xmlns:a16="http://schemas.microsoft.com/office/drawing/2014/main" id="{34691022-7CF6-3610-EB9C-F98DF074366D}"/>
              </a:ext>
            </a:extLst>
          </p:cNvPr>
          <p:cNvSpPr/>
          <p:nvPr userDrawn="1"/>
        </p:nvSpPr>
        <p:spPr>
          <a:xfrm>
            <a:off x="2616200" y="2294952"/>
            <a:ext cx="957580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3832860" y="3369084"/>
            <a:ext cx="5257907" cy="750655"/>
          </a:xfrm>
        </p:spPr>
        <p:txBody>
          <a:bodyPr wrap="square" anchor="ctr">
            <a:spAutoFit/>
          </a:bodyPr>
          <a:lstStyle>
            <a:lvl1pPr marL="0" indent="0">
              <a:buFontTx/>
              <a:buNone/>
              <a:defRPr sz="5400">
                <a:solidFill>
                  <a:schemeClr val="bg2"/>
                </a:solidFill>
                <a:latin typeface="+mj-lt"/>
              </a:defRPr>
            </a:lvl1pPr>
          </a:lstStyle>
          <a:p>
            <a:pPr lvl="0"/>
            <a:r>
              <a:rPr lang="en-US"/>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1557680" y="3713932"/>
            <a:ext cx="2178000" cy="60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3" name="Picture 12"/>
          <p:cNvPicPr>
            <a:picLocks noChangeAspect="1"/>
          </p:cNvPicPr>
          <p:nvPr userDrawn="1"/>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174335" y="6157749"/>
            <a:ext cx="1045597" cy="514292"/>
          </a:xfrm>
          <a:prstGeom prst="rect">
            <a:avLst/>
          </a:prstGeom>
        </p:spPr>
      </p:pic>
    </p:spTree>
    <p:extLst>
      <p:ext uri="{BB962C8B-B14F-4D97-AF65-F5344CB8AC3E}">
        <p14:creationId xmlns:p14="http://schemas.microsoft.com/office/powerpoint/2010/main" val="8389984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BCM Only">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65AE1515-1CFB-4FD6-320B-A7C6497B95D6}"/>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15" name="think-cell data - do not delete" hidden="1">
                        <a:extLst>
                          <a:ext uri="{FF2B5EF4-FFF2-40B4-BE49-F238E27FC236}">
                            <a16:creationId xmlns:a16="http://schemas.microsoft.com/office/drawing/2014/main" id="{65AE1515-1CFB-4FD6-320B-A7C6497B95D6}"/>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3FC86869-29E6-D270-EA78-C26B04671112}"/>
              </a:ext>
            </a:extLst>
          </p:cNvPr>
          <p:cNvSpPr/>
          <p:nvPr userDrawn="1"/>
        </p:nvSpPr>
        <p:spPr>
          <a:xfrm>
            <a:off x="-5" y="0"/>
            <a:ext cx="1219200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33" name="Picture 32">
            <a:extLst>
              <a:ext uri="{FF2B5EF4-FFF2-40B4-BE49-F238E27FC236}">
                <a16:creationId xmlns:a16="http://schemas.microsoft.com/office/drawing/2014/main" id="{B80B9379-C077-F56D-095B-F4E4CAFF4A9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t="-235" b="-1"/>
          <a:stretch/>
        </p:blipFill>
        <p:spPr>
          <a:xfrm>
            <a:off x="287863" y="6158205"/>
            <a:ext cx="3280763" cy="566919"/>
          </a:xfrm>
          <a:prstGeom prst="rect">
            <a:avLst/>
          </a:prstGeom>
        </p:spPr>
      </p:pic>
      <p:sp>
        <p:nvSpPr>
          <p:cNvPr id="14" name="Rectangle 13">
            <a:extLst>
              <a:ext uri="{FF2B5EF4-FFF2-40B4-BE49-F238E27FC236}">
                <a16:creationId xmlns:a16="http://schemas.microsoft.com/office/drawing/2014/main" id="{34691022-7CF6-3610-EB9C-F98DF074366D}"/>
              </a:ext>
            </a:extLst>
          </p:cNvPr>
          <p:cNvSpPr/>
          <p:nvPr userDrawn="1"/>
        </p:nvSpPr>
        <p:spPr>
          <a:xfrm>
            <a:off x="2616200" y="2294952"/>
            <a:ext cx="9575800" cy="28989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29D94D7D-DAE1-3C74-2067-1FB0EAFEC3DC}"/>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69807885-D436-9FAC-B964-E35C55BE8A7B}"/>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D05B9E7-B939-5A13-94DB-A3B633C82F4F}"/>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12">
            <a:extLst>
              <a:ext uri="{FF2B5EF4-FFF2-40B4-BE49-F238E27FC236}">
                <a16:creationId xmlns:a16="http://schemas.microsoft.com/office/drawing/2014/main" id="{8856AC57-3217-4E01-3EE2-BE6B150F54BF}"/>
              </a:ext>
            </a:extLst>
          </p:cNvPr>
          <p:cNvSpPr>
            <a:spLocks noGrp="1"/>
          </p:cNvSpPr>
          <p:nvPr>
            <p:ph type="body" sz="quarter" idx="10"/>
          </p:nvPr>
        </p:nvSpPr>
        <p:spPr>
          <a:xfrm>
            <a:off x="3832860" y="3369084"/>
            <a:ext cx="5257907" cy="750655"/>
          </a:xfrm>
        </p:spPr>
        <p:txBody>
          <a:bodyPr wrap="square" anchor="ctr">
            <a:spAutoFit/>
          </a:bodyPr>
          <a:lstStyle>
            <a:lvl1pPr marL="0" indent="0">
              <a:buFontTx/>
              <a:buNone/>
              <a:defRPr sz="5400">
                <a:solidFill>
                  <a:schemeClr val="bg2"/>
                </a:solidFill>
                <a:latin typeface="+mj-lt"/>
              </a:defRPr>
            </a:lvl1pPr>
          </a:lstStyle>
          <a:p>
            <a:pPr lvl="0"/>
            <a:r>
              <a:rPr lang="en-US"/>
              <a:t>Click to edit</a:t>
            </a:r>
          </a:p>
        </p:txBody>
      </p:sp>
      <p:sp>
        <p:nvSpPr>
          <p:cNvPr id="11" name="Rectangle 10">
            <a:extLst>
              <a:ext uri="{FF2B5EF4-FFF2-40B4-BE49-F238E27FC236}">
                <a16:creationId xmlns:a16="http://schemas.microsoft.com/office/drawing/2014/main" id="{AEA63CB4-87EC-9437-7194-AACCEF30029D}"/>
              </a:ext>
            </a:extLst>
          </p:cNvPr>
          <p:cNvSpPr/>
          <p:nvPr userDrawn="1"/>
        </p:nvSpPr>
        <p:spPr>
          <a:xfrm rot="5400000">
            <a:off x="1557680" y="3713932"/>
            <a:ext cx="2178000" cy="6095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Tree>
    <p:extLst>
      <p:ext uri="{BB962C8B-B14F-4D97-AF65-F5344CB8AC3E}">
        <p14:creationId xmlns:p14="http://schemas.microsoft.com/office/powerpoint/2010/main" val="1780443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487BEFDE-9B2E-32E8-E4C9-D5F43324C041}"/>
              </a:ext>
            </a:extLst>
          </p:cNvPr>
          <p:cNvGrpSpPr/>
          <p:nvPr userDrawn="1"/>
        </p:nvGrpSpPr>
        <p:grpSpPr>
          <a:xfrm>
            <a:off x="1270995" y="6325317"/>
            <a:ext cx="1461984" cy="337273"/>
            <a:chOff x="1485617" y="160329"/>
            <a:chExt cx="1299494" cy="399717"/>
          </a:xfrm>
        </p:grpSpPr>
        <p:pic>
          <p:nvPicPr>
            <p:cNvPr id="20" name="Picture 19">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1" name="Picture 20">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3" name="Picture 22"/>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266874"/>
            <a:ext cx="983793" cy="483893"/>
          </a:xfrm>
          <a:prstGeom prst="rect">
            <a:avLst/>
          </a:prstGeom>
        </p:spPr>
      </p:pic>
      <p:pic>
        <p:nvPicPr>
          <p:cNvPr id="13" name="Picture 12"/>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528915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0DF89DAB-718E-BD39-4501-7B445E5D4638}"/>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0DF89DAB-718E-BD39-4501-7B445E5D4638}"/>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487BEFDE-9B2E-32E8-E4C9-D5F43324C041}"/>
              </a:ext>
            </a:extLst>
          </p:cNvPr>
          <p:cNvGrpSpPr/>
          <p:nvPr userDrawn="1"/>
        </p:nvGrpSpPr>
        <p:grpSpPr>
          <a:xfrm>
            <a:off x="1301861" y="6329593"/>
            <a:ext cx="1461984" cy="337273"/>
            <a:chOff x="1485617" y="160329"/>
            <a:chExt cx="1299494" cy="399717"/>
          </a:xfrm>
        </p:grpSpPr>
        <p:pic>
          <p:nvPicPr>
            <p:cNvPr id="20" name="Picture 19">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1" name="Picture 20">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2" name="Picture 11"/>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93596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slide BCM/TCH">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65BBF73A-DD23-72BE-5092-5FFB9183C262}"/>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7253469" y="1802906"/>
            <a:ext cx="4938532"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7255581" y="6129851"/>
            <a:ext cx="4938532"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7623350" y="2002065"/>
            <a:ext cx="3992917"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a:t>
            </a:r>
            <a:endParaRPr lang="en-ID"/>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1" y="1802907"/>
            <a:ext cx="7253468"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a:p>
        </p:txBody>
      </p:sp>
      <p:grpSp>
        <p:nvGrpSpPr>
          <p:cNvPr id="22" name="Group 21">
            <a:extLst>
              <a:ext uri="{FF2B5EF4-FFF2-40B4-BE49-F238E27FC236}">
                <a16:creationId xmlns:a16="http://schemas.microsoft.com/office/drawing/2014/main" id="{487BEFDE-9B2E-32E8-E4C9-D5F43324C041}"/>
              </a:ext>
            </a:extLst>
          </p:cNvPr>
          <p:cNvGrpSpPr/>
          <p:nvPr userDrawn="1"/>
        </p:nvGrpSpPr>
        <p:grpSpPr>
          <a:xfrm>
            <a:off x="1301861" y="6369131"/>
            <a:ext cx="1461984" cy="337273"/>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27" name="Picture 26"/>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303086"/>
            <a:ext cx="983793" cy="483893"/>
          </a:xfrm>
          <a:prstGeom prst="rect">
            <a:avLst/>
          </a:prstGeom>
        </p:spPr>
      </p:pic>
      <p:pic>
        <p:nvPicPr>
          <p:cNvPr id="26" name="Picture 25"/>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451762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slide BCM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5BBF73A-DD23-72BE-5092-5FFB9183C262}"/>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4" name="think-cell data - do not delete" hidden="1">
                        <a:extLst>
                          <a:ext uri="{FF2B5EF4-FFF2-40B4-BE49-F238E27FC236}">
                            <a16:creationId xmlns:a16="http://schemas.microsoft.com/office/drawing/2014/main" id="{65BBF73A-DD23-72BE-5092-5FFB9183C262}"/>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2" name="Title 1"/>
          <p:cNvSpPr>
            <a:spLocks noGrp="1"/>
          </p:cNvSpPr>
          <p:nvPr>
            <p:ph type="title"/>
          </p:nvPr>
        </p:nvSpPr>
        <p:spPr>
          <a:xfrm>
            <a:off x="575734" y="777678"/>
            <a:ext cx="11040533" cy="500458"/>
          </a:xfrm>
          <a:prstGeom prst="rect">
            <a:avLst/>
          </a:prstGeom>
        </p:spPr>
        <p:txBody>
          <a:bodyPr vert="horz" anchor="b"/>
          <a:lstStyle>
            <a:lvl1pPr>
              <a:defRPr sz="3600">
                <a:solidFill>
                  <a:schemeClr val="bg2"/>
                </a:solidFill>
              </a:defRPr>
            </a:lvl1pPr>
          </a:lstStyle>
          <a:p>
            <a:r>
              <a:rPr lang="en-US"/>
              <a:t>Click to edit Master title style</a:t>
            </a:r>
          </a:p>
        </p:txBody>
      </p:sp>
      <p:cxnSp>
        <p:nvCxnSpPr>
          <p:cNvPr id="17" name="Straight Connector 16">
            <a:extLst>
              <a:ext uri="{FF2B5EF4-FFF2-40B4-BE49-F238E27FC236}">
                <a16:creationId xmlns:a16="http://schemas.microsoft.com/office/drawing/2014/main" id="{398CD107-3899-FC6F-5F54-E78412AEF67B}"/>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7974D88E-08B5-ECD1-AE89-E2C1BD7EA1A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D0EA855-FEF0-EA73-B9EA-8F3D2D5BFD75}"/>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223ACCEB-1F87-EC19-D405-DE6464325792}"/>
              </a:ext>
            </a:extLst>
          </p:cNvPr>
          <p:cNvSpPr/>
          <p:nvPr userDrawn="1"/>
        </p:nvSpPr>
        <p:spPr>
          <a:xfrm>
            <a:off x="7253469" y="1802906"/>
            <a:ext cx="4938532" cy="43629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Rectangle 10">
            <a:extLst>
              <a:ext uri="{FF2B5EF4-FFF2-40B4-BE49-F238E27FC236}">
                <a16:creationId xmlns:a16="http://schemas.microsoft.com/office/drawing/2014/main" id="{B678A742-2E07-C101-4C46-1602022933A7}"/>
              </a:ext>
            </a:extLst>
          </p:cNvPr>
          <p:cNvSpPr/>
          <p:nvPr userDrawn="1"/>
        </p:nvSpPr>
        <p:spPr>
          <a:xfrm>
            <a:off x="7255581" y="6129851"/>
            <a:ext cx="4938532" cy="3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1" name="Text Placeholder 20">
            <a:extLst>
              <a:ext uri="{FF2B5EF4-FFF2-40B4-BE49-F238E27FC236}">
                <a16:creationId xmlns:a16="http://schemas.microsoft.com/office/drawing/2014/main" id="{8BC1C6F2-BDD1-4D23-33BE-7DF9BC9ADD33}"/>
              </a:ext>
            </a:extLst>
          </p:cNvPr>
          <p:cNvSpPr>
            <a:spLocks noGrp="1"/>
          </p:cNvSpPr>
          <p:nvPr userDrawn="1">
            <p:ph type="body" sz="quarter" idx="15"/>
          </p:nvPr>
        </p:nvSpPr>
        <p:spPr>
          <a:xfrm>
            <a:off x="7623350" y="2002065"/>
            <a:ext cx="3992917" cy="3964628"/>
          </a:xfrm>
        </p:spPr>
        <p:txBody>
          <a:bodyPr>
            <a:normAutofit/>
          </a:bodyPr>
          <a:lstStyle>
            <a:lvl1pPr marL="0" indent="0">
              <a:buFontTx/>
              <a:buNone/>
              <a:defRPr sz="2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a:t>
            </a:r>
            <a:endParaRPr lang="en-ID"/>
          </a:p>
        </p:txBody>
      </p:sp>
      <p:sp>
        <p:nvSpPr>
          <p:cNvPr id="7" name="Picture Placeholder 6">
            <a:extLst>
              <a:ext uri="{FF2B5EF4-FFF2-40B4-BE49-F238E27FC236}">
                <a16:creationId xmlns:a16="http://schemas.microsoft.com/office/drawing/2014/main" id="{885123A7-59FD-F01A-FBF4-C35FBBD792FF}"/>
              </a:ext>
            </a:extLst>
          </p:cNvPr>
          <p:cNvSpPr>
            <a:spLocks noGrp="1"/>
          </p:cNvSpPr>
          <p:nvPr>
            <p:ph type="pic" sz="quarter" idx="14"/>
          </p:nvPr>
        </p:nvSpPr>
        <p:spPr>
          <a:xfrm>
            <a:off x="1" y="1802907"/>
            <a:ext cx="7253468" cy="4362945"/>
          </a:xfrm>
          <a:custGeom>
            <a:avLst/>
            <a:gdLst>
              <a:gd name="connsiteX0" fmla="*/ 0 w 5984111"/>
              <a:gd name="connsiteY0" fmla="*/ 0 h 4362945"/>
              <a:gd name="connsiteX1" fmla="*/ 5984111 w 5984111"/>
              <a:gd name="connsiteY1" fmla="*/ 0 h 4362945"/>
              <a:gd name="connsiteX2" fmla="*/ 5984111 w 5984111"/>
              <a:gd name="connsiteY2" fmla="*/ 4362945 h 4362945"/>
              <a:gd name="connsiteX3" fmla="*/ 0 w 5984111"/>
              <a:gd name="connsiteY3" fmla="*/ 4362945 h 4362945"/>
            </a:gdLst>
            <a:ahLst/>
            <a:cxnLst>
              <a:cxn ang="0">
                <a:pos x="connsiteX0" y="connsiteY0"/>
              </a:cxn>
              <a:cxn ang="0">
                <a:pos x="connsiteX1" y="connsiteY1"/>
              </a:cxn>
              <a:cxn ang="0">
                <a:pos x="connsiteX2" y="connsiteY2"/>
              </a:cxn>
              <a:cxn ang="0">
                <a:pos x="connsiteX3" y="connsiteY3"/>
              </a:cxn>
            </a:cxnLst>
            <a:rect l="l" t="t" r="r" b="b"/>
            <a:pathLst>
              <a:path w="5984111" h="4362945">
                <a:moveTo>
                  <a:pt x="0" y="0"/>
                </a:moveTo>
                <a:lnTo>
                  <a:pt x="5984111" y="0"/>
                </a:lnTo>
                <a:lnTo>
                  <a:pt x="5984111" y="4362945"/>
                </a:lnTo>
                <a:lnTo>
                  <a:pt x="0" y="4362945"/>
                </a:lnTo>
                <a:close/>
              </a:path>
            </a:pathLst>
          </a:custGeom>
        </p:spPr>
        <p:txBody>
          <a:bodyPr wrap="square" anchor="ctr">
            <a:noAutofit/>
          </a:bodyPr>
          <a:lstStyle>
            <a:lvl1pPr marL="0" indent="0" algn="ctr">
              <a:buNone/>
              <a:defRPr/>
            </a:lvl1pPr>
          </a:lstStyle>
          <a:p>
            <a:endParaRPr lang="en-ID"/>
          </a:p>
        </p:txBody>
      </p:sp>
      <p:grpSp>
        <p:nvGrpSpPr>
          <p:cNvPr id="22" name="Group 21">
            <a:extLst>
              <a:ext uri="{FF2B5EF4-FFF2-40B4-BE49-F238E27FC236}">
                <a16:creationId xmlns:a16="http://schemas.microsoft.com/office/drawing/2014/main" id="{487BEFDE-9B2E-32E8-E4C9-D5F43324C041}"/>
              </a:ext>
            </a:extLst>
          </p:cNvPr>
          <p:cNvGrpSpPr/>
          <p:nvPr userDrawn="1"/>
        </p:nvGrpSpPr>
        <p:grpSpPr>
          <a:xfrm>
            <a:off x="1301861" y="6369131"/>
            <a:ext cx="1461984" cy="337273"/>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6" name="Picture 15"/>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3980281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FD2179D3-1C50-6D4B-B5BA-6727596BE2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5BE87B-F7EF-4741-9E11-51F68A868F29}"/>
              </a:ext>
            </a:extLst>
          </p:cNvPr>
          <p:cNvSpPr>
            <a:spLocks noGrp="1"/>
          </p:cNvSpPr>
          <p:nvPr>
            <p:ph type="title"/>
          </p:nvPr>
        </p:nvSpPr>
        <p:spPr>
          <a:xfrm>
            <a:off x="638810" y="1435418"/>
            <a:ext cx="8644338"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A1DEE95-9772-1945-A817-0979132ABE9C}"/>
              </a:ext>
            </a:extLst>
          </p:cNvPr>
          <p:cNvSpPr>
            <a:spLocks noGrp="1"/>
          </p:cNvSpPr>
          <p:nvPr>
            <p:ph type="body" idx="1"/>
          </p:nvPr>
        </p:nvSpPr>
        <p:spPr>
          <a:xfrm>
            <a:off x="638810" y="4315143"/>
            <a:ext cx="10515600" cy="1283017"/>
          </a:xfrm>
        </p:spPr>
        <p:txBody>
          <a:bodyPr/>
          <a:lstStyle>
            <a:lvl1pPr marL="0" indent="0">
              <a:buNone/>
              <a:defRPr sz="2400" b="1" i="0">
                <a:solidFill>
                  <a:srgbClr val="009990"/>
                </a:solidFill>
                <a:latin typeface="Metropolis Semi Bold"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F95E41-9DE2-8241-ADBF-CD56DD7C6B6F}"/>
              </a:ext>
            </a:extLst>
          </p:cNvPr>
          <p:cNvSpPr>
            <a:spLocks noGrp="1"/>
          </p:cNvSpPr>
          <p:nvPr>
            <p:ph type="dt" sz="half" idx="10"/>
          </p:nvPr>
        </p:nvSpPr>
        <p:spPr>
          <a:xfrm>
            <a:off x="638810" y="6356350"/>
            <a:ext cx="1403350" cy="365125"/>
          </a:xfrm>
        </p:spPr>
        <p:txBody>
          <a:bodyPr/>
          <a:lstStyle/>
          <a:p>
            <a:fld id="{2050C1CA-1DAE-1844-B0B0-A51EC15DDD6C}" type="datetimeFigureOut">
              <a:rPr lang="en-US" smtClean="0"/>
              <a:t>11/7/2025</a:t>
            </a:fld>
            <a:endParaRPr lang="en-US" dirty="0"/>
          </a:p>
        </p:txBody>
      </p:sp>
      <p:sp>
        <p:nvSpPr>
          <p:cNvPr id="5" name="Footer Placeholder 4">
            <a:extLst>
              <a:ext uri="{FF2B5EF4-FFF2-40B4-BE49-F238E27FC236}">
                <a16:creationId xmlns:a16="http://schemas.microsoft.com/office/drawing/2014/main" id="{32AD75D4-F9B1-9447-AAD0-38BFD615D205}"/>
              </a:ext>
            </a:extLst>
          </p:cNvPr>
          <p:cNvSpPr>
            <a:spLocks noGrp="1"/>
          </p:cNvSpPr>
          <p:nvPr>
            <p:ph type="ftr" sz="quarter" idx="11"/>
          </p:nvPr>
        </p:nvSpPr>
        <p:spPr>
          <a:xfrm>
            <a:off x="2123440" y="6356350"/>
            <a:ext cx="3373120" cy="365125"/>
          </a:xfrm>
        </p:spPr>
        <p:txBody>
          <a:bodyPr/>
          <a:lstStyle/>
          <a:p>
            <a:endParaRPr lang="en-US" dirty="0"/>
          </a:p>
        </p:txBody>
      </p:sp>
      <p:sp>
        <p:nvSpPr>
          <p:cNvPr id="6" name="Slide Number Placeholder 5">
            <a:extLst>
              <a:ext uri="{FF2B5EF4-FFF2-40B4-BE49-F238E27FC236}">
                <a16:creationId xmlns:a16="http://schemas.microsoft.com/office/drawing/2014/main" id="{90526256-474D-0947-9544-551185D7E209}"/>
              </a:ext>
            </a:extLst>
          </p:cNvPr>
          <p:cNvSpPr>
            <a:spLocks noGrp="1"/>
          </p:cNvSpPr>
          <p:nvPr>
            <p:ph type="sldNum" sz="quarter" idx="12"/>
          </p:nvPr>
        </p:nvSpPr>
        <p:spPr>
          <a:xfrm>
            <a:off x="5618479" y="6356350"/>
            <a:ext cx="1280233" cy="365125"/>
          </a:xfrm>
        </p:spPr>
        <p:txBody>
          <a:bodyPr/>
          <a:lstStyle/>
          <a:p>
            <a:fld id="{C0C13241-51A0-134C-ADD4-7AFCAD1B8BB6}" type="slidenum">
              <a:rPr lang="en-US" smtClean="0"/>
              <a:t>‹#›</a:t>
            </a:fld>
            <a:endParaRPr lang="en-US"/>
          </a:p>
        </p:txBody>
      </p:sp>
      <p:pic>
        <p:nvPicPr>
          <p:cNvPr id="11" name="Picture 10" descr="Logo&#10;&#10;Description automatically generated with medium confidence">
            <a:extLst>
              <a:ext uri="{FF2B5EF4-FFF2-40B4-BE49-F238E27FC236}">
                <a16:creationId xmlns:a16="http://schemas.microsoft.com/office/drawing/2014/main" id="{08435CEF-C2BF-E64D-A061-C37F765A600D}"/>
              </a:ext>
            </a:extLst>
          </p:cNvPr>
          <p:cNvPicPr>
            <a:picLocks noChangeAspect="1"/>
          </p:cNvPicPr>
          <p:nvPr userDrawn="1"/>
        </p:nvPicPr>
        <p:blipFill>
          <a:blip r:embed="rId3"/>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5265472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BCM/TCH">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885706"/>
            <a:ext cx="12191997"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6" y="872345"/>
            <a:ext cx="12191999"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0" name="Rectangle 9">
            <a:extLst>
              <a:ext uri="{FF2B5EF4-FFF2-40B4-BE49-F238E27FC236}">
                <a16:creationId xmlns:a16="http://schemas.microsoft.com/office/drawing/2014/main" id="{A3442E19-B1DE-3399-23ED-A3266D087F37}"/>
              </a:ext>
            </a:extLst>
          </p:cNvPr>
          <p:cNvSpPr/>
          <p:nvPr userDrawn="1"/>
        </p:nvSpPr>
        <p:spPr>
          <a:xfrm>
            <a:off x="4907666" y="3429001"/>
            <a:ext cx="7284332"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9679542"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3782541" y="4554122"/>
            <a:ext cx="2311200" cy="6095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5363634" y="4114107"/>
            <a:ext cx="6252633" cy="611642"/>
          </a:xfrm>
        </p:spPr>
        <p:txBody>
          <a:bodyPr wrap="square"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a:t>Thank You</a:t>
            </a:r>
            <a:endParaRPr lang="en-ID"/>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5363634" y="4844357"/>
            <a:ext cx="6252633" cy="249299"/>
          </a:xfrm>
        </p:spPr>
        <p:txBody>
          <a:bodyPr wrap="square"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487BEFDE-9B2E-32E8-E4C9-D5F43324C041}"/>
              </a:ext>
            </a:extLst>
          </p:cNvPr>
          <p:cNvGrpSpPr/>
          <p:nvPr userDrawn="1"/>
        </p:nvGrpSpPr>
        <p:grpSpPr>
          <a:xfrm>
            <a:off x="1270995" y="6352101"/>
            <a:ext cx="1461984" cy="337273"/>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8" name="Picture 1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632474" y="6266874"/>
            <a:ext cx="983793" cy="483893"/>
          </a:xfrm>
          <a:prstGeom prst="rect">
            <a:avLst/>
          </a:prstGeom>
        </p:spPr>
      </p:pic>
      <p:pic>
        <p:nvPicPr>
          <p:cNvPr id="19" name="Picture 18"/>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38625631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BCM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6F13AB-5BF5-7190-4017-CCA1799A5A2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flipH="1">
            <a:off x="0" y="885706"/>
            <a:ext cx="12191997" cy="5280144"/>
          </a:xfrm>
          <a:custGeom>
            <a:avLst/>
            <a:gdLst>
              <a:gd name="connsiteX0" fmla="*/ 9143998 w 9143998"/>
              <a:gd name="connsiteY0" fmla="*/ 0 h 5280144"/>
              <a:gd name="connsiteX1" fmla="*/ 0 w 9143998"/>
              <a:gd name="connsiteY1" fmla="*/ 0 h 5280144"/>
              <a:gd name="connsiteX2" fmla="*/ 0 w 9143998"/>
              <a:gd name="connsiteY2" fmla="*/ 5280144 h 5280144"/>
              <a:gd name="connsiteX3" fmla="*/ 9143998 w 9143998"/>
              <a:gd name="connsiteY3" fmla="*/ 5280144 h 5280144"/>
            </a:gdLst>
            <a:ahLst/>
            <a:cxnLst>
              <a:cxn ang="0">
                <a:pos x="connsiteX0" y="connsiteY0"/>
              </a:cxn>
              <a:cxn ang="0">
                <a:pos x="connsiteX1" y="connsiteY1"/>
              </a:cxn>
              <a:cxn ang="0">
                <a:pos x="connsiteX2" y="connsiteY2"/>
              </a:cxn>
              <a:cxn ang="0">
                <a:pos x="connsiteX3" y="connsiteY3"/>
              </a:cxn>
            </a:cxnLst>
            <a:rect l="l" t="t" r="r" b="b"/>
            <a:pathLst>
              <a:path w="9143998" h="5280144">
                <a:moveTo>
                  <a:pt x="9143998" y="0"/>
                </a:moveTo>
                <a:lnTo>
                  <a:pt x="0" y="0"/>
                </a:lnTo>
                <a:lnTo>
                  <a:pt x="0" y="5280144"/>
                </a:lnTo>
                <a:lnTo>
                  <a:pt x="9143998" y="5280144"/>
                </a:lnTo>
                <a:close/>
              </a:path>
            </a:pathLst>
          </a:custGeom>
        </p:spPr>
      </p:pic>
      <p:sp>
        <p:nvSpPr>
          <p:cNvPr id="8" name="Rectangle 7">
            <a:extLst>
              <a:ext uri="{FF2B5EF4-FFF2-40B4-BE49-F238E27FC236}">
                <a16:creationId xmlns:a16="http://schemas.microsoft.com/office/drawing/2014/main" id="{9DC7D1DA-CC92-3DE0-16EA-C9F5EF676DD0}"/>
              </a:ext>
            </a:extLst>
          </p:cNvPr>
          <p:cNvSpPr/>
          <p:nvPr userDrawn="1"/>
        </p:nvSpPr>
        <p:spPr>
          <a:xfrm>
            <a:off x="2" y="885706"/>
            <a:ext cx="12191999" cy="5280144"/>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0" name="Rectangle 9">
            <a:extLst>
              <a:ext uri="{FF2B5EF4-FFF2-40B4-BE49-F238E27FC236}">
                <a16:creationId xmlns:a16="http://schemas.microsoft.com/office/drawing/2014/main" id="{A3442E19-B1DE-3399-23ED-A3266D087F37}"/>
              </a:ext>
            </a:extLst>
          </p:cNvPr>
          <p:cNvSpPr/>
          <p:nvPr userDrawn="1"/>
        </p:nvSpPr>
        <p:spPr>
          <a:xfrm>
            <a:off x="4907666" y="3429001"/>
            <a:ext cx="7284332" cy="231204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1" name="Freeform: Shape 10">
            <a:extLst>
              <a:ext uri="{FF2B5EF4-FFF2-40B4-BE49-F238E27FC236}">
                <a16:creationId xmlns:a16="http://schemas.microsoft.com/office/drawing/2014/main" id="{7B0A8AD4-9760-D3A5-7138-653A5244676B}"/>
              </a:ext>
            </a:extLst>
          </p:cNvPr>
          <p:cNvSpPr/>
          <p:nvPr userDrawn="1"/>
        </p:nvSpPr>
        <p:spPr>
          <a:xfrm rot="5628552" flipH="1">
            <a:off x="9679542"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Rectangle 11">
            <a:extLst>
              <a:ext uri="{FF2B5EF4-FFF2-40B4-BE49-F238E27FC236}">
                <a16:creationId xmlns:a16="http://schemas.microsoft.com/office/drawing/2014/main" id="{A8F1C77A-8B48-2E92-6681-C444A146E69A}"/>
              </a:ext>
            </a:extLst>
          </p:cNvPr>
          <p:cNvSpPr/>
          <p:nvPr userDrawn="1"/>
        </p:nvSpPr>
        <p:spPr>
          <a:xfrm rot="5400000">
            <a:off x="3782541" y="4554122"/>
            <a:ext cx="2311200" cy="60959"/>
          </a:xfrm>
          <a:prstGeom prst="rect">
            <a:avLst/>
          </a:prstGeom>
          <a:solidFill>
            <a:srgbClr val="61E5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4" name="Text Placeholder 13">
            <a:extLst>
              <a:ext uri="{FF2B5EF4-FFF2-40B4-BE49-F238E27FC236}">
                <a16:creationId xmlns:a16="http://schemas.microsoft.com/office/drawing/2014/main" id="{824EFD5C-599A-2C71-2CD7-9B5B9ECEBAA6}"/>
              </a:ext>
            </a:extLst>
          </p:cNvPr>
          <p:cNvSpPr>
            <a:spLocks noGrp="1"/>
          </p:cNvSpPr>
          <p:nvPr>
            <p:ph type="body" sz="quarter" idx="10" hasCustomPrompt="1"/>
          </p:nvPr>
        </p:nvSpPr>
        <p:spPr>
          <a:xfrm>
            <a:off x="5363634" y="4114107"/>
            <a:ext cx="6252633" cy="611642"/>
          </a:xfrm>
        </p:spPr>
        <p:txBody>
          <a:bodyPr wrap="square" anchor="t">
            <a:spAutoFit/>
          </a:bodyPr>
          <a:lstStyle>
            <a:lvl1pPr marL="0" indent="0">
              <a:buFontTx/>
              <a:buNone/>
              <a:defRPr sz="4400">
                <a:solidFill>
                  <a:schemeClr val="bg1"/>
                </a:solidFill>
                <a:latin typeface="+mj-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a:t>Thank You</a:t>
            </a:r>
            <a:endParaRPr lang="en-ID"/>
          </a:p>
        </p:txBody>
      </p:sp>
      <p:sp>
        <p:nvSpPr>
          <p:cNvPr id="5" name="Text Placeholder 13">
            <a:extLst>
              <a:ext uri="{FF2B5EF4-FFF2-40B4-BE49-F238E27FC236}">
                <a16:creationId xmlns:a16="http://schemas.microsoft.com/office/drawing/2014/main" id="{7C5C9E40-AF7C-4C41-F8D7-DC080079CB93}"/>
              </a:ext>
            </a:extLst>
          </p:cNvPr>
          <p:cNvSpPr>
            <a:spLocks noGrp="1"/>
          </p:cNvSpPr>
          <p:nvPr>
            <p:ph type="body" sz="quarter" idx="11" hasCustomPrompt="1"/>
          </p:nvPr>
        </p:nvSpPr>
        <p:spPr>
          <a:xfrm>
            <a:off x="5363634" y="4844357"/>
            <a:ext cx="6252633" cy="249299"/>
          </a:xfrm>
        </p:spPr>
        <p:txBody>
          <a:bodyPr wrap="square" anchor="t">
            <a:spAutoFit/>
          </a:bodyPr>
          <a:lstStyle>
            <a:lvl1pPr marL="0" indent="0">
              <a:buFontTx/>
              <a:buNone/>
              <a:defRPr sz="1800">
                <a:solidFill>
                  <a:schemeClr val="bg1"/>
                </a:solidFill>
                <a:latin typeface="+mn-lt"/>
              </a:defRPr>
            </a:lvl1pPr>
            <a:lvl2pPr marL="457200" indent="0">
              <a:buFontTx/>
              <a:buNone/>
              <a:defRPr>
                <a:solidFill>
                  <a:schemeClr val="bg1"/>
                </a:solidFill>
                <a:latin typeface="+mj-lt"/>
              </a:defRPr>
            </a:lvl2pPr>
            <a:lvl3pPr marL="914400" indent="0">
              <a:buFontTx/>
              <a:buNone/>
              <a:defRPr>
                <a:solidFill>
                  <a:schemeClr val="bg1"/>
                </a:solidFill>
                <a:latin typeface="+mj-lt"/>
              </a:defRPr>
            </a:lvl3pPr>
            <a:lvl4pPr marL="1371600" indent="0">
              <a:buFontTx/>
              <a:buNone/>
              <a:defRPr>
                <a:solidFill>
                  <a:schemeClr val="bg1"/>
                </a:solidFill>
                <a:latin typeface="+mj-lt"/>
              </a:defRPr>
            </a:lvl4pPr>
            <a:lvl5pPr marL="1828800" indent="0">
              <a:buFontTx/>
              <a:buNone/>
              <a:defRPr>
                <a:solidFill>
                  <a:schemeClr val="bg1"/>
                </a:solidFill>
                <a:latin typeface="+mj-lt"/>
              </a:defRPr>
            </a:lvl5pPr>
          </a:lstStyle>
          <a:p>
            <a:pPr lvl="0"/>
            <a:r>
              <a:rPr lang="en-US"/>
              <a:t>Subtitle</a:t>
            </a:r>
          </a:p>
        </p:txBody>
      </p:sp>
      <p:cxnSp>
        <p:nvCxnSpPr>
          <p:cNvPr id="2" name="Straight Connector 1">
            <a:extLst>
              <a:ext uri="{FF2B5EF4-FFF2-40B4-BE49-F238E27FC236}">
                <a16:creationId xmlns:a16="http://schemas.microsoft.com/office/drawing/2014/main" id="{DE055331-A185-44FC-1278-DF6867C07469}"/>
              </a:ext>
            </a:extLst>
          </p:cNvPr>
          <p:cNvCxnSpPr>
            <a:cxnSpLocks/>
          </p:cNvCxnSpPr>
          <p:nvPr userDrawn="1"/>
        </p:nvCxnSpPr>
        <p:spPr>
          <a:xfrm flipH="1">
            <a:off x="-7" y="308499"/>
            <a:ext cx="575739" cy="0"/>
          </a:xfrm>
          <a:prstGeom prst="line">
            <a:avLst/>
          </a:prstGeom>
          <a:ln w="381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3E791216-FB80-59A4-D814-C9C2753517D0}"/>
              </a:ext>
            </a:extLst>
          </p:cNvPr>
          <p:cNvCxnSpPr>
            <a:cxnSpLocks/>
          </p:cNvCxnSpPr>
          <p:nvPr userDrawn="1"/>
        </p:nvCxnSpPr>
        <p:spPr>
          <a:xfrm flipH="1">
            <a:off x="-6" y="429790"/>
            <a:ext cx="383825" cy="0"/>
          </a:xfrm>
          <a:prstGeom prst="line">
            <a:avLst/>
          </a:prstGeom>
          <a:ln w="38100">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8F15926-DDC5-92AA-8E3A-7F46B4AAE4A7}"/>
              </a:ext>
            </a:extLst>
          </p:cNvPr>
          <p:cNvCxnSpPr>
            <a:cxnSpLocks/>
          </p:cNvCxnSpPr>
          <p:nvPr userDrawn="1"/>
        </p:nvCxnSpPr>
        <p:spPr>
          <a:xfrm flipH="1">
            <a:off x="-6" y="551082"/>
            <a:ext cx="191913" cy="0"/>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23" name="Group 22">
            <a:extLst>
              <a:ext uri="{FF2B5EF4-FFF2-40B4-BE49-F238E27FC236}">
                <a16:creationId xmlns:a16="http://schemas.microsoft.com/office/drawing/2014/main" id="{487BEFDE-9B2E-32E8-E4C9-D5F43324C041}"/>
              </a:ext>
            </a:extLst>
          </p:cNvPr>
          <p:cNvGrpSpPr/>
          <p:nvPr userDrawn="1"/>
        </p:nvGrpSpPr>
        <p:grpSpPr>
          <a:xfrm>
            <a:off x="1270995" y="6352101"/>
            <a:ext cx="1461984" cy="337273"/>
            <a:chOff x="1485617" y="160329"/>
            <a:chExt cx="1299494" cy="399717"/>
          </a:xfrm>
        </p:grpSpPr>
        <p:pic>
          <p:nvPicPr>
            <p:cNvPr id="25" name="Picture 24">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6" name="Picture 25">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7" name="Picture 16"/>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40488042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and Chart BCM/TCH">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think-cell data - do not delete" hidden="1">
                        <a:extLst>
                          <a:ext uri="{FF2B5EF4-FFF2-40B4-BE49-F238E27FC236}">
                            <a16:creationId xmlns:a16="http://schemas.microsoft.com/office/drawing/2014/main" id="{46AA3509-8245-BE60-6008-EE81819A42F0}"/>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10" y="-2"/>
            <a:ext cx="4113127"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557576" y="-730693"/>
            <a:ext cx="399236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Rectangle 3">
            <a:extLst>
              <a:ext uri="{FF2B5EF4-FFF2-40B4-BE49-F238E27FC236}">
                <a16:creationId xmlns:a16="http://schemas.microsoft.com/office/drawing/2014/main" id="{FA95CE7E-8D31-0845-540D-1115F6F811E2}"/>
              </a:ext>
            </a:extLst>
          </p:cNvPr>
          <p:cNvSpPr/>
          <p:nvPr userDrawn="1"/>
        </p:nvSpPr>
        <p:spPr>
          <a:xfrm>
            <a:off x="575733" y="1133865"/>
            <a:ext cx="11040535"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1066979" y="1971880"/>
            <a:ext cx="10091016"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1082106" y="1388496"/>
            <a:ext cx="6939020" cy="485536"/>
          </a:xfrm>
        </p:spPr>
        <p:txBody>
          <a:bodyPr anchor="ctr">
            <a:noAutofit/>
          </a:bodyPr>
          <a:lstStyle>
            <a:lvl1pPr marL="0" indent="0" algn="l">
              <a:buNone/>
              <a:defRPr sz="3600" b="0">
                <a:solidFill>
                  <a:srgbClr val="00205B"/>
                </a:solidFill>
                <a:latin typeface="+mj-lt"/>
              </a:defRPr>
            </a:lvl1pPr>
          </a:lstStyle>
          <a:p>
            <a:pPr lvl="0"/>
            <a:r>
              <a:rPr lang="en-US"/>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1295571"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6357566"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a:t>Click to edit Master text styles</a:t>
            </a:r>
          </a:p>
        </p:txBody>
      </p:sp>
      <p:grpSp>
        <p:nvGrpSpPr>
          <p:cNvPr id="21" name="Group 20">
            <a:extLst>
              <a:ext uri="{FF2B5EF4-FFF2-40B4-BE49-F238E27FC236}">
                <a16:creationId xmlns:a16="http://schemas.microsoft.com/office/drawing/2014/main" id="{487BEFDE-9B2E-32E8-E4C9-D5F43324C041}"/>
              </a:ext>
            </a:extLst>
          </p:cNvPr>
          <p:cNvGrpSpPr/>
          <p:nvPr userDrawn="1"/>
        </p:nvGrpSpPr>
        <p:grpSpPr>
          <a:xfrm>
            <a:off x="1301861" y="6362611"/>
            <a:ext cx="1461984" cy="337273"/>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9" name="Picture 18"/>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0632474" y="6259254"/>
            <a:ext cx="983793" cy="483893"/>
          </a:xfrm>
          <a:prstGeom prst="rect">
            <a:avLst/>
          </a:prstGeom>
        </p:spPr>
      </p:pic>
      <p:pic>
        <p:nvPicPr>
          <p:cNvPr id="26" name="Picture 25"/>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229010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and Chart BCM Only">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46AA3509-8245-BE60-6008-EE81819A42F0}"/>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2" name="think-cell data - do not delete" hidden="1">
                        <a:extLst>
                          <a:ext uri="{FF2B5EF4-FFF2-40B4-BE49-F238E27FC236}">
                            <a16:creationId xmlns:a16="http://schemas.microsoft.com/office/drawing/2014/main" id="{46AA3509-8245-BE60-6008-EE81819A42F0}"/>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9E4B980-E831-9F14-C4D4-D144FADE60D5}"/>
              </a:ext>
            </a:extLst>
          </p:cNvPr>
          <p:cNvSpPr/>
          <p:nvPr userDrawn="1"/>
        </p:nvSpPr>
        <p:spPr>
          <a:xfrm flipH="1" flipV="1">
            <a:off x="-10" y="-2"/>
            <a:ext cx="4113127" cy="60610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cxnSp>
        <p:nvCxnSpPr>
          <p:cNvPr id="15" name="Straight Connector 14">
            <a:extLst>
              <a:ext uri="{FF2B5EF4-FFF2-40B4-BE49-F238E27FC236}">
                <a16:creationId xmlns:a16="http://schemas.microsoft.com/office/drawing/2014/main" id="{9A8328D6-DDDF-5D38-10F6-964BCE7A70CD}"/>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D82E5D35-3EAB-1265-9594-4B14F371D4BE}"/>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F75B288-15C5-B188-F21A-6B69D24B1A51}"/>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43" name="Freeform: Shape 42">
            <a:extLst>
              <a:ext uri="{FF2B5EF4-FFF2-40B4-BE49-F238E27FC236}">
                <a16:creationId xmlns:a16="http://schemas.microsoft.com/office/drawing/2014/main" id="{AA220E8D-DE96-6699-CF9E-7A0C30803C73}"/>
              </a:ext>
            </a:extLst>
          </p:cNvPr>
          <p:cNvSpPr/>
          <p:nvPr userDrawn="1"/>
        </p:nvSpPr>
        <p:spPr>
          <a:xfrm rot="2033024" flipH="1">
            <a:off x="-1557576" y="-730693"/>
            <a:ext cx="399236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Rectangle 3">
            <a:extLst>
              <a:ext uri="{FF2B5EF4-FFF2-40B4-BE49-F238E27FC236}">
                <a16:creationId xmlns:a16="http://schemas.microsoft.com/office/drawing/2014/main" id="{FA95CE7E-8D31-0845-540D-1115F6F811E2}"/>
              </a:ext>
            </a:extLst>
          </p:cNvPr>
          <p:cNvSpPr/>
          <p:nvPr userDrawn="1"/>
        </p:nvSpPr>
        <p:spPr>
          <a:xfrm>
            <a:off x="575733" y="1133865"/>
            <a:ext cx="11040535" cy="4590258"/>
          </a:xfrm>
          <a:prstGeom prst="rect">
            <a:avLst/>
          </a:prstGeom>
          <a:solidFill>
            <a:schemeClr val="bg1"/>
          </a:solidFill>
          <a:ln>
            <a:noFill/>
          </a:ln>
          <a:effectLst>
            <a:outerShdw blurRad="2540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Chart Placeholder 10">
            <a:extLst>
              <a:ext uri="{FF2B5EF4-FFF2-40B4-BE49-F238E27FC236}">
                <a16:creationId xmlns:a16="http://schemas.microsoft.com/office/drawing/2014/main" id="{C906D3AF-5C75-41AE-27A4-635441CD0BA1}"/>
              </a:ext>
            </a:extLst>
          </p:cNvPr>
          <p:cNvSpPr>
            <a:spLocks noGrp="1"/>
          </p:cNvSpPr>
          <p:nvPr>
            <p:ph type="chart" sz="quarter" idx="11"/>
          </p:nvPr>
        </p:nvSpPr>
        <p:spPr>
          <a:xfrm>
            <a:off x="1066979" y="1971880"/>
            <a:ext cx="10091016" cy="2005975"/>
          </a:xfrm>
        </p:spPr>
        <p:txBody>
          <a:bodyPr anchor="ctr"/>
          <a:lstStyle>
            <a:lvl1pPr algn="ctr">
              <a:defRPr/>
            </a:lvl1pPr>
          </a:lstStyle>
          <a:p>
            <a:endParaRPr lang="en-US"/>
          </a:p>
        </p:txBody>
      </p:sp>
      <p:sp>
        <p:nvSpPr>
          <p:cNvPr id="22" name="Text Placeholder 21">
            <a:extLst>
              <a:ext uri="{FF2B5EF4-FFF2-40B4-BE49-F238E27FC236}">
                <a16:creationId xmlns:a16="http://schemas.microsoft.com/office/drawing/2014/main" id="{E0C9C29A-AFE2-6551-E90E-EA59EC211F95}"/>
              </a:ext>
            </a:extLst>
          </p:cNvPr>
          <p:cNvSpPr>
            <a:spLocks noGrp="1"/>
          </p:cNvSpPr>
          <p:nvPr>
            <p:ph type="body" sz="quarter" idx="12" hasCustomPrompt="1"/>
          </p:nvPr>
        </p:nvSpPr>
        <p:spPr>
          <a:xfrm>
            <a:off x="1082106" y="1388496"/>
            <a:ext cx="6939020" cy="485536"/>
          </a:xfrm>
        </p:spPr>
        <p:txBody>
          <a:bodyPr anchor="ctr">
            <a:noAutofit/>
          </a:bodyPr>
          <a:lstStyle>
            <a:lvl1pPr marL="0" indent="0" algn="l">
              <a:buNone/>
              <a:defRPr sz="3600" b="0">
                <a:solidFill>
                  <a:srgbClr val="00205B"/>
                </a:solidFill>
                <a:latin typeface="+mj-lt"/>
              </a:defRPr>
            </a:lvl1pPr>
          </a:lstStyle>
          <a:p>
            <a:pPr lvl="0"/>
            <a:r>
              <a:rPr lang="en-US"/>
              <a:t>Chart title</a:t>
            </a:r>
          </a:p>
        </p:txBody>
      </p:sp>
      <p:sp>
        <p:nvSpPr>
          <p:cNvPr id="29" name="Text Placeholder 25">
            <a:extLst>
              <a:ext uri="{FF2B5EF4-FFF2-40B4-BE49-F238E27FC236}">
                <a16:creationId xmlns:a16="http://schemas.microsoft.com/office/drawing/2014/main" id="{1AC78A29-3499-7A5C-FEDE-3884CCDA066F}"/>
              </a:ext>
            </a:extLst>
          </p:cNvPr>
          <p:cNvSpPr>
            <a:spLocks noGrp="1"/>
          </p:cNvSpPr>
          <p:nvPr>
            <p:ph type="body" sz="quarter" idx="15"/>
          </p:nvPr>
        </p:nvSpPr>
        <p:spPr>
          <a:xfrm>
            <a:off x="1295571"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a:t>Click to edit Master text styles</a:t>
            </a:r>
          </a:p>
        </p:txBody>
      </p:sp>
      <p:sp>
        <p:nvSpPr>
          <p:cNvPr id="9" name="Text Placeholder 25">
            <a:extLst>
              <a:ext uri="{FF2B5EF4-FFF2-40B4-BE49-F238E27FC236}">
                <a16:creationId xmlns:a16="http://schemas.microsoft.com/office/drawing/2014/main" id="{62CE7BB1-25BD-A589-7FDF-31FF2AF29121}"/>
              </a:ext>
            </a:extLst>
          </p:cNvPr>
          <p:cNvSpPr>
            <a:spLocks noGrp="1"/>
          </p:cNvSpPr>
          <p:nvPr>
            <p:ph type="body" sz="quarter" idx="16"/>
          </p:nvPr>
        </p:nvSpPr>
        <p:spPr>
          <a:xfrm>
            <a:off x="6357566" y="4274597"/>
            <a:ext cx="4571837" cy="579784"/>
          </a:xfrm>
        </p:spPr>
        <p:txBody>
          <a:bodyPr anchor="t">
            <a:noAutofit/>
          </a:bodyPr>
          <a:lstStyle>
            <a:lvl1pPr marL="342900" indent="-342900">
              <a:buFont typeface="Arial" panose="020B0604020202020204" pitchFamily="34" charset="0"/>
              <a:buChar char="•"/>
              <a:defRPr sz="2000"/>
            </a:lvl1pPr>
            <a:lvl2pPr marL="457200" indent="0">
              <a:buNone/>
              <a:defRPr/>
            </a:lvl2pPr>
          </a:lstStyle>
          <a:p>
            <a:pPr lvl="0"/>
            <a:r>
              <a:rPr lang="en-US"/>
              <a:t>Click to edit Master text styles</a:t>
            </a:r>
          </a:p>
        </p:txBody>
      </p:sp>
      <p:grpSp>
        <p:nvGrpSpPr>
          <p:cNvPr id="21" name="Group 20">
            <a:extLst>
              <a:ext uri="{FF2B5EF4-FFF2-40B4-BE49-F238E27FC236}">
                <a16:creationId xmlns:a16="http://schemas.microsoft.com/office/drawing/2014/main" id="{487BEFDE-9B2E-32E8-E4C9-D5F43324C041}"/>
              </a:ext>
            </a:extLst>
          </p:cNvPr>
          <p:cNvGrpSpPr/>
          <p:nvPr userDrawn="1"/>
        </p:nvGrpSpPr>
        <p:grpSpPr>
          <a:xfrm>
            <a:off x="1270995" y="6362611"/>
            <a:ext cx="1461984" cy="337273"/>
            <a:chOff x="1485617" y="160329"/>
            <a:chExt cx="1299494" cy="399717"/>
          </a:xfrm>
        </p:grpSpPr>
        <p:pic>
          <p:nvPicPr>
            <p:cNvPr id="24" name="Picture 23">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25" name="Picture 24">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18" name="Picture 17"/>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318512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65F39D17-4A0A-E452-3AF3-21B89E2452DC}"/>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0" y="-7"/>
            <a:ext cx="12192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3" y="1"/>
            <a:ext cx="12191997"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575733" y="4560425"/>
            <a:ext cx="11616267"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1211875" y="4987810"/>
            <a:ext cx="5614052" cy="750655"/>
          </a:xfrm>
        </p:spPr>
        <p:txBody>
          <a:bodyPr vert="horz" anchor="ctr"/>
          <a:lstStyle>
            <a:lvl1pPr>
              <a:defRPr sz="5400">
                <a:solidFill>
                  <a:schemeClr val="bg1"/>
                </a:solidFill>
              </a:defRPr>
            </a:lvl1pPr>
          </a:lstStyle>
          <a:p>
            <a:r>
              <a:rPr lang="en-US"/>
              <a:t>Divider Slide</a:t>
            </a:r>
            <a:endParaRPr lang="en-ID"/>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575733" y="6120132"/>
            <a:ext cx="2608163"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557576" y="-730693"/>
            <a:ext cx="399236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575732" y="6238776"/>
            <a:ext cx="3576219" cy="546291"/>
          </a:xfrm>
          <a:prstGeom prst="rect">
            <a:avLst/>
          </a:prstGeom>
        </p:spPr>
      </p:pic>
      <p:pic>
        <p:nvPicPr>
          <p:cNvPr id="16" name="Picture 15">
            <a:extLst>
              <a:ext uri="{FF2B5EF4-FFF2-40B4-BE49-F238E27FC236}">
                <a16:creationId xmlns:a16="http://schemas.microsoft.com/office/drawing/2014/main" id="{0281ACED-E1C0-7039-B733-C8E5241D70C9}"/>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a:stretch/>
        </p:blipFill>
        <p:spPr>
          <a:xfrm>
            <a:off x="4205682" y="6238775"/>
            <a:ext cx="1043996" cy="502394"/>
          </a:xfrm>
          <a:prstGeom prst="rect">
            <a:avLst/>
          </a:prstGeom>
        </p:spPr>
      </p:pic>
    </p:spTree>
    <p:extLst>
      <p:ext uri="{BB962C8B-B14F-4D97-AF65-F5344CB8AC3E}">
        <p14:creationId xmlns:p14="http://schemas.microsoft.com/office/powerpoint/2010/main" val="1961603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65F39D17-4A0A-E452-3AF3-21B89E2452DC}"/>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65F39D17-4A0A-E452-3AF3-21B89E2452DC}"/>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pic>
        <p:nvPicPr>
          <p:cNvPr id="27" name="Picture 26">
            <a:extLst>
              <a:ext uri="{FF2B5EF4-FFF2-40B4-BE49-F238E27FC236}">
                <a16:creationId xmlns:a16="http://schemas.microsoft.com/office/drawing/2014/main" id="{75C025D5-85B4-F977-599A-711B43D5767C}"/>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0" y="-7"/>
            <a:ext cx="12192000" cy="6858001"/>
          </a:xfrm>
          <a:prstGeom prst="rect">
            <a:avLst/>
          </a:prstGeom>
        </p:spPr>
      </p:pic>
      <p:sp>
        <p:nvSpPr>
          <p:cNvPr id="3" name="Rectangle 2">
            <a:extLst>
              <a:ext uri="{FF2B5EF4-FFF2-40B4-BE49-F238E27FC236}">
                <a16:creationId xmlns:a16="http://schemas.microsoft.com/office/drawing/2014/main" id="{340B5C2A-2118-5AFD-F549-63419C7E910B}"/>
              </a:ext>
            </a:extLst>
          </p:cNvPr>
          <p:cNvSpPr/>
          <p:nvPr userDrawn="1"/>
        </p:nvSpPr>
        <p:spPr>
          <a:xfrm flipH="1" flipV="1">
            <a:off x="3" y="1"/>
            <a:ext cx="12191997" cy="6858005"/>
          </a:xfrm>
          <a:prstGeom prst="rect">
            <a:avLst/>
          </a:prstGeom>
          <a:gradFill flip="none" rotWithShape="1">
            <a:gsLst>
              <a:gs pos="48300">
                <a:schemeClr val="bg2">
                  <a:alpha val="50000"/>
                </a:schemeClr>
              </a:gs>
              <a:gs pos="0">
                <a:schemeClr val="bg2">
                  <a:alpha val="10000"/>
                </a:schemeClr>
              </a:gs>
              <a:gs pos="100000">
                <a:schemeClr val="tx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6" name="Rectangle 5">
            <a:extLst>
              <a:ext uri="{FF2B5EF4-FFF2-40B4-BE49-F238E27FC236}">
                <a16:creationId xmlns:a16="http://schemas.microsoft.com/office/drawing/2014/main" id="{F1A1DCED-F1BE-0BC6-383F-8DE5F25075FA}"/>
              </a:ext>
            </a:extLst>
          </p:cNvPr>
          <p:cNvSpPr/>
          <p:nvPr userDrawn="1"/>
        </p:nvSpPr>
        <p:spPr>
          <a:xfrm flipH="1" flipV="1">
            <a:off x="575733" y="4560425"/>
            <a:ext cx="11616267" cy="16054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 name="Title 1">
            <a:extLst>
              <a:ext uri="{FF2B5EF4-FFF2-40B4-BE49-F238E27FC236}">
                <a16:creationId xmlns:a16="http://schemas.microsoft.com/office/drawing/2014/main" id="{C436E568-DCFE-7432-19F0-ACE1B0760D0C}"/>
              </a:ext>
            </a:extLst>
          </p:cNvPr>
          <p:cNvSpPr>
            <a:spLocks noGrp="1"/>
          </p:cNvSpPr>
          <p:nvPr>
            <p:ph type="title" hasCustomPrompt="1"/>
          </p:nvPr>
        </p:nvSpPr>
        <p:spPr>
          <a:xfrm>
            <a:off x="1211875" y="4987810"/>
            <a:ext cx="5614052" cy="750655"/>
          </a:xfrm>
        </p:spPr>
        <p:txBody>
          <a:bodyPr vert="horz" anchor="ctr"/>
          <a:lstStyle>
            <a:lvl1pPr>
              <a:defRPr sz="5400">
                <a:solidFill>
                  <a:schemeClr val="bg1"/>
                </a:solidFill>
              </a:defRPr>
            </a:lvl1pPr>
          </a:lstStyle>
          <a:p>
            <a:r>
              <a:rPr lang="en-US"/>
              <a:t>Divider Slide</a:t>
            </a:r>
            <a:endParaRPr lang="en-ID"/>
          </a:p>
        </p:txBody>
      </p:sp>
      <p:sp>
        <p:nvSpPr>
          <p:cNvPr id="11" name="Rectangle 10">
            <a:extLst>
              <a:ext uri="{FF2B5EF4-FFF2-40B4-BE49-F238E27FC236}">
                <a16:creationId xmlns:a16="http://schemas.microsoft.com/office/drawing/2014/main" id="{3E660C43-BC50-6D0A-41A4-0C63FAEBC8F4}"/>
              </a:ext>
            </a:extLst>
          </p:cNvPr>
          <p:cNvSpPr/>
          <p:nvPr userDrawn="1"/>
        </p:nvSpPr>
        <p:spPr>
          <a:xfrm flipV="1">
            <a:off x="575733" y="6120132"/>
            <a:ext cx="2608163"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12" name="Freeform: Shape 11">
            <a:extLst>
              <a:ext uri="{FF2B5EF4-FFF2-40B4-BE49-F238E27FC236}">
                <a16:creationId xmlns:a16="http://schemas.microsoft.com/office/drawing/2014/main" id="{92CFF310-8A52-C79C-738F-A9CC4918188B}"/>
              </a:ext>
            </a:extLst>
          </p:cNvPr>
          <p:cNvSpPr/>
          <p:nvPr userDrawn="1"/>
        </p:nvSpPr>
        <p:spPr>
          <a:xfrm rot="2033024" flipH="1">
            <a:off x="-1557576" y="-730693"/>
            <a:ext cx="3992360" cy="2994270"/>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cxnSp>
        <p:nvCxnSpPr>
          <p:cNvPr id="13" name="Straight Connector 12">
            <a:extLst>
              <a:ext uri="{FF2B5EF4-FFF2-40B4-BE49-F238E27FC236}">
                <a16:creationId xmlns:a16="http://schemas.microsoft.com/office/drawing/2014/main" id="{83242FB1-2BE7-66DA-6127-9267E250BD7F}"/>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94152EE-CEA6-2DD5-183A-A7BE5FF8F507}"/>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3622099-FC47-E7B5-AEBA-E584614B84C1}"/>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79919294-0067-9EFA-0FAF-970C8FBC4E5E}"/>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575733" y="6238776"/>
            <a:ext cx="3081868" cy="546291"/>
          </a:xfrm>
          <a:prstGeom prst="rect">
            <a:avLst/>
          </a:prstGeom>
        </p:spPr>
      </p:pic>
    </p:spTree>
    <p:extLst>
      <p:ext uri="{BB962C8B-B14F-4D97-AF65-F5344CB8AC3E}">
        <p14:creationId xmlns:p14="http://schemas.microsoft.com/office/powerpoint/2010/main" val="21754945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Division V2 BCM/TCH">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D69B49DD-79B5-AE78-2747-D37A9FFE17BB}"/>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10291850"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575733" y="2020591"/>
            <a:ext cx="5520267" cy="611642"/>
          </a:xfrm>
          <a:prstGeom prst="rect">
            <a:avLst/>
          </a:prstGeom>
        </p:spPr>
        <p:txBody>
          <a:bodyPr vert="horz" wrap="square" anchor="t">
            <a:spAutoFit/>
          </a:bodyPr>
          <a:lstStyle>
            <a:lvl1pPr algn="l">
              <a:defRPr sz="4400">
                <a:solidFill>
                  <a:schemeClr val="bg1"/>
                </a:solidFill>
              </a:defRPr>
            </a:lvl1pPr>
          </a:lstStyle>
          <a:p>
            <a:r>
              <a:rPr lang="en-US"/>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575733" y="1455977"/>
            <a:ext cx="5520267"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575733" y="3294091"/>
            <a:ext cx="5520267"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5" y="6120132"/>
            <a:ext cx="6096005"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5524984" y="2747910"/>
            <a:ext cx="6667017"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sz="1800"/>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5928856" y="3052705"/>
            <a:ext cx="6263147"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575733" y="2947550"/>
            <a:ext cx="147224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grpSp>
        <p:nvGrpSpPr>
          <p:cNvPr id="31" name="Group 30">
            <a:extLst>
              <a:ext uri="{FF2B5EF4-FFF2-40B4-BE49-F238E27FC236}">
                <a16:creationId xmlns:a16="http://schemas.microsoft.com/office/drawing/2014/main" id="{487BEFDE-9B2E-32E8-E4C9-D5F43324C041}"/>
              </a:ext>
            </a:extLst>
          </p:cNvPr>
          <p:cNvGrpSpPr/>
          <p:nvPr userDrawn="1"/>
        </p:nvGrpSpPr>
        <p:grpSpPr>
          <a:xfrm>
            <a:off x="1270995" y="6352023"/>
            <a:ext cx="1461984" cy="337273"/>
            <a:chOff x="1485617" y="160329"/>
            <a:chExt cx="1299494" cy="399717"/>
          </a:xfrm>
        </p:grpSpPr>
        <p:pic>
          <p:nvPicPr>
            <p:cNvPr id="33" name="Picture 32">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34" name="Picture 33">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cxnSp>
        <p:nvCxnSpPr>
          <p:cNvPr id="36" name="Straight Connector 35">
            <a:extLst>
              <a:ext uri="{FF2B5EF4-FFF2-40B4-BE49-F238E27FC236}">
                <a16:creationId xmlns:a16="http://schemas.microsoft.com/office/drawing/2014/main" id="{F25B72B0-6660-95A2-3DFD-776C858FAB58}"/>
              </a:ext>
            </a:extLst>
          </p:cNvPr>
          <p:cNvCxnSpPr>
            <a:cxnSpLocks/>
          </p:cNvCxnSpPr>
          <p:nvPr userDrawn="1"/>
        </p:nvCxnSpPr>
        <p:spPr>
          <a:xfrm flipH="1">
            <a:off x="3043352" y="6311655"/>
            <a:ext cx="4645" cy="434925"/>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451871" y="6278309"/>
            <a:ext cx="983793" cy="483893"/>
          </a:xfrm>
          <a:prstGeom prst="rect">
            <a:avLst/>
          </a:prstGeom>
        </p:spPr>
      </p:pic>
      <p:pic>
        <p:nvPicPr>
          <p:cNvPr id="35" name="Picture 34"/>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10722324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Division V2 BCM Only">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69B49DD-79B5-AE78-2747-D37A9FFE17BB}"/>
              </a:ext>
            </a:extLst>
          </p:cNvPr>
          <p:cNvGraphicFramePr>
            <a:graphicFrameLocks noChangeAspect="1"/>
          </p:cNvGraphicFramePr>
          <p:nvPr userDrawn="1">
            <p:custDataLst>
              <p:tags r:id="rId1"/>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3" imgW="425" imgH="424" progId="TCLayout.ActiveDocument.1">
                  <p:embed/>
                </p:oleObj>
              </mc:Choice>
              <mc:Fallback>
                <p:oleObj name="think-cell Slide" r:id="rId3" imgW="425" imgH="424" progId="TCLayout.ActiveDocument.1">
                  <p:embed/>
                  <p:pic>
                    <p:nvPicPr>
                      <p:cNvPr id="5" name="think-cell data - do not delete" hidden="1">
                        <a:extLst>
                          <a:ext uri="{FF2B5EF4-FFF2-40B4-BE49-F238E27FC236}">
                            <a16:creationId xmlns:a16="http://schemas.microsoft.com/office/drawing/2014/main" id="{D69B49DD-79B5-AE78-2747-D37A9FFE17BB}"/>
                          </a:ext>
                        </a:extLst>
                      </p:cNvPr>
                      <p:cNvPicPr/>
                      <p:nvPr/>
                    </p:nvPicPr>
                    <p:blipFill>
                      <a:blip r:embed="rId4"/>
                      <a:stretch>
                        <a:fillRect/>
                      </a:stretch>
                    </p:blipFill>
                    <p:spPr>
                      <a:xfrm>
                        <a:off x="2118" y="1588"/>
                        <a:ext cx="2117" cy="1588"/>
                      </a:xfrm>
                      <a:prstGeom prst="rect">
                        <a:avLst/>
                      </a:prstGeom>
                    </p:spPr>
                  </p:pic>
                </p:oleObj>
              </mc:Fallback>
            </mc:AlternateContent>
          </a:graphicData>
        </a:graphic>
      </p:graphicFrame>
      <p:sp>
        <p:nvSpPr>
          <p:cNvPr id="9" name="Freeform: Shape 8">
            <a:extLst>
              <a:ext uri="{FF2B5EF4-FFF2-40B4-BE49-F238E27FC236}">
                <a16:creationId xmlns:a16="http://schemas.microsoft.com/office/drawing/2014/main" id="{596E63E9-00EE-9B55-327F-AE5E48F4B013}"/>
              </a:ext>
            </a:extLst>
          </p:cNvPr>
          <p:cNvSpPr/>
          <p:nvPr userDrawn="1"/>
        </p:nvSpPr>
        <p:spPr>
          <a:xfrm rot="5628552" flipH="1">
            <a:off x="10291850" y="-1713881"/>
            <a:ext cx="3033569" cy="4044759"/>
          </a:xfrm>
          <a:custGeom>
            <a:avLst/>
            <a:gdLst>
              <a:gd name="connsiteX0" fmla="*/ 4029075 w 8058150"/>
              <a:gd name="connsiteY0" fmla="*/ 0 h 8058150"/>
              <a:gd name="connsiteX1" fmla="*/ 8058150 w 8058150"/>
              <a:gd name="connsiteY1" fmla="*/ 4029075 h 8058150"/>
              <a:gd name="connsiteX2" fmla="*/ 4029075 w 8058150"/>
              <a:gd name="connsiteY2" fmla="*/ 8058150 h 8058150"/>
              <a:gd name="connsiteX3" fmla="*/ 0 w 8058150"/>
              <a:gd name="connsiteY3" fmla="*/ 4029075 h 8058150"/>
              <a:gd name="connsiteX4" fmla="*/ 4029075 w 8058150"/>
              <a:gd name="connsiteY4" fmla="*/ 0 h 8058150"/>
              <a:gd name="connsiteX5" fmla="*/ 4029075 w 8058150"/>
              <a:gd name="connsiteY5" fmla="*/ 1447800 h 8058150"/>
              <a:gd name="connsiteX6" fmla="*/ 1447800 w 8058150"/>
              <a:gd name="connsiteY6" fmla="*/ 4029075 h 8058150"/>
              <a:gd name="connsiteX7" fmla="*/ 4029075 w 8058150"/>
              <a:gd name="connsiteY7" fmla="*/ 6610350 h 8058150"/>
              <a:gd name="connsiteX8" fmla="*/ 6610350 w 8058150"/>
              <a:gd name="connsiteY8" fmla="*/ 4029075 h 8058150"/>
              <a:gd name="connsiteX9" fmla="*/ 4029075 w 8058150"/>
              <a:gd name="connsiteY9" fmla="*/ 1447800 h 805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8150" h="8058150">
                <a:moveTo>
                  <a:pt x="4029075" y="0"/>
                </a:moveTo>
                <a:cubicBezTo>
                  <a:pt x="6254272" y="0"/>
                  <a:pt x="8058150" y="1803878"/>
                  <a:pt x="8058150" y="4029075"/>
                </a:cubicBezTo>
                <a:cubicBezTo>
                  <a:pt x="8058150" y="6254272"/>
                  <a:pt x="6254272" y="8058150"/>
                  <a:pt x="4029075" y="8058150"/>
                </a:cubicBezTo>
                <a:cubicBezTo>
                  <a:pt x="1803878" y="8058150"/>
                  <a:pt x="0" y="6254272"/>
                  <a:pt x="0" y="4029075"/>
                </a:cubicBezTo>
                <a:cubicBezTo>
                  <a:pt x="0" y="1803878"/>
                  <a:pt x="1803878" y="0"/>
                  <a:pt x="4029075" y="0"/>
                </a:cubicBezTo>
                <a:close/>
                <a:moveTo>
                  <a:pt x="4029075" y="1447800"/>
                </a:moveTo>
                <a:cubicBezTo>
                  <a:pt x="2603476" y="1447800"/>
                  <a:pt x="1447800" y="2603476"/>
                  <a:pt x="1447800" y="4029075"/>
                </a:cubicBezTo>
                <a:cubicBezTo>
                  <a:pt x="1447800" y="5454674"/>
                  <a:pt x="2603476" y="6610350"/>
                  <a:pt x="4029075" y="6610350"/>
                </a:cubicBezTo>
                <a:cubicBezTo>
                  <a:pt x="5454674" y="6610350"/>
                  <a:pt x="6610350" y="5454674"/>
                  <a:pt x="6610350" y="4029075"/>
                </a:cubicBezTo>
                <a:cubicBezTo>
                  <a:pt x="6610350" y="2603476"/>
                  <a:pt x="5454674" y="1447800"/>
                  <a:pt x="4029075" y="1447800"/>
                </a:cubicBezTo>
                <a:close/>
              </a:path>
            </a:pathLst>
          </a:custGeom>
          <a:gradFill>
            <a:gsLst>
              <a:gs pos="0">
                <a:schemeClr val="accent1">
                  <a:lumMod val="5000"/>
                  <a:lumOff val="95000"/>
                  <a:alpha val="30000"/>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Rectangle 1">
            <a:extLst>
              <a:ext uri="{FF2B5EF4-FFF2-40B4-BE49-F238E27FC236}">
                <a16:creationId xmlns:a16="http://schemas.microsoft.com/office/drawing/2014/main" id="{8323B0B8-9F72-EB17-0E11-FDC8CFD33601}"/>
              </a:ext>
            </a:extLst>
          </p:cNvPr>
          <p:cNvSpPr/>
          <p:nvPr userDrawn="1"/>
        </p:nvSpPr>
        <p:spPr>
          <a:xfrm flipH="1" flipV="1">
            <a:off x="-5" y="-3"/>
            <a:ext cx="12192005" cy="61658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ID" sz="1800"/>
          </a:p>
        </p:txBody>
      </p:sp>
      <p:sp>
        <p:nvSpPr>
          <p:cNvPr id="20" name="Title 1">
            <a:extLst>
              <a:ext uri="{FF2B5EF4-FFF2-40B4-BE49-F238E27FC236}">
                <a16:creationId xmlns:a16="http://schemas.microsoft.com/office/drawing/2014/main" id="{3F68AE48-0526-52E9-35CF-C3B92CD1B555}"/>
              </a:ext>
            </a:extLst>
          </p:cNvPr>
          <p:cNvSpPr>
            <a:spLocks noGrp="1"/>
          </p:cNvSpPr>
          <p:nvPr>
            <p:ph type="ctrTitle" hasCustomPrompt="1"/>
          </p:nvPr>
        </p:nvSpPr>
        <p:spPr>
          <a:xfrm>
            <a:off x="575733" y="2020591"/>
            <a:ext cx="5520267" cy="611642"/>
          </a:xfrm>
          <a:prstGeom prst="rect">
            <a:avLst/>
          </a:prstGeom>
        </p:spPr>
        <p:txBody>
          <a:bodyPr vert="horz" wrap="square" anchor="t">
            <a:spAutoFit/>
          </a:bodyPr>
          <a:lstStyle>
            <a:lvl1pPr algn="l">
              <a:defRPr sz="4400">
                <a:solidFill>
                  <a:schemeClr val="bg1"/>
                </a:solidFill>
              </a:defRPr>
            </a:lvl1pPr>
          </a:lstStyle>
          <a:p>
            <a:r>
              <a:rPr lang="en-US"/>
              <a:t>Division Title</a:t>
            </a:r>
          </a:p>
        </p:txBody>
      </p:sp>
      <p:sp>
        <p:nvSpPr>
          <p:cNvPr id="21" name="Subtitle 2">
            <a:extLst>
              <a:ext uri="{FF2B5EF4-FFF2-40B4-BE49-F238E27FC236}">
                <a16:creationId xmlns:a16="http://schemas.microsoft.com/office/drawing/2014/main" id="{892A9DB8-BC84-4EEB-8FE3-F0924297216B}"/>
              </a:ext>
            </a:extLst>
          </p:cNvPr>
          <p:cNvSpPr>
            <a:spLocks noGrp="1"/>
          </p:cNvSpPr>
          <p:nvPr>
            <p:ph type="subTitle" idx="1" hasCustomPrompt="1"/>
          </p:nvPr>
        </p:nvSpPr>
        <p:spPr>
          <a:xfrm>
            <a:off x="575733" y="1455977"/>
            <a:ext cx="5520267" cy="249299"/>
          </a:xfrm>
          <a:prstGeom prst="rect">
            <a:avLst/>
          </a:prstGeom>
        </p:spPr>
        <p:txBody>
          <a:bodyPr wrap="square">
            <a:spAutoFit/>
          </a:bodyPr>
          <a:lstStyle>
            <a:lvl1pPr marL="0" indent="0" algn="l">
              <a:buNone/>
              <a:defRPr sz="180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22" name="Straight Connector 21">
            <a:extLst>
              <a:ext uri="{FF2B5EF4-FFF2-40B4-BE49-F238E27FC236}">
                <a16:creationId xmlns:a16="http://schemas.microsoft.com/office/drawing/2014/main" id="{ADB7731B-1EDE-B296-6443-2C92B9B2D035}"/>
              </a:ext>
            </a:extLst>
          </p:cNvPr>
          <p:cNvCxnSpPr>
            <a:cxnSpLocks/>
          </p:cNvCxnSpPr>
          <p:nvPr userDrawn="1"/>
        </p:nvCxnSpPr>
        <p:spPr>
          <a:xfrm flipH="1">
            <a:off x="-7" y="308499"/>
            <a:ext cx="57573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342E89D-9BEC-F9D0-1F70-2E5C46D1244E}"/>
              </a:ext>
            </a:extLst>
          </p:cNvPr>
          <p:cNvCxnSpPr>
            <a:cxnSpLocks/>
          </p:cNvCxnSpPr>
          <p:nvPr userDrawn="1"/>
        </p:nvCxnSpPr>
        <p:spPr>
          <a:xfrm flipH="1">
            <a:off x="-6" y="429790"/>
            <a:ext cx="38382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796578E-5E21-F353-6FD5-E67068154C57}"/>
              </a:ext>
            </a:extLst>
          </p:cNvPr>
          <p:cNvCxnSpPr>
            <a:cxnSpLocks/>
          </p:cNvCxnSpPr>
          <p:nvPr userDrawn="1"/>
        </p:nvCxnSpPr>
        <p:spPr>
          <a:xfrm flipH="1">
            <a:off x="-6" y="551082"/>
            <a:ext cx="19191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598CFC84-48D5-098C-940E-7AC2C7605297}"/>
              </a:ext>
            </a:extLst>
          </p:cNvPr>
          <p:cNvSpPr>
            <a:spLocks noGrp="1"/>
          </p:cNvSpPr>
          <p:nvPr>
            <p:ph idx="11"/>
          </p:nvPr>
        </p:nvSpPr>
        <p:spPr>
          <a:xfrm>
            <a:off x="575733" y="3294091"/>
            <a:ext cx="5520267" cy="1766628"/>
          </a:xfrm>
          <a:prstGeom prst="rect">
            <a:avLst/>
          </a:prstGeom>
        </p:spPr>
        <p:txBody>
          <a:bodyPr>
            <a:normAutofit/>
          </a:bodyPr>
          <a:lstStyle>
            <a:lvl1pPr marL="0" indent="0">
              <a:buClr>
                <a:schemeClr val="bg1"/>
              </a:buClr>
              <a:buFont typeface="Arial" panose="020B0604020202020204" pitchFamily="34" charset="0"/>
              <a:buNone/>
              <a:defRPr sz="1800">
                <a:solidFill>
                  <a:schemeClr val="bg1"/>
                </a:solidFill>
              </a:defRPr>
            </a:lvl1pPr>
            <a:lvl2pPr marL="457200" indent="0">
              <a:buClr>
                <a:schemeClr val="bg1"/>
              </a:buClr>
              <a:buFont typeface="Arial" panose="020B0604020202020204" pitchFamily="34" charset="0"/>
              <a:buNone/>
              <a:defRPr sz="1600">
                <a:solidFill>
                  <a:schemeClr val="bg1"/>
                </a:solidFill>
              </a:defRPr>
            </a:lvl2pPr>
            <a:lvl3pPr marL="914400" indent="0">
              <a:buClr>
                <a:schemeClr val="bg1"/>
              </a:buClr>
              <a:buFont typeface="Arial" panose="020B0604020202020204" pitchFamily="34" charset="0"/>
              <a:buNone/>
              <a:defRPr sz="1400">
                <a:solidFill>
                  <a:schemeClr val="bg1"/>
                </a:solidFill>
              </a:defRPr>
            </a:lvl3pPr>
            <a:lvl4pPr marL="1371600" indent="0">
              <a:buClr>
                <a:schemeClr val="bg1"/>
              </a:buClr>
              <a:buFont typeface="Arial" panose="020B0604020202020204" pitchFamily="34" charset="0"/>
              <a:buNone/>
              <a:defRPr sz="1200">
                <a:solidFill>
                  <a:schemeClr val="bg1"/>
                </a:solidFill>
              </a:defRPr>
            </a:lvl4pPr>
            <a:lvl5pPr marL="1828800" indent="0">
              <a:buClr>
                <a:schemeClr val="bg1"/>
              </a:buClr>
              <a:buFont typeface="Arial" panose="020B0604020202020204" pitchFamily="34" charset="0"/>
              <a:buNone/>
              <a:defRPr sz="1200">
                <a:solidFill>
                  <a:schemeClr val="bg1"/>
                </a:solidFill>
              </a:defRPr>
            </a:lvl5pPr>
          </a:lstStyle>
          <a:p>
            <a:pPr lvl="0"/>
            <a:r>
              <a:rPr lang="en-US"/>
              <a:t>Click to edit Master text styles</a:t>
            </a:r>
          </a:p>
        </p:txBody>
      </p:sp>
      <p:sp>
        <p:nvSpPr>
          <p:cNvPr id="26" name="Rectangle 25">
            <a:extLst>
              <a:ext uri="{FF2B5EF4-FFF2-40B4-BE49-F238E27FC236}">
                <a16:creationId xmlns:a16="http://schemas.microsoft.com/office/drawing/2014/main" id="{046B72B7-4C43-49FF-85AC-4F7A5A05F8E3}"/>
              </a:ext>
            </a:extLst>
          </p:cNvPr>
          <p:cNvSpPr/>
          <p:nvPr userDrawn="1"/>
        </p:nvSpPr>
        <p:spPr>
          <a:xfrm>
            <a:off x="-5" y="6120132"/>
            <a:ext cx="6096005" cy="4571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28" name="Freeform: Shape 27">
            <a:extLst>
              <a:ext uri="{FF2B5EF4-FFF2-40B4-BE49-F238E27FC236}">
                <a16:creationId xmlns:a16="http://schemas.microsoft.com/office/drawing/2014/main" id="{E1BEB6FF-8A2C-B079-3216-1E0E3A0221C1}"/>
              </a:ext>
            </a:extLst>
          </p:cNvPr>
          <p:cNvSpPr/>
          <p:nvPr userDrawn="1"/>
        </p:nvSpPr>
        <p:spPr>
          <a:xfrm>
            <a:off x="5524984" y="2747910"/>
            <a:ext cx="6667017" cy="4110091"/>
          </a:xfrm>
          <a:custGeom>
            <a:avLst/>
            <a:gdLst>
              <a:gd name="connsiteX0" fmla="*/ 3328329 w 4688962"/>
              <a:gd name="connsiteY0" fmla="*/ 0 h 3854209"/>
              <a:gd name="connsiteX1" fmla="*/ 4623865 w 4688962"/>
              <a:gd name="connsiteY1" fmla="*/ 261557 h 3854209"/>
              <a:gd name="connsiteX2" fmla="*/ 4688962 w 4688962"/>
              <a:gd name="connsiteY2" fmla="*/ 292916 h 3854209"/>
              <a:gd name="connsiteX3" fmla="*/ 4688962 w 4688962"/>
              <a:gd name="connsiteY3" fmla="*/ 3854209 h 3854209"/>
              <a:gd name="connsiteX4" fmla="*/ 45507 w 4688962"/>
              <a:gd name="connsiteY4" fmla="*/ 3854209 h 3854209"/>
              <a:gd name="connsiteX5" fmla="*/ 17184 w 4688962"/>
              <a:gd name="connsiteY5" fmla="*/ 3668631 h 3854209"/>
              <a:gd name="connsiteX6" fmla="*/ 0 w 4688962"/>
              <a:gd name="connsiteY6" fmla="*/ 3328329 h 3854209"/>
              <a:gd name="connsiteX7" fmla="*/ 3328329 w 4688962"/>
              <a:gd name="connsiteY7" fmla="*/ 0 h 385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8962" h="3854209">
                <a:moveTo>
                  <a:pt x="3328329" y="0"/>
                </a:moveTo>
                <a:cubicBezTo>
                  <a:pt x="3787875" y="0"/>
                  <a:pt x="4225669" y="93134"/>
                  <a:pt x="4623865" y="261557"/>
                </a:cubicBezTo>
                <a:lnTo>
                  <a:pt x="4688962" y="292916"/>
                </a:lnTo>
                <a:lnTo>
                  <a:pt x="4688962" y="3854209"/>
                </a:lnTo>
                <a:lnTo>
                  <a:pt x="45507" y="3854209"/>
                </a:lnTo>
                <a:lnTo>
                  <a:pt x="17184" y="3668631"/>
                </a:lnTo>
                <a:cubicBezTo>
                  <a:pt x="5821" y="3556743"/>
                  <a:pt x="0" y="3443216"/>
                  <a:pt x="0" y="3328329"/>
                </a:cubicBezTo>
                <a:cubicBezTo>
                  <a:pt x="0" y="1490144"/>
                  <a:pt x="1490144" y="0"/>
                  <a:pt x="3328329" y="0"/>
                </a:cubicBezTo>
                <a:close/>
              </a:path>
            </a:pathLst>
          </a:custGeom>
          <a:gradFill>
            <a:gsLst>
              <a:gs pos="0">
                <a:schemeClr val="accent1">
                  <a:lumMod val="5000"/>
                  <a:lumOff val="95000"/>
                  <a:alpha val="30000"/>
                </a:schemeClr>
              </a:gs>
              <a:gs pos="68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ID" sz="1800"/>
          </a:p>
        </p:txBody>
      </p:sp>
      <p:sp>
        <p:nvSpPr>
          <p:cNvPr id="29" name="Picture Placeholder 25">
            <a:extLst>
              <a:ext uri="{FF2B5EF4-FFF2-40B4-BE49-F238E27FC236}">
                <a16:creationId xmlns:a16="http://schemas.microsoft.com/office/drawing/2014/main" id="{31F0C6D6-CA9C-CD81-10BB-3EAEDEC82F66}"/>
              </a:ext>
            </a:extLst>
          </p:cNvPr>
          <p:cNvSpPr>
            <a:spLocks noGrp="1"/>
          </p:cNvSpPr>
          <p:nvPr>
            <p:ph type="pic" sz="quarter" idx="10"/>
          </p:nvPr>
        </p:nvSpPr>
        <p:spPr>
          <a:xfrm>
            <a:off x="5928856" y="3052705"/>
            <a:ext cx="6263147" cy="3805294"/>
          </a:xfrm>
          <a:custGeom>
            <a:avLst/>
            <a:gdLst>
              <a:gd name="connsiteX0" fmla="*/ 3044042 w 4404917"/>
              <a:gd name="connsiteY0" fmla="*/ 0 h 3568388"/>
              <a:gd name="connsiteX1" fmla="*/ 4228920 w 4404917"/>
              <a:gd name="connsiteY1" fmla="*/ 239146 h 3568388"/>
              <a:gd name="connsiteX2" fmla="*/ 4404917 w 4404917"/>
              <a:gd name="connsiteY2" fmla="*/ 323903 h 3568388"/>
              <a:gd name="connsiteX3" fmla="*/ 4404917 w 4404917"/>
              <a:gd name="connsiteY3" fmla="*/ 3568388 h 3568388"/>
              <a:gd name="connsiteX4" fmla="*/ 48400 w 4404917"/>
              <a:gd name="connsiteY4" fmla="*/ 3568388 h 3568388"/>
              <a:gd name="connsiteX5" fmla="*/ 15716 w 4404917"/>
              <a:gd name="connsiteY5" fmla="*/ 3354299 h 3568388"/>
              <a:gd name="connsiteX6" fmla="*/ 0 w 4404917"/>
              <a:gd name="connsiteY6" fmla="*/ 3043154 h 3568388"/>
              <a:gd name="connsiteX7" fmla="*/ 3044042 w 4404917"/>
              <a:gd name="connsiteY7" fmla="*/ 0 h 356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04917" h="3568388">
                <a:moveTo>
                  <a:pt x="3044042" y="0"/>
                </a:moveTo>
                <a:cubicBezTo>
                  <a:pt x="3464337" y="0"/>
                  <a:pt x="3864736" y="85154"/>
                  <a:pt x="4228920" y="239146"/>
                </a:cubicBezTo>
                <a:lnTo>
                  <a:pt x="4404917" y="323903"/>
                </a:lnTo>
                <a:lnTo>
                  <a:pt x="4404917" y="3568388"/>
                </a:lnTo>
                <a:lnTo>
                  <a:pt x="48400" y="3568388"/>
                </a:lnTo>
                <a:lnTo>
                  <a:pt x="15716" y="3354299"/>
                </a:lnTo>
                <a:cubicBezTo>
                  <a:pt x="5324" y="3251997"/>
                  <a:pt x="0" y="3148197"/>
                  <a:pt x="0" y="3043154"/>
                </a:cubicBezTo>
                <a:cubicBezTo>
                  <a:pt x="0" y="1362466"/>
                  <a:pt x="1362864" y="0"/>
                  <a:pt x="3044042" y="0"/>
                </a:cubicBezTo>
                <a:close/>
              </a:path>
            </a:pathLst>
          </a:custGeom>
          <a:solidFill>
            <a:schemeClr val="accent3"/>
          </a:solidFill>
          <a:ln>
            <a:solidFill>
              <a:schemeClr val="bg1"/>
            </a:solidFill>
          </a:ln>
        </p:spPr>
        <p:txBody>
          <a:bodyPr wrap="square" lIns="252000" tIns="1404000" rIns="288000">
            <a:noAutofit/>
          </a:bodyPr>
          <a:lstStyle>
            <a:lvl1pPr marL="0" indent="0" algn="ctr">
              <a:buNone/>
              <a:defRPr>
                <a:solidFill>
                  <a:schemeClr val="accent2"/>
                </a:solidFill>
              </a:defRPr>
            </a:lvl1pPr>
          </a:lstStyle>
          <a:p>
            <a:endParaRPr lang="en-ID"/>
          </a:p>
        </p:txBody>
      </p:sp>
      <p:sp>
        <p:nvSpPr>
          <p:cNvPr id="30" name="Rectangle 29">
            <a:extLst>
              <a:ext uri="{FF2B5EF4-FFF2-40B4-BE49-F238E27FC236}">
                <a16:creationId xmlns:a16="http://schemas.microsoft.com/office/drawing/2014/main" id="{090E254D-82B6-D562-AFC0-EA22CF2C1CE8}"/>
              </a:ext>
            </a:extLst>
          </p:cNvPr>
          <p:cNvSpPr/>
          <p:nvPr userDrawn="1"/>
        </p:nvSpPr>
        <p:spPr>
          <a:xfrm flipV="1">
            <a:off x="575733" y="2947550"/>
            <a:ext cx="1472240" cy="3122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800"/>
          </a:p>
        </p:txBody>
      </p:sp>
      <p:grpSp>
        <p:nvGrpSpPr>
          <p:cNvPr id="31" name="Group 30">
            <a:extLst>
              <a:ext uri="{FF2B5EF4-FFF2-40B4-BE49-F238E27FC236}">
                <a16:creationId xmlns:a16="http://schemas.microsoft.com/office/drawing/2014/main" id="{487BEFDE-9B2E-32E8-E4C9-D5F43324C041}"/>
              </a:ext>
            </a:extLst>
          </p:cNvPr>
          <p:cNvGrpSpPr/>
          <p:nvPr userDrawn="1"/>
        </p:nvGrpSpPr>
        <p:grpSpPr>
          <a:xfrm>
            <a:off x="1270995" y="6352023"/>
            <a:ext cx="1461984" cy="337273"/>
            <a:chOff x="1485617" y="160329"/>
            <a:chExt cx="1299494" cy="399717"/>
          </a:xfrm>
        </p:grpSpPr>
        <p:pic>
          <p:nvPicPr>
            <p:cNvPr id="33" name="Picture 32">
              <a:extLst>
                <a:ext uri="{FF2B5EF4-FFF2-40B4-BE49-F238E27FC236}">
                  <a16:creationId xmlns:a16="http://schemas.microsoft.com/office/drawing/2014/main" id="{94469EFC-8CBF-2DDE-540D-62E57682E91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t="-1" r="42158" b="17409"/>
            <a:stretch/>
          </p:blipFill>
          <p:spPr>
            <a:xfrm>
              <a:off x="1485617" y="160329"/>
              <a:ext cx="1299494" cy="209883"/>
            </a:xfrm>
            <a:prstGeom prst="rect">
              <a:avLst/>
            </a:prstGeom>
          </p:spPr>
        </p:pic>
        <p:pic>
          <p:nvPicPr>
            <p:cNvPr id="34" name="Picture 33">
              <a:extLst>
                <a:ext uri="{FF2B5EF4-FFF2-40B4-BE49-F238E27FC236}">
                  <a16:creationId xmlns:a16="http://schemas.microsoft.com/office/drawing/2014/main" id="{7FB60E73-031D-6FA9-55F0-52AB2A4B7A8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7841" t="-1" r="1797" b="17409"/>
            <a:stretch/>
          </p:blipFill>
          <p:spPr>
            <a:xfrm>
              <a:off x="1540862" y="350163"/>
              <a:ext cx="906779" cy="209883"/>
            </a:xfrm>
            <a:prstGeom prst="rect">
              <a:avLst/>
            </a:prstGeom>
          </p:spPr>
        </p:pic>
      </p:grpSp>
      <p:pic>
        <p:nvPicPr>
          <p:cNvPr id="35" name="Picture 34"/>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44445" y="6224788"/>
            <a:ext cx="757416" cy="568062"/>
          </a:xfrm>
          <a:prstGeom prst="rect">
            <a:avLst/>
          </a:prstGeom>
        </p:spPr>
      </p:pic>
    </p:spTree>
    <p:extLst>
      <p:ext uri="{BB962C8B-B14F-4D97-AF65-F5344CB8AC3E}">
        <p14:creationId xmlns:p14="http://schemas.microsoft.com/office/powerpoint/2010/main" val="32190713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037" y="277815"/>
            <a:ext cx="11185071" cy="702129"/>
          </a:xfrm>
        </p:spPr>
        <p:txBody>
          <a:bodyPr anchor="t">
            <a:normAutofit/>
          </a:bodyPr>
          <a:lstStyle>
            <a:lvl1pPr>
              <a:defRPr sz="2700" b="1"/>
            </a:lvl1pPr>
          </a:lstStyle>
          <a:p>
            <a:r>
              <a:rPr lang="en-US"/>
              <a:t>Click to edit Master title style</a:t>
            </a:r>
          </a:p>
        </p:txBody>
      </p:sp>
      <p:sp>
        <p:nvSpPr>
          <p:cNvPr id="3" name="Content Placeholder 2"/>
          <p:cNvSpPr>
            <a:spLocks noGrp="1"/>
          </p:cNvSpPr>
          <p:nvPr>
            <p:ph idx="1"/>
          </p:nvPr>
        </p:nvSpPr>
        <p:spPr>
          <a:xfrm>
            <a:off x="449037" y="1167495"/>
            <a:ext cx="11185071" cy="4882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Texas Children's Hospital - Wikipedia"/>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94798" y="6230031"/>
            <a:ext cx="844524" cy="5524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CMHouston (@bcmhouston) | Twitte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029153" y="6230031"/>
            <a:ext cx="552451" cy="5524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hasCustomPrompt="1"/>
          </p:nvPr>
        </p:nvSpPr>
        <p:spPr>
          <a:xfrm>
            <a:off x="5494565" y="6237287"/>
            <a:ext cx="6139543" cy="505278"/>
          </a:xfrm>
        </p:spPr>
        <p:txBody>
          <a:bodyPr anchor="b">
            <a:normAutofit/>
          </a:bodyPr>
          <a:lstStyle>
            <a:lvl1pPr marL="0" indent="0" algn="r">
              <a:buNone/>
              <a:defRPr sz="900"/>
            </a:lvl1pPr>
          </a:lstStyle>
          <a:p>
            <a:pPr lvl="0"/>
            <a:r>
              <a:rPr lang="en-US"/>
              <a:t>Reference</a:t>
            </a:r>
          </a:p>
        </p:txBody>
      </p:sp>
      <p:cxnSp>
        <p:nvCxnSpPr>
          <p:cNvPr id="5" name="Straight Connector 4"/>
          <p:cNvCxnSpPr/>
          <p:nvPr userDrawn="1"/>
        </p:nvCxnSpPr>
        <p:spPr>
          <a:xfrm>
            <a:off x="0" y="6147707"/>
            <a:ext cx="12192000" cy="0"/>
          </a:xfrm>
          <a:prstGeom prst="line">
            <a:avLst/>
          </a:prstGeom>
          <a:ln w="28575">
            <a:solidFill>
              <a:srgbClr val="EE1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496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5084C99A-C315-D040-8A5B-1AECCB9925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72DA24-A95C-5648-BD72-6D30406AA471}"/>
              </a:ext>
            </a:extLst>
          </p:cNvPr>
          <p:cNvSpPr>
            <a:spLocks noGrp="1"/>
          </p:cNvSpPr>
          <p:nvPr>
            <p:ph type="title"/>
          </p:nvPr>
        </p:nvSpPr>
        <p:spPr>
          <a:xfrm>
            <a:off x="614680" y="662818"/>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D03D9F3-C993-3F40-803E-3C6ACCC05F28}"/>
              </a:ext>
            </a:extLst>
          </p:cNvPr>
          <p:cNvSpPr>
            <a:spLocks noGrp="1"/>
          </p:cNvSpPr>
          <p:nvPr>
            <p:ph sz="half" idx="1"/>
          </p:nvPr>
        </p:nvSpPr>
        <p:spPr>
          <a:xfrm>
            <a:off x="614680" y="2123318"/>
            <a:ext cx="5181600" cy="4016375"/>
          </a:xfrm>
        </p:spPr>
        <p:txBody>
          <a:bodyPr/>
          <a:lstStyle>
            <a:lvl1pPr marL="0" indent="0">
              <a:buFont typeface="Arial" panose="020B0604020202020204" pitchFamily="34" charset="0"/>
              <a:buNone/>
              <a:defRPr/>
            </a:lvl1pPr>
            <a:lvl2pPr marL="0">
              <a:defRPr/>
            </a:lvl2pPr>
            <a:lvl3pPr marL="4572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0294AC14-AAEF-D549-8D2B-B6D0F10D99A8}"/>
              </a:ext>
            </a:extLst>
          </p:cNvPr>
          <p:cNvSpPr>
            <a:spLocks noGrp="1"/>
          </p:cNvSpPr>
          <p:nvPr>
            <p:ph sz="half" idx="2"/>
          </p:nvPr>
        </p:nvSpPr>
        <p:spPr>
          <a:xfrm>
            <a:off x="5948680" y="2123318"/>
            <a:ext cx="5181600" cy="4016375"/>
          </a:xfrm>
        </p:spPr>
        <p:txBody>
          <a:bodyPr/>
          <a:lstStyle>
            <a:lvl1pPr marL="0" indent="0">
              <a:buNone/>
              <a:defRPr/>
            </a:lvl1pPr>
            <a:lvl2pPr marL="0">
              <a:defRPr/>
            </a:lvl2pPr>
            <a:lvl3pPr marL="4572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EDDED573-5727-2342-AEE0-E63023AC273E}"/>
              </a:ext>
            </a:extLst>
          </p:cNvPr>
          <p:cNvSpPr>
            <a:spLocks noGrp="1"/>
          </p:cNvSpPr>
          <p:nvPr>
            <p:ph type="dt" sz="half" idx="10"/>
          </p:nvPr>
        </p:nvSpPr>
        <p:spPr>
          <a:xfrm>
            <a:off x="614680" y="6356350"/>
            <a:ext cx="1813560" cy="365125"/>
          </a:xfrm>
        </p:spPr>
        <p:txBody>
          <a:bodyPr/>
          <a:lstStyle/>
          <a:p>
            <a:fld id="{2050C1CA-1DAE-1844-B0B0-A51EC15DDD6C}" type="datetimeFigureOut">
              <a:rPr lang="en-US" smtClean="0"/>
              <a:t>11/7/2025</a:t>
            </a:fld>
            <a:endParaRPr lang="en-US" dirty="0"/>
          </a:p>
        </p:txBody>
      </p:sp>
      <p:sp>
        <p:nvSpPr>
          <p:cNvPr id="6" name="Footer Placeholder 5">
            <a:extLst>
              <a:ext uri="{FF2B5EF4-FFF2-40B4-BE49-F238E27FC236}">
                <a16:creationId xmlns:a16="http://schemas.microsoft.com/office/drawing/2014/main" id="{ED6980F9-311C-E345-8EB1-8C955D44D16D}"/>
              </a:ext>
            </a:extLst>
          </p:cNvPr>
          <p:cNvSpPr>
            <a:spLocks noGrp="1"/>
          </p:cNvSpPr>
          <p:nvPr>
            <p:ph type="ftr" sz="quarter" idx="11"/>
          </p:nvPr>
        </p:nvSpPr>
        <p:spPr>
          <a:xfrm>
            <a:off x="2529840" y="6356350"/>
            <a:ext cx="4023360" cy="365125"/>
          </a:xfrm>
        </p:spPr>
        <p:txBody>
          <a:bodyPr/>
          <a:lstStyle/>
          <a:p>
            <a:endParaRPr lang="en-US" dirty="0"/>
          </a:p>
        </p:txBody>
      </p:sp>
      <p:sp>
        <p:nvSpPr>
          <p:cNvPr id="7" name="Slide Number Placeholder 6">
            <a:extLst>
              <a:ext uri="{FF2B5EF4-FFF2-40B4-BE49-F238E27FC236}">
                <a16:creationId xmlns:a16="http://schemas.microsoft.com/office/drawing/2014/main" id="{556F9E83-5FD7-254D-8517-8F09AD3F78D7}"/>
              </a:ext>
            </a:extLst>
          </p:cNvPr>
          <p:cNvSpPr>
            <a:spLocks noGrp="1"/>
          </p:cNvSpPr>
          <p:nvPr>
            <p:ph type="sldNum" sz="quarter" idx="12"/>
          </p:nvPr>
        </p:nvSpPr>
        <p:spPr>
          <a:xfrm>
            <a:off x="6654800" y="6356350"/>
            <a:ext cx="1706880" cy="365125"/>
          </a:xfrm>
        </p:spPr>
        <p:txBody>
          <a:bodyPr/>
          <a:lstStyle/>
          <a:p>
            <a:fld id="{C0C13241-51A0-134C-ADD4-7AFCAD1B8BB6}" type="slidenum">
              <a:rPr lang="en-US" smtClean="0"/>
              <a:t>‹#›</a:t>
            </a:fld>
            <a:endParaRPr lang="en-US" dirty="0"/>
          </a:p>
        </p:txBody>
      </p:sp>
      <p:pic>
        <p:nvPicPr>
          <p:cNvPr id="11" name="Picture 10" descr="Logo&#10;&#10;Description automatically generated with medium confidence">
            <a:extLst>
              <a:ext uri="{FF2B5EF4-FFF2-40B4-BE49-F238E27FC236}">
                <a16:creationId xmlns:a16="http://schemas.microsoft.com/office/drawing/2014/main" id="{59B1302E-F01C-A449-82C2-2F20CB2445D9}"/>
              </a:ext>
            </a:extLst>
          </p:cNvPr>
          <p:cNvPicPr>
            <a:picLocks noChangeAspect="1"/>
          </p:cNvPicPr>
          <p:nvPr userDrawn="1"/>
        </p:nvPicPr>
        <p:blipFill>
          <a:blip r:embed="rId3"/>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3754845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Background pattern&#10;&#10;Description automatically generated">
            <a:extLst>
              <a:ext uri="{FF2B5EF4-FFF2-40B4-BE49-F238E27FC236}">
                <a16:creationId xmlns:a16="http://schemas.microsoft.com/office/drawing/2014/main" id="{4ACCA274-10C1-9A4F-A12B-73954C8E51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E91F62-C295-1248-9EEB-3C982F9395F3}"/>
              </a:ext>
            </a:extLst>
          </p:cNvPr>
          <p:cNvSpPr>
            <a:spLocks noGrp="1"/>
          </p:cNvSpPr>
          <p:nvPr>
            <p:ph type="title"/>
          </p:nvPr>
        </p:nvSpPr>
        <p:spPr>
          <a:xfrm>
            <a:off x="595948" y="63944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266835A-B46F-A848-BE10-51646C95E614}"/>
              </a:ext>
            </a:extLst>
          </p:cNvPr>
          <p:cNvSpPr>
            <a:spLocks noGrp="1"/>
          </p:cNvSpPr>
          <p:nvPr>
            <p:ph type="body" idx="1"/>
          </p:nvPr>
        </p:nvSpPr>
        <p:spPr>
          <a:xfrm>
            <a:off x="595948" y="1955483"/>
            <a:ext cx="5157787" cy="823912"/>
          </a:xfrm>
        </p:spPr>
        <p:txBody>
          <a:bodyPr anchor="b"/>
          <a:lstStyle>
            <a:lvl1pPr marL="0" indent="0">
              <a:buNone/>
              <a:defRPr sz="2400" b="1">
                <a:solidFill>
                  <a:srgbClr val="0099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F4FD8B-F783-B345-B56C-9EECECE048F3}"/>
              </a:ext>
            </a:extLst>
          </p:cNvPr>
          <p:cNvSpPr>
            <a:spLocks noGrp="1"/>
          </p:cNvSpPr>
          <p:nvPr>
            <p:ph sz="half" idx="2"/>
          </p:nvPr>
        </p:nvSpPr>
        <p:spPr>
          <a:xfrm>
            <a:off x="595948" y="2779395"/>
            <a:ext cx="5157787" cy="3286125"/>
          </a:xfrm>
        </p:spPr>
        <p:txBody>
          <a:bodyPr/>
          <a:lstStyle>
            <a:lvl1pPr marL="0" indent="0">
              <a:buNone/>
              <a:defRPr/>
            </a:lvl1pPr>
            <a:lvl2pPr marL="0">
              <a:defRPr/>
            </a:lvl2pPr>
            <a:lvl3pPr marL="4572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85A06A05-7EF9-6449-B896-208D4BF96CDC}"/>
              </a:ext>
            </a:extLst>
          </p:cNvPr>
          <p:cNvSpPr>
            <a:spLocks noGrp="1"/>
          </p:cNvSpPr>
          <p:nvPr>
            <p:ph type="body" sz="quarter" idx="3"/>
          </p:nvPr>
        </p:nvSpPr>
        <p:spPr>
          <a:xfrm>
            <a:off x="5928360" y="1955483"/>
            <a:ext cx="5183188" cy="823912"/>
          </a:xfrm>
        </p:spPr>
        <p:txBody>
          <a:bodyPr anchor="b"/>
          <a:lstStyle>
            <a:lvl1pPr marL="0" indent="0">
              <a:buNone/>
              <a:defRPr sz="2400" b="1">
                <a:solidFill>
                  <a:srgbClr val="0099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74203D-166E-7D44-9ED4-BA5577645D7B}"/>
              </a:ext>
            </a:extLst>
          </p:cNvPr>
          <p:cNvSpPr>
            <a:spLocks noGrp="1"/>
          </p:cNvSpPr>
          <p:nvPr>
            <p:ph sz="quarter" idx="4"/>
          </p:nvPr>
        </p:nvSpPr>
        <p:spPr>
          <a:xfrm>
            <a:off x="5928360" y="2779395"/>
            <a:ext cx="5183188" cy="3054477"/>
          </a:xfrm>
        </p:spPr>
        <p:txBody>
          <a:bodyPr/>
          <a:lstStyle>
            <a:lvl1pPr marL="0" indent="0">
              <a:buNone/>
              <a:defRPr/>
            </a:lvl1pPr>
            <a:lvl2pPr marL="0">
              <a:defRPr/>
            </a:lvl2pPr>
            <a:lvl3pPr marL="457200">
              <a:buFont typeface="Courier New" panose="02070309020205020404" pitchFamily="49" charset="0"/>
              <a:buChar char="o"/>
              <a:defRPr/>
            </a:lvl3pPr>
          </a:lstStyle>
          <a:p>
            <a:pPr lvl="0"/>
            <a:r>
              <a:rPr lang="en-US"/>
              <a:t>Click to edit Master text styles</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0A987482-3A57-9E4E-849E-EE77F45E33BA}"/>
              </a:ext>
            </a:extLst>
          </p:cNvPr>
          <p:cNvSpPr>
            <a:spLocks noGrp="1"/>
          </p:cNvSpPr>
          <p:nvPr>
            <p:ph type="dt" sz="half" idx="10"/>
          </p:nvPr>
        </p:nvSpPr>
        <p:spPr>
          <a:xfrm>
            <a:off x="838200" y="6356350"/>
            <a:ext cx="1549400" cy="365125"/>
          </a:xfrm>
        </p:spPr>
        <p:txBody>
          <a:bodyPr/>
          <a:lstStyle/>
          <a:p>
            <a:fld id="{2050C1CA-1DAE-1844-B0B0-A51EC15DDD6C}" type="datetimeFigureOut">
              <a:rPr lang="en-US" smtClean="0"/>
              <a:t>11/7/2025</a:t>
            </a:fld>
            <a:endParaRPr lang="en-US" dirty="0"/>
          </a:p>
        </p:txBody>
      </p:sp>
      <p:sp>
        <p:nvSpPr>
          <p:cNvPr id="8" name="Footer Placeholder 7">
            <a:extLst>
              <a:ext uri="{FF2B5EF4-FFF2-40B4-BE49-F238E27FC236}">
                <a16:creationId xmlns:a16="http://schemas.microsoft.com/office/drawing/2014/main" id="{A8E40A7B-A0AA-104B-AB60-D7770BD587AC}"/>
              </a:ext>
            </a:extLst>
          </p:cNvPr>
          <p:cNvSpPr>
            <a:spLocks noGrp="1"/>
          </p:cNvSpPr>
          <p:nvPr>
            <p:ph type="ftr" sz="quarter" idx="11"/>
          </p:nvPr>
        </p:nvSpPr>
        <p:spPr>
          <a:xfrm>
            <a:off x="2479040" y="6356350"/>
            <a:ext cx="4165600" cy="365125"/>
          </a:xfrm>
        </p:spPr>
        <p:txBody>
          <a:bodyPr/>
          <a:lstStyle/>
          <a:p>
            <a:endParaRPr lang="en-US" dirty="0"/>
          </a:p>
        </p:txBody>
      </p:sp>
      <p:sp>
        <p:nvSpPr>
          <p:cNvPr id="9" name="Slide Number Placeholder 8">
            <a:extLst>
              <a:ext uri="{FF2B5EF4-FFF2-40B4-BE49-F238E27FC236}">
                <a16:creationId xmlns:a16="http://schemas.microsoft.com/office/drawing/2014/main" id="{A9A92CD2-68F3-7941-82D8-C488D74E4D59}"/>
              </a:ext>
            </a:extLst>
          </p:cNvPr>
          <p:cNvSpPr>
            <a:spLocks noGrp="1"/>
          </p:cNvSpPr>
          <p:nvPr>
            <p:ph type="sldNum" sz="quarter" idx="12"/>
          </p:nvPr>
        </p:nvSpPr>
        <p:spPr>
          <a:xfrm>
            <a:off x="6736080" y="6356350"/>
            <a:ext cx="1546379" cy="365125"/>
          </a:xfrm>
        </p:spPr>
        <p:txBody>
          <a:bodyPr/>
          <a:lstStyle/>
          <a:p>
            <a:fld id="{C0C13241-51A0-134C-ADD4-7AFCAD1B8BB6}" type="slidenum">
              <a:rPr lang="en-US" smtClean="0"/>
              <a:t>‹#›</a:t>
            </a:fld>
            <a:endParaRPr lang="en-US" dirty="0"/>
          </a:p>
        </p:txBody>
      </p:sp>
      <p:pic>
        <p:nvPicPr>
          <p:cNvPr id="14" name="Picture 13" descr="Logo&#10;&#10;Description automatically generated with medium confidence">
            <a:extLst>
              <a:ext uri="{FF2B5EF4-FFF2-40B4-BE49-F238E27FC236}">
                <a16:creationId xmlns:a16="http://schemas.microsoft.com/office/drawing/2014/main" id="{AB90A551-96FC-9544-A659-CE742CBF0C3D}"/>
              </a:ext>
            </a:extLst>
          </p:cNvPr>
          <p:cNvPicPr>
            <a:picLocks noChangeAspect="1"/>
          </p:cNvPicPr>
          <p:nvPr userDrawn="1"/>
        </p:nvPicPr>
        <p:blipFill>
          <a:blip r:embed="rId3"/>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42588202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Closing Slide">
    <p:spTree>
      <p:nvGrpSpPr>
        <p:cNvPr id="1" name=""/>
        <p:cNvGrpSpPr/>
        <p:nvPr/>
      </p:nvGrpSpPr>
      <p:grpSpPr>
        <a:xfrm>
          <a:off x="0" y="0"/>
          <a:ext cx="0" cy="0"/>
          <a:chOff x="0" y="0"/>
          <a:chExt cx="0" cy="0"/>
        </a:xfrm>
      </p:grpSpPr>
      <p:sp>
        <p:nvSpPr>
          <p:cNvPr id="124" name="Rectangle"/>
          <p:cNvSpPr/>
          <p:nvPr/>
        </p:nvSpPr>
        <p:spPr>
          <a:xfrm>
            <a:off x="0" y="5962506"/>
            <a:ext cx="12192000" cy="908194"/>
          </a:xfrm>
          <a:prstGeom prst="rect">
            <a:avLst/>
          </a:prstGeom>
          <a:solidFill>
            <a:srgbClr val="3E4E8D"/>
          </a:solidFill>
          <a:ln w="12700">
            <a:miter lim="400000"/>
          </a:ln>
          <a:effectLst>
            <a:outerShdw blurRad="38100" dist="23000" dir="5400000" rotWithShape="0">
              <a:srgbClr val="000000">
                <a:alpha val="35000"/>
              </a:srgbClr>
            </a:outerShdw>
          </a:effectLst>
        </p:spPr>
        <p:txBody>
          <a:bodyPr lIns="45718" tIns="45718" rIns="45718" bIns="45718" anchor="ctr"/>
          <a:lstStyle/>
          <a:p>
            <a:pPr>
              <a:defRPr sz="1800">
                <a:solidFill>
                  <a:srgbClr val="1BA2AC"/>
                </a:solidFill>
                <a:latin typeface="Hind Regular"/>
                <a:ea typeface="Hind Regular"/>
                <a:cs typeface="Hind Regular"/>
                <a:sym typeface="Hind Regular"/>
              </a:defRPr>
            </a:pPr>
            <a:endParaRPr/>
          </a:p>
        </p:txBody>
      </p:sp>
      <p:pic>
        <p:nvPicPr>
          <p:cNvPr id="3" name="Picture 2">
            <a:extLst>
              <a:ext uri="{FF2B5EF4-FFF2-40B4-BE49-F238E27FC236}">
                <a16:creationId xmlns:a16="http://schemas.microsoft.com/office/drawing/2014/main" id="{5DBBAD7F-97A3-A549-8DD2-3F48709C6F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35EDA66-8AEA-0C45-845A-C94FE84991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79271" y="781955"/>
            <a:ext cx="6433458" cy="4288971"/>
          </a:xfrm>
          <a:prstGeom prst="rect">
            <a:avLst/>
          </a:prstGeom>
        </p:spPr>
      </p:pic>
    </p:spTree>
    <p:extLst>
      <p:ext uri="{BB962C8B-B14F-4D97-AF65-F5344CB8AC3E}">
        <p14:creationId xmlns:p14="http://schemas.microsoft.com/office/powerpoint/2010/main" val="122458059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228600"/>
            <a:ext cx="10972800" cy="457200"/>
          </a:xfrm>
          <a:prstGeom prst="rect">
            <a:avLst/>
          </a:prstGeom>
          <a:noFill/>
          <a:ln>
            <a:noFill/>
          </a:ln>
        </p:spPr>
        <p:txBody>
          <a:bodyPr spcFirstLastPara="1" wrap="square" lIns="34275" tIns="34275" rIns="34275" bIns="34275" anchor="ctr" anchorCtr="0">
            <a:noAutofit/>
          </a:bodyPr>
          <a:lstStyle>
            <a:lvl1pPr lvl="0" algn="l">
              <a:lnSpc>
                <a:spcPct val="100000"/>
              </a:lnSpc>
              <a:spcBef>
                <a:spcPts val="0"/>
              </a:spcBef>
              <a:spcAft>
                <a:spcPts val="0"/>
              </a:spcAft>
              <a:buClr>
                <a:srgbClr val="3E4E8D"/>
              </a:buClr>
              <a:buSzPts val="1400"/>
              <a:buNone/>
              <a:defRPr/>
            </a:lvl1pPr>
            <a:lvl2pPr lvl="1" algn="l">
              <a:lnSpc>
                <a:spcPct val="100000"/>
              </a:lnSpc>
              <a:spcBef>
                <a:spcPts val="0"/>
              </a:spcBef>
              <a:spcAft>
                <a:spcPts val="0"/>
              </a:spcAft>
              <a:buClr>
                <a:srgbClr val="1BA2AC"/>
              </a:buClr>
              <a:buSzPts val="1400"/>
              <a:buNone/>
              <a:defRPr/>
            </a:lvl2pPr>
            <a:lvl3pPr lvl="2" algn="l">
              <a:lnSpc>
                <a:spcPct val="100000"/>
              </a:lnSpc>
              <a:spcBef>
                <a:spcPts val="0"/>
              </a:spcBef>
              <a:spcAft>
                <a:spcPts val="0"/>
              </a:spcAft>
              <a:buClr>
                <a:srgbClr val="1BA2AC"/>
              </a:buClr>
              <a:buSzPts val="1400"/>
              <a:buNone/>
              <a:defRPr/>
            </a:lvl3pPr>
            <a:lvl4pPr lvl="3" algn="l">
              <a:lnSpc>
                <a:spcPct val="100000"/>
              </a:lnSpc>
              <a:spcBef>
                <a:spcPts val="0"/>
              </a:spcBef>
              <a:spcAft>
                <a:spcPts val="0"/>
              </a:spcAft>
              <a:buClr>
                <a:srgbClr val="1BA2AC"/>
              </a:buClr>
              <a:buSzPts val="1400"/>
              <a:buNone/>
              <a:defRPr/>
            </a:lvl4pPr>
            <a:lvl5pPr lvl="4" algn="l">
              <a:lnSpc>
                <a:spcPct val="100000"/>
              </a:lnSpc>
              <a:spcBef>
                <a:spcPts val="0"/>
              </a:spcBef>
              <a:spcAft>
                <a:spcPts val="0"/>
              </a:spcAft>
              <a:buClr>
                <a:srgbClr val="1BA2AC"/>
              </a:buClr>
              <a:buSzPts val="1400"/>
              <a:buNone/>
              <a:defRPr/>
            </a:lvl5pPr>
            <a:lvl6pPr lvl="5" algn="l">
              <a:lnSpc>
                <a:spcPct val="100000"/>
              </a:lnSpc>
              <a:spcBef>
                <a:spcPts val="0"/>
              </a:spcBef>
              <a:spcAft>
                <a:spcPts val="0"/>
              </a:spcAft>
              <a:buClr>
                <a:srgbClr val="1BA2AC"/>
              </a:buClr>
              <a:buSzPts val="1400"/>
              <a:buNone/>
              <a:defRPr/>
            </a:lvl6pPr>
            <a:lvl7pPr lvl="6" algn="l">
              <a:lnSpc>
                <a:spcPct val="100000"/>
              </a:lnSpc>
              <a:spcBef>
                <a:spcPts val="0"/>
              </a:spcBef>
              <a:spcAft>
                <a:spcPts val="0"/>
              </a:spcAft>
              <a:buClr>
                <a:srgbClr val="1BA2AC"/>
              </a:buClr>
              <a:buSzPts val="1400"/>
              <a:buNone/>
              <a:defRPr/>
            </a:lvl7pPr>
            <a:lvl8pPr lvl="7" algn="l">
              <a:lnSpc>
                <a:spcPct val="100000"/>
              </a:lnSpc>
              <a:spcBef>
                <a:spcPts val="0"/>
              </a:spcBef>
              <a:spcAft>
                <a:spcPts val="0"/>
              </a:spcAft>
              <a:buClr>
                <a:srgbClr val="1BA2AC"/>
              </a:buClr>
              <a:buSzPts val="1400"/>
              <a:buNone/>
              <a:defRPr/>
            </a:lvl8pPr>
            <a:lvl9pPr lvl="8" algn="l">
              <a:lnSpc>
                <a:spcPct val="100000"/>
              </a:lnSpc>
              <a:spcBef>
                <a:spcPts val="0"/>
              </a:spcBef>
              <a:spcAft>
                <a:spcPts val="0"/>
              </a:spcAft>
              <a:buClr>
                <a:srgbClr val="1BA2AC"/>
              </a:buClr>
              <a:buSzPts val="1400"/>
              <a:buNone/>
              <a:defRPr/>
            </a:lvl9pPr>
          </a:lstStyle>
          <a:p>
            <a:endParaRPr/>
          </a:p>
        </p:txBody>
      </p:sp>
    </p:spTree>
    <p:extLst>
      <p:ext uri="{BB962C8B-B14F-4D97-AF65-F5344CB8AC3E}">
        <p14:creationId xmlns:p14="http://schemas.microsoft.com/office/powerpoint/2010/main" val="30539146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366ABB5-74F8-E04F-A5A0-1A5A066768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9530946-8794-D249-AF99-830004EFD675}"/>
              </a:ext>
            </a:extLst>
          </p:cNvPr>
          <p:cNvSpPr>
            <a:spLocks noGrp="1"/>
          </p:cNvSpPr>
          <p:nvPr>
            <p:ph type="title"/>
          </p:nvPr>
        </p:nvSpPr>
        <p:spPr>
          <a:xfrm>
            <a:off x="609600" y="568960"/>
            <a:ext cx="10459720"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B2FFAF6-AD59-3846-8289-462CF1513D0E}"/>
              </a:ext>
            </a:extLst>
          </p:cNvPr>
          <p:cNvSpPr>
            <a:spLocks noGrp="1"/>
          </p:cNvSpPr>
          <p:nvPr>
            <p:ph type="dt" sz="half" idx="10"/>
          </p:nvPr>
        </p:nvSpPr>
        <p:spPr>
          <a:xfrm>
            <a:off x="838200" y="6356350"/>
            <a:ext cx="1305560" cy="365125"/>
          </a:xfrm>
        </p:spPr>
        <p:txBody>
          <a:bodyPr/>
          <a:lstStyle/>
          <a:p>
            <a:fld id="{2050C1CA-1DAE-1844-B0B0-A51EC15DDD6C}" type="datetimeFigureOut">
              <a:rPr lang="en-US" smtClean="0"/>
              <a:t>11/7/2025</a:t>
            </a:fld>
            <a:endParaRPr lang="en-US" dirty="0"/>
          </a:p>
        </p:txBody>
      </p:sp>
      <p:sp>
        <p:nvSpPr>
          <p:cNvPr id="4" name="Footer Placeholder 3">
            <a:extLst>
              <a:ext uri="{FF2B5EF4-FFF2-40B4-BE49-F238E27FC236}">
                <a16:creationId xmlns:a16="http://schemas.microsoft.com/office/drawing/2014/main" id="{85352F87-FD54-E142-8EA4-D73A22728DE3}"/>
              </a:ext>
            </a:extLst>
          </p:cNvPr>
          <p:cNvSpPr>
            <a:spLocks noGrp="1"/>
          </p:cNvSpPr>
          <p:nvPr>
            <p:ph type="ftr" sz="quarter" idx="11"/>
          </p:nvPr>
        </p:nvSpPr>
        <p:spPr>
          <a:xfrm>
            <a:off x="2245360" y="6356350"/>
            <a:ext cx="4277360" cy="365125"/>
          </a:xfrm>
        </p:spPr>
        <p:txBody>
          <a:bodyPr/>
          <a:lstStyle/>
          <a:p>
            <a:endParaRPr lang="en-US" dirty="0"/>
          </a:p>
        </p:txBody>
      </p:sp>
      <p:sp>
        <p:nvSpPr>
          <p:cNvPr id="5" name="Slide Number Placeholder 4">
            <a:extLst>
              <a:ext uri="{FF2B5EF4-FFF2-40B4-BE49-F238E27FC236}">
                <a16:creationId xmlns:a16="http://schemas.microsoft.com/office/drawing/2014/main" id="{1606F852-7557-A14B-88F8-54AB4F1F3D43}"/>
              </a:ext>
            </a:extLst>
          </p:cNvPr>
          <p:cNvSpPr>
            <a:spLocks noGrp="1"/>
          </p:cNvSpPr>
          <p:nvPr>
            <p:ph type="sldNum" sz="quarter" idx="12"/>
          </p:nvPr>
        </p:nvSpPr>
        <p:spPr>
          <a:xfrm>
            <a:off x="6624320" y="6356350"/>
            <a:ext cx="1645920" cy="365125"/>
          </a:xfrm>
        </p:spPr>
        <p:txBody>
          <a:bodyPr/>
          <a:lstStyle/>
          <a:p>
            <a:fld id="{C0C13241-51A0-134C-ADD4-7AFCAD1B8BB6}" type="slidenum">
              <a:rPr lang="en-US" smtClean="0"/>
              <a:t>‹#›</a:t>
            </a:fld>
            <a:endParaRPr lang="en-US" dirty="0"/>
          </a:p>
        </p:txBody>
      </p:sp>
      <p:pic>
        <p:nvPicPr>
          <p:cNvPr id="10" name="Picture 9" descr="Logo&#10;&#10;Description automatically generated with medium confidence">
            <a:extLst>
              <a:ext uri="{FF2B5EF4-FFF2-40B4-BE49-F238E27FC236}">
                <a16:creationId xmlns:a16="http://schemas.microsoft.com/office/drawing/2014/main" id="{2915405C-4C67-1A46-AE7D-0D8E804AFC40}"/>
              </a:ext>
            </a:extLst>
          </p:cNvPr>
          <p:cNvPicPr>
            <a:picLocks noChangeAspect="1"/>
          </p:cNvPicPr>
          <p:nvPr userDrawn="1"/>
        </p:nvPicPr>
        <p:blipFill>
          <a:blip r:embed="rId3"/>
          <a:stretch>
            <a:fillRect/>
          </a:stretch>
        </p:blipFill>
        <p:spPr>
          <a:xfrm>
            <a:off x="8385048" y="6040177"/>
            <a:ext cx="3704363" cy="791809"/>
          </a:xfrm>
          <a:prstGeom prst="rect">
            <a:avLst/>
          </a:prstGeom>
        </p:spPr>
      </p:pic>
    </p:spTree>
    <p:extLst>
      <p:ext uri="{BB962C8B-B14F-4D97-AF65-F5344CB8AC3E}">
        <p14:creationId xmlns:p14="http://schemas.microsoft.com/office/powerpoint/2010/main" val="2824099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7.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5.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10.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tags" Target="../tags/tag1.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7.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image" Target="../media/image13.emf"/><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oleObject" Target="../embeddings/oleObject1.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97052780"/>
      </p:ext>
    </p:extLst>
  </p:cSld>
  <p:clrMap bg1="lt1" tx1="dk1" bg2="lt2" tx2="dk2" accent1="accent1" accent2="accent2" accent3="accent3" accent4="accent4" accent5="accent5" accent6="accent6" hlink="hlink" folHlink="folHlink"/>
  <p:sldLayoutIdLst>
    <p:sldLayoutId id="2147483859" r:id="rId1"/>
    <p:sldLayoutId id="2147483855" r:id="rId2"/>
    <p:sldLayoutId id="2147483865" r:id="rId3"/>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FED3A1-296A-9443-A9F4-D76015A477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ECCAB5-036B-E145-B820-A9940EE31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BA9C99-481C-4D45-8557-D373FAE7D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0C1CA-1DAE-1844-B0B0-A51EC15DDD6C}" type="datetimeFigureOut">
              <a:rPr lang="en-US" smtClean="0"/>
              <a:t>11/7/2025</a:t>
            </a:fld>
            <a:endParaRPr lang="en-US"/>
          </a:p>
        </p:txBody>
      </p:sp>
      <p:sp>
        <p:nvSpPr>
          <p:cNvPr id="5" name="Footer Placeholder 4">
            <a:extLst>
              <a:ext uri="{FF2B5EF4-FFF2-40B4-BE49-F238E27FC236}">
                <a16:creationId xmlns:a16="http://schemas.microsoft.com/office/drawing/2014/main" id="{E3923C6F-6174-6246-8D67-9197684F1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9DBB4F-8CE5-2E41-BBDF-05718FE816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13241-51A0-134C-ADD4-7AFCAD1B8BB6}" type="slidenum">
              <a:rPr lang="en-US" smtClean="0"/>
              <a:t>‹#›</a:t>
            </a:fld>
            <a:endParaRPr lang="en-US"/>
          </a:p>
        </p:txBody>
      </p:sp>
    </p:spTree>
    <p:extLst>
      <p:ext uri="{BB962C8B-B14F-4D97-AF65-F5344CB8AC3E}">
        <p14:creationId xmlns:p14="http://schemas.microsoft.com/office/powerpoint/2010/main" val="3263730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b="1" i="0" kern="1200">
          <a:solidFill>
            <a:schemeClr val="tx2"/>
          </a:solidFill>
          <a:latin typeface="Spectral ExtraBold" panose="02020502060000000000"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0000"/>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0000"/>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777378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860" r:id="rId3"/>
    <p:sldLayoutId id="2147483861" r:id="rId4"/>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257175" marR="0" indent="-257175"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12008133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73" r:id="rId3"/>
    <p:sldLayoutId id="2147483664" r:id="rId4"/>
    <p:sldLayoutId id="2147483877" r:id="rId5"/>
    <p:sldLayoutId id="2147483878" r:id="rId6"/>
    <p:sldLayoutId id="2147483866" r:id="rId7"/>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rPr dirty="0"/>
              <a:t>Title Text</a:t>
            </a: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2635467518"/>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4" r:id="rId6"/>
    <p:sldLayoutId id="2147483875" r:id="rId7"/>
    <p:sldLayoutId id="2147483693" r:id="rId8"/>
    <p:sldLayoutId id="2147483694" r:id="rId9"/>
    <p:sldLayoutId id="2147483695" r:id="rId10"/>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0" i="0" u="none" strike="noStrike" cap="none" spc="-45" baseline="0">
          <a:ln>
            <a:noFill/>
          </a:ln>
          <a:solidFill>
            <a:schemeClr val="accent3"/>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Montserrat" panose="00000500000000000000" pitchFamily="2" charset="0"/>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43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9559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29" r:id="rId13"/>
  </p:sldLayoutIdLst>
  <p:hf sldNum="0" hdr="0" ftr="0" dt="0"/>
  <p:txStyles>
    <p:titleStyle>
      <a:lvl1pPr algn="ctr" defTabSz="609585" rtl="0" eaLnBrk="1" latinLnBrk="0" hangingPunct="1">
        <a:spcBef>
          <a:spcPct val="0"/>
        </a:spcBef>
        <a:buNone/>
        <a:defRPr sz="4267" b="1" kern="1200">
          <a:solidFill>
            <a:srgbClr val="904199"/>
          </a:solidFill>
          <a:latin typeface="Montserrat" pitchFamily="2" charset="77"/>
          <a:ea typeface="+mj-ea"/>
          <a:cs typeface="+mj-cs"/>
        </a:defRPr>
      </a:lvl1pPr>
    </p:titleStyle>
    <p:bodyStyle>
      <a:lvl1pPr marL="457189" indent="-457189" algn="l" defTabSz="609585" rtl="0" eaLnBrk="1" latinLnBrk="0" hangingPunct="1">
        <a:spcBef>
          <a:spcPct val="20000"/>
        </a:spcBef>
        <a:buClr>
          <a:srgbClr val="ABDEBD"/>
        </a:buClr>
        <a:buFont typeface="Arial"/>
        <a:buChar char="•"/>
        <a:defRPr sz="4267" kern="1200">
          <a:solidFill>
            <a:srgbClr val="363533"/>
          </a:solidFill>
          <a:latin typeface="Catamaran" pitchFamily="2" charset="77"/>
          <a:ea typeface="+mn-ea"/>
          <a:cs typeface="Catamaran" pitchFamily="2" charset="77"/>
        </a:defRPr>
      </a:lvl1pPr>
      <a:lvl2pPr marL="990575" indent="-380990" algn="l" defTabSz="609585" rtl="0" eaLnBrk="1" latinLnBrk="0" hangingPunct="1">
        <a:spcBef>
          <a:spcPct val="20000"/>
        </a:spcBef>
        <a:buClr>
          <a:srgbClr val="ABDEBD"/>
        </a:buClr>
        <a:buFont typeface="Arial"/>
        <a:buChar char="–"/>
        <a:defRPr sz="3733" kern="1200">
          <a:solidFill>
            <a:srgbClr val="363533"/>
          </a:solidFill>
          <a:latin typeface="Catamaran" pitchFamily="2" charset="77"/>
          <a:ea typeface="+mn-ea"/>
          <a:cs typeface="Catamaran" pitchFamily="2" charset="77"/>
        </a:defRPr>
      </a:lvl2pPr>
      <a:lvl3pPr marL="1523962" indent="-304792" algn="l" defTabSz="609585" rtl="0" eaLnBrk="1" latinLnBrk="0" hangingPunct="1">
        <a:spcBef>
          <a:spcPct val="20000"/>
        </a:spcBef>
        <a:buClr>
          <a:srgbClr val="ABDEBD"/>
        </a:buClr>
        <a:buFont typeface="Arial"/>
        <a:buChar char="•"/>
        <a:defRPr sz="3200" kern="1200">
          <a:solidFill>
            <a:srgbClr val="363533"/>
          </a:solidFill>
          <a:latin typeface="Catamaran" pitchFamily="2" charset="77"/>
          <a:ea typeface="+mn-ea"/>
          <a:cs typeface="Catamaran" pitchFamily="2" charset="77"/>
        </a:defRPr>
      </a:lvl3pPr>
      <a:lvl4pPr marL="2133547" indent="-304792" algn="l" defTabSz="609585" rtl="0" eaLnBrk="1" latinLnBrk="0" hangingPunct="1">
        <a:spcBef>
          <a:spcPct val="20000"/>
        </a:spcBef>
        <a:buClr>
          <a:srgbClr val="ABDEBD"/>
        </a:buClr>
        <a:buFont typeface="Arial"/>
        <a:buChar char="–"/>
        <a:defRPr sz="2667" kern="1200">
          <a:solidFill>
            <a:srgbClr val="363533"/>
          </a:solidFill>
          <a:latin typeface="Catamaran" pitchFamily="2" charset="77"/>
          <a:ea typeface="+mn-ea"/>
          <a:cs typeface="Catamaran" pitchFamily="2" charset="77"/>
        </a:defRPr>
      </a:lvl4pPr>
      <a:lvl5pPr marL="2743131" indent="-304792" algn="l" defTabSz="609585" rtl="0" eaLnBrk="1" latinLnBrk="0" hangingPunct="1">
        <a:spcBef>
          <a:spcPct val="20000"/>
        </a:spcBef>
        <a:buClr>
          <a:srgbClr val="ABDEBD"/>
        </a:buClr>
        <a:buFont typeface="Arial"/>
        <a:buChar char="»"/>
        <a:defRPr sz="2667" kern="1200">
          <a:solidFill>
            <a:srgbClr val="363533"/>
          </a:solidFill>
          <a:latin typeface="Catamaran" pitchFamily="2" charset="77"/>
          <a:ea typeface="+mn-ea"/>
          <a:cs typeface="Catamaran" pitchFamily="2" charset="77"/>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995DB67-C0CE-9F32-2AD8-9A4E4DD97BBB}"/>
              </a:ext>
            </a:extLst>
          </p:cNvPr>
          <p:cNvGraphicFramePr>
            <a:graphicFrameLocks noChangeAspect="1"/>
          </p:cNvGraphicFramePr>
          <p:nvPr userDrawn="1">
            <p:custDataLst>
              <p:tags r:id="rId26"/>
            </p:custData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27" imgW="425" imgH="424" progId="TCLayout.ActiveDocument.1">
                  <p:embed/>
                </p:oleObj>
              </mc:Choice>
              <mc:Fallback>
                <p:oleObj name="think-cell Slide" r:id="rId27" imgW="425" imgH="424" progId="TCLayout.ActiveDocument.1">
                  <p:embed/>
                  <p:pic>
                    <p:nvPicPr>
                      <p:cNvPr id="5" name="think-cell data - do not delete" hidden="1">
                        <a:extLst>
                          <a:ext uri="{FF2B5EF4-FFF2-40B4-BE49-F238E27FC236}">
                            <a16:creationId xmlns:a16="http://schemas.microsoft.com/office/drawing/2014/main" id="{3995DB67-C0CE-9F32-2AD8-9A4E4DD97BBB}"/>
                          </a:ext>
                        </a:extLst>
                      </p:cNvPr>
                      <p:cNvPicPr/>
                      <p:nvPr/>
                    </p:nvPicPr>
                    <p:blipFill>
                      <a:blip r:embed="rId28"/>
                      <a:stretch>
                        <a:fillRect/>
                      </a:stretch>
                    </p:blipFill>
                    <p:spPr>
                      <a:xfrm>
                        <a:off x="2118" y="1588"/>
                        <a:ext cx="2117" cy="1588"/>
                      </a:xfrm>
                      <a:prstGeom prst="rect">
                        <a:avLst/>
                      </a:prstGeom>
                    </p:spPr>
                  </p:pic>
                </p:oleObj>
              </mc:Fallback>
            </mc:AlternateContent>
          </a:graphicData>
        </a:graphic>
      </p:graphicFrame>
      <p:sp>
        <p:nvSpPr>
          <p:cNvPr id="2" name="Title Placeholder 1"/>
          <p:cNvSpPr>
            <a:spLocks noGrp="1"/>
          </p:cNvSpPr>
          <p:nvPr>
            <p:ph type="title"/>
          </p:nvPr>
        </p:nvSpPr>
        <p:spPr>
          <a:xfrm>
            <a:off x="575734" y="749881"/>
            <a:ext cx="11040533" cy="500458"/>
          </a:xfrm>
          <a:prstGeom prst="rect">
            <a:avLst/>
          </a:prstGeom>
        </p:spPr>
        <p:txBody>
          <a:bodyPr vert="horz" wrap="square" lIns="0" tIns="0" rIns="0" bIns="0" rtlCol="0" anchor="b">
            <a:spAutoFit/>
          </a:bodyPr>
          <a:lstStyle/>
          <a:p>
            <a:pPr lvl="0"/>
            <a:r>
              <a:rPr lang="en-US"/>
              <a:t>Click to edit Master title style</a:t>
            </a:r>
          </a:p>
        </p:txBody>
      </p:sp>
      <p:sp>
        <p:nvSpPr>
          <p:cNvPr id="3" name="Text Placeholder 2"/>
          <p:cNvSpPr>
            <a:spLocks noGrp="1"/>
          </p:cNvSpPr>
          <p:nvPr>
            <p:ph type="body" idx="1"/>
          </p:nvPr>
        </p:nvSpPr>
        <p:spPr>
          <a:xfrm>
            <a:off x="575734" y="1405093"/>
            <a:ext cx="11040533" cy="4760758"/>
          </a:xfrm>
          <a:prstGeom prst="rect">
            <a:avLst/>
          </a:prstGeom>
        </p:spPr>
        <p:txBody>
          <a:bodyPr vert="horz" lIns="0" tIns="0" rIns="0" bIns="0" rtlCol="0">
            <a:normAutofit/>
          </a:bodyPr>
          <a:lstStyle/>
          <a:p>
            <a:pPr lvl="0">
              <a:buClr>
                <a:schemeClr val="bg2"/>
              </a:buClr>
            </a:pPr>
            <a:r>
              <a:rPr lang="en-US"/>
              <a:t>Click to edit Master text styles</a:t>
            </a:r>
          </a:p>
          <a:p>
            <a:pPr lvl="1">
              <a:buClr>
                <a:schemeClr val="bg2"/>
              </a:buClr>
            </a:pPr>
            <a:r>
              <a:rPr lang="en-US"/>
              <a:t>Second level</a:t>
            </a:r>
          </a:p>
          <a:p>
            <a:pPr lvl="2">
              <a:buClr>
                <a:schemeClr val="bg2"/>
              </a:buClr>
            </a:pPr>
            <a:r>
              <a:rPr lang="en-US"/>
              <a:t>Third level</a:t>
            </a:r>
          </a:p>
          <a:p>
            <a:pPr lvl="3">
              <a:buClr>
                <a:schemeClr val="bg2"/>
              </a:buClr>
            </a:pPr>
            <a:r>
              <a:rPr lang="en-US"/>
              <a:t>Fourth level</a:t>
            </a:r>
          </a:p>
          <a:p>
            <a:pPr lvl="4">
              <a:buClr>
                <a:schemeClr val="bg2"/>
              </a:buClr>
            </a:pPr>
            <a:r>
              <a:rPr lang="en-US"/>
              <a:t>Fifth level</a:t>
            </a:r>
          </a:p>
        </p:txBody>
      </p:sp>
    </p:spTree>
    <p:extLst>
      <p:ext uri="{BB962C8B-B14F-4D97-AF65-F5344CB8AC3E}">
        <p14:creationId xmlns:p14="http://schemas.microsoft.com/office/powerpoint/2010/main" val="2150854063"/>
      </p:ext>
    </p:extLst>
  </p:cSld>
  <p:clrMap bg1="lt1" tx1="dk1" bg2="lt2" tx2="dk2" accent1="accent1" accent2="accent2" accent3="accent3" accent4="accent4" accent5="accent5" accent6="accent6" hlink="hlink" folHlink="folHlink"/>
  <p:sldLayoutIdLst>
    <p:sldLayoutId id="2147483876" r:id="rId1"/>
    <p:sldLayoutId id="2147483681" r:id="rId2"/>
    <p:sldLayoutId id="2147483662" r:id="rId3"/>
    <p:sldLayoutId id="2147483682" r:id="rId4"/>
    <p:sldLayoutId id="2147483679" r:id="rId5"/>
    <p:sldLayoutId id="2147483680" r:id="rId6"/>
    <p:sldLayoutId id="2147483683" r:id="rId7"/>
    <p:sldLayoutId id="2147483879" r:id="rId8"/>
    <p:sldLayoutId id="2147483684" r:id="rId9"/>
    <p:sldLayoutId id="2147483674" r:id="rId10"/>
    <p:sldLayoutId id="2147483685" r:id="rId11"/>
    <p:sldLayoutId id="2147483677" r:id="rId12"/>
    <p:sldLayoutId id="2147483686" r:id="rId13"/>
    <p:sldLayoutId id="2147483675" r:id="rId14"/>
    <p:sldLayoutId id="2147483687" r:id="rId15"/>
    <p:sldLayoutId id="2147483676" r:id="rId16"/>
    <p:sldLayoutId id="2147483688" r:id="rId17"/>
    <p:sldLayoutId id="2147483673" r:id="rId18"/>
    <p:sldLayoutId id="2147483689" r:id="rId19"/>
    <p:sldLayoutId id="2147483678" r:id="rId20"/>
    <p:sldLayoutId id="2147483690" r:id="rId21"/>
    <p:sldLayoutId id="2147483663" r:id="rId22"/>
    <p:sldLayoutId id="2147483691" r:id="rId23"/>
    <p:sldLayoutId id="2147483692" r:id="rId24"/>
  </p:sldLayoutIdLst>
  <p:txStyles>
    <p:titleStyle>
      <a:lvl1pPr algn="l" defTabSz="914400" rtl="0" eaLnBrk="1" latinLnBrk="0" hangingPunct="1">
        <a:lnSpc>
          <a:spcPct val="90000"/>
        </a:lnSpc>
        <a:spcBef>
          <a:spcPct val="0"/>
        </a:spcBef>
        <a:buNone/>
        <a:defRPr lang="en-US" sz="3600" kern="1200" dirty="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US" sz="1800" kern="1200" dirty="0" smtClean="0">
          <a:solidFill>
            <a:schemeClr val="accen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en-US" sz="1600" kern="1200" dirty="0" smtClean="0">
          <a:solidFill>
            <a:schemeClr val="accen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en-US" sz="1400" kern="1200" dirty="0" smtClean="0">
          <a:solidFill>
            <a:schemeClr val="accen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en-US" sz="1200" kern="1200" dirty="0" smtClean="0">
          <a:solidFill>
            <a:schemeClr val="accen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200" kern="1200" dirty="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3" userDrawn="1">
          <p15:clr>
            <a:srgbClr val="F26B43"/>
          </p15:clr>
        </p15:guide>
        <p15:guide id="4" pos="7317" userDrawn="1">
          <p15:clr>
            <a:srgbClr val="F26B43"/>
          </p15:clr>
        </p15:guide>
        <p15:guide id="5" orient="horz" pos="388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847" r:id="rId2"/>
    <p:sldLayoutId id="2147483852" r:id="rId3"/>
    <p:sldLayoutId id="2147483848" r:id="rId4"/>
    <p:sldLayoutId id="2147483665" r:id="rId5"/>
    <p:sldLayoutId id="2147483666" r:id="rId6"/>
    <p:sldLayoutId id="2147483667" r:id="rId7"/>
    <p:sldLayoutId id="2147483668" r:id="rId8"/>
    <p:sldLayoutId id="2147483853" r:id="rId9"/>
    <p:sldLayoutId id="2147483670" r:id="rId10"/>
    <p:sldLayoutId id="2147483671" r:id="rId11"/>
    <p:sldLayoutId id="2147483672" r:id="rId12"/>
    <p:sldLayoutId id="214748385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8" Type="http://schemas.microsoft.com/office/2014/relationships/chartEx" Target="../charts/chartEx3.xml"/><Relationship Id="rId3" Type="http://schemas.openxmlformats.org/officeDocument/2006/relationships/image" Target="../media/image10.jpeg"/><Relationship Id="rId7" Type="http://schemas.openxmlformats.org/officeDocument/2006/relationships/image" Target="../media/image42.png"/><Relationship Id="rId12"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microsoft.com/office/2014/relationships/chartEx" Target="../charts/chartEx2.xml"/><Relationship Id="rId11" Type="http://schemas.openxmlformats.org/officeDocument/2006/relationships/image" Target="../media/image44.png"/><Relationship Id="rId5" Type="http://schemas.openxmlformats.org/officeDocument/2006/relationships/image" Target="../media/image41.png"/><Relationship Id="rId10" Type="http://schemas.microsoft.com/office/2014/relationships/chartEx" Target="../charts/chartEx4.xml"/><Relationship Id="rId4" Type="http://schemas.microsoft.com/office/2014/relationships/chartEx" Target="../charts/chartEx1.xml"/><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23.xml"/><Relationship Id="rId6" Type="http://schemas.openxmlformats.org/officeDocument/2006/relationships/image" Target="../media/image47.jpe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21.xml"/><Relationship Id="rId7" Type="http://schemas.openxmlformats.org/officeDocument/2006/relationships/image" Target="../media/image50.jpeg"/><Relationship Id="rId2" Type="http://schemas.openxmlformats.org/officeDocument/2006/relationships/slideLayout" Target="../slideLayouts/slideLayout50.xml"/><Relationship Id="rId1" Type="http://schemas.openxmlformats.org/officeDocument/2006/relationships/tags" Target="../tags/tag24.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13.emf"/><Relationship Id="rId10" Type="http://schemas.openxmlformats.org/officeDocument/2006/relationships/image" Target="../media/image53.jpeg"/><Relationship Id="rId4" Type="http://schemas.openxmlformats.org/officeDocument/2006/relationships/oleObject" Target="../embeddings/oleObject5.bin"/><Relationship Id="rId9"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56.PNG"/><Relationship Id="rId2" Type="http://schemas.openxmlformats.org/officeDocument/2006/relationships/slideLayout" Target="../slideLayouts/slideLayout50.xml"/><Relationship Id="rId1" Type="http://schemas.openxmlformats.org/officeDocument/2006/relationships/tags" Target="../tags/tag25.xml"/><Relationship Id="rId6" Type="http://schemas.openxmlformats.org/officeDocument/2006/relationships/image" Target="../media/image55.pn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0.xml"/><Relationship Id="rId1" Type="http://schemas.openxmlformats.org/officeDocument/2006/relationships/tags" Target="../tags/tag26.xml"/><Relationship Id="rId6" Type="http://schemas.openxmlformats.org/officeDocument/2006/relationships/image" Target="../media/image57.pn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59.png"/><Relationship Id="rId2" Type="http://schemas.openxmlformats.org/officeDocument/2006/relationships/slideLayout" Target="../slideLayouts/slideLayout50.xml"/><Relationship Id="rId1" Type="http://schemas.openxmlformats.org/officeDocument/2006/relationships/tags" Target="../tags/tag27.xml"/><Relationship Id="rId6" Type="http://schemas.openxmlformats.org/officeDocument/2006/relationships/image" Target="../media/image58.pn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1.jpeg"/><Relationship Id="rId2" Type="http://schemas.openxmlformats.org/officeDocument/2006/relationships/slideLayout" Target="../slideLayouts/slideLayout50.xml"/><Relationship Id="rId1" Type="http://schemas.openxmlformats.org/officeDocument/2006/relationships/tags" Target="../tags/tag28.xml"/><Relationship Id="rId6" Type="http://schemas.openxmlformats.org/officeDocument/2006/relationships/image" Target="../media/image60.jpe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3.png"/><Relationship Id="rId2" Type="http://schemas.openxmlformats.org/officeDocument/2006/relationships/slideLayout" Target="../slideLayouts/slideLayout50.xml"/><Relationship Id="rId1" Type="http://schemas.openxmlformats.org/officeDocument/2006/relationships/tags" Target="../tags/tag29.xml"/><Relationship Id="rId6" Type="http://schemas.openxmlformats.org/officeDocument/2006/relationships/image" Target="../media/image62.pn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0.xml"/><Relationship Id="rId1" Type="http://schemas.openxmlformats.org/officeDocument/2006/relationships/tags" Target="../tags/tag30.xml"/><Relationship Id="rId6" Type="http://schemas.openxmlformats.org/officeDocument/2006/relationships/image" Target="../media/image64.png"/><Relationship Id="rId5" Type="http://schemas.openxmlformats.org/officeDocument/2006/relationships/image" Target="../media/image13.emf"/><Relationship Id="rId4" Type="http://schemas.openxmlformats.org/officeDocument/2006/relationships/oleObject" Target="../embeddings/oleObject5.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5.xml"/><Relationship Id="rId16" Type="http://schemas.openxmlformats.org/officeDocument/2006/relationships/diagramQuickStyle" Target="../diagrams/quickStyle4.xml"/><Relationship Id="rId1" Type="http://schemas.openxmlformats.org/officeDocument/2006/relationships/slideLayout" Target="../slideLayouts/slideLayout5.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illed, group, bunch, many&#10;&#10;Description automatically generated">
            <a:extLst>
              <a:ext uri="{FF2B5EF4-FFF2-40B4-BE49-F238E27FC236}">
                <a16:creationId xmlns:a16="http://schemas.microsoft.com/office/drawing/2014/main" id="{85F49C10-8453-A14E-A6D6-AB0A43B24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061F7A1-CFF8-D342-A9AF-5CB080C98BD0}"/>
              </a:ext>
            </a:extLst>
          </p:cNvPr>
          <p:cNvSpPr/>
          <p:nvPr/>
        </p:nvSpPr>
        <p:spPr>
          <a:xfrm>
            <a:off x="0" y="1459811"/>
            <a:ext cx="12192000" cy="2985429"/>
          </a:xfrm>
          <a:prstGeom prst="rect">
            <a:avLst/>
          </a:prstGeom>
          <a:solidFill>
            <a:srgbClr val="FFFFFF">
              <a:alpha val="87000"/>
            </a:srgbClr>
          </a:solidFill>
          <a:ln w="25400" cap="flat">
            <a:noFill/>
            <a:prstDash val="solid"/>
            <a:round/>
          </a:ln>
          <a:effectLst>
            <a:outerShdw dist="23000" sx="1000" sy="1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endParaRPr lang="en-US" sz="4000">
              <a:solidFill>
                <a:srgbClr val="47616E"/>
              </a:solidFill>
              <a:latin typeface="Hind Regular"/>
              <a:cs typeface="Hind Regular"/>
            </a:endParaRPr>
          </a:p>
          <a:p>
            <a:pPr algn="ctr"/>
            <a:r>
              <a:rPr lang="en-US" sz="4000" dirty="0">
                <a:solidFill>
                  <a:srgbClr val="47616E"/>
                </a:solidFill>
                <a:latin typeface="Hind Regular"/>
                <a:cs typeface="Hind Regular"/>
              </a:rPr>
              <a:t>Pediatric Type 2 Diabetes: Rising Incidence and Interventions</a:t>
            </a:r>
            <a:endParaRPr lang="en-US" dirty="0"/>
          </a:p>
          <a:p>
            <a:pPr algn="ctr"/>
            <a:r>
              <a:rPr lang="en-US" sz="2800" i="1">
                <a:solidFill>
                  <a:srgbClr val="47616E"/>
                </a:solidFill>
                <a:latin typeface="Hind Regular"/>
                <a:cs typeface="Hind Regular"/>
              </a:rPr>
              <a:t>Moderated by Monica Bianco, MD</a:t>
            </a:r>
          </a:p>
          <a:p>
            <a:pPr algn="ctr"/>
            <a:endParaRPr lang="en-US" sz="4000">
              <a:solidFill>
                <a:srgbClr val="47616E"/>
              </a:solidFill>
              <a:latin typeface="Hind Regular"/>
              <a:cs typeface="Hind Regular"/>
            </a:endParaRPr>
          </a:p>
        </p:txBody>
      </p:sp>
      <p:sp>
        <p:nvSpPr>
          <p:cNvPr id="11" name="TextBox 10">
            <a:extLst>
              <a:ext uri="{FF2B5EF4-FFF2-40B4-BE49-F238E27FC236}">
                <a16:creationId xmlns:a16="http://schemas.microsoft.com/office/drawing/2014/main" id="{FA541A89-5206-2242-9AFB-02DE48E4971E}"/>
              </a:ext>
            </a:extLst>
          </p:cNvPr>
          <p:cNvSpPr txBox="1"/>
          <p:nvPr/>
        </p:nvSpPr>
        <p:spPr>
          <a:xfrm>
            <a:off x="4224542" y="4608613"/>
            <a:ext cx="7722087"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endParaRPr lang="en-US" sz="2800" b="1">
              <a:solidFill>
                <a:srgbClr val="3E4E8D"/>
              </a:solidFill>
              <a:latin typeface="Montserrat SemiBold"/>
              <a:cs typeface="Hind Bold"/>
            </a:endParaRPr>
          </a:p>
        </p:txBody>
      </p:sp>
    </p:spTree>
    <p:extLst>
      <p:ext uri="{BB962C8B-B14F-4D97-AF65-F5344CB8AC3E}">
        <p14:creationId xmlns:p14="http://schemas.microsoft.com/office/powerpoint/2010/main" val="33292084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B8F9AD-13EF-D42E-6240-1309DB568C9C}"/>
              </a:ext>
            </a:extLst>
          </p:cNvPr>
          <p:cNvSpPr>
            <a:spLocks noGrp="1"/>
          </p:cNvSpPr>
          <p:nvPr>
            <p:ph type="title"/>
          </p:nvPr>
        </p:nvSpPr>
        <p:spPr/>
        <p:txBody>
          <a:bodyPr/>
          <a:lstStyle/>
          <a:p>
            <a:r>
              <a:rPr lang="en-US" dirty="0"/>
              <a:t>Process measure demonstrates reduced down time in patient visits</a:t>
            </a:r>
          </a:p>
        </p:txBody>
      </p:sp>
      <p:sp>
        <p:nvSpPr>
          <p:cNvPr id="6" name="Text Placeholder 5">
            <a:extLst>
              <a:ext uri="{FF2B5EF4-FFF2-40B4-BE49-F238E27FC236}">
                <a16:creationId xmlns:a16="http://schemas.microsoft.com/office/drawing/2014/main" id="{C38A137E-B349-2B88-F677-E203C44510F1}"/>
              </a:ext>
            </a:extLst>
          </p:cNvPr>
          <p:cNvSpPr>
            <a:spLocks noGrp="1"/>
          </p:cNvSpPr>
          <p:nvPr>
            <p:ph type="body" idx="1"/>
          </p:nvPr>
        </p:nvSpPr>
        <p:spPr/>
        <p:txBody>
          <a:bodyPr/>
          <a:lstStyle/>
          <a:p>
            <a:r>
              <a:rPr lang="en-US" dirty="0"/>
              <a:t>Process Measures</a:t>
            </a:r>
          </a:p>
        </p:txBody>
      </p:sp>
      <p:sp>
        <p:nvSpPr>
          <p:cNvPr id="3" name="Content Placeholder 2">
            <a:extLst>
              <a:ext uri="{FF2B5EF4-FFF2-40B4-BE49-F238E27FC236}">
                <a16:creationId xmlns:a16="http://schemas.microsoft.com/office/drawing/2014/main" id="{9F90798A-6ED3-3292-6417-861224F417B5}"/>
              </a:ext>
            </a:extLst>
          </p:cNvPr>
          <p:cNvSpPr>
            <a:spLocks noGrp="1"/>
          </p:cNvSpPr>
          <p:nvPr>
            <p:ph sz="half" idx="2"/>
          </p:nvPr>
        </p:nvSpPr>
        <p:spPr/>
        <p:txBody>
          <a:bodyPr>
            <a:normAutofit fontScale="92500" lnSpcReduction="10000"/>
          </a:bodyPr>
          <a:lstStyle/>
          <a:p>
            <a:pPr marL="457200" indent="-457200">
              <a:buFont typeface="Arial" panose="020B0604020202020204" pitchFamily="34" charset="0"/>
              <a:buChar char="•"/>
            </a:pPr>
            <a:r>
              <a:rPr lang="en-US" altLang="en-US" b="1" dirty="0">
                <a:latin typeface="Franklin Gothic Book" panose="020B0503020102020204" pitchFamily="34" charset="0"/>
                <a:cs typeface="Times New Roman" panose="02020603050405020304" pitchFamily="18" charset="0"/>
              </a:rPr>
              <a:t>Wait time </a:t>
            </a:r>
            <a:r>
              <a:rPr lang="en-US" altLang="en-US" dirty="0">
                <a:latin typeface="Franklin Gothic Book" panose="020B0503020102020204" pitchFamily="34" charset="0"/>
                <a:cs typeface="Times New Roman" panose="02020603050405020304" pitchFamily="18" charset="0"/>
              </a:rPr>
              <a:t>between staff members decreased on average from 10 to 5 minutes</a:t>
            </a:r>
            <a:endParaRPr lang="en-US" dirty="0"/>
          </a:p>
        </p:txBody>
      </p:sp>
      <p:sp>
        <p:nvSpPr>
          <p:cNvPr id="7" name="Text Placeholder 6">
            <a:extLst>
              <a:ext uri="{FF2B5EF4-FFF2-40B4-BE49-F238E27FC236}">
                <a16:creationId xmlns:a16="http://schemas.microsoft.com/office/drawing/2014/main" id="{4756D03E-FF1B-6C9C-AC0B-8B76B8757E7A}"/>
              </a:ext>
            </a:extLst>
          </p:cNvPr>
          <p:cNvSpPr>
            <a:spLocks noGrp="1"/>
          </p:cNvSpPr>
          <p:nvPr>
            <p:ph type="body" sz="quarter" idx="3"/>
          </p:nvPr>
        </p:nvSpPr>
        <p:spPr/>
        <p:txBody>
          <a:bodyPr/>
          <a:lstStyle/>
          <a:p>
            <a:r>
              <a:rPr lang="en-US" dirty="0"/>
              <a:t>Balancing Measures</a:t>
            </a:r>
          </a:p>
        </p:txBody>
      </p:sp>
      <p:sp>
        <p:nvSpPr>
          <p:cNvPr id="8" name="Content Placeholder 7">
            <a:extLst>
              <a:ext uri="{FF2B5EF4-FFF2-40B4-BE49-F238E27FC236}">
                <a16:creationId xmlns:a16="http://schemas.microsoft.com/office/drawing/2014/main" id="{136A70C1-59DC-766E-C059-E4DC3FB57107}"/>
              </a:ext>
            </a:extLst>
          </p:cNvPr>
          <p:cNvSpPr>
            <a:spLocks noGrp="1"/>
          </p:cNvSpPr>
          <p:nvPr>
            <p:ph sz="quarter" idx="4"/>
          </p:nvPr>
        </p:nvSpPr>
        <p:spPr/>
        <p:txBody>
          <a:bodyPr>
            <a:normAutofit fontScale="92500" lnSpcReduction="10000"/>
          </a:bodyPr>
          <a:lstStyle/>
          <a:p>
            <a:pPr marL="457200" indent="-457200">
              <a:buFont typeface="Arial" panose="020B0604020202020204" pitchFamily="34" charset="0"/>
              <a:buChar char="•"/>
            </a:pPr>
            <a:r>
              <a:rPr lang="en-US" dirty="0"/>
              <a:t>In 2025, </a:t>
            </a:r>
            <a:r>
              <a:rPr lang="en-US" b="1" dirty="0"/>
              <a:t>no negative patient experience comments</a:t>
            </a:r>
            <a:r>
              <a:rPr lang="en-US" dirty="0"/>
              <a:t> about visit duration or wait times</a:t>
            </a:r>
          </a:p>
          <a:p>
            <a:pPr marL="457200" indent="-457200">
              <a:buFont typeface="Arial" panose="020B0604020202020204" pitchFamily="34" charset="0"/>
              <a:buChar char="•"/>
            </a:pPr>
            <a:r>
              <a:rPr lang="en-US" dirty="0"/>
              <a:t>One comment indicated unintended consequence of missing a refill order – PDSA cycles incorporated patient feedback to correct</a:t>
            </a:r>
          </a:p>
        </p:txBody>
      </p:sp>
    </p:spTree>
    <p:extLst>
      <p:ext uri="{BB962C8B-B14F-4D97-AF65-F5344CB8AC3E}">
        <p14:creationId xmlns:p14="http://schemas.microsoft.com/office/powerpoint/2010/main" val="76450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P spid="7"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B8E6-CAEE-BBC0-7B56-87C12705B3C4}"/>
              </a:ext>
            </a:extLst>
          </p:cNvPr>
          <p:cNvSpPr>
            <a:spLocks noGrp="1"/>
          </p:cNvSpPr>
          <p:nvPr>
            <p:ph type="title"/>
          </p:nvPr>
        </p:nvSpPr>
        <p:spPr/>
        <p:txBody>
          <a:bodyPr/>
          <a:lstStyle/>
          <a:p>
            <a:r>
              <a:rPr lang="en-US" dirty="0"/>
              <a:t>Thank you to the Clinical Team at </a:t>
            </a:r>
            <a:br>
              <a:rPr lang="en-US" dirty="0"/>
            </a:br>
            <a:r>
              <a:rPr lang="en-US" dirty="0"/>
              <a:t>UW Health Kids Pediatric Diabetes Clinic</a:t>
            </a:r>
          </a:p>
        </p:txBody>
      </p:sp>
      <p:pic>
        <p:nvPicPr>
          <p:cNvPr id="5" name="Picture 4" descr="A couple of women standing in front of a presentation&#10;&#10;AI-generated content may be incorrect.">
            <a:extLst>
              <a:ext uri="{FF2B5EF4-FFF2-40B4-BE49-F238E27FC236}">
                <a16:creationId xmlns:a16="http://schemas.microsoft.com/office/drawing/2014/main" id="{60C874EE-621D-1F7F-FE63-7515125C262B}"/>
              </a:ext>
            </a:extLst>
          </p:cNvPr>
          <p:cNvPicPr>
            <a:picLocks noChangeAspect="1"/>
          </p:cNvPicPr>
          <p:nvPr/>
        </p:nvPicPr>
        <p:blipFill>
          <a:blip r:embed="rId2"/>
          <a:srcRect l="23175"/>
          <a:stretch>
            <a:fillRect/>
          </a:stretch>
        </p:blipFill>
        <p:spPr>
          <a:xfrm rot="5400000">
            <a:off x="830489" y="2385739"/>
            <a:ext cx="2634343" cy="2571751"/>
          </a:xfrm>
          <a:prstGeom prst="rect">
            <a:avLst/>
          </a:prstGeom>
        </p:spPr>
      </p:pic>
      <p:sp>
        <p:nvSpPr>
          <p:cNvPr id="6" name="TextBox 5">
            <a:extLst>
              <a:ext uri="{FF2B5EF4-FFF2-40B4-BE49-F238E27FC236}">
                <a16:creationId xmlns:a16="http://schemas.microsoft.com/office/drawing/2014/main" id="{E86B8ED5-BF45-ADCE-5213-2236DBB57A3B}"/>
              </a:ext>
            </a:extLst>
          </p:cNvPr>
          <p:cNvSpPr txBox="1"/>
          <p:nvPr/>
        </p:nvSpPr>
        <p:spPr>
          <a:xfrm>
            <a:off x="464003" y="4988786"/>
            <a:ext cx="3367313" cy="923330"/>
          </a:xfrm>
          <a:prstGeom prst="rect">
            <a:avLst/>
          </a:prstGeom>
          <a:noFill/>
        </p:spPr>
        <p:txBody>
          <a:bodyPr wrap="square" rtlCol="0">
            <a:spAutoFit/>
          </a:bodyPr>
          <a:lstStyle/>
          <a:p>
            <a:pPr algn="ctr"/>
            <a:r>
              <a:rPr lang="en-US" dirty="0"/>
              <a:t>Presenting this work at our local QI fair with our clinic manager Courtney Schultz, BSN, RN</a:t>
            </a:r>
          </a:p>
        </p:txBody>
      </p:sp>
      <p:pic>
        <p:nvPicPr>
          <p:cNvPr id="8" name="Picture 7" descr="A group of people posing for a photo&#10;&#10;AI-generated content may be incorrect.">
            <a:extLst>
              <a:ext uri="{FF2B5EF4-FFF2-40B4-BE49-F238E27FC236}">
                <a16:creationId xmlns:a16="http://schemas.microsoft.com/office/drawing/2014/main" id="{01CE41CA-FE3E-8655-80FA-9F113801407A}"/>
              </a:ext>
            </a:extLst>
          </p:cNvPr>
          <p:cNvPicPr>
            <a:picLocks noChangeAspect="1"/>
          </p:cNvPicPr>
          <p:nvPr/>
        </p:nvPicPr>
        <p:blipFill>
          <a:blip r:embed="rId3"/>
          <a:srcRect t="26148" b="14404"/>
          <a:stretch>
            <a:fillRect/>
          </a:stretch>
        </p:blipFill>
        <p:spPr>
          <a:xfrm>
            <a:off x="4840138" y="3048001"/>
            <a:ext cx="6544798" cy="2917544"/>
          </a:xfrm>
          <a:prstGeom prst="rect">
            <a:avLst/>
          </a:prstGeom>
        </p:spPr>
      </p:pic>
      <p:sp>
        <p:nvSpPr>
          <p:cNvPr id="9" name="TextBox 8">
            <a:extLst>
              <a:ext uri="{FF2B5EF4-FFF2-40B4-BE49-F238E27FC236}">
                <a16:creationId xmlns:a16="http://schemas.microsoft.com/office/drawing/2014/main" id="{F80CD670-B664-477F-8C60-9E76BF552E92}"/>
              </a:ext>
            </a:extLst>
          </p:cNvPr>
          <p:cNvSpPr txBox="1"/>
          <p:nvPr/>
        </p:nvSpPr>
        <p:spPr>
          <a:xfrm>
            <a:off x="4840138" y="2678669"/>
            <a:ext cx="5582939" cy="369332"/>
          </a:xfrm>
          <a:prstGeom prst="rect">
            <a:avLst/>
          </a:prstGeom>
          <a:noFill/>
        </p:spPr>
        <p:txBody>
          <a:bodyPr wrap="none" rtlCol="0">
            <a:spAutoFit/>
          </a:bodyPr>
          <a:lstStyle/>
          <a:p>
            <a:r>
              <a:rPr lang="en-US" dirty="0"/>
              <a:t>Peds Diabetes Clinical Team, fall 2024 during team retreat</a:t>
            </a:r>
          </a:p>
        </p:txBody>
      </p:sp>
    </p:spTree>
    <p:extLst>
      <p:ext uri="{BB962C8B-B14F-4D97-AF65-F5344CB8AC3E}">
        <p14:creationId xmlns:p14="http://schemas.microsoft.com/office/powerpoint/2010/main" val="49177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9214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a:xfrm>
            <a:off x="4148255" y="4650058"/>
            <a:ext cx="7950818" cy="2080349"/>
          </a:xfrm>
        </p:spPr>
        <p:txBody>
          <a:bodyPr lIns="45718" tIns="45718" rIns="45718" bIns="45718" anchor="t">
            <a:noAutofit/>
          </a:bodyPr>
          <a:lstStyle/>
          <a:p>
            <a:r>
              <a:rPr lang="en-US" sz="1800" b="1" dirty="0">
                <a:latin typeface="Montserrat SemiBold"/>
                <a:cs typeface="Hind"/>
              </a:rPr>
              <a:t>Low Continuous Glucose Monitoring Use in Youth with Type 2 Diabetes: Baseline Data from the T1D Exchange Pediatric T2D Registry</a:t>
            </a:r>
          </a:p>
          <a:p>
            <a:endParaRPr lang="en-US" sz="1800" b="1" dirty="0">
              <a:latin typeface="Montserrat SemiBold"/>
              <a:cs typeface="Hind"/>
            </a:endParaRPr>
          </a:p>
          <a:p>
            <a:endParaRPr lang="en-US" sz="1800" b="1" dirty="0">
              <a:latin typeface="Montserrat SemiBold"/>
              <a:cs typeface="Hind"/>
            </a:endParaRPr>
          </a:p>
          <a:p>
            <a:r>
              <a:rPr lang="en-US" sz="1800" b="1" i="0" u="none" strike="noStrike" baseline="0" dirty="0">
                <a:solidFill>
                  <a:srgbClr val="3F454B"/>
                </a:solidFill>
                <a:latin typeface="Segoe UI" panose="020B0502040204020203" pitchFamily="34" charset="0"/>
              </a:rPr>
              <a:t>Ori Odugbesa</a:t>
            </a:r>
            <a:r>
              <a:rPr lang="en-US" sz="1800" b="1" dirty="0">
                <a:solidFill>
                  <a:srgbClr val="3F454B"/>
                </a:solidFill>
                <a:latin typeface="Segoe UI" panose="020B0502040204020203" pitchFamily="34" charset="0"/>
              </a:rPr>
              <a:t>n MD MPH</a:t>
            </a:r>
            <a:endParaRPr lang="en-US" sz="1800" b="1" i="0" u="none" strike="noStrike" baseline="0" dirty="0">
              <a:solidFill>
                <a:srgbClr val="3F454B"/>
              </a:solidFill>
              <a:latin typeface="Segoe UI" panose="020B0502040204020203" pitchFamily="34" charset="0"/>
            </a:endParaRPr>
          </a:p>
        </p:txBody>
      </p:sp>
    </p:spTree>
    <p:extLst>
      <p:ext uri="{BB962C8B-B14F-4D97-AF65-F5344CB8AC3E}">
        <p14:creationId xmlns:p14="http://schemas.microsoft.com/office/powerpoint/2010/main" val="23792465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88E18-C709-903E-89FA-DAE1B3C568A9}"/>
              </a:ext>
            </a:extLst>
          </p:cNvPr>
          <p:cNvSpPr>
            <a:spLocks noGrp="1"/>
          </p:cNvSpPr>
          <p:nvPr>
            <p:ph type="title"/>
          </p:nvPr>
        </p:nvSpPr>
        <p:spPr/>
        <p:txBody>
          <a:bodyPr/>
          <a:lstStyle/>
          <a:p>
            <a:r>
              <a:rPr lang="en-US" dirty="0"/>
              <a:t>T1D Exchange</a:t>
            </a:r>
          </a:p>
        </p:txBody>
      </p:sp>
      <p:sp>
        <p:nvSpPr>
          <p:cNvPr id="5" name="Content Placeholder 4">
            <a:extLst>
              <a:ext uri="{FF2B5EF4-FFF2-40B4-BE49-F238E27FC236}">
                <a16:creationId xmlns:a16="http://schemas.microsoft.com/office/drawing/2014/main" id="{02157DF7-82C8-09B9-8E85-1C5BA08CA151}"/>
              </a:ext>
            </a:extLst>
          </p:cNvPr>
          <p:cNvSpPr>
            <a:spLocks noGrp="1"/>
          </p:cNvSpPr>
          <p:nvPr>
            <p:ph sz="quarter" idx="11"/>
          </p:nvPr>
        </p:nvSpPr>
        <p:spPr>
          <a:xfrm>
            <a:off x="6421244" y="317810"/>
            <a:ext cx="5257800" cy="5237922"/>
          </a:xfrm>
        </p:spPr>
        <p:txBody>
          <a:bodyPr/>
          <a:lstStyle/>
          <a:p>
            <a:r>
              <a:rPr lang="en-US" sz="2400" dirty="0">
                <a:solidFill>
                  <a:schemeClr val="tx1"/>
                </a:solidFill>
              </a:rPr>
              <a:t>The T1D Exchange is a Boston-based nonprofit with a mission to improve the outcomes of people with diabetes. </a:t>
            </a:r>
          </a:p>
          <a:p>
            <a:r>
              <a:rPr lang="en-US" sz="2400" dirty="0">
                <a:solidFill>
                  <a:schemeClr val="tx1"/>
                </a:solidFill>
              </a:rPr>
              <a:t>The T1D Exchange Quality Improvement Collaborative (T1DX-QI) has 62 pediatric and adult endocrinology centers across the US currently caring for approximately 90,000 People with T1D diabetes and 60,000+ people with T2D across 22 US States. </a:t>
            </a:r>
          </a:p>
        </p:txBody>
      </p:sp>
      <p:pic>
        <p:nvPicPr>
          <p:cNvPr id="6" name="Content Placeholder 5">
            <a:extLst>
              <a:ext uri="{FF2B5EF4-FFF2-40B4-BE49-F238E27FC236}">
                <a16:creationId xmlns:a16="http://schemas.microsoft.com/office/drawing/2014/main" id="{E4E43953-758E-B4D8-5CDC-E0D0A05CE6F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rcRect/>
          <a:stretch>
            <a:fillRect/>
          </a:stretch>
        </p:blipFill>
        <p:spPr bwMode="auto">
          <a:xfrm>
            <a:off x="670560" y="1525238"/>
            <a:ext cx="5257800" cy="38075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1495649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82A64-4464-89DD-D021-51F954BC4B4D}"/>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F48E90B1-23C0-B9D9-941A-00428920BED1}"/>
              </a:ext>
            </a:extLst>
          </p:cNvPr>
          <p:cNvSpPr>
            <a:spLocks noGrp="1"/>
          </p:cNvSpPr>
          <p:nvPr>
            <p:ph type="body" sz="quarter" idx="10"/>
          </p:nvPr>
        </p:nvSpPr>
        <p:spPr>
          <a:xfrm>
            <a:off x="549275" y="877888"/>
            <a:ext cx="11326774" cy="5132387"/>
          </a:xfrm>
        </p:spPr>
        <p:txBody>
          <a:bodyPr>
            <a:noAutofit/>
          </a:bodyPr>
          <a:lstStyle/>
          <a:p>
            <a:pPr marL="342900" indent="-342900">
              <a:buFont typeface="Arial" panose="020B0604020202020204" pitchFamily="34" charset="0"/>
              <a:buChar char="•"/>
            </a:pPr>
            <a:r>
              <a:rPr lang="en-US" sz="2400" dirty="0">
                <a:solidFill>
                  <a:schemeClr val="tx1"/>
                </a:solidFill>
              </a:rPr>
              <a:t>The incidence of type 2 diabetes (T2D) in adolescents and young adults (YA) is increasing. </a:t>
            </a:r>
          </a:p>
          <a:p>
            <a:pPr marL="342900" indent="-342900">
              <a:buFont typeface="Arial" panose="020B0604020202020204" pitchFamily="34" charset="0"/>
              <a:buChar char="•"/>
            </a:pPr>
            <a:r>
              <a:rPr lang="en-US" sz="2400" dirty="0">
                <a:solidFill>
                  <a:schemeClr val="tx1"/>
                </a:solidFill>
              </a:rPr>
              <a:t>Compared with people with type 1 diabetes (PwT1D) or adults with T2D, this group experiences more rapid disease progression and a higher rate of developing complications. </a:t>
            </a:r>
          </a:p>
          <a:p>
            <a:pPr marL="342900" indent="-342900">
              <a:buFont typeface="Arial" panose="020B0604020202020204" pitchFamily="34" charset="0"/>
              <a:buChar char="•"/>
            </a:pPr>
            <a:r>
              <a:rPr lang="en-US" sz="2400" dirty="0">
                <a:solidFill>
                  <a:schemeClr val="tx1"/>
                </a:solidFill>
              </a:rPr>
              <a:t>Despite these risks, adolescents and YA with T2D have limited access to advanced diabetes management tools, such as continuous glucose monitoring (CGM), which are widely used in T1D care. </a:t>
            </a:r>
          </a:p>
          <a:p>
            <a:pPr marL="342900" indent="-342900">
              <a:buFont typeface="Arial" panose="020B0604020202020204" pitchFamily="34" charset="0"/>
              <a:buChar char="•"/>
            </a:pPr>
            <a:r>
              <a:rPr lang="en-US" sz="2400" dirty="0">
                <a:solidFill>
                  <a:schemeClr val="tx1"/>
                </a:solidFill>
                <a:latin typeface="Montserrat" panose="00000500000000000000" pitchFamily="2" charset="0"/>
                <a:cs typeface="Arial" panose="020B0604020202020204" pitchFamily="34" charset="0"/>
              </a:rPr>
              <a:t>CGM is beneficial to glycemic control in youth with type 1 diabetes (T1D) and adults with type 2 diabetes (T2D); however, studies in youth with T2D are limited.</a:t>
            </a:r>
          </a:p>
          <a:p>
            <a:pPr marL="342900" indent="-342900">
              <a:buFont typeface="Arial" panose="020B0604020202020204" pitchFamily="34" charset="0"/>
              <a:buChar char="•"/>
            </a:pPr>
            <a:r>
              <a:rPr lang="en-US" sz="2400" dirty="0">
                <a:solidFill>
                  <a:schemeClr val="tx1"/>
                </a:solidFill>
                <a:latin typeface="Montserrat" panose="00000500000000000000" pitchFamily="2" charset="0"/>
                <a:cs typeface="Arial" panose="020B0604020202020204" pitchFamily="34" charset="0"/>
              </a:rPr>
              <a:t>The American Diabetes Association (ADA) recommend that CGM be offered to all youth with type 2 diabetes on insulin therapy </a:t>
            </a:r>
          </a:p>
        </p:txBody>
      </p:sp>
    </p:spTree>
    <p:extLst>
      <p:ext uri="{BB962C8B-B14F-4D97-AF65-F5344CB8AC3E}">
        <p14:creationId xmlns:p14="http://schemas.microsoft.com/office/powerpoint/2010/main" val="392351414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14FE-1C00-FE10-0DC1-8FCB8291B255}"/>
              </a:ext>
            </a:extLst>
          </p:cNvPr>
          <p:cNvSpPr>
            <a:spLocks noGrp="1"/>
          </p:cNvSpPr>
          <p:nvPr>
            <p:ph type="title"/>
          </p:nvPr>
        </p:nvSpPr>
        <p:spPr/>
        <p:txBody>
          <a:bodyPr/>
          <a:lstStyle/>
          <a:p>
            <a:r>
              <a:rPr lang="en-US" dirty="0"/>
              <a:t>Methods</a:t>
            </a:r>
          </a:p>
        </p:txBody>
      </p:sp>
      <p:sp>
        <p:nvSpPr>
          <p:cNvPr id="3" name="Text Placeholder 2">
            <a:extLst>
              <a:ext uri="{FF2B5EF4-FFF2-40B4-BE49-F238E27FC236}">
                <a16:creationId xmlns:a16="http://schemas.microsoft.com/office/drawing/2014/main" id="{DC7CC899-7C99-20F8-C885-ED14C6C0561A}"/>
              </a:ext>
            </a:extLst>
          </p:cNvPr>
          <p:cNvSpPr>
            <a:spLocks noGrp="1"/>
          </p:cNvSpPr>
          <p:nvPr>
            <p:ph type="body" sz="quarter" idx="10"/>
          </p:nvPr>
        </p:nvSpPr>
        <p:spPr>
          <a:xfrm>
            <a:off x="548640" y="685800"/>
            <a:ext cx="10972800" cy="5571309"/>
          </a:xfrm>
        </p:spPr>
        <p:txBody>
          <a:bodyPr>
            <a:noAutofit/>
          </a:bodyPr>
          <a:lstStyle/>
          <a:p>
            <a:pPr marL="342900" indent="-342900">
              <a:lnSpc>
                <a:spcPct val="150000"/>
              </a:lnSpc>
              <a:buFont typeface="Arial" panose="020B0604020202020204" pitchFamily="34" charset="0"/>
              <a:buChar char="•"/>
            </a:pPr>
            <a:r>
              <a:rPr lang="en-US" sz="2400" dirty="0">
                <a:solidFill>
                  <a:schemeClr val="tx1"/>
                </a:solidFill>
                <a:latin typeface="Montserrat" panose="00000500000000000000" pitchFamily="2" charset="0"/>
                <a:cs typeface="Arial" panose="020B0604020202020204" pitchFamily="34" charset="0"/>
              </a:rPr>
              <a:t>The T1D Exchange engaged twenty-five pediatric centers to establish the Pediatric T2D Registry. </a:t>
            </a:r>
          </a:p>
          <a:p>
            <a:pPr marL="342900" indent="-342900">
              <a:lnSpc>
                <a:spcPct val="150000"/>
              </a:lnSpc>
              <a:buFont typeface="Arial" panose="020B0604020202020204" pitchFamily="34" charset="0"/>
              <a:buChar char="•"/>
            </a:pPr>
            <a:r>
              <a:rPr lang="en-US" sz="2400" dirty="0">
                <a:solidFill>
                  <a:schemeClr val="tx1"/>
                </a:solidFill>
                <a:latin typeface="Montserrat" panose="00000500000000000000" pitchFamily="2" charset="0"/>
                <a:cs typeface="Arial" panose="020B0604020202020204" pitchFamily="34" charset="0"/>
              </a:rPr>
              <a:t>T1DX-QI faculty and participating centers identified core outcome measures, including CGM use, for benchmarking. </a:t>
            </a:r>
          </a:p>
          <a:p>
            <a:pPr marL="342900" indent="-342900">
              <a:lnSpc>
                <a:spcPct val="150000"/>
              </a:lnSpc>
              <a:buFont typeface="Arial" panose="020B0604020202020204" pitchFamily="34" charset="0"/>
              <a:buChar char="•"/>
            </a:pPr>
            <a:r>
              <a:rPr lang="en-US" sz="2400" dirty="0">
                <a:solidFill>
                  <a:schemeClr val="tx1"/>
                </a:solidFill>
                <a:latin typeface="Montserrat" panose="00000500000000000000" pitchFamily="2" charset="0"/>
                <a:cs typeface="Arial" panose="020B0604020202020204" pitchFamily="34" charset="0"/>
              </a:rPr>
              <a:t>Fifteen centers provided baseline CGM use to T1DX-QI for 2024 (Demographic table).</a:t>
            </a:r>
          </a:p>
          <a:p>
            <a:pPr marL="342900" indent="-342900">
              <a:lnSpc>
                <a:spcPct val="150000"/>
              </a:lnSpc>
              <a:buFont typeface="Arial" panose="020B0604020202020204" pitchFamily="34" charset="0"/>
              <a:buChar char="•"/>
            </a:pPr>
            <a:r>
              <a:rPr lang="en-US" sz="2400" dirty="0">
                <a:solidFill>
                  <a:schemeClr val="tx1"/>
                </a:solidFill>
                <a:latin typeface="Montserrat" panose="00000500000000000000" pitchFamily="2" charset="0"/>
                <a:cs typeface="Arial" panose="020B0604020202020204" pitchFamily="34" charset="0"/>
              </a:rPr>
              <a:t>Six centers shared monthly aggregate CGM data via Smartsheet from September 2023 to July 2025. Data was analyzed and displayed using a control chart. </a:t>
            </a:r>
          </a:p>
        </p:txBody>
      </p:sp>
    </p:spTree>
    <p:extLst>
      <p:ext uri="{BB962C8B-B14F-4D97-AF65-F5344CB8AC3E}">
        <p14:creationId xmlns:p14="http://schemas.microsoft.com/office/powerpoint/2010/main" val="113462347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22C3C-84EA-611B-8219-D70E48AA4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F48B80-8357-670F-6E64-A4ED393D6681}"/>
              </a:ext>
            </a:extLst>
          </p:cNvPr>
          <p:cNvSpPr>
            <a:spLocks noGrp="1"/>
          </p:cNvSpPr>
          <p:nvPr>
            <p:ph type="title"/>
          </p:nvPr>
        </p:nvSpPr>
        <p:spPr>
          <a:xfrm>
            <a:off x="605884" y="132080"/>
            <a:ext cx="10972800" cy="457200"/>
          </a:xfrm>
        </p:spPr>
        <p:txBody>
          <a:bodyPr/>
          <a:lstStyle/>
          <a:p>
            <a:r>
              <a:rPr lang="en-US" sz="2800" dirty="0"/>
              <a:t>Demographic Table</a:t>
            </a:r>
          </a:p>
        </p:txBody>
      </p:sp>
      <p:graphicFrame>
        <p:nvGraphicFramePr>
          <p:cNvPr id="4" name="Content Placeholder 3">
            <a:extLst>
              <a:ext uri="{FF2B5EF4-FFF2-40B4-BE49-F238E27FC236}">
                <a16:creationId xmlns:a16="http://schemas.microsoft.com/office/drawing/2014/main" id="{EE6FD9F8-7702-2C31-910A-A5E982233011}"/>
              </a:ext>
            </a:extLst>
          </p:cNvPr>
          <p:cNvGraphicFramePr>
            <a:graphicFrameLocks noGrp="1"/>
          </p:cNvGraphicFramePr>
          <p:nvPr>
            <p:ph sz="quarter" idx="10"/>
          </p:nvPr>
        </p:nvGraphicFramePr>
        <p:xfrm>
          <a:off x="613316" y="589280"/>
          <a:ext cx="10584736" cy="6040120"/>
        </p:xfrm>
        <a:graphic>
          <a:graphicData uri="http://schemas.openxmlformats.org/drawingml/2006/table">
            <a:tbl>
              <a:tblPr firstRow="1" firstCol="1" bandRow="1"/>
              <a:tblGrid>
                <a:gridCol w="1454990">
                  <a:extLst>
                    <a:ext uri="{9D8B030D-6E8A-4147-A177-3AD203B41FA5}">
                      <a16:colId xmlns:a16="http://schemas.microsoft.com/office/drawing/2014/main" val="3016702430"/>
                    </a:ext>
                  </a:extLst>
                </a:gridCol>
                <a:gridCol w="1339791">
                  <a:extLst>
                    <a:ext uri="{9D8B030D-6E8A-4147-A177-3AD203B41FA5}">
                      <a16:colId xmlns:a16="http://schemas.microsoft.com/office/drawing/2014/main" val="1293361480"/>
                    </a:ext>
                  </a:extLst>
                </a:gridCol>
                <a:gridCol w="1124881">
                  <a:extLst>
                    <a:ext uri="{9D8B030D-6E8A-4147-A177-3AD203B41FA5}">
                      <a16:colId xmlns:a16="http://schemas.microsoft.com/office/drawing/2014/main" val="3825440728"/>
                    </a:ext>
                  </a:extLst>
                </a:gridCol>
                <a:gridCol w="1289452">
                  <a:extLst>
                    <a:ext uri="{9D8B030D-6E8A-4147-A177-3AD203B41FA5}">
                      <a16:colId xmlns:a16="http://schemas.microsoft.com/office/drawing/2014/main" val="456475006"/>
                    </a:ext>
                  </a:extLst>
                </a:gridCol>
                <a:gridCol w="1141339">
                  <a:extLst>
                    <a:ext uri="{9D8B030D-6E8A-4147-A177-3AD203B41FA5}">
                      <a16:colId xmlns:a16="http://schemas.microsoft.com/office/drawing/2014/main" val="3708967114"/>
                    </a:ext>
                  </a:extLst>
                </a:gridCol>
                <a:gridCol w="1075512">
                  <a:extLst>
                    <a:ext uri="{9D8B030D-6E8A-4147-A177-3AD203B41FA5}">
                      <a16:colId xmlns:a16="http://schemas.microsoft.com/office/drawing/2014/main" val="3993367231"/>
                    </a:ext>
                  </a:extLst>
                </a:gridCol>
                <a:gridCol w="1024204">
                  <a:extLst>
                    <a:ext uri="{9D8B030D-6E8A-4147-A177-3AD203B41FA5}">
                      <a16:colId xmlns:a16="http://schemas.microsoft.com/office/drawing/2014/main" val="1069178677"/>
                    </a:ext>
                  </a:extLst>
                </a:gridCol>
                <a:gridCol w="1075512">
                  <a:extLst>
                    <a:ext uri="{9D8B030D-6E8A-4147-A177-3AD203B41FA5}">
                      <a16:colId xmlns:a16="http://schemas.microsoft.com/office/drawing/2014/main" val="2382012202"/>
                    </a:ext>
                  </a:extLst>
                </a:gridCol>
                <a:gridCol w="1059055">
                  <a:extLst>
                    <a:ext uri="{9D8B030D-6E8A-4147-A177-3AD203B41FA5}">
                      <a16:colId xmlns:a16="http://schemas.microsoft.com/office/drawing/2014/main" val="2305789885"/>
                    </a:ext>
                  </a:extLst>
                </a:gridCol>
              </a:tblGrid>
              <a:tr h="285750">
                <a:tc>
                  <a:txBody>
                    <a:bodyPr/>
                    <a:lstStyle/>
                    <a:p>
                      <a:pPr marL="0" marR="0">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Clinic Name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2073376996"/>
                  </a:ext>
                </a:extLst>
              </a:tr>
              <a:tr h="285750">
                <a:tc>
                  <a:txBody>
                    <a:bodyPr/>
                    <a:lstStyle/>
                    <a:p>
                      <a:pPr marL="0" marR="0">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Denominator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350 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260 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750 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275 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137 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215 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4953451"/>
                  </a:ext>
                </a:extLst>
              </a:tr>
              <a:tr h="285750">
                <a:tc>
                  <a:txBody>
                    <a:bodyPr/>
                    <a:lstStyle/>
                    <a:p>
                      <a:pPr marL="0" marR="0">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Public Insurance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307 (69%)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280 (80%)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169 (65%)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693 (92%)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92 (33%)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88 (64%)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170 (79%)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54 (89%)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5973109"/>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White pop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74 (17%)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53 (15%)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105 (40%)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58 (7%)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 (7%)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51 (37%)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35 (16%)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18 (30%)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0693751"/>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NHB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296 (67%)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17 (28%)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6602954"/>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Hispanic pop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60 (14%)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210 (60%)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 (8%)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548 (73%)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200 (78%)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30 (22%)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25 (12%)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21 (34%)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7760631"/>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CGM use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23 (5%)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32 (9%)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 (8%)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47 (6%)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25 (9%)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 (8%)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49 (23%)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 (33%)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7290135"/>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A1c lab completed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307 (100%)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320 (91%)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250 (96%)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649 (87%)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275 (100%)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135 (99%)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212 (99%)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61 (100%)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063488"/>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Mean A1c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7.71%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3786146"/>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A1c below 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312 (70%)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211 (66%)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75 (29%)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397 (61%)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130 (47%)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85 (63%)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132 (62%)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45 (74%)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4420699"/>
                  </a:ext>
                </a:extLst>
              </a:tr>
              <a:tr h="285750">
                <a:tc>
                  <a:txBody>
                    <a:bodyPr/>
                    <a:lstStyle/>
                    <a:p>
                      <a:pPr marL="0" marR="0">
                        <a:lnSpc>
                          <a:spcPct val="107000"/>
                        </a:lnSpc>
                        <a:spcAft>
                          <a:spcPts val="800"/>
                        </a:spcAft>
                        <a:buNone/>
                      </a:pPr>
                      <a:r>
                        <a:rPr lang="en-US"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Clinic Name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gridSpan="2">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cs typeface="Times New Roman" panose="02020603050405020304" pitchFamily="18" charset="0"/>
                        </a:rPr>
                        <a:t>Site 9</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tc>
                  <a:txBody>
                    <a:bodyPr/>
                    <a:lstStyle/>
                    <a:p>
                      <a:pPr marL="0" marR="0" algn="ctr">
                        <a:lnSpc>
                          <a:spcPct val="107000"/>
                        </a:lnSpc>
                        <a:spcAft>
                          <a:spcPts val="800"/>
                        </a:spcAft>
                        <a:buNone/>
                      </a:pPr>
                      <a:r>
                        <a:rPr lang="en-US"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Site 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D0D0"/>
                    </a:solidFill>
                  </a:tcPr>
                </a:tc>
                <a:extLst>
                  <a:ext uri="{0D108BD9-81ED-4DB2-BD59-A6C34878D82A}">
                    <a16:rowId xmlns:a16="http://schemas.microsoft.com/office/drawing/2014/main" val="2888496580"/>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Denominator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70 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352 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315 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321 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9123816"/>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Public Insurance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59 (84%)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118 (72%)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314 (89%)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259 (81%)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554(66%)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298 (93%)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54 (63%)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1648837"/>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White pop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12 (16%)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37 (23%)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144 (41%)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67 (21%)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77 (9%)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9 (3%)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28 (33%)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6615801"/>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NHB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15 (21%)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76 (46%)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225 (28%)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30 (35%)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64985021"/>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Hispanic pop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10 (14%)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42 (26%)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148 (42%)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154 (49%)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778 (56%)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180 (56%)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24 (28%)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475440"/>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CGM use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27 (39%)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82 (50%)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 (&lt;1%)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51 (16%)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165 (20%)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40 (12%)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 (13%)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6981427"/>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A1c lab completed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69 (99%)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119 (100%)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340 (97%)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252 (80%)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319 (99%)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86 (100%)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510305"/>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Mean A1c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8.0 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8.3 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7.95 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8.4 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7.3 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9666937"/>
                  </a:ext>
                </a:extLst>
              </a:tr>
              <a:tr h="285750">
                <a:tc>
                  <a:txBody>
                    <a:bodyPr/>
                    <a:lstStyle/>
                    <a:p>
                      <a:pPr marL="0" marR="0">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A1c below 8%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cs typeface="Times New Roman" panose="02020603050405020304" pitchFamily="18" charset="0"/>
                        </a:rPr>
                        <a:t>42 (61%) </a:t>
                      </a:r>
                      <a:endParaRPr lang="en-US" sz="1400" dirty="0">
                        <a:effectLst/>
                        <a:latin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dirty="0"/>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114 (70%)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208 (61%)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169 (67%)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858 (61%)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175 (55%)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Aft>
                          <a:spcPts val="800"/>
                        </a:spcAft>
                        <a:buNone/>
                      </a:pPr>
                      <a:r>
                        <a:rPr lang="en-US"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64 (74%)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153145"/>
                  </a:ext>
                </a:extLst>
              </a:tr>
            </a:tbl>
          </a:graphicData>
        </a:graphic>
      </p:graphicFrame>
    </p:spTree>
    <p:extLst>
      <p:ext uri="{BB962C8B-B14F-4D97-AF65-F5344CB8AC3E}">
        <p14:creationId xmlns:p14="http://schemas.microsoft.com/office/powerpoint/2010/main" val="376538698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FE2B6-888B-B86F-B552-5E177D2D7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C5D2CA-1DA6-DB01-9706-90CB6E9D851D}"/>
              </a:ext>
            </a:extLst>
          </p:cNvPr>
          <p:cNvSpPr>
            <a:spLocks noGrp="1"/>
          </p:cNvSpPr>
          <p:nvPr>
            <p:ph type="title"/>
          </p:nvPr>
        </p:nvSpPr>
        <p:spPr>
          <a:xfrm>
            <a:off x="548640" y="228600"/>
            <a:ext cx="10972800" cy="457200"/>
          </a:xfrm>
        </p:spPr>
        <p:txBody>
          <a:bodyPr anchor="ctr">
            <a:normAutofit/>
          </a:bodyPr>
          <a:lstStyle/>
          <a:p>
            <a:pPr>
              <a:lnSpc>
                <a:spcPct val="90000"/>
              </a:lnSpc>
            </a:pPr>
            <a:r>
              <a:rPr lang="en-US" sz="2500" dirty="0"/>
              <a:t>Result (Baseline CGM Use Across Centers)</a:t>
            </a:r>
          </a:p>
        </p:txBody>
      </p:sp>
      <p:pic>
        <p:nvPicPr>
          <p:cNvPr id="4" name="Picture 3">
            <a:extLst>
              <a:ext uri="{FF2B5EF4-FFF2-40B4-BE49-F238E27FC236}">
                <a16:creationId xmlns:a16="http://schemas.microsoft.com/office/drawing/2014/main" id="{0A59210C-B390-DA2A-9448-39858C2DC478}"/>
              </a:ext>
            </a:extLst>
          </p:cNvPr>
          <p:cNvPicPr>
            <a:picLocks noChangeAspect="1"/>
          </p:cNvPicPr>
          <p:nvPr/>
        </p:nvPicPr>
        <p:blipFill>
          <a:blip r:embed="rId2"/>
          <a:stretch>
            <a:fillRect/>
          </a:stretch>
        </p:blipFill>
        <p:spPr>
          <a:xfrm>
            <a:off x="404308" y="1360448"/>
            <a:ext cx="6224662" cy="3719235"/>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0212B732-876A-431D-1E54-4B48E9CC7A87}"/>
              </a:ext>
            </a:extLst>
          </p:cNvPr>
          <p:cNvSpPr>
            <a:spLocks noGrp="1"/>
          </p:cNvSpPr>
          <p:nvPr>
            <p:ph sz="quarter" idx="11"/>
          </p:nvPr>
        </p:nvSpPr>
        <p:spPr>
          <a:xfrm>
            <a:off x="6798899" y="1004689"/>
            <a:ext cx="4988793" cy="4430752"/>
          </a:xfrm>
        </p:spPr>
        <p:txBody>
          <a:bodyPr>
            <a:normAutofit/>
          </a:bodyPr>
          <a:lstStyle/>
          <a:p>
            <a:r>
              <a:rPr lang="en-US" sz="2400" dirty="0">
                <a:solidFill>
                  <a:schemeClr val="tx1"/>
                </a:solidFill>
              </a:rPr>
              <a:t>Marked variation across clinics among 15 centers that shared baseline CGM data with T1DX-QI</a:t>
            </a:r>
          </a:p>
          <a:p>
            <a:r>
              <a:rPr lang="en-US" sz="2400" dirty="0">
                <a:solidFill>
                  <a:schemeClr val="tx1"/>
                </a:solidFill>
              </a:rPr>
              <a:t> Indicates differences in prescribing and access.</a:t>
            </a:r>
          </a:p>
          <a:p>
            <a:r>
              <a:rPr lang="en-US" sz="2400" dirty="0">
                <a:solidFill>
                  <a:schemeClr val="tx1"/>
                </a:solidFill>
              </a:rPr>
              <a:t>CGM use varied widely, from  1% CGM use in center #12 to 50% in center #11</a:t>
            </a:r>
          </a:p>
          <a:p>
            <a:r>
              <a:rPr lang="en-US" sz="2400" dirty="0">
                <a:solidFill>
                  <a:schemeClr val="tx1"/>
                </a:solidFill>
              </a:rPr>
              <a:t>Demonstrates low baseline CGM use across centers</a:t>
            </a:r>
          </a:p>
          <a:p>
            <a:endParaRPr lang="en-US" sz="2400" dirty="0"/>
          </a:p>
          <a:p>
            <a:endParaRPr lang="en-US" dirty="0"/>
          </a:p>
          <a:p>
            <a:endParaRPr lang="en-US" dirty="0"/>
          </a:p>
        </p:txBody>
      </p:sp>
    </p:spTree>
    <p:extLst>
      <p:ext uri="{BB962C8B-B14F-4D97-AF65-F5344CB8AC3E}">
        <p14:creationId xmlns:p14="http://schemas.microsoft.com/office/powerpoint/2010/main" val="262082274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1C2DD-8ADC-6030-A8B6-ADDFE321AF37}"/>
              </a:ext>
            </a:extLst>
          </p:cNvPr>
          <p:cNvSpPr>
            <a:spLocks noGrp="1"/>
          </p:cNvSpPr>
          <p:nvPr>
            <p:ph type="title"/>
          </p:nvPr>
        </p:nvSpPr>
        <p:spPr>
          <a:xfrm>
            <a:off x="548640" y="228600"/>
            <a:ext cx="10972800" cy="457200"/>
          </a:xfrm>
        </p:spPr>
        <p:txBody>
          <a:bodyPr anchor="ctr">
            <a:normAutofit/>
          </a:bodyPr>
          <a:lstStyle/>
          <a:p>
            <a:pPr>
              <a:lnSpc>
                <a:spcPct val="90000"/>
              </a:lnSpc>
            </a:pPr>
            <a:r>
              <a:rPr lang="en-US" sz="2500" dirty="0"/>
              <a:t>Monthly Trend Among Six Centers)</a:t>
            </a:r>
          </a:p>
        </p:txBody>
      </p:sp>
      <p:sp>
        <p:nvSpPr>
          <p:cNvPr id="3" name="Content Placeholder 2">
            <a:extLst>
              <a:ext uri="{FF2B5EF4-FFF2-40B4-BE49-F238E27FC236}">
                <a16:creationId xmlns:a16="http://schemas.microsoft.com/office/drawing/2014/main" id="{7EBCD7DE-8CA6-1F62-BCA3-46B68A59C473}"/>
              </a:ext>
            </a:extLst>
          </p:cNvPr>
          <p:cNvSpPr>
            <a:spLocks noGrp="1"/>
          </p:cNvSpPr>
          <p:nvPr>
            <p:ph sz="quarter" idx="10"/>
          </p:nvPr>
        </p:nvSpPr>
        <p:spPr>
          <a:xfrm>
            <a:off x="549274" y="914400"/>
            <a:ext cx="4301506" cy="4876800"/>
          </a:xfrm>
        </p:spPr>
        <p:txBody>
          <a:bodyPr>
            <a:normAutofit/>
          </a:bodyPr>
          <a:lstStyle/>
          <a:p>
            <a:r>
              <a:rPr lang="en-US" sz="2400" dirty="0">
                <a:solidFill>
                  <a:schemeClr val="tx1"/>
                </a:solidFill>
              </a:rPr>
              <a:t>Among six centers reporting monthly CGM use, median CGM use is 22% </a:t>
            </a:r>
          </a:p>
          <a:p>
            <a:endParaRPr lang="en-US" sz="2400" dirty="0">
              <a:solidFill>
                <a:schemeClr val="tx1"/>
              </a:solidFill>
            </a:endParaRPr>
          </a:p>
          <a:p>
            <a:r>
              <a:rPr lang="en-US" sz="2400" dirty="0">
                <a:solidFill>
                  <a:schemeClr val="tx1"/>
                </a:solidFill>
              </a:rPr>
              <a:t>Demonstrates low baseline CGM adoption in this population.</a:t>
            </a:r>
          </a:p>
          <a:p>
            <a:endParaRPr lang="en-US" sz="2400" dirty="0">
              <a:solidFill>
                <a:schemeClr val="tx1"/>
              </a:solidFill>
            </a:endParaRPr>
          </a:p>
          <a:p>
            <a:endParaRPr lang="en-US" dirty="0"/>
          </a:p>
        </p:txBody>
      </p:sp>
      <p:pic>
        <p:nvPicPr>
          <p:cNvPr id="4" name="Picture 3">
            <a:extLst>
              <a:ext uri="{FF2B5EF4-FFF2-40B4-BE49-F238E27FC236}">
                <a16:creationId xmlns:a16="http://schemas.microsoft.com/office/drawing/2014/main" id="{169F35C8-0C32-17CE-CDD2-F3414FA1D0DD}"/>
              </a:ext>
            </a:extLst>
          </p:cNvPr>
          <p:cNvPicPr>
            <a:picLocks noChangeAspect="1"/>
          </p:cNvPicPr>
          <p:nvPr/>
        </p:nvPicPr>
        <p:blipFill>
          <a:blip r:embed="rId2"/>
          <a:stretch>
            <a:fillRect/>
          </a:stretch>
        </p:blipFill>
        <p:spPr>
          <a:xfrm>
            <a:off x="5119572" y="1050630"/>
            <a:ext cx="6668120" cy="4000872"/>
          </a:xfrm>
          <a:prstGeom prst="rect">
            <a:avLst/>
          </a:prstGeom>
          <a:noFill/>
        </p:spPr>
      </p:pic>
    </p:spTree>
    <p:extLst>
      <p:ext uri="{BB962C8B-B14F-4D97-AF65-F5344CB8AC3E}">
        <p14:creationId xmlns:p14="http://schemas.microsoft.com/office/powerpoint/2010/main" val="31389039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D1D8-C33D-A34D-9BB6-883958A48D67}"/>
              </a:ext>
            </a:extLst>
          </p:cNvPr>
          <p:cNvSpPr>
            <a:spLocks noGrp="1"/>
          </p:cNvSpPr>
          <p:nvPr>
            <p:ph type="title"/>
          </p:nvPr>
        </p:nvSpPr>
        <p:spPr>
          <a:xfrm>
            <a:off x="638809" y="725214"/>
            <a:ext cx="11894777" cy="3105807"/>
          </a:xfrm>
        </p:spPr>
        <p:txBody>
          <a:bodyPr anchor="b">
            <a:normAutofit/>
          </a:bodyPr>
          <a:lstStyle/>
          <a:p>
            <a:r>
              <a:rPr lang="en-US" sz="4000" dirty="0"/>
              <a:t>Reducing Wait Time in Pediatric Diabetes Clinic by Optimizing Access to Diabetes Device Data</a:t>
            </a:r>
          </a:p>
        </p:txBody>
      </p:sp>
      <p:sp>
        <p:nvSpPr>
          <p:cNvPr id="3" name="Subtitle 2">
            <a:extLst>
              <a:ext uri="{FF2B5EF4-FFF2-40B4-BE49-F238E27FC236}">
                <a16:creationId xmlns:a16="http://schemas.microsoft.com/office/drawing/2014/main" id="{651A67F2-68EA-944F-A7BD-65EFE7F1C6CC}"/>
              </a:ext>
            </a:extLst>
          </p:cNvPr>
          <p:cNvSpPr>
            <a:spLocks noGrp="1"/>
          </p:cNvSpPr>
          <p:nvPr>
            <p:ph type="body" idx="1"/>
          </p:nvPr>
        </p:nvSpPr>
        <p:spPr>
          <a:xfrm>
            <a:off x="638809" y="3968752"/>
            <a:ext cx="10515600" cy="2164034"/>
          </a:xfrm>
        </p:spPr>
        <p:txBody>
          <a:bodyPr>
            <a:normAutofit/>
          </a:bodyPr>
          <a:lstStyle/>
          <a:p>
            <a:r>
              <a:rPr lang="en-US" dirty="0"/>
              <a:t>Elizabeth A. Mann, MD</a:t>
            </a:r>
          </a:p>
          <a:p>
            <a:r>
              <a:rPr lang="en-US" dirty="0"/>
              <a:t>Rachel Fenske, PhD, RDN, CD, LDN, CDCES</a:t>
            </a:r>
          </a:p>
          <a:p>
            <a:r>
              <a:rPr lang="en-US" dirty="0"/>
              <a:t>Whitney Beaton, MSN, RN, ACCNS-P, CDCES</a:t>
            </a:r>
            <a:endParaRPr lang="en-US" baseline="30000" dirty="0"/>
          </a:p>
          <a:p>
            <a:r>
              <a:rPr lang="en-US" dirty="0"/>
              <a:t>Courtney Schultz, BSN, RN</a:t>
            </a:r>
          </a:p>
          <a:p>
            <a:endParaRPr lang="en-US" dirty="0"/>
          </a:p>
        </p:txBody>
      </p:sp>
    </p:spTree>
    <p:extLst>
      <p:ext uri="{BB962C8B-B14F-4D97-AF65-F5344CB8AC3E}">
        <p14:creationId xmlns:p14="http://schemas.microsoft.com/office/powerpoint/2010/main" val="251238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1FADB-86FA-ADFF-EFB1-E43CA1EECB8C}"/>
              </a:ext>
            </a:extLst>
          </p:cNvPr>
          <p:cNvSpPr>
            <a:spLocks noGrp="1"/>
          </p:cNvSpPr>
          <p:nvPr>
            <p:ph type="title"/>
          </p:nvPr>
        </p:nvSpPr>
        <p:spPr/>
        <p:txBody>
          <a:bodyPr/>
          <a:lstStyle/>
          <a:p>
            <a:r>
              <a:rPr lang="en-US" dirty="0"/>
              <a:t>Limitation</a:t>
            </a:r>
          </a:p>
        </p:txBody>
      </p:sp>
      <p:sp>
        <p:nvSpPr>
          <p:cNvPr id="3" name="Text Placeholder 2">
            <a:extLst>
              <a:ext uri="{FF2B5EF4-FFF2-40B4-BE49-F238E27FC236}">
                <a16:creationId xmlns:a16="http://schemas.microsoft.com/office/drawing/2014/main" id="{41E5ACB2-C8E8-E124-5D2A-84AC1AB02A45}"/>
              </a:ext>
            </a:extLst>
          </p:cNvPr>
          <p:cNvSpPr>
            <a:spLocks noGrp="1"/>
          </p:cNvSpPr>
          <p:nvPr>
            <p:ph type="body" sz="quarter" idx="10"/>
          </p:nvPr>
        </p:nvSpPr>
        <p:spPr>
          <a:xfrm>
            <a:off x="300446" y="877888"/>
            <a:ext cx="11599817" cy="5865812"/>
          </a:xfrm>
        </p:spPr>
        <p:txBody>
          <a:bodyPr>
            <a:noAutofit/>
          </a:bodyPr>
          <a:lstStyle/>
          <a:p>
            <a:pPr marL="342900" indent="-342900">
              <a:lnSpc>
                <a:spcPct val="150000"/>
              </a:lnSpc>
              <a:buFont typeface="Arial" panose="020B0604020202020204" pitchFamily="34" charset="0"/>
              <a:buChar char="•"/>
            </a:pPr>
            <a:r>
              <a:rPr lang="en-US" sz="2400" dirty="0">
                <a:solidFill>
                  <a:schemeClr val="tx1"/>
                </a:solidFill>
              </a:rPr>
              <a:t>Our analysis was based on baseline and aggregate data reported by participating centers adolescents, and young adults with type 2 diabetes. </a:t>
            </a:r>
          </a:p>
          <a:p>
            <a:pPr marL="342900" indent="-342900">
              <a:lnSpc>
                <a:spcPct val="150000"/>
              </a:lnSpc>
              <a:buFont typeface="Arial" panose="020B0604020202020204" pitchFamily="34" charset="0"/>
              <a:buChar char="•"/>
            </a:pPr>
            <a:r>
              <a:rPr lang="en-US" sz="2400" dirty="0">
                <a:solidFill>
                  <a:schemeClr val="tx1"/>
                </a:solidFill>
              </a:rPr>
              <a:t>This study did not assess CGM use among insulin users.</a:t>
            </a:r>
          </a:p>
        </p:txBody>
      </p:sp>
    </p:spTree>
    <p:extLst>
      <p:ext uri="{BB962C8B-B14F-4D97-AF65-F5344CB8AC3E}">
        <p14:creationId xmlns:p14="http://schemas.microsoft.com/office/powerpoint/2010/main" val="18425934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9796-036D-DB97-2D24-6657E20A67AC}"/>
              </a:ext>
            </a:extLst>
          </p:cNvPr>
          <p:cNvSpPr>
            <a:spLocks noGrp="1"/>
          </p:cNvSpPr>
          <p:nvPr>
            <p:ph type="title"/>
          </p:nvPr>
        </p:nvSpPr>
        <p:spPr>
          <a:xfrm>
            <a:off x="515187" y="228601"/>
            <a:ext cx="10972800" cy="457200"/>
          </a:xfrm>
        </p:spPr>
        <p:txBody>
          <a:bodyPr/>
          <a:lstStyle/>
          <a:p>
            <a:r>
              <a:rPr lang="en-US" sz="2800" dirty="0"/>
              <a:t>Conclusion </a:t>
            </a:r>
          </a:p>
        </p:txBody>
      </p:sp>
      <p:sp>
        <p:nvSpPr>
          <p:cNvPr id="3" name="Text Placeholder 2">
            <a:extLst>
              <a:ext uri="{FF2B5EF4-FFF2-40B4-BE49-F238E27FC236}">
                <a16:creationId xmlns:a16="http://schemas.microsoft.com/office/drawing/2014/main" id="{BC3B5D69-47F0-C80D-359E-FFC86130C3F7}"/>
              </a:ext>
            </a:extLst>
          </p:cNvPr>
          <p:cNvSpPr>
            <a:spLocks noGrp="1"/>
          </p:cNvSpPr>
          <p:nvPr>
            <p:ph type="body" sz="quarter" idx="10"/>
          </p:nvPr>
        </p:nvSpPr>
        <p:spPr>
          <a:xfrm>
            <a:off x="339634" y="849086"/>
            <a:ext cx="11521439" cy="5780313"/>
          </a:xfrm>
        </p:spPr>
        <p:txBody>
          <a:bodyPr>
            <a:normAutofit/>
          </a:bodyPr>
          <a:lstStyle/>
          <a:p>
            <a:pPr marL="342900" indent="-342900">
              <a:lnSpc>
                <a:spcPct val="150000"/>
              </a:lnSpc>
              <a:buFont typeface="Arial" panose="020B0604020202020204" pitchFamily="34" charset="0"/>
              <a:buChar char="•"/>
            </a:pPr>
            <a:r>
              <a:rPr lang="en-US" sz="2400" dirty="0">
                <a:solidFill>
                  <a:schemeClr val="tx1"/>
                </a:solidFill>
              </a:rPr>
              <a:t>Baseline data from participating centers demonstrates low CGM use among adolescents and youth with T2D among participating centers. </a:t>
            </a:r>
          </a:p>
          <a:p>
            <a:pPr marL="342900" indent="-342900">
              <a:lnSpc>
                <a:spcPct val="150000"/>
              </a:lnSpc>
              <a:buFont typeface="Arial" panose="020B0604020202020204" pitchFamily="34" charset="0"/>
              <a:buChar char="•"/>
            </a:pPr>
            <a:r>
              <a:rPr lang="en-US" sz="2400" dirty="0">
                <a:solidFill>
                  <a:schemeClr val="tx1"/>
                </a:solidFill>
              </a:rPr>
              <a:t>Given the rising prevalence of T2D in this population, there is a need to increase CGM use in this population to improve glucose monitoring and reduce comorbidities</a:t>
            </a:r>
          </a:p>
        </p:txBody>
      </p:sp>
    </p:spTree>
    <p:extLst>
      <p:ext uri="{BB962C8B-B14F-4D97-AF65-F5344CB8AC3E}">
        <p14:creationId xmlns:p14="http://schemas.microsoft.com/office/powerpoint/2010/main" val="22250591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7750-1E1B-65EA-29BF-0F17A148A715}"/>
              </a:ext>
            </a:extLst>
          </p:cNvPr>
          <p:cNvSpPr>
            <a:spLocks noGrp="1"/>
          </p:cNvSpPr>
          <p:nvPr>
            <p:ph type="title"/>
          </p:nvPr>
        </p:nvSpPr>
        <p:spPr/>
        <p:txBody>
          <a:bodyPr/>
          <a:lstStyle/>
          <a:p>
            <a:r>
              <a:rPr lang="en-US" dirty="0"/>
              <a:t>Acknowledgement</a:t>
            </a:r>
          </a:p>
        </p:txBody>
      </p:sp>
      <p:sp>
        <p:nvSpPr>
          <p:cNvPr id="3" name="Text Placeholder 2">
            <a:extLst>
              <a:ext uri="{FF2B5EF4-FFF2-40B4-BE49-F238E27FC236}">
                <a16:creationId xmlns:a16="http://schemas.microsoft.com/office/drawing/2014/main" id="{C3B784DD-7B7B-8B00-9A09-6EA02F122E63}"/>
              </a:ext>
            </a:extLst>
          </p:cNvPr>
          <p:cNvSpPr>
            <a:spLocks noGrp="1"/>
          </p:cNvSpPr>
          <p:nvPr>
            <p:ph type="body" sz="quarter" idx="10"/>
          </p:nvPr>
        </p:nvSpPr>
        <p:spPr/>
        <p:txBody>
          <a:bodyPr>
            <a:normAutofit/>
          </a:bodyPr>
          <a:lstStyle/>
          <a:p>
            <a:pPr marL="342900" indent="-342900">
              <a:lnSpc>
                <a:spcPct val="150000"/>
              </a:lnSpc>
              <a:buFont typeface="Arial" panose="020B0604020202020204" pitchFamily="34" charset="0"/>
              <a:buChar char="•"/>
            </a:pPr>
            <a:r>
              <a:rPr lang="en-US" sz="2400" dirty="0">
                <a:solidFill>
                  <a:schemeClr val="tx1"/>
                </a:solidFill>
              </a:rPr>
              <a:t>Co-Chairs of the Pediatric T2D committee</a:t>
            </a:r>
          </a:p>
          <a:p>
            <a:pPr marL="342900" indent="-342900">
              <a:lnSpc>
                <a:spcPct val="150000"/>
              </a:lnSpc>
              <a:buFont typeface="Arial" panose="020B0604020202020204" pitchFamily="34" charset="0"/>
              <a:buChar char="•"/>
            </a:pPr>
            <a:r>
              <a:rPr lang="en-US" sz="2400" dirty="0">
                <a:solidFill>
                  <a:schemeClr val="tx1"/>
                </a:solidFill>
              </a:rPr>
              <a:t>All faculty at the 25 centers that are part of the T2D Registry</a:t>
            </a:r>
          </a:p>
          <a:p>
            <a:pPr marL="342900" indent="-342900">
              <a:lnSpc>
                <a:spcPct val="150000"/>
              </a:lnSpc>
              <a:buFont typeface="Arial" panose="020B0604020202020204" pitchFamily="34" charset="0"/>
              <a:buChar char="•"/>
            </a:pPr>
            <a:r>
              <a:rPr lang="en-US" sz="2400" dirty="0">
                <a:solidFill>
                  <a:schemeClr val="tx1"/>
                </a:solidFill>
              </a:rPr>
              <a:t>Helmsley Charitable Trust for funding the QI collaborative</a:t>
            </a:r>
          </a:p>
        </p:txBody>
      </p:sp>
    </p:spTree>
    <p:extLst>
      <p:ext uri="{BB962C8B-B14F-4D97-AF65-F5344CB8AC3E}">
        <p14:creationId xmlns:p14="http://schemas.microsoft.com/office/powerpoint/2010/main" val="278604008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4017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B47B-EE1D-A748-7FF7-10564CFD2906}"/>
              </a:ext>
            </a:extLst>
          </p:cNvPr>
          <p:cNvSpPr>
            <a:spLocks noGrp="1"/>
          </p:cNvSpPr>
          <p:nvPr>
            <p:ph type="ctrTitle"/>
          </p:nvPr>
        </p:nvSpPr>
        <p:spPr>
          <a:xfrm>
            <a:off x="1524000" y="1122363"/>
            <a:ext cx="9144000" cy="2387600"/>
          </a:xfrm>
        </p:spPr>
        <p:txBody>
          <a:bodyPr anchor="b">
            <a:normAutofit/>
          </a:bodyPr>
          <a:lstStyle/>
          <a:p>
            <a:pPr>
              <a:lnSpc>
                <a:spcPct val="90000"/>
              </a:lnSpc>
            </a:pPr>
            <a:r>
              <a:rPr lang="en-US" sz="4400" dirty="0"/>
              <a:t>Assessing Health Literacy </a:t>
            </a:r>
            <a:br>
              <a:rPr lang="en-US" sz="4400" dirty="0"/>
            </a:br>
            <a:r>
              <a:rPr lang="en-US" sz="4400" dirty="0"/>
              <a:t>in </a:t>
            </a:r>
            <a:br>
              <a:rPr lang="en-US" sz="4400" dirty="0"/>
            </a:br>
            <a:r>
              <a:rPr lang="en-US" sz="4400" dirty="0"/>
              <a:t>Pediatric Type 2 Diabetes</a:t>
            </a:r>
          </a:p>
        </p:txBody>
      </p:sp>
      <p:sp>
        <p:nvSpPr>
          <p:cNvPr id="9" name="Subtitle 2">
            <a:extLst>
              <a:ext uri="{FF2B5EF4-FFF2-40B4-BE49-F238E27FC236}">
                <a16:creationId xmlns:a16="http://schemas.microsoft.com/office/drawing/2014/main" id="{599CE20C-C936-6A2F-7B17-0AE303F0D272}"/>
              </a:ext>
            </a:extLst>
          </p:cNvPr>
          <p:cNvSpPr>
            <a:spLocks noGrp="1"/>
          </p:cNvSpPr>
          <p:nvPr>
            <p:ph type="subTitle" idx="1"/>
          </p:nvPr>
        </p:nvSpPr>
        <p:spPr>
          <a:xfrm>
            <a:off x="1524000" y="3602037"/>
            <a:ext cx="9144000" cy="2002057"/>
          </a:xfrm>
        </p:spPr>
        <p:txBody>
          <a:bodyPr>
            <a:normAutofit fontScale="92500" lnSpcReduction="10000"/>
          </a:bodyPr>
          <a:lstStyle/>
          <a:p>
            <a:pPr>
              <a:spcBef>
                <a:spcPts val="0"/>
              </a:spcBef>
            </a:pPr>
            <a:r>
              <a:rPr lang="en-US" dirty="0"/>
              <a:t>Alissa Guarneri, MD MBOE</a:t>
            </a:r>
          </a:p>
          <a:p>
            <a:pPr>
              <a:spcBef>
                <a:spcPts val="0"/>
              </a:spcBef>
            </a:pPr>
            <a:r>
              <a:rPr lang="en-US" dirty="0"/>
              <a:t>UPMC Children’s Hospital of Pittsburgh</a:t>
            </a:r>
          </a:p>
          <a:p>
            <a:pPr>
              <a:spcBef>
                <a:spcPts val="0"/>
              </a:spcBef>
            </a:pPr>
            <a:endParaRPr lang="en-US" dirty="0"/>
          </a:p>
          <a:p>
            <a:pPr>
              <a:spcBef>
                <a:spcPts val="0"/>
              </a:spcBef>
            </a:pPr>
            <a:endParaRPr lang="en-US" dirty="0"/>
          </a:p>
          <a:p>
            <a:pPr>
              <a:spcBef>
                <a:spcPts val="0"/>
              </a:spcBef>
            </a:pPr>
            <a:r>
              <a:rPr lang="en-US" dirty="0"/>
              <a:t>UPMC Pediatric Team: Ingrid Libman, MD PhD; Brittaney Moore, DNP; </a:t>
            </a:r>
          </a:p>
          <a:p>
            <a:pPr>
              <a:spcBef>
                <a:spcPts val="0"/>
              </a:spcBef>
            </a:pPr>
            <a:r>
              <a:rPr lang="en-US" dirty="0"/>
              <a:t>Brooke Myers, QIC; Kathryn Williams, CRNP </a:t>
            </a:r>
            <a:endParaRPr lang="en-US" b="1" dirty="0"/>
          </a:p>
        </p:txBody>
      </p:sp>
    </p:spTree>
    <p:extLst>
      <p:ext uri="{BB962C8B-B14F-4D97-AF65-F5344CB8AC3E}">
        <p14:creationId xmlns:p14="http://schemas.microsoft.com/office/powerpoint/2010/main" val="3838967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F99B1-1F88-7778-0F02-93C794ECD139}"/>
              </a:ext>
            </a:extLst>
          </p:cNvPr>
          <p:cNvSpPr>
            <a:spLocks noGrp="1"/>
          </p:cNvSpPr>
          <p:nvPr>
            <p:ph type="title"/>
          </p:nvPr>
        </p:nvSpPr>
        <p:spPr/>
        <p:txBody>
          <a:bodyPr>
            <a:normAutofit/>
          </a:bodyPr>
          <a:lstStyle/>
          <a:p>
            <a:r>
              <a:rPr lang="en-US" sz="4400" dirty="0"/>
              <a:t>Background</a:t>
            </a:r>
          </a:p>
        </p:txBody>
      </p:sp>
      <p:sp>
        <p:nvSpPr>
          <p:cNvPr id="7" name="Content Placeholder 6">
            <a:extLst>
              <a:ext uri="{FF2B5EF4-FFF2-40B4-BE49-F238E27FC236}">
                <a16:creationId xmlns:a16="http://schemas.microsoft.com/office/drawing/2014/main" id="{618AFB50-FD0C-3FA3-5DE2-8DF9921CF187}"/>
              </a:ext>
            </a:extLst>
          </p:cNvPr>
          <p:cNvSpPr>
            <a:spLocks noGrp="1"/>
          </p:cNvSpPr>
          <p:nvPr>
            <p:ph idx="1"/>
          </p:nvPr>
        </p:nvSpPr>
        <p:spPr>
          <a:xfrm>
            <a:off x="609600" y="1452702"/>
            <a:ext cx="10972800" cy="4232006"/>
          </a:xfrm>
        </p:spPr>
        <p:txBody>
          <a:bodyPr>
            <a:normAutofit fontScale="92500" lnSpcReduction="20000"/>
          </a:bodyPr>
          <a:lstStyle/>
          <a:p>
            <a:pPr indent="-274320">
              <a:spcBef>
                <a:spcPts val="600"/>
              </a:spcBef>
              <a:spcAft>
                <a:spcPts val="600"/>
              </a:spcAft>
            </a:pPr>
            <a:r>
              <a:rPr lang="en-US" sz="2400" dirty="0">
                <a:solidFill>
                  <a:schemeClr val="tx2"/>
                </a:solidFill>
              </a:rPr>
              <a:t>Pediatric type 2 diabetes is a complex disease</a:t>
            </a:r>
          </a:p>
          <a:p>
            <a:pPr indent="-274320">
              <a:spcBef>
                <a:spcPts val="600"/>
              </a:spcBef>
              <a:spcAft>
                <a:spcPts val="600"/>
              </a:spcAft>
            </a:pPr>
            <a:r>
              <a:rPr lang="en-US" sz="2400" dirty="0">
                <a:solidFill>
                  <a:schemeClr val="tx2"/>
                </a:solidFill>
              </a:rPr>
              <a:t>Despite advancements, the overall quality of care remains suboptimal</a:t>
            </a:r>
          </a:p>
          <a:p>
            <a:pPr indent="-274320">
              <a:spcBef>
                <a:spcPts val="600"/>
              </a:spcBef>
              <a:spcAft>
                <a:spcPts val="600"/>
              </a:spcAft>
            </a:pPr>
            <a:r>
              <a:rPr lang="en-US" sz="2400" dirty="0">
                <a:solidFill>
                  <a:schemeClr val="tx2"/>
                </a:solidFill>
              </a:rPr>
              <a:t>Health literacy (HL) is the ability to obtain, process, and understand health information, follow directions for treatment, and ask pertinent questions</a:t>
            </a:r>
          </a:p>
          <a:p>
            <a:pPr lvl="1" indent="-274320">
              <a:spcBef>
                <a:spcPts val="600"/>
              </a:spcBef>
              <a:spcAft>
                <a:spcPts val="600"/>
              </a:spcAft>
            </a:pPr>
            <a:r>
              <a:rPr lang="en-US" sz="2400" dirty="0">
                <a:solidFill>
                  <a:schemeClr val="tx2"/>
                </a:solidFill>
              </a:rPr>
              <a:t>Directly influences self-management behaviors, treatment adherence, and glycemic control</a:t>
            </a:r>
            <a:r>
              <a:rPr lang="en-US" sz="2400" baseline="30000" dirty="0">
                <a:solidFill>
                  <a:schemeClr val="tx2"/>
                </a:solidFill>
              </a:rPr>
              <a:t>1</a:t>
            </a:r>
            <a:endParaRPr lang="en-US" sz="2400" dirty="0">
              <a:solidFill>
                <a:schemeClr val="tx2"/>
              </a:solidFill>
            </a:endParaRPr>
          </a:p>
          <a:p>
            <a:pPr lvl="1" indent="-274320">
              <a:spcBef>
                <a:spcPts val="600"/>
              </a:spcBef>
              <a:spcAft>
                <a:spcPts val="600"/>
              </a:spcAft>
            </a:pPr>
            <a:r>
              <a:rPr lang="en-US" sz="2400" dirty="0">
                <a:solidFill>
                  <a:schemeClr val="tx2"/>
                </a:solidFill>
              </a:rPr>
              <a:t>Low HL in both patients and caregivers linked to low technology adoption and increased risk of complications</a:t>
            </a:r>
            <a:r>
              <a:rPr lang="en-US" sz="2400" baseline="30000" dirty="0">
                <a:solidFill>
                  <a:schemeClr val="tx2"/>
                </a:solidFill>
              </a:rPr>
              <a:t>1</a:t>
            </a:r>
            <a:endParaRPr lang="en-US" sz="2400" dirty="0">
              <a:solidFill>
                <a:schemeClr val="tx2"/>
              </a:solidFill>
            </a:endParaRPr>
          </a:p>
          <a:p>
            <a:pPr lvl="2" indent="-274320">
              <a:spcBef>
                <a:spcPts val="600"/>
              </a:spcBef>
              <a:spcAft>
                <a:spcPts val="600"/>
              </a:spcAft>
            </a:pPr>
            <a:r>
              <a:rPr lang="en-US" sz="2400" dirty="0">
                <a:solidFill>
                  <a:schemeClr val="tx2"/>
                </a:solidFill>
              </a:rPr>
              <a:t>Up to 8% of caregivers of pediatric diabetes patients have low HL</a:t>
            </a:r>
            <a:r>
              <a:rPr lang="en-US" sz="2400" baseline="30000" dirty="0">
                <a:solidFill>
                  <a:schemeClr val="tx2"/>
                </a:solidFill>
              </a:rPr>
              <a:t>2</a:t>
            </a:r>
          </a:p>
          <a:p>
            <a:pPr indent="-274320">
              <a:spcBef>
                <a:spcPts val="600"/>
              </a:spcBef>
              <a:spcAft>
                <a:spcPts val="600"/>
              </a:spcAft>
            </a:pPr>
            <a:r>
              <a:rPr lang="en-US" sz="2400" dirty="0">
                <a:solidFill>
                  <a:schemeClr val="tx2"/>
                </a:solidFill>
              </a:rPr>
              <a:t>The American Diabetes Association recommends using validated, age-appropriate health literacy tools in pediatric diabetes patients,</a:t>
            </a:r>
            <a:r>
              <a:rPr lang="en-US" sz="2400" baseline="30000" dirty="0">
                <a:solidFill>
                  <a:schemeClr val="tx2"/>
                </a:solidFill>
              </a:rPr>
              <a:t>3 </a:t>
            </a:r>
            <a:r>
              <a:rPr lang="en-US" sz="2400" dirty="0">
                <a:solidFill>
                  <a:schemeClr val="tx2"/>
                </a:solidFill>
              </a:rPr>
              <a:t>though no diabetes-specific instrument exists</a:t>
            </a:r>
          </a:p>
        </p:txBody>
      </p:sp>
      <p:sp>
        <p:nvSpPr>
          <p:cNvPr id="8" name="TextBox 7">
            <a:extLst>
              <a:ext uri="{FF2B5EF4-FFF2-40B4-BE49-F238E27FC236}">
                <a16:creationId xmlns:a16="http://schemas.microsoft.com/office/drawing/2014/main" id="{CB1C303F-BAB3-AB7E-D4D2-65B6C57FDC4D}"/>
              </a:ext>
            </a:extLst>
          </p:cNvPr>
          <p:cNvSpPr txBox="1"/>
          <p:nvPr/>
        </p:nvSpPr>
        <p:spPr>
          <a:xfrm>
            <a:off x="2261189" y="5954407"/>
            <a:ext cx="6329917" cy="1107996"/>
          </a:xfrm>
          <a:prstGeom prst="rect">
            <a:avLst/>
          </a:prstGeom>
          <a:noFill/>
        </p:spPr>
        <p:txBody>
          <a:bodyPr wrap="square" rtlCol="0">
            <a:spAutoFit/>
          </a:bodyPr>
          <a:lstStyle/>
          <a:p>
            <a:pPr marL="342900" indent="-182880" algn="just">
              <a:buAutoNum type="arabicPeriod"/>
            </a:pPr>
            <a:r>
              <a:rPr lang="en-US" sz="800" i="1" dirty="0">
                <a:solidFill>
                  <a:schemeClr val="tx2"/>
                </a:solidFill>
              </a:rPr>
              <a:t>Schillinger D, Grumbach K, Piette J, et al. Association of Health Literacy With Diabetes Outcomes. JAMA. 2002;288(4):475–482. doi:10.1001/jama.288.4.475</a:t>
            </a:r>
          </a:p>
          <a:p>
            <a:pPr marL="342900" indent="-182880" algn="just">
              <a:buAutoNum type="arabicPeriod"/>
            </a:pPr>
            <a:r>
              <a:rPr lang="en-US" sz="800" i="1" dirty="0">
                <a:solidFill>
                  <a:schemeClr val="tx2"/>
                </a:solidFill>
              </a:rPr>
              <a:t>Jean Potter et al, Association between caregiver health literacy and patient characteristics in pediatric new onset diabetes mellitus, Public Health, Volume 247, 2025, 105892, ISSN 0033-3506, https://doi.org/10.1016/j.puhe.2025.105892.</a:t>
            </a:r>
          </a:p>
          <a:p>
            <a:pPr marL="342900" indent="-182880" algn="just">
              <a:buAutoNum type="arabicPeriod"/>
            </a:pPr>
            <a:r>
              <a:rPr lang="en-US" sz="800" i="1" dirty="0">
                <a:solidFill>
                  <a:schemeClr val="tx2"/>
                </a:solidFill>
              </a:rPr>
              <a:t>Improving Care and Promoting Health in Populations: Standards of Care in Diabetes—2025. Diabetes Care 1 January 2025; 48 (Supplement_1): S14–S26. https://doi.org/10.2337/dc25-S001</a:t>
            </a:r>
          </a:p>
          <a:p>
            <a:pPr algn="just"/>
            <a:endParaRPr lang="en-US" dirty="0"/>
          </a:p>
        </p:txBody>
      </p:sp>
    </p:spTree>
    <p:extLst>
      <p:ext uri="{BB962C8B-B14F-4D97-AF65-F5344CB8AC3E}">
        <p14:creationId xmlns:p14="http://schemas.microsoft.com/office/powerpoint/2010/main" val="94547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4D55-C6E2-2EEB-983B-A1EF448B691C}"/>
              </a:ext>
            </a:extLst>
          </p:cNvPr>
          <p:cNvSpPr>
            <a:spLocks noGrp="1"/>
          </p:cNvSpPr>
          <p:nvPr>
            <p:ph type="title"/>
          </p:nvPr>
        </p:nvSpPr>
        <p:spPr/>
        <p:txBody>
          <a:bodyPr>
            <a:normAutofit/>
          </a:bodyPr>
          <a:lstStyle/>
          <a:p>
            <a:r>
              <a:rPr lang="en-US" sz="4400" dirty="0">
                <a:latin typeface="Montserrat" panose="00000500000000000000" pitchFamily="2" charset="0"/>
              </a:rPr>
              <a:t>Current State</a:t>
            </a:r>
          </a:p>
        </p:txBody>
      </p:sp>
      <p:sp>
        <p:nvSpPr>
          <p:cNvPr id="4" name="Content Placeholder 4">
            <a:extLst>
              <a:ext uri="{FF2B5EF4-FFF2-40B4-BE49-F238E27FC236}">
                <a16:creationId xmlns:a16="http://schemas.microsoft.com/office/drawing/2014/main" id="{47355D04-45CD-B3F0-342C-D637CA8CFB9B}"/>
              </a:ext>
            </a:extLst>
          </p:cNvPr>
          <p:cNvSpPr>
            <a:spLocks noGrp="1"/>
          </p:cNvSpPr>
          <p:nvPr>
            <p:ph sz="half" idx="1"/>
          </p:nvPr>
        </p:nvSpPr>
        <p:spPr>
          <a:xfrm>
            <a:off x="609600" y="1364533"/>
            <a:ext cx="5817327" cy="4128933"/>
          </a:xfrm>
        </p:spPr>
        <p:txBody>
          <a:bodyPr>
            <a:noAutofit/>
          </a:bodyPr>
          <a:lstStyle/>
          <a:p>
            <a:pPr indent="-274320">
              <a:spcBef>
                <a:spcPts val="600"/>
              </a:spcBef>
            </a:pPr>
            <a:r>
              <a:rPr lang="en-US" sz="2000" dirty="0">
                <a:solidFill>
                  <a:schemeClr val="tx2"/>
                </a:solidFill>
              </a:rPr>
              <a:t>UPMC Children’s Hospital of Pittsburgh</a:t>
            </a:r>
          </a:p>
          <a:p>
            <a:pPr lvl="1" indent="-274320">
              <a:spcBef>
                <a:spcPts val="600"/>
              </a:spcBef>
            </a:pPr>
            <a:r>
              <a:rPr lang="en-US" sz="2000" dirty="0">
                <a:solidFill>
                  <a:schemeClr val="tx2"/>
                </a:solidFill>
              </a:rPr>
              <a:t>140 patients with Type 2 Diabetes Mellitus</a:t>
            </a:r>
          </a:p>
          <a:p>
            <a:pPr lvl="1" indent="-274320">
              <a:spcBef>
                <a:spcPts val="600"/>
              </a:spcBef>
            </a:pPr>
            <a:r>
              <a:rPr lang="en-US" sz="2000" dirty="0">
                <a:solidFill>
                  <a:schemeClr val="tx2"/>
                </a:solidFill>
              </a:rPr>
              <a:t>20 new diagnoses per year</a:t>
            </a:r>
          </a:p>
          <a:p>
            <a:pPr lvl="1" indent="-274320">
              <a:spcBef>
                <a:spcPts val="600"/>
              </a:spcBef>
            </a:pPr>
            <a:r>
              <a:rPr lang="en-US" sz="2000" dirty="0">
                <a:solidFill>
                  <a:schemeClr val="tx2"/>
                </a:solidFill>
              </a:rPr>
              <a:t>Average age at diagnosis: 12.7 years (SD 2.2)</a:t>
            </a:r>
          </a:p>
          <a:p>
            <a:pPr lvl="1" indent="-274320">
              <a:spcBef>
                <a:spcPts val="600"/>
              </a:spcBef>
            </a:pPr>
            <a:r>
              <a:rPr lang="en-US" sz="2000" dirty="0">
                <a:solidFill>
                  <a:schemeClr val="tx2"/>
                </a:solidFill>
              </a:rPr>
              <a:t>Average BMI at diagnosis: </a:t>
            </a:r>
            <a:r>
              <a:rPr lang="nb-NO" sz="2000" dirty="0">
                <a:solidFill>
                  <a:schemeClr val="tx2"/>
                </a:solidFill>
              </a:rPr>
              <a:t>36.2 kg/m</a:t>
            </a:r>
            <a:r>
              <a:rPr lang="nb-NO" sz="2000" baseline="30000" dirty="0">
                <a:solidFill>
                  <a:schemeClr val="tx2"/>
                </a:solidFill>
              </a:rPr>
              <a:t>2</a:t>
            </a:r>
            <a:r>
              <a:rPr lang="nb-NO" sz="2000" dirty="0">
                <a:solidFill>
                  <a:schemeClr val="tx2"/>
                </a:solidFill>
              </a:rPr>
              <a:t> (SD 7.4)</a:t>
            </a:r>
            <a:endParaRPr lang="en-US" sz="2000" dirty="0">
              <a:solidFill>
                <a:schemeClr val="tx2"/>
              </a:solidFill>
            </a:endParaRPr>
          </a:p>
          <a:p>
            <a:pPr lvl="1" indent="-274320">
              <a:spcBef>
                <a:spcPts val="600"/>
              </a:spcBef>
            </a:pPr>
            <a:r>
              <a:rPr lang="nb-NO" sz="2000" dirty="0">
                <a:solidFill>
                  <a:schemeClr val="tx2"/>
                </a:solidFill>
              </a:rPr>
              <a:t>Average HbA1c at diagnosis: 9.1% (SD 2.8%)</a:t>
            </a:r>
          </a:p>
          <a:p>
            <a:pPr lvl="1" indent="-274320">
              <a:spcBef>
                <a:spcPts val="600"/>
              </a:spcBef>
            </a:pPr>
            <a:r>
              <a:rPr lang="nb-NO" sz="2000" dirty="0">
                <a:solidFill>
                  <a:schemeClr val="tx2"/>
                </a:solidFill>
              </a:rPr>
              <a:t>27.5% no-show or cancel rate</a:t>
            </a:r>
          </a:p>
          <a:p>
            <a:pPr lvl="1" indent="-274320">
              <a:spcBef>
                <a:spcPts val="600"/>
              </a:spcBef>
            </a:pPr>
            <a:r>
              <a:rPr lang="en-US" sz="2000" dirty="0">
                <a:solidFill>
                  <a:schemeClr val="tx2"/>
                </a:solidFill>
              </a:rPr>
              <a:t>44% of patients identify as non-White/Caucasian race/ethnicity</a:t>
            </a:r>
          </a:p>
          <a:p>
            <a:pPr lvl="1" indent="-274320">
              <a:spcBef>
                <a:spcPts val="600"/>
              </a:spcBef>
            </a:pPr>
            <a:r>
              <a:rPr lang="en-US" sz="2000" dirty="0">
                <a:solidFill>
                  <a:schemeClr val="tx2"/>
                </a:solidFill>
              </a:rPr>
              <a:t>65% of patients publicly insured</a:t>
            </a:r>
          </a:p>
          <a:p>
            <a:pPr lvl="2" indent="-274320">
              <a:spcBef>
                <a:spcPts val="600"/>
              </a:spcBef>
            </a:pPr>
            <a:r>
              <a:rPr lang="en-US" sz="2000" dirty="0">
                <a:solidFill>
                  <a:schemeClr val="tx2"/>
                </a:solidFill>
              </a:rPr>
              <a:t>6% uninsured</a:t>
            </a:r>
          </a:p>
        </p:txBody>
      </p:sp>
      <p:graphicFrame>
        <p:nvGraphicFramePr>
          <p:cNvPr id="6" name="Content Placeholder 5">
            <a:extLst>
              <a:ext uri="{FF2B5EF4-FFF2-40B4-BE49-F238E27FC236}">
                <a16:creationId xmlns:a16="http://schemas.microsoft.com/office/drawing/2014/main" id="{C48716E3-147E-EEE9-05A2-07BBCFA8FC62}"/>
              </a:ext>
            </a:extLst>
          </p:cNvPr>
          <p:cNvGraphicFramePr>
            <a:graphicFrameLocks noGrp="1"/>
          </p:cNvGraphicFramePr>
          <p:nvPr>
            <p:ph sz="half" idx="2"/>
          </p:nvPr>
        </p:nvGraphicFramePr>
        <p:xfrm>
          <a:off x="6866195" y="1364533"/>
          <a:ext cx="3634658" cy="3027721"/>
        </p:xfrm>
        <a:graphic>
          <a:graphicData uri="http://schemas.openxmlformats.org/drawingml/2006/chart">
            <c:chart xmlns:c="http://schemas.openxmlformats.org/drawingml/2006/chart" xmlns:r="http://schemas.openxmlformats.org/officeDocument/2006/relationships" r:id="rId3"/>
          </a:graphicData>
        </a:graphic>
      </p:graphicFrame>
      <p:sp>
        <p:nvSpPr>
          <p:cNvPr id="7" name="Right Brace 6">
            <a:extLst>
              <a:ext uri="{FF2B5EF4-FFF2-40B4-BE49-F238E27FC236}">
                <a16:creationId xmlns:a16="http://schemas.microsoft.com/office/drawing/2014/main" id="{60C6714E-B5B7-A1ED-3E36-BDE7072E1C95}"/>
              </a:ext>
            </a:extLst>
          </p:cNvPr>
          <p:cNvSpPr/>
          <p:nvPr/>
        </p:nvSpPr>
        <p:spPr>
          <a:xfrm>
            <a:off x="10001863" y="1971624"/>
            <a:ext cx="577647" cy="1455174"/>
          </a:xfrm>
          <a:prstGeom prst="rightBrace">
            <a:avLst/>
          </a:prstGeom>
          <a:noFill/>
          <a:ln w="19050" cap="flat" cmpd="sng" algn="ctr">
            <a:solidFill>
              <a:sysClr val="windowText" lastClr="000000">
                <a:lumMod val="50000"/>
                <a:lumOff val="50000"/>
              </a:sysClr>
            </a:solidFill>
            <a:prstDash val="solid"/>
            <a:miter lim="800000"/>
          </a:ln>
          <a:effectLst/>
        </p:spPr>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ysClr val="windowText" lastClr="000000">
                  <a:lumMod val="65000"/>
                  <a:lumOff val="35000"/>
                </a:sysClr>
              </a:solidFill>
              <a:effectLst/>
              <a:uLnTx/>
              <a:uFillTx/>
              <a:latin typeface="Aptos Narrow" panose="02110004020202020204"/>
              <a:ea typeface="+mn-ea"/>
              <a:cs typeface="+mn-cs"/>
            </a:endParaRPr>
          </a:p>
        </p:txBody>
      </p:sp>
      <p:sp>
        <p:nvSpPr>
          <p:cNvPr id="8" name="Rectangle: Rounded Corners 7">
            <a:extLst>
              <a:ext uri="{FF2B5EF4-FFF2-40B4-BE49-F238E27FC236}">
                <a16:creationId xmlns:a16="http://schemas.microsoft.com/office/drawing/2014/main" id="{791A5EA5-0E54-4CEE-588A-45DCB1859FF7}"/>
              </a:ext>
            </a:extLst>
          </p:cNvPr>
          <p:cNvSpPr/>
          <p:nvPr/>
        </p:nvSpPr>
        <p:spPr>
          <a:xfrm>
            <a:off x="10579510" y="2489662"/>
            <a:ext cx="1002890" cy="416741"/>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lstStyle/>
          <a:p>
            <a:pPr algn="ctr"/>
            <a:r>
              <a:rPr lang="en-US" sz="1050" dirty="0">
                <a:solidFill>
                  <a:schemeClr val="tx2"/>
                </a:solidFill>
              </a:rPr>
              <a:t>100% Insulin Start</a:t>
            </a:r>
          </a:p>
        </p:txBody>
      </p:sp>
    </p:spTree>
    <p:extLst>
      <p:ext uri="{BB962C8B-B14F-4D97-AF65-F5344CB8AC3E}">
        <p14:creationId xmlns:p14="http://schemas.microsoft.com/office/powerpoint/2010/main" val="145125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6" grpId="0">
        <p:bldAsOne/>
      </p:bldGraphic>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45847-94D9-93AE-B381-15C97361EB32}"/>
              </a:ext>
            </a:extLst>
          </p:cNvPr>
          <p:cNvSpPr>
            <a:spLocks noGrp="1"/>
          </p:cNvSpPr>
          <p:nvPr>
            <p:ph type="title"/>
          </p:nvPr>
        </p:nvSpPr>
        <p:spPr/>
        <p:txBody>
          <a:bodyPr>
            <a:normAutofit/>
          </a:bodyPr>
          <a:lstStyle/>
          <a:p>
            <a:r>
              <a:rPr lang="en-US" sz="4400" dirty="0"/>
              <a:t>Baseline</a:t>
            </a:r>
          </a:p>
        </p:txBody>
      </p:sp>
      <p:sp>
        <p:nvSpPr>
          <p:cNvPr id="3" name="Content Placeholder 2">
            <a:extLst>
              <a:ext uri="{FF2B5EF4-FFF2-40B4-BE49-F238E27FC236}">
                <a16:creationId xmlns:a16="http://schemas.microsoft.com/office/drawing/2014/main" id="{0EF75E0E-BDA6-D750-2419-F4D704F7B33B}"/>
              </a:ext>
            </a:extLst>
          </p:cNvPr>
          <p:cNvSpPr>
            <a:spLocks noGrp="1"/>
          </p:cNvSpPr>
          <p:nvPr>
            <p:ph idx="1"/>
          </p:nvPr>
        </p:nvSpPr>
        <p:spPr>
          <a:xfrm>
            <a:off x="339634" y="1223677"/>
            <a:ext cx="5756366" cy="4412648"/>
          </a:xfrm>
        </p:spPr>
        <p:txBody>
          <a:bodyPr>
            <a:noAutofit/>
          </a:bodyPr>
          <a:lstStyle/>
          <a:p>
            <a:pPr indent="-274320">
              <a:spcBef>
                <a:spcPts val="600"/>
              </a:spcBef>
            </a:pPr>
            <a:r>
              <a:rPr lang="en-US" sz="1800" dirty="0">
                <a:solidFill>
                  <a:schemeClr val="tx2"/>
                </a:solidFill>
              </a:rPr>
              <a:t>A multidisciplinary team created a brief (&lt;10 question) survey for patients aged 12–18 years with type 2 diabetes for ≥2 years and their caregivers</a:t>
            </a:r>
          </a:p>
          <a:p>
            <a:pPr lvl="1" indent="-274320">
              <a:spcBef>
                <a:spcPts val="600"/>
              </a:spcBef>
            </a:pPr>
            <a:r>
              <a:rPr lang="en-US" sz="1800" dirty="0">
                <a:solidFill>
                  <a:schemeClr val="tx2"/>
                </a:solidFill>
              </a:rPr>
              <a:t>Assessed understanding of diagnosis, treatment, complication monitoring, and factors that impact blood glucose</a:t>
            </a:r>
          </a:p>
          <a:p>
            <a:pPr lvl="1" indent="-274320">
              <a:spcBef>
                <a:spcPts val="600"/>
              </a:spcBef>
            </a:pPr>
            <a:r>
              <a:rPr lang="en-US" sz="1800" dirty="0">
                <a:solidFill>
                  <a:schemeClr val="tx2"/>
                </a:solidFill>
              </a:rPr>
              <a:t>Goal: ≥ 15% of total population</a:t>
            </a:r>
          </a:p>
          <a:p>
            <a:pPr marL="285750" indent="-274320">
              <a:spcBef>
                <a:spcPts val="600"/>
              </a:spcBef>
              <a:buClr>
                <a:schemeClr val="accent1"/>
              </a:buClr>
              <a:buFont typeface="Arial" panose="020B0604020202020204" pitchFamily="34" charset="0"/>
              <a:buChar char="•"/>
            </a:pPr>
            <a:r>
              <a:rPr lang="en-US" sz="1800" dirty="0">
                <a:solidFill>
                  <a:schemeClr val="tx2"/>
                </a:solidFill>
                <a:latin typeface="Catamaran"/>
              </a:rPr>
              <a:t>PDSA 1 targeted patients seen within main hospital clinic</a:t>
            </a:r>
          </a:p>
          <a:p>
            <a:pPr marL="742950" lvl="1" indent="-274320">
              <a:spcBef>
                <a:spcPts val="600"/>
              </a:spcBef>
              <a:buClr>
                <a:schemeClr val="accent1"/>
              </a:buClr>
              <a:buFont typeface="Arial" panose="020B0604020202020204" pitchFamily="34" charset="0"/>
              <a:buChar char="•"/>
            </a:pPr>
            <a:r>
              <a:rPr lang="en-US" sz="1800" dirty="0">
                <a:solidFill>
                  <a:schemeClr val="tx2"/>
                </a:solidFill>
                <a:latin typeface="Catamaran"/>
              </a:rPr>
              <a:t>Received 17 patient/14 caregiver surveys (12.4% of population)</a:t>
            </a:r>
          </a:p>
          <a:p>
            <a:pPr marL="285750" indent="-274320">
              <a:spcBef>
                <a:spcPts val="600"/>
              </a:spcBef>
              <a:buClr>
                <a:schemeClr val="accent1"/>
              </a:buClr>
              <a:buFont typeface="Arial" panose="020B0604020202020204" pitchFamily="34" charset="0"/>
              <a:buChar char="•"/>
            </a:pPr>
            <a:r>
              <a:rPr lang="en-US" sz="1800" dirty="0">
                <a:solidFill>
                  <a:schemeClr val="tx2"/>
                </a:solidFill>
                <a:latin typeface="Catamaran"/>
              </a:rPr>
              <a:t>PDSA 2 expanded to satellite clinics</a:t>
            </a:r>
          </a:p>
          <a:p>
            <a:pPr marL="742950" lvl="1" indent="-274320">
              <a:spcBef>
                <a:spcPts val="600"/>
              </a:spcBef>
              <a:buClr>
                <a:schemeClr val="accent1"/>
              </a:buClr>
              <a:buFont typeface="Arial" panose="020B0604020202020204" pitchFamily="34" charset="0"/>
              <a:buChar char="•"/>
            </a:pPr>
            <a:r>
              <a:rPr lang="en-US" sz="1800" dirty="0">
                <a:solidFill>
                  <a:schemeClr val="tx2"/>
                </a:solidFill>
                <a:latin typeface="Catamaran"/>
              </a:rPr>
              <a:t>Received additional 3 patient/3 caregiver surveys (15% of population)</a:t>
            </a:r>
          </a:p>
        </p:txBody>
      </p:sp>
      <p:graphicFrame>
        <p:nvGraphicFramePr>
          <p:cNvPr id="7" name="Chart 6">
            <a:extLst>
              <a:ext uri="{FF2B5EF4-FFF2-40B4-BE49-F238E27FC236}">
                <a16:creationId xmlns:a16="http://schemas.microsoft.com/office/drawing/2014/main" id="{0E6031DD-E3EE-1B4D-606C-97FFED22A97A}"/>
              </a:ext>
            </a:extLst>
          </p:cNvPr>
          <p:cNvGraphicFramePr>
            <a:graphicFrameLocks/>
          </p:cNvGraphicFramePr>
          <p:nvPr/>
        </p:nvGraphicFramePr>
        <p:xfrm>
          <a:off x="6638347" y="1223677"/>
          <a:ext cx="4401706" cy="25901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3926F46-AFE0-370E-D842-5E3C851267A5}"/>
              </a:ext>
            </a:extLst>
          </p:cNvPr>
          <p:cNvGraphicFramePr>
            <a:graphicFrameLocks/>
          </p:cNvGraphicFramePr>
          <p:nvPr/>
        </p:nvGraphicFramePr>
        <p:xfrm>
          <a:off x="6638347" y="3626805"/>
          <a:ext cx="4401706" cy="2271104"/>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angle 9">
            <a:extLst>
              <a:ext uri="{FF2B5EF4-FFF2-40B4-BE49-F238E27FC236}">
                <a16:creationId xmlns:a16="http://schemas.microsoft.com/office/drawing/2014/main" id="{20214D83-711B-1925-B357-52E4C99AAF8F}"/>
              </a:ext>
            </a:extLst>
          </p:cNvPr>
          <p:cNvSpPr/>
          <p:nvPr/>
        </p:nvSpPr>
        <p:spPr>
          <a:xfrm>
            <a:off x="6773259" y="2112358"/>
            <a:ext cx="4266794" cy="674373"/>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E3C272-5CAD-FF57-0613-1C6371F2E9E9}"/>
              </a:ext>
            </a:extLst>
          </p:cNvPr>
          <p:cNvSpPr/>
          <p:nvPr/>
        </p:nvSpPr>
        <p:spPr>
          <a:xfrm>
            <a:off x="6773259" y="4418556"/>
            <a:ext cx="4266794" cy="87464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53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7" grpId="0">
        <p:bldAsOne/>
      </p:bldGraphic>
      <p:bldGraphic spid="9" grpId="0">
        <p:bldAsOne/>
      </p:bldGraphic>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1" name="Chart 10">
                <a:extLst>
                  <a:ext uri="{FF2B5EF4-FFF2-40B4-BE49-F238E27FC236}">
                    <a16:creationId xmlns:a16="http://schemas.microsoft.com/office/drawing/2014/main" id="{D5AFC3FF-97BB-444E-C59B-D6D78CF37675}"/>
                  </a:ext>
                </a:extLst>
              </p:cNvPr>
              <p:cNvGraphicFramePr/>
              <p:nvPr/>
            </p:nvGraphicFramePr>
            <p:xfrm>
              <a:off x="30977" y="205570"/>
              <a:ext cx="4310207" cy="2743200"/>
            </p:xfrm>
            <a:graphic>
              <a:graphicData uri="http://schemas.microsoft.com/office/drawing/2014/chartex">
                <cx:chart xmlns:cx="http://schemas.microsoft.com/office/drawing/2014/chartex" xmlns:r="http://schemas.openxmlformats.org/officeDocument/2006/relationships" r:id="rId4"/>
              </a:graphicData>
            </a:graphic>
          </p:graphicFrame>
        </mc:Choice>
        <mc:Fallback xmlns="">
          <p:pic>
            <p:nvPicPr>
              <p:cNvPr id="11" name="Chart 10">
                <a:extLst>
                  <a:ext uri="{FF2B5EF4-FFF2-40B4-BE49-F238E27FC236}">
                    <a16:creationId xmlns:a16="http://schemas.microsoft.com/office/drawing/2014/main" id="{D5AFC3FF-97BB-444E-C59B-D6D78CF37675}"/>
                  </a:ext>
                </a:extLst>
              </p:cNvPr>
              <p:cNvPicPr>
                <a:picLocks noGrp="1" noRot="1" noChangeAspect="1" noMove="1" noResize="1" noEditPoints="1" noAdjustHandles="1" noChangeArrowheads="1" noChangeShapeType="1"/>
              </p:cNvPicPr>
              <p:nvPr/>
            </p:nvPicPr>
            <p:blipFill>
              <a:blip r:embed="rId5"/>
              <a:stretch>
                <a:fillRect/>
              </a:stretch>
            </p:blipFill>
            <p:spPr>
              <a:xfrm>
                <a:off x="30977" y="205570"/>
                <a:ext cx="4310207" cy="2743200"/>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2" name="Chart 11">
                <a:extLst>
                  <a:ext uri="{FF2B5EF4-FFF2-40B4-BE49-F238E27FC236}">
                    <a16:creationId xmlns:a16="http://schemas.microsoft.com/office/drawing/2014/main" id="{5DA4CBD7-89F5-6CD2-04B7-1ACB77AA3D75}"/>
                  </a:ext>
                </a:extLst>
              </p:cNvPr>
              <p:cNvGraphicFramePr/>
              <p:nvPr/>
            </p:nvGraphicFramePr>
            <p:xfrm>
              <a:off x="30976" y="2948769"/>
              <a:ext cx="4310206" cy="2743200"/>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2" name="Chart 11">
                <a:extLst>
                  <a:ext uri="{FF2B5EF4-FFF2-40B4-BE49-F238E27FC236}">
                    <a16:creationId xmlns:a16="http://schemas.microsoft.com/office/drawing/2014/main" id="{5DA4CBD7-89F5-6CD2-04B7-1ACB77AA3D75}"/>
                  </a:ext>
                </a:extLst>
              </p:cNvPr>
              <p:cNvPicPr>
                <a:picLocks noGrp="1" noRot="1" noChangeAspect="1" noMove="1" noResize="1" noEditPoints="1" noAdjustHandles="1" noChangeArrowheads="1" noChangeShapeType="1"/>
              </p:cNvPicPr>
              <p:nvPr/>
            </p:nvPicPr>
            <p:blipFill>
              <a:blip r:embed="rId7"/>
              <a:stretch>
                <a:fillRect/>
              </a:stretch>
            </p:blipFill>
            <p:spPr>
              <a:xfrm>
                <a:off x="30976" y="2948769"/>
                <a:ext cx="4310206" cy="2743200"/>
              </a:xfrm>
              <a:prstGeom prst="rect">
                <a:avLst/>
              </a:prstGeom>
            </p:spPr>
          </p:pic>
        </mc:Fallback>
      </mc:AlternateContent>
      <p:cxnSp>
        <p:nvCxnSpPr>
          <p:cNvPr id="13" name="Straight Connector 12">
            <a:extLst>
              <a:ext uri="{FF2B5EF4-FFF2-40B4-BE49-F238E27FC236}">
                <a16:creationId xmlns:a16="http://schemas.microsoft.com/office/drawing/2014/main" id="{FD3ABB2E-662A-4CB2-ADB1-24B501B271FA}"/>
              </a:ext>
            </a:extLst>
          </p:cNvPr>
          <p:cNvCxnSpPr>
            <a:cxnSpLocks/>
          </p:cNvCxnSpPr>
          <p:nvPr/>
        </p:nvCxnSpPr>
        <p:spPr>
          <a:xfrm>
            <a:off x="966013" y="3777206"/>
            <a:ext cx="2874238" cy="0"/>
          </a:xfrm>
          <a:prstGeom prst="line">
            <a:avLst/>
          </a:prstGeom>
          <a:noFill/>
          <a:ln w="19050" cap="flat" cmpd="sng" algn="ctr">
            <a:solidFill>
              <a:sysClr val="window" lastClr="FFFFFF">
                <a:lumMod val="65000"/>
              </a:sysClr>
            </a:solidFill>
            <a:prstDash val="sysDash"/>
            <a:miter lim="800000"/>
          </a:ln>
          <a:effectLst/>
        </p:spPr>
      </p:cxnSp>
      <p:cxnSp>
        <p:nvCxnSpPr>
          <p:cNvPr id="14" name="Straight Connector 13">
            <a:extLst>
              <a:ext uri="{FF2B5EF4-FFF2-40B4-BE49-F238E27FC236}">
                <a16:creationId xmlns:a16="http://schemas.microsoft.com/office/drawing/2014/main" id="{D6E6F7FD-4376-C666-79D5-26EB80E26D4B}"/>
              </a:ext>
            </a:extLst>
          </p:cNvPr>
          <p:cNvCxnSpPr>
            <a:cxnSpLocks/>
          </p:cNvCxnSpPr>
          <p:nvPr/>
        </p:nvCxnSpPr>
        <p:spPr>
          <a:xfrm>
            <a:off x="655519" y="1042927"/>
            <a:ext cx="3150462" cy="0"/>
          </a:xfrm>
          <a:prstGeom prst="line">
            <a:avLst/>
          </a:prstGeom>
          <a:noFill/>
          <a:ln w="19050" cap="flat" cmpd="sng" algn="ctr">
            <a:solidFill>
              <a:sysClr val="window" lastClr="FFFFFF">
                <a:lumMod val="65000"/>
              </a:sysClr>
            </a:solidFill>
            <a:prstDash val="sysDash"/>
            <a:miter lim="800000"/>
          </a:ln>
          <a:effectLst/>
        </p:spPr>
      </p:cxnSp>
      <p:sp>
        <p:nvSpPr>
          <p:cNvPr id="19" name="L-Shape 18">
            <a:extLst>
              <a:ext uri="{FF2B5EF4-FFF2-40B4-BE49-F238E27FC236}">
                <a16:creationId xmlns:a16="http://schemas.microsoft.com/office/drawing/2014/main" id="{71AAF531-C76D-C495-4DC1-BCD578719C8A}"/>
              </a:ext>
            </a:extLst>
          </p:cNvPr>
          <p:cNvSpPr/>
          <p:nvPr/>
        </p:nvSpPr>
        <p:spPr>
          <a:xfrm rot="16200000">
            <a:off x="2782976" y="1684398"/>
            <a:ext cx="1166451" cy="948100"/>
          </a:xfrm>
          <a:custGeom>
            <a:avLst/>
            <a:gdLst>
              <a:gd name="connsiteX0" fmla="*/ 0 w 1210492"/>
              <a:gd name="connsiteY0" fmla="*/ 0 h 513805"/>
              <a:gd name="connsiteX1" fmla="*/ 660856 w 1210492"/>
              <a:gd name="connsiteY1" fmla="*/ 0 h 513805"/>
              <a:gd name="connsiteX2" fmla="*/ 660856 w 1210492"/>
              <a:gd name="connsiteY2" fmla="*/ 256903 h 513805"/>
              <a:gd name="connsiteX3" fmla="*/ 1210492 w 1210492"/>
              <a:gd name="connsiteY3" fmla="*/ 256903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660856 w 1210492"/>
              <a:gd name="connsiteY1" fmla="*/ 0 h 513805"/>
              <a:gd name="connsiteX2" fmla="*/ 756649 w 1210492"/>
              <a:gd name="connsiteY2" fmla="*/ 387535 h 513805"/>
              <a:gd name="connsiteX3" fmla="*/ 1210492 w 1210492"/>
              <a:gd name="connsiteY3" fmla="*/ 256903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756649 w 1210492"/>
              <a:gd name="connsiteY2" fmla="*/ 387535 h 513805"/>
              <a:gd name="connsiteX3" fmla="*/ 1210492 w 1210492"/>
              <a:gd name="connsiteY3" fmla="*/ 256903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756649 w 1210492"/>
              <a:gd name="connsiteY2" fmla="*/ 387535 h 513805"/>
              <a:gd name="connsiteX3" fmla="*/ 1210491 w 1210492"/>
              <a:gd name="connsiteY3" fmla="*/ 378826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756649 w 1210492"/>
              <a:gd name="connsiteY2" fmla="*/ 387535 h 513805"/>
              <a:gd name="connsiteX3" fmla="*/ 1201782 w 1210492"/>
              <a:gd name="connsiteY3" fmla="*/ 232027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808899 w 1210492"/>
              <a:gd name="connsiteY2" fmla="*/ 240735 h 513805"/>
              <a:gd name="connsiteX3" fmla="*/ 1201782 w 1210492"/>
              <a:gd name="connsiteY3" fmla="*/ 232027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9268 w 1210492"/>
              <a:gd name="connsiteY1" fmla="*/ 146903 h 513805"/>
              <a:gd name="connsiteX2" fmla="*/ 808899 w 1210492"/>
              <a:gd name="connsiteY2" fmla="*/ 240735 h 513805"/>
              <a:gd name="connsiteX3" fmla="*/ 1201782 w 1210492"/>
              <a:gd name="connsiteY3" fmla="*/ 232027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9268 w 1210492"/>
              <a:gd name="connsiteY1" fmla="*/ 146903 h 513805"/>
              <a:gd name="connsiteX2" fmla="*/ 808899 w 1210492"/>
              <a:gd name="connsiteY2" fmla="*/ 240735 h 513805"/>
              <a:gd name="connsiteX3" fmla="*/ 1201782 w 1210492"/>
              <a:gd name="connsiteY3" fmla="*/ 246185 h 513805"/>
              <a:gd name="connsiteX4" fmla="*/ 1210492 w 1210492"/>
              <a:gd name="connsiteY4" fmla="*/ 513805 h 513805"/>
              <a:gd name="connsiteX5" fmla="*/ 0 w 1210492"/>
              <a:gd name="connsiteY5" fmla="*/ 513805 h 513805"/>
              <a:gd name="connsiteX6" fmla="*/ 0 w 1210492"/>
              <a:gd name="connsiteY6" fmla="*/ 0 h 51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492" h="513805">
                <a:moveTo>
                  <a:pt x="0" y="0"/>
                </a:moveTo>
                <a:lnTo>
                  <a:pt x="469268" y="146903"/>
                </a:lnTo>
                <a:lnTo>
                  <a:pt x="808899" y="240735"/>
                </a:lnTo>
                <a:lnTo>
                  <a:pt x="1201782" y="246185"/>
                </a:lnTo>
                <a:cubicBezTo>
                  <a:pt x="1201782" y="291178"/>
                  <a:pt x="1210492" y="468812"/>
                  <a:pt x="1210492" y="513805"/>
                </a:cubicBezTo>
                <a:lnTo>
                  <a:pt x="0" y="513805"/>
                </a:lnTo>
                <a:lnTo>
                  <a:pt x="0" y="0"/>
                </a:lnTo>
                <a:close/>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L-Shape 18">
            <a:extLst>
              <a:ext uri="{FF2B5EF4-FFF2-40B4-BE49-F238E27FC236}">
                <a16:creationId xmlns:a16="http://schemas.microsoft.com/office/drawing/2014/main" id="{791CA906-C376-003E-C787-B9A2AFBC3247}"/>
              </a:ext>
            </a:extLst>
          </p:cNvPr>
          <p:cNvSpPr/>
          <p:nvPr/>
        </p:nvSpPr>
        <p:spPr>
          <a:xfrm rot="16200000">
            <a:off x="2756852" y="4388979"/>
            <a:ext cx="1218698" cy="948100"/>
          </a:xfrm>
          <a:custGeom>
            <a:avLst/>
            <a:gdLst>
              <a:gd name="connsiteX0" fmla="*/ 0 w 1210492"/>
              <a:gd name="connsiteY0" fmla="*/ 0 h 513805"/>
              <a:gd name="connsiteX1" fmla="*/ 660856 w 1210492"/>
              <a:gd name="connsiteY1" fmla="*/ 0 h 513805"/>
              <a:gd name="connsiteX2" fmla="*/ 660856 w 1210492"/>
              <a:gd name="connsiteY2" fmla="*/ 256903 h 513805"/>
              <a:gd name="connsiteX3" fmla="*/ 1210492 w 1210492"/>
              <a:gd name="connsiteY3" fmla="*/ 256903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660856 w 1210492"/>
              <a:gd name="connsiteY1" fmla="*/ 0 h 513805"/>
              <a:gd name="connsiteX2" fmla="*/ 756649 w 1210492"/>
              <a:gd name="connsiteY2" fmla="*/ 387535 h 513805"/>
              <a:gd name="connsiteX3" fmla="*/ 1210492 w 1210492"/>
              <a:gd name="connsiteY3" fmla="*/ 256903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756649 w 1210492"/>
              <a:gd name="connsiteY2" fmla="*/ 387535 h 513805"/>
              <a:gd name="connsiteX3" fmla="*/ 1210492 w 1210492"/>
              <a:gd name="connsiteY3" fmla="*/ 256903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756649 w 1210492"/>
              <a:gd name="connsiteY2" fmla="*/ 387535 h 513805"/>
              <a:gd name="connsiteX3" fmla="*/ 1210491 w 1210492"/>
              <a:gd name="connsiteY3" fmla="*/ 378826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756649 w 1210492"/>
              <a:gd name="connsiteY2" fmla="*/ 387535 h 513805"/>
              <a:gd name="connsiteX3" fmla="*/ 1201782 w 1210492"/>
              <a:gd name="connsiteY3" fmla="*/ 232027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0559 w 1210492"/>
              <a:gd name="connsiteY1" fmla="*/ 209009 h 513805"/>
              <a:gd name="connsiteX2" fmla="*/ 808899 w 1210492"/>
              <a:gd name="connsiteY2" fmla="*/ 240735 h 513805"/>
              <a:gd name="connsiteX3" fmla="*/ 1201782 w 1210492"/>
              <a:gd name="connsiteY3" fmla="*/ 232027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9268 w 1210492"/>
              <a:gd name="connsiteY1" fmla="*/ 146903 h 513805"/>
              <a:gd name="connsiteX2" fmla="*/ 808899 w 1210492"/>
              <a:gd name="connsiteY2" fmla="*/ 240735 h 513805"/>
              <a:gd name="connsiteX3" fmla="*/ 1201782 w 1210492"/>
              <a:gd name="connsiteY3" fmla="*/ 232027 h 513805"/>
              <a:gd name="connsiteX4" fmla="*/ 1210492 w 1210492"/>
              <a:gd name="connsiteY4" fmla="*/ 513805 h 513805"/>
              <a:gd name="connsiteX5" fmla="*/ 0 w 1210492"/>
              <a:gd name="connsiteY5" fmla="*/ 513805 h 513805"/>
              <a:gd name="connsiteX6" fmla="*/ 0 w 1210492"/>
              <a:gd name="connsiteY6" fmla="*/ 0 h 513805"/>
              <a:gd name="connsiteX0" fmla="*/ 0 w 1210492"/>
              <a:gd name="connsiteY0" fmla="*/ 0 h 513805"/>
              <a:gd name="connsiteX1" fmla="*/ 469268 w 1210492"/>
              <a:gd name="connsiteY1" fmla="*/ 146903 h 513805"/>
              <a:gd name="connsiteX2" fmla="*/ 808899 w 1210492"/>
              <a:gd name="connsiteY2" fmla="*/ 240735 h 513805"/>
              <a:gd name="connsiteX3" fmla="*/ 1210491 w 1210492"/>
              <a:gd name="connsiteY3" fmla="*/ 246185 h 513805"/>
              <a:gd name="connsiteX4" fmla="*/ 1210492 w 1210492"/>
              <a:gd name="connsiteY4" fmla="*/ 513805 h 513805"/>
              <a:gd name="connsiteX5" fmla="*/ 0 w 1210492"/>
              <a:gd name="connsiteY5" fmla="*/ 513805 h 513805"/>
              <a:gd name="connsiteX6" fmla="*/ 0 w 1210492"/>
              <a:gd name="connsiteY6" fmla="*/ 0 h 51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492" h="513805">
                <a:moveTo>
                  <a:pt x="0" y="0"/>
                </a:moveTo>
                <a:lnTo>
                  <a:pt x="469268" y="146903"/>
                </a:lnTo>
                <a:lnTo>
                  <a:pt x="808899" y="240735"/>
                </a:lnTo>
                <a:lnTo>
                  <a:pt x="1210491" y="246185"/>
                </a:lnTo>
                <a:cubicBezTo>
                  <a:pt x="1210491" y="291178"/>
                  <a:pt x="1210492" y="468812"/>
                  <a:pt x="1210492" y="513805"/>
                </a:cubicBezTo>
                <a:lnTo>
                  <a:pt x="0" y="513805"/>
                </a:lnTo>
                <a:lnTo>
                  <a:pt x="0" y="0"/>
                </a:lnTo>
                <a:close/>
              </a:path>
            </a:pathLst>
          </a:cu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CD6712E-0176-1AFB-6FC3-3DE9C5E87A6E}"/>
              </a:ext>
            </a:extLst>
          </p:cNvPr>
          <p:cNvSpPr/>
          <p:nvPr/>
        </p:nvSpPr>
        <p:spPr>
          <a:xfrm>
            <a:off x="655519" y="941633"/>
            <a:ext cx="852690" cy="175207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88B0F07-9A7E-09BC-4D1C-B02EDDEE5A5F}"/>
              </a:ext>
            </a:extLst>
          </p:cNvPr>
          <p:cNvSpPr/>
          <p:nvPr/>
        </p:nvSpPr>
        <p:spPr>
          <a:xfrm>
            <a:off x="608873" y="3642442"/>
            <a:ext cx="1885950" cy="182594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cx1="http://schemas.microsoft.com/office/drawing/2015/9/8/chartex">
        <mc:Choice Requires="cx1">
          <p:graphicFrame>
            <p:nvGraphicFramePr>
              <p:cNvPr id="44" name="Chart 43">
                <a:extLst>
                  <a:ext uri="{FF2B5EF4-FFF2-40B4-BE49-F238E27FC236}">
                    <a16:creationId xmlns:a16="http://schemas.microsoft.com/office/drawing/2014/main" id="{A4A4E139-D2A6-1C5F-6F15-210C1E9083D2}"/>
                  </a:ext>
                </a:extLst>
              </p:cNvPr>
              <p:cNvGraphicFramePr/>
              <p:nvPr/>
            </p:nvGraphicFramePr>
            <p:xfrm>
              <a:off x="4423729" y="205570"/>
              <a:ext cx="4310206" cy="2739305"/>
            </p:xfrm>
            <a:graphic>
              <a:graphicData uri="http://schemas.microsoft.com/office/drawing/2014/chartex">
                <cx:chart xmlns:cx="http://schemas.microsoft.com/office/drawing/2014/chartex" xmlns:r="http://schemas.openxmlformats.org/officeDocument/2006/relationships" r:id="rId8"/>
              </a:graphicData>
            </a:graphic>
          </p:graphicFrame>
        </mc:Choice>
        <mc:Fallback xmlns="">
          <p:pic>
            <p:nvPicPr>
              <p:cNvPr id="44" name="Chart 43">
                <a:extLst>
                  <a:ext uri="{FF2B5EF4-FFF2-40B4-BE49-F238E27FC236}">
                    <a16:creationId xmlns:a16="http://schemas.microsoft.com/office/drawing/2014/main" id="{A4A4E139-D2A6-1C5F-6F15-210C1E9083D2}"/>
                  </a:ext>
                </a:extLst>
              </p:cNvPr>
              <p:cNvPicPr>
                <a:picLocks noGrp="1" noRot="1" noChangeAspect="1" noMove="1" noResize="1" noEditPoints="1" noAdjustHandles="1" noChangeArrowheads="1" noChangeShapeType="1"/>
              </p:cNvPicPr>
              <p:nvPr/>
            </p:nvPicPr>
            <p:blipFill>
              <a:blip r:embed="rId9"/>
              <a:stretch>
                <a:fillRect/>
              </a:stretch>
            </p:blipFill>
            <p:spPr>
              <a:xfrm>
                <a:off x="4423729" y="205570"/>
                <a:ext cx="4310206" cy="2739305"/>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45" name="Chart 44">
                <a:extLst>
                  <a:ext uri="{FF2B5EF4-FFF2-40B4-BE49-F238E27FC236}">
                    <a16:creationId xmlns:a16="http://schemas.microsoft.com/office/drawing/2014/main" id="{1EC91121-B6A3-6333-F7B7-4905E7471CEA}"/>
                  </a:ext>
                </a:extLst>
              </p:cNvPr>
              <p:cNvGraphicFramePr/>
              <p:nvPr/>
            </p:nvGraphicFramePr>
            <p:xfrm>
              <a:off x="4423729" y="2944875"/>
              <a:ext cx="4310206" cy="2754884"/>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45" name="Chart 44">
                <a:extLst>
                  <a:ext uri="{FF2B5EF4-FFF2-40B4-BE49-F238E27FC236}">
                    <a16:creationId xmlns:a16="http://schemas.microsoft.com/office/drawing/2014/main" id="{1EC91121-B6A3-6333-F7B7-4905E7471CEA}"/>
                  </a:ext>
                </a:extLst>
              </p:cNvPr>
              <p:cNvPicPr>
                <a:picLocks noGrp="1" noRot="1" noChangeAspect="1" noMove="1" noResize="1" noEditPoints="1" noAdjustHandles="1" noChangeArrowheads="1" noChangeShapeType="1"/>
              </p:cNvPicPr>
              <p:nvPr/>
            </p:nvPicPr>
            <p:blipFill>
              <a:blip r:embed="rId11"/>
              <a:stretch>
                <a:fillRect/>
              </a:stretch>
            </p:blipFill>
            <p:spPr>
              <a:xfrm>
                <a:off x="4423729" y="2944875"/>
                <a:ext cx="4310206" cy="2754884"/>
              </a:xfrm>
              <a:prstGeom prst="rect">
                <a:avLst/>
              </a:prstGeom>
            </p:spPr>
          </p:pic>
        </mc:Fallback>
      </mc:AlternateContent>
      <p:cxnSp>
        <p:nvCxnSpPr>
          <p:cNvPr id="46" name="Straight Connector 45">
            <a:extLst>
              <a:ext uri="{FF2B5EF4-FFF2-40B4-BE49-F238E27FC236}">
                <a16:creationId xmlns:a16="http://schemas.microsoft.com/office/drawing/2014/main" id="{7C9A6072-0632-444D-91D4-577AA2BA1817}"/>
              </a:ext>
            </a:extLst>
          </p:cNvPr>
          <p:cNvCxnSpPr>
            <a:cxnSpLocks/>
          </p:cNvCxnSpPr>
          <p:nvPr/>
        </p:nvCxnSpPr>
        <p:spPr>
          <a:xfrm>
            <a:off x="5116842" y="3861646"/>
            <a:ext cx="3098259" cy="0"/>
          </a:xfrm>
          <a:prstGeom prst="line">
            <a:avLst/>
          </a:prstGeom>
          <a:noFill/>
          <a:ln w="19050" cap="flat" cmpd="sng" algn="ctr">
            <a:solidFill>
              <a:sysClr val="window" lastClr="FFFFFF">
                <a:lumMod val="65000"/>
              </a:sysClr>
            </a:solidFill>
            <a:prstDash val="sysDash"/>
            <a:miter lim="800000"/>
          </a:ln>
          <a:effectLst/>
        </p:spPr>
      </p:cxnSp>
      <p:cxnSp>
        <p:nvCxnSpPr>
          <p:cNvPr id="54" name="Straight Connector 53">
            <a:extLst>
              <a:ext uri="{FF2B5EF4-FFF2-40B4-BE49-F238E27FC236}">
                <a16:creationId xmlns:a16="http://schemas.microsoft.com/office/drawing/2014/main" id="{AB08F3E7-8335-1ECC-A60A-95B8F44FF97C}"/>
              </a:ext>
            </a:extLst>
          </p:cNvPr>
          <p:cNvCxnSpPr>
            <a:cxnSpLocks/>
          </p:cNvCxnSpPr>
          <p:nvPr/>
        </p:nvCxnSpPr>
        <p:spPr>
          <a:xfrm>
            <a:off x="5116840" y="1135513"/>
            <a:ext cx="3098259" cy="0"/>
          </a:xfrm>
          <a:prstGeom prst="line">
            <a:avLst/>
          </a:prstGeom>
          <a:noFill/>
          <a:ln w="19050" cap="flat" cmpd="sng" algn="ctr">
            <a:solidFill>
              <a:sysClr val="window" lastClr="FFFFFF">
                <a:lumMod val="65000"/>
              </a:sysClr>
            </a:solidFill>
            <a:prstDash val="sysDash"/>
            <a:miter lim="800000"/>
          </a:ln>
          <a:effectLst/>
        </p:spPr>
      </p:cxnSp>
      <p:sp>
        <p:nvSpPr>
          <p:cNvPr id="59" name="Rectangle 58">
            <a:extLst>
              <a:ext uri="{FF2B5EF4-FFF2-40B4-BE49-F238E27FC236}">
                <a16:creationId xmlns:a16="http://schemas.microsoft.com/office/drawing/2014/main" id="{E8E5D425-DB35-93E2-8493-5C25319BEA85}"/>
              </a:ext>
            </a:extLst>
          </p:cNvPr>
          <p:cNvSpPr/>
          <p:nvPr/>
        </p:nvSpPr>
        <p:spPr>
          <a:xfrm>
            <a:off x="6996729" y="1977088"/>
            <a:ext cx="1144161" cy="74809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70A1651-AA56-9794-B47B-FD40D1C8B4CA}"/>
              </a:ext>
            </a:extLst>
          </p:cNvPr>
          <p:cNvSpPr/>
          <p:nvPr/>
        </p:nvSpPr>
        <p:spPr>
          <a:xfrm>
            <a:off x="6996730" y="4746446"/>
            <a:ext cx="1144160" cy="748097"/>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1" name="Chart 60">
            <a:extLst>
              <a:ext uri="{FF2B5EF4-FFF2-40B4-BE49-F238E27FC236}">
                <a16:creationId xmlns:a16="http://schemas.microsoft.com/office/drawing/2014/main" id="{0E396866-F907-2F52-3467-71F98550B6B5}"/>
              </a:ext>
            </a:extLst>
          </p:cNvPr>
          <p:cNvGraphicFramePr>
            <a:graphicFrameLocks/>
          </p:cNvGraphicFramePr>
          <p:nvPr/>
        </p:nvGraphicFramePr>
        <p:xfrm>
          <a:off x="8773593" y="1567433"/>
          <a:ext cx="3300735" cy="2754884"/>
        </p:xfrm>
        <a:graphic>
          <a:graphicData uri="http://schemas.openxmlformats.org/drawingml/2006/chart">
            <c:chart xmlns:c="http://schemas.openxmlformats.org/drawingml/2006/chart" xmlns:r="http://schemas.openxmlformats.org/officeDocument/2006/relationships" r:id="rId12"/>
          </a:graphicData>
        </a:graphic>
      </p:graphicFrame>
      <p:sp>
        <p:nvSpPr>
          <p:cNvPr id="62" name="Rectangle 61">
            <a:extLst>
              <a:ext uri="{FF2B5EF4-FFF2-40B4-BE49-F238E27FC236}">
                <a16:creationId xmlns:a16="http://schemas.microsoft.com/office/drawing/2014/main" id="{1C17C0DE-616C-0EB0-0DAD-16AAC689A8FF}"/>
              </a:ext>
            </a:extLst>
          </p:cNvPr>
          <p:cNvSpPr/>
          <p:nvPr/>
        </p:nvSpPr>
        <p:spPr>
          <a:xfrm>
            <a:off x="8816480" y="1999794"/>
            <a:ext cx="3075636" cy="73068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4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animBg="1"/>
      <p:bldP spid="25" grpId="0" animBg="1"/>
      <p:bldP spid="59" grpId="0" animBg="1"/>
      <p:bldP spid="60" grpId="0" animBg="1"/>
      <p:bldGraphic spid="61" grpId="0">
        <p:bldAsOne/>
      </p:bldGraphic>
      <p:bldP spid="6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5706C-23A6-0F5C-BEAA-0D3718124107}"/>
              </a:ext>
            </a:extLst>
          </p:cNvPr>
          <p:cNvSpPr>
            <a:spLocks noGrp="1"/>
          </p:cNvSpPr>
          <p:nvPr>
            <p:ph idx="1"/>
          </p:nvPr>
        </p:nvSpPr>
        <p:spPr>
          <a:xfrm>
            <a:off x="709683" y="3183344"/>
            <a:ext cx="10454187" cy="1757400"/>
          </a:xfrm>
          <a:solidFill>
            <a:schemeClr val="bg1">
              <a:lumMod val="95000"/>
            </a:schemeClr>
          </a:solidFill>
          <a:ln w="38100">
            <a:solidFill>
              <a:schemeClr val="tx1"/>
            </a:solidFill>
          </a:ln>
        </p:spPr>
        <p:txBody>
          <a:bodyPr>
            <a:normAutofit fontScale="92500"/>
          </a:bodyPr>
          <a:lstStyle/>
          <a:p>
            <a:pPr marL="0" indent="0" algn="just">
              <a:buNone/>
            </a:pPr>
            <a:r>
              <a:rPr lang="en-US" sz="2800" b="1" dirty="0">
                <a:solidFill>
                  <a:schemeClr val="tx2"/>
                </a:solidFill>
              </a:rPr>
              <a:t>AIM: </a:t>
            </a:r>
            <a:r>
              <a:rPr lang="en-US" sz="2800" dirty="0">
                <a:solidFill>
                  <a:schemeClr val="tx2"/>
                </a:solidFill>
              </a:rPr>
              <a:t>Identify gaps in health literacy among patients aged 12-18 years with type 2 diabetes and their caregivers within UPMC Children’s Hospital of Pittsburgh diabetes clinic and improve factors that impact health literacy by 10% from baseline by June 30, 2026 and sustain for 1 year.</a:t>
            </a:r>
          </a:p>
        </p:txBody>
      </p:sp>
      <p:sp>
        <p:nvSpPr>
          <p:cNvPr id="8" name="TextBox 7">
            <a:extLst>
              <a:ext uri="{FF2B5EF4-FFF2-40B4-BE49-F238E27FC236}">
                <a16:creationId xmlns:a16="http://schemas.microsoft.com/office/drawing/2014/main" id="{95D39ECE-AAAB-0041-D1FE-220B1C963D53}"/>
              </a:ext>
            </a:extLst>
          </p:cNvPr>
          <p:cNvSpPr txBox="1"/>
          <p:nvPr/>
        </p:nvSpPr>
        <p:spPr>
          <a:xfrm>
            <a:off x="709683" y="1050877"/>
            <a:ext cx="10454187" cy="1384995"/>
          </a:xfrm>
          <a:prstGeom prst="rect">
            <a:avLst/>
          </a:prstGeom>
          <a:solidFill>
            <a:schemeClr val="bg1">
              <a:lumMod val="95000"/>
            </a:schemeClr>
          </a:solidFill>
          <a:ln w="38100">
            <a:solidFill>
              <a:schemeClr val="tx1"/>
            </a:solidFill>
          </a:ln>
        </p:spPr>
        <p:txBody>
          <a:bodyPr wrap="square" rtlCol="0">
            <a:spAutoFit/>
          </a:bodyPr>
          <a:lstStyle/>
          <a:p>
            <a:pPr algn="just"/>
            <a:r>
              <a:rPr lang="en-US" sz="2800" b="1" dirty="0">
                <a:solidFill>
                  <a:schemeClr val="tx2"/>
                </a:solidFill>
              </a:rPr>
              <a:t>PROBLEM: </a:t>
            </a:r>
            <a:r>
              <a:rPr lang="en-US" sz="2800" dirty="0">
                <a:solidFill>
                  <a:schemeClr val="tx2"/>
                </a:solidFill>
              </a:rPr>
              <a:t>Despite self-reports of generally good understanding of pediatric type 2 diabetes, discrepancies exist between patient and caregiver perception of knowledge and actual knowledge.</a:t>
            </a:r>
          </a:p>
        </p:txBody>
      </p:sp>
    </p:spTree>
    <p:extLst>
      <p:ext uri="{BB962C8B-B14F-4D97-AF65-F5344CB8AC3E}">
        <p14:creationId xmlns:p14="http://schemas.microsoft.com/office/powerpoint/2010/main" val="6923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E106282-D271-EB77-B45E-010886427CAA}"/>
              </a:ext>
            </a:extLst>
          </p:cNvPr>
          <p:cNvSpPr>
            <a:spLocks noGrp="1"/>
          </p:cNvSpPr>
          <p:nvPr>
            <p:ph type="title"/>
          </p:nvPr>
        </p:nvSpPr>
        <p:spPr>
          <a:xfrm>
            <a:off x="614680" y="662818"/>
            <a:ext cx="10515600" cy="1688496"/>
          </a:xfrm>
        </p:spPr>
        <p:txBody>
          <a:bodyPr>
            <a:normAutofit fontScale="90000"/>
          </a:bodyPr>
          <a:lstStyle/>
          <a:p>
            <a:r>
              <a:rPr lang="en-US" dirty="0"/>
              <a:t>Diabetes clinic visits are complex with multidisciplinary care teams, comprehensive care, and complex data sources</a:t>
            </a:r>
          </a:p>
        </p:txBody>
      </p:sp>
      <p:pic>
        <p:nvPicPr>
          <p:cNvPr id="6" name="Content Placeholder 6">
            <a:extLst>
              <a:ext uri="{FF2B5EF4-FFF2-40B4-BE49-F238E27FC236}">
                <a16:creationId xmlns:a16="http://schemas.microsoft.com/office/drawing/2014/main" id="{E5C3E69B-38A9-FE74-F9B3-8C52CBCCB835}"/>
              </a:ext>
            </a:extLst>
          </p:cNvPr>
          <p:cNvPicPr>
            <a:picLocks noChangeAspect="1"/>
          </p:cNvPicPr>
          <p:nvPr/>
        </p:nvPicPr>
        <p:blipFill>
          <a:blip r:embed="rId3"/>
          <a:stretch>
            <a:fillRect/>
          </a:stretch>
        </p:blipFill>
        <p:spPr>
          <a:xfrm>
            <a:off x="884477" y="2351314"/>
            <a:ext cx="6134826" cy="3498574"/>
          </a:xfrm>
          <a:prstGeom prst="rect">
            <a:avLst/>
          </a:prstGeom>
          <a:noFill/>
        </p:spPr>
      </p:pic>
      <p:sp>
        <p:nvSpPr>
          <p:cNvPr id="9" name="Left Arrow 8">
            <a:extLst>
              <a:ext uri="{FF2B5EF4-FFF2-40B4-BE49-F238E27FC236}">
                <a16:creationId xmlns:a16="http://schemas.microsoft.com/office/drawing/2014/main" id="{B7CFA0E6-B170-8130-F02C-CC5250884EE2}"/>
              </a:ext>
            </a:extLst>
          </p:cNvPr>
          <p:cNvSpPr/>
          <p:nvPr/>
        </p:nvSpPr>
        <p:spPr>
          <a:xfrm flipH="1">
            <a:off x="7289098" y="2869325"/>
            <a:ext cx="2138680" cy="238059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Patient Reported Intake Form (PRIF)</a:t>
            </a:r>
          </a:p>
        </p:txBody>
      </p:sp>
      <p:sp>
        <p:nvSpPr>
          <p:cNvPr id="10" name="TextBox 9">
            <a:extLst>
              <a:ext uri="{FF2B5EF4-FFF2-40B4-BE49-F238E27FC236}">
                <a16:creationId xmlns:a16="http://schemas.microsoft.com/office/drawing/2014/main" id="{F814A96F-CAD5-F58E-45BD-143CF1753EEC}"/>
              </a:ext>
            </a:extLst>
          </p:cNvPr>
          <p:cNvSpPr txBox="1"/>
          <p:nvPr/>
        </p:nvSpPr>
        <p:spPr>
          <a:xfrm>
            <a:off x="9697573" y="3151680"/>
            <a:ext cx="2138680" cy="1815882"/>
          </a:xfrm>
          <a:prstGeom prst="rect">
            <a:avLst/>
          </a:prstGeom>
          <a:noFill/>
        </p:spPr>
        <p:txBody>
          <a:bodyPr wrap="square" rtlCol="0">
            <a:spAutoFit/>
          </a:bodyPr>
          <a:lstStyle/>
          <a:p>
            <a:pPr algn="ctr"/>
            <a:r>
              <a:rPr lang="en-US" sz="2800" dirty="0"/>
              <a:t>New baseline average visit duration of 63 minutes </a:t>
            </a:r>
          </a:p>
        </p:txBody>
      </p:sp>
    </p:spTree>
    <p:extLst>
      <p:ext uri="{BB962C8B-B14F-4D97-AF65-F5344CB8AC3E}">
        <p14:creationId xmlns:p14="http://schemas.microsoft.com/office/powerpoint/2010/main" val="38571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D5ECABC-7AA0-DB0E-5CE4-69E9263F56C2}"/>
              </a:ext>
            </a:extLst>
          </p:cNvPr>
          <p:cNvPicPr>
            <a:picLocks noGrp="1" noChangeAspect="1"/>
          </p:cNvPicPr>
          <p:nvPr>
            <p:ph sz="half" idx="1"/>
          </p:nvPr>
        </p:nvPicPr>
        <p:blipFill>
          <a:blip r:embed="rId3"/>
          <a:stretch>
            <a:fillRect/>
          </a:stretch>
        </p:blipFill>
        <p:spPr>
          <a:xfrm>
            <a:off x="4080170" y="3296653"/>
            <a:ext cx="7892716" cy="3429000"/>
          </a:xfrm>
          <a:prstGeom prst="rect">
            <a:avLst/>
          </a:prstGeom>
          <a:ln>
            <a:solidFill>
              <a:schemeClr val="tx1"/>
            </a:solidFill>
          </a:ln>
        </p:spPr>
      </p:pic>
      <p:pic>
        <p:nvPicPr>
          <p:cNvPr id="10" name="Picture 9">
            <a:extLst>
              <a:ext uri="{FF2B5EF4-FFF2-40B4-BE49-F238E27FC236}">
                <a16:creationId xmlns:a16="http://schemas.microsoft.com/office/drawing/2014/main" id="{A6C5BF18-138B-2FA3-776E-9B6D2D7153A0}"/>
              </a:ext>
            </a:extLst>
          </p:cNvPr>
          <p:cNvPicPr>
            <a:picLocks noChangeAspect="1"/>
          </p:cNvPicPr>
          <p:nvPr/>
        </p:nvPicPr>
        <p:blipFill>
          <a:blip r:embed="rId4"/>
          <a:srcRect l="2642" t="2983" r="1045" b="2868"/>
          <a:stretch>
            <a:fillRect/>
          </a:stretch>
        </p:blipFill>
        <p:spPr>
          <a:xfrm>
            <a:off x="4080170" y="132347"/>
            <a:ext cx="7892716" cy="3092116"/>
          </a:xfrm>
          <a:prstGeom prst="rect">
            <a:avLst/>
          </a:prstGeom>
          <a:ln>
            <a:solidFill>
              <a:schemeClr val="tx1"/>
            </a:solidFill>
          </a:ln>
        </p:spPr>
      </p:pic>
      <p:sp>
        <p:nvSpPr>
          <p:cNvPr id="12" name="TextBox 11">
            <a:extLst>
              <a:ext uri="{FF2B5EF4-FFF2-40B4-BE49-F238E27FC236}">
                <a16:creationId xmlns:a16="http://schemas.microsoft.com/office/drawing/2014/main" id="{D9B6218A-12A2-C486-7E16-4C1FB1B6345D}"/>
              </a:ext>
            </a:extLst>
          </p:cNvPr>
          <p:cNvSpPr txBox="1"/>
          <p:nvPr/>
        </p:nvSpPr>
        <p:spPr>
          <a:xfrm>
            <a:off x="481262" y="708909"/>
            <a:ext cx="3056021" cy="1938992"/>
          </a:xfrm>
          <a:prstGeom prst="rect">
            <a:avLst/>
          </a:prstGeom>
          <a:solidFill>
            <a:schemeClr val="bg1">
              <a:lumMod val="95000"/>
            </a:schemeClr>
          </a:solidFill>
          <a:ln w="19050">
            <a:solidFill>
              <a:schemeClr val="tx1"/>
            </a:solidFill>
          </a:ln>
        </p:spPr>
        <p:txBody>
          <a:bodyPr wrap="square" rtlCol="0">
            <a:spAutoFit/>
          </a:bodyPr>
          <a:lstStyle/>
          <a:p>
            <a:pPr algn="ctr"/>
            <a:r>
              <a:rPr lang="en-US" sz="2400" dirty="0">
                <a:solidFill>
                  <a:schemeClr val="tx2"/>
                </a:solidFill>
                <a:latin typeface="Catamaran"/>
              </a:rPr>
              <a:t>The Central Role of Health Literacy in </a:t>
            </a:r>
          </a:p>
          <a:p>
            <a:pPr algn="ctr"/>
            <a:r>
              <a:rPr lang="en-US" sz="2400" dirty="0">
                <a:solidFill>
                  <a:schemeClr val="tx2"/>
                </a:solidFill>
                <a:latin typeface="Catamaran"/>
              </a:rPr>
              <a:t>Type 2 Diabetes Management Among Youth</a:t>
            </a:r>
          </a:p>
        </p:txBody>
      </p:sp>
      <p:sp>
        <p:nvSpPr>
          <p:cNvPr id="13" name="TextBox 12">
            <a:extLst>
              <a:ext uri="{FF2B5EF4-FFF2-40B4-BE49-F238E27FC236}">
                <a16:creationId xmlns:a16="http://schemas.microsoft.com/office/drawing/2014/main" id="{0745A5EC-42E1-3605-4CD2-33860E8E2080}"/>
              </a:ext>
            </a:extLst>
          </p:cNvPr>
          <p:cNvSpPr txBox="1"/>
          <p:nvPr/>
        </p:nvSpPr>
        <p:spPr>
          <a:xfrm>
            <a:off x="481261" y="4180156"/>
            <a:ext cx="3056021" cy="830997"/>
          </a:xfrm>
          <a:prstGeom prst="rect">
            <a:avLst/>
          </a:prstGeom>
          <a:solidFill>
            <a:schemeClr val="bg1">
              <a:lumMod val="95000"/>
            </a:schemeClr>
          </a:solidFill>
          <a:ln w="19050">
            <a:solidFill>
              <a:schemeClr val="tx1"/>
            </a:solidFill>
          </a:ln>
        </p:spPr>
        <p:txBody>
          <a:bodyPr wrap="square" rtlCol="0">
            <a:spAutoFit/>
          </a:bodyPr>
          <a:lstStyle/>
          <a:p>
            <a:pPr algn="ctr"/>
            <a:r>
              <a:rPr lang="en-US" sz="2400" dirty="0">
                <a:solidFill>
                  <a:schemeClr val="tx2"/>
                </a:solidFill>
                <a:latin typeface="Catamaran"/>
              </a:rPr>
              <a:t>Factors Contributing to Low Health Literacy</a:t>
            </a:r>
          </a:p>
        </p:txBody>
      </p:sp>
    </p:spTree>
    <p:extLst>
      <p:ext uri="{BB962C8B-B14F-4D97-AF65-F5344CB8AC3E}">
        <p14:creationId xmlns:p14="http://schemas.microsoft.com/office/powerpoint/2010/main" val="517575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ine 39">
            <a:extLst>
              <a:ext uri="{FF2B5EF4-FFF2-40B4-BE49-F238E27FC236}">
                <a16:creationId xmlns:a16="http://schemas.microsoft.com/office/drawing/2014/main" id="{0222237F-A8FC-B7DE-9273-152F0E597E68}"/>
              </a:ext>
            </a:extLst>
          </p:cNvPr>
          <p:cNvSpPr>
            <a:spLocks noChangeShapeType="1"/>
          </p:cNvSpPr>
          <p:nvPr/>
        </p:nvSpPr>
        <p:spPr bwMode="auto">
          <a:xfrm flipH="1" flipV="1">
            <a:off x="6216163" y="2697785"/>
            <a:ext cx="1271473" cy="219031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19" name="Line 38">
            <a:extLst>
              <a:ext uri="{FF2B5EF4-FFF2-40B4-BE49-F238E27FC236}">
                <a16:creationId xmlns:a16="http://schemas.microsoft.com/office/drawing/2014/main" id="{582D677C-98F7-9BB4-0CE9-1DE4747875A8}"/>
              </a:ext>
            </a:extLst>
          </p:cNvPr>
          <p:cNvSpPr>
            <a:spLocks noChangeShapeType="1"/>
          </p:cNvSpPr>
          <p:nvPr/>
        </p:nvSpPr>
        <p:spPr bwMode="auto">
          <a:xfrm flipH="1" flipV="1">
            <a:off x="3035975" y="2783523"/>
            <a:ext cx="646638" cy="48964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9" name="Line 38">
            <a:extLst>
              <a:ext uri="{FF2B5EF4-FFF2-40B4-BE49-F238E27FC236}">
                <a16:creationId xmlns:a16="http://schemas.microsoft.com/office/drawing/2014/main" id="{5D7987AD-375B-3DD1-25A5-197A25C1E08F}"/>
              </a:ext>
            </a:extLst>
          </p:cNvPr>
          <p:cNvSpPr>
            <a:spLocks noChangeShapeType="1"/>
          </p:cNvSpPr>
          <p:nvPr/>
        </p:nvSpPr>
        <p:spPr bwMode="auto">
          <a:xfrm flipH="1">
            <a:off x="3059815" y="1816013"/>
            <a:ext cx="671262" cy="52039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7" name="Line 39">
            <a:extLst>
              <a:ext uri="{FF2B5EF4-FFF2-40B4-BE49-F238E27FC236}">
                <a16:creationId xmlns:a16="http://schemas.microsoft.com/office/drawing/2014/main" id="{6AADCCF2-6D0A-0BC0-2204-289C4C6C8DDB}"/>
              </a:ext>
            </a:extLst>
          </p:cNvPr>
          <p:cNvSpPr>
            <a:spLocks noChangeShapeType="1"/>
          </p:cNvSpPr>
          <p:nvPr/>
        </p:nvSpPr>
        <p:spPr bwMode="auto">
          <a:xfrm flipH="1">
            <a:off x="6221217" y="1526877"/>
            <a:ext cx="1223813" cy="3146021"/>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16" name="Line 39">
            <a:extLst>
              <a:ext uri="{FF2B5EF4-FFF2-40B4-BE49-F238E27FC236}">
                <a16:creationId xmlns:a16="http://schemas.microsoft.com/office/drawing/2014/main" id="{B025FA04-0108-688D-1620-91DF124E8F86}"/>
              </a:ext>
            </a:extLst>
          </p:cNvPr>
          <p:cNvSpPr>
            <a:spLocks noChangeShapeType="1"/>
          </p:cNvSpPr>
          <p:nvPr/>
        </p:nvSpPr>
        <p:spPr bwMode="auto">
          <a:xfrm flipH="1" flipV="1">
            <a:off x="6216163" y="3321429"/>
            <a:ext cx="1233918" cy="149051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15" name="Line 39">
            <a:extLst>
              <a:ext uri="{FF2B5EF4-FFF2-40B4-BE49-F238E27FC236}">
                <a16:creationId xmlns:a16="http://schemas.microsoft.com/office/drawing/2014/main" id="{778EBCF7-947D-0D4D-8ED8-7DF624AF94AF}"/>
              </a:ext>
            </a:extLst>
          </p:cNvPr>
          <p:cNvSpPr>
            <a:spLocks noChangeShapeType="1"/>
          </p:cNvSpPr>
          <p:nvPr/>
        </p:nvSpPr>
        <p:spPr bwMode="auto">
          <a:xfrm flipH="1" flipV="1">
            <a:off x="6178606" y="3186589"/>
            <a:ext cx="1336381" cy="79913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11" name="Line 38">
            <a:extLst>
              <a:ext uri="{FF2B5EF4-FFF2-40B4-BE49-F238E27FC236}">
                <a16:creationId xmlns:a16="http://schemas.microsoft.com/office/drawing/2014/main" id="{69ECCC31-CDAD-1FD5-D804-677C1091D9CA}"/>
              </a:ext>
            </a:extLst>
          </p:cNvPr>
          <p:cNvSpPr>
            <a:spLocks noChangeShapeType="1"/>
          </p:cNvSpPr>
          <p:nvPr/>
        </p:nvSpPr>
        <p:spPr bwMode="auto">
          <a:xfrm flipH="1" flipV="1">
            <a:off x="3048908" y="2530721"/>
            <a:ext cx="671262" cy="11414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2" name="Line 38">
            <a:extLst>
              <a:ext uri="{FF2B5EF4-FFF2-40B4-BE49-F238E27FC236}">
                <a16:creationId xmlns:a16="http://schemas.microsoft.com/office/drawing/2014/main" id="{E8209D0C-007C-6CEC-E0F8-A63C8026E9AC}"/>
              </a:ext>
            </a:extLst>
          </p:cNvPr>
          <p:cNvSpPr>
            <a:spLocks noChangeShapeType="1"/>
          </p:cNvSpPr>
          <p:nvPr/>
        </p:nvSpPr>
        <p:spPr bwMode="auto">
          <a:xfrm flipH="1" flipV="1">
            <a:off x="3048911" y="2934687"/>
            <a:ext cx="622796" cy="111270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0" name="Line 38">
            <a:extLst>
              <a:ext uri="{FF2B5EF4-FFF2-40B4-BE49-F238E27FC236}">
                <a16:creationId xmlns:a16="http://schemas.microsoft.com/office/drawing/2014/main" id="{2B81E342-801A-8166-8173-54D966C61E07}"/>
              </a:ext>
            </a:extLst>
          </p:cNvPr>
          <p:cNvSpPr>
            <a:spLocks noChangeShapeType="1"/>
          </p:cNvSpPr>
          <p:nvPr/>
        </p:nvSpPr>
        <p:spPr bwMode="auto">
          <a:xfrm flipH="1" flipV="1">
            <a:off x="3059817" y="3172187"/>
            <a:ext cx="611890" cy="144695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4352" name="Line 38"/>
          <p:cNvSpPr>
            <a:spLocks noChangeShapeType="1"/>
          </p:cNvSpPr>
          <p:nvPr/>
        </p:nvSpPr>
        <p:spPr bwMode="auto">
          <a:xfrm flipH="1">
            <a:off x="6164325" y="1625718"/>
            <a:ext cx="1350663" cy="276692"/>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4354" name="Line 40"/>
          <p:cNvSpPr>
            <a:spLocks noChangeShapeType="1"/>
          </p:cNvSpPr>
          <p:nvPr/>
        </p:nvSpPr>
        <p:spPr bwMode="auto">
          <a:xfrm flipH="1" flipV="1">
            <a:off x="6178607" y="3924935"/>
            <a:ext cx="1252485" cy="85983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14353" name="Line 39"/>
          <p:cNvSpPr>
            <a:spLocks noChangeShapeType="1"/>
          </p:cNvSpPr>
          <p:nvPr/>
        </p:nvSpPr>
        <p:spPr bwMode="auto">
          <a:xfrm flipH="1" flipV="1">
            <a:off x="6178609" y="2611921"/>
            <a:ext cx="1520651" cy="97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Calibri"/>
            </a:endParaRPr>
          </a:p>
        </p:txBody>
      </p:sp>
      <p:sp>
        <p:nvSpPr>
          <p:cNvPr id="14338" name="Rectangle 24"/>
          <p:cNvSpPr>
            <a:spLocks noChangeArrowheads="1"/>
          </p:cNvSpPr>
          <p:nvPr/>
        </p:nvSpPr>
        <p:spPr bwMode="auto">
          <a:xfrm>
            <a:off x="519223" y="275540"/>
            <a:ext cx="11153553" cy="63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US" sz="4400" b="1" dirty="0">
                <a:latin typeface="Montserrat" panose="00000500000000000000" pitchFamily="2" charset="0"/>
              </a:rPr>
              <a:t>Key Driver Diagram</a:t>
            </a:r>
          </a:p>
        </p:txBody>
      </p:sp>
      <p:sp>
        <p:nvSpPr>
          <p:cNvPr id="14339" name="Rectangle 25"/>
          <p:cNvSpPr>
            <a:spLocks noChangeArrowheads="1"/>
          </p:cNvSpPr>
          <p:nvPr/>
        </p:nvSpPr>
        <p:spPr bwMode="auto">
          <a:xfrm>
            <a:off x="373899" y="1648543"/>
            <a:ext cx="2624518" cy="2276396"/>
          </a:xfrm>
          <a:prstGeom prst="rect">
            <a:avLst/>
          </a:prstGeom>
          <a:solidFill>
            <a:schemeClr val="bg1"/>
          </a:solidFill>
          <a:ln w="19050">
            <a:solidFill>
              <a:schemeClr val="tx1"/>
            </a:solidFill>
            <a:miter lim="800000"/>
            <a:headEnd/>
            <a:tailEnd/>
          </a:ln>
          <a:effectLst/>
        </p:spPr>
        <p:txBody>
          <a:bodyPr wrap="square" anchor="ctr"/>
          <a:lstStyle/>
          <a:p>
            <a:pPr algn="just">
              <a:lnSpc>
                <a:spcPct val="150000"/>
              </a:lnSpc>
            </a:pPr>
            <a:r>
              <a:rPr lang="en-US" sz="1200" dirty="0">
                <a:solidFill>
                  <a:srgbClr val="595959"/>
                </a:solidFill>
                <a:latin typeface="Catamaran"/>
              </a:rPr>
              <a:t>Identify gaps in health literacy among patients aged 12-18 years with type 2 diabetes and their caregivers within UPMC Children’s Hospital of Pittsburgh diabetes clinic and improve factors that impact health literacy by 10% from baseline by June 30, 2026 and sustain for 1 year.</a:t>
            </a:r>
            <a:endParaRPr lang="en-US" sz="800" dirty="0">
              <a:solidFill>
                <a:srgbClr val="595959"/>
              </a:solidFill>
              <a:latin typeface="Catamaran"/>
              <a:ea typeface="Calibri" panose="020F0502020204030204" pitchFamily="34" charset="0"/>
              <a:cs typeface="Times New Roman" panose="02020603050405020304" pitchFamily="18" charset="0"/>
            </a:endParaRPr>
          </a:p>
        </p:txBody>
      </p:sp>
      <p:sp>
        <p:nvSpPr>
          <p:cNvPr id="14341" name="Rectangle 27"/>
          <p:cNvSpPr>
            <a:spLocks noChangeArrowheads="1"/>
          </p:cNvSpPr>
          <p:nvPr/>
        </p:nvSpPr>
        <p:spPr bwMode="auto">
          <a:xfrm>
            <a:off x="3908246" y="1168833"/>
            <a:ext cx="19687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u="sng" dirty="0">
                <a:solidFill>
                  <a:srgbClr val="595959"/>
                </a:solidFill>
                <a:latin typeface="Catamaran"/>
                <a:cs typeface="Calibri" pitchFamily="34" charset="0"/>
              </a:rPr>
              <a:t>Key Drivers</a:t>
            </a:r>
          </a:p>
        </p:txBody>
      </p:sp>
      <p:sp>
        <p:nvSpPr>
          <p:cNvPr id="14342" name="Rectangle 28"/>
          <p:cNvSpPr>
            <a:spLocks noChangeArrowheads="1"/>
          </p:cNvSpPr>
          <p:nvPr/>
        </p:nvSpPr>
        <p:spPr bwMode="auto">
          <a:xfrm>
            <a:off x="8199730" y="755554"/>
            <a:ext cx="2895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u="sng" dirty="0">
                <a:solidFill>
                  <a:srgbClr val="595959"/>
                </a:solidFill>
                <a:latin typeface="Catamaran"/>
                <a:cs typeface="Calibri" pitchFamily="34" charset="0"/>
              </a:rPr>
              <a:t>Interventions</a:t>
            </a:r>
          </a:p>
        </p:txBody>
      </p:sp>
      <p:sp>
        <p:nvSpPr>
          <p:cNvPr id="14343" name="Rectangle 29"/>
          <p:cNvSpPr>
            <a:spLocks noChangeArrowheads="1"/>
          </p:cNvSpPr>
          <p:nvPr/>
        </p:nvSpPr>
        <p:spPr bwMode="auto">
          <a:xfrm>
            <a:off x="809858" y="1168833"/>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2400" b="1" u="sng" dirty="0">
                <a:solidFill>
                  <a:srgbClr val="595959"/>
                </a:solidFill>
                <a:latin typeface="Catamaran"/>
                <a:cs typeface="Calibri" pitchFamily="34" charset="0"/>
              </a:rPr>
              <a:t>SMART Aim</a:t>
            </a:r>
          </a:p>
        </p:txBody>
      </p:sp>
      <p:sp>
        <p:nvSpPr>
          <p:cNvPr id="14344" name="Rectangle 30"/>
          <p:cNvSpPr>
            <a:spLocks noGrp="1" noChangeArrowheads="1"/>
          </p:cNvSpPr>
          <p:nvPr>
            <p:ph idx="1"/>
          </p:nvPr>
        </p:nvSpPr>
        <p:spPr>
          <a:xfrm>
            <a:off x="3635330" y="1625717"/>
            <a:ext cx="2514600" cy="553385"/>
          </a:xfrm>
          <a:solidFill>
            <a:schemeClr val="bg1"/>
          </a:solidFill>
          <a:ln w="19050">
            <a:solidFill>
              <a:schemeClr val="tx1"/>
            </a:solidFill>
            <a:miter lim="800000"/>
            <a:headEnd/>
            <a:tailEnd/>
          </a:ln>
        </p:spPr>
        <p:txBody>
          <a:bodyPr>
            <a:noAutofit/>
          </a:bodyPr>
          <a:lstStyle/>
          <a:p>
            <a:pPr marL="0" indent="0" algn="ctr">
              <a:spcBef>
                <a:spcPts val="0"/>
              </a:spcBef>
              <a:buFontTx/>
              <a:buNone/>
            </a:pPr>
            <a:r>
              <a:rPr lang="en-US" sz="1600" dirty="0">
                <a:solidFill>
                  <a:srgbClr val="595959"/>
                </a:solidFill>
                <a:latin typeface="Catamaran"/>
                <a:cs typeface="Arial" charset="0"/>
              </a:rPr>
              <a:t>Assessment of Health Literacy</a:t>
            </a:r>
          </a:p>
        </p:txBody>
      </p:sp>
      <p:sp>
        <p:nvSpPr>
          <p:cNvPr id="14345" name="Rectangle 31"/>
          <p:cNvSpPr>
            <a:spLocks noChangeArrowheads="1"/>
          </p:cNvSpPr>
          <p:nvPr/>
        </p:nvSpPr>
        <p:spPr bwMode="auto">
          <a:xfrm>
            <a:off x="3635330" y="2469822"/>
            <a:ext cx="2514600" cy="331446"/>
          </a:xfrm>
          <a:prstGeom prst="rect">
            <a:avLst/>
          </a:prstGeom>
          <a:solidFill>
            <a:schemeClr val="bg1"/>
          </a:solidFill>
          <a:ln w="19050">
            <a:solidFill>
              <a:schemeClr val="tx1"/>
            </a:solidFill>
            <a:miter lim="800000"/>
            <a:headEnd/>
            <a:tailEnd/>
          </a:ln>
          <a:effectLst/>
        </p:spPr>
        <p:txBody>
          <a:bodyPr/>
          <a:lstStyle/>
          <a:p>
            <a:pPr algn="ctr"/>
            <a:r>
              <a:rPr lang="en-US" sz="1600" dirty="0">
                <a:solidFill>
                  <a:srgbClr val="595959"/>
                </a:solidFill>
                <a:latin typeface="Catamaran"/>
              </a:rPr>
              <a:t>Education</a:t>
            </a:r>
          </a:p>
        </p:txBody>
      </p:sp>
      <p:sp>
        <p:nvSpPr>
          <p:cNvPr id="14346" name="Rectangle 32"/>
          <p:cNvSpPr>
            <a:spLocks noChangeArrowheads="1"/>
          </p:cNvSpPr>
          <p:nvPr/>
        </p:nvSpPr>
        <p:spPr bwMode="auto">
          <a:xfrm>
            <a:off x="3635331" y="4530951"/>
            <a:ext cx="2514599" cy="363433"/>
          </a:xfrm>
          <a:prstGeom prst="rect">
            <a:avLst/>
          </a:prstGeom>
          <a:solidFill>
            <a:schemeClr val="bg1"/>
          </a:solidFill>
          <a:ln w="19050">
            <a:solidFill>
              <a:schemeClr val="tx1"/>
            </a:solidFill>
            <a:miter lim="800000"/>
            <a:headEnd/>
            <a:tailEnd/>
          </a:ln>
          <a:effectLst/>
        </p:spPr>
        <p:txBody>
          <a:bodyPr/>
          <a:lstStyle/>
          <a:p>
            <a:pPr algn="ctr"/>
            <a:r>
              <a:rPr lang="en-US" sz="1600" dirty="0">
                <a:solidFill>
                  <a:srgbClr val="595959"/>
                </a:solidFill>
                <a:latin typeface="Catamaran"/>
              </a:rPr>
              <a:t>Staff Training</a:t>
            </a:r>
          </a:p>
        </p:txBody>
      </p:sp>
      <p:sp>
        <p:nvSpPr>
          <p:cNvPr id="14348" name="Rectangle 34"/>
          <p:cNvSpPr>
            <a:spLocks noChangeArrowheads="1"/>
          </p:cNvSpPr>
          <p:nvPr/>
        </p:nvSpPr>
        <p:spPr bwMode="auto">
          <a:xfrm>
            <a:off x="7411497" y="2095689"/>
            <a:ext cx="4162882" cy="1377610"/>
          </a:xfrm>
          <a:prstGeom prst="rect">
            <a:avLst/>
          </a:prstGeom>
          <a:solidFill>
            <a:schemeClr val="bg1"/>
          </a:solidFill>
          <a:ln w="19050">
            <a:solidFill>
              <a:schemeClr val="tx1"/>
            </a:solidFill>
            <a:miter lim="800000"/>
            <a:headEnd/>
            <a:tailEnd/>
          </a:ln>
          <a:effectLst/>
        </p:spPr>
        <p:txBody>
          <a:bodyPr/>
          <a:lstStyle/>
          <a:p>
            <a:pPr>
              <a:buFontTx/>
              <a:buChar char="-"/>
            </a:pPr>
            <a:r>
              <a:rPr lang="en-US" sz="1200" dirty="0">
                <a:solidFill>
                  <a:srgbClr val="595959"/>
                </a:solidFill>
                <a:latin typeface="Catamaran"/>
              </a:rPr>
              <a:t> </a:t>
            </a:r>
            <a:r>
              <a:rPr lang="en-US" sz="1200" b="1" dirty="0">
                <a:solidFill>
                  <a:srgbClr val="595959"/>
                </a:solidFill>
                <a:latin typeface="Catamaran"/>
              </a:rPr>
              <a:t>Redesign educational materials at 4</a:t>
            </a:r>
            <a:r>
              <a:rPr lang="en-US" sz="1200" b="1" baseline="30000" dirty="0">
                <a:solidFill>
                  <a:srgbClr val="595959"/>
                </a:solidFill>
                <a:latin typeface="Catamaran"/>
              </a:rPr>
              <a:t>th</a:t>
            </a:r>
            <a:r>
              <a:rPr lang="en-US" sz="1200" b="1" dirty="0">
                <a:solidFill>
                  <a:srgbClr val="595959"/>
                </a:solidFill>
                <a:latin typeface="Catamaran"/>
              </a:rPr>
              <a:t> grade reading level</a:t>
            </a:r>
          </a:p>
          <a:p>
            <a:pPr>
              <a:buFontTx/>
              <a:buChar char="-"/>
            </a:pPr>
            <a:r>
              <a:rPr lang="en-US" sz="1200" dirty="0">
                <a:solidFill>
                  <a:srgbClr val="595959"/>
                </a:solidFill>
                <a:latin typeface="Catamaran"/>
              </a:rPr>
              <a:t> Create bilingual handouts (English/Spanish)</a:t>
            </a:r>
          </a:p>
          <a:p>
            <a:pPr>
              <a:buFontTx/>
              <a:buChar char="-"/>
            </a:pPr>
            <a:r>
              <a:rPr lang="en-US" sz="1200" dirty="0">
                <a:solidFill>
                  <a:srgbClr val="595959"/>
                </a:solidFill>
                <a:latin typeface="Catamaran"/>
              </a:rPr>
              <a:t> </a:t>
            </a:r>
            <a:r>
              <a:rPr lang="en-US" sz="1200" b="1" dirty="0">
                <a:solidFill>
                  <a:srgbClr val="595959"/>
                </a:solidFill>
                <a:latin typeface="Catamaran"/>
              </a:rPr>
              <a:t>Standardize education provided to families (IP &amp; OP)</a:t>
            </a:r>
          </a:p>
          <a:p>
            <a:pPr>
              <a:buFontTx/>
              <a:buChar char="-"/>
            </a:pPr>
            <a:r>
              <a:rPr lang="en-US" sz="1200" dirty="0">
                <a:solidFill>
                  <a:srgbClr val="595959"/>
                </a:solidFill>
                <a:latin typeface="Catamaran"/>
              </a:rPr>
              <a:t> </a:t>
            </a:r>
            <a:r>
              <a:rPr lang="en-US" sz="1200" b="1" dirty="0">
                <a:solidFill>
                  <a:srgbClr val="595959"/>
                </a:solidFill>
                <a:latin typeface="Catamaran"/>
              </a:rPr>
              <a:t>Implement teach-back method to confirm understanding at </a:t>
            </a:r>
          </a:p>
          <a:p>
            <a:r>
              <a:rPr lang="en-US" sz="1200" b="1" dirty="0">
                <a:solidFill>
                  <a:srgbClr val="595959"/>
                </a:solidFill>
                <a:latin typeface="Catamaran"/>
              </a:rPr>
              <a:t>  diagnosis and during office visits</a:t>
            </a:r>
          </a:p>
          <a:p>
            <a:pPr>
              <a:buFontTx/>
              <a:buChar char="-"/>
            </a:pPr>
            <a:r>
              <a:rPr lang="en-US" sz="1200" dirty="0">
                <a:solidFill>
                  <a:srgbClr val="595959"/>
                </a:solidFill>
                <a:latin typeface="Catamaran"/>
              </a:rPr>
              <a:t> </a:t>
            </a:r>
            <a:r>
              <a:rPr lang="en-US" sz="1200" b="1" dirty="0">
                <a:solidFill>
                  <a:srgbClr val="595959"/>
                </a:solidFill>
                <a:latin typeface="Catamaran"/>
              </a:rPr>
              <a:t>Ensure materials are age-appropriate and culturally relevant</a:t>
            </a:r>
          </a:p>
          <a:p>
            <a:pPr>
              <a:buFontTx/>
              <a:buChar char="-"/>
            </a:pPr>
            <a:r>
              <a:rPr lang="en-US" sz="1200" dirty="0">
                <a:solidFill>
                  <a:srgbClr val="595959"/>
                </a:solidFill>
                <a:latin typeface="Catamaran"/>
              </a:rPr>
              <a:t> Provide consistent counseling to patients on comorbidity risks</a:t>
            </a:r>
          </a:p>
          <a:p>
            <a:pPr marL="342900" indent="-342900">
              <a:lnSpc>
                <a:spcPct val="80000"/>
              </a:lnSpc>
              <a:spcBef>
                <a:spcPct val="20000"/>
              </a:spcBef>
            </a:pPr>
            <a:endParaRPr lang="en-US" sz="1200" dirty="0">
              <a:solidFill>
                <a:prstClr val="black"/>
              </a:solidFill>
              <a:latin typeface="MS Reference Sans Serif" pitchFamily="34" charset="0"/>
            </a:endParaRPr>
          </a:p>
        </p:txBody>
      </p:sp>
      <p:sp>
        <p:nvSpPr>
          <p:cNvPr id="14349" name="Rectangle 35"/>
          <p:cNvSpPr>
            <a:spLocks noChangeArrowheads="1"/>
          </p:cNvSpPr>
          <p:nvPr/>
        </p:nvSpPr>
        <p:spPr bwMode="auto">
          <a:xfrm>
            <a:off x="7411497" y="1222709"/>
            <a:ext cx="4162882" cy="814541"/>
          </a:xfrm>
          <a:prstGeom prst="rect">
            <a:avLst/>
          </a:prstGeom>
          <a:solidFill>
            <a:schemeClr val="bg1"/>
          </a:solidFill>
          <a:ln w="19050">
            <a:solidFill>
              <a:schemeClr val="tx1"/>
            </a:solidFill>
            <a:miter lim="800000"/>
            <a:headEnd/>
            <a:tailEnd/>
          </a:ln>
          <a:effectLst/>
        </p:spPr>
        <p:txBody>
          <a:bodyPr/>
          <a:lstStyle/>
          <a:p>
            <a:r>
              <a:rPr lang="en-US" sz="1200" dirty="0">
                <a:solidFill>
                  <a:srgbClr val="595959"/>
                </a:solidFill>
                <a:latin typeface="Catamaran"/>
              </a:rPr>
              <a:t>- Create questionnaire with input from multidisciplinary team</a:t>
            </a:r>
          </a:p>
          <a:p>
            <a:r>
              <a:rPr lang="en-US" sz="1200" dirty="0">
                <a:solidFill>
                  <a:srgbClr val="595959"/>
                </a:solidFill>
                <a:latin typeface="Catamaran"/>
              </a:rPr>
              <a:t>- Establish workflow for baseline and follow-up HL assessments</a:t>
            </a:r>
            <a:br>
              <a:rPr lang="en-US" sz="1200" dirty="0">
                <a:solidFill>
                  <a:srgbClr val="595959"/>
                </a:solidFill>
                <a:latin typeface="Catamaran"/>
              </a:rPr>
            </a:br>
            <a:r>
              <a:rPr lang="en-US" sz="1200" dirty="0">
                <a:solidFill>
                  <a:srgbClr val="595959"/>
                </a:solidFill>
                <a:latin typeface="Catamaran"/>
              </a:rPr>
              <a:t>- Use paper </a:t>
            </a:r>
            <a:r>
              <a:rPr lang="en-US" sz="1200" dirty="0">
                <a:solidFill>
                  <a:srgbClr val="595959"/>
                </a:solidFill>
                <a:latin typeface="Catamaran"/>
                <a:sym typeface="Wingdings" panose="05000000000000000000" pitchFamily="2" charset="2"/>
              </a:rPr>
              <a:t> electronic health </a:t>
            </a:r>
            <a:r>
              <a:rPr lang="en-US" sz="1200" dirty="0">
                <a:solidFill>
                  <a:srgbClr val="595959"/>
                </a:solidFill>
                <a:latin typeface="Catamaran"/>
              </a:rPr>
              <a:t>literacy screenings</a:t>
            </a:r>
            <a:br>
              <a:rPr lang="en-US" sz="1200" dirty="0">
                <a:solidFill>
                  <a:srgbClr val="595959"/>
                </a:solidFill>
                <a:latin typeface="Catamaran"/>
              </a:rPr>
            </a:br>
            <a:r>
              <a:rPr lang="en-US" sz="1200" dirty="0">
                <a:solidFill>
                  <a:srgbClr val="595959"/>
                </a:solidFill>
                <a:latin typeface="Catamaran"/>
              </a:rPr>
              <a:t>- Train staff on consistent administration of survey</a:t>
            </a:r>
          </a:p>
        </p:txBody>
      </p:sp>
      <p:sp>
        <p:nvSpPr>
          <p:cNvPr id="14350" name="Rectangle 36"/>
          <p:cNvSpPr>
            <a:spLocks noChangeArrowheads="1"/>
          </p:cNvSpPr>
          <p:nvPr/>
        </p:nvSpPr>
        <p:spPr bwMode="auto">
          <a:xfrm>
            <a:off x="7411497" y="4440157"/>
            <a:ext cx="4162882" cy="645018"/>
          </a:xfrm>
          <a:prstGeom prst="rect">
            <a:avLst/>
          </a:prstGeom>
          <a:solidFill>
            <a:schemeClr val="bg1"/>
          </a:solidFill>
          <a:ln w="19050">
            <a:solidFill>
              <a:schemeClr val="tx1"/>
            </a:solidFill>
            <a:miter lim="800000"/>
            <a:headEnd/>
            <a:tailEnd/>
          </a:ln>
          <a:effectLst/>
        </p:spPr>
        <p:txBody>
          <a:bodyPr/>
          <a:lstStyle/>
          <a:p>
            <a:r>
              <a:rPr lang="en-US" sz="1200" dirty="0">
                <a:solidFill>
                  <a:srgbClr val="595959"/>
                </a:solidFill>
                <a:latin typeface="Catamaran"/>
              </a:rPr>
              <a:t>- Develop a brief “family education toolkit”</a:t>
            </a:r>
          </a:p>
          <a:p>
            <a:r>
              <a:rPr lang="en-US" sz="1200" dirty="0">
                <a:solidFill>
                  <a:srgbClr val="595959"/>
                </a:solidFill>
                <a:latin typeface="Catamaran"/>
              </a:rPr>
              <a:t>- Track no-show &amp; cancel rates and assess barriers to access</a:t>
            </a:r>
            <a:br>
              <a:rPr lang="en-US" sz="1200" dirty="0">
                <a:solidFill>
                  <a:srgbClr val="595959"/>
                </a:solidFill>
                <a:latin typeface="Catamaran"/>
              </a:rPr>
            </a:br>
            <a:r>
              <a:rPr lang="en-US" sz="1200" dirty="0">
                <a:solidFill>
                  <a:srgbClr val="595959"/>
                </a:solidFill>
                <a:latin typeface="Catamaran"/>
              </a:rPr>
              <a:t>- Create brief videos addressing key DM management concepts</a:t>
            </a:r>
          </a:p>
        </p:txBody>
      </p:sp>
      <p:sp>
        <p:nvSpPr>
          <p:cNvPr id="14355" name="Line 41"/>
          <p:cNvSpPr>
            <a:spLocks noChangeShapeType="1"/>
          </p:cNvSpPr>
          <p:nvPr/>
        </p:nvSpPr>
        <p:spPr bwMode="auto">
          <a:xfrm flipH="1" flipV="1">
            <a:off x="6216167" y="4744050"/>
            <a:ext cx="1252485" cy="778783"/>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black"/>
              </a:solidFill>
              <a:latin typeface="Calibri"/>
            </a:endParaRPr>
          </a:p>
        </p:txBody>
      </p:sp>
      <p:sp>
        <p:nvSpPr>
          <p:cNvPr id="21" name="Rectangle 25"/>
          <p:cNvSpPr>
            <a:spLocks noChangeArrowheads="1"/>
          </p:cNvSpPr>
          <p:nvPr/>
        </p:nvSpPr>
        <p:spPr bwMode="auto">
          <a:xfrm>
            <a:off x="373899" y="4672898"/>
            <a:ext cx="2624518" cy="779083"/>
          </a:xfrm>
          <a:prstGeom prst="rect">
            <a:avLst/>
          </a:prstGeom>
          <a:solidFill>
            <a:schemeClr val="tx1"/>
          </a:solidFill>
          <a:ln w="19050">
            <a:solidFill>
              <a:schemeClr val="tx1"/>
            </a:solidFill>
            <a:miter lim="800000"/>
            <a:headEnd/>
            <a:tailEnd/>
          </a:ln>
          <a:effectLst/>
        </p:spPr>
        <p:txBody>
          <a:bodyPr wrap="none" anchor="ctr"/>
          <a:lstStyle/>
          <a:p>
            <a:pPr algn="ctr"/>
            <a:r>
              <a:rPr lang="en-US" sz="1400" dirty="0">
                <a:solidFill>
                  <a:schemeClr val="bg1"/>
                </a:solidFill>
                <a:latin typeface="Catamaran"/>
                <a:cs typeface="Calibri" pitchFamily="34" charset="0"/>
              </a:rPr>
              <a:t>Improve quality of life in </a:t>
            </a:r>
          </a:p>
          <a:p>
            <a:pPr algn="ctr"/>
            <a:r>
              <a:rPr lang="en-US" sz="1400" dirty="0">
                <a:solidFill>
                  <a:schemeClr val="bg1"/>
                </a:solidFill>
                <a:latin typeface="Catamaran"/>
                <a:cs typeface="Calibri" pitchFamily="34" charset="0"/>
              </a:rPr>
              <a:t>pediatric patients with </a:t>
            </a:r>
          </a:p>
          <a:p>
            <a:pPr algn="ctr"/>
            <a:r>
              <a:rPr lang="en-US" sz="1400" dirty="0">
                <a:solidFill>
                  <a:schemeClr val="bg1"/>
                </a:solidFill>
                <a:latin typeface="Catamaran"/>
                <a:cs typeface="Calibri" pitchFamily="34" charset="0"/>
              </a:rPr>
              <a:t>Type 2 Diabetes</a:t>
            </a:r>
            <a:endParaRPr lang="en-US" sz="1200" dirty="0">
              <a:solidFill>
                <a:schemeClr val="bg1"/>
              </a:solidFill>
              <a:latin typeface="Catamaran"/>
            </a:endParaRPr>
          </a:p>
        </p:txBody>
      </p:sp>
      <p:sp>
        <p:nvSpPr>
          <p:cNvPr id="3" name="Rectangle 29">
            <a:extLst>
              <a:ext uri="{FF2B5EF4-FFF2-40B4-BE49-F238E27FC236}">
                <a16:creationId xmlns:a16="http://schemas.microsoft.com/office/drawing/2014/main" id="{96727C7E-21F3-1A70-5009-726E60B9B0ED}"/>
              </a:ext>
            </a:extLst>
          </p:cNvPr>
          <p:cNvSpPr>
            <a:spLocks noChangeArrowheads="1"/>
          </p:cNvSpPr>
          <p:nvPr/>
        </p:nvSpPr>
        <p:spPr bwMode="auto">
          <a:xfrm>
            <a:off x="813297" y="4192713"/>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US" sz="2400" b="1" u="sng" dirty="0">
                <a:solidFill>
                  <a:srgbClr val="595959"/>
                </a:solidFill>
                <a:latin typeface="Calibri"/>
                <a:cs typeface="Calibri" pitchFamily="34" charset="0"/>
              </a:rPr>
              <a:t>Global Aim</a:t>
            </a:r>
          </a:p>
        </p:txBody>
      </p:sp>
      <p:sp>
        <p:nvSpPr>
          <p:cNvPr id="4" name="Rectangle 32">
            <a:extLst>
              <a:ext uri="{FF2B5EF4-FFF2-40B4-BE49-F238E27FC236}">
                <a16:creationId xmlns:a16="http://schemas.microsoft.com/office/drawing/2014/main" id="{D50AD505-49C4-ED64-15FE-30A4BEDCF1CF}"/>
              </a:ext>
            </a:extLst>
          </p:cNvPr>
          <p:cNvSpPr>
            <a:spLocks noChangeArrowheads="1"/>
          </p:cNvSpPr>
          <p:nvPr/>
        </p:nvSpPr>
        <p:spPr bwMode="auto">
          <a:xfrm>
            <a:off x="3635330" y="3663407"/>
            <a:ext cx="2514600" cy="593380"/>
          </a:xfrm>
          <a:prstGeom prst="rect">
            <a:avLst/>
          </a:prstGeom>
          <a:solidFill>
            <a:schemeClr val="bg1"/>
          </a:solidFill>
          <a:ln w="19050">
            <a:solidFill>
              <a:schemeClr val="tx1"/>
            </a:solidFill>
            <a:miter lim="800000"/>
            <a:headEnd/>
            <a:tailEnd/>
          </a:ln>
          <a:effectLst/>
        </p:spPr>
        <p:txBody>
          <a:bodyPr/>
          <a:lstStyle/>
          <a:p>
            <a:pPr algn="ctr"/>
            <a:r>
              <a:rPr lang="en-US" sz="1600" dirty="0">
                <a:solidFill>
                  <a:srgbClr val="595959"/>
                </a:solidFill>
                <a:latin typeface="Catamaran"/>
              </a:rPr>
              <a:t>Patient and Caregiver Engagement</a:t>
            </a:r>
          </a:p>
        </p:txBody>
      </p:sp>
      <p:sp>
        <p:nvSpPr>
          <p:cNvPr id="8" name="Rectangle 36">
            <a:extLst>
              <a:ext uri="{FF2B5EF4-FFF2-40B4-BE49-F238E27FC236}">
                <a16:creationId xmlns:a16="http://schemas.microsoft.com/office/drawing/2014/main" id="{0B8E7C1B-3466-E25F-E6FB-49E95CFD6AB2}"/>
              </a:ext>
            </a:extLst>
          </p:cNvPr>
          <p:cNvSpPr>
            <a:spLocks noChangeArrowheads="1"/>
          </p:cNvSpPr>
          <p:nvPr/>
        </p:nvSpPr>
        <p:spPr bwMode="auto">
          <a:xfrm>
            <a:off x="7411496" y="5143869"/>
            <a:ext cx="4162883" cy="778783"/>
          </a:xfrm>
          <a:prstGeom prst="rect">
            <a:avLst/>
          </a:prstGeom>
          <a:solidFill>
            <a:schemeClr val="bg1"/>
          </a:solidFill>
          <a:ln w="19050">
            <a:solidFill>
              <a:schemeClr val="tx1"/>
            </a:solidFill>
            <a:miter lim="800000"/>
            <a:headEnd/>
            <a:tailEnd/>
          </a:ln>
          <a:effectLst/>
        </p:spPr>
        <p:txBody>
          <a:bodyPr/>
          <a:lstStyle/>
          <a:p>
            <a:pPr>
              <a:buFontTx/>
              <a:buChar char="-"/>
            </a:pPr>
            <a:r>
              <a:rPr lang="en-US" sz="1200" dirty="0">
                <a:solidFill>
                  <a:srgbClr val="595959"/>
                </a:solidFill>
                <a:latin typeface="Catamaran"/>
              </a:rPr>
              <a:t> Conduct in-service sessions on plain language principles</a:t>
            </a:r>
          </a:p>
          <a:p>
            <a:pPr>
              <a:buFontTx/>
              <a:buChar char="-"/>
            </a:pPr>
            <a:r>
              <a:rPr lang="en-US" sz="1200" dirty="0">
                <a:solidFill>
                  <a:srgbClr val="595959"/>
                </a:solidFill>
                <a:latin typeface="Catamaran"/>
              </a:rPr>
              <a:t> Share updates quarterly via email</a:t>
            </a:r>
          </a:p>
          <a:p>
            <a:pPr>
              <a:buFontTx/>
              <a:buChar char="-"/>
            </a:pPr>
            <a:r>
              <a:rPr lang="en-US" sz="1200" dirty="0">
                <a:solidFill>
                  <a:srgbClr val="595959"/>
                </a:solidFill>
                <a:latin typeface="Catamaran"/>
              </a:rPr>
              <a:t> Auto text for providers to remind them of topics to counsel       </a:t>
            </a:r>
          </a:p>
          <a:p>
            <a:r>
              <a:rPr lang="en-US" sz="1200" dirty="0">
                <a:solidFill>
                  <a:srgbClr val="595959"/>
                </a:solidFill>
                <a:latin typeface="Catamaran"/>
              </a:rPr>
              <a:t>  patients/caregivers at office visits</a:t>
            </a:r>
          </a:p>
        </p:txBody>
      </p:sp>
      <p:sp>
        <p:nvSpPr>
          <p:cNvPr id="13" name="Rectangle 31">
            <a:extLst>
              <a:ext uri="{FF2B5EF4-FFF2-40B4-BE49-F238E27FC236}">
                <a16:creationId xmlns:a16="http://schemas.microsoft.com/office/drawing/2014/main" id="{49C35866-4C4E-EF6C-368B-BCF9A6A35775}"/>
              </a:ext>
            </a:extLst>
          </p:cNvPr>
          <p:cNvSpPr>
            <a:spLocks noChangeArrowheads="1"/>
          </p:cNvSpPr>
          <p:nvPr/>
        </p:nvSpPr>
        <p:spPr bwMode="auto">
          <a:xfrm>
            <a:off x="3635330" y="3080378"/>
            <a:ext cx="2514600" cy="331446"/>
          </a:xfrm>
          <a:prstGeom prst="rect">
            <a:avLst/>
          </a:prstGeom>
          <a:solidFill>
            <a:schemeClr val="bg1"/>
          </a:solidFill>
          <a:ln w="19050">
            <a:solidFill>
              <a:schemeClr val="tx1"/>
            </a:solidFill>
            <a:miter lim="800000"/>
            <a:headEnd/>
            <a:tailEnd/>
          </a:ln>
          <a:effectLst/>
        </p:spPr>
        <p:txBody>
          <a:bodyPr/>
          <a:lstStyle/>
          <a:p>
            <a:pPr algn="ctr"/>
            <a:r>
              <a:rPr lang="en-US" sz="1600" dirty="0">
                <a:solidFill>
                  <a:prstClr val="black"/>
                </a:solidFill>
                <a:latin typeface="Catamaran"/>
              </a:rPr>
              <a:t> </a:t>
            </a:r>
            <a:r>
              <a:rPr lang="en-US" sz="1600" dirty="0">
                <a:solidFill>
                  <a:srgbClr val="595959"/>
                </a:solidFill>
                <a:latin typeface="Catamaran"/>
              </a:rPr>
              <a:t>Efficient Use of Technology</a:t>
            </a:r>
          </a:p>
        </p:txBody>
      </p:sp>
      <p:sp>
        <p:nvSpPr>
          <p:cNvPr id="14" name="Rectangle 36">
            <a:extLst>
              <a:ext uri="{FF2B5EF4-FFF2-40B4-BE49-F238E27FC236}">
                <a16:creationId xmlns:a16="http://schemas.microsoft.com/office/drawing/2014/main" id="{6E0706EC-D439-2B87-9E2C-0F3C33CD10F9}"/>
              </a:ext>
            </a:extLst>
          </p:cNvPr>
          <p:cNvSpPr>
            <a:spLocks noChangeArrowheads="1"/>
          </p:cNvSpPr>
          <p:nvPr/>
        </p:nvSpPr>
        <p:spPr bwMode="auto">
          <a:xfrm>
            <a:off x="7411497" y="3536975"/>
            <a:ext cx="4162882" cy="830371"/>
          </a:xfrm>
          <a:prstGeom prst="rect">
            <a:avLst/>
          </a:prstGeom>
          <a:solidFill>
            <a:schemeClr val="bg1"/>
          </a:solidFill>
          <a:ln w="19050">
            <a:solidFill>
              <a:schemeClr val="tx1"/>
            </a:solidFill>
            <a:miter lim="800000"/>
            <a:headEnd/>
            <a:tailEnd/>
          </a:ln>
          <a:effectLst/>
        </p:spPr>
        <p:txBody>
          <a:bodyPr/>
          <a:lstStyle/>
          <a:p>
            <a:pPr>
              <a:buFontTx/>
              <a:buChar char="-"/>
            </a:pPr>
            <a:r>
              <a:rPr lang="en-US" sz="1100" dirty="0">
                <a:solidFill>
                  <a:srgbClr val="595959"/>
                </a:solidFill>
                <a:latin typeface="Catamaran"/>
              </a:rPr>
              <a:t> </a:t>
            </a:r>
            <a:r>
              <a:rPr lang="en-US" sz="1200" dirty="0">
                <a:solidFill>
                  <a:srgbClr val="595959"/>
                </a:solidFill>
                <a:latin typeface="Catamaran"/>
              </a:rPr>
              <a:t>Prescribe CGM to all new-onset patients </a:t>
            </a:r>
          </a:p>
          <a:p>
            <a:pPr marL="0" lvl="2"/>
            <a:r>
              <a:rPr lang="en-US" sz="1200" dirty="0">
                <a:solidFill>
                  <a:srgbClr val="595959"/>
                </a:solidFill>
                <a:latin typeface="Catamaran"/>
              </a:rPr>
              <a:t>       - Dexcom/Freestyle Libre if started on insulin</a:t>
            </a:r>
          </a:p>
          <a:p>
            <a:pPr marL="0" lvl="2"/>
            <a:r>
              <a:rPr lang="en-US" sz="1200" dirty="0">
                <a:solidFill>
                  <a:srgbClr val="595959"/>
                </a:solidFill>
                <a:latin typeface="Catamaran"/>
              </a:rPr>
              <a:t>       - Stello for all others</a:t>
            </a:r>
          </a:p>
          <a:p>
            <a:pPr>
              <a:buFontTx/>
              <a:buChar char="-"/>
            </a:pPr>
            <a:r>
              <a:rPr lang="en-US" sz="1200" dirty="0">
                <a:solidFill>
                  <a:srgbClr val="595959"/>
                </a:solidFill>
                <a:latin typeface="Catamaran"/>
              </a:rPr>
              <a:t> Promote use of glucometer app for blood sugar logging</a:t>
            </a:r>
          </a:p>
        </p:txBody>
      </p:sp>
      <p:sp>
        <p:nvSpPr>
          <p:cNvPr id="20" name="TextBox 19">
            <a:extLst>
              <a:ext uri="{FF2B5EF4-FFF2-40B4-BE49-F238E27FC236}">
                <a16:creationId xmlns:a16="http://schemas.microsoft.com/office/drawing/2014/main" id="{0863EE27-3C0B-F910-75CC-E7FCE63AFBF0}"/>
              </a:ext>
            </a:extLst>
          </p:cNvPr>
          <p:cNvSpPr txBox="1"/>
          <p:nvPr/>
        </p:nvSpPr>
        <p:spPr>
          <a:xfrm>
            <a:off x="10555807" y="147309"/>
            <a:ext cx="1497687" cy="461665"/>
          </a:xfrm>
          <a:prstGeom prst="rect">
            <a:avLst/>
          </a:prstGeom>
          <a:noFill/>
          <a:ln>
            <a:solidFill>
              <a:schemeClr val="bg2">
                <a:lumMod val="50000"/>
              </a:schemeClr>
            </a:solidFill>
          </a:ln>
        </p:spPr>
        <p:txBody>
          <a:bodyPr wrap="square" rtlCol="0">
            <a:spAutoFit/>
          </a:bodyPr>
          <a:lstStyle/>
          <a:p>
            <a:r>
              <a:rPr lang="en-US" sz="800" b="1" dirty="0">
                <a:solidFill>
                  <a:srgbClr val="595959"/>
                </a:solidFill>
                <a:latin typeface="Catamaran"/>
              </a:rPr>
              <a:t>Green</a:t>
            </a:r>
            <a:r>
              <a:rPr lang="en-US" sz="800" dirty="0">
                <a:solidFill>
                  <a:srgbClr val="595959"/>
                </a:solidFill>
                <a:latin typeface="Catamaran"/>
              </a:rPr>
              <a:t> = Completed/Current</a:t>
            </a:r>
          </a:p>
          <a:p>
            <a:r>
              <a:rPr lang="en-US" sz="800" b="1" dirty="0">
                <a:solidFill>
                  <a:srgbClr val="595959"/>
                </a:solidFill>
                <a:latin typeface="Catamaran"/>
              </a:rPr>
              <a:t>Yellow</a:t>
            </a:r>
            <a:r>
              <a:rPr lang="en-US" sz="800" dirty="0">
                <a:solidFill>
                  <a:srgbClr val="595959"/>
                </a:solidFill>
                <a:latin typeface="Catamaran"/>
              </a:rPr>
              <a:t> = In Progress/Partial</a:t>
            </a:r>
          </a:p>
          <a:p>
            <a:r>
              <a:rPr lang="en-US" sz="800" b="1" dirty="0">
                <a:solidFill>
                  <a:srgbClr val="595959"/>
                </a:solidFill>
                <a:latin typeface="Catamaran"/>
              </a:rPr>
              <a:t>Red</a:t>
            </a:r>
            <a:r>
              <a:rPr lang="en-US" sz="800" dirty="0">
                <a:solidFill>
                  <a:srgbClr val="595959"/>
                </a:solidFill>
                <a:latin typeface="Catamaran"/>
              </a:rPr>
              <a:t> = Not Started/Out of Scope</a:t>
            </a:r>
          </a:p>
        </p:txBody>
      </p:sp>
      <p:sp>
        <p:nvSpPr>
          <p:cNvPr id="22" name="Rectangle 21">
            <a:extLst>
              <a:ext uri="{FF2B5EF4-FFF2-40B4-BE49-F238E27FC236}">
                <a16:creationId xmlns:a16="http://schemas.microsoft.com/office/drawing/2014/main" id="{1F8BBE30-CFC3-7A51-9A6A-122A75F75E29}"/>
              </a:ext>
            </a:extLst>
          </p:cNvPr>
          <p:cNvSpPr/>
          <p:nvPr/>
        </p:nvSpPr>
        <p:spPr>
          <a:xfrm>
            <a:off x="11424121" y="1317502"/>
            <a:ext cx="619486" cy="80219"/>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C1B7C7-CBB5-1F9F-BB20-34316AE3F8B4}"/>
              </a:ext>
            </a:extLst>
          </p:cNvPr>
          <p:cNvSpPr/>
          <p:nvPr/>
        </p:nvSpPr>
        <p:spPr>
          <a:xfrm>
            <a:off x="11434008" y="1525097"/>
            <a:ext cx="619486" cy="80219"/>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7E35842-7DAF-A276-0358-861AF4A6A235}"/>
              </a:ext>
            </a:extLst>
          </p:cNvPr>
          <p:cNvSpPr/>
          <p:nvPr/>
        </p:nvSpPr>
        <p:spPr>
          <a:xfrm>
            <a:off x="11434008" y="1714358"/>
            <a:ext cx="619486" cy="101655"/>
          </a:xfrm>
          <a:prstGeom prst="rect">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699506-2EA3-74CA-305E-78D9B8B52359}"/>
              </a:ext>
            </a:extLst>
          </p:cNvPr>
          <p:cNvSpPr/>
          <p:nvPr/>
        </p:nvSpPr>
        <p:spPr>
          <a:xfrm>
            <a:off x="11434008" y="1896603"/>
            <a:ext cx="619486" cy="80219"/>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50556A5-A993-B6A0-01FA-15625614F82D}"/>
              </a:ext>
            </a:extLst>
          </p:cNvPr>
          <p:cNvSpPr/>
          <p:nvPr/>
        </p:nvSpPr>
        <p:spPr>
          <a:xfrm>
            <a:off x="11434008" y="2178959"/>
            <a:ext cx="619486" cy="80219"/>
          </a:xfrm>
          <a:prstGeom prst="rect">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CD0F5A1-999F-4113-2447-C52B4A6AD905}"/>
              </a:ext>
            </a:extLst>
          </p:cNvPr>
          <p:cNvSpPr/>
          <p:nvPr/>
        </p:nvSpPr>
        <p:spPr>
          <a:xfrm>
            <a:off x="11426123" y="3669622"/>
            <a:ext cx="609599" cy="92781"/>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35D0E2C-0C74-0525-8C8C-56BAB34AD296}"/>
              </a:ext>
            </a:extLst>
          </p:cNvPr>
          <p:cNvSpPr/>
          <p:nvPr/>
        </p:nvSpPr>
        <p:spPr>
          <a:xfrm>
            <a:off x="11424121" y="2540798"/>
            <a:ext cx="619486" cy="80219"/>
          </a:xfrm>
          <a:prstGeom prst="rect">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512F763-B748-0D56-E73B-5B49EA3B3CE4}"/>
              </a:ext>
            </a:extLst>
          </p:cNvPr>
          <p:cNvSpPr/>
          <p:nvPr/>
        </p:nvSpPr>
        <p:spPr>
          <a:xfrm>
            <a:off x="11434008" y="2716257"/>
            <a:ext cx="609599" cy="92781"/>
          </a:xfrm>
          <a:prstGeom prst="rect">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3E4FEAF-B3BF-7DD4-F9FE-E9CEF944AFC7}"/>
              </a:ext>
            </a:extLst>
          </p:cNvPr>
          <p:cNvSpPr/>
          <p:nvPr/>
        </p:nvSpPr>
        <p:spPr>
          <a:xfrm>
            <a:off x="11426123" y="3098142"/>
            <a:ext cx="609599" cy="92781"/>
          </a:xfrm>
          <a:prstGeom prst="rect">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1F25B43-2734-4791-6BDE-FE6ECE78DCA6}"/>
              </a:ext>
            </a:extLst>
          </p:cNvPr>
          <p:cNvSpPr/>
          <p:nvPr/>
        </p:nvSpPr>
        <p:spPr>
          <a:xfrm>
            <a:off x="11434008" y="3273166"/>
            <a:ext cx="609599" cy="92781"/>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4E987D4-5208-3FEF-953D-984643B4C601}"/>
              </a:ext>
            </a:extLst>
          </p:cNvPr>
          <p:cNvSpPr/>
          <p:nvPr/>
        </p:nvSpPr>
        <p:spPr>
          <a:xfrm>
            <a:off x="11428130" y="2362950"/>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B3E40AE-47AA-A52F-6B71-CBB87E3CEAEC}"/>
              </a:ext>
            </a:extLst>
          </p:cNvPr>
          <p:cNvSpPr/>
          <p:nvPr/>
        </p:nvSpPr>
        <p:spPr>
          <a:xfrm>
            <a:off x="11434008" y="4197145"/>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6" name="Rectangle 14335">
            <a:extLst>
              <a:ext uri="{FF2B5EF4-FFF2-40B4-BE49-F238E27FC236}">
                <a16:creationId xmlns:a16="http://schemas.microsoft.com/office/drawing/2014/main" id="{68FF02D5-5604-5B87-6A75-ACAF628CB3E0}"/>
              </a:ext>
            </a:extLst>
          </p:cNvPr>
          <p:cNvSpPr/>
          <p:nvPr/>
        </p:nvSpPr>
        <p:spPr>
          <a:xfrm>
            <a:off x="11434008" y="4538920"/>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7" name="Rectangle 14336">
            <a:extLst>
              <a:ext uri="{FF2B5EF4-FFF2-40B4-BE49-F238E27FC236}">
                <a16:creationId xmlns:a16="http://schemas.microsoft.com/office/drawing/2014/main" id="{D533E7C7-A28D-DF7E-3406-D0ABA95360FA}"/>
              </a:ext>
            </a:extLst>
          </p:cNvPr>
          <p:cNvSpPr/>
          <p:nvPr/>
        </p:nvSpPr>
        <p:spPr>
          <a:xfrm>
            <a:off x="11421179" y="4722599"/>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47" name="Rectangle 14346">
            <a:extLst>
              <a:ext uri="{FF2B5EF4-FFF2-40B4-BE49-F238E27FC236}">
                <a16:creationId xmlns:a16="http://schemas.microsoft.com/office/drawing/2014/main" id="{D0B65E81-9341-9947-99B7-569A8A2B22B4}"/>
              </a:ext>
            </a:extLst>
          </p:cNvPr>
          <p:cNvSpPr/>
          <p:nvPr/>
        </p:nvSpPr>
        <p:spPr>
          <a:xfrm>
            <a:off x="11424121" y="5216639"/>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51" name="Rectangle 14350">
            <a:extLst>
              <a:ext uri="{FF2B5EF4-FFF2-40B4-BE49-F238E27FC236}">
                <a16:creationId xmlns:a16="http://schemas.microsoft.com/office/drawing/2014/main" id="{159135B7-AE52-7701-5136-59747EE49276}"/>
              </a:ext>
            </a:extLst>
          </p:cNvPr>
          <p:cNvSpPr/>
          <p:nvPr/>
        </p:nvSpPr>
        <p:spPr>
          <a:xfrm>
            <a:off x="11416236" y="5647158"/>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5" name="Rectangle 14364">
            <a:extLst>
              <a:ext uri="{FF2B5EF4-FFF2-40B4-BE49-F238E27FC236}">
                <a16:creationId xmlns:a16="http://schemas.microsoft.com/office/drawing/2014/main" id="{36DC764D-991C-B8AE-00B2-00BC18B777F9}"/>
              </a:ext>
            </a:extLst>
          </p:cNvPr>
          <p:cNvSpPr/>
          <p:nvPr/>
        </p:nvSpPr>
        <p:spPr>
          <a:xfrm>
            <a:off x="11434008" y="4891906"/>
            <a:ext cx="619486" cy="80219"/>
          </a:xfrm>
          <a:prstGeom prst="rect">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67" name="Rectangle 14366">
            <a:extLst>
              <a:ext uri="{FF2B5EF4-FFF2-40B4-BE49-F238E27FC236}">
                <a16:creationId xmlns:a16="http://schemas.microsoft.com/office/drawing/2014/main" id="{1A7A2A09-EF8A-0CD3-3381-B8274DD01A99}"/>
              </a:ext>
            </a:extLst>
          </p:cNvPr>
          <p:cNvSpPr/>
          <p:nvPr/>
        </p:nvSpPr>
        <p:spPr>
          <a:xfrm>
            <a:off x="11434141" y="5411871"/>
            <a:ext cx="619486" cy="80219"/>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880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8EC0-20F5-868A-AFA9-FC337EAA7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6F7C92-0981-FCF7-F086-9EF1CF74AEEB}"/>
              </a:ext>
            </a:extLst>
          </p:cNvPr>
          <p:cNvSpPr>
            <a:spLocks noGrp="1"/>
          </p:cNvSpPr>
          <p:nvPr>
            <p:ph type="title"/>
          </p:nvPr>
        </p:nvSpPr>
        <p:spPr/>
        <p:txBody>
          <a:bodyPr>
            <a:normAutofit/>
          </a:bodyPr>
          <a:lstStyle/>
          <a:p>
            <a:r>
              <a:rPr lang="en-US" sz="4400" dirty="0">
                <a:solidFill>
                  <a:schemeClr val="tx1"/>
                </a:solidFill>
              </a:rPr>
              <a:t>Education</a:t>
            </a:r>
          </a:p>
        </p:txBody>
      </p:sp>
      <p:sp>
        <p:nvSpPr>
          <p:cNvPr id="3" name="Content Placeholder 2">
            <a:extLst>
              <a:ext uri="{FF2B5EF4-FFF2-40B4-BE49-F238E27FC236}">
                <a16:creationId xmlns:a16="http://schemas.microsoft.com/office/drawing/2014/main" id="{7B1B36E1-6E9C-B065-CD99-556EDAD12CB6}"/>
              </a:ext>
            </a:extLst>
          </p:cNvPr>
          <p:cNvSpPr>
            <a:spLocks noGrp="1"/>
          </p:cNvSpPr>
          <p:nvPr>
            <p:ph idx="1"/>
          </p:nvPr>
        </p:nvSpPr>
        <p:spPr>
          <a:xfrm>
            <a:off x="609600" y="1248046"/>
            <a:ext cx="6088912" cy="4067643"/>
          </a:xfrm>
        </p:spPr>
        <p:txBody>
          <a:bodyPr>
            <a:noAutofit/>
          </a:bodyPr>
          <a:lstStyle/>
          <a:p>
            <a:pPr indent="-274320">
              <a:lnSpc>
                <a:spcPct val="120000"/>
              </a:lnSpc>
              <a:spcBef>
                <a:spcPts val="600"/>
              </a:spcBef>
            </a:pPr>
            <a:r>
              <a:rPr lang="en-US" sz="2000" dirty="0">
                <a:solidFill>
                  <a:schemeClr val="tx2"/>
                </a:solidFill>
                <a:latin typeface="Catamaran"/>
              </a:rPr>
              <a:t>PDSA 3 – Shadow education sessions </a:t>
            </a:r>
          </a:p>
          <a:p>
            <a:pPr lvl="1" indent="-274320">
              <a:lnSpc>
                <a:spcPct val="120000"/>
              </a:lnSpc>
              <a:spcBef>
                <a:spcPts val="600"/>
              </a:spcBef>
            </a:pPr>
            <a:r>
              <a:rPr lang="en-US" sz="2000" b="1" dirty="0">
                <a:solidFill>
                  <a:schemeClr val="tx2"/>
                </a:solidFill>
                <a:latin typeface="Catamaran"/>
              </a:rPr>
              <a:t>Wellness Clinic </a:t>
            </a:r>
            <a:r>
              <a:rPr lang="en-US" sz="2000" dirty="0">
                <a:solidFill>
                  <a:schemeClr val="tx2"/>
                </a:solidFill>
                <a:latin typeface="Catamaran"/>
              </a:rPr>
              <a:t>(Pre-Diabetes, OGTT)</a:t>
            </a:r>
          </a:p>
          <a:p>
            <a:pPr lvl="2" indent="-274320">
              <a:lnSpc>
                <a:spcPct val="80000"/>
              </a:lnSpc>
              <a:spcBef>
                <a:spcPts val="600"/>
              </a:spcBef>
            </a:pPr>
            <a:r>
              <a:rPr lang="en-US" sz="2000" dirty="0">
                <a:solidFill>
                  <a:schemeClr val="tx2"/>
                </a:solidFill>
                <a:latin typeface="Catamaran"/>
              </a:rPr>
              <a:t>General information packet provided to each patient (key topics covered)</a:t>
            </a:r>
          </a:p>
          <a:p>
            <a:pPr lvl="2" indent="-274320">
              <a:lnSpc>
                <a:spcPct val="80000"/>
              </a:lnSpc>
              <a:spcBef>
                <a:spcPts val="600"/>
              </a:spcBef>
            </a:pPr>
            <a:r>
              <a:rPr lang="en-US" sz="2000" dirty="0">
                <a:solidFill>
                  <a:schemeClr val="tx2"/>
                </a:solidFill>
                <a:latin typeface="Catamaran"/>
              </a:rPr>
              <a:t>No script</a:t>
            </a:r>
          </a:p>
          <a:p>
            <a:pPr lvl="2" indent="-274320">
              <a:lnSpc>
                <a:spcPct val="80000"/>
              </a:lnSpc>
              <a:spcBef>
                <a:spcPts val="600"/>
              </a:spcBef>
            </a:pPr>
            <a:r>
              <a:rPr lang="en-US" sz="2000" dirty="0">
                <a:solidFill>
                  <a:schemeClr val="tx2"/>
                </a:solidFill>
                <a:latin typeface="Catamaran"/>
              </a:rPr>
              <a:t>Delivery and depth are tailored to each individual patient/family</a:t>
            </a:r>
          </a:p>
          <a:p>
            <a:pPr lvl="2" indent="-274320">
              <a:lnSpc>
                <a:spcPct val="80000"/>
              </a:lnSpc>
              <a:spcBef>
                <a:spcPts val="600"/>
              </a:spcBef>
            </a:pPr>
            <a:r>
              <a:rPr lang="en-US" sz="2000" dirty="0">
                <a:solidFill>
                  <a:schemeClr val="tx2"/>
                </a:solidFill>
                <a:latin typeface="Catamaran"/>
              </a:rPr>
              <a:t>Diet recall at every encounter</a:t>
            </a:r>
          </a:p>
          <a:p>
            <a:pPr lvl="2" indent="-274320">
              <a:lnSpc>
                <a:spcPct val="80000"/>
              </a:lnSpc>
              <a:spcBef>
                <a:spcPts val="600"/>
              </a:spcBef>
            </a:pPr>
            <a:r>
              <a:rPr lang="en-US" sz="2000" dirty="0">
                <a:solidFill>
                  <a:schemeClr val="tx2"/>
                </a:solidFill>
                <a:latin typeface="Catamaran"/>
              </a:rPr>
              <a:t>Language kept simple; avoidance of medical jargon</a:t>
            </a:r>
          </a:p>
          <a:p>
            <a:pPr lvl="2" indent="-274320">
              <a:lnSpc>
                <a:spcPct val="80000"/>
              </a:lnSpc>
              <a:spcBef>
                <a:spcPts val="600"/>
              </a:spcBef>
            </a:pPr>
            <a:r>
              <a:rPr lang="en-US" sz="2000" dirty="0">
                <a:solidFill>
                  <a:schemeClr val="tx2"/>
                </a:solidFill>
                <a:latin typeface="Catamaran"/>
              </a:rPr>
              <a:t>Focus on setting simple, achievable modifications</a:t>
            </a:r>
          </a:p>
          <a:p>
            <a:pPr lvl="1" indent="-274320">
              <a:lnSpc>
                <a:spcPct val="80000"/>
              </a:lnSpc>
              <a:spcBef>
                <a:spcPts val="600"/>
              </a:spcBef>
            </a:pPr>
            <a:r>
              <a:rPr lang="en-US" sz="2000" dirty="0">
                <a:solidFill>
                  <a:schemeClr val="tx2"/>
                </a:solidFill>
                <a:latin typeface="Catamaran"/>
              </a:rPr>
              <a:t> </a:t>
            </a:r>
            <a:r>
              <a:rPr lang="en-US" sz="2000" b="1" dirty="0">
                <a:solidFill>
                  <a:schemeClr val="tx2"/>
                </a:solidFill>
                <a:latin typeface="Catamaran"/>
              </a:rPr>
              <a:t>Outpatient vs Inpatient New-onset Education </a:t>
            </a:r>
          </a:p>
          <a:p>
            <a:pPr lvl="2" indent="-274320">
              <a:lnSpc>
                <a:spcPct val="80000"/>
              </a:lnSpc>
              <a:spcBef>
                <a:spcPts val="600"/>
              </a:spcBef>
            </a:pPr>
            <a:r>
              <a:rPr lang="en-US" sz="2000" dirty="0">
                <a:solidFill>
                  <a:schemeClr val="tx2"/>
                </a:solidFill>
                <a:latin typeface="Catamaran"/>
              </a:rPr>
              <a:t>TBD</a:t>
            </a:r>
          </a:p>
        </p:txBody>
      </p:sp>
      <p:graphicFrame>
        <p:nvGraphicFramePr>
          <p:cNvPr id="7" name="Diagram 6">
            <a:extLst>
              <a:ext uri="{FF2B5EF4-FFF2-40B4-BE49-F238E27FC236}">
                <a16:creationId xmlns:a16="http://schemas.microsoft.com/office/drawing/2014/main" id="{01984217-8377-9230-6EF7-4CC41083B789}"/>
              </a:ext>
            </a:extLst>
          </p:cNvPr>
          <p:cNvGraphicFramePr/>
          <p:nvPr/>
        </p:nvGraphicFramePr>
        <p:xfrm>
          <a:off x="6262577" y="846667"/>
          <a:ext cx="5929423" cy="4639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6A153EC8-6C86-DBC6-7900-18A2EFE87032}"/>
              </a:ext>
            </a:extLst>
          </p:cNvPr>
          <p:cNvSpPr txBox="1"/>
          <p:nvPr/>
        </p:nvSpPr>
        <p:spPr>
          <a:xfrm>
            <a:off x="9473609" y="3588488"/>
            <a:ext cx="2190307" cy="1200329"/>
          </a:xfrm>
          <a:prstGeom prst="rect">
            <a:avLst/>
          </a:prstGeom>
          <a:noFill/>
        </p:spPr>
        <p:txBody>
          <a:bodyPr wrap="square" rtlCol="0">
            <a:spAutoFit/>
          </a:bodyPr>
          <a:lstStyle/>
          <a:p>
            <a:pPr lvl="0" algn="ctr"/>
            <a:r>
              <a:rPr lang="en-US" b="1" dirty="0"/>
              <a:t>Inpatient Education</a:t>
            </a:r>
          </a:p>
          <a:p>
            <a:pPr lvl="0" algn="ctr"/>
            <a:r>
              <a:rPr lang="en-US" b="1" dirty="0"/>
              <a:t>New-onset</a:t>
            </a:r>
          </a:p>
          <a:p>
            <a:pPr lvl="0" algn="ctr"/>
            <a:r>
              <a:rPr lang="en-US" b="1" dirty="0"/>
              <a:t>TBD</a:t>
            </a:r>
            <a:endParaRPr lang="en-US" dirty="0"/>
          </a:p>
          <a:p>
            <a:endParaRPr lang="en-US" dirty="0"/>
          </a:p>
        </p:txBody>
      </p:sp>
    </p:spTree>
    <p:extLst>
      <p:ext uri="{BB962C8B-B14F-4D97-AF65-F5344CB8AC3E}">
        <p14:creationId xmlns:p14="http://schemas.microsoft.com/office/powerpoint/2010/main" val="497347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034C-AF8F-3285-90B0-6FB1E0A363AB}"/>
              </a:ext>
            </a:extLst>
          </p:cNvPr>
          <p:cNvSpPr>
            <a:spLocks noGrp="1"/>
          </p:cNvSpPr>
          <p:nvPr>
            <p:ph type="title"/>
          </p:nvPr>
        </p:nvSpPr>
        <p:spPr/>
        <p:txBody>
          <a:bodyPr>
            <a:normAutofit/>
          </a:bodyPr>
          <a:lstStyle/>
          <a:p>
            <a:r>
              <a:rPr lang="en-US" sz="4400" dirty="0"/>
              <a:t>Key Learnings</a:t>
            </a:r>
          </a:p>
        </p:txBody>
      </p:sp>
      <p:sp>
        <p:nvSpPr>
          <p:cNvPr id="3" name="Content Placeholder 2">
            <a:extLst>
              <a:ext uri="{FF2B5EF4-FFF2-40B4-BE49-F238E27FC236}">
                <a16:creationId xmlns:a16="http://schemas.microsoft.com/office/drawing/2014/main" id="{0592CC08-A47D-A996-D92C-B045527AADC1}"/>
              </a:ext>
            </a:extLst>
          </p:cNvPr>
          <p:cNvSpPr>
            <a:spLocks noGrp="1"/>
          </p:cNvSpPr>
          <p:nvPr>
            <p:ph idx="1"/>
          </p:nvPr>
        </p:nvSpPr>
        <p:spPr>
          <a:xfrm>
            <a:off x="609600" y="1452702"/>
            <a:ext cx="10972800" cy="2414963"/>
          </a:xfrm>
        </p:spPr>
        <p:txBody>
          <a:bodyPr>
            <a:normAutofit/>
          </a:bodyPr>
          <a:lstStyle/>
          <a:p>
            <a:pPr marL="457200" indent="-274320">
              <a:spcBef>
                <a:spcPts val="600"/>
              </a:spcBef>
            </a:pPr>
            <a:r>
              <a:rPr lang="en-US" sz="2200" dirty="0">
                <a:solidFill>
                  <a:schemeClr val="tx2"/>
                </a:solidFill>
              </a:rPr>
              <a:t>Health Literacy plays a key role in successful management of pediatric type 2 diabetes</a:t>
            </a:r>
          </a:p>
          <a:p>
            <a:pPr marL="457200" indent="-274320">
              <a:spcBef>
                <a:spcPts val="600"/>
              </a:spcBef>
            </a:pPr>
            <a:r>
              <a:rPr lang="en-US" sz="2200" dirty="0">
                <a:solidFill>
                  <a:schemeClr val="tx2"/>
                </a:solidFill>
              </a:rPr>
              <a:t>Gaps in health literacy persist, particularly regarding key monitoring metrics and nutrition</a:t>
            </a:r>
          </a:p>
          <a:p>
            <a:pPr marL="457200" indent="-274320">
              <a:spcBef>
                <a:spcPts val="600"/>
              </a:spcBef>
            </a:pPr>
            <a:r>
              <a:rPr lang="en-US" sz="2200" dirty="0">
                <a:solidFill>
                  <a:schemeClr val="tx2"/>
                </a:solidFill>
              </a:rPr>
              <a:t>Age-appropriate, targeted education for both patients and caregivers is warranted to optimize disease management and quality of life</a:t>
            </a:r>
          </a:p>
          <a:p>
            <a:pPr marL="457200" indent="-274320">
              <a:spcBef>
                <a:spcPts val="600"/>
              </a:spcBef>
            </a:pPr>
            <a:r>
              <a:rPr lang="en-US" sz="2200" dirty="0">
                <a:solidFill>
                  <a:schemeClr val="tx2"/>
                </a:solidFill>
              </a:rPr>
              <a:t>There is a need for a validated health literacy survey for pediatric patients with type 2 diabetes</a:t>
            </a:r>
          </a:p>
          <a:p>
            <a:pPr marL="457200" indent="-274320">
              <a:spcBef>
                <a:spcPts val="600"/>
              </a:spcBef>
            </a:pPr>
            <a:endParaRPr lang="en-US" sz="2200" dirty="0">
              <a:solidFill>
                <a:schemeClr val="tx2"/>
              </a:solidFill>
            </a:endParaRPr>
          </a:p>
          <a:p>
            <a:endParaRPr lang="en-US" dirty="0"/>
          </a:p>
        </p:txBody>
      </p:sp>
      <p:sp>
        <p:nvSpPr>
          <p:cNvPr id="5" name="TextBox 4">
            <a:extLst>
              <a:ext uri="{FF2B5EF4-FFF2-40B4-BE49-F238E27FC236}">
                <a16:creationId xmlns:a16="http://schemas.microsoft.com/office/drawing/2014/main" id="{D67F1314-0F37-CFB5-BD98-F111299F7182}"/>
              </a:ext>
            </a:extLst>
          </p:cNvPr>
          <p:cNvSpPr txBox="1"/>
          <p:nvPr/>
        </p:nvSpPr>
        <p:spPr>
          <a:xfrm>
            <a:off x="3735859" y="4176584"/>
            <a:ext cx="4720281" cy="769441"/>
          </a:xfrm>
          <a:prstGeom prst="rect">
            <a:avLst/>
          </a:prstGeom>
          <a:noFill/>
        </p:spPr>
        <p:txBody>
          <a:bodyPr wrap="square" rtlCol="0">
            <a:spAutoFit/>
          </a:bodyPr>
          <a:lstStyle/>
          <a:p>
            <a:pPr algn="ctr"/>
            <a:r>
              <a:rPr lang="en-US" sz="4400" b="1" dirty="0">
                <a:latin typeface="Catamaran"/>
              </a:rPr>
              <a:t>Thank You!</a:t>
            </a:r>
          </a:p>
        </p:txBody>
      </p:sp>
    </p:spTree>
    <p:extLst>
      <p:ext uri="{BB962C8B-B14F-4D97-AF65-F5344CB8AC3E}">
        <p14:creationId xmlns:p14="http://schemas.microsoft.com/office/powerpoint/2010/main" val="427423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5237E-DDDA-319D-FDDC-0E99E05433EA}"/>
            </a:ext>
          </a:extLst>
        </p:cNvPr>
        <p:cNvGrpSpPr/>
        <p:nvPr/>
      </p:nvGrpSpPr>
      <p:grpSpPr>
        <a:xfrm>
          <a:off x="0" y="0"/>
          <a:ext cx="0" cy="0"/>
          <a:chOff x="0" y="0"/>
          <a:chExt cx="0" cy="0"/>
        </a:xfrm>
      </p:grpSpPr>
    </p:spTree>
    <p:extLst>
      <p:ext uri="{BB962C8B-B14F-4D97-AF65-F5344CB8AC3E}">
        <p14:creationId xmlns:p14="http://schemas.microsoft.com/office/powerpoint/2010/main" val="427492327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3FE8250-B772-B6C3-00A6-8272B38757A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3" name="think-cell data - do not delete" hidden="1">
                        <a:extLst>
                          <a:ext uri="{FF2B5EF4-FFF2-40B4-BE49-F238E27FC236}">
                            <a16:creationId xmlns:a16="http://schemas.microsoft.com/office/drawing/2014/main" id="{D3FE8250-B772-B6C3-00A6-8272B38757A0}"/>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44C7E695-441F-FAE1-A429-02133CCBFC49}"/>
              </a:ext>
            </a:extLst>
          </p:cNvPr>
          <p:cNvSpPr>
            <a:spLocks noGrp="1"/>
          </p:cNvSpPr>
          <p:nvPr>
            <p:ph type="ctrTitle"/>
          </p:nvPr>
        </p:nvSpPr>
        <p:spPr>
          <a:xfrm>
            <a:off x="1968642" y="3606094"/>
            <a:ext cx="6532613" cy="888064"/>
          </a:xfrm>
        </p:spPr>
        <p:txBody>
          <a:bodyPr vert="horz"/>
          <a:lstStyle/>
          <a:p>
            <a:r>
              <a:rPr lang="en-US" sz="3200"/>
              <a:t>Step by Step: Increasing Physical Activity in Youth with Diabetes</a:t>
            </a:r>
            <a:endParaRPr lang="en-US" sz="3200">
              <a:ea typeface="EB Garamond"/>
            </a:endParaRPr>
          </a:p>
        </p:txBody>
      </p:sp>
      <p:sp>
        <p:nvSpPr>
          <p:cNvPr id="5" name="Subtitle 4">
            <a:extLst>
              <a:ext uri="{FF2B5EF4-FFF2-40B4-BE49-F238E27FC236}">
                <a16:creationId xmlns:a16="http://schemas.microsoft.com/office/drawing/2014/main" id="{5E9C21C7-1E66-BFB3-29E6-D5F6A2DAA458}"/>
              </a:ext>
            </a:extLst>
          </p:cNvPr>
          <p:cNvSpPr>
            <a:spLocks noGrp="1"/>
          </p:cNvSpPr>
          <p:nvPr>
            <p:ph type="subTitle" idx="1"/>
          </p:nvPr>
        </p:nvSpPr>
        <p:spPr>
          <a:xfrm>
            <a:off x="1955800" y="2854849"/>
            <a:ext cx="4011411" cy="498598"/>
          </a:xfrm>
        </p:spPr>
        <p:txBody>
          <a:bodyPr/>
          <a:lstStyle/>
          <a:p>
            <a:r>
              <a:rPr lang="en-US"/>
              <a:t>Division of Diabetes &amp; Endocrinology</a:t>
            </a:r>
            <a:endParaRPr lang="en-ID"/>
          </a:p>
        </p:txBody>
      </p:sp>
      <p:sp>
        <p:nvSpPr>
          <p:cNvPr id="6" name="Text Placeholder 5">
            <a:extLst>
              <a:ext uri="{FF2B5EF4-FFF2-40B4-BE49-F238E27FC236}">
                <a16:creationId xmlns:a16="http://schemas.microsoft.com/office/drawing/2014/main" id="{96B598DE-3EA5-9E39-F904-ED918AAB768C}"/>
              </a:ext>
            </a:extLst>
          </p:cNvPr>
          <p:cNvSpPr>
            <a:spLocks noGrp="1"/>
          </p:cNvSpPr>
          <p:nvPr>
            <p:ph type="body" sz="quarter" idx="10"/>
          </p:nvPr>
        </p:nvSpPr>
        <p:spPr>
          <a:xfrm>
            <a:off x="1968643" y="5167671"/>
            <a:ext cx="6532613" cy="1631216"/>
          </a:xfrm>
        </p:spPr>
        <p:txBody>
          <a:bodyPr vert="horz" wrap="square" lIns="0" tIns="0" rIns="0" bIns="0" rtlCol="0" anchor="t">
            <a:spAutoFit/>
          </a:bodyPr>
          <a:lstStyle/>
          <a:p>
            <a:r>
              <a:rPr lang="en-US"/>
              <a:t>Lauren Culbreth, Paola Rondon, Brittany Jones, Emily Smith, Mili Vakharia, Grace Kim</a:t>
            </a:r>
            <a:endParaRPr lang="en-US">
              <a:ea typeface="Noto Sans"/>
              <a:cs typeface="Noto Sans"/>
            </a:endParaRPr>
          </a:p>
          <a:p>
            <a:endParaRPr lang="en-US"/>
          </a:p>
          <a:p>
            <a:r>
              <a:rPr lang="en-US"/>
              <a:t>November 11, 2025</a:t>
            </a:r>
            <a:endParaRPr lang="en-US">
              <a:ea typeface="Noto Sans"/>
              <a:cs typeface="Noto Sans"/>
            </a:endParaRPr>
          </a:p>
          <a:p>
            <a:endParaRPr lang="en-US"/>
          </a:p>
        </p:txBody>
      </p:sp>
      <p:pic>
        <p:nvPicPr>
          <p:cNvPr id="22" name="Picture Placeholder 21" descr="A group of people running in a hallway&#10;&#10;Description automatically generated">
            <a:extLst>
              <a:ext uri="{FF2B5EF4-FFF2-40B4-BE49-F238E27FC236}">
                <a16:creationId xmlns:a16="http://schemas.microsoft.com/office/drawing/2014/main" id="{6F925CDF-4D4C-CE0F-B785-1FB2FD3AD2F3}"/>
              </a:ext>
            </a:extLst>
          </p:cNvPr>
          <p:cNvPicPr>
            <a:picLocks noGrp="1" noChangeAspect="1"/>
          </p:cNvPicPr>
          <p:nvPr>
            <p:ph type="pic" sz="quarter" idx="12"/>
          </p:nvPr>
        </p:nvPicPr>
        <p:blipFill rotWithShape="1">
          <a:blip r:embed="rId6" cstate="print">
            <a:extLst>
              <a:ext uri="{28A0092B-C50C-407E-A947-70E740481C1C}">
                <a14:useLocalDpi xmlns:a14="http://schemas.microsoft.com/office/drawing/2010/main"/>
              </a:ext>
            </a:extLst>
          </a:blip>
          <a:srcRect t="-374"/>
          <a:stretch/>
        </p:blipFill>
        <p:spPr>
          <a:xfrm>
            <a:off x="8488413" y="-7938"/>
            <a:ext cx="2178000" cy="2129251"/>
          </a:xfrm>
        </p:spPr>
      </p:pic>
    </p:spTree>
    <p:extLst>
      <p:ext uri="{BB962C8B-B14F-4D97-AF65-F5344CB8AC3E}">
        <p14:creationId xmlns:p14="http://schemas.microsoft.com/office/powerpoint/2010/main" val="1604961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5CCE-8769-ADE0-D369-7B99D00941C7}"/>
              </a:ext>
            </a:extLst>
          </p:cNvPr>
          <p:cNvSpPr>
            <a:spLocks noGrp="1"/>
          </p:cNvSpPr>
          <p:nvPr>
            <p:ph type="title"/>
          </p:nvPr>
        </p:nvSpPr>
        <p:spPr>
          <a:xfrm>
            <a:off x="2021788" y="270015"/>
            <a:ext cx="8280400" cy="500458"/>
          </a:xfrm>
        </p:spPr>
        <p:txBody>
          <a:bodyPr/>
          <a:lstStyle/>
          <a:p>
            <a:r>
              <a:rPr lang="en-US" dirty="0">
                <a:ea typeface="EB Garamond"/>
              </a:rPr>
              <a:t>Barriers to Exercising in Pediatric T1D</a:t>
            </a:r>
            <a:endParaRPr lang="en-US" dirty="0"/>
          </a:p>
        </p:txBody>
      </p:sp>
      <p:sp>
        <p:nvSpPr>
          <p:cNvPr id="3" name="Content Placeholder 2">
            <a:extLst>
              <a:ext uri="{FF2B5EF4-FFF2-40B4-BE49-F238E27FC236}">
                <a16:creationId xmlns:a16="http://schemas.microsoft.com/office/drawing/2014/main" id="{09C33613-E02A-DCDD-216B-F18528F46B7C}"/>
              </a:ext>
            </a:extLst>
          </p:cNvPr>
          <p:cNvSpPr>
            <a:spLocks noGrp="1"/>
          </p:cNvSpPr>
          <p:nvPr>
            <p:ph idx="1"/>
          </p:nvPr>
        </p:nvSpPr>
        <p:spPr>
          <a:xfrm>
            <a:off x="1740817" y="1095895"/>
            <a:ext cx="8415975" cy="4937260"/>
          </a:xfrm>
        </p:spPr>
        <p:txBody>
          <a:bodyPr vert="horz" lIns="0" tIns="0" rIns="0" bIns="0" rtlCol="0" anchor="t">
            <a:normAutofit/>
          </a:bodyPr>
          <a:lstStyle/>
          <a:p>
            <a:r>
              <a:rPr lang="en-US" sz="1800" dirty="0">
                <a:ea typeface="Noto Sans"/>
                <a:cs typeface="Noto Sans"/>
              </a:rPr>
              <a:t>&lt;12 y/o:</a:t>
            </a:r>
          </a:p>
          <a:p>
            <a:pPr marL="685800" lvl="1" indent="-342900">
              <a:buAutoNum type="arabicPeriod"/>
            </a:pPr>
            <a:r>
              <a:rPr lang="en-US" sz="1800" dirty="0">
                <a:ea typeface="Noto Sans"/>
                <a:cs typeface="Noto Sans"/>
              </a:rPr>
              <a:t>Loss of control of diabetes</a:t>
            </a:r>
          </a:p>
          <a:p>
            <a:pPr marL="685800" lvl="1" indent="-342900">
              <a:buAutoNum type="arabicPeriod"/>
            </a:pPr>
            <a:r>
              <a:rPr lang="en-US" sz="1800" b="1" dirty="0">
                <a:solidFill>
                  <a:srgbClr val="FF0000"/>
                </a:solidFill>
                <a:ea typeface="Noto Sans"/>
                <a:cs typeface="Noto Sans"/>
              </a:rPr>
              <a:t>Fear of hypoglycemia</a:t>
            </a:r>
            <a:endParaRPr lang="en-US" sz="1800" dirty="0">
              <a:solidFill>
                <a:srgbClr val="FF0000"/>
              </a:solidFill>
              <a:ea typeface="Noto Sans"/>
              <a:cs typeface="Noto Sans"/>
            </a:endParaRPr>
          </a:p>
          <a:p>
            <a:pPr marL="685800" lvl="1" indent="-342900">
              <a:buAutoNum type="arabicPeriod"/>
            </a:pPr>
            <a:r>
              <a:rPr lang="en-US" sz="1800" dirty="0">
                <a:ea typeface="Noto Sans"/>
                <a:cs typeface="Noto Sans"/>
              </a:rPr>
              <a:t>Work schedule</a:t>
            </a:r>
          </a:p>
          <a:p>
            <a:pPr marL="685800" lvl="1" indent="-342900">
              <a:buAutoNum type="arabicPeriod"/>
            </a:pPr>
            <a:r>
              <a:rPr lang="en-US" sz="1800" dirty="0">
                <a:ea typeface="Noto Sans"/>
                <a:cs typeface="Noto Sans"/>
              </a:rPr>
              <a:t>External temperature</a:t>
            </a:r>
          </a:p>
          <a:p>
            <a:pPr marL="685800" lvl="1" indent="-342900">
              <a:buAutoNum type="arabicPeriod"/>
            </a:pPr>
            <a:endParaRPr lang="en-US" sz="1800" dirty="0">
              <a:ea typeface="Noto Sans"/>
              <a:cs typeface="Noto Sans"/>
            </a:endParaRPr>
          </a:p>
          <a:p>
            <a:pPr marL="685800" lvl="1" indent="-342900">
              <a:buAutoNum type="arabicPeriod"/>
            </a:pPr>
            <a:endParaRPr lang="en-US" sz="1800" dirty="0">
              <a:ea typeface="Noto Sans"/>
              <a:cs typeface="Noto Sans"/>
            </a:endParaRPr>
          </a:p>
          <a:p>
            <a:r>
              <a:rPr lang="en-US" sz="1800" dirty="0">
                <a:latin typeface="Segoe UI"/>
                <a:ea typeface="Noto Sans"/>
                <a:cs typeface="Segoe UI"/>
              </a:rPr>
              <a:t>≥</a:t>
            </a:r>
            <a:r>
              <a:rPr lang="en-US" sz="1800" dirty="0">
                <a:ea typeface="Noto Sans"/>
                <a:cs typeface="Noto Sans"/>
              </a:rPr>
              <a:t>12 y/o:</a:t>
            </a:r>
          </a:p>
          <a:p>
            <a:pPr marL="685800" lvl="1" indent="-342900">
              <a:buAutoNum type="arabicPeriod"/>
            </a:pPr>
            <a:r>
              <a:rPr lang="en-US" sz="1800" b="1" dirty="0">
                <a:solidFill>
                  <a:srgbClr val="FF0000"/>
                </a:solidFill>
                <a:ea typeface="Noto Sans"/>
                <a:cs typeface="Noto Sans"/>
              </a:rPr>
              <a:t>Fear of hypoglycemia</a:t>
            </a:r>
            <a:endParaRPr lang="en-US" sz="1800" dirty="0">
              <a:solidFill>
                <a:srgbClr val="FF0000"/>
              </a:solidFill>
              <a:ea typeface="Noto Sans"/>
              <a:cs typeface="Noto Sans"/>
            </a:endParaRPr>
          </a:p>
          <a:p>
            <a:pPr marL="685800" lvl="1" indent="-342900">
              <a:buAutoNum type="arabicPeriod"/>
            </a:pPr>
            <a:r>
              <a:rPr lang="en-US" sz="1800" dirty="0">
                <a:ea typeface="Noto Sans"/>
                <a:cs typeface="Noto Sans"/>
              </a:rPr>
              <a:t>External temperature</a:t>
            </a:r>
          </a:p>
          <a:p>
            <a:pPr marL="685800" lvl="1" indent="-342900">
              <a:buAutoNum type="arabicPeriod"/>
            </a:pPr>
            <a:r>
              <a:rPr lang="en-US" sz="1800" dirty="0">
                <a:ea typeface="Noto Sans"/>
                <a:cs typeface="Noto Sans"/>
              </a:rPr>
              <a:t>Loss of control of diabetes</a:t>
            </a:r>
          </a:p>
          <a:p>
            <a:pPr marL="685800" lvl="1" indent="-342900">
              <a:buAutoNum type="arabicPeriod"/>
            </a:pPr>
            <a:r>
              <a:rPr lang="en-US" sz="1800" dirty="0">
                <a:ea typeface="Noto Sans"/>
                <a:cs typeface="Noto Sans"/>
              </a:rPr>
              <a:t>Low fitness levels</a:t>
            </a:r>
          </a:p>
          <a:p>
            <a:pPr marL="685800" lvl="1" indent="-342900">
              <a:buAutoNum type="arabicPeriod"/>
            </a:pPr>
            <a:endParaRPr lang="en-US" sz="1600" dirty="0">
              <a:ea typeface="Noto Sans"/>
              <a:cs typeface="Noto Sans"/>
            </a:endParaRPr>
          </a:p>
          <a:p>
            <a:pPr marL="685800" lvl="1" indent="-342900">
              <a:buAutoNum type="arabicPeriod"/>
            </a:pPr>
            <a:endParaRPr lang="en-US" sz="1600" dirty="0">
              <a:ea typeface="Noto Sans"/>
              <a:cs typeface="Noto Sans"/>
            </a:endParaRPr>
          </a:p>
          <a:p>
            <a:pPr marL="685800" lvl="1" indent="-342900">
              <a:buAutoNum type="arabicPeriod"/>
            </a:pPr>
            <a:endParaRPr lang="en-US" sz="1600" dirty="0">
              <a:ea typeface="Noto Sans"/>
              <a:cs typeface="Noto Sans"/>
            </a:endParaRPr>
          </a:p>
          <a:p>
            <a:pPr marL="685800" lvl="1" indent="-342900">
              <a:buAutoNum type="arabicPeriod"/>
            </a:pPr>
            <a:endParaRPr lang="en-US" sz="1600" dirty="0">
              <a:ea typeface="Noto Sans"/>
              <a:cs typeface="Noto Sans"/>
            </a:endParaRPr>
          </a:p>
          <a:p>
            <a:pPr marL="685800" lvl="1" indent="-342900">
              <a:buAutoNum type="arabicPeriod"/>
            </a:pPr>
            <a:endParaRPr lang="en-US" sz="1600" dirty="0">
              <a:ea typeface="Noto Sans"/>
              <a:cs typeface="Noto Sans"/>
            </a:endParaRPr>
          </a:p>
        </p:txBody>
      </p:sp>
      <p:pic>
        <p:nvPicPr>
          <p:cNvPr id="5" name="Picture 4" descr="A table with text and numbers&#10;&#10;AI-generated content may be incorrect.">
            <a:extLst>
              <a:ext uri="{FF2B5EF4-FFF2-40B4-BE49-F238E27FC236}">
                <a16:creationId xmlns:a16="http://schemas.microsoft.com/office/drawing/2014/main" id="{6DBE8236-3C09-66EC-409D-4E16E91C6C47}"/>
              </a:ext>
            </a:extLst>
          </p:cNvPr>
          <p:cNvPicPr>
            <a:picLocks noChangeAspect="1"/>
          </p:cNvPicPr>
          <p:nvPr/>
        </p:nvPicPr>
        <p:blipFill>
          <a:blip r:embed="rId3"/>
          <a:stretch>
            <a:fillRect/>
          </a:stretch>
        </p:blipFill>
        <p:spPr>
          <a:xfrm>
            <a:off x="5230152" y="1093575"/>
            <a:ext cx="5249383" cy="3474944"/>
          </a:xfrm>
          <a:prstGeom prst="rect">
            <a:avLst/>
          </a:prstGeom>
        </p:spPr>
      </p:pic>
      <p:sp>
        <p:nvSpPr>
          <p:cNvPr id="6" name="TextBox 5">
            <a:extLst>
              <a:ext uri="{FF2B5EF4-FFF2-40B4-BE49-F238E27FC236}">
                <a16:creationId xmlns:a16="http://schemas.microsoft.com/office/drawing/2014/main" id="{8316950B-E624-3F73-441D-FC52AF408A88}"/>
              </a:ext>
            </a:extLst>
          </p:cNvPr>
          <p:cNvSpPr txBox="1"/>
          <p:nvPr/>
        </p:nvSpPr>
        <p:spPr>
          <a:xfrm>
            <a:off x="3186985" y="6324648"/>
            <a:ext cx="6480006" cy="1277273"/>
          </a:xfrm>
          <a:prstGeom prst="rect">
            <a:avLst/>
          </a:prstGeom>
          <a:noFill/>
        </p:spPr>
        <p:txBody>
          <a:bodyPr wrap="square" lIns="91440" tIns="45720" rIns="91440" bIns="45720" anchor="t">
            <a:spAutoFit/>
          </a:bodyPr>
          <a:lstStyle/>
          <a:p>
            <a:pPr algn="ctr"/>
            <a:r>
              <a:rPr lang="en-US" sz="1100" dirty="0">
                <a:solidFill>
                  <a:srgbClr val="000000"/>
                </a:solidFill>
                <a:latin typeface="Helvetica"/>
                <a:cs typeface="Helvetica"/>
              </a:rPr>
              <a:t>Ref: </a:t>
            </a:r>
            <a:r>
              <a:rPr lang="en-US" sz="1100" dirty="0">
                <a:solidFill>
                  <a:srgbClr val="212121"/>
                </a:solidFill>
                <a:latin typeface="Helvetica"/>
                <a:cs typeface="Kalinga"/>
              </a:rPr>
              <a:t>J Am Med Dir Assoc. 2016;17(1):85.e1–85.e7. doi:10.1016/j.jamda.2015.10.005</a:t>
            </a:r>
            <a:endParaRPr lang="en-US" sz="1100" dirty="0">
              <a:latin typeface="Helvetica"/>
            </a:endParaRPr>
          </a:p>
          <a:p>
            <a:pPr algn="ctr"/>
            <a:endParaRPr lang="en-US" sz="1100" b="0">
              <a:effectLst/>
              <a:latin typeface="Helvetica"/>
              <a:ea typeface="Noto Sans"/>
              <a:cs typeface="Helvetica"/>
            </a:endParaRPr>
          </a:p>
          <a:p>
            <a:pPr algn="ctr"/>
            <a:endParaRPr lang="en-US" sz="1800">
              <a:ea typeface="Noto Sans"/>
              <a:cs typeface="Noto Sans"/>
            </a:endParaRPr>
          </a:p>
          <a:p>
            <a:pPr algn="ctr"/>
            <a:br>
              <a:rPr lang="en-US" sz="1800" b="0" dirty="0">
                <a:effectLst/>
              </a:rPr>
            </a:br>
            <a:endParaRPr lang="en-US" sz="1800"/>
          </a:p>
        </p:txBody>
      </p:sp>
      <p:sp>
        <p:nvSpPr>
          <p:cNvPr id="4" name="TextBox 3"/>
          <p:cNvSpPr txBox="1"/>
          <p:nvPr/>
        </p:nvSpPr>
        <p:spPr>
          <a:xfrm>
            <a:off x="1825659" y="4978573"/>
            <a:ext cx="8031637" cy="1200329"/>
          </a:xfrm>
          <a:prstGeom prst="rect">
            <a:avLst/>
          </a:prstGeom>
          <a:noFill/>
        </p:spPr>
        <p:txBody>
          <a:bodyPr wrap="square" rtlCol="0">
            <a:spAutoFit/>
          </a:bodyPr>
          <a:lstStyle/>
          <a:p>
            <a:pPr algn="ctr"/>
            <a:r>
              <a:rPr lang="en-US" sz="1800" dirty="0">
                <a:solidFill>
                  <a:schemeClr val="bg1"/>
                </a:solidFill>
                <a:ea typeface="Noto Sans"/>
                <a:cs typeface="Noto Sans"/>
              </a:rPr>
              <a:t>Greater parental support </a:t>
            </a:r>
          </a:p>
          <a:p>
            <a:pPr algn="ctr"/>
            <a:r>
              <a:rPr lang="en-US" sz="1800" dirty="0">
                <a:solidFill>
                  <a:schemeClr val="bg1"/>
                </a:solidFill>
                <a:ea typeface="Noto Sans"/>
                <a:cs typeface="Noto Sans"/>
              </a:rPr>
              <a:t>=</a:t>
            </a:r>
          </a:p>
          <a:p>
            <a:pPr algn="ctr"/>
            <a:r>
              <a:rPr lang="en-US" sz="1800" dirty="0">
                <a:solidFill>
                  <a:schemeClr val="bg1"/>
                </a:solidFill>
                <a:ea typeface="Noto Sans"/>
                <a:cs typeface="Noto Sans"/>
              </a:rPr>
              <a:t> lower overall perceived barriers </a:t>
            </a:r>
            <a:endParaRPr lang="en-US" sz="1800" dirty="0">
              <a:solidFill>
                <a:schemeClr val="bg1"/>
              </a:solidFill>
            </a:endParaRPr>
          </a:p>
          <a:p>
            <a:pPr algn="ctr"/>
            <a:endParaRPr lang="en-US" sz="1800" dirty="0">
              <a:solidFill>
                <a:schemeClr val="bg1"/>
              </a:solidFill>
            </a:endParaRPr>
          </a:p>
        </p:txBody>
      </p:sp>
    </p:spTree>
    <p:extLst>
      <p:ext uri="{BB962C8B-B14F-4D97-AF65-F5344CB8AC3E}">
        <p14:creationId xmlns:p14="http://schemas.microsoft.com/office/powerpoint/2010/main" val="1814821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D43A505C-D302-D38E-A38F-AA98D5EA8419}"/>
              </a:ext>
            </a:extLst>
          </p:cNvPr>
          <p:cNvSpPr txBox="1"/>
          <p:nvPr/>
        </p:nvSpPr>
        <p:spPr>
          <a:xfrm>
            <a:off x="1824451" y="3758296"/>
            <a:ext cx="2974338" cy="461665"/>
          </a:xfrm>
          <a:prstGeom prst="rect">
            <a:avLst/>
          </a:prstGeom>
          <a:noFill/>
        </p:spPr>
        <p:txBody>
          <a:bodyPr wrap="square" lIns="91440" tIns="45720" rIns="91440" bIns="45720" rtlCol="0" anchor="t">
            <a:spAutoFit/>
          </a:bodyPr>
          <a:lstStyle/>
          <a:p>
            <a:pPr algn="ctr"/>
            <a:r>
              <a:rPr lang="en-US" sz="1200" dirty="0">
                <a:solidFill>
                  <a:schemeClr val="bg1"/>
                </a:solidFill>
              </a:rPr>
              <a:t>Lauren Culbreth, </a:t>
            </a:r>
            <a:r>
              <a:rPr lang="en-US" sz="1100" dirty="0">
                <a:solidFill>
                  <a:schemeClr val="bg1"/>
                </a:solidFill>
              </a:rPr>
              <a:t>MPAS, PA-C, ACSM-EP, CDCES</a:t>
            </a:r>
            <a:endParaRPr lang="en-US" sz="1100" dirty="0">
              <a:solidFill>
                <a:schemeClr val="bg1"/>
              </a:solidFill>
              <a:ea typeface="Noto Sans"/>
              <a:cs typeface="Noto Sans"/>
            </a:endParaRPr>
          </a:p>
        </p:txBody>
      </p:sp>
      <p:sp>
        <p:nvSpPr>
          <p:cNvPr id="16" name="TextBox 15">
            <a:extLst>
              <a:ext uri="{FF2B5EF4-FFF2-40B4-BE49-F238E27FC236}">
                <a16:creationId xmlns:a16="http://schemas.microsoft.com/office/drawing/2014/main" id="{EA7DD77C-C89B-8630-9AD8-05EC7C52C4C4}"/>
              </a:ext>
            </a:extLst>
          </p:cNvPr>
          <p:cNvSpPr txBox="1"/>
          <p:nvPr/>
        </p:nvSpPr>
        <p:spPr>
          <a:xfrm>
            <a:off x="4844366" y="3772476"/>
            <a:ext cx="2838106" cy="276999"/>
          </a:xfrm>
          <a:prstGeom prst="rect">
            <a:avLst/>
          </a:prstGeom>
          <a:noFill/>
        </p:spPr>
        <p:txBody>
          <a:bodyPr wrap="square" lIns="91440" tIns="45720" rIns="91440" bIns="45720" rtlCol="0" anchor="t">
            <a:spAutoFit/>
          </a:bodyPr>
          <a:lstStyle/>
          <a:p>
            <a:pPr algn="ctr"/>
            <a:r>
              <a:rPr lang="en-US" sz="1200" dirty="0">
                <a:solidFill>
                  <a:srgbClr val="FFFFFF"/>
                </a:solidFill>
                <a:latin typeface="Noto Sans"/>
                <a:ea typeface="Noto Sans"/>
                <a:cs typeface="Noto Sans"/>
              </a:rPr>
              <a:t>Paola </a:t>
            </a:r>
            <a:r>
              <a:rPr lang="en-US" sz="1200" dirty="0" err="1">
                <a:solidFill>
                  <a:srgbClr val="FFFFFF"/>
                </a:solidFill>
                <a:latin typeface="Noto Sans"/>
                <a:ea typeface="Noto Sans"/>
                <a:cs typeface="Noto Sans"/>
              </a:rPr>
              <a:t>Rondon</a:t>
            </a:r>
            <a:r>
              <a:rPr lang="en-US" sz="1200" dirty="0">
                <a:solidFill>
                  <a:srgbClr val="FFFFFF"/>
                </a:solidFill>
                <a:latin typeface="Noto Sans"/>
                <a:ea typeface="Noto Sans"/>
                <a:cs typeface="Noto Sans"/>
              </a:rPr>
              <a:t>, MS, RD, LD, CDCES</a:t>
            </a:r>
          </a:p>
        </p:txBody>
      </p:sp>
      <p:sp>
        <p:nvSpPr>
          <p:cNvPr id="15" name="TextBox 14">
            <a:extLst>
              <a:ext uri="{FF2B5EF4-FFF2-40B4-BE49-F238E27FC236}">
                <a16:creationId xmlns:a16="http://schemas.microsoft.com/office/drawing/2014/main" id="{82CB478B-5131-32B8-0F74-1FEC1665D074}"/>
              </a:ext>
            </a:extLst>
          </p:cNvPr>
          <p:cNvSpPr txBox="1"/>
          <p:nvPr/>
        </p:nvSpPr>
        <p:spPr>
          <a:xfrm>
            <a:off x="7823015" y="3772476"/>
            <a:ext cx="2838106" cy="276999"/>
          </a:xfrm>
          <a:prstGeom prst="rect">
            <a:avLst/>
          </a:prstGeom>
          <a:noFill/>
        </p:spPr>
        <p:txBody>
          <a:bodyPr wrap="square" lIns="91440" tIns="45720" rIns="91440" bIns="45720" rtlCol="0" anchor="t">
            <a:spAutoFit/>
          </a:bodyPr>
          <a:lstStyle/>
          <a:p>
            <a:pPr algn="ctr"/>
            <a:r>
              <a:rPr lang="en-US" sz="1200" dirty="0">
                <a:solidFill>
                  <a:srgbClr val="FFFFFF"/>
                </a:solidFill>
                <a:latin typeface="Noto Sans"/>
                <a:ea typeface="Noto Sans"/>
                <a:cs typeface="Noto Sans"/>
              </a:rPr>
              <a:t>Brittany Jones, MPH, RD, LD, CDCES</a:t>
            </a:r>
          </a:p>
        </p:txBody>
      </p:sp>
      <p:sp>
        <p:nvSpPr>
          <p:cNvPr id="17" name="TextBox 16">
            <a:extLst>
              <a:ext uri="{FF2B5EF4-FFF2-40B4-BE49-F238E27FC236}">
                <a16:creationId xmlns:a16="http://schemas.microsoft.com/office/drawing/2014/main" id="{9B210D23-DF36-2846-3D6C-E39D3ABF509D}"/>
              </a:ext>
            </a:extLst>
          </p:cNvPr>
          <p:cNvSpPr txBox="1"/>
          <p:nvPr/>
        </p:nvSpPr>
        <p:spPr>
          <a:xfrm>
            <a:off x="2256797" y="5830551"/>
            <a:ext cx="2132551" cy="276999"/>
          </a:xfrm>
          <a:prstGeom prst="rect">
            <a:avLst/>
          </a:prstGeom>
          <a:noFill/>
        </p:spPr>
        <p:txBody>
          <a:bodyPr wrap="square" lIns="91440" tIns="45720" rIns="91440" bIns="45720" rtlCol="0" anchor="t">
            <a:spAutoFit/>
          </a:bodyPr>
          <a:lstStyle/>
          <a:p>
            <a:pPr algn="ctr"/>
            <a:r>
              <a:rPr lang="en-US" sz="1200" dirty="0">
                <a:solidFill>
                  <a:srgbClr val="FFFFFF"/>
                </a:solidFill>
                <a:latin typeface="Noto Sans"/>
                <a:ea typeface="Noto Sans"/>
                <a:cs typeface="Noto Sans"/>
              </a:rPr>
              <a:t>Emily Smith, MS, RD, LD</a:t>
            </a:r>
          </a:p>
        </p:txBody>
      </p:sp>
      <p:sp>
        <p:nvSpPr>
          <p:cNvPr id="18" name="TextBox 17">
            <a:extLst>
              <a:ext uri="{FF2B5EF4-FFF2-40B4-BE49-F238E27FC236}">
                <a16:creationId xmlns:a16="http://schemas.microsoft.com/office/drawing/2014/main" id="{6D2C2E9A-40C2-633A-0128-64F4638DFE51}"/>
              </a:ext>
            </a:extLst>
          </p:cNvPr>
          <p:cNvSpPr txBox="1"/>
          <p:nvPr/>
        </p:nvSpPr>
        <p:spPr>
          <a:xfrm>
            <a:off x="4984909" y="5830551"/>
            <a:ext cx="2838106" cy="276999"/>
          </a:xfrm>
          <a:prstGeom prst="rect">
            <a:avLst/>
          </a:prstGeom>
          <a:noFill/>
        </p:spPr>
        <p:txBody>
          <a:bodyPr wrap="square" lIns="91440" tIns="45720" rIns="91440" bIns="45720" rtlCol="0" anchor="t">
            <a:spAutoFit/>
          </a:bodyPr>
          <a:lstStyle/>
          <a:p>
            <a:pPr algn="ctr"/>
            <a:r>
              <a:rPr lang="en-US" sz="1200" dirty="0" err="1">
                <a:solidFill>
                  <a:srgbClr val="FFFFFF"/>
                </a:solidFill>
                <a:latin typeface="Noto Sans"/>
                <a:ea typeface="Noto Sans"/>
                <a:cs typeface="Noto Sans"/>
              </a:rPr>
              <a:t>Mili</a:t>
            </a:r>
            <a:r>
              <a:rPr lang="en-US" sz="1200" dirty="0">
                <a:solidFill>
                  <a:srgbClr val="FFFFFF"/>
                </a:solidFill>
                <a:latin typeface="Noto Sans"/>
                <a:ea typeface="Noto Sans"/>
                <a:cs typeface="Noto Sans"/>
              </a:rPr>
              <a:t> </a:t>
            </a:r>
            <a:r>
              <a:rPr lang="en-US" sz="1200" dirty="0" err="1">
                <a:solidFill>
                  <a:srgbClr val="FFFFFF"/>
                </a:solidFill>
                <a:latin typeface="Noto Sans"/>
                <a:ea typeface="Noto Sans"/>
                <a:cs typeface="Noto Sans"/>
              </a:rPr>
              <a:t>Vakharia</a:t>
            </a:r>
            <a:r>
              <a:rPr lang="en-US" sz="1200" dirty="0">
                <a:solidFill>
                  <a:srgbClr val="FFFFFF"/>
                </a:solidFill>
                <a:latin typeface="Noto Sans"/>
                <a:ea typeface="Noto Sans"/>
                <a:cs typeface="Noto Sans"/>
              </a:rPr>
              <a:t> APRN, FNP-C, CDCES</a:t>
            </a:r>
          </a:p>
        </p:txBody>
      </p:sp>
      <p:sp>
        <p:nvSpPr>
          <p:cNvPr id="19" name="TextBox 18">
            <a:extLst>
              <a:ext uri="{FF2B5EF4-FFF2-40B4-BE49-F238E27FC236}">
                <a16:creationId xmlns:a16="http://schemas.microsoft.com/office/drawing/2014/main" id="{9D1F2B57-EA10-1D72-669A-E5C7803AB9E9}"/>
              </a:ext>
            </a:extLst>
          </p:cNvPr>
          <p:cNvSpPr txBox="1"/>
          <p:nvPr/>
        </p:nvSpPr>
        <p:spPr>
          <a:xfrm>
            <a:off x="7911440" y="5830551"/>
            <a:ext cx="2838106" cy="276999"/>
          </a:xfrm>
          <a:prstGeom prst="rect">
            <a:avLst/>
          </a:prstGeom>
          <a:noFill/>
        </p:spPr>
        <p:txBody>
          <a:bodyPr wrap="square" lIns="91440" tIns="45720" rIns="91440" bIns="45720" rtlCol="0" anchor="t">
            <a:spAutoFit/>
          </a:bodyPr>
          <a:lstStyle/>
          <a:p>
            <a:pPr algn="ctr"/>
            <a:r>
              <a:rPr lang="en-US" sz="1200" dirty="0">
                <a:solidFill>
                  <a:srgbClr val="FFFFFF"/>
                </a:solidFill>
                <a:latin typeface="Noto Sans"/>
                <a:ea typeface="Noto Sans"/>
                <a:cs typeface="Noto Sans"/>
              </a:rPr>
              <a:t>Grace Kim, MD</a:t>
            </a:r>
          </a:p>
        </p:txBody>
      </p:sp>
      <p:pic>
        <p:nvPicPr>
          <p:cNvPr id="20" name="Picture 19" descr="A person smiling in front of a flag&#10;&#10;AI-generated content may be incorrect.">
            <a:extLst>
              <a:ext uri="{FF2B5EF4-FFF2-40B4-BE49-F238E27FC236}">
                <a16:creationId xmlns:a16="http://schemas.microsoft.com/office/drawing/2014/main" id="{B204AAF3-FC6F-53B0-F647-907EC5FDB398}"/>
              </a:ext>
            </a:extLst>
          </p:cNvPr>
          <p:cNvPicPr>
            <a:picLocks noChangeAspect="1"/>
          </p:cNvPicPr>
          <p:nvPr/>
        </p:nvPicPr>
        <p:blipFill>
          <a:blip r:embed="rId6"/>
          <a:stretch>
            <a:fillRect/>
          </a:stretch>
        </p:blipFill>
        <p:spPr>
          <a:xfrm>
            <a:off x="2576123" y="4241538"/>
            <a:ext cx="1493897" cy="1545859"/>
          </a:xfrm>
          <a:prstGeom prst="rect">
            <a:avLst/>
          </a:prstGeom>
        </p:spPr>
      </p:pic>
      <p:pic>
        <p:nvPicPr>
          <p:cNvPr id="21" name="Picture 20" descr="A person in a purple shirt&#10;&#10;AI-generated content may be incorrect.">
            <a:extLst>
              <a:ext uri="{FF2B5EF4-FFF2-40B4-BE49-F238E27FC236}">
                <a16:creationId xmlns:a16="http://schemas.microsoft.com/office/drawing/2014/main" id="{4EFB7ECE-C1C8-1CBF-616B-9E67143ADDDA}"/>
              </a:ext>
            </a:extLst>
          </p:cNvPr>
          <p:cNvPicPr>
            <a:picLocks noChangeAspect="1"/>
          </p:cNvPicPr>
          <p:nvPr/>
        </p:nvPicPr>
        <p:blipFill>
          <a:blip r:embed="rId7"/>
          <a:stretch>
            <a:fillRect/>
          </a:stretch>
        </p:blipFill>
        <p:spPr>
          <a:xfrm>
            <a:off x="8542933" y="4042076"/>
            <a:ext cx="1443145" cy="1745320"/>
          </a:xfrm>
          <a:prstGeom prst="rect">
            <a:avLst/>
          </a:prstGeom>
        </p:spPr>
      </p:pic>
      <p:pic>
        <p:nvPicPr>
          <p:cNvPr id="23" name="Picture 22" descr="A person with long brown hair smiling&#10;&#10;AI-generated content may be incorrect.">
            <a:extLst>
              <a:ext uri="{FF2B5EF4-FFF2-40B4-BE49-F238E27FC236}">
                <a16:creationId xmlns:a16="http://schemas.microsoft.com/office/drawing/2014/main" id="{4C2F64C7-709E-B1B3-C381-A725BF921833}"/>
              </a:ext>
            </a:extLst>
          </p:cNvPr>
          <p:cNvPicPr>
            <a:picLocks noChangeAspect="1"/>
          </p:cNvPicPr>
          <p:nvPr/>
        </p:nvPicPr>
        <p:blipFill>
          <a:blip r:embed="rId8"/>
          <a:stretch>
            <a:fillRect/>
          </a:stretch>
        </p:blipFill>
        <p:spPr>
          <a:xfrm>
            <a:off x="8482255" y="1886467"/>
            <a:ext cx="1427751" cy="1745320"/>
          </a:xfrm>
          <a:prstGeom prst="rect">
            <a:avLst/>
          </a:prstGeom>
        </p:spPr>
      </p:pic>
      <p:pic>
        <p:nvPicPr>
          <p:cNvPr id="24" name="Picture 23" descr="A person in a white coat&#10;&#10;AI-generated content may be incorrect.">
            <a:extLst>
              <a:ext uri="{FF2B5EF4-FFF2-40B4-BE49-F238E27FC236}">
                <a16:creationId xmlns:a16="http://schemas.microsoft.com/office/drawing/2014/main" id="{05718B5E-C8EA-CD2E-BA4E-722FAD5B2CF4}"/>
              </a:ext>
            </a:extLst>
          </p:cNvPr>
          <p:cNvPicPr>
            <a:picLocks noChangeAspect="1"/>
          </p:cNvPicPr>
          <p:nvPr/>
        </p:nvPicPr>
        <p:blipFill>
          <a:blip r:embed="rId9"/>
          <a:stretch>
            <a:fillRect/>
          </a:stretch>
        </p:blipFill>
        <p:spPr>
          <a:xfrm>
            <a:off x="5613673" y="4042076"/>
            <a:ext cx="1299493" cy="1745320"/>
          </a:xfrm>
          <a:prstGeom prst="rect">
            <a:avLst/>
          </a:prstGeom>
        </p:spPr>
      </p:pic>
      <p:pic>
        <p:nvPicPr>
          <p:cNvPr id="25" name="Picture 24" descr="A person smiling at camera&#10;&#10;AI-generated content may be incorrect.">
            <a:extLst>
              <a:ext uri="{FF2B5EF4-FFF2-40B4-BE49-F238E27FC236}">
                <a16:creationId xmlns:a16="http://schemas.microsoft.com/office/drawing/2014/main" id="{A5EFE6A4-9B5B-E222-4404-6A351F165EA5}"/>
              </a:ext>
            </a:extLst>
          </p:cNvPr>
          <p:cNvPicPr>
            <a:picLocks noChangeAspect="1"/>
          </p:cNvPicPr>
          <p:nvPr/>
        </p:nvPicPr>
        <p:blipFill>
          <a:blip r:embed="rId10"/>
          <a:stretch>
            <a:fillRect/>
          </a:stretch>
        </p:blipFill>
        <p:spPr>
          <a:xfrm>
            <a:off x="5506541" y="1886467"/>
            <a:ext cx="1330748" cy="1745320"/>
          </a:xfrm>
          <a:prstGeom prst="rect">
            <a:avLst/>
          </a:prstGeom>
        </p:spPr>
      </p:pic>
      <p:pic>
        <p:nvPicPr>
          <p:cNvPr id="26" name="Picture 25" descr="A person in a white lab coat&#10;&#10;AI-generated content may be incorrect.">
            <a:extLst>
              <a:ext uri="{FF2B5EF4-FFF2-40B4-BE49-F238E27FC236}">
                <a16:creationId xmlns:a16="http://schemas.microsoft.com/office/drawing/2014/main" id="{773D630B-6F81-821F-D33B-187FF1312F12}"/>
              </a:ext>
            </a:extLst>
          </p:cNvPr>
          <p:cNvPicPr>
            <a:picLocks noChangeAspect="1"/>
          </p:cNvPicPr>
          <p:nvPr/>
        </p:nvPicPr>
        <p:blipFill>
          <a:blip r:embed="rId11"/>
          <a:stretch>
            <a:fillRect/>
          </a:stretch>
        </p:blipFill>
        <p:spPr>
          <a:xfrm>
            <a:off x="2657330" y="1886467"/>
            <a:ext cx="1331482" cy="1745320"/>
          </a:xfrm>
          <a:prstGeom prst="rect">
            <a:avLst/>
          </a:prstGeom>
        </p:spPr>
      </p:pic>
      <p:sp>
        <p:nvSpPr>
          <p:cNvPr id="22" name="Content Placeholder 11">
            <a:extLst>
              <a:ext uri="{FF2B5EF4-FFF2-40B4-BE49-F238E27FC236}">
                <a16:creationId xmlns:a16="http://schemas.microsoft.com/office/drawing/2014/main" id="{A9D45D36-DFBC-2E0D-8BFC-6405FBE6C775}"/>
              </a:ext>
            </a:extLst>
          </p:cNvPr>
          <p:cNvSpPr txBox="1">
            <a:spLocks/>
          </p:cNvSpPr>
          <p:nvPr/>
        </p:nvSpPr>
        <p:spPr>
          <a:xfrm>
            <a:off x="2433826" y="285493"/>
            <a:ext cx="7476179" cy="1387275"/>
          </a:xfrm>
          <a:prstGeom prst="rect">
            <a:avLst/>
          </a:prstGeom>
          <a:solidFill>
            <a:schemeClr val="bg1"/>
          </a:solidFill>
        </p:spPr>
        <p:txBody>
          <a:bodyPr vert="horz" lIns="0" tIns="0" rIns="0" bIns="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u="sng" dirty="0">
                <a:solidFill>
                  <a:srgbClr val="00205B"/>
                </a:solidFill>
                <a:latin typeface="Calibri"/>
                <a:ea typeface="Calibri"/>
                <a:cs typeface="Calibri"/>
              </a:rPr>
              <a:t>SMART AIM: </a:t>
            </a:r>
            <a:r>
              <a:rPr lang="en-US" sz="2400" dirty="0">
                <a:solidFill>
                  <a:srgbClr val="00205B"/>
                </a:solidFill>
                <a:latin typeface="Calibri"/>
                <a:ea typeface="Calibri"/>
                <a:cs typeface="Calibri"/>
              </a:rPr>
              <a:t>Increase percentage of youth with T1D and T2D, ages 6-18 years, being assessed and meeting goal of at least 10-30 minutes of moderate intensity physical exercise at least 3 days per week by 5% by end of FY2025. </a:t>
            </a:r>
          </a:p>
          <a:p>
            <a:pPr algn="ctr"/>
            <a:endParaRPr lang="en-US" sz="1000" cap="all" dirty="0">
              <a:solidFill>
                <a:schemeClr val="tx1"/>
              </a:solidFill>
              <a:latin typeface="Calibri"/>
              <a:ea typeface="Calibri"/>
              <a:cs typeface="Calibri"/>
            </a:endParaRPr>
          </a:p>
          <a:p>
            <a:pPr algn="ctr"/>
            <a:endParaRPr lang="en-US" sz="1600" dirty="0">
              <a:solidFill>
                <a:srgbClr val="00205B"/>
              </a:solidFill>
              <a:latin typeface="Calibri"/>
              <a:ea typeface="Calibri"/>
              <a:cs typeface="Calibri"/>
            </a:endParaRPr>
          </a:p>
          <a:p>
            <a:pPr algn="ctr"/>
            <a:endParaRPr lang="en-US" sz="1000" cap="all" dirty="0">
              <a:solidFill>
                <a:schemeClr val="tx1"/>
              </a:solidFill>
              <a:latin typeface="Calibri"/>
              <a:ea typeface="Calibri"/>
              <a:cs typeface="Calibri"/>
            </a:endParaRPr>
          </a:p>
        </p:txBody>
      </p:sp>
    </p:spTree>
    <p:extLst>
      <p:ext uri="{BB962C8B-B14F-4D97-AF65-F5344CB8AC3E}">
        <p14:creationId xmlns:p14="http://schemas.microsoft.com/office/powerpoint/2010/main" val="1278534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26577-CB93-DE21-6F67-3ABF447D3EC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71573B7-ACCC-9B09-65FE-EC74EBE196D0}"/>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071573B7-ACCC-9B09-65FE-EC74EBE196D0}"/>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D6DBAB0-3426-72F6-EF76-8382B7DEFAAC}"/>
              </a:ext>
            </a:extLst>
          </p:cNvPr>
          <p:cNvSpPr>
            <a:spLocks noGrp="1"/>
          </p:cNvSpPr>
          <p:nvPr>
            <p:ph type="title"/>
          </p:nvPr>
        </p:nvSpPr>
        <p:spPr>
          <a:xfrm>
            <a:off x="2031214" y="287484"/>
            <a:ext cx="8280400" cy="500458"/>
          </a:xfrm>
        </p:spPr>
        <p:txBody>
          <a:bodyPr vert="horz"/>
          <a:lstStyle/>
          <a:p>
            <a:r>
              <a:rPr lang="en-US" dirty="0"/>
              <a:t>QI Tools</a:t>
            </a:r>
          </a:p>
        </p:txBody>
      </p:sp>
      <p:pic>
        <p:nvPicPr>
          <p:cNvPr id="10" name="Content Placeholder 9" descr="A diagram of a diagram&#10;&#10;AI-generated content may be incorrect.">
            <a:extLst>
              <a:ext uri="{FF2B5EF4-FFF2-40B4-BE49-F238E27FC236}">
                <a16:creationId xmlns:a16="http://schemas.microsoft.com/office/drawing/2014/main" id="{ABE1E467-6411-5322-3BCC-78541BAB7C64}"/>
              </a:ext>
            </a:extLst>
          </p:cNvPr>
          <p:cNvPicPr>
            <a:picLocks noGrp="1" noChangeAspect="1"/>
          </p:cNvPicPr>
          <p:nvPr>
            <p:ph idx="1"/>
          </p:nvPr>
        </p:nvPicPr>
        <p:blipFill>
          <a:blip r:embed="rId6"/>
          <a:stretch>
            <a:fillRect/>
          </a:stretch>
        </p:blipFill>
        <p:spPr>
          <a:xfrm>
            <a:off x="1641854" y="1903606"/>
            <a:ext cx="4529561" cy="2551348"/>
          </a:xfrm>
          <a:prstGeom prst="rect">
            <a:avLst/>
          </a:prstGeom>
        </p:spPr>
      </p:pic>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22243" y="1584969"/>
            <a:ext cx="4220882" cy="3188625"/>
          </a:xfrm>
          <a:prstGeom prst="rect">
            <a:avLst/>
          </a:prstGeom>
        </p:spPr>
      </p:pic>
    </p:spTree>
    <p:extLst>
      <p:ext uri="{BB962C8B-B14F-4D97-AF65-F5344CB8AC3E}">
        <p14:creationId xmlns:p14="http://schemas.microsoft.com/office/powerpoint/2010/main" val="2842310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442D5-467D-705B-9599-3E201857EABD}"/>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AF50CC4-991C-17F0-6C9F-8F8C5B3B5185}"/>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FAF50CC4-991C-17F0-6C9F-8F8C5B3B5185}"/>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92B297-77BE-3A12-29DD-0793E45ED7BA}"/>
              </a:ext>
            </a:extLst>
          </p:cNvPr>
          <p:cNvSpPr>
            <a:spLocks noGrp="1"/>
          </p:cNvSpPr>
          <p:nvPr>
            <p:ph type="title"/>
          </p:nvPr>
        </p:nvSpPr>
        <p:spPr>
          <a:xfrm>
            <a:off x="1993508" y="275348"/>
            <a:ext cx="8280400" cy="500458"/>
          </a:xfrm>
        </p:spPr>
        <p:txBody>
          <a:bodyPr vert="horz"/>
          <a:lstStyle/>
          <a:p>
            <a:r>
              <a:rPr lang="en-US" dirty="0"/>
              <a:t>PDSA Cycles</a:t>
            </a:r>
          </a:p>
        </p:txBody>
      </p:sp>
      <p:sp>
        <p:nvSpPr>
          <p:cNvPr id="12" name="Content Placeholder 11">
            <a:extLst>
              <a:ext uri="{FF2B5EF4-FFF2-40B4-BE49-F238E27FC236}">
                <a16:creationId xmlns:a16="http://schemas.microsoft.com/office/drawing/2014/main" id="{89B0B030-EE69-CB2C-9B51-7D924BA1E239}"/>
              </a:ext>
            </a:extLst>
          </p:cNvPr>
          <p:cNvSpPr>
            <a:spLocks noGrp="1"/>
          </p:cNvSpPr>
          <p:nvPr>
            <p:ph idx="1"/>
          </p:nvPr>
        </p:nvSpPr>
        <p:spPr>
          <a:xfrm>
            <a:off x="1955800" y="1032055"/>
            <a:ext cx="8280400" cy="3018401"/>
          </a:xfrm>
        </p:spPr>
        <p:txBody>
          <a:bodyPr vert="horz" lIns="0" tIns="0" rIns="0" bIns="0" rtlCol="0" anchor="t">
            <a:noAutofit/>
          </a:bodyPr>
          <a:lstStyle/>
          <a:p>
            <a:pPr algn="ctr">
              <a:buClr>
                <a:srgbClr val="000000"/>
              </a:buClr>
              <a:buSzPts val="1100"/>
            </a:pPr>
            <a:r>
              <a:rPr lang="en-US" spc="15" dirty="0">
                <a:effectLst/>
                <a:latin typeface="Calibri"/>
                <a:ea typeface="Times New Roman" panose="02020603050405020304" pitchFamily="18" charset="0"/>
                <a:cs typeface="Calibri"/>
              </a:rPr>
              <a:t>1. Created </a:t>
            </a:r>
            <a:r>
              <a:rPr lang="en-US" spc="15" dirty="0">
                <a:latin typeface="Calibri"/>
                <a:ea typeface="Times New Roman" panose="02020603050405020304" pitchFamily="18" charset="0"/>
                <a:cs typeface="Calibri"/>
              </a:rPr>
              <a:t>an EPIC workflow leveraging dietitian flowsheet </a:t>
            </a:r>
            <a:r>
              <a:rPr lang="en-US" spc="15" dirty="0">
                <a:effectLst/>
                <a:latin typeface="Calibri"/>
                <a:ea typeface="Times New Roman" panose="02020603050405020304" pitchFamily="18" charset="0"/>
                <a:cs typeface="Calibri"/>
              </a:rPr>
              <a:t>and </a:t>
            </a:r>
            <a:r>
              <a:rPr lang="en-US" spc="15" dirty="0">
                <a:latin typeface="Calibri"/>
                <a:ea typeface="Times New Roman" panose="02020603050405020304" pitchFamily="18" charset="0"/>
                <a:cs typeface="Calibri"/>
              </a:rPr>
              <a:t>diabetes educator goal documentation </a:t>
            </a:r>
            <a:r>
              <a:rPr lang="en-US" spc="15" dirty="0">
                <a:effectLst/>
                <a:latin typeface="Calibri"/>
                <a:ea typeface="Times New Roman" panose="02020603050405020304" pitchFamily="18" charset="0"/>
                <a:cs typeface="Calibri"/>
              </a:rPr>
              <a:t>for </a:t>
            </a:r>
            <a:r>
              <a:rPr lang="en-US" spc="15" dirty="0">
                <a:latin typeface="Calibri"/>
                <a:ea typeface="Times New Roman" panose="02020603050405020304" pitchFamily="18" charset="0"/>
                <a:cs typeface="Calibri"/>
              </a:rPr>
              <a:t>physical activity</a:t>
            </a:r>
            <a:r>
              <a:rPr lang="en-US" spc="15" dirty="0">
                <a:effectLst/>
                <a:latin typeface="Calibri"/>
                <a:ea typeface="Times New Roman" panose="02020603050405020304" pitchFamily="18" charset="0"/>
                <a:cs typeface="Calibri"/>
              </a:rPr>
              <a:t> (</a:t>
            </a:r>
            <a:r>
              <a:rPr lang="en-US" spc="15" dirty="0">
                <a:latin typeface="Calibri"/>
                <a:ea typeface="Times New Roman" panose="02020603050405020304" pitchFamily="18" charset="0"/>
                <a:cs typeface="Calibri"/>
              </a:rPr>
              <a:t>January</a:t>
            </a:r>
            <a:r>
              <a:rPr lang="en-US" spc="15" dirty="0">
                <a:effectLst/>
                <a:latin typeface="Calibri"/>
                <a:ea typeface="Times New Roman" panose="02020603050405020304" pitchFamily="18" charset="0"/>
                <a:cs typeface="Calibri"/>
              </a:rPr>
              <a:t> 2024)</a:t>
            </a:r>
            <a:endParaRPr lang="en-US" dirty="0">
              <a:effectLst/>
              <a:latin typeface="Calibri"/>
              <a:ea typeface="Times New Roman" panose="02020603050405020304" pitchFamily="18" charset="0"/>
              <a:cs typeface="Calibri"/>
            </a:endParaRPr>
          </a:p>
          <a:p>
            <a:pPr marL="342900" indent="-342900">
              <a:buFont typeface="Arial" panose="020B0604020202020204" pitchFamily="34" charset="0"/>
              <a:buChar char="•"/>
            </a:pPr>
            <a:endParaRPr lang="en-US" sz="2000" dirty="0"/>
          </a:p>
        </p:txBody>
      </p:sp>
      <p:pic>
        <p:nvPicPr>
          <p:cNvPr id="4" name="Picture 3" descr="A screenshot of a survey&#10;&#10;AI-generated content may be incorrect.">
            <a:extLst>
              <a:ext uri="{FF2B5EF4-FFF2-40B4-BE49-F238E27FC236}">
                <a16:creationId xmlns:a16="http://schemas.microsoft.com/office/drawing/2014/main" id="{6839BC6E-9B4F-7EAA-23FA-AEDC9213FBBE}"/>
              </a:ext>
            </a:extLst>
          </p:cNvPr>
          <p:cNvPicPr>
            <a:picLocks noChangeAspect="1"/>
          </p:cNvPicPr>
          <p:nvPr/>
        </p:nvPicPr>
        <p:blipFill>
          <a:blip r:embed="rId6"/>
          <a:stretch>
            <a:fillRect/>
          </a:stretch>
        </p:blipFill>
        <p:spPr>
          <a:xfrm>
            <a:off x="1837111" y="3657362"/>
            <a:ext cx="8517778" cy="2083563"/>
          </a:xfrm>
          <a:prstGeom prst="rect">
            <a:avLst/>
          </a:prstGeom>
        </p:spPr>
      </p:pic>
      <p:sp>
        <p:nvSpPr>
          <p:cNvPr id="6" name="Content Placeholder 11">
            <a:extLst>
              <a:ext uri="{FF2B5EF4-FFF2-40B4-BE49-F238E27FC236}">
                <a16:creationId xmlns:a16="http://schemas.microsoft.com/office/drawing/2014/main" id="{C6F1887B-01F7-4663-5699-2CF4EE0DC151}"/>
              </a:ext>
            </a:extLst>
          </p:cNvPr>
          <p:cNvSpPr txBox="1">
            <a:spLocks/>
          </p:cNvSpPr>
          <p:nvPr/>
        </p:nvSpPr>
        <p:spPr>
          <a:xfrm>
            <a:off x="1955800" y="2541255"/>
            <a:ext cx="8280400" cy="859859"/>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lang="en-US"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bg2"/>
              </a:buClr>
              <a:buFont typeface="Arial" panose="020B0604020202020204" pitchFamily="34" charset="0"/>
              <a:buNone/>
              <a:defRPr lang="en-US"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Clr>
                <a:schemeClr val="bg2"/>
              </a:buClr>
              <a:buFont typeface="Arial" panose="020B0604020202020204" pitchFamily="34" charset="0"/>
              <a:buNone/>
              <a:defRPr lang="en-US"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Clr>
                <a:schemeClr val="bg2"/>
              </a:buClr>
              <a:buFont typeface="Arial" panose="020B0604020202020204" pitchFamily="34" charset="0"/>
              <a:buNone/>
              <a:defRPr lang="en-US"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000000"/>
              </a:buClr>
              <a:buSzPts val="1100"/>
            </a:pPr>
            <a:r>
              <a:rPr lang="en-US" sz="2800" spc="15" dirty="0">
                <a:latin typeface="Calibri"/>
                <a:ea typeface="Times New Roman" panose="02020603050405020304" pitchFamily="18" charset="0"/>
                <a:cs typeface="Calibri"/>
              </a:rPr>
              <a:t>2. Educated dietitians on physiology of exercise in diabetes (May 2024)</a:t>
            </a:r>
            <a:endParaRPr lang="en-US" sz="2800" dirty="0">
              <a:latin typeface="Calibri"/>
              <a:ea typeface="Times New Roman" panose="02020603050405020304" pitchFamily="18" charset="0"/>
              <a:cs typeface="Calibri"/>
            </a:endParaRP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05962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36ADD-9B92-BCE2-326B-5EE46AFF2E0E}"/>
              </a:ext>
            </a:extLst>
          </p:cNvPr>
          <p:cNvSpPr>
            <a:spLocks noGrp="1"/>
          </p:cNvSpPr>
          <p:nvPr>
            <p:ph type="title"/>
          </p:nvPr>
        </p:nvSpPr>
        <p:spPr/>
        <p:txBody>
          <a:bodyPr>
            <a:normAutofit fontScale="90000"/>
          </a:bodyPr>
          <a:lstStyle/>
          <a:p>
            <a:r>
              <a:rPr lang="en-US" dirty="0"/>
              <a:t>Our patient experience comments highlighted dissatisfaction with visit length, highlighting downtime as a specific problem</a:t>
            </a:r>
          </a:p>
        </p:txBody>
      </p:sp>
      <p:sp>
        <p:nvSpPr>
          <p:cNvPr id="4" name="TextBox 3">
            <a:extLst>
              <a:ext uri="{FF2B5EF4-FFF2-40B4-BE49-F238E27FC236}">
                <a16:creationId xmlns:a16="http://schemas.microsoft.com/office/drawing/2014/main" id="{70E57E4F-78E8-C73B-137C-AC07F2A4DE07}"/>
              </a:ext>
            </a:extLst>
          </p:cNvPr>
          <p:cNvSpPr txBox="1"/>
          <p:nvPr/>
        </p:nvSpPr>
        <p:spPr>
          <a:xfrm>
            <a:off x="405297" y="2152055"/>
            <a:ext cx="3236537" cy="2553891"/>
          </a:xfrm>
          <a:prstGeom prst="wedgeRoundRectCallout">
            <a:avLst/>
          </a:prstGeom>
          <a:noFill/>
          <a:ln>
            <a:solidFill>
              <a:srgbClr val="055CBA"/>
            </a:solidFill>
          </a:ln>
        </p:spPr>
        <p:txBody>
          <a:bodyPr wrap="square" rtlCol="0">
            <a:spAutoFit/>
          </a:bodyPr>
          <a:lstStyle/>
          <a:p>
            <a:pPr algn="ctr"/>
            <a:r>
              <a:rPr lang="en-US" sz="2400" dirty="0"/>
              <a:t>”The appointments always take a solid 90 minutes and I feel like I have to repeat the info to 3 different people.”</a:t>
            </a:r>
          </a:p>
        </p:txBody>
      </p:sp>
      <p:sp>
        <p:nvSpPr>
          <p:cNvPr id="5" name="TextBox 4">
            <a:extLst>
              <a:ext uri="{FF2B5EF4-FFF2-40B4-BE49-F238E27FC236}">
                <a16:creationId xmlns:a16="http://schemas.microsoft.com/office/drawing/2014/main" id="{623AC862-0B65-7CEA-CF25-62E127EBF7A0}"/>
              </a:ext>
            </a:extLst>
          </p:cNvPr>
          <p:cNvSpPr txBox="1"/>
          <p:nvPr/>
        </p:nvSpPr>
        <p:spPr>
          <a:xfrm>
            <a:off x="3817993" y="2164755"/>
            <a:ext cx="2278007" cy="1328023"/>
          </a:xfrm>
          <a:prstGeom prst="wedgeRoundRectCallout">
            <a:avLst>
              <a:gd name="adj1" fmla="val 63988"/>
              <a:gd name="adj2" fmla="val 13036"/>
              <a:gd name="adj3" fmla="val 16667"/>
            </a:avLst>
          </a:prstGeom>
          <a:noFill/>
          <a:ln>
            <a:solidFill>
              <a:srgbClr val="055CBA"/>
            </a:solidFill>
          </a:ln>
        </p:spPr>
        <p:txBody>
          <a:bodyPr wrap="square" rtlCol="0" anchor="ctr" anchorCtr="0">
            <a:spAutoFit/>
          </a:bodyPr>
          <a:lstStyle/>
          <a:p>
            <a:pPr algn="ctr"/>
            <a:r>
              <a:rPr lang="en-US" sz="2400" dirty="0"/>
              <a:t>“I wish (visits) didn’t take so long.”</a:t>
            </a:r>
          </a:p>
        </p:txBody>
      </p:sp>
      <p:sp>
        <p:nvSpPr>
          <p:cNvPr id="6" name="TextBox 5">
            <a:extLst>
              <a:ext uri="{FF2B5EF4-FFF2-40B4-BE49-F238E27FC236}">
                <a16:creationId xmlns:a16="http://schemas.microsoft.com/office/drawing/2014/main" id="{2C777C08-D51F-A861-E73E-537A11DA6895}"/>
              </a:ext>
            </a:extLst>
          </p:cNvPr>
          <p:cNvSpPr txBox="1"/>
          <p:nvPr/>
        </p:nvSpPr>
        <p:spPr>
          <a:xfrm>
            <a:off x="7095291" y="2217909"/>
            <a:ext cx="3057221" cy="1736646"/>
          </a:xfrm>
          <a:prstGeom prst="wedgeRoundRectCallout">
            <a:avLst>
              <a:gd name="adj1" fmla="val -25883"/>
              <a:gd name="adj2" fmla="val -65372"/>
              <a:gd name="adj3" fmla="val 16667"/>
            </a:avLst>
          </a:prstGeom>
          <a:noFill/>
          <a:ln>
            <a:solidFill>
              <a:srgbClr val="055CBA"/>
            </a:solidFill>
          </a:ln>
        </p:spPr>
        <p:txBody>
          <a:bodyPr wrap="square" rtlCol="0">
            <a:spAutoFit/>
          </a:bodyPr>
          <a:lstStyle/>
          <a:p>
            <a:pPr algn="ctr"/>
            <a:r>
              <a:rPr lang="en-US" sz="2400" dirty="0"/>
              <a:t>“Sitting in the exam room while waiting for 30 minutes is uncomfortable.”</a:t>
            </a:r>
          </a:p>
        </p:txBody>
      </p:sp>
      <p:sp>
        <p:nvSpPr>
          <p:cNvPr id="7" name="TextBox 6">
            <a:extLst>
              <a:ext uri="{FF2B5EF4-FFF2-40B4-BE49-F238E27FC236}">
                <a16:creationId xmlns:a16="http://schemas.microsoft.com/office/drawing/2014/main" id="{0D4E20D4-C78B-1C16-B1F6-4424C922D364}"/>
              </a:ext>
            </a:extLst>
          </p:cNvPr>
          <p:cNvSpPr txBox="1"/>
          <p:nvPr/>
        </p:nvSpPr>
        <p:spPr>
          <a:xfrm>
            <a:off x="5969798" y="4204918"/>
            <a:ext cx="2250987" cy="2145268"/>
          </a:xfrm>
          <a:prstGeom prst="wedgeRoundRectCallout">
            <a:avLst>
              <a:gd name="adj1" fmla="val -66674"/>
              <a:gd name="adj2" fmla="val -27332"/>
              <a:gd name="adj3" fmla="val 16667"/>
            </a:avLst>
          </a:prstGeom>
          <a:noFill/>
          <a:ln>
            <a:solidFill>
              <a:srgbClr val="055CBA"/>
            </a:solidFill>
          </a:ln>
        </p:spPr>
        <p:txBody>
          <a:bodyPr wrap="square" rtlCol="0">
            <a:spAutoFit/>
          </a:bodyPr>
          <a:lstStyle/>
          <a:p>
            <a:pPr algn="ctr"/>
            <a:r>
              <a:rPr lang="en-US" sz="2400" dirty="0"/>
              <a:t>“Would like some improvement on making appt faster.”</a:t>
            </a:r>
          </a:p>
        </p:txBody>
      </p:sp>
      <p:sp>
        <p:nvSpPr>
          <p:cNvPr id="8" name="TextBox 7">
            <a:extLst>
              <a:ext uri="{FF2B5EF4-FFF2-40B4-BE49-F238E27FC236}">
                <a16:creationId xmlns:a16="http://schemas.microsoft.com/office/drawing/2014/main" id="{26F0F55D-46E0-DBC7-A3BE-F65A14355FB7}"/>
              </a:ext>
            </a:extLst>
          </p:cNvPr>
          <p:cNvSpPr txBox="1"/>
          <p:nvPr/>
        </p:nvSpPr>
        <p:spPr>
          <a:xfrm>
            <a:off x="8649511" y="4165251"/>
            <a:ext cx="2124084" cy="1328023"/>
          </a:xfrm>
          <a:prstGeom prst="wedgeRoundRectCallout">
            <a:avLst>
              <a:gd name="adj1" fmla="val 21816"/>
              <a:gd name="adj2" fmla="val 84723"/>
              <a:gd name="adj3" fmla="val 16667"/>
            </a:avLst>
          </a:prstGeom>
          <a:noFill/>
          <a:ln>
            <a:solidFill>
              <a:srgbClr val="055CBA"/>
            </a:solidFill>
          </a:ln>
        </p:spPr>
        <p:txBody>
          <a:bodyPr wrap="square" rtlCol="0">
            <a:spAutoFit/>
          </a:bodyPr>
          <a:lstStyle/>
          <a:p>
            <a:pPr algn="ctr"/>
            <a:r>
              <a:rPr lang="en-US" sz="2400" dirty="0"/>
              <a:t>“2 hour for a visit is a long time.”</a:t>
            </a:r>
          </a:p>
        </p:txBody>
      </p:sp>
      <p:sp>
        <p:nvSpPr>
          <p:cNvPr id="9" name="TextBox 8">
            <a:extLst>
              <a:ext uri="{FF2B5EF4-FFF2-40B4-BE49-F238E27FC236}">
                <a16:creationId xmlns:a16="http://schemas.microsoft.com/office/drawing/2014/main" id="{744712C8-4DF9-7197-71E7-396361977332}"/>
              </a:ext>
            </a:extLst>
          </p:cNvPr>
          <p:cNvSpPr txBox="1"/>
          <p:nvPr/>
        </p:nvSpPr>
        <p:spPr>
          <a:xfrm>
            <a:off x="2442886" y="4829263"/>
            <a:ext cx="2882402" cy="1328023"/>
          </a:xfrm>
          <a:prstGeom prst="wedgeRoundRectCallout">
            <a:avLst>
              <a:gd name="adj1" fmla="val 16595"/>
              <a:gd name="adj2" fmla="val -83462"/>
              <a:gd name="adj3" fmla="val 16667"/>
            </a:avLst>
          </a:prstGeom>
          <a:noFill/>
          <a:ln>
            <a:solidFill>
              <a:srgbClr val="055CBA"/>
            </a:solidFill>
          </a:ln>
        </p:spPr>
        <p:txBody>
          <a:bodyPr wrap="square" rtlCol="0">
            <a:spAutoFit/>
          </a:bodyPr>
          <a:lstStyle/>
          <a:p>
            <a:pPr algn="ctr"/>
            <a:r>
              <a:rPr lang="en-US" sz="2400" dirty="0"/>
              <a:t>“Very long wait times. 2 hours plus appointment.”</a:t>
            </a:r>
          </a:p>
        </p:txBody>
      </p:sp>
      <p:sp>
        <p:nvSpPr>
          <p:cNvPr id="10" name="TextBox 9">
            <a:extLst>
              <a:ext uri="{FF2B5EF4-FFF2-40B4-BE49-F238E27FC236}">
                <a16:creationId xmlns:a16="http://schemas.microsoft.com/office/drawing/2014/main" id="{85E8E4BB-BD8E-039F-1D7F-DDE4FC0C22EC}"/>
              </a:ext>
            </a:extLst>
          </p:cNvPr>
          <p:cNvSpPr txBox="1"/>
          <p:nvPr/>
        </p:nvSpPr>
        <p:spPr>
          <a:xfrm>
            <a:off x="120273" y="6395460"/>
            <a:ext cx="8112414" cy="369332"/>
          </a:xfrm>
          <a:prstGeom prst="rect">
            <a:avLst/>
          </a:prstGeom>
          <a:noFill/>
        </p:spPr>
        <p:txBody>
          <a:bodyPr wrap="none" rtlCol="0">
            <a:spAutoFit/>
          </a:bodyPr>
          <a:lstStyle/>
          <a:p>
            <a:r>
              <a:rPr lang="en-US" dirty="0"/>
              <a:t>- Press Ganey Survey Comments that addressed efficiency or visit duration from 2024</a:t>
            </a:r>
          </a:p>
        </p:txBody>
      </p:sp>
    </p:spTree>
    <p:extLst>
      <p:ext uri="{BB962C8B-B14F-4D97-AF65-F5344CB8AC3E}">
        <p14:creationId xmlns:p14="http://schemas.microsoft.com/office/powerpoint/2010/main" val="36829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6164A-E02D-D6D5-A0EB-87215EB9A333}"/>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6F9F21D-9057-9160-3DCB-D6694F6A95BE}"/>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36F9F21D-9057-9160-3DCB-D6694F6A95BE}"/>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B630EC2-D6A2-7450-EFC3-6E1B4B84822E}"/>
              </a:ext>
            </a:extLst>
          </p:cNvPr>
          <p:cNvSpPr>
            <a:spLocks noGrp="1"/>
          </p:cNvSpPr>
          <p:nvPr>
            <p:ph type="title"/>
          </p:nvPr>
        </p:nvSpPr>
        <p:spPr>
          <a:xfrm>
            <a:off x="1993508" y="282259"/>
            <a:ext cx="8280400" cy="500458"/>
          </a:xfrm>
        </p:spPr>
        <p:txBody>
          <a:bodyPr vert="horz"/>
          <a:lstStyle/>
          <a:p>
            <a:r>
              <a:rPr lang="en-US" dirty="0"/>
              <a:t>PDSA Cycles</a:t>
            </a:r>
          </a:p>
        </p:txBody>
      </p:sp>
      <p:sp>
        <p:nvSpPr>
          <p:cNvPr id="12" name="Content Placeholder 11">
            <a:extLst>
              <a:ext uri="{FF2B5EF4-FFF2-40B4-BE49-F238E27FC236}">
                <a16:creationId xmlns:a16="http://schemas.microsoft.com/office/drawing/2014/main" id="{691A2344-4D58-C5D5-D98E-9B98B60FF362}"/>
              </a:ext>
            </a:extLst>
          </p:cNvPr>
          <p:cNvSpPr>
            <a:spLocks noGrp="1"/>
          </p:cNvSpPr>
          <p:nvPr>
            <p:ph idx="1"/>
          </p:nvPr>
        </p:nvSpPr>
        <p:spPr>
          <a:xfrm>
            <a:off x="1955800" y="1204612"/>
            <a:ext cx="8280400" cy="3018401"/>
          </a:xfrm>
        </p:spPr>
        <p:txBody>
          <a:bodyPr vert="horz" lIns="0" tIns="0" rIns="0" bIns="0" rtlCol="0" anchor="t">
            <a:noAutofit/>
          </a:bodyPr>
          <a:lstStyle/>
          <a:p>
            <a:pPr algn="ctr">
              <a:buClr>
                <a:srgbClr val="000000"/>
              </a:buClr>
              <a:buSzPts val="1100"/>
            </a:pPr>
            <a:r>
              <a:rPr lang="en-US" spc="15" dirty="0">
                <a:latin typeface="Calibri"/>
                <a:ea typeface="Times New Roman" panose="02020603050405020304" pitchFamily="18" charset="0"/>
                <a:cs typeface="Calibri"/>
              </a:rPr>
              <a:t>3. </a:t>
            </a:r>
            <a:r>
              <a:rPr lang="en-US" spc="15" dirty="0">
                <a:latin typeface="Calibri"/>
                <a:ea typeface="Calibri"/>
                <a:cs typeface="Calibri"/>
              </a:rPr>
              <a:t>Integrated exercise prescriptions into clinic</a:t>
            </a:r>
            <a:r>
              <a:rPr lang="en-US" spc="15" dirty="0">
                <a:effectLst/>
                <a:latin typeface="Calibri"/>
                <a:ea typeface="Calibri"/>
                <a:cs typeface="Calibri"/>
              </a:rPr>
              <a:t> </a:t>
            </a:r>
            <a:r>
              <a:rPr lang="en-US" spc="15" dirty="0">
                <a:effectLst/>
                <a:latin typeface="Calibri"/>
                <a:ea typeface="Times New Roman" panose="02020603050405020304" pitchFamily="18" charset="0"/>
                <a:cs typeface="Calibri"/>
              </a:rPr>
              <a:t>(</a:t>
            </a:r>
            <a:r>
              <a:rPr lang="en-US" spc="15" dirty="0">
                <a:latin typeface="Calibri"/>
                <a:ea typeface="Times New Roman" panose="02020603050405020304" pitchFamily="18" charset="0"/>
                <a:cs typeface="Calibri"/>
              </a:rPr>
              <a:t>June</a:t>
            </a:r>
            <a:r>
              <a:rPr lang="en-US" spc="15" dirty="0">
                <a:effectLst/>
                <a:latin typeface="Calibri"/>
                <a:ea typeface="Times New Roman" panose="02020603050405020304" pitchFamily="18" charset="0"/>
                <a:cs typeface="Calibri"/>
              </a:rPr>
              <a:t> 2024)</a:t>
            </a:r>
            <a:endParaRPr lang="en-US" dirty="0">
              <a:effectLst/>
              <a:latin typeface="Calibri"/>
              <a:ea typeface="Times New Roman" panose="02020603050405020304" pitchFamily="18" charset="0"/>
              <a:cs typeface="Calibri"/>
            </a:endParaRPr>
          </a:p>
          <a:p>
            <a:pPr marL="342900" indent="-342900">
              <a:buFont typeface="Arial" panose="020B0604020202020204" pitchFamily="34" charset="0"/>
              <a:buChar char="•"/>
            </a:pPr>
            <a:endParaRPr lang="en-US" sz="2000" dirty="0"/>
          </a:p>
        </p:txBody>
      </p:sp>
      <p:pic>
        <p:nvPicPr>
          <p:cNvPr id="5" name="Picture 4">
            <a:extLst>
              <a:ext uri="{FF2B5EF4-FFF2-40B4-BE49-F238E27FC236}">
                <a16:creationId xmlns:a16="http://schemas.microsoft.com/office/drawing/2014/main" id="{8C753D7D-3FD4-B1BC-5F9A-56B72E67373A}"/>
              </a:ext>
            </a:extLst>
          </p:cNvPr>
          <p:cNvPicPr>
            <a:picLocks noChangeAspect="1"/>
          </p:cNvPicPr>
          <p:nvPr/>
        </p:nvPicPr>
        <p:blipFill>
          <a:blip r:embed="rId6"/>
          <a:stretch>
            <a:fillRect/>
          </a:stretch>
        </p:blipFill>
        <p:spPr>
          <a:xfrm>
            <a:off x="3265500" y="2102178"/>
            <a:ext cx="5661000" cy="3667186"/>
          </a:xfrm>
          <a:prstGeom prst="rect">
            <a:avLst/>
          </a:prstGeom>
        </p:spPr>
      </p:pic>
      <p:pic>
        <p:nvPicPr>
          <p:cNvPr id="6" name="Picture 5" descr="A close-up of a logo&#10;&#10;AI-generated content may be incorrect.">
            <a:extLst>
              <a:ext uri="{FF2B5EF4-FFF2-40B4-BE49-F238E27FC236}">
                <a16:creationId xmlns:a16="http://schemas.microsoft.com/office/drawing/2014/main" id="{8D0E258D-78E4-CA5E-C79F-518D6E579A0A}"/>
              </a:ext>
            </a:extLst>
          </p:cNvPr>
          <p:cNvPicPr>
            <a:picLocks noChangeAspect="1"/>
          </p:cNvPicPr>
          <p:nvPr/>
        </p:nvPicPr>
        <p:blipFill>
          <a:blip r:embed="rId7"/>
          <a:stretch>
            <a:fillRect/>
          </a:stretch>
        </p:blipFill>
        <p:spPr>
          <a:xfrm>
            <a:off x="9073296" y="105874"/>
            <a:ext cx="1501287" cy="755406"/>
          </a:xfrm>
          <a:prstGeom prst="rect">
            <a:avLst/>
          </a:prstGeom>
        </p:spPr>
      </p:pic>
    </p:spTree>
    <p:extLst>
      <p:ext uri="{BB962C8B-B14F-4D97-AF65-F5344CB8AC3E}">
        <p14:creationId xmlns:p14="http://schemas.microsoft.com/office/powerpoint/2010/main" val="34377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4BB93-2B84-AE36-1ABD-BC264C9DE6EB}"/>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96BF452-3C4A-789D-AE15-F1FBABB3C412}"/>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C96BF452-3C4A-789D-AE15-F1FBABB3C412}"/>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365FBC-A298-1A7D-3517-26735A945534}"/>
              </a:ext>
            </a:extLst>
          </p:cNvPr>
          <p:cNvSpPr>
            <a:spLocks noGrp="1"/>
          </p:cNvSpPr>
          <p:nvPr>
            <p:ph type="title"/>
          </p:nvPr>
        </p:nvSpPr>
        <p:spPr>
          <a:xfrm>
            <a:off x="1993507" y="310281"/>
            <a:ext cx="8280400" cy="500458"/>
          </a:xfrm>
        </p:spPr>
        <p:txBody>
          <a:bodyPr vert="horz"/>
          <a:lstStyle/>
          <a:p>
            <a:r>
              <a:rPr lang="en-US" dirty="0"/>
              <a:t>PDSA Cycles</a:t>
            </a:r>
          </a:p>
        </p:txBody>
      </p:sp>
      <p:sp>
        <p:nvSpPr>
          <p:cNvPr id="12" name="Content Placeholder 11">
            <a:extLst>
              <a:ext uri="{FF2B5EF4-FFF2-40B4-BE49-F238E27FC236}">
                <a16:creationId xmlns:a16="http://schemas.microsoft.com/office/drawing/2014/main" id="{C6F1887B-01F7-4663-5699-2CF4EE0DC151}"/>
              </a:ext>
            </a:extLst>
          </p:cNvPr>
          <p:cNvSpPr>
            <a:spLocks noGrp="1"/>
          </p:cNvSpPr>
          <p:nvPr>
            <p:ph idx="1"/>
          </p:nvPr>
        </p:nvSpPr>
        <p:spPr>
          <a:xfrm>
            <a:off x="1955799" y="1025503"/>
            <a:ext cx="8280400" cy="3018401"/>
          </a:xfrm>
        </p:spPr>
        <p:txBody>
          <a:bodyPr vert="horz" lIns="0" tIns="0" rIns="0" bIns="0" rtlCol="0" anchor="t">
            <a:noAutofit/>
          </a:bodyPr>
          <a:lstStyle/>
          <a:p>
            <a:pPr algn="ctr">
              <a:buClr>
                <a:srgbClr val="000000"/>
              </a:buClr>
              <a:buSzPts val="1100"/>
            </a:pPr>
            <a:r>
              <a:rPr lang="en-US" spc="15" dirty="0">
                <a:latin typeface="Calibri"/>
                <a:ea typeface="Times New Roman" panose="02020603050405020304" pitchFamily="18" charset="0"/>
                <a:cs typeface="Calibri"/>
              </a:rPr>
              <a:t>4. Conducted community outreach to patients and their families, raising awareness of physical activity benefits </a:t>
            </a:r>
            <a:r>
              <a:rPr lang="en-US" spc="15" dirty="0">
                <a:effectLst/>
                <a:latin typeface="Calibri"/>
                <a:ea typeface="Times New Roman" panose="02020603050405020304" pitchFamily="18" charset="0"/>
                <a:cs typeface="Calibri"/>
              </a:rPr>
              <a:t>(</a:t>
            </a:r>
            <a:r>
              <a:rPr lang="en-US" spc="15" dirty="0">
                <a:latin typeface="Calibri"/>
                <a:ea typeface="Times New Roman" panose="02020603050405020304" pitchFamily="18" charset="0"/>
                <a:cs typeface="Calibri"/>
              </a:rPr>
              <a:t>September </a:t>
            </a:r>
            <a:r>
              <a:rPr lang="en-US" spc="15" dirty="0">
                <a:effectLst/>
                <a:latin typeface="Calibri"/>
                <a:ea typeface="Times New Roman" panose="02020603050405020304" pitchFamily="18" charset="0"/>
                <a:cs typeface="Calibri"/>
              </a:rPr>
              <a:t>2024)</a:t>
            </a:r>
          </a:p>
          <a:p>
            <a:pPr algn="ctr">
              <a:buClr>
                <a:srgbClr val="000000"/>
              </a:buClr>
              <a:buSzPts val="1100"/>
            </a:pPr>
            <a:r>
              <a:rPr lang="en-US" spc="15" dirty="0">
                <a:latin typeface="Calibri"/>
                <a:ea typeface="Times New Roman" panose="02020603050405020304" pitchFamily="18" charset="0"/>
                <a:cs typeface="Calibri"/>
              </a:rPr>
              <a:t>5. Trained diabetes educators on exercise management strategies (October 2024)</a:t>
            </a:r>
            <a:endParaRPr lang="en-US" dirty="0">
              <a:latin typeface="Calibri"/>
              <a:ea typeface="Times New Roman" panose="02020603050405020304" pitchFamily="18" charset="0"/>
              <a:cs typeface="Calibri"/>
            </a:endParaRPr>
          </a:p>
          <a:p>
            <a:pPr algn="ctr">
              <a:buClr>
                <a:srgbClr val="000000"/>
              </a:buClr>
              <a:buSzPts val="1100"/>
            </a:pPr>
            <a:endParaRPr lang="en-US" spc="15" dirty="0">
              <a:effectLst/>
              <a:latin typeface="Calibri"/>
              <a:ea typeface="Times New Roman" panose="02020603050405020304" pitchFamily="18" charset="0"/>
              <a:cs typeface="Calibri"/>
            </a:endParaRPr>
          </a:p>
          <a:p>
            <a:pPr algn="ctr">
              <a:buClr>
                <a:srgbClr val="000000"/>
              </a:buClr>
              <a:buSzPts val="1100"/>
            </a:pPr>
            <a:endParaRPr lang="en-US" spc="15" dirty="0">
              <a:latin typeface="Calibri"/>
              <a:ea typeface="Times New Roman" panose="02020603050405020304" pitchFamily="18" charset="0"/>
              <a:cs typeface="Calibri"/>
            </a:endParaRPr>
          </a:p>
          <a:p>
            <a:pPr algn="ctr">
              <a:buClr>
                <a:srgbClr val="000000"/>
              </a:buClr>
              <a:buSzPts val="1100"/>
            </a:pPr>
            <a:endParaRPr lang="en-US" dirty="0">
              <a:latin typeface="Calibri"/>
              <a:ea typeface="Times New Roman" panose="02020603050405020304" pitchFamily="18" charset="0"/>
              <a:cs typeface="Calibri"/>
            </a:endParaRPr>
          </a:p>
          <a:p>
            <a:pPr algn="ctr">
              <a:buSzPts val="1100"/>
            </a:pPr>
            <a:endParaRPr lang="en-US" spc="15" dirty="0">
              <a:effectLst/>
              <a:latin typeface="Calibri"/>
              <a:ea typeface="Times New Roman" panose="02020603050405020304" pitchFamily="18" charset="0"/>
              <a:cs typeface="Calibri"/>
            </a:endParaRPr>
          </a:p>
          <a:p>
            <a:pPr marL="342900" indent="-342900">
              <a:buFont typeface="Arial" panose="020B0604020202020204" pitchFamily="34" charset="0"/>
              <a:buChar char="•"/>
            </a:pPr>
            <a:endParaRPr lang="en-US" sz="2000" dirty="0"/>
          </a:p>
        </p:txBody>
      </p:sp>
      <p:pic>
        <p:nvPicPr>
          <p:cNvPr id="4" name="Picture 3" descr="A group of people standing next to a table with a black table with a black table with a black table with a black table with a black table with a black table with a black table with a&#10;&#10;AI-generated content may be incorrect.">
            <a:extLst>
              <a:ext uri="{FF2B5EF4-FFF2-40B4-BE49-F238E27FC236}">
                <a16:creationId xmlns:a16="http://schemas.microsoft.com/office/drawing/2014/main" id="{A1A66449-8235-F8EF-34AF-EFFADD803ABE}"/>
              </a:ext>
            </a:extLst>
          </p:cNvPr>
          <p:cNvPicPr>
            <a:picLocks noChangeAspect="1"/>
          </p:cNvPicPr>
          <p:nvPr/>
        </p:nvPicPr>
        <p:blipFill>
          <a:blip r:embed="rId6"/>
          <a:srcRect l="34229" r="4243" b="329"/>
          <a:stretch>
            <a:fillRect/>
          </a:stretch>
        </p:blipFill>
        <p:spPr>
          <a:xfrm rot="5400000">
            <a:off x="2721992" y="2872597"/>
            <a:ext cx="2751830" cy="3341536"/>
          </a:xfrm>
          <a:prstGeom prst="rect">
            <a:avLst/>
          </a:prstGeom>
        </p:spPr>
      </p:pic>
      <p:pic>
        <p:nvPicPr>
          <p:cNvPr id="3" name="Picture 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63480" y="3167450"/>
            <a:ext cx="3637051" cy="2738486"/>
          </a:xfrm>
          <a:prstGeom prst="rect">
            <a:avLst/>
          </a:prstGeom>
        </p:spPr>
      </p:pic>
    </p:spTree>
    <p:extLst>
      <p:ext uri="{BB962C8B-B14F-4D97-AF65-F5344CB8AC3E}">
        <p14:creationId xmlns:p14="http://schemas.microsoft.com/office/powerpoint/2010/main" val="184490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F6E16-D344-FFF5-56D1-6FB85FB19E0E}"/>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9ADDC3E-96F8-E4C4-D660-9FE70DD6E4AC}"/>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99ADDC3E-96F8-E4C4-D660-9FE70DD6E4AC}"/>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57812DC-762C-7579-83AC-57583B2D4F35}"/>
              </a:ext>
            </a:extLst>
          </p:cNvPr>
          <p:cNvSpPr>
            <a:spLocks noGrp="1"/>
          </p:cNvSpPr>
          <p:nvPr>
            <p:ph type="title"/>
          </p:nvPr>
        </p:nvSpPr>
        <p:spPr>
          <a:xfrm>
            <a:off x="1993508" y="289838"/>
            <a:ext cx="8280400" cy="500458"/>
          </a:xfrm>
        </p:spPr>
        <p:txBody>
          <a:bodyPr vert="horz"/>
          <a:lstStyle/>
          <a:p>
            <a:r>
              <a:rPr lang="en-US" dirty="0"/>
              <a:t>PDSA Cycles</a:t>
            </a:r>
          </a:p>
        </p:txBody>
      </p:sp>
      <p:sp>
        <p:nvSpPr>
          <p:cNvPr id="12" name="Content Placeholder 11">
            <a:extLst>
              <a:ext uri="{FF2B5EF4-FFF2-40B4-BE49-F238E27FC236}">
                <a16:creationId xmlns:a16="http://schemas.microsoft.com/office/drawing/2014/main" id="{BBAA99A7-7EE6-20DF-152E-8CEA931A4234}"/>
              </a:ext>
            </a:extLst>
          </p:cNvPr>
          <p:cNvSpPr>
            <a:spLocks noGrp="1"/>
          </p:cNvSpPr>
          <p:nvPr>
            <p:ph idx="1"/>
          </p:nvPr>
        </p:nvSpPr>
        <p:spPr>
          <a:xfrm>
            <a:off x="1524001" y="959990"/>
            <a:ext cx="9304255" cy="3018401"/>
          </a:xfrm>
        </p:spPr>
        <p:txBody>
          <a:bodyPr vert="horz" lIns="0" tIns="0" rIns="0" bIns="0" rtlCol="0" anchor="t">
            <a:noAutofit/>
          </a:bodyPr>
          <a:lstStyle/>
          <a:p>
            <a:pPr algn="ctr">
              <a:buClr>
                <a:srgbClr val="000000"/>
              </a:buClr>
              <a:buSzPts val="1100"/>
            </a:pPr>
            <a:r>
              <a:rPr lang="en-US" sz="3200" spc="15" dirty="0">
                <a:latin typeface="Calibri" panose="020F0502020204030204" pitchFamily="34" charset="0"/>
                <a:ea typeface="Times New Roman" panose="02020603050405020304" pitchFamily="18" charset="0"/>
                <a:cs typeface="Calibri" panose="020F0502020204030204" pitchFamily="34" charset="0"/>
              </a:rPr>
              <a:t>6. </a:t>
            </a:r>
            <a:r>
              <a:rPr lang="en-US" sz="3200" spc="15" dirty="0">
                <a:latin typeface="Calibri" panose="020F0502020204030204" pitchFamily="34" charset="0"/>
                <a:ea typeface="Calibri"/>
                <a:cs typeface="Calibri" panose="020F0502020204030204" pitchFamily="34" charset="0"/>
              </a:rPr>
              <a:t>Implemented patient-facing educational materials </a:t>
            </a:r>
            <a:r>
              <a:rPr lang="en-US" sz="3200" spc="15" dirty="0">
                <a:effectLst/>
                <a:latin typeface="Calibri" panose="020F0502020204030204" pitchFamily="34" charset="0"/>
                <a:ea typeface="Calibri"/>
                <a:cs typeface="Calibri" panose="020F0502020204030204" pitchFamily="34" charset="0"/>
              </a:rPr>
              <a:t>(</a:t>
            </a:r>
            <a:r>
              <a:rPr lang="en-US" sz="3200" spc="15" dirty="0">
                <a:latin typeface="Calibri" panose="020F0502020204030204" pitchFamily="34" charset="0"/>
                <a:ea typeface="Calibri"/>
                <a:cs typeface="Calibri" panose="020F0502020204030204" pitchFamily="34" charset="0"/>
              </a:rPr>
              <a:t>November </a:t>
            </a:r>
            <a:r>
              <a:rPr lang="en-US" sz="3200" spc="15" dirty="0">
                <a:effectLst/>
                <a:latin typeface="Calibri" panose="020F0502020204030204" pitchFamily="34" charset="0"/>
                <a:ea typeface="Calibri"/>
                <a:cs typeface="Calibri" panose="020F0502020204030204" pitchFamily="34" charset="0"/>
              </a:rPr>
              <a:t>2024)</a:t>
            </a:r>
          </a:p>
          <a:p>
            <a:pPr algn="ctr">
              <a:buClr>
                <a:srgbClr val="000000"/>
              </a:buClr>
              <a:buSzPts val="1100"/>
            </a:pPr>
            <a:r>
              <a:rPr lang="en-US" sz="3200" spc="15" dirty="0">
                <a:latin typeface="Calibri" panose="020F0502020204030204" pitchFamily="34" charset="0"/>
                <a:ea typeface="Times New Roman" panose="02020603050405020304" pitchFamily="18" charset="0"/>
                <a:cs typeface="Calibri" panose="020F0502020204030204" pitchFamily="34" charset="0"/>
              </a:rPr>
              <a:t>7. </a:t>
            </a:r>
            <a:r>
              <a:rPr lang="en-US" sz="3200" spc="15" dirty="0">
                <a:latin typeface="Calibri" panose="020F0502020204030204" pitchFamily="34" charset="0"/>
                <a:ea typeface="Calibri"/>
                <a:cs typeface="Calibri" panose="020F0502020204030204" pitchFamily="34" charset="0"/>
              </a:rPr>
              <a:t>Held a virtual webinar for families on managing diabetes and physical activity (February 2025)</a:t>
            </a:r>
            <a:endParaRPr lang="en-US" sz="3200" dirty="0">
              <a:latin typeface="Calibri" panose="020F0502020204030204" pitchFamily="34" charset="0"/>
              <a:ea typeface="Calibri"/>
              <a:cs typeface="Calibri" panose="020F0502020204030204" pitchFamily="34" charset="0"/>
            </a:endParaRPr>
          </a:p>
          <a:p>
            <a:pPr algn="ctr">
              <a:buClr>
                <a:srgbClr val="000000"/>
              </a:buClr>
              <a:buSzPts val="1100"/>
            </a:pPr>
            <a:endParaRPr lang="en-US" sz="3200" dirty="0">
              <a:latin typeface="Calibri"/>
              <a:ea typeface="Calibri"/>
              <a:cs typeface="Calibri"/>
            </a:endParaRPr>
          </a:p>
          <a:p>
            <a:pPr algn="ctr">
              <a:buSzPts val="1100"/>
            </a:pPr>
            <a:endParaRPr lang="en-US" spc="15" dirty="0">
              <a:effectLst/>
              <a:latin typeface="Calibri"/>
              <a:ea typeface="Times New Roman" panose="02020603050405020304" pitchFamily="18" charset="0"/>
              <a:cs typeface="Calibri"/>
            </a:endParaRPr>
          </a:p>
          <a:p>
            <a:pPr marL="342900" indent="-342900">
              <a:buFont typeface="Arial" panose="020B0604020202020204" pitchFamily="34" charset="0"/>
              <a:buChar char="•"/>
            </a:pPr>
            <a:endParaRPr lang="en-US" sz="2000" dirty="0"/>
          </a:p>
        </p:txBody>
      </p:sp>
      <p:pic>
        <p:nvPicPr>
          <p:cNvPr id="8" name="Picture 7" descr="A red and white chart&#10;&#10;AI-generated content may be incorrect.">
            <a:extLst>
              <a:ext uri="{FF2B5EF4-FFF2-40B4-BE49-F238E27FC236}">
                <a16:creationId xmlns:a16="http://schemas.microsoft.com/office/drawing/2014/main" id="{1AEAFBB1-B1F8-DC84-456E-889FF56076AD}"/>
              </a:ext>
            </a:extLst>
          </p:cNvPr>
          <p:cNvPicPr>
            <a:picLocks noChangeAspect="1"/>
          </p:cNvPicPr>
          <p:nvPr/>
        </p:nvPicPr>
        <p:blipFill>
          <a:blip r:embed="rId6"/>
          <a:stretch>
            <a:fillRect/>
          </a:stretch>
        </p:blipFill>
        <p:spPr>
          <a:xfrm>
            <a:off x="3266127" y="2998890"/>
            <a:ext cx="2264266" cy="2899681"/>
          </a:xfrm>
          <a:prstGeom prst="rect">
            <a:avLst/>
          </a:prstGeom>
        </p:spPr>
      </p:pic>
      <p:pic>
        <p:nvPicPr>
          <p:cNvPr id="9" name="Picture 8" descr="A screenshot of a workout program&#10;&#10;AI-generated content may be incorrect.">
            <a:extLst>
              <a:ext uri="{FF2B5EF4-FFF2-40B4-BE49-F238E27FC236}">
                <a16:creationId xmlns:a16="http://schemas.microsoft.com/office/drawing/2014/main" id="{D9F43C30-10DB-F406-4A07-BE1F1988BC0D}"/>
              </a:ext>
            </a:extLst>
          </p:cNvPr>
          <p:cNvPicPr>
            <a:picLocks noChangeAspect="1"/>
          </p:cNvPicPr>
          <p:nvPr/>
        </p:nvPicPr>
        <p:blipFill>
          <a:blip r:embed="rId7"/>
          <a:stretch>
            <a:fillRect/>
          </a:stretch>
        </p:blipFill>
        <p:spPr>
          <a:xfrm>
            <a:off x="6420957" y="2998891"/>
            <a:ext cx="2244117" cy="2899681"/>
          </a:xfrm>
          <a:prstGeom prst="rect">
            <a:avLst/>
          </a:prstGeom>
        </p:spPr>
      </p:pic>
    </p:spTree>
    <p:extLst>
      <p:ext uri="{BB962C8B-B14F-4D97-AF65-F5344CB8AC3E}">
        <p14:creationId xmlns:p14="http://schemas.microsoft.com/office/powerpoint/2010/main" val="3715316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69C50CB-3CF3-32B8-ADB5-FD4F07C7E5DF}"/>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7" name="think-cell data - do not delete" hidden="1">
                        <a:extLst>
                          <a:ext uri="{FF2B5EF4-FFF2-40B4-BE49-F238E27FC236}">
                            <a16:creationId xmlns:a16="http://schemas.microsoft.com/office/drawing/2014/main" id="{A69C50CB-3CF3-32B8-ADB5-FD4F07C7E5DF}"/>
                          </a:ext>
                        </a:extLst>
                      </p:cNvPr>
                      <p:cNvPicPr/>
                      <p:nvPr/>
                    </p:nvPicPr>
                    <p:blipFill>
                      <a:blip r:embed="rId5"/>
                      <a:stretch>
                        <a:fillRect/>
                      </a:stretch>
                    </p:blipFill>
                    <p:spPr>
                      <a:xfrm>
                        <a:off x="1525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484366-FA7C-303B-4C39-9CF22359F3E8}"/>
              </a:ext>
            </a:extLst>
          </p:cNvPr>
          <p:cNvSpPr>
            <a:spLocks noGrp="1"/>
          </p:cNvSpPr>
          <p:nvPr>
            <p:ph type="title"/>
          </p:nvPr>
        </p:nvSpPr>
        <p:spPr>
          <a:xfrm>
            <a:off x="2040640" y="235879"/>
            <a:ext cx="8280400" cy="500458"/>
          </a:xfrm>
        </p:spPr>
        <p:txBody>
          <a:bodyPr vert="horz"/>
          <a:lstStyle/>
          <a:p>
            <a:r>
              <a:rPr lang="en-US" dirty="0"/>
              <a:t>Results</a:t>
            </a:r>
          </a:p>
        </p:txBody>
      </p:sp>
      <p:pic>
        <p:nvPicPr>
          <p:cNvPr id="3" name="Picture 2" descr="A graph with numbers and arrows&#10;&#10;AI-generated content may be incorrect.">
            <a:extLst>
              <a:ext uri="{FF2B5EF4-FFF2-40B4-BE49-F238E27FC236}">
                <a16:creationId xmlns:a16="http://schemas.microsoft.com/office/drawing/2014/main" id="{49A68CA2-7742-1A41-0A71-081ED6654CDD}"/>
              </a:ext>
            </a:extLst>
          </p:cNvPr>
          <p:cNvPicPr>
            <a:picLocks noChangeAspect="1"/>
          </p:cNvPicPr>
          <p:nvPr/>
        </p:nvPicPr>
        <p:blipFill>
          <a:blip r:embed="rId6"/>
          <a:stretch>
            <a:fillRect/>
          </a:stretch>
        </p:blipFill>
        <p:spPr>
          <a:xfrm>
            <a:off x="2542898" y="809273"/>
            <a:ext cx="7106202" cy="4320984"/>
          </a:xfrm>
          <a:prstGeom prst="rect">
            <a:avLst/>
          </a:prstGeom>
        </p:spPr>
      </p:pic>
      <p:sp>
        <p:nvSpPr>
          <p:cNvPr id="4" name="TextBox 3"/>
          <p:cNvSpPr txBox="1"/>
          <p:nvPr/>
        </p:nvSpPr>
        <p:spPr>
          <a:xfrm>
            <a:off x="2730630" y="5203195"/>
            <a:ext cx="6730738" cy="646331"/>
          </a:xfrm>
          <a:prstGeom prst="rect">
            <a:avLst/>
          </a:prstGeom>
          <a:noFill/>
        </p:spPr>
        <p:txBody>
          <a:bodyPr wrap="square" rtlCol="0">
            <a:spAutoFit/>
          </a:bodyPr>
          <a:lstStyle/>
          <a:p>
            <a:pPr algn="ctr"/>
            <a:r>
              <a:rPr lang="en-US" sz="1200" dirty="0">
                <a:solidFill>
                  <a:schemeClr val="bg1"/>
                </a:solidFill>
              </a:rPr>
              <a:t>Through this multidisciplinary-led QI initiative, the percentage and number of patients assessed and meeting physical activity goal increased from a baseline of 38% of 21 patients, to 73% of 408 patients from December 2023 to June 2024. </a:t>
            </a:r>
          </a:p>
        </p:txBody>
      </p:sp>
    </p:spTree>
    <p:extLst>
      <p:ext uri="{BB962C8B-B14F-4D97-AF65-F5344CB8AC3E}">
        <p14:creationId xmlns:p14="http://schemas.microsoft.com/office/powerpoint/2010/main" val="1975181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t>Thank You</a:t>
            </a:r>
          </a:p>
        </p:txBody>
      </p:sp>
      <p:sp>
        <p:nvSpPr>
          <p:cNvPr id="5" name="Text Placeholder 4"/>
          <p:cNvSpPr>
            <a:spLocks noGrp="1"/>
          </p:cNvSpPr>
          <p:nvPr>
            <p:ph type="body" sz="quarter" idx="11"/>
          </p:nvPr>
        </p:nvSpPr>
        <p:spPr/>
        <p:txBody>
          <a:bodyPr/>
          <a:lstStyle/>
          <a:p>
            <a:r>
              <a:rPr lang="en-US"/>
              <a:t>Email: </a:t>
            </a:r>
            <a:r>
              <a:rPr lang="en-US" err="1"/>
              <a:t>leculbre@texaschildrens.org</a:t>
            </a:r>
            <a:r>
              <a:rPr lang="en-US"/>
              <a:t> </a:t>
            </a:r>
          </a:p>
        </p:txBody>
      </p:sp>
    </p:spTree>
    <p:extLst>
      <p:ext uri="{BB962C8B-B14F-4D97-AF65-F5344CB8AC3E}">
        <p14:creationId xmlns:p14="http://schemas.microsoft.com/office/powerpoint/2010/main" val="30351292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A04A9-591F-7F6C-7FB4-41030AE6C3A6}"/>
            </a:ext>
          </a:extLst>
        </p:cNvPr>
        <p:cNvGrpSpPr/>
        <p:nvPr/>
      </p:nvGrpSpPr>
      <p:grpSpPr>
        <a:xfrm>
          <a:off x="0" y="0"/>
          <a:ext cx="0" cy="0"/>
          <a:chOff x="0" y="0"/>
          <a:chExt cx="0" cy="0"/>
        </a:xfrm>
      </p:grpSpPr>
    </p:spTree>
    <p:extLst>
      <p:ext uri="{BB962C8B-B14F-4D97-AF65-F5344CB8AC3E}">
        <p14:creationId xmlns:p14="http://schemas.microsoft.com/office/powerpoint/2010/main" val="164768059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12D59"/>
        </a:solidFill>
        <a:effectLst/>
      </p:bgPr>
    </p:bg>
    <p:spTree>
      <p:nvGrpSpPr>
        <p:cNvPr id="1" name="">
          <a:extLst>
            <a:ext uri="{FF2B5EF4-FFF2-40B4-BE49-F238E27FC236}">
              <a16:creationId xmlns:a16="http://schemas.microsoft.com/office/drawing/2014/main" id="{F77C0422-BA26-51A3-3566-95174FF057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73C4A-C6D0-F032-88DA-F95F579EB6FF}"/>
              </a:ext>
            </a:extLst>
          </p:cNvPr>
          <p:cNvSpPr>
            <a:spLocks noGrp="1"/>
          </p:cNvSpPr>
          <p:nvPr>
            <p:ph type="title"/>
          </p:nvPr>
        </p:nvSpPr>
        <p:spPr>
          <a:xfrm>
            <a:off x="817418" y="399761"/>
            <a:ext cx="10515600" cy="1630363"/>
          </a:xfrm>
        </p:spPr>
        <p:txBody>
          <a:bodyPr>
            <a:normAutofit fontScale="90000"/>
          </a:bodyPr>
          <a:lstStyle/>
          <a:p>
            <a:pPr>
              <a:lnSpc>
                <a:spcPct val="150000"/>
              </a:lnSpc>
              <a:spcBef>
                <a:spcPts val="0"/>
              </a:spcBef>
            </a:pPr>
            <a:br>
              <a:rPr lang="en-US" sz="2400">
                <a:solidFill>
                  <a:srgbClr val="79E5FA"/>
                </a:solidFill>
                <a:latin typeface="Arial Black"/>
              </a:rPr>
            </a:br>
            <a:r>
              <a:rPr lang="en-US" sz="6000">
                <a:solidFill>
                  <a:srgbClr val="79E5FA"/>
                </a:solidFill>
                <a:latin typeface="Montserrat Black"/>
              </a:rPr>
              <a:t>Section Header Here</a:t>
            </a:r>
            <a:br>
              <a:rPr lang="en-US" sz="6000">
                <a:solidFill>
                  <a:srgbClr val="79E5FA"/>
                </a:solidFill>
                <a:latin typeface="Montserrat Black"/>
              </a:rPr>
            </a:br>
            <a:r>
              <a:rPr lang="en-US" sz="2700" i="1">
                <a:solidFill>
                  <a:srgbClr val="79E5FA"/>
                </a:solidFill>
                <a:latin typeface="Montserrat"/>
              </a:rPr>
              <a:t>Subtitle Here</a:t>
            </a:r>
          </a:p>
          <a:p>
            <a:endParaRPr lang="en-US"/>
          </a:p>
        </p:txBody>
      </p:sp>
      <p:cxnSp>
        <p:nvCxnSpPr>
          <p:cNvPr id="7" name="Straight Arrow Connector 6">
            <a:extLst>
              <a:ext uri="{FF2B5EF4-FFF2-40B4-BE49-F238E27FC236}">
                <a16:creationId xmlns:a16="http://schemas.microsoft.com/office/drawing/2014/main" id="{FF493A8A-DA4D-93FE-986D-7522E5297BA1}"/>
              </a:ext>
            </a:extLst>
          </p:cNvPr>
          <p:cNvCxnSpPr/>
          <p:nvPr/>
        </p:nvCxnSpPr>
        <p:spPr>
          <a:xfrm flipV="1">
            <a:off x="886692" y="1364673"/>
            <a:ext cx="7737763" cy="13855"/>
          </a:xfrm>
          <a:prstGeom prst="straightConnector1">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5982C359-AB54-2659-93A6-DBBD498D05B5}"/>
              </a:ext>
            </a:extLst>
          </p:cNvPr>
          <p:cNvSpPr/>
          <p:nvPr/>
        </p:nvSpPr>
        <p:spPr>
          <a:xfrm>
            <a:off x="676750" y="502788"/>
            <a:ext cx="10843843" cy="5847476"/>
          </a:xfrm>
          <a:prstGeom prst="rect">
            <a:avLst/>
          </a:prstGeom>
          <a:solidFill>
            <a:schemeClr val="bg1"/>
          </a:solidFill>
          <a:ln>
            <a:noFill/>
          </a:ln>
          <a:effectLst>
            <a:outerShdw blurRad="279400" dist="177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0AADCC8E-737D-D75D-7ADA-30825A67426C}"/>
              </a:ext>
            </a:extLst>
          </p:cNvPr>
          <p:cNvSpPr txBox="1">
            <a:spLocks/>
          </p:cNvSpPr>
          <p:nvPr/>
        </p:nvSpPr>
        <p:spPr>
          <a:xfrm>
            <a:off x="2290781" y="3011094"/>
            <a:ext cx="7560148" cy="1011547"/>
          </a:xfrm>
          <a:prstGeom prst="rect">
            <a:avLst/>
          </a:prstGeom>
        </p:spPr>
        <p:txBody>
          <a:bodyPr vert="horz" lIns="91440" tIns="45720" rIns="91440" bIns="45720" rtlCol="0" anchor="ctr">
            <a:normAutofit fontScale="700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i="1" dirty="0">
                <a:solidFill>
                  <a:srgbClr val="212D59"/>
                </a:solidFill>
                <a:latin typeface="Montserrat Black"/>
              </a:rPr>
              <a:t>Lunch</a:t>
            </a:r>
            <a:endParaRPr lang="en-US" dirty="0"/>
          </a:p>
          <a:p>
            <a:pPr algn="ctr">
              <a:lnSpc>
                <a:spcPct val="130000"/>
              </a:lnSpc>
            </a:pPr>
            <a:r>
              <a:rPr lang="en-US" sz="2400" i="1" dirty="0">
                <a:solidFill>
                  <a:srgbClr val="212D59"/>
                </a:solidFill>
                <a:latin typeface="Montserrat"/>
              </a:rPr>
              <a:t>Perspectives from People with Diabetes</a:t>
            </a:r>
          </a:p>
          <a:p>
            <a:pPr algn="ctr">
              <a:lnSpc>
                <a:spcPct val="130000"/>
              </a:lnSpc>
            </a:pPr>
            <a:r>
              <a:rPr lang="en-US" sz="2400" i="1" dirty="0">
                <a:solidFill>
                  <a:srgbClr val="212D59"/>
                </a:solidFill>
                <a:latin typeface="Montserrat"/>
              </a:rPr>
              <a:t>Whitley Ballroom</a:t>
            </a:r>
          </a:p>
          <a:p>
            <a:pPr algn="ctr">
              <a:lnSpc>
                <a:spcPct val="150000"/>
              </a:lnSpc>
              <a:spcBef>
                <a:spcPts val="0"/>
              </a:spcBef>
            </a:pPr>
            <a:endParaRPr lang="en-US" sz="2400" i="1" dirty="0">
              <a:solidFill>
                <a:srgbClr val="212D59"/>
              </a:solidFill>
              <a:latin typeface="Montserrat"/>
            </a:endParaRPr>
          </a:p>
          <a:p>
            <a:pPr>
              <a:lnSpc>
                <a:spcPct val="150000"/>
              </a:lnSpc>
            </a:pPr>
            <a:endParaRPr lang="en-US">
              <a:solidFill>
                <a:schemeClr val="bg1"/>
              </a:solidFill>
              <a:latin typeface="Montserrat Black"/>
            </a:endParaRPr>
          </a:p>
        </p:txBody>
      </p:sp>
      <p:sp>
        <p:nvSpPr>
          <p:cNvPr id="6" name="TextBox 28">
            <a:extLst>
              <a:ext uri="{FF2B5EF4-FFF2-40B4-BE49-F238E27FC236}">
                <a16:creationId xmlns:a16="http://schemas.microsoft.com/office/drawing/2014/main" id="{EE77AB53-28CA-0915-FF7A-0A49E9E76AAE}"/>
              </a:ext>
            </a:extLst>
          </p:cNvPr>
          <p:cNvSpPr txBox="1"/>
          <p:nvPr/>
        </p:nvSpPr>
        <p:spPr>
          <a:xfrm>
            <a:off x="1185911" y="3513360"/>
            <a:ext cx="9764820" cy="5909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400" dirty="0">
                <a:latin typeface="Montserrat"/>
                <a:ea typeface="+mn-lt"/>
                <a:cs typeface="+mn-lt"/>
              </a:rPr>
              <a:t>12:15 – 1:15pm</a:t>
            </a:r>
            <a:endParaRPr lang="en-US" dirty="0"/>
          </a:p>
        </p:txBody>
      </p:sp>
      <p:pic>
        <p:nvPicPr>
          <p:cNvPr id="8" name="Imagen 7">
            <a:extLst>
              <a:ext uri="{FF2B5EF4-FFF2-40B4-BE49-F238E27FC236}">
                <a16:creationId xmlns:a16="http://schemas.microsoft.com/office/drawing/2014/main" id="{65336A3E-DB85-EF9D-FD83-D25CAA7693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47" y="5408028"/>
            <a:ext cx="1432871" cy="942236"/>
          </a:xfrm>
          <a:prstGeom prst="rect">
            <a:avLst/>
          </a:prstGeom>
        </p:spPr>
      </p:pic>
    </p:spTree>
    <p:extLst>
      <p:ext uri="{BB962C8B-B14F-4D97-AF65-F5344CB8AC3E}">
        <p14:creationId xmlns:p14="http://schemas.microsoft.com/office/powerpoint/2010/main" val="344756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472BBD-1D9B-3F8A-7AE6-9E79CABEA0DA}"/>
              </a:ext>
            </a:extLst>
          </p:cNvPr>
          <p:cNvSpPr>
            <a:spLocks noGrp="1"/>
          </p:cNvSpPr>
          <p:nvPr>
            <p:ph type="title"/>
          </p:nvPr>
        </p:nvSpPr>
        <p:spPr>
          <a:xfrm>
            <a:off x="609600" y="617219"/>
            <a:ext cx="10744200" cy="628257"/>
          </a:xfrm>
        </p:spPr>
        <p:txBody>
          <a:bodyPr anchor="ctr">
            <a:normAutofit/>
          </a:bodyPr>
          <a:lstStyle/>
          <a:p>
            <a:r>
              <a:rPr lang="en-US" sz="2800" dirty="0"/>
              <a:t>Key Driver Diagram: Improving Pediatric Diabetes Clinic Efficiency</a:t>
            </a:r>
          </a:p>
        </p:txBody>
      </p:sp>
      <p:pic>
        <p:nvPicPr>
          <p:cNvPr id="5" name="Picture 4" descr="A diagram of a patient&#10;&#10;AI-generated content may be incorrect.">
            <a:extLst>
              <a:ext uri="{FF2B5EF4-FFF2-40B4-BE49-F238E27FC236}">
                <a16:creationId xmlns:a16="http://schemas.microsoft.com/office/drawing/2014/main" id="{FF320572-F427-511B-FD31-E57D6D2D3FE2}"/>
              </a:ext>
            </a:extLst>
          </p:cNvPr>
          <p:cNvPicPr>
            <a:picLocks noChangeAspect="1"/>
          </p:cNvPicPr>
          <p:nvPr/>
        </p:nvPicPr>
        <p:blipFill>
          <a:blip r:embed="rId3"/>
          <a:srcRect t="11689" r="817" b="3961"/>
          <a:stretch>
            <a:fillRect/>
          </a:stretch>
        </p:blipFill>
        <p:spPr>
          <a:xfrm>
            <a:off x="586993" y="1243465"/>
            <a:ext cx="9791851" cy="5023213"/>
          </a:xfrm>
          <a:prstGeom prst="rect">
            <a:avLst/>
          </a:prstGeom>
          <a:noFill/>
        </p:spPr>
      </p:pic>
      <p:sp>
        <p:nvSpPr>
          <p:cNvPr id="15" name="Right Brace 14">
            <a:extLst>
              <a:ext uri="{FF2B5EF4-FFF2-40B4-BE49-F238E27FC236}">
                <a16:creationId xmlns:a16="http://schemas.microsoft.com/office/drawing/2014/main" id="{000EE871-0E2C-FD97-E855-81E8910606BB}"/>
              </a:ext>
            </a:extLst>
          </p:cNvPr>
          <p:cNvSpPr/>
          <p:nvPr/>
        </p:nvSpPr>
        <p:spPr bwMode="auto">
          <a:xfrm>
            <a:off x="10413679" y="2323954"/>
            <a:ext cx="361782" cy="1282437"/>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ヒラギノ角ゴ Pro W3" charset="-128"/>
            </a:endParaRPr>
          </a:p>
        </p:txBody>
      </p:sp>
      <p:sp>
        <p:nvSpPr>
          <p:cNvPr id="16" name="TextBox 15">
            <a:extLst>
              <a:ext uri="{FF2B5EF4-FFF2-40B4-BE49-F238E27FC236}">
                <a16:creationId xmlns:a16="http://schemas.microsoft.com/office/drawing/2014/main" id="{042DF38B-A6BC-B639-B9B0-A849BF8A194C}"/>
              </a:ext>
            </a:extLst>
          </p:cNvPr>
          <p:cNvSpPr txBox="1"/>
          <p:nvPr/>
        </p:nvSpPr>
        <p:spPr>
          <a:xfrm>
            <a:off x="10762192" y="2795895"/>
            <a:ext cx="802905" cy="338554"/>
          </a:xfrm>
          <a:prstGeom prst="rect">
            <a:avLst/>
          </a:prstGeom>
          <a:noFill/>
        </p:spPr>
        <p:txBody>
          <a:bodyPr wrap="square" rtlCol="0">
            <a:spAutoFit/>
          </a:bodyPr>
          <a:lstStyle/>
          <a:p>
            <a:r>
              <a:rPr lang="en-US" sz="1600" dirty="0"/>
              <a:t>PDSA 1</a:t>
            </a:r>
          </a:p>
        </p:txBody>
      </p:sp>
      <p:sp>
        <p:nvSpPr>
          <p:cNvPr id="17" name="Right Brace 16">
            <a:extLst>
              <a:ext uri="{FF2B5EF4-FFF2-40B4-BE49-F238E27FC236}">
                <a16:creationId xmlns:a16="http://schemas.microsoft.com/office/drawing/2014/main" id="{46927EFF-4701-F123-5485-E02A67038647}"/>
              </a:ext>
            </a:extLst>
          </p:cNvPr>
          <p:cNvSpPr/>
          <p:nvPr/>
        </p:nvSpPr>
        <p:spPr bwMode="auto">
          <a:xfrm>
            <a:off x="10716220" y="1958368"/>
            <a:ext cx="361782" cy="802215"/>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ヒラギノ角ゴ Pro W3" charset="-128"/>
            </a:endParaRPr>
          </a:p>
        </p:txBody>
      </p:sp>
      <p:sp>
        <p:nvSpPr>
          <p:cNvPr id="18" name="Right Brace 17">
            <a:extLst>
              <a:ext uri="{FF2B5EF4-FFF2-40B4-BE49-F238E27FC236}">
                <a16:creationId xmlns:a16="http://schemas.microsoft.com/office/drawing/2014/main" id="{2DDE225B-1466-766B-92EE-C61509CE17DF}"/>
              </a:ext>
            </a:extLst>
          </p:cNvPr>
          <p:cNvSpPr/>
          <p:nvPr/>
        </p:nvSpPr>
        <p:spPr bwMode="auto">
          <a:xfrm>
            <a:off x="10378845" y="3649228"/>
            <a:ext cx="361782" cy="472829"/>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ヒラギノ角ゴ Pro W3" charset="-128"/>
            </a:endParaRPr>
          </a:p>
        </p:txBody>
      </p:sp>
      <p:sp>
        <p:nvSpPr>
          <p:cNvPr id="19" name="TextBox 18">
            <a:extLst>
              <a:ext uri="{FF2B5EF4-FFF2-40B4-BE49-F238E27FC236}">
                <a16:creationId xmlns:a16="http://schemas.microsoft.com/office/drawing/2014/main" id="{7E1B52CB-94F5-3B1B-EC90-443B21B51070}"/>
              </a:ext>
            </a:extLst>
          </p:cNvPr>
          <p:cNvSpPr txBox="1"/>
          <p:nvPr/>
        </p:nvSpPr>
        <p:spPr>
          <a:xfrm>
            <a:off x="10716220" y="3740603"/>
            <a:ext cx="899795" cy="338554"/>
          </a:xfrm>
          <a:prstGeom prst="rect">
            <a:avLst/>
          </a:prstGeom>
          <a:noFill/>
        </p:spPr>
        <p:txBody>
          <a:bodyPr wrap="square" rtlCol="0">
            <a:spAutoFit/>
          </a:bodyPr>
          <a:lstStyle/>
          <a:p>
            <a:r>
              <a:rPr lang="en-US" sz="1600" dirty="0"/>
              <a:t>PDSA 3</a:t>
            </a:r>
          </a:p>
        </p:txBody>
      </p:sp>
      <p:sp>
        <p:nvSpPr>
          <p:cNvPr id="20" name="Right Brace 19">
            <a:extLst>
              <a:ext uri="{FF2B5EF4-FFF2-40B4-BE49-F238E27FC236}">
                <a16:creationId xmlns:a16="http://schemas.microsoft.com/office/drawing/2014/main" id="{8EA79E47-85F0-A869-C413-2FBD00C94677}"/>
              </a:ext>
            </a:extLst>
          </p:cNvPr>
          <p:cNvSpPr/>
          <p:nvPr/>
        </p:nvSpPr>
        <p:spPr bwMode="auto">
          <a:xfrm>
            <a:off x="10690040" y="4162428"/>
            <a:ext cx="361782" cy="802215"/>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ヒラギノ角ゴ Pro W3" charset="-128"/>
            </a:endParaRPr>
          </a:p>
        </p:txBody>
      </p:sp>
      <p:sp>
        <p:nvSpPr>
          <p:cNvPr id="21" name="TextBox 20">
            <a:extLst>
              <a:ext uri="{FF2B5EF4-FFF2-40B4-BE49-F238E27FC236}">
                <a16:creationId xmlns:a16="http://schemas.microsoft.com/office/drawing/2014/main" id="{5DAC4EB9-4772-DC9E-ABDD-70D070ACD2B2}"/>
              </a:ext>
            </a:extLst>
          </p:cNvPr>
          <p:cNvSpPr txBox="1"/>
          <p:nvPr/>
        </p:nvSpPr>
        <p:spPr>
          <a:xfrm>
            <a:off x="11274902" y="3358819"/>
            <a:ext cx="899795" cy="338554"/>
          </a:xfrm>
          <a:prstGeom prst="rect">
            <a:avLst/>
          </a:prstGeom>
          <a:noFill/>
        </p:spPr>
        <p:txBody>
          <a:bodyPr wrap="square" rtlCol="0">
            <a:spAutoFit/>
          </a:bodyPr>
          <a:lstStyle/>
          <a:p>
            <a:r>
              <a:rPr lang="en-US" sz="1600" dirty="0"/>
              <a:t>PDSA 2</a:t>
            </a:r>
          </a:p>
        </p:txBody>
      </p:sp>
      <p:cxnSp>
        <p:nvCxnSpPr>
          <p:cNvPr id="22" name="Straight Connector 21">
            <a:extLst>
              <a:ext uri="{FF2B5EF4-FFF2-40B4-BE49-F238E27FC236}">
                <a16:creationId xmlns:a16="http://schemas.microsoft.com/office/drawing/2014/main" id="{729B23A4-A794-3130-34BD-E31FA523E5A2}"/>
              </a:ext>
            </a:extLst>
          </p:cNvPr>
          <p:cNvCxnSpPr>
            <a:cxnSpLocks/>
          </p:cNvCxnSpPr>
          <p:nvPr/>
        </p:nvCxnSpPr>
        <p:spPr bwMode="auto">
          <a:xfrm flipH="1" flipV="1">
            <a:off x="11050711" y="2353698"/>
            <a:ext cx="674089" cy="69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a:extLst>
              <a:ext uri="{FF2B5EF4-FFF2-40B4-BE49-F238E27FC236}">
                <a16:creationId xmlns:a16="http://schemas.microsoft.com/office/drawing/2014/main" id="{DFCD7574-70DD-A539-11BF-28F46FCCDA0E}"/>
              </a:ext>
            </a:extLst>
          </p:cNvPr>
          <p:cNvCxnSpPr>
            <a:cxnSpLocks/>
            <a:endCxn id="21" idx="2"/>
          </p:cNvCxnSpPr>
          <p:nvPr/>
        </p:nvCxnSpPr>
        <p:spPr bwMode="auto">
          <a:xfrm flipV="1">
            <a:off x="11724800" y="3697373"/>
            <a:ext cx="0" cy="86616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1B1ED6C3-F214-17E8-8225-04F76F8A4DE1}"/>
              </a:ext>
            </a:extLst>
          </p:cNvPr>
          <p:cNvCxnSpPr>
            <a:cxnSpLocks/>
            <a:endCxn id="20" idx="1"/>
          </p:cNvCxnSpPr>
          <p:nvPr/>
        </p:nvCxnSpPr>
        <p:spPr bwMode="auto">
          <a:xfrm flipH="1">
            <a:off x="11051822" y="4563536"/>
            <a:ext cx="67297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Right Brace 24">
            <a:extLst>
              <a:ext uri="{FF2B5EF4-FFF2-40B4-BE49-F238E27FC236}">
                <a16:creationId xmlns:a16="http://schemas.microsoft.com/office/drawing/2014/main" id="{39E1B3F4-D80B-DD0B-94A0-5648A8DCF23A}"/>
              </a:ext>
            </a:extLst>
          </p:cNvPr>
          <p:cNvSpPr/>
          <p:nvPr/>
        </p:nvSpPr>
        <p:spPr bwMode="auto">
          <a:xfrm>
            <a:off x="10361140" y="4769730"/>
            <a:ext cx="361782" cy="849274"/>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ヒラギノ角ゴ Pro W3" charset="-128"/>
            </a:endParaRPr>
          </a:p>
        </p:txBody>
      </p:sp>
      <p:sp>
        <p:nvSpPr>
          <p:cNvPr id="26" name="TextBox 25">
            <a:extLst>
              <a:ext uri="{FF2B5EF4-FFF2-40B4-BE49-F238E27FC236}">
                <a16:creationId xmlns:a16="http://schemas.microsoft.com/office/drawing/2014/main" id="{E2FD7003-5BC8-AFD0-3C4B-DD591EC04081}"/>
              </a:ext>
            </a:extLst>
          </p:cNvPr>
          <p:cNvSpPr txBox="1"/>
          <p:nvPr/>
        </p:nvSpPr>
        <p:spPr>
          <a:xfrm>
            <a:off x="10740627" y="5025090"/>
            <a:ext cx="777453" cy="338554"/>
          </a:xfrm>
          <a:prstGeom prst="rect">
            <a:avLst/>
          </a:prstGeom>
          <a:noFill/>
        </p:spPr>
        <p:txBody>
          <a:bodyPr wrap="square" rtlCol="0">
            <a:spAutoFit/>
          </a:bodyPr>
          <a:lstStyle/>
          <a:p>
            <a:r>
              <a:rPr lang="en-US" sz="1600" dirty="0"/>
              <a:t>PDSA 4</a:t>
            </a:r>
          </a:p>
        </p:txBody>
      </p:sp>
      <p:cxnSp>
        <p:nvCxnSpPr>
          <p:cNvPr id="27" name="Straight Connector 26">
            <a:extLst>
              <a:ext uri="{FF2B5EF4-FFF2-40B4-BE49-F238E27FC236}">
                <a16:creationId xmlns:a16="http://schemas.microsoft.com/office/drawing/2014/main" id="{BA66E52B-26FE-FD81-C67D-A52D9331C579}"/>
              </a:ext>
            </a:extLst>
          </p:cNvPr>
          <p:cNvCxnSpPr>
            <a:cxnSpLocks/>
            <a:stCxn id="21" idx="0"/>
          </p:cNvCxnSpPr>
          <p:nvPr/>
        </p:nvCxnSpPr>
        <p:spPr bwMode="auto">
          <a:xfrm flipV="1">
            <a:off x="11724800" y="2349286"/>
            <a:ext cx="0" cy="100953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48806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7332A-A067-02B5-1459-B77A7B4F03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FB750-D19A-DE00-727F-0D0E32B8A934}"/>
              </a:ext>
            </a:extLst>
          </p:cNvPr>
          <p:cNvSpPr>
            <a:spLocks noGrp="1"/>
          </p:cNvSpPr>
          <p:nvPr>
            <p:ph type="title"/>
          </p:nvPr>
        </p:nvSpPr>
        <p:spPr/>
        <p:txBody>
          <a:bodyPr>
            <a:normAutofit fontScale="90000"/>
          </a:bodyPr>
          <a:lstStyle/>
          <a:p>
            <a:r>
              <a:rPr lang="en-US" dirty="0"/>
              <a:t>PDSA Cycle 1 &amp; 2: Download cloud-based device data &amp; enter in EHR 1-2 days prior to visit</a:t>
            </a:r>
          </a:p>
        </p:txBody>
      </p:sp>
      <p:sp>
        <p:nvSpPr>
          <p:cNvPr id="7" name="AutoShape 2">
            <a:extLst>
              <a:ext uri="{FF2B5EF4-FFF2-40B4-BE49-F238E27FC236}">
                <a16:creationId xmlns:a16="http://schemas.microsoft.com/office/drawing/2014/main" id="{6A0DD9AB-4F01-0159-E296-BBF1A1550B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672443F4-F7C5-FEE6-CC69-47DB7EE315B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3F4BDB6C-6517-B28F-AF1C-F74CE357ADC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qr code with black squares&#10;&#10;AI-generated content may be incorrect.">
            <a:extLst>
              <a:ext uri="{FF2B5EF4-FFF2-40B4-BE49-F238E27FC236}">
                <a16:creationId xmlns:a16="http://schemas.microsoft.com/office/drawing/2014/main" id="{D2A79418-7872-CA62-E018-2D8C6999C6CF}"/>
              </a:ext>
            </a:extLst>
          </p:cNvPr>
          <p:cNvPicPr>
            <a:picLocks noChangeAspect="1"/>
          </p:cNvPicPr>
          <p:nvPr/>
        </p:nvPicPr>
        <p:blipFill>
          <a:blip r:embed="rId3"/>
          <a:stretch>
            <a:fillRect/>
          </a:stretch>
        </p:blipFill>
        <p:spPr>
          <a:xfrm>
            <a:off x="294821" y="5752974"/>
            <a:ext cx="735693" cy="735693"/>
          </a:xfrm>
          <a:prstGeom prst="rect">
            <a:avLst/>
          </a:prstGeom>
        </p:spPr>
      </p:pic>
      <p:sp>
        <p:nvSpPr>
          <p:cNvPr id="14" name="TextBox 13">
            <a:extLst>
              <a:ext uri="{FF2B5EF4-FFF2-40B4-BE49-F238E27FC236}">
                <a16:creationId xmlns:a16="http://schemas.microsoft.com/office/drawing/2014/main" id="{83E24C92-C93F-0D78-4CE3-FC38173245F5}"/>
              </a:ext>
            </a:extLst>
          </p:cNvPr>
          <p:cNvSpPr txBox="1"/>
          <p:nvPr/>
        </p:nvSpPr>
        <p:spPr>
          <a:xfrm>
            <a:off x="103285" y="6488668"/>
            <a:ext cx="7995843" cy="369332"/>
          </a:xfrm>
          <a:prstGeom prst="rect">
            <a:avLst/>
          </a:prstGeom>
          <a:noFill/>
        </p:spPr>
        <p:txBody>
          <a:bodyPr wrap="none" rtlCol="0">
            <a:spAutoFit/>
          </a:bodyPr>
          <a:lstStyle/>
          <a:p>
            <a:r>
              <a:rPr lang="en-US" i="1" dirty="0"/>
              <a:t>Scan for link to IHI’s Worksheet with Change Concepts from The Improvement Guide</a:t>
            </a:r>
          </a:p>
        </p:txBody>
      </p:sp>
      <p:graphicFrame>
        <p:nvGraphicFramePr>
          <p:cNvPr id="3" name="Diagram 2">
            <a:extLst>
              <a:ext uri="{FF2B5EF4-FFF2-40B4-BE49-F238E27FC236}">
                <a16:creationId xmlns:a16="http://schemas.microsoft.com/office/drawing/2014/main" id="{0BBB33F9-F463-3E0F-88CE-A6C9101574E9}"/>
              </a:ext>
            </a:extLst>
          </p:cNvPr>
          <p:cNvGraphicFramePr/>
          <p:nvPr/>
        </p:nvGraphicFramePr>
        <p:xfrm>
          <a:off x="838201" y="1942782"/>
          <a:ext cx="10047514" cy="3810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945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E9DE7-866D-A1C0-3DF3-E380743C09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51F2B-1589-C65E-3AED-5A22B075F490}"/>
              </a:ext>
            </a:extLst>
          </p:cNvPr>
          <p:cNvSpPr>
            <a:spLocks noGrp="1"/>
          </p:cNvSpPr>
          <p:nvPr>
            <p:ph type="title"/>
          </p:nvPr>
        </p:nvSpPr>
        <p:spPr/>
        <p:txBody>
          <a:bodyPr>
            <a:normAutofit/>
          </a:bodyPr>
          <a:lstStyle/>
          <a:p>
            <a:r>
              <a:rPr lang="en-US" dirty="0"/>
              <a:t>PDSA Cycle 3: Modify clinic flow</a:t>
            </a:r>
          </a:p>
        </p:txBody>
      </p:sp>
      <p:sp>
        <p:nvSpPr>
          <p:cNvPr id="7" name="AutoShape 2">
            <a:extLst>
              <a:ext uri="{FF2B5EF4-FFF2-40B4-BE49-F238E27FC236}">
                <a16:creationId xmlns:a16="http://schemas.microsoft.com/office/drawing/2014/main" id="{882E12C4-2F9E-1E6F-8045-5A852D6372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5039EA7C-7F1B-DEC1-ACC8-7AF1337E896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459326D9-EB43-F825-ACDC-038AD7DFF43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qr code with black squares&#10;&#10;AI-generated content may be incorrect.">
            <a:extLst>
              <a:ext uri="{FF2B5EF4-FFF2-40B4-BE49-F238E27FC236}">
                <a16:creationId xmlns:a16="http://schemas.microsoft.com/office/drawing/2014/main" id="{00981917-22EF-0C61-5696-0DDEC9F3F679}"/>
              </a:ext>
            </a:extLst>
          </p:cNvPr>
          <p:cNvPicPr>
            <a:picLocks noChangeAspect="1"/>
          </p:cNvPicPr>
          <p:nvPr/>
        </p:nvPicPr>
        <p:blipFill>
          <a:blip r:embed="rId3"/>
          <a:stretch>
            <a:fillRect/>
          </a:stretch>
        </p:blipFill>
        <p:spPr>
          <a:xfrm>
            <a:off x="294821" y="5752974"/>
            <a:ext cx="735693" cy="735693"/>
          </a:xfrm>
          <a:prstGeom prst="rect">
            <a:avLst/>
          </a:prstGeom>
        </p:spPr>
      </p:pic>
      <p:sp>
        <p:nvSpPr>
          <p:cNvPr id="14" name="TextBox 13">
            <a:extLst>
              <a:ext uri="{FF2B5EF4-FFF2-40B4-BE49-F238E27FC236}">
                <a16:creationId xmlns:a16="http://schemas.microsoft.com/office/drawing/2014/main" id="{E3C88ED3-4F47-0DFF-90A9-06E0725C5549}"/>
              </a:ext>
            </a:extLst>
          </p:cNvPr>
          <p:cNvSpPr txBox="1"/>
          <p:nvPr/>
        </p:nvSpPr>
        <p:spPr>
          <a:xfrm>
            <a:off x="103285" y="6488668"/>
            <a:ext cx="7995843" cy="369332"/>
          </a:xfrm>
          <a:prstGeom prst="rect">
            <a:avLst/>
          </a:prstGeom>
          <a:noFill/>
        </p:spPr>
        <p:txBody>
          <a:bodyPr wrap="none" rtlCol="0">
            <a:spAutoFit/>
          </a:bodyPr>
          <a:lstStyle/>
          <a:p>
            <a:r>
              <a:rPr lang="en-US" i="1" dirty="0"/>
              <a:t>Scan for link to IHI’s Worksheet with Change Concepts from The Improvement Guide</a:t>
            </a:r>
          </a:p>
        </p:txBody>
      </p:sp>
      <p:graphicFrame>
        <p:nvGraphicFramePr>
          <p:cNvPr id="3" name="Diagram 2">
            <a:extLst>
              <a:ext uri="{FF2B5EF4-FFF2-40B4-BE49-F238E27FC236}">
                <a16:creationId xmlns:a16="http://schemas.microsoft.com/office/drawing/2014/main" id="{109B70B8-4D2E-BA59-7C8F-7107298CC75F}"/>
              </a:ext>
            </a:extLst>
          </p:cNvPr>
          <p:cNvGraphicFramePr/>
          <p:nvPr/>
        </p:nvGraphicFramePr>
        <p:xfrm>
          <a:off x="6715352" y="2029686"/>
          <a:ext cx="2289248" cy="33061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a:extLst>
              <a:ext uri="{FF2B5EF4-FFF2-40B4-BE49-F238E27FC236}">
                <a16:creationId xmlns:a16="http://schemas.microsoft.com/office/drawing/2014/main" id="{101AA5D3-43E7-9026-1D9F-E8FE85FF1159}"/>
              </a:ext>
            </a:extLst>
          </p:cNvPr>
          <p:cNvGraphicFramePr/>
          <p:nvPr/>
        </p:nvGraphicFramePr>
        <p:xfrm>
          <a:off x="9379329" y="1942782"/>
          <a:ext cx="2289250" cy="330617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Right Arrow 4">
            <a:extLst>
              <a:ext uri="{FF2B5EF4-FFF2-40B4-BE49-F238E27FC236}">
                <a16:creationId xmlns:a16="http://schemas.microsoft.com/office/drawing/2014/main" id="{7AA830FA-4D58-E427-174D-F0E4D54DA572}"/>
              </a:ext>
            </a:extLst>
          </p:cNvPr>
          <p:cNvSpPr/>
          <p:nvPr/>
        </p:nvSpPr>
        <p:spPr bwMode="auto">
          <a:xfrm rot="17819603">
            <a:off x="8229098" y="4075398"/>
            <a:ext cx="1895689" cy="8969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charset="-128"/>
            </a:endParaRPr>
          </a:p>
        </p:txBody>
      </p:sp>
      <p:sp>
        <p:nvSpPr>
          <p:cNvPr id="6" name="TextBox 5">
            <a:extLst>
              <a:ext uri="{FF2B5EF4-FFF2-40B4-BE49-F238E27FC236}">
                <a16:creationId xmlns:a16="http://schemas.microsoft.com/office/drawing/2014/main" id="{E6CCE5C2-FB28-AE12-7CD4-CF71110DBFCD}"/>
              </a:ext>
            </a:extLst>
          </p:cNvPr>
          <p:cNvSpPr txBox="1"/>
          <p:nvPr/>
        </p:nvSpPr>
        <p:spPr>
          <a:xfrm>
            <a:off x="7153760" y="1573800"/>
            <a:ext cx="1358803" cy="461665"/>
          </a:xfrm>
          <a:prstGeom prst="rect">
            <a:avLst/>
          </a:prstGeom>
          <a:noFill/>
        </p:spPr>
        <p:txBody>
          <a:bodyPr wrap="square" rtlCol="0">
            <a:spAutoFit/>
          </a:bodyPr>
          <a:lstStyle/>
          <a:p>
            <a:r>
              <a:rPr lang="en-US" sz="2400" dirty="0"/>
              <a:t>Old flow</a:t>
            </a:r>
          </a:p>
        </p:txBody>
      </p:sp>
      <p:sp>
        <p:nvSpPr>
          <p:cNvPr id="10" name="TextBox 9">
            <a:extLst>
              <a:ext uri="{FF2B5EF4-FFF2-40B4-BE49-F238E27FC236}">
                <a16:creationId xmlns:a16="http://schemas.microsoft.com/office/drawing/2014/main" id="{0E665BA7-23B9-61DD-BEA0-1481DE980746}"/>
              </a:ext>
            </a:extLst>
          </p:cNvPr>
          <p:cNvSpPr txBox="1"/>
          <p:nvPr/>
        </p:nvSpPr>
        <p:spPr>
          <a:xfrm>
            <a:off x="9821397" y="1481117"/>
            <a:ext cx="1405113" cy="461665"/>
          </a:xfrm>
          <a:prstGeom prst="rect">
            <a:avLst/>
          </a:prstGeom>
          <a:noFill/>
        </p:spPr>
        <p:txBody>
          <a:bodyPr wrap="square" rtlCol="0">
            <a:spAutoFit/>
          </a:bodyPr>
          <a:lstStyle/>
          <a:p>
            <a:r>
              <a:rPr lang="en-US" sz="2400" dirty="0"/>
              <a:t>New flow</a:t>
            </a:r>
          </a:p>
        </p:txBody>
      </p:sp>
      <p:graphicFrame>
        <p:nvGraphicFramePr>
          <p:cNvPr id="11" name="Diagram 10">
            <a:extLst>
              <a:ext uri="{FF2B5EF4-FFF2-40B4-BE49-F238E27FC236}">
                <a16:creationId xmlns:a16="http://schemas.microsoft.com/office/drawing/2014/main" id="{A697B86B-DF0E-22F4-C3CA-0DF885EF24D2}"/>
              </a:ext>
            </a:extLst>
          </p:cNvPr>
          <p:cNvGraphicFramePr/>
          <p:nvPr/>
        </p:nvGraphicFramePr>
        <p:xfrm>
          <a:off x="662667" y="1711949"/>
          <a:ext cx="5472414" cy="381019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79167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P spid="5" grpId="0" animBg="1"/>
      <p:bldP spid="6"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DDEE205-719F-F513-4157-AFB42BCE1511}"/>
              </a:ext>
            </a:extLst>
          </p:cNvPr>
          <p:cNvSpPr>
            <a:spLocks noGrp="1"/>
          </p:cNvSpPr>
          <p:nvPr>
            <p:ph type="title"/>
          </p:nvPr>
        </p:nvSpPr>
        <p:spPr>
          <a:xfrm>
            <a:off x="609600" y="617219"/>
            <a:ext cx="10744200" cy="1325563"/>
          </a:xfrm>
        </p:spPr>
        <p:txBody>
          <a:bodyPr>
            <a:normAutofit fontScale="90000"/>
          </a:bodyPr>
          <a:lstStyle/>
          <a:p>
            <a:r>
              <a:rPr lang="en-US" dirty="0"/>
              <a:t>X bar S Chart of average visit duration per 2-week period for all pediatric diabetes clinic visits</a:t>
            </a:r>
          </a:p>
        </p:txBody>
      </p:sp>
      <p:pic>
        <p:nvPicPr>
          <p:cNvPr id="4" name="Picture 3">
            <a:extLst>
              <a:ext uri="{FF2B5EF4-FFF2-40B4-BE49-F238E27FC236}">
                <a16:creationId xmlns:a16="http://schemas.microsoft.com/office/drawing/2014/main" id="{46E40E29-1D50-3BC6-4969-628182C0BC14}"/>
              </a:ext>
            </a:extLst>
          </p:cNvPr>
          <p:cNvPicPr>
            <a:picLocks noChangeAspect="1"/>
          </p:cNvPicPr>
          <p:nvPr/>
        </p:nvPicPr>
        <p:blipFill>
          <a:blip r:embed="rId2"/>
          <a:stretch>
            <a:fillRect/>
          </a:stretch>
        </p:blipFill>
        <p:spPr>
          <a:xfrm>
            <a:off x="281869" y="1783125"/>
            <a:ext cx="5699831" cy="3744415"/>
          </a:xfrm>
          <a:prstGeom prst="rect">
            <a:avLst/>
          </a:prstGeom>
        </p:spPr>
      </p:pic>
      <p:pic>
        <p:nvPicPr>
          <p:cNvPr id="5" name="Picture 4">
            <a:extLst>
              <a:ext uri="{FF2B5EF4-FFF2-40B4-BE49-F238E27FC236}">
                <a16:creationId xmlns:a16="http://schemas.microsoft.com/office/drawing/2014/main" id="{9287E1E1-EA56-081D-3C72-8811B8B59319}"/>
              </a:ext>
            </a:extLst>
          </p:cNvPr>
          <p:cNvPicPr>
            <a:picLocks noChangeAspect="1"/>
          </p:cNvPicPr>
          <p:nvPr/>
        </p:nvPicPr>
        <p:blipFill>
          <a:blip r:embed="rId3"/>
          <a:stretch>
            <a:fillRect/>
          </a:stretch>
        </p:blipFill>
        <p:spPr>
          <a:xfrm>
            <a:off x="5810794" y="1942782"/>
            <a:ext cx="6324600" cy="3744415"/>
          </a:xfrm>
          <a:prstGeom prst="rect">
            <a:avLst/>
          </a:prstGeom>
        </p:spPr>
      </p:pic>
    </p:spTree>
    <p:extLst>
      <p:ext uri="{BB962C8B-B14F-4D97-AF65-F5344CB8AC3E}">
        <p14:creationId xmlns:p14="http://schemas.microsoft.com/office/powerpoint/2010/main" val="435983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C4A20-6DB3-C9FE-94E5-69367880F8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EDEC8-50AE-79DB-6F9E-EE2000ECE4E4}"/>
              </a:ext>
            </a:extLst>
          </p:cNvPr>
          <p:cNvSpPr>
            <a:spLocks noGrp="1"/>
          </p:cNvSpPr>
          <p:nvPr>
            <p:ph type="title"/>
          </p:nvPr>
        </p:nvSpPr>
        <p:spPr/>
        <p:txBody>
          <a:bodyPr>
            <a:normAutofit/>
          </a:bodyPr>
          <a:lstStyle/>
          <a:p>
            <a:r>
              <a:rPr lang="en-US" dirty="0"/>
              <a:t>PDSA 4: Incorporate patient and family feedback in workflow changes</a:t>
            </a:r>
          </a:p>
        </p:txBody>
      </p:sp>
      <p:sp>
        <p:nvSpPr>
          <p:cNvPr id="7" name="AutoShape 2">
            <a:extLst>
              <a:ext uri="{FF2B5EF4-FFF2-40B4-BE49-F238E27FC236}">
                <a16:creationId xmlns:a16="http://schemas.microsoft.com/office/drawing/2014/main" id="{4C559FB6-1B88-624C-A715-EA4A6FC784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638F3067-BAFF-6A3A-4023-7498DF5FE67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6">
            <a:extLst>
              <a:ext uri="{FF2B5EF4-FFF2-40B4-BE49-F238E27FC236}">
                <a16:creationId xmlns:a16="http://schemas.microsoft.com/office/drawing/2014/main" id="{752B0B72-9BF5-1D04-DA38-02555B94F554}"/>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qr code with black squares&#10;&#10;AI-generated content may be incorrect.">
            <a:extLst>
              <a:ext uri="{FF2B5EF4-FFF2-40B4-BE49-F238E27FC236}">
                <a16:creationId xmlns:a16="http://schemas.microsoft.com/office/drawing/2014/main" id="{F93CC5D0-F8E0-CE89-A950-6499614FD01C}"/>
              </a:ext>
            </a:extLst>
          </p:cNvPr>
          <p:cNvPicPr>
            <a:picLocks noChangeAspect="1"/>
          </p:cNvPicPr>
          <p:nvPr/>
        </p:nvPicPr>
        <p:blipFill>
          <a:blip r:embed="rId3"/>
          <a:stretch>
            <a:fillRect/>
          </a:stretch>
        </p:blipFill>
        <p:spPr>
          <a:xfrm>
            <a:off x="294821" y="5752974"/>
            <a:ext cx="735693" cy="735693"/>
          </a:xfrm>
          <a:prstGeom prst="rect">
            <a:avLst/>
          </a:prstGeom>
        </p:spPr>
      </p:pic>
      <p:sp>
        <p:nvSpPr>
          <p:cNvPr id="14" name="TextBox 13">
            <a:extLst>
              <a:ext uri="{FF2B5EF4-FFF2-40B4-BE49-F238E27FC236}">
                <a16:creationId xmlns:a16="http://schemas.microsoft.com/office/drawing/2014/main" id="{BD8D0CE7-3D9F-4507-CAEF-E6FA31757C6D}"/>
              </a:ext>
            </a:extLst>
          </p:cNvPr>
          <p:cNvSpPr txBox="1"/>
          <p:nvPr/>
        </p:nvSpPr>
        <p:spPr>
          <a:xfrm>
            <a:off x="103285" y="6488668"/>
            <a:ext cx="7995843" cy="369332"/>
          </a:xfrm>
          <a:prstGeom prst="rect">
            <a:avLst/>
          </a:prstGeom>
          <a:noFill/>
        </p:spPr>
        <p:txBody>
          <a:bodyPr wrap="none" rtlCol="0">
            <a:spAutoFit/>
          </a:bodyPr>
          <a:lstStyle/>
          <a:p>
            <a:r>
              <a:rPr lang="en-US" i="1" dirty="0"/>
              <a:t>Scan for link to IHI’s Worksheet with Change Concepts from The Improvement Guide</a:t>
            </a:r>
          </a:p>
        </p:txBody>
      </p:sp>
      <p:graphicFrame>
        <p:nvGraphicFramePr>
          <p:cNvPr id="3" name="Diagram 2">
            <a:extLst>
              <a:ext uri="{FF2B5EF4-FFF2-40B4-BE49-F238E27FC236}">
                <a16:creationId xmlns:a16="http://schemas.microsoft.com/office/drawing/2014/main" id="{D79EDB31-703B-86F3-8E3D-C5B0B62F9CFA}"/>
              </a:ext>
            </a:extLst>
          </p:cNvPr>
          <p:cNvGraphicFramePr/>
          <p:nvPr/>
        </p:nvGraphicFramePr>
        <p:xfrm>
          <a:off x="919843" y="1942782"/>
          <a:ext cx="10047514" cy="38101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73599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2.xml><?xml version="1.0" encoding="utf-8"?>
<a:theme xmlns:a="http://schemas.openxmlformats.org/drawingml/2006/main" name="Office Theme">
  <a:themeElements>
    <a:clrScheme name="UWH Kids Colors">
      <a:dk1>
        <a:srgbClr val="003B44"/>
      </a:dk1>
      <a:lt1>
        <a:srgbClr val="FFFFFF"/>
      </a:lt1>
      <a:dk2>
        <a:srgbClr val="001964"/>
      </a:dk2>
      <a:lt2>
        <a:srgbClr val="065DBA"/>
      </a:lt2>
      <a:accent1>
        <a:srgbClr val="EE2843"/>
      </a:accent1>
      <a:accent2>
        <a:srgbClr val="20C3BF"/>
      </a:accent2>
      <a:accent3>
        <a:srgbClr val="E8FCF5"/>
      </a:accent3>
      <a:accent4>
        <a:srgbClr val="E2F7FA"/>
      </a:accent4>
      <a:accent5>
        <a:srgbClr val="FFECE6"/>
      </a:accent5>
      <a:accent6>
        <a:srgbClr val="30C3F0"/>
      </a:accent6>
      <a:hlink>
        <a:srgbClr val="0563C1"/>
      </a:hlink>
      <a:folHlink>
        <a:srgbClr val="30C3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HealthKids 2021[79]  -  Read-Only" id="{1C812875-3BE1-9A43-80FB-C1F3CB2F8C08}" vid="{F93F5AD4-A8B9-6B46-B01B-541A1DC6366B}"/>
    </a:ext>
  </a:extLst>
</a:theme>
</file>

<file path=ppt/theme/theme3.xml><?xml version="1.0" encoding="utf-8"?>
<a:theme xmlns:a="http://schemas.openxmlformats.org/drawingml/2006/main" name="1_T1D Exchange Annual Meeting Template 2015">
  <a:themeElements>
    <a:clrScheme name="T1D Exchange">
      <a:dk1>
        <a:srgbClr val="000000"/>
      </a:dk1>
      <a:lt1>
        <a:srgbClr val="FFFFFF"/>
      </a:lt1>
      <a:dk2>
        <a:srgbClr val="3B3B3B"/>
      </a:dk2>
      <a:lt2>
        <a:srgbClr val="FFFFFF"/>
      </a:lt2>
      <a:accent1>
        <a:srgbClr val="B1DFE0"/>
      </a:accent1>
      <a:accent2>
        <a:srgbClr val="7FD0D9"/>
      </a:accent2>
      <a:accent3>
        <a:srgbClr val="18A1AB"/>
      </a:accent3>
      <a:accent4>
        <a:srgbClr val="47606D"/>
      </a:accent4>
      <a:accent5>
        <a:srgbClr val="FEE0CE"/>
      </a:accent5>
      <a:accent6>
        <a:srgbClr val="AFCFFF"/>
      </a:accent6>
      <a:hlink>
        <a:srgbClr val="056BD1"/>
      </a:hlink>
      <a:folHlink>
        <a:srgbClr val="056BD1"/>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V10 Board Strategy Deck -7-2-19 for HCT.pptx" id="{5A3BD3B1-7070-4C8A-BA64-3133C20ECFD6}" vid="{F9FCAB9D-214E-44ED-B3AF-DB97B0F3FDE5}"/>
    </a:ext>
  </a:extLst>
</a:theme>
</file>

<file path=ppt/theme/theme4.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January 2021 Helmsley Update" id="{F592AD5F-AA57-4918-9548-EF1D9EBA769C}" vid="{1C22CCF2-00F8-4AA3-959B-A39EA6C77039}"/>
    </a:ext>
  </a:extLst>
</a:theme>
</file>

<file path=ppt/theme/theme5.xml><?xml version="1.0" encoding="utf-8"?>
<a:theme xmlns:a="http://schemas.openxmlformats.org/drawingml/2006/main" name="5_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1D Exchange" id="{35B0DDC3-1A99-4ED2-B308-F19E419C87B0}" vid="{7AECE4AE-9559-413D-A4A3-20F5F6E4F131}"/>
    </a:ext>
  </a:extLst>
</a:theme>
</file>

<file path=ppt/theme/theme6.xml><?xml version="1.0" encoding="utf-8"?>
<a:theme xmlns:a="http://schemas.openxmlformats.org/drawingml/2006/main" name="Custom Design">
  <a:themeElements>
    <a:clrScheme name="Custom 2">
      <a:dk1>
        <a:srgbClr val="904199"/>
      </a:dk1>
      <a:lt1>
        <a:srgbClr val="FFFFFF"/>
      </a:lt1>
      <a:dk2>
        <a:srgbClr val="363533"/>
      </a:dk2>
      <a:lt2>
        <a:srgbClr val="DBD9D6"/>
      </a:lt2>
      <a:accent1>
        <a:srgbClr val="ABDEBD"/>
      </a:accent1>
      <a:accent2>
        <a:srgbClr val="F37F89"/>
      </a:accent2>
      <a:accent3>
        <a:srgbClr val="A6B500"/>
      </a:accent3>
      <a:accent4>
        <a:srgbClr val="771A61"/>
      </a:accent4>
      <a:accent5>
        <a:srgbClr val="47C6E6"/>
      </a:accent5>
      <a:accent6>
        <a:srgbClr val="4D1049"/>
      </a:accent6>
      <a:hlink>
        <a:srgbClr val="CDDC28"/>
      </a:hlink>
      <a:folHlink>
        <a:srgbClr val="0092B3"/>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HP516260_PPT_OrigamiTeen" id="{E3E7798D-CBBD-A04C-914F-5170C2885F94}" vid="{7D8236C8-0464-B747-8C71-8D345AAC8C8C}"/>
    </a:ext>
  </a:extLst>
</a:theme>
</file>

<file path=ppt/theme/theme7.xml><?xml version="1.0" encoding="utf-8"?>
<a:theme xmlns:a="http://schemas.openxmlformats.org/drawingml/2006/main" name="Office Theme">
  <a:themeElements>
    <a:clrScheme name="Custom 5">
      <a:dk1>
        <a:sysClr val="windowText" lastClr="000000"/>
      </a:dk1>
      <a:lt1>
        <a:sysClr val="window" lastClr="FFFFFF"/>
      </a:lt1>
      <a:dk2>
        <a:srgbClr val="00205B"/>
      </a:dk2>
      <a:lt2>
        <a:srgbClr val="003399"/>
      </a:lt2>
      <a:accent1>
        <a:srgbClr val="00205B"/>
      </a:accent1>
      <a:accent2>
        <a:srgbClr val="003399"/>
      </a:accent2>
      <a:accent3>
        <a:srgbClr val="E6E7E8"/>
      </a:accent3>
      <a:accent4>
        <a:srgbClr val="2D77FF"/>
      </a:accent4>
      <a:accent5>
        <a:srgbClr val="61E5CF"/>
      </a:accent5>
      <a:accent6>
        <a:srgbClr val="FF8300"/>
      </a:accent6>
      <a:hlink>
        <a:srgbClr val="003399"/>
      </a:hlink>
      <a:folHlink>
        <a:srgbClr val="003399"/>
      </a:folHlink>
    </a:clrScheme>
    <a:fontScheme name="Custom 10">
      <a:majorFont>
        <a:latin typeface="EB Garamond"/>
        <a:ea typeface=""/>
        <a:cs typeface=""/>
      </a:majorFont>
      <a:minorFont>
        <a:latin typeface="Not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6350">
          <a:solidFill>
            <a:schemeClr val="bg1">
              <a:lumMod val="8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45F82"/>
    </a:accent1>
    <a:accent2>
      <a:srgbClr val="E87331"/>
    </a:accent2>
    <a:accent3>
      <a:srgbClr val="186C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26cb74e-9669-4fd8-87b3-351e3976c142">
      <Terms xmlns="http://schemas.microsoft.com/office/infopath/2007/PartnerControls"/>
    </lcf76f155ced4ddcb4097134ff3c332f>
    <TaxCatchAll xmlns="2f7b054f-be38-41d2-978f-3d651b98064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20" ma:contentTypeDescription="Create a new document." ma:contentTypeScope="" ma:versionID="18810cc4c55cb84b30f10de76771b1be">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54ec4579b3dec1060686673f2321ce88"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708ab6-8f93-4a47-82a9-702180f0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04988c3-2911-4884-b1bb-ab625c693b77}" ma:internalName="TaxCatchAll" ma:showField="CatchAllData" ma:web="2f7b054f-be38-41d2-978f-3d651b980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911A2D-1939-46F9-8C96-B7956574C25C}">
  <ds:schemaRefs>
    <ds:schemaRef ds:uri="http://schemas.microsoft.com/office/2006/metadata/properties"/>
    <ds:schemaRef ds:uri="http://schemas.microsoft.com/office/infopath/2007/PartnerControls"/>
    <ds:schemaRef ds:uri="626cb74e-9669-4fd8-87b3-351e3976c142"/>
    <ds:schemaRef ds:uri="2f7b054f-be38-41d2-978f-3d651b980644"/>
  </ds:schemaRefs>
</ds:datastoreItem>
</file>

<file path=customXml/itemProps2.xml><?xml version="1.0" encoding="utf-8"?>
<ds:datastoreItem xmlns:ds="http://schemas.openxmlformats.org/officeDocument/2006/customXml" ds:itemID="{7E49AFEC-86D6-4B5F-B804-464070F62A4D}"/>
</file>

<file path=customXml/itemProps3.xml><?xml version="1.0" encoding="utf-8"?>
<ds:datastoreItem xmlns:ds="http://schemas.openxmlformats.org/officeDocument/2006/customXml" ds:itemID="{48E0BE82-70D1-473B-B34A-C3E70ECB9C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46</Slides>
  <Notes>28</Notes>
  <HiddenSlides>0</HiddenSlides>
  <MMClips>0</MMClips>
  <ScaleCrop>false</ScaleCrop>
  <HeadingPairs>
    <vt:vector size="4" baseType="variant">
      <vt:variant>
        <vt:lpstr>Theme</vt:lpstr>
      </vt:variant>
      <vt:variant>
        <vt:i4>8</vt:i4>
      </vt:variant>
      <vt:variant>
        <vt:lpstr>Slide Titles</vt:lpstr>
      </vt:variant>
      <vt:variant>
        <vt:i4>46</vt:i4>
      </vt:variant>
    </vt:vector>
  </HeadingPairs>
  <TitlesOfParts>
    <vt:vector size="54" baseType="lpstr">
      <vt:lpstr>1_T1D Exchange Annual Meeting Template 2015</vt:lpstr>
      <vt:lpstr>Office Theme</vt:lpstr>
      <vt:lpstr>1_T1D Exchange Annual Meeting Template 2015</vt:lpstr>
      <vt:lpstr>T1D Exchange</vt:lpstr>
      <vt:lpstr>5_T1D Exchange</vt:lpstr>
      <vt:lpstr>Custom Design</vt:lpstr>
      <vt:lpstr>Office Theme</vt:lpstr>
      <vt:lpstr>office theme</vt:lpstr>
      <vt:lpstr>PowerPoint Presentation</vt:lpstr>
      <vt:lpstr>Reducing Wait Time in Pediatric Diabetes Clinic by Optimizing Access to Diabetes Device Data</vt:lpstr>
      <vt:lpstr>Diabetes clinic visits are complex with multidisciplinary care teams, comprehensive care, and complex data sources</vt:lpstr>
      <vt:lpstr>Our patient experience comments highlighted dissatisfaction with visit length, highlighting downtime as a specific problem</vt:lpstr>
      <vt:lpstr>Key Driver Diagram: Improving Pediatric Diabetes Clinic Efficiency</vt:lpstr>
      <vt:lpstr>PDSA Cycle 1 &amp; 2: Download cloud-based device data &amp; enter in EHR 1-2 days prior to visit</vt:lpstr>
      <vt:lpstr>PDSA Cycle 3: Modify clinic flow</vt:lpstr>
      <vt:lpstr>X bar S Chart of average visit duration per 2-week period for all pediatric diabetes clinic visits</vt:lpstr>
      <vt:lpstr>PDSA 4: Incorporate patient and family feedback in workflow changes</vt:lpstr>
      <vt:lpstr>Process measure demonstrates reduced down time in patient visits</vt:lpstr>
      <vt:lpstr>Thank you to the Clinical Team at  UW Health Kids Pediatric Diabetes Clinic</vt:lpstr>
      <vt:lpstr>PowerPoint Presentation</vt:lpstr>
      <vt:lpstr>PowerPoint Presentation</vt:lpstr>
      <vt:lpstr>T1D Exchange</vt:lpstr>
      <vt:lpstr>Background</vt:lpstr>
      <vt:lpstr>Methods</vt:lpstr>
      <vt:lpstr>Demographic Table</vt:lpstr>
      <vt:lpstr>Result (Baseline CGM Use Across Centers)</vt:lpstr>
      <vt:lpstr>Monthly Trend Among Six Centers)</vt:lpstr>
      <vt:lpstr>Limitation</vt:lpstr>
      <vt:lpstr>Conclusion </vt:lpstr>
      <vt:lpstr>Acknowledgement</vt:lpstr>
      <vt:lpstr>PowerPoint Presentation</vt:lpstr>
      <vt:lpstr>Assessing Health Literacy  in  Pediatric Type 2 Diabetes</vt:lpstr>
      <vt:lpstr>Background</vt:lpstr>
      <vt:lpstr>Current State</vt:lpstr>
      <vt:lpstr>Baseline</vt:lpstr>
      <vt:lpstr>PowerPoint Presentation</vt:lpstr>
      <vt:lpstr>PowerPoint Presentation</vt:lpstr>
      <vt:lpstr>PowerPoint Presentation</vt:lpstr>
      <vt:lpstr>PowerPoint Presentation</vt:lpstr>
      <vt:lpstr>Education</vt:lpstr>
      <vt:lpstr>Key Learnings</vt:lpstr>
      <vt:lpstr>PowerPoint Presentation</vt:lpstr>
      <vt:lpstr>Step by Step: Increasing Physical Activity in Youth with Diabetes</vt:lpstr>
      <vt:lpstr>Barriers to Exercising in Pediatric T1D</vt:lpstr>
      <vt:lpstr>PowerPoint Presentation</vt:lpstr>
      <vt:lpstr>QI Tools</vt:lpstr>
      <vt:lpstr>PDSA Cycles</vt:lpstr>
      <vt:lpstr>PDSA Cycles</vt:lpstr>
      <vt:lpstr>PDSA Cycles</vt:lpstr>
      <vt:lpstr>PDSA Cycles</vt:lpstr>
      <vt:lpstr>Results</vt:lpstr>
      <vt:lpstr>PowerPoint Presentation</vt:lpstr>
      <vt:lpstr>PowerPoint Presentation</vt:lpstr>
      <vt:lpstr> Section Header Here Subtitle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21</cp:revision>
  <dcterms:created xsi:type="dcterms:W3CDTF">2025-10-30T20:43:29Z</dcterms:created>
  <dcterms:modified xsi:type="dcterms:W3CDTF">2025-11-07T20:12:29Z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y fmtid="{D5CDD505-2E9C-101B-9397-08002B2CF9AE}" pid="3" name="MediaServiceImageTags">
    <vt:lpwstr/>
  </property>
</Properties>
</file>